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media/image324.jpg" ContentType="image/jpeg"/>
  <Override PartName="/ppt/notesSlides/notesSlide61.xml" ContentType="application/vnd.openxmlformats-officedocument.presentationml.notesSlide+xml"/>
  <Override PartName="/ppt/media/image325.jpg" ContentType="image/jpeg"/>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comments/comment1.xml" ContentType="application/vnd.openxmlformats-officedocument.presentationml.comments+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ink/ink1.xml" ContentType="application/inkml+xml"/>
  <Override PartName="/ppt/ink/ink2.xml" ContentType="application/inkml+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1" r:id="rId2"/>
  </p:sldMasterIdLst>
  <p:notesMasterIdLst>
    <p:notesMasterId r:id="rId395"/>
  </p:notesMasterIdLst>
  <p:sldIdLst>
    <p:sldId id="824" r:id="rId3"/>
    <p:sldId id="825" r:id="rId4"/>
    <p:sldId id="826" r:id="rId5"/>
    <p:sldId id="257" r:id="rId6"/>
    <p:sldId id="828" r:id="rId7"/>
    <p:sldId id="258" r:id="rId8"/>
    <p:sldId id="261" r:id="rId9"/>
    <p:sldId id="260" r:id="rId10"/>
    <p:sldId id="259" r:id="rId11"/>
    <p:sldId id="262" r:id="rId12"/>
    <p:sldId id="263" r:id="rId13"/>
    <p:sldId id="264" r:id="rId14"/>
    <p:sldId id="265" r:id="rId15"/>
    <p:sldId id="266" r:id="rId16"/>
    <p:sldId id="267" r:id="rId17"/>
    <p:sldId id="268" r:id="rId18"/>
    <p:sldId id="269" r:id="rId19"/>
    <p:sldId id="829" r:id="rId20"/>
    <p:sldId id="270" r:id="rId21"/>
    <p:sldId id="271" r:id="rId22"/>
    <p:sldId id="830" r:id="rId23"/>
    <p:sldId id="272" r:id="rId24"/>
    <p:sldId id="273" r:id="rId25"/>
    <p:sldId id="275" r:id="rId26"/>
    <p:sldId id="831" r:id="rId27"/>
    <p:sldId id="276" r:id="rId28"/>
    <p:sldId id="832" r:id="rId29"/>
    <p:sldId id="277" r:id="rId30"/>
    <p:sldId id="278" r:id="rId31"/>
    <p:sldId id="280" r:id="rId32"/>
    <p:sldId id="279"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999" r:id="rId58"/>
    <p:sldId id="305" r:id="rId59"/>
    <p:sldId id="306"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1055" r:id="rId75"/>
    <p:sldId id="1057" r:id="rId76"/>
    <p:sldId id="330" r:id="rId77"/>
    <p:sldId id="331" r:id="rId78"/>
    <p:sldId id="332" r:id="rId79"/>
    <p:sldId id="333" r:id="rId80"/>
    <p:sldId id="334" r:id="rId81"/>
    <p:sldId id="335" r:id="rId82"/>
    <p:sldId id="336" r:id="rId83"/>
    <p:sldId id="337" r:id="rId84"/>
    <p:sldId id="338" r:id="rId85"/>
    <p:sldId id="339" r:id="rId86"/>
    <p:sldId id="969" r:id="rId87"/>
    <p:sldId id="322" r:id="rId88"/>
    <p:sldId id="323" r:id="rId89"/>
    <p:sldId id="324" r:id="rId90"/>
    <p:sldId id="325" r:id="rId91"/>
    <p:sldId id="326" r:id="rId92"/>
    <p:sldId id="327" r:id="rId93"/>
    <p:sldId id="328" r:id="rId94"/>
    <p:sldId id="329" r:id="rId95"/>
    <p:sldId id="340" r:id="rId96"/>
    <p:sldId id="341" r:id="rId97"/>
    <p:sldId id="589" r:id="rId98"/>
    <p:sldId id="342" r:id="rId99"/>
    <p:sldId id="343" r:id="rId100"/>
    <p:sldId id="344" r:id="rId101"/>
    <p:sldId id="345" r:id="rId102"/>
    <p:sldId id="346" r:id="rId103"/>
    <p:sldId id="1003" r:id="rId104"/>
    <p:sldId id="347" r:id="rId105"/>
    <p:sldId id="348" r:id="rId106"/>
    <p:sldId id="349" r:id="rId107"/>
    <p:sldId id="925" r:id="rId108"/>
    <p:sldId id="926" r:id="rId109"/>
    <p:sldId id="839" r:id="rId110"/>
    <p:sldId id="350" r:id="rId111"/>
    <p:sldId id="351" r:id="rId112"/>
    <p:sldId id="352" r:id="rId113"/>
    <p:sldId id="353" r:id="rId114"/>
    <p:sldId id="354" r:id="rId115"/>
    <p:sldId id="355" r:id="rId116"/>
    <p:sldId id="356" r:id="rId117"/>
    <p:sldId id="357" r:id="rId118"/>
    <p:sldId id="358" r:id="rId119"/>
    <p:sldId id="359" r:id="rId120"/>
    <p:sldId id="360" r:id="rId121"/>
    <p:sldId id="361" r:id="rId122"/>
    <p:sldId id="362" r:id="rId123"/>
    <p:sldId id="363" r:id="rId124"/>
    <p:sldId id="364" r:id="rId125"/>
    <p:sldId id="840" r:id="rId126"/>
    <p:sldId id="394" r:id="rId127"/>
    <p:sldId id="395" r:id="rId128"/>
    <p:sldId id="396" r:id="rId129"/>
    <p:sldId id="397" r:id="rId130"/>
    <p:sldId id="398" r:id="rId131"/>
    <p:sldId id="399" r:id="rId132"/>
    <p:sldId id="400" r:id="rId133"/>
    <p:sldId id="401" r:id="rId134"/>
    <p:sldId id="402" r:id="rId135"/>
    <p:sldId id="403" r:id="rId136"/>
    <p:sldId id="404" r:id="rId137"/>
    <p:sldId id="844" r:id="rId138"/>
    <p:sldId id="935" r:id="rId139"/>
    <p:sldId id="936" r:id="rId140"/>
    <p:sldId id="845" r:id="rId141"/>
    <p:sldId id="937" r:id="rId142"/>
    <p:sldId id="863" r:id="rId143"/>
    <p:sldId id="373" r:id="rId144"/>
    <p:sldId id="374" r:id="rId145"/>
    <p:sldId id="375" r:id="rId146"/>
    <p:sldId id="376" r:id="rId147"/>
    <p:sldId id="377" r:id="rId148"/>
    <p:sldId id="378" r:id="rId149"/>
    <p:sldId id="1067" r:id="rId150"/>
    <p:sldId id="365" r:id="rId151"/>
    <p:sldId id="366" r:id="rId152"/>
    <p:sldId id="367" r:id="rId153"/>
    <p:sldId id="368" r:id="rId154"/>
    <p:sldId id="369" r:id="rId155"/>
    <p:sldId id="370" r:id="rId156"/>
    <p:sldId id="371" r:id="rId157"/>
    <p:sldId id="372" r:id="rId158"/>
    <p:sldId id="381" r:id="rId159"/>
    <p:sldId id="941" r:id="rId160"/>
    <p:sldId id="940" r:id="rId161"/>
    <p:sldId id="865" r:id="rId162"/>
    <p:sldId id="618" r:id="rId163"/>
    <p:sldId id="866" r:id="rId164"/>
    <p:sldId id="385" r:id="rId165"/>
    <p:sldId id="386" r:id="rId166"/>
    <p:sldId id="382" r:id="rId167"/>
    <p:sldId id="867" r:id="rId168"/>
    <p:sldId id="623" r:id="rId169"/>
    <p:sldId id="1068" r:id="rId170"/>
    <p:sldId id="1069" r:id="rId171"/>
    <p:sldId id="1070" r:id="rId172"/>
    <p:sldId id="959" r:id="rId173"/>
    <p:sldId id="1071" r:id="rId174"/>
    <p:sldId id="1072" r:id="rId175"/>
    <p:sldId id="1073" r:id="rId176"/>
    <p:sldId id="1074" r:id="rId177"/>
    <p:sldId id="1075" r:id="rId178"/>
    <p:sldId id="1076" r:id="rId179"/>
    <p:sldId id="988" r:id="rId180"/>
    <p:sldId id="389" r:id="rId181"/>
    <p:sldId id="390" r:id="rId182"/>
    <p:sldId id="391" r:id="rId183"/>
    <p:sldId id="392" r:id="rId184"/>
    <p:sldId id="452" r:id="rId185"/>
    <p:sldId id="405" r:id="rId186"/>
    <p:sldId id="406" r:id="rId187"/>
    <p:sldId id="407" r:id="rId188"/>
    <p:sldId id="408" r:id="rId189"/>
    <p:sldId id="409" r:id="rId190"/>
    <p:sldId id="410" r:id="rId191"/>
    <p:sldId id="411" r:id="rId192"/>
    <p:sldId id="412" r:id="rId193"/>
    <p:sldId id="413" r:id="rId194"/>
    <p:sldId id="414" r:id="rId195"/>
    <p:sldId id="415" r:id="rId196"/>
    <p:sldId id="416" r:id="rId197"/>
    <p:sldId id="417" r:id="rId198"/>
    <p:sldId id="418" r:id="rId199"/>
    <p:sldId id="878" r:id="rId200"/>
    <p:sldId id="419" r:id="rId201"/>
    <p:sldId id="420" r:id="rId202"/>
    <p:sldId id="421" r:id="rId203"/>
    <p:sldId id="422" r:id="rId204"/>
    <p:sldId id="423" r:id="rId205"/>
    <p:sldId id="424" r:id="rId206"/>
    <p:sldId id="425" r:id="rId207"/>
    <p:sldId id="426" r:id="rId208"/>
    <p:sldId id="427" r:id="rId209"/>
    <p:sldId id="428" r:id="rId210"/>
    <p:sldId id="429" r:id="rId211"/>
    <p:sldId id="430" r:id="rId212"/>
    <p:sldId id="431" r:id="rId213"/>
    <p:sldId id="432" r:id="rId214"/>
    <p:sldId id="433" r:id="rId215"/>
    <p:sldId id="434" r:id="rId216"/>
    <p:sldId id="435" r:id="rId217"/>
    <p:sldId id="436" r:id="rId218"/>
    <p:sldId id="437" r:id="rId219"/>
    <p:sldId id="438" r:id="rId220"/>
    <p:sldId id="439" r:id="rId221"/>
    <p:sldId id="440" r:id="rId222"/>
    <p:sldId id="441" r:id="rId223"/>
    <p:sldId id="442" r:id="rId224"/>
    <p:sldId id="443" r:id="rId225"/>
    <p:sldId id="444" r:id="rId226"/>
    <p:sldId id="445" r:id="rId227"/>
    <p:sldId id="446" r:id="rId228"/>
    <p:sldId id="447" r:id="rId229"/>
    <p:sldId id="448" r:id="rId230"/>
    <p:sldId id="449" r:id="rId231"/>
    <p:sldId id="450" r:id="rId232"/>
    <p:sldId id="451" r:id="rId233"/>
    <p:sldId id="453" r:id="rId234"/>
    <p:sldId id="454" r:id="rId235"/>
    <p:sldId id="455" r:id="rId236"/>
    <p:sldId id="456" r:id="rId237"/>
    <p:sldId id="457" r:id="rId238"/>
    <p:sldId id="458" r:id="rId239"/>
    <p:sldId id="459" r:id="rId240"/>
    <p:sldId id="460" r:id="rId241"/>
    <p:sldId id="461" r:id="rId242"/>
    <p:sldId id="462" r:id="rId243"/>
    <p:sldId id="463" r:id="rId244"/>
    <p:sldId id="464" r:id="rId245"/>
    <p:sldId id="465" r:id="rId246"/>
    <p:sldId id="466" r:id="rId247"/>
    <p:sldId id="467" r:id="rId248"/>
    <p:sldId id="468" r:id="rId249"/>
    <p:sldId id="469" r:id="rId250"/>
    <p:sldId id="470" r:id="rId251"/>
    <p:sldId id="471" r:id="rId252"/>
    <p:sldId id="472" r:id="rId253"/>
    <p:sldId id="978" r:id="rId254"/>
    <p:sldId id="473" r:id="rId255"/>
    <p:sldId id="474" r:id="rId256"/>
    <p:sldId id="475" r:id="rId257"/>
    <p:sldId id="476" r:id="rId258"/>
    <p:sldId id="477" r:id="rId259"/>
    <p:sldId id="478" r:id="rId260"/>
    <p:sldId id="479" r:id="rId261"/>
    <p:sldId id="480" r:id="rId262"/>
    <p:sldId id="481" r:id="rId263"/>
    <p:sldId id="482" r:id="rId264"/>
    <p:sldId id="483" r:id="rId265"/>
    <p:sldId id="738" r:id="rId266"/>
    <p:sldId id="739" r:id="rId267"/>
    <p:sldId id="741" r:id="rId268"/>
    <p:sldId id="954" r:id="rId269"/>
    <p:sldId id="955" r:id="rId270"/>
    <p:sldId id="956" r:id="rId271"/>
    <p:sldId id="743" r:id="rId272"/>
    <p:sldId id="744" r:id="rId273"/>
    <p:sldId id="1014" r:id="rId274"/>
    <p:sldId id="1077" r:id="rId275"/>
    <p:sldId id="957" r:id="rId276"/>
    <p:sldId id="1078" r:id="rId277"/>
    <p:sldId id="1079" r:id="rId278"/>
    <p:sldId id="958" r:id="rId279"/>
    <p:sldId id="1080" r:id="rId280"/>
    <p:sldId id="484" r:id="rId281"/>
    <p:sldId id="485" r:id="rId282"/>
    <p:sldId id="486" r:id="rId283"/>
    <p:sldId id="487" r:id="rId284"/>
    <p:sldId id="488" r:id="rId285"/>
    <p:sldId id="489" r:id="rId286"/>
    <p:sldId id="490" r:id="rId287"/>
    <p:sldId id="491" r:id="rId288"/>
    <p:sldId id="734" r:id="rId289"/>
    <p:sldId id="854" r:id="rId290"/>
    <p:sldId id="497" r:id="rId291"/>
    <p:sldId id="498" r:id="rId292"/>
    <p:sldId id="499" r:id="rId293"/>
    <p:sldId id="500" r:id="rId294"/>
    <p:sldId id="501" r:id="rId295"/>
    <p:sldId id="502" r:id="rId296"/>
    <p:sldId id="503" r:id="rId297"/>
    <p:sldId id="504" r:id="rId298"/>
    <p:sldId id="505" r:id="rId299"/>
    <p:sldId id="506" r:id="rId300"/>
    <p:sldId id="507" r:id="rId301"/>
    <p:sldId id="508" r:id="rId302"/>
    <p:sldId id="509" r:id="rId303"/>
    <p:sldId id="510" r:id="rId304"/>
    <p:sldId id="511" r:id="rId305"/>
    <p:sldId id="1081" r:id="rId306"/>
    <p:sldId id="1082" r:id="rId307"/>
    <p:sldId id="1083" r:id="rId308"/>
    <p:sldId id="1084" r:id="rId309"/>
    <p:sldId id="1085" r:id="rId310"/>
    <p:sldId id="512" r:id="rId311"/>
    <p:sldId id="513" r:id="rId312"/>
    <p:sldId id="514" r:id="rId313"/>
    <p:sldId id="515" r:id="rId314"/>
    <p:sldId id="516" r:id="rId315"/>
    <p:sldId id="517" r:id="rId316"/>
    <p:sldId id="518" r:id="rId317"/>
    <p:sldId id="519" r:id="rId318"/>
    <p:sldId id="520" r:id="rId319"/>
    <p:sldId id="521" r:id="rId320"/>
    <p:sldId id="522" r:id="rId321"/>
    <p:sldId id="523" r:id="rId322"/>
    <p:sldId id="524" r:id="rId323"/>
    <p:sldId id="525" r:id="rId324"/>
    <p:sldId id="526" r:id="rId325"/>
    <p:sldId id="527" r:id="rId326"/>
    <p:sldId id="528" r:id="rId327"/>
    <p:sldId id="529" r:id="rId328"/>
    <p:sldId id="530" r:id="rId329"/>
    <p:sldId id="531" r:id="rId330"/>
    <p:sldId id="532" r:id="rId331"/>
    <p:sldId id="533" r:id="rId332"/>
    <p:sldId id="534" r:id="rId333"/>
    <p:sldId id="535" r:id="rId334"/>
    <p:sldId id="536" r:id="rId335"/>
    <p:sldId id="537" r:id="rId336"/>
    <p:sldId id="538" r:id="rId337"/>
    <p:sldId id="539" r:id="rId338"/>
    <p:sldId id="540" r:id="rId339"/>
    <p:sldId id="541" r:id="rId340"/>
    <p:sldId id="542" r:id="rId341"/>
    <p:sldId id="543" r:id="rId342"/>
    <p:sldId id="544" r:id="rId343"/>
    <p:sldId id="545" r:id="rId344"/>
    <p:sldId id="546" r:id="rId345"/>
    <p:sldId id="547" r:id="rId346"/>
    <p:sldId id="548" r:id="rId347"/>
    <p:sldId id="549" r:id="rId348"/>
    <p:sldId id="550" r:id="rId349"/>
    <p:sldId id="551" r:id="rId350"/>
    <p:sldId id="552" r:id="rId351"/>
    <p:sldId id="553" r:id="rId352"/>
    <p:sldId id="554" r:id="rId353"/>
    <p:sldId id="555" r:id="rId354"/>
    <p:sldId id="961" r:id="rId355"/>
    <p:sldId id="556" r:id="rId356"/>
    <p:sldId id="557" r:id="rId357"/>
    <p:sldId id="558" r:id="rId358"/>
    <p:sldId id="559" r:id="rId359"/>
    <p:sldId id="560" r:id="rId360"/>
    <p:sldId id="561" r:id="rId361"/>
    <p:sldId id="562" r:id="rId362"/>
    <p:sldId id="563" r:id="rId363"/>
    <p:sldId id="1086" r:id="rId364"/>
    <p:sldId id="1087" r:id="rId365"/>
    <p:sldId id="1088" r:id="rId366"/>
    <p:sldId id="564" r:id="rId367"/>
    <p:sldId id="565" r:id="rId368"/>
    <p:sldId id="827" r:id="rId369"/>
    <p:sldId id="566" r:id="rId370"/>
    <p:sldId id="567" r:id="rId371"/>
    <p:sldId id="568" r:id="rId372"/>
    <p:sldId id="569" r:id="rId373"/>
    <p:sldId id="570" r:id="rId374"/>
    <p:sldId id="571" r:id="rId375"/>
    <p:sldId id="573" r:id="rId376"/>
    <p:sldId id="574" r:id="rId377"/>
    <p:sldId id="575" r:id="rId378"/>
    <p:sldId id="576" r:id="rId379"/>
    <p:sldId id="577" r:id="rId380"/>
    <p:sldId id="578" r:id="rId381"/>
    <p:sldId id="579" r:id="rId382"/>
    <p:sldId id="581" r:id="rId383"/>
    <p:sldId id="582" r:id="rId384"/>
    <p:sldId id="583" r:id="rId385"/>
    <p:sldId id="584" r:id="rId386"/>
    <p:sldId id="585" r:id="rId387"/>
    <p:sldId id="586" r:id="rId388"/>
    <p:sldId id="587" r:id="rId389"/>
    <p:sldId id="588" r:id="rId390"/>
    <p:sldId id="590" r:id="rId391"/>
    <p:sldId id="591" r:id="rId392"/>
    <p:sldId id="592" r:id="rId393"/>
    <p:sldId id="593" r:id="rId39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greteria Tecnica" initials="ST" lastIdx="1" clrIdx="0">
    <p:extLst>
      <p:ext uri="{19B8F6BF-5375-455C-9EA6-DF929625EA0E}">
        <p15:presenceInfo xmlns:p15="http://schemas.microsoft.com/office/powerpoint/2012/main" userId="S::segreteria.tecnica@gruppo2g.com::659c9b27-859d-427b-903e-95564a7dace4" providerId="AD"/>
      </p:ext>
    </p:extLst>
  </p:cmAuthor>
  <p:cmAuthor id="2" name="Giulia Rosati" initials="GR" lastIdx="1" clrIdx="1">
    <p:extLst>
      <p:ext uri="{19B8F6BF-5375-455C-9EA6-DF929625EA0E}">
        <p15:presenceInfo xmlns:p15="http://schemas.microsoft.com/office/powerpoint/2012/main" userId="S::giulia.rosati@edu.unito.it::389ef424-e963-4fee-b200-53b210193b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43" autoAdjust="0"/>
    <p:restoredTop sz="95806" autoAdjust="0"/>
  </p:normalViewPr>
  <p:slideViewPr>
    <p:cSldViewPr>
      <p:cViewPr varScale="1">
        <p:scale>
          <a:sx n="111" d="100"/>
          <a:sy n="111" d="100"/>
        </p:scale>
        <p:origin x="1374" y="96"/>
      </p:cViewPr>
      <p:guideLst/>
    </p:cSldViewPr>
  </p:slideViewPr>
  <p:notesTextViewPr>
    <p:cViewPr>
      <p:scale>
        <a:sx n="1" d="1"/>
        <a:sy n="1" d="1"/>
      </p:scale>
      <p:origin x="0" y="0"/>
    </p:cViewPr>
  </p:notesTextViewPr>
  <p:notesViewPr>
    <p:cSldViewPr>
      <p:cViewPr varScale="1">
        <p:scale>
          <a:sx n="65" d="100"/>
          <a:sy n="65" d="100"/>
        </p:scale>
        <p:origin x="3154" y="3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324" Type="http://schemas.openxmlformats.org/officeDocument/2006/relationships/slide" Target="slides/slide322.xml"/><Relationship Id="rId366" Type="http://schemas.openxmlformats.org/officeDocument/2006/relationships/slide" Target="slides/slide364.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335" Type="http://schemas.openxmlformats.org/officeDocument/2006/relationships/slide" Target="slides/slide333.xml"/><Relationship Id="rId377" Type="http://schemas.openxmlformats.org/officeDocument/2006/relationships/slide" Target="slides/slide375.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346" Type="http://schemas.openxmlformats.org/officeDocument/2006/relationships/slide" Target="slides/slide344.xml"/><Relationship Id="rId388" Type="http://schemas.openxmlformats.org/officeDocument/2006/relationships/slide" Target="slides/slide386.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108" Type="http://schemas.openxmlformats.org/officeDocument/2006/relationships/slide" Target="slides/slide106.xml"/><Relationship Id="rId315" Type="http://schemas.openxmlformats.org/officeDocument/2006/relationships/slide" Target="slides/slide313.xml"/><Relationship Id="rId357" Type="http://schemas.openxmlformats.org/officeDocument/2006/relationships/slide" Target="slides/slide355.xml"/><Relationship Id="rId54" Type="http://schemas.openxmlformats.org/officeDocument/2006/relationships/slide" Target="slides/slide52.xml"/><Relationship Id="rId96" Type="http://schemas.openxmlformats.org/officeDocument/2006/relationships/slide" Target="slides/slide94.xml"/><Relationship Id="rId161" Type="http://schemas.openxmlformats.org/officeDocument/2006/relationships/slide" Target="slides/slide159.xml"/><Relationship Id="rId217" Type="http://schemas.openxmlformats.org/officeDocument/2006/relationships/slide" Target="slides/slide215.xml"/><Relationship Id="rId399" Type="http://schemas.openxmlformats.org/officeDocument/2006/relationships/theme" Target="theme/theme1.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326" Type="http://schemas.openxmlformats.org/officeDocument/2006/relationships/slide" Target="slides/slide324.xml"/><Relationship Id="rId65" Type="http://schemas.openxmlformats.org/officeDocument/2006/relationships/slide" Target="slides/slide63.xml"/><Relationship Id="rId130" Type="http://schemas.openxmlformats.org/officeDocument/2006/relationships/slide" Target="slides/slide128.xml"/><Relationship Id="rId368" Type="http://schemas.openxmlformats.org/officeDocument/2006/relationships/slide" Target="slides/slide366.xml"/><Relationship Id="rId172" Type="http://schemas.openxmlformats.org/officeDocument/2006/relationships/slide" Target="slides/slide170.xml"/><Relationship Id="rId228" Type="http://schemas.openxmlformats.org/officeDocument/2006/relationships/slide" Target="slides/slide226.xml"/><Relationship Id="rId281" Type="http://schemas.openxmlformats.org/officeDocument/2006/relationships/slide" Target="slides/slide279.xml"/><Relationship Id="rId337" Type="http://schemas.openxmlformats.org/officeDocument/2006/relationships/slide" Target="slides/slide335.xml"/><Relationship Id="rId34" Type="http://schemas.openxmlformats.org/officeDocument/2006/relationships/slide" Target="slides/slide32.xml"/><Relationship Id="rId76" Type="http://schemas.openxmlformats.org/officeDocument/2006/relationships/slide" Target="slides/slide74.xml"/><Relationship Id="rId141" Type="http://schemas.openxmlformats.org/officeDocument/2006/relationships/slide" Target="slides/slide139.xml"/><Relationship Id="rId379" Type="http://schemas.openxmlformats.org/officeDocument/2006/relationships/slide" Target="slides/slide377.xml"/><Relationship Id="rId7" Type="http://schemas.openxmlformats.org/officeDocument/2006/relationships/slide" Target="slides/slide5.xml"/><Relationship Id="rId183" Type="http://schemas.openxmlformats.org/officeDocument/2006/relationships/slide" Target="slides/slide181.xml"/><Relationship Id="rId239" Type="http://schemas.openxmlformats.org/officeDocument/2006/relationships/slide" Target="slides/slide237.xml"/><Relationship Id="rId390" Type="http://schemas.openxmlformats.org/officeDocument/2006/relationships/slide" Target="slides/slide388.xml"/><Relationship Id="rId250" Type="http://schemas.openxmlformats.org/officeDocument/2006/relationships/slide" Target="slides/slide248.xml"/><Relationship Id="rId292" Type="http://schemas.openxmlformats.org/officeDocument/2006/relationships/slide" Target="slides/slide290.xml"/><Relationship Id="rId306" Type="http://schemas.openxmlformats.org/officeDocument/2006/relationships/slide" Target="slides/slide304.xml"/><Relationship Id="rId45" Type="http://schemas.openxmlformats.org/officeDocument/2006/relationships/slide" Target="slides/slide43.xml"/><Relationship Id="rId87" Type="http://schemas.openxmlformats.org/officeDocument/2006/relationships/slide" Target="slides/slide85.xml"/><Relationship Id="rId110" Type="http://schemas.openxmlformats.org/officeDocument/2006/relationships/slide" Target="slides/slide108.xml"/><Relationship Id="rId348" Type="http://schemas.openxmlformats.org/officeDocument/2006/relationships/slide" Target="slides/slide346.xml"/><Relationship Id="rId152" Type="http://schemas.openxmlformats.org/officeDocument/2006/relationships/slide" Target="slides/slide150.xml"/><Relationship Id="rId194" Type="http://schemas.openxmlformats.org/officeDocument/2006/relationships/slide" Target="slides/slide192.xml"/><Relationship Id="rId208" Type="http://schemas.openxmlformats.org/officeDocument/2006/relationships/slide" Target="slides/slide206.xml"/><Relationship Id="rId261" Type="http://schemas.openxmlformats.org/officeDocument/2006/relationships/slide" Target="slides/slide259.xml"/><Relationship Id="rId14" Type="http://schemas.openxmlformats.org/officeDocument/2006/relationships/slide" Target="slides/slide12.xml"/><Relationship Id="rId56" Type="http://schemas.openxmlformats.org/officeDocument/2006/relationships/slide" Target="slides/slide54.xml"/><Relationship Id="rId317" Type="http://schemas.openxmlformats.org/officeDocument/2006/relationships/slide" Target="slides/slide315.xml"/><Relationship Id="rId359" Type="http://schemas.openxmlformats.org/officeDocument/2006/relationships/slide" Target="slides/slide357.xml"/><Relationship Id="rId98" Type="http://schemas.openxmlformats.org/officeDocument/2006/relationships/slide" Target="slides/slide96.xml"/><Relationship Id="rId121" Type="http://schemas.openxmlformats.org/officeDocument/2006/relationships/slide" Target="slides/slide119.xml"/><Relationship Id="rId163" Type="http://schemas.openxmlformats.org/officeDocument/2006/relationships/slide" Target="slides/slide161.xml"/><Relationship Id="rId219" Type="http://schemas.openxmlformats.org/officeDocument/2006/relationships/slide" Target="slides/slide217.xml"/><Relationship Id="rId370" Type="http://schemas.openxmlformats.org/officeDocument/2006/relationships/slide" Target="slides/slide368.xml"/><Relationship Id="rId230" Type="http://schemas.openxmlformats.org/officeDocument/2006/relationships/slide" Target="slides/slide228.xml"/><Relationship Id="rId25" Type="http://schemas.openxmlformats.org/officeDocument/2006/relationships/slide" Target="slides/slide23.xml"/><Relationship Id="rId67" Type="http://schemas.openxmlformats.org/officeDocument/2006/relationships/slide" Target="slides/slide65.xml"/><Relationship Id="rId272" Type="http://schemas.openxmlformats.org/officeDocument/2006/relationships/slide" Target="slides/slide270.xml"/><Relationship Id="rId328" Type="http://schemas.openxmlformats.org/officeDocument/2006/relationships/slide" Target="slides/slide326.xml"/><Relationship Id="rId132" Type="http://schemas.openxmlformats.org/officeDocument/2006/relationships/slide" Target="slides/slide130.xml"/><Relationship Id="rId174" Type="http://schemas.openxmlformats.org/officeDocument/2006/relationships/slide" Target="slides/slide172.xml"/><Relationship Id="rId381" Type="http://schemas.openxmlformats.org/officeDocument/2006/relationships/slide" Target="slides/slide379.xml"/><Relationship Id="rId241" Type="http://schemas.openxmlformats.org/officeDocument/2006/relationships/slide" Target="slides/slide239.xml"/><Relationship Id="rId36" Type="http://schemas.openxmlformats.org/officeDocument/2006/relationships/slide" Target="slides/slide34.xml"/><Relationship Id="rId283" Type="http://schemas.openxmlformats.org/officeDocument/2006/relationships/slide" Target="slides/slide281.xml"/><Relationship Id="rId339" Type="http://schemas.openxmlformats.org/officeDocument/2006/relationships/slide" Target="slides/slide337.xml"/><Relationship Id="rId78" Type="http://schemas.openxmlformats.org/officeDocument/2006/relationships/slide" Target="slides/slide76.xml"/><Relationship Id="rId101" Type="http://schemas.openxmlformats.org/officeDocument/2006/relationships/slide" Target="slides/slide99.xml"/><Relationship Id="rId143" Type="http://schemas.openxmlformats.org/officeDocument/2006/relationships/slide" Target="slides/slide141.xml"/><Relationship Id="rId185" Type="http://schemas.openxmlformats.org/officeDocument/2006/relationships/slide" Target="slides/slide183.xml"/><Relationship Id="rId350" Type="http://schemas.openxmlformats.org/officeDocument/2006/relationships/slide" Target="slides/slide348.xml"/><Relationship Id="rId9" Type="http://schemas.openxmlformats.org/officeDocument/2006/relationships/slide" Target="slides/slide7.xml"/><Relationship Id="rId210" Type="http://schemas.openxmlformats.org/officeDocument/2006/relationships/slide" Target="slides/slide208.xml"/><Relationship Id="rId392" Type="http://schemas.openxmlformats.org/officeDocument/2006/relationships/slide" Target="slides/slide390.xml"/><Relationship Id="rId252" Type="http://schemas.openxmlformats.org/officeDocument/2006/relationships/slide" Target="slides/slide250.xml"/><Relationship Id="rId294" Type="http://schemas.openxmlformats.org/officeDocument/2006/relationships/slide" Target="slides/slide292.xml"/><Relationship Id="rId308" Type="http://schemas.openxmlformats.org/officeDocument/2006/relationships/slide" Target="slides/slide306.xml"/><Relationship Id="rId47" Type="http://schemas.openxmlformats.org/officeDocument/2006/relationships/slide" Target="slides/slide45.xml"/><Relationship Id="rId89" Type="http://schemas.openxmlformats.org/officeDocument/2006/relationships/slide" Target="slides/slide87.xml"/><Relationship Id="rId112" Type="http://schemas.openxmlformats.org/officeDocument/2006/relationships/slide" Target="slides/slide110.xml"/><Relationship Id="rId154" Type="http://schemas.openxmlformats.org/officeDocument/2006/relationships/slide" Target="slides/slide152.xml"/><Relationship Id="rId361" Type="http://schemas.openxmlformats.org/officeDocument/2006/relationships/slide" Target="slides/slide359.xml"/><Relationship Id="rId196" Type="http://schemas.openxmlformats.org/officeDocument/2006/relationships/slide" Target="slides/slide194.xml"/><Relationship Id="rId16" Type="http://schemas.openxmlformats.org/officeDocument/2006/relationships/slide" Target="slides/slide14.xml"/><Relationship Id="rId221" Type="http://schemas.openxmlformats.org/officeDocument/2006/relationships/slide" Target="slides/slide219.xml"/><Relationship Id="rId263" Type="http://schemas.openxmlformats.org/officeDocument/2006/relationships/slide" Target="slides/slide261.xml"/><Relationship Id="rId319" Type="http://schemas.openxmlformats.org/officeDocument/2006/relationships/slide" Target="slides/slide317.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330" Type="http://schemas.openxmlformats.org/officeDocument/2006/relationships/slide" Target="slides/slide328.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351" Type="http://schemas.openxmlformats.org/officeDocument/2006/relationships/slide" Target="slides/slide349.xml"/><Relationship Id="rId372" Type="http://schemas.openxmlformats.org/officeDocument/2006/relationships/slide" Target="slides/slide370.xml"/><Relationship Id="rId393" Type="http://schemas.openxmlformats.org/officeDocument/2006/relationships/slide" Target="slides/slide391.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slide" Target="slides/slide307.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320" Type="http://schemas.openxmlformats.org/officeDocument/2006/relationships/slide" Target="slides/slide318.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341" Type="http://schemas.openxmlformats.org/officeDocument/2006/relationships/slide" Target="slides/slide339.xml"/><Relationship Id="rId362" Type="http://schemas.openxmlformats.org/officeDocument/2006/relationships/slide" Target="slides/slide360.xml"/><Relationship Id="rId383" Type="http://schemas.openxmlformats.org/officeDocument/2006/relationships/slide" Target="slides/slide381.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openxmlformats.org/officeDocument/2006/relationships/slide" Target="slides/slide308.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331" Type="http://schemas.openxmlformats.org/officeDocument/2006/relationships/slide" Target="slides/slide329.xml"/><Relationship Id="rId352" Type="http://schemas.openxmlformats.org/officeDocument/2006/relationships/slide" Target="slides/slide350.xml"/><Relationship Id="rId373" Type="http://schemas.openxmlformats.org/officeDocument/2006/relationships/slide" Target="slides/slide371.xml"/><Relationship Id="rId394" Type="http://schemas.openxmlformats.org/officeDocument/2006/relationships/slide" Target="slides/slide392.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321" Type="http://schemas.openxmlformats.org/officeDocument/2006/relationships/slide" Target="slides/slide319.xml"/><Relationship Id="rId342" Type="http://schemas.openxmlformats.org/officeDocument/2006/relationships/slide" Target="slides/slide340.xml"/><Relationship Id="rId363" Type="http://schemas.openxmlformats.org/officeDocument/2006/relationships/slide" Target="slides/slide361.xml"/><Relationship Id="rId384" Type="http://schemas.openxmlformats.org/officeDocument/2006/relationships/slide" Target="slides/slide382.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openxmlformats.org/officeDocument/2006/relationships/slide" Target="slides/slide309.xml"/><Relationship Id="rId332" Type="http://schemas.openxmlformats.org/officeDocument/2006/relationships/slide" Target="slides/slide330.xml"/><Relationship Id="rId353" Type="http://schemas.openxmlformats.org/officeDocument/2006/relationships/slide" Target="slides/slide351.xml"/><Relationship Id="rId374" Type="http://schemas.openxmlformats.org/officeDocument/2006/relationships/slide" Target="slides/slide372.xml"/><Relationship Id="rId395" Type="http://schemas.openxmlformats.org/officeDocument/2006/relationships/notesMaster" Target="notesMasters/notesMaster1.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322" Type="http://schemas.openxmlformats.org/officeDocument/2006/relationships/slide" Target="slides/slide320.xml"/><Relationship Id="rId343" Type="http://schemas.openxmlformats.org/officeDocument/2006/relationships/slide" Target="slides/slide341.xml"/><Relationship Id="rId364" Type="http://schemas.openxmlformats.org/officeDocument/2006/relationships/slide" Target="slides/slide362.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385" Type="http://schemas.openxmlformats.org/officeDocument/2006/relationships/slide" Target="slides/slide383.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312" Type="http://schemas.openxmlformats.org/officeDocument/2006/relationships/slide" Target="slides/slide310.xml"/><Relationship Id="rId333" Type="http://schemas.openxmlformats.org/officeDocument/2006/relationships/slide" Target="slides/slide331.xml"/><Relationship Id="rId354" Type="http://schemas.openxmlformats.org/officeDocument/2006/relationships/slide" Target="slides/slide352.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75" Type="http://schemas.openxmlformats.org/officeDocument/2006/relationships/slide" Target="slides/slide373.xml"/><Relationship Id="rId396" Type="http://schemas.openxmlformats.org/officeDocument/2006/relationships/commentAuthors" Target="commentAuthors.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400" Type="http://schemas.openxmlformats.org/officeDocument/2006/relationships/tableStyles" Target="tableStyles.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302" Type="http://schemas.openxmlformats.org/officeDocument/2006/relationships/slide" Target="slides/slide300.xml"/><Relationship Id="rId323" Type="http://schemas.openxmlformats.org/officeDocument/2006/relationships/slide" Target="slides/slide321.xml"/><Relationship Id="rId344" Type="http://schemas.openxmlformats.org/officeDocument/2006/relationships/slide" Target="slides/slide342.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365" Type="http://schemas.openxmlformats.org/officeDocument/2006/relationships/slide" Target="slides/slide363.xml"/><Relationship Id="rId386" Type="http://schemas.openxmlformats.org/officeDocument/2006/relationships/slide" Target="slides/slide384.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313" Type="http://schemas.openxmlformats.org/officeDocument/2006/relationships/slide" Target="slides/slide31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334" Type="http://schemas.openxmlformats.org/officeDocument/2006/relationships/slide" Target="slides/slide332.xml"/><Relationship Id="rId355" Type="http://schemas.openxmlformats.org/officeDocument/2006/relationships/slide" Target="slides/slide353.xml"/><Relationship Id="rId376" Type="http://schemas.openxmlformats.org/officeDocument/2006/relationships/slide" Target="slides/slide374.xml"/><Relationship Id="rId397" Type="http://schemas.openxmlformats.org/officeDocument/2006/relationships/presProps" Target="presProps.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303" Type="http://schemas.openxmlformats.org/officeDocument/2006/relationships/slide" Target="slides/slide301.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345" Type="http://schemas.openxmlformats.org/officeDocument/2006/relationships/slide" Target="slides/slide343.xml"/><Relationship Id="rId387" Type="http://schemas.openxmlformats.org/officeDocument/2006/relationships/slide" Target="slides/slide385.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314" Type="http://schemas.openxmlformats.org/officeDocument/2006/relationships/slide" Target="slides/slide312.xml"/><Relationship Id="rId356" Type="http://schemas.openxmlformats.org/officeDocument/2006/relationships/slide" Target="slides/slide354.xml"/><Relationship Id="rId398" Type="http://schemas.openxmlformats.org/officeDocument/2006/relationships/viewProps" Target="viewProps.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325" Type="http://schemas.openxmlformats.org/officeDocument/2006/relationships/slide" Target="slides/slide323.xml"/><Relationship Id="rId367" Type="http://schemas.openxmlformats.org/officeDocument/2006/relationships/slide" Target="slides/slide365.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 Id="rId336" Type="http://schemas.openxmlformats.org/officeDocument/2006/relationships/slide" Target="slides/slide334.xml"/><Relationship Id="rId75" Type="http://schemas.openxmlformats.org/officeDocument/2006/relationships/slide" Target="slides/slide73.xml"/><Relationship Id="rId140" Type="http://schemas.openxmlformats.org/officeDocument/2006/relationships/slide" Target="slides/slide138.xml"/><Relationship Id="rId182" Type="http://schemas.openxmlformats.org/officeDocument/2006/relationships/slide" Target="slides/slide180.xml"/><Relationship Id="rId378" Type="http://schemas.openxmlformats.org/officeDocument/2006/relationships/slide" Target="slides/slide376.xml"/><Relationship Id="rId6" Type="http://schemas.openxmlformats.org/officeDocument/2006/relationships/slide" Target="slides/slide4.xml"/><Relationship Id="rId238" Type="http://schemas.openxmlformats.org/officeDocument/2006/relationships/slide" Target="slides/slide236.xml"/><Relationship Id="rId291" Type="http://schemas.openxmlformats.org/officeDocument/2006/relationships/slide" Target="slides/slide289.xml"/><Relationship Id="rId305" Type="http://schemas.openxmlformats.org/officeDocument/2006/relationships/slide" Target="slides/slide303.xml"/><Relationship Id="rId347" Type="http://schemas.openxmlformats.org/officeDocument/2006/relationships/slide" Target="slides/slide345.xml"/><Relationship Id="rId44" Type="http://schemas.openxmlformats.org/officeDocument/2006/relationships/slide" Target="slides/slide42.xml"/><Relationship Id="rId86" Type="http://schemas.openxmlformats.org/officeDocument/2006/relationships/slide" Target="slides/slide84.xml"/><Relationship Id="rId151" Type="http://schemas.openxmlformats.org/officeDocument/2006/relationships/slide" Target="slides/slide149.xml"/><Relationship Id="rId389" Type="http://schemas.openxmlformats.org/officeDocument/2006/relationships/slide" Target="slides/slide387.xml"/><Relationship Id="rId193" Type="http://schemas.openxmlformats.org/officeDocument/2006/relationships/slide" Target="slides/slide191.xml"/><Relationship Id="rId207" Type="http://schemas.openxmlformats.org/officeDocument/2006/relationships/slide" Target="slides/slide205.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316" Type="http://schemas.openxmlformats.org/officeDocument/2006/relationships/slide" Target="slides/slide314.xml"/><Relationship Id="rId55" Type="http://schemas.openxmlformats.org/officeDocument/2006/relationships/slide" Target="slides/slide53.xml"/><Relationship Id="rId97" Type="http://schemas.openxmlformats.org/officeDocument/2006/relationships/slide" Target="slides/slide95.xml"/><Relationship Id="rId120" Type="http://schemas.openxmlformats.org/officeDocument/2006/relationships/slide" Target="slides/slide118.xml"/><Relationship Id="rId358" Type="http://schemas.openxmlformats.org/officeDocument/2006/relationships/slide" Target="slides/slide356.xml"/><Relationship Id="rId162" Type="http://schemas.openxmlformats.org/officeDocument/2006/relationships/slide" Target="slides/slide160.xml"/><Relationship Id="rId218" Type="http://schemas.openxmlformats.org/officeDocument/2006/relationships/slide" Target="slides/slide216.xml"/><Relationship Id="rId271" Type="http://schemas.openxmlformats.org/officeDocument/2006/relationships/slide" Target="slides/slide269.xml"/><Relationship Id="rId24" Type="http://schemas.openxmlformats.org/officeDocument/2006/relationships/slide" Target="slides/slide22.xml"/><Relationship Id="rId66" Type="http://schemas.openxmlformats.org/officeDocument/2006/relationships/slide" Target="slides/slide64.xml"/><Relationship Id="rId131" Type="http://schemas.openxmlformats.org/officeDocument/2006/relationships/slide" Target="slides/slide129.xml"/><Relationship Id="rId327" Type="http://schemas.openxmlformats.org/officeDocument/2006/relationships/slide" Target="slides/slide325.xml"/><Relationship Id="rId369" Type="http://schemas.openxmlformats.org/officeDocument/2006/relationships/slide" Target="slides/slide367.xml"/><Relationship Id="rId173" Type="http://schemas.openxmlformats.org/officeDocument/2006/relationships/slide" Target="slides/slide171.xml"/><Relationship Id="rId229" Type="http://schemas.openxmlformats.org/officeDocument/2006/relationships/slide" Target="slides/slide227.xml"/><Relationship Id="rId380" Type="http://schemas.openxmlformats.org/officeDocument/2006/relationships/slide" Target="slides/slide378.xml"/><Relationship Id="rId240" Type="http://schemas.openxmlformats.org/officeDocument/2006/relationships/slide" Target="slides/slide238.xml"/><Relationship Id="rId35" Type="http://schemas.openxmlformats.org/officeDocument/2006/relationships/slide" Target="slides/slide33.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338" Type="http://schemas.openxmlformats.org/officeDocument/2006/relationships/slide" Target="slides/slide336.xml"/><Relationship Id="rId8" Type="http://schemas.openxmlformats.org/officeDocument/2006/relationships/slide" Target="slides/slide6.xml"/><Relationship Id="rId142" Type="http://schemas.openxmlformats.org/officeDocument/2006/relationships/slide" Target="slides/slide140.xml"/><Relationship Id="rId184" Type="http://schemas.openxmlformats.org/officeDocument/2006/relationships/slide" Target="slides/slide182.xml"/><Relationship Id="rId391" Type="http://schemas.openxmlformats.org/officeDocument/2006/relationships/slide" Target="slides/slide389.xml"/><Relationship Id="rId251" Type="http://schemas.openxmlformats.org/officeDocument/2006/relationships/slide" Target="slides/slide249.xml"/><Relationship Id="rId46" Type="http://schemas.openxmlformats.org/officeDocument/2006/relationships/slide" Target="slides/slide44.xml"/><Relationship Id="rId293" Type="http://schemas.openxmlformats.org/officeDocument/2006/relationships/slide" Target="slides/slide291.xml"/><Relationship Id="rId307" Type="http://schemas.openxmlformats.org/officeDocument/2006/relationships/slide" Target="slides/slide305.xml"/><Relationship Id="rId349" Type="http://schemas.openxmlformats.org/officeDocument/2006/relationships/slide" Target="slides/slide347.xml"/><Relationship Id="rId88" Type="http://schemas.openxmlformats.org/officeDocument/2006/relationships/slide" Target="slides/slide86.xml"/><Relationship Id="rId111" Type="http://schemas.openxmlformats.org/officeDocument/2006/relationships/slide" Target="slides/slide109.xml"/><Relationship Id="rId153" Type="http://schemas.openxmlformats.org/officeDocument/2006/relationships/slide" Target="slides/slide151.xml"/><Relationship Id="rId195" Type="http://schemas.openxmlformats.org/officeDocument/2006/relationships/slide" Target="slides/slide193.xml"/><Relationship Id="rId209" Type="http://schemas.openxmlformats.org/officeDocument/2006/relationships/slide" Target="slides/slide207.xml"/><Relationship Id="rId360" Type="http://schemas.openxmlformats.org/officeDocument/2006/relationships/slide" Target="slides/slide358.xml"/><Relationship Id="rId220" Type="http://schemas.openxmlformats.org/officeDocument/2006/relationships/slide" Target="slides/slide218.xml"/><Relationship Id="rId15" Type="http://schemas.openxmlformats.org/officeDocument/2006/relationships/slide" Target="slides/slide13.xml"/><Relationship Id="rId57" Type="http://schemas.openxmlformats.org/officeDocument/2006/relationships/slide" Target="slides/slide55.xml"/><Relationship Id="rId262" Type="http://schemas.openxmlformats.org/officeDocument/2006/relationships/slide" Target="slides/slide260.xml"/><Relationship Id="rId318" Type="http://schemas.openxmlformats.org/officeDocument/2006/relationships/slide" Target="slides/slide316.xml"/><Relationship Id="rId99" Type="http://schemas.openxmlformats.org/officeDocument/2006/relationships/slide" Target="slides/slide97.xml"/><Relationship Id="rId122" Type="http://schemas.openxmlformats.org/officeDocument/2006/relationships/slide" Target="slides/slide120.xml"/><Relationship Id="rId164" Type="http://schemas.openxmlformats.org/officeDocument/2006/relationships/slide" Target="slides/slide162.xml"/><Relationship Id="rId371" Type="http://schemas.openxmlformats.org/officeDocument/2006/relationships/slide" Target="slides/slide369.xml"/><Relationship Id="rId26" Type="http://schemas.openxmlformats.org/officeDocument/2006/relationships/slide" Target="slides/slide24.xml"/><Relationship Id="rId231" Type="http://schemas.openxmlformats.org/officeDocument/2006/relationships/slide" Target="slides/slide229.xml"/><Relationship Id="rId273" Type="http://schemas.openxmlformats.org/officeDocument/2006/relationships/slide" Target="slides/slide271.xml"/><Relationship Id="rId329" Type="http://schemas.openxmlformats.org/officeDocument/2006/relationships/slide" Target="slides/slide327.xml"/><Relationship Id="rId68" Type="http://schemas.openxmlformats.org/officeDocument/2006/relationships/slide" Target="slides/slide66.xml"/><Relationship Id="rId133" Type="http://schemas.openxmlformats.org/officeDocument/2006/relationships/slide" Target="slides/slide131.xml"/><Relationship Id="rId175" Type="http://schemas.openxmlformats.org/officeDocument/2006/relationships/slide" Target="slides/slide173.xml"/><Relationship Id="rId340" Type="http://schemas.openxmlformats.org/officeDocument/2006/relationships/slide" Target="slides/slide338.xml"/><Relationship Id="rId200" Type="http://schemas.openxmlformats.org/officeDocument/2006/relationships/slide" Target="slides/slide198.xml"/><Relationship Id="rId382" Type="http://schemas.openxmlformats.org/officeDocument/2006/relationships/slide" Target="slides/slide380.xml"/><Relationship Id="rId242" Type="http://schemas.openxmlformats.org/officeDocument/2006/relationships/slide" Target="slides/slide240.xml"/><Relationship Id="rId284" Type="http://schemas.openxmlformats.org/officeDocument/2006/relationships/slide" Target="slides/slide28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2-01T15:10:04.967" idx="1">
    <p:pos x="3066" y="3264"/>
    <p:text/>
    <p:extLst>
      <p:ext uri="{C676402C-5697-4E1C-873F-D02D1690AC5C}">
        <p15:threadingInfo xmlns:p15="http://schemas.microsoft.com/office/powerpoint/2012/main" timeZoneBias="-60"/>
      </p:ext>
    </p:extLs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1T11:01:12.681"/>
    </inkml:context>
    <inkml:brush xml:id="br0">
      <inkml:brushProperty name="width" value="0.35" units="cm"/>
      <inkml:brushProperty name="height" value="0.35" units="cm"/>
      <inkml:brushProperty name="color" value="#E71224"/>
    </inkml:brush>
  </inkml:definitions>
  <inkml:trace contextRef="#ctx0" brushRef="#br0">0 0 24575,'5'1'0,"-1"-1"0,0 0 0,0 1 0,0 0 0,0 0 0,0 0 0,0 0 0,0 1 0,-1-1 0,1 1 0,4 3 0,16 7 0,401 210-604,-13 30-459,-297-180 832,890 565-638,-817-523 954,265 178 794,285 247 822,-37-6-2211,-541-399 510,253 161 0,-339-249-7,1017 656-512,-570-381 519,126 39 597,-591-327-415,49 27-1188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1T11:01:15.049"/>
    </inkml:context>
    <inkml:brush xml:id="br0">
      <inkml:brushProperty name="width" value="0.35" units="cm"/>
      <inkml:brushProperty name="height" value="0.35" units="cm"/>
      <inkml:brushProperty name="color" value="#E71224"/>
    </inkml:brush>
  </inkml:definitions>
  <inkml:trace contextRef="#ctx0" brushRef="#br0">0 4467 24575,'30'-28'0,"48"-35"0,-36 31 0,941-751-2285,-358 297 2258,29 46-515,78 9 178,-88 54-59,-14-22 649,-227 150 3189,-228 156-3415,-145 76 0,36-28 0,10-6 0,-25 19 0,68-56 0,-73 52 0,-18 15 0,46-45 0,-53 46 0,1 2 0,1 0 0,1 1 0,28-14 0,-39 23 0,55-35 0,78-64 0,-129 95 0,-1 1 0,2 1 0,31-14 0,-33 17 0,0-1 0,0 0 0,0-2 0,-1 1 0,17-16 0,-15 10 0,-1-1 0,0-1 0,18-25 0,11-13 0,3-5 0,-38 48 0,0 0 0,1 1 0,1 0 0,0 1 0,0 0 0,21-12 0,4-4 0,-8 1-1365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1T11:44:19.358"/>
    </inkml:context>
    <inkml:brush xml:id="br0">
      <inkml:brushProperty name="width" value="0.1" units="cm"/>
      <inkml:brushProperty name="height" value="0.1" units="cm"/>
      <inkml:brushProperty name="color" value="#E71224"/>
    </inkml:brush>
  </inkml:definitions>
  <inkml:trace contextRef="#ctx0" brushRef="#br0">566 487 24575,'-5'-1'0,"0"0"0,1 0 0,-1-1 0,1 0 0,-1 0 0,1 0 0,0-1 0,-6-4 0,-7-3 0,-15-9 0,0-2 0,1-2 0,1 0 0,-37-39 0,-14-11 0,-81-73 0,106 71 0,45 61-1365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1T11:44:21.523"/>
    </inkml:context>
    <inkml:brush xml:id="br0">
      <inkml:brushProperty name="width" value="0.1" units="cm"/>
      <inkml:brushProperty name="height" value="0.1" units="cm"/>
      <inkml:brushProperty name="color" value="#E71224"/>
    </inkml:brush>
  </inkml:definitions>
  <inkml:trace contextRef="#ctx0" brushRef="#br0">416 578 24575,'-16'-36'0,"-12"-20"0,8 25 0,-29-62 0,40 77 0,0 1 0,-1 0 0,0 1 0,-1 0 0,-1 0 0,-17-16 0,-14-15 0,-91-113 0,98 118-1365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B6D5F7-969A-4DAF-B4A4-809652906D7C}" type="datetimeFigureOut">
              <a:rPr lang="it-IT" smtClean="0"/>
              <a:t>29/03/2023</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67C3E7-E482-4710-956D-09EBBBC087C0}" type="slidenum">
              <a:rPr lang="it-IT" smtClean="0"/>
              <a:t>‹N›</a:t>
            </a:fld>
            <a:endParaRPr lang="it-IT"/>
          </a:p>
        </p:txBody>
      </p:sp>
    </p:spTree>
    <p:extLst>
      <p:ext uri="{BB962C8B-B14F-4D97-AF65-F5344CB8AC3E}">
        <p14:creationId xmlns:p14="http://schemas.microsoft.com/office/powerpoint/2010/main" val="3828138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it.wikipedia.org/wiki/Dolo"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it.wikipedia.org/wiki/Omicidio"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it.wikipedia.org/wiki/Malattia"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it.wikipedia.org/wiki/Sfregio"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it.wikipedia.org/wiki/Valvole_cardiache"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tudiocataldi.it/calcolo_danno_biologico.asp"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egnaposto immagine diapositiva 1"/>
          <p:cNvSpPr>
            <a:spLocks noGrp="1" noRot="1" noChangeAspect="1" noTextEdit="1"/>
          </p:cNvSpPr>
          <p:nvPr>
            <p:ph type="sldImg"/>
          </p:nvPr>
        </p:nvSpPr>
        <p:spPr>
          <a:xfrm>
            <a:off x="1371600" y="1143000"/>
            <a:ext cx="4114800" cy="3086100"/>
          </a:xfrm>
          <a:ln/>
        </p:spPr>
      </p:sp>
      <p:sp>
        <p:nvSpPr>
          <p:cNvPr id="350211"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p>
        </p:txBody>
      </p:sp>
      <p:sp>
        <p:nvSpPr>
          <p:cNvPr id="350212"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9268528-819D-4D4F-9E74-0C5BD88D3423}" type="slidenum">
              <a:rPr lang="it-IT" altLang="it-IT" sz="1300" smtClean="0"/>
              <a:pPr eaLnBrk="1" hangingPunct="1">
                <a:spcBef>
                  <a:spcPct val="0"/>
                </a:spcBef>
              </a:pPr>
              <a:t>1</a:t>
            </a:fld>
            <a:endParaRPr lang="it-IT" altLang="it-IT" sz="1300"/>
          </a:p>
        </p:txBody>
      </p:sp>
    </p:spTree>
    <p:extLst>
      <p:ext uri="{BB962C8B-B14F-4D97-AF65-F5344CB8AC3E}">
        <p14:creationId xmlns:p14="http://schemas.microsoft.com/office/powerpoint/2010/main" val="643236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ctr"/>
            <a:r>
              <a:rPr lang="it-IT" sz="1800" b="1" dirty="0"/>
              <a:t>INDENIZZO INAIL </a:t>
            </a:r>
          </a:p>
          <a:p>
            <a:r>
              <a:rPr lang="it-IT" sz="1200" b="1" dirty="0"/>
              <a:t>Comprende:</a:t>
            </a:r>
          </a:p>
          <a:p>
            <a:pPr marL="285750" indent="-285750">
              <a:buFont typeface="Arial"/>
              <a:buChar char="•"/>
            </a:pPr>
            <a:endParaRPr lang="it-IT" sz="1200" b="1" dirty="0"/>
          </a:p>
          <a:p>
            <a:pPr marL="285750" indent="-285750">
              <a:buFont typeface="Arial"/>
              <a:buChar char="•"/>
            </a:pPr>
            <a:r>
              <a:rPr lang="it-IT" sz="1200" b="1" dirty="0"/>
              <a:t>Danno patrimoniale temporaneo, </a:t>
            </a:r>
            <a:r>
              <a:rPr lang="it-IT" sz="1200" dirty="0"/>
              <a:t>integrazione della retribuzione spettante al lavoratore per il periodo di assenza per infortunio;</a:t>
            </a:r>
          </a:p>
          <a:p>
            <a:pPr marL="285750" indent="-285750">
              <a:buFont typeface="Arial"/>
              <a:buChar char="•"/>
            </a:pPr>
            <a:endParaRPr lang="it-IT" sz="1200" dirty="0"/>
          </a:p>
          <a:p>
            <a:pPr marL="285750" indent="-285750">
              <a:buFont typeface="Arial"/>
              <a:buChar char="•"/>
            </a:pPr>
            <a:r>
              <a:rPr lang="it-IT" sz="1200" b="1" dirty="0"/>
              <a:t>Danno patrimoniale permanente</a:t>
            </a:r>
            <a:r>
              <a:rPr lang="it-IT" sz="1200" dirty="0"/>
              <a:t>,  l’INAIL paga anche le future conseguenze patrimoniali in capo al lavoratore infortunato.</a:t>
            </a:r>
            <a:r>
              <a:rPr lang="it-IT" sz="1200" b="1" dirty="0"/>
              <a:t> Solo se supera la soglia di &gt;15% di Invalidità Permanente;</a:t>
            </a:r>
          </a:p>
          <a:p>
            <a:pPr marL="285750" indent="-285750">
              <a:buFont typeface="Arial"/>
              <a:buChar char="•"/>
            </a:pPr>
            <a:endParaRPr lang="it-IT" sz="1200" b="1" dirty="0"/>
          </a:p>
          <a:p>
            <a:pPr marL="285750" indent="-285750">
              <a:buFont typeface="Arial"/>
              <a:buChar char="•"/>
            </a:pPr>
            <a:r>
              <a:rPr lang="it-IT" sz="1200" b="1" dirty="0"/>
              <a:t>Danno non patrimoniale</a:t>
            </a:r>
            <a:r>
              <a:rPr lang="it-IT" sz="1200" dirty="0"/>
              <a:t>, indennizzo per </a:t>
            </a:r>
            <a:r>
              <a:rPr lang="it-IT" sz="1200" b="1" dirty="0"/>
              <a:t>danno biologico permanente</a:t>
            </a:r>
            <a:r>
              <a:rPr lang="it-IT" sz="1200" dirty="0"/>
              <a:t>, ovvero la lesione all’integrità psico-fisica che il lavoratore infortunato non recupererà mai più, solo se </a:t>
            </a:r>
            <a:r>
              <a:rPr lang="it-IT" sz="1200" b="1" dirty="0"/>
              <a:t>supera la soglia del 5% di Invalidità Permanente.</a:t>
            </a:r>
          </a:p>
          <a:p>
            <a:r>
              <a:rPr lang="sk-SK" dirty="0"/>
              <a:t> </a:t>
            </a:r>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17</a:t>
            </a:fld>
            <a:endParaRPr lang="it-IT"/>
          </a:p>
        </p:txBody>
      </p:sp>
    </p:spTree>
    <p:extLst>
      <p:ext uri="{BB962C8B-B14F-4D97-AF65-F5344CB8AC3E}">
        <p14:creationId xmlns:p14="http://schemas.microsoft.com/office/powerpoint/2010/main" val="205926217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it-IT" altLang="it-IT" sz="1200" b="1" dirty="0">
                <a:cs typeface="Arial" panose="020B0604020202020204" pitchFamily="34" charset="0"/>
              </a:rPr>
              <a:t>BLS E </a:t>
            </a:r>
            <a:r>
              <a:rPr lang="it-IT" altLang="it-IT" sz="1200" b="1" dirty="0">
                <a:solidFill>
                  <a:srgbClr val="C00000"/>
                </a:solidFill>
                <a:cs typeface="Arial" panose="020B0604020202020204" pitchFamily="34" charset="0"/>
              </a:rPr>
              <a:t>TRAUMA</a:t>
            </a:r>
          </a:p>
          <a:p>
            <a:pPr>
              <a:lnSpc>
                <a:spcPct val="150000"/>
              </a:lnSpc>
              <a:buFont typeface="Arial" panose="020B0604020202020204" pitchFamily="34" charset="0"/>
              <a:buChar char="•"/>
            </a:pPr>
            <a:endParaRPr lang="it-IT" altLang="it-IT" sz="1200" b="1" dirty="0"/>
          </a:p>
          <a:p>
            <a:pPr>
              <a:lnSpc>
                <a:spcPct val="150000"/>
              </a:lnSpc>
              <a:buFont typeface="Arial" panose="020B0604020202020204" pitchFamily="34" charset="0"/>
              <a:buChar char="•"/>
            </a:pPr>
            <a:r>
              <a:rPr lang="it-IT" altLang="it-IT" sz="1200" b="1" dirty="0"/>
              <a:t>NON MOBILIZZARE </a:t>
            </a:r>
            <a:r>
              <a:rPr lang="it-IT" altLang="it-IT" sz="1200" dirty="0"/>
              <a:t>SE NON PERICOLO IMMINENTE</a:t>
            </a:r>
          </a:p>
          <a:p>
            <a:pPr>
              <a:lnSpc>
                <a:spcPct val="150000"/>
              </a:lnSpc>
              <a:buFont typeface="Arial" panose="020B0604020202020204" pitchFamily="34" charset="0"/>
              <a:buChar char="•"/>
            </a:pPr>
            <a:r>
              <a:rPr lang="it-IT" altLang="it-IT" sz="1200" b="1" dirty="0"/>
              <a:t>NON</a:t>
            </a:r>
            <a:r>
              <a:rPr lang="it-IT" altLang="it-IT" sz="1200" dirty="0"/>
              <a:t> </a:t>
            </a:r>
            <a:r>
              <a:rPr lang="it-IT" altLang="it-IT" sz="1200" b="1" dirty="0"/>
              <a:t>IPERESTENDERE</a:t>
            </a:r>
            <a:r>
              <a:rPr lang="it-IT" altLang="it-IT" sz="1200" dirty="0"/>
              <a:t> IL CAPO </a:t>
            </a:r>
          </a:p>
          <a:p>
            <a:pPr>
              <a:lnSpc>
                <a:spcPct val="150000"/>
              </a:lnSpc>
              <a:buFont typeface="Arial" panose="020B0604020202020204" pitchFamily="34" charset="0"/>
              <a:buChar char="•"/>
            </a:pPr>
            <a:r>
              <a:rPr lang="it-IT" altLang="it-IT" sz="1200" b="1" dirty="0"/>
              <a:t>NON POSIZIONE LATERALE DI SICUREZZA  </a:t>
            </a:r>
          </a:p>
          <a:p>
            <a:pPr>
              <a:lnSpc>
                <a:spcPct val="150000"/>
              </a:lnSpc>
              <a:buFont typeface="Arial" panose="020B0604020202020204" pitchFamily="34" charset="0"/>
              <a:buChar char="•"/>
            </a:pPr>
            <a:r>
              <a:rPr lang="it-IT" altLang="it-IT" sz="1200" b="1" dirty="0"/>
              <a:t>NON</a:t>
            </a:r>
            <a:r>
              <a:rPr lang="it-IT" altLang="it-IT" sz="1200" dirty="0"/>
              <a:t> TOGLIERE CASCO (MOTOCICLISTA) </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380</a:t>
            </a:fld>
            <a:endParaRPr lang="it-IT"/>
          </a:p>
        </p:txBody>
      </p:sp>
    </p:spTree>
    <p:extLst>
      <p:ext uri="{BB962C8B-B14F-4D97-AF65-F5344CB8AC3E}">
        <p14:creationId xmlns:p14="http://schemas.microsoft.com/office/powerpoint/2010/main" val="371150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Diverso è il discorso sulla </a:t>
            </a:r>
            <a:r>
              <a:rPr lang="it-IT" dirty="0" err="1"/>
              <a:t>malatta</a:t>
            </a:r>
            <a:r>
              <a:rPr lang="it-IT" dirty="0"/>
              <a:t> professionale.</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altLang="it-IT" b="1" dirty="0"/>
              <a:t>CAUSA DILUITA E NON VIOLENTA E CONCENTRATA NEL TEMPO</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altLang="it-IT" dirty="0"/>
              <a:t>DIRETTA ED EFFICIENTE cioè in grado di produrre l’infermità in modo esclusivo o prevalente: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it-IT"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it-IT" altLang="it-IT" dirty="0"/>
              <a:t>Per le malattie professionali, quindi, non basta l’occasione di lavoro come per gli infortuni, cioè un rapporto anche mediato o indiretto con il rischio lavorativo, ma deve esistere un rapporto causale, o concausale, diretto tra il rischio professionale e la malattia.</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altLang="it-IT" dirty="0"/>
              <a:t>Il rischio può essere provocato dalla lavorazione che l’assicurato svolge, oppure dall’ambiente in cui la lavorazione stessa si svolge (cosiddetto “rischio ambientale”).</a:t>
            </a:r>
            <a:br>
              <a:rPr lang="it-IT" altLang="it-IT" dirty="0"/>
            </a:br>
            <a:endParaRPr lang="it-IT" dirty="0"/>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19</a:t>
            </a:fld>
            <a:endParaRPr lang="it-IT"/>
          </a:p>
        </p:txBody>
      </p:sp>
    </p:spTree>
    <p:extLst>
      <p:ext uri="{BB962C8B-B14F-4D97-AF65-F5344CB8AC3E}">
        <p14:creationId xmlns:p14="http://schemas.microsoft.com/office/powerpoint/2010/main" val="2067199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ltLang="it-IT" dirty="0"/>
              <a:t>Il </a:t>
            </a:r>
            <a:r>
              <a:rPr lang="it-IT" altLang="it-IT" dirty="0">
                <a:hlinkClick r:id="rId3" tooltip="Dolo"/>
              </a:rPr>
              <a:t>dolo</a:t>
            </a:r>
            <a:r>
              <a:rPr lang="it-IT" altLang="it-IT" dirty="0"/>
              <a:t> deve essere supportato dalla volontà e prevedibilità dell'evento, è pertanto previsto in ogni situazione nel quale il reo prevede che la sua azione possa determinare un pregiudizio all'integrità personale del paziente, decidendo comunque di ottenerlo come fine o costo. È giusto il caso di precisare che chi abbia compiuto il reato con lo scopo di uccidere, risponde di tentato </a:t>
            </a:r>
            <a:r>
              <a:rPr lang="it-IT" altLang="it-IT" dirty="0">
                <a:hlinkClick r:id="rId4" tooltip="Omicidio"/>
              </a:rPr>
              <a:t>omicidio</a:t>
            </a:r>
            <a:r>
              <a:rPr lang="it-IT" altLang="it-IT" dirty="0"/>
              <a:t>.</a:t>
            </a:r>
          </a:p>
          <a:p>
            <a:r>
              <a:rPr lang="it-IT" altLang="it-IT" dirty="0"/>
              <a:t>COLPOSO incidente</a:t>
            </a:r>
          </a:p>
          <a:p>
            <a:r>
              <a:rPr lang="it-IT" altLang="it-IT" dirty="0"/>
              <a:t>PRETER oltre intenzione</a:t>
            </a:r>
          </a:p>
          <a:p>
            <a:r>
              <a:rPr lang="it-IT" altLang="it-IT" dirty="0"/>
              <a:t>DOLOSO intenzione di causare quell’esatto danno</a:t>
            </a:r>
          </a:p>
          <a:p>
            <a:br>
              <a:rPr lang="it-IT" altLang="it-IT" dirty="0"/>
            </a:br>
            <a:endParaRPr lang="it-IT" altLang="it-IT" dirty="0"/>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20</a:t>
            </a:fld>
            <a:endParaRPr lang="it-IT"/>
          </a:p>
        </p:txBody>
      </p:sp>
    </p:spTree>
    <p:extLst>
      <p:ext uri="{BB962C8B-B14F-4D97-AF65-F5344CB8AC3E}">
        <p14:creationId xmlns:p14="http://schemas.microsoft.com/office/powerpoint/2010/main" val="1430417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dirty="0"/>
              <a:t>Un </a:t>
            </a:r>
            <a:r>
              <a:rPr lang="it-IT" sz="1200" b="1" dirty="0"/>
              <a:t>autotrasportatore</a:t>
            </a:r>
            <a:r>
              <a:rPr lang="it-IT" sz="1200" dirty="0"/>
              <a:t> sta ultimando le operazioni di carico. È molto tardi e non è sicuro di riuscire ad arrivare a Genova in tempo per imbarcarsi sul traghetto. </a:t>
            </a:r>
          </a:p>
          <a:p>
            <a:r>
              <a:rPr lang="it-IT" sz="1200" dirty="0"/>
              <a:t>Visto il notevole ritardo, decide di non assicurare i bancali con le cinghie di sicurezza. Durante il viaggio in autostrada un bancale scivola e sfonda il container colpendo una Fiat Punto che sopraggiungeva, ferendo il conducente Si tratta di: </a:t>
            </a:r>
          </a:p>
          <a:p>
            <a:pPr eaLnBrk="1" hangingPunct="1">
              <a:spcBef>
                <a:spcPct val="50000"/>
              </a:spcBef>
              <a:buClr>
                <a:schemeClr val="hlink"/>
              </a:buClr>
              <a:buSzPct val="60000"/>
            </a:pPr>
            <a:r>
              <a:rPr lang="it-IT" altLang="it-IT" sz="1200" dirty="0"/>
              <a:t>A. Lesione </a:t>
            </a:r>
            <a:r>
              <a:rPr lang="it-IT" altLang="it-IT" sz="1200" b="1" dirty="0"/>
              <a:t>colposa X</a:t>
            </a:r>
          </a:p>
          <a:p>
            <a:pPr eaLnBrk="1" hangingPunct="1">
              <a:spcBef>
                <a:spcPct val="50000"/>
              </a:spcBef>
              <a:buClr>
                <a:schemeClr val="hlink"/>
              </a:buClr>
              <a:buSzPct val="60000"/>
            </a:pPr>
            <a:r>
              <a:rPr lang="it-IT" altLang="it-IT" sz="1200" dirty="0"/>
              <a:t>B. Lesione </a:t>
            </a:r>
            <a:r>
              <a:rPr lang="it-IT" altLang="it-IT" sz="1200" b="1" dirty="0"/>
              <a:t>preterintenzionale</a:t>
            </a:r>
          </a:p>
          <a:p>
            <a:pPr eaLnBrk="1" hangingPunct="1">
              <a:spcBef>
                <a:spcPct val="50000"/>
              </a:spcBef>
              <a:buClr>
                <a:schemeClr val="hlink"/>
              </a:buClr>
              <a:buSzPct val="60000"/>
            </a:pPr>
            <a:r>
              <a:rPr lang="it-IT" altLang="it-IT" sz="1200" dirty="0"/>
              <a:t>C. Lesione </a:t>
            </a:r>
            <a:r>
              <a:rPr lang="it-IT" altLang="it-IT" sz="1200" b="1" dirty="0"/>
              <a:t>dolosa</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22</a:t>
            </a:fld>
            <a:endParaRPr lang="it-IT"/>
          </a:p>
        </p:txBody>
      </p:sp>
    </p:spTree>
    <p:extLst>
      <p:ext uri="{BB962C8B-B14F-4D97-AF65-F5344CB8AC3E}">
        <p14:creationId xmlns:p14="http://schemas.microsoft.com/office/powerpoint/2010/main" val="229555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defRPr/>
            </a:pPr>
            <a:r>
              <a:rPr lang="it-IT" dirty="0"/>
              <a:t>Le lesioni personali sono classificate in base alla </a:t>
            </a:r>
            <a:r>
              <a:rPr lang="it-IT" b="1" dirty="0"/>
              <a:t>prognosi</a:t>
            </a:r>
            <a:r>
              <a:rPr lang="it-IT" dirty="0"/>
              <a:t> del soggetto leso:</a:t>
            </a:r>
          </a:p>
          <a:p>
            <a:pPr marL="171450" indent="-171450">
              <a:buFont typeface="Arial" panose="020B0604020202020204" pitchFamily="34" charset="0"/>
              <a:buChar char="•"/>
              <a:defRPr/>
            </a:pPr>
            <a:r>
              <a:rPr lang="it-IT" dirty="0"/>
              <a:t>Lievissime - </a:t>
            </a:r>
            <a:r>
              <a:rPr lang="it-IT" dirty="0" err="1"/>
              <a:t>l.p</a:t>
            </a:r>
            <a:r>
              <a:rPr lang="it-IT" dirty="0"/>
              <a:t>. che conducono a </a:t>
            </a:r>
            <a:r>
              <a:rPr lang="it-IT" dirty="0">
                <a:hlinkClick r:id="rId3" tooltip="Malattia"/>
              </a:rPr>
              <a:t>malattia</a:t>
            </a:r>
            <a:r>
              <a:rPr lang="it-IT" dirty="0"/>
              <a:t> o incapacità di svolgere attività della vita quotidiana per tempo non superiore ai 20 giorni</a:t>
            </a:r>
          </a:p>
          <a:p>
            <a:pPr marL="171450" indent="-171450">
              <a:buFont typeface="Arial" panose="020B0604020202020204" pitchFamily="34" charset="0"/>
              <a:buChar char="•"/>
              <a:defRPr/>
            </a:pPr>
            <a:r>
              <a:rPr lang="it-IT" dirty="0"/>
              <a:t>Lievi - tra 21 e 40 giorni</a:t>
            </a:r>
          </a:p>
          <a:p>
            <a:pPr marL="171450" indent="-171450">
              <a:buFont typeface="Arial" panose="020B0604020202020204" pitchFamily="34" charset="0"/>
              <a:buChar char="•"/>
              <a:defRPr/>
            </a:pPr>
            <a:r>
              <a:rPr lang="it-IT" dirty="0"/>
              <a:t>Gravi - superiori ai 40 giorni o pericolo per la vita o indebolimento permanente di organo o senso </a:t>
            </a:r>
          </a:p>
          <a:p>
            <a:pPr marL="171450" indent="-171450">
              <a:buFont typeface="Arial" panose="020B0604020202020204" pitchFamily="34" charset="0"/>
              <a:buChar char="•"/>
              <a:defRPr/>
            </a:pPr>
            <a:r>
              <a:rPr lang="it-IT" dirty="0"/>
              <a:t>Gravissime - malattia insanabile</a:t>
            </a:r>
          </a:p>
          <a:p>
            <a:pPr>
              <a:defRPr/>
            </a:pPr>
            <a:r>
              <a:rPr lang="it-IT" dirty="0"/>
              <a:t>Tra le gravissime si contano anche lesioni che hanno provocato:</a:t>
            </a:r>
          </a:p>
          <a:p>
            <a:pPr>
              <a:defRPr/>
            </a:pPr>
            <a:r>
              <a:rPr lang="it-IT" b="1" dirty="0"/>
              <a:t>la perdita di un senso o di un organo</a:t>
            </a:r>
          </a:p>
          <a:p>
            <a:pPr>
              <a:defRPr/>
            </a:pPr>
            <a:r>
              <a:rPr lang="it-IT" b="1" dirty="0"/>
              <a:t>una mutilazione che rende inservibile un arto</a:t>
            </a:r>
          </a:p>
          <a:p>
            <a:pPr>
              <a:defRPr/>
            </a:pPr>
            <a:r>
              <a:rPr lang="it-IT" b="1" dirty="0"/>
              <a:t>disfunzione grave della favella PAROLA </a:t>
            </a:r>
          </a:p>
          <a:p>
            <a:pPr>
              <a:defRPr/>
            </a:pPr>
            <a:r>
              <a:rPr lang="it-IT" b="1" dirty="0"/>
              <a:t>uno </a:t>
            </a:r>
            <a:r>
              <a:rPr lang="it-IT" b="1" dirty="0">
                <a:hlinkClick r:id="rId4" tooltip="Sfregio"/>
              </a:rPr>
              <a:t>sfregio</a:t>
            </a:r>
            <a:r>
              <a:rPr lang="it-IT" b="1" dirty="0"/>
              <a:t> (cicatrice visibile che altera i movimenti mimici) od una deformazione (menomazione che provoca ribrezzo in chi guarda) del volto</a:t>
            </a:r>
          </a:p>
          <a:p>
            <a:pPr>
              <a:defRPr/>
            </a:pPr>
            <a:r>
              <a:rPr lang="it-IT" b="1" dirty="0"/>
              <a:t>perdita della capacità di procreare</a:t>
            </a:r>
          </a:p>
          <a:p>
            <a:pPr>
              <a:defRPr/>
            </a:pPr>
            <a:endParaRPr lang="it-IT" dirty="0"/>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23</a:t>
            </a:fld>
            <a:endParaRPr lang="it-IT"/>
          </a:p>
        </p:txBody>
      </p:sp>
    </p:spTree>
    <p:extLst>
      <p:ext uri="{BB962C8B-B14F-4D97-AF65-F5344CB8AC3E}">
        <p14:creationId xmlns:p14="http://schemas.microsoft.com/office/powerpoint/2010/main" val="3968209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ctr" eaLnBrk="1" hangingPunct="1">
              <a:spcBef>
                <a:spcPct val="50000"/>
              </a:spcBef>
            </a:pPr>
            <a:r>
              <a:rPr lang="it-IT" altLang="it-IT" sz="1200" dirty="0"/>
              <a:t>Il</a:t>
            </a:r>
            <a:r>
              <a:rPr lang="it-IT" altLang="it-IT" sz="1200" b="1" dirty="0"/>
              <a:t> PRIMO SOCCORSO</a:t>
            </a:r>
          </a:p>
          <a:p>
            <a:pPr algn="ctr" eaLnBrk="1" hangingPunct="1">
              <a:spcBef>
                <a:spcPct val="50000"/>
              </a:spcBef>
            </a:pPr>
            <a:r>
              <a:rPr lang="it-IT" altLang="it-IT" sz="1200" dirty="0"/>
              <a:t>PERSONALE LAICO </a:t>
            </a:r>
          </a:p>
          <a:p>
            <a:pPr algn="ctr" eaLnBrk="1" hangingPunct="1">
              <a:spcBef>
                <a:spcPct val="50000"/>
              </a:spcBef>
            </a:pPr>
            <a:r>
              <a:rPr lang="it-IT" altLang="it-IT" sz="1200" dirty="0"/>
              <a:t>«CHIUNQUE»</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26</a:t>
            </a:fld>
            <a:endParaRPr lang="it-IT"/>
          </a:p>
        </p:txBody>
      </p:sp>
    </p:spTree>
    <p:extLst>
      <p:ext uri="{BB962C8B-B14F-4D97-AF65-F5344CB8AC3E}">
        <p14:creationId xmlns:p14="http://schemas.microsoft.com/office/powerpoint/2010/main" val="1178652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Il PRONTO SOCCORSO invece è svolto da </a:t>
            </a:r>
            <a:r>
              <a:rPr lang="it-IT" altLang="it-IT" sz="1200" dirty="0"/>
              <a:t>PERSONALE SANITARIO</a:t>
            </a:r>
            <a:br>
              <a:rPr lang="it-IT" altLang="it-IT" sz="1200" dirty="0"/>
            </a:br>
            <a:r>
              <a:rPr lang="it-IT" altLang="it-IT" sz="1200" dirty="0"/>
              <a:t>con strumenti e terapie adeguate, sul luogo dell’evento, durante il trasporto e all’ospedale.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altLang="it-IT"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IT" altLang="it-IT"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b="1" dirty="0"/>
              <a:t>LA TEMPESTIVITÀ È LA CHIAVE DELLA SOPRAVVIVENZA</a:t>
            </a:r>
          </a:p>
          <a:p>
            <a:pPr algn="just" eaLnBrk="1" hangingPunct="1">
              <a:spcBef>
                <a:spcPts val="600"/>
              </a:spcBef>
              <a:buFont typeface="Arial" pitchFamily="34" charset="0"/>
              <a:buChar char="•"/>
            </a:pPr>
            <a:r>
              <a:rPr lang="it-IT" altLang="it-IT" sz="1200" dirty="0"/>
              <a:t>Si parla di catena di sopravvivenza ed è costituita da </a:t>
            </a:r>
          </a:p>
          <a:p>
            <a:pPr algn="just" eaLnBrk="1" hangingPunct="1">
              <a:spcBef>
                <a:spcPts val="600"/>
              </a:spcBef>
              <a:buFont typeface="Arial" pitchFamily="34" charset="0"/>
              <a:buChar char="•"/>
            </a:pPr>
            <a:r>
              <a:rPr lang="it-IT" altLang="it-IT" sz="1200" b="1" dirty="0">
                <a:solidFill>
                  <a:schemeClr val="accent2"/>
                </a:solidFill>
                <a:ea typeface="Arial Unicode MS" pitchFamily="34" charset="-128"/>
                <a:cs typeface="Arial" pitchFamily="34" charset="0"/>
              </a:rPr>
              <a:t>Accesso precoce ai servizi sanitari d’emergenza, con la chiamata al 112;</a:t>
            </a:r>
          </a:p>
          <a:p>
            <a:pPr algn="just" eaLnBrk="1" hangingPunct="1">
              <a:spcBef>
                <a:spcPts val="600"/>
              </a:spcBef>
              <a:buFont typeface="Arial" pitchFamily="34" charset="0"/>
              <a:buChar char="•"/>
            </a:pPr>
            <a:r>
              <a:rPr lang="it-IT" altLang="it-IT" sz="1200" b="1" dirty="0">
                <a:solidFill>
                  <a:schemeClr val="accent2"/>
                </a:solidFill>
                <a:ea typeface="Arial Unicode MS" pitchFamily="34" charset="-128"/>
                <a:cs typeface="Arial" pitchFamily="34" charset="0"/>
              </a:rPr>
              <a:t>BLS (Basic Life Support, rianimazione di base) precoce;</a:t>
            </a:r>
          </a:p>
          <a:p>
            <a:pPr algn="just" eaLnBrk="1" hangingPunct="1">
              <a:spcBef>
                <a:spcPts val="600"/>
              </a:spcBef>
              <a:buFont typeface="Arial" pitchFamily="34" charset="0"/>
              <a:buChar char="•"/>
            </a:pPr>
            <a:r>
              <a:rPr lang="it-IT" altLang="it-IT" sz="1200" b="1" dirty="0">
                <a:solidFill>
                  <a:schemeClr val="accent2"/>
                </a:solidFill>
                <a:ea typeface="Arial Unicode MS" pitchFamily="34" charset="-128"/>
                <a:cs typeface="Arial" pitchFamily="34" charset="0"/>
              </a:rPr>
              <a:t>Defibrillazione precoce;</a:t>
            </a:r>
          </a:p>
          <a:p>
            <a:pPr algn="just" eaLnBrk="1" hangingPunct="1">
              <a:spcBef>
                <a:spcPts val="600"/>
              </a:spcBef>
              <a:buFont typeface="Arial" pitchFamily="34" charset="0"/>
              <a:buChar char="•"/>
            </a:pPr>
            <a:r>
              <a:rPr lang="it-IT" altLang="it-IT" sz="1200" b="1" dirty="0">
                <a:solidFill>
                  <a:schemeClr val="accent2"/>
                </a:solidFill>
                <a:ea typeface="Arial Unicode MS" pitchFamily="34" charset="-128"/>
                <a:cs typeface="Arial" pitchFamily="34" charset="0"/>
              </a:rPr>
              <a:t>ALS (Advanced Life Support, rianimazione avanzata) precoce.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altLang="it-IT" sz="1200" dirty="0"/>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28</a:t>
            </a:fld>
            <a:endParaRPr lang="it-IT"/>
          </a:p>
        </p:txBody>
      </p:sp>
    </p:spTree>
    <p:extLst>
      <p:ext uri="{BB962C8B-B14F-4D97-AF65-F5344CB8AC3E}">
        <p14:creationId xmlns:p14="http://schemas.microsoft.com/office/powerpoint/2010/main" val="1154585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PROBLEMATICHE LEGALI NEL SOCCORSO</a:t>
            </a:r>
          </a:p>
          <a:p>
            <a:pPr algn="just"/>
            <a:r>
              <a:rPr lang="it-IT" altLang="it-IT" sz="1200" dirty="0">
                <a:cs typeface="Arial" pitchFamily="34" charset="0"/>
              </a:rPr>
              <a:t>Quando intervenite per soccorrere una persona</a:t>
            </a:r>
          </a:p>
          <a:p>
            <a:pPr algn="just"/>
            <a:r>
              <a:rPr lang="it-IT" altLang="it-IT" sz="1200" dirty="0">
                <a:cs typeface="Arial" pitchFamily="34" charset="0"/>
              </a:rPr>
              <a:t>colpita da malore o un ferito, dal punto di vista </a:t>
            </a:r>
          </a:p>
          <a:p>
            <a:pPr algn="just"/>
            <a:r>
              <a:rPr lang="it-IT" altLang="it-IT" sz="1200" dirty="0">
                <a:cs typeface="Arial" pitchFamily="34" charset="0"/>
              </a:rPr>
              <a:t>legale avete </a:t>
            </a:r>
            <a:r>
              <a:rPr lang="it-IT" altLang="it-IT" sz="1200" b="1" dirty="0">
                <a:cs typeface="Arial" pitchFamily="34" charset="0"/>
              </a:rPr>
              <a:t>iniziato</a:t>
            </a:r>
            <a:r>
              <a:rPr lang="it-IT" altLang="it-IT" sz="1200" dirty="0">
                <a:cs typeface="Arial" pitchFamily="34" charset="0"/>
              </a:rPr>
              <a:t> </a:t>
            </a:r>
            <a:r>
              <a:rPr lang="it-IT" altLang="it-IT" sz="1200" b="1" dirty="0">
                <a:cs typeface="Arial" pitchFamily="34" charset="0"/>
              </a:rPr>
              <a:t>l’assistenza</a:t>
            </a:r>
            <a:r>
              <a:rPr lang="it-IT" altLang="it-IT" sz="1200" dirty="0">
                <a:cs typeface="Arial" pitchFamily="34" charset="0"/>
              </a:rPr>
              <a:t>.</a:t>
            </a:r>
          </a:p>
          <a:p>
            <a:endParaRPr lang="it-IT" dirty="0"/>
          </a:p>
          <a:p>
            <a:pPr algn="just"/>
            <a:r>
              <a:rPr lang="it-IT" altLang="it-IT" sz="1200" b="1" dirty="0"/>
              <a:t>Decreto 15 luglio 2003 n. 388 </a:t>
            </a:r>
          </a:p>
          <a:p>
            <a:pPr algn="just"/>
            <a:endParaRPr lang="it-IT" altLang="it-IT" sz="1200" b="1" dirty="0"/>
          </a:p>
          <a:p>
            <a:pPr algn="just"/>
            <a:r>
              <a:rPr lang="it-IT" altLang="it-IT" sz="1200" dirty="0">
                <a:cs typeface="Times New Roman" pitchFamily="18" charset="0"/>
              </a:rPr>
              <a:t>Regolamento recante disposizioni sul </a:t>
            </a:r>
            <a:r>
              <a:rPr lang="it-IT" altLang="it-IT" sz="1200" b="1" dirty="0">
                <a:cs typeface="Times New Roman" pitchFamily="18" charset="0"/>
              </a:rPr>
              <a:t>pronto soccorso aziendale</a:t>
            </a:r>
            <a:r>
              <a:rPr lang="it-IT" altLang="it-IT" sz="1200" dirty="0">
                <a:cs typeface="Times New Roman" pitchFamily="18" charset="0"/>
              </a:rPr>
              <a:t>, in attuazione dell’articolo 15, comma 3, del </a:t>
            </a:r>
            <a:r>
              <a:rPr lang="it-IT" altLang="it-IT" sz="1200" dirty="0" err="1">
                <a:cs typeface="Times New Roman" pitchFamily="18" charset="0"/>
              </a:rPr>
              <a:t>D.Lgs</a:t>
            </a:r>
            <a:r>
              <a:rPr lang="it-IT" altLang="it-IT" sz="1200" dirty="0">
                <a:cs typeface="Times New Roman" pitchFamily="18" charset="0"/>
              </a:rPr>
              <a:t> 19/09/1994, n. 626, e successive modificazioni</a:t>
            </a:r>
            <a:endParaRPr lang="it-IT" altLang="it-IT" sz="1200" b="1" i="1" dirty="0">
              <a:cs typeface="Times New Roman" pitchFamily="18" charset="0"/>
            </a:endParaRP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29</a:t>
            </a:fld>
            <a:endParaRPr lang="it-IT"/>
          </a:p>
        </p:txBody>
      </p:sp>
    </p:spTree>
    <p:extLst>
      <p:ext uri="{BB962C8B-B14F-4D97-AF65-F5344CB8AC3E}">
        <p14:creationId xmlns:p14="http://schemas.microsoft.com/office/powerpoint/2010/main" val="873611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QUALI </a:t>
            </a:r>
            <a:r>
              <a:rPr lang="it-IT" dirty="0" err="1"/>
              <a:t>RESPONSABILITà</a:t>
            </a:r>
            <a:r>
              <a:rPr lang="it-IT" dirty="0"/>
              <a:t> HA IL SOCCORRITORE?</a:t>
            </a:r>
          </a:p>
          <a:p>
            <a:pPr algn="just"/>
            <a:r>
              <a:rPr lang="it-IT" altLang="it-IT" dirty="0">
                <a:solidFill>
                  <a:schemeClr val="tx1"/>
                </a:solidFill>
                <a:cs typeface="Arial" pitchFamily="34" charset="0"/>
              </a:rPr>
              <a:t>Interventi inadatti per difetto:</a:t>
            </a:r>
          </a:p>
          <a:p>
            <a:pPr algn="just"/>
            <a:r>
              <a:rPr lang="it-IT" altLang="it-IT" dirty="0">
                <a:solidFill>
                  <a:schemeClr val="tx1"/>
                </a:solidFill>
                <a:cs typeface="Arial" pitchFamily="34" charset="0"/>
              </a:rPr>
              <a:t>Fare troppo poco</a:t>
            </a:r>
          </a:p>
          <a:p>
            <a:pPr algn="just"/>
            <a:r>
              <a:rPr lang="it-IT" altLang="it-IT" b="1" dirty="0">
                <a:solidFill>
                  <a:schemeClr val="tx1"/>
                </a:solidFill>
                <a:cs typeface="Arial" pitchFamily="34" charset="0"/>
              </a:rPr>
              <a:t>OMISSIONE DI SOCCORSO</a:t>
            </a:r>
          </a:p>
          <a:p>
            <a:endParaRPr lang="it-IT" dirty="0"/>
          </a:p>
          <a:p>
            <a:pPr algn="just"/>
            <a:r>
              <a:rPr lang="it-IT" altLang="it-IT" dirty="0">
                <a:solidFill>
                  <a:schemeClr val="tx1"/>
                </a:solidFill>
                <a:cs typeface="Arial" pitchFamily="34" charset="0"/>
              </a:rPr>
              <a:t>Interventi inadatti per eccesso:</a:t>
            </a:r>
          </a:p>
          <a:p>
            <a:pPr algn="just"/>
            <a:r>
              <a:rPr lang="it-IT" altLang="it-IT" dirty="0">
                <a:solidFill>
                  <a:schemeClr val="tx1"/>
                </a:solidFill>
                <a:cs typeface="Arial" pitchFamily="34" charset="0"/>
              </a:rPr>
              <a:t>Fare troppo e male</a:t>
            </a:r>
          </a:p>
          <a:p>
            <a:r>
              <a:rPr lang="it-IT" altLang="it-IT" b="1" dirty="0">
                <a:solidFill>
                  <a:schemeClr val="tx1"/>
                </a:solidFill>
                <a:cs typeface="Arial" pitchFamily="34" charset="0"/>
              </a:rPr>
              <a:t>LESIONI PERSONALI COLPOSE</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31</a:t>
            </a:fld>
            <a:endParaRPr lang="it-IT"/>
          </a:p>
        </p:txBody>
      </p:sp>
    </p:spTree>
    <p:extLst>
      <p:ext uri="{BB962C8B-B14F-4D97-AF65-F5344CB8AC3E}">
        <p14:creationId xmlns:p14="http://schemas.microsoft.com/office/powerpoint/2010/main" val="3812598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ctr" eaLnBrk="1" hangingPunct="1">
              <a:lnSpc>
                <a:spcPct val="150000"/>
              </a:lnSpc>
              <a:buClr>
                <a:srgbClr val="FF3300"/>
              </a:buClr>
            </a:pPr>
            <a:r>
              <a:rPr lang="it-IT" altLang="it-IT" sz="1200" b="1" dirty="0"/>
              <a:t>PROTEGGERE</a:t>
            </a:r>
            <a:r>
              <a:rPr lang="it-IT" altLang="it-IT" sz="1200" dirty="0"/>
              <a:t> l’infortunato da ulteriori rischi </a:t>
            </a:r>
          </a:p>
          <a:p>
            <a:pPr algn="ctr" eaLnBrk="1" hangingPunct="1">
              <a:lnSpc>
                <a:spcPct val="150000"/>
              </a:lnSpc>
              <a:buClr>
                <a:srgbClr val="FF3300"/>
              </a:buClr>
            </a:pPr>
            <a:r>
              <a:rPr lang="it-IT" altLang="it-IT" sz="1200" dirty="0"/>
              <a:t>e favorirne la </a:t>
            </a:r>
            <a:r>
              <a:rPr lang="it-IT" altLang="it-IT" sz="1200" b="1" dirty="0"/>
              <a:t>SOPRAVVIVENZA</a:t>
            </a:r>
          </a:p>
          <a:p>
            <a:endParaRPr lang="it-IT" dirty="0"/>
          </a:p>
          <a:p>
            <a:pPr eaLnBrk="1" hangingPunct="1">
              <a:lnSpc>
                <a:spcPct val="150000"/>
              </a:lnSpc>
              <a:buClr>
                <a:srgbClr val="FF3300"/>
              </a:buClr>
              <a:buFontTx/>
              <a:buChar char="•"/>
            </a:pPr>
            <a:r>
              <a:rPr lang="it-IT" altLang="it-IT" sz="1200" dirty="0">
                <a:cs typeface="Arial" pitchFamily="34" charset="0"/>
              </a:rPr>
              <a:t> Saper distinguere i casi </a:t>
            </a:r>
            <a:r>
              <a:rPr lang="it-IT" altLang="it-IT" sz="1200" b="1" dirty="0">
                <a:cs typeface="Arial" pitchFamily="34" charset="0"/>
              </a:rPr>
              <a:t>urgenti</a:t>
            </a:r>
            <a:r>
              <a:rPr lang="it-IT" altLang="it-IT" sz="1200" dirty="0">
                <a:cs typeface="Arial" pitchFamily="34" charset="0"/>
              </a:rPr>
              <a:t> dai casi </a:t>
            </a:r>
            <a:r>
              <a:rPr lang="it-IT" altLang="it-IT" sz="1200" b="1" dirty="0">
                <a:cs typeface="Arial" pitchFamily="34" charset="0"/>
              </a:rPr>
              <a:t>gravi</a:t>
            </a:r>
            <a:r>
              <a:rPr lang="it-IT" altLang="it-IT" sz="1200" dirty="0">
                <a:cs typeface="Arial" pitchFamily="34" charset="0"/>
              </a:rPr>
              <a:t> ma non urgenti</a:t>
            </a:r>
          </a:p>
          <a:p>
            <a:pPr eaLnBrk="1" hangingPunct="1">
              <a:lnSpc>
                <a:spcPct val="150000"/>
              </a:lnSpc>
              <a:buClr>
                <a:srgbClr val="FF3300"/>
              </a:buClr>
              <a:buFontTx/>
              <a:buChar char="•"/>
            </a:pPr>
            <a:r>
              <a:rPr lang="it-IT" altLang="it-IT" sz="1200" dirty="0">
                <a:cs typeface="Arial" pitchFamily="34" charset="0"/>
              </a:rPr>
              <a:t> Saper effettuare una corretta </a:t>
            </a:r>
            <a:r>
              <a:rPr lang="it-IT" altLang="it-IT" sz="1200" b="1" dirty="0">
                <a:cs typeface="Arial" pitchFamily="34" charset="0"/>
              </a:rPr>
              <a:t>chiamata di soccorso</a:t>
            </a:r>
          </a:p>
          <a:p>
            <a:pPr eaLnBrk="1" hangingPunct="1">
              <a:lnSpc>
                <a:spcPct val="150000"/>
              </a:lnSpc>
              <a:buClr>
                <a:srgbClr val="FF3300"/>
              </a:buClr>
              <a:buFontTx/>
              <a:buChar char="•"/>
            </a:pPr>
            <a:r>
              <a:rPr lang="it-IT" altLang="it-IT" sz="1200" dirty="0">
                <a:cs typeface="Arial" pitchFamily="34" charset="0"/>
              </a:rPr>
              <a:t> Effettuare </a:t>
            </a:r>
            <a:r>
              <a:rPr lang="it-IT" altLang="it-IT" sz="1200" b="1" dirty="0">
                <a:cs typeface="Arial" pitchFamily="34" charset="0"/>
              </a:rPr>
              <a:t>sostegno morale</a:t>
            </a:r>
          </a:p>
          <a:p>
            <a:pPr eaLnBrk="1" hangingPunct="1">
              <a:lnSpc>
                <a:spcPct val="150000"/>
              </a:lnSpc>
              <a:buClr>
                <a:srgbClr val="FF3300"/>
              </a:buClr>
              <a:buFontTx/>
              <a:buChar char="•"/>
            </a:pPr>
            <a:r>
              <a:rPr lang="it-IT" altLang="it-IT" sz="1200" dirty="0">
                <a:cs typeface="Arial" pitchFamily="34" charset="0"/>
              </a:rPr>
              <a:t> Se presente un medico offrire la nostra </a:t>
            </a:r>
            <a:r>
              <a:rPr lang="it-IT" altLang="it-IT" sz="1200" b="1" dirty="0">
                <a:cs typeface="Arial" pitchFamily="34" charset="0"/>
              </a:rPr>
              <a:t>collaborazione</a:t>
            </a:r>
          </a:p>
          <a:p>
            <a:pPr eaLnBrk="1" hangingPunct="1">
              <a:lnSpc>
                <a:spcPct val="150000"/>
              </a:lnSpc>
              <a:buClr>
                <a:srgbClr val="FF3300"/>
              </a:buClr>
              <a:buFontTx/>
              <a:buChar char="•"/>
            </a:pPr>
            <a:endParaRPr lang="it-IT" altLang="it-IT" sz="1100" dirty="0"/>
          </a:p>
          <a:p>
            <a:pPr algn="ctr" eaLnBrk="1" hangingPunct="1">
              <a:lnSpc>
                <a:spcPct val="150000"/>
              </a:lnSpc>
              <a:buClr>
                <a:srgbClr val="FF3300"/>
              </a:buClr>
            </a:pPr>
            <a:r>
              <a:rPr lang="it-IT" altLang="it-IT" sz="1100" b="1" dirty="0"/>
              <a:t>EVITARE PROTAGONISMI O MANOVRE AZZARDATE</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33</a:t>
            </a:fld>
            <a:endParaRPr lang="it-IT"/>
          </a:p>
        </p:txBody>
      </p:sp>
    </p:spTree>
    <p:extLst>
      <p:ext uri="{BB962C8B-B14F-4D97-AF65-F5344CB8AC3E}">
        <p14:creationId xmlns:p14="http://schemas.microsoft.com/office/powerpoint/2010/main" val="2986225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803275" indent="-307975" eaLnBrk="0" hangingPunct="0">
              <a:spcBef>
                <a:spcPct val="30000"/>
              </a:spcBef>
              <a:defRPr sz="1200">
                <a:solidFill>
                  <a:schemeClr val="tx1"/>
                </a:solidFill>
                <a:latin typeface="Times New Roman" pitchFamily="18" charset="0"/>
              </a:defRPr>
            </a:lvl2pPr>
            <a:lvl3pPr marL="1236663" indent="-246063" eaLnBrk="0" hangingPunct="0">
              <a:spcBef>
                <a:spcPct val="30000"/>
              </a:spcBef>
              <a:defRPr sz="1200">
                <a:solidFill>
                  <a:schemeClr val="tx1"/>
                </a:solidFill>
                <a:latin typeface="Times New Roman" pitchFamily="18" charset="0"/>
              </a:defRPr>
            </a:lvl3pPr>
            <a:lvl4pPr marL="1731963" indent="-246063" eaLnBrk="0" hangingPunct="0">
              <a:spcBef>
                <a:spcPct val="30000"/>
              </a:spcBef>
              <a:defRPr sz="1200">
                <a:solidFill>
                  <a:schemeClr val="tx1"/>
                </a:solidFill>
                <a:latin typeface="Times New Roman" pitchFamily="18" charset="0"/>
              </a:defRPr>
            </a:lvl4pPr>
            <a:lvl5pPr marL="2227263" indent="-246063" eaLnBrk="0" hangingPunct="0">
              <a:spcBef>
                <a:spcPct val="30000"/>
              </a:spcBef>
              <a:defRPr sz="1200">
                <a:solidFill>
                  <a:schemeClr val="tx1"/>
                </a:solidFill>
                <a:latin typeface="Times New Roman" pitchFamily="18" charset="0"/>
              </a:defRPr>
            </a:lvl5pPr>
            <a:lvl6pPr marL="2684463" indent="-246063" eaLnBrk="0" fontAlgn="base" hangingPunct="0">
              <a:spcBef>
                <a:spcPct val="30000"/>
              </a:spcBef>
              <a:spcAft>
                <a:spcPct val="0"/>
              </a:spcAft>
              <a:defRPr sz="1200">
                <a:solidFill>
                  <a:schemeClr val="tx1"/>
                </a:solidFill>
                <a:latin typeface="Times New Roman" pitchFamily="18" charset="0"/>
              </a:defRPr>
            </a:lvl6pPr>
            <a:lvl7pPr marL="3141663" indent="-246063" eaLnBrk="0" fontAlgn="base" hangingPunct="0">
              <a:spcBef>
                <a:spcPct val="30000"/>
              </a:spcBef>
              <a:spcAft>
                <a:spcPct val="0"/>
              </a:spcAft>
              <a:defRPr sz="1200">
                <a:solidFill>
                  <a:schemeClr val="tx1"/>
                </a:solidFill>
                <a:latin typeface="Times New Roman" pitchFamily="18" charset="0"/>
              </a:defRPr>
            </a:lvl7pPr>
            <a:lvl8pPr marL="3598863" indent="-246063" eaLnBrk="0" fontAlgn="base" hangingPunct="0">
              <a:spcBef>
                <a:spcPct val="30000"/>
              </a:spcBef>
              <a:spcAft>
                <a:spcPct val="0"/>
              </a:spcAft>
              <a:defRPr sz="1200">
                <a:solidFill>
                  <a:schemeClr val="tx1"/>
                </a:solidFill>
                <a:latin typeface="Times New Roman" pitchFamily="18" charset="0"/>
              </a:defRPr>
            </a:lvl8pPr>
            <a:lvl9pPr marL="4056063" indent="-246063"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5383280-9540-4088-ACCD-129D621C9722}" type="slidenum">
              <a:rPr lang="it-IT" altLang="it-IT" sz="1300" smtClean="0"/>
              <a:pPr eaLnBrk="1" hangingPunct="1">
                <a:spcBef>
                  <a:spcPct val="0"/>
                </a:spcBef>
              </a:pPr>
              <a:t>2</a:t>
            </a:fld>
            <a:endParaRPr lang="it-IT" altLang="it-IT" sz="1300"/>
          </a:p>
        </p:txBody>
      </p:sp>
      <p:sp>
        <p:nvSpPr>
          <p:cNvPr id="351235" name="Segnaposto immagine diapositiva 1"/>
          <p:cNvSpPr>
            <a:spLocks noGrp="1" noRot="1" noChangeAspect="1" noTextEdit="1"/>
          </p:cNvSpPr>
          <p:nvPr>
            <p:ph type="sldImg"/>
          </p:nvPr>
        </p:nvSpPr>
        <p:spPr>
          <a:ln/>
        </p:spPr>
      </p:sp>
      <p:sp>
        <p:nvSpPr>
          <p:cNvPr id="351236" name="Segnaposto note 2"/>
          <p:cNvSpPr>
            <a:spLocks noGrp="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700" tIns="48850" rIns="97700" bIns="48850"/>
          <a:lstStyle/>
          <a:p>
            <a:pPr eaLnBrk="1" hangingPunct="1"/>
            <a:endParaRPr lang="it-IT" altLang="it-IT" dirty="0"/>
          </a:p>
        </p:txBody>
      </p:sp>
      <p:sp>
        <p:nvSpPr>
          <p:cNvPr id="351237" name="Segnaposto numero diapositiva 3"/>
          <p:cNvSpPr txBox="1">
            <a:spLocks noGrp="1"/>
          </p:cNvSpPr>
          <p:nvPr/>
        </p:nvSpPr>
        <p:spPr bwMode="auto">
          <a:xfrm>
            <a:off x="4022725" y="972185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700" tIns="48850" rIns="97700" bIns="48850" anchor="b"/>
          <a:lstStyle>
            <a:lvl1pPr defTabSz="901700" eaLnBrk="0" hangingPunct="0">
              <a:spcBef>
                <a:spcPct val="30000"/>
              </a:spcBef>
              <a:defRPr sz="1200">
                <a:solidFill>
                  <a:schemeClr val="tx1"/>
                </a:solidFill>
                <a:latin typeface="Times New Roman" pitchFamily="18" charset="0"/>
              </a:defRPr>
            </a:lvl1pPr>
            <a:lvl2pPr marL="742950" indent="-285750" defTabSz="901700" eaLnBrk="0" hangingPunct="0">
              <a:spcBef>
                <a:spcPct val="30000"/>
              </a:spcBef>
              <a:defRPr sz="1200">
                <a:solidFill>
                  <a:schemeClr val="tx1"/>
                </a:solidFill>
                <a:latin typeface="Times New Roman" pitchFamily="18" charset="0"/>
              </a:defRPr>
            </a:lvl2pPr>
            <a:lvl3pPr marL="1143000" indent="-228600" defTabSz="901700" eaLnBrk="0" hangingPunct="0">
              <a:spcBef>
                <a:spcPct val="30000"/>
              </a:spcBef>
              <a:defRPr sz="1200">
                <a:solidFill>
                  <a:schemeClr val="tx1"/>
                </a:solidFill>
                <a:latin typeface="Times New Roman" pitchFamily="18" charset="0"/>
              </a:defRPr>
            </a:lvl3pPr>
            <a:lvl4pPr marL="1600200" indent="-228600" defTabSz="901700" eaLnBrk="0" hangingPunct="0">
              <a:spcBef>
                <a:spcPct val="30000"/>
              </a:spcBef>
              <a:defRPr sz="1200">
                <a:solidFill>
                  <a:schemeClr val="tx1"/>
                </a:solidFill>
                <a:latin typeface="Times New Roman" pitchFamily="18" charset="0"/>
              </a:defRPr>
            </a:lvl4pPr>
            <a:lvl5pPr marL="2057400" indent="-228600" defTabSz="901700" eaLnBrk="0" hangingPunct="0">
              <a:spcBef>
                <a:spcPct val="30000"/>
              </a:spcBef>
              <a:defRPr sz="1200">
                <a:solidFill>
                  <a:schemeClr val="tx1"/>
                </a:solidFill>
                <a:latin typeface="Times New Roman" pitchFamily="18" charset="0"/>
              </a:defRPr>
            </a:lvl5pPr>
            <a:lvl6pPr marL="2514600" indent="-228600" defTabSz="901700" eaLnBrk="0" fontAlgn="base" hangingPunct="0">
              <a:spcBef>
                <a:spcPct val="30000"/>
              </a:spcBef>
              <a:spcAft>
                <a:spcPct val="0"/>
              </a:spcAft>
              <a:defRPr sz="1200">
                <a:solidFill>
                  <a:schemeClr val="tx1"/>
                </a:solidFill>
                <a:latin typeface="Times New Roman" pitchFamily="18" charset="0"/>
              </a:defRPr>
            </a:lvl6pPr>
            <a:lvl7pPr marL="2971800" indent="-228600" defTabSz="901700" eaLnBrk="0" fontAlgn="base" hangingPunct="0">
              <a:spcBef>
                <a:spcPct val="30000"/>
              </a:spcBef>
              <a:spcAft>
                <a:spcPct val="0"/>
              </a:spcAft>
              <a:defRPr sz="1200">
                <a:solidFill>
                  <a:schemeClr val="tx1"/>
                </a:solidFill>
                <a:latin typeface="Times New Roman" pitchFamily="18" charset="0"/>
              </a:defRPr>
            </a:lvl7pPr>
            <a:lvl8pPr marL="3429000" indent="-228600" defTabSz="901700" eaLnBrk="0" fontAlgn="base" hangingPunct="0">
              <a:spcBef>
                <a:spcPct val="30000"/>
              </a:spcBef>
              <a:spcAft>
                <a:spcPct val="0"/>
              </a:spcAft>
              <a:defRPr sz="1200">
                <a:solidFill>
                  <a:schemeClr val="tx1"/>
                </a:solidFill>
                <a:latin typeface="Times New Roman" pitchFamily="18" charset="0"/>
              </a:defRPr>
            </a:lvl8pPr>
            <a:lvl9pPr marL="3886200" indent="-228600" defTabSz="901700"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1BBA28A6-32E8-47AC-9195-676723F239B0}" type="slidenum">
              <a:rPr lang="it-IT" altLang="it-IT"/>
              <a:pPr algn="r">
                <a:spcBef>
                  <a:spcPct val="0"/>
                </a:spcBef>
              </a:pPr>
              <a:t>2</a:t>
            </a:fld>
            <a:endParaRPr lang="it-IT" altLang="it-IT"/>
          </a:p>
        </p:txBody>
      </p:sp>
    </p:spTree>
    <p:extLst>
      <p:ext uri="{BB962C8B-B14F-4D97-AF65-F5344CB8AC3E}">
        <p14:creationId xmlns:p14="http://schemas.microsoft.com/office/powerpoint/2010/main" val="2414662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dirty="0"/>
              <a:t>Dal punto di vista prettamente legale:</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37</a:t>
            </a:fld>
            <a:endParaRPr lang="it-IT"/>
          </a:p>
        </p:txBody>
      </p:sp>
    </p:spTree>
    <p:extLst>
      <p:ext uri="{BB962C8B-B14F-4D97-AF65-F5344CB8AC3E}">
        <p14:creationId xmlns:p14="http://schemas.microsoft.com/office/powerpoint/2010/main" val="31957742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38</a:t>
            </a:fld>
            <a:endParaRPr lang="it-IT"/>
          </a:p>
        </p:txBody>
      </p:sp>
    </p:spTree>
    <p:extLst>
      <p:ext uri="{BB962C8B-B14F-4D97-AF65-F5344CB8AC3E}">
        <p14:creationId xmlns:p14="http://schemas.microsoft.com/office/powerpoint/2010/main" val="36428994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spcBef>
                <a:spcPct val="50000"/>
              </a:spcBef>
              <a:defRPr/>
            </a:pPr>
            <a:r>
              <a:rPr lang="it-IT" altLang="it-IT" sz="1200" b="1" dirty="0">
                <a:ea typeface="Verdana" panose="020B0604030504040204" pitchFamily="34" charset="0"/>
                <a:cs typeface="Verdana" panose="020B0604030504040204" pitchFamily="34" charset="0"/>
              </a:rPr>
              <a:t>LIVELLO DI GRAVIT</a:t>
            </a:r>
            <a:r>
              <a:rPr lang="it-IT" altLang="it-IT" sz="1200" b="1" dirty="0">
                <a:ea typeface="Verdana" panose="020B0604030504040204" pitchFamily="34" charset="0"/>
                <a:cs typeface="Verdana" panose="020B0604030504040204" pitchFamily="34" charset="0"/>
                <a:sym typeface="Wingdings" pitchFamily="2" charset="2"/>
              </a:rPr>
              <a:t>À</a:t>
            </a:r>
            <a:r>
              <a:rPr lang="it-IT" altLang="it-IT" sz="1200" b="1" dirty="0">
                <a:ea typeface="Verdana" panose="020B0604030504040204" pitchFamily="34" charset="0"/>
                <a:cs typeface="Verdana" panose="020B0604030504040204" pitchFamily="34" charset="0"/>
              </a:rPr>
              <a:t>: </a:t>
            </a:r>
            <a:r>
              <a:rPr lang="it-IT" sz="1200" dirty="0">
                <a:ea typeface="Verdana" panose="020B0604030504040204" pitchFamily="34" charset="0"/>
                <a:cs typeface="Verdana" panose="020B0604030504040204" pitchFamily="34" charset="0"/>
              </a:rPr>
              <a:t>imminente pericolo per la vita </a:t>
            </a:r>
          </a:p>
          <a:p>
            <a:pPr marL="342900" indent="-342900" eaLnBrk="1" hangingPunct="1">
              <a:spcBef>
                <a:spcPct val="50000"/>
              </a:spcBef>
              <a:buFont typeface="Arial" panose="020B0604020202020204" pitchFamily="34" charset="0"/>
              <a:buChar char="•"/>
              <a:defRPr/>
            </a:pPr>
            <a:r>
              <a:rPr lang="it-IT" sz="1200" b="1" dirty="0">
                <a:ea typeface="Verdana" panose="020B0604030504040204" pitchFamily="34" charset="0"/>
                <a:cs typeface="Verdana" panose="020B0604030504040204" pitchFamily="34" charset="0"/>
              </a:rPr>
              <a:t>EMERGENZA: si misura in secondi o minuti </a:t>
            </a:r>
          </a:p>
          <a:p>
            <a:pPr>
              <a:spcBef>
                <a:spcPct val="50000"/>
              </a:spcBef>
              <a:defRPr/>
            </a:pPr>
            <a:r>
              <a:rPr lang="it-IT" sz="1200" dirty="0">
                <a:ea typeface="Verdana" panose="020B0604030504040204" pitchFamily="34" charset="0"/>
                <a:cs typeface="Verdana" panose="020B0604030504040204" pitchFamily="34" charset="0"/>
                <a:sym typeface="Wingdings" pitchFamily="2" charset="2"/>
              </a:rPr>
              <a:t>	 R</a:t>
            </a:r>
            <a:r>
              <a:rPr lang="it-IT" sz="1200" dirty="0">
                <a:ea typeface="Verdana" panose="020B0604030504040204" pitchFamily="34" charset="0"/>
                <a:cs typeface="Verdana" panose="020B0604030504040204" pitchFamily="34" charset="0"/>
              </a:rPr>
              <a:t>ichiede intervento immediato</a:t>
            </a:r>
            <a:endParaRPr lang="it-IT" sz="1200" b="1" dirty="0">
              <a:ea typeface="Verdana" panose="020B0604030504040204" pitchFamily="34" charset="0"/>
              <a:cs typeface="Verdana" panose="020B0604030504040204" pitchFamily="34" charset="0"/>
            </a:endParaRPr>
          </a:p>
          <a:p>
            <a:pPr marL="342900" indent="-342900" eaLnBrk="1" hangingPunct="1">
              <a:spcBef>
                <a:spcPct val="50000"/>
              </a:spcBef>
              <a:buFont typeface="Arial" panose="020B0604020202020204" pitchFamily="34" charset="0"/>
              <a:buChar char="•"/>
              <a:defRPr/>
            </a:pPr>
            <a:r>
              <a:rPr lang="it-IT" sz="1200" b="1" dirty="0">
                <a:ea typeface="Verdana" panose="020B0604030504040204" pitchFamily="34" charset="0"/>
                <a:cs typeface="Verdana" panose="020B0604030504040204" pitchFamily="34" charset="0"/>
              </a:rPr>
              <a:t>URGENZA: si misura in ore </a:t>
            </a:r>
          </a:p>
          <a:p>
            <a:pPr eaLnBrk="1" hangingPunct="1">
              <a:spcBef>
                <a:spcPct val="50000"/>
              </a:spcBef>
              <a:defRPr/>
            </a:pPr>
            <a:r>
              <a:rPr lang="it-IT" sz="1200" dirty="0">
                <a:ea typeface="Verdana" panose="020B0604030504040204" pitchFamily="34" charset="0"/>
                <a:cs typeface="Verdana" panose="020B0604030504040204" pitchFamily="34" charset="0"/>
                <a:sym typeface="Wingdings" pitchFamily="2" charset="2"/>
              </a:rPr>
              <a:t>	 R</a:t>
            </a:r>
            <a:r>
              <a:rPr lang="it-IT" sz="1200" dirty="0">
                <a:ea typeface="Verdana" panose="020B0604030504040204" pitchFamily="34" charset="0"/>
                <a:cs typeface="Verdana" panose="020B0604030504040204" pitchFamily="34" charset="0"/>
              </a:rPr>
              <a:t>ichiede intervento entro breve tempo</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49</a:t>
            </a:fld>
            <a:endParaRPr lang="it-IT"/>
          </a:p>
        </p:txBody>
      </p:sp>
    </p:spTree>
    <p:extLst>
      <p:ext uri="{BB962C8B-B14F-4D97-AF65-F5344CB8AC3E}">
        <p14:creationId xmlns:p14="http://schemas.microsoft.com/office/powerpoint/2010/main" val="2797337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defRPr/>
            </a:pPr>
            <a:r>
              <a:rPr lang="it-IT" altLang="it-IT" sz="1200" dirty="0">
                <a:latin typeface="+mj-lt"/>
              </a:rPr>
              <a:t>COLPO DI CALORE</a:t>
            </a:r>
          </a:p>
          <a:p>
            <a:pPr>
              <a:defRPr/>
            </a:pPr>
            <a:r>
              <a:rPr lang="it-IT" altLang="it-IT" sz="1200" dirty="0">
                <a:latin typeface="+mj-lt"/>
              </a:rPr>
              <a:t>La permanenza prolungata in ambienti surriscaldati può provocare patologie diverse, riunite sotto la definizione di “</a:t>
            </a:r>
            <a:r>
              <a:rPr lang="it-IT" altLang="it-IT" sz="1200" b="1" dirty="0">
                <a:latin typeface="+mj-lt"/>
              </a:rPr>
              <a:t>patologie da calore</a:t>
            </a:r>
            <a:r>
              <a:rPr lang="it-IT" altLang="it-IT" sz="1200" dirty="0">
                <a:latin typeface="+mj-lt"/>
              </a:rPr>
              <a:t>”.</a:t>
            </a:r>
          </a:p>
          <a:p>
            <a:pPr>
              <a:defRPr/>
            </a:pPr>
            <a:endParaRPr lang="it-IT" altLang="it-IT" sz="1200" dirty="0">
              <a:latin typeface="+mj-lt"/>
            </a:endParaRPr>
          </a:p>
          <a:p>
            <a:pPr algn="ctr">
              <a:defRPr/>
            </a:pPr>
            <a:r>
              <a:rPr lang="it-IT" altLang="it-IT" sz="1200" dirty="0">
                <a:latin typeface="+mj-lt"/>
              </a:rPr>
              <a:t>Sono:</a:t>
            </a:r>
          </a:p>
          <a:p>
            <a:pPr algn="ctr">
              <a:buFontTx/>
              <a:buChar char="•"/>
              <a:defRPr/>
            </a:pPr>
            <a:r>
              <a:rPr lang="it-IT" altLang="it-IT" sz="1200" dirty="0">
                <a:latin typeface="+mj-lt"/>
              </a:rPr>
              <a:t> la sincope da calore</a:t>
            </a:r>
          </a:p>
          <a:p>
            <a:pPr algn="ctr">
              <a:buFontTx/>
              <a:buChar char="•"/>
              <a:defRPr/>
            </a:pPr>
            <a:r>
              <a:rPr lang="it-IT" altLang="it-IT" sz="1200" dirty="0">
                <a:latin typeface="+mj-lt"/>
              </a:rPr>
              <a:t> i crampi muscolari da calore</a:t>
            </a:r>
          </a:p>
          <a:p>
            <a:pPr algn="ctr">
              <a:buFontTx/>
              <a:buChar char="•"/>
              <a:defRPr/>
            </a:pPr>
            <a:r>
              <a:rPr lang="it-IT" altLang="it-IT" sz="1200" dirty="0">
                <a:latin typeface="+mj-lt"/>
              </a:rPr>
              <a:t> l’esaurimento da calore</a:t>
            </a:r>
          </a:p>
          <a:p>
            <a:pPr algn="ctr">
              <a:buFontTx/>
              <a:buChar char="•"/>
              <a:defRPr/>
            </a:pPr>
            <a:r>
              <a:rPr lang="it-IT" altLang="it-IT" sz="1200" dirty="0">
                <a:latin typeface="+mj-lt"/>
              </a:rPr>
              <a:t> il colpo da calore</a:t>
            </a:r>
          </a:p>
          <a:p>
            <a:r>
              <a:rPr lang="it-IT" dirty="0"/>
              <a:t>SEGNI E SINTOMI</a:t>
            </a:r>
          </a:p>
          <a:p>
            <a:pPr algn="ctr">
              <a:lnSpc>
                <a:spcPct val="125000"/>
              </a:lnSpc>
              <a:buFontTx/>
              <a:buChar char="•"/>
              <a:defRPr/>
            </a:pPr>
            <a:r>
              <a:rPr lang="it-IT" altLang="it-IT" sz="1200" dirty="0">
                <a:latin typeface="+mj-lt"/>
              </a:rPr>
              <a:t> colorito del </a:t>
            </a:r>
            <a:r>
              <a:rPr lang="it-IT" altLang="it-IT" sz="1200" b="1" dirty="0">
                <a:latin typeface="+mj-lt"/>
              </a:rPr>
              <a:t>volto</a:t>
            </a:r>
            <a:r>
              <a:rPr lang="it-IT" altLang="it-IT" sz="1200" dirty="0">
                <a:latin typeface="+mj-lt"/>
              </a:rPr>
              <a:t> </a:t>
            </a:r>
            <a:r>
              <a:rPr lang="it-IT" altLang="it-IT" sz="1200" b="1" dirty="0">
                <a:latin typeface="+mj-lt"/>
              </a:rPr>
              <a:t>rosso</a:t>
            </a:r>
            <a:r>
              <a:rPr lang="it-IT" altLang="it-IT" sz="1200" dirty="0">
                <a:latin typeface="+mj-lt"/>
              </a:rPr>
              <a:t> </a:t>
            </a:r>
            <a:r>
              <a:rPr lang="it-IT" altLang="it-IT" sz="1200" b="1" dirty="0">
                <a:latin typeface="+mj-lt"/>
              </a:rPr>
              <a:t>acceso</a:t>
            </a:r>
          </a:p>
          <a:p>
            <a:pPr algn="ctr">
              <a:lnSpc>
                <a:spcPct val="125000"/>
              </a:lnSpc>
              <a:buFontTx/>
              <a:buChar char="•"/>
              <a:defRPr/>
            </a:pPr>
            <a:r>
              <a:rPr lang="it-IT" altLang="it-IT" sz="1200" dirty="0">
                <a:latin typeface="+mj-lt"/>
              </a:rPr>
              <a:t> elevata </a:t>
            </a:r>
            <a:r>
              <a:rPr lang="it-IT" altLang="it-IT" sz="1200" b="1" dirty="0">
                <a:latin typeface="+mj-lt"/>
              </a:rPr>
              <a:t>temperatura</a:t>
            </a:r>
            <a:r>
              <a:rPr lang="it-IT" altLang="it-IT" sz="1200" dirty="0">
                <a:latin typeface="+mj-lt"/>
              </a:rPr>
              <a:t> corporea (</a:t>
            </a:r>
            <a:r>
              <a:rPr lang="it-IT" altLang="it-IT" sz="1200" b="1" dirty="0">
                <a:latin typeface="+mj-lt"/>
              </a:rPr>
              <a:t>oltre</a:t>
            </a:r>
            <a:r>
              <a:rPr lang="it-IT" altLang="it-IT" sz="1200" dirty="0">
                <a:latin typeface="+mj-lt"/>
              </a:rPr>
              <a:t> </a:t>
            </a:r>
            <a:r>
              <a:rPr lang="it-IT" altLang="it-IT" sz="1200" b="1" dirty="0">
                <a:latin typeface="+mj-lt"/>
              </a:rPr>
              <a:t>40°</a:t>
            </a:r>
            <a:r>
              <a:rPr lang="it-IT" altLang="it-IT" sz="1200" dirty="0">
                <a:latin typeface="+mj-lt"/>
              </a:rPr>
              <a:t>)</a:t>
            </a:r>
          </a:p>
          <a:p>
            <a:pPr algn="ctr">
              <a:lnSpc>
                <a:spcPct val="125000"/>
              </a:lnSpc>
              <a:buFontTx/>
              <a:buChar char="•"/>
              <a:defRPr/>
            </a:pPr>
            <a:r>
              <a:rPr lang="it-IT" altLang="it-IT" sz="1200" dirty="0">
                <a:latin typeface="+mj-lt"/>
              </a:rPr>
              <a:t> volto quasi inespressivo, soggetto </a:t>
            </a:r>
            <a:r>
              <a:rPr lang="it-IT" altLang="it-IT" sz="1200" b="1" dirty="0">
                <a:latin typeface="+mj-lt"/>
              </a:rPr>
              <a:t>irritabile</a:t>
            </a:r>
          </a:p>
          <a:p>
            <a:pPr algn="ctr">
              <a:lnSpc>
                <a:spcPct val="125000"/>
              </a:lnSpc>
              <a:buFontTx/>
              <a:buChar char="•"/>
              <a:defRPr/>
            </a:pPr>
            <a:r>
              <a:rPr lang="it-IT" altLang="it-IT" sz="1200" dirty="0">
                <a:latin typeface="+mj-lt"/>
              </a:rPr>
              <a:t> </a:t>
            </a:r>
            <a:r>
              <a:rPr lang="it-IT" altLang="it-IT" sz="1200" b="1" dirty="0">
                <a:latin typeface="+mj-lt"/>
              </a:rPr>
              <a:t>pelle</a:t>
            </a:r>
            <a:r>
              <a:rPr lang="it-IT" altLang="it-IT" sz="1200" dirty="0">
                <a:latin typeface="+mj-lt"/>
              </a:rPr>
              <a:t> </a:t>
            </a:r>
            <a:r>
              <a:rPr lang="it-IT" altLang="it-IT" sz="1200" b="1" dirty="0">
                <a:latin typeface="+mj-lt"/>
              </a:rPr>
              <a:t>molto</a:t>
            </a:r>
            <a:r>
              <a:rPr lang="it-IT" altLang="it-IT" sz="1200" dirty="0">
                <a:latin typeface="+mj-lt"/>
              </a:rPr>
              <a:t> </a:t>
            </a:r>
            <a:r>
              <a:rPr lang="it-IT" altLang="it-IT" sz="1200" b="1" dirty="0">
                <a:latin typeface="+mj-lt"/>
              </a:rPr>
              <a:t>calda </a:t>
            </a:r>
            <a:r>
              <a:rPr lang="it-IT" altLang="it-IT" sz="1200" dirty="0">
                <a:latin typeface="+mj-lt"/>
              </a:rPr>
              <a:t>e secca (o viceversa molto umida per elevata sudorazione)</a:t>
            </a:r>
          </a:p>
          <a:p>
            <a:pPr algn="ctr">
              <a:lnSpc>
                <a:spcPct val="125000"/>
              </a:lnSpc>
              <a:buFontTx/>
              <a:buChar char="•"/>
              <a:defRPr/>
            </a:pPr>
            <a:r>
              <a:rPr lang="it-IT" altLang="it-IT" sz="1200" dirty="0">
                <a:latin typeface="+mj-lt"/>
              </a:rPr>
              <a:t> alterazioni della respirazione</a:t>
            </a:r>
          </a:p>
          <a:p>
            <a:pPr algn="ctr">
              <a:lnSpc>
                <a:spcPct val="125000"/>
              </a:lnSpc>
              <a:buFontTx/>
              <a:buChar char="•"/>
              <a:defRPr/>
            </a:pPr>
            <a:r>
              <a:rPr lang="it-IT" altLang="it-IT" sz="1200" dirty="0">
                <a:latin typeface="+mj-lt"/>
              </a:rPr>
              <a:t> andatura incerta</a:t>
            </a:r>
          </a:p>
          <a:p>
            <a:pPr algn="ctr">
              <a:lnSpc>
                <a:spcPct val="125000"/>
              </a:lnSpc>
              <a:buFontTx/>
              <a:buChar char="•"/>
              <a:defRPr/>
            </a:pPr>
            <a:r>
              <a:rPr lang="it-IT" altLang="it-IT" sz="1200" dirty="0">
                <a:latin typeface="+mj-lt"/>
              </a:rPr>
              <a:t> possibile perdita di coscienza</a:t>
            </a:r>
          </a:p>
          <a:p>
            <a:pPr algn="just">
              <a:lnSpc>
                <a:spcPct val="125000"/>
              </a:lnSpc>
              <a:defRPr/>
            </a:pPr>
            <a:endParaRPr lang="it-IT" altLang="it-IT" b="1" dirty="0">
              <a:latin typeface="+mj-lt"/>
            </a:endParaRPr>
          </a:p>
          <a:p>
            <a:pPr algn="just">
              <a:lnSpc>
                <a:spcPct val="125000"/>
              </a:lnSpc>
              <a:defRPr/>
            </a:pPr>
            <a:endParaRPr lang="it-IT" altLang="it-IT" b="1" dirty="0">
              <a:latin typeface="+mj-lt"/>
            </a:endParaRPr>
          </a:p>
          <a:p>
            <a:pPr algn="just">
              <a:lnSpc>
                <a:spcPct val="125000"/>
              </a:lnSpc>
              <a:defRPr/>
            </a:pPr>
            <a:r>
              <a:rPr lang="it-IT" altLang="it-IT" b="1" dirty="0">
                <a:latin typeface="+mj-lt"/>
              </a:rPr>
              <a:t>COLPO DI CALORE</a:t>
            </a:r>
            <a:r>
              <a:rPr lang="it-IT" altLang="it-IT" dirty="0">
                <a:latin typeface="+mj-lt"/>
              </a:rPr>
              <a:t>: avviene dopo una lunga </a:t>
            </a:r>
            <a:r>
              <a:rPr lang="it-IT" altLang="it-IT" b="1" dirty="0">
                <a:latin typeface="+mj-lt"/>
              </a:rPr>
              <a:t>esposizione</a:t>
            </a:r>
            <a:r>
              <a:rPr lang="it-IT" altLang="it-IT" dirty="0">
                <a:latin typeface="+mj-lt"/>
              </a:rPr>
              <a:t> ad </a:t>
            </a:r>
            <a:r>
              <a:rPr lang="it-IT" altLang="it-IT" b="1" dirty="0">
                <a:latin typeface="+mj-lt"/>
              </a:rPr>
              <a:t>ambienti</a:t>
            </a:r>
            <a:r>
              <a:rPr lang="it-IT" altLang="it-IT" dirty="0">
                <a:latin typeface="+mj-lt"/>
              </a:rPr>
              <a:t> </a:t>
            </a:r>
            <a:r>
              <a:rPr lang="it-IT" altLang="it-IT" b="1" dirty="0">
                <a:latin typeface="+mj-lt"/>
              </a:rPr>
              <a:t>caldo-umidi</a:t>
            </a:r>
            <a:r>
              <a:rPr lang="it-IT" altLang="it-IT" dirty="0">
                <a:latin typeface="+mj-lt"/>
              </a:rPr>
              <a:t>. Il paziente ha </a:t>
            </a:r>
            <a:r>
              <a:rPr lang="it-IT" altLang="it-IT" b="1" dirty="0">
                <a:latin typeface="+mj-lt"/>
              </a:rPr>
              <a:t>sete</a:t>
            </a:r>
            <a:r>
              <a:rPr lang="it-IT" altLang="it-IT" dirty="0">
                <a:latin typeface="+mj-lt"/>
              </a:rPr>
              <a:t> intensa, mal di capo, è irrequieto e confuso, la temperatura si alza, la </a:t>
            </a:r>
            <a:r>
              <a:rPr lang="it-IT" altLang="it-IT" b="1" dirty="0">
                <a:latin typeface="+mj-lt"/>
              </a:rPr>
              <a:t>pelle</a:t>
            </a:r>
            <a:r>
              <a:rPr lang="it-IT" altLang="it-IT" dirty="0">
                <a:latin typeface="+mj-lt"/>
              </a:rPr>
              <a:t> è </a:t>
            </a:r>
            <a:r>
              <a:rPr lang="it-IT" altLang="it-IT" b="1" dirty="0">
                <a:latin typeface="+mj-lt"/>
              </a:rPr>
              <a:t>umida</a:t>
            </a:r>
            <a:r>
              <a:rPr lang="it-IT" altLang="it-IT" dirty="0">
                <a:latin typeface="+mj-lt"/>
              </a:rPr>
              <a:t>, il volto </a:t>
            </a:r>
            <a:r>
              <a:rPr lang="it-IT" altLang="it-IT" b="1" dirty="0">
                <a:latin typeface="+mj-lt"/>
              </a:rPr>
              <a:t>arrossato</a:t>
            </a:r>
            <a:r>
              <a:rPr lang="it-IT" altLang="it-IT" dirty="0">
                <a:latin typeface="+mj-lt"/>
              </a:rPr>
              <a:t>, può perdere conoscenza, il </a:t>
            </a:r>
            <a:r>
              <a:rPr lang="it-IT" altLang="it-IT" b="1" dirty="0">
                <a:latin typeface="+mj-lt"/>
              </a:rPr>
              <a:t>battito</a:t>
            </a:r>
            <a:r>
              <a:rPr lang="it-IT" altLang="it-IT" dirty="0">
                <a:latin typeface="+mj-lt"/>
              </a:rPr>
              <a:t> cardiaco è </a:t>
            </a:r>
            <a:r>
              <a:rPr lang="it-IT" altLang="it-IT" b="1" dirty="0">
                <a:latin typeface="+mj-lt"/>
              </a:rPr>
              <a:t>frequente</a:t>
            </a:r>
            <a:r>
              <a:rPr lang="it-IT" altLang="it-IT" dirty="0">
                <a:latin typeface="+mj-lt"/>
              </a:rPr>
              <a:t> e “</a:t>
            </a:r>
            <a:r>
              <a:rPr lang="it-IT" altLang="it-IT" b="1" dirty="0">
                <a:latin typeface="+mj-lt"/>
              </a:rPr>
              <a:t>piccolo</a:t>
            </a:r>
            <a:r>
              <a:rPr lang="it-IT" altLang="it-IT" dirty="0">
                <a:latin typeface="+mj-lt"/>
              </a:rPr>
              <a:t>”; può non sentirsi.</a:t>
            </a:r>
          </a:p>
          <a:p>
            <a:pPr algn="just">
              <a:lnSpc>
                <a:spcPct val="125000"/>
              </a:lnSpc>
              <a:defRPr/>
            </a:pPr>
            <a:r>
              <a:rPr lang="it-IT" altLang="it-IT" b="1" dirty="0">
                <a:latin typeface="+mj-lt"/>
              </a:rPr>
              <a:t>COLPO</a:t>
            </a:r>
            <a:r>
              <a:rPr lang="it-IT" altLang="it-IT" dirty="0">
                <a:latin typeface="+mj-lt"/>
              </a:rPr>
              <a:t> DI </a:t>
            </a:r>
            <a:r>
              <a:rPr lang="it-IT" altLang="it-IT" b="1" dirty="0">
                <a:latin typeface="+mj-lt"/>
              </a:rPr>
              <a:t>SOLE</a:t>
            </a:r>
            <a:r>
              <a:rPr lang="it-IT" altLang="it-IT" dirty="0">
                <a:latin typeface="+mj-lt"/>
              </a:rPr>
              <a:t>: avviene dopo lunga </a:t>
            </a:r>
            <a:r>
              <a:rPr lang="it-IT" altLang="it-IT" b="1" dirty="0">
                <a:latin typeface="+mj-lt"/>
              </a:rPr>
              <a:t>esposizione</a:t>
            </a:r>
            <a:r>
              <a:rPr lang="it-IT" altLang="it-IT" dirty="0">
                <a:latin typeface="+mj-lt"/>
              </a:rPr>
              <a:t> al </a:t>
            </a:r>
            <a:r>
              <a:rPr lang="it-IT" altLang="it-IT" b="1" dirty="0">
                <a:latin typeface="+mj-lt"/>
              </a:rPr>
              <a:t>sole</a:t>
            </a:r>
            <a:r>
              <a:rPr lang="it-IT" altLang="it-IT" dirty="0">
                <a:latin typeface="+mj-lt"/>
              </a:rPr>
              <a:t> col </a:t>
            </a:r>
            <a:r>
              <a:rPr lang="it-IT" altLang="it-IT" b="1" dirty="0">
                <a:latin typeface="+mj-lt"/>
              </a:rPr>
              <a:t>capo</a:t>
            </a:r>
            <a:r>
              <a:rPr lang="it-IT" altLang="it-IT" dirty="0">
                <a:latin typeface="+mj-lt"/>
              </a:rPr>
              <a:t> </a:t>
            </a:r>
            <a:r>
              <a:rPr lang="it-IT" altLang="it-IT" b="1" dirty="0">
                <a:latin typeface="+mj-lt"/>
              </a:rPr>
              <a:t>non</a:t>
            </a:r>
            <a:r>
              <a:rPr lang="it-IT" altLang="it-IT" dirty="0">
                <a:latin typeface="+mj-lt"/>
              </a:rPr>
              <a:t> </a:t>
            </a:r>
            <a:r>
              <a:rPr lang="it-IT" altLang="it-IT" b="1" dirty="0">
                <a:latin typeface="+mj-lt"/>
              </a:rPr>
              <a:t>protetto</a:t>
            </a:r>
            <a:r>
              <a:rPr lang="it-IT" altLang="it-IT" dirty="0">
                <a:latin typeface="+mj-lt"/>
              </a:rPr>
              <a:t>. Il paziente accusa </a:t>
            </a:r>
            <a:r>
              <a:rPr lang="it-IT" altLang="it-IT" b="1" dirty="0">
                <a:latin typeface="+mj-lt"/>
              </a:rPr>
              <a:t>violentissimo</a:t>
            </a:r>
            <a:r>
              <a:rPr lang="it-IT" altLang="it-IT" dirty="0">
                <a:latin typeface="+mj-lt"/>
              </a:rPr>
              <a:t> </a:t>
            </a:r>
            <a:r>
              <a:rPr lang="it-IT" altLang="it-IT" b="1" dirty="0">
                <a:latin typeface="+mj-lt"/>
              </a:rPr>
              <a:t>mal</a:t>
            </a:r>
            <a:r>
              <a:rPr lang="it-IT" altLang="it-IT" dirty="0">
                <a:latin typeface="+mj-lt"/>
              </a:rPr>
              <a:t> di </a:t>
            </a:r>
            <a:r>
              <a:rPr lang="it-IT" altLang="it-IT" b="1" dirty="0">
                <a:latin typeface="+mj-lt"/>
              </a:rPr>
              <a:t>testa</a:t>
            </a:r>
            <a:r>
              <a:rPr lang="it-IT" altLang="it-IT" dirty="0">
                <a:latin typeface="+mj-lt"/>
              </a:rPr>
              <a:t>, nausea, vomito.</a:t>
            </a:r>
          </a:p>
          <a:p>
            <a:pPr marL="0" indent="0" algn="just">
              <a:lnSpc>
                <a:spcPct val="125000"/>
              </a:lnSpc>
              <a:buFont typeface="Arial" panose="020B0604020202020204" pitchFamily="34" charset="0"/>
              <a:buNone/>
              <a:defRPr/>
            </a:pPr>
            <a:endParaRPr lang="it-IT" dirty="0"/>
          </a:p>
          <a:p>
            <a:pPr marL="0" indent="0" algn="just">
              <a:lnSpc>
                <a:spcPct val="125000"/>
              </a:lnSpc>
              <a:buFont typeface="Arial" panose="020B0604020202020204" pitchFamily="34" charset="0"/>
              <a:buNone/>
              <a:defRPr/>
            </a:pPr>
            <a:r>
              <a:rPr lang="it-IT" dirty="0"/>
              <a:t>COSA FARE: </a:t>
            </a:r>
          </a:p>
          <a:p>
            <a:pPr marL="342900" indent="-342900" algn="just">
              <a:lnSpc>
                <a:spcPct val="125000"/>
              </a:lnSpc>
              <a:buFont typeface="Arial" panose="020B0604020202020204" pitchFamily="34" charset="0"/>
              <a:buChar char="•"/>
              <a:defRPr/>
            </a:pPr>
            <a:r>
              <a:rPr lang="it-IT" altLang="it-IT" sz="1200" b="1" kern="1200" dirty="0">
                <a:solidFill>
                  <a:schemeClr val="accent2"/>
                </a:solidFill>
                <a:latin typeface="Times New Roman" pitchFamily="18" charset="0"/>
                <a:ea typeface="+mn-ea"/>
                <a:cs typeface="+mn-cs"/>
              </a:rPr>
              <a:t>togliere gli indumenti</a:t>
            </a:r>
          </a:p>
          <a:p>
            <a:pPr marL="342900" indent="-342900" algn="just">
              <a:lnSpc>
                <a:spcPct val="125000"/>
              </a:lnSpc>
              <a:buFont typeface="Arial" panose="020B0604020202020204" pitchFamily="34" charset="0"/>
              <a:buChar char="•"/>
              <a:defRPr/>
            </a:pPr>
            <a:r>
              <a:rPr lang="it-IT" altLang="it-IT" sz="1200" b="1" kern="1200" dirty="0">
                <a:solidFill>
                  <a:schemeClr val="accent2"/>
                </a:solidFill>
                <a:latin typeface="Times New Roman" pitchFamily="18" charset="0"/>
                <a:ea typeface="+mn-ea"/>
                <a:cs typeface="+mn-cs"/>
              </a:rPr>
              <a:t>trasportare la vittima in un luogo fresco e ventilato</a:t>
            </a:r>
          </a:p>
          <a:p>
            <a:pPr marL="342900" indent="-342900" algn="just">
              <a:lnSpc>
                <a:spcPct val="125000"/>
              </a:lnSpc>
              <a:buFont typeface="Arial" panose="020B0604020202020204" pitchFamily="34" charset="0"/>
              <a:buChar char="•"/>
              <a:defRPr/>
            </a:pPr>
            <a:r>
              <a:rPr lang="it-IT" altLang="it-IT" sz="1200" b="1" kern="1200" dirty="0">
                <a:solidFill>
                  <a:schemeClr val="accent2"/>
                </a:solidFill>
                <a:latin typeface="Times New Roman" pitchFamily="18" charset="0"/>
                <a:ea typeface="+mn-ea"/>
                <a:cs typeface="+mn-cs"/>
              </a:rPr>
              <a:t>porre il soggetto sdraiato con le spalle leggermente sollevate</a:t>
            </a:r>
          </a:p>
          <a:p>
            <a:pPr marL="342900" indent="-342900" algn="just">
              <a:lnSpc>
                <a:spcPct val="125000"/>
              </a:lnSpc>
              <a:buFont typeface="Arial" panose="020B0604020202020204" pitchFamily="34" charset="0"/>
              <a:buChar char="•"/>
              <a:defRPr/>
            </a:pPr>
            <a:r>
              <a:rPr lang="it-IT" altLang="it-IT" sz="1200" b="1" kern="1200" dirty="0">
                <a:solidFill>
                  <a:schemeClr val="accent2"/>
                </a:solidFill>
                <a:latin typeface="Times New Roman" pitchFamily="18" charset="0"/>
                <a:ea typeface="+mn-ea"/>
                <a:cs typeface="+mn-cs"/>
              </a:rPr>
              <a:t>spugnare con acqua fredda, applicare borse di ghiaccio e, se possibile, far bere bevande fredde</a:t>
            </a:r>
          </a:p>
          <a:p>
            <a:pPr algn="just">
              <a:lnSpc>
                <a:spcPct val="140000"/>
              </a:lnSpc>
              <a:defRPr/>
            </a:pPr>
            <a:r>
              <a:rPr lang="it-IT" altLang="it-IT" sz="1200" dirty="0"/>
              <a:t>Se:</a:t>
            </a:r>
          </a:p>
          <a:p>
            <a:pPr marL="285750" indent="-285750" algn="just">
              <a:lnSpc>
                <a:spcPct val="140000"/>
              </a:lnSpc>
              <a:buFont typeface="Arial" panose="020B0604020202020204" pitchFamily="34" charset="0"/>
              <a:buChar char="•"/>
              <a:defRPr/>
            </a:pPr>
            <a:r>
              <a:rPr lang="it-IT" altLang="it-IT" sz="1200" dirty="0"/>
              <a:t>sintomi </a:t>
            </a:r>
            <a:r>
              <a:rPr lang="it-IT" altLang="it-IT" sz="1200" b="1" dirty="0"/>
              <a:t>importanti</a:t>
            </a:r>
            <a:r>
              <a:rPr lang="it-IT" altLang="it-IT" sz="1200" dirty="0"/>
              <a:t>, </a:t>
            </a:r>
            <a:r>
              <a:rPr lang="it-IT" altLang="it-IT" sz="1200" b="1" dirty="0"/>
              <a:t>non</a:t>
            </a:r>
            <a:r>
              <a:rPr lang="it-IT" altLang="it-IT" sz="1200" dirty="0"/>
              <a:t> </a:t>
            </a:r>
            <a:r>
              <a:rPr lang="it-IT" altLang="it-IT" sz="1200" b="1" dirty="0"/>
              <a:t>migliora</a:t>
            </a:r>
            <a:r>
              <a:rPr lang="it-IT" altLang="it-IT" sz="1200" dirty="0"/>
              <a:t> in pochi minuti</a:t>
            </a:r>
          </a:p>
          <a:p>
            <a:pPr marL="285750" indent="-285750" algn="just">
              <a:lnSpc>
                <a:spcPct val="140000"/>
              </a:lnSpc>
              <a:buFont typeface="Arial" panose="020B0604020202020204" pitchFamily="34" charset="0"/>
              <a:buChar char="•"/>
              <a:defRPr/>
            </a:pPr>
            <a:r>
              <a:rPr lang="it-IT" altLang="it-IT" sz="1200" b="1" dirty="0"/>
              <a:t>perde</a:t>
            </a:r>
            <a:r>
              <a:rPr lang="it-IT" altLang="it-IT" sz="1200" dirty="0"/>
              <a:t> </a:t>
            </a:r>
            <a:r>
              <a:rPr lang="it-IT" altLang="it-IT" sz="1200" b="1" dirty="0"/>
              <a:t>conoscenza</a:t>
            </a:r>
            <a:r>
              <a:rPr lang="it-IT" altLang="it-IT" sz="1200" dirty="0"/>
              <a:t> o ha difficoltà di parola o ragionamento </a:t>
            </a:r>
          </a:p>
          <a:p>
            <a:pPr marL="285750" indent="-285750" algn="just">
              <a:lnSpc>
                <a:spcPct val="140000"/>
              </a:lnSpc>
              <a:buFont typeface="Arial" panose="020B0604020202020204" pitchFamily="34" charset="0"/>
              <a:buChar char="•"/>
              <a:defRPr/>
            </a:pPr>
            <a:r>
              <a:rPr lang="it-IT" altLang="it-IT" sz="1200" dirty="0"/>
              <a:t>ha difficoltà ad urinare</a:t>
            </a:r>
          </a:p>
          <a:p>
            <a:pPr algn="just">
              <a:lnSpc>
                <a:spcPct val="140000"/>
              </a:lnSpc>
              <a:defRPr/>
            </a:pPr>
            <a:endParaRPr lang="it-IT" altLang="it-IT" sz="1200" dirty="0"/>
          </a:p>
          <a:p>
            <a:pPr algn="ctr">
              <a:lnSpc>
                <a:spcPct val="140000"/>
              </a:lnSpc>
              <a:defRPr/>
            </a:pPr>
            <a:r>
              <a:rPr lang="it-IT" altLang="it-IT" sz="1200" b="1" dirty="0"/>
              <a:t>CONSULTARE UN MEDICO O CHIAMARE 112</a:t>
            </a:r>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SINCOPE DA CALORE: </a:t>
            </a:r>
            <a:r>
              <a:rPr lang="it-IT" altLang="it-IT" sz="1200" dirty="0">
                <a:latin typeface="+mj-lt"/>
              </a:rPr>
              <a:t>È una </a:t>
            </a:r>
            <a:r>
              <a:rPr lang="it-IT" altLang="it-IT" sz="1200" b="1" dirty="0">
                <a:latin typeface="+mj-lt"/>
              </a:rPr>
              <a:t>perdita</a:t>
            </a:r>
            <a:r>
              <a:rPr lang="it-IT" altLang="it-IT" sz="1200" dirty="0">
                <a:latin typeface="+mj-lt"/>
              </a:rPr>
              <a:t> di </a:t>
            </a:r>
            <a:r>
              <a:rPr lang="it-IT" altLang="it-IT" sz="1200" b="1" dirty="0">
                <a:latin typeface="+mj-lt"/>
              </a:rPr>
              <a:t>coscienza</a:t>
            </a:r>
            <a:r>
              <a:rPr lang="it-IT" altLang="it-IT" sz="1200" dirty="0">
                <a:latin typeface="+mj-lt"/>
              </a:rPr>
              <a:t> </a:t>
            </a:r>
            <a:r>
              <a:rPr lang="it-IT" altLang="it-IT" sz="1200" b="1" dirty="0">
                <a:latin typeface="+mj-lt"/>
              </a:rPr>
              <a:t>transitoria</a:t>
            </a:r>
            <a:endParaRPr lang="it-IT" altLang="it-IT" sz="1200" dirty="0">
              <a:latin typeface="+mj-lt"/>
            </a:endParaRPr>
          </a:p>
          <a:p>
            <a:pPr algn="ctr">
              <a:buFontTx/>
              <a:buChar char="•"/>
              <a:defRPr/>
            </a:pPr>
            <a:r>
              <a:rPr lang="it-IT" dirty="0"/>
              <a:t>IL SOGGETTO PRESENTA: </a:t>
            </a:r>
            <a:r>
              <a:rPr lang="it-IT" altLang="it-IT" sz="1200" dirty="0">
                <a:latin typeface="+mj-lt"/>
              </a:rPr>
              <a:t>vertigini</a:t>
            </a:r>
          </a:p>
          <a:p>
            <a:pPr algn="ctr">
              <a:buFontTx/>
              <a:buChar char="•"/>
              <a:defRPr/>
            </a:pPr>
            <a:r>
              <a:rPr lang="it-IT" altLang="it-IT" sz="1200" dirty="0">
                <a:latin typeface="+mj-lt"/>
              </a:rPr>
              <a:t>debolezza</a:t>
            </a:r>
          </a:p>
          <a:p>
            <a:pPr algn="ctr">
              <a:buFontTx/>
              <a:buChar char="•"/>
              <a:defRPr/>
            </a:pPr>
            <a:r>
              <a:rPr lang="it-IT" altLang="it-IT" sz="1200" dirty="0">
                <a:latin typeface="+mj-lt"/>
              </a:rPr>
              <a:t>cefalea</a:t>
            </a:r>
          </a:p>
          <a:p>
            <a:pPr algn="ctr">
              <a:buFontTx/>
              <a:buChar char="•"/>
              <a:defRPr/>
            </a:pPr>
            <a:r>
              <a:rPr lang="it-IT" altLang="it-IT" sz="1200" dirty="0">
                <a:latin typeface="+mj-lt"/>
              </a:rPr>
              <a:t>nausea</a:t>
            </a:r>
          </a:p>
          <a:p>
            <a:pPr algn="ctr">
              <a:buFontTx/>
              <a:buChar char="•"/>
              <a:defRPr/>
            </a:pPr>
            <a:r>
              <a:rPr lang="it-IT" altLang="it-IT" sz="1200" dirty="0">
                <a:latin typeface="+mj-lt"/>
              </a:rPr>
              <a:t>tachicardia</a:t>
            </a:r>
          </a:p>
          <a:p>
            <a:pPr algn="ctr">
              <a:buFontTx/>
              <a:buChar char="•"/>
              <a:defRPr/>
            </a:pPr>
            <a:r>
              <a:rPr lang="it-IT" altLang="it-IT" sz="1200" dirty="0">
                <a:latin typeface="+mj-lt"/>
              </a:rPr>
              <a:t>perdita di coscienza</a:t>
            </a:r>
          </a:p>
          <a:p>
            <a:pPr algn="ctr">
              <a:buFontTx/>
              <a:buChar char="•"/>
              <a:defRPr/>
            </a:pPr>
            <a:r>
              <a:rPr lang="it-IT" altLang="it-IT" sz="1200" dirty="0">
                <a:latin typeface="+mj-lt"/>
              </a:rPr>
              <a:t>cute sudata e pallida</a:t>
            </a:r>
            <a:endParaRPr lang="it-IT" altLang="it-IT" dirty="0">
              <a:latin typeface="+mj-lt"/>
            </a:endParaRPr>
          </a:p>
          <a:p>
            <a:pPr marL="0" indent="0" algn="just">
              <a:lnSpc>
                <a:spcPct val="140000"/>
              </a:lnSpc>
              <a:buFont typeface="Arial" panose="020B0604020202020204" pitchFamily="34" charset="0"/>
              <a:buNone/>
              <a:defRPr/>
            </a:pPr>
            <a:r>
              <a:rPr lang="it-IT" dirty="0"/>
              <a:t>COSA FARE: </a:t>
            </a:r>
          </a:p>
          <a:p>
            <a:pPr marL="342900" indent="-342900" algn="just">
              <a:lnSpc>
                <a:spcPct val="140000"/>
              </a:lnSpc>
              <a:buFont typeface="Arial" panose="020B0604020202020204" pitchFamily="34" charset="0"/>
              <a:buChar char="•"/>
              <a:defRPr/>
            </a:pPr>
            <a:r>
              <a:rPr lang="it-IT" altLang="it-IT" sz="1200" b="1" dirty="0">
                <a:latin typeface="+mj-lt"/>
              </a:rPr>
              <a:t>Posizione</a:t>
            </a:r>
            <a:r>
              <a:rPr lang="it-IT" altLang="it-IT" sz="1200" dirty="0">
                <a:latin typeface="+mj-lt"/>
              </a:rPr>
              <a:t> </a:t>
            </a:r>
            <a:r>
              <a:rPr lang="it-IT" altLang="it-IT" sz="1200" b="1" dirty="0">
                <a:latin typeface="+mj-lt"/>
              </a:rPr>
              <a:t>antishock</a:t>
            </a:r>
            <a:r>
              <a:rPr lang="it-IT" altLang="it-IT" sz="1200" dirty="0">
                <a:latin typeface="+mj-lt"/>
              </a:rPr>
              <a:t> </a:t>
            </a:r>
          </a:p>
          <a:p>
            <a:pPr marL="342900" indent="-342900" algn="just">
              <a:lnSpc>
                <a:spcPct val="140000"/>
              </a:lnSpc>
              <a:buFont typeface="Arial" panose="020B0604020202020204" pitchFamily="34" charset="0"/>
              <a:buChar char="•"/>
              <a:defRPr/>
            </a:pPr>
            <a:r>
              <a:rPr lang="it-IT" altLang="it-IT" sz="1200" dirty="0">
                <a:latin typeface="+mj-lt"/>
              </a:rPr>
              <a:t>Portarlo in ambiente fresco e ventilato</a:t>
            </a:r>
          </a:p>
          <a:p>
            <a:pPr marL="342900" indent="-342900" algn="just">
              <a:lnSpc>
                <a:spcPct val="140000"/>
              </a:lnSpc>
              <a:buFont typeface="Arial" panose="020B0604020202020204" pitchFamily="34" charset="0"/>
              <a:buChar char="•"/>
              <a:defRPr/>
            </a:pPr>
            <a:r>
              <a:rPr lang="it-IT" altLang="it-IT" sz="1200" b="1" dirty="0">
                <a:latin typeface="+mj-lt"/>
              </a:rPr>
              <a:t>Somministrazione</a:t>
            </a:r>
            <a:r>
              <a:rPr lang="it-IT" altLang="it-IT" sz="1200" dirty="0">
                <a:latin typeface="+mj-lt"/>
              </a:rPr>
              <a:t> orale di </a:t>
            </a:r>
            <a:r>
              <a:rPr lang="it-IT" altLang="it-IT" sz="1200" b="1" dirty="0">
                <a:latin typeface="+mj-lt"/>
              </a:rPr>
              <a:t>acqua</a:t>
            </a:r>
            <a:r>
              <a:rPr lang="it-IT" altLang="it-IT" sz="1200" dirty="0">
                <a:latin typeface="+mj-lt"/>
              </a:rPr>
              <a:t> e </a:t>
            </a:r>
            <a:r>
              <a:rPr lang="it-IT" altLang="it-IT" sz="1200" b="1" dirty="0">
                <a:latin typeface="+mj-lt"/>
              </a:rPr>
              <a:t>sali</a:t>
            </a:r>
            <a:r>
              <a:rPr lang="it-IT" altLang="it-IT" sz="1200" dirty="0">
                <a:latin typeface="+mj-lt"/>
              </a:rPr>
              <a:t> </a:t>
            </a:r>
            <a:r>
              <a:rPr lang="it-IT" altLang="it-IT" sz="1200" b="1" dirty="0">
                <a:latin typeface="+mj-lt"/>
              </a:rPr>
              <a:t>alla</a:t>
            </a:r>
            <a:r>
              <a:rPr lang="it-IT" altLang="it-IT" sz="1200" dirty="0">
                <a:latin typeface="+mj-lt"/>
              </a:rPr>
              <a:t> </a:t>
            </a:r>
            <a:r>
              <a:rPr lang="it-IT" altLang="it-IT" sz="1200" b="1" dirty="0">
                <a:latin typeface="+mj-lt"/>
              </a:rPr>
              <a:t>ripresa</a:t>
            </a:r>
            <a:r>
              <a:rPr lang="it-IT" altLang="it-IT" sz="1200" dirty="0">
                <a:latin typeface="+mj-lt"/>
              </a:rPr>
              <a:t> della coscienza</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52</a:t>
            </a:fld>
            <a:endParaRPr lang="it-IT"/>
          </a:p>
        </p:txBody>
      </p:sp>
    </p:spTree>
    <p:extLst>
      <p:ext uri="{BB962C8B-B14F-4D97-AF65-F5344CB8AC3E}">
        <p14:creationId xmlns:p14="http://schemas.microsoft.com/office/powerpoint/2010/main" val="3863251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sz="1800" b="1" dirty="0">
                <a:solidFill>
                  <a:srgbClr val="FF0000"/>
                </a:solidFill>
                <a:cs typeface="Arial" pitchFamily="34" charset="0"/>
              </a:rPr>
              <a:t>A</a:t>
            </a:r>
            <a:r>
              <a:rPr lang="it-IT" altLang="it-IT" sz="1200" b="1" dirty="0">
                <a:solidFill>
                  <a:schemeClr val="accent2"/>
                </a:solidFill>
                <a:cs typeface="Arial" pitchFamily="34" charset="0"/>
              </a:rPr>
              <a:t> RILEVO L’INCIDENTE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sz="1800" b="1" dirty="0">
                <a:solidFill>
                  <a:srgbClr val="FF0000"/>
                </a:solidFill>
                <a:cs typeface="Arial" pitchFamily="34" charset="0"/>
              </a:rPr>
              <a:t>B</a:t>
            </a:r>
            <a:r>
              <a:rPr lang="it-IT" altLang="it-IT" sz="1200" b="1" dirty="0">
                <a:solidFill>
                  <a:schemeClr val="accent2"/>
                </a:solidFill>
                <a:cs typeface="Arial" pitchFamily="34" charset="0"/>
              </a:rPr>
              <a:t> INTERVENGO, DOMINO ANSIA, VALUTO LO SCENARIO </a:t>
            </a:r>
            <a:endParaRPr lang="it-IT" altLang="it-IT" b="1" dirty="0">
              <a:solidFill>
                <a:schemeClr val="accent2"/>
              </a:solidFill>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sz="1800" b="1" dirty="0">
                <a:solidFill>
                  <a:srgbClr val="FF0000"/>
                </a:solidFill>
                <a:cs typeface="Arial" pitchFamily="34" charset="0"/>
              </a:rPr>
              <a:t>C</a:t>
            </a:r>
            <a:r>
              <a:rPr lang="it-IT" altLang="it-IT" sz="1200" b="1" dirty="0">
                <a:solidFill>
                  <a:schemeClr val="accent2"/>
                </a:solidFill>
                <a:cs typeface="Arial" pitchFamily="34" charset="0"/>
              </a:rPr>
              <a:t> RAGGIUNGO UN TELEFONO</a:t>
            </a:r>
            <a:endParaRPr lang="it-IT" altLang="it-IT" b="1" dirty="0">
              <a:solidFill>
                <a:schemeClr val="accent2"/>
              </a:solidFill>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sz="1800" b="1" dirty="0">
                <a:solidFill>
                  <a:srgbClr val="FF0000"/>
                </a:solidFill>
                <a:cs typeface="Arial" pitchFamily="34" charset="0"/>
              </a:rPr>
              <a:t>D</a:t>
            </a:r>
            <a:r>
              <a:rPr lang="it-IT" altLang="it-IT" sz="1200" b="1" dirty="0">
                <a:solidFill>
                  <a:schemeClr val="accent2"/>
                </a:solidFill>
                <a:cs typeface="Arial" pitchFamily="34" charset="0"/>
              </a:rPr>
              <a:t> PARLO CON LA CENTRALE </a:t>
            </a:r>
            <a:endParaRPr lang="it-IT" altLang="it-IT" b="1" dirty="0">
              <a:solidFill>
                <a:schemeClr val="accent2"/>
              </a:solidFill>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sz="1800" b="1" dirty="0">
                <a:solidFill>
                  <a:srgbClr val="FF0000"/>
                </a:solidFill>
                <a:cs typeface="Arial" pitchFamily="34" charset="0"/>
              </a:rPr>
              <a:t>E</a:t>
            </a:r>
            <a:r>
              <a:rPr lang="it-IT" altLang="it-IT" sz="1200" b="1" dirty="0">
                <a:solidFill>
                  <a:schemeClr val="accent2"/>
                </a:solidFill>
                <a:cs typeface="Arial" pitchFamily="34" charset="0"/>
              </a:rPr>
              <a:t> LA CENTRALE INDIVIDUA IL MEZZO PIÙ IDONEO AL SOCCORSO</a:t>
            </a:r>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sz="1800" b="1" dirty="0">
                <a:solidFill>
                  <a:srgbClr val="FF0000"/>
                </a:solidFill>
                <a:cs typeface="Arial" pitchFamily="34" charset="0"/>
              </a:rPr>
              <a:t>F </a:t>
            </a:r>
            <a:r>
              <a:rPr lang="it-IT" altLang="it-IT" sz="1200" b="1" dirty="0">
                <a:solidFill>
                  <a:schemeClr val="accent2"/>
                </a:solidFill>
                <a:cs typeface="Arial" pitchFamily="34" charset="0"/>
              </a:rPr>
              <a:t>IL MEZZO GIUNGE SUL LUOGO</a:t>
            </a:r>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sz="1200" b="1" dirty="0">
                <a:solidFill>
                  <a:schemeClr val="accent2"/>
                </a:solidFill>
                <a:cs typeface="Arial" pitchFamily="34" charset="0"/>
              </a:rPr>
              <a:t>G AZIONE EQUIPE DI SOCCORSO E TRASPORTO IN OSPEDALE</a:t>
            </a:r>
            <a:endParaRPr lang="it-IT" altLang="it-IT" b="1" dirty="0">
              <a:solidFill>
                <a:schemeClr val="accent2"/>
              </a:solidFill>
              <a:cs typeface="Arial" pitchFamily="34" charset="0"/>
            </a:endParaRP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57</a:t>
            </a:fld>
            <a:endParaRPr lang="it-IT"/>
          </a:p>
        </p:txBody>
      </p:sp>
    </p:spTree>
    <p:extLst>
      <p:ext uri="{BB962C8B-B14F-4D97-AF65-F5344CB8AC3E}">
        <p14:creationId xmlns:p14="http://schemas.microsoft.com/office/powerpoint/2010/main" val="40104812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sz="1800" b="1" dirty="0">
                <a:solidFill>
                  <a:srgbClr val="FF0000"/>
                </a:solidFill>
                <a:cs typeface="Arial" pitchFamily="34" charset="0"/>
              </a:rPr>
              <a:t>A</a:t>
            </a:r>
            <a:r>
              <a:rPr lang="it-IT" altLang="it-IT" sz="1200" b="1" dirty="0">
                <a:solidFill>
                  <a:schemeClr val="accent2"/>
                </a:solidFill>
                <a:cs typeface="Arial" pitchFamily="34" charset="0"/>
              </a:rPr>
              <a:t> RILEVO L’INCIDENTE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sz="1800" b="1" dirty="0">
                <a:solidFill>
                  <a:srgbClr val="FF0000"/>
                </a:solidFill>
                <a:cs typeface="Arial" pitchFamily="34" charset="0"/>
              </a:rPr>
              <a:t>B</a:t>
            </a:r>
            <a:r>
              <a:rPr lang="it-IT" altLang="it-IT" sz="1200" b="1" dirty="0">
                <a:solidFill>
                  <a:schemeClr val="accent2"/>
                </a:solidFill>
                <a:cs typeface="Arial" pitchFamily="34" charset="0"/>
              </a:rPr>
              <a:t> INTERVENGO, DOMINO ANSIA, VALUTO LO SCENARIO </a:t>
            </a:r>
            <a:endParaRPr lang="it-IT" altLang="it-IT" b="1" dirty="0">
              <a:solidFill>
                <a:schemeClr val="accent2"/>
              </a:solidFill>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sz="1800" b="1" dirty="0">
                <a:solidFill>
                  <a:srgbClr val="FF0000"/>
                </a:solidFill>
                <a:cs typeface="Arial" pitchFamily="34" charset="0"/>
              </a:rPr>
              <a:t>C</a:t>
            </a:r>
            <a:r>
              <a:rPr lang="it-IT" altLang="it-IT" sz="1200" b="1" dirty="0">
                <a:solidFill>
                  <a:schemeClr val="accent2"/>
                </a:solidFill>
                <a:cs typeface="Arial" pitchFamily="34" charset="0"/>
              </a:rPr>
              <a:t> RAGGIUNGO UN TELEFONO</a:t>
            </a:r>
            <a:endParaRPr lang="it-IT" altLang="it-IT" b="1" dirty="0">
              <a:solidFill>
                <a:schemeClr val="accent2"/>
              </a:solidFill>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sz="1800" b="1" dirty="0">
                <a:solidFill>
                  <a:srgbClr val="FF0000"/>
                </a:solidFill>
                <a:cs typeface="Arial" pitchFamily="34" charset="0"/>
              </a:rPr>
              <a:t>D</a:t>
            </a:r>
            <a:r>
              <a:rPr lang="it-IT" altLang="it-IT" sz="1200" b="1" dirty="0">
                <a:solidFill>
                  <a:schemeClr val="accent2"/>
                </a:solidFill>
                <a:cs typeface="Arial" pitchFamily="34" charset="0"/>
              </a:rPr>
              <a:t> PARLO CON LA CENTRALE </a:t>
            </a:r>
            <a:endParaRPr lang="it-IT" altLang="it-IT" b="1" dirty="0">
              <a:solidFill>
                <a:schemeClr val="accent2"/>
              </a:solidFill>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sz="1800" b="1" dirty="0">
                <a:solidFill>
                  <a:srgbClr val="FF0000"/>
                </a:solidFill>
                <a:cs typeface="Arial" pitchFamily="34" charset="0"/>
              </a:rPr>
              <a:t>E</a:t>
            </a:r>
            <a:r>
              <a:rPr lang="it-IT" altLang="it-IT" sz="1200" b="1" dirty="0">
                <a:solidFill>
                  <a:schemeClr val="accent2"/>
                </a:solidFill>
                <a:cs typeface="Arial" pitchFamily="34" charset="0"/>
              </a:rPr>
              <a:t> LA CENTRALE INDIVIDUA IL MEZZO PIÙ IDONEO AL SOCCORSO</a:t>
            </a:r>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sz="1800" b="1" dirty="0">
                <a:solidFill>
                  <a:srgbClr val="FF0000"/>
                </a:solidFill>
                <a:cs typeface="Arial" pitchFamily="34" charset="0"/>
              </a:rPr>
              <a:t>F </a:t>
            </a:r>
            <a:r>
              <a:rPr lang="it-IT" altLang="it-IT" sz="1200" b="1" dirty="0">
                <a:solidFill>
                  <a:schemeClr val="accent2"/>
                </a:solidFill>
                <a:cs typeface="Arial" pitchFamily="34" charset="0"/>
              </a:rPr>
              <a:t>IL MEZZO GIUNGE SUL LUOGO</a:t>
            </a:r>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sz="1200" b="1" dirty="0">
                <a:solidFill>
                  <a:schemeClr val="accent2"/>
                </a:solidFill>
                <a:cs typeface="Arial" pitchFamily="34" charset="0"/>
              </a:rPr>
              <a:t>G AZIONE EQUIPE DI SOCCORSO E TRASPORTO IN OSPEDALE</a:t>
            </a:r>
            <a:endParaRPr lang="it-IT" altLang="it-IT" b="1" dirty="0">
              <a:solidFill>
                <a:schemeClr val="accent2"/>
              </a:solidFill>
              <a:cs typeface="Arial" pitchFamily="34" charset="0"/>
            </a:endParaRPr>
          </a:p>
          <a:p>
            <a:endParaRPr lang="it-IT" dirty="0"/>
          </a:p>
          <a:p>
            <a:pPr algn="just" eaLnBrk="1" hangingPunct="1"/>
            <a:r>
              <a:rPr lang="it-IT" altLang="it-IT" b="1" dirty="0"/>
              <a:t>ALCUNE CONSIDERAZIONI:</a:t>
            </a:r>
          </a:p>
          <a:p>
            <a:pPr algn="just" eaLnBrk="1" hangingPunct="1"/>
            <a:endParaRPr lang="it-IT" altLang="it-IT" dirty="0"/>
          </a:p>
          <a:p>
            <a:pPr algn="just" eaLnBrk="1" hangingPunct="1"/>
            <a:r>
              <a:rPr lang="it-IT" altLang="it-IT" sz="1200" b="1" dirty="0"/>
              <a:t>Presso la Centrale Operativa tutte le tempistiche sono registrate, sia  dei volontari che dei professionisti (il tempo di partenza dalla base, il tempo di arrivo sul posto, il tempo di caricamento, il tempo di trasporto etc..) quindi NON perdono tempo!!</a:t>
            </a:r>
          </a:p>
          <a:p>
            <a:pPr algn="just" eaLnBrk="1" hangingPunct="1"/>
            <a:endParaRPr lang="it-IT" altLang="it-IT" sz="1200" b="1" dirty="0"/>
          </a:p>
          <a:p>
            <a:pPr algn="just" eaLnBrk="1" hangingPunct="1"/>
            <a:r>
              <a:rPr lang="it-IT" altLang="it-IT" sz="1200" b="1" dirty="0"/>
              <a:t>Il tempo di arrivo dell’ambulanza dipende dalla distanza a cui si trova il mezzo più idoneo individuato per il servizio (in base a quello che raccontate Voi!!!! </a:t>
            </a:r>
          </a:p>
          <a:p>
            <a:pPr algn="just" eaLnBrk="1" hangingPunct="1"/>
            <a:endParaRPr lang="it-IT" altLang="it-IT" sz="1200" b="1" dirty="0"/>
          </a:p>
          <a:p>
            <a:pPr algn="just" eaLnBrk="1" hangingPunct="1"/>
            <a:r>
              <a:rPr lang="it-IT" altLang="it-IT" sz="1200" b="1" dirty="0" err="1"/>
              <a:t>PERCIò</a:t>
            </a:r>
            <a:r>
              <a:rPr lang="it-IT" altLang="it-IT" sz="1200" b="1" dirty="0"/>
              <a:t> ESSERE PRONTO AIUTA IL SOCCORSO</a:t>
            </a:r>
          </a:p>
          <a:p>
            <a:pPr algn="just" eaLnBrk="1" hangingPunct="1"/>
            <a:endParaRPr lang="it-IT" altLang="it-IT" sz="1200" b="1" dirty="0"/>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58</a:t>
            </a:fld>
            <a:endParaRPr lang="it-IT"/>
          </a:p>
        </p:txBody>
      </p:sp>
    </p:spTree>
    <p:extLst>
      <p:ext uri="{BB962C8B-B14F-4D97-AF65-F5344CB8AC3E}">
        <p14:creationId xmlns:p14="http://schemas.microsoft.com/office/powerpoint/2010/main" val="3532066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INIZIAMO IL MODULO B</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59</a:t>
            </a:fld>
            <a:endParaRPr lang="it-IT"/>
          </a:p>
        </p:txBody>
      </p:sp>
    </p:spTree>
    <p:extLst>
      <p:ext uri="{BB962C8B-B14F-4D97-AF65-F5344CB8AC3E}">
        <p14:creationId xmlns:p14="http://schemas.microsoft.com/office/powerpoint/2010/main" val="1403609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ltLang="it-IT" sz="1200" b="1" dirty="0">
                <a:solidFill>
                  <a:schemeClr val="accent2"/>
                </a:solidFill>
                <a:cs typeface="Arial" pitchFamily="34" charset="0"/>
              </a:rPr>
              <a:t>Il cuore è un muscolo – miocardio </a:t>
            </a:r>
            <a:r>
              <a:rPr lang="it-IT" altLang="it-IT" sz="1200" b="1" dirty="0">
                <a:cs typeface="Arial" pitchFamily="34" charset="0"/>
              </a:rPr>
              <a:t>con funzione di pompa </a:t>
            </a:r>
            <a:endParaRPr lang="it-IT" altLang="it-IT" sz="1200" b="1" dirty="0">
              <a:solidFill>
                <a:schemeClr val="accent2"/>
              </a:solidFill>
              <a:cs typeface="Arial" pitchFamily="34" charset="0"/>
            </a:endParaRPr>
          </a:p>
          <a:p>
            <a:pPr algn="just"/>
            <a:r>
              <a:rPr lang="it-IT" altLang="it-IT" sz="1200" b="1" dirty="0">
                <a:solidFill>
                  <a:schemeClr val="accent2"/>
                </a:solidFill>
                <a:cs typeface="Arial" pitchFamily="34" charset="0"/>
              </a:rPr>
              <a:t>Ognuna delle due parti si compone di due cavità, una superiore (atrio) e una inferiore (ventricolo): l’atrio è in comunicazione con il rispettivo ventricolo tramite una valvola che consente il flusso unidirezionale del sangue, quindi il sangue passa dal ventricolo alla rispettiva arteria.</a:t>
            </a:r>
          </a:p>
          <a:p>
            <a:pPr algn="just"/>
            <a:r>
              <a:rPr lang="it-IT" altLang="it-IT" sz="1200" b="1" dirty="0">
                <a:solidFill>
                  <a:schemeClr val="accent2"/>
                </a:solidFill>
                <a:cs typeface="Arial" pitchFamily="34" charset="0"/>
              </a:rPr>
              <a:t>La contrazione cardiaca è un processo involontario e automatico determinato da un regolatore di ritmo, nodo del seno, posto nel tessuto cardiaco.</a:t>
            </a:r>
          </a:p>
          <a:p>
            <a:endParaRPr lang="it-IT"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it-IT" altLang="it-IT" sz="1200" b="1" dirty="0">
                <a:solidFill>
                  <a:schemeClr val="accent2"/>
                </a:solidFill>
                <a:cs typeface="Arial" pitchFamily="34" charset="0"/>
              </a:rPr>
              <a:t>dimensioni di un pugno </a:t>
            </a:r>
          </a:p>
          <a:p>
            <a:endParaRPr lang="it-IT"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it-IT" altLang="it-IT" sz="1200" b="1" dirty="0">
                <a:solidFill>
                  <a:schemeClr val="accent2"/>
                </a:solidFill>
                <a:cs typeface="Arial" pitchFamily="34" charset="0"/>
              </a:rPr>
              <a:t>al centro della cavità toracica (mediastino)</a:t>
            </a:r>
          </a:p>
          <a:p>
            <a:endParaRPr lang="it-IT" dirty="0"/>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60</a:t>
            </a:fld>
            <a:endParaRPr lang="it-IT"/>
          </a:p>
        </p:txBody>
      </p:sp>
    </p:spTree>
    <p:extLst>
      <p:ext uri="{BB962C8B-B14F-4D97-AF65-F5344CB8AC3E}">
        <p14:creationId xmlns:p14="http://schemas.microsoft.com/office/powerpoint/2010/main" val="20145162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Arteria polmonare Dx e Sx</a:t>
            </a:r>
          </a:p>
          <a:p>
            <a:r>
              <a:rPr lang="it-IT" dirty="0"/>
              <a:t>4 vene polmonari</a:t>
            </a:r>
          </a:p>
          <a:p>
            <a:r>
              <a:rPr lang="it-IT" dirty="0"/>
              <a:t>Vena Cava Superiore</a:t>
            </a:r>
          </a:p>
          <a:p>
            <a:r>
              <a:rPr lang="it-IT" dirty="0"/>
              <a:t>Vena Cava Inferiore</a:t>
            </a:r>
          </a:p>
          <a:p>
            <a:r>
              <a:rPr lang="it-IT" dirty="0"/>
              <a:t>CICLO CARDIACO 0,8 SECONDI </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61</a:t>
            </a:fld>
            <a:endParaRPr lang="it-IT"/>
          </a:p>
        </p:txBody>
      </p:sp>
    </p:spTree>
    <p:extLst>
      <p:ext uri="{BB962C8B-B14F-4D97-AF65-F5344CB8AC3E}">
        <p14:creationId xmlns:p14="http://schemas.microsoft.com/office/powerpoint/2010/main" val="39272646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DA COSA è PRODOTTO IL SUONO DEL CATTITO CARDIACO?</a:t>
            </a:r>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b="0" i="0" dirty="0">
                <a:solidFill>
                  <a:srgbClr val="202122"/>
                </a:solidFill>
                <a:effectLst/>
                <a:latin typeface="Arial" panose="020B0604020202020204" pitchFamily="34" charset="0"/>
              </a:rPr>
              <a:t>I </a:t>
            </a:r>
            <a:r>
              <a:rPr lang="it-IT" b="1" i="0" dirty="0">
                <a:solidFill>
                  <a:srgbClr val="202122"/>
                </a:solidFill>
                <a:effectLst/>
                <a:latin typeface="Arial" panose="020B0604020202020204" pitchFamily="34" charset="0"/>
              </a:rPr>
              <a:t>toni cardiaci,</a:t>
            </a:r>
            <a:r>
              <a:rPr lang="it-IT" b="0" i="0" dirty="0">
                <a:solidFill>
                  <a:srgbClr val="202122"/>
                </a:solidFill>
                <a:effectLst/>
                <a:latin typeface="Arial" panose="020B0604020202020204" pitchFamily="34" charset="0"/>
              </a:rPr>
              <a:t> prodotti durante il "battito cardiaco", sono l'aspetto sonoro della cinetica cardiaca.</a:t>
            </a:r>
            <a:br>
              <a:rPr lang="it-IT" dirty="0"/>
            </a:br>
            <a:r>
              <a:rPr lang="it-IT" b="0" i="0" dirty="0">
                <a:solidFill>
                  <a:srgbClr val="202122"/>
                </a:solidFill>
                <a:effectLst/>
                <a:latin typeface="Arial" panose="020B0604020202020204" pitchFamily="34" charset="0"/>
              </a:rPr>
              <a:t>Tali </a:t>
            </a:r>
            <a:r>
              <a:rPr lang="it-IT" b="0" i="1" dirty="0">
                <a:solidFill>
                  <a:srgbClr val="202122"/>
                </a:solidFill>
                <a:effectLst/>
                <a:latin typeface="Arial" panose="020B0604020202020204" pitchFamily="34" charset="0"/>
              </a:rPr>
              <a:t>toni</a:t>
            </a:r>
            <a:r>
              <a:rPr lang="it-IT" b="0" i="0" dirty="0">
                <a:solidFill>
                  <a:srgbClr val="202122"/>
                </a:solidFill>
                <a:effectLst/>
                <a:latin typeface="Arial" panose="020B0604020202020204" pitchFamily="34" charset="0"/>
              </a:rPr>
              <a:t> vengono prodotti dalle </a:t>
            </a:r>
            <a:r>
              <a:rPr lang="it-IT" b="0" i="0" u="none" strike="noStrike" dirty="0">
                <a:solidFill>
                  <a:srgbClr val="0645AD"/>
                </a:solidFill>
                <a:effectLst/>
                <a:latin typeface="Arial" panose="020B0604020202020204" pitchFamily="34" charset="0"/>
                <a:hlinkClick r:id="rId3" tooltip="Valvole cardiache"/>
              </a:rPr>
              <a:t>valvole cardiache</a:t>
            </a:r>
            <a:r>
              <a:rPr lang="it-IT" b="0" i="0" dirty="0">
                <a:solidFill>
                  <a:srgbClr val="202122"/>
                </a:solidFill>
                <a:effectLst/>
                <a:latin typeface="Arial" panose="020B0604020202020204" pitchFamily="34" charset="0"/>
              </a:rPr>
              <a:t>, al loro chiudersi, o dal flusso sanguigno che passa attraverso esse</a:t>
            </a:r>
            <a:endParaRPr lang="it-IT" dirty="0"/>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62</a:t>
            </a:fld>
            <a:endParaRPr lang="it-IT"/>
          </a:p>
        </p:txBody>
      </p:sp>
    </p:spTree>
    <p:extLst>
      <p:ext uri="{BB962C8B-B14F-4D97-AF65-F5344CB8AC3E}">
        <p14:creationId xmlns:p14="http://schemas.microsoft.com/office/powerpoint/2010/main" val="4017702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nSpc>
                <a:spcPct val="90000"/>
              </a:lnSpc>
              <a:buFont typeface="Monotype Sorts" pitchFamily="2" charset="2"/>
              <a:buNone/>
            </a:pPr>
            <a:r>
              <a:rPr lang="it-IT" altLang="it-IT" sz="1400" b="1" dirty="0">
                <a:solidFill>
                  <a:schemeClr val="tx1"/>
                </a:solidFill>
                <a:cs typeface="Arial" pitchFamily="34" charset="0"/>
              </a:rPr>
              <a:t>Art 388</a:t>
            </a:r>
            <a:r>
              <a:rPr lang="it-IT" altLang="it-IT" sz="1400" b="1" dirty="0">
                <a:solidFill>
                  <a:schemeClr val="tx1"/>
                </a:solidFill>
                <a:cs typeface="Arial" pitchFamily="34" charset="0"/>
                <a:sym typeface="Wingdings" panose="05000000000000000000" pitchFamily="2" charset="2"/>
              </a:rPr>
              <a:t> obblighi datore di lavoro</a:t>
            </a:r>
          </a:p>
          <a:p>
            <a:pPr>
              <a:lnSpc>
                <a:spcPct val="90000"/>
              </a:lnSpc>
              <a:buFont typeface="Monotype Sorts" pitchFamily="2" charset="2"/>
              <a:buNone/>
            </a:pPr>
            <a:r>
              <a:rPr lang="it-IT" altLang="it-IT" sz="1400" b="1" dirty="0">
                <a:solidFill>
                  <a:schemeClr val="tx1"/>
                </a:solidFill>
                <a:cs typeface="Arial" pitchFamily="34" charset="0"/>
              </a:rPr>
              <a:t>Art 27</a:t>
            </a:r>
            <a:r>
              <a:rPr lang="it-IT" altLang="it-IT" sz="1400" b="1" dirty="0">
                <a:solidFill>
                  <a:schemeClr val="tx1"/>
                </a:solidFill>
                <a:cs typeface="Arial" pitchFamily="34" charset="0"/>
                <a:sym typeface="Wingdings" panose="05000000000000000000" pitchFamily="2" charset="2"/>
              </a:rPr>
              <a:t> contenuto cassetta</a:t>
            </a:r>
          </a:p>
          <a:p>
            <a:pPr>
              <a:lnSpc>
                <a:spcPct val="90000"/>
              </a:lnSpc>
              <a:buFont typeface="Monotype Sorts" pitchFamily="2" charset="2"/>
              <a:buNone/>
            </a:pPr>
            <a:r>
              <a:rPr lang="it-IT" altLang="it-IT" sz="1400" b="1" dirty="0">
                <a:solidFill>
                  <a:schemeClr val="tx1"/>
                </a:solidFill>
                <a:cs typeface="Arial" pitchFamily="34" charset="0"/>
                <a:sym typeface="Wingdings" panose="05000000000000000000" pitchFamily="2" charset="2"/>
              </a:rPr>
              <a:t>81/08 </a:t>
            </a:r>
            <a:r>
              <a:rPr lang="it-IT" sz="2000" b="0" i="0" dirty="0">
                <a:solidFill>
                  <a:srgbClr val="202124"/>
                </a:solidFill>
                <a:effectLst/>
                <a:latin typeface="arial" panose="020B0604020202020204" pitchFamily="34" charset="0"/>
              </a:rPr>
              <a:t>tutte le norme in materia di salute e di sicurezza dei lavoratori nel luogo di lavoro</a:t>
            </a:r>
            <a:endParaRPr lang="it-IT" altLang="it-IT" sz="1400" b="1" dirty="0">
              <a:solidFill>
                <a:schemeClr val="tx1"/>
              </a:solidFill>
              <a:cs typeface="Arial" pitchFamily="34" charset="0"/>
              <a:sym typeface="Wingdings" panose="05000000000000000000" pitchFamily="2" charset="2"/>
            </a:endParaRPr>
          </a:p>
          <a:p>
            <a:pPr>
              <a:lnSpc>
                <a:spcPct val="90000"/>
              </a:lnSpc>
              <a:buFont typeface="Monotype Sorts" pitchFamily="2" charset="2"/>
              <a:buNone/>
            </a:pPr>
            <a:r>
              <a:rPr lang="it-IT" altLang="it-IT" sz="1400" b="1" dirty="0">
                <a:solidFill>
                  <a:schemeClr val="tx1"/>
                </a:solidFill>
                <a:cs typeface="Arial" pitchFamily="34" charset="0"/>
              </a:rPr>
              <a:t>OBBLIGHI DEL DATORE DI LAVORO:</a:t>
            </a:r>
            <a:endParaRPr lang="it-IT" altLang="it-IT" sz="1200" b="1" dirty="0">
              <a:solidFill>
                <a:schemeClr val="tx1"/>
              </a:solidFill>
              <a:cs typeface="Arial" pitchFamily="34" charset="0"/>
            </a:endParaRPr>
          </a:p>
          <a:p>
            <a:pPr>
              <a:lnSpc>
                <a:spcPct val="90000"/>
              </a:lnSpc>
            </a:pPr>
            <a:r>
              <a:rPr lang="it-IT" altLang="it-IT" sz="1200" dirty="0">
                <a:solidFill>
                  <a:schemeClr val="tx1"/>
                </a:solidFill>
                <a:cs typeface="Arial" pitchFamily="34" charset="0"/>
              </a:rPr>
              <a:t>Designa i </a:t>
            </a:r>
            <a:r>
              <a:rPr lang="it-IT" altLang="it-IT" sz="1200" b="1" dirty="0">
                <a:solidFill>
                  <a:schemeClr val="tx1"/>
                </a:solidFill>
                <a:cs typeface="Arial" pitchFamily="34" charset="0"/>
              </a:rPr>
              <a:t>lavoratori</a:t>
            </a:r>
            <a:r>
              <a:rPr lang="it-IT" altLang="it-IT" sz="1200" dirty="0">
                <a:solidFill>
                  <a:schemeClr val="tx1"/>
                </a:solidFill>
                <a:cs typeface="Arial" pitchFamily="34" charset="0"/>
              </a:rPr>
              <a:t> </a:t>
            </a:r>
            <a:r>
              <a:rPr lang="it-IT" altLang="it-IT" sz="1200" b="1" dirty="0">
                <a:solidFill>
                  <a:schemeClr val="tx1"/>
                </a:solidFill>
                <a:cs typeface="Arial" pitchFamily="34" charset="0"/>
              </a:rPr>
              <a:t>incaricati</a:t>
            </a:r>
            <a:r>
              <a:rPr lang="it-IT" altLang="it-IT" sz="1200" dirty="0">
                <a:solidFill>
                  <a:schemeClr val="tx1"/>
                </a:solidFill>
                <a:cs typeface="Arial" pitchFamily="34" charset="0"/>
              </a:rPr>
              <a:t> </a:t>
            </a:r>
            <a:r>
              <a:rPr lang="it-IT" altLang="it-IT" sz="800" dirty="0">
                <a:solidFill>
                  <a:schemeClr val="tx1"/>
                </a:solidFill>
                <a:cs typeface="Arial" pitchFamily="34" charset="0"/>
              </a:rPr>
              <a:t>(art. 18, punto 1, lettera b);</a:t>
            </a:r>
          </a:p>
          <a:p>
            <a:pPr>
              <a:lnSpc>
                <a:spcPct val="90000"/>
              </a:lnSpc>
            </a:pPr>
            <a:r>
              <a:rPr lang="it-IT" altLang="it-IT" sz="1200" dirty="0">
                <a:solidFill>
                  <a:schemeClr val="tx1"/>
                </a:solidFill>
                <a:cs typeface="Arial" pitchFamily="34" charset="0"/>
              </a:rPr>
              <a:t>Fornisce i </a:t>
            </a:r>
            <a:r>
              <a:rPr lang="it-IT" altLang="it-IT" sz="1200" b="1" dirty="0">
                <a:solidFill>
                  <a:schemeClr val="tx1"/>
                </a:solidFill>
                <a:cs typeface="Arial" pitchFamily="34" charset="0"/>
              </a:rPr>
              <a:t>dispositivi</a:t>
            </a:r>
            <a:r>
              <a:rPr lang="it-IT" altLang="it-IT" sz="1200" dirty="0">
                <a:solidFill>
                  <a:schemeClr val="tx1"/>
                </a:solidFill>
                <a:cs typeface="Arial" pitchFamily="34" charset="0"/>
              </a:rPr>
              <a:t> di </a:t>
            </a:r>
            <a:r>
              <a:rPr lang="it-IT" altLang="it-IT" sz="1200" b="1" dirty="0">
                <a:solidFill>
                  <a:schemeClr val="tx1"/>
                </a:solidFill>
                <a:cs typeface="Arial" pitchFamily="34" charset="0"/>
              </a:rPr>
              <a:t>protezione</a:t>
            </a:r>
            <a:r>
              <a:rPr lang="it-IT" altLang="it-IT" sz="1200" dirty="0">
                <a:solidFill>
                  <a:schemeClr val="tx1"/>
                </a:solidFill>
                <a:cs typeface="Arial" pitchFamily="34" charset="0"/>
              </a:rPr>
              <a:t> </a:t>
            </a:r>
            <a:r>
              <a:rPr lang="it-IT" altLang="it-IT" sz="1200" b="1" dirty="0">
                <a:solidFill>
                  <a:schemeClr val="tx1"/>
                </a:solidFill>
                <a:cs typeface="Arial" pitchFamily="34" charset="0"/>
              </a:rPr>
              <a:t>individuale</a:t>
            </a:r>
            <a:r>
              <a:rPr lang="it-IT" altLang="it-IT" sz="1200" dirty="0">
                <a:solidFill>
                  <a:schemeClr val="tx1"/>
                </a:solidFill>
                <a:cs typeface="Arial" pitchFamily="34" charset="0"/>
              </a:rPr>
              <a:t> </a:t>
            </a:r>
            <a:r>
              <a:rPr lang="it-IT" altLang="it-IT" sz="800" dirty="0">
                <a:solidFill>
                  <a:schemeClr val="tx1"/>
                </a:solidFill>
                <a:cs typeface="Arial" pitchFamily="34" charset="0"/>
              </a:rPr>
              <a:t>(art. 18, punto 1, lettera d);</a:t>
            </a:r>
          </a:p>
          <a:p>
            <a:pPr>
              <a:lnSpc>
                <a:spcPct val="90000"/>
              </a:lnSpc>
            </a:pPr>
            <a:r>
              <a:rPr lang="it-IT" altLang="it-IT" sz="1200" dirty="0">
                <a:solidFill>
                  <a:schemeClr val="tx1"/>
                </a:solidFill>
                <a:cs typeface="Arial" pitchFamily="34" charset="0"/>
              </a:rPr>
              <a:t>Aggiorna le </a:t>
            </a:r>
            <a:r>
              <a:rPr lang="it-IT" altLang="it-IT" sz="1200" b="1" dirty="0">
                <a:solidFill>
                  <a:schemeClr val="tx1"/>
                </a:solidFill>
                <a:cs typeface="Arial" pitchFamily="34" charset="0"/>
              </a:rPr>
              <a:t>misure</a:t>
            </a:r>
            <a:r>
              <a:rPr lang="it-IT" altLang="it-IT" sz="1200" dirty="0">
                <a:solidFill>
                  <a:schemeClr val="tx1"/>
                </a:solidFill>
                <a:cs typeface="Arial" pitchFamily="34" charset="0"/>
              </a:rPr>
              <a:t> di </a:t>
            </a:r>
            <a:r>
              <a:rPr lang="it-IT" altLang="it-IT" sz="1200" b="1" dirty="0">
                <a:solidFill>
                  <a:schemeClr val="tx1"/>
                </a:solidFill>
                <a:cs typeface="Arial" pitchFamily="34" charset="0"/>
              </a:rPr>
              <a:t>prevenzione</a:t>
            </a:r>
            <a:r>
              <a:rPr lang="it-IT" altLang="it-IT" sz="1200" dirty="0">
                <a:solidFill>
                  <a:schemeClr val="tx1"/>
                </a:solidFill>
                <a:cs typeface="Arial" pitchFamily="34" charset="0"/>
              </a:rPr>
              <a:t> </a:t>
            </a:r>
            <a:r>
              <a:rPr lang="it-IT" altLang="it-IT" sz="800" dirty="0">
                <a:solidFill>
                  <a:schemeClr val="tx1"/>
                </a:solidFill>
                <a:cs typeface="Arial" pitchFamily="34" charset="0"/>
              </a:rPr>
              <a:t>(art. 18, punto 1, lettera z);</a:t>
            </a:r>
          </a:p>
          <a:p>
            <a:pPr>
              <a:lnSpc>
                <a:spcPct val="90000"/>
              </a:lnSpc>
            </a:pPr>
            <a:r>
              <a:rPr lang="it-IT" altLang="it-IT" sz="1200" dirty="0">
                <a:solidFill>
                  <a:schemeClr val="tx1"/>
                </a:solidFill>
                <a:cs typeface="Arial" pitchFamily="34" charset="0"/>
              </a:rPr>
              <a:t>Adotta i </a:t>
            </a:r>
            <a:r>
              <a:rPr lang="it-IT" altLang="it-IT" sz="1200" b="1" dirty="0">
                <a:solidFill>
                  <a:schemeClr val="tx1"/>
                </a:solidFill>
                <a:cs typeface="Arial" pitchFamily="34" charset="0"/>
              </a:rPr>
              <a:t>provvedimenti</a:t>
            </a:r>
            <a:r>
              <a:rPr lang="it-IT" altLang="it-IT" sz="1200" dirty="0">
                <a:solidFill>
                  <a:schemeClr val="tx1"/>
                </a:solidFill>
                <a:cs typeface="Arial" pitchFamily="34" charset="0"/>
              </a:rPr>
              <a:t> </a:t>
            </a:r>
            <a:r>
              <a:rPr lang="it-IT" altLang="it-IT" sz="1200" b="1" dirty="0">
                <a:solidFill>
                  <a:schemeClr val="tx1"/>
                </a:solidFill>
                <a:cs typeface="Arial" pitchFamily="34" charset="0"/>
              </a:rPr>
              <a:t>necessari</a:t>
            </a:r>
            <a:r>
              <a:rPr lang="it-IT" altLang="it-IT" sz="1200" dirty="0">
                <a:solidFill>
                  <a:schemeClr val="tx1"/>
                </a:solidFill>
                <a:cs typeface="Arial" pitchFamily="34" charset="0"/>
              </a:rPr>
              <a:t> </a:t>
            </a:r>
            <a:r>
              <a:rPr lang="it-IT" altLang="it-IT" sz="800" dirty="0">
                <a:solidFill>
                  <a:schemeClr val="tx1"/>
                </a:solidFill>
                <a:cs typeface="Arial" pitchFamily="34" charset="0"/>
              </a:rPr>
              <a:t>(art. 43, punto 1, lettera e);</a:t>
            </a:r>
          </a:p>
          <a:p>
            <a:pPr>
              <a:lnSpc>
                <a:spcPct val="90000"/>
              </a:lnSpc>
            </a:pPr>
            <a:r>
              <a:rPr lang="it-IT" altLang="it-IT" sz="1200" dirty="0">
                <a:solidFill>
                  <a:schemeClr val="tx1"/>
                </a:solidFill>
                <a:cs typeface="Arial" pitchFamily="34" charset="0"/>
              </a:rPr>
              <a:t>Provvede alla </a:t>
            </a:r>
            <a:r>
              <a:rPr lang="it-IT" altLang="it-IT" sz="1200" b="1" dirty="0">
                <a:solidFill>
                  <a:schemeClr val="tx1"/>
                </a:solidFill>
                <a:cs typeface="Arial" pitchFamily="34" charset="0"/>
              </a:rPr>
              <a:t>formazione</a:t>
            </a:r>
            <a:r>
              <a:rPr lang="it-IT" altLang="it-IT" sz="1200" dirty="0">
                <a:solidFill>
                  <a:schemeClr val="tx1"/>
                </a:solidFill>
                <a:cs typeface="Arial" pitchFamily="34" charset="0"/>
              </a:rPr>
              <a:t> </a:t>
            </a:r>
            <a:r>
              <a:rPr lang="it-IT" altLang="it-IT" sz="1200" b="1" dirty="0">
                <a:solidFill>
                  <a:schemeClr val="tx1"/>
                </a:solidFill>
                <a:cs typeface="Arial" pitchFamily="34" charset="0"/>
              </a:rPr>
              <a:t>specifica</a:t>
            </a:r>
            <a:r>
              <a:rPr lang="it-IT" altLang="it-IT" sz="1200" dirty="0">
                <a:solidFill>
                  <a:schemeClr val="tx1"/>
                </a:solidFill>
                <a:cs typeface="Arial" pitchFamily="34" charset="0"/>
              </a:rPr>
              <a:t> dei </a:t>
            </a:r>
            <a:r>
              <a:rPr lang="it-IT" altLang="it-IT" sz="1200" b="1" dirty="0">
                <a:solidFill>
                  <a:schemeClr val="tx1"/>
                </a:solidFill>
                <a:cs typeface="Arial" pitchFamily="34" charset="0"/>
              </a:rPr>
              <a:t>lavoratori</a:t>
            </a:r>
            <a:r>
              <a:rPr lang="it-IT" altLang="it-IT" sz="1200" dirty="0">
                <a:solidFill>
                  <a:schemeClr val="tx1"/>
                </a:solidFill>
                <a:cs typeface="Arial" pitchFamily="34" charset="0"/>
              </a:rPr>
              <a:t> </a:t>
            </a:r>
            <a:r>
              <a:rPr lang="it-IT" altLang="it-IT" sz="800" dirty="0">
                <a:solidFill>
                  <a:schemeClr val="tx1"/>
                </a:solidFill>
                <a:cs typeface="Arial" pitchFamily="34" charset="0"/>
              </a:rPr>
              <a:t>(art. 36, punto 1, lettera b).</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4</a:t>
            </a:fld>
            <a:endParaRPr lang="it-IT"/>
          </a:p>
        </p:txBody>
      </p:sp>
    </p:spTree>
    <p:extLst>
      <p:ext uri="{BB962C8B-B14F-4D97-AF65-F5344CB8AC3E}">
        <p14:creationId xmlns:p14="http://schemas.microsoft.com/office/powerpoint/2010/main" val="34436150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defRPr/>
            </a:pPr>
            <a:r>
              <a:rPr lang="it-IT" altLang="it-IT" sz="1200" kern="1200" dirty="0">
                <a:solidFill>
                  <a:schemeClr val="accent2"/>
                </a:solidFill>
                <a:latin typeface="Times New Roman" pitchFamily="18" charset="0"/>
                <a:ea typeface="+mn-ea"/>
                <a:cs typeface="+mn-cs"/>
              </a:rPr>
              <a:t>I polmoni sono contenuti all’interno della gabbia toracica (costituita da coste, sterno, vertebre e tessuto muscolare e di sostegno) e sono avvolti da una membrana chiamata pleura.</a:t>
            </a:r>
          </a:p>
          <a:p>
            <a:pPr algn="just">
              <a:defRPr/>
            </a:pPr>
            <a:r>
              <a:rPr lang="it-IT" altLang="it-IT" sz="1200" kern="1200" dirty="0">
                <a:solidFill>
                  <a:schemeClr val="accent2"/>
                </a:solidFill>
                <a:latin typeface="Times New Roman" pitchFamily="18" charset="0"/>
                <a:ea typeface="+mn-ea"/>
                <a:cs typeface="+mn-cs"/>
              </a:rPr>
              <a:t>Il ciclo inspirazione/espirazione è regolato da alcuni centri nervosi situati nel bulbo e da chemorecettori periferici posti sull’arteria carotide e aorta.</a:t>
            </a:r>
            <a:endParaRPr lang="it-IT" altLang="it-IT" sz="1200" b="1" dirty="0">
              <a:solidFill>
                <a:schemeClr val="accent2"/>
              </a:solidFill>
              <a:cs typeface="Arial" pitchFamily="34" charset="0"/>
            </a:endParaRPr>
          </a:p>
          <a:p>
            <a:pPr algn="just"/>
            <a:r>
              <a:rPr lang="it-IT" altLang="it-IT" sz="1200" b="1" dirty="0">
                <a:solidFill>
                  <a:schemeClr val="accent2"/>
                </a:solidFill>
                <a:cs typeface="Arial" pitchFamily="34" charset="0"/>
              </a:rPr>
              <a:t>È  un complesso sistema deputato allo scambio dei gas: l’O</a:t>
            </a:r>
            <a:r>
              <a:rPr lang="it-IT" altLang="it-IT" sz="1200" b="1" baseline="-25000" dirty="0">
                <a:solidFill>
                  <a:schemeClr val="accent2"/>
                </a:solidFill>
                <a:cs typeface="Arial" pitchFamily="34" charset="0"/>
              </a:rPr>
              <a:t>2</a:t>
            </a:r>
            <a:r>
              <a:rPr lang="it-IT" altLang="it-IT" sz="1200" b="1" dirty="0">
                <a:solidFill>
                  <a:schemeClr val="accent2"/>
                </a:solidFill>
                <a:cs typeface="Arial" pitchFamily="34" charset="0"/>
              </a:rPr>
              <a:t> viene assimilato, mentre la CO</a:t>
            </a:r>
            <a:r>
              <a:rPr lang="it-IT" altLang="it-IT" sz="1200" b="1" baseline="-25000" dirty="0">
                <a:solidFill>
                  <a:schemeClr val="accent2"/>
                </a:solidFill>
                <a:cs typeface="Arial" pitchFamily="34" charset="0"/>
              </a:rPr>
              <a:t>2</a:t>
            </a:r>
            <a:r>
              <a:rPr lang="it-IT" altLang="it-IT" sz="1200" b="1" dirty="0">
                <a:solidFill>
                  <a:schemeClr val="accent2"/>
                </a:solidFill>
                <a:cs typeface="Arial" pitchFamily="34" charset="0"/>
              </a:rPr>
              <a:t> viene eliminata.</a:t>
            </a:r>
          </a:p>
          <a:p>
            <a:pPr algn="just"/>
            <a:r>
              <a:rPr lang="it-IT" altLang="it-IT" sz="1200" b="1" dirty="0">
                <a:solidFill>
                  <a:schemeClr val="accent2"/>
                </a:solidFill>
                <a:cs typeface="Arial" pitchFamily="34" charset="0"/>
              </a:rPr>
              <a:t>L’ingresso dell’aria avviene dal naso e dalla bocca che si raccordano posteriormente nella faringe; la faringe a sua volta si sdoppia anteriormente nella laringe e posteriormente nell’esofago.</a:t>
            </a:r>
          </a:p>
          <a:p>
            <a:pPr algn="just"/>
            <a:r>
              <a:rPr lang="it-IT" altLang="it-IT" sz="1200" b="1" dirty="0">
                <a:solidFill>
                  <a:schemeClr val="accent2"/>
                </a:solidFill>
                <a:cs typeface="Arial" pitchFamily="34" charset="0"/>
              </a:rPr>
              <a:t>La laringe a sua volta continua nella trachea, che si suddivide nei due bronchi destro e sinistro che penetrano nei polmoni, dove si suddividono in bronchi di minor  calibro (bronchioli) e terminano in formazioni sacciformi,  gli alveoli.</a:t>
            </a:r>
          </a:p>
          <a:p>
            <a:pPr algn="just"/>
            <a:r>
              <a:rPr lang="it-IT" altLang="it-IT" sz="1200" b="1" dirty="0">
                <a:solidFill>
                  <a:schemeClr val="accent2"/>
                </a:solidFill>
                <a:cs typeface="Arial" pitchFamily="34" charset="0"/>
              </a:rPr>
              <a:t>Queste strutture sono avvolte da una fitta rete di capillari sanguigni dove avviene la diffusione dei gas: così il sangue venoso si trasforma in sangue arterioso che  raggiunge il cuore (vene polmonari) e quindi i tessuti.</a:t>
            </a:r>
          </a:p>
          <a:p>
            <a:pPr algn="just"/>
            <a:endParaRPr lang="it-IT" altLang="it-IT" sz="1200" b="1" dirty="0">
              <a:solidFill>
                <a:schemeClr val="accent2"/>
              </a:solidFill>
              <a:cs typeface="Arial" pitchFamily="34" charset="0"/>
            </a:endParaRPr>
          </a:p>
          <a:p>
            <a:r>
              <a:rPr lang="it-IT" dirty="0"/>
              <a:t>Fase inspiratoria </a:t>
            </a:r>
          </a:p>
          <a:p>
            <a:r>
              <a:rPr lang="it-IT" dirty="0"/>
              <a:t>A riposo, non avendo un flusso d’aria, la pressione alveolare è uguale a 0, pari a quella atmosferica, mentre </a:t>
            </a:r>
          </a:p>
          <a:p>
            <a:r>
              <a:rPr lang="it-IT" dirty="0"/>
              <a:t>la pressione </a:t>
            </a:r>
            <a:r>
              <a:rPr lang="it-IT" dirty="0" err="1"/>
              <a:t>transpolmonare</a:t>
            </a:r>
            <a:r>
              <a:rPr lang="it-IT" dirty="0"/>
              <a:t> è uguale a 4 (</a:t>
            </a:r>
            <a:r>
              <a:rPr lang="it-IT" dirty="0" err="1"/>
              <a:t>Ptp</a:t>
            </a:r>
            <a:r>
              <a:rPr lang="it-IT" dirty="0"/>
              <a:t> = </a:t>
            </a:r>
            <a:r>
              <a:rPr lang="it-IT" dirty="0" err="1"/>
              <a:t>Pa</a:t>
            </a:r>
            <a:r>
              <a:rPr lang="it-IT" dirty="0"/>
              <a:t> - Pip = + 4 </a:t>
            </a:r>
            <a:r>
              <a:rPr lang="it-IT" dirty="0" err="1"/>
              <a:t>mmHg</a:t>
            </a:r>
            <a:r>
              <a:rPr lang="it-IT" dirty="0"/>
              <a:t>). </a:t>
            </a:r>
          </a:p>
          <a:p>
            <a:r>
              <a:rPr lang="it-IT" dirty="0"/>
              <a:t>Per generare un flusso d’aria all’interno delle vie aeree, bisogna modificare la pressione alveolare. </a:t>
            </a:r>
          </a:p>
          <a:p>
            <a:r>
              <a:rPr lang="it-IT" dirty="0"/>
              <a:t>All’inizio dell’inspirazione, la gabbia toracica si espande grazie alla contrazione dei muscoli inspiratori: ciò fa </a:t>
            </a:r>
          </a:p>
          <a:p>
            <a:r>
              <a:rPr lang="it-IT" dirty="0"/>
              <a:t>si che la pressione </a:t>
            </a:r>
            <a:r>
              <a:rPr lang="it-IT" dirty="0" err="1"/>
              <a:t>intrapleurica</a:t>
            </a:r>
            <a:r>
              <a:rPr lang="it-IT" dirty="0"/>
              <a:t> diventi più negativa rispetto a quella presente a riposo (da -4 a -6 </a:t>
            </a:r>
            <a:r>
              <a:rPr lang="it-IT" dirty="0" err="1"/>
              <a:t>mmHg</a:t>
            </a:r>
            <a:r>
              <a:rPr lang="it-IT" dirty="0"/>
              <a:t>), </a:t>
            </a:r>
          </a:p>
          <a:p>
            <a:r>
              <a:rPr lang="it-IT" dirty="0"/>
              <a:t>poiché, con l’espansione della gabbia toracica, le forze di espansione toracica e di retroazione polmonare </a:t>
            </a:r>
          </a:p>
          <a:p>
            <a:r>
              <a:rPr lang="it-IT" dirty="0"/>
              <a:t>sono amplificate. Anche la pressione transtoracica si riduce, mentre aumenta la pressione </a:t>
            </a:r>
            <a:r>
              <a:rPr lang="it-IT" dirty="0" err="1"/>
              <a:t>transpolmonare</a:t>
            </a:r>
            <a:endParaRPr lang="it-IT" dirty="0"/>
          </a:p>
          <a:p>
            <a:r>
              <a:rPr lang="it-IT" dirty="0"/>
              <a:t>(da 4 a 5 </a:t>
            </a:r>
            <a:r>
              <a:rPr lang="it-IT" dirty="0" err="1"/>
              <a:t>mmHg</a:t>
            </a:r>
            <a:r>
              <a:rPr lang="it-IT" dirty="0"/>
              <a:t>): il polmone si espande come il torace, a causa della stretta adesione tra le due strutture.</a:t>
            </a:r>
          </a:p>
          <a:p>
            <a:r>
              <a:rPr lang="it-IT" dirty="0"/>
              <a:t>Tale aumento volumetrico porta, per la legge di Boyle, ad una depressione all’interno degli alveoli (pressione </a:t>
            </a:r>
          </a:p>
          <a:p>
            <a:r>
              <a:rPr lang="it-IT" dirty="0"/>
              <a:t>inferiore a quella atmosferica), con conseguente gradiente pressorio tra interno ed esterno (riduzione della </a:t>
            </a:r>
          </a:p>
          <a:p>
            <a:r>
              <a:rPr lang="it-IT" dirty="0"/>
              <a:t>pressione transmurale), che determina un flusso d’aria in entrata. </a:t>
            </a:r>
          </a:p>
          <a:p>
            <a:r>
              <a:rPr lang="it-IT" dirty="0"/>
              <a:t>L’aria, quindi, viene introdotta negli alveoli, il cui volume aumenta e la cui parete accumula energia elastica, </a:t>
            </a:r>
          </a:p>
          <a:p>
            <a:r>
              <a:rPr lang="it-IT" dirty="0"/>
              <a:t>che causa un progressivo aumento della </a:t>
            </a:r>
            <a:r>
              <a:rPr lang="it-IT" dirty="0" err="1"/>
              <a:t>Pa</a:t>
            </a:r>
            <a:r>
              <a:rPr lang="it-IT" dirty="0"/>
              <a:t>, agendo come forza di retroazione, mentre si riduce </a:t>
            </a:r>
          </a:p>
          <a:p>
            <a:r>
              <a:rPr lang="it-IT" dirty="0"/>
              <a:t>progressivamente la tendenza del torace ad espandersi. Di conseguenza il flusso continua fino a quando i </a:t>
            </a:r>
          </a:p>
          <a:p>
            <a:r>
              <a:rPr lang="it-IT" dirty="0"/>
              <a:t>due compartimenti (interno dei polmoni ed ambiente esterno) non raggiungeranno un nuovo equilibrio, cioè </a:t>
            </a:r>
          </a:p>
          <a:p>
            <a:r>
              <a:rPr lang="it-IT" dirty="0"/>
              <a:t>quando la pressione transmurale sarà uguale a zero. </a:t>
            </a:r>
          </a:p>
          <a:p>
            <a:r>
              <a:rPr lang="it-IT" dirty="0"/>
              <a:t>2.2.2 Fase espiratoria </a:t>
            </a:r>
          </a:p>
          <a:p>
            <a:r>
              <a:rPr lang="it-IT" dirty="0"/>
              <a:t>A questo punto il flusso d’aria si arresta e i muscoli respiratori si rilasciano, di conseguenza gli alveoli non </a:t>
            </a:r>
          </a:p>
          <a:p>
            <a:r>
              <a:rPr lang="it-IT" dirty="0"/>
              <a:t>sono più soggetti alla forza generata da tali muscoli, ma sono sottoposti alla sola forza di retroazione del </a:t>
            </a:r>
          </a:p>
          <a:p>
            <a:r>
              <a:rPr lang="it-IT" dirty="0"/>
              <a:t>polmone. A causa dell’aumento delle forze elastiche (tendenza al collasso del polmone), si nota un </a:t>
            </a:r>
          </a:p>
          <a:p>
            <a:r>
              <a:rPr lang="it-IT" dirty="0"/>
              <a:t>incremento di </a:t>
            </a:r>
            <a:r>
              <a:rPr lang="it-IT" dirty="0" err="1"/>
              <a:t>Pa</a:t>
            </a:r>
            <a:r>
              <a:rPr lang="it-IT" dirty="0"/>
              <a:t> e </a:t>
            </a:r>
            <a:r>
              <a:rPr lang="it-IT" dirty="0" err="1"/>
              <a:t>Ptt</a:t>
            </a:r>
            <a:r>
              <a:rPr lang="it-IT" dirty="0"/>
              <a:t>, la </a:t>
            </a:r>
            <a:r>
              <a:rPr lang="it-IT" dirty="0" err="1"/>
              <a:t>Ptm</a:t>
            </a:r>
            <a:r>
              <a:rPr lang="it-IT" dirty="0"/>
              <a:t> diviene positiva. Si genera così un flusso d’aria in uscita, che raggiunge il suo </a:t>
            </a:r>
          </a:p>
          <a:p>
            <a:r>
              <a:rPr lang="it-IT" dirty="0"/>
              <a:t>massimo valore a metà espirazione e si interrompe quando il volume è ritornato alla CFR, cioè al punto di </a:t>
            </a:r>
          </a:p>
          <a:p>
            <a:r>
              <a:rPr lang="it-IT" dirty="0"/>
              <a:t>equilibrio statico del sistema </a:t>
            </a:r>
            <a:r>
              <a:rPr lang="it-IT" dirty="0" err="1"/>
              <a:t>toraco</a:t>
            </a:r>
            <a:r>
              <a:rPr lang="it-IT" dirty="0"/>
              <a:t>-polmonare. D’altra parte, man mano che l’aria fuoriesce dagli alveoli, la </a:t>
            </a:r>
          </a:p>
          <a:p>
            <a:r>
              <a:rPr lang="it-IT" dirty="0" err="1"/>
              <a:t>Pa</a:t>
            </a:r>
            <a:r>
              <a:rPr lang="it-IT" dirty="0"/>
              <a:t> ritorna al valore di 0 e si bilancia con la pressione atmosferica.</a:t>
            </a:r>
          </a:p>
        </p:txBody>
      </p:sp>
      <p:sp>
        <p:nvSpPr>
          <p:cNvPr id="4" name="Segnaposto numero diapositiva 3"/>
          <p:cNvSpPr>
            <a:spLocks noGrp="1"/>
          </p:cNvSpPr>
          <p:nvPr>
            <p:ph type="sldNum" sz="quarter" idx="5"/>
          </p:nvPr>
        </p:nvSpPr>
        <p:spPr/>
        <p:txBody>
          <a:bodyPr/>
          <a:lstStyle/>
          <a:p>
            <a:fld id="{F367C3E7-E482-4710-956D-09EBBBC087C0}" type="slidenum">
              <a:rPr lang="it-IT" smtClean="0"/>
              <a:t>75</a:t>
            </a:fld>
            <a:endParaRPr lang="it-IT"/>
          </a:p>
        </p:txBody>
      </p:sp>
    </p:spTree>
    <p:extLst>
      <p:ext uri="{BB962C8B-B14F-4D97-AF65-F5344CB8AC3E}">
        <p14:creationId xmlns:p14="http://schemas.microsoft.com/office/powerpoint/2010/main" val="15732284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sz="1200" b="1" dirty="0">
                <a:cs typeface="Arial" pitchFamily="34" charset="0"/>
              </a:rPr>
              <a:t>SISTEMA NERVOSO</a:t>
            </a:r>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sz="1200" b="1" dirty="0">
                <a:cs typeface="Arial" pitchFamily="34" charset="0"/>
              </a:rPr>
              <a:t>È una struttura complessa che si suddivide in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sz="1200" b="1" dirty="0">
                <a:latin typeface="+mj-lt"/>
              </a:rPr>
              <a:t>SNC (Sistema Nervoso Centrale): CERVELLO + MIDOLLO SPINALE</a:t>
            </a:r>
          </a:p>
          <a:p>
            <a:pPr algn="ctr"/>
            <a:r>
              <a:rPr lang="it-IT" altLang="it-IT" sz="1200" b="1" dirty="0">
                <a:latin typeface="+mj-lt"/>
              </a:rPr>
              <a:t>SNP (Sistema nervoso Periferico) </a:t>
            </a:r>
            <a:r>
              <a:rPr lang="it-IT" altLang="it-IT" sz="1200" b="1" dirty="0">
                <a:cs typeface="Arial" pitchFamily="34" charset="0"/>
              </a:rPr>
              <a:t>Costituito da nervi, ossia diramazioni che collegano il SNC agli organi periferici</a:t>
            </a:r>
          </a:p>
          <a:p>
            <a:pPr algn="ctr"/>
            <a:endParaRPr lang="it-IT" altLang="it-IT" sz="1200" b="1" dirty="0">
              <a:cs typeface="Arial" pitchFamily="34" charset="0"/>
            </a:endParaRPr>
          </a:p>
          <a:p>
            <a:pPr algn="ctr"/>
            <a:endParaRPr lang="it-IT" altLang="it-IT" sz="1200" b="1" dirty="0">
              <a:cs typeface="Arial" pitchFamily="34" charset="0"/>
            </a:endParaRPr>
          </a:p>
          <a:p>
            <a:pPr algn="just"/>
            <a:r>
              <a:rPr lang="it-IT" altLang="it-IT" sz="1200" b="1" dirty="0">
                <a:solidFill>
                  <a:schemeClr val="accent2"/>
                </a:solidFill>
                <a:cs typeface="Arial" pitchFamily="34" charset="0"/>
              </a:rPr>
              <a:t>È la centralina del nostro corpo</a:t>
            </a:r>
          </a:p>
          <a:p>
            <a:pPr algn="just"/>
            <a:endParaRPr lang="it-IT" altLang="it-IT" sz="1200" b="1" dirty="0">
              <a:solidFill>
                <a:schemeClr val="accent2"/>
              </a:solidFill>
              <a:cs typeface="Arial" pitchFamily="34" charset="0"/>
            </a:endParaRPr>
          </a:p>
          <a:p>
            <a:pPr algn="just"/>
            <a:r>
              <a:rPr lang="it-IT" altLang="it-IT" sz="1200" b="1" dirty="0">
                <a:solidFill>
                  <a:schemeClr val="accent2"/>
                </a:solidFill>
                <a:cs typeface="Arial" pitchFamily="34" charset="0"/>
              </a:rPr>
              <a:t>Contenuto nella scatola cranica, è avvolto da tre membrane chiamate meningi nel cui spazio è contenuto un liquido che, insieme alle meningi, </a:t>
            </a:r>
          </a:p>
          <a:p>
            <a:pPr algn="just"/>
            <a:r>
              <a:rPr lang="it-IT" altLang="it-IT" sz="1200" b="1" dirty="0">
                <a:solidFill>
                  <a:schemeClr val="accent2"/>
                </a:solidFill>
                <a:cs typeface="Arial" pitchFamily="34" charset="0"/>
              </a:rPr>
              <a:t>costituisce un sistema di protezione del SNC.</a:t>
            </a:r>
          </a:p>
          <a:p>
            <a:pPr algn="just"/>
            <a:r>
              <a:rPr lang="it-IT" altLang="it-IT" sz="1200" b="1" dirty="0">
                <a:solidFill>
                  <a:schemeClr val="accent2"/>
                </a:solidFill>
                <a:cs typeface="Arial" pitchFamily="34" charset="0"/>
              </a:rPr>
              <a:t>Il cervello è sede di tutte le funzioni superiori e centro di regolazione metabolica.</a:t>
            </a:r>
          </a:p>
          <a:p>
            <a:pPr algn="just"/>
            <a:r>
              <a:rPr lang="it-IT" altLang="it-IT" sz="1200" b="1" dirty="0">
                <a:solidFill>
                  <a:schemeClr val="accent2"/>
                </a:solidFill>
                <a:cs typeface="Arial" pitchFamily="34" charset="0"/>
              </a:rPr>
              <a:t>Alla base del cervello è posto il tronco cerebrale che regola l’attività respiratoria e circolatoria e il cervelletto; il SNC si prolunga all’interno della colonna vertebrale nel midollo spinale.</a:t>
            </a:r>
          </a:p>
          <a:p>
            <a:pPr algn="just"/>
            <a:r>
              <a:rPr lang="it-IT" altLang="it-IT" sz="1200" b="1" dirty="0">
                <a:solidFill>
                  <a:schemeClr val="accent2"/>
                </a:solidFill>
                <a:cs typeface="Arial" pitchFamily="34" charset="0"/>
              </a:rPr>
              <a:t>Nella colonna vertebrale, le 33 vertebre che la compongono sono ossa strutturate ad anello con </a:t>
            </a:r>
          </a:p>
          <a:p>
            <a:pPr algn="just"/>
            <a:r>
              <a:rPr lang="it-IT" altLang="it-IT" sz="1200" b="1" dirty="0">
                <a:solidFill>
                  <a:schemeClr val="accent2"/>
                </a:solidFill>
                <a:cs typeface="Arial" pitchFamily="34" charset="0"/>
              </a:rPr>
              <a:t>un canale centrale, proteggono il passaggio del midollo spinale e permettono la fuoriuscita dei nervi periferici.</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altLang="it-IT" sz="1200" b="1" dirty="0">
              <a:latin typeface="+mj-lt"/>
            </a:endParaRPr>
          </a:p>
        </p:txBody>
      </p:sp>
      <p:sp>
        <p:nvSpPr>
          <p:cNvPr id="4" name="Segnaposto numero diapositiva 3"/>
          <p:cNvSpPr>
            <a:spLocks noGrp="1"/>
          </p:cNvSpPr>
          <p:nvPr>
            <p:ph type="sldNum" sz="quarter" idx="5"/>
          </p:nvPr>
        </p:nvSpPr>
        <p:spPr/>
        <p:txBody>
          <a:bodyPr/>
          <a:lstStyle/>
          <a:p>
            <a:fld id="{F367C3E7-E482-4710-956D-09EBBBC087C0}" type="slidenum">
              <a:rPr lang="it-IT" smtClean="0"/>
              <a:t>86</a:t>
            </a:fld>
            <a:endParaRPr lang="it-IT"/>
          </a:p>
        </p:txBody>
      </p:sp>
    </p:spTree>
    <p:extLst>
      <p:ext uri="{BB962C8B-B14F-4D97-AF65-F5344CB8AC3E}">
        <p14:creationId xmlns:p14="http://schemas.microsoft.com/office/powerpoint/2010/main" val="26675127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defRPr/>
            </a:pPr>
            <a:r>
              <a:rPr lang="it-IT" altLang="it-IT" sz="1200" b="1" kern="1200" dirty="0">
                <a:solidFill>
                  <a:schemeClr val="accent2"/>
                </a:solidFill>
                <a:latin typeface="Times New Roman" pitchFamily="18" charset="0"/>
                <a:ea typeface="+mn-ea"/>
                <a:cs typeface="+mn-cs"/>
              </a:rPr>
              <a:t>Lo scheletro è l’insieme delle ossa e ha la funzione</a:t>
            </a:r>
          </a:p>
          <a:p>
            <a:pPr algn="just">
              <a:defRPr/>
            </a:pPr>
            <a:r>
              <a:rPr lang="it-IT" altLang="it-IT" sz="1200" b="1" kern="1200" dirty="0">
                <a:solidFill>
                  <a:schemeClr val="accent2"/>
                </a:solidFill>
                <a:latin typeface="Times New Roman" pitchFamily="18" charset="0"/>
                <a:ea typeface="+mn-ea"/>
                <a:cs typeface="+mn-cs"/>
              </a:rPr>
              <a:t>di sostegno del corpo.</a:t>
            </a:r>
          </a:p>
          <a:p>
            <a:pPr algn="just">
              <a:defRPr/>
            </a:pPr>
            <a:r>
              <a:rPr lang="it-IT" altLang="it-IT" sz="1200" b="1" kern="1200" dirty="0">
                <a:solidFill>
                  <a:schemeClr val="accent2"/>
                </a:solidFill>
                <a:latin typeface="Times New Roman" pitchFamily="18" charset="0"/>
                <a:ea typeface="+mn-ea"/>
                <a:cs typeface="+mn-cs"/>
              </a:rPr>
              <a:t>Le ossa del corpo sono 208; di norma si possono dividere in lunghe (femore, tibia, perone, omero....), brevi (vertebre, falangi e tutte quelle di piccole dimensioni) e piatte (scapola, ossa del cranio...). </a:t>
            </a:r>
          </a:p>
          <a:p>
            <a:endParaRPr lang="it-IT" dirty="0"/>
          </a:p>
          <a:p>
            <a:endParaRPr lang="it-IT" dirty="0"/>
          </a:p>
          <a:p>
            <a:pPr marL="285750" indent="-285750">
              <a:buFont typeface="Arial" panose="020B0604020202020204" pitchFamily="34" charset="0"/>
              <a:buChar char="•"/>
            </a:pPr>
            <a:r>
              <a:rPr lang="it-IT" dirty="0">
                <a:latin typeface="+mj-lt"/>
              </a:rPr>
              <a:t>OSSA</a:t>
            </a:r>
          </a:p>
          <a:p>
            <a:pPr marL="285750" indent="-285750">
              <a:buFont typeface="Arial" panose="020B0604020202020204" pitchFamily="34" charset="0"/>
              <a:buChar char="•"/>
            </a:pPr>
            <a:r>
              <a:rPr lang="it-IT" dirty="0">
                <a:latin typeface="+mj-lt"/>
              </a:rPr>
              <a:t>ARTICOLAZIONI</a:t>
            </a:r>
          </a:p>
          <a:p>
            <a:pPr marL="285750" indent="-285750">
              <a:buFont typeface="Arial" panose="020B0604020202020204" pitchFamily="34" charset="0"/>
              <a:buChar char="•"/>
            </a:pPr>
            <a:r>
              <a:rPr lang="it-IT" dirty="0">
                <a:latin typeface="+mj-lt"/>
              </a:rPr>
              <a:t>MUSCOLI </a:t>
            </a:r>
          </a:p>
          <a:p>
            <a:pPr marL="285750" indent="-285750">
              <a:buFont typeface="Arial" panose="020B0604020202020204" pitchFamily="34" charset="0"/>
              <a:buChar char="•"/>
            </a:pPr>
            <a:endParaRPr lang="it-IT" dirty="0">
              <a:latin typeface="+mj-lt"/>
            </a:endParaRPr>
          </a:p>
          <a:p>
            <a:pPr marL="285750" indent="-285750">
              <a:buFont typeface="Arial" panose="020B0604020202020204" pitchFamily="34" charset="0"/>
              <a:buChar char="•"/>
            </a:pPr>
            <a:endParaRPr lang="it-IT" dirty="0">
              <a:latin typeface="+mj-lt"/>
            </a:endParaRPr>
          </a:p>
          <a:p>
            <a:pPr marL="285750" indent="-285750">
              <a:buFont typeface="Arial" panose="020B0604020202020204" pitchFamily="34" charset="0"/>
              <a:buChar char="•"/>
            </a:pPr>
            <a:r>
              <a:rPr lang="it-IT" b="1" dirty="0">
                <a:latin typeface="+mj-lt"/>
              </a:rPr>
              <a:t>MOVIMENTO </a:t>
            </a:r>
          </a:p>
          <a:p>
            <a:pPr marL="285750" indent="-285750">
              <a:buFont typeface="Arial" panose="020B0604020202020204" pitchFamily="34" charset="0"/>
              <a:buChar char="•"/>
            </a:pPr>
            <a:r>
              <a:rPr lang="it-IT" b="1" dirty="0">
                <a:latin typeface="+mj-lt"/>
              </a:rPr>
              <a:t>SOSTEGNO </a:t>
            </a:r>
          </a:p>
          <a:p>
            <a:pPr marL="285750" indent="-285750">
              <a:buFont typeface="Arial" panose="020B0604020202020204" pitchFamily="34" charset="0"/>
              <a:buChar char="•"/>
            </a:pPr>
            <a:r>
              <a:rPr lang="it-IT" b="1" dirty="0">
                <a:latin typeface="+mj-lt"/>
              </a:rPr>
              <a:t>DIFESA </a:t>
            </a:r>
          </a:p>
          <a:p>
            <a:endParaRPr lang="it-IT" dirty="0">
              <a:latin typeface="+mj-lt"/>
            </a:endParaRPr>
          </a:p>
          <a:p>
            <a:r>
              <a:rPr lang="it-IT" dirty="0">
                <a:latin typeface="+mj-lt"/>
              </a:rPr>
              <a:t>È l'apparato più voluminoso del corpo umano, di cui rappresenta circa l'80% del peso totale. </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94</a:t>
            </a:fld>
            <a:endParaRPr lang="it-IT"/>
          </a:p>
        </p:txBody>
      </p:sp>
    </p:spTree>
    <p:extLst>
      <p:ext uri="{BB962C8B-B14F-4D97-AF65-F5344CB8AC3E}">
        <p14:creationId xmlns:p14="http://schemas.microsoft.com/office/powerpoint/2010/main" val="22494535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r"/>
            <a:r>
              <a:rPr lang="it-IT" dirty="0"/>
              <a:t>La colonna vertebrale umana è composta da 33-34 vertebre, 7 </a:t>
            </a:r>
            <a:r>
              <a:rPr lang="it-IT" b="1" dirty="0"/>
              <a:t>tratto cervicale</a:t>
            </a:r>
            <a:endParaRPr lang="it-IT" dirty="0"/>
          </a:p>
          <a:p>
            <a:pPr algn="r"/>
            <a:r>
              <a:rPr lang="it-IT" dirty="0"/>
              <a:t>12 </a:t>
            </a:r>
            <a:r>
              <a:rPr lang="it-IT" b="1" dirty="0"/>
              <a:t>colonna toracica o dorsale</a:t>
            </a:r>
            <a:r>
              <a:rPr lang="it-IT" dirty="0"/>
              <a:t> </a:t>
            </a:r>
          </a:p>
          <a:p>
            <a:pPr algn="r"/>
            <a:r>
              <a:rPr lang="it-IT" dirty="0"/>
              <a:t>5 </a:t>
            </a:r>
            <a:r>
              <a:rPr lang="it-IT" b="1" dirty="0"/>
              <a:t>tratto lombare</a:t>
            </a:r>
            <a:r>
              <a:rPr lang="it-IT" dirty="0"/>
              <a:t> </a:t>
            </a:r>
          </a:p>
          <a:p>
            <a:pPr algn="r"/>
            <a:r>
              <a:rPr lang="it-IT" dirty="0"/>
              <a:t>5 </a:t>
            </a:r>
            <a:r>
              <a:rPr lang="it-IT" b="1" dirty="0"/>
              <a:t>tratto sacrococcigeo</a:t>
            </a:r>
            <a:endParaRPr lang="it-IT" dirty="0"/>
          </a:p>
          <a:p>
            <a:r>
              <a:rPr lang="it-IT" dirty="0"/>
              <a:t>che possono essere differenziate secondo il loro compito nelle seguenti aree. </a:t>
            </a:r>
          </a:p>
          <a:p>
            <a:r>
              <a:rPr lang="it-IT" dirty="0"/>
              <a:t>Lordosi lombare e cervicale</a:t>
            </a:r>
          </a:p>
          <a:p>
            <a:r>
              <a:rPr lang="it-IT" dirty="0"/>
              <a:t>Cifosi toracica e sacrococcigea</a:t>
            </a:r>
          </a:p>
          <a:p>
            <a:r>
              <a:rPr lang="it-IT" dirty="0"/>
              <a:t>Accennare SCOLIOSI che è su piano frontale</a:t>
            </a:r>
          </a:p>
          <a:p>
            <a:endParaRPr lang="it-IT" dirty="0"/>
          </a:p>
          <a:p>
            <a:pPr marL="285750" indent="-285750">
              <a:buFont typeface="Arial" panose="020B0604020202020204" pitchFamily="34" charset="0"/>
              <a:buChar char="•"/>
            </a:pPr>
            <a:r>
              <a:rPr lang="it-IT" dirty="0"/>
              <a:t>funzione di </a:t>
            </a:r>
            <a:r>
              <a:rPr lang="it-IT" b="1" dirty="0"/>
              <a:t>sostegno</a:t>
            </a:r>
          </a:p>
          <a:p>
            <a:pPr marL="285750" indent="-285750">
              <a:buFont typeface="Arial" panose="020B0604020202020204" pitchFamily="34" charset="0"/>
              <a:buChar char="•"/>
            </a:pPr>
            <a:r>
              <a:rPr lang="it-IT" dirty="0"/>
              <a:t>funzione </a:t>
            </a:r>
            <a:r>
              <a:rPr lang="it-IT" b="1" dirty="0"/>
              <a:t>protettiva</a:t>
            </a:r>
            <a:r>
              <a:rPr lang="it-IT" dirty="0"/>
              <a:t>, (per il </a:t>
            </a:r>
            <a:r>
              <a:rPr lang="it-IT" b="1" dirty="0"/>
              <a:t>midollo spinale</a:t>
            </a:r>
          </a:p>
          <a:p>
            <a:pPr marL="285750" indent="-285750">
              <a:buFont typeface="Arial" panose="020B0604020202020204" pitchFamily="34" charset="0"/>
              <a:buChar char="•"/>
            </a:pPr>
            <a:r>
              <a:rPr lang="it-IT" dirty="0"/>
              <a:t>molto </a:t>
            </a:r>
            <a:r>
              <a:rPr lang="it-IT" b="1" dirty="0"/>
              <a:t>flessibile e mobile </a:t>
            </a:r>
            <a:r>
              <a:rPr lang="it-IT" dirty="0"/>
              <a:t>(dischi intervertebrali e curve sagittali (lordosi e cifosi)</a:t>
            </a:r>
          </a:p>
          <a:p>
            <a:pPr marL="285750" indent="-285750">
              <a:buFont typeface="Arial" panose="020B0604020202020204" pitchFamily="34" charset="0"/>
              <a:buChar char="•"/>
            </a:pPr>
            <a:r>
              <a:rPr lang="it-IT" b="1" dirty="0"/>
              <a:t>stabile</a:t>
            </a:r>
            <a:r>
              <a:rPr lang="it-IT" dirty="0"/>
              <a:t> (vincoli statici, legamenti e capsule articolari + dinamici, muscoli).</a:t>
            </a:r>
          </a:p>
          <a:p>
            <a:pPr algn="r"/>
            <a:endParaRPr lang="it-IT" dirty="0"/>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95</a:t>
            </a:fld>
            <a:endParaRPr lang="it-IT"/>
          </a:p>
        </p:txBody>
      </p:sp>
    </p:spTree>
    <p:extLst>
      <p:ext uri="{BB962C8B-B14F-4D97-AF65-F5344CB8AC3E}">
        <p14:creationId xmlns:p14="http://schemas.microsoft.com/office/powerpoint/2010/main" val="27090964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La colonna vertebrale umana è composta da 33-34 vertebre, che possono essere differenziate secondo il loro compito nelle seguenti aree. </a:t>
            </a:r>
          </a:p>
          <a:p>
            <a:r>
              <a:rPr lang="it-IT" dirty="0"/>
              <a:t>Lordosi lombare e cervicale</a:t>
            </a:r>
          </a:p>
          <a:p>
            <a:r>
              <a:rPr lang="it-IT" dirty="0"/>
              <a:t>Cifosi toracica e sacrococcigea</a:t>
            </a:r>
          </a:p>
          <a:p>
            <a:r>
              <a:rPr lang="it-IT" dirty="0"/>
              <a:t>Accennare SCOLIOSI che è su piano frontale</a:t>
            </a:r>
          </a:p>
        </p:txBody>
      </p:sp>
      <p:sp>
        <p:nvSpPr>
          <p:cNvPr id="4" name="Slide Number Placeholder 3"/>
          <p:cNvSpPr>
            <a:spLocks noGrp="1"/>
          </p:cNvSpPr>
          <p:nvPr>
            <p:ph type="sldNum" sz="quarter" idx="5"/>
          </p:nvPr>
        </p:nvSpPr>
        <p:spPr/>
        <p:txBody>
          <a:bodyPr/>
          <a:lstStyle/>
          <a:p>
            <a:pPr>
              <a:defRPr/>
            </a:pPr>
            <a:fld id="{E7C5DB90-9FC2-423F-9692-AF7CAE75DBDC}" type="slidenum">
              <a:rPr lang="it-IT" smtClean="0"/>
              <a:pPr>
                <a:defRPr/>
              </a:pPr>
              <a:t>96</a:t>
            </a:fld>
            <a:endParaRPr lang="it-IT"/>
          </a:p>
        </p:txBody>
      </p:sp>
    </p:spTree>
    <p:extLst>
      <p:ext uri="{BB962C8B-B14F-4D97-AF65-F5344CB8AC3E}">
        <p14:creationId xmlns:p14="http://schemas.microsoft.com/office/powerpoint/2010/main" val="17590840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0" i="0" dirty="0">
                <a:solidFill>
                  <a:srgbClr val="202124"/>
                </a:solidFill>
                <a:effectLst/>
                <a:latin typeface="Google Sans"/>
              </a:rPr>
              <a:t>Le fibre muscolari a contrazione lenta (rosse, di tipo I o ST, dall'inglese "slow </a:t>
            </a:r>
            <a:r>
              <a:rPr lang="it-IT" b="0" i="0" dirty="0" err="1">
                <a:solidFill>
                  <a:srgbClr val="202124"/>
                </a:solidFill>
                <a:effectLst/>
                <a:latin typeface="Google Sans"/>
              </a:rPr>
              <a:t>twitch</a:t>
            </a:r>
            <a:r>
              <a:rPr lang="it-IT" b="0" i="0" dirty="0">
                <a:solidFill>
                  <a:srgbClr val="202124"/>
                </a:solidFill>
                <a:effectLst/>
                <a:latin typeface="Google Sans"/>
              </a:rPr>
              <a:t>"), </a:t>
            </a:r>
            <a:r>
              <a:rPr lang="it-IT" b="0" i="0" dirty="0">
                <a:solidFill>
                  <a:srgbClr val="040C28"/>
                </a:solidFill>
                <a:effectLst/>
                <a:latin typeface="Google Sans"/>
              </a:rPr>
              <a:t>vengono reclutate in azioni muscolari di scarsa entità ma di lunga durata</a:t>
            </a:r>
            <a:r>
              <a:rPr lang="it-IT" b="0" i="0" dirty="0">
                <a:solidFill>
                  <a:srgbClr val="202124"/>
                </a:solidFill>
                <a:effectLst/>
                <a:latin typeface="Google Sans"/>
              </a:rPr>
              <a:t>. Più sottili delle bianche, le fibre rosse trattengono più glicogeno e concentrano gli enzimi associati al metabolismo aerobico.</a:t>
            </a:r>
          </a:p>
          <a:p>
            <a:r>
              <a:rPr lang="it-IT" b="0" i="0" dirty="0">
                <a:solidFill>
                  <a:srgbClr val="202124"/>
                </a:solidFill>
                <a:effectLst/>
                <a:latin typeface="Google Sans"/>
              </a:rPr>
              <a:t>Le fibre di tipo IIa </a:t>
            </a:r>
            <a:r>
              <a:rPr lang="it-IT" b="0" i="0" dirty="0">
                <a:solidFill>
                  <a:srgbClr val="040C28"/>
                </a:solidFill>
                <a:effectLst/>
                <a:latin typeface="Google Sans"/>
              </a:rPr>
              <a:t>riescono ad adattarsi agli stimoli allenanti</a:t>
            </a:r>
            <a:r>
              <a:rPr lang="it-IT" b="0" i="0" dirty="0">
                <a:solidFill>
                  <a:srgbClr val="202124"/>
                </a:solidFill>
                <a:effectLst/>
                <a:latin typeface="Google Sans"/>
              </a:rPr>
              <a:t>. Esse sono in grado di eseguire rapide contrazioni, meno rapide delle bianche, ma che possono essere sostenute per un tempo maggiore prima di incontrare l'affaticamento ed hanno una maggiore capacità di recupero.</a:t>
            </a:r>
          </a:p>
          <a:p>
            <a:r>
              <a:rPr lang="it-IT" b="0" i="0" dirty="0">
                <a:solidFill>
                  <a:srgbClr val="202124"/>
                </a:solidFill>
                <a:effectLst/>
                <a:latin typeface="Google Sans"/>
              </a:rPr>
              <a:t>Fibre bianche </a:t>
            </a:r>
            <a:r>
              <a:rPr lang="it-IT" b="0" i="0" dirty="0" err="1">
                <a:solidFill>
                  <a:srgbClr val="202124"/>
                </a:solidFill>
                <a:effectLst/>
                <a:latin typeface="Google Sans"/>
              </a:rPr>
              <a:t>IIx</a:t>
            </a:r>
            <a:r>
              <a:rPr lang="it-IT" b="0" i="0" dirty="0">
                <a:solidFill>
                  <a:srgbClr val="202124"/>
                </a:solidFill>
                <a:effectLst/>
                <a:latin typeface="Google Sans"/>
              </a:rPr>
              <a:t>: </a:t>
            </a:r>
            <a:r>
              <a:rPr lang="it-IT" b="0" i="0" dirty="0">
                <a:solidFill>
                  <a:srgbClr val="040C28"/>
                </a:solidFill>
                <a:effectLst/>
                <a:latin typeface="Google Sans"/>
              </a:rPr>
              <a:t>fibre bianche (scarsa presenza di mioglobina), forti ma poco resistenti alla fatica</a:t>
            </a:r>
            <a:r>
              <a:rPr lang="it-IT" b="0" i="0" dirty="0">
                <a:solidFill>
                  <a:srgbClr val="202124"/>
                </a:solidFill>
                <a:effectLst/>
                <a:latin typeface="Google Sans"/>
              </a:rPr>
              <a:t>. La velocità di conduzione è veloce, sino a 120m/s. Il loro metabolismo è prevalentemente anaerobico (glicolitico). Il loro diametro è il maggiore in assoluto.</a:t>
            </a:r>
            <a:endParaRPr lang="it-IT" dirty="0"/>
          </a:p>
        </p:txBody>
      </p:sp>
      <p:sp>
        <p:nvSpPr>
          <p:cNvPr id="4" name="Segnaposto numero diapositiva 3"/>
          <p:cNvSpPr>
            <a:spLocks noGrp="1"/>
          </p:cNvSpPr>
          <p:nvPr>
            <p:ph type="sldNum" sz="quarter" idx="5"/>
          </p:nvPr>
        </p:nvSpPr>
        <p:spPr/>
        <p:txBody>
          <a:bodyPr/>
          <a:lstStyle/>
          <a:p>
            <a:pPr>
              <a:defRPr/>
            </a:pPr>
            <a:fld id="{E7C5DB90-9FC2-423F-9692-AF7CAE75DBDC}" type="slidenum">
              <a:rPr lang="it-IT" smtClean="0"/>
              <a:pPr>
                <a:defRPr/>
              </a:pPr>
              <a:t>102</a:t>
            </a:fld>
            <a:endParaRPr lang="it-IT"/>
          </a:p>
        </p:txBody>
      </p:sp>
    </p:spTree>
    <p:extLst>
      <p:ext uri="{BB962C8B-B14F-4D97-AF65-F5344CB8AC3E}">
        <p14:creationId xmlns:p14="http://schemas.microsoft.com/office/powerpoint/2010/main" val="36961787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sz="1200" b="1" dirty="0"/>
              <a:t>DOLORE AL PETTO</a:t>
            </a:r>
          </a:p>
          <a:p>
            <a:pPr eaLnBrk="1" hangingPunct="1">
              <a:spcBef>
                <a:spcPts val="600"/>
              </a:spcBef>
              <a:defRPr/>
            </a:pPr>
            <a:r>
              <a:rPr lang="it-IT" altLang="it-IT" sz="1200" b="1" dirty="0"/>
              <a:t>COSA SARA’?????</a:t>
            </a:r>
          </a:p>
          <a:p>
            <a:pPr marL="285750" indent="-285750" eaLnBrk="1" hangingPunct="1">
              <a:spcBef>
                <a:spcPts val="600"/>
              </a:spcBef>
              <a:buFont typeface="Arial" panose="020B0604020202020204" pitchFamily="34" charset="0"/>
              <a:buChar char="•"/>
              <a:defRPr/>
            </a:pPr>
            <a:r>
              <a:rPr lang="it-IT" altLang="it-IT" sz="1200" b="1" dirty="0"/>
              <a:t>INFARTO</a:t>
            </a:r>
          </a:p>
          <a:p>
            <a:pPr marL="285750" indent="-285750" eaLnBrk="1" hangingPunct="1">
              <a:spcBef>
                <a:spcPts val="600"/>
              </a:spcBef>
              <a:buFont typeface="Arial" panose="020B0604020202020204" pitchFamily="34" charset="0"/>
              <a:buChar char="•"/>
              <a:defRPr/>
            </a:pPr>
            <a:r>
              <a:rPr lang="it-IT" altLang="it-IT" sz="1200" b="1" dirty="0"/>
              <a:t>ATTACCO DI PANICO</a:t>
            </a:r>
          </a:p>
          <a:p>
            <a:pPr marL="285750" indent="-285750" eaLnBrk="1" hangingPunct="1">
              <a:spcBef>
                <a:spcPts val="600"/>
              </a:spcBef>
              <a:buFont typeface="Arial" panose="020B0604020202020204" pitchFamily="34" charset="0"/>
              <a:buChar char="•"/>
              <a:defRPr/>
            </a:pPr>
            <a:r>
              <a:rPr lang="it-IT" altLang="it-IT" sz="1200" b="1" dirty="0"/>
              <a:t>NON HO DIGERITO</a:t>
            </a:r>
          </a:p>
          <a:p>
            <a:pPr marL="285750" indent="-285750" eaLnBrk="1" hangingPunct="1">
              <a:spcBef>
                <a:spcPts val="600"/>
              </a:spcBef>
              <a:buFont typeface="Arial" panose="020B0604020202020204" pitchFamily="34" charset="0"/>
              <a:buChar char="•"/>
              <a:defRPr/>
            </a:pPr>
            <a:r>
              <a:rPr lang="it-IT" altLang="it-IT" sz="1200" b="1" dirty="0"/>
              <a:t>BRUCIORE DI STOMACO</a:t>
            </a:r>
          </a:p>
          <a:p>
            <a:pPr marL="285750" indent="-285750" eaLnBrk="1" hangingPunct="1">
              <a:spcBef>
                <a:spcPts val="600"/>
              </a:spcBef>
              <a:buFont typeface="Arial" panose="020B0604020202020204" pitchFamily="34" charset="0"/>
              <a:buChar char="•"/>
              <a:defRPr/>
            </a:pPr>
            <a:r>
              <a:rPr lang="it-IT" altLang="it-IT" sz="1200" b="1" dirty="0"/>
              <a:t>DOLORE INTERCOSTALE</a:t>
            </a:r>
          </a:p>
          <a:p>
            <a:pPr marL="285750" indent="-285750" eaLnBrk="1" hangingPunct="1">
              <a:spcBef>
                <a:spcPts val="600"/>
              </a:spcBef>
              <a:buFont typeface="Arial" panose="020B0604020202020204" pitchFamily="34" charset="0"/>
              <a:buChar char="•"/>
              <a:defRPr/>
            </a:pPr>
            <a:r>
              <a:rPr lang="it-IT" altLang="it-IT" sz="1200" b="1" dirty="0"/>
              <a:t>DOLORE MUSCOLARE</a:t>
            </a:r>
          </a:p>
          <a:p>
            <a:pPr marL="285750" indent="-285750" eaLnBrk="1" hangingPunct="1">
              <a:spcBef>
                <a:spcPts val="600"/>
              </a:spcBef>
              <a:buFont typeface="Arial" panose="020B0604020202020204" pitchFamily="34" charset="0"/>
              <a:buChar char="•"/>
              <a:defRPr/>
            </a:pPr>
            <a:r>
              <a:rPr lang="it-IT" altLang="it-IT" sz="1200" b="1" dirty="0"/>
              <a:t>POLMONITE </a:t>
            </a:r>
          </a:p>
          <a:p>
            <a:pPr marL="285750" indent="-285750" eaLnBrk="1" hangingPunct="1">
              <a:spcBef>
                <a:spcPts val="600"/>
              </a:spcBef>
              <a:buFont typeface="Arial" panose="020B0604020202020204" pitchFamily="34" charset="0"/>
              <a:buChar char="•"/>
              <a:defRPr/>
            </a:pPr>
            <a:r>
              <a:rPr lang="it-IT" altLang="it-IT" sz="1200" b="1" dirty="0"/>
              <a:t>……………………………….</a:t>
            </a:r>
          </a:p>
          <a:p>
            <a:pPr marL="0" indent="0" eaLnBrk="1" hangingPunct="1">
              <a:spcBef>
                <a:spcPts val="600"/>
              </a:spcBef>
              <a:buFont typeface="Arial" panose="020B0604020202020204" pitchFamily="34" charset="0"/>
              <a:buNone/>
              <a:defRPr/>
            </a:pPr>
            <a:endParaRPr lang="it-IT" sz="1200" b="1" dirty="0"/>
          </a:p>
          <a:p>
            <a:pPr algn="ctr"/>
            <a:r>
              <a:rPr lang="it-IT" b="1" dirty="0">
                <a:solidFill>
                  <a:srgbClr val="FF0000"/>
                </a:solidFill>
                <a:latin typeface="Arial" panose="020B0604020202020204" pitchFamily="34" charset="0"/>
                <a:cs typeface="Arial" panose="020B0604020202020204" pitchFamily="34" charset="0"/>
              </a:rPr>
              <a:t>DOLORE AL PETTO: </a:t>
            </a:r>
            <a:r>
              <a:rPr lang="it-IT" dirty="0">
                <a:latin typeface="Arial" panose="020B0604020202020204" pitchFamily="34" charset="0"/>
                <a:cs typeface="Arial" panose="020B0604020202020204" pitchFamily="34" charset="0"/>
              </a:rPr>
              <a:t> avvertito nell’area toracica. Può essere causato anche un organo che ha sede in una zona diversa.</a:t>
            </a:r>
          </a:p>
          <a:p>
            <a:endParaRPr lang="it-IT" b="1" dirty="0">
              <a:solidFill>
                <a:srgbClr val="FF0000"/>
              </a:solidFill>
              <a:latin typeface="Arial" panose="020B0604020202020204" pitchFamily="34" charset="0"/>
              <a:cs typeface="Arial" panose="020B0604020202020204" pitchFamily="34" charset="0"/>
            </a:endParaRPr>
          </a:p>
          <a:p>
            <a:pPr algn="ctr"/>
            <a:r>
              <a:rPr lang="it-IT" b="1" dirty="0">
                <a:latin typeface="Arial" panose="020B0604020202020204" pitchFamily="34" charset="0"/>
                <a:cs typeface="Arial" panose="020B0604020202020204" pitchFamily="34" charset="0"/>
              </a:rPr>
              <a:t>DISTINGUIAMO:</a:t>
            </a:r>
          </a:p>
          <a:p>
            <a:pPr marL="0" indent="0" eaLnBrk="1" hangingPunct="1">
              <a:spcBef>
                <a:spcPts val="600"/>
              </a:spcBef>
              <a:buFont typeface="Arial" panose="020B0604020202020204" pitchFamily="34" charset="0"/>
              <a:buNone/>
              <a:defRPr/>
            </a:pPr>
            <a:r>
              <a:rPr lang="it-IT" sz="1200" b="1" dirty="0"/>
              <a:t>DOLORE ACUTO: compare all’improvviso in modo intenso</a:t>
            </a:r>
          </a:p>
          <a:p>
            <a:pPr marL="0" indent="0" eaLnBrk="1" hangingPunct="1">
              <a:spcBef>
                <a:spcPts val="600"/>
              </a:spcBef>
              <a:buFont typeface="Arial" panose="020B0604020202020204" pitchFamily="34" charset="0"/>
              <a:buNone/>
              <a:defRPr/>
            </a:pPr>
            <a:r>
              <a:rPr lang="it-IT" sz="1200" b="1" dirty="0"/>
              <a:t>CRONICO: </a:t>
            </a:r>
            <a:r>
              <a:rPr lang="it-IT" sz="1200" b="1" dirty="0" err="1"/>
              <a:t>INTENSITà</a:t>
            </a:r>
            <a:r>
              <a:rPr lang="it-IT" sz="1200" b="1" dirty="0"/>
              <a:t> AUMENTA CON IL TRASCORRERE DEL TEMPO</a:t>
            </a:r>
          </a:p>
          <a:p>
            <a:pPr marL="0" indent="0" eaLnBrk="1" hangingPunct="1">
              <a:spcBef>
                <a:spcPts val="600"/>
              </a:spcBef>
              <a:buFont typeface="Arial" panose="020B0604020202020204" pitchFamily="34" charset="0"/>
              <a:buNone/>
              <a:defRPr/>
            </a:pPr>
            <a:r>
              <a:rPr lang="it-IT" sz="1200" b="1" dirty="0"/>
              <a:t>LOCALIZZATO: centro dx, centro </a:t>
            </a:r>
            <a:r>
              <a:rPr lang="it-IT" sz="1200" b="1" dirty="0" err="1"/>
              <a:t>sn</a:t>
            </a:r>
            <a:endParaRPr lang="it-IT" sz="1200" b="1" dirty="0"/>
          </a:p>
          <a:p>
            <a:pPr marL="0" indent="0" eaLnBrk="1" hangingPunct="1">
              <a:spcBef>
                <a:spcPts val="600"/>
              </a:spcBef>
              <a:buFont typeface="Arial" panose="020B0604020202020204" pitchFamily="34" charset="0"/>
              <a:buNone/>
              <a:defRPr/>
            </a:pPr>
            <a:r>
              <a:rPr lang="it-IT" sz="1200" b="1" dirty="0"/>
              <a:t>IRRADIATO: parte da punto diverso</a:t>
            </a:r>
          </a:p>
          <a:p>
            <a:pPr marL="0" indent="0" eaLnBrk="1" hangingPunct="1">
              <a:spcBef>
                <a:spcPts val="600"/>
              </a:spcBef>
              <a:buFont typeface="Arial" panose="020B0604020202020204" pitchFamily="34" charset="0"/>
              <a:buNone/>
              <a:defRPr/>
            </a:pPr>
            <a:r>
              <a:rPr lang="it-IT" sz="1200" b="1" dirty="0"/>
              <a:t>SOMATICO: parte dai muscoli</a:t>
            </a:r>
          </a:p>
          <a:p>
            <a:pPr marL="0" indent="0" eaLnBrk="1" hangingPunct="1">
              <a:spcBef>
                <a:spcPts val="600"/>
              </a:spcBef>
              <a:buFont typeface="Arial" panose="020B0604020202020204" pitchFamily="34" charset="0"/>
              <a:buNone/>
              <a:defRPr/>
            </a:pPr>
            <a:r>
              <a:rPr lang="it-IT" sz="1200" b="1" dirty="0"/>
              <a:t>VISCERALE: parte dagli organi interni</a:t>
            </a:r>
          </a:p>
          <a:p>
            <a:pPr marL="0" indent="0" eaLnBrk="1" hangingPunct="1">
              <a:spcBef>
                <a:spcPts val="600"/>
              </a:spcBef>
              <a:buFont typeface="Arial" panose="020B0604020202020204" pitchFamily="34" charset="0"/>
              <a:buNone/>
              <a:defRPr/>
            </a:pPr>
            <a:r>
              <a:rPr lang="it-IT" sz="1200" b="1" dirty="0"/>
              <a:t>TRAFITTIVO: simile a puntura</a:t>
            </a:r>
          </a:p>
          <a:p>
            <a:pPr marL="0" indent="0" eaLnBrk="1" hangingPunct="1">
              <a:spcBef>
                <a:spcPts val="600"/>
              </a:spcBef>
              <a:buFont typeface="Arial" panose="020B0604020202020204" pitchFamily="34" charset="0"/>
              <a:buNone/>
              <a:defRPr/>
            </a:pPr>
            <a:r>
              <a:rPr lang="it-IT" sz="1200" b="1" dirty="0"/>
              <a:t>URENTE: simile a bruciatura</a:t>
            </a:r>
          </a:p>
          <a:p>
            <a:pPr marL="0" indent="0" eaLnBrk="1" hangingPunct="1">
              <a:spcBef>
                <a:spcPts val="600"/>
              </a:spcBef>
              <a:buFont typeface="Arial" panose="020B0604020202020204" pitchFamily="34" charset="0"/>
              <a:buNone/>
              <a:defRPr/>
            </a:pPr>
            <a:r>
              <a:rPr lang="it-IT" sz="1200" b="1" dirty="0"/>
              <a:t>LACERANTE: simile a strappo muscolare</a:t>
            </a:r>
          </a:p>
          <a:p>
            <a:pPr marL="0" indent="0" eaLnBrk="1" hangingPunct="1">
              <a:spcBef>
                <a:spcPts val="600"/>
              </a:spcBef>
              <a:buFont typeface="Arial" panose="020B0604020202020204" pitchFamily="34" charset="0"/>
              <a:buNone/>
              <a:defRPr/>
            </a:pPr>
            <a:endParaRPr lang="it-IT" sz="1200" b="1"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104</a:t>
            </a:fld>
            <a:endParaRPr lang="it-IT"/>
          </a:p>
        </p:txBody>
      </p:sp>
    </p:spTree>
    <p:extLst>
      <p:ext uri="{BB962C8B-B14F-4D97-AF65-F5344CB8AC3E}">
        <p14:creationId xmlns:p14="http://schemas.microsoft.com/office/powerpoint/2010/main" val="2774383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eaLnBrk="0" hangingPunct="0">
              <a:defRPr/>
            </a:pPr>
            <a:r>
              <a:rPr lang="it-IT" sz="1200" kern="1200" dirty="0">
                <a:solidFill>
                  <a:schemeClr val="accent2"/>
                </a:solidFill>
                <a:latin typeface="Times New Roman" pitchFamily="18" charset="0"/>
                <a:ea typeface="+mn-ea"/>
                <a:cs typeface="+mn-cs"/>
              </a:rPr>
              <a:t>Le pareti del cuore sono irrorate dalle arterie </a:t>
            </a:r>
            <a:r>
              <a:rPr lang="it-IT" sz="1200" b="1" kern="1200" dirty="0">
                <a:solidFill>
                  <a:schemeClr val="accent2"/>
                </a:solidFill>
                <a:latin typeface="Times New Roman" pitchFamily="18" charset="0"/>
                <a:ea typeface="+mn-ea"/>
                <a:cs typeface="+mn-cs"/>
              </a:rPr>
              <a:t>coronarie</a:t>
            </a:r>
            <a:r>
              <a:rPr lang="it-IT" sz="1200" kern="1200" dirty="0">
                <a:solidFill>
                  <a:schemeClr val="accent2"/>
                </a:solidFill>
                <a:latin typeface="Times New Roman" pitchFamily="18" charset="0"/>
                <a:ea typeface="+mn-ea"/>
                <a:cs typeface="+mn-cs"/>
              </a:rPr>
              <a:t> che nascono dal primo tratto dell’aorta, appena fuori dal ventricolo sinistro.</a:t>
            </a:r>
          </a:p>
          <a:p>
            <a:pPr algn="just" eaLnBrk="0" hangingPunct="0">
              <a:defRPr/>
            </a:pPr>
            <a:endParaRPr lang="it-IT" sz="1200" kern="1200" dirty="0">
              <a:solidFill>
                <a:schemeClr val="accent2"/>
              </a:solidFill>
              <a:latin typeface="Times New Roman" pitchFamily="18" charset="0"/>
              <a:ea typeface="+mn-ea"/>
              <a:cs typeface="+mn-cs"/>
            </a:endParaRPr>
          </a:p>
          <a:p>
            <a:pPr algn="just" eaLnBrk="0" hangingPunct="0">
              <a:defRPr/>
            </a:pPr>
            <a:r>
              <a:rPr lang="it-IT" sz="1200" kern="1200" dirty="0">
                <a:solidFill>
                  <a:schemeClr val="accent2"/>
                </a:solidFill>
                <a:latin typeface="Times New Roman" pitchFamily="18" charset="0"/>
                <a:ea typeface="+mn-ea"/>
                <a:cs typeface="+mn-cs"/>
              </a:rPr>
              <a:t>Tra le principali cause di patologie a danno delle coronarie vi è l’aterosclerosi, vale a dire una degenerazione della parete delle arterie, legata al progressivo deposito di grassi presenti  in eccesso nel sangue (placca aterosclerotica).</a:t>
            </a:r>
          </a:p>
          <a:p>
            <a:pPr algn="just" eaLnBrk="0" hangingPunct="0">
              <a:defRPr/>
            </a:pPr>
            <a:r>
              <a:rPr lang="it-IT" sz="1200" b="1" kern="1200" dirty="0">
                <a:solidFill>
                  <a:schemeClr val="accent2"/>
                </a:solidFill>
                <a:latin typeface="Times New Roman" pitchFamily="18" charset="0"/>
                <a:ea typeface="+mn-ea"/>
                <a:cs typeface="+mn-cs"/>
              </a:rPr>
              <a:t>La placca determina ispessimento delle pareti e perdita di elasticità dell’arteria, con ostacolo del flusso di sangue e riduzione dell’ossigenazione dei tessuti.</a:t>
            </a:r>
          </a:p>
          <a:p>
            <a:pPr algn="just" eaLnBrk="0" hangingPunct="0">
              <a:defRPr/>
            </a:pPr>
            <a:endParaRPr lang="it-IT" sz="1200" b="1" kern="1200" dirty="0">
              <a:solidFill>
                <a:schemeClr val="accent2"/>
              </a:solidFill>
              <a:latin typeface="Times New Roman" pitchFamily="18" charset="0"/>
              <a:ea typeface="+mn-ea"/>
              <a:cs typeface="+mn-cs"/>
            </a:endParaRPr>
          </a:p>
          <a:p>
            <a:pPr algn="just" eaLnBrk="0" hangingPunct="0">
              <a:defRPr/>
            </a:pPr>
            <a:r>
              <a:rPr lang="it-IT" sz="1200" b="1" kern="1200" dirty="0">
                <a:solidFill>
                  <a:schemeClr val="accent2"/>
                </a:solidFill>
                <a:latin typeface="Times New Roman" pitchFamily="18" charset="0"/>
                <a:ea typeface="+mn-ea"/>
                <a:cs typeface="+mn-cs"/>
              </a:rPr>
              <a:t>A livello coronarico allora insorgono patologie quali l’angina, l’infarto miocardico e aritmie anche fatali.</a:t>
            </a:r>
          </a:p>
          <a:p>
            <a:pPr algn="just" eaLnBrk="0" hangingPunct="0">
              <a:defRPr/>
            </a:pPr>
            <a:endParaRPr lang="it-IT" sz="1200" kern="1200" dirty="0">
              <a:solidFill>
                <a:schemeClr val="accent2"/>
              </a:solidFill>
              <a:latin typeface="Times New Roman" pitchFamily="18" charset="0"/>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109</a:t>
            </a:fld>
            <a:endParaRPr lang="it-IT"/>
          </a:p>
        </p:txBody>
      </p:sp>
    </p:spTree>
    <p:extLst>
      <p:ext uri="{BB962C8B-B14F-4D97-AF65-F5344CB8AC3E}">
        <p14:creationId xmlns:p14="http://schemas.microsoft.com/office/powerpoint/2010/main" val="37182825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latin typeface="+mn-lt"/>
              </a:rPr>
              <a:t>Oltre alla aterosclerosi, la causa può essere uno spasmo coronarico (congenito, da sostanze stupefacenti).</a:t>
            </a:r>
          </a:p>
          <a:p>
            <a:endParaRPr lang="it-IT" dirty="0"/>
          </a:p>
          <a:p>
            <a:pPr marL="0" indent="0" eaLnBrk="1" hangingPunct="1">
              <a:spcBef>
                <a:spcPts val="600"/>
              </a:spcBef>
              <a:buFont typeface="Arial" panose="020B0604020202020204" pitchFamily="34" charset="0"/>
              <a:buNone/>
              <a:defRPr/>
            </a:pPr>
            <a:endParaRPr lang="it-IT" sz="1200" b="1" dirty="0"/>
          </a:p>
          <a:p>
            <a:pPr algn="ctr"/>
            <a:r>
              <a:rPr lang="it-IT" b="1" dirty="0">
                <a:solidFill>
                  <a:srgbClr val="FF0000"/>
                </a:solidFill>
                <a:latin typeface="Arial" panose="020B0604020202020204" pitchFamily="34" charset="0"/>
                <a:cs typeface="Arial" panose="020B0604020202020204" pitchFamily="34" charset="0"/>
              </a:rPr>
              <a:t>DOLORE AL PETTO: </a:t>
            </a:r>
            <a:r>
              <a:rPr lang="it-IT" dirty="0">
                <a:latin typeface="Arial" panose="020B0604020202020204" pitchFamily="34" charset="0"/>
                <a:cs typeface="Arial" panose="020B0604020202020204" pitchFamily="34" charset="0"/>
              </a:rPr>
              <a:t> avvertito nell’area toracica. Può essere causato anche un organo che ha sede in una zona diversa.</a:t>
            </a:r>
          </a:p>
          <a:p>
            <a:endParaRPr lang="it-IT" b="1" dirty="0">
              <a:solidFill>
                <a:srgbClr val="FF0000"/>
              </a:solidFill>
              <a:latin typeface="Arial" panose="020B0604020202020204" pitchFamily="34" charset="0"/>
              <a:cs typeface="Arial" panose="020B0604020202020204" pitchFamily="34" charset="0"/>
            </a:endParaRPr>
          </a:p>
          <a:p>
            <a:pPr algn="ctr"/>
            <a:r>
              <a:rPr lang="it-IT" b="1" dirty="0">
                <a:latin typeface="Arial" panose="020B0604020202020204" pitchFamily="34" charset="0"/>
                <a:cs typeface="Arial" panose="020B0604020202020204" pitchFamily="34" charset="0"/>
              </a:rPr>
              <a:t>DISTINGUIAMO:</a:t>
            </a:r>
          </a:p>
          <a:p>
            <a:pPr marL="0" indent="0" eaLnBrk="1" hangingPunct="1">
              <a:spcBef>
                <a:spcPts val="600"/>
              </a:spcBef>
              <a:buFont typeface="Arial" panose="020B0604020202020204" pitchFamily="34" charset="0"/>
              <a:buNone/>
              <a:defRPr/>
            </a:pPr>
            <a:r>
              <a:rPr lang="it-IT" sz="1200" b="1" dirty="0"/>
              <a:t>DOLORE ACUTO: compare all’improvviso in modo intenso</a:t>
            </a:r>
          </a:p>
          <a:p>
            <a:pPr marL="0" indent="0" eaLnBrk="1" hangingPunct="1">
              <a:spcBef>
                <a:spcPts val="600"/>
              </a:spcBef>
              <a:buFont typeface="Arial" panose="020B0604020202020204" pitchFamily="34" charset="0"/>
              <a:buNone/>
              <a:defRPr/>
            </a:pPr>
            <a:r>
              <a:rPr lang="it-IT" sz="1200" b="1" dirty="0"/>
              <a:t>CRONICO: </a:t>
            </a:r>
            <a:r>
              <a:rPr lang="it-IT" sz="1200" b="1" dirty="0" err="1"/>
              <a:t>INTENSITà</a:t>
            </a:r>
            <a:r>
              <a:rPr lang="it-IT" sz="1200" b="1" dirty="0"/>
              <a:t> AUMENTA CON IL TRASCORRERE DEL TEMPO</a:t>
            </a:r>
          </a:p>
          <a:p>
            <a:pPr marL="0" indent="0" eaLnBrk="1" hangingPunct="1">
              <a:spcBef>
                <a:spcPts val="600"/>
              </a:spcBef>
              <a:buFont typeface="Arial" panose="020B0604020202020204" pitchFamily="34" charset="0"/>
              <a:buNone/>
              <a:defRPr/>
            </a:pPr>
            <a:r>
              <a:rPr lang="it-IT" sz="1200" b="1" dirty="0"/>
              <a:t>LOCALIZZATO: centro dx, centro </a:t>
            </a:r>
            <a:r>
              <a:rPr lang="it-IT" sz="1200" b="1" dirty="0" err="1"/>
              <a:t>sn</a:t>
            </a:r>
            <a:endParaRPr lang="it-IT" sz="1200" b="1" dirty="0"/>
          </a:p>
          <a:p>
            <a:pPr marL="0" indent="0" eaLnBrk="1" hangingPunct="1">
              <a:spcBef>
                <a:spcPts val="600"/>
              </a:spcBef>
              <a:buFont typeface="Arial" panose="020B0604020202020204" pitchFamily="34" charset="0"/>
              <a:buNone/>
              <a:defRPr/>
            </a:pPr>
            <a:r>
              <a:rPr lang="it-IT" sz="1200" b="1" dirty="0"/>
              <a:t>IRRADIATO: parte da punto diverso</a:t>
            </a:r>
          </a:p>
          <a:p>
            <a:pPr marL="0" indent="0" eaLnBrk="1" hangingPunct="1">
              <a:spcBef>
                <a:spcPts val="600"/>
              </a:spcBef>
              <a:buFont typeface="Arial" panose="020B0604020202020204" pitchFamily="34" charset="0"/>
              <a:buNone/>
              <a:defRPr/>
            </a:pPr>
            <a:r>
              <a:rPr lang="it-IT" sz="1200" b="1" dirty="0"/>
              <a:t>SOMATICO: parte dai muscoli</a:t>
            </a:r>
          </a:p>
          <a:p>
            <a:pPr marL="0" indent="0" eaLnBrk="1" hangingPunct="1">
              <a:spcBef>
                <a:spcPts val="600"/>
              </a:spcBef>
              <a:buFont typeface="Arial" panose="020B0604020202020204" pitchFamily="34" charset="0"/>
              <a:buNone/>
              <a:defRPr/>
            </a:pPr>
            <a:r>
              <a:rPr lang="it-IT" sz="1200" b="1" dirty="0"/>
              <a:t>VISCERALE: parte dagli organi interni</a:t>
            </a:r>
          </a:p>
          <a:p>
            <a:pPr marL="0" indent="0" eaLnBrk="1" hangingPunct="1">
              <a:spcBef>
                <a:spcPts val="600"/>
              </a:spcBef>
              <a:buFont typeface="Arial" panose="020B0604020202020204" pitchFamily="34" charset="0"/>
              <a:buNone/>
              <a:defRPr/>
            </a:pPr>
            <a:r>
              <a:rPr lang="it-IT" sz="1200" b="1" dirty="0"/>
              <a:t>TRAFITTIVO: simile a puntura</a:t>
            </a:r>
          </a:p>
          <a:p>
            <a:pPr marL="0" indent="0" eaLnBrk="1" hangingPunct="1">
              <a:spcBef>
                <a:spcPts val="600"/>
              </a:spcBef>
              <a:buFont typeface="Arial" panose="020B0604020202020204" pitchFamily="34" charset="0"/>
              <a:buNone/>
              <a:defRPr/>
            </a:pPr>
            <a:r>
              <a:rPr lang="it-IT" sz="1200" b="1" dirty="0"/>
              <a:t>URENTE: simile a bruciatura</a:t>
            </a:r>
          </a:p>
          <a:p>
            <a:pPr marL="0" indent="0" eaLnBrk="1" hangingPunct="1">
              <a:spcBef>
                <a:spcPts val="600"/>
              </a:spcBef>
              <a:buFont typeface="Arial" panose="020B0604020202020204" pitchFamily="34" charset="0"/>
              <a:buNone/>
              <a:defRPr/>
            </a:pPr>
            <a:r>
              <a:rPr lang="it-IT" sz="1200" b="1" dirty="0"/>
              <a:t>LACERANTE: simile a strappo muscolare</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114</a:t>
            </a:fld>
            <a:endParaRPr lang="it-IT"/>
          </a:p>
        </p:txBody>
      </p:sp>
    </p:spTree>
    <p:extLst>
      <p:ext uri="{BB962C8B-B14F-4D97-AF65-F5344CB8AC3E}">
        <p14:creationId xmlns:p14="http://schemas.microsoft.com/office/powerpoint/2010/main" val="26381975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sz="1200" dirty="0">
                <a:latin typeface="+mj-lt"/>
              </a:rPr>
              <a:t>È una condizione clinica in cui si verifica uno </a:t>
            </a:r>
            <a:r>
              <a:rPr lang="it-IT" altLang="it-IT" sz="1200" b="1" dirty="0">
                <a:latin typeface="+mj-lt"/>
              </a:rPr>
              <a:t>squilibrio acuto </a:t>
            </a:r>
            <a:r>
              <a:rPr lang="it-IT" altLang="it-IT" sz="1200" dirty="0">
                <a:latin typeface="+mj-lt"/>
              </a:rPr>
              <a:t>tra le richieste di sangue del miocardio (muscolo cardiaco) e la capacità delle </a:t>
            </a:r>
            <a:r>
              <a:rPr lang="it-IT" altLang="it-IT" sz="1200" b="1" dirty="0">
                <a:latin typeface="+mj-lt"/>
              </a:rPr>
              <a:t>coronarie</a:t>
            </a:r>
            <a:r>
              <a:rPr lang="it-IT" altLang="it-IT" sz="1200" dirty="0">
                <a:latin typeface="+mj-lt"/>
              </a:rPr>
              <a:t> (vasi che conducono il sangue per la nutrizione del cuore) di assicurare tale apporto.</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116</a:t>
            </a:fld>
            <a:endParaRPr lang="it-IT"/>
          </a:p>
        </p:txBody>
      </p:sp>
    </p:spTree>
    <p:extLst>
      <p:ext uri="{BB962C8B-B14F-4D97-AF65-F5344CB8AC3E}">
        <p14:creationId xmlns:p14="http://schemas.microsoft.com/office/powerpoint/2010/main" val="3521078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ltLang="it-IT" b="1" dirty="0">
                <a:cs typeface="Arial" pitchFamily="34" charset="0"/>
              </a:rPr>
              <a:t>Nuova classificazione delle attività </a:t>
            </a:r>
            <a:r>
              <a:rPr lang="it-IT" altLang="it-IT" dirty="0">
                <a:cs typeface="Arial" pitchFamily="34" charset="0"/>
              </a:rPr>
              <a:t>in 3 gruppi A-B-C in base alla tipologia di attività svolta, al numero dei lavoratori occupati ed ai fattori di rischio</a:t>
            </a:r>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dirty="0">
                <a:cs typeface="Arial" pitchFamily="34" charset="0"/>
              </a:rPr>
              <a:t>Modifica del </a:t>
            </a:r>
            <a:r>
              <a:rPr lang="it-IT" altLang="it-IT" b="1" dirty="0">
                <a:cs typeface="Arial" pitchFamily="34" charset="0"/>
              </a:rPr>
              <a:t>contenuto della cassetta di primo soccorso</a:t>
            </a:r>
            <a:r>
              <a:rPr lang="it-IT" altLang="it-IT" dirty="0">
                <a:cs typeface="Arial" pitchFamily="34" charset="0"/>
              </a:rPr>
              <a:t> e del pacchetto di medicazione;</a:t>
            </a:r>
            <a:endParaRPr lang="it-IT" altLang="it-IT" dirty="0">
              <a:latin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dirty="0">
                <a:cs typeface="Arial" pitchFamily="34" charset="0"/>
              </a:rPr>
              <a:t>Definizione e programma dettagliato di formazione degli dei requisiti degli </a:t>
            </a:r>
            <a:r>
              <a:rPr lang="it-IT" altLang="it-IT" b="1" dirty="0">
                <a:cs typeface="Arial" pitchFamily="34" charset="0"/>
              </a:rPr>
              <a:t>addetti al pronto soccorso</a:t>
            </a:r>
            <a:r>
              <a:rPr lang="it-IT" altLang="it-IT" dirty="0">
                <a:cs typeface="Arial" pitchFamily="34" charset="0"/>
              </a:rPr>
              <a:t>.</a:t>
            </a:r>
            <a:endParaRPr lang="it-IT" altLang="it-IT" dirty="0">
              <a:latin typeface="Times New Roman" pitchFamily="18" charset="0"/>
            </a:endParaRP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9</a:t>
            </a:fld>
            <a:endParaRPr lang="it-IT"/>
          </a:p>
        </p:txBody>
      </p:sp>
    </p:spTree>
    <p:extLst>
      <p:ext uri="{BB962C8B-B14F-4D97-AF65-F5344CB8AC3E}">
        <p14:creationId xmlns:p14="http://schemas.microsoft.com/office/powerpoint/2010/main" val="29906090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I sintomi quali sono? L abbiamo </a:t>
            </a:r>
            <a:r>
              <a:rPr lang="it-IT" dirty="0" err="1"/>
              <a:t>gia</a:t>
            </a:r>
            <a:r>
              <a:rPr lang="it-IT" dirty="0"/>
              <a:t> visti, cerchiamo di riassumerli:</a:t>
            </a:r>
          </a:p>
          <a:p>
            <a:pPr marL="457200" indent="-457200" algn="just">
              <a:buFont typeface="Arial" panose="020B0604020202020204" pitchFamily="34" charset="0"/>
              <a:buChar char="•"/>
              <a:defRPr/>
            </a:pPr>
            <a:r>
              <a:rPr lang="it-IT" altLang="it-IT" sz="1200" b="1" dirty="0">
                <a:latin typeface="+mj-lt"/>
              </a:rPr>
              <a:t>Dolore sternale irradiato spalla, braccio,  collo a sinistra</a:t>
            </a:r>
          </a:p>
          <a:p>
            <a:pPr marL="457200" indent="-457200" algn="just">
              <a:buFont typeface="Arial" panose="020B0604020202020204" pitchFamily="34" charset="0"/>
              <a:buChar char="•"/>
              <a:defRPr/>
            </a:pPr>
            <a:r>
              <a:rPr lang="it-IT" altLang="it-IT" sz="1200" b="1" dirty="0">
                <a:latin typeface="+mj-lt"/>
              </a:rPr>
              <a:t>difficoltà respiratoria</a:t>
            </a:r>
          </a:p>
          <a:p>
            <a:pPr marL="457200" indent="-457200" algn="just">
              <a:buFont typeface="Arial" panose="020B0604020202020204" pitchFamily="34" charset="0"/>
              <a:buChar char="•"/>
              <a:defRPr/>
            </a:pPr>
            <a:r>
              <a:rPr lang="it-IT" altLang="it-IT" sz="1200" b="1" dirty="0">
                <a:latin typeface="+mj-lt"/>
              </a:rPr>
              <a:t>Pallore</a:t>
            </a:r>
          </a:p>
          <a:p>
            <a:pPr marL="457200" indent="-457200" algn="just">
              <a:buFont typeface="Arial" panose="020B0604020202020204" pitchFamily="34" charset="0"/>
              <a:buChar char="•"/>
              <a:defRPr/>
            </a:pPr>
            <a:r>
              <a:rPr lang="it-IT" altLang="it-IT" sz="1200" b="1" dirty="0">
                <a:latin typeface="+mj-lt"/>
              </a:rPr>
              <a:t>sudorazione algida</a:t>
            </a:r>
          </a:p>
          <a:p>
            <a:pPr marL="457200" indent="-457200" algn="just">
              <a:buFont typeface="Arial" panose="020B0604020202020204" pitchFamily="34" charset="0"/>
              <a:buChar char="•"/>
              <a:defRPr/>
            </a:pPr>
            <a:r>
              <a:rPr lang="it-IT" altLang="it-IT" sz="1200" b="1" dirty="0">
                <a:latin typeface="+mj-lt"/>
              </a:rPr>
              <a:t>Ansia</a:t>
            </a:r>
          </a:p>
          <a:p>
            <a:pPr marL="457200" indent="-457200" algn="just">
              <a:buFont typeface="Arial" panose="020B0604020202020204" pitchFamily="34" charset="0"/>
              <a:buChar char="•"/>
              <a:defRPr/>
            </a:pPr>
            <a:r>
              <a:rPr lang="it-IT" altLang="it-IT" sz="1200" b="1" dirty="0">
                <a:latin typeface="+mj-lt"/>
              </a:rPr>
              <a:t>Nausea</a:t>
            </a:r>
          </a:p>
          <a:p>
            <a:pPr marL="457200" indent="-457200" algn="just">
              <a:buFont typeface="Arial" panose="020B0604020202020204" pitchFamily="34" charset="0"/>
              <a:buChar char="•"/>
              <a:defRPr/>
            </a:pPr>
            <a:r>
              <a:rPr lang="it-IT" altLang="it-IT" sz="1200" b="1" dirty="0">
                <a:latin typeface="+mj-lt"/>
              </a:rPr>
              <a:t>Stanchezza</a:t>
            </a:r>
          </a:p>
          <a:p>
            <a:pPr marL="457200" indent="-457200" algn="just">
              <a:buFont typeface="Arial" panose="020B0604020202020204" pitchFamily="34" charset="0"/>
              <a:buChar char="•"/>
              <a:defRPr/>
            </a:pPr>
            <a:r>
              <a:rPr lang="it-IT" altLang="it-IT" sz="1200" b="1" dirty="0">
                <a:latin typeface="+mj-lt"/>
              </a:rPr>
              <a:t>il paziente può passare dallo stato di agitazione a quello di incoscienza</a:t>
            </a:r>
          </a:p>
          <a:p>
            <a:pPr marL="0" indent="0" algn="just">
              <a:buFont typeface="Arial" panose="020B0604020202020204" pitchFamily="34" charset="0"/>
              <a:buNone/>
              <a:defRPr/>
            </a:pPr>
            <a:endParaRPr lang="it-IT" altLang="it-IT" sz="1200" b="1" dirty="0">
              <a:latin typeface="+mj-lt"/>
            </a:endParaRPr>
          </a:p>
          <a:p>
            <a:pPr marL="342900" indent="-342900" eaLnBrk="0" hangingPunct="0">
              <a:buFont typeface="Arial" panose="020B0604020202020204" pitchFamily="34" charset="0"/>
              <a:buChar char="•"/>
              <a:defRPr/>
            </a:pPr>
            <a:r>
              <a:rPr lang="it-IT" sz="1200" b="1" dirty="0">
                <a:latin typeface="+mn-lt"/>
              </a:rPr>
              <a:t>Tranquillizzare</a:t>
            </a:r>
            <a:r>
              <a:rPr lang="it-IT" sz="1200" dirty="0">
                <a:latin typeface="+mn-lt"/>
              </a:rPr>
              <a:t> il soggetto</a:t>
            </a:r>
          </a:p>
          <a:p>
            <a:pPr marL="342900" indent="-342900" eaLnBrk="0" hangingPunct="0">
              <a:buFont typeface="Arial" panose="020B0604020202020204" pitchFamily="34" charset="0"/>
              <a:buChar char="•"/>
              <a:defRPr/>
            </a:pPr>
            <a:r>
              <a:rPr lang="it-IT" sz="1200" dirty="0">
                <a:latin typeface="+mn-lt"/>
              </a:rPr>
              <a:t>Fargli assumere la </a:t>
            </a:r>
            <a:r>
              <a:rPr lang="it-IT" sz="1200" b="1" dirty="0">
                <a:latin typeface="+mn-lt"/>
              </a:rPr>
              <a:t>posizione </a:t>
            </a:r>
            <a:r>
              <a:rPr lang="it-IT" sz="1200" b="1" dirty="0" err="1">
                <a:latin typeface="+mn-lt"/>
              </a:rPr>
              <a:t>semiseduta</a:t>
            </a:r>
            <a:r>
              <a:rPr lang="it-IT" sz="1200" dirty="0">
                <a:latin typeface="+mn-lt"/>
              </a:rPr>
              <a:t>, con gli arti inferiori declivi</a:t>
            </a:r>
          </a:p>
          <a:p>
            <a:pPr marL="342900" indent="-342900" eaLnBrk="0" hangingPunct="0">
              <a:buFont typeface="Arial" panose="020B0604020202020204" pitchFamily="34" charset="0"/>
              <a:buChar char="•"/>
              <a:defRPr/>
            </a:pPr>
            <a:r>
              <a:rPr lang="it-IT" sz="1200" dirty="0">
                <a:latin typeface="+mn-lt"/>
              </a:rPr>
              <a:t>Allentare eventuali indumenti stretti sul torace</a:t>
            </a:r>
          </a:p>
          <a:p>
            <a:pPr marL="342900" indent="-342900" eaLnBrk="0" hangingPunct="0">
              <a:buFont typeface="Arial" panose="020B0604020202020204" pitchFamily="34" charset="0"/>
              <a:buChar char="•"/>
              <a:defRPr/>
            </a:pPr>
            <a:r>
              <a:rPr lang="it-IT" sz="1200" dirty="0">
                <a:latin typeface="+mn-lt"/>
              </a:rPr>
              <a:t>Se al chiuso, </a:t>
            </a:r>
            <a:r>
              <a:rPr lang="it-IT" sz="1200" b="1" dirty="0">
                <a:latin typeface="+mn-lt"/>
              </a:rPr>
              <a:t>aerare</a:t>
            </a:r>
            <a:r>
              <a:rPr lang="it-IT" sz="1200" dirty="0">
                <a:latin typeface="+mn-lt"/>
              </a:rPr>
              <a:t> adeguatamente l’ambiente</a:t>
            </a:r>
          </a:p>
          <a:p>
            <a:pPr marL="342900" indent="-342900" eaLnBrk="0" hangingPunct="0">
              <a:buFont typeface="Arial" panose="020B0604020202020204" pitchFamily="34" charset="0"/>
              <a:buChar char="•"/>
              <a:defRPr/>
            </a:pPr>
            <a:r>
              <a:rPr lang="it-IT" sz="1200" dirty="0">
                <a:latin typeface="+mn-lt"/>
              </a:rPr>
              <a:t>Nel soggetto incosciente, </a:t>
            </a:r>
            <a:r>
              <a:rPr lang="it-IT" sz="1200" b="1" dirty="0">
                <a:latin typeface="+mn-lt"/>
              </a:rPr>
              <a:t>valutazioni BLS</a:t>
            </a:r>
          </a:p>
          <a:p>
            <a:pPr marL="0" indent="0" algn="just">
              <a:buFont typeface="Arial" panose="020B0604020202020204" pitchFamily="34" charset="0"/>
              <a:buNone/>
              <a:defRPr/>
            </a:pPr>
            <a:endParaRPr lang="it-IT" altLang="it-IT" sz="1200" b="1" dirty="0">
              <a:latin typeface="+mj-lt"/>
            </a:endParaRPr>
          </a:p>
          <a:p>
            <a:pPr marL="457200" indent="-457200" algn="just">
              <a:lnSpc>
                <a:spcPct val="150000"/>
              </a:lnSpc>
              <a:buFont typeface="Arial" panose="020B0604020202020204" pitchFamily="34" charset="0"/>
              <a:buChar char="•"/>
              <a:defRPr/>
            </a:pPr>
            <a:r>
              <a:rPr lang="it-IT" altLang="it-IT" sz="1200" b="1" dirty="0">
                <a:latin typeface="+mj-lt"/>
              </a:rPr>
              <a:t>Non somministrare sostanze alcoliche</a:t>
            </a:r>
          </a:p>
          <a:p>
            <a:pPr marL="457200" indent="-457200" algn="just">
              <a:lnSpc>
                <a:spcPct val="150000"/>
              </a:lnSpc>
              <a:buFont typeface="Arial" panose="020B0604020202020204" pitchFamily="34" charset="0"/>
              <a:buChar char="•"/>
              <a:defRPr/>
            </a:pPr>
            <a:r>
              <a:rPr lang="it-IT" altLang="it-IT" sz="1200" b="1" dirty="0">
                <a:latin typeface="+mj-lt"/>
              </a:rPr>
              <a:t>Non posizionare gli arti inferiori in alto</a:t>
            </a:r>
          </a:p>
          <a:p>
            <a:pPr marL="457200" indent="-457200" algn="just">
              <a:lnSpc>
                <a:spcPct val="150000"/>
              </a:lnSpc>
              <a:buFont typeface="Arial" panose="020B0604020202020204" pitchFamily="34" charset="0"/>
              <a:buChar char="•"/>
              <a:defRPr/>
            </a:pPr>
            <a:r>
              <a:rPr lang="it-IT" altLang="it-IT" sz="1200" b="1" dirty="0">
                <a:latin typeface="+mj-lt"/>
              </a:rPr>
              <a:t>Non somministrare cibo</a:t>
            </a:r>
          </a:p>
          <a:p>
            <a:pPr marL="457200" indent="-457200" algn="just">
              <a:lnSpc>
                <a:spcPct val="150000"/>
              </a:lnSpc>
              <a:buFont typeface="Arial" panose="020B0604020202020204" pitchFamily="34" charset="0"/>
              <a:buChar char="•"/>
              <a:defRPr/>
            </a:pPr>
            <a:r>
              <a:rPr lang="it-IT" altLang="it-IT" sz="1200" b="1" dirty="0">
                <a:latin typeface="+mj-lt"/>
              </a:rPr>
              <a:t>Non muovere il paziente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118</a:t>
            </a:fld>
            <a:endParaRPr lang="it-IT"/>
          </a:p>
        </p:txBody>
      </p:sp>
    </p:spTree>
    <p:extLst>
      <p:ext uri="{BB962C8B-B14F-4D97-AF65-F5344CB8AC3E}">
        <p14:creationId xmlns:p14="http://schemas.microsoft.com/office/powerpoint/2010/main" val="4879301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ctr"/>
            <a:r>
              <a:rPr lang="it-IT" sz="1200" b="1" dirty="0"/>
              <a:t>C’È DIFFERENZA TRA</a:t>
            </a:r>
          </a:p>
          <a:p>
            <a:pPr algn="ctr"/>
            <a:r>
              <a:rPr lang="it-IT" sz="1200" b="1" dirty="0"/>
              <a:t> INFARTO E ARRESTO CARDIACO? </a:t>
            </a:r>
          </a:p>
          <a:p>
            <a:pPr algn="ctr">
              <a:defRPr/>
            </a:pPr>
            <a:endParaRPr lang="it-IT" altLang="it-IT" sz="1050" b="1" dirty="0">
              <a:latin typeface="+mj-lt"/>
              <a:cs typeface="Arial" pitchFamily="34" charset="0"/>
            </a:endParaRPr>
          </a:p>
          <a:p>
            <a:pPr algn="ctr">
              <a:defRPr/>
            </a:pPr>
            <a:endParaRPr lang="it-IT" altLang="it-IT" sz="1200" b="1" dirty="0">
              <a:latin typeface="+mj-lt"/>
              <a:cs typeface="Arial" pitchFamily="34" charset="0"/>
            </a:endParaRPr>
          </a:p>
          <a:p>
            <a:pPr algn="ctr">
              <a:defRPr/>
            </a:pPr>
            <a:r>
              <a:rPr lang="it-IT" altLang="it-IT" sz="1200" b="1" dirty="0">
                <a:latin typeface="+mj-lt"/>
                <a:cs typeface="Arial" pitchFamily="34" charset="0"/>
              </a:rPr>
              <a:t>INFARTO NON È SINONIMO DI ARRESTO CARDIACO </a:t>
            </a:r>
          </a:p>
          <a:p>
            <a:pPr algn="ctr">
              <a:defRPr/>
            </a:pPr>
            <a:endParaRPr lang="it-IT" altLang="it-IT" sz="1200" b="1" dirty="0">
              <a:latin typeface="+mj-lt"/>
              <a:cs typeface="Arial" pitchFamily="34" charset="0"/>
            </a:endParaRPr>
          </a:p>
          <a:p>
            <a:pPr algn="ctr">
              <a:defRPr/>
            </a:pPr>
            <a:r>
              <a:rPr lang="it-IT" altLang="it-IT" sz="1200" b="1" dirty="0">
                <a:latin typeface="+mj-lt"/>
                <a:cs typeface="Arial" pitchFamily="34" charset="0"/>
              </a:rPr>
              <a:t>L’INFARTO PUÒ ESSERE UNA CAUSA DI ARRESTO CARDIACO </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123</a:t>
            </a:fld>
            <a:endParaRPr lang="it-IT"/>
          </a:p>
        </p:txBody>
      </p:sp>
    </p:spTree>
    <p:extLst>
      <p:ext uri="{BB962C8B-B14F-4D97-AF65-F5344CB8AC3E}">
        <p14:creationId xmlns:p14="http://schemas.microsoft.com/office/powerpoint/2010/main" val="36992549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buFont typeface="Arial" pitchFamily="34" charset="0"/>
              <a:buChar char="•"/>
            </a:pPr>
            <a:r>
              <a:rPr lang="it-IT" altLang="it-IT" sz="1200" b="1" dirty="0"/>
              <a:t>Tornando al dolore toracico, esiste anche il dolore toracico respiratorio.</a:t>
            </a:r>
          </a:p>
          <a:p>
            <a:pPr eaLnBrk="1" hangingPunct="1">
              <a:buFont typeface="Arial" pitchFamily="34" charset="0"/>
              <a:buChar char="•"/>
            </a:pPr>
            <a:endParaRPr lang="it-IT" altLang="it-IT" sz="1200" b="1" dirty="0"/>
          </a:p>
          <a:p>
            <a:pPr eaLnBrk="1" hangingPunct="1">
              <a:buFont typeface="Arial" pitchFamily="34" charset="0"/>
              <a:buChar char="•"/>
            </a:pPr>
            <a:r>
              <a:rPr lang="it-IT" altLang="it-IT" sz="1200" b="1" dirty="0"/>
              <a:t>DIFFICOLTA’  RESPIRATORIA</a:t>
            </a:r>
          </a:p>
          <a:p>
            <a:pPr eaLnBrk="1" hangingPunct="1">
              <a:buFont typeface="Arial" pitchFamily="34" charset="0"/>
              <a:buChar char="•"/>
            </a:pPr>
            <a:endParaRPr lang="it-IT" altLang="it-IT" sz="1200" b="1" dirty="0"/>
          </a:p>
          <a:p>
            <a:pPr eaLnBrk="1" hangingPunct="1">
              <a:buFont typeface="Arial" pitchFamily="34" charset="0"/>
              <a:buChar char="•"/>
            </a:pPr>
            <a:r>
              <a:rPr lang="it-IT" altLang="it-IT" sz="1200" b="1" dirty="0"/>
              <a:t>DOLORE VARIA CON GLI ATTI RESPIRATORI</a:t>
            </a:r>
          </a:p>
          <a:p>
            <a:pPr eaLnBrk="1" hangingPunct="1">
              <a:buFont typeface="Arial" pitchFamily="34" charset="0"/>
              <a:buChar char="•"/>
            </a:pPr>
            <a:endParaRPr lang="it-IT" altLang="it-IT" sz="1200" b="1" dirty="0"/>
          </a:p>
          <a:p>
            <a:pPr eaLnBrk="1" hangingPunct="1">
              <a:buFont typeface="Arial" pitchFamily="34" charset="0"/>
              <a:buChar char="•"/>
            </a:pPr>
            <a:r>
              <a:rPr lang="it-IT" altLang="it-IT" sz="1200" b="1" dirty="0"/>
              <a:t>NON C’E’ UN PUNTO BEN IDENTIFICABILE DI    DOLORE</a:t>
            </a:r>
          </a:p>
          <a:p>
            <a:endParaRPr lang="it-IT" dirty="0"/>
          </a:p>
          <a:p>
            <a:pPr algn="ctr" eaLnBrk="1" hangingPunct="1"/>
            <a:r>
              <a:rPr lang="it-IT" altLang="it-IT" sz="1200" b="1" dirty="0"/>
              <a:t>MANCA IL FIATO:</a:t>
            </a:r>
          </a:p>
          <a:p>
            <a:pPr algn="ctr" eaLnBrk="1" hangingPunct="1"/>
            <a:r>
              <a:rPr lang="it-IT" altLang="it-IT" sz="1200" b="1" dirty="0"/>
              <a:t>DISPNEA!!!!!</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125</a:t>
            </a:fld>
            <a:endParaRPr lang="it-IT"/>
          </a:p>
        </p:txBody>
      </p:sp>
    </p:spTree>
    <p:extLst>
      <p:ext uri="{BB962C8B-B14F-4D97-AF65-F5344CB8AC3E}">
        <p14:creationId xmlns:p14="http://schemas.microsoft.com/office/powerpoint/2010/main" val="41382764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defRPr/>
            </a:pPr>
            <a:endParaRPr lang="it-IT" altLang="it-IT" sz="2000" dirty="0">
              <a:latin typeface="+mj-lt"/>
            </a:endParaRPr>
          </a:p>
          <a:p>
            <a:pPr algn="just">
              <a:defRPr/>
            </a:pPr>
            <a:r>
              <a:rPr lang="it-IT" altLang="it-IT" dirty="0">
                <a:latin typeface="+mj-lt"/>
              </a:rPr>
              <a:t>Il livello di PaO2 (pressione parziale di ossigeno nel sangue arterioso) sotto il quale si parla di insufficienza respiratoria è 60 mmHg.</a:t>
            </a:r>
          </a:p>
          <a:p>
            <a:endParaRPr lang="it-IT" dirty="0"/>
          </a:p>
          <a:p>
            <a:r>
              <a:rPr lang="it-IT" dirty="0"/>
              <a:t>Cosa fare? </a:t>
            </a:r>
          </a:p>
          <a:p>
            <a:pPr marL="342900" indent="-342900" eaLnBrk="0" hangingPunct="0">
              <a:buFont typeface="Arial" panose="020B0604020202020204" pitchFamily="34" charset="0"/>
              <a:buChar char="•"/>
              <a:defRPr/>
            </a:pPr>
            <a:r>
              <a:rPr lang="it-IT" sz="1200" b="1" dirty="0">
                <a:latin typeface="+mn-lt"/>
              </a:rPr>
              <a:t>Tranquillizzare</a:t>
            </a:r>
            <a:r>
              <a:rPr lang="it-IT" sz="1200" dirty="0">
                <a:latin typeface="+mn-lt"/>
              </a:rPr>
              <a:t> il soggetto</a:t>
            </a:r>
          </a:p>
          <a:p>
            <a:pPr marL="342900" indent="-342900" eaLnBrk="0" hangingPunct="0">
              <a:buFont typeface="Arial" panose="020B0604020202020204" pitchFamily="34" charset="0"/>
              <a:buChar char="•"/>
              <a:defRPr/>
            </a:pPr>
            <a:r>
              <a:rPr lang="it-IT" sz="1200" dirty="0">
                <a:latin typeface="+mn-lt"/>
              </a:rPr>
              <a:t>Fargli assumere la </a:t>
            </a:r>
            <a:r>
              <a:rPr lang="it-IT" sz="1200" b="1" dirty="0">
                <a:latin typeface="+mn-lt"/>
              </a:rPr>
              <a:t>posizione </a:t>
            </a:r>
            <a:r>
              <a:rPr lang="it-IT" sz="1200" b="1" dirty="0" err="1">
                <a:latin typeface="+mn-lt"/>
              </a:rPr>
              <a:t>semiseduta</a:t>
            </a:r>
            <a:r>
              <a:rPr lang="it-IT" sz="1200" dirty="0">
                <a:latin typeface="+mn-lt"/>
              </a:rPr>
              <a:t>, con gli arti inferiori declivi</a:t>
            </a:r>
          </a:p>
          <a:p>
            <a:pPr marL="342900" indent="-342900" eaLnBrk="0" hangingPunct="0">
              <a:buFont typeface="Arial" panose="020B0604020202020204" pitchFamily="34" charset="0"/>
              <a:buChar char="•"/>
              <a:defRPr/>
            </a:pPr>
            <a:r>
              <a:rPr lang="it-IT" sz="1200" dirty="0">
                <a:latin typeface="+mn-lt"/>
              </a:rPr>
              <a:t>Allentare eventuali indumenti stretti sul torace</a:t>
            </a:r>
          </a:p>
          <a:p>
            <a:pPr marL="342900" indent="-342900" eaLnBrk="0" hangingPunct="0">
              <a:buFont typeface="Arial" panose="020B0604020202020204" pitchFamily="34" charset="0"/>
              <a:buChar char="•"/>
              <a:defRPr/>
            </a:pPr>
            <a:r>
              <a:rPr lang="it-IT" sz="1200" dirty="0">
                <a:latin typeface="+mn-lt"/>
              </a:rPr>
              <a:t>Se al chiuso, </a:t>
            </a:r>
            <a:r>
              <a:rPr lang="it-IT" sz="1200" b="1" dirty="0">
                <a:latin typeface="+mn-lt"/>
              </a:rPr>
              <a:t>aerare</a:t>
            </a:r>
            <a:r>
              <a:rPr lang="it-IT" sz="1200" dirty="0">
                <a:latin typeface="+mn-lt"/>
              </a:rPr>
              <a:t> adeguatamente l’ambiente</a:t>
            </a:r>
          </a:p>
          <a:p>
            <a:pPr marL="342900" indent="-342900" eaLnBrk="0" hangingPunct="0">
              <a:buFont typeface="Arial" panose="020B0604020202020204" pitchFamily="34" charset="0"/>
              <a:buChar char="•"/>
              <a:defRPr/>
            </a:pPr>
            <a:r>
              <a:rPr lang="it-IT" sz="1200" dirty="0">
                <a:latin typeface="+mn-lt"/>
              </a:rPr>
              <a:t>Nel soggetto incosciente, </a:t>
            </a:r>
            <a:r>
              <a:rPr lang="it-IT" sz="1200" b="1" dirty="0">
                <a:latin typeface="+mn-lt"/>
              </a:rPr>
              <a:t>valutazioni BLS</a:t>
            </a:r>
          </a:p>
          <a:p>
            <a:endParaRPr lang="it-IT" dirty="0"/>
          </a:p>
          <a:p>
            <a:pPr algn="just">
              <a:spcBef>
                <a:spcPts val="600"/>
              </a:spcBef>
              <a:defRPr/>
            </a:pPr>
            <a:r>
              <a:rPr lang="it-IT" altLang="it-IT" sz="1200" b="1" dirty="0">
                <a:solidFill>
                  <a:srgbClr val="042788"/>
                </a:solidFill>
              </a:rPr>
              <a:t>Il paziente in genere si presenta con le seguenti caratteristiche:</a:t>
            </a:r>
          </a:p>
          <a:p>
            <a:pPr marL="457200" indent="-457200" algn="just">
              <a:spcBef>
                <a:spcPts val="600"/>
              </a:spcBef>
              <a:buFont typeface="Arial" panose="020B0604020202020204" pitchFamily="34" charset="0"/>
              <a:buChar char="•"/>
              <a:defRPr/>
            </a:pPr>
            <a:r>
              <a:rPr lang="it-IT" altLang="it-IT" sz="1200" b="1" dirty="0">
                <a:solidFill>
                  <a:srgbClr val="042788"/>
                </a:solidFill>
              </a:rPr>
              <a:t>Tende a presentarsi seduto, con il busto inchinato in avanti e con le mani appoggiate sulle ginocchia</a:t>
            </a:r>
          </a:p>
          <a:p>
            <a:pPr marL="457200" indent="-457200" algn="just">
              <a:spcBef>
                <a:spcPts val="600"/>
              </a:spcBef>
              <a:buFont typeface="Arial" panose="020B0604020202020204" pitchFamily="34" charset="0"/>
              <a:buChar char="•"/>
              <a:defRPr/>
            </a:pPr>
            <a:r>
              <a:rPr lang="it-IT" altLang="it-IT" sz="1200" b="1" dirty="0">
                <a:solidFill>
                  <a:srgbClr val="042788"/>
                </a:solidFill>
              </a:rPr>
              <a:t>“Fame d’aria”. Difficoltà alla respirazione, con un prolungamento della fase espiratoria, accompagnata da un sibilo o fischio. Può parlare con estrema difficoltà.</a:t>
            </a:r>
          </a:p>
          <a:p>
            <a:pPr marL="457200" indent="-457200" algn="just">
              <a:spcBef>
                <a:spcPts val="600"/>
              </a:spcBef>
              <a:buFont typeface="Arial" panose="020B0604020202020204" pitchFamily="34" charset="0"/>
              <a:buChar char="•"/>
              <a:defRPr/>
            </a:pPr>
            <a:r>
              <a:rPr lang="it-IT" altLang="it-IT" sz="1200" b="1" dirty="0">
                <a:solidFill>
                  <a:srgbClr val="042788"/>
                </a:solidFill>
              </a:rPr>
              <a:t>Colorito bluastro delle labbra; fronte, torace e braccia possono essere sudate e fredde</a:t>
            </a:r>
          </a:p>
          <a:p>
            <a:pPr marL="457200" indent="-457200" algn="just">
              <a:spcBef>
                <a:spcPts val="600"/>
              </a:spcBef>
              <a:buFont typeface="Arial" panose="020B0604020202020204" pitchFamily="34" charset="0"/>
              <a:buChar char="•"/>
              <a:defRPr/>
            </a:pPr>
            <a:r>
              <a:rPr lang="it-IT" altLang="it-IT" sz="1200" b="1" dirty="0">
                <a:solidFill>
                  <a:srgbClr val="042788"/>
                </a:solidFill>
              </a:rPr>
              <a:t>Notevolmente ansioso, preoccupato, talvolta drammaticamente angosciato. Può presentarsi confuso, sonnolente o anche incosciente</a:t>
            </a:r>
          </a:p>
          <a:p>
            <a:pPr marL="457200" indent="-457200" algn="just">
              <a:spcBef>
                <a:spcPts val="600"/>
              </a:spcBef>
              <a:buFont typeface="Arial" panose="020B0604020202020204" pitchFamily="34" charset="0"/>
              <a:buChar char="•"/>
              <a:defRPr/>
            </a:pPr>
            <a:r>
              <a:rPr lang="it-IT" altLang="it-IT" sz="1200" b="1" dirty="0">
                <a:solidFill>
                  <a:srgbClr val="042788"/>
                </a:solidFill>
              </a:rPr>
              <a:t>Il respiro può essere rumoroso. Si odono, talvolta anche a distanza, sibili e rantoli</a:t>
            </a:r>
          </a:p>
          <a:p>
            <a:pPr marL="457200" indent="-457200" algn="just">
              <a:spcBef>
                <a:spcPts val="600"/>
              </a:spcBef>
              <a:buFont typeface="Arial" panose="020B0604020202020204" pitchFamily="34" charset="0"/>
              <a:buChar char="•"/>
              <a:defRPr/>
            </a:pPr>
            <a:r>
              <a:rPr lang="it-IT" altLang="it-IT" sz="1200" b="1" dirty="0">
                <a:solidFill>
                  <a:srgbClr val="042788"/>
                </a:solidFill>
              </a:rPr>
              <a:t>I muscoli del collo possono sembrare “tirati”</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127</a:t>
            </a:fld>
            <a:endParaRPr lang="it-IT"/>
          </a:p>
        </p:txBody>
      </p:sp>
    </p:spTree>
    <p:extLst>
      <p:ext uri="{BB962C8B-B14F-4D97-AF65-F5344CB8AC3E}">
        <p14:creationId xmlns:p14="http://schemas.microsoft.com/office/powerpoint/2010/main" val="13757686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128</a:t>
            </a:fld>
            <a:endParaRPr lang="it-IT"/>
          </a:p>
        </p:txBody>
      </p:sp>
    </p:spTree>
    <p:extLst>
      <p:ext uri="{BB962C8B-B14F-4D97-AF65-F5344CB8AC3E}">
        <p14:creationId xmlns:p14="http://schemas.microsoft.com/office/powerpoint/2010/main" val="17331046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defRPr/>
            </a:pPr>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129</a:t>
            </a:fld>
            <a:endParaRPr lang="it-IT"/>
          </a:p>
        </p:txBody>
      </p:sp>
    </p:spTree>
    <p:extLst>
      <p:ext uri="{BB962C8B-B14F-4D97-AF65-F5344CB8AC3E}">
        <p14:creationId xmlns:p14="http://schemas.microsoft.com/office/powerpoint/2010/main" val="8298287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342900" indent="-342900" eaLnBrk="0" hangingPunct="0">
              <a:buFont typeface="Arial" panose="020B0604020202020204" pitchFamily="34" charset="0"/>
              <a:buChar char="•"/>
              <a:defRPr/>
            </a:pPr>
            <a:r>
              <a:rPr lang="it-IT" sz="1200" b="1" dirty="0">
                <a:latin typeface="+mn-lt"/>
              </a:rPr>
              <a:t>Tranquillizzare</a:t>
            </a:r>
            <a:r>
              <a:rPr lang="it-IT" sz="1200" dirty="0">
                <a:latin typeface="+mn-lt"/>
              </a:rPr>
              <a:t> il soggetto</a:t>
            </a:r>
          </a:p>
          <a:p>
            <a:pPr marL="342900" indent="-342900" eaLnBrk="0" hangingPunct="0">
              <a:buFont typeface="Arial" panose="020B0604020202020204" pitchFamily="34" charset="0"/>
              <a:buChar char="•"/>
              <a:defRPr/>
            </a:pPr>
            <a:r>
              <a:rPr lang="it-IT" sz="1200" dirty="0">
                <a:latin typeface="+mn-lt"/>
              </a:rPr>
              <a:t>Fargli assumere la </a:t>
            </a:r>
            <a:r>
              <a:rPr lang="it-IT" sz="1200" b="1" dirty="0">
                <a:latin typeface="+mn-lt"/>
              </a:rPr>
              <a:t>posizione </a:t>
            </a:r>
            <a:r>
              <a:rPr lang="it-IT" sz="1200" b="1" dirty="0" err="1">
                <a:latin typeface="+mn-lt"/>
              </a:rPr>
              <a:t>semiseduta</a:t>
            </a:r>
            <a:r>
              <a:rPr lang="it-IT" sz="1200" dirty="0">
                <a:latin typeface="+mn-lt"/>
              </a:rPr>
              <a:t>, con testa e torace in avanti</a:t>
            </a:r>
          </a:p>
          <a:p>
            <a:pPr marL="342900" indent="-342900" eaLnBrk="0" hangingPunct="0">
              <a:buFont typeface="Arial" panose="020B0604020202020204" pitchFamily="34" charset="0"/>
              <a:buChar char="•"/>
              <a:defRPr/>
            </a:pPr>
            <a:r>
              <a:rPr lang="it-IT" sz="1200" dirty="0">
                <a:latin typeface="+mn-lt"/>
              </a:rPr>
              <a:t>Allentare eventuali indumenti stretti sul torace</a:t>
            </a:r>
          </a:p>
          <a:p>
            <a:pPr marL="342900" indent="-342900" eaLnBrk="0" hangingPunct="0">
              <a:buFont typeface="Arial" panose="020B0604020202020204" pitchFamily="34" charset="0"/>
              <a:buChar char="•"/>
              <a:defRPr/>
            </a:pPr>
            <a:r>
              <a:rPr lang="it-IT" sz="1200" dirty="0">
                <a:latin typeface="+mn-lt"/>
              </a:rPr>
              <a:t>Se al chiuso, </a:t>
            </a:r>
            <a:r>
              <a:rPr lang="it-IT" sz="1200" b="1" dirty="0">
                <a:latin typeface="+mn-lt"/>
              </a:rPr>
              <a:t>aerare</a:t>
            </a:r>
            <a:r>
              <a:rPr lang="it-IT" sz="1200" dirty="0">
                <a:latin typeface="+mn-lt"/>
              </a:rPr>
              <a:t> adeguatamente l’ambiente</a:t>
            </a:r>
          </a:p>
          <a:p>
            <a:pPr marL="342900" indent="-342900" eaLnBrk="0" hangingPunct="0">
              <a:buFont typeface="Arial" panose="020B0604020202020204" pitchFamily="34" charset="0"/>
              <a:buChar char="•"/>
              <a:defRPr/>
            </a:pPr>
            <a:r>
              <a:rPr lang="it-IT" sz="1200" dirty="0">
                <a:latin typeface="+mn-lt"/>
              </a:rPr>
              <a:t>Nel soggetto incosciente, </a:t>
            </a:r>
            <a:r>
              <a:rPr lang="it-IT" sz="1200" b="1" dirty="0">
                <a:latin typeface="+mn-lt"/>
              </a:rPr>
              <a:t>valutazioni BLS</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131</a:t>
            </a:fld>
            <a:endParaRPr lang="it-IT"/>
          </a:p>
        </p:txBody>
      </p:sp>
    </p:spTree>
    <p:extLst>
      <p:ext uri="{BB962C8B-B14F-4D97-AF65-F5344CB8AC3E}">
        <p14:creationId xmlns:p14="http://schemas.microsoft.com/office/powerpoint/2010/main" val="18756194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134</a:t>
            </a:fld>
            <a:endParaRPr lang="it-IT"/>
          </a:p>
        </p:txBody>
      </p:sp>
    </p:spTree>
    <p:extLst>
      <p:ext uri="{BB962C8B-B14F-4D97-AF65-F5344CB8AC3E}">
        <p14:creationId xmlns:p14="http://schemas.microsoft.com/office/powerpoint/2010/main" val="14132251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Evitare soprattutto </a:t>
            </a:r>
          </a:p>
        </p:txBody>
      </p:sp>
      <p:sp>
        <p:nvSpPr>
          <p:cNvPr id="4" name="Slide Number Placeholder 3"/>
          <p:cNvSpPr>
            <a:spLocks noGrp="1"/>
          </p:cNvSpPr>
          <p:nvPr>
            <p:ph type="sldNum" sz="quarter" idx="5"/>
          </p:nvPr>
        </p:nvSpPr>
        <p:spPr/>
        <p:txBody>
          <a:bodyPr/>
          <a:lstStyle/>
          <a:p>
            <a:pPr>
              <a:defRPr/>
            </a:pPr>
            <a:fld id="{E7C5DB90-9FC2-423F-9692-AF7CAE75DBDC}" type="slidenum">
              <a:rPr lang="it-IT" smtClean="0"/>
              <a:pPr>
                <a:defRPr/>
              </a:pPr>
              <a:t>136</a:t>
            </a:fld>
            <a:endParaRPr lang="it-IT"/>
          </a:p>
        </p:txBody>
      </p:sp>
    </p:spTree>
    <p:extLst>
      <p:ext uri="{BB962C8B-B14F-4D97-AF65-F5344CB8AC3E}">
        <p14:creationId xmlns:p14="http://schemas.microsoft.com/office/powerpoint/2010/main" val="30459103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Evitare soprattutto </a:t>
            </a:r>
          </a:p>
        </p:txBody>
      </p:sp>
      <p:sp>
        <p:nvSpPr>
          <p:cNvPr id="4" name="Slide Number Placeholder 3"/>
          <p:cNvSpPr>
            <a:spLocks noGrp="1"/>
          </p:cNvSpPr>
          <p:nvPr>
            <p:ph type="sldNum" sz="quarter" idx="5"/>
          </p:nvPr>
        </p:nvSpPr>
        <p:spPr/>
        <p:txBody>
          <a:bodyPr/>
          <a:lstStyle/>
          <a:p>
            <a:pPr>
              <a:defRPr/>
            </a:pPr>
            <a:fld id="{E7C5DB90-9FC2-423F-9692-AF7CAE75DBDC}" type="slidenum">
              <a:rPr lang="it-IT" smtClean="0"/>
              <a:pPr>
                <a:defRPr/>
              </a:pPr>
              <a:t>137</a:t>
            </a:fld>
            <a:endParaRPr lang="it-IT"/>
          </a:p>
        </p:txBody>
      </p:sp>
    </p:spTree>
    <p:extLst>
      <p:ext uri="{BB962C8B-B14F-4D97-AF65-F5344CB8AC3E}">
        <p14:creationId xmlns:p14="http://schemas.microsoft.com/office/powerpoint/2010/main" val="3014554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eaLnBrk="1" hangingPunct="1"/>
            <a:r>
              <a:rPr lang="it-IT" altLang="it-IT" sz="1400" i="1" u="sng" dirty="0">
                <a:ea typeface="Arial Unicode MS" pitchFamily="34" charset="-128"/>
                <a:cs typeface="Arial" pitchFamily="34" charset="0"/>
              </a:rPr>
              <a:t>1) cassetta di primo soccorso</a:t>
            </a:r>
            <a:r>
              <a:rPr lang="it-IT" altLang="it-IT" sz="1400" dirty="0">
                <a:ea typeface="Arial Unicode MS" pitchFamily="34" charset="-128"/>
                <a:cs typeface="Arial" pitchFamily="34" charset="0"/>
              </a:rPr>
              <a:t>, </a:t>
            </a:r>
          </a:p>
          <a:p>
            <a:pPr algn="just" eaLnBrk="1" hangingPunct="1"/>
            <a:r>
              <a:rPr lang="it-IT" altLang="it-IT" sz="1200" dirty="0">
                <a:ea typeface="Arial Unicode MS" pitchFamily="34" charset="-128"/>
                <a:cs typeface="Arial" pitchFamily="34" charset="0"/>
              </a:rPr>
              <a:t>- tenuta presso ciascun luogo di lavoro, </a:t>
            </a:r>
          </a:p>
          <a:p>
            <a:pPr algn="just" eaLnBrk="1" hangingPunct="1"/>
            <a:r>
              <a:rPr lang="it-IT" altLang="it-IT" sz="1200" dirty="0">
                <a:ea typeface="Arial Unicode MS" pitchFamily="34" charset="-128"/>
                <a:cs typeface="Arial" pitchFamily="34" charset="0"/>
              </a:rPr>
              <a:t>- luogo facilmente accessibile ed individuabile </a:t>
            </a:r>
          </a:p>
          <a:p>
            <a:pPr algn="just" eaLnBrk="1" hangingPunct="1"/>
            <a:r>
              <a:rPr lang="it-IT" altLang="it-IT" sz="1200" dirty="0">
                <a:ea typeface="Arial Unicode MS" pitchFamily="34" charset="-128"/>
                <a:cs typeface="Arial" pitchFamily="34" charset="0"/>
              </a:rPr>
              <a:t>- costantemente assicurata, la completezza ed il corretto stato d'uso dei presidi ivi contenuti;</a:t>
            </a:r>
          </a:p>
          <a:p>
            <a:pPr algn="just" eaLnBrk="1" hangingPunct="1"/>
            <a:br>
              <a:rPr lang="it-IT" altLang="it-IT" sz="1400" dirty="0">
                <a:ea typeface="Arial Unicode MS" pitchFamily="34" charset="-128"/>
                <a:cs typeface="Arial" pitchFamily="34" charset="0"/>
              </a:rPr>
            </a:br>
            <a:r>
              <a:rPr lang="it-IT" altLang="it-IT" sz="1400" dirty="0">
                <a:ea typeface="Arial Unicode MS" pitchFamily="34" charset="-128"/>
                <a:cs typeface="Arial" pitchFamily="34" charset="0"/>
              </a:rPr>
              <a:t>2) </a:t>
            </a:r>
            <a:r>
              <a:rPr lang="it-IT" altLang="it-IT" sz="1400" i="1" u="sng" dirty="0">
                <a:ea typeface="Arial Unicode MS" pitchFamily="34" charset="-128"/>
                <a:cs typeface="Arial" pitchFamily="34" charset="0"/>
              </a:rPr>
              <a:t>mezzo di comunicazione</a:t>
            </a:r>
          </a:p>
          <a:p>
            <a:pPr algn="just" eaLnBrk="1" hangingPunct="1"/>
            <a:r>
              <a:rPr lang="it-IT" altLang="it-IT" sz="1200" dirty="0">
                <a:ea typeface="Arial Unicode MS" pitchFamily="34" charset="-128"/>
                <a:cs typeface="Arial" pitchFamily="34" charset="0"/>
              </a:rPr>
              <a:t>idoneo ad attivare rapidamente il sistema di emergenza del Servizio Sanitario Nazionale.</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11</a:t>
            </a:fld>
            <a:endParaRPr lang="it-IT"/>
          </a:p>
        </p:txBody>
      </p:sp>
    </p:spTree>
    <p:extLst>
      <p:ext uri="{BB962C8B-B14F-4D97-AF65-F5344CB8AC3E}">
        <p14:creationId xmlns:p14="http://schemas.microsoft.com/office/powerpoint/2010/main" val="7481872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a:defRPr/>
            </a:pPr>
            <a:fld id="{E7C5DB90-9FC2-423F-9692-AF7CAE75DBDC}" type="slidenum">
              <a:rPr lang="it-IT" smtClean="0"/>
              <a:pPr>
                <a:defRPr/>
              </a:pPr>
              <a:t>140</a:t>
            </a:fld>
            <a:endParaRPr lang="it-IT"/>
          </a:p>
        </p:txBody>
      </p:sp>
    </p:spTree>
    <p:extLst>
      <p:ext uri="{BB962C8B-B14F-4D97-AF65-F5344CB8AC3E}">
        <p14:creationId xmlns:p14="http://schemas.microsoft.com/office/powerpoint/2010/main" val="5315672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ctr">
              <a:defRPr/>
            </a:pPr>
            <a:r>
              <a:rPr lang="it-IT" altLang="it-IT" sz="1600" b="1" dirty="0">
                <a:latin typeface="+mj-lt"/>
              </a:rPr>
              <a:t>FONDAMENTALMENTE:</a:t>
            </a:r>
          </a:p>
          <a:p>
            <a:pPr algn="ctr">
              <a:defRPr/>
            </a:pPr>
            <a:r>
              <a:rPr lang="it-IT" altLang="it-IT" sz="1200" i="1" dirty="0"/>
              <a:t>la LIPOTIMIA la «sento arrivare e ho ricordo della sensazione angosciante» </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145</a:t>
            </a:fld>
            <a:endParaRPr lang="it-IT"/>
          </a:p>
        </p:txBody>
      </p:sp>
    </p:spTree>
    <p:extLst>
      <p:ext uri="{BB962C8B-B14F-4D97-AF65-F5344CB8AC3E}">
        <p14:creationId xmlns:p14="http://schemas.microsoft.com/office/powerpoint/2010/main" val="23239655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buFontTx/>
              <a:buChar char="•"/>
            </a:pPr>
            <a:r>
              <a:rPr lang="it-IT" altLang="en-US" b="1" dirty="0">
                <a:latin typeface="Arial" panose="020B0604020202020204" pitchFamily="34" charset="0"/>
                <a:cs typeface="Arial" panose="020B0604020202020204" pitchFamily="34" charset="0"/>
              </a:rPr>
              <a:t> PAZIENTE NON COSCIENTE CHE RESPIRA</a:t>
            </a:r>
          </a:p>
          <a:p>
            <a:pPr>
              <a:buFontTx/>
              <a:buChar char="•"/>
            </a:pPr>
            <a:r>
              <a:rPr lang="it-IT" altLang="en-US" b="1" dirty="0">
                <a:latin typeface="Arial" panose="020B0604020202020204" pitchFamily="34" charset="0"/>
                <a:cs typeface="Arial" panose="020B0604020202020204" pitchFamily="34" charset="0"/>
              </a:rPr>
              <a:t> ATTIVITA’ RESPIRATORIA </a:t>
            </a:r>
            <a:r>
              <a:rPr lang="it-IT" altLang="en-US" b="1" dirty="0">
                <a:solidFill>
                  <a:srgbClr val="C00000"/>
                </a:solidFill>
                <a:latin typeface="Arial" panose="020B0604020202020204" pitchFamily="34" charset="0"/>
                <a:cs typeface="Arial" panose="020B0604020202020204" pitchFamily="34" charset="0"/>
              </a:rPr>
              <a:t>PRESENTE</a:t>
            </a:r>
          </a:p>
          <a:p>
            <a:pPr>
              <a:buFontTx/>
              <a:buChar char="•"/>
            </a:pPr>
            <a:r>
              <a:rPr lang="it-IT" altLang="en-US" b="1" dirty="0">
                <a:solidFill>
                  <a:srgbClr val="C00000"/>
                </a:solidFill>
                <a:latin typeface="Arial" panose="020B0604020202020204" pitchFamily="34" charset="0"/>
                <a:cs typeface="Arial" panose="020B0604020202020204" pitchFamily="34" charset="0"/>
              </a:rPr>
              <a:t> NON TRAUMATIZZATO</a:t>
            </a:r>
          </a:p>
          <a:p>
            <a:pPr>
              <a:buFontTx/>
              <a:buChar char="•"/>
            </a:pPr>
            <a:r>
              <a:rPr lang="it-IT" altLang="en-US" b="1" dirty="0">
                <a:latin typeface="Arial" panose="020B0604020202020204" pitchFamily="34" charset="0"/>
                <a:cs typeface="Arial" panose="020B0604020202020204" pitchFamily="34" charset="0"/>
              </a:rPr>
              <a:t> DOPO 30’ CAMBIA LATO</a:t>
            </a:r>
          </a:p>
          <a:p>
            <a:pPr>
              <a:buFontTx/>
              <a:buChar char="•"/>
            </a:pPr>
            <a:r>
              <a:rPr lang="it-IT" altLang="en-US" b="1" dirty="0">
                <a:latin typeface="Arial" panose="020B0604020202020204" pitchFamily="34" charset="0"/>
                <a:cs typeface="Arial" panose="020B0604020202020204" pitchFamily="34" charset="0"/>
              </a:rPr>
              <a:t> CONTROLLA CHE CONTINUI A RESPIRARE</a:t>
            </a:r>
          </a:p>
          <a:p>
            <a:pPr>
              <a:buFontTx/>
              <a:buChar char="•"/>
            </a:pPr>
            <a:endParaRPr lang="it-IT" altLang="en-US" b="1" dirty="0">
              <a:latin typeface="Arial" panose="020B0604020202020204" pitchFamily="34" charset="0"/>
              <a:cs typeface="Arial" panose="020B0604020202020204" pitchFamily="34" charset="0"/>
            </a:endParaRPr>
          </a:p>
          <a:p>
            <a:pPr marL="12700" marR="5080" algn="just">
              <a:lnSpc>
                <a:spcPct val="100000"/>
              </a:lnSpc>
              <a:spcBef>
                <a:spcPts val="100"/>
              </a:spcBef>
            </a:pPr>
            <a:r>
              <a:rPr lang="it-IT" sz="1200" dirty="0">
                <a:latin typeface="Calibri"/>
                <a:cs typeface="Calibri"/>
              </a:rPr>
              <a:t>Nei </a:t>
            </a:r>
            <a:r>
              <a:rPr lang="it-IT" sz="1200" spc="-5" dirty="0">
                <a:latin typeface="Calibri"/>
                <a:cs typeface="Calibri"/>
              </a:rPr>
              <a:t>pazienti incoscienti </a:t>
            </a:r>
            <a:r>
              <a:rPr lang="it-IT" sz="1200" dirty="0">
                <a:latin typeface="Calibri"/>
                <a:cs typeface="Calibri"/>
              </a:rPr>
              <a:t>che </a:t>
            </a:r>
            <a:r>
              <a:rPr lang="it-IT" sz="1200" spc="-5" dirty="0">
                <a:latin typeface="Calibri"/>
                <a:cs typeface="Calibri"/>
              </a:rPr>
              <a:t>respirano ha </a:t>
            </a:r>
            <a:r>
              <a:rPr lang="it-IT" sz="1200" dirty="0">
                <a:latin typeface="Calibri"/>
                <a:cs typeface="Calibri"/>
              </a:rPr>
              <a:t>come </a:t>
            </a:r>
            <a:r>
              <a:rPr lang="it-IT" sz="1200" spc="-5" dirty="0">
                <a:latin typeface="Calibri"/>
                <a:cs typeface="Calibri"/>
              </a:rPr>
              <a:t>scopo quello di </a:t>
            </a:r>
            <a:r>
              <a:rPr lang="it-IT" sz="1200" dirty="0">
                <a:latin typeface="Calibri"/>
                <a:cs typeface="Calibri"/>
              </a:rPr>
              <a:t> </a:t>
            </a:r>
            <a:r>
              <a:rPr lang="it-IT" sz="1200" spc="-5" dirty="0">
                <a:latin typeface="Calibri"/>
                <a:cs typeface="Calibri"/>
              </a:rPr>
              <a:t>facilitare l’espulsione </a:t>
            </a:r>
            <a:r>
              <a:rPr lang="it-IT" sz="1200" dirty="0">
                <a:latin typeface="Calibri"/>
                <a:cs typeface="Calibri"/>
              </a:rPr>
              <a:t>dalla </a:t>
            </a:r>
            <a:r>
              <a:rPr lang="it-IT" sz="1200" spc="-5" dirty="0">
                <a:latin typeface="Calibri"/>
                <a:cs typeface="Calibri"/>
              </a:rPr>
              <a:t>bocca </a:t>
            </a:r>
            <a:r>
              <a:rPr lang="it-IT" sz="1200" spc="-10" dirty="0">
                <a:latin typeface="Calibri"/>
                <a:cs typeface="Calibri"/>
              </a:rPr>
              <a:t>di </a:t>
            </a:r>
            <a:r>
              <a:rPr lang="it-IT" sz="1200" spc="-5" dirty="0">
                <a:latin typeface="Calibri"/>
                <a:cs typeface="Calibri"/>
              </a:rPr>
              <a:t>secrezioni (sangue, vomito, </a:t>
            </a:r>
            <a:r>
              <a:rPr lang="it-IT" sz="1200" dirty="0">
                <a:latin typeface="Calibri"/>
                <a:cs typeface="Calibri"/>
              </a:rPr>
              <a:t> ecc.)</a:t>
            </a:r>
            <a:r>
              <a:rPr lang="it-IT" sz="1200" spc="-40" dirty="0">
                <a:latin typeface="Calibri"/>
                <a:cs typeface="Calibri"/>
              </a:rPr>
              <a:t> </a:t>
            </a:r>
            <a:r>
              <a:rPr lang="it-IT" sz="1200" spc="-5" dirty="0">
                <a:latin typeface="Calibri"/>
                <a:cs typeface="Calibri"/>
              </a:rPr>
              <a:t>senza</a:t>
            </a:r>
            <a:r>
              <a:rPr lang="it-IT" sz="1200" spc="5" dirty="0">
                <a:latin typeface="Calibri"/>
                <a:cs typeface="Calibri"/>
              </a:rPr>
              <a:t> </a:t>
            </a:r>
            <a:r>
              <a:rPr lang="it-IT" sz="1200" spc="-5" dirty="0">
                <a:latin typeface="Calibri"/>
                <a:cs typeface="Calibri"/>
              </a:rPr>
              <a:t>pericolo</a:t>
            </a:r>
            <a:r>
              <a:rPr lang="it-IT" sz="1200" spc="-20" dirty="0">
                <a:latin typeface="Calibri"/>
                <a:cs typeface="Calibri"/>
              </a:rPr>
              <a:t> </a:t>
            </a:r>
            <a:r>
              <a:rPr lang="it-IT" sz="1200" spc="-5" dirty="0">
                <a:latin typeface="Calibri"/>
                <a:cs typeface="Calibri"/>
              </a:rPr>
              <a:t>di soffocamento</a:t>
            </a:r>
            <a:endParaRPr lang="it-IT" sz="1200" dirty="0">
              <a:latin typeface="Calibri"/>
              <a:cs typeface="Calibri"/>
            </a:endParaRPr>
          </a:p>
          <a:p>
            <a:pPr marL="12700" algn="just">
              <a:lnSpc>
                <a:spcPct val="100000"/>
              </a:lnSpc>
              <a:spcBef>
                <a:spcPts val="575"/>
              </a:spcBef>
            </a:pPr>
            <a:r>
              <a:rPr lang="it-IT" sz="1200" spc="-5" dirty="0">
                <a:latin typeface="Calibri"/>
                <a:cs typeface="Calibri"/>
              </a:rPr>
              <a:t>NB</a:t>
            </a:r>
            <a:r>
              <a:rPr lang="it-IT" sz="1200" spc="-30" dirty="0">
                <a:latin typeface="Calibri"/>
                <a:cs typeface="Calibri"/>
              </a:rPr>
              <a:t> </a:t>
            </a:r>
            <a:r>
              <a:rPr lang="it-IT" sz="1200" spc="-5" dirty="0">
                <a:latin typeface="Calibri"/>
                <a:cs typeface="Calibri"/>
              </a:rPr>
              <a:t>Non</a:t>
            </a:r>
            <a:r>
              <a:rPr lang="it-IT" sz="1200" dirty="0">
                <a:latin typeface="Calibri"/>
                <a:cs typeface="Calibri"/>
              </a:rPr>
              <a:t> mettere</a:t>
            </a:r>
            <a:r>
              <a:rPr lang="it-IT" sz="1200" spc="-20" dirty="0">
                <a:latin typeface="Calibri"/>
                <a:cs typeface="Calibri"/>
              </a:rPr>
              <a:t> </a:t>
            </a:r>
            <a:r>
              <a:rPr lang="it-IT" sz="1200" dirty="0">
                <a:latin typeface="Calibri"/>
                <a:cs typeface="Calibri"/>
              </a:rPr>
              <a:t>in</a:t>
            </a:r>
            <a:r>
              <a:rPr lang="it-IT" sz="1200" spc="-10" dirty="0">
                <a:latin typeface="Calibri"/>
                <a:cs typeface="Calibri"/>
              </a:rPr>
              <a:t> </a:t>
            </a:r>
            <a:r>
              <a:rPr lang="it-IT" sz="1200" spc="-5" dirty="0">
                <a:latin typeface="Calibri"/>
                <a:cs typeface="Calibri"/>
              </a:rPr>
              <a:t>questa</a:t>
            </a:r>
            <a:r>
              <a:rPr lang="it-IT" sz="1200" dirty="0">
                <a:latin typeface="Calibri"/>
                <a:cs typeface="Calibri"/>
              </a:rPr>
              <a:t> </a:t>
            </a:r>
            <a:r>
              <a:rPr lang="it-IT" sz="1200" spc="-5" dirty="0">
                <a:latin typeface="Calibri"/>
                <a:cs typeface="Calibri"/>
              </a:rPr>
              <a:t>posizione</a:t>
            </a:r>
            <a:r>
              <a:rPr lang="it-IT" sz="1200" spc="-15" dirty="0">
                <a:latin typeface="Calibri"/>
                <a:cs typeface="Calibri"/>
              </a:rPr>
              <a:t> </a:t>
            </a:r>
            <a:r>
              <a:rPr lang="it-IT" sz="1200" spc="-5" dirty="0">
                <a:latin typeface="Calibri"/>
                <a:cs typeface="Calibri"/>
              </a:rPr>
              <a:t>se sospetto </a:t>
            </a:r>
            <a:r>
              <a:rPr lang="it-IT" sz="1200" dirty="0">
                <a:latin typeface="Calibri"/>
                <a:cs typeface="Calibri"/>
              </a:rPr>
              <a:t>trauma</a:t>
            </a:r>
          </a:p>
          <a:p>
            <a:pPr>
              <a:buFontTx/>
              <a:buChar char="•"/>
            </a:pPr>
            <a:endParaRPr lang="it-IT" altLang="en-US" b="1" dirty="0">
              <a:latin typeface="Arial" panose="020B0604020202020204" pitchFamily="34" charset="0"/>
              <a:cs typeface="Arial" panose="020B0604020202020204" pitchFamily="34" charset="0"/>
            </a:endParaRPr>
          </a:p>
          <a:p>
            <a:pPr marL="100965" algn="ctr">
              <a:lnSpc>
                <a:spcPct val="100000"/>
              </a:lnSpc>
              <a:spcBef>
                <a:spcPts val="105"/>
              </a:spcBef>
            </a:pPr>
            <a:r>
              <a:rPr lang="it-IT" sz="2400" b="1" dirty="0">
                <a:solidFill>
                  <a:srgbClr val="FF0000"/>
                </a:solidFill>
                <a:latin typeface="Calibri"/>
                <a:cs typeface="Calibri"/>
              </a:rPr>
              <a:t>1</a:t>
            </a:r>
            <a:endParaRPr lang="it-IT" sz="2400" dirty="0">
              <a:latin typeface="Calibri"/>
              <a:cs typeface="Calibri"/>
            </a:endParaRPr>
          </a:p>
          <a:p>
            <a:pPr marL="12700" marR="5080">
              <a:lnSpc>
                <a:spcPct val="100000"/>
              </a:lnSpc>
              <a:spcBef>
                <a:spcPts val="1360"/>
              </a:spcBef>
            </a:pPr>
            <a:r>
              <a:rPr lang="it-IT" sz="1200" i="1" spc="-10" dirty="0">
                <a:latin typeface="Calibri"/>
                <a:cs typeface="Calibri"/>
              </a:rPr>
              <a:t>Flettere </a:t>
            </a:r>
            <a:r>
              <a:rPr lang="it-IT" sz="1200" i="1" spc="-5" dirty="0">
                <a:latin typeface="Calibri"/>
                <a:cs typeface="Calibri"/>
              </a:rPr>
              <a:t>la </a:t>
            </a:r>
            <a:r>
              <a:rPr lang="it-IT" sz="1200" i="1" spc="-10" dirty="0">
                <a:latin typeface="Calibri"/>
                <a:cs typeface="Calibri"/>
              </a:rPr>
              <a:t>gamba </a:t>
            </a:r>
            <a:r>
              <a:rPr lang="it-IT" sz="1200" i="1" spc="-5" dirty="0">
                <a:latin typeface="Calibri"/>
                <a:cs typeface="Calibri"/>
              </a:rPr>
              <a:t>dalla </a:t>
            </a:r>
            <a:r>
              <a:rPr lang="it-IT" sz="1200" i="1" spc="-350" dirty="0">
                <a:latin typeface="Calibri"/>
                <a:cs typeface="Calibri"/>
              </a:rPr>
              <a:t> </a:t>
            </a:r>
            <a:r>
              <a:rPr lang="it-IT" sz="1200" i="1" spc="-5" dirty="0">
                <a:latin typeface="Calibri"/>
                <a:cs typeface="Calibri"/>
              </a:rPr>
              <a:t>parte</a:t>
            </a:r>
            <a:r>
              <a:rPr lang="it-IT" sz="1200" i="1" spc="-20" dirty="0">
                <a:latin typeface="Calibri"/>
                <a:cs typeface="Calibri"/>
              </a:rPr>
              <a:t> </a:t>
            </a:r>
            <a:r>
              <a:rPr lang="it-IT" sz="1200" i="1" spc="-5" dirty="0">
                <a:latin typeface="Calibri"/>
                <a:cs typeface="Calibri"/>
              </a:rPr>
              <a:t>del </a:t>
            </a:r>
            <a:r>
              <a:rPr lang="it-IT" sz="1200" i="1" spc="-15" dirty="0" err="1">
                <a:latin typeface="Calibri"/>
                <a:cs typeface="Calibri"/>
              </a:rPr>
              <a:t>soccoritore</a:t>
            </a:r>
            <a:endParaRPr lang="it-IT" sz="1200" dirty="0">
              <a:latin typeface="Calibri"/>
              <a:cs typeface="Calibri"/>
            </a:endParaRPr>
          </a:p>
          <a:p>
            <a:pPr marL="111760" algn="ctr">
              <a:lnSpc>
                <a:spcPct val="100000"/>
              </a:lnSpc>
              <a:spcBef>
                <a:spcPts val="105"/>
              </a:spcBef>
            </a:pPr>
            <a:r>
              <a:rPr lang="it-IT" sz="2400" b="1" dirty="0">
                <a:solidFill>
                  <a:srgbClr val="FF0000"/>
                </a:solidFill>
                <a:latin typeface="Calibri"/>
                <a:cs typeface="Calibri"/>
              </a:rPr>
              <a:t>2</a:t>
            </a:r>
            <a:endParaRPr lang="it-IT" sz="2400" dirty="0">
              <a:latin typeface="Calibri"/>
              <a:cs typeface="Calibri"/>
            </a:endParaRPr>
          </a:p>
          <a:p>
            <a:pPr marL="12700" marR="5080">
              <a:lnSpc>
                <a:spcPct val="100000"/>
              </a:lnSpc>
              <a:spcBef>
                <a:spcPts val="1360"/>
              </a:spcBef>
            </a:pPr>
            <a:r>
              <a:rPr lang="it-IT" sz="1200" i="1" spc="-5" dirty="0">
                <a:latin typeface="Calibri"/>
                <a:cs typeface="Calibri"/>
              </a:rPr>
              <a:t>Mettere la </a:t>
            </a:r>
            <a:r>
              <a:rPr lang="it-IT" sz="1200" i="1" spc="-10" dirty="0">
                <a:latin typeface="Calibri"/>
                <a:cs typeface="Calibri"/>
              </a:rPr>
              <a:t>mano </a:t>
            </a:r>
            <a:r>
              <a:rPr lang="it-IT" sz="1200" i="1" spc="-5" dirty="0">
                <a:latin typeface="Calibri"/>
                <a:cs typeface="Calibri"/>
              </a:rPr>
              <a:t>dello </a:t>
            </a:r>
            <a:r>
              <a:rPr lang="it-IT" sz="1200" i="1" dirty="0">
                <a:latin typeface="Calibri"/>
                <a:cs typeface="Calibri"/>
              </a:rPr>
              <a:t> </a:t>
            </a:r>
            <a:r>
              <a:rPr lang="it-IT" sz="1200" i="1" spc="-10" dirty="0">
                <a:latin typeface="Calibri"/>
                <a:cs typeface="Calibri"/>
              </a:rPr>
              <a:t>stesso</a:t>
            </a:r>
            <a:r>
              <a:rPr lang="it-IT" sz="1200" i="1" spc="-30" dirty="0">
                <a:latin typeface="Calibri"/>
                <a:cs typeface="Calibri"/>
              </a:rPr>
              <a:t> </a:t>
            </a:r>
            <a:r>
              <a:rPr lang="it-IT" sz="1200" i="1" spc="-10" dirty="0">
                <a:latin typeface="Calibri"/>
                <a:cs typeface="Calibri"/>
              </a:rPr>
              <a:t>lato sotto </a:t>
            </a:r>
            <a:r>
              <a:rPr lang="it-IT" sz="1200" i="1" spc="-5" dirty="0">
                <a:latin typeface="Calibri"/>
                <a:cs typeface="Calibri"/>
              </a:rPr>
              <a:t>il</a:t>
            </a:r>
            <a:r>
              <a:rPr lang="it-IT" sz="1200" i="1" spc="-20" dirty="0">
                <a:latin typeface="Calibri"/>
                <a:cs typeface="Calibri"/>
              </a:rPr>
              <a:t> </a:t>
            </a:r>
            <a:r>
              <a:rPr lang="it-IT" sz="1200" i="1" spc="-10" dirty="0">
                <a:latin typeface="Calibri"/>
                <a:cs typeface="Calibri"/>
              </a:rPr>
              <a:t>gluteo</a:t>
            </a:r>
            <a:endParaRPr lang="it-IT" sz="1200" dirty="0">
              <a:latin typeface="Calibri"/>
              <a:cs typeface="Calibri"/>
            </a:endParaRPr>
          </a:p>
          <a:p>
            <a:pPr marL="68580" algn="ctr">
              <a:lnSpc>
                <a:spcPct val="100000"/>
              </a:lnSpc>
              <a:spcBef>
                <a:spcPts val="105"/>
              </a:spcBef>
            </a:pPr>
            <a:r>
              <a:rPr lang="it-IT" sz="2400" b="1" dirty="0">
                <a:solidFill>
                  <a:srgbClr val="FF0000"/>
                </a:solidFill>
                <a:latin typeface="Calibri"/>
                <a:cs typeface="Calibri"/>
              </a:rPr>
              <a:t>3</a:t>
            </a:r>
            <a:endParaRPr lang="it-IT" sz="2400" dirty="0">
              <a:latin typeface="Calibri"/>
              <a:cs typeface="Calibri"/>
            </a:endParaRPr>
          </a:p>
          <a:p>
            <a:pPr marL="12700" marR="5080">
              <a:lnSpc>
                <a:spcPct val="100000"/>
              </a:lnSpc>
              <a:spcBef>
                <a:spcPts val="1360"/>
              </a:spcBef>
            </a:pPr>
            <a:r>
              <a:rPr lang="it-IT" sz="1200" i="1" spc="-10" dirty="0">
                <a:latin typeface="Calibri"/>
                <a:cs typeface="Calibri"/>
              </a:rPr>
              <a:t>Ruotare</a:t>
            </a:r>
            <a:r>
              <a:rPr lang="it-IT" sz="1200" i="1" dirty="0">
                <a:latin typeface="Calibri"/>
                <a:cs typeface="Calibri"/>
              </a:rPr>
              <a:t> </a:t>
            </a:r>
            <a:r>
              <a:rPr lang="it-IT" sz="1200" i="1" spc="-15" dirty="0">
                <a:latin typeface="Calibri"/>
                <a:cs typeface="Calibri"/>
              </a:rPr>
              <a:t>lentamente</a:t>
            </a:r>
            <a:r>
              <a:rPr lang="it-IT" sz="1200" i="1" spc="-25" dirty="0">
                <a:latin typeface="Calibri"/>
                <a:cs typeface="Calibri"/>
              </a:rPr>
              <a:t> </a:t>
            </a:r>
            <a:r>
              <a:rPr lang="it-IT" sz="1200" i="1" spc="-5" dirty="0">
                <a:latin typeface="Calibri"/>
                <a:cs typeface="Calibri"/>
              </a:rPr>
              <a:t>il </a:t>
            </a:r>
            <a:r>
              <a:rPr lang="it-IT" sz="1200" i="1" spc="-350" dirty="0">
                <a:latin typeface="Calibri"/>
                <a:cs typeface="Calibri"/>
              </a:rPr>
              <a:t> </a:t>
            </a:r>
            <a:r>
              <a:rPr lang="it-IT" sz="1200" i="1" spc="-10" dirty="0">
                <a:latin typeface="Calibri"/>
                <a:cs typeface="Calibri"/>
              </a:rPr>
              <a:t>paziente</a:t>
            </a:r>
            <a:r>
              <a:rPr lang="it-IT" sz="1200" i="1" spc="-20" dirty="0">
                <a:latin typeface="Calibri"/>
                <a:cs typeface="Calibri"/>
              </a:rPr>
              <a:t> </a:t>
            </a:r>
            <a:r>
              <a:rPr lang="it-IT" sz="1200" i="1" spc="-5" dirty="0">
                <a:latin typeface="Calibri"/>
                <a:cs typeface="Calibri"/>
              </a:rPr>
              <a:t>sul</a:t>
            </a:r>
            <a:r>
              <a:rPr lang="it-IT" sz="1200" i="1" spc="-10" dirty="0">
                <a:latin typeface="Calibri"/>
                <a:cs typeface="Calibri"/>
              </a:rPr>
              <a:t> fianco</a:t>
            </a:r>
            <a:endParaRPr lang="it-IT" sz="1200" dirty="0">
              <a:latin typeface="Calibri"/>
              <a:cs typeface="Calibri"/>
            </a:endParaRPr>
          </a:p>
          <a:p>
            <a:pPr marR="34290" algn="ctr">
              <a:lnSpc>
                <a:spcPct val="100000"/>
              </a:lnSpc>
              <a:spcBef>
                <a:spcPts val="1714"/>
              </a:spcBef>
            </a:pPr>
            <a:r>
              <a:rPr lang="it-IT" sz="2400" b="1" dirty="0">
                <a:solidFill>
                  <a:srgbClr val="FF0000"/>
                </a:solidFill>
                <a:latin typeface="Calibri"/>
                <a:cs typeface="Calibri"/>
              </a:rPr>
              <a:t>4</a:t>
            </a:r>
            <a:endParaRPr lang="it-IT" sz="2400" dirty="0">
              <a:latin typeface="Calibri"/>
              <a:cs typeface="Calibri"/>
            </a:endParaRPr>
          </a:p>
          <a:p>
            <a:pPr marL="12700" marR="5080">
              <a:lnSpc>
                <a:spcPct val="100000"/>
              </a:lnSpc>
              <a:spcBef>
                <a:spcPts val="795"/>
              </a:spcBef>
            </a:pPr>
            <a:r>
              <a:rPr lang="it-IT" sz="1200" i="1" spc="-10" dirty="0">
                <a:latin typeface="Calibri"/>
                <a:cs typeface="Calibri"/>
              </a:rPr>
              <a:t>Estendere </a:t>
            </a:r>
            <a:r>
              <a:rPr lang="it-IT" sz="1200" i="1" spc="-5" dirty="0">
                <a:latin typeface="Calibri"/>
                <a:cs typeface="Calibri"/>
              </a:rPr>
              <a:t>il </a:t>
            </a:r>
            <a:r>
              <a:rPr lang="it-IT" sz="1200" i="1" spc="-15" dirty="0">
                <a:latin typeface="Calibri"/>
                <a:cs typeface="Calibri"/>
              </a:rPr>
              <a:t>capo, </a:t>
            </a:r>
            <a:r>
              <a:rPr lang="it-IT" sz="1200" i="1" spc="-10" dirty="0">
                <a:latin typeface="Calibri"/>
                <a:cs typeface="Calibri"/>
              </a:rPr>
              <a:t> mettere </a:t>
            </a:r>
            <a:r>
              <a:rPr lang="it-IT" sz="1200" i="1" spc="-5" dirty="0">
                <a:latin typeface="Calibri"/>
                <a:cs typeface="Calibri"/>
              </a:rPr>
              <a:t>la </a:t>
            </a:r>
            <a:r>
              <a:rPr lang="it-IT" sz="1200" i="1" spc="-10" dirty="0">
                <a:latin typeface="Calibri"/>
                <a:cs typeface="Calibri"/>
              </a:rPr>
              <a:t>mano sotto </a:t>
            </a:r>
            <a:r>
              <a:rPr lang="it-IT" sz="1200" i="1" spc="-350" dirty="0">
                <a:latin typeface="Calibri"/>
                <a:cs typeface="Calibri"/>
              </a:rPr>
              <a:t> </a:t>
            </a:r>
            <a:r>
              <a:rPr lang="it-IT" sz="1200" i="1" spc="-5" dirty="0">
                <a:latin typeface="Calibri"/>
                <a:cs typeface="Calibri"/>
              </a:rPr>
              <a:t>la</a:t>
            </a:r>
            <a:r>
              <a:rPr lang="it-IT" sz="1200" i="1" spc="-25" dirty="0">
                <a:latin typeface="Calibri"/>
                <a:cs typeface="Calibri"/>
              </a:rPr>
              <a:t> </a:t>
            </a:r>
            <a:r>
              <a:rPr lang="it-IT" sz="1200" i="1" spc="-10" dirty="0">
                <a:latin typeface="Calibri"/>
                <a:cs typeface="Calibri"/>
              </a:rPr>
              <a:t>guancia,</a:t>
            </a:r>
            <a:r>
              <a:rPr lang="it-IT" sz="1200" i="1" spc="30" dirty="0">
                <a:latin typeface="Calibri"/>
                <a:cs typeface="Calibri"/>
              </a:rPr>
              <a:t> </a:t>
            </a:r>
            <a:r>
              <a:rPr lang="it-IT" sz="1200" i="1" spc="-10" dirty="0">
                <a:latin typeface="Calibri"/>
                <a:cs typeface="Calibri"/>
              </a:rPr>
              <a:t>tendere </a:t>
            </a:r>
            <a:r>
              <a:rPr lang="it-IT" sz="1200" i="1" spc="-5" dirty="0">
                <a:latin typeface="Calibri"/>
                <a:cs typeface="Calibri"/>
              </a:rPr>
              <a:t> </a:t>
            </a:r>
            <a:r>
              <a:rPr lang="it-IT" sz="1200" i="1" spc="-20" dirty="0">
                <a:latin typeface="Calibri"/>
                <a:cs typeface="Calibri"/>
              </a:rPr>
              <a:t>l’altro </a:t>
            </a:r>
            <a:r>
              <a:rPr lang="it-IT" sz="1200" i="1" spc="-10" dirty="0">
                <a:latin typeface="Calibri"/>
                <a:cs typeface="Calibri"/>
              </a:rPr>
              <a:t>braccio</a:t>
            </a:r>
            <a:endParaRPr lang="it-IT" sz="1200" dirty="0">
              <a:latin typeface="Calibri"/>
              <a:cs typeface="Calibri"/>
            </a:endParaRPr>
          </a:p>
          <a:p>
            <a:pPr>
              <a:buFontTx/>
              <a:buNone/>
            </a:pPr>
            <a:endParaRPr lang="it-IT" altLang="en-US" b="1" dirty="0">
              <a:latin typeface="Arial" panose="020B0604020202020204" pitchFamily="34" charset="0"/>
              <a:cs typeface="Arial" panose="020B0604020202020204" pitchFamily="34" charset="0"/>
            </a:endParaRPr>
          </a:p>
          <a:p>
            <a:pPr>
              <a:buFontTx/>
              <a:buNone/>
            </a:pPr>
            <a:endParaRPr lang="it-IT" b="1" dirty="0">
              <a:latin typeface="Arial" panose="020B0604020202020204" pitchFamily="34" charset="0"/>
              <a:cs typeface="Arial" panose="020B0604020202020204" pitchFamily="34" charset="0"/>
            </a:endParaRPr>
          </a:p>
          <a:p>
            <a:r>
              <a:rPr lang="it-IT" altLang="it-IT" dirty="0"/>
              <a:t>GRAVIDANZA -</a:t>
            </a:r>
            <a:r>
              <a:rPr lang="it-IT" altLang="it-IT" dirty="0">
                <a:sym typeface="Wingdings" pitchFamily="2" charset="2"/>
              </a:rPr>
              <a:t> FIANCO SINISTRO</a:t>
            </a:r>
            <a:endParaRPr lang="it-IT" altLang="it-IT" dirty="0"/>
          </a:p>
          <a:p>
            <a:r>
              <a:rPr lang="it-IT" altLang="it-IT" dirty="0"/>
              <a:t>Nel caso si debba soccorrere una donna in avanzato stato di gravidanza, si deve tener presente che l’utero gravido, con la donna in posizione supina, tende a comprimere l’aorta addominale e, soprattutto, la vena cava inferiore che riporta il sangue dalla estremità inferiore del corpo al cuore. Quando questa viene schiacciata, si ha una brusca diminuzione del ritorno venoso al cuore con conseguente crollo della pressione arteriosa. Per questa ragione è necessario spostare l’utero dal centro dell’addome mediante l’inserimento di un cuneo (ad esempio una giacca o una coperta) posto sotto il fianco destro della paziente, in modo da ruotare la donna leggermente sul fianco sinistro (è necessario rialzare il fianco destro di 10 – 15 gradi). La lieve rotazione sul fianco non impedisce al soccorritore di effettuare il Massaggio Cardiaco.</a:t>
            </a:r>
            <a:br>
              <a:rPr lang="it-IT" altLang="it-IT" dirty="0"/>
            </a:br>
            <a:endParaRPr lang="it-IT" altLang="it-IT" dirty="0"/>
          </a:p>
          <a:p>
            <a:pPr>
              <a:buFontTx/>
              <a:buNone/>
            </a:pPr>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147</a:t>
            </a:fld>
            <a:endParaRPr lang="it-IT"/>
          </a:p>
        </p:txBody>
      </p:sp>
    </p:spTree>
    <p:extLst>
      <p:ext uri="{BB962C8B-B14F-4D97-AF65-F5344CB8AC3E}">
        <p14:creationId xmlns:p14="http://schemas.microsoft.com/office/powerpoint/2010/main" val="39018284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egnaposto immagine diapositiva 1">
            <a:extLst>
              <a:ext uri="{FF2B5EF4-FFF2-40B4-BE49-F238E27FC236}">
                <a16:creationId xmlns:a16="http://schemas.microsoft.com/office/drawing/2014/main" id="{72CA8B16-FD90-554B-92A0-D3008FA1B3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Segnaposto note 2">
            <a:extLst>
              <a:ext uri="{FF2B5EF4-FFF2-40B4-BE49-F238E27FC236}">
                <a16:creationId xmlns:a16="http://schemas.microsoft.com/office/drawing/2014/main" id="{E7E79C26-BF77-3B4B-89A0-07B4278332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altLang="it-IT" sz="1200" kern="1200" dirty="0">
                <a:solidFill>
                  <a:schemeClr val="accent2"/>
                </a:solidFill>
                <a:latin typeface="Times New Roman" pitchFamily="18" charset="0"/>
                <a:ea typeface="+mn-ea"/>
                <a:cs typeface="+mn-cs"/>
              </a:rPr>
              <a:t>Impedisce l’ostruzione delle vie respiratorie da caduta della lingua o da materiale estraneo (vomito, protesi, muco ecc.)</a:t>
            </a:r>
            <a:endParaRPr lang="it-IT" altLang="it-IT" dirty="0"/>
          </a:p>
          <a:p>
            <a:r>
              <a:rPr lang="it-IT" altLang="it-IT" dirty="0"/>
              <a:t>GRAVIDANZA -</a:t>
            </a:r>
            <a:r>
              <a:rPr lang="it-IT" altLang="it-IT" dirty="0">
                <a:sym typeface="Wingdings" pitchFamily="2" charset="2"/>
              </a:rPr>
              <a:t> FIANCO SINISTRO</a:t>
            </a:r>
            <a:endParaRPr lang="it-IT" altLang="it-IT" dirty="0"/>
          </a:p>
          <a:p>
            <a:r>
              <a:rPr lang="it-IT" altLang="it-IT" dirty="0"/>
              <a:t>Nel caso si debba soccorrere una donna in avanzato stato di gravidanza, si deve tener presente che l’utero gravido, con la donna in posizione supina, tende a comprimere l’aorta addominale e, soprattutto, la vena cava inferiore che riporta il sangue dalla estremità inferiore del corpo al cuore. Quando questa viene schiacciata, si ha una brusca diminuzione del ritorno venoso al cuore con conseguente crollo della pressione arteriosa. Per questa ragione è necessario spostare l’utero dal centro dell’addome mediante l’inserimento di un cuneo (ad esempio una giacca o una coperta) posto sotto il fianco destro della paziente, in modo da ruotare la donna leggermente sul fianco sinistro (è necessario rialzare il fianco destro di 10 – 15 gradi). La lieve rotazione sul fianco non impedisce al soccorritore di effettuare il Massaggio Cardiaco.</a:t>
            </a:r>
            <a:br>
              <a:rPr lang="it-IT" altLang="it-IT" dirty="0"/>
            </a:br>
            <a:endParaRPr lang="it-IT" altLang="it-IT" dirty="0"/>
          </a:p>
        </p:txBody>
      </p:sp>
      <p:sp>
        <p:nvSpPr>
          <p:cNvPr id="50179" name="Segnaposto numero diapositiva 3">
            <a:extLst>
              <a:ext uri="{FF2B5EF4-FFF2-40B4-BE49-F238E27FC236}">
                <a16:creationId xmlns:a16="http://schemas.microsoft.com/office/drawing/2014/main" id="{DB5E5CCE-4B6C-284B-B514-DE28A895B3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45D16C3-2DC8-DE4E-99A3-D001FB87EB7B}" type="slidenum">
              <a:rPr lang="it-IT" altLang="it-IT" smtClean="0"/>
              <a:pPr/>
              <a:t>148</a:t>
            </a:fld>
            <a:endParaRPr lang="it-IT" altLang="it-IT"/>
          </a:p>
        </p:txBody>
      </p:sp>
    </p:spTree>
    <p:extLst>
      <p:ext uri="{BB962C8B-B14F-4D97-AF65-F5344CB8AC3E}">
        <p14:creationId xmlns:p14="http://schemas.microsoft.com/office/powerpoint/2010/main" val="32989596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defRPr/>
            </a:pPr>
            <a:r>
              <a:rPr lang="it-IT" altLang="it-IT" i="1" u="sng" dirty="0">
                <a:latin typeface="+mj-lt"/>
              </a:rPr>
              <a:t>Come riconoscerlo:</a:t>
            </a:r>
          </a:p>
          <a:p>
            <a:pPr algn="just">
              <a:defRPr/>
            </a:pPr>
            <a:r>
              <a:rPr lang="it-IT" altLang="it-IT" dirty="0">
                <a:latin typeface="+mj-lt"/>
              </a:rPr>
              <a:t>il soggetto si presenta confuso o in uno </a:t>
            </a:r>
            <a:r>
              <a:rPr lang="it-IT" altLang="it-IT" b="1" dirty="0">
                <a:latin typeface="+mj-lt"/>
              </a:rPr>
              <a:t>stato di torpore</a:t>
            </a:r>
            <a:r>
              <a:rPr lang="it-IT" altLang="it-IT" dirty="0">
                <a:latin typeface="+mj-lt"/>
              </a:rPr>
              <a:t>, freddo, pallido, a volte con le </a:t>
            </a:r>
            <a:r>
              <a:rPr lang="it-IT" altLang="it-IT" b="1" dirty="0">
                <a:latin typeface="+mj-lt"/>
              </a:rPr>
              <a:t>estremità a chiazze,</a:t>
            </a:r>
            <a:r>
              <a:rPr lang="it-IT" altLang="it-IT" dirty="0">
                <a:latin typeface="+mj-lt"/>
              </a:rPr>
              <a:t> respiro rapido e superficiale, polso frequente e difficile da palpare</a:t>
            </a:r>
          </a:p>
          <a:p>
            <a:pPr algn="ctr">
              <a:defRPr/>
            </a:pPr>
            <a:r>
              <a:rPr lang="it-IT" altLang="it-IT" b="1" dirty="0">
                <a:latin typeface="+mj-lt"/>
              </a:rPr>
              <a:t>Tra le cause vi  possono essere emorragie e ustioni, infarto </a:t>
            </a:r>
          </a:p>
          <a:p>
            <a:pPr algn="ctr">
              <a:defRPr/>
            </a:pPr>
            <a:r>
              <a:rPr lang="it-IT" altLang="it-IT" b="1" dirty="0">
                <a:latin typeface="+mj-lt"/>
              </a:rPr>
              <a:t>miocardico, reazioni allergiche gravi per es. da puntura di insetti</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149</a:t>
            </a:fld>
            <a:endParaRPr lang="it-IT"/>
          </a:p>
        </p:txBody>
      </p:sp>
    </p:spTree>
    <p:extLst>
      <p:ext uri="{BB962C8B-B14F-4D97-AF65-F5344CB8AC3E}">
        <p14:creationId xmlns:p14="http://schemas.microsoft.com/office/powerpoint/2010/main" val="21890216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buFont typeface="Arial" panose="020B0604020202020204" pitchFamily="34" charset="0"/>
              <a:buChar char="•"/>
            </a:pPr>
            <a:r>
              <a:rPr lang="it-IT" altLang="it-IT" sz="1200" dirty="0">
                <a:latin typeface="Arial" panose="020B0604020202020204" pitchFamily="34" charset="0"/>
                <a:cs typeface="Arial" panose="020B0604020202020204" pitchFamily="34" charset="0"/>
              </a:rPr>
              <a:t>ASSICURARE PERVIETÀ VIE AEREE</a:t>
            </a:r>
          </a:p>
          <a:p>
            <a:pPr>
              <a:buFont typeface="Arial" panose="020B0604020202020204" pitchFamily="34" charset="0"/>
              <a:buChar char="•"/>
            </a:pPr>
            <a:r>
              <a:rPr lang="it-IT" altLang="it-IT" sz="1200" dirty="0">
                <a:latin typeface="Arial" panose="020B0604020202020204" pitchFamily="34" charset="0"/>
                <a:cs typeface="Arial" panose="020B0604020202020204" pitchFamily="34" charset="0"/>
              </a:rPr>
              <a:t>EMOSTASI DI EMORRAGIE </a:t>
            </a:r>
          </a:p>
          <a:p>
            <a:pPr>
              <a:buFont typeface="Arial" panose="020B0604020202020204" pitchFamily="34" charset="0"/>
              <a:buChar char="•"/>
            </a:pPr>
            <a:r>
              <a:rPr lang="it-IT" altLang="it-IT" sz="1200" dirty="0">
                <a:latin typeface="Arial" panose="020B0604020202020204" pitchFamily="34" charset="0"/>
                <a:cs typeface="Arial" panose="020B0604020202020204" pitchFamily="34" charset="0"/>
              </a:rPr>
              <a:t>COPRIRE L’INFORTUNATO </a:t>
            </a:r>
          </a:p>
          <a:p>
            <a:pPr>
              <a:buFont typeface="Arial" panose="020B0604020202020204" pitchFamily="34" charset="0"/>
              <a:buChar char="•"/>
            </a:pPr>
            <a:r>
              <a:rPr lang="it-IT" altLang="it-IT" sz="1200" dirty="0">
                <a:latin typeface="Arial" panose="020B0604020202020204" pitchFamily="34" charset="0"/>
                <a:cs typeface="Arial" panose="020B0604020202020204" pitchFamily="34" charset="0"/>
              </a:rPr>
              <a:t>VALUTARE PA, FC, FR OGNI 3-5 MINUTI </a:t>
            </a:r>
          </a:p>
          <a:p>
            <a:pPr>
              <a:buFont typeface="Arial" panose="020B0604020202020204" pitchFamily="34" charset="0"/>
              <a:buChar char="•"/>
            </a:pPr>
            <a:r>
              <a:rPr lang="it-IT" altLang="it-IT" sz="1200" dirty="0">
                <a:latin typeface="Arial" panose="020B0604020202020204" pitchFamily="34" charset="0"/>
                <a:cs typeface="Arial" panose="020B0604020202020204" pitchFamily="34" charset="0"/>
              </a:rPr>
              <a:t>NON SOMMINISTRARE NULLA (caffè, the, acqua)</a:t>
            </a:r>
          </a:p>
          <a:p>
            <a:pPr>
              <a:buFont typeface="Arial" panose="020B0604020202020204" pitchFamily="34" charset="0"/>
              <a:buChar char="•"/>
            </a:pPr>
            <a:r>
              <a:rPr lang="it-IT" altLang="it-IT" sz="1200" b="1" dirty="0">
                <a:solidFill>
                  <a:srgbClr val="C00000"/>
                </a:solidFill>
                <a:latin typeface="Arial" panose="020B0604020202020204" pitchFamily="34" charset="0"/>
                <a:cs typeface="Arial" panose="020B0604020202020204" pitchFamily="34" charset="0"/>
              </a:rPr>
              <a:t>POSIZIONE ANTI-SHOCK </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152</a:t>
            </a:fld>
            <a:endParaRPr lang="it-IT"/>
          </a:p>
        </p:txBody>
      </p:sp>
    </p:spTree>
    <p:extLst>
      <p:ext uri="{BB962C8B-B14F-4D97-AF65-F5344CB8AC3E}">
        <p14:creationId xmlns:p14="http://schemas.microsoft.com/office/powerpoint/2010/main" val="31599824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sz="1200" b="1" dirty="0">
                <a:solidFill>
                  <a:srgbClr val="C00000"/>
                </a:solidFill>
                <a:cs typeface="Arial" panose="020B0604020202020204" pitchFamily="34" charset="0"/>
              </a:rPr>
              <a:t>POSIZIONE ANTISHOCK: CONTROINDICAZIONI</a:t>
            </a:r>
          </a:p>
          <a:p>
            <a:pPr>
              <a:buFont typeface="Arial" panose="020B0604020202020204" pitchFamily="34" charset="0"/>
              <a:buChar char="•"/>
            </a:pPr>
            <a:r>
              <a:rPr lang="it-IT" altLang="it-IT" sz="1200" dirty="0"/>
              <a:t>TRAUMI E POLITRAUMI </a:t>
            </a:r>
          </a:p>
          <a:p>
            <a:pPr>
              <a:buFont typeface="Arial" panose="020B0604020202020204" pitchFamily="34" charset="0"/>
              <a:buChar char="•"/>
            </a:pPr>
            <a:r>
              <a:rPr lang="it-IT" altLang="it-IT" sz="1200" dirty="0"/>
              <a:t>TRAUMI CRANICI</a:t>
            </a:r>
          </a:p>
          <a:p>
            <a:pPr>
              <a:buFont typeface="Arial" panose="020B0604020202020204" pitchFamily="34" charset="0"/>
              <a:buChar char="•"/>
            </a:pPr>
            <a:r>
              <a:rPr lang="it-IT" altLang="it-IT" sz="1200" dirty="0"/>
              <a:t> PATOLOGIE CEREBRALI (ICTUS) </a:t>
            </a:r>
          </a:p>
          <a:p>
            <a:pPr>
              <a:buFont typeface="Arial" panose="020B0604020202020204" pitchFamily="34" charset="0"/>
              <a:buChar char="•"/>
            </a:pPr>
            <a:r>
              <a:rPr lang="it-IT" altLang="it-IT" sz="1200" dirty="0"/>
              <a:t>INSUFFICIENZA RESPIRATORIA </a:t>
            </a:r>
          </a:p>
          <a:p>
            <a:pPr marL="0" indent="0"/>
            <a:r>
              <a:rPr lang="it-IT" altLang="it-IT" sz="1200" dirty="0"/>
              <a:t> </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153</a:t>
            </a:fld>
            <a:endParaRPr lang="it-IT"/>
          </a:p>
        </p:txBody>
      </p:sp>
    </p:spTree>
    <p:extLst>
      <p:ext uri="{BB962C8B-B14F-4D97-AF65-F5344CB8AC3E}">
        <p14:creationId xmlns:p14="http://schemas.microsoft.com/office/powerpoint/2010/main" val="38601990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nSpc>
                <a:spcPct val="150000"/>
              </a:lnSpc>
              <a:defRPr/>
            </a:pPr>
            <a:r>
              <a:rPr lang="it-IT" sz="1200" b="1" dirty="0">
                <a:latin typeface="+mn-lt"/>
              </a:rPr>
              <a:t>1- Ischemico</a:t>
            </a:r>
          </a:p>
          <a:p>
            <a:pPr>
              <a:lnSpc>
                <a:spcPct val="150000"/>
              </a:lnSpc>
              <a:defRPr/>
            </a:pPr>
            <a:r>
              <a:rPr lang="it-IT" sz="1200" b="1" dirty="0">
                <a:latin typeface="+mn-lt"/>
              </a:rPr>
              <a:t>2- Emorragico</a:t>
            </a:r>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L’ICTUS EMORRAGICO INVECE è DOVUTO A </a:t>
            </a:r>
            <a:r>
              <a:rPr lang="it-IT" sz="1200" b="1" dirty="0">
                <a:latin typeface="+mn-lt"/>
              </a:rPr>
              <a:t>Rottura</a:t>
            </a:r>
            <a:r>
              <a:rPr lang="it-IT" sz="1200" dirty="0">
                <a:latin typeface="+mn-lt"/>
              </a:rPr>
              <a:t> di un’arteria cerebrale o di un </a:t>
            </a:r>
            <a:r>
              <a:rPr lang="it-IT" sz="1200" b="1" dirty="0">
                <a:latin typeface="+mn-lt"/>
              </a:rPr>
              <a:t>aneurisma</a:t>
            </a:r>
            <a:r>
              <a:rPr lang="it-IT" sz="1200" dirty="0">
                <a:latin typeface="+mn-lt"/>
              </a:rPr>
              <a:t>, oltre a far mancare l’apporto di ossigeno, causa una lesione diretta per </a:t>
            </a:r>
            <a:r>
              <a:rPr lang="it-IT" sz="1200" b="1" dirty="0">
                <a:latin typeface="+mn-lt"/>
              </a:rPr>
              <a:t>compressione del sangue </a:t>
            </a:r>
            <a:r>
              <a:rPr lang="it-IT" sz="1200" dirty="0">
                <a:latin typeface="+mn-lt"/>
              </a:rPr>
              <a:t>sulle strutture cerebrali.</a:t>
            </a:r>
          </a:p>
          <a:p>
            <a:r>
              <a:rPr lang="it-IT" dirty="0"/>
              <a:t>.</a:t>
            </a:r>
          </a:p>
          <a:p>
            <a:r>
              <a:rPr lang="it-IT" dirty="0"/>
              <a:t>FDR: </a:t>
            </a:r>
          </a:p>
          <a:p>
            <a:pPr>
              <a:buFontTx/>
              <a:buChar char="•"/>
              <a:defRPr/>
            </a:pPr>
            <a:r>
              <a:rPr lang="it-IT" altLang="it-IT" sz="1400" b="1" dirty="0">
                <a:latin typeface="+mj-lt"/>
              </a:rPr>
              <a:t> </a:t>
            </a:r>
            <a:r>
              <a:rPr lang="it-IT" altLang="it-IT" sz="1200" b="1" dirty="0">
                <a:latin typeface="+mj-lt"/>
              </a:rPr>
              <a:t>aterosclerosi</a:t>
            </a:r>
          </a:p>
          <a:p>
            <a:pPr>
              <a:buFontTx/>
              <a:buChar char="•"/>
              <a:defRPr/>
            </a:pPr>
            <a:r>
              <a:rPr lang="it-IT" altLang="it-IT" sz="1200" b="1" dirty="0">
                <a:latin typeface="+mj-lt"/>
              </a:rPr>
              <a:t> età avanzata</a:t>
            </a:r>
          </a:p>
          <a:p>
            <a:pPr>
              <a:buFontTx/>
              <a:buChar char="•"/>
              <a:defRPr/>
            </a:pPr>
            <a:r>
              <a:rPr lang="it-IT" altLang="it-IT" sz="1200" b="1" dirty="0">
                <a:latin typeface="+mj-lt"/>
              </a:rPr>
              <a:t> ipertensione arteriosa</a:t>
            </a:r>
          </a:p>
          <a:p>
            <a:pPr>
              <a:buFontTx/>
              <a:buChar char="•"/>
              <a:defRPr/>
            </a:pPr>
            <a:r>
              <a:rPr lang="it-IT" altLang="it-IT" sz="1200" b="1" dirty="0">
                <a:latin typeface="+mj-lt"/>
              </a:rPr>
              <a:t> diabete mellito</a:t>
            </a:r>
          </a:p>
          <a:p>
            <a:pPr>
              <a:buFontTx/>
              <a:buChar char="•"/>
              <a:defRPr/>
            </a:pPr>
            <a:r>
              <a:rPr lang="it-IT" altLang="it-IT" sz="1200" b="1" dirty="0">
                <a:latin typeface="+mj-lt"/>
              </a:rPr>
              <a:t> fumo</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157</a:t>
            </a:fld>
            <a:endParaRPr lang="it-IT"/>
          </a:p>
        </p:txBody>
      </p:sp>
    </p:spTree>
    <p:extLst>
      <p:ext uri="{BB962C8B-B14F-4D97-AF65-F5344CB8AC3E}">
        <p14:creationId xmlns:p14="http://schemas.microsoft.com/office/powerpoint/2010/main" val="32404392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Trombo o embolo a partenza dalle carotidi</a:t>
            </a:r>
          </a:p>
        </p:txBody>
      </p:sp>
      <p:sp>
        <p:nvSpPr>
          <p:cNvPr id="4" name="Slide Number Placeholder 3"/>
          <p:cNvSpPr>
            <a:spLocks noGrp="1"/>
          </p:cNvSpPr>
          <p:nvPr>
            <p:ph type="sldNum" sz="quarter" idx="5"/>
          </p:nvPr>
        </p:nvSpPr>
        <p:spPr/>
        <p:txBody>
          <a:bodyPr/>
          <a:lstStyle/>
          <a:p>
            <a:pPr>
              <a:defRPr/>
            </a:pPr>
            <a:fld id="{E7C5DB90-9FC2-423F-9692-AF7CAE75DBDC}" type="slidenum">
              <a:rPr lang="it-IT" smtClean="0"/>
              <a:pPr>
                <a:defRPr/>
              </a:pPr>
              <a:t>159</a:t>
            </a:fld>
            <a:endParaRPr lang="it-IT"/>
          </a:p>
        </p:txBody>
      </p:sp>
    </p:spTree>
    <p:extLst>
      <p:ext uri="{BB962C8B-B14F-4D97-AF65-F5344CB8AC3E}">
        <p14:creationId xmlns:p14="http://schemas.microsoft.com/office/powerpoint/2010/main" val="33331988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buFontTx/>
              <a:buChar char="•"/>
              <a:defRPr/>
            </a:pPr>
            <a:r>
              <a:rPr lang="it-IT" altLang="it-IT" sz="1200" dirty="0">
                <a:latin typeface="+mj-lt"/>
              </a:rPr>
              <a:t>alterazioni della </a:t>
            </a:r>
            <a:r>
              <a:rPr lang="it-IT" altLang="it-IT" sz="1200" b="1" dirty="0">
                <a:latin typeface="+mj-lt"/>
              </a:rPr>
              <a:t>motilità</a:t>
            </a:r>
            <a:r>
              <a:rPr lang="it-IT" altLang="it-IT" sz="1200" dirty="0">
                <a:latin typeface="+mj-lt"/>
              </a:rPr>
              <a:t> a carico di un distretto corporeo più o meno vasto</a:t>
            </a:r>
          </a:p>
          <a:p>
            <a:pPr>
              <a:buFontTx/>
              <a:buChar char="•"/>
              <a:defRPr/>
            </a:pPr>
            <a:r>
              <a:rPr lang="it-IT" altLang="it-IT" sz="1200" dirty="0">
                <a:latin typeface="+mj-lt"/>
              </a:rPr>
              <a:t> alterazioni della </a:t>
            </a:r>
            <a:r>
              <a:rPr lang="it-IT" altLang="it-IT" sz="1200" b="1" dirty="0">
                <a:latin typeface="+mj-lt"/>
              </a:rPr>
              <a:t>sensibilità</a:t>
            </a:r>
            <a:r>
              <a:rPr lang="it-IT" altLang="it-IT" sz="1200" dirty="0">
                <a:latin typeface="+mj-lt"/>
              </a:rPr>
              <a:t>  a carico di un distretto corporeo più o meno vasto</a:t>
            </a:r>
          </a:p>
          <a:p>
            <a:pPr>
              <a:buFontTx/>
              <a:buChar char="•"/>
              <a:defRPr/>
            </a:pPr>
            <a:r>
              <a:rPr lang="it-IT" altLang="it-IT" sz="1200" dirty="0">
                <a:latin typeface="+mj-lt"/>
              </a:rPr>
              <a:t> disturbi </a:t>
            </a:r>
            <a:r>
              <a:rPr lang="it-IT" altLang="it-IT" sz="1200" b="1" dirty="0">
                <a:latin typeface="+mj-lt"/>
              </a:rPr>
              <a:t>visivi</a:t>
            </a:r>
            <a:r>
              <a:rPr lang="it-IT" altLang="it-IT" sz="1200" dirty="0">
                <a:latin typeface="+mj-lt"/>
              </a:rPr>
              <a:t> e del </a:t>
            </a:r>
            <a:r>
              <a:rPr lang="it-IT" altLang="it-IT" sz="1200" b="1" dirty="0">
                <a:latin typeface="+mj-lt"/>
              </a:rPr>
              <a:t>linguaggio</a:t>
            </a:r>
          </a:p>
          <a:p>
            <a:pPr>
              <a:buFontTx/>
              <a:buChar char="•"/>
              <a:defRPr/>
            </a:pPr>
            <a:r>
              <a:rPr lang="it-IT" altLang="it-IT" sz="1200" dirty="0">
                <a:latin typeface="+mj-lt"/>
              </a:rPr>
              <a:t> difficoltà alla </a:t>
            </a:r>
            <a:r>
              <a:rPr lang="it-IT" altLang="it-IT" sz="1200" b="1" dirty="0">
                <a:latin typeface="+mj-lt"/>
              </a:rPr>
              <a:t>deglutizione</a:t>
            </a:r>
          </a:p>
          <a:p>
            <a:pPr algn="ctr">
              <a:buFontTx/>
              <a:buChar char="•"/>
              <a:defRPr/>
            </a:pPr>
            <a:endParaRPr lang="it-IT" altLang="it-IT" sz="1200" b="1" dirty="0">
              <a:latin typeface="+mj-lt"/>
            </a:endParaRPr>
          </a:p>
          <a:p>
            <a:pPr algn="ctr">
              <a:defRPr/>
            </a:pPr>
            <a:r>
              <a:rPr lang="it-IT" altLang="it-IT" sz="1200" i="1" dirty="0">
                <a:latin typeface="+mj-lt"/>
              </a:rPr>
              <a:t>Avviene nella metà parte del corpo controlaterale a quella dell’area dell’encefalo colpita!!</a:t>
            </a:r>
          </a:p>
          <a:p>
            <a:endParaRPr lang="it-IT" dirty="0"/>
          </a:p>
          <a:p>
            <a:pPr>
              <a:buFontTx/>
              <a:buChar char="•"/>
              <a:defRPr/>
            </a:pPr>
            <a:r>
              <a:rPr lang="it-IT" altLang="it-IT" sz="1200" b="1" dirty="0">
                <a:latin typeface="+mj-lt"/>
              </a:rPr>
              <a:t>cefalea improvvisa importante, se EMORRAGICO</a:t>
            </a:r>
          </a:p>
          <a:p>
            <a:pPr>
              <a:buFontTx/>
              <a:buChar char="•"/>
              <a:defRPr/>
            </a:pPr>
            <a:r>
              <a:rPr lang="it-IT" altLang="it-IT" sz="1200" b="1" dirty="0">
                <a:latin typeface="+mj-lt"/>
              </a:rPr>
              <a:t> lipotimia e sincope</a:t>
            </a:r>
          </a:p>
          <a:p>
            <a:pPr>
              <a:buFontTx/>
              <a:buChar char="•"/>
              <a:defRPr/>
            </a:pPr>
            <a:r>
              <a:rPr lang="it-IT" altLang="it-IT" sz="1200" b="1" dirty="0">
                <a:latin typeface="+mj-lt"/>
              </a:rPr>
              <a:t> alterazioni dello stato di coscienza</a:t>
            </a:r>
          </a:p>
          <a:p>
            <a:pPr>
              <a:buFontTx/>
              <a:buChar char="•"/>
              <a:defRPr/>
            </a:pPr>
            <a:r>
              <a:rPr lang="it-IT" altLang="it-IT" sz="1200" b="1" dirty="0">
                <a:latin typeface="+mj-lt"/>
              </a:rPr>
              <a:t> convulsioni</a:t>
            </a:r>
          </a:p>
          <a:p>
            <a:pPr>
              <a:buFontTx/>
              <a:buChar char="•"/>
              <a:defRPr/>
            </a:pPr>
            <a:r>
              <a:rPr lang="it-IT" altLang="it-IT" sz="1200" b="1" dirty="0">
                <a:latin typeface="+mj-lt"/>
              </a:rPr>
              <a:t> alterazioni del respiro</a:t>
            </a:r>
          </a:p>
          <a:p>
            <a:pPr>
              <a:buFontTx/>
              <a:buChar char="•"/>
              <a:defRPr/>
            </a:pPr>
            <a:r>
              <a:rPr lang="it-IT" altLang="it-IT" sz="1200" b="1" dirty="0">
                <a:latin typeface="+mj-lt"/>
              </a:rPr>
              <a:t> amnesia, sudorazione algida</a:t>
            </a:r>
          </a:p>
          <a:p>
            <a:pPr>
              <a:buFontTx/>
              <a:buChar char="•"/>
              <a:defRPr/>
            </a:pPr>
            <a:r>
              <a:rPr lang="it-IT" altLang="it-IT" sz="1200" b="1" dirty="0">
                <a:latin typeface="+mj-lt"/>
              </a:rPr>
              <a:t> perdita controllo sfinteri</a:t>
            </a:r>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165</a:t>
            </a:fld>
            <a:endParaRPr lang="it-IT"/>
          </a:p>
        </p:txBody>
      </p:sp>
    </p:spTree>
    <p:extLst>
      <p:ext uri="{BB962C8B-B14F-4D97-AF65-F5344CB8AC3E}">
        <p14:creationId xmlns:p14="http://schemas.microsoft.com/office/powerpoint/2010/main" val="4167965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Sempre sulla base del DM 388,</a:t>
            </a:r>
          </a:p>
          <a:p>
            <a:r>
              <a:rPr lang="it-IT" dirty="0"/>
              <a:t>Lo </a:t>
            </a:r>
            <a:r>
              <a:rPr lang="it-IT" dirty="0" err="1"/>
              <a:t>iodopovidone</a:t>
            </a:r>
            <a:r>
              <a:rPr lang="it-IT" dirty="0"/>
              <a:t> forse lo conoscete come </a:t>
            </a:r>
            <a:r>
              <a:rPr lang="it-IT" dirty="0" err="1"/>
              <a:t>Betadine</a:t>
            </a:r>
            <a:endParaRPr lang="it-IT" dirty="0"/>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13</a:t>
            </a:fld>
            <a:endParaRPr lang="it-IT"/>
          </a:p>
        </p:txBody>
      </p:sp>
    </p:spTree>
    <p:extLst>
      <p:ext uri="{BB962C8B-B14F-4D97-AF65-F5344CB8AC3E}">
        <p14:creationId xmlns:p14="http://schemas.microsoft.com/office/powerpoint/2010/main" val="21241578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Spiegare pressione minima e massima a cosa corrispondono</a:t>
            </a:r>
          </a:p>
        </p:txBody>
      </p:sp>
      <p:sp>
        <p:nvSpPr>
          <p:cNvPr id="4" name="Slide Number Placeholder 3"/>
          <p:cNvSpPr>
            <a:spLocks noGrp="1"/>
          </p:cNvSpPr>
          <p:nvPr>
            <p:ph type="sldNum" sz="quarter" idx="5"/>
          </p:nvPr>
        </p:nvSpPr>
        <p:spPr/>
        <p:txBody>
          <a:bodyPr/>
          <a:lstStyle/>
          <a:p>
            <a:pPr>
              <a:defRPr/>
            </a:pPr>
            <a:fld id="{E7C5DB90-9FC2-423F-9692-AF7CAE75DBDC}" type="slidenum">
              <a:rPr lang="it-IT" smtClean="0"/>
              <a:pPr>
                <a:defRPr/>
              </a:pPr>
              <a:t>168</a:t>
            </a:fld>
            <a:endParaRPr lang="it-IT"/>
          </a:p>
        </p:txBody>
      </p:sp>
    </p:spTree>
    <p:extLst>
      <p:ext uri="{BB962C8B-B14F-4D97-AF65-F5344CB8AC3E}">
        <p14:creationId xmlns:p14="http://schemas.microsoft.com/office/powerpoint/2010/main" val="25015756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Discorso dello sportivo, bradicardico e fisiologicamente ipoteso</a:t>
            </a:r>
          </a:p>
        </p:txBody>
      </p:sp>
      <p:sp>
        <p:nvSpPr>
          <p:cNvPr id="4" name="Slide Number Placeholder 3"/>
          <p:cNvSpPr>
            <a:spLocks noGrp="1"/>
          </p:cNvSpPr>
          <p:nvPr>
            <p:ph type="sldNum" sz="quarter" idx="5"/>
          </p:nvPr>
        </p:nvSpPr>
        <p:spPr/>
        <p:txBody>
          <a:bodyPr/>
          <a:lstStyle/>
          <a:p>
            <a:pPr>
              <a:defRPr/>
            </a:pPr>
            <a:fld id="{E7C5DB90-9FC2-423F-9692-AF7CAE75DBDC}" type="slidenum">
              <a:rPr lang="it-IT" smtClean="0"/>
              <a:pPr>
                <a:defRPr/>
              </a:pPr>
              <a:t>174</a:t>
            </a:fld>
            <a:endParaRPr lang="it-IT"/>
          </a:p>
        </p:txBody>
      </p:sp>
    </p:spTree>
    <p:extLst>
      <p:ext uri="{BB962C8B-B14F-4D97-AF65-F5344CB8AC3E}">
        <p14:creationId xmlns:p14="http://schemas.microsoft.com/office/powerpoint/2010/main" val="41932100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sz="1200" b="1" dirty="0">
                <a:solidFill>
                  <a:srgbClr val="C00000"/>
                </a:solidFill>
                <a:cs typeface="Arial" panose="020B0604020202020204" pitchFamily="34" charset="0"/>
              </a:rPr>
              <a:t>CRISI EPILETTICA</a:t>
            </a:r>
          </a:p>
          <a:p>
            <a:pPr>
              <a:defRPr/>
            </a:pPr>
            <a:r>
              <a:rPr lang="it-IT" sz="1200" i="1" dirty="0">
                <a:cs typeface="Arial" panose="020B0604020202020204" pitchFamily="34" charset="0"/>
              </a:rPr>
              <a:t>«…un gruppo di neuroni produce, improvvisamente, impulsi anomali e non coordinati» </a:t>
            </a:r>
          </a:p>
          <a:p>
            <a:pPr>
              <a:defRPr/>
            </a:pPr>
            <a:endParaRPr lang="it-IT" sz="1200" dirty="0">
              <a:cs typeface="Arial" panose="020B0604020202020204" pitchFamily="34" charset="0"/>
            </a:endParaRPr>
          </a:p>
          <a:p>
            <a:pPr>
              <a:defRPr/>
            </a:pPr>
            <a:r>
              <a:rPr lang="it-IT" sz="1200" dirty="0">
                <a:cs typeface="Arial" panose="020B0604020202020204" pitchFamily="34" charset="0"/>
              </a:rPr>
              <a:t>La </a:t>
            </a:r>
            <a:r>
              <a:rPr lang="it-IT" sz="1200" b="1" dirty="0">
                <a:cs typeface="Arial" panose="020B0604020202020204" pitchFamily="34" charset="0"/>
              </a:rPr>
              <a:t>CRISI EPILETTICA </a:t>
            </a:r>
            <a:r>
              <a:rPr lang="it-IT" sz="1200" dirty="0">
                <a:cs typeface="Arial" panose="020B0604020202020204" pitchFamily="34" charset="0"/>
              </a:rPr>
              <a:t>è il </a:t>
            </a:r>
            <a:r>
              <a:rPr lang="it-IT" sz="1200" b="1" dirty="0">
                <a:cs typeface="Arial" panose="020B0604020202020204" pitchFamily="34" charset="0"/>
              </a:rPr>
              <a:t>sintomo</a:t>
            </a:r>
            <a:r>
              <a:rPr lang="it-IT" sz="1200" dirty="0">
                <a:cs typeface="Arial" panose="020B0604020202020204" pitchFamily="34" charset="0"/>
              </a:rPr>
              <a:t> che può avere diverse cause: </a:t>
            </a:r>
          </a:p>
          <a:p>
            <a:pPr marL="277720" indent="-277720">
              <a:buFont typeface="Arial" panose="020B0604020202020204" pitchFamily="34" charset="0"/>
              <a:buChar char="•"/>
              <a:defRPr/>
            </a:pPr>
            <a:r>
              <a:rPr lang="it-IT" sz="1200" dirty="0">
                <a:cs typeface="Arial" panose="020B0604020202020204" pitchFamily="34" charset="0"/>
              </a:rPr>
              <a:t>Patologica cerebrovascolare (ictus) </a:t>
            </a:r>
          </a:p>
          <a:p>
            <a:pPr marL="277720" indent="-277720">
              <a:buFont typeface="Arial" panose="020B0604020202020204" pitchFamily="34" charset="0"/>
              <a:buChar char="•"/>
              <a:defRPr/>
            </a:pPr>
            <a:r>
              <a:rPr lang="it-IT" sz="1200" dirty="0">
                <a:cs typeface="Arial" panose="020B0604020202020204" pitchFamily="34" charset="0"/>
              </a:rPr>
              <a:t>Lesione cerebrale  (traumi) </a:t>
            </a:r>
          </a:p>
          <a:p>
            <a:pPr marL="277720" indent="-277720">
              <a:buFont typeface="Arial" panose="020B0604020202020204" pitchFamily="34" charset="0"/>
              <a:buChar char="•"/>
              <a:defRPr/>
            </a:pPr>
            <a:r>
              <a:rPr lang="it-IT" sz="1200" dirty="0">
                <a:cs typeface="Arial" panose="020B0604020202020204" pitchFamily="34" charset="0"/>
              </a:rPr>
              <a:t>Febbre alta (convulsioni febbrili)</a:t>
            </a:r>
          </a:p>
          <a:p>
            <a:pPr marL="277720" indent="-277720">
              <a:buFont typeface="Arial" panose="020B0604020202020204" pitchFamily="34" charset="0"/>
              <a:buChar char="•"/>
              <a:defRPr/>
            </a:pPr>
            <a:r>
              <a:rPr lang="it-IT" sz="1200" dirty="0">
                <a:cs typeface="Arial" panose="020B0604020202020204" pitchFamily="34" charset="0"/>
              </a:rPr>
              <a:t>Crisi ipoglicemiche-metaboliche</a:t>
            </a:r>
          </a:p>
          <a:p>
            <a:pPr marL="277720" indent="-277720">
              <a:buFont typeface="Arial" panose="020B0604020202020204" pitchFamily="34" charset="0"/>
              <a:buChar char="•"/>
              <a:defRPr/>
            </a:pPr>
            <a:r>
              <a:rPr lang="it-IT" sz="1200" dirty="0">
                <a:cs typeface="Arial" panose="020B0604020202020204" pitchFamily="34" charset="0"/>
              </a:rPr>
              <a:t>Idiopatica </a:t>
            </a:r>
          </a:p>
          <a:p>
            <a:pPr marL="277720" indent="-277720">
              <a:buFont typeface="Arial" panose="020B0604020202020204" pitchFamily="34" charset="0"/>
              <a:buChar char="•"/>
              <a:defRPr/>
            </a:pPr>
            <a:endParaRPr lang="it-IT" sz="1200" dirty="0">
              <a:cs typeface="Arial" panose="020B0604020202020204" pitchFamily="34" charset="0"/>
            </a:endParaRPr>
          </a:p>
          <a:p>
            <a:pPr>
              <a:defRPr/>
            </a:pPr>
            <a:r>
              <a:rPr lang="it-IT" sz="1200" dirty="0">
                <a:cs typeface="Arial" panose="020B0604020202020204" pitchFamily="34" charset="0"/>
              </a:rPr>
              <a:t>Si definisce </a:t>
            </a:r>
            <a:r>
              <a:rPr lang="it-IT" sz="1200" b="1" dirty="0">
                <a:cs typeface="Arial" panose="020B0604020202020204" pitchFamily="34" charset="0"/>
              </a:rPr>
              <a:t>EPILESSIA</a:t>
            </a:r>
            <a:r>
              <a:rPr lang="it-IT" sz="1200" dirty="0">
                <a:cs typeface="Arial" panose="020B0604020202020204" pitchFamily="34" charset="0"/>
              </a:rPr>
              <a:t> la </a:t>
            </a:r>
            <a:r>
              <a:rPr lang="it-IT" sz="1200" b="1" dirty="0">
                <a:cs typeface="Arial" panose="020B0604020202020204" pitchFamily="34" charset="0"/>
              </a:rPr>
              <a:t>malattia</a:t>
            </a:r>
            <a:r>
              <a:rPr lang="it-IT" sz="1200" dirty="0">
                <a:cs typeface="Arial" panose="020B0604020202020204" pitchFamily="34" charset="0"/>
              </a:rPr>
              <a:t> in cui ricorrono </a:t>
            </a:r>
            <a:r>
              <a:rPr lang="it-IT" sz="1200" b="1" dirty="0">
                <a:cs typeface="Arial" panose="020B0604020202020204" pitchFamily="34" charset="0"/>
              </a:rPr>
              <a:t>CRISI EPILETTICHE</a:t>
            </a:r>
            <a:r>
              <a:rPr lang="it-IT" sz="1200" dirty="0">
                <a:cs typeface="Arial" panose="020B0604020202020204" pitchFamily="34" charset="0"/>
              </a:rPr>
              <a:t> con caratteristiche cliniche specifiche e costanti</a:t>
            </a:r>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sz="1200" b="1" dirty="0">
                <a:solidFill>
                  <a:srgbClr val="C00000"/>
                </a:solidFill>
                <a:cs typeface="Arial" panose="020B0604020202020204" pitchFamily="34" charset="0"/>
              </a:rPr>
              <a:t>EPILESSIA  </a:t>
            </a:r>
            <a:r>
              <a:rPr lang="it-IT" altLang="it-IT" sz="1200" dirty="0">
                <a:solidFill>
                  <a:srgbClr val="C00000"/>
                </a:solidFill>
                <a:cs typeface="Arial" panose="020B0604020202020204" pitchFamily="34" charset="0"/>
              </a:rPr>
              <a:t>≠</a:t>
            </a:r>
            <a:r>
              <a:rPr lang="it-IT" altLang="it-IT" sz="1200" dirty="0">
                <a:cs typeface="Arial" panose="020B0604020202020204" pitchFamily="34" charset="0"/>
              </a:rPr>
              <a:t> </a:t>
            </a:r>
            <a:r>
              <a:rPr lang="it-IT" altLang="it-IT" sz="1200" b="1" dirty="0">
                <a:solidFill>
                  <a:srgbClr val="C00000"/>
                </a:solidFill>
                <a:cs typeface="Arial" panose="020B0604020202020204" pitchFamily="34" charset="0"/>
              </a:rPr>
              <a:t>CRISI EPILETTICA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altLang="it-IT" sz="1200" b="1" dirty="0">
              <a:solidFill>
                <a:srgbClr val="C00000"/>
              </a:solidFill>
              <a:cs typeface="Arial" panose="020B0604020202020204" pitchFamily="34" charset="0"/>
            </a:endParaRPr>
          </a:p>
          <a:p>
            <a:pPr marL="333265" indent="-333265">
              <a:buFont typeface="Arial" panose="020B0604020202020204" pitchFamily="34" charset="0"/>
              <a:buChar char="•"/>
              <a:defRPr/>
            </a:pPr>
            <a:r>
              <a:rPr lang="it-IT" sz="1600" b="1" dirty="0">
                <a:solidFill>
                  <a:srgbClr val="0070C0"/>
                </a:solidFill>
                <a:cs typeface="Arial" panose="020B0604020202020204" pitchFamily="34" charset="0"/>
              </a:rPr>
              <a:t>PICCOLO MALE </a:t>
            </a:r>
            <a:r>
              <a:rPr lang="it-IT" sz="1200" dirty="0">
                <a:cs typeface="Arial" panose="020B0604020202020204" pitchFamily="34" charset="0"/>
              </a:rPr>
              <a:t>momenti di assenza con sguardo fisso, perdita della nozione dell’ambiente esterno.</a:t>
            </a:r>
          </a:p>
          <a:p>
            <a:pPr>
              <a:defRPr/>
            </a:pPr>
            <a:endParaRPr lang="it-IT" sz="1200" dirty="0">
              <a:cs typeface="Arial" panose="020B0604020202020204" pitchFamily="34" charset="0"/>
            </a:endParaRPr>
          </a:p>
          <a:p>
            <a:pPr marL="333265" indent="-333265">
              <a:buFont typeface="Arial" panose="020B0604020202020204" pitchFamily="34" charset="0"/>
              <a:buChar char="•"/>
              <a:defRPr/>
            </a:pPr>
            <a:r>
              <a:rPr lang="it-IT" sz="1600" b="1" dirty="0">
                <a:solidFill>
                  <a:srgbClr val="C00000"/>
                </a:solidFill>
                <a:cs typeface="Arial" panose="020B0604020202020204" pitchFamily="34" charset="0"/>
              </a:rPr>
              <a:t>GRANDE MALE </a:t>
            </a:r>
            <a:r>
              <a:rPr lang="it-IT" sz="1200" dirty="0">
                <a:cs typeface="Arial" panose="020B0604020202020204" pitchFamily="34" charset="0"/>
              </a:rPr>
              <a:t>crisi più grave e generalizzata. </a:t>
            </a:r>
          </a:p>
          <a:p>
            <a:pPr marL="333265" indent="-333265">
              <a:buFontTx/>
              <a:buAutoNum type="arabicParenR"/>
              <a:defRPr/>
            </a:pPr>
            <a:r>
              <a:rPr lang="it-IT" sz="1200" b="1" dirty="0">
                <a:cs typeface="Arial" panose="020B0604020202020204" pitchFamily="34" charset="0"/>
              </a:rPr>
              <a:t>AURA</a:t>
            </a:r>
            <a:r>
              <a:rPr lang="it-IT" sz="1200" dirty="0">
                <a:cs typeface="Arial" panose="020B0604020202020204" pitchFamily="34" charset="0"/>
              </a:rPr>
              <a:t> eventuale </a:t>
            </a:r>
          </a:p>
          <a:p>
            <a:pPr marL="333265" indent="-333265">
              <a:buFontTx/>
              <a:buAutoNum type="arabicParenR"/>
              <a:defRPr/>
            </a:pPr>
            <a:r>
              <a:rPr lang="it-IT" sz="1200" dirty="0">
                <a:cs typeface="Arial" panose="020B0604020202020204" pitchFamily="34" charset="0"/>
              </a:rPr>
              <a:t>PERDITA DI COSCIENZA</a:t>
            </a:r>
          </a:p>
          <a:p>
            <a:pPr marL="333265" indent="-333265">
              <a:buFontTx/>
              <a:buAutoNum type="arabicParenR"/>
              <a:defRPr/>
            </a:pPr>
            <a:r>
              <a:rPr lang="it-IT" sz="1200" dirty="0">
                <a:cs typeface="Arial" panose="020B0604020202020204" pitchFamily="34" charset="0"/>
              </a:rPr>
              <a:t>CADUTA A TERRA (può ferirsi) </a:t>
            </a:r>
          </a:p>
          <a:p>
            <a:pPr marL="333265" indent="-333265">
              <a:buFontTx/>
              <a:buAutoNum type="arabicParenR"/>
              <a:defRPr/>
            </a:pPr>
            <a:r>
              <a:rPr lang="it-IT" sz="1200" b="1" dirty="0">
                <a:cs typeface="Arial" panose="020B0604020202020204" pitchFamily="34" charset="0"/>
              </a:rPr>
              <a:t>FASE TONICA (30 secondi)</a:t>
            </a:r>
            <a:r>
              <a:rPr lang="it-IT" sz="1200" dirty="0">
                <a:cs typeface="Arial" panose="020B0604020202020204" pitchFamily="34" charset="0"/>
              </a:rPr>
              <a:t> rigidità generale, mani chiuse a pugno, apertura di bocca e palpebre (apnea) </a:t>
            </a:r>
          </a:p>
          <a:p>
            <a:pPr marL="333265" indent="-333265">
              <a:buFontTx/>
              <a:buAutoNum type="arabicParenR"/>
              <a:defRPr/>
            </a:pPr>
            <a:r>
              <a:rPr lang="it-IT" sz="1200" b="1" dirty="0">
                <a:cs typeface="Arial" panose="020B0604020202020204" pitchFamily="34" charset="0"/>
              </a:rPr>
              <a:t>FASE CLONICA (1-2 minuti) </a:t>
            </a:r>
            <a:r>
              <a:rPr lang="it-IT" sz="1200" dirty="0">
                <a:cs typeface="Arial" panose="020B0604020202020204" pitchFamily="34" charset="0"/>
              </a:rPr>
              <a:t>scosse muscolari generalizzate ravvicinate (trisma), intensa sudorazione e salivazione (apnea). Termina con una profonda inspirazione. </a:t>
            </a:r>
          </a:p>
          <a:p>
            <a:pPr marL="333265" indent="-333265">
              <a:buFontTx/>
              <a:buAutoNum type="arabicParenR"/>
              <a:defRPr/>
            </a:pPr>
            <a:r>
              <a:rPr lang="it-IT" sz="1200" b="1" dirty="0">
                <a:cs typeface="Arial" panose="020B0604020202020204" pitchFamily="34" charset="0"/>
              </a:rPr>
              <a:t>FASE DI RILASSAMENTO (5 minuti) </a:t>
            </a:r>
            <a:r>
              <a:rPr lang="it-IT" sz="1200" dirty="0">
                <a:cs typeface="Arial" panose="020B0604020202020204" pitchFamily="34" charset="0"/>
              </a:rPr>
              <a:t>Sonno profondo (POST-CRITICO), al risveglio è confuso e disorientato, esausto.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altLang="it-IT" sz="1200" b="1" dirty="0">
              <a:solidFill>
                <a:srgbClr val="C00000"/>
              </a:solidFill>
              <a:cs typeface="Arial" panose="020B0604020202020204" pitchFamily="34" charset="0"/>
            </a:endParaRP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179</a:t>
            </a:fld>
            <a:endParaRPr lang="it-IT"/>
          </a:p>
        </p:txBody>
      </p:sp>
    </p:spTree>
    <p:extLst>
      <p:ext uri="{BB962C8B-B14F-4D97-AF65-F5344CB8AC3E}">
        <p14:creationId xmlns:p14="http://schemas.microsoft.com/office/powerpoint/2010/main" val="12478655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ctr">
              <a:defRPr/>
            </a:pPr>
            <a:r>
              <a:rPr lang="it-IT" sz="1200" b="1" dirty="0">
                <a:cs typeface="Arial" panose="020B0604020202020204" pitchFamily="34" charset="0"/>
              </a:rPr>
              <a:t>NON IMPEDIRE LO SVOLGERSI DELLA CRISI </a:t>
            </a:r>
          </a:p>
          <a:p>
            <a:pPr marL="277720" indent="-277720">
              <a:buFont typeface="Arial" panose="020B0604020202020204" pitchFamily="34" charset="0"/>
              <a:buChar char="•"/>
              <a:defRPr/>
            </a:pPr>
            <a:r>
              <a:rPr lang="it-IT" sz="1200" dirty="0">
                <a:cs typeface="Arial" panose="020B0604020202020204" pitchFamily="34" charset="0"/>
              </a:rPr>
              <a:t>ALLONTANARE OGGETTI PERICOLOSI (occhiali)</a:t>
            </a:r>
          </a:p>
          <a:p>
            <a:pPr marL="277720" indent="-277720">
              <a:buFont typeface="Arial" panose="020B0604020202020204" pitchFamily="34" charset="0"/>
              <a:buChar char="•"/>
              <a:defRPr/>
            </a:pPr>
            <a:r>
              <a:rPr lang="it-IT" sz="1200" dirty="0">
                <a:cs typeface="Arial" panose="020B0604020202020204" pitchFamily="34" charset="0"/>
              </a:rPr>
              <a:t>ATTUTIRE LA CADUTA SE POSSIBILE </a:t>
            </a:r>
          </a:p>
          <a:p>
            <a:pPr marL="277720" indent="-277720">
              <a:buFont typeface="Arial" panose="020B0604020202020204" pitchFamily="34" charset="0"/>
              <a:buChar char="•"/>
              <a:defRPr/>
            </a:pPr>
            <a:r>
              <a:rPr lang="it-IT" sz="1200" dirty="0">
                <a:cs typeface="Arial" panose="020B0604020202020204" pitchFamily="34" charset="0"/>
              </a:rPr>
              <a:t>ALLENTARE CINTURA E CRAVATTA </a:t>
            </a:r>
          </a:p>
          <a:p>
            <a:pPr marL="277720" indent="-277720">
              <a:buFont typeface="Arial" panose="020B0604020202020204" pitchFamily="34" charset="0"/>
              <a:buChar char="•"/>
              <a:defRPr/>
            </a:pPr>
            <a:r>
              <a:rPr lang="it-IT" sz="1200" dirty="0">
                <a:cs typeface="Arial" panose="020B0604020202020204" pitchFamily="34" charset="0"/>
              </a:rPr>
              <a:t>NON INTRODURRE NULLA IN BOCCA</a:t>
            </a:r>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dirty="0"/>
              <a:t>Se possibile cercare di misurare la durata della crisi e l’evoluzione per poterla poi descrivere ai medici </a:t>
            </a:r>
          </a:p>
          <a:p>
            <a:endParaRPr lang="it-IT" dirty="0"/>
          </a:p>
          <a:p>
            <a:pPr algn="ctr"/>
            <a:r>
              <a:rPr lang="it-IT" altLang="it-IT" sz="1200" b="1" dirty="0"/>
              <a:t>SOCCORSO PSICOLOGICO </a:t>
            </a:r>
          </a:p>
          <a:p>
            <a:pPr algn="ctr"/>
            <a:r>
              <a:rPr lang="it-IT" altLang="it-IT" sz="1200" dirty="0"/>
              <a:t> ATTEGGIAMENTO SERENO AL RISVEGLIO </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182</a:t>
            </a:fld>
            <a:endParaRPr lang="it-IT"/>
          </a:p>
        </p:txBody>
      </p:sp>
    </p:spTree>
    <p:extLst>
      <p:ext uri="{BB962C8B-B14F-4D97-AF65-F5344CB8AC3E}">
        <p14:creationId xmlns:p14="http://schemas.microsoft.com/office/powerpoint/2010/main" val="15755854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r>
              <a:rPr lang="it-IT" altLang="it-IT" sz="1200" b="1" dirty="0">
                <a:solidFill>
                  <a:schemeClr val="tx1"/>
                </a:solidFill>
              </a:rPr>
              <a:t>Dolore vivo e costante;</a:t>
            </a:r>
          </a:p>
          <a:p>
            <a:pPr eaLnBrk="1" hangingPunct="1"/>
            <a:r>
              <a:rPr lang="it-IT" altLang="it-IT" sz="1200" b="1" dirty="0">
                <a:solidFill>
                  <a:schemeClr val="tx1"/>
                </a:solidFill>
              </a:rPr>
              <a:t>Gonfiore;</a:t>
            </a:r>
          </a:p>
          <a:p>
            <a:pPr eaLnBrk="1" hangingPunct="1"/>
            <a:r>
              <a:rPr lang="it-IT" altLang="it-IT" sz="1200" b="1" dirty="0">
                <a:solidFill>
                  <a:schemeClr val="tx1"/>
                </a:solidFill>
              </a:rPr>
              <a:t>Ecchimosi o ematomi.</a:t>
            </a:r>
          </a:p>
          <a:p>
            <a:pPr eaLnBrk="1" hangingPunct="1"/>
            <a:r>
              <a:rPr lang="it-IT" sz="1200" b="1" dirty="0">
                <a:solidFill>
                  <a:schemeClr val="tx1"/>
                </a:solidFill>
              </a:rPr>
              <a:t>APPLICO CALDO O FREDDO?????</a:t>
            </a:r>
          </a:p>
          <a:p>
            <a:pPr eaLnBrk="1" hangingPunct="1"/>
            <a:endParaRPr lang="it-IT" dirty="0"/>
          </a:p>
          <a:p>
            <a:pPr eaLnBrk="1" hangingPunct="1"/>
            <a:r>
              <a:rPr lang="it-IT" altLang="it-IT" sz="1200" b="1" dirty="0">
                <a:solidFill>
                  <a:schemeClr val="tx1"/>
                </a:solidFill>
              </a:rPr>
              <a:t>COSA FARE</a:t>
            </a:r>
            <a:br>
              <a:rPr lang="it-IT" altLang="it-IT" sz="1200" b="1" dirty="0">
                <a:solidFill>
                  <a:schemeClr val="tx1"/>
                </a:solidFill>
                <a:ea typeface="Arial Unicode MS" pitchFamily="34" charset="-128"/>
                <a:cs typeface="Arial Unicode MS" pitchFamily="34" charset="-128"/>
              </a:rPr>
            </a:br>
            <a:r>
              <a:rPr lang="it-IT" altLang="it-IT" sz="1200" dirty="0">
                <a:solidFill>
                  <a:schemeClr val="tx1"/>
                </a:solidFill>
                <a:ea typeface="Arial Unicode MS" pitchFamily="34" charset="-128"/>
                <a:cs typeface="Arial Unicode MS" pitchFamily="34" charset="-128"/>
              </a:rPr>
              <a:t>Immobilizzare e mettere a riposo la parte che ha ricevuto il trauma.</a:t>
            </a:r>
            <a:br>
              <a:rPr lang="it-IT" altLang="it-IT" sz="1200" dirty="0">
                <a:solidFill>
                  <a:schemeClr val="tx1"/>
                </a:solidFill>
                <a:ea typeface="Arial Unicode MS" pitchFamily="34" charset="-128"/>
                <a:cs typeface="Arial Unicode MS" pitchFamily="34" charset="-128"/>
              </a:rPr>
            </a:br>
            <a:r>
              <a:rPr lang="it-IT" altLang="it-IT" sz="1200" dirty="0">
                <a:solidFill>
                  <a:schemeClr val="tx1"/>
                </a:solidFill>
                <a:ea typeface="Arial Unicode MS" pitchFamily="34" charset="-128"/>
                <a:cs typeface="Arial Unicode MS" pitchFamily="34" charset="-128"/>
              </a:rPr>
              <a:t>Applicare ghiaccio sulla parte lesa.</a:t>
            </a:r>
            <a:br>
              <a:rPr lang="it-IT" altLang="it-IT" sz="1200" dirty="0">
                <a:solidFill>
                  <a:schemeClr val="tx1"/>
                </a:solidFill>
                <a:ea typeface="Arial Unicode MS" pitchFamily="34" charset="-128"/>
                <a:cs typeface="Arial Unicode MS" pitchFamily="34" charset="-128"/>
              </a:rPr>
            </a:br>
            <a:br>
              <a:rPr lang="it-IT" altLang="it-IT" sz="1200" dirty="0">
                <a:solidFill>
                  <a:schemeClr val="tx1"/>
                </a:solidFill>
                <a:ea typeface="Arial Unicode MS" pitchFamily="34" charset="-128"/>
                <a:cs typeface="Arial Unicode MS" pitchFamily="34" charset="-128"/>
              </a:rPr>
            </a:br>
            <a:br>
              <a:rPr lang="it-IT" altLang="it-IT" sz="1200" dirty="0">
                <a:solidFill>
                  <a:schemeClr val="tx1"/>
                </a:solidFill>
                <a:ea typeface="Arial Unicode MS" pitchFamily="34" charset="-128"/>
                <a:cs typeface="Arial Unicode MS" pitchFamily="34" charset="-128"/>
              </a:rPr>
            </a:br>
            <a:r>
              <a:rPr lang="it-IT" altLang="it-IT" sz="1200" b="1" dirty="0">
                <a:solidFill>
                  <a:schemeClr val="tx1"/>
                </a:solidFill>
              </a:rPr>
              <a:t>COSA NON FARE</a:t>
            </a:r>
            <a:br>
              <a:rPr lang="it-IT" altLang="it-IT" sz="1200" dirty="0">
                <a:solidFill>
                  <a:schemeClr val="tx1"/>
                </a:solidFill>
                <a:ea typeface="Arial Unicode MS" pitchFamily="34" charset="-128"/>
                <a:cs typeface="Arial Unicode MS" pitchFamily="34" charset="-128"/>
              </a:rPr>
            </a:br>
            <a:r>
              <a:rPr lang="it-IT" altLang="it-IT" sz="1200" dirty="0">
                <a:solidFill>
                  <a:schemeClr val="tx1"/>
                </a:solidFill>
                <a:ea typeface="Arial Unicode MS" pitchFamily="34" charset="-128"/>
                <a:cs typeface="Arial Unicode MS" pitchFamily="34" charset="-128"/>
              </a:rPr>
              <a:t>MAI applicare calore o massaggiare la parte colpita dal trauma.</a:t>
            </a:r>
          </a:p>
          <a:p>
            <a:pPr eaLnBrk="1" hangingPunct="1"/>
            <a:endParaRPr lang="it-IT" sz="1200" dirty="0">
              <a:solidFill>
                <a:schemeClr val="tx1"/>
              </a:solidFill>
              <a:ea typeface="Arial Unicode MS"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Il calore è utile nelle fasi successive, a distanza di giorni</a:t>
            </a:r>
          </a:p>
          <a:p>
            <a:pPr eaLnBrk="1" hangingPunct="1"/>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185</a:t>
            </a:fld>
            <a:endParaRPr lang="it-IT"/>
          </a:p>
        </p:txBody>
      </p:sp>
    </p:spTree>
    <p:extLst>
      <p:ext uri="{BB962C8B-B14F-4D97-AF65-F5344CB8AC3E}">
        <p14:creationId xmlns:p14="http://schemas.microsoft.com/office/powerpoint/2010/main" val="931146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spcBef>
                <a:spcPct val="50000"/>
              </a:spcBef>
              <a:defRPr/>
            </a:pPr>
            <a:r>
              <a:rPr lang="it-IT" altLang="it-IT" sz="1400" b="1" dirty="0">
                <a:solidFill>
                  <a:srgbClr val="C00000"/>
                </a:solidFill>
                <a:effectLst>
                  <a:outerShdw blurRad="38100" dist="38100" dir="2700000" algn="tl">
                    <a:srgbClr val="FFFFFF"/>
                  </a:outerShdw>
                </a:effectLst>
                <a:cs typeface="Arial" panose="020B0604020202020204" pitchFamily="34" charset="0"/>
              </a:rPr>
              <a:t>LUSSAZIONE</a:t>
            </a:r>
            <a:endParaRPr lang="it-IT" altLang="it-IT" sz="1600" b="1" dirty="0">
              <a:solidFill>
                <a:srgbClr val="C00000"/>
              </a:solidFill>
              <a:effectLst>
                <a:outerShdw blurRad="38100" dist="38100" dir="2700000" algn="tl">
                  <a:srgbClr val="FFFFFF"/>
                </a:outerShdw>
              </a:effectLst>
              <a:cs typeface="Arial" panose="020B0604020202020204" pitchFamily="34" charset="0"/>
            </a:endParaRPr>
          </a:p>
          <a:p>
            <a:pPr>
              <a:spcBef>
                <a:spcPct val="50000"/>
              </a:spcBef>
              <a:defRPr/>
            </a:pPr>
            <a:r>
              <a:rPr lang="it-IT" altLang="it-IT" sz="1200" b="1" dirty="0">
                <a:cs typeface="Arial" panose="020B0604020202020204" pitchFamily="34" charset="0"/>
              </a:rPr>
              <a:t>fuoriuscita definitiva di un capo articolare dalla sua sede naturale </a:t>
            </a:r>
            <a:r>
              <a:rPr lang="it-IT" altLang="it-IT" sz="1200" b="1" dirty="0">
                <a:cs typeface="Arial" panose="020B0604020202020204" pitchFamily="34" charset="0"/>
                <a:sym typeface="Wingdings 3" pitchFamily="2" charset="2"/>
              </a:rPr>
              <a:t> </a:t>
            </a:r>
          </a:p>
          <a:p>
            <a:pPr marL="333265" indent="-333265">
              <a:spcBef>
                <a:spcPct val="50000"/>
              </a:spcBef>
              <a:buFont typeface="Arial" panose="020B0604020202020204" pitchFamily="34" charset="0"/>
              <a:buChar char="•"/>
              <a:defRPr/>
            </a:pPr>
            <a:r>
              <a:rPr lang="it-IT" altLang="it-IT" sz="1200" b="1" dirty="0">
                <a:cs typeface="Arial" panose="020B0604020202020204" pitchFamily="34" charset="0"/>
                <a:sym typeface="Wingdings 3" pitchFamily="2" charset="2"/>
              </a:rPr>
              <a:t>NON TENTARE DI RIDURRE,</a:t>
            </a:r>
          </a:p>
          <a:p>
            <a:pPr marL="333265" indent="-333265">
              <a:spcBef>
                <a:spcPct val="50000"/>
              </a:spcBef>
              <a:buFont typeface="Arial" panose="020B0604020202020204" pitchFamily="34" charset="0"/>
              <a:buChar char="•"/>
              <a:defRPr/>
            </a:pPr>
            <a:r>
              <a:rPr lang="it-IT" altLang="it-IT" sz="1200" b="1" dirty="0">
                <a:cs typeface="Arial" panose="020B0604020202020204" pitchFamily="34" charset="0"/>
                <a:sym typeface="Wingdings 3" pitchFamily="2" charset="2"/>
              </a:rPr>
              <a:t>IMMOBILIZZAZIONE </a:t>
            </a:r>
          </a:p>
          <a:p>
            <a:pPr marL="333265" indent="-333265">
              <a:spcBef>
                <a:spcPct val="50000"/>
              </a:spcBef>
              <a:buFont typeface="Arial" panose="020B0604020202020204" pitchFamily="34" charset="0"/>
              <a:buChar char="•"/>
              <a:defRPr/>
            </a:pPr>
            <a:r>
              <a:rPr lang="it-IT" altLang="it-IT" sz="1200" b="1" dirty="0">
                <a:cs typeface="Arial" panose="020B0604020202020204" pitchFamily="34" charset="0"/>
                <a:sym typeface="Wingdings 3" pitchFamily="2" charset="2"/>
              </a:rPr>
              <a:t>CONDURRE IN PS</a:t>
            </a:r>
            <a:endParaRPr lang="it-IT" altLang="it-IT" sz="1400" b="1" dirty="0">
              <a:cs typeface="Arial" panose="020B0604020202020204" pitchFamily="34" charset="0"/>
              <a:sym typeface="Wingdings 3" pitchFamily="2" charset="2"/>
            </a:endParaRP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191</a:t>
            </a:fld>
            <a:endParaRPr lang="it-IT"/>
          </a:p>
        </p:txBody>
      </p:sp>
    </p:spTree>
    <p:extLst>
      <p:ext uri="{BB962C8B-B14F-4D97-AF65-F5344CB8AC3E}">
        <p14:creationId xmlns:p14="http://schemas.microsoft.com/office/powerpoint/2010/main" val="12203653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STRAPPO MUSCOLARE</a:t>
            </a:r>
          </a:p>
          <a:p>
            <a:pPr algn="just" eaLnBrk="1" hangingPunct="1"/>
            <a:r>
              <a:rPr lang="it-IT" altLang="it-IT" sz="1200" b="1" dirty="0">
                <a:cs typeface="Arial" pitchFamily="34" charset="0"/>
              </a:rPr>
              <a:t>Rottura</a:t>
            </a:r>
            <a:r>
              <a:rPr lang="it-IT" altLang="it-IT" sz="1200" dirty="0">
                <a:cs typeface="Arial" pitchFamily="34" charset="0"/>
              </a:rPr>
              <a:t> di </a:t>
            </a:r>
            <a:r>
              <a:rPr lang="it-IT" altLang="it-IT" sz="1200" b="1" dirty="0">
                <a:cs typeface="Arial" pitchFamily="34" charset="0"/>
              </a:rPr>
              <a:t>fibre</a:t>
            </a:r>
            <a:r>
              <a:rPr lang="it-IT" altLang="it-IT" sz="1200" dirty="0">
                <a:cs typeface="Arial" pitchFamily="34" charset="0"/>
              </a:rPr>
              <a:t> del </a:t>
            </a:r>
            <a:r>
              <a:rPr lang="it-IT" altLang="it-IT" sz="1200" b="1" dirty="0">
                <a:cs typeface="Arial" pitchFamily="34" charset="0"/>
              </a:rPr>
              <a:t>muscolo</a:t>
            </a:r>
            <a:r>
              <a:rPr lang="it-IT" altLang="it-IT" sz="1200" dirty="0">
                <a:cs typeface="Arial" pitchFamily="34" charset="0"/>
              </a:rPr>
              <a:t> per eccessiva sollecitazione.</a:t>
            </a:r>
            <a:r>
              <a:rPr lang="it-IT" altLang="it-IT" sz="1200" dirty="0"/>
              <a:t> </a:t>
            </a:r>
          </a:p>
          <a:p>
            <a:pPr algn="just" eaLnBrk="1" hangingPunct="1"/>
            <a:r>
              <a:rPr lang="it-IT" altLang="it-IT" sz="1200" dirty="0">
                <a:cs typeface="Arial" pitchFamily="34" charset="0"/>
              </a:rPr>
              <a:t>Può essere causato da uno sforzo fisico eccessivo, da un movimento brusco o da un salto troppo alto o troppo lungo. </a:t>
            </a:r>
          </a:p>
          <a:p>
            <a:pPr algn="just" eaLnBrk="1" hangingPunct="1"/>
            <a:r>
              <a:rPr lang="it-IT" altLang="it-IT" sz="1200" dirty="0">
                <a:cs typeface="Times New Roman" pitchFamily="18" charset="0"/>
              </a:rPr>
              <a:t>Si manifesta con </a:t>
            </a:r>
            <a:r>
              <a:rPr lang="it-IT" altLang="it-IT" sz="1200" b="1" dirty="0">
                <a:cs typeface="Times New Roman" pitchFamily="18" charset="0"/>
              </a:rPr>
              <a:t>dolore</a:t>
            </a:r>
            <a:r>
              <a:rPr lang="it-IT" altLang="it-IT" sz="1200" dirty="0">
                <a:cs typeface="Times New Roman" pitchFamily="18" charset="0"/>
              </a:rPr>
              <a:t> </a:t>
            </a:r>
            <a:r>
              <a:rPr lang="it-IT" altLang="it-IT" sz="1200" b="1" dirty="0">
                <a:cs typeface="Times New Roman" pitchFamily="18" charset="0"/>
              </a:rPr>
              <a:t>acuto</a:t>
            </a:r>
            <a:r>
              <a:rPr lang="it-IT" altLang="it-IT" sz="1200" dirty="0">
                <a:cs typeface="Times New Roman" pitchFamily="18" charset="0"/>
              </a:rPr>
              <a:t> a cui segue </a:t>
            </a:r>
            <a:r>
              <a:rPr lang="it-IT" altLang="it-IT" sz="1200" b="1" dirty="0">
                <a:cs typeface="Times New Roman" pitchFamily="18" charset="0"/>
              </a:rPr>
              <a:t>rigidità</a:t>
            </a:r>
            <a:r>
              <a:rPr lang="it-IT" altLang="it-IT" sz="1200" dirty="0">
                <a:cs typeface="Times New Roman" pitchFamily="18" charset="0"/>
              </a:rPr>
              <a:t> del muscolo e </a:t>
            </a:r>
            <a:r>
              <a:rPr lang="it-IT" altLang="it-IT" sz="1200" b="1" u="sng" dirty="0">
                <a:cs typeface="Times New Roman" pitchFamily="18" charset="0"/>
              </a:rPr>
              <a:t>l'impossibilità</a:t>
            </a:r>
            <a:r>
              <a:rPr lang="it-IT" altLang="it-IT" sz="1200" dirty="0">
                <a:cs typeface="Times New Roman" pitchFamily="18" charset="0"/>
              </a:rPr>
              <a:t> di </a:t>
            </a:r>
            <a:r>
              <a:rPr lang="it-IT" altLang="it-IT" sz="1200" b="1" dirty="0">
                <a:cs typeface="Times New Roman" pitchFamily="18" charset="0"/>
              </a:rPr>
              <a:t>compiere</a:t>
            </a:r>
            <a:r>
              <a:rPr lang="it-IT" altLang="it-IT" sz="1200" dirty="0">
                <a:cs typeface="Times New Roman" pitchFamily="18" charset="0"/>
              </a:rPr>
              <a:t> </a:t>
            </a:r>
            <a:r>
              <a:rPr lang="it-IT" altLang="it-IT" sz="1200" b="1" dirty="0">
                <a:cs typeface="Times New Roman" pitchFamily="18" charset="0"/>
              </a:rPr>
              <a:t>movimenti</a:t>
            </a:r>
            <a:r>
              <a:rPr lang="it-IT" altLang="it-IT" sz="1200" dirty="0">
                <a:cs typeface="Times New Roman" pitchFamily="18" charset="0"/>
              </a:rPr>
              <a:t> senza aumentare il dolore</a:t>
            </a:r>
            <a:endParaRPr lang="it-IT" altLang="it-IT" sz="1200" dirty="0"/>
          </a:p>
          <a:p>
            <a:endParaRPr lang="it-IT" dirty="0"/>
          </a:p>
          <a:p>
            <a:pPr algn="ctr" eaLnBrk="1" hangingPunct="1">
              <a:defRPr/>
            </a:pPr>
            <a:r>
              <a:rPr lang="it-IT" altLang="it-IT" sz="1400" b="1" dirty="0">
                <a:latin typeface="+mj-lt"/>
                <a:ea typeface="Arial Unicode MS" pitchFamily="34" charset="-128"/>
                <a:cs typeface="Arial Unicode MS" pitchFamily="34" charset="-128"/>
              </a:rPr>
              <a:t>COSA FARE</a:t>
            </a:r>
          </a:p>
          <a:p>
            <a:pPr algn="ctr" eaLnBrk="1" hangingPunct="1">
              <a:defRPr/>
            </a:pPr>
            <a:r>
              <a:rPr lang="it-IT" altLang="it-IT" sz="1200" dirty="0">
                <a:latin typeface="+mj-lt"/>
                <a:cs typeface="Times New Roman" pitchFamily="18" charset="0"/>
              </a:rPr>
              <a:t>Porre l’arto immediatamente a </a:t>
            </a:r>
            <a:r>
              <a:rPr lang="it-IT" altLang="it-IT" sz="1200" b="1" dirty="0">
                <a:latin typeface="+mj-lt"/>
                <a:cs typeface="Times New Roman" pitchFamily="18" charset="0"/>
              </a:rPr>
              <a:t>riposo</a:t>
            </a:r>
            <a:r>
              <a:rPr lang="it-IT" altLang="it-IT" sz="1200" dirty="0">
                <a:latin typeface="+mj-lt"/>
                <a:cs typeface="Times New Roman" pitchFamily="18" charset="0"/>
              </a:rPr>
              <a:t> e nella posizione di </a:t>
            </a:r>
            <a:r>
              <a:rPr lang="it-IT" altLang="it-IT" sz="1200" b="1" dirty="0">
                <a:latin typeface="+mj-lt"/>
                <a:cs typeface="Times New Roman" pitchFamily="18" charset="0"/>
              </a:rPr>
              <a:t>maggior</a:t>
            </a:r>
            <a:r>
              <a:rPr lang="it-IT" altLang="it-IT" sz="1200" dirty="0">
                <a:latin typeface="+mj-lt"/>
                <a:cs typeface="Times New Roman" pitchFamily="18" charset="0"/>
              </a:rPr>
              <a:t> </a:t>
            </a:r>
            <a:r>
              <a:rPr lang="it-IT" altLang="it-IT" sz="1200" b="1" dirty="0">
                <a:latin typeface="+mj-lt"/>
                <a:cs typeface="Times New Roman" pitchFamily="18" charset="0"/>
              </a:rPr>
              <a:t>distensione</a:t>
            </a:r>
            <a:r>
              <a:rPr lang="it-IT" altLang="it-IT" sz="1200" dirty="0">
                <a:latin typeface="+mj-lt"/>
                <a:cs typeface="Times New Roman" pitchFamily="18" charset="0"/>
              </a:rPr>
              <a:t> del muscolo colpito.</a:t>
            </a:r>
          </a:p>
          <a:p>
            <a:pPr algn="ctr" eaLnBrk="1" hangingPunct="1">
              <a:defRPr/>
            </a:pPr>
            <a:endParaRPr lang="it-IT" altLang="it-IT" sz="800" dirty="0">
              <a:latin typeface="+mj-lt"/>
              <a:cs typeface="Times New Roman" pitchFamily="18" charset="0"/>
            </a:endParaRPr>
          </a:p>
          <a:p>
            <a:pPr algn="ctr" eaLnBrk="1" hangingPunct="1">
              <a:defRPr/>
            </a:pPr>
            <a:r>
              <a:rPr lang="it-IT" altLang="it-IT" sz="1200" dirty="0">
                <a:latin typeface="+mj-lt"/>
                <a:cs typeface="Times New Roman" pitchFamily="18" charset="0"/>
              </a:rPr>
              <a:t>Applicare immediatamente una borsa del </a:t>
            </a:r>
            <a:r>
              <a:rPr lang="it-IT" altLang="it-IT" sz="1200" b="1" dirty="0">
                <a:latin typeface="+mj-lt"/>
                <a:cs typeface="Times New Roman" pitchFamily="18" charset="0"/>
              </a:rPr>
              <a:t>ghiaccio</a:t>
            </a:r>
            <a:r>
              <a:rPr lang="it-IT" altLang="it-IT" sz="1200" dirty="0">
                <a:latin typeface="+mj-lt"/>
                <a:cs typeface="Times New Roman" pitchFamily="18" charset="0"/>
              </a:rPr>
              <a:t>, o spruzzare ghiaccio "spray": il freddo esercita una potente azione sulla circolazione sanguigna, riducendo il flusso di sangue ai vasi lesionati. Subito dopo spalmare pomate, creme o gel in grado di favorire il riassorbimento del sangue uscito dai vasi </a:t>
            </a:r>
            <a:r>
              <a:rPr lang="it-IT" altLang="it-IT" sz="1200" dirty="0">
                <a:latin typeface="+mj-lt"/>
                <a:ea typeface="Arial Unicode MS" pitchFamily="34" charset="-128"/>
                <a:cs typeface="Arial Unicode MS" pitchFamily="34" charset="-128"/>
              </a:rPr>
              <a:t>. </a:t>
            </a:r>
          </a:p>
          <a:p>
            <a:endParaRPr lang="it-IT" dirty="0"/>
          </a:p>
          <a:p>
            <a:r>
              <a:rPr lang="it-IT" dirty="0"/>
              <a:t>STIRAMENTO</a:t>
            </a:r>
          </a:p>
          <a:p>
            <a:pPr algn="just" eaLnBrk="1" hangingPunct="1"/>
            <a:r>
              <a:rPr lang="it-IT" altLang="it-IT" sz="1200" b="1" dirty="0">
                <a:cs typeface="Arial" pitchFamily="34" charset="0"/>
              </a:rPr>
              <a:t>Distensione</a:t>
            </a:r>
            <a:r>
              <a:rPr lang="it-IT" altLang="it-IT" sz="1200" dirty="0">
                <a:cs typeface="Arial" pitchFamily="34" charset="0"/>
              </a:rPr>
              <a:t> acuta di </a:t>
            </a:r>
            <a:r>
              <a:rPr lang="it-IT" altLang="it-IT" sz="1200" b="1" dirty="0">
                <a:cs typeface="Arial" pitchFamily="34" charset="0"/>
              </a:rPr>
              <a:t>fibre</a:t>
            </a:r>
            <a:r>
              <a:rPr lang="it-IT" altLang="it-IT" sz="1200" dirty="0">
                <a:cs typeface="Arial" pitchFamily="34" charset="0"/>
              </a:rPr>
              <a:t> </a:t>
            </a:r>
            <a:r>
              <a:rPr lang="it-IT" altLang="it-IT" sz="1200" b="1" dirty="0">
                <a:cs typeface="Arial" pitchFamily="34" charset="0"/>
              </a:rPr>
              <a:t>muscolari</a:t>
            </a:r>
            <a:r>
              <a:rPr lang="it-IT" altLang="it-IT" sz="1200" dirty="0">
                <a:cs typeface="Arial" pitchFamily="34" charset="0"/>
              </a:rPr>
              <a:t>, con dolore acuto e improvviso. Il </a:t>
            </a:r>
            <a:r>
              <a:rPr lang="it-IT" altLang="it-IT" sz="1200" b="1" dirty="0">
                <a:cs typeface="Arial" pitchFamily="34" charset="0"/>
              </a:rPr>
              <a:t>dolore</a:t>
            </a:r>
            <a:r>
              <a:rPr lang="it-IT" altLang="it-IT" sz="1200" dirty="0">
                <a:cs typeface="Arial" pitchFamily="34" charset="0"/>
              </a:rPr>
              <a:t> inizialmente può essere sopportabile, ma poi diventa </a:t>
            </a:r>
            <a:r>
              <a:rPr lang="it-IT" altLang="it-IT" sz="1200" b="1" dirty="0">
                <a:cs typeface="Arial" pitchFamily="34" charset="0"/>
              </a:rPr>
              <a:t>intenso</a:t>
            </a:r>
            <a:r>
              <a:rPr lang="it-IT" altLang="it-IT" sz="1200" dirty="0">
                <a:cs typeface="Arial" pitchFamily="34" charset="0"/>
              </a:rPr>
              <a:t> una volta </a:t>
            </a:r>
            <a:r>
              <a:rPr lang="it-IT" altLang="it-IT" sz="1200" b="1" u="sng" dirty="0">
                <a:cs typeface="Arial" pitchFamily="34" charset="0"/>
              </a:rPr>
              <a:t>concluso</a:t>
            </a:r>
            <a:r>
              <a:rPr lang="it-IT" altLang="it-IT" sz="1200" dirty="0">
                <a:cs typeface="Arial" pitchFamily="34" charset="0"/>
              </a:rPr>
              <a:t> lo </a:t>
            </a:r>
            <a:r>
              <a:rPr lang="it-IT" altLang="it-IT" sz="1200" b="1" dirty="0">
                <a:cs typeface="Arial" pitchFamily="34" charset="0"/>
              </a:rPr>
              <a:t>sforzo</a:t>
            </a:r>
            <a:r>
              <a:rPr lang="it-IT" altLang="it-IT" sz="1200" dirty="0">
                <a:cs typeface="Arial" pitchFamily="34" charset="0"/>
              </a:rPr>
              <a:t>.</a:t>
            </a:r>
          </a:p>
          <a:p>
            <a:pPr algn="just" eaLnBrk="1" hangingPunct="1"/>
            <a:endParaRPr lang="it-IT" altLang="it-IT" sz="1200" dirty="0">
              <a:cs typeface="Arial" pitchFamily="34" charset="0"/>
            </a:endParaRPr>
          </a:p>
          <a:p>
            <a:pPr algn="just" eaLnBrk="1" hangingPunct="1"/>
            <a:r>
              <a:rPr lang="it-IT" altLang="it-IT" sz="1200" dirty="0">
                <a:cs typeface="Arial" pitchFamily="34" charset="0"/>
              </a:rPr>
              <a:t>Lo stiramento si differenzia dalla distorsione per una maggior mobilità dell’arto colpito </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193</a:t>
            </a:fld>
            <a:endParaRPr lang="it-IT"/>
          </a:p>
        </p:txBody>
      </p:sp>
    </p:spTree>
    <p:extLst>
      <p:ext uri="{BB962C8B-B14F-4D97-AF65-F5344CB8AC3E}">
        <p14:creationId xmlns:p14="http://schemas.microsoft.com/office/powerpoint/2010/main" val="23858180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sz="1200" b="1" dirty="0">
                <a:solidFill>
                  <a:srgbClr val="C00000"/>
                </a:solidFill>
                <a:latin typeface="Verdana" panose="020B0604030504040204" pitchFamily="34" charset="0"/>
              </a:rPr>
              <a:t>COMPLETA </a:t>
            </a:r>
            <a:r>
              <a:rPr lang="it-IT" altLang="it-IT" sz="1200" b="1" dirty="0">
                <a:latin typeface="Verdana" panose="020B0604030504040204" pitchFamily="34" charset="0"/>
              </a:rPr>
              <a:t>Interessamento a tutto spessore</a:t>
            </a:r>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sz="1200" b="1" dirty="0">
                <a:solidFill>
                  <a:srgbClr val="C00000"/>
                </a:solidFill>
                <a:latin typeface="Verdana" panose="020B0604030504040204" pitchFamily="34" charset="0"/>
              </a:rPr>
              <a:t>INCOMPLETA </a:t>
            </a:r>
            <a:r>
              <a:rPr lang="it-IT" altLang="it-IT" sz="1200" b="1" dirty="0">
                <a:latin typeface="Verdana" panose="020B0604030504040204" pitchFamily="34" charset="0"/>
              </a:rPr>
              <a:t>Interessamento parziale</a:t>
            </a:r>
          </a:p>
          <a:p>
            <a:pPr algn="l"/>
            <a:r>
              <a:rPr lang="it-IT" altLang="it-IT" sz="1200" b="1" dirty="0">
                <a:solidFill>
                  <a:srgbClr val="C00000"/>
                </a:solidFill>
                <a:cs typeface="Arial" panose="020B0604020202020204" pitchFamily="34" charset="0"/>
              </a:rPr>
              <a:t>SINGOLA O MULTIPLA</a:t>
            </a:r>
          </a:p>
          <a:p>
            <a:pPr algn="l"/>
            <a:r>
              <a:rPr lang="it-IT" altLang="it-IT" sz="1200" b="1" dirty="0">
                <a:solidFill>
                  <a:srgbClr val="C00000"/>
                </a:solidFill>
                <a:cs typeface="Arial" panose="020B0604020202020204" pitchFamily="34" charset="0"/>
              </a:rPr>
              <a:t>TRAUMATICA, DA STRESS, PATOLOGICA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sz="1200" b="1" dirty="0">
                <a:solidFill>
                  <a:srgbClr val="C00000"/>
                </a:solidFill>
                <a:latin typeface="Verdana" panose="020B0604030504040204" pitchFamily="34" charset="0"/>
              </a:rPr>
              <a:t>COMPOSTA </a:t>
            </a:r>
            <a:r>
              <a:rPr lang="it-IT" altLang="it-IT" sz="1200" b="1" dirty="0">
                <a:latin typeface="Verdana" panose="020B0604030504040204" pitchFamily="34" charset="0"/>
              </a:rPr>
              <a:t> monconi in asse</a:t>
            </a:r>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sz="1200" b="1" dirty="0">
                <a:solidFill>
                  <a:srgbClr val="C00000"/>
                </a:solidFill>
                <a:latin typeface="Verdana" panose="020B0604030504040204" pitchFamily="34" charset="0"/>
              </a:rPr>
              <a:t>SCOMPOSTA </a:t>
            </a:r>
            <a:r>
              <a:rPr lang="it-IT" altLang="it-IT" sz="1200" b="1" dirty="0">
                <a:latin typeface="Verdana" panose="020B0604030504040204" pitchFamily="34" charset="0"/>
              </a:rPr>
              <a:t>monconi disassati</a:t>
            </a:r>
          </a:p>
          <a:p>
            <a:pPr marL="0" indent="0" algn="l">
              <a:lnSpc>
                <a:spcPct val="150000"/>
              </a:lnSpc>
              <a:spcBef>
                <a:spcPct val="50000"/>
              </a:spcBef>
              <a:buClr>
                <a:schemeClr val="tx1"/>
              </a:buClr>
              <a:defRPr/>
            </a:pPr>
            <a:r>
              <a:rPr lang="it-IT" altLang="it-IT" sz="1200" b="1" dirty="0">
                <a:solidFill>
                  <a:srgbClr val="C00000"/>
                </a:solidFill>
                <a:latin typeface="Verdana" panose="020B0604030504040204" pitchFamily="34" charset="0"/>
              </a:rPr>
              <a:t>CHIUSA </a:t>
            </a:r>
            <a:r>
              <a:rPr lang="it-IT" altLang="it-IT" sz="1200" b="1" dirty="0">
                <a:latin typeface="Verdana" panose="020B0604030504040204" pitchFamily="34" charset="0"/>
              </a:rPr>
              <a:t> </a:t>
            </a:r>
          </a:p>
          <a:p>
            <a:pPr marL="0" indent="0" algn="l">
              <a:lnSpc>
                <a:spcPct val="150000"/>
              </a:lnSpc>
              <a:spcBef>
                <a:spcPct val="50000"/>
              </a:spcBef>
              <a:buClr>
                <a:schemeClr val="tx1"/>
              </a:buClr>
              <a:defRPr/>
            </a:pPr>
            <a:r>
              <a:rPr lang="it-IT" altLang="it-IT" sz="1200" b="1" dirty="0">
                <a:latin typeface="Verdana" panose="020B0604030504040204" pitchFamily="34" charset="0"/>
              </a:rPr>
              <a:t>Cute integra</a:t>
            </a:r>
          </a:p>
          <a:p>
            <a:pPr marL="0" indent="0" algn="l">
              <a:lnSpc>
                <a:spcPct val="150000"/>
              </a:lnSpc>
              <a:spcBef>
                <a:spcPct val="50000"/>
              </a:spcBef>
              <a:buClr>
                <a:schemeClr val="tx1"/>
              </a:buClr>
              <a:defRPr/>
            </a:pPr>
            <a:r>
              <a:rPr lang="it-IT" altLang="it-IT" sz="1200" b="1" dirty="0">
                <a:solidFill>
                  <a:srgbClr val="C00000"/>
                </a:solidFill>
                <a:latin typeface="Verdana" panose="020B0604030504040204" pitchFamily="34" charset="0"/>
              </a:rPr>
              <a:t>ESPOSTA </a:t>
            </a:r>
            <a:r>
              <a:rPr lang="it-IT" altLang="it-IT" sz="1200" b="1" dirty="0">
                <a:latin typeface="Verdana" panose="020B0604030504040204" pitchFamily="34" charset="0"/>
              </a:rPr>
              <a:t> </a:t>
            </a:r>
          </a:p>
          <a:p>
            <a:pPr marL="0" indent="0" algn="l">
              <a:lnSpc>
                <a:spcPct val="150000"/>
              </a:lnSpc>
              <a:spcBef>
                <a:spcPct val="50000"/>
              </a:spcBef>
              <a:buClr>
                <a:schemeClr val="tx1"/>
              </a:buClr>
              <a:defRPr/>
            </a:pPr>
            <a:r>
              <a:rPr lang="it-IT" altLang="it-IT" sz="1200" b="1" dirty="0">
                <a:latin typeface="Verdana" panose="020B0604030504040204" pitchFamily="34" charset="0"/>
              </a:rPr>
              <a:t>Cute interrotta, frattura visibile esternamente</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194</a:t>
            </a:fld>
            <a:endParaRPr lang="it-IT"/>
          </a:p>
        </p:txBody>
      </p:sp>
    </p:spTree>
    <p:extLst>
      <p:ext uri="{BB962C8B-B14F-4D97-AF65-F5344CB8AC3E}">
        <p14:creationId xmlns:p14="http://schemas.microsoft.com/office/powerpoint/2010/main" val="1581000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77720" indent="-277720">
              <a:buFont typeface="Arial" panose="020B0604020202020204" pitchFamily="34" charset="0"/>
              <a:buChar char="•"/>
              <a:defRPr/>
            </a:pPr>
            <a:r>
              <a:rPr lang="it-IT" sz="1200" dirty="0"/>
              <a:t>Dolore aggravato dal movimento</a:t>
            </a:r>
          </a:p>
          <a:p>
            <a:pPr marL="277720" indent="-277720">
              <a:buFont typeface="Arial" panose="020B0604020202020204" pitchFamily="34" charset="0"/>
              <a:buChar char="•"/>
              <a:defRPr/>
            </a:pPr>
            <a:r>
              <a:rPr lang="it-IT" sz="1200" dirty="0"/>
              <a:t>Ridotta funzionalità</a:t>
            </a:r>
          </a:p>
          <a:p>
            <a:pPr marL="277720" indent="-277720">
              <a:buFont typeface="Arial" panose="020B0604020202020204" pitchFamily="34" charset="0"/>
              <a:buChar char="•"/>
              <a:defRPr/>
            </a:pPr>
            <a:r>
              <a:rPr lang="it-IT" sz="1200" dirty="0"/>
              <a:t>Alterazione della forma</a:t>
            </a:r>
          </a:p>
          <a:p>
            <a:pPr marL="277720" indent="-277720">
              <a:buFont typeface="Arial" panose="020B0604020202020204" pitchFamily="34" charset="0"/>
              <a:buChar char="•"/>
              <a:defRPr/>
            </a:pPr>
            <a:r>
              <a:rPr lang="it-IT" sz="1200" dirty="0"/>
              <a:t>Edema, sangue se esposta </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195</a:t>
            </a:fld>
            <a:endParaRPr lang="it-IT"/>
          </a:p>
        </p:txBody>
      </p:sp>
    </p:spTree>
    <p:extLst>
      <p:ext uri="{BB962C8B-B14F-4D97-AF65-F5344CB8AC3E}">
        <p14:creationId xmlns:p14="http://schemas.microsoft.com/office/powerpoint/2010/main" val="35765875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444353" indent="-444353">
              <a:spcBef>
                <a:spcPct val="50000"/>
              </a:spcBef>
              <a:buClr>
                <a:schemeClr val="tx1"/>
              </a:buClr>
              <a:buFont typeface="+mj-lt"/>
              <a:buAutoNum type="arabicPeriod"/>
              <a:defRPr/>
            </a:pPr>
            <a:r>
              <a:rPr lang="it-IT" altLang="it-IT" b="1" dirty="0">
                <a:cs typeface="Arial" panose="020B0604020202020204" pitchFamily="34" charset="0"/>
              </a:rPr>
              <a:t>EVITARE</a:t>
            </a:r>
            <a:r>
              <a:rPr lang="it-IT" altLang="it-IT" dirty="0">
                <a:cs typeface="Arial" panose="020B0604020202020204" pitchFamily="34" charset="0"/>
              </a:rPr>
              <a:t> </a:t>
            </a:r>
            <a:r>
              <a:rPr lang="it-IT" altLang="it-IT" b="1" dirty="0">
                <a:cs typeface="Arial" panose="020B0604020202020204" pitchFamily="34" charset="0"/>
              </a:rPr>
              <a:t>MOVIMENTI</a:t>
            </a:r>
            <a:r>
              <a:rPr lang="it-IT" altLang="it-IT" dirty="0">
                <a:cs typeface="Arial" panose="020B0604020202020204" pitchFamily="34" charset="0"/>
              </a:rPr>
              <a:t> INUTILI </a:t>
            </a:r>
          </a:p>
          <a:p>
            <a:pPr>
              <a:spcBef>
                <a:spcPct val="50000"/>
              </a:spcBef>
              <a:buClr>
                <a:schemeClr val="tx1"/>
              </a:buClr>
              <a:buFontTx/>
              <a:buAutoNum type="arabicPeriod"/>
              <a:defRPr/>
            </a:pPr>
            <a:r>
              <a:rPr lang="it-IT" altLang="it-IT" b="1" dirty="0">
                <a:cs typeface="Arial" panose="020B0604020202020204" pitchFamily="34" charset="0"/>
              </a:rPr>
              <a:t>IMMOBILIZZARE</a:t>
            </a:r>
            <a:r>
              <a:rPr lang="it-IT" altLang="it-IT" dirty="0">
                <a:cs typeface="Arial" panose="020B0604020202020204" pitchFamily="34" charset="0"/>
              </a:rPr>
              <a:t> FRATTURE NELLA POSIZIONE IN CUI SI TROVANO, BLOCCANDO ARTICOLAZIONE A MONTE E A VALLE (MEZZI DI FORTUNA) </a:t>
            </a:r>
          </a:p>
          <a:p>
            <a:pPr>
              <a:spcBef>
                <a:spcPct val="50000"/>
              </a:spcBef>
              <a:buClr>
                <a:schemeClr val="tx1"/>
              </a:buClr>
              <a:buFontTx/>
              <a:buAutoNum type="arabicPeriod"/>
              <a:defRPr/>
            </a:pPr>
            <a:r>
              <a:rPr lang="it-IT" altLang="it-IT" b="1" dirty="0">
                <a:cs typeface="Arial" panose="020B0604020202020204" pitchFamily="34" charset="0"/>
              </a:rPr>
              <a:t>NON MANIPOLARE </a:t>
            </a:r>
            <a:r>
              <a:rPr lang="it-IT" altLang="it-IT" dirty="0">
                <a:cs typeface="Arial" panose="020B0604020202020204" pitchFamily="34" charset="0"/>
              </a:rPr>
              <a:t>O RIDURRE LA FRATTURA</a:t>
            </a:r>
          </a:p>
          <a:p>
            <a:pPr>
              <a:spcBef>
                <a:spcPct val="50000"/>
              </a:spcBef>
              <a:buClr>
                <a:schemeClr val="tx1"/>
              </a:buClr>
              <a:buFontTx/>
              <a:buAutoNum type="arabicPeriod"/>
              <a:defRPr/>
            </a:pPr>
            <a:r>
              <a:rPr lang="it-IT" altLang="it-IT" b="1" dirty="0">
                <a:cs typeface="Arial" panose="020B0604020202020204" pitchFamily="34" charset="0"/>
              </a:rPr>
              <a:t>COPRIRE</a:t>
            </a:r>
            <a:r>
              <a:rPr lang="it-IT" altLang="it-IT" dirty="0">
                <a:cs typeface="Arial" panose="020B0604020202020204" pitchFamily="34" charset="0"/>
              </a:rPr>
              <a:t> CON GARZE STERILI LE FRATTURE ESPOSTE</a:t>
            </a:r>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b="1" dirty="0">
                <a:solidFill>
                  <a:srgbClr val="FF0000"/>
                </a:solidFill>
                <a:latin typeface="Arial" panose="020B0604020202020204" pitchFamily="34" charset="0"/>
                <a:cs typeface="Arial" panose="020B0604020202020204" pitchFamily="34" charset="0"/>
              </a:rPr>
              <a:t>POLITRAUMATIZZATO </a:t>
            </a:r>
            <a:r>
              <a:rPr lang="it-IT" altLang="it-IT" b="1" dirty="0">
                <a:solidFill>
                  <a:srgbClr val="FF0000"/>
                </a:solidFill>
                <a:latin typeface="Arial" panose="020B0604020202020204" pitchFamily="34" charset="0"/>
                <a:cs typeface="Arial" panose="020B0604020202020204" pitchFamily="34" charset="0"/>
                <a:sym typeface="Wingdings" pitchFamily="2" charset="2"/>
              </a:rPr>
              <a:t> TRAUMA del RACHIDE FINO A PROVA CONTRARIA</a:t>
            </a:r>
          </a:p>
          <a:p>
            <a:pPr marL="277720" indent="-277720">
              <a:spcBef>
                <a:spcPct val="50000"/>
              </a:spcBef>
              <a:buClr>
                <a:schemeClr val="accent2"/>
              </a:buClr>
              <a:buFont typeface="Arial" panose="020B0604020202020204" pitchFamily="34" charset="0"/>
              <a:buChar char="•"/>
              <a:defRPr/>
            </a:pPr>
            <a:r>
              <a:rPr lang="it-IT" altLang="it-IT" dirty="0">
                <a:latin typeface="Arial" panose="020B0604020202020204" pitchFamily="34" charset="0"/>
                <a:cs typeface="Arial" panose="020B0604020202020204" pitchFamily="34" charset="0"/>
                <a:sym typeface="Wingdings" pitchFamily="2" charset="2"/>
              </a:rPr>
              <a:t>VALUTARE FUNZIONI VITALI (ABC) </a:t>
            </a:r>
            <a:r>
              <a:rPr lang="it-IT" altLang="it-IT" b="1" dirty="0">
                <a:latin typeface="Arial" panose="020B0604020202020204" pitchFamily="34" charset="0"/>
                <a:cs typeface="Arial" panose="020B0604020202020204" pitchFamily="34" charset="0"/>
                <a:sym typeface="Wingdings" pitchFamily="2" charset="2"/>
              </a:rPr>
              <a:t>SENZA IPERESTENSIONE CAPO </a:t>
            </a:r>
          </a:p>
          <a:p>
            <a:pPr marL="277720" indent="-277720">
              <a:spcBef>
                <a:spcPct val="50000"/>
              </a:spcBef>
              <a:buClr>
                <a:schemeClr val="accent2"/>
              </a:buClr>
              <a:buFont typeface="Arial" panose="020B0604020202020204" pitchFamily="34" charset="0"/>
              <a:buChar char="•"/>
              <a:defRPr/>
            </a:pPr>
            <a:r>
              <a:rPr lang="it-IT" altLang="it-IT" b="1" dirty="0">
                <a:latin typeface="Arial" panose="020B0604020202020204" pitchFamily="34" charset="0"/>
                <a:cs typeface="Arial" panose="020B0604020202020204" pitchFamily="34" charset="0"/>
                <a:sym typeface="Wingdings" pitchFamily="2" charset="2"/>
              </a:rPr>
              <a:t>NON MOBILIZZARE L’INFORTUNATO</a:t>
            </a:r>
          </a:p>
          <a:p>
            <a:pPr marL="277720" indent="-277720">
              <a:spcBef>
                <a:spcPct val="50000"/>
              </a:spcBef>
              <a:buClr>
                <a:schemeClr val="accent2"/>
              </a:buClr>
              <a:buFont typeface="Arial" panose="020B0604020202020204" pitchFamily="34" charset="0"/>
              <a:buChar char="•"/>
              <a:defRPr/>
            </a:pPr>
            <a:r>
              <a:rPr lang="it-IT" altLang="it-IT" b="1" dirty="0">
                <a:latin typeface="Arial" panose="020B0604020202020204" pitchFamily="34" charset="0"/>
                <a:cs typeface="Arial" panose="020B0604020202020204" pitchFamily="34" charset="0"/>
                <a:sym typeface="Wingdings" pitchFamily="2" charset="2"/>
              </a:rPr>
              <a:t>NON UTILIZZARE POSIZIONE LATERALE DI SICUREZZA (PLS) </a:t>
            </a:r>
          </a:p>
          <a:p>
            <a:pPr marL="277720" indent="-277720">
              <a:spcBef>
                <a:spcPct val="50000"/>
              </a:spcBef>
              <a:buClr>
                <a:schemeClr val="accent2"/>
              </a:buClr>
              <a:buFont typeface="Arial" panose="020B0604020202020204" pitchFamily="34" charset="0"/>
              <a:buChar char="•"/>
              <a:defRPr/>
            </a:pPr>
            <a:r>
              <a:rPr lang="it-IT" altLang="it-IT" dirty="0">
                <a:latin typeface="Arial" panose="020B0604020202020204" pitchFamily="34" charset="0"/>
                <a:cs typeface="Arial" panose="020B0604020202020204" pitchFamily="34" charset="0"/>
                <a:sym typeface="Wingdings" pitchFamily="2" charset="2"/>
              </a:rPr>
              <a:t>ALLERTARE 112 SECONDO LA SEQUENZA CONOSCIUTA  </a:t>
            </a:r>
            <a:endParaRPr lang="it-IT" altLang="it-IT" dirty="0">
              <a:latin typeface="Arial" panose="020B0604020202020204" pitchFamily="34" charset="0"/>
              <a:cs typeface="Arial" panose="020B0604020202020204" pitchFamily="34" charset="0"/>
            </a:endParaRP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196</a:t>
            </a:fld>
            <a:endParaRPr lang="it-IT"/>
          </a:p>
        </p:txBody>
      </p:sp>
    </p:spTree>
    <p:extLst>
      <p:ext uri="{BB962C8B-B14F-4D97-AF65-F5344CB8AC3E}">
        <p14:creationId xmlns:p14="http://schemas.microsoft.com/office/powerpoint/2010/main" val="1873341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cs typeface="Arial" pitchFamily="34" charset="0"/>
              </a:rPr>
              <a:t>!!! </a:t>
            </a:r>
            <a:r>
              <a:rPr lang="it-IT" sz="1200" b="1" dirty="0">
                <a:cs typeface="Arial" pitchFamily="34" charset="0"/>
              </a:rPr>
              <a:t>controllare</a:t>
            </a:r>
            <a:r>
              <a:rPr lang="it-IT" sz="1200" dirty="0">
                <a:cs typeface="Arial" pitchFamily="34" charset="0"/>
              </a:rPr>
              <a:t> il contenuto attuale delle cassette di primo soccorso ed eventualmente </a:t>
            </a:r>
            <a:r>
              <a:rPr lang="it-IT" sz="1200" b="1" dirty="0">
                <a:cs typeface="Arial" pitchFamily="34" charset="0"/>
              </a:rPr>
              <a:t>integrarlo sulla base dei rischi presenti</a:t>
            </a:r>
            <a:r>
              <a:rPr lang="it-IT" sz="1200" dirty="0">
                <a:cs typeface="Arial" pitchFamily="34" charset="0"/>
              </a:rPr>
              <a:t> nei luoghi di lavoro e su indicazione del medico competente</a:t>
            </a:r>
            <a:r>
              <a:rPr lang="it-IT" sz="1200" b="1" dirty="0">
                <a:cs typeface="Arial" pitchFamily="34" charset="0"/>
              </a:rPr>
              <a:t>.</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14</a:t>
            </a:fld>
            <a:endParaRPr lang="it-IT"/>
          </a:p>
        </p:txBody>
      </p:sp>
    </p:spTree>
    <p:extLst>
      <p:ext uri="{BB962C8B-B14F-4D97-AF65-F5344CB8AC3E}">
        <p14:creationId xmlns:p14="http://schemas.microsoft.com/office/powerpoint/2010/main" val="35701881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Parlare di </a:t>
            </a:r>
            <a:r>
              <a:rPr lang="it-IT" dirty="0" err="1"/>
              <a:t>concussion</a:t>
            </a:r>
            <a:r>
              <a:rPr lang="it-IT" dirty="0"/>
              <a:t>, film con </a:t>
            </a:r>
            <a:r>
              <a:rPr lang="it-IT" dirty="0" err="1"/>
              <a:t>will</a:t>
            </a:r>
            <a:r>
              <a:rPr lang="it-IT" dirty="0"/>
              <a:t> </a:t>
            </a:r>
            <a:r>
              <a:rPr lang="it-IT" dirty="0" err="1"/>
              <a:t>smith</a:t>
            </a:r>
            <a:r>
              <a:rPr lang="it-IT" dirty="0"/>
              <a:t> su un medico forense che per primo ha descritto la encefalopatia da trauma cronico</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197</a:t>
            </a:fld>
            <a:endParaRPr lang="it-IT"/>
          </a:p>
        </p:txBody>
      </p:sp>
    </p:spTree>
    <p:extLst>
      <p:ext uri="{BB962C8B-B14F-4D97-AF65-F5344CB8AC3E}">
        <p14:creationId xmlns:p14="http://schemas.microsoft.com/office/powerpoint/2010/main" val="22049494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Chiedo a loro </a:t>
            </a:r>
          </a:p>
          <a:p>
            <a:r>
              <a:rPr lang="it-IT" dirty="0"/>
              <a:t>Poi gli dico</a:t>
            </a:r>
          </a:p>
          <a:p>
            <a:pPr marL="171450" indent="-171450">
              <a:buFontTx/>
              <a:buChar char="-"/>
            </a:pPr>
            <a:r>
              <a:rPr lang="it-IT" dirty="0"/>
              <a:t>Appare confuso o rallentato</a:t>
            </a:r>
          </a:p>
          <a:p>
            <a:pPr marL="171450" indent="-171450">
              <a:buFontTx/>
              <a:buChar char="-"/>
            </a:pPr>
            <a:r>
              <a:rPr lang="it-IT" dirty="0"/>
              <a:t>Non parla, sguardo fisso</a:t>
            </a:r>
          </a:p>
          <a:p>
            <a:pPr marL="171450" indent="-171450">
              <a:buFontTx/>
              <a:buChar char="-"/>
            </a:pPr>
            <a:r>
              <a:rPr lang="it-IT" dirty="0"/>
              <a:t>Problemi a concentrarsi</a:t>
            </a:r>
          </a:p>
          <a:p>
            <a:pPr marL="171450" indent="-171450">
              <a:buFontTx/>
              <a:buChar char="-"/>
            </a:pPr>
            <a:r>
              <a:rPr lang="it-IT" dirty="0"/>
              <a:t>Non ricorda cosa è successo</a:t>
            </a:r>
          </a:p>
          <a:p>
            <a:pPr marL="171450" indent="-171450">
              <a:buFontTx/>
              <a:buChar char="-"/>
            </a:pPr>
            <a:r>
              <a:rPr lang="it-IT" dirty="0"/>
              <a:t>Cambio di personalità</a:t>
            </a:r>
          </a:p>
          <a:p>
            <a:pPr marL="171450" indent="-171450">
              <a:buFontTx/>
              <a:buChar char="-"/>
            </a:pPr>
            <a:r>
              <a:rPr lang="it-IT" dirty="0"/>
              <a:t>Risponde lentamente, parlando male, ripetendo le cose</a:t>
            </a:r>
          </a:p>
          <a:p>
            <a:pPr marL="171450" indent="-171450">
              <a:buFontTx/>
              <a:buChar char="-"/>
            </a:pPr>
            <a:r>
              <a:rPr lang="it-IT" dirty="0"/>
              <a:t>Nausea vomito sensibilità alla luce</a:t>
            </a:r>
          </a:p>
          <a:p>
            <a:pPr marL="171450" indent="-171450">
              <a:buFontTx/>
              <a:buChar char="-"/>
            </a:pPr>
            <a:r>
              <a:rPr lang="it-IT" dirty="0"/>
              <a:t>Problemi di equilibrio</a:t>
            </a:r>
          </a:p>
          <a:p>
            <a:pPr marL="171450" indent="-171450">
              <a:buFontTx/>
              <a:buChar char="-"/>
            </a:pPr>
            <a:r>
              <a:rPr lang="it-IT" dirty="0"/>
              <a:t>Sangue da naso, orecchie, bocca</a:t>
            </a:r>
          </a:p>
        </p:txBody>
      </p:sp>
      <p:sp>
        <p:nvSpPr>
          <p:cNvPr id="4" name="Slide Number Placeholder 3"/>
          <p:cNvSpPr>
            <a:spLocks noGrp="1"/>
          </p:cNvSpPr>
          <p:nvPr>
            <p:ph type="sldNum" sz="quarter" idx="5"/>
          </p:nvPr>
        </p:nvSpPr>
        <p:spPr/>
        <p:txBody>
          <a:bodyPr/>
          <a:lstStyle/>
          <a:p>
            <a:pPr>
              <a:defRPr/>
            </a:pPr>
            <a:fld id="{E7C5DB90-9FC2-423F-9692-AF7CAE75DBDC}" type="slidenum">
              <a:rPr lang="it-IT" smtClean="0"/>
              <a:pPr>
                <a:defRPr/>
              </a:pPr>
              <a:t>198</a:t>
            </a:fld>
            <a:endParaRPr lang="it-IT"/>
          </a:p>
        </p:txBody>
      </p:sp>
    </p:spTree>
    <p:extLst>
      <p:ext uri="{BB962C8B-B14F-4D97-AF65-F5344CB8AC3E}">
        <p14:creationId xmlns:p14="http://schemas.microsoft.com/office/powerpoint/2010/main" val="12247217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r>
              <a:rPr lang="it-IT" altLang="it-IT" sz="1200" b="1" dirty="0"/>
              <a:t>Possiamo dividere i traumi cranici in 2 gruppi:</a:t>
            </a:r>
          </a:p>
          <a:p>
            <a:pPr eaLnBrk="1" hangingPunct="1"/>
            <a:endParaRPr lang="it-IT" altLang="it-IT" sz="1200" dirty="0"/>
          </a:p>
          <a:p>
            <a:pPr eaLnBrk="1" hangingPunct="1"/>
            <a:r>
              <a:rPr lang="it-IT" altLang="it-IT" sz="1200" dirty="0"/>
              <a:t>1-CON PERDITA DI COSCIENZA</a:t>
            </a:r>
          </a:p>
          <a:p>
            <a:pPr eaLnBrk="1" hangingPunct="1"/>
            <a:r>
              <a:rPr lang="it-IT" altLang="it-IT" sz="1200" dirty="0"/>
              <a:t>2- SENZA PERDITA DI COSCIENZA</a:t>
            </a:r>
          </a:p>
          <a:p>
            <a:endParaRPr lang="it-IT" dirty="0"/>
          </a:p>
          <a:p>
            <a:pPr algn="ctr" eaLnBrk="1" hangingPunct="1"/>
            <a:r>
              <a:rPr lang="it-IT" altLang="it-IT" sz="1200" dirty="0"/>
              <a:t>ESEMPIO:</a:t>
            </a:r>
          </a:p>
          <a:p>
            <a:pPr algn="ctr" eaLnBrk="1" hangingPunct="1"/>
            <a:endParaRPr lang="it-IT" altLang="it-IT" sz="1200" dirty="0"/>
          </a:p>
          <a:p>
            <a:pPr algn="ctr" eaLnBrk="1" hangingPunct="1"/>
            <a:r>
              <a:rPr lang="it-IT" altLang="it-IT" sz="1200" dirty="0"/>
              <a:t>VEDO DALLA FINESTRA UN CICLISTA CHE CADE A CAUSA DELLE ROTAIE DEL TRAM. </a:t>
            </a:r>
          </a:p>
          <a:p>
            <a:pPr algn="ctr" eaLnBrk="1" hangingPunct="1"/>
            <a:endParaRPr lang="it-IT" altLang="it-IT" sz="1200" dirty="0"/>
          </a:p>
          <a:p>
            <a:pPr algn="ctr" eaLnBrk="1" hangingPunct="1"/>
            <a:r>
              <a:rPr lang="it-IT" altLang="it-IT" sz="1200" dirty="0"/>
              <a:t>RIMANE IMMOBILE A TERRA. </a:t>
            </a:r>
          </a:p>
          <a:p>
            <a:pPr algn="ctr" eaLnBrk="1" hangingPunct="1"/>
            <a:r>
              <a:rPr lang="it-IT" altLang="it-IT" sz="1200" dirty="0"/>
              <a:t>IO VADO A SOCCORRERLO E ARRIVO IN STRADA IN 2 MINUTI.</a:t>
            </a:r>
          </a:p>
          <a:p>
            <a:pPr algn="ctr" eaLnBrk="1" hangingPunct="1"/>
            <a:endParaRPr lang="it-IT" altLang="it-IT" sz="1200" dirty="0"/>
          </a:p>
          <a:p>
            <a:pPr algn="ctr" eaLnBrk="1" hangingPunct="1"/>
            <a:r>
              <a:rPr lang="it-IT" altLang="it-IT" sz="1200" dirty="0"/>
              <a:t>COME FACCIO A CAPIRE SE ABBIA PERSO O MENO CONOSCIENZA?</a:t>
            </a:r>
          </a:p>
          <a:p>
            <a:pPr algn="ctr" eaLnBrk="1" hangingPunct="1"/>
            <a:endParaRPr lang="it-IT" altLang="it-IT" sz="1200" dirty="0"/>
          </a:p>
          <a:p>
            <a:pPr algn="ctr" eaLnBrk="1" hangingPunct="1"/>
            <a:r>
              <a:rPr lang="it-IT" altLang="it-IT" sz="1200" dirty="0"/>
              <a:t>CHE DOMANDE POSSO FARE? </a:t>
            </a:r>
          </a:p>
          <a:p>
            <a:r>
              <a:rPr lang="it-IT" dirty="0"/>
              <a:t>Chiedo a loro </a:t>
            </a:r>
          </a:p>
          <a:p>
            <a:r>
              <a:rPr lang="it-IT" dirty="0"/>
              <a:t>Poi gli dico</a:t>
            </a:r>
          </a:p>
          <a:p>
            <a:pPr marL="171450" indent="-171450">
              <a:buFontTx/>
              <a:buChar char="-"/>
            </a:pPr>
            <a:r>
              <a:rPr lang="it-IT" dirty="0"/>
              <a:t>Appare confuso o rallentato</a:t>
            </a:r>
          </a:p>
          <a:p>
            <a:pPr marL="171450" indent="-171450">
              <a:buFontTx/>
              <a:buChar char="-"/>
            </a:pPr>
            <a:r>
              <a:rPr lang="it-IT" dirty="0"/>
              <a:t>Non parla, sguardo fisso</a:t>
            </a:r>
          </a:p>
          <a:p>
            <a:pPr marL="171450" indent="-171450">
              <a:buFontTx/>
              <a:buChar char="-"/>
            </a:pPr>
            <a:r>
              <a:rPr lang="it-IT" dirty="0"/>
              <a:t>Problemi a concentrarsi</a:t>
            </a:r>
          </a:p>
          <a:p>
            <a:pPr marL="171450" indent="-171450">
              <a:buFontTx/>
              <a:buChar char="-"/>
            </a:pPr>
            <a:r>
              <a:rPr lang="it-IT" dirty="0"/>
              <a:t>Non ricorda cosa è successo</a:t>
            </a:r>
          </a:p>
          <a:p>
            <a:pPr marL="171450" indent="-171450">
              <a:buFontTx/>
              <a:buChar char="-"/>
            </a:pPr>
            <a:r>
              <a:rPr lang="it-IT" dirty="0"/>
              <a:t>Cambio di personalità</a:t>
            </a:r>
          </a:p>
          <a:p>
            <a:pPr marL="171450" indent="-171450">
              <a:buFontTx/>
              <a:buChar char="-"/>
            </a:pPr>
            <a:r>
              <a:rPr lang="it-IT" dirty="0"/>
              <a:t>Risponde lentamente, parlando male, ripetendo le cose</a:t>
            </a:r>
          </a:p>
          <a:p>
            <a:pPr marL="171450" indent="-171450">
              <a:buFontTx/>
              <a:buChar char="-"/>
            </a:pPr>
            <a:r>
              <a:rPr lang="it-IT" dirty="0"/>
              <a:t>Nausea vomito sensibilità alla luce</a:t>
            </a:r>
          </a:p>
          <a:p>
            <a:pPr marL="171450" indent="-171450">
              <a:buFontTx/>
              <a:buChar char="-"/>
            </a:pPr>
            <a:r>
              <a:rPr lang="it-IT" dirty="0"/>
              <a:t>Problemi di equilibrio</a:t>
            </a:r>
          </a:p>
          <a:p>
            <a:pPr marL="171450" indent="-171450">
              <a:buFontTx/>
              <a:buChar char="-"/>
            </a:pPr>
            <a:r>
              <a:rPr lang="it-IT" dirty="0"/>
              <a:t>Sangue da naso, orecchie, bocca</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199</a:t>
            </a:fld>
            <a:endParaRPr lang="it-IT"/>
          </a:p>
        </p:txBody>
      </p:sp>
    </p:spTree>
    <p:extLst>
      <p:ext uri="{BB962C8B-B14F-4D97-AF65-F5344CB8AC3E}">
        <p14:creationId xmlns:p14="http://schemas.microsoft.com/office/powerpoint/2010/main" val="355565803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200</a:t>
            </a:fld>
            <a:endParaRPr lang="it-IT"/>
          </a:p>
        </p:txBody>
      </p:sp>
    </p:spTree>
    <p:extLst>
      <p:ext uri="{BB962C8B-B14F-4D97-AF65-F5344CB8AC3E}">
        <p14:creationId xmlns:p14="http://schemas.microsoft.com/office/powerpoint/2010/main" val="28335915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202</a:t>
            </a:fld>
            <a:endParaRPr lang="it-IT"/>
          </a:p>
        </p:txBody>
      </p:sp>
    </p:spTree>
    <p:extLst>
      <p:ext uri="{BB962C8B-B14F-4D97-AF65-F5344CB8AC3E}">
        <p14:creationId xmlns:p14="http://schemas.microsoft.com/office/powerpoint/2010/main" val="28744286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ctr" eaLnBrk="1" hangingPunct="1"/>
            <a:r>
              <a:rPr lang="it-IT" altLang="it-IT" sz="1200" dirty="0"/>
              <a:t>STO LAVORANDO ALLA FRESA.</a:t>
            </a:r>
          </a:p>
          <a:p>
            <a:pPr algn="ctr" eaLnBrk="1" hangingPunct="1"/>
            <a:r>
              <a:rPr lang="it-IT" altLang="it-IT" sz="1200" dirty="0"/>
              <a:t>UNA SCHEGGIA ENTRA NELL’OCCHIO DEL MIO COLLEGA.</a:t>
            </a:r>
          </a:p>
          <a:p>
            <a:pPr algn="ctr" eaLnBrk="1" hangingPunct="1"/>
            <a:endParaRPr lang="it-IT" altLang="it-IT" sz="1200" dirty="0"/>
          </a:p>
          <a:p>
            <a:pPr algn="ctr" eaLnBrk="1" hangingPunct="1"/>
            <a:endParaRPr lang="it-IT" altLang="it-IT" sz="1200" dirty="0"/>
          </a:p>
          <a:p>
            <a:pPr algn="ctr" eaLnBrk="1" hangingPunct="1"/>
            <a:r>
              <a:rPr lang="it-IT" altLang="it-IT" sz="1200" dirty="0"/>
              <a:t> COSA FARESTE ?</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211</a:t>
            </a:fld>
            <a:endParaRPr lang="it-IT"/>
          </a:p>
        </p:txBody>
      </p:sp>
    </p:spTree>
    <p:extLst>
      <p:ext uri="{BB962C8B-B14F-4D97-AF65-F5344CB8AC3E}">
        <p14:creationId xmlns:p14="http://schemas.microsoft.com/office/powerpoint/2010/main" val="22713044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r>
              <a:rPr lang="it-IT" altLang="it-IT" b="1" dirty="0"/>
              <a:t>UN MIO COLLEGA SI FERISCE CON IL TAGLIACARTA  ARRUGINITO…….</a:t>
            </a:r>
          </a:p>
          <a:p>
            <a:pPr eaLnBrk="1" hangingPunct="1"/>
            <a:endParaRPr lang="it-IT" altLang="it-IT" b="1" dirty="0"/>
          </a:p>
          <a:p>
            <a:pPr eaLnBrk="1" hangingPunct="1"/>
            <a:r>
              <a:rPr lang="it-IT" altLang="it-IT" b="1" dirty="0"/>
              <a:t>LO DEVO MEDICARE, COSA USO?</a:t>
            </a:r>
          </a:p>
          <a:p>
            <a:r>
              <a:rPr lang="it-IT" dirty="0" err="1"/>
              <a:t>Betadine</a:t>
            </a:r>
            <a:r>
              <a:rPr lang="it-IT" dirty="0"/>
              <a:t> sarebbe meglio evitare </a:t>
            </a:r>
            <a:r>
              <a:rPr lang="it-IT" dirty="0" err="1"/>
              <a:t>perche</a:t>
            </a:r>
            <a:r>
              <a:rPr lang="it-IT" dirty="0"/>
              <a:t> «colora&gt; cute</a:t>
            </a:r>
          </a:p>
          <a:p>
            <a:r>
              <a:rPr lang="it-IT" dirty="0"/>
              <a:t>Acqua ossigenata assimilabile ad acqua del rubinetto</a:t>
            </a:r>
          </a:p>
          <a:p>
            <a:endParaRPr lang="it-IT" dirty="0"/>
          </a:p>
          <a:p>
            <a:r>
              <a:rPr lang="it-IT" altLang="it-IT" sz="1200" b="1" dirty="0">
                <a:solidFill>
                  <a:srgbClr val="FF0000"/>
                </a:solidFill>
                <a:latin typeface="Arial" panose="020B0604020202020204" pitchFamily="34" charset="0"/>
                <a:cs typeface="Arial" panose="020B0604020202020204" pitchFamily="34" charset="0"/>
              </a:rPr>
              <a:t>La gravità delle ferite si giudica da:</a:t>
            </a:r>
          </a:p>
          <a:p>
            <a:pPr>
              <a:buFontTx/>
              <a:buChar char="•"/>
            </a:pPr>
            <a:r>
              <a:rPr lang="it-IT" altLang="it-IT" sz="1200" dirty="0">
                <a:latin typeface="Arial" panose="020B0604020202020204" pitchFamily="34" charset="0"/>
                <a:cs typeface="Arial" panose="020B0604020202020204" pitchFamily="34" charset="0"/>
              </a:rPr>
              <a:t> Estensione</a:t>
            </a:r>
          </a:p>
          <a:p>
            <a:pPr>
              <a:buFontTx/>
              <a:buChar char="•"/>
            </a:pPr>
            <a:r>
              <a:rPr lang="it-IT" altLang="it-IT" sz="1200" dirty="0">
                <a:latin typeface="Arial" panose="020B0604020202020204" pitchFamily="34" charset="0"/>
                <a:cs typeface="Arial" panose="020B0604020202020204" pitchFamily="34" charset="0"/>
              </a:rPr>
              <a:t> Profondità</a:t>
            </a:r>
          </a:p>
          <a:p>
            <a:pPr>
              <a:buFontTx/>
              <a:buChar char="•"/>
            </a:pPr>
            <a:r>
              <a:rPr lang="it-IT" altLang="it-IT" sz="1200" dirty="0">
                <a:latin typeface="Arial" panose="020B0604020202020204" pitchFamily="34" charset="0"/>
                <a:cs typeface="Arial" panose="020B0604020202020204" pitchFamily="34" charset="0"/>
              </a:rPr>
              <a:t> Presenza di corpi estranei</a:t>
            </a:r>
          </a:p>
          <a:p>
            <a:endParaRPr lang="it-IT" dirty="0"/>
          </a:p>
          <a:p>
            <a:r>
              <a:rPr lang="it-IT" altLang="it-IT" sz="1200" b="1" dirty="0">
                <a:solidFill>
                  <a:srgbClr val="FF0000"/>
                </a:solidFill>
                <a:latin typeface="Arial" panose="020B0604020202020204" pitchFamily="34" charset="0"/>
                <a:cs typeface="Arial" panose="020B0604020202020204" pitchFamily="34" charset="0"/>
              </a:rPr>
              <a:t>Sempre ferite gravi </a:t>
            </a:r>
          </a:p>
          <a:p>
            <a:pPr>
              <a:buFontTx/>
              <a:buChar char="•"/>
            </a:pPr>
            <a:r>
              <a:rPr lang="it-IT" altLang="it-IT" sz="1200" dirty="0">
                <a:latin typeface="Arial" panose="020B0604020202020204" pitchFamily="34" charset="0"/>
                <a:cs typeface="Arial" panose="020B0604020202020204" pitchFamily="34" charset="0"/>
              </a:rPr>
              <a:t> al viso</a:t>
            </a:r>
          </a:p>
          <a:p>
            <a:pPr>
              <a:buFontTx/>
              <a:buChar char="•"/>
            </a:pPr>
            <a:r>
              <a:rPr lang="it-IT" altLang="it-IT" sz="1200" dirty="0">
                <a:latin typeface="Arial" panose="020B0604020202020204" pitchFamily="34" charset="0"/>
                <a:cs typeface="Arial" panose="020B0604020202020204" pitchFamily="34" charset="0"/>
              </a:rPr>
              <a:t> agli orifizi naturali del corpo</a:t>
            </a:r>
          </a:p>
          <a:p>
            <a:pPr>
              <a:buFontTx/>
              <a:buChar char="•"/>
            </a:pPr>
            <a:r>
              <a:rPr lang="it-IT" altLang="it-IT" sz="1200" dirty="0">
                <a:latin typeface="Arial" panose="020B0604020202020204" pitchFamily="34" charset="0"/>
                <a:cs typeface="Arial" panose="020B0604020202020204" pitchFamily="34" charset="0"/>
              </a:rPr>
              <a:t> al torace e all’addome</a:t>
            </a:r>
          </a:p>
          <a:p>
            <a:pPr>
              <a:buFontTx/>
              <a:buChar char="•"/>
            </a:pPr>
            <a:r>
              <a:rPr lang="it-IT" altLang="it-IT" sz="1200" dirty="0">
                <a:latin typeface="Arial" panose="020B0604020202020204" pitchFamily="34" charset="0"/>
                <a:cs typeface="Arial" panose="020B0604020202020204" pitchFamily="34" charset="0"/>
              </a:rPr>
              <a:t> contenenti corpi estranei (</a:t>
            </a:r>
            <a:r>
              <a:rPr lang="it-IT" altLang="it-IT" sz="1200" b="1" dirty="0">
                <a:latin typeface="Arial" panose="020B0604020202020204" pitchFamily="34" charset="0"/>
                <a:cs typeface="Arial" panose="020B0604020202020204" pitchFamily="34" charset="0"/>
              </a:rPr>
              <a:t>tetano</a:t>
            </a:r>
            <a:r>
              <a:rPr lang="it-IT" altLang="it-IT" sz="1200" dirty="0">
                <a:latin typeface="Arial" panose="020B0604020202020204" pitchFamily="34" charset="0"/>
                <a:cs typeface="Arial" panose="020B0604020202020204" pitchFamily="34" charset="0"/>
              </a:rPr>
              <a:t>)</a:t>
            </a:r>
          </a:p>
          <a:p>
            <a:pPr>
              <a:buFontTx/>
              <a:buChar char="•"/>
            </a:pPr>
            <a:r>
              <a:rPr lang="it-IT" altLang="it-IT" sz="1200" dirty="0">
                <a:latin typeface="Arial" panose="020B0604020202020204" pitchFamily="34" charset="0"/>
                <a:cs typeface="Arial" panose="020B0604020202020204" pitchFamily="34" charset="0"/>
              </a:rPr>
              <a:t> molto estese </a:t>
            </a:r>
          </a:p>
          <a:p>
            <a:r>
              <a:rPr lang="it-IT" altLang="it-IT" dirty="0"/>
              <a:t>Tetano: </a:t>
            </a:r>
            <a:r>
              <a:rPr lang="it-IT" altLang="it-IT" dirty="0" err="1"/>
              <a:t>clostridium</a:t>
            </a:r>
            <a:r>
              <a:rPr lang="it-IT" altLang="it-IT" dirty="0"/>
              <a:t> tetani. Spore si trovano nella terra, letame, sporcizia, polvere, ruggine, ecc. In presenza di una ferita, vi è ossigeno e si sviluppano </a:t>
            </a:r>
            <a:r>
              <a:rPr lang="it-IT" altLang="it-IT" dirty="0" err="1"/>
              <a:t>producento</a:t>
            </a:r>
            <a:r>
              <a:rPr lang="it-IT" altLang="it-IT" dirty="0"/>
              <a:t> neurotossine. RISO SARDONICO</a:t>
            </a:r>
            <a:r>
              <a:rPr lang="it-IT" altLang="it-IT" dirty="0">
                <a:sym typeface="Wingdings" pitchFamily="2" charset="2"/>
              </a:rPr>
              <a:t> trisma tetanico </a:t>
            </a:r>
          </a:p>
          <a:p>
            <a:r>
              <a:rPr lang="it-IT" altLang="it-IT" dirty="0">
                <a:sym typeface="Wingdings" pitchFamily="2" charset="2"/>
              </a:rPr>
              <a:t>Vaccinazione ogni 10 anni obbligatoria in età pediatrica DPT</a:t>
            </a:r>
          </a:p>
          <a:p>
            <a:r>
              <a:rPr lang="it-IT" altLang="it-IT" dirty="0">
                <a:sym typeface="Wingdings" pitchFamily="2" charset="2"/>
              </a:rPr>
              <a:t>Immunizzazione </a:t>
            </a:r>
            <a:r>
              <a:rPr lang="it-IT" altLang="it-IT" dirty="0" err="1">
                <a:sym typeface="Wingdings" pitchFamily="2" charset="2"/>
              </a:rPr>
              <a:t>passaiva</a:t>
            </a:r>
            <a:r>
              <a:rPr lang="it-IT" altLang="it-IT" dirty="0">
                <a:sym typeface="Wingdings" pitchFamily="2" charset="2"/>
              </a:rPr>
              <a:t> in PS con Immunoglobuline specifiche dirette verso neurotossina. </a:t>
            </a:r>
            <a:endParaRPr lang="it-IT" altLang="it-IT" dirty="0"/>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219</a:t>
            </a:fld>
            <a:endParaRPr lang="it-IT"/>
          </a:p>
        </p:txBody>
      </p:sp>
    </p:spTree>
    <p:extLst>
      <p:ext uri="{BB962C8B-B14F-4D97-AF65-F5344CB8AC3E}">
        <p14:creationId xmlns:p14="http://schemas.microsoft.com/office/powerpoint/2010/main" val="108006250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spcBef>
                <a:spcPct val="50000"/>
              </a:spcBef>
              <a:buClr>
                <a:srgbClr val="FF0000"/>
              </a:buClr>
              <a:buFont typeface="Calibri" panose="020F0502020204030204" pitchFamily="34" charset="0"/>
              <a:buAutoNum type="arabicPeriod"/>
            </a:pPr>
            <a:r>
              <a:rPr lang="it-IT" altLang="it-IT" sz="1200" b="1" dirty="0"/>
              <a:t>Lavarsi</a:t>
            </a:r>
            <a:r>
              <a:rPr lang="it-IT" altLang="it-IT" sz="1200" dirty="0"/>
              <a:t> bene le mani e indossare i guanti</a:t>
            </a:r>
          </a:p>
          <a:p>
            <a:pPr>
              <a:spcBef>
                <a:spcPct val="50000"/>
              </a:spcBef>
              <a:buClr>
                <a:srgbClr val="FF0000"/>
              </a:buClr>
              <a:buFont typeface="Calibri" panose="020F0502020204030204" pitchFamily="34" charset="0"/>
              <a:buAutoNum type="arabicPeriod"/>
            </a:pPr>
            <a:r>
              <a:rPr lang="it-IT" altLang="it-IT" sz="1200" b="1" dirty="0"/>
              <a:t>Detergere</a:t>
            </a:r>
            <a:r>
              <a:rPr lang="it-IT" altLang="it-IT" sz="1200" dirty="0"/>
              <a:t> con soluzione fisiologica o acqua ossigenata </a:t>
            </a:r>
          </a:p>
          <a:p>
            <a:pPr>
              <a:spcBef>
                <a:spcPct val="50000"/>
              </a:spcBef>
              <a:buClr>
                <a:srgbClr val="FF0000"/>
              </a:buClr>
              <a:buFont typeface="Calibri" panose="020F0502020204030204" pitchFamily="34" charset="0"/>
              <a:buAutoNum type="arabicPeriod"/>
            </a:pPr>
            <a:r>
              <a:rPr lang="it-IT" altLang="it-IT" sz="1200" b="1" dirty="0"/>
              <a:t>Tamponare</a:t>
            </a:r>
            <a:r>
              <a:rPr lang="it-IT" altLang="it-IT" sz="1200" dirty="0"/>
              <a:t> la ferita fino ad arrestare l’emorragia, se presente</a:t>
            </a:r>
          </a:p>
          <a:p>
            <a:pPr>
              <a:spcBef>
                <a:spcPct val="50000"/>
              </a:spcBef>
              <a:buClr>
                <a:srgbClr val="FF0000"/>
              </a:buClr>
              <a:buFont typeface="Calibri" panose="020F0502020204030204" pitchFamily="34" charset="0"/>
              <a:buAutoNum type="arabicPeriod"/>
            </a:pPr>
            <a:r>
              <a:rPr lang="it-IT" altLang="it-IT" sz="1200" b="1" dirty="0"/>
              <a:t>Disinfettare</a:t>
            </a:r>
            <a:r>
              <a:rPr lang="it-IT" altLang="it-IT" sz="1200" dirty="0"/>
              <a:t> la zona circostante </a:t>
            </a:r>
          </a:p>
          <a:p>
            <a:pPr>
              <a:spcBef>
                <a:spcPct val="50000"/>
              </a:spcBef>
              <a:buClr>
                <a:srgbClr val="FF0000"/>
              </a:buClr>
              <a:buFont typeface="Calibri" panose="020F0502020204030204" pitchFamily="34" charset="0"/>
              <a:buAutoNum type="arabicPeriod"/>
            </a:pPr>
            <a:r>
              <a:rPr lang="it-IT" altLang="it-IT" sz="1200" b="1" dirty="0"/>
              <a:t>Coprire</a:t>
            </a:r>
            <a:r>
              <a:rPr lang="it-IT" altLang="it-IT" sz="1200" dirty="0"/>
              <a:t> con garze sterili/fazzoletto pulito e fissare con cerotto ai </a:t>
            </a:r>
            <a:r>
              <a:rPr lang="it-IT" altLang="it-IT" sz="1200" b="1" dirty="0"/>
              <a:t>quattro bordi </a:t>
            </a:r>
            <a:r>
              <a:rPr lang="it-IT" altLang="it-IT" sz="1200" dirty="0"/>
              <a:t>o </a:t>
            </a:r>
            <a:r>
              <a:rPr lang="it-IT" altLang="it-IT" sz="1200" b="1" dirty="0"/>
              <a:t>tubolare</a:t>
            </a:r>
          </a:p>
          <a:p>
            <a:endParaRPr lang="it-IT" dirty="0"/>
          </a:p>
          <a:p>
            <a:pPr marL="333265" indent="-333265">
              <a:spcBef>
                <a:spcPct val="50000"/>
              </a:spcBef>
              <a:buClr>
                <a:schemeClr val="tx1"/>
              </a:buClr>
              <a:buFont typeface="Arial" panose="020B0604020202020204" pitchFamily="34" charset="0"/>
              <a:buChar char="•"/>
              <a:defRPr/>
            </a:pPr>
            <a:r>
              <a:rPr lang="it-IT" altLang="it-IT" sz="1200" b="1" dirty="0">
                <a:cs typeface="Arial" panose="020B0604020202020204" pitchFamily="34" charset="0"/>
              </a:rPr>
              <a:t>Non</a:t>
            </a:r>
            <a:r>
              <a:rPr lang="it-IT" altLang="it-IT" sz="1200" dirty="0">
                <a:cs typeface="Arial" panose="020B0604020202020204" pitchFamily="34" charset="0"/>
              </a:rPr>
              <a:t> usare cotone idrofilo</a:t>
            </a:r>
          </a:p>
          <a:p>
            <a:pPr marL="333265" indent="-333265">
              <a:spcBef>
                <a:spcPct val="50000"/>
              </a:spcBef>
              <a:buClr>
                <a:schemeClr val="tx1"/>
              </a:buClr>
              <a:buFont typeface="Arial" panose="020B0604020202020204" pitchFamily="34" charset="0"/>
              <a:buChar char="•"/>
              <a:defRPr/>
            </a:pPr>
            <a:r>
              <a:rPr lang="it-IT" altLang="it-IT" sz="1200" b="1" dirty="0">
                <a:cs typeface="Arial" panose="020B0604020202020204" pitchFamily="34" charset="0"/>
              </a:rPr>
              <a:t>Non</a:t>
            </a:r>
            <a:r>
              <a:rPr lang="it-IT" altLang="it-IT" sz="1200" dirty="0">
                <a:cs typeface="Arial" panose="020B0604020202020204" pitchFamily="34" charset="0"/>
              </a:rPr>
              <a:t> disinfettare con alcool</a:t>
            </a:r>
          </a:p>
          <a:p>
            <a:pPr marL="333265" indent="-333265">
              <a:spcBef>
                <a:spcPct val="50000"/>
              </a:spcBef>
              <a:buClr>
                <a:schemeClr val="tx1"/>
              </a:buClr>
              <a:buFont typeface="Arial" panose="020B0604020202020204" pitchFamily="34" charset="0"/>
              <a:buChar char="•"/>
              <a:defRPr/>
            </a:pPr>
            <a:r>
              <a:rPr lang="it-IT" altLang="it-IT" sz="1200" b="1" dirty="0">
                <a:cs typeface="Arial" panose="020B0604020202020204" pitchFamily="34" charset="0"/>
              </a:rPr>
              <a:t>Non</a:t>
            </a:r>
            <a:r>
              <a:rPr lang="it-IT" altLang="it-IT" sz="1200" dirty="0">
                <a:cs typeface="Arial" panose="020B0604020202020204" pitchFamily="34" charset="0"/>
              </a:rPr>
              <a:t> impiegare pomate cicatrizzanti</a:t>
            </a:r>
          </a:p>
          <a:p>
            <a:pPr marL="333265" indent="-333265">
              <a:spcBef>
                <a:spcPct val="50000"/>
              </a:spcBef>
              <a:buClr>
                <a:schemeClr val="tx1"/>
              </a:buClr>
              <a:buFont typeface="Arial" panose="020B0604020202020204" pitchFamily="34" charset="0"/>
              <a:buChar char="•"/>
              <a:defRPr/>
            </a:pPr>
            <a:r>
              <a:rPr lang="it-IT" altLang="it-IT" sz="1200" b="1" dirty="0">
                <a:cs typeface="Arial" panose="020B0604020202020204" pitchFamily="34" charset="0"/>
              </a:rPr>
              <a:t>Non</a:t>
            </a:r>
            <a:r>
              <a:rPr lang="it-IT" altLang="it-IT" sz="1200" dirty="0">
                <a:cs typeface="Arial" panose="020B0604020202020204" pitchFamily="34" charset="0"/>
              </a:rPr>
              <a:t> estrarre eventuali corpi estranei</a:t>
            </a:r>
          </a:p>
          <a:p>
            <a:pPr marL="333265" indent="-333265">
              <a:spcBef>
                <a:spcPct val="50000"/>
              </a:spcBef>
              <a:buClr>
                <a:schemeClr val="tx1"/>
              </a:buClr>
              <a:buFont typeface="Arial" panose="020B0604020202020204" pitchFamily="34" charset="0"/>
              <a:buChar char="•"/>
              <a:defRPr/>
            </a:pPr>
            <a:r>
              <a:rPr lang="it-IT" altLang="it-IT" sz="1200" dirty="0">
                <a:cs typeface="Arial" panose="020B0604020202020204" pitchFamily="34" charset="0"/>
              </a:rPr>
              <a:t>Evitare disinfettanti coloranti </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222</a:t>
            </a:fld>
            <a:endParaRPr lang="it-IT"/>
          </a:p>
        </p:txBody>
      </p:sp>
    </p:spTree>
    <p:extLst>
      <p:ext uri="{BB962C8B-B14F-4D97-AF65-F5344CB8AC3E}">
        <p14:creationId xmlns:p14="http://schemas.microsoft.com/office/powerpoint/2010/main" val="15506507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dirty="0"/>
              <a:t>Come distinguere arteriosa da venosa? </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226</a:t>
            </a:fld>
            <a:endParaRPr lang="it-IT"/>
          </a:p>
        </p:txBody>
      </p:sp>
    </p:spTree>
    <p:extLst>
      <p:ext uri="{BB962C8B-B14F-4D97-AF65-F5344CB8AC3E}">
        <p14:creationId xmlns:p14="http://schemas.microsoft.com/office/powerpoint/2010/main" val="22177267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sz="1200" b="1" dirty="0">
                <a:solidFill>
                  <a:srgbClr val="C00000"/>
                </a:solidFill>
                <a:cs typeface="Arial" panose="020B0604020202020204" pitchFamily="34" charset="0"/>
              </a:rPr>
              <a:t>ESTERNE SEMPLICI (venose, miste)</a:t>
            </a:r>
          </a:p>
          <a:p>
            <a:pPr>
              <a:buFontTx/>
              <a:buNone/>
            </a:pPr>
            <a:endParaRPr lang="it-IT" altLang="it-IT" sz="1200" b="1" dirty="0"/>
          </a:p>
          <a:p>
            <a:pPr>
              <a:buFontTx/>
              <a:buAutoNum type="arabicPeriod"/>
            </a:pPr>
            <a:r>
              <a:rPr lang="it-IT" altLang="it-IT" sz="1200" b="1" dirty="0"/>
              <a:t>COMPRESSIONE</a:t>
            </a:r>
            <a:r>
              <a:rPr lang="it-IT" altLang="it-IT" sz="1200" dirty="0"/>
              <a:t> sul punto di fuoriuscita con garza sterile o fazzoletto (almeno 15 min</a:t>
            </a:r>
          </a:p>
          <a:p>
            <a:pPr>
              <a:buFontTx/>
              <a:buAutoNum type="arabicPeriod"/>
            </a:pPr>
            <a:endParaRPr lang="it-IT" altLang="it-IT" sz="1200" dirty="0"/>
          </a:p>
          <a:p>
            <a:pPr>
              <a:buFontTx/>
              <a:buAutoNum type="arabicPeriod"/>
            </a:pPr>
            <a:r>
              <a:rPr lang="it-IT" altLang="it-IT" sz="1200" b="1" dirty="0"/>
              <a:t>SOLLEVARE</a:t>
            </a:r>
            <a:r>
              <a:rPr lang="it-IT" altLang="it-IT" sz="1200" dirty="0"/>
              <a:t> parte ferita, se non vi è frattura, per ridurre afflusso di sangue</a:t>
            </a:r>
          </a:p>
          <a:p>
            <a:pPr>
              <a:buFontTx/>
              <a:buAutoNum type="arabicPeriod"/>
            </a:pPr>
            <a:endParaRPr lang="it-IT" altLang="it-IT" sz="1200" b="1" dirty="0"/>
          </a:p>
          <a:p>
            <a:pPr>
              <a:buFontTx/>
              <a:buAutoNum type="arabicPeriod"/>
            </a:pPr>
            <a:r>
              <a:rPr lang="it-IT" altLang="it-IT" sz="1200" b="1" dirty="0"/>
              <a:t>BENDAGGIO </a:t>
            </a:r>
            <a:r>
              <a:rPr lang="it-IT" altLang="it-IT" sz="1200" dirty="0"/>
              <a:t>compressivo</a:t>
            </a:r>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sz="1200" b="1" dirty="0">
                <a:solidFill>
                  <a:srgbClr val="C00000"/>
                </a:solidFill>
                <a:cs typeface="Arial" panose="020B0604020202020204" pitchFamily="34" charset="0"/>
              </a:rPr>
              <a:t>ESTERNE GRAVI (arteriose, massive)</a:t>
            </a:r>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sz="1200" dirty="0">
                <a:cs typeface="Arial" panose="020B0604020202020204" pitchFamily="34" charset="0"/>
              </a:rPr>
              <a:t>Il solo tamponamento può non essere sufficiente, bisogna ricorrere a </a:t>
            </a:r>
            <a:r>
              <a:rPr lang="it-IT" altLang="it-IT" sz="1200" b="1" dirty="0">
                <a:cs typeface="Arial" panose="020B0604020202020204" pitchFamily="34" charset="0"/>
              </a:rPr>
              <a:t>punti di compressione </a:t>
            </a:r>
            <a:r>
              <a:rPr lang="it-IT" altLang="it-IT" sz="1200" dirty="0">
                <a:cs typeface="Arial" panose="020B0604020202020204" pitchFamily="34" charset="0"/>
              </a:rPr>
              <a:t>a distanza</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227</a:t>
            </a:fld>
            <a:endParaRPr lang="it-IT"/>
          </a:p>
        </p:txBody>
      </p:sp>
    </p:spTree>
    <p:extLst>
      <p:ext uri="{BB962C8B-B14F-4D97-AF65-F5344CB8AC3E}">
        <p14:creationId xmlns:p14="http://schemas.microsoft.com/office/powerpoint/2010/main" val="3344460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ltLang="it-IT" b="1" dirty="0"/>
              <a:t>Infortunio sul lavoro </a:t>
            </a:r>
            <a:r>
              <a:rPr lang="it-IT" altLang="it-IT" dirty="0"/>
              <a:t>è quello che si verifica per causa violenta in occasione di lavoro e che comporta, in danno del lavoratore, la morte, l'inabilità permanente assoluta o parziale al lavoro, l'inabilità temporanea totale per più di 3 giorni o un </a:t>
            </a:r>
            <a:r>
              <a:rPr lang="it-IT" altLang="it-IT" dirty="0">
                <a:hlinkClick r:id="rId3" tooltip="calcolo del danno biologico"/>
              </a:rPr>
              <a:t>danno biologico</a:t>
            </a:r>
            <a:r>
              <a:rPr lang="it-IT" altLang="it-IT" dirty="0"/>
              <a:t>. </a:t>
            </a:r>
            <a:r>
              <a:rPr lang="it-IT" altLang="it-IT" b="1" dirty="0"/>
              <a:t>+ IN ITINERE </a:t>
            </a:r>
            <a:r>
              <a:rPr lang="it-IT" altLang="it-IT" dirty="0"/>
              <a:t>l'infortunio accaduto durante il normale percorso di andata e ritorno che il lavoratore percorre, quotidianamente, per recarsi da casa sul luogo di lavoro e viceversa. Il Legislatore ha espressamente previsto che l'infortunio "</a:t>
            </a:r>
            <a:r>
              <a:rPr lang="it-IT" altLang="it-IT" i="1" dirty="0"/>
              <a:t>in itinere</a:t>
            </a:r>
            <a:r>
              <a:rPr lang="it-IT" altLang="it-IT" dirty="0"/>
              <a:t>" sia compreso nella copertura assicurativa che viene fornita dalla assicurazione obbligatoria contro gli infortuni.</a:t>
            </a:r>
          </a:p>
          <a:p>
            <a:endParaRPr lang="it-IT" altLang="it-IT" dirty="0"/>
          </a:p>
          <a:p>
            <a:r>
              <a:rPr lang="it-IT" altLang="it-IT" b="1" dirty="0"/>
              <a:t>Definizione di malattia professionale.</a:t>
            </a:r>
            <a:r>
              <a:rPr lang="it-IT" altLang="it-IT" dirty="0"/>
              <a:t> La malattia professionale è una patologia la cui causa agisce lentamente e progressivamente sull’organismo (causa diluita e non causa violenta e concentrata nel tempo). La stessa causa deve essere diretta ed efficiente, cioè in grado di produrre l’infermità in modo esclusivo o prevalente: il Testo Unico, infatti, parla di malattie contratte nell’esercizio e a causa delle lavorazioni rischiose. È ammesso, tuttavia, il concorso di cause extraprofessionali, purché queste non interrompano il nesso causale in quanto capaci di produrre da sole l’infermità.</a:t>
            </a:r>
            <a:br>
              <a:rPr lang="it-IT" altLang="it-IT" dirty="0"/>
            </a:br>
            <a:r>
              <a:rPr lang="it-IT" altLang="it-IT" dirty="0"/>
              <a:t>Per le malattie professionali, quindi, non basta l’occasione di lavoro come per gli infortuni, cioè un rapporto anche mediato o indiretto con il rischio lavorativo, ma deve esistere un rapporto causale, o concausale, diretto tra il rischio professionale e la malattia.</a:t>
            </a:r>
            <a:br>
              <a:rPr lang="it-IT" altLang="it-IT" dirty="0"/>
            </a:br>
            <a:r>
              <a:rPr lang="it-IT" altLang="it-IT" dirty="0"/>
              <a:t>Il rischio può essere provocato dalla lavorazione che l’assicurato svolge, oppure dall’ambiente in cui la lavorazione stessa si svolge (cosiddetto “rischio ambientale”).</a:t>
            </a:r>
          </a:p>
          <a:p>
            <a:endParaRPr lang="it-IT" altLang="it-IT" dirty="0"/>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15</a:t>
            </a:fld>
            <a:endParaRPr lang="it-IT"/>
          </a:p>
        </p:txBody>
      </p:sp>
    </p:spTree>
    <p:extLst>
      <p:ext uri="{BB962C8B-B14F-4D97-AF65-F5344CB8AC3E}">
        <p14:creationId xmlns:p14="http://schemas.microsoft.com/office/powerpoint/2010/main" val="33288248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
              <a:lnSpc>
                <a:spcPct val="125000"/>
              </a:lnSpc>
              <a:buFont typeface="Arial" panose="020B0604020202020204" pitchFamily="34" charset="0"/>
              <a:buChar char="•"/>
              <a:defRPr/>
            </a:pPr>
            <a:r>
              <a:rPr lang="it-IT" altLang="it-IT" sz="1200" b="1" kern="1200" dirty="0">
                <a:solidFill>
                  <a:schemeClr val="accent2"/>
                </a:solidFill>
                <a:latin typeface="Times New Roman" pitchFamily="18" charset="0"/>
                <a:ea typeface="+mn-ea"/>
                <a:cs typeface="+mn-cs"/>
              </a:rPr>
              <a:t>togliere gli indumenti</a:t>
            </a:r>
          </a:p>
          <a:p>
            <a:pPr marL="342900" indent="-342900" algn="just">
              <a:lnSpc>
                <a:spcPct val="125000"/>
              </a:lnSpc>
              <a:buFont typeface="Arial" panose="020B0604020202020204" pitchFamily="34" charset="0"/>
              <a:buChar char="•"/>
              <a:defRPr/>
            </a:pPr>
            <a:r>
              <a:rPr lang="it-IT" altLang="it-IT" sz="1200" b="1" kern="1200" dirty="0">
                <a:solidFill>
                  <a:schemeClr val="accent2"/>
                </a:solidFill>
                <a:latin typeface="Times New Roman" pitchFamily="18" charset="0"/>
                <a:ea typeface="+mn-ea"/>
                <a:cs typeface="+mn-cs"/>
              </a:rPr>
              <a:t>trasportare la vittima in un luogo fresco e ventilato</a:t>
            </a:r>
          </a:p>
          <a:p>
            <a:pPr marL="342900" indent="-342900" algn="just">
              <a:lnSpc>
                <a:spcPct val="125000"/>
              </a:lnSpc>
              <a:buFont typeface="Arial" panose="020B0604020202020204" pitchFamily="34" charset="0"/>
              <a:buChar char="•"/>
              <a:defRPr/>
            </a:pPr>
            <a:r>
              <a:rPr lang="it-IT" altLang="it-IT" sz="1200" b="1" kern="1200" dirty="0">
                <a:solidFill>
                  <a:schemeClr val="accent2"/>
                </a:solidFill>
                <a:latin typeface="Times New Roman" pitchFamily="18" charset="0"/>
                <a:ea typeface="+mn-ea"/>
                <a:cs typeface="+mn-cs"/>
              </a:rPr>
              <a:t>porre il soggetto sdraiato con le spalle leggermente sollevate</a:t>
            </a:r>
          </a:p>
          <a:p>
            <a:pPr marL="342900" indent="-342900" algn="just">
              <a:lnSpc>
                <a:spcPct val="125000"/>
              </a:lnSpc>
              <a:buFont typeface="Arial" panose="020B0604020202020204" pitchFamily="34" charset="0"/>
              <a:buChar char="•"/>
              <a:defRPr/>
            </a:pPr>
            <a:r>
              <a:rPr lang="it-IT" altLang="it-IT" sz="1200" b="1" kern="1200" dirty="0">
                <a:solidFill>
                  <a:schemeClr val="accent2"/>
                </a:solidFill>
                <a:latin typeface="Times New Roman" pitchFamily="18" charset="0"/>
                <a:ea typeface="+mn-ea"/>
                <a:cs typeface="+mn-cs"/>
              </a:rPr>
              <a:t>spugnare con acqua fredda, applicare borse di ghiaccio e, se possibile, far bere bevande fredde</a:t>
            </a:r>
          </a:p>
          <a:p>
            <a:endParaRPr lang="it-IT" dirty="0"/>
          </a:p>
        </p:txBody>
      </p:sp>
      <p:sp>
        <p:nvSpPr>
          <p:cNvPr id="4" name="Slide Number Placeholder 3"/>
          <p:cNvSpPr>
            <a:spLocks noGrp="1"/>
          </p:cNvSpPr>
          <p:nvPr>
            <p:ph type="sldNum" sz="quarter" idx="5"/>
          </p:nvPr>
        </p:nvSpPr>
        <p:spPr/>
        <p:txBody>
          <a:bodyPr/>
          <a:lstStyle/>
          <a:p>
            <a:pPr>
              <a:defRPr/>
            </a:pPr>
            <a:fld id="{E7C5DB90-9FC2-423F-9692-AF7CAE75DBDC}" type="slidenum">
              <a:rPr lang="it-IT" smtClean="0"/>
              <a:pPr>
                <a:defRPr/>
              </a:pPr>
              <a:t>267</a:t>
            </a:fld>
            <a:endParaRPr lang="it-IT"/>
          </a:p>
        </p:txBody>
      </p:sp>
    </p:spTree>
    <p:extLst>
      <p:ext uri="{BB962C8B-B14F-4D97-AF65-F5344CB8AC3E}">
        <p14:creationId xmlns:p14="http://schemas.microsoft.com/office/powerpoint/2010/main" val="3433220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
              <a:lnSpc>
                <a:spcPct val="125000"/>
              </a:lnSpc>
              <a:buFont typeface="Arial" panose="020B0604020202020204" pitchFamily="34" charset="0"/>
              <a:buChar char="•"/>
              <a:defRPr/>
            </a:pPr>
            <a:r>
              <a:rPr lang="it-IT" altLang="it-IT" sz="1200" b="1" kern="1200" dirty="0">
                <a:solidFill>
                  <a:schemeClr val="accent2"/>
                </a:solidFill>
                <a:latin typeface="Times New Roman" pitchFamily="18" charset="0"/>
                <a:ea typeface="+mn-ea"/>
                <a:cs typeface="+mn-cs"/>
              </a:rPr>
              <a:t>togliere gli indumenti</a:t>
            </a:r>
          </a:p>
          <a:p>
            <a:pPr marL="342900" indent="-342900" algn="just">
              <a:lnSpc>
                <a:spcPct val="125000"/>
              </a:lnSpc>
              <a:buFont typeface="Arial" panose="020B0604020202020204" pitchFamily="34" charset="0"/>
              <a:buChar char="•"/>
              <a:defRPr/>
            </a:pPr>
            <a:r>
              <a:rPr lang="it-IT" altLang="it-IT" sz="1200" b="1" kern="1200" dirty="0">
                <a:solidFill>
                  <a:schemeClr val="accent2"/>
                </a:solidFill>
                <a:latin typeface="Times New Roman" pitchFamily="18" charset="0"/>
                <a:ea typeface="+mn-ea"/>
                <a:cs typeface="+mn-cs"/>
              </a:rPr>
              <a:t>trasportare la vittima in un luogo fresco e ventilato</a:t>
            </a:r>
          </a:p>
          <a:p>
            <a:pPr marL="342900" indent="-342900" algn="just">
              <a:lnSpc>
                <a:spcPct val="125000"/>
              </a:lnSpc>
              <a:buFont typeface="Arial" panose="020B0604020202020204" pitchFamily="34" charset="0"/>
              <a:buChar char="•"/>
              <a:defRPr/>
            </a:pPr>
            <a:r>
              <a:rPr lang="it-IT" altLang="it-IT" sz="1200" b="1" kern="1200" dirty="0">
                <a:solidFill>
                  <a:schemeClr val="accent2"/>
                </a:solidFill>
                <a:latin typeface="Times New Roman" pitchFamily="18" charset="0"/>
                <a:ea typeface="+mn-ea"/>
                <a:cs typeface="+mn-cs"/>
              </a:rPr>
              <a:t>porre il soggetto sdraiato con le spalle leggermente sollevate</a:t>
            </a:r>
          </a:p>
          <a:p>
            <a:pPr marL="342900" indent="-342900" algn="just">
              <a:lnSpc>
                <a:spcPct val="125000"/>
              </a:lnSpc>
              <a:buFont typeface="Arial" panose="020B0604020202020204" pitchFamily="34" charset="0"/>
              <a:buChar char="•"/>
              <a:defRPr/>
            </a:pPr>
            <a:r>
              <a:rPr lang="it-IT" altLang="it-IT" sz="1200" b="1" kern="1200" dirty="0">
                <a:solidFill>
                  <a:schemeClr val="accent2"/>
                </a:solidFill>
                <a:latin typeface="Times New Roman" pitchFamily="18" charset="0"/>
                <a:ea typeface="+mn-ea"/>
                <a:cs typeface="+mn-cs"/>
              </a:rPr>
              <a:t>spugnare con acqua fredda, applicare borse di ghiaccio e, se possibile, far bere bevande fredde</a:t>
            </a:r>
          </a:p>
          <a:p>
            <a:endParaRPr lang="it-IT" dirty="0"/>
          </a:p>
        </p:txBody>
      </p:sp>
      <p:sp>
        <p:nvSpPr>
          <p:cNvPr id="4" name="Slide Number Placeholder 3"/>
          <p:cNvSpPr>
            <a:spLocks noGrp="1"/>
          </p:cNvSpPr>
          <p:nvPr>
            <p:ph type="sldNum" sz="quarter" idx="5"/>
          </p:nvPr>
        </p:nvSpPr>
        <p:spPr/>
        <p:txBody>
          <a:bodyPr/>
          <a:lstStyle/>
          <a:p>
            <a:pPr>
              <a:defRPr/>
            </a:pPr>
            <a:fld id="{E7C5DB90-9FC2-423F-9692-AF7CAE75DBDC}" type="slidenum">
              <a:rPr lang="it-IT" smtClean="0"/>
              <a:pPr>
                <a:defRPr/>
              </a:pPr>
              <a:t>268</a:t>
            </a:fld>
            <a:endParaRPr lang="it-IT"/>
          </a:p>
        </p:txBody>
      </p:sp>
    </p:spTree>
    <p:extLst>
      <p:ext uri="{BB962C8B-B14F-4D97-AF65-F5344CB8AC3E}">
        <p14:creationId xmlns:p14="http://schemas.microsoft.com/office/powerpoint/2010/main" val="368579771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Chiedere se posizione </a:t>
            </a:r>
            <a:r>
              <a:rPr lang="it-IT" dirty="0" err="1"/>
              <a:t>anitshock</a:t>
            </a:r>
            <a:r>
              <a:rPr lang="it-IT" dirty="0"/>
              <a:t> è la stessa PLS</a:t>
            </a:r>
          </a:p>
        </p:txBody>
      </p:sp>
      <p:sp>
        <p:nvSpPr>
          <p:cNvPr id="4" name="Slide Number Placeholder 3"/>
          <p:cNvSpPr>
            <a:spLocks noGrp="1"/>
          </p:cNvSpPr>
          <p:nvPr>
            <p:ph type="sldNum" sz="quarter" idx="5"/>
          </p:nvPr>
        </p:nvSpPr>
        <p:spPr/>
        <p:txBody>
          <a:bodyPr/>
          <a:lstStyle/>
          <a:p>
            <a:pPr>
              <a:defRPr/>
            </a:pPr>
            <a:fld id="{E7C5DB90-9FC2-423F-9692-AF7CAE75DBDC}" type="slidenum">
              <a:rPr lang="it-IT" smtClean="0"/>
              <a:pPr>
                <a:defRPr/>
              </a:pPr>
              <a:t>271</a:t>
            </a:fld>
            <a:endParaRPr lang="it-IT"/>
          </a:p>
        </p:txBody>
      </p:sp>
    </p:spTree>
    <p:extLst>
      <p:ext uri="{BB962C8B-B14F-4D97-AF65-F5344CB8AC3E}">
        <p14:creationId xmlns:p14="http://schemas.microsoft.com/office/powerpoint/2010/main" val="25365440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kern="1200" dirty="0" err="1">
                <a:solidFill>
                  <a:schemeClr val="tx1"/>
                </a:solidFill>
                <a:effectLst/>
                <a:latin typeface="Times New Roman" pitchFamily="18" charset="0"/>
                <a:ea typeface="+mn-ea"/>
                <a:cs typeface="+mn-cs"/>
              </a:rPr>
              <a:t>Nuwer</a:t>
            </a:r>
            <a:r>
              <a:rPr lang="it-IT" sz="1200" b="0" i="0" u="none" strike="noStrike" kern="1200" dirty="0">
                <a:solidFill>
                  <a:schemeClr val="tx1"/>
                </a:solidFill>
                <a:effectLst/>
                <a:latin typeface="Times New Roman" pitchFamily="18" charset="0"/>
                <a:ea typeface="+mn-ea"/>
                <a:cs typeface="+mn-cs"/>
              </a:rPr>
              <a:t> si sofferma sul caso famoso di “Green </a:t>
            </a:r>
            <a:r>
              <a:rPr lang="it-IT" sz="1200" b="0" i="0" u="none" strike="noStrike" kern="1200" dirty="0" err="1">
                <a:solidFill>
                  <a:schemeClr val="tx1"/>
                </a:solidFill>
                <a:effectLst/>
                <a:latin typeface="Times New Roman" pitchFamily="18" charset="0"/>
                <a:ea typeface="+mn-ea"/>
                <a:cs typeface="+mn-cs"/>
              </a:rPr>
              <a:t>Boots</a:t>
            </a:r>
            <a:r>
              <a:rPr lang="it-IT" sz="1200" b="0" i="0" u="none" strike="noStrike" kern="1200" dirty="0">
                <a:solidFill>
                  <a:schemeClr val="tx1"/>
                </a:solidFill>
                <a:effectLst/>
                <a:latin typeface="Times New Roman" pitchFamily="18" charset="0"/>
                <a:ea typeface="+mn-ea"/>
                <a:cs typeface="+mn-cs"/>
              </a:rPr>
              <a:t>”, morto assiderato negli anni Novanta, i cui resti sono stati per circa due decenni una sorta di pietra miliare per gli altri scalatori. Green </a:t>
            </a:r>
            <a:r>
              <a:rPr lang="it-IT" sz="1200" b="0" i="0" u="none" strike="noStrike" kern="1200" dirty="0" err="1">
                <a:solidFill>
                  <a:schemeClr val="tx1"/>
                </a:solidFill>
                <a:effectLst/>
                <a:latin typeface="Times New Roman" pitchFamily="18" charset="0"/>
                <a:ea typeface="+mn-ea"/>
                <a:cs typeface="+mn-cs"/>
              </a:rPr>
              <a:t>Boots</a:t>
            </a:r>
            <a:r>
              <a:rPr lang="it-IT" sz="1200" b="0" i="0" u="none" strike="noStrike" kern="1200" dirty="0">
                <a:solidFill>
                  <a:schemeClr val="tx1"/>
                </a:solidFill>
                <a:effectLst/>
                <a:latin typeface="Times New Roman" pitchFamily="18" charset="0"/>
                <a:ea typeface="+mn-ea"/>
                <a:cs typeface="+mn-cs"/>
              </a:rPr>
              <a:t> (il soprannome deriva dal fatto che indossava degli scarponi verdi) probabilmente era l’indiano </a:t>
            </a:r>
            <a:r>
              <a:rPr lang="it-IT" sz="1200" b="0" i="0" u="none" strike="noStrike" kern="1200" dirty="0" err="1">
                <a:solidFill>
                  <a:schemeClr val="tx1"/>
                </a:solidFill>
                <a:effectLst/>
                <a:latin typeface="Times New Roman" pitchFamily="18" charset="0"/>
                <a:ea typeface="+mn-ea"/>
                <a:cs typeface="+mn-cs"/>
              </a:rPr>
              <a:t>Tsewang</a:t>
            </a:r>
            <a:r>
              <a:rPr lang="it-IT" sz="1200" b="0" i="0" u="none" strike="noStrike" kern="1200" dirty="0">
                <a:solidFill>
                  <a:schemeClr val="tx1"/>
                </a:solidFill>
                <a:effectLst/>
                <a:latin typeface="Times New Roman" pitchFamily="18" charset="0"/>
                <a:ea typeface="+mn-ea"/>
                <a:cs typeface="+mn-cs"/>
              </a:rPr>
              <a:t> </a:t>
            </a:r>
            <a:r>
              <a:rPr lang="it-IT" sz="1200" b="0" i="0" u="none" strike="noStrike" kern="1200" dirty="0" err="1">
                <a:solidFill>
                  <a:schemeClr val="tx1"/>
                </a:solidFill>
                <a:effectLst/>
                <a:latin typeface="Times New Roman" pitchFamily="18" charset="0"/>
                <a:ea typeface="+mn-ea"/>
                <a:cs typeface="+mn-cs"/>
              </a:rPr>
              <a:t>Paljor</a:t>
            </a:r>
            <a:r>
              <a:rPr lang="it-IT" sz="1200" b="0" i="0" u="none" strike="noStrike" kern="1200" dirty="0">
                <a:solidFill>
                  <a:schemeClr val="tx1"/>
                </a:solidFill>
                <a:effectLst/>
                <a:latin typeface="Times New Roman" pitchFamily="18" charset="0"/>
                <a:ea typeface="+mn-ea"/>
                <a:cs typeface="+mn-cs"/>
              </a:rPr>
              <a:t>, scomparso sull’Everest durante una tempesta del 1996: trovò rifugio in una caverna, ma non riuscì a salvarsi. Visto che la grotta si trova in un punto di passaggio relativamente frequentato dagli escursionisti, il suo corpo è stato visto (e fotografato) da molte persone, fino al 2014, quando è stato rimosso. Gli altri scalatori hanno soprannominato il luogo “la caverna di Green </a:t>
            </a:r>
            <a:r>
              <a:rPr lang="it-IT" sz="1200" b="0" i="0" u="none" strike="noStrike" kern="1200" dirty="0" err="1">
                <a:solidFill>
                  <a:schemeClr val="tx1"/>
                </a:solidFill>
                <a:effectLst/>
                <a:latin typeface="Times New Roman" pitchFamily="18" charset="0"/>
                <a:ea typeface="+mn-ea"/>
                <a:cs typeface="+mn-cs"/>
              </a:rPr>
              <a:t>Boots</a:t>
            </a:r>
            <a:r>
              <a:rPr lang="it-IT" sz="1200" b="0" i="0" u="none" strike="noStrike" kern="1200" dirty="0">
                <a:solidFill>
                  <a:schemeClr val="tx1"/>
                </a:solidFill>
                <a:effectLst/>
                <a:latin typeface="Times New Roman" pitchFamily="18" charset="0"/>
                <a:ea typeface="+mn-ea"/>
                <a:cs typeface="+mn-cs"/>
              </a:rPr>
              <a:t>”</a:t>
            </a:r>
            <a:endParaRPr lang="it-IT" dirty="0"/>
          </a:p>
        </p:txBody>
      </p:sp>
      <p:sp>
        <p:nvSpPr>
          <p:cNvPr id="4" name="Segnaposto numero diapositiva 3"/>
          <p:cNvSpPr>
            <a:spLocks noGrp="1"/>
          </p:cNvSpPr>
          <p:nvPr>
            <p:ph type="sldNum" sz="quarter" idx="5"/>
          </p:nvPr>
        </p:nvSpPr>
        <p:spPr/>
        <p:txBody>
          <a:bodyPr/>
          <a:lstStyle/>
          <a:p>
            <a:pPr>
              <a:defRPr/>
            </a:pPr>
            <a:fld id="{E7C5DB90-9FC2-423F-9692-AF7CAE75DBDC}" type="slidenum">
              <a:rPr lang="it-IT" smtClean="0"/>
              <a:pPr>
                <a:defRPr/>
              </a:pPr>
              <a:t>272</a:t>
            </a:fld>
            <a:endParaRPr lang="it-IT"/>
          </a:p>
        </p:txBody>
      </p:sp>
    </p:spTree>
    <p:extLst>
      <p:ext uri="{BB962C8B-B14F-4D97-AF65-F5344CB8AC3E}">
        <p14:creationId xmlns:p14="http://schemas.microsoft.com/office/powerpoint/2010/main" val="13498262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Bere alcol quando fa freddo è un false friend</a:t>
            </a:r>
          </a:p>
        </p:txBody>
      </p:sp>
      <p:sp>
        <p:nvSpPr>
          <p:cNvPr id="4" name="Slide Number Placeholder 3"/>
          <p:cNvSpPr>
            <a:spLocks noGrp="1"/>
          </p:cNvSpPr>
          <p:nvPr>
            <p:ph type="sldNum" sz="quarter" idx="5"/>
          </p:nvPr>
        </p:nvSpPr>
        <p:spPr/>
        <p:txBody>
          <a:bodyPr/>
          <a:lstStyle/>
          <a:p>
            <a:pPr>
              <a:defRPr/>
            </a:pPr>
            <a:fld id="{E7C5DB90-9FC2-423F-9692-AF7CAE75DBDC}" type="slidenum">
              <a:rPr lang="it-IT" smtClean="0"/>
              <a:pPr>
                <a:defRPr/>
              </a:pPr>
              <a:t>273</a:t>
            </a:fld>
            <a:endParaRPr lang="it-IT"/>
          </a:p>
        </p:txBody>
      </p:sp>
    </p:spTree>
    <p:extLst>
      <p:ext uri="{BB962C8B-B14F-4D97-AF65-F5344CB8AC3E}">
        <p14:creationId xmlns:p14="http://schemas.microsoft.com/office/powerpoint/2010/main" val="36821732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Bere alcol quando fa freddo è un false friend</a:t>
            </a:r>
          </a:p>
        </p:txBody>
      </p:sp>
      <p:sp>
        <p:nvSpPr>
          <p:cNvPr id="4" name="Slide Number Placeholder 3"/>
          <p:cNvSpPr>
            <a:spLocks noGrp="1"/>
          </p:cNvSpPr>
          <p:nvPr>
            <p:ph type="sldNum" sz="quarter" idx="5"/>
          </p:nvPr>
        </p:nvSpPr>
        <p:spPr/>
        <p:txBody>
          <a:bodyPr/>
          <a:lstStyle/>
          <a:p>
            <a:pPr>
              <a:defRPr/>
            </a:pPr>
            <a:fld id="{E7C5DB90-9FC2-423F-9692-AF7CAE75DBDC}" type="slidenum">
              <a:rPr lang="it-IT" smtClean="0"/>
              <a:pPr>
                <a:defRPr/>
              </a:pPr>
              <a:t>274</a:t>
            </a:fld>
            <a:endParaRPr lang="it-IT"/>
          </a:p>
        </p:txBody>
      </p:sp>
    </p:spTree>
    <p:extLst>
      <p:ext uri="{BB962C8B-B14F-4D97-AF65-F5344CB8AC3E}">
        <p14:creationId xmlns:p14="http://schemas.microsoft.com/office/powerpoint/2010/main" val="38706491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0" i="0" u="none" strike="noStrike" kern="1200" dirty="0" err="1">
                <a:solidFill>
                  <a:schemeClr val="tx1"/>
                </a:solidFill>
                <a:effectLst/>
                <a:latin typeface="Times New Roman" pitchFamily="18" charset="0"/>
                <a:ea typeface="+mn-ea"/>
                <a:cs typeface="+mn-cs"/>
              </a:rPr>
              <a:t>Chilblains</a:t>
            </a:r>
            <a:r>
              <a:rPr lang="it-IT" sz="1200" b="0" i="0" u="none" strike="noStrike" kern="1200" dirty="0">
                <a:solidFill>
                  <a:schemeClr val="tx1"/>
                </a:solidFill>
                <a:effectLst/>
                <a:latin typeface="Times New Roman" pitchFamily="18" charset="0"/>
                <a:ea typeface="+mn-ea"/>
                <a:cs typeface="+mn-cs"/>
              </a:rPr>
              <a:t>: </a:t>
            </a:r>
            <a:r>
              <a:rPr lang="it-IT" sz="1200" b="0" i="0" u="none" strike="noStrike" kern="1200" dirty="0" err="1">
                <a:solidFill>
                  <a:schemeClr val="tx1"/>
                </a:solidFill>
                <a:effectLst/>
                <a:latin typeface="Times New Roman" pitchFamily="18" charset="0"/>
                <a:ea typeface="+mn-ea"/>
                <a:cs typeface="+mn-cs"/>
              </a:rPr>
              <a:t>blistering</a:t>
            </a:r>
            <a:r>
              <a:rPr lang="it-IT" sz="1200" b="0" i="0" u="none" strike="noStrike" kern="1200" dirty="0">
                <a:solidFill>
                  <a:schemeClr val="tx1"/>
                </a:solidFill>
                <a:effectLst/>
                <a:latin typeface="Times New Roman" pitchFamily="18" charset="0"/>
                <a:ea typeface="+mn-ea"/>
                <a:cs typeface="+mn-cs"/>
              </a:rPr>
              <a:t> della parte affetta, bruciore e prurito ulcerazione digitale, eritema, dolore, discromia cutanea fino al nero (segno di gravità assoluta)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it-IT" sz="1200" b="0" i="0" u="none" strike="noStrike" kern="1200" dirty="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altLang="it-IT" sz="1200" dirty="0">
                <a:solidFill>
                  <a:srgbClr val="002F8C"/>
                </a:solidFill>
              </a:rPr>
              <a:t>La pelle, </a:t>
            </a:r>
            <a:r>
              <a:rPr lang="it-IT" altLang="it-IT" sz="1200" b="1" dirty="0">
                <a:solidFill>
                  <a:srgbClr val="002F8C"/>
                </a:solidFill>
              </a:rPr>
              <a:t>prima</a:t>
            </a:r>
            <a:r>
              <a:rPr lang="it-IT" altLang="it-IT" sz="1200" dirty="0">
                <a:solidFill>
                  <a:srgbClr val="002F8C"/>
                </a:solidFill>
              </a:rPr>
              <a:t> del congelamento, appare </a:t>
            </a:r>
            <a:r>
              <a:rPr lang="it-IT" altLang="it-IT" sz="1200" b="1" dirty="0">
                <a:solidFill>
                  <a:srgbClr val="002F8C"/>
                </a:solidFill>
              </a:rPr>
              <a:t>arrossata</a:t>
            </a:r>
            <a:r>
              <a:rPr lang="it-IT" altLang="it-IT" sz="1200" dirty="0">
                <a:solidFill>
                  <a:srgbClr val="002F8C"/>
                </a:solidFill>
              </a:rPr>
              <a:t>, ma </a:t>
            </a:r>
            <a:r>
              <a:rPr lang="it-IT" altLang="it-IT" sz="1200" b="1" dirty="0">
                <a:solidFill>
                  <a:srgbClr val="002F8C"/>
                </a:solidFill>
              </a:rPr>
              <a:t>poi</a:t>
            </a:r>
            <a:r>
              <a:rPr lang="it-IT" altLang="it-IT" sz="1200" dirty="0">
                <a:solidFill>
                  <a:srgbClr val="002F8C"/>
                </a:solidFill>
              </a:rPr>
              <a:t> diventa </a:t>
            </a:r>
            <a:r>
              <a:rPr lang="it-IT" altLang="it-IT" sz="1200" b="1" dirty="0">
                <a:solidFill>
                  <a:srgbClr val="002F8C"/>
                </a:solidFill>
              </a:rPr>
              <a:t>bianca</a:t>
            </a:r>
            <a:r>
              <a:rPr lang="it-IT" altLang="it-IT" sz="1200" dirty="0">
                <a:solidFill>
                  <a:srgbClr val="002F8C"/>
                </a:solidFill>
              </a:rPr>
              <a:t> o </a:t>
            </a:r>
            <a:r>
              <a:rPr lang="it-IT" altLang="it-IT" sz="1200" b="1" dirty="0">
                <a:solidFill>
                  <a:srgbClr val="002F8C"/>
                </a:solidFill>
              </a:rPr>
              <a:t>grigio</a:t>
            </a:r>
            <a:r>
              <a:rPr lang="it-IT" altLang="it-IT" sz="1200" dirty="0">
                <a:solidFill>
                  <a:srgbClr val="002F8C"/>
                </a:solidFill>
              </a:rPr>
              <a:t> </a:t>
            </a:r>
            <a:r>
              <a:rPr lang="it-IT" altLang="it-IT" sz="1200" b="1" dirty="0">
                <a:solidFill>
                  <a:srgbClr val="002F8C"/>
                </a:solidFill>
              </a:rPr>
              <a:t>giallastra</a:t>
            </a:r>
            <a:r>
              <a:rPr lang="it-IT" altLang="it-IT" sz="1200" dirty="0">
                <a:solidFill>
                  <a:srgbClr val="002F8C"/>
                </a:solidFill>
              </a:rPr>
              <a:t>. Il dolore può non essere presente.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it-IT" sz="1200" b="0" i="0" u="none" strike="noStrike"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5"/>
          </p:nvPr>
        </p:nvSpPr>
        <p:spPr/>
        <p:txBody>
          <a:bodyPr/>
          <a:lstStyle/>
          <a:p>
            <a:pPr>
              <a:defRPr/>
            </a:pPr>
            <a:fld id="{E7C5DB90-9FC2-423F-9692-AF7CAE75DBDC}" type="slidenum">
              <a:rPr lang="it-IT" smtClean="0"/>
              <a:pPr>
                <a:defRPr/>
              </a:pPr>
              <a:t>276</a:t>
            </a:fld>
            <a:endParaRPr lang="it-IT"/>
          </a:p>
        </p:txBody>
      </p:sp>
    </p:spTree>
    <p:extLst>
      <p:ext uri="{BB962C8B-B14F-4D97-AF65-F5344CB8AC3E}">
        <p14:creationId xmlns:p14="http://schemas.microsoft.com/office/powerpoint/2010/main" val="302767919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0" i="0" u="none" strike="noStrike" kern="1200" dirty="0" err="1">
                <a:solidFill>
                  <a:schemeClr val="tx1"/>
                </a:solidFill>
                <a:effectLst/>
                <a:latin typeface="Times New Roman" pitchFamily="18" charset="0"/>
                <a:ea typeface="+mn-ea"/>
                <a:cs typeface="+mn-cs"/>
              </a:rPr>
              <a:t>Chilblains</a:t>
            </a:r>
            <a:r>
              <a:rPr lang="it-IT" sz="1200" b="0" i="0" u="none" strike="noStrike" kern="1200" dirty="0">
                <a:solidFill>
                  <a:schemeClr val="tx1"/>
                </a:solidFill>
                <a:effectLst/>
                <a:latin typeface="Times New Roman" pitchFamily="18" charset="0"/>
                <a:ea typeface="+mn-ea"/>
                <a:cs typeface="+mn-cs"/>
              </a:rPr>
              <a:t>: </a:t>
            </a:r>
            <a:r>
              <a:rPr lang="it-IT" sz="1200" b="0" i="0" u="none" strike="noStrike" kern="1200" dirty="0" err="1">
                <a:solidFill>
                  <a:schemeClr val="tx1"/>
                </a:solidFill>
                <a:effectLst/>
                <a:latin typeface="Times New Roman" pitchFamily="18" charset="0"/>
                <a:ea typeface="+mn-ea"/>
                <a:cs typeface="+mn-cs"/>
              </a:rPr>
              <a:t>blistering</a:t>
            </a:r>
            <a:r>
              <a:rPr lang="it-IT" sz="1200" b="0" i="0" u="none" strike="noStrike" kern="1200" dirty="0">
                <a:solidFill>
                  <a:schemeClr val="tx1"/>
                </a:solidFill>
                <a:effectLst/>
                <a:latin typeface="Times New Roman" pitchFamily="18" charset="0"/>
                <a:ea typeface="+mn-ea"/>
                <a:cs typeface="+mn-cs"/>
              </a:rPr>
              <a:t> della parte affetta, bruciore e prurito ulcerazione digitale, eritema, dolore, discromia cutanea fino al nero (segno di gravità assoluta)</a:t>
            </a:r>
          </a:p>
        </p:txBody>
      </p:sp>
      <p:sp>
        <p:nvSpPr>
          <p:cNvPr id="4" name="Slide Number Placeholder 3"/>
          <p:cNvSpPr>
            <a:spLocks noGrp="1"/>
          </p:cNvSpPr>
          <p:nvPr>
            <p:ph type="sldNum" sz="quarter" idx="5"/>
          </p:nvPr>
        </p:nvSpPr>
        <p:spPr/>
        <p:txBody>
          <a:bodyPr/>
          <a:lstStyle/>
          <a:p>
            <a:pPr>
              <a:defRPr/>
            </a:pPr>
            <a:fld id="{E7C5DB90-9FC2-423F-9692-AF7CAE75DBDC}" type="slidenum">
              <a:rPr lang="it-IT" smtClean="0"/>
              <a:pPr>
                <a:defRPr/>
              </a:pPr>
              <a:t>277</a:t>
            </a:fld>
            <a:endParaRPr lang="it-IT"/>
          </a:p>
        </p:txBody>
      </p:sp>
    </p:spTree>
    <p:extLst>
      <p:ext uri="{BB962C8B-B14F-4D97-AF65-F5344CB8AC3E}">
        <p14:creationId xmlns:p14="http://schemas.microsoft.com/office/powerpoint/2010/main" val="16036990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dirty="0"/>
              <a:t>Valutare lo scenario per conoscere la dinamica e quindi dare informazioni precise e preziose ai soccorritori e inoltre fare in modo che io e il soggetto in difficoltà non correremo ulteriori rischi. Ad esempio: spegnimento dei macchinari, spegnimento di un incendio, segnalazione in strada dell’evento. </a:t>
            </a:r>
          </a:p>
          <a:p>
            <a:endParaRPr lang="it-IT" dirty="0"/>
          </a:p>
          <a:p>
            <a:pPr>
              <a:buFont typeface="Arial" panose="020B0604020202020204" pitchFamily="34" charset="0"/>
              <a:buChar char="•"/>
            </a:pPr>
            <a:r>
              <a:rPr lang="it-IT" altLang="it-IT" sz="1200" dirty="0"/>
              <a:t>Presenza di FUMO</a:t>
            </a:r>
          </a:p>
          <a:p>
            <a:pPr>
              <a:buFont typeface="Arial" panose="020B0604020202020204" pitchFamily="34" charset="0"/>
              <a:buChar char="•"/>
            </a:pPr>
            <a:r>
              <a:rPr lang="it-IT" altLang="it-IT" sz="1200" dirty="0"/>
              <a:t>Tralicci o pali di alta tensione</a:t>
            </a:r>
          </a:p>
          <a:p>
            <a:pPr>
              <a:buFont typeface="Arial" panose="020B0604020202020204" pitchFamily="34" charset="0"/>
              <a:buChar char="•"/>
            </a:pPr>
            <a:r>
              <a:rPr lang="it-IT" altLang="it-IT" sz="1200" dirty="0"/>
              <a:t>Cavi elettrici interrotti</a:t>
            </a:r>
          </a:p>
          <a:p>
            <a:pPr>
              <a:buFont typeface="Arial" panose="020B0604020202020204" pitchFamily="34" charset="0"/>
              <a:buChar char="•"/>
            </a:pPr>
            <a:r>
              <a:rPr lang="it-IT" altLang="it-IT" sz="1200" b="1" dirty="0"/>
              <a:t>Odori caratteristici</a:t>
            </a:r>
          </a:p>
          <a:p>
            <a:pPr>
              <a:buFont typeface="Arial" panose="020B0604020202020204" pitchFamily="34" charset="0"/>
              <a:buChar char="•"/>
            </a:pPr>
            <a:r>
              <a:rPr lang="it-IT" altLang="it-IT" sz="1200" dirty="0"/>
              <a:t>Dinamica dell’evento </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323</a:t>
            </a:fld>
            <a:endParaRPr lang="it-IT"/>
          </a:p>
        </p:txBody>
      </p:sp>
    </p:spTree>
    <p:extLst>
      <p:ext uri="{BB962C8B-B14F-4D97-AF65-F5344CB8AC3E}">
        <p14:creationId xmlns:p14="http://schemas.microsoft.com/office/powerpoint/2010/main" val="383872120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endParaRPr lang="it-IT" altLang="it-IT" sz="1200" b="1" dirty="0">
              <a:solidFill>
                <a:srgbClr val="FF3300"/>
              </a:solidFill>
            </a:endParaRPr>
          </a:p>
          <a:p>
            <a:pPr eaLnBrk="1" hangingPunct="1"/>
            <a:r>
              <a:rPr lang="it-IT" altLang="it-IT" sz="1200" b="1" dirty="0">
                <a:solidFill>
                  <a:srgbClr val="FF3300"/>
                </a:solidFill>
              </a:rPr>
              <a:t>BIOLOGICO</a:t>
            </a:r>
            <a:r>
              <a:rPr lang="it-IT" altLang="it-IT" sz="1200" dirty="0"/>
              <a:t>: </a:t>
            </a:r>
            <a:r>
              <a:rPr lang="it-IT" altLang="it-IT" sz="1200" b="1" dirty="0"/>
              <a:t>sangue</a:t>
            </a:r>
            <a:r>
              <a:rPr lang="it-IT" altLang="it-IT" sz="1200" dirty="0"/>
              <a:t>, urine, vomito, sperma, saliva, feci </a:t>
            </a:r>
          </a:p>
          <a:p>
            <a:pPr eaLnBrk="1" hangingPunct="1"/>
            <a:endParaRPr lang="it-IT" altLang="it-IT" sz="1200" dirty="0"/>
          </a:p>
          <a:p>
            <a:pPr eaLnBrk="1" hangingPunct="1"/>
            <a:r>
              <a:rPr lang="it-IT" altLang="it-IT" sz="1200" b="1" dirty="0">
                <a:solidFill>
                  <a:srgbClr val="FF3300"/>
                </a:solidFill>
              </a:rPr>
              <a:t>CHIMICO</a:t>
            </a:r>
            <a:r>
              <a:rPr lang="it-IT" altLang="it-IT" sz="1200" dirty="0"/>
              <a:t>: incidenti con autocisterne, </a:t>
            </a:r>
            <a:r>
              <a:rPr lang="it-IT" altLang="it-IT" sz="1200" b="1" dirty="0"/>
              <a:t>fumi</a:t>
            </a:r>
            <a:r>
              <a:rPr lang="it-IT" altLang="it-IT" sz="1200" dirty="0"/>
              <a:t> sprigionati da incendi, ustioni da sostanze chimiche, interventi in cantieri edili e siti industriali</a:t>
            </a:r>
          </a:p>
          <a:p>
            <a:pPr eaLnBrk="1" hangingPunct="1"/>
            <a:endParaRPr lang="it-IT" altLang="it-IT" sz="1200" dirty="0"/>
          </a:p>
          <a:p>
            <a:pPr eaLnBrk="1" hangingPunct="1"/>
            <a:r>
              <a:rPr lang="it-IT" altLang="it-IT" sz="1200" b="1" dirty="0">
                <a:solidFill>
                  <a:srgbClr val="FF3300"/>
                </a:solidFill>
              </a:rPr>
              <a:t>FISICO</a:t>
            </a:r>
            <a:r>
              <a:rPr lang="it-IT" altLang="it-IT" sz="1200" dirty="0"/>
              <a:t>: </a:t>
            </a:r>
            <a:r>
              <a:rPr lang="it-IT" altLang="it-IT" sz="1200" b="1" dirty="0"/>
              <a:t>corrente elettrica</a:t>
            </a:r>
            <a:r>
              <a:rPr lang="it-IT" altLang="it-IT" sz="1200" dirty="0"/>
              <a:t>, </a:t>
            </a:r>
            <a:r>
              <a:rPr lang="it-IT" altLang="it-IT" sz="1200" b="1" dirty="0"/>
              <a:t>incendi</a:t>
            </a:r>
            <a:r>
              <a:rPr lang="it-IT" altLang="it-IT" sz="1200" dirty="0"/>
              <a:t>, </a:t>
            </a:r>
            <a:r>
              <a:rPr lang="it-IT" altLang="it-IT" sz="1200" b="1" dirty="0"/>
              <a:t>rumori</a:t>
            </a:r>
            <a:r>
              <a:rPr lang="it-IT" altLang="it-IT" sz="1200" dirty="0"/>
              <a:t> e vibrazioni, ambienti molto umidi molto caldi oppure molto freddi, radiazioni, eventi traumatici esterni </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324</a:t>
            </a:fld>
            <a:endParaRPr lang="it-IT"/>
          </a:p>
        </p:txBody>
      </p:sp>
    </p:spTree>
    <p:extLst>
      <p:ext uri="{BB962C8B-B14F-4D97-AF65-F5344CB8AC3E}">
        <p14:creationId xmlns:p14="http://schemas.microsoft.com/office/powerpoint/2010/main" val="988548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dirty="0"/>
              <a:t>Durante il turno di lavoro, una scheggia colpisce l’occhio dell’operaio che </a:t>
            </a:r>
            <a:r>
              <a:rPr lang="it-IT" sz="1200" b="1" dirty="0"/>
              <a:t>non indossava gli occhiali protettivi</a:t>
            </a:r>
            <a:r>
              <a:rPr lang="it-IT" sz="1200" dirty="0"/>
              <a:t>. </a:t>
            </a:r>
          </a:p>
          <a:p>
            <a:r>
              <a:rPr lang="it-IT" sz="1200" dirty="0"/>
              <a:t>Di chi è la responsabilità dell’infortunio?  </a:t>
            </a:r>
          </a:p>
          <a:p>
            <a:r>
              <a:rPr lang="it-IT" b="1" dirty="0"/>
              <a:t>Se il datore ha rispettando tutte le norme sulla sicurezza</a:t>
            </a:r>
            <a:r>
              <a:rPr lang="it-IT" dirty="0"/>
              <a:t>, l’infortunio può avvenire o per fatalità o per colpa del lavoratore stesso. In questi casi, nei quali cioè non c’è un responsabile o, se c’è, è il lavoratore stesso: </a:t>
            </a:r>
            <a:r>
              <a:rPr lang="it-IT" b="1" dirty="0"/>
              <a:t>l’INAIL corrisponde comunque un indennizzo. </a:t>
            </a:r>
          </a:p>
          <a:p>
            <a:endParaRPr lang="it-IT" dirty="0"/>
          </a:p>
          <a:p>
            <a:r>
              <a:rPr lang="it-IT" b="1" dirty="0"/>
              <a:t>Se il datore di lavoro (o un altro suo dipendente) ha la responsabilità dell’infortunio occorso </a:t>
            </a:r>
            <a:r>
              <a:rPr lang="it-IT" dirty="0"/>
              <a:t>al lavoratore (mancato rispetto delle norme sulla sicurezza, o per </a:t>
            </a:r>
            <a:r>
              <a:rPr lang="it-IT" b="1" dirty="0"/>
              <a:t>non aver adeguatamente vigilato </a:t>
            </a:r>
            <a:r>
              <a:rPr lang="it-IT" dirty="0"/>
              <a:t>sul loro rispetto da parte degli altri dipendenti, ecc.), l’infortunato potrà ottenere, oltre all’indennizzo INAIL, </a:t>
            </a:r>
            <a:r>
              <a:rPr lang="it-IT" b="1" dirty="0"/>
              <a:t>il risarcimento integrale di tutti i danni subiti </a:t>
            </a:r>
            <a:r>
              <a:rPr lang="it-IT" dirty="0"/>
              <a:t>(tra i quali, ad es., il danno morale, il danno esistenziale, ecc.), </a:t>
            </a:r>
            <a:r>
              <a:rPr lang="it-IT" b="1" dirty="0"/>
              <a:t>secondo parametri e criteri adottati in ambito civilistico.</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16</a:t>
            </a:fld>
            <a:endParaRPr lang="it-IT"/>
          </a:p>
        </p:txBody>
      </p:sp>
    </p:spTree>
    <p:extLst>
      <p:ext uri="{BB962C8B-B14F-4D97-AF65-F5344CB8AC3E}">
        <p14:creationId xmlns:p14="http://schemas.microsoft.com/office/powerpoint/2010/main" val="293987305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ltLang="it-IT" dirty="0"/>
              <a:t>Due parole sulla chiamata al 112: seguire le istruzioni, dare informazioni precise sul luogo, rispondere alle domande. </a:t>
            </a:r>
          </a:p>
          <a:p>
            <a:pPr algn="just" eaLnBrk="1" hangingPunct="1">
              <a:spcBef>
                <a:spcPct val="50000"/>
              </a:spcBef>
            </a:pPr>
            <a:r>
              <a:rPr lang="it-IT" altLang="it-IT" sz="1200" dirty="0">
                <a:solidFill>
                  <a:srgbClr val="FF0066"/>
                </a:solidFill>
                <a:latin typeface="Arial Unicode MS" pitchFamily="34" charset="-128"/>
                <a:ea typeface="Arial Unicode MS" pitchFamily="34" charset="-128"/>
                <a:cs typeface="Arial Unicode MS" pitchFamily="34" charset="-128"/>
              </a:rPr>
              <a:t>voce ferma e decisa</a:t>
            </a:r>
            <a:r>
              <a:rPr lang="it-IT" altLang="it-IT" sz="1200" dirty="0">
                <a:solidFill>
                  <a:srgbClr val="002F8C"/>
                </a:solidFill>
                <a:latin typeface="Arial Unicode MS" pitchFamily="34" charset="-128"/>
                <a:ea typeface="Arial Unicode MS" pitchFamily="34" charset="-128"/>
                <a:cs typeface="Arial Unicode MS" pitchFamily="34" charset="-128"/>
              </a:rPr>
              <a:t>, con un</a:t>
            </a:r>
            <a:r>
              <a:rPr lang="it-IT" altLang="it-IT" sz="1200" dirty="0">
                <a:latin typeface="Arial Unicode MS" pitchFamily="34" charset="-128"/>
                <a:ea typeface="Arial Unicode MS" pitchFamily="34" charset="-128"/>
                <a:cs typeface="Arial Unicode MS" pitchFamily="34" charset="-128"/>
              </a:rPr>
              <a:t> </a:t>
            </a:r>
            <a:r>
              <a:rPr lang="it-IT" altLang="it-IT" sz="1200" dirty="0">
                <a:solidFill>
                  <a:srgbClr val="FF0066"/>
                </a:solidFill>
                <a:latin typeface="Arial Unicode MS" pitchFamily="34" charset="-128"/>
                <a:ea typeface="Arial Unicode MS" pitchFamily="34" charset="-128"/>
                <a:cs typeface="Arial Unicode MS" pitchFamily="34" charset="-128"/>
              </a:rPr>
              <a:t>tono medio-alto, più di una volta</a:t>
            </a:r>
            <a:r>
              <a:rPr lang="it-IT" altLang="it-IT" sz="1200" dirty="0">
                <a:solidFill>
                  <a:srgbClr val="002F8C"/>
                </a:solidFill>
                <a:latin typeface="Arial Unicode MS" pitchFamily="34" charset="-128"/>
                <a:ea typeface="Arial Unicode MS" pitchFamily="34" charset="-128"/>
                <a:cs typeface="Arial Unicode MS" pitchFamily="34" charset="-128"/>
              </a:rPr>
              <a:t>; chiedi se ti sente e se riesce a</a:t>
            </a:r>
            <a:r>
              <a:rPr lang="it-IT" altLang="it-IT" sz="1200" dirty="0">
                <a:latin typeface="Arial Unicode MS" pitchFamily="34" charset="-128"/>
                <a:ea typeface="Arial Unicode MS" pitchFamily="34" charset="-128"/>
                <a:cs typeface="Arial Unicode MS" pitchFamily="34" charset="-128"/>
              </a:rPr>
              <a:t> </a:t>
            </a:r>
            <a:r>
              <a:rPr lang="it-IT" altLang="it-IT" sz="1200" dirty="0">
                <a:solidFill>
                  <a:srgbClr val="FF0066"/>
                </a:solidFill>
                <a:latin typeface="Arial Unicode MS" pitchFamily="34" charset="-128"/>
                <a:ea typeface="Arial Unicode MS" pitchFamily="34" charset="-128"/>
                <a:cs typeface="Arial Unicode MS" pitchFamily="34" charset="-128"/>
              </a:rPr>
              <a:t>risponderti</a:t>
            </a:r>
            <a:r>
              <a:rPr lang="it-IT" altLang="it-IT" sz="1200" dirty="0">
                <a:solidFill>
                  <a:srgbClr val="002F8C"/>
                </a:solidFill>
                <a:latin typeface="Arial Unicode MS" pitchFamily="34" charset="-128"/>
                <a:ea typeface="Arial Unicode MS" pitchFamily="34" charset="-128"/>
                <a:cs typeface="Arial Unicode MS" pitchFamily="34" charset="-128"/>
              </a:rPr>
              <a:t>. Chiedi di</a:t>
            </a:r>
            <a:r>
              <a:rPr lang="it-IT" altLang="it-IT" sz="1200" dirty="0">
                <a:latin typeface="Arial Unicode MS" pitchFamily="34" charset="-128"/>
                <a:ea typeface="Arial Unicode MS" pitchFamily="34" charset="-128"/>
                <a:cs typeface="Arial Unicode MS" pitchFamily="34" charset="-128"/>
              </a:rPr>
              <a:t> </a:t>
            </a:r>
            <a:r>
              <a:rPr lang="it-IT" altLang="it-IT" sz="1200" dirty="0">
                <a:solidFill>
                  <a:srgbClr val="FF0066"/>
                </a:solidFill>
                <a:latin typeface="Arial Unicode MS" pitchFamily="34" charset="-128"/>
                <a:ea typeface="Arial Unicode MS" pitchFamily="34" charset="-128"/>
                <a:cs typeface="Arial Unicode MS" pitchFamily="34" charset="-128"/>
              </a:rPr>
              <a:t>aprire gli occhi</a:t>
            </a:r>
            <a:r>
              <a:rPr lang="it-IT" altLang="it-IT" sz="1200" dirty="0">
                <a:solidFill>
                  <a:srgbClr val="002F8C"/>
                </a:solidFill>
                <a:latin typeface="Arial Unicode MS" pitchFamily="34" charset="-128"/>
                <a:ea typeface="Arial Unicode MS" pitchFamily="34" charset="-128"/>
                <a:cs typeface="Arial Unicode MS" pitchFamily="34" charset="-128"/>
              </a:rPr>
              <a:t> o</a:t>
            </a:r>
            <a:r>
              <a:rPr lang="it-IT" altLang="it-IT" sz="1200" dirty="0">
                <a:latin typeface="Arial Unicode MS" pitchFamily="34" charset="-128"/>
                <a:ea typeface="Arial Unicode MS" pitchFamily="34" charset="-128"/>
                <a:cs typeface="Arial Unicode MS" pitchFamily="34" charset="-128"/>
              </a:rPr>
              <a:t> </a:t>
            </a:r>
            <a:r>
              <a:rPr lang="it-IT" altLang="it-IT" sz="1200" dirty="0">
                <a:solidFill>
                  <a:srgbClr val="FF0066"/>
                </a:solidFill>
                <a:latin typeface="Arial Unicode MS" pitchFamily="34" charset="-128"/>
                <a:ea typeface="Arial Unicode MS" pitchFamily="34" charset="-128"/>
                <a:cs typeface="Arial Unicode MS" pitchFamily="34" charset="-128"/>
              </a:rPr>
              <a:t>muovere un braccio</a:t>
            </a:r>
            <a:r>
              <a:rPr lang="it-IT" altLang="it-IT" sz="1200" dirty="0">
                <a:solidFill>
                  <a:srgbClr val="002F8C"/>
                </a:solidFill>
                <a:latin typeface="Arial Unicode MS" pitchFamily="34" charset="-128"/>
                <a:ea typeface="Arial Unicode MS" pitchFamily="34" charset="-128"/>
                <a:cs typeface="Arial Unicode MS" pitchFamily="34" charset="-128"/>
              </a:rPr>
              <a:t>.</a:t>
            </a:r>
          </a:p>
          <a:p>
            <a:pPr algn="just" eaLnBrk="1" hangingPunct="1">
              <a:spcBef>
                <a:spcPct val="50000"/>
              </a:spcBef>
            </a:pPr>
            <a:r>
              <a:rPr lang="it-IT" altLang="it-IT" sz="1200" dirty="0">
                <a:solidFill>
                  <a:srgbClr val="002F8C"/>
                </a:solidFill>
                <a:latin typeface="Arial Unicode MS" pitchFamily="34" charset="-128"/>
                <a:ea typeface="Arial Unicode MS" pitchFamily="34" charset="-128"/>
                <a:cs typeface="Arial Unicode MS" pitchFamily="34" charset="-128"/>
              </a:rPr>
              <a:t>2) Afferrala per le spalle e</a:t>
            </a:r>
            <a:r>
              <a:rPr lang="it-IT" altLang="it-IT" sz="1200" dirty="0">
                <a:latin typeface="Arial Unicode MS" pitchFamily="34" charset="-128"/>
                <a:ea typeface="Arial Unicode MS" pitchFamily="34" charset="-128"/>
                <a:cs typeface="Arial Unicode MS" pitchFamily="34" charset="-128"/>
              </a:rPr>
              <a:t> </a:t>
            </a:r>
            <a:r>
              <a:rPr lang="it-IT" altLang="it-IT" sz="1200" dirty="0">
                <a:solidFill>
                  <a:srgbClr val="FF0066"/>
                </a:solidFill>
                <a:latin typeface="Arial Unicode MS" pitchFamily="34" charset="-128"/>
                <a:ea typeface="Arial Unicode MS" pitchFamily="34" charset="-128"/>
                <a:cs typeface="Arial Unicode MS" pitchFamily="34" charset="-128"/>
              </a:rPr>
              <a:t>scuotila</a:t>
            </a:r>
            <a:r>
              <a:rPr lang="it-IT" altLang="it-IT" sz="1200" dirty="0">
                <a:latin typeface="Arial Unicode MS" pitchFamily="34" charset="-128"/>
                <a:ea typeface="Arial Unicode MS" pitchFamily="34" charset="-128"/>
                <a:cs typeface="Arial Unicode MS" pitchFamily="34" charset="-128"/>
              </a:rPr>
              <a:t> </a:t>
            </a:r>
            <a:r>
              <a:rPr lang="it-IT" altLang="it-IT" sz="1200" dirty="0">
                <a:solidFill>
                  <a:srgbClr val="002F8C"/>
                </a:solidFill>
                <a:latin typeface="Arial Unicode MS" pitchFamily="34" charset="-128"/>
                <a:ea typeface="Arial Unicode MS" pitchFamily="34" charset="-128"/>
                <a:cs typeface="Arial Unicode MS" pitchFamily="34" charset="-128"/>
              </a:rPr>
              <a:t>delicatamente. </a:t>
            </a:r>
          </a:p>
          <a:p>
            <a:pPr algn="just" eaLnBrk="1" hangingPunct="1">
              <a:spcBef>
                <a:spcPct val="50000"/>
              </a:spcBef>
            </a:pPr>
            <a:r>
              <a:rPr lang="it-IT" altLang="it-IT" sz="1200" b="1" dirty="0">
                <a:solidFill>
                  <a:srgbClr val="002F8C"/>
                </a:solidFill>
                <a:ea typeface="Arial Unicode MS" pitchFamily="34" charset="-128"/>
                <a:cs typeface="Arial Unicode MS" pitchFamily="34" charset="-128"/>
              </a:rPr>
              <a:t>SE LA VITTIMA RISPONDE, in qualche modo, vuol dire che è cosciente, che respira e gli batte il cuore</a:t>
            </a:r>
            <a:r>
              <a:rPr lang="it-IT" altLang="it-IT" sz="1200" b="1" dirty="0">
                <a:ea typeface="Arial Unicode MS" pitchFamily="34" charset="-128"/>
                <a:cs typeface="Arial Unicode MS" pitchFamily="34" charset="-128"/>
              </a:rPr>
              <a:t>.</a:t>
            </a:r>
          </a:p>
          <a:p>
            <a:pPr marL="0" indent="0" algn="just" eaLnBrk="1" hangingPunct="1">
              <a:buFontTx/>
              <a:buNone/>
            </a:pPr>
            <a:r>
              <a:rPr lang="it-IT" altLang="it-IT" sz="1200" dirty="0">
                <a:solidFill>
                  <a:srgbClr val="002F8C"/>
                </a:solidFill>
                <a:ea typeface="Arial Unicode MS" pitchFamily="34" charset="-128"/>
                <a:cs typeface="Arial Unicode MS" pitchFamily="34" charset="-128"/>
              </a:rPr>
              <a:t>Non è sempre attendibile: infatti, la vittima di un incidente può avere un’alterazione della  sfera emotiva, con reazioni caratterizzate da:</a:t>
            </a:r>
          </a:p>
          <a:p>
            <a:pPr marL="0" indent="0" algn="just" eaLnBrk="1" hangingPunct="1"/>
            <a:r>
              <a:rPr lang="it-IT" altLang="it-IT" sz="1200" dirty="0">
                <a:solidFill>
                  <a:srgbClr val="FF0000"/>
                </a:solidFill>
                <a:ea typeface="Arial Unicode MS" pitchFamily="34" charset="-128"/>
                <a:cs typeface="Arial Unicode MS" pitchFamily="34" charset="-128"/>
              </a:rPr>
              <a:t> Perdita di controllo;</a:t>
            </a:r>
          </a:p>
          <a:p>
            <a:pPr marL="0" indent="0" algn="just" eaLnBrk="1" hangingPunct="1"/>
            <a:r>
              <a:rPr lang="it-IT" altLang="it-IT" sz="1200" dirty="0">
                <a:solidFill>
                  <a:srgbClr val="FF0000"/>
                </a:solidFill>
                <a:ea typeface="Arial Unicode MS" pitchFamily="34" charset="-128"/>
                <a:cs typeface="Arial Unicode MS" pitchFamily="34" charset="-128"/>
              </a:rPr>
              <a:t> Stato d’ansia;</a:t>
            </a:r>
          </a:p>
          <a:p>
            <a:pPr marL="0" indent="0" algn="just" eaLnBrk="1" hangingPunct="1"/>
            <a:r>
              <a:rPr lang="it-IT" altLang="it-IT" sz="1200" dirty="0">
                <a:solidFill>
                  <a:srgbClr val="FF0000"/>
                </a:solidFill>
                <a:ea typeface="Arial Unicode MS" pitchFamily="34" charset="-128"/>
                <a:cs typeface="Arial Unicode MS" pitchFamily="34" charset="-128"/>
              </a:rPr>
              <a:t> Reazione ostile al soccorritore.</a:t>
            </a:r>
          </a:p>
          <a:p>
            <a:pPr marL="0" indent="0" algn="just" eaLnBrk="1" hangingPunct="1">
              <a:buFontTx/>
              <a:buNone/>
            </a:pPr>
            <a:endParaRPr lang="it-IT" altLang="it-IT" sz="1200" dirty="0">
              <a:solidFill>
                <a:srgbClr val="002F8C"/>
              </a:solidFill>
              <a:ea typeface="Arial Unicode MS" pitchFamily="34" charset="-128"/>
              <a:cs typeface="Arial Unicode MS" pitchFamily="34" charset="-128"/>
            </a:endParaRPr>
          </a:p>
          <a:p>
            <a:pPr marL="0" indent="0" algn="just" eaLnBrk="1" hangingPunct="1">
              <a:buFontTx/>
              <a:buNone/>
            </a:pPr>
            <a:r>
              <a:rPr lang="it-IT" altLang="it-IT" sz="1200" dirty="0">
                <a:solidFill>
                  <a:srgbClr val="002F8C"/>
                </a:solidFill>
                <a:ea typeface="Arial Unicode MS" pitchFamily="34" charset="-128"/>
                <a:cs typeface="Arial Unicode MS" pitchFamily="34" charset="-128"/>
              </a:rPr>
              <a:t>In questi casi è indispensabile mostrare sensibilità e</a:t>
            </a:r>
            <a:r>
              <a:rPr lang="it-IT" altLang="it-IT" sz="1200" dirty="0">
                <a:ea typeface="Arial Unicode MS" pitchFamily="34" charset="-128"/>
                <a:cs typeface="Arial Unicode MS" pitchFamily="34" charset="-128"/>
              </a:rPr>
              <a:t> </a:t>
            </a:r>
            <a:r>
              <a:rPr lang="it-IT" altLang="it-IT" sz="1200" dirty="0">
                <a:solidFill>
                  <a:srgbClr val="FF0000"/>
                </a:solidFill>
                <a:ea typeface="Arial Unicode MS" pitchFamily="34" charset="-128"/>
                <a:cs typeface="Arial Unicode MS" pitchFamily="34" charset="-128"/>
              </a:rPr>
              <a:t>buon senso</a:t>
            </a:r>
            <a:r>
              <a:rPr lang="it-IT" altLang="it-IT" sz="1200" dirty="0">
                <a:solidFill>
                  <a:srgbClr val="002F8C"/>
                </a:solidFill>
                <a:ea typeface="Arial Unicode MS" pitchFamily="34" charset="-128"/>
                <a:cs typeface="Arial Unicode MS" pitchFamily="34" charset="-128"/>
              </a:rPr>
              <a:t>,</a:t>
            </a:r>
            <a:r>
              <a:rPr lang="it-IT" altLang="it-IT" sz="1200" dirty="0">
                <a:ea typeface="Arial Unicode MS" pitchFamily="34" charset="-128"/>
                <a:cs typeface="Arial Unicode MS" pitchFamily="34" charset="-128"/>
              </a:rPr>
              <a:t> </a:t>
            </a:r>
            <a:r>
              <a:rPr lang="it-IT" altLang="it-IT" sz="1200" dirty="0">
                <a:solidFill>
                  <a:srgbClr val="002F8C"/>
                </a:solidFill>
                <a:ea typeface="Arial Unicode MS" pitchFamily="34" charset="-128"/>
                <a:cs typeface="Arial Unicode MS" pitchFamily="34" charset="-128"/>
              </a:rPr>
              <a:t>mantenendo sempre un comportamento</a:t>
            </a:r>
            <a:r>
              <a:rPr lang="it-IT" altLang="it-IT" sz="1200" dirty="0">
                <a:ea typeface="Arial Unicode MS" pitchFamily="34" charset="-128"/>
                <a:cs typeface="Arial Unicode MS" pitchFamily="34" charset="-128"/>
              </a:rPr>
              <a:t> </a:t>
            </a:r>
            <a:r>
              <a:rPr lang="it-IT" altLang="it-IT" sz="1200" dirty="0">
                <a:solidFill>
                  <a:srgbClr val="FF0000"/>
                </a:solidFill>
                <a:ea typeface="Arial Unicode MS" pitchFamily="34" charset="-128"/>
                <a:cs typeface="Arial Unicode MS" pitchFamily="34" charset="-128"/>
              </a:rPr>
              <a:t>calmo, gentile e deciso</a:t>
            </a:r>
            <a:r>
              <a:rPr lang="it-IT" altLang="it-IT" sz="1200" dirty="0">
                <a:solidFill>
                  <a:srgbClr val="002F8C"/>
                </a:solidFill>
                <a:ea typeface="Arial Unicode MS" pitchFamily="34" charset="-128"/>
                <a:cs typeface="Arial Unicode MS" pitchFamily="34" charset="-128"/>
              </a:rPr>
              <a:t>.</a:t>
            </a:r>
          </a:p>
          <a:p>
            <a:pPr algn="just" eaLnBrk="1" hangingPunct="1">
              <a:spcBef>
                <a:spcPct val="50000"/>
              </a:spcBef>
            </a:pPr>
            <a:endParaRPr lang="it-IT" altLang="it-IT" sz="1200" b="1" dirty="0">
              <a:ea typeface="Arial Unicode MS" pitchFamily="34" charset="-128"/>
              <a:cs typeface="Arial Unicode MS" pitchFamily="34" charset="-128"/>
            </a:endParaRP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329</a:t>
            </a:fld>
            <a:endParaRPr lang="it-IT"/>
          </a:p>
        </p:txBody>
      </p:sp>
    </p:spTree>
    <p:extLst>
      <p:ext uri="{BB962C8B-B14F-4D97-AF65-F5344CB8AC3E}">
        <p14:creationId xmlns:p14="http://schemas.microsoft.com/office/powerpoint/2010/main" val="84814856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spcBef>
                <a:spcPct val="50000"/>
              </a:spcBef>
            </a:pPr>
            <a:r>
              <a:rPr lang="it-IT" altLang="it-IT" sz="1200" dirty="0">
                <a:ea typeface="Arial Unicode MS" pitchFamily="34" charset="-128"/>
                <a:cs typeface="Arial Unicode MS" pitchFamily="34" charset="-128"/>
              </a:rPr>
              <a:t>Se non c’è: </a:t>
            </a:r>
          </a:p>
          <a:p>
            <a:pPr eaLnBrk="1" hangingPunct="1">
              <a:spcBef>
                <a:spcPct val="50000"/>
              </a:spcBef>
              <a:buFontTx/>
              <a:buChar char="•"/>
            </a:pPr>
            <a:r>
              <a:rPr lang="it-IT" altLang="it-IT" sz="1200" dirty="0">
                <a:solidFill>
                  <a:srgbClr val="C00000"/>
                </a:solidFill>
                <a:latin typeface="Arial Unicode MS" pitchFamily="34" charset="-128"/>
                <a:ea typeface="Arial Unicode MS" pitchFamily="34" charset="-128"/>
                <a:cs typeface="Arial Unicode MS" pitchFamily="34" charset="-128"/>
              </a:rPr>
              <a:t> risposta verbale;</a:t>
            </a:r>
          </a:p>
          <a:p>
            <a:pPr eaLnBrk="1" hangingPunct="1">
              <a:spcBef>
                <a:spcPct val="50000"/>
              </a:spcBef>
              <a:buFontTx/>
              <a:buChar char="•"/>
            </a:pPr>
            <a:r>
              <a:rPr lang="it-IT" altLang="it-IT" sz="1200" dirty="0">
                <a:solidFill>
                  <a:srgbClr val="C00000"/>
                </a:solidFill>
                <a:latin typeface="Arial Unicode MS" pitchFamily="34" charset="-128"/>
                <a:ea typeface="Arial Unicode MS" pitchFamily="34" charset="-128"/>
                <a:cs typeface="Arial Unicode MS" pitchFamily="34" charset="-128"/>
              </a:rPr>
              <a:t> risposta motoria; </a:t>
            </a:r>
          </a:p>
          <a:p>
            <a:pPr eaLnBrk="1" hangingPunct="1">
              <a:spcBef>
                <a:spcPct val="50000"/>
              </a:spcBef>
              <a:buFontTx/>
              <a:buChar char="•"/>
            </a:pPr>
            <a:r>
              <a:rPr lang="it-IT" altLang="it-IT" sz="1200" dirty="0">
                <a:solidFill>
                  <a:srgbClr val="C00000"/>
                </a:solidFill>
                <a:latin typeface="Arial Unicode MS" pitchFamily="34" charset="-128"/>
                <a:ea typeface="Arial Unicode MS" pitchFamily="34" charset="-128"/>
                <a:cs typeface="Arial Unicode MS" pitchFamily="34" charset="-128"/>
              </a:rPr>
              <a:t> apertura degli occhi;</a:t>
            </a:r>
            <a:endParaRPr lang="it-IT" altLang="it-IT" sz="1400" dirty="0">
              <a:solidFill>
                <a:srgbClr val="C00000"/>
              </a:solidFill>
              <a:latin typeface="Arial Unicode MS" pitchFamily="34" charset="-128"/>
              <a:ea typeface="Arial Unicode MS" pitchFamily="34" charset="-128"/>
              <a:cs typeface="Arial Unicode MS" pitchFamily="34" charset="-128"/>
            </a:endParaRPr>
          </a:p>
          <a:p>
            <a:pPr eaLnBrk="1" hangingPunct="1">
              <a:spcBef>
                <a:spcPct val="50000"/>
              </a:spcBef>
            </a:pPr>
            <a:r>
              <a:rPr lang="it-IT" altLang="it-IT" sz="1400" dirty="0">
                <a:ea typeface="Arial Unicode MS" pitchFamily="34" charset="-128"/>
                <a:cs typeface="Arial Unicode MS" pitchFamily="34" charset="-128"/>
              </a:rPr>
              <a:t>la vittima è</a:t>
            </a:r>
            <a:r>
              <a:rPr lang="it-IT" altLang="it-IT" sz="1800" dirty="0">
                <a:latin typeface="Arial Unicode MS" pitchFamily="34" charset="-128"/>
                <a:ea typeface="Arial Unicode MS" pitchFamily="34" charset="-128"/>
                <a:cs typeface="Arial Unicode MS" pitchFamily="34" charset="-128"/>
              </a:rPr>
              <a:t> </a:t>
            </a:r>
            <a:r>
              <a:rPr lang="it-IT" altLang="it-IT" sz="1800" b="1" u="sng" dirty="0">
                <a:solidFill>
                  <a:srgbClr val="C00000"/>
                </a:solidFill>
                <a:latin typeface="Arial Unicode MS" pitchFamily="34" charset="-128"/>
                <a:ea typeface="Arial Unicode MS" pitchFamily="34" charset="-128"/>
                <a:cs typeface="Arial Unicode MS" pitchFamily="34" charset="-128"/>
              </a:rPr>
              <a:t>incosciente</a:t>
            </a:r>
            <a:r>
              <a:rPr lang="it-IT" altLang="it-IT" sz="1800" dirty="0">
                <a:latin typeface="Arial Unicode MS" pitchFamily="34" charset="-128"/>
                <a:ea typeface="Arial Unicode MS" pitchFamily="34" charset="-128"/>
                <a:cs typeface="Arial Unicode MS" pitchFamily="34" charset="-128"/>
              </a:rPr>
              <a:t>.</a:t>
            </a:r>
            <a:r>
              <a:rPr lang="it-IT" altLang="it-IT" sz="1400" dirty="0">
                <a:latin typeface="Arial Unicode MS" pitchFamily="34" charset="-128"/>
                <a:ea typeface="Arial Unicode MS" pitchFamily="34" charset="-128"/>
                <a:cs typeface="Arial Unicode MS" pitchFamily="34" charset="-128"/>
              </a:rPr>
              <a:t> </a:t>
            </a:r>
          </a:p>
          <a:p>
            <a:endParaRPr lang="it-IT" dirty="0"/>
          </a:p>
          <a:p>
            <a:pPr marL="0" indent="43201" eaLnBrk="1" hangingPunct="1">
              <a:buNone/>
              <a:defRPr/>
            </a:pPr>
            <a:r>
              <a:rPr lang="it-IT" altLang="it-IT" sz="1200" b="1" dirty="0">
                <a:ea typeface="Arial Unicode MS" pitchFamily="34" charset="-128"/>
                <a:cs typeface="Arial Unicode MS" pitchFamily="34" charset="-128"/>
              </a:rPr>
              <a:t>1) LUOGO esatto e RISCHI associati</a:t>
            </a:r>
          </a:p>
          <a:p>
            <a:pPr marL="0" indent="43201" eaLnBrk="1" hangingPunct="1">
              <a:buNone/>
              <a:defRPr/>
            </a:pPr>
            <a:r>
              <a:rPr lang="it-IT" altLang="it-IT" sz="1200" b="1" dirty="0">
                <a:ea typeface="Arial Unicode MS" pitchFamily="34" charset="-128"/>
                <a:cs typeface="Arial Unicode MS" pitchFamily="34" charset="-128"/>
              </a:rPr>
              <a:t>2) Numero di vittime;</a:t>
            </a:r>
          </a:p>
          <a:p>
            <a:pPr marL="0" indent="43201" eaLnBrk="1" hangingPunct="1">
              <a:buNone/>
              <a:defRPr/>
            </a:pPr>
            <a:r>
              <a:rPr lang="it-IT" altLang="it-IT" sz="1200" b="1" dirty="0">
                <a:ea typeface="Arial Unicode MS" pitchFamily="34" charset="-128"/>
                <a:cs typeface="Arial Unicode MS" pitchFamily="34" charset="-128"/>
              </a:rPr>
              <a:t>3) Probabile descrizione dell’evento </a:t>
            </a:r>
          </a:p>
          <a:p>
            <a:pPr eaLnBrk="1" hangingPunct="1">
              <a:defRPr/>
            </a:pPr>
            <a:r>
              <a:rPr lang="it-IT" altLang="it-IT" sz="1200" b="1" u="sng" dirty="0">
                <a:ea typeface="Arial Unicode MS" pitchFamily="34" charset="-128"/>
                <a:cs typeface="Arial Unicode MS" pitchFamily="34" charset="-128"/>
              </a:rPr>
              <a:t>STATO DI COSCIENZA?</a:t>
            </a:r>
            <a:endParaRPr lang="it-IT" altLang="it-IT" sz="1200" dirty="0">
              <a:ea typeface="Arial Unicode MS" pitchFamily="34" charset="-128"/>
              <a:cs typeface="Arial Unicode MS" pitchFamily="34" charset="-128"/>
            </a:endParaRPr>
          </a:p>
          <a:p>
            <a:pPr eaLnBrk="1" hangingPunct="1">
              <a:defRPr/>
            </a:pPr>
            <a:r>
              <a:rPr lang="it-IT" altLang="it-IT" sz="1200" b="1" u="sng" dirty="0">
                <a:ea typeface="Arial Unicode MS" pitchFamily="34" charset="-128"/>
                <a:cs typeface="Arial Unicode MS" pitchFamily="34" charset="-128"/>
              </a:rPr>
              <a:t>RESPIRAZIONE?</a:t>
            </a:r>
            <a:endParaRPr lang="it-IT" altLang="it-IT" sz="1200" dirty="0">
              <a:ea typeface="Arial Unicode MS" pitchFamily="34" charset="-128"/>
              <a:cs typeface="Arial Unicode MS" pitchFamily="34" charset="-128"/>
            </a:endParaRPr>
          </a:p>
          <a:p>
            <a:pPr eaLnBrk="1" hangingPunct="1">
              <a:defRPr/>
            </a:pPr>
            <a:r>
              <a:rPr lang="it-IT" altLang="it-IT" sz="1200" b="1" u="sng" dirty="0">
                <a:ea typeface="Arial Unicode MS" pitchFamily="34" charset="-128"/>
                <a:cs typeface="Arial Unicode MS" pitchFamily="34" charset="-128"/>
              </a:rPr>
              <a:t>POLSO?</a:t>
            </a:r>
            <a:endParaRPr lang="it-IT" altLang="it-IT" sz="1200" dirty="0">
              <a:ea typeface="Arial Unicode MS" pitchFamily="34" charset="-128"/>
              <a:cs typeface="Arial Unicode MS" pitchFamily="34" charset="-128"/>
            </a:endParaRPr>
          </a:p>
          <a:p>
            <a:pPr marL="0" indent="43201" eaLnBrk="1" hangingPunct="1">
              <a:buNone/>
              <a:defRPr/>
            </a:pPr>
            <a:r>
              <a:rPr lang="it-IT" altLang="it-IT" sz="1200" b="1" dirty="0">
                <a:ea typeface="Arial Unicode MS" pitchFamily="34" charset="-128"/>
                <a:cs typeface="Arial Unicode MS" pitchFamily="34" charset="-128"/>
              </a:rPr>
              <a:t>4) Da quanto tempo si è verificato</a:t>
            </a:r>
          </a:p>
          <a:p>
            <a:pPr marL="0" indent="43201" eaLnBrk="1" hangingPunct="1">
              <a:buNone/>
              <a:defRPr/>
            </a:pPr>
            <a:r>
              <a:rPr lang="it-IT" altLang="it-IT" sz="1200" b="1" dirty="0">
                <a:ea typeface="Arial Unicode MS" pitchFamily="34" charset="-128"/>
                <a:cs typeface="Arial Unicode MS" pitchFamily="34" charset="-128"/>
              </a:rPr>
              <a:t>5) Età della vittima.</a:t>
            </a:r>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dirty="0"/>
              <a:t>Può essere utile mandare una persona incontro all’ambulanza sulla strada per facilitare la localizzazione </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331</a:t>
            </a:fld>
            <a:endParaRPr lang="it-IT"/>
          </a:p>
        </p:txBody>
      </p:sp>
    </p:spTree>
    <p:extLst>
      <p:ext uri="{BB962C8B-B14F-4D97-AF65-F5344CB8AC3E}">
        <p14:creationId xmlns:p14="http://schemas.microsoft.com/office/powerpoint/2010/main" val="217956337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ltLang="it-IT" sz="1200" b="1" u="sng" dirty="0">
                <a:solidFill>
                  <a:srgbClr val="FF0000"/>
                </a:solidFill>
              </a:rPr>
              <a:t>Caduta della lingua</a:t>
            </a:r>
            <a:r>
              <a:rPr lang="it-IT" altLang="it-IT" sz="1200" u="sng" dirty="0">
                <a:solidFill>
                  <a:srgbClr val="FF0000"/>
                </a:solidFill>
              </a:rPr>
              <a:t>:</a:t>
            </a:r>
            <a:r>
              <a:rPr lang="it-IT" altLang="it-IT" sz="1200" i="1" dirty="0"/>
              <a:t>  </a:t>
            </a:r>
            <a:r>
              <a:rPr lang="it-IT" altLang="it-IT" sz="1200" dirty="0">
                <a:solidFill>
                  <a:schemeClr val="accent2"/>
                </a:solidFill>
              </a:rPr>
              <a:t>in assenza di tono muscolare, la lingua ed il palato molle possono occludere faringe (retrobocca), epiglottide e </a:t>
            </a:r>
            <a:r>
              <a:rPr lang="it-IT" altLang="it-IT" sz="1200" dirty="0" err="1">
                <a:solidFill>
                  <a:schemeClr val="accent2"/>
                </a:solidFill>
              </a:rPr>
              <a:t>aditus</a:t>
            </a:r>
            <a:r>
              <a:rPr lang="it-IT" altLang="it-IT" sz="1200" dirty="0">
                <a:solidFill>
                  <a:schemeClr val="accent2"/>
                </a:solidFill>
              </a:rPr>
              <a:t> laringeo.  L’ostruzione  delle  vie  aeree che ne consegue può   impedire la ventilazione.</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347</a:t>
            </a:fld>
            <a:endParaRPr lang="it-IT"/>
          </a:p>
        </p:txBody>
      </p:sp>
    </p:spTree>
    <p:extLst>
      <p:ext uri="{BB962C8B-B14F-4D97-AF65-F5344CB8AC3E}">
        <p14:creationId xmlns:p14="http://schemas.microsoft.com/office/powerpoint/2010/main" val="111452996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NON SI FA!</a:t>
            </a:r>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dirty="0">
                <a:solidFill>
                  <a:schemeClr val="accent2">
                    <a:lumMod val="75000"/>
                  </a:schemeClr>
                </a:solidFill>
                <a:cs typeface="Arial" pitchFamily="34" charset="0"/>
              </a:rPr>
              <a:t>OSTRUZIONE DELLE VIE AEREE DA CORPO ESTRANEO</a:t>
            </a:r>
          </a:p>
          <a:p>
            <a:pPr algn="ctr" eaLnBrk="1" hangingPunct="1"/>
            <a:r>
              <a:rPr lang="it-IT" altLang="en-US" sz="1200" b="1" i="1" dirty="0">
                <a:latin typeface="Arial" panose="020B0604020202020204" pitchFamily="34" charset="0"/>
                <a:cs typeface="Arial" panose="020B0604020202020204" pitchFamily="34" charset="0"/>
              </a:rPr>
              <a:t>negli adulti spesso causata dal cibo</a:t>
            </a:r>
            <a:r>
              <a:rPr lang="it-IT" altLang="en-US" sz="1200" b="1" i="1" dirty="0">
                <a:latin typeface="Arial" panose="020B0604020202020204" pitchFamily="34" charset="0"/>
                <a:cs typeface="Arial" panose="020B0604020202020204" pitchFamily="34" charset="0"/>
                <a:sym typeface="Wingdings" panose="05000000000000000000" pitchFamily="2" charset="2"/>
              </a:rPr>
              <a:t> </a:t>
            </a:r>
            <a:r>
              <a:rPr lang="it-IT" altLang="en-US" sz="1200" b="1" i="1" dirty="0">
                <a:latin typeface="Arial" panose="020B0604020202020204" pitchFamily="34" charset="0"/>
                <a:cs typeface="Arial" panose="020B0604020202020204" pitchFamily="34" charset="0"/>
              </a:rPr>
              <a:t>abitualmente testimoniata</a:t>
            </a:r>
          </a:p>
          <a:p>
            <a:pPr>
              <a:buFontTx/>
              <a:buChar char="•"/>
            </a:pPr>
            <a:r>
              <a:rPr lang="it-IT" altLang="en-US" sz="1200" b="1" dirty="0">
                <a:latin typeface="Arial" panose="020B0604020202020204" pitchFamily="34" charset="0"/>
                <a:cs typeface="Arial" panose="020B0604020202020204" pitchFamily="34" charset="0"/>
              </a:rPr>
              <a:t>OSTRUZIONE </a:t>
            </a:r>
            <a:r>
              <a:rPr lang="it-IT" altLang="en-US" sz="1200" b="1" dirty="0">
                <a:solidFill>
                  <a:srgbClr val="C00000"/>
                </a:solidFill>
                <a:latin typeface="Arial" panose="020B0604020202020204" pitchFamily="34" charset="0"/>
                <a:cs typeface="Arial" panose="020B0604020202020204" pitchFamily="34" charset="0"/>
              </a:rPr>
              <a:t>PARZIALE</a:t>
            </a:r>
            <a:r>
              <a:rPr lang="it-IT" altLang="en-US" sz="1200" b="1" dirty="0">
                <a:latin typeface="Arial" panose="020B0604020202020204" pitchFamily="34" charset="0"/>
                <a:cs typeface="Arial" panose="020B0604020202020204" pitchFamily="34" charset="0"/>
              </a:rPr>
              <a:t> </a:t>
            </a:r>
          </a:p>
          <a:p>
            <a:r>
              <a:rPr lang="it-IT" altLang="en-US" sz="1200" b="1" dirty="0">
                <a:latin typeface="Arial" panose="020B0604020202020204" pitchFamily="34" charset="0"/>
                <a:cs typeface="Arial" panose="020B0604020202020204" pitchFamily="34" charset="0"/>
              </a:rPr>
              <a:t>	dispnea, tosse, possibili sibili inspiratori</a:t>
            </a:r>
          </a:p>
          <a:p>
            <a:pPr>
              <a:buFontTx/>
              <a:buChar char="•"/>
            </a:pPr>
            <a:endParaRPr lang="it-IT" altLang="en-US" sz="1200" b="1" dirty="0">
              <a:latin typeface="Arial" panose="020B0604020202020204" pitchFamily="34" charset="0"/>
              <a:cs typeface="Arial" panose="020B0604020202020204" pitchFamily="34" charset="0"/>
            </a:endParaRPr>
          </a:p>
          <a:p>
            <a:pPr>
              <a:buFontTx/>
              <a:buChar char="•"/>
            </a:pPr>
            <a:r>
              <a:rPr lang="it-IT" altLang="en-US" sz="1200" b="1" dirty="0">
                <a:latin typeface="Arial" panose="020B0604020202020204" pitchFamily="34" charset="0"/>
                <a:cs typeface="Arial" panose="020B0604020202020204" pitchFamily="34" charset="0"/>
              </a:rPr>
              <a:t>OSTRUZIONE </a:t>
            </a:r>
            <a:r>
              <a:rPr lang="it-IT" altLang="en-US" sz="1200" b="1" dirty="0">
                <a:solidFill>
                  <a:srgbClr val="C00000"/>
                </a:solidFill>
                <a:latin typeface="Arial" panose="020B0604020202020204" pitchFamily="34" charset="0"/>
                <a:cs typeface="Arial" panose="020B0604020202020204" pitchFamily="34" charset="0"/>
              </a:rPr>
              <a:t>COMPLETA</a:t>
            </a:r>
          </a:p>
          <a:p>
            <a:r>
              <a:rPr lang="it-IT" altLang="en-US" sz="1200" b="1" dirty="0">
                <a:latin typeface="Arial" panose="020B0604020202020204" pitchFamily="34" charset="0"/>
                <a:cs typeface="Arial" panose="020B0604020202020204" pitchFamily="34" charset="0"/>
              </a:rPr>
              <a:t>	- impossibilità a parlare, respirare, tossire </a:t>
            </a:r>
          </a:p>
          <a:p>
            <a:r>
              <a:rPr lang="it-IT" altLang="en-US" sz="1200" b="1" dirty="0">
                <a:latin typeface="Arial" panose="020B0604020202020204" pitchFamily="34" charset="0"/>
                <a:cs typeface="Arial" panose="020B0604020202020204" pitchFamily="34" charset="0"/>
              </a:rPr>
              <a:t>	- segnale universale di soffocamento (mani alla gola)</a:t>
            </a:r>
          </a:p>
          <a:p>
            <a:r>
              <a:rPr lang="it-IT" altLang="en-US" sz="1200" b="1" dirty="0">
                <a:latin typeface="Arial" panose="020B0604020202020204" pitchFamily="34" charset="0"/>
                <a:cs typeface="Arial" panose="020B0604020202020204" pitchFamily="34" charset="0"/>
              </a:rPr>
              <a:t>	- rapida cianosi</a:t>
            </a:r>
          </a:p>
          <a:p>
            <a:r>
              <a:rPr lang="it-IT" altLang="en-US" sz="1200" b="1" dirty="0">
                <a:latin typeface="Arial" panose="020B0604020202020204" pitchFamily="34" charset="0"/>
                <a:cs typeface="Arial" panose="020B0604020202020204" pitchFamily="34" charset="0"/>
              </a:rPr>
              <a:t>	- possibile perdita di coscienza</a:t>
            </a:r>
          </a:p>
          <a:p>
            <a:endParaRPr lang="it-IT" sz="1200" b="1" dirty="0">
              <a:latin typeface="Arial" panose="020B0604020202020204" pitchFamily="34" charset="0"/>
              <a:cs typeface="Arial" panose="020B0604020202020204" pitchFamily="34" charset="0"/>
            </a:endParaRPr>
          </a:p>
          <a:p>
            <a:pPr>
              <a:buFontTx/>
              <a:buNone/>
            </a:pPr>
            <a:r>
              <a:rPr lang="it-IT" sz="1200" b="1" dirty="0">
                <a:latin typeface="Arial" panose="020B0604020202020204" pitchFamily="34" charset="0"/>
                <a:cs typeface="Arial" panose="020B0604020202020204" pitchFamily="34" charset="0"/>
              </a:rPr>
              <a:t>NEL SOGGETTO COSCIENTE </a:t>
            </a:r>
            <a:endParaRPr lang="it-IT" altLang="en-US" sz="1200" b="1" u="sng" dirty="0">
              <a:solidFill>
                <a:srgbClr val="0000CC"/>
              </a:solidFill>
              <a:latin typeface="Arial" panose="020B0604020202020204" pitchFamily="34" charset="0"/>
              <a:cs typeface="Arial" panose="020B0604020202020204" pitchFamily="34" charset="0"/>
            </a:endParaRPr>
          </a:p>
          <a:p>
            <a:pPr>
              <a:buFontTx/>
              <a:buAutoNum type="arabicPeriod"/>
            </a:pPr>
            <a:r>
              <a:rPr lang="it-IT" altLang="en-US" sz="1200" b="1" u="sng" dirty="0">
                <a:latin typeface="Arial" panose="020B0604020202020204" pitchFamily="34" charset="0"/>
                <a:cs typeface="Arial" panose="020B0604020202020204" pitchFamily="34" charset="0"/>
              </a:rPr>
              <a:t>Se l’ostruzione è parziale</a:t>
            </a:r>
            <a:r>
              <a:rPr lang="it-IT" altLang="en-US" sz="1200" b="1" dirty="0">
                <a:latin typeface="Arial" panose="020B0604020202020204" pitchFamily="34" charset="0"/>
                <a:cs typeface="Arial" panose="020B0604020202020204" pitchFamily="34" charset="0"/>
              </a:rPr>
              <a:t> incoraggia la vittima a tossire </a:t>
            </a:r>
            <a:r>
              <a:rPr lang="it-IT" altLang="en-US" sz="1200" b="1" i="1" u="sng" dirty="0">
                <a:solidFill>
                  <a:srgbClr val="FF0000"/>
                </a:solidFill>
                <a:latin typeface="Arial" panose="020B0604020202020204" pitchFamily="34" charset="0"/>
                <a:cs typeface="Arial" panose="020B0604020202020204" pitchFamily="34" charset="0"/>
              </a:rPr>
              <a:t>Non fare altro</a:t>
            </a:r>
          </a:p>
          <a:p>
            <a:r>
              <a:rPr lang="it-IT" altLang="en-US" sz="1200" b="1" dirty="0">
                <a:solidFill>
                  <a:srgbClr val="3333FF"/>
                </a:solidFill>
                <a:latin typeface="Arial" panose="020B0604020202020204" pitchFamily="34" charset="0"/>
                <a:cs typeface="Arial" panose="020B0604020202020204" pitchFamily="34" charset="0"/>
              </a:rPr>
              <a:t>		</a:t>
            </a:r>
          </a:p>
          <a:p>
            <a:pPr>
              <a:buFontTx/>
              <a:buAutoNum type="arabicPeriod" startAt="2"/>
            </a:pPr>
            <a:r>
              <a:rPr lang="it-IT" altLang="en-US" sz="1200" b="1" u="sng" dirty="0">
                <a:latin typeface="Arial" panose="020B0604020202020204" pitchFamily="34" charset="0"/>
                <a:cs typeface="Arial" panose="020B0604020202020204" pitchFamily="34" charset="0"/>
              </a:rPr>
              <a:t>Se la vittima diventa debole, smette di tossire o di respirare</a:t>
            </a:r>
          </a:p>
          <a:p>
            <a:endParaRPr lang="it-IT" altLang="en-US" sz="1200" b="1" u="sng" dirty="0">
              <a:latin typeface="Arial" panose="020B0604020202020204" pitchFamily="34" charset="0"/>
              <a:cs typeface="Arial" panose="020B0604020202020204" pitchFamily="34" charset="0"/>
            </a:endParaRPr>
          </a:p>
          <a:p>
            <a:pPr>
              <a:buFont typeface="Arial" panose="020B0604020202020204" pitchFamily="34" charset="0"/>
              <a:buChar char="–"/>
            </a:pPr>
            <a:r>
              <a:rPr lang="it-IT" altLang="en-US" sz="1200" b="1" dirty="0">
                <a:latin typeface="Arial" panose="020B0604020202020204" pitchFamily="34" charset="0"/>
                <a:cs typeface="Arial" panose="020B0604020202020204" pitchFamily="34" charset="0"/>
              </a:rPr>
              <a:t>dai fino a </a:t>
            </a:r>
            <a:r>
              <a:rPr lang="it-IT" altLang="en-US" sz="1200" b="1" dirty="0">
                <a:solidFill>
                  <a:srgbClr val="C00000"/>
                </a:solidFill>
                <a:latin typeface="Arial" panose="020B0604020202020204" pitchFamily="34" charset="0"/>
                <a:cs typeface="Arial" panose="020B0604020202020204" pitchFamily="34" charset="0"/>
              </a:rPr>
              <a:t>5 colpi </a:t>
            </a:r>
            <a:r>
              <a:rPr lang="it-IT" altLang="en-US" sz="1200" b="1" dirty="0">
                <a:latin typeface="Arial" panose="020B0604020202020204" pitchFamily="34" charset="0"/>
                <a:cs typeface="Arial" panose="020B0604020202020204" pitchFamily="34" charset="0"/>
              </a:rPr>
              <a:t>dorsali fra le scapole</a:t>
            </a:r>
          </a:p>
          <a:p>
            <a:pPr>
              <a:buFont typeface="Arial" panose="020B0604020202020204" pitchFamily="34" charset="0"/>
              <a:buChar char="–"/>
            </a:pPr>
            <a:endParaRPr lang="it-IT" altLang="en-US" sz="1200" b="1" dirty="0">
              <a:latin typeface="Arial" panose="020B0604020202020204" pitchFamily="34" charset="0"/>
              <a:cs typeface="Arial" panose="020B0604020202020204" pitchFamily="34" charset="0"/>
            </a:endParaRPr>
          </a:p>
          <a:p>
            <a:pPr>
              <a:buFont typeface="Arial" panose="020B0604020202020204" pitchFamily="34" charset="0"/>
              <a:buChar char="–"/>
            </a:pPr>
            <a:r>
              <a:rPr lang="it-IT" altLang="en-US" sz="1200" b="1" dirty="0">
                <a:latin typeface="Arial" panose="020B0604020202020204" pitchFamily="34" charset="0"/>
                <a:cs typeface="Arial" panose="020B0604020202020204" pitchFamily="34" charset="0"/>
              </a:rPr>
              <a:t>se i colpi non hanno effetto </a:t>
            </a:r>
            <a:r>
              <a:rPr lang="it-IT" altLang="en-US" sz="1200" b="1" dirty="0">
                <a:solidFill>
                  <a:srgbClr val="C00000"/>
                </a:solidFill>
                <a:latin typeface="Arial" panose="020B0604020202020204" pitchFamily="34" charset="0"/>
                <a:cs typeface="Arial" panose="020B0604020202020204" pitchFamily="34" charset="0"/>
              </a:rPr>
              <a:t>manovra di </a:t>
            </a:r>
            <a:r>
              <a:rPr lang="it-IT" altLang="en-US" sz="1200" b="1" dirty="0" err="1">
                <a:solidFill>
                  <a:srgbClr val="C00000"/>
                </a:solidFill>
                <a:latin typeface="Arial" panose="020B0604020202020204" pitchFamily="34" charset="0"/>
                <a:cs typeface="Arial" panose="020B0604020202020204" pitchFamily="34" charset="0"/>
              </a:rPr>
              <a:t>Heimlich</a:t>
            </a:r>
            <a:r>
              <a:rPr lang="it-IT" altLang="en-US" sz="1200" b="1" dirty="0">
                <a:solidFill>
                  <a:srgbClr val="C00000"/>
                </a:solidFill>
                <a:latin typeface="Arial" panose="020B0604020202020204" pitchFamily="34" charset="0"/>
                <a:cs typeface="Arial" panose="020B0604020202020204" pitchFamily="34" charset="0"/>
              </a:rPr>
              <a:t> </a:t>
            </a:r>
            <a:r>
              <a:rPr lang="it-IT" altLang="en-US" sz="1200" b="1" dirty="0">
                <a:latin typeface="Arial" panose="020B0604020202020204" pitchFamily="34" charset="0"/>
                <a:cs typeface="Arial" panose="020B0604020202020204" pitchFamily="34" charset="0"/>
              </a:rPr>
              <a:t>(compressioni addominali) in piedi</a:t>
            </a:r>
          </a:p>
          <a:p>
            <a:pPr>
              <a:buFont typeface="Arial" panose="020B0604020202020204" pitchFamily="34" charset="0"/>
              <a:buChar char="–"/>
            </a:pPr>
            <a:endParaRPr lang="it-IT" altLang="en-US" sz="1200" b="1" dirty="0">
              <a:latin typeface="Arial" panose="020B0604020202020204" pitchFamily="34" charset="0"/>
              <a:cs typeface="Arial" panose="020B0604020202020204" pitchFamily="34" charset="0"/>
            </a:endParaRPr>
          </a:p>
          <a:p>
            <a:pPr>
              <a:buFont typeface="Arial" panose="020B0604020202020204" pitchFamily="34" charset="0"/>
              <a:buChar char="–"/>
            </a:pPr>
            <a:r>
              <a:rPr lang="it-IT" altLang="en-US" sz="1200" b="1" dirty="0">
                <a:latin typeface="Arial" panose="020B0604020202020204" pitchFamily="34" charset="0"/>
                <a:cs typeface="Arial" panose="020B0604020202020204" pitchFamily="34" charset="0"/>
              </a:rPr>
              <a:t>continua </a:t>
            </a:r>
            <a:r>
              <a:rPr lang="it-IT" altLang="en-US" sz="1200" b="1" dirty="0">
                <a:solidFill>
                  <a:srgbClr val="C00000"/>
                </a:solidFill>
                <a:latin typeface="Arial" panose="020B0604020202020204" pitchFamily="34" charset="0"/>
                <a:cs typeface="Arial" panose="020B0604020202020204" pitchFamily="34" charset="0"/>
              </a:rPr>
              <a:t>alternando</a:t>
            </a:r>
            <a:r>
              <a:rPr lang="it-IT" altLang="en-US" sz="1200" b="1" dirty="0">
                <a:latin typeface="Arial" panose="020B0604020202020204" pitchFamily="34" charset="0"/>
                <a:cs typeface="Arial" panose="020B0604020202020204" pitchFamily="34" charset="0"/>
              </a:rPr>
              <a:t> 5 colpi dorsali e 5 compressioni addominali</a:t>
            </a:r>
          </a:p>
          <a:p>
            <a:pPr>
              <a:buFont typeface="Arial" panose="020B0604020202020204" pitchFamily="34" charset="0"/>
              <a:buNone/>
            </a:pPr>
            <a:endParaRPr lang="it-IT" altLang="en-US" sz="1200" b="1" dirty="0">
              <a:latin typeface="Arial" panose="020B0604020202020204" pitchFamily="34" charset="0"/>
              <a:cs typeface="Arial" panose="020B0604020202020204" pitchFamily="34" charset="0"/>
            </a:endParaRPr>
          </a:p>
          <a:p>
            <a:pPr>
              <a:buFont typeface="Arial" panose="020B0604020202020204" pitchFamily="34" charset="0"/>
              <a:buNone/>
            </a:pPr>
            <a:r>
              <a:rPr lang="it-IT" altLang="en-US" sz="1200" b="1" dirty="0">
                <a:latin typeface="Arial" panose="020B0604020202020204" pitchFamily="34" charset="0"/>
                <a:cs typeface="Arial" panose="020B0604020202020204" pitchFamily="34" charset="0"/>
              </a:rPr>
              <a:t>SE IL SOGGETTO HA PERSO COSCIENZA</a:t>
            </a:r>
          </a:p>
          <a:p>
            <a:pPr>
              <a:buFontTx/>
              <a:buAutoNum type="arabicPeriod"/>
            </a:pPr>
            <a:r>
              <a:rPr lang="it-IT" altLang="en-US" sz="1200" b="1" dirty="0">
                <a:latin typeface="Arial" panose="020B0604020202020204" pitchFamily="34" charset="0"/>
                <a:cs typeface="Arial" panose="020B0604020202020204" pitchFamily="34" charset="0"/>
              </a:rPr>
              <a:t>accompagna con cautela il soggetto fino a terra</a:t>
            </a:r>
          </a:p>
          <a:p>
            <a:pPr>
              <a:buFontTx/>
              <a:buAutoNum type="arabicPeriod"/>
            </a:pPr>
            <a:r>
              <a:rPr lang="it-IT" altLang="en-US" sz="1200" b="1" dirty="0">
                <a:latin typeface="Arial" panose="020B0604020202020204" pitchFamily="34" charset="0"/>
                <a:cs typeface="Arial" panose="020B0604020202020204" pitchFamily="34" charset="0"/>
              </a:rPr>
              <a:t>chiama o fa’ chiamare il 112</a:t>
            </a:r>
          </a:p>
          <a:p>
            <a:pPr>
              <a:buFontTx/>
              <a:buAutoNum type="arabicPeriod"/>
            </a:pPr>
            <a:r>
              <a:rPr lang="it-IT" altLang="en-US" sz="1200" b="1" dirty="0">
                <a:latin typeface="Arial" panose="020B0604020202020204" pitchFamily="34" charset="0"/>
                <a:cs typeface="Arial" panose="020B0604020202020204" pitchFamily="34" charset="0"/>
              </a:rPr>
              <a:t>inizia RCP (30:2)</a:t>
            </a:r>
          </a:p>
          <a:p>
            <a:pPr>
              <a:buFontTx/>
              <a:buAutoNum type="arabicPeriod"/>
            </a:pPr>
            <a:r>
              <a:rPr lang="it-IT" altLang="en-US" sz="1200" b="1" dirty="0">
                <a:latin typeface="Arial" panose="020B0604020202020204" pitchFamily="34" charset="0"/>
                <a:cs typeface="Arial" panose="020B0604020202020204" pitchFamily="34" charset="0"/>
              </a:rPr>
              <a:t>controlla il cavo orale prima delle ventilazioni e rimuovi corpi estranei solo se visibili (ATTENZIONE……..)</a:t>
            </a:r>
          </a:p>
          <a:p>
            <a:pPr>
              <a:buFont typeface="Arial" panose="020B0604020202020204" pitchFamily="34" charset="0"/>
              <a:buNone/>
            </a:pPr>
            <a:endParaRPr lang="it-IT" altLang="en-US" sz="1200" b="1" dirty="0">
              <a:latin typeface="Arial" panose="020B0604020202020204" pitchFamily="34" charset="0"/>
              <a:cs typeface="Arial" panose="020B0604020202020204" pitchFamily="34" charset="0"/>
            </a:endParaRP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348</a:t>
            </a:fld>
            <a:endParaRPr lang="it-IT"/>
          </a:p>
        </p:txBody>
      </p:sp>
    </p:spTree>
    <p:extLst>
      <p:ext uri="{BB962C8B-B14F-4D97-AF65-F5344CB8AC3E}">
        <p14:creationId xmlns:p14="http://schemas.microsoft.com/office/powerpoint/2010/main" val="98802358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egnaposto immagine diapositiva 1">
            <a:extLst>
              <a:ext uri="{FF2B5EF4-FFF2-40B4-BE49-F238E27FC236}">
                <a16:creationId xmlns:a16="http://schemas.microsoft.com/office/drawing/2014/main" id="{72CA8B16-FD90-554B-92A0-D3008FA1B3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Segnaposto note 2">
            <a:extLst>
              <a:ext uri="{FF2B5EF4-FFF2-40B4-BE49-F238E27FC236}">
                <a16:creationId xmlns:a16="http://schemas.microsoft.com/office/drawing/2014/main" id="{E7E79C26-BF77-3B4B-89A0-07B4278332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it-IT" altLang="it-IT" sz="1200" dirty="0">
                <a:solidFill>
                  <a:srgbClr val="002F8C"/>
                </a:solidFill>
              </a:rPr>
              <a:t>Inginocchiati a lato della vittima ed, eventualmente, toglile gli occhiali;</a:t>
            </a:r>
          </a:p>
          <a:p>
            <a:pPr algn="just" eaLnBrk="1" hangingPunct="1"/>
            <a:r>
              <a:rPr lang="it-IT" altLang="it-IT" sz="1200" dirty="0">
                <a:solidFill>
                  <a:srgbClr val="002F8C"/>
                </a:solidFill>
              </a:rPr>
              <a:t>Ruota la sua testa verso di te; </a:t>
            </a:r>
          </a:p>
          <a:p>
            <a:pPr algn="just" eaLnBrk="1" hangingPunct="1"/>
            <a:r>
              <a:rPr lang="it-IT" altLang="it-IT" sz="1200" dirty="0">
                <a:solidFill>
                  <a:srgbClr val="002F8C"/>
                </a:solidFill>
              </a:rPr>
              <a:t>Afferra il braccio che si trova dal tuo lato e ruotalo esternamente in modo che formi un angolo retto con il torace; </a:t>
            </a:r>
          </a:p>
          <a:p>
            <a:pPr algn="just" eaLnBrk="1" hangingPunct="1"/>
            <a:r>
              <a:rPr lang="it-IT" altLang="it-IT" sz="1200" dirty="0">
                <a:solidFill>
                  <a:srgbClr val="002F8C"/>
                </a:solidFill>
              </a:rPr>
              <a:t>Afferra il braccio del lato opposto e, ruotandolo dal tuo lato, posiziona il dorso della mano sotto la guancia dell'infortunato. </a:t>
            </a:r>
          </a:p>
          <a:p>
            <a:pPr algn="just" eaLnBrk="1" hangingPunct="1"/>
            <a:r>
              <a:rPr lang="it-IT" altLang="it-IT" sz="1200" dirty="0">
                <a:solidFill>
                  <a:srgbClr val="002F8C"/>
                </a:solidFill>
              </a:rPr>
              <a:t>Fletti la sua gamba a te più lontana, lasciando il piede appoggiato al suolo</a:t>
            </a:r>
          </a:p>
          <a:p>
            <a:pPr algn="just" eaLnBrk="1" hangingPunct="1"/>
            <a:r>
              <a:rPr lang="it-IT" altLang="it-IT" sz="1200" dirty="0">
                <a:solidFill>
                  <a:srgbClr val="002F8C"/>
                </a:solidFill>
              </a:rPr>
              <a:t>Posiziona le tue mani sulla spalla e sul bacino della vittima dal lato opposto dove sei inginocchiato; </a:t>
            </a:r>
          </a:p>
          <a:p>
            <a:pPr eaLnBrk="1" hangingPunct="1"/>
            <a:r>
              <a:rPr lang="it-IT" altLang="it-IT" sz="1200" dirty="0">
                <a:solidFill>
                  <a:srgbClr val="002F8C"/>
                </a:solidFill>
              </a:rPr>
              <a:t>Ruota lentamente l'infortunato sul fianco verso il tuo lato, in modo da girarlo con il torace verso il pavimento; mentre lo stai girando, usa le tue ginocchia come supporto; </a:t>
            </a:r>
          </a:p>
          <a:p>
            <a:pPr eaLnBrk="1" hangingPunct="1"/>
            <a:r>
              <a:rPr lang="it-IT" altLang="it-IT" sz="1200" dirty="0" err="1">
                <a:solidFill>
                  <a:srgbClr val="002F8C"/>
                </a:solidFill>
              </a:rPr>
              <a:t>Iperestendi</a:t>
            </a:r>
            <a:r>
              <a:rPr lang="it-IT" altLang="it-IT" sz="1200" dirty="0">
                <a:solidFill>
                  <a:srgbClr val="002F8C"/>
                </a:solidFill>
              </a:rPr>
              <a:t> all'indietro il suo capo, assicurandoti che la guancia sia ben appoggiata la dorso della mano; </a:t>
            </a:r>
          </a:p>
          <a:p>
            <a:pPr eaLnBrk="1" hangingPunct="1"/>
            <a:r>
              <a:rPr lang="it-IT" altLang="it-IT" sz="1200" dirty="0">
                <a:solidFill>
                  <a:srgbClr val="002F8C"/>
                </a:solidFill>
              </a:rPr>
              <a:t>Assicurati che la gamba che hai flesso sia rimasta tale formando così una stabile base d'appoggio per tutto il corpo;</a:t>
            </a:r>
          </a:p>
          <a:p>
            <a:pPr eaLnBrk="1" hangingPunct="1"/>
            <a:r>
              <a:rPr lang="it-IT" altLang="it-IT" sz="1200" dirty="0">
                <a:solidFill>
                  <a:srgbClr val="002F8C"/>
                </a:solidFill>
              </a:rPr>
              <a:t>Al massimo dopo 30’, gira la vittima sull’altro lato. </a:t>
            </a:r>
          </a:p>
          <a:p>
            <a:pPr algn="just" eaLnBrk="1" hangingPunct="1"/>
            <a:endParaRPr lang="it-IT" altLang="it-IT" sz="1200" dirty="0">
              <a:solidFill>
                <a:srgbClr val="002F8C"/>
              </a:solidFill>
            </a:endParaRPr>
          </a:p>
        </p:txBody>
      </p:sp>
      <p:sp>
        <p:nvSpPr>
          <p:cNvPr id="50179" name="Segnaposto numero diapositiva 3">
            <a:extLst>
              <a:ext uri="{FF2B5EF4-FFF2-40B4-BE49-F238E27FC236}">
                <a16:creationId xmlns:a16="http://schemas.microsoft.com/office/drawing/2014/main" id="{DB5E5CCE-4B6C-284B-B514-DE28A895B3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45D16C3-2DC8-DE4E-99A3-D001FB87EB7B}" type="slidenum">
              <a:rPr lang="it-IT" altLang="it-IT" smtClean="0"/>
              <a:pPr/>
              <a:t>353</a:t>
            </a:fld>
            <a:endParaRPr lang="it-IT" altLang="it-IT"/>
          </a:p>
        </p:txBody>
      </p:sp>
    </p:spTree>
    <p:extLst>
      <p:ext uri="{BB962C8B-B14F-4D97-AF65-F5344CB8AC3E}">
        <p14:creationId xmlns:p14="http://schemas.microsoft.com/office/powerpoint/2010/main" val="230699664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r>
              <a:rPr lang="it-IT" altLang="it-IT" sz="1200" dirty="0">
                <a:solidFill>
                  <a:srgbClr val="002F8C"/>
                </a:solidFill>
              </a:rPr>
              <a:t>Inginocchiati a lato della vittima ed, eventualmente, toglile gli occhiali;</a:t>
            </a:r>
          </a:p>
          <a:p>
            <a:pPr algn="just" eaLnBrk="1" hangingPunct="1"/>
            <a:r>
              <a:rPr lang="it-IT" altLang="it-IT" sz="1200" dirty="0">
                <a:solidFill>
                  <a:srgbClr val="002F8C"/>
                </a:solidFill>
              </a:rPr>
              <a:t>Ruota la sua testa verso di te; </a:t>
            </a:r>
          </a:p>
          <a:p>
            <a:pPr algn="just" eaLnBrk="1" hangingPunct="1"/>
            <a:r>
              <a:rPr lang="it-IT" altLang="it-IT" sz="1200" dirty="0">
                <a:solidFill>
                  <a:srgbClr val="002F8C"/>
                </a:solidFill>
              </a:rPr>
              <a:t>Afferra il braccio che si trova dal tuo lato e ruotalo esternamente in modo che formi un angolo retto con il torace; </a:t>
            </a:r>
          </a:p>
          <a:p>
            <a:pPr algn="just" eaLnBrk="1" hangingPunct="1"/>
            <a:r>
              <a:rPr lang="it-IT" altLang="it-IT" sz="1200" dirty="0">
                <a:solidFill>
                  <a:srgbClr val="002F8C"/>
                </a:solidFill>
              </a:rPr>
              <a:t>Afferra il braccio del lato opposto e, ruotandolo dal tuo lato, posiziona il dorso della mano sotto la guancia dell'infortunato. </a:t>
            </a:r>
          </a:p>
          <a:p>
            <a:pPr algn="just" eaLnBrk="1" hangingPunct="1"/>
            <a:r>
              <a:rPr lang="it-IT" altLang="it-IT" sz="1200" dirty="0">
                <a:solidFill>
                  <a:srgbClr val="002F8C"/>
                </a:solidFill>
              </a:rPr>
              <a:t>Fletti la sua gamba a te più lontana, lasciando il piede appoggiato al suolo</a:t>
            </a:r>
          </a:p>
          <a:p>
            <a:pPr algn="just" eaLnBrk="1" hangingPunct="1"/>
            <a:r>
              <a:rPr lang="it-IT" altLang="it-IT" sz="1200" dirty="0">
                <a:solidFill>
                  <a:srgbClr val="002F8C"/>
                </a:solidFill>
              </a:rPr>
              <a:t>Posiziona le tue mani sulla spalla e sul bacino della vittima dal lato opposto dove sei inginocchiato; </a:t>
            </a:r>
          </a:p>
          <a:p>
            <a:pPr eaLnBrk="1" hangingPunct="1"/>
            <a:r>
              <a:rPr lang="it-IT" altLang="it-IT" sz="1200" dirty="0">
                <a:solidFill>
                  <a:srgbClr val="002F8C"/>
                </a:solidFill>
              </a:rPr>
              <a:t>Ruota lentamente l'infortunato sul fianco verso il tuo lato, in modo da girarlo con il torace verso il pavimento; mentre lo stai girando, usa le tue ginocchia come supporto; </a:t>
            </a:r>
          </a:p>
          <a:p>
            <a:pPr eaLnBrk="1" hangingPunct="1"/>
            <a:r>
              <a:rPr lang="it-IT" altLang="it-IT" sz="1200" dirty="0" err="1">
                <a:solidFill>
                  <a:srgbClr val="002F8C"/>
                </a:solidFill>
              </a:rPr>
              <a:t>Iperestendi</a:t>
            </a:r>
            <a:r>
              <a:rPr lang="it-IT" altLang="it-IT" sz="1200" dirty="0">
                <a:solidFill>
                  <a:srgbClr val="002F8C"/>
                </a:solidFill>
              </a:rPr>
              <a:t> all'indietro il suo capo, assicurandoti che la guancia sia ben appoggiata la dorso della mano; </a:t>
            </a:r>
          </a:p>
          <a:p>
            <a:pPr eaLnBrk="1" hangingPunct="1"/>
            <a:r>
              <a:rPr lang="it-IT" altLang="it-IT" sz="1200" dirty="0">
                <a:solidFill>
                  <a:srgbClr val="002F8C"/>
                </a:solidFill>
              </a:rPr>
              <a:t>Assicurati che la gamba che hai flesso sia rimasta tale formando così una stabile base d'appoggio per tutto il corpo;</a:t>
            </a:r>
          </a:p>
          <a:p>
            <a:pPr eaLnBrk="1" hangingPunct="1"/>
            <a:r>
              <a:rPr lang="it-IT" altLang="it-IT" sz="1200" dirty="0">
                <a:solidFill>
                  <a:srgbClr val="002F8C"/>
                </a:solidFill>
              </a:rPr>
              <a:t>Al massimo dopo 30’, gira la vittima sull’altro lato. </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354</a:t>
            </a:fld>
            <a:endParaRPr lang="it-IT"/>
          </a:p>
        </p:txBody>
      </p:sp>
    </p:spTree>
    <p:extLst>
      <p:ext uri="{BB962C8B-B14F-4D97-AF65-F5344CB8AC3E}">
        <p14:creationId xmlns:p14="http://schemas.microsoft.com/office/powerpoint/2010/main" val="256153054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VENTILAZIONE BOCCA A BOCCA NON è Più OBBLIGATORIO DA DOPO IL COVID</a:t>
            </a:r>
          </a:p>
          <a:p>
            <a:endParaRPr lang="it-IT" dirty="0"/>
          </a:p>
          <a:p>
            <a:pPr marL="342900" indent="-342900" algn="just" eaLnBrk="1" hangingPunct="1">
              <a:spcBef>
                <a:spcPct val="50000"/>
              </a:spcBef>
              <a:buFont typeface="Arial" panose="020B0604020202020204" pitchFamily="34" charset="0"/>
              <a:buChar char="•"/>
              <a:defRPr/>
            </a:pPr>
            <a:r>
              <a:rPr lang="it-IT" sz="1200" dirty="0"/>
              <a:t>applicare sul viso del paziente mascherina chirurgica in modo da coprire naso e bocca </a:t>
            </a:r>
          </a:p>
          <a:p>
            <a:pPr algn="just" eaLnBrk="1" hangingPunct="1">
              <a:spcBef>
                <a:spcPct val="50000"/>
              </a:spcBef>
              <a:defRPr/>
            </a:pPr>
            <a:r>
              <a:rPr lang="it-IT" sz="1200" dirty="0"/>
              <a:t>• al posto del GAS si effettua valutazione presenza respiro/circolo con: valutazione polso carotideo e MO-TO-RE, senza più avvicinarsi con il proprio viso al viso del paziente</a:t>
            </a:r>
            <a:endParaRPr lang="it-IT" sz="1200" b="1" dirty="0">
              <a:solidFill>
                <a:schemeClr val="tx1">
                  <a:lumMod val="95000"/>
                  <a:lumOff val="5000"/>
                </a:schemeClr>
              </a:solidFill>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t>la trasmissione del virus SARS-CoV-2 al momento è considerata attraverso </a:t>
            </a:r>
            <a:r>
              <a:rPr lang="it-IT" sz="1200" dirty="0" err="1"/>
              <a:t>droplets</a:t>
            </a:r>
            <a:r>
              <a:rPr lang="it-IT" sz="1200" dirty="0"/>
              <a:t> e da contatto; la modalità </a:t>
            </a:r>
            <a:r>
              <a:rPr lang="it-IT" sz="1200" dirty="0" err="1"/>
              <a:t>airborne</a:t>
            </a:r>
            <a:r>
              <a:rPr lang="it-IT" sz="1200" dirty="0"/>
              <a:t> si ritiene limitata alle procedure che producono aerosol (ventilazione con </a:t>
            </a:r>
            <a:r>
              <a:rPr lang="it-IT" sz="1200" dirty="0" err="1"/>
              <a:t>ambu</a:t>
            </a:r>
            <a:r>
              <a:rPr lang="it-IT" sz="1200" dirty="0"/>
              <a:t> e maschera, intubazione, tracheotomia, broncoscopia, </a:t>
            </a:r>
            <a:r>
              <a:rPr lang="it-IT" sz="1200" dirty="0" err="1"/>
              <a:t>broncoaspirazione</a:t>
            </a:r>
            <a:r>
              <a:rPr lang="it-IT" sz="1200" dirty="0"/>
              <a:t>…) </a:t>
            </a:r>
            <a:endParaRPr lang="it-IT" sz="1200" b="1" dirty="0">
              <a:solidFill>
                <a:schemeClr val="tx1">
                  <a:lumMod val="95000"/>
                  <a:lumOff val="5000"/>
                </a:schemeClr>
              </a:solidFill>
              <a:cs typeface="Arial" pitchFamily="34" charset="0"/>
            </a:endParaRPr>
          </a:p>
          <a:p>
            <a:pPr marL="342900" indent="-342900" algn="just" eaLnBrk="1" hangingPunct="1">
              <a:spcBef>
                <a:spcPct val="50000"/>
              </a:spcBef>
              <a:buFont typeface="Arial" panose="020B0604020202020204" pitchFamily="34" charset="0"/>
              <a:buChar char="•"/>
              <a:defRPr/>
            </a:pPr>
            <a:r>
              <a:rPr lang="it-IT" sz="1200" dirty="0"/>
              <a:t>il Massaggio Cardiaco Esterno rimane invariato, come frequenza, come profondità, come tecnica e posizione: compressioni profonde e veloci; </a:t>
            </a:r>
          </a:p>
          <a:p>
            <a:pPr marL="342900" indent="-342900" algn="just" eaLnBrk="1" hangingPunct="1">
              <a:spcBef>
                <a:spcPct val="50000"/>
              </a:spcBef>
              <a:buFont typeface="Arial" panose="020B0604020202020204" pitchFamily="34" charset="0"/>
              <a:buChar char="•"/>
              <a:defRPr/>
            </a:pPr>
            <a:r>
              <a:rPr lang="it-IT" sz="1200" dirty="0"/>
              <a:t> la ventilazione con pallone e maschera è manovra che può generare aerosol: se non sono disponibili DPI idonei, si esegue solamente la RCP , mantenendo mascherina chirurgica sul paziente (eventuale ossigeno passivo con occhialini nasali)</a:t>
            </a:r>
            <a:endParaRPr lang="it-IT" sz="1200" b="1" dirty="0">
              <a:solidFill>
                <a:schemeClr val="tx1">
                  <a:lumMod val="95000"/>
                  <a:lumOff val="5000"/>
                </a:schemeClr>
              </a:solidFill>
              <a:cs typeface="Arial" pitchFamily="34" charset="0"/>
            </a:endParaRP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359</a:t>
            </a:fld>
            <a:endParaRPr lang="it-IT"/>
          </a:p>
        </p:txBody>
      </p:sp>
    </p:spTree>
    <p:extLst>
      <p:ext uri="{BB962C8B-B14F-4D97-AF65-F5344CB8AC3E}">
        <p14:creationId xmlns:p14="http://schemas.microsoft.com/office/powerpoint/2010/main" val="90952193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361</a:t>
            </a:fld>
            <a:endParaRPr lang="it-IT"/>
          </a:p>
        </p:txBody>
      </p:sp>
    </p:spTree>
    <p:extLst>
      <p:ext uri="{BB962C8B-B14F-4D97-AF65-F5344CB8AC3E}">
        <p14:creationId xmlns:p14="http://schemas.microsoft.com/office/powerpoint/2010/main" val="366412869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spcBef>
                <a:spcPct val="50000"/>
              </a:spcBef>
            </a:pPr>
            <a:r>
              <a:rPr lang="it-IT" altLang="en-US" sz="1600" b="1" dirty="0">
                <a:latin typeface="Arial" panose="020B0604020202020204" pitchFamily="34" charset="0"/>
                <a:cs typeface="Arial" panose="020B0604020202020204" pitchFamily="34" charset="0"/>
              </a:rPr>
              <a:t>RCP FINO A:</a:t>
            </a:r>
          </a:p>
          <a:p>
            <a:pPr>
              <a:spcBef>
                <a:spcPct val="50000"/>
              </a:spcBef>
              <a:buFontTx/>
              <a:buChar char="•"/>
            </a:pPr>
            <a:r>
              <a:rPr lang="it-IT" altLang="en-US" sz="1200" b="1" dirty="0">
                <a:latin typeface="Arial" panose="020B0604020202020204" pitchFamily="34" charset="0"/>
                <a:cs typeface="Arial" panose="020B0604020202020204" pitchFamily="34" charset="0"/>
              </a:rPr>
              <a:t>RICOMPARSA RESPIRO NORMALE  </a:t>
            </a:r>
          </a:p>
          <a:p>
            <a:pPr>
              <a:spcBef>
                <a:spcPct val="50000"/>
              </a:spcBef>
              <a:buFontTx/>
              <a:buChar char="•"/>
            </a:pPr>
            <a:r>
              <a:rPr lang="it-IT" altLang="en-US" sz="1200" b="1" dirty="0">
                <a:latin typeface="Arial" panose="020B0604020202020204" pitchFamily="34" charset="0"/>
                <a:cs typeface="Arial" panose="020B0604020202020204" pitchFamily="34" charset="0"/>
              </a:rPr>
              <a:t>ARRIVO DI SANITARI</a:t>
            </a:r>
          </a:p>
          <a:p>
            <a:pPr>
              <a:spcBef>
                <a:spcPct val="50000"/>
              </a:spcBef>
              <a:buFontTx/>
              <a:buChar char="•"/>
            </a:pPr>
            <a:r>
              <a:rPr lang="it-IT" altLang="en-US" sz="1200" b="1" dirty="0">
                <a:latin typeface="Arial" panose="020B0604020202020204" pitchFamily="34" charset="0"/>
                <a:cs typeface="Arial" panose="020B0604020202020204" pitchFamily="34" charset="0"/>
              </a:rPr>
              <a:t>ESAURIMENTO FISICO</a:t>
            </a:r>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367</a:t>
            </a:fld>
            <a:endParaRPr lang="it-IT"/>
          </a:p>
        </p:txBody>
      </p:sp>
    </p:spTree>
    <p:extLst>
      <p:ext uri="{BB962C8B-B14F-4D97-AF65-F5344CB8AC3E}">
        <p14:creationId xmlns:p14="http://schemas.microsoft.com/office/powerpoint/2010/main" val="12496117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PLS: POSIZIONE LATERALE DI SICUREZZA</a:t>
            </a:r>
          </a:p>
          <a:p>
            <a:endParaRPr lang="it-IT" dirty="0"/>
          </a:p>
        </p:txBody>
      </p:sp>
      <p:sp>
        <p:nvSpPr>
          <p:cNvPr id="4" name="Segnaposto numero diapositiva 3"/>
          <p:cNvSpPr>
            <a:spLocks noGrp="1"/>
          </p:cNvSpPr>
          <p:nvPr>
            <p:ph type="sldNum" sz="quarter" idx="5"/>
          </p:nvPr>
        </p:nvSpPr>
        <p:spPr/>
        <p:txBody>
          <a:bodyPr/>
          <a:lstStyle/>
          <a:p>
            <a:fld id="{F367C3E7-E482-4710-956D-09EBBBC087C0}" type="slidenum">
              <a:rPr lang="it-IT" smtClean="0"/>
              <a:t>376</a:t>
            </a:fld>
            <a:endParaRPr lang="it-IT"/>
          </a:p>
        </p:txBody>
      </p:sp>
    </p:spTree>
    <p:extLst>
      <p:ext uri="{BB962C8B-B14F-4D97-AF65-F5344CB8AC3E}">
        <p14:creationId xmlns:p14="http://schemas.microsoft.com/office/powerpoint/2010/main" val="543059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726907" y="916806"/>
            <a:ext cx="3690185" cy="436880"/>
          </a:xfrm>
          <a:prstGeom prst="rect">
            <a:avLst/>
          </a:prstGeom>
        </p:spPr>
        <p:txBody>
          <a:bodyPr wrap="square" lIns="0" tIns="0" rIns="0" bIns="0">
            <a:spAutoFit/>
          </a:bodyPr>
          <a:lstStyle>
            <a:lvl1pPr>
              <a:defRPr sz="2700" b="1" i="1">
                <a:solidFill>
                  <a:schemeClr val="tx1"/>
                </a:solidFill>
                <a:latin typeface="Arial"/>
                <a:cs typeface="Aria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smtClean="0"/>
              <a:t>3/29/2023</a:t>
            </a:fld>
            <a:endParaRPr lang="en-US"/>
          </a:p>
        </p:txBody>
      </p:sp>
      <p:sp>
        <p:nvSpPr>
          <p:cNvPr id="6" name="Holder 6"/>
          <p:cNvSpPr>
            <a:spLocks noGrp="1"/>
          </p:cNvSpPr>
          <p:nvPr>
            <p:ph type="sldNum" sz="quarter" idx="7"/>
          </p:nvPr>
        </p:nvSpPr>
        <p:spPr>
          <a:xfrm>
            <a:off x="7432780" y="6276992"/>
            <a:ext cx="373379" cy="224154"/>
          </a:xfrm>
          <a:prstGeom prst="rect">
            <a:avLst/>
          </a:prstGeom>
        </p:spPr>
        <p:txBody>
          <a:bodyPr lIns="0" tIns="0" rIns="0" bIns="0"/>
          <a:lstStyle>
            <a:lvl1pPr>
              <a:defRPr sz="1400" b="0" i="0">
                <a:solidFill>
                  <a:schemeClr val="tx1"/>
                </a:solidFill>
                <a:latin typeface="Arial MT"/>
                <a:cs typeface="Arial MT"/>
              </a:defRPr>
            </a:lvl1pPr>
          </a:lstStyle>
          <a:p>
            <a:pPr marL="38100">
              <a:lnSpc>
                <a:spcPts val="1645"/>
              </a:lnSpc>
            </a:pPr>
            <a:fld id="{81D60167-4931-47E6-BA6A-407CBD079E47}" type="slidenum">
              <a:rPr dirty="0"/>
              <a:t>‹N›</a:t>
            </a:fld>
            <a:endParaRPr dirty="0"/>
          </a:p>
        </p:txBody>
      </p:sp>
    </p:spTree>
    <p:extLst>
      <p:ext uri="{BB962C8B-B14F-4D97-AF65-F5344CB8AC3E}">
        <p14:creationId xmlns:p14="http://schemas.microsoft.com/office/powerpoint/2010/main" val="2945847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B640BC-B9F5-56F9-1F28-5483C6B3A5F6}"/>
              </a:ext>
            </a:extLst>
          </p:cNvPr>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9507AE2-B58F-D38E-3179-29F3FE0D8DC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5CA625A-613F-17DD-6B1E-4AB2FEC4F69F}"/>
              </a:ext>
            </a:extLst>
          </p:cNvPr>
          <p:cNvSpPr>
            <a:spLocks noGrp="1"/>
          </p:cNvSpPr>
          <p:nvPr>
            <p:ph type="dt" sz="half" idx="10"/>
          </p:nvPr>
        </p:nvSpPr>
        <p:spPr/>
        <p:txBody>
          <a:bodyPr/>
          <a:lstStyle/>
          <a:p>
            <a:fld id="{F0630A79-B8FE-4A8D-BC72-C329A2E4E3F2}" type="datetimeFigureOut">
              <a:rPr lang="it-IT" smtClean="0"/>
              <a:t>29/03/2023</a:t>
            </a:fld>
            <a:endParaRPr lang="it-IT"/>
          </a:p>
        </p:txBody>
      </p:sp>
      <p:sp>
        <p:nvSpPr>
          <p:cNvPr id="5" name="Segnaposto piè di pagina 4">
            <a:extLst>
              <a:ext uri="{FF2B5EF4-FFF2-40B4-BE49-F238E27FC236}">
                <a16:creationId xmlns:a16="http://schemas.microsoft.com/office/drawing/2014/main" id="{36167BD1-9E94-8A87-29DF-F2DF41223FD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69F1E17-405E-F031-F67E-13F646AE850A}"/>
              </a:ext>
            </a:extLst>
          </p:cNvPr>
          <p:cNvSpPr>
            <a:spLocks noGrp="1"/>
          </p:cNvSpPr>
          <p:nvPr>
            <p:ph type="sldNum" sz="quarter" idx="12"/>
          </p:nvPr>
        </p:nvSpPr>
        <p:spPr/>
        <p:txBody>
          <a:bodyPr/>
          <a:lstStyle/>
          <a:p>
            <a:fld id="{089B1211-FA28-46F5-9196-44BCCC0A5B2C}" type="slidenum">
              <a:rPr lang="it-IT" smtClean="0"/>
              <a:t>‹N›</a:t>
            </a:fld>
            <a:endParaRPr lang="it-IT"/>
          </a:p>
        </p:txBody>
      </p:sp>
    </p:spTree>
    <p:extLst>
      <p:ext uri="{BB962C8B-B14F-4D97-AF65-F5344CB8AC3E}">
        <p14:creationId xmlns:p14="http://schemas.microsoft.com/office/powerpoint/2010/main" val="345980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438FCC-4143-6E75-D9C4-842D8CE65B5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6F5636F-A641-CDD2-59BB-B1BA0A4FCEB1}"/>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AE68BD1-06C4-4688-59B1-9F9FD0D24567}"/>
              </a:ext>
            </a:extLst>
          </p:cNvPr>
          <p:cNvSpPr>
            <a:spLocks noGrp="1"/>
          </p:cNvSpPr>
          <p:nvPr>
            <p:ph type="dt" sz="half" idx="10"/>
          </p:nvPr>
        </p:nvSpPr>
        <p:spPr/>
        <p:txBody>
          <a:bodyPr/>
          <a:lstStyle/>
          <a:p>
            <a:fld id="{F0630A79-B8FE-4A8D-BC72-C329A2E4E3F2}" type="datetimeFigureOut">
              <a:rPr lang="it-IT" smtClean="0"/>
              <a:t>29/03/2023</a:t>
            </a:fld>
            <a:endParaRPr lang="it-IT"/>
          </a:p>
        </p:txBody>
      </p:sp>
      <p:sp>
        <p:nvSpPr>
          <p:cNvPr id="5" name="Segnaposto piè di pagina 4">
            <a:extLst>
              <a:ext uri="{FF2B5EF4-FFF2-40B4-BE49-F238E27FC236}">
                <a16:creationId xmlns:a16="http://schemas.microsoft.com/office/drawing/2014/main" id="{0855A85C-ABEC-A0FE-F9ED-414406C82DB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EE6DEF9-870F-2016-7FCC-9EEA1A2144F9}"/>
              </a:ext>
            </a:extLst>
          </p:cNvPr>
          <p:cNvSpPr>
            <a:spLocks noGrp="1"/>
          </p:cNvSpPr>
          <p:nvPr>
            <p:ph type="sldNum" sz="quarter" idx="12"/>
          </p:nvPr>
        </p:nvSpPr>
        <p:spPr/>
        <p:txBody>
          <a:bodyPr/>
          <a:lstStyle/>
          <a:p>
            <a:fld id="{089B1211-FA28-46F5-9196-44BCCC0A5B2C}" type="slidenum">
              <a:rPr lang="it-IT" smtClean="0"/>
              <a:t>‹N›</a:t>
            </a:fld>
            <a:endParaRPr lang="it-IT"/>
          </a:p>
        </p:txBody>
      </p:sp>
    </p:spTree>
    <p:extLst>
      <p:ext uri="{BB962C8B-B14F-4D97-AF65-F5344CB8AC3E}">
        <p14:creationId xmlns:p14="http://schemas.microsoft.com/office/powerpoint/2010/main" val="3463014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68B4B9-6D0D-9B56-6DBA-42ED328F7632}"/>
              </a:ext>
            </a:extLst>
          </p:cNvPr>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9D6FEF88-EF47-29BB-ED92-A83CFD46D239}"/>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4019B037-03D3-E0E2-B283-417858C1B418}"/>
              </a:ext>
            </a:extLst>
          </p:cNvPr>
          <p:cNvSpPr>
            <a:spLocks noGrp="1"/>
          </p:cNvSpPr>
          <p:nvPr>
            <p:ph type="dt" sz="half" idx="10"/>
          </p:nvPr>
        </p:nvSpPr>
        <p:spPr/>
        <p:txBody>
          <a:bodyPr/>
          <a:lstStyle/>
          <a:p>
            <a:fld id="{F0630A79-B8FE-4A8D-BC72-C329A2E4E3F2}" type="datetimeFigureOut">
              <a:rPr lang="it-IT" smtClean="0"/>
              <a:t>29/03/2023</a:t>
            </a:fld>
            <a:endParaRPr lang="it-IT"/>
          </a:p>
        </p:txBody>
      </p:sp>
      <p:sp>
        <p:nvSpPr>
          <p:cNvPr id="5" name="Segnaposto piè di pagina 4">
            <a:extLst>
              <a:ext uri="{FF2B5EF4-FFF2-40B4-BE49-F238E27FC236}">
                <a16:creationId xmlns:a16="http://schemas.microsoft.com/office/drawing/2014/main" id="{A75E9AF4-CA4D-8954-E224-C93637CAB65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94CD946-D8AF-9594-6BC9-3820AFB2EC98}"/>
              </a:ext>
            </a:extLst>
          </p:cNvPr>
          <p:cNvSpPr>
            <a:spLocks noGrp="1"/>
          </p:cNvSpPr>
          <p:nvPr>
            <p:ph type="sldNum" sz="quarter" idx="12"/>
          </p:nvPr>
        </p:nvSpPr>
        <p:spPr/>
        <p:txBody>
          <a:bodyPr/>
          <a:lstStyle/>
          <a:p>
            <a:fld id="{089B1211-FA28-46F5-9196-44BCCC0A5B2C}" type="slidenum">
              <a:rPr lang="it-IT" smtClean="0"/>
              <a:t>‹N›</a:t>
            </a:fld>
            <a:endParaRPr lang="it-IT"/>
          </a:p>
        </p:txBody>
      </p:sp>
    </p:spTree>
    <p:extLst>
      <p:ext uri="{BB962C8B-B14F-4D97-AF65-F5344CB8AC3E}">
        <p14:creationId xmlns:p14="http://schemas.microsoft.com/office/powerpoint/2010/main" val="2174737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C543B3-66CB-E6E8-54E0-8AD9B94A8DB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AC11B62-FEB4-BC8E-358A-3353C1EFF4B1}"/>
              </a:ext>
            </a:extLst>
          </p:cNvPr>
          <p:cNvSpPr>
            <a:spLocks noGrp="1"/>
          </p:cNvSpPr>
          <p:nvPr>
            <p:ph sz="half" idx="1"/>
          </p:nvPr>
        </p:nvSpPr>
        <p:spPr>
          <a:xfrm>
            <a:off x="628650" y="1825625"/>
            <a:ext cx="386715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4051273F-EB10-B40A-4DAB-5CBFDDC4EB9A}"/>
              </a:ext>
            </a:extLst>
          </p:cNvPr>
          <p:cNvSpPr>
            <a:spLocks noGrp="1"/>
          </p:cNvSpPr>
          <p:nvPr>
            <p:ph sz="half" idx="2"/>
          </p:nvPr>
        </p:nvSpPr>
        <p:spPr>
          <a:xfrm>
            <a:off x="4648200" y="1825625"/>
            <a:ext cx="386715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FC65EEB1-6EAF-6150-4E96-103C2D8638F5}"/>
              </a:ext>
            </a:extLst>
          </p:cNvPr>
          <p:cNvSpPr>
            <a:spLocks noGrp="1"/>
          </p:cNvSpPr>
          <p:nvPr>
            <p:ph type="dt" sz="half" idx="10"/>
          </p:nvPr>
        </p:nvSpPr>
        <p:spPr/>
        <p:txBody>
          <a:bodyPr/>
          <a:lstStyle/>
          <a:p>
            <a:fld id="{F0630A79-B8FE-4A8D-BC72-C329A2E4E3F2}" type="datetimeFigureOut">
              <a:rPr lang="it-IT" smtClean="0"/>
              <a:t>29/03/2023</a:t>
            </a:fld>
            <a:endParaRPr lang="it-IT"/>
          </a:p>
        </p:txBody>
      </p:sp>
      <p:sp>
        <p:nvSpPr>
          <p:cNvPr id="6" name="Segnaposto piè di pagina 5">
            <a:extLst>
              <a:ext uri="{FF2B5EF4-FFF2-40B4-BE49-F238E27FC236}">
                <a16:creationId xmlns:a16="http://schemas.microsoft.com/office/drawing/2014/main" id="{BD1FB582-4ECB-91F8-A0D2-E599A944554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5E5FF61-4700-4EDD-AB8E-E9F990834982}"/>
              </a:ext>
            </a:extLst>
          </p:cNvPr>
          <p:cNvSpPr>
            <a:spLocks noGrp="1"/>
          </p:cNvSpPr>
          <p:nvPr>
            <p:ph type="sldNum" sz="quarter" idx="12"/>
          </p:nvPr>
        </p:nvSpPr>
        <p:spPr/>
        <p:txBody>
          <a:bodyPr/>
          <a:lstStyle/>
          <a:p>
            <a:fld id="{089B1211-FA28-46F5-9196-44BCCC0A5B2C}" type="slidenum">
              <a:rPr lang="it-IT" smtClean="0"/>
              <a:t>‹N›</a:t>
            </a:fld>
            <a:endParaRPr lang="it-IT"/>
          </a:p>
        </p:txBody>
      </p:sp>
    </p:spTree>
    <p:extLst>
      <p:ext uri="{BB962C8B-B14F-4D97-AF65-F5344CB8AC3E}">
        <p14:creationId xmlns:p14="http://schemas.microsoft.com/office/powerpoint/2010/main" val="1458266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8DBF52-B182-31C4-9448-69DA8845F2D7}"/>
              </a:ext>
            </a:extLst>
          </p:cNvPr>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322A82D-35E2-57D5-903F-465FE97FEF6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172F6499-6609-4322-EFBE-D73C87C5EA17}"/>
              </a:ext>
            </a:extLst>
          </p:cNvPr>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A4A138E-7C3C-72FC-D9FC-24AFD84C21F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D037482D-9BF5-7EAD-89EB-A471BF0599D1}"/>
              </a:ext>
            </a:extLst>
          </p:cNvPr>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600E4254-22D5-0F3C-DAAB-A29B791F5B9C}"/>
              </a:ext>
            </a:extLst>
          </p:cNvPr>
          <p:cNvSpPr>
            <a:spLocks noGrp="1"/>
          </p:cNvSpPr>
          <p:nvPr>
            <p:ph type="dt" sz="half" idx="10"/>
          </p:nvPr>
        </p:nvSpPr>
        <p:spPr/>
        <p:txBody>
          <a:bodyPr/>
          <a:lstStyle/>
          <a:p>
            <a:fld id="{F0630A79-B8FE-4A8D-BC72-C329A2E4E3F2}" type="datetimeFigureOut">
              <a:rPr lang="it-IT" smtClean="0"/>
              <a:t>29/03/2023</a:t>
            </a:fld>
            <a:endParaRPr lang="it-IT"/>
          </a:p>
        </p:txBody>
      </p:sp>
      <p:sp>
        <p:nvSpPr>
          <p:cNvPr id="8" name="Segnaposto piè di pagina 7">
            <a:extLst>
              <a:ext uri="{FF2B5EF4-FFF2-40B4-BE49-F238E27FC236}">
                <a16:creationId xmlns:a16="http://schemas.microsoft.com/office/drawing/2014/main" id="{846108D9-81EB-94E9-28F5-8649CE332F1D}"/>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23E22469-094F-A9EB-E473-2BD6B328FF30}"/>
              </a:ext>
            </a:extLst>
          </p:cNvPr>
          <p:cNvSpPr>
            <a:spLocks noGrp="1"/>
          </p:cNvSpPr>
          <p:nvPr>
            <p:ph type="sldNum" sz="quarter" idx="12"/>
          </p:nvPr>
        </p:nvSpPr>
        <p:spPr/>
        <p:txBody>
          <a:bodyPr/>
          <a:lstStyle/>
          <a:p>
            <a:fld id="{089B1211-FA28-46F5-9196-44BCCC0A5B2C}" type="slidenum">
              <a:rPr lang="it-IT" smtClean="0"/>
              <a:t>‹N›</a:t>
            </a:fld>
            <a:endParaRPr lang="it-IT"/>
          </a:p>
        </p:txBody>
      </p:sp>
    </p:spTree>
    <p:extLst>
      <p:ext uri="{BB962C8B-B14F-4D97-AF65-F5344CB8AC3E}">
        <p14:creationId xmlns:p14="http://schemas.microsoft.com/office/powerpoint/2010/main" val="2951600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F52399-905A-0360-3D78-1456B2EB48A1}"/>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0B47DA4-AC98-DA02-F256-3938B2412F40}"/>
              </a:ext>
            </a:extLst>
          </p:cNvPr>
          <p:cNvSpPr>
            <a:spLocks noGrp="1"/>
          </p:cNvSpPr>
          <p:nvPr>
            <p:ph type="dt" sz="half" idx="10"/>
          </p:nvPr>
        </p:nvSpPr>
        <p:spPr/>
        <p:txBody>
          <a:bodyPr/>
          <a:lstStyle/>
          <a:p>
            <a:fld id="{F0630A79-B8FE-4A8D-BC72-C329A2E4E3F2}" type="datetimeFigureOut">
              <a:rPr lang="it-IT" smtClean="0"/>
              <a:t>29/03/2023</a:t>
            </a:fld>
            <a:endParaRPr lang="it-IT"/>
          </a:p>
        </p:txBody>
      </p:sp>
      <p:sp>
        <p:nvSpPr>
          <p:cNvPr id="4" name="Segnaposto piè di pagina 3">
            <a:extLst>
              <a:ext uri="{FF2B5EF4-FFF2-40B4-BE49-F238E27FC236}">
                <a16:creationId xmlns:a16="http://schemas.microsoft.com/office/drawing/2014/main" id="{71C6409E-3A05-C1FC-F029-C8064E4B385B}"/>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15B4A05A-F2BC-EFD6-5321-E65FC51FAC41}"/>
              </a:ext>
            </a:extLst>
          </p:cNvPr>
          <p:cNvSpPr>
            <a:spLocks noGrp="1"/>
          </p:cNvSpPr>
          <p:nvPr>
            <p:ph type="sldNum" sz="quarter" idx="12"/>
          </p:nvPr>
        </p:nvSpPr>
        <p:spPr/>
        <p:txBody>
          <a:bodyPr/>
          <a:lstStyle/>
          <a:p>
            <a:fld id="{089B1211-FA28-46F5-9196-44BCCC0A5B2C}" type="slidenum">
              <a:rPr lang="it-IT" smtClean="0"/>
              <a:t>‹N›</a:t>
            </a:fld>
            <a:endParaRPr lang="it-IT"/>
          </a:p>
        </p:txBody>
      </p:sp>
    </p:spTree>
    <p:extLst>
      <p:ext uri="{BB962C8B-B14F-4D97-AF65-F5344CB8AC3E}">
        <p14:creationId xmlns:p14="http://schemas.microsoft.com/office/powerpoint/2010/main" val="1737328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8B192BA-0149-B221-4F96-E8D2C26DF3A9}"/>
              </a:ext>
            </a:extLst>
          </p:cNvPr>
          <p:cNvSpPr>
            <a:spLocks noGrp="1"/>
          </p:cNvSpPr>
          <p:nvPr>
            <p:ph type="dt" sz="half" idx="10"/>
          </p:nvPr>
        </p:nvSpPr>
        <p:spPr/>
        <p:txBody>
          <a:bodyPr/>
          <a:lstStyle/>
          <a:p>
            <a:fld id="{F0630A79-B8FE-4A8D-BC72-C329A2E4E3F2}" type="datetimeFigureOut">
              <a:rPr lang="it-IT" smtClean="0"/>
              <a:t>29/03/2023</a:t>
            </a:fld>
            <a:endParaRPr lang="it-IT"/>
          </a:p>
        </p:txBody>
      </p:sp>
      <p:sp>
        <p:nvSpPr>
          <p:cNvPr id="3" name="Segnaposto piè di pagina 2">
            <a:extLst>
              <a:ext uri="{FF2B5EF4-FFF2-40B4-BE49-F238E27FC236}">
                <a16:creationId xmlns:a16="http://schemas.microsoft.com/office/drawing/2014/main" id="{ADA6C8CD-C3C6-337A-7006-462AED38C227}"/>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912A7640-A7FE-EB4E-32BA-556B87229148}"/>
              </a:ext>
            </a:extLst>
          </p:cNvPr>
          <p:cNvSpPr>
            <a:spLocks noGrp="1"/>
          </p:cNvSpPr>
          <p:nvPr>
            <p:ph type="sldNum" sz="quarter" idx="12"/>
          </p:nvPr>
        </p:nvSpPr>
        <p:spPr/>
        <p:txBody>
          <a:bodyPr/>
          <a:lstStyle/>
          <a:p>
            <a:fld id="{089B1211-FA28-46F5-9196-44BCCC0A5B2C}" type="slidenum">
              <a:rPr lang="it-IT" smtClean="0"/>
              <a:t>‹N›</a:t>
            </a:fld>
            <a:endParaRPr lang="it-IT"/>
          </a:p>
        </p:txBody>
      </p:sp>
    </p:spTree>
    <p:extLst>
      <p:ext uri="{BB962C8B-B14F-4D97-AF65-F5344CB8AC3E}">
        <p14:creationId xmlns:p14="http://schemas.microsoft.com/office/powerpoint/2010/main" val="3331621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A3C27F-16A4-4A39-BCB0-36FF3046ECFF}"/>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6BD860E-30D6-40B0-B4E9-8283FCC9803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BA2D46A8-80F9-8454-F902-854D4E2A8C0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E6BD7A2-9ADD-8311-930B-B944FDFCF27A}"/>
              </a:ext>
            </a:extLst>
          </p:cNvPr>
          <p:cNvSpPr>
            <a:spLocks noGrp="1"/>
          </p:cNvSpPr>
          <p:nvPr>
            <p:ph type="dt" sz="half" idx="10"/>
          </p:nvPr>
        </p:nvSpPr>
        <p:spPr/>
        <p:txBody>
          <a:bodyPr/>
          <a:lstStyle/>
          <a:p>
            <a:fld id="{F0630A79-B8FE-4A8D-BC72-C329A2E4E3F2}" type="datetimeFigureOut">
              <a:rPr lang="it-IT" smtClean="0"/>
              <a:t>29/03/2023</a:t>
            </a:fld>
            <a:endParaRPr lang="it-IT"/>
          </a:p>
        </p:txBody>
      </p:sp>
      <p:sp>
        <p:nvSpPr>
          <p:cNvPr id="6" name="Segnaposto piè di pagina 5">
            <a:extLst>
              <a:ext uri="{FF2B5EF4-FFF2-40B4-BE49-F238E27FC236}">
                <a16:creationId xmlns:a16="http://schemas.microsoft.com/office/drawing/2014/main" id="{2312DC55-6A19-8E8D-AA24-D38188FA911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24E3BF3-92B4-E224-3000-1AC4A220EA01}"/>
              </a:ext>
            </a:extLst>
          </p:cNvPr>
          <p:cNvSpPr>
            <a:spLocks noGrp="1"/>
          </p:cNvSpPr>
          <p:nvPr>
            <p:ph type="sldNum" sz="quarter" idx="12"/>
          </p:nvPr>
        </p:nvSpPr>
        <p:spPr/>
        <p:txBody>
          <a:bodyPr/>
          <a:lstStyle/>
          <a:p>
            <a:fld id="{089B1211-FA28-46F5-9196-44BCCC0A5B2C}" type="slidenum">
              <a:rPr lang="it-IT" smtClean="0"/>
              <a:t>‹N›</a:t>
            </a:fld>
            <a:endParaRPr lang="it-IT"/>
          </a:p>
        </p:txBody>
      </p:sp>
    </p:spTree>
    <p:extLst>
      <p:ext uri="{BB962C8B-B14F-4D97-AF65-F5344CB8AC3E}">
        <p14:creationId xmlns:p14="http://schemas.microsoft.com/office/powerpoint/2010/main" val="10548320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E017BC-9500-E9D9-A89A-273CA0F5E2A7}"/>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00C24545-DD36-8883-A415-FB65CCE54CA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483CB1E1-3BEB-4713-36AC-531E80CA300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C9D7BDC-1E0D-8466-FD53-031A6820CF54}"/>
              </a:ext>
            </a:extLst>
          </p:cNvPr>
          <p:cNvSpPr>
            <a:spLocks noGrp="1"/>
          </p:cNvSpPr>
          <p:nvPr>
            <p:ph type="dt" sz="half" idx="10"/>
          </p:nvPr>
        </p:nvSpPr>
        <p:spPr/>
        <p:txBody>
          <a:bodyPr/>
          <a:lstStyle/>
          <a:p>
            <a:fld id="{F0630A79-B8FE-4A8D-BC72-C329A2E4E3F2}" type="datetimeFigureOut">
              <a:rPr lang="it-IT" smtClean="0"/>
              <a:t>29/03/2023</a:t>
            </a:fld>
            <a:endParaRPr lang="it-IT"/>
          </a:p>
        </p:txBody>
      </p:sp>
      <p:sp>
        <p:nvSpPr>
          <p:cNvPr id="6" name="Segnaposto piè di pagina 5">
            <a:extLst>
              <a:ext uri="{FF2B5EF4-FFF2-40B4-BE49-F238E27FC236}">
                <a16:creationId xmlns:a16="http://schemas.microsoft.com/office/drawing/2014/main" id="{3BDA00DE-D5BD-FAC5-2960-1244F976923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124BABC-E4B9-E356-AAD2-3CCAEE2A4F83}"/>
              </a:ext>
            </a:extLst>
          </p:cNvPr>
          <p:cNvSpPr>
            <a:spLocks noGrp="1"/>
          </p:cNvSpPr>
          <p:nvPr>
            <p:ph type="sldNum" sz="quarter" idx="12"/>
          </p:nvPr>
        </p:nvSpPr>
        <p:spPr/>
        <p:txBody>
          <a:bodyPr/>
          <a:lstStyle/>
          <a:p>
            <a:fld id="{089B1211-FA28-46F5-9196-44BCCC0A5B2C}" type="slidenum">
              <a:rPr lang="it-IT" smtClean="0"/>
              <a:t>‹N›</a:t>
            </a:fld>
            <a:endParaRPr lang="it-IT"/>
          </a:p>
        </p:txBody>
      </p:sp>
    </p:spTree>
    <p:extLst>
      <p:ext uri="{BB962C8B-B14F-4D97-AF65-F5344CB8AC3E}">
        <p14:creationId xmlns:p14="http://schemas.microsoft.com/office/powerpoint/2010/main" val="19754129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042437-4D56-CF99-7D26-DB0BCF14993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59642FB-1267-0C63-C867-9CE6F7936725}"/>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925C8BD-B2FA-E911-8BA3-30549FDDBBAC}"/>
              </a:ext>
            </a:extLst>
          </p:cNvPr>
          <p:cNvSpPr>
            <a:spLocks noGrp="1"/>
          </p:cNvSpPr>
          <p:nvPr>
            <p:ph type="dt" sz="half" idx="10"/>
          </p:nvPr>
        </p:nvSpPr>
        <p:spPr/>
        <p:txBody>
          <a:bodyPr/>
          <a:lstStyle/>
          <a:p>
            <a:fld id="{F0630A79-B8FE-4A8D-BC72-C329A2E4E3F2}" type="datetimeFigureOut">
              <a:rPr lang="it-IT" smtClean="0"/>
              <a:t>29/03/2023</a:t>
            </a:fld>
            <a:endParaRPr lang="it-IT"/>
          </a:p>
        </p:txBody>
      </p:sp>
      <p:sp>
        <p:nvSpPr>
          <p:cNvPr id="5" name="Segnaposto piè di pagina 4">
            <a:extLst>
              <a:ext uri="{FF2B5EF4-FFF2-40B4-BE49-F238E27FC236}">
                <a16:creationId xmlns:a16="http://schemas.microsoft.com/office/drawing/2014/main" id="{0673F576-A14C-B111-4264-58F47247CFD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AAC73FD-416D-E26F-2F13-7E7D7459AA6E}"/>
              </a:ext>
            </a:extLst>
          </p:cNvPr>
          <p:cNvSpPr>
            <a:spLocks noGrp="1"/>
          </p:cNvSpPr>
          <p:nvPr>
            <p:ph type="sldNum" sz="quarter" idx="12"/>
          </p:nvPr>
        </p:nvSpPr>
        <p:spPr/>
        <p:txBody>
          <a:bodyPr/>
          <a:lstStyle/>
          <a:p>
            <a:fld id="{089B1211-FA28-46F5-9196-44BCCC0A5B2C}" type="slidenum">
              <a:rPr lang="it-IT" smtClean="0"/>
              <a:t>‹N›</a:t>
            </a:fld>
            <a:endParaRPr lang="it-IT"/>
          </a:p>
        </p:txBody>
      </p:sp>
    </p:spTree>
    <p:extLst>
      <p:ext uri="{BB962C8B-B14F-4D97-AF65-F5344CB8AC3E}">
        <p14:creationId xmlns:p14="http://schemas.microsoft.com/office/powerpoint/2010/main" val="153301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tx1"/>
                </a:solidFill>
                <a:latin typeface="Arial MT"/>
                <a:cs typeface="Arial MT"/>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smtClean="0"/>
              <a:t>3/29/2023</a:t>
            </a:fld>
            <a:endParaRPr lang="en-US"/>
          </a:p>
        </p:txBody>
      </p:sp>
      <p:sp>
        <p:nvSpPr>
          <p:cNvPr id="6" name="Holder 6"/>
          <p:cNvSpPr>
            <a:spLocks noGrp="1"/>
          </p:cNvSpPr>
          <p:nvPr>
            <p:ph type="sldNum" sz="quarter" idx="7"/>
          </p:nvPr>
        </p:nvSpPr>
        <p:spPr>
          <a:xfrm>
            <a:off x="7432780" y="6276992"/>
            <a:ext cx="373379" cy="224154"/>
          </a:xfrm>
          <a:prstGeom prst="rect">
            <a:avLst/>
          </a:prstGeom>
        </p:spPr>
        <p:txBody>
          <a:bodyPr lIns="0" tIns="0" rIns="0" bIns="0"/>
          <a:lstStyle>
            <a:lvl1pPr>
              <a:defRPr sz="1400" b="0" i="0">
                <a:solidFill>
                  <a:schemeClr val="tx1"/>
                </a:solidFill>
                <a:latin typeface="Arial MT"/>
                <a:cs typeface="Arial MT"/>
              </a:defRPr>
            </a:lvl1pPr>
          </a:lstStyle>
          <a:p>
            <a:pPr marL="38100">
              <a:lnSpc>
                <a:spcPts val="1645"/>
              </a:lnSpc>
            </a:pPr>
            <a:fld id="{81D60167-4931-47E6-BA6A-407CBD079E47}" type="slidenum">
              <a:rPr dirty="0"/>
              <a:t>‹N›</a:t>
            </a:fld>
            <a:endParaRPr dirty="0"/>
          </a:p>
        </p:txBody>
      </p:sp>
    </p:spTree>
    <p:extLst>
      <p:ext uri="{BB962C8B-B14F-4D97-AF65-F5344CB8AC3E}">
        <p14:creationId xmlns:p14="http://schemas.microsoft.com/office/powerpoint/2010/main" val="4192385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C4F838D2-232A-59D6-D059-A21290618DDD}"/>
              </a:ext>
            </a:extLst>
          </p:cNvPr>
          <p:cNvSpPr>
            <a:spLocks noGrp="1"/>
          </p:cNvSpPr>
          <p:nvPr>
            <p:ph type="title" orient="vert"/>
          </p:nvPr>
        </p:nvSpPr>
        <p:spPr>
          <a:xfrm>
            <a:off x="6543675" y="365125"/>
            <a:ext cx="1971675"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E5FDA6A-B91E-00D3-CBCE-31DDFE3545BB}"/>
              </a:ext>
            </a:extLst>
          </p:cNvPr>
          <p:cNvSpPr>
            <a:spLocks noGrp="1"/>
          </p:cNvSpPr>
          <p:nvPr>
            <p:ph type="body" orient="vert" idx="1"/>
          </p:nvPr>
        </p:nvSpPr>
        <p:spPr>
          <a:xfrm>
            <a:off x="628650" y="365125"/>
            <a:ext cx="57626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CCBE49B-6F64-CDD1-C98E-612C89CD6984}"/>
              </a:ext>
            </a:extLst>
          </p:cNvPr>
          <p:cNvSpPr>
            <a:spLocks noGrp="1"/>
          </p:cNvSpPr>
          <p:nvPr>
            <p:ph type="dt" sz="half" idx="10"/>
          </p:nvPr>
        </p:nvSpPr>
        <p:spPr/>
        <p:txBody>
          <a:bodyPr/>
          <a:lstStyle/>
          <a:p>
            <a:fld id="{F0630A79-B8FE-4A8D-BC72-C329A2E4E3F2}" type="datetimeFigureOut">
              <a:rPr lang="it-IT" smtClean="0"/>
              <a:t>29/03/2023</a:t>
            </a:fld>
            <a:endParaRPr lang="it-IT"/>
          </a:p>
        </p:txBody>
      </p:sp>
      <p:sp>
        <p:nvSpPr>
          <p:cNvPr id="5" name="Segnaposto piè di pagina 4">
            <a:extLst>
              <a:ext uri="{FF2B5EF4-FFF2-40B4-BE49-F238E27FC236}">
                <a16:creationId xmlns:a16="http://schemas.microsoft.com/office/drawing/2014/main" id="{9195EF28-AC73-BA2D-B741-B1A47F3D725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C91B718-0DAF-BD58-B833-1A4EB0998484}"/>
              </a:ext>
            </a:extLst>
          </p:cNvPr>
          <p:cNvSpPr>
            <a:spLocks noGrp="1"/>
          </p:cNvSpPr>
          <p:nvPr>
            <p:ph type="sldNum" sz="quarter" idx="12"/>
          </p:nvPr>
        </p:nvSpPr>
        <p:spPr/>
        <p:txBody>
          <a:bodyPr/>
          <a:lstStyle/>
          <a:p>
            <a:fld id="{089B1211-FA28-46F5-9196-44BCCC0A5B2C}" type="slidenum">
              <a:rPr lang="it-IT" smtClean="0"/>
              <a:t>‹N›</a:t>
            </a:fld>
            <a:endParaRPr lang="it-IT"/>
          </a:p>
        </p:txBody>
      </p:sp>
    </p:spTree>
    <p:extLst>
      <p:ext uri="{BB962C8B-B14F-4D97-AF65-F5344CB8AC3E}">
        <p14:creationId xmlns:p14="http://schemas.microsoft.com/office/powerpoint/2010/main" val="1693013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tx1"/>
                </a:solidFill>
                <a:latin typeface="Arial MT"/>
                <a:cs typeface="Arial MT"/>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246687" y="1143496"/>
            <a:ext cx="3305175" cy="3939540"/>
          </a:xfrm>
          <a:prstGeom prst="rect">
            <a:avLst/>
          </a:prstGeom>
        </p:spPr>
        <p:txBody>
          <a:bodyPr wrap="square" lIns="0" tIns="0" rIns="0" bIns="0">
            <a:spAutoFit/>
          </a:bodyPr>
          <a:lstStyle>
            <a:lvl1pPr>
              <a:defRPr sz="2400" b="1" i="0">
                <a:solidFill>
                  <a:srgbClr val="333399"/>
                </a:solidFill>
                <a:latin typeface="Times New Roman"/>
                <a:cs typeface="Times New Roman"/>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smtClean="0"/>
              <a:t>3/29/2023</a:t>
            </a:fld>
            <a:endParaRPr lang="en-US"/>
          </a:p>
        </p:txBody>
      </p:sp>
      <p:sp>
        <p:nvSpPr>
          <p:cNvPr id="7" name="Holder 7"/>
          <p:cNvSpPr>
            <a:spLocks noGrp="1"/>
          </p:cNvSpPr>
          <p:nvPr>
            <p:ph type="sldNum" sz="quarter" idx="7"/>
          </p:nvPr>
        </p:nvSpPr>
        <p:spPr>
          <a:xfrm>
            <a:off x="7432780" y="6276992"/>
            <a:ext cx="373379" cy="224154"/>
          </a:xfrm>
          <a:prstGeom prst="rect">
            <a:avLst/>
          </a:prstGeom>
        </p:spPr>
        <p:txBody>
          <a:bodyPr lIns="0" tIns="0" rIns="0" bIns="0"/>
          <a:lstStyle>
            <a:lvl1pPr>
              <a:defRPr sz="1400" b="0" i="0">
                <a:solidFill>
                  <a:schemeClr val="tx1"/>
                </a:solidFill>
                <a:latin typeface="Arial MT"/>
                <a:cs typeface="Arial MT"/>
              </a:defRPr>
            </a:lvl1pPr>
          </a:lstStyle>
          <a:p>
            <a:pPr marL="38100">
              <a:lnSpc>
                <a:spcPts val="1645"/>
              </a:lnSpc>
            </a:pPr>
            <a:fld id="{81D60167-4931-47E6-BA6A-407CBD079E47}" type="slidenum">
              <a:rPr dirty="0"/>
              <a:t>‹N›</a:t>
            </a:fld>
            <a:endParaRPr dirty="0"/>
          </a:p>
        </p:txBody>
      </p:sp>
    </p:spTree>
    <p:extLst>
      <p:ext uri="{BB962C8B-B14F-4D97-AF65-F5344CB8AC3E}">
        <p14:creationId xmlns:p14="http://schemas.microsoft.com/office/powerpoint/2010/main" val="3231457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tx1"/>
                </a:solidFill>
                <a:latin typeface="Arial MT"/>
                <a:cs typeface="Arial M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smtClean="0"/>
              <a:t>3/29/2023</a:t>
            </a:fld>
            <a:endParaRPr lang="en-US"/>
          </a:p>
        </p:txBody>
      </p:sp>
      <p:sp>
        <p:nvSpPr>
          <p:cNvPr id="5" name="Holder 5"/>
          <p:cNvSpPr>
            <a:spLocks noGrp="1"/>
          </p:cNvSpPr>
          <p:nvPr>
            <p:ph type="sldNum" sz="quarter" idx="7"/>
          </p:nvPr>
        </p:nvSpPr>
        <p:spPr>
          <a:xfrm>
            <a:off x="7432780" y="6276992"/>
            <a:ext cx="373379" cy="224154"/>
          </a:xfrm>
          <a:prstGeom prst="rect">
            <a:avLst/>
          </a:prstGeom>
        </p:spPr>
        <p:txBody>
          <a:bodyPr lIns="0" tIns="0" rIns="0" bIns="0"/>
          <a:lstStyle>
            <a:lvl1pPr>
              <a:defRPr sz="1400" b="0" i="0">
                <a:solidFill>
                  <a:schemeClr val="tx1"/>
                </a:solidFill>
                <a:latin typeface="Arial MT"/>
                <a:cs typeface="Arial MT"/>
              </a:defRPr>
            </a:lvl1pPr>
          </a:lstStyle>
          <a:p>
            <a:pPr marL="38100">
              <a:lnSpc>
                <a:spcPts val="1645"/>
              </a:lnSpc>
            </a:pPr>
            <a:fld id="{81D60167-4931-47E6-BA6A-407CBD079E47}" type="slidenum">
              <a:rPr dirty="0"/>
              <a:t>‹N›</a:t>
            </a:fld>
            <a:endParaRPr dirty="0"/>
          </a:p>
        </p:txBody>
      </p:sp>
    </p:spTree>
    <p:extLst>
      <p:ext uri="{BB962C8B-B14F-4D97-AF65-F5344CB8AC3E}">
        <p14:creationId xmlns:p14="http://schemas.microsoft.com/office/powerpoint/2010/main" val="293080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smtClean="0"/>
              <a:t>3/29/2023</a:t>
            </a:fld>
            <a:endParaRPr lang="en-US"/>
          </a:p>
        </p:txBody>
      </p:sp>
      <p:sp>
        <p:nvSpPr>
          <p:cNvPr id="4" name="Holder 4"/>
          <p:cNvSpPr>
            <a:spLocks noGrp="1"/>
          </p:cNvSpPr>
          <p:nvPr>
            <p:ph type="sldNum" sz="quarter" idx="7"/>
          </p:nvPr>
        </p:nvSpPr>
        <p:spPr>
          <a:xfrm>
            <a:off x="7432780" y="6276992"/>
            <a:ext cx="373379" cy="224154"/>
          </a:xfrm>
          <a:prstGeom prst="rect">
            <a:avLst/>
          </a:prstGeom>
        </p:spPr>
        <p:txBody>
          <a:bodyPr lIns="0" tIns="0" rIns="0" bIns="0"/>
          <a:lstStyle>
            <a:lvl1pPr>
              <a:defRPr sz="1400" b="0" i="0">
                <a:solidFill>
                  <a:schemeClr val="tx1"/>
                </a:solidFill>
                <a:latin typeface="Arial MT"/>
                <a:cs typeface="Arial MT"/>
              </a:defRPr>
            </a:lvl1pPr>
          </a:lstStyle>
          <a:p>
            <a:pPr marL="38100">
              <a:lnSpc>
                <a:spcPts val="1645"/>
              </a:lnSpc>
            </a:pPr>
            <a:fld id="{81D60167-4931-47E6-BA6A-407CBD079E47}" type="slidenum">
              <a:rPr dirty="0"/>
              <a:t>‹N›</a:t>
            </a:fld>
            <a:endParaRPr dirty="0"/>
          </a:p>
        </p:txBody>
      </p:sp>
    </p:spTree>
    <p:extLst>
      <p:ext uri="{BB962C8B-B14F-4D97-AF65-F5344CB8AC3E}">
        <p14:creationId xmlns:p14="http://schemas.microsoft.com/office/powerpoint/2010/main" val="2678627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976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457200" y="6377940"/>
            <a:ext cx="2103120" cy="342900"/>
          </a:xfrm>
          <a:prstGeom prst="rect">
            <a:avLst/>
          </a:prstGeom>
        </p:spPr>
        <p:txBody>
          <a:bodyPr/>
          <a:lstStyle/>
          <a:p>
            <a:fld id="{A482554E-D47F-4689-B613-BE5AD9412E4B}" type="datetimeFigureOut">
              <a:rPr lang="it-IT" smtClean="0"/>
              <a:t>29/03/2023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a:xfrm>
            <a:off x="7432780" y="6276992"/>
            <a:ext cx="373379" cy="224154"/>
          </a:xfrm>
          <a:prstGeom prst="rect">
            <a:avLst/>
          </a:prstGeom>
        </p:spPr>
        <p:txBody>
          <a:bodyPr/>
          <a:lstStyle/>
          <a:p>
            <a:fld id="{B4E9D35D-F618-44E6-8EB2-65813857FDBA}" type="slidenum">
              <a:rPr lang="it-IT" smtClean="0"/>
              <a:t>‹N›</a:t>
            </a:fld>
            <a:endParaRPr lang="it-IT"/>
          </a:p>
        </p:txBody>
      </p:sp>
    </p:spTree>
    <p:extLst>
      <p:ext uri="{BB962C8B-B14F-4D97-AF65-F5344CB8AC3E}">
        <p14:creationId xmlns:p14="http://schemas.microsoft.com/office/powerpoint/2010/main" val="3829153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01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457200" y="6377940"/>
            <a:ext cx="2103120" cy="342900"/>
          </a:xfrm>
          <a:prstGeom prst="rect">
            <a:avLst/>
          </a:prstGeom>
        </p:spPr>
        <p:txBody>
          <a:bodyPr/>
          <a:lstStyle/>
          <a:p>
            <a:pPr>
              <a:defRPr/>
            </a:pPr>
            <a:endParaRPr lang="it-IT"/>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it-IT"/>
          </a:p>
        </p:txBody>
      </p:sp>
      <p:sp>
        <p:nvSpPr>
          <p:cNvPr id="9" name="Slide Number Placeholder 8"/>
          <p:cNvSpPr>
            <a:spLocks noGrp="1"/>
          </p:cNvSpPr>
          <p:nvPr>
            <p:ph type="sldNum" sz="quarter" idx="12"/>
          </p:nvPr>
        </p:nvSpPr>
        <p:spPr>
          <a:xfrm>
            <a:off x="7432780" y="6276992"/>
            <a:ext cx="373379" cy="224154"/>
          </a:xfrm>
          <a:prstGeom prst="rect">
            <a:avLst/>
          </a:prstGeom>
        </p:spPr>
        <p:txBody>
          <a:bodyPr/>
          <a:lstStyle/>
          <a:p>
            <a:pPr>
              <a:defRPr/>
            </a:pPr>
            <a:fld id="{1AF56E96-D0D7-4D88-BD3C-38228FE876EF}" type="slidenum">
              <a:rPr lang="it-IT" smtClean="0"/>
              <a:pPr>
                <a:defRPr/>
              </a:pPr>
              <a:t>‹N›</a:t>
            </a:fld>
            <a:endParaRPr lang="it-IT"/>
          </a:p>
        </p:txBody>
      </p:sp>
    </p:spTree>
    <p:extLst>
      <p:ext uri="{BB962C8B-B14F-4D97-AF65-F5344CB8AC3E}">
        <p14:creationId xmlns:p14="http://schemas.microsoft.com/office/powerpoint/2010/main" val="2373124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hyperlink" Target="mailto:gruppo2g@gruppo2g.com" TargetMode="Externa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2.pn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68155" y="-54371"/>
            <a:ext cx="8807688" cy="3032125"/>
          </a:xfrm>
          <a:prstGeom prst="rect">
            <a:avLst/>
          </a:prstGeom>
        </p:spPr>
        <p:txBody>
          <a:bodyPr wrap="square" lIns="0" tIns="0" rIns="0" bIns="0">
            <a:spAutoFit/>
          </a:bodyPr>
          <a:lstStyle>
            <a:lvl1pPr>
              <a:defRPr sz="1800" b="0" i="0">
                <a:solidFill>
                  <a:schemeClr val="tx1"/>
                </a:solidFill>
                <a:latin typeface="Arial MT"/>
                <a:cs typeface="Arial MT"/>
              </a:defRPr>
            </a:lvl1pPr>
          </a:lstStyle>
          <a:p>
            <a:endParaRPr/>
          </a:p>
        </p:txBody>
      </p:sp>
      <p:sp>
        <p:nvSpPr>
          <p:cNvPr id="3" name="Holder 3"/>
          <p:cNvSpPr>
            <a:spLocks noGrp="1"/>
          </p:cNvSpPr>
          <p:nvPr>
            <p:ph type="body" idx="1"/>
          </p:nvPr>
        </p:nvSpPr>
        <p:spPr>
          <a:xfrm>
            <a:off x="366290" y="1407144"/>
            <a:ext cx="8539480" cy="4556125"/>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dirty="0"/>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cxnSp>
        <p:nvCxnSpPr>
          <p:cNvPr id="17" name="Connettore 1 13">
            <a:extLst>
              <a:ext uri="{FF2B5EF4-FFF2-40B4-BE49-F238E27FC236}">
                <a16:creationId xmlns:a16="http://schemas.microsoft.com/office/drawing/2014/main" id="{2CA596A7-CB1C-10A9-5BB3-9C35C38CABB9}"/>
              </a:ext>
            </a:extLst>
          </p:cNvPr>
          <p:cNvCxnSpPr>
            <a:cxnSpLocks noChangeShapeType="1"/>
          </p:cNvCxnSpPr>
          <p:nvPr userDrawn="1"/>
        </p:nvCxnSpPr>
        <p:spPr bwMode="auto">
          <a:xfrm>
            <a:off x="15875" y="6256338"/>
            <a:ext cx="8999538" cy="1587"/>
          </a:xfrm>
          <a:prstGeom prst="line">
            <a:avLst/>
          </a:prstGeom>
          <a:noFill/>
          <a:ln w="19050" algn="ctr">
            <a:solidFill>
              <a:srgbClr val="042788"/>
            </a:solidFill>
            <a:round/>
            <a:headEnd/>
            <a:tailEnd/>
          </a:ln>
          <a:extLst>
            <a:ext uri="{909E8E84-426E-40DD-AFC4-6F175D3DCCD1}">
              <a14:hiddenFill xmlns:a14="http://schemas.microsoft.com/office/drawing/2010/main">
                <a:noFill/>
              </a14:hiddenFill>
            </a:ext>
          </a:extLst>
        </p:spPr>
      </p:cxnSp>
      <p:sp>
        <p:nvSpPr>
          <p:cNvPr id="18" name="Rettangolo 17">
            <a:extLst>
              <a:ext uri="{FF2B5EF4-FFF2-40B4-BE49-F238E27FC236}">
                <a16:creationId xmlns:a16="http://schemas.microsoft.com/office/drawing/2014/main" id="{5CC7BEE1-3987-F058-39CD-248897E95EF3}"/>
              </a:ext>
            </a:extLst>
          </p:cNvPr>
          <p:cNvSpPr/>
          <p:nvPr userDrawn="1"/>
        </p:nvSpPr>
        <p:spPr>
          <a:xfrm>
            <a:off x="2286000" y="6288246"/>
            <a:ext cx="3548608" cy="522288"/>
          </a:xfrm>
          <a:prstGeom prst="rect">
            <a:avLst/>
          </a:prstGeom>
          <a:solidFill>
            <a:sysClr val="windowText" lastClr="000000">
              <a:lumMod val="65000"/>
              <a:lumOff val="35000"/>
            </a:sysClr>
          </a:solidFill>
        </p:spPr>
        <p:txBody>
          <a:bodyPr wrap="square">
            <a:spAutoFit/>
          </a:bodyPr>
          <a:lstStyle/>
          <a:p>
            <a:pPr algn="ctr" fontAlgn="auto">
              <a:spcBef>
                <a:spcPts val="0"/>
              </a:spcBef>
              <a:spcAft>
                <a:spcPts val="0"/>
              </a:spcAft>
              <a:defRPr/>
            </a:pPr>
            <a:r>
              <a:rPr lang="it-IT" sz="1400" b="1" kern="0" dirty="0">
                <a:solidFill>
                  <a:prstClr val="white"/>
                </a:solidFill>
                <a:effectLst>
                  <a:outerShdw blurRad="38100" dist="38100" dir="2700000" algn="tl">
                    <a:srgbClr val="000000">
                      <a:alpha val="43137"/>
                    </a:srgbClr>
                  </a:outerShdw>
                </a:effectLst>
                <a:latin typeface="Calibri"/>
                <a:cs typeface="Arial" pitchFamily="34" charset="0"/>
              </a:rPr>
              <a:t>CORSO DI FORMAZIONE PER ADDETTO AL </a:t>
            </a:r>
            <a:br>
              <a:rPr lang="it-IT" sz="1400" b="1" kern="0" dirty="0">
                <a:solidFill>
                  <a:prstClr val="white"/>
                </a:solidFill>
                <a:effectLst>
                  <a:outerShdw blurRad="38100" dist="38100" dir="2700000" algn="tl">
                    <a:srgbClr val="000000">
                      <a:alpha val="43137"/>
                    </a:srgbClr>
                  </a:outerShdw>
                </a:effectLst>
                <a:latin typeface="Calibri"/>
                <a:cs typeface="Arial" pitchFamily="34" charset="0"/>
              </a:rPr>
            </a:br>
            <a:r>
              <a:rPr lang="it-IT" sz="1400" b="1" kern="0" dirty="0">
                <a:solidFill>
                  <a:prstClr val="white"/>
                </a:solidFill>
                <a:effectLst>
                  <a:outerShdw blurRad="38100" dist="38100" dir="2700000" algn="tl">
                    <a:srgbClr val="000000">
                      <a:alpha val="43137"/>
                    </a:srgbClr>
                  </a:outerShdw>
                </a:effectLst>
                <a:latin typeface="Calibri"/>
                <a:cs typeface="Arial" pitchFamily="34" charset="0"/>
              </a:rPr>
              <a:t>PRIMO SOCCORSO DEI LUOGHI DI LAVORO</a:t>
            </a:r>
          </a:p>
        </p:txBody>
      </p:sp>
      <p:pic>
        <p:nvPicPr>
          <p:cNvPr id="19" name="Immagine 18">
            <a:extLst>
              <a:ext uri="{FF2B5EF4-FFF2-40B4-BE49-F238E27FC236}">
                <a16:creationId xmlns:a16="http://schemas.microsoft.com/office/drawing/2014/main" id="{5C9FAB4C-48D2-7306-D64D-9286929C2AB0}"/>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172200" y="6385751"/>
            <a:ext cx="1921450" cy="335089"/>
          </a:xfrm>
          <a:prstGeom prst="rect">
            <a:avLst/>
          </a:prstGeom>
        </p:spPr>
      </p:pic>
      <p:sp>
        <p:nvSpPr>
          <p:cNvPr id="7" name="Rectangle 12">
            <a:extLst>
              <a:ext uri="{FF2B5EF4-FFF2-40B4-BE49-F238E27FC236}">
                <a16:creationId xmlns:a16="http://schemas.microsoft.com/office/drawing/2014/main" id="{A21985D3-0AD4-F26F-E967-CA13AF37F0CA}"/>
              </a:ext>
            </a:extLst>
          </p:cNvPr>
          <p:cNvSpPr>
            <a:spLocks noChangeArrowheads="1"/>
          </p:cNvSpPr>
          <p:nvPr userDrawn="1"/>
        </p:nvSpPr>
        <p:spPr bwMode="auto">
          <a:xfrm>
            <a:off x="7505700" y="6342063"/>
            <a:ext cx="16208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0588" eaLnBrk="0" hangingPunct="0">
              <a:defRPr sz="1400">
                <a:solidFill>
                  <a:schemeClr val="tx1"/>
                </a:solidFill>
                <a:latin typeface="Arial" pitchFamily="34" charset="0"/>
              </a:defRPr>
            </a:lvl1pPr>
            <a:lvl2pPr marL="742950" indent="-285750" defTabSz="890588" eaLnBrk="0" hangingPunct="0">
              <a:defRPr sz="1400">
                <a:solidFill>
                  <a:schemeClr val="tx1"/>
                </a:solidFill>
                <a:latin typeface="Arial" pitchFamily="34" charset="0"/>
              </a:defRPr>
            </a:lvl2pPr>
            <a:lvl3pPr marL="1143000" indent="-228600" defTabSz="890588" eaLnBrk="0" hangingPunct="0">
              <a:defRPr sz="1400">
                <a:solidFill>
                  <a:schemeClr val="tx1"/>
                </a:solidFill>
                <a:latin typeface="Arial" pitchFamily="34" charset="0"/>
              </a:defRPr>
            </a:lvl3pPr>
            <a:lvl4pPr marL="1600200" indent="-228600" defTabSz="890588" eaLnBrk="0" hangingPunct="0">
              <a:defRPr sz="1400">
                <a:solidFill>
                  <a:schemeClr val="tx1"/>
                </a:solidFill>
                <a:latin typeface="Arial" pitchFamily="34" charset="0"/>
              </a:defRPr>
            </a:lvl4pPr>
            <a:lvl5pPr marL="2057400" indent="-228600" defTabSz="890588" eaLnBrk="0" hangingPunct="0">
              <a:defRPr sz="1400">
                <a:solidFill>
                  <a:schemeClr val="tx1"/>
                </a:solidFill>
                <a:latin typeface="Arial" pitchFamily="34" charset="0"/>
              </a:defRPr>
            </a:lvl5pPr>
            <a:lvl6pPr marL="2514600" indent="-228600" defTabSz="890588" eaLnBrk="0" fontAlgn="base" hangingPunct="0">
              <a:spcBef>
                <a:spcPct val="0"/>
              </a:spcBef>
              <a:spcAft>
                <a:spcPct val="0"/>
              </a:spcAft>
              <a:defRPr sz="1400">
                <a:solidFill>
                  <a:schemeClr val="tx1"/>
                </a:solidFill>
                <a:latin typeface="Arial" pitchFamily="34" charset="0"/>
              </a:defRPr>
            </a:lvl6pPr>
            <a:lvl7pPr marL="2971800" indent="-228600" defTabSz="890588" eaLnBrk="0" fontAlgn="base" hangingPunct="0">
              <a:spcBef>
                <a:spcPct val="0"/>
              </a:spcBef>
              <a:spcAft>
                <a:spcPct val="0"/>
              </a:spcAft>
              <a:defRPr sz="1400">
                <a:solidFill>
                  <a:schemeClr val="tx1"/>
                </a:solidFill>
                <a:latin typeface="Arial" pitchFamily="34" charset="0"/>
              </a:defRPr>
            </a:lvl7pPr>
            <a:lvl8pPr marL="3429000" indent="-228600" defTabSz="890588" eaLnBrk="0" fontAlgn="base" hangingPunct="0">
              <a:spcBef>
                <a:spcPct val="0"/>
              </a:spcBef>
              <a:spcAft>
                <a:spcPct val="0"/>
              </a:spcAft>
              <a:defRPr sz="1400">
                <a:solidFill>
                  <a:schemeClr val="tx1"/>
                </a:solidFill>
                <a:latin typeface="Arial" pitchFamily="34" charset="0"/>
              </a:defRPr>
            </a:lvl8pPr>
            <a:lvl9pPr marL="3886200" indent="-228600" defTabSz="890588" eaLnBrk="0" fontAlgn="base" hangingPunct="0">
              <a:spcBef>
                <a:spcPct val="0"/>
              </a:spcBef>
              <a:spcAft>
                <a:spcPct val="0"/>
              </a:spcAft>
              <a:defRPr sz="1400">
                <a:solidFill>
                  <a:schemeClr val="tx1"/>
                </a:solidFill>
                <a:latin typeface="Arial" pitchFamily="34" charset="0"/>
              </a:defRPr>
            </a:lvl9pPr>
          </a:lstStyle>
          <a:p>
            <a:pPr algn="r" eaLnBrk="1" hangingPunct="1">
              <a:buSzPct val="100000"/>
              <a:buFont typeface="Verdana" pitchFamily="34" charset="0"/>
              <a:buNone/>
              <a:defRPr/>
            </a:pPr>
            <a:r>
              <a:rPr lang="it-IT" altLang="it-IT" sz="900" dirty="0">
                <a:solidFill>
                  <a:srgbClr val="000000"/>
                </a:solidFill>
                <a:ea typeface="ヒラギノ角ゴ Pro W3"/>
                <a:cs typeface="ヒラギノ角ゴ Pro W3"/>
              </a:rPr>
              <a:t>Rev. 03</a:t>
            </a:r>
          </a:p>
          <a:p>
            <a:pPr algn="r" eaLnBrk="1" hangingPunct="1">
              <a:buSzPct val="100000"/>
              <a:buFont typeface="Verdana" pitchFamily="34" charset="0"/>
              <a:buNone/>
              <a:defRPr/>
            </a:pPr>
            <a:r>
              <a:rPr lang="it-IT" altLang="it-IT" sz="900" dirty="0">
                <a:solidFill>
                  <a:srgbClr val="000000"/>
                </a:solidFill>
                <a:ea typeface="ヒラギノ角ゴ Pro W3"/>
                <a:cs typeface="ヒラギノ角ゴ Pro W3"/>
              </a:rPr>
              <a:t>Marzo 2023</a:t>
            </a:r>
          </a:p>
          <a:p>
            <a:pPr algn="r" eaLnBrk="1" hangingPunct="1">
              <a:buSzPct val="100000"/>
              <a:buFont typeface="Verdana" pitchFamily="34" charset="0"/>
              <a:buNone/>
              <a:defRPr/>
            </a:pPr>
            <a:r>
              <a:rPr lang="it-IT" altLang="it-IT" sz="900" dirty="0">
                <a:solidFill>
                  <a:srgbClr val="000000"/>
                </a:solidFill>
                <a:ea typeface="ヒラギノ角ゴ Pro W3"/>
                <a:cs typeface="ヒラギノ角ゴ Pro W3"/>
              </a:rPr>
              <a:t>Pag. </a:t>
            </a:r>
            <a:fld id="{34FD0F22-2275-4EB8-A309-F01D9E4DE74E}" type="slidenum">
              <a:rPr lang="it-IT" altLang="it-IT" sz="900" smtClean="0">
                <a:solidFill>
                  <a:srgbClr val="000000"/>
                </a:solidFill>
                <a:ea typeface="ヒラギノ角ゴ Pro W3"/>
                <a:cs typeface="ヒラギノ角ゴ Pro W3"/>
              </a:rPr>
              <a:pPr algn="r" eaLnBrk="1" hangingPunct="1">
                <a:buSzPct val="100000"/>
                <a:buFont typeface="Verdana" pitchFamily="34" charset="0"/>
                <a:buNone/>
                <a:defRPr/>
              </a:pPr>
              <a:t>‹N›</a:t>
            </a:fld>
            <a:r>
              <a:rPr lang="it-IT" altLang="it-IT" sz="900" dirty="0">
                <a:solidFill>
                  <a:srgbClr val="000000"/>
                </a:solidFill>
                <a:ea typeface="ヒラギノ角ゴ Pro W3"/>
                <a:cs typeface="ヒラギノ角ゴ Pro W3"/>
              </a:rPr>
              <a:t> di 392</a:t>
            </a:r>
          </a:p>
        </p:txBody>
      </p:sp>
      <p:pic>
        <p:nvPicPr>
          <p:cNvPr id="1026" name="Picture 2" descr="Home | Alfa Solutions">
            <a:extLst>
              <a:ext uri="{FF2B5EF4-FFF2-40B4-BE49-F238E27FC236}">
                <a16:creationId xmlns:a16="http://schemas.microsoft.com/office/drawing/2014/main" id="{8EF2D359-14B0-4C75-610C-EDAF2500AC91}"/>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366290" y="6342063"/>
            <a:ext cx="1262062" cy="362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86785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72" r:id="rId8"/>
    <p:sldLayoutId id="2147483693" r:id="rId9"/>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530E25DC-D444-5646-EC18-6CDEBCA527F8}"/>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E5740CD-A60F-99A1-0AD2-CC2ECB98C12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DBB638C-A223-BC8B-3181-C5C8500FC6C2}"/>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30A79-B8FE-4A8D-BC72-C329A2E4E3F2}" type="datetimeFigureOut">
              <a:rPr lang="it-IT" smtClean="0"/>
              <a:t>29/03/2023</a:t>
            </a:fld>
            <a:endParaRPr lang="it-IT"/>
          </a:p>
        </p:txBody>
      </p:sp>
      <p:sp>
        <p:nvSpPr>
          <p:cNvPr id="5" name="Segnaposto piè di pagina 4">
            <a:extLst>
              <a:ext uri="{FF2B5EF4-FFF2-40B4-BE49-F238E27FC236}">
                <a16:creationId xmlns:a16="http://schemas.microsoft.com/office/drawing/2014/main" id="{659D7BAF-4F5E-B7F3-69DE-7D143DABC0B1}"/>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773FEEDA-9137-DDCF-1379-611B7D5279F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9B1211-FA28-46F5-9196-44BCCC0A5B2C}" type="slidenum">
              <a:rPr lang="it-IT" smtClean="0"/>
              <a:t>‹N›</a:t>
            </a:fld>
            <a:endParaRPr lang="it-IT"/>
          </a:p>
        </p:txBody>
      </p:sp>
      <p:sp>
        <p:nvSpPr>
          <p:cNvPr id="7" name="Line 18">
            <a:extLst>
              <a:ext uri="{FF2B5EF4-FFF2-40B4-BE49-F238E27FC236}">
                <a16:creationId xmlns:a16="http://schemas.microsoft.com/office/drawing/2014/main" id="{3D6A8CBA-A1B4-79AE-8D5C-B9DEE8960F62}"/>
              </a:ext>
            </a:extLst>
          </p:cNvPr>
          <p:cNvSpPr>
            <a:spLocks noChangeShapeType="1"/>
          </p:cNvSpPr>
          <p:nvPr userDrawn="1"/>
        </p:nvSpPr>
        <p:spPr bwMode="auto">
          <a:xfrm flipV="1">
            <a:off x="0" y="563610"/>
            <a:ext cx="9107488" cy="43579"/>
          </a:xfrm>
          <a:prstGeom prst="line">
            <a:avLst/>
          </a:prstGeom>
          <a:noFill/>
          <a:ln w="19050">
            <a:solidFill>
              <a:srgbClr val="042788"/>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 name="Rettangolo 7">
            <a:extLst>
              <a:ext uri="{FF2B5EF4-FFF2-40B4-BE49-F238E27FC236}">
                <a16:creationId xmlns:a16="http://schemas.microsoft.com/office/drawing/2014/main" id="{B482C0AA-5633-4336-CE5B-E7AFFD0AC497}"/>
              </a:ext>
            </a:extLst>
          </p:cNvPr>
          <p:cNvSpPr/>
          <p:nvPr userDrawn="1"/>
        </p:nvSpPr>
        <p:spPr>
          <a:xfrm>
            <a:off x="1019910" y="-10236"/>
            <a:ext cx="6840537" cy="582449"/>
          </a:xfrm>
          <a:prstGeom prst="rect">
            <a:avLst/>
          </a:prstGeom>
          <a:noFill/>
          <a:ln w="9525">
            <a:noFill/>
            <a:miter lim="800000"/>
            <a:headEnd/>
            <a:tailEnd/>
          </a:ln>
          <a:scene3d>
            <a:camera prst="orthographicFront"/>
            <a:lightRig rig="threePt" dir="t"/>
          </a:scene3d>
          <a:sp3d>
            <a:bevelT/>
          </a:sp3d>
        </p:spPr>
        <p:txBody>
          <a:bodyPr lIns="89136" tIns="44568" rIns="89136" bIns="44568" anchor="ctr">
            <a:spAutoFit/>
          </a:bodyPr>
          <a:lstStyle/>
          <a:p>
            <a:pPr algn="ctr" fontAlgn="auto">
              <a:spcBef>
                <a:spcPts val="0"/>
              </a:spcBef>
              <a:spcAft>
                <a:spcPts val="0"/>
              </a:spcAft>
              <a:defRPr/>
            </a:pPr>
            <a:r>
              <a:rPr lang="it-IT" sz="1600" b="1" kern="0" dirty="0">
                <a:cs typeface="Arial" panose="020B0604020202020204" pitchFamily="34" charset="0"/>
              </a:rPr>
              <a:t>CORSO DI FORMAZIONE PER ADDETTO AL </a:t>
            </a:r>
            <a:br>
              <a:rPr lang="it-IT" sz="1600" b="1" kern="0" dirty="0">
                <a:cs typeface="Arial" panose="020B0604020202020204" pitchFamily="34" charset="0"/>
              </a:rPr>
            </a:br>
            <a:r>
              <a:rPr lang="it-IT" sz="1600" b="1" kern="0" dirty="0">
                <a:cs typeface="Arial" panose="020B0604020202020204" pitchFamily="34" charset="0"/>
              </a:rPr>
              <a:t>PRIMO SOCCORSO DEI LUOGHI DI LAVORO</a:t>
            </a:r>
          </a:p>
        </p:txBody>
      </p:sp>
      <p:sp>
        <p:nvSpPr>
          <p:cNvPr id="9" name="Text Box 10">
            <a:extLst>
              <a:ext uri="{FF2B5EF4-FFF2-40B4-BE49-F238E27FC236}">
                <a16:creationId xmlns:a16="http://schemas.microsoft.com/office/drawing/2014/main" id="{34ACB925-328B-FD5D-C6D7-F3AAC00FE341}"/>
              </a:ext>
            </a:extLst>
          </p:cNvPr>
          <p:cNvSpPr txBox="1">
            <a:spLocks noChangeArrowheads="1"/>
          </p:cNvSpPr>
          <p:nvPr userDrawn="1"/>
        </p:nvSpPr>
        <p:spPr bwMode="auto">
          <a:xfrm>
            <a:off x="34925" y="6309320"/>
            <a:ext cx="5800725" cy="511981"/>
          </a:xfrm>
          <a:prstGeom prst="rect">
            <a:avLst/>
          </a:prstGeom>
          <a:noFill/>
          <a:ln>
            <a:noFill/>
          </a:ln>
        </p:spPr>
        <p:txBody>
          <a:bodyPr lIns="95549" tIns="47775" rIns="95549" bIns="47775">
            <a:spAutoFit/>
          </a:bodyPr>
          <a:lstStyle>
            <a:lvl1pPr defTabSz="957263" eaLnBrk="0" hangingPunct="0">
              <a:defRPr>
                <a:solidFill>
                  <a:schemeClr val="tx1"/>
                </a:solidFill>
                <a:latin typeface="Arial" pitchFamily="34" charset="0"/>
              </a:defRPr>
            </a:lvl1pPr>
            <a:lvl2pPr marL="742950" indent="-285750" defTabSz="957263" eaLnBrk="0" hangingPunct="0">
              <a:defRPr>
                <a:solidFill>
                  <a:schemeClr val="tx1"/>
                </a:solidFill>
                <a:latin typeface="Arial" pitchFamily="34" charset="0"/>
              </a:defRPr>
            </a:lvl2pPr>
            <a:lvl3pPr marL="1143000" indent="-228600" defTabSz="957263" eaLnBrk="0" hangingPunct="0">
              <a:defRPr>
                <a:solidFill>
                  <a:schemeClr val="tx1"/>
                </a:solidFill>
                <a:latin typeface="Arial" pitchFamily="34" charset="0"/>
              </a:defRPr>
            </a:lvl3pPr>
            <a:lvl4pPr marL="1600200" indent="-228600" defTabSz="957263" eaLnBrk="0" hangingPunct="0">
              <a:defRPr>
                <a:solidFill>
                  <a:schemeClr val="tx1"/>
                </a:solidFill>
                <a:latin typeface="Arial" pitchFamily="34" charset="0"/>
              </a:defRPr>
            </a:lvl4pPr>
            <a:lvl5pPr marL="2057400" indent="-228600" defTabSz="957263" eaLnBrk="0" hangingPunct="0">
              <a:defRPr>
                <a:solidFill>
                  <a:schemeClr val="tx1"/>
                </a:solidFill>
                <a:latin typeface="Arial" pitchFamily="34" charset="0"/>
              </a:defRPr>
            </a:lvl5pPr>
            <a:lvl6pPr marL="2514600" indent="-228600" defTabSz="957263" eaLnBrk="0" fontAlgn="base" hangingPunct="0">
              <a:spcBef>
                <a:spcPct val="0"/>
              </a:spcBef>
              <a:spcAft>
                <a:spcPct val="0"/>
              </a:spcAft>
              <a:defRPr>
                <a:solidFill>
                  <a:schemeClr val="tx1"/>
                </a:solidFill>
                <a:latin typeface="Arial" pitchFamily="34" charset="0"/>
              </a:defRPr>
            </a:lvl6pPr>
            <a:lvl7pPr marL="2971800" indent="-228600" defTabSz="957263" eaLnBrk="0" fontAlgn="base" hangingPunct="0">
              <a:spcBef>
                <a:spcPct val="0"/>
              </a:spcBef>
              <a:spcAft>
                <a:spcPct val="0"/>
              </a:spcAft>
              <a:defRPr>
                <a:solidFill>
                  <a:schemeClr val="tx1"/>
                </a:solidFill>
                <a:latin typeface="Arial" pitchFamily="34" charset="0"/>
              </a:defRPr>
            </a:lvl7pPr>
            <a:lvl8pPr marL="3429000" indent="-228600" defTabSz="957263" eaLnBrk="0" fontAlgn="base" hangingPunct="0">
              <a:spcBef>
                <a:spcPct val="0"/>
              </a:spcBef>
              <a:spcAft>
                <a:spcPct val="0"/>
              </a:spcAft>
              <a:defRPr>
                <a:solidFill>
                  <a:schemeClr val="tx1"/>
                </a:solidFill>
                <a:latin typeface="Arial" pitchFamily="34" charset="0"/>
              </a:defRPr>
            </a:lvl8pPr>
            <a:lvl9pPr marL="3886200" indent="-228600" defTabSz="957263" eaLnBrk="0" fontAlgn="base" hangingPunct="0">
              <a:spcBef>
                <a:spcPct val="0"/>
              </a:spcBef>
              <a:spcAft>
                <a:spcPct val="0"/>
              </a:spcAft>
              <a:defRPr>
                <a:solidFill>
                  <a:schemeClr val="tx1"/>
                </a:solidFill>
                <a:latin typeface="Arial" pitchFamily="34" charset="0"/>
              </a:defRPr>
            </a:lvl9pPr>
          </a:lstStyle>
          <a:p>
            <a:pPr eaLnBrk="1" hangingPunct="1">
              <a:lnSpc>
                <a:spcPct val="100000"/>
              </a:lnSpc>
              <a:spcBef>
                <a:spcPts val="0"/>
              </a:spcBef>
              <a:defRPr/>
            </a:pPr>
            <a:r>
              <a:rPr lang="it-IT" altLang="it-IT" sz="1100" b="1" dirty="0">
                <a:latin typeface="Arial Narrow" pitchFamily="34" charset="0"/>
              </a:rPr>
              <a:t>Gruppo 2G S.r.l.</a:t>
            </a:r>
          </a:p>
          <a:p>
            <a:pPr eaLnBrk="1" hangingPunct="1">
              <a:lnSpc>
                <a:spcPct val="100000"/>
              </a:lnSpc>
              <a:spcBef>
                <a:spcPts val="0"/>
              </a:spcBef>
              <a:defRPr/>
            </a:pPr>
            <a:r>
              <a:rPr lang="it-IT" altLang="it-IT" sz="800" dirty="0">
                <a:latin typeface="Arial Narrow" pitchFamily="34" charset="0"/>
              </a:rPr>
              <a:t>Corso Duca degli Abruzzi, 5– 10128 Torino</a:t>
            </a:r>
          </a:p>
          <a:p>
            <a:pPr eaLnBrk="1" hangingPunct="1">
              <a:lnSpc>
                <a:spcPct val="100000"/>
              </a:lnSpc>
              <a:spcBef>
                <a:spcPts val="0"/>
              </a:spcBef>
              <a:defRPr/>
            </a:pPr>
            <a:r>
              <a:rPr lang="it-IT" altLang="it-IT" sz="800" dirty="0">
                <a:latin typeface="Arial Narrow" pitchFamily="34" charset="0"/>
              </a:rPr>
              <a:t>Tel. 011/5620022  e-mail: </a:t>
            </a:r>
            <a:r>
              <a:rPr lang="it-IT" altLang="it-IT" sz="800" u="sng" dirty="0">
                <a:latin typeface="Arial Narrow" pitchFamily="34" charset="0"/>
                <a:hlinkClick r:id="rId13"/>
              </a:rPr>
              <a:t>gruppo2g@gruppo2g.com</a:t>
            </a:r>
            <a:r>
              <a:rPr lang="it-IT" altLang="it-IT" sz="800" dirty="0">
                <a:latin typeface="Arial Narrow" pitchFamily="34" charset="0"/>
              </a:rPr>
              <a:t> http://www.gruppo2g.com </a:t>
            </a:r>
          </a:p>
        </p:txBody>
      </p:sp>
      <p:sp>
        <p:nvSpPr>
          <p:cNvPr id="10" name="Line 18">
            <a:extLst>
              <a:ext uri="{FF2B5EF4-FFF2-40B4-BE49-F238E27FC236}">
                <a16:creationId xmlns:a16="http://schemas.microsoft.com/office/drawing/2014/main" id="{89DF13F5-BFD9-C431-569E-B0453E24B15A}"/>
              </a:ext>
            </a:extLst>
          </p:cNvPr>
          <p:cNvSpPr>
            <a:spLocks noChangeShapeType="1"/>
          </p:cNvSpPr>
          <p:nvPr userDrawn="1"/>
        </p:nvSpPr>
        <p:spPr bwMode="auto">
          <a:xfrm>
            <a:off x="34925" y="6272213"/>
            <a:ext cx="9072563" cy="0"/>
          </a:xfrm>
          <a:prstGeom prst="line">
            <a:avLst/>
          </a:prstGeom>
          <a:noFill/>
          <a:ln w="28575">
            <a:solidFill>
              <a:srgbClr val="042788"/>
            </a:solidFill>
            <a:round/>
            <a:headEnd/>
            <a:tailEnd/>
          </a:ln>
        </p:spPr>
        <p:txBody>
          <a:bodyPr/>
          <a:lstStyle/>
          <a:p>
            <a:pPr>
              <a:defRPr/>
            </a:pPr>
            <a:endParaRPr lang="it-IT">
              <a:ln>
                <a:solidFill>
                  <a:srgbClr val="073EAD"/>
                </a:solidFill>
              </a:ln>
            </a:endParaRPr>
          </a:p>
        </p:txBody>
      </p:sp>
      <p:pic>
        <p:nvPicPr>
          <p:cNvPr id="11" name="Immagine 10">
            <a:extLst>
              <a:ext uri="{FF2B5EF4-FFF2-40B4-BE49-F238E27FC236}">
                <a16:creationId xmlns:a16="http://schemas.microsoft.com/office/drawing/2014/main" id="{9EAD0C31-85FD-309B-02A4-A11B581541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771279" y="78920"/>
            <a:ext cx="2178335" cy="379888"/>
          </a:xfrm>
          <a:prstGeom prst="rect">
            <a:avLst/>
          </a:prstGeom>
        </p:spPr>
      </p:pic>
      <p:sp>
        <p:nvSpPr>
          <p:cNvPr id="13" name="Rectangle 12">
            <a:extLst>
              <a:ext uri="{FF2B5EF4-FFF2-40B4-BE49-F238E27FC236}">
                <a16:creationId xmlns:a16="http://schemas.microsoft.com/office/drawing/2014/main" id="{90CFE95B-8D28-8E4D-4402-23ACE5D7E5A2}"/>
              </a:ext>
            </a:extLst>
          </p:cNvPr>
          <p:cNvSpPr>
            <a:spLocks noChangeArrowheads="1"/>
          </p:cNvSpPr>
          <p:nvPr userDrawn="1"/>
        </p:nvSpPr>
        <p:spPr bwMode="auto">
          <a:xfrm>
            <a:off x="7505700" y="6342063"/>
            <a:ext cx="16208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0588" eaLnBrk="0" hangingPunct="0">
              <a:defRPr sz="1400">
                <a:solidFill>
                  <a:schemeClr val="tx1"/>
                </a:solidFill>
                <a:latin typeface="Arial" pitchFamily="34" charset="0"/>
              </a:defRPr>
            </a:lvl1pPr>
            <a:lvl2pPr marL="742950" indent="-285750" defTabSz="890588" eaLnBrk="0" hangingPunct="0">
              <a:defRPr sz="1400">
                <a:solidFill>
                  <a:schemeClr val="tx1"/>
                </a:solidFill>
                <a:latin typeface="Arial" pitchFamily="34" charset="0"/>
              </a:defRPr>
            </a:lvl2pPr>
            <a:lvl3pPr marL="1143000" indent="-228600" defTabSz="890588" eaLnBrk="0" hangingPunct="0">
              <a:defRPr sz="1400">
                <a:solidFill>
                  <a:schemeClr val="tx1"/>
                </a:solidFill>
                <a:latin typeface="Arial" pitchFamily="34" charset="0"/>
              </a:defRPr>
            </a:lvl3pPr>
            <a:lvl4pPr marL="1600200" indent="-228600" defTabSz="890588" eaLnBrk="0" hangingPunct="0">
              <a:defRPr sz="1400">
                <a:solidFill>
                  <a:schemeClr val="tx1"/>
                </a:solidFill>
                <a:latin typeface="Arial" pitchFamily="34" charset="0"/>
              </a:defRPr>
            </a:lvl4pPr>
            <a:lvl5pPr marL="2057400" indent="-228600" defTabSz="890588" eaLnBrk="0" hangingPunct="0">
              <a:defRPr sz="1400">
                <a:solidFill>
                  <a:schemeClr val="tx1"/>
                </a:solidFill>
                <a:latin typeface="Arial" pitchFamily="34" charset="0"/>
              </a:defRPr>
            </a:lvl5pPr>
            <a:lvl6pPr marL="2514600" indent="-228600" defTabSz="890588" eaLnBrk="0" fontAlgn="base" hangingPunct="0">
              <a:spcBef>
                <a:spcPct val="0"/>
              </a:spcBef>
              <a:spcAft>
                <a:spcPct val="0"/>
              </a:spcAft>
              <a:defRPr sz="1400">
                <a:solidFill>
                  <a:schemeClr val="tx1"/>
                </a:solidFill>
                <a:latin typeface="Arial" pitchFamily="34" charset="0"/>
              </a:defRPr>
            </a:lvl6pPr>
            <a:lvl7pPr marL="2971800" indent="-228600" defTabSz="890588" eaLnBrk="0" fontAlgn="base" hangingPunct="0">
              <a:spcBef>
                <a:spcPct val="0"/>
              </a:spcBef>
              <a:spcAft>
                <a:spcPct val="0"/>
              </a:spcAft>
              <a:defRPr sz="1400">
                <a:solidFill>
                  <a:schemeClr val="tx1"/>
                </a:solidFill>
                <a:latin typeface="Arial" pitchFamily="34" charset="0"/>
              </a:defRPr>
            </a:lvl7pPr>
            <a:lvl8pPr marL="3429000" indent="-228600" defTabSz="890588" eaLnBrk="0" fontAlgn="base" hangingPunct="0">
              <a:spcBef>
                <a:spcPct val="0"/>
              </a:spcBef>
              <a:spcAft>
                <a:spcPct val="0"/>
              </a:spcAft>
              <a:defRPr sz="1400">
                <a:solidFill>
                  <a:schemeClr val="tx1"/>
                </a:solidFill>
                <a:latin typeface="Arial" pitchFamily="34" charset="0"/>
              </a:defRPr>
            </a:lvl8pPr>
            <a:lvl9pPr marL="3886200" indent="-228600" defTabSz="890588" eaLnBrk="0" fontAlgn="base" hangingPunct="0">
              <a:spcBef>
                <a:spcPct val="0"/>
              </a:spcBef>
              <a:spcAft>
                <a:spcPct val="0"/>
              </a:spcAft>
              <a:defRPr sz="1400">
                <a:solidFill>
                  <a:schemeClr val="tx1"/>
                </a:solidFill>
                <a:latin typeface="Arial" pitchFamily="34" charset="0"/>
              </a:defRPr>
            </a:lvl9pPr>
          </a:lstStyle>
          <a:p>
            <a:pPr algn="r" eaLnBrk="1" hangingPunct="1">
              <a:buSzPct val="100000"/>
              <a:buFont typeface="Verdana" pitchFamily="34" charset="0"/>
              <a:buNone/>
              <a:defRPr/>
            </a:pPr>
            <a:r>
              <a:rPr lang="it-IT" altLang="it-IT" sz="900" dirty="0">
                <a:solidFill>
                  <a:srgbClr val="000000"/>
                </a:solidFill>
                <a:ea typeface="ヒラギノ角ゴ Pro W3"/>
                <a:cs typeface="ヒラギノ角ゴ Pro W3"/>
              </a:rPr>
              <a:t>Rev. 03</a:t>
            </a:r>
          </a:p>
          <a:p>
            <a:pPr algn="r" eaLnBrk="1" hangingPunct="1">
              <a:buSzPct val="100000"/>
              <a:buFont typeface="Verdana" pitchFamily="34" charset="0"/>
              <a:buNone/>
              <a:defRPr/>
            </a:pPr>
            <a:r>
              <a:rPr lang="it-IT" altLang="it-IT" sz="900" dirty="0">
                <a:solidFill>
                  <a:srgbClr val="000000"/>
                </a:solidFill>
                <a:ea typeface="ヒラギノ角ゴ Pro W3"/>
                <a:cs typeface="ヒラギノ角ゴ Pro W3"/>
              </a:rPr>
              <a:t>Marzo 2023</a:t>
            </a:r>
          </a:p>
          <a:p>
            <a:pPr algn="r" eaLnBrk="1" hangingPunct="1">
              <a:buSzPct val="100000"/>
              <a:buFont typeface="Verdana" pitchFamily="34" charset="0"/>
              <a:buNone/>
              <a:defRPr/>
            </a:pPr>
            <a:r>
              <a:rPr lang="it-IT" altLang="it-IT" sz="900" dirty="0">
                <a:solidFill>
                  <a:srgbClr val="000000"/>
                </a:solidFill>
                <a:ea typeface="ヒラギノ角ゴ Pro W3"/>
                <a:cs typeface="ヒラギノ角ゴ Pro W3"/>
              </a:rPr>
              <a:t>Pag. </a:t>
            </a:r>
            <a:fld id="{34FD0F22-2275-4EB8-A309-F01D9E4DE74E}" type="slidenum">
              <a:rPr lang="it-IT" altLang="it-IT" sz="900" smtClean="0">
                <a:solidFill>
                  <a:srgbClr val="000000"/>
                </a:solidFill>
                <a:ea typeface="ヒラギノ角ゴ Pro W3"/>
                <a:cs typeface="ヒラギノ角ゴ Pro W3"/>
              </a:rPr>
              <a:pPr algn="r" eaLnBrk="1" hangingPunct="1">
                <a:buSzPct val="100000"/>
                <a:buFont typeface="Verdana" pitchFamily="34" charset="0"/>
                <a:buNone/>
                <a:defRPr/>
              </a:pPr>
              <a:t>‹N›</a:t>
            </a:fld>
            <a:r>
              <a:rPr lang="it-IT" altLang="it-IT" sz="900" dirty="0">
                <a:solidFill>
                  <a:srgbClr val="000000"/>
                </a:solidFill>
                <a:ea typeface="ヒラギノ角ゴ Pro W3"/>
                <a:cs typeface="ヒラギノ角ゴ Pro W3"/>
              </a:rPr>
              <a:t> di 392</a:t>
            </a:r>
          </a:p>
        </p:txBody>
      </p:sp>
      <p:pic>
        <p:nvPicPr>
          <p:cNvPr id="12" name="Picture 2" descr="Home | Alfa Solutions">
            <a:extLst>
              <a:ext uri="{FF2B5EF4-FFF2-40B4-BE49-F238E27FC236}">
                <a16:creationId xmlns:a16="http://schemas.microsoft.com/office/drawing/2014/main" id="{A36D8EDA-7475-88D4-69D8-8FF22A22BA61}"/>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96328" y="70481"/>
            <a:ext cx="1447163" cy="416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6829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ruppo2g@gruppo2g.com" TargetMode="External"/><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211.jpg"/><Relationship Id="rId2" Type="http://schemas.openxmlformats.org/officeDocument/2006/relationships/image" Target="../media/image210.jpg"/><Relationship Id="rId1" Type="http://schemas.openxmlformats.org/officeDocument/2006/relationships/slideLayout" Target="../slideLayouts/slideLayout2.xml"/><Relationship Id="rId4" Type="http://schemas.openxmlformats.org/officeDocument/2006/relationships/image" Target="../media/image212.jpg"/></Relationships>
</file>

<file path=ppt/slides/_rels/slide101.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15.tiff"/><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216.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17.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219.jpg"/><Relationship Id="rId2" Type="http://schemas.openxmlformats.org/officeDocument/2006/relationships/image" Target="../media/image218.png"/><Relationship Id="rId1" Type="http://schemas.openxmlformats.org/officeDocument/2006/relationships/slideLayout" Target="../slideLayouts/slideLayout2.xml"/><Relationship Id="rId4" Type="http://schemas.openxmlformats.org/officeDocument/2006/relationships/image" Target="../media/image220.jpg"/></Relationships>
</file>

<file path=ppt/slides/_rels/slide106.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hyperlink" Target="http://www.google.it/url?sa=i&amp;rct=j&amp;q=&amp;esrc=s&amp;frm=1&amp;source=images&amp;cd=&amp;cad=rja&amp;docid=H22y6qlp7y_qwM&amp;tbnid=EX_j6DOdtyl3IM:&amp;ved=0CAUQjRw&amp;url=http://www.avistorremag.altervista.org/bacheca/infarto.htm&amp;ei=S_9YUqv8AcPetAbX1YFo&amp;bvm=bv.53899372,d.d2k&amp;psig=AFQjCNHCJx7TNSxMpYhXTlTsWW3nLmDocA&amp;ust=1381650596402464" TargetMode="External"/><Relationship Id="rId1" Type="http://schemas.openxmlformats.org/officeDocument/2006/relationships/slideLayout" Target="../slideLayouts/slideLayout6.xml"/><Relationship Id="rId5" Type="http://schemas.openxmlformats.org/officeDocument/2006/relationships/image" Target="../media/image224.png"/><Relationship Id="rId4" Type="http://schemas.openxmlformats.org/officeDocument/2006/relationships/hyperlink" Target="http://www.google.it/url?sa=i&amp;rct=j&amp;q=&amp;esrc=s&amp;frm=1&amp;source=images&amp;cd=&amp;docid=zQ4WMcfjNegoNM&amp;tbnid=qOyYESeYuiGsRM:&amp;ved=0CAUQjRw&amp;url=http://www.my-personaltrainer.it/fisiologia/coronarie.html&amp;ei=AgBZUvyLKszLsgbmooD4Dg&amp;bvm=bv.53899372,d.Yms&amp;psig=AFQjCNG9wBbh1SqUhp8o3TNT3bEtVbUfjA&amp;ust=1381650809048150"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26.jpg"/></Relationships>
</file>

<file path=ppt/slides/_rels/slide1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10.xml.rels><?xml version="1.0" encoding="UTF-8" standalone="yes"?>
<Relationships xmlns="http://schemas.openxmlformats.org/package/2006/relationships"><Relationship Id="rId2" Type="http://schemas.openxmlformats.org/officeDocument/2006/relationships/image" Target="../media/image227.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28.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30.jpg"/><Relationship Id="rId2" Type="http://schemas.openxmlformats.org/officeDocument/2006/relationships/image" Target="../media/image229.jp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jp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3" Type="http://schemas.openxmlformats.org/officeDocument/2006/relationships/image" Target="../media/image233.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34.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35.jp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236.jpg"/></Relationships>
</file>

<file path=ppt/slides/_rels/slide117.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39.jp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42.jpg"/><Relationship Id="rId5" Type="http://schemas.openxmlformats.org/officeDocument/2006/relationships/image" Target="../media/image241.jpg"/><Relationship Id="rId4" Type="http://schemas.openxmlformats.org/officeDocument/2006/relationships/image" Target="../media/image240.jpg"/></Relationships>
</file>

<file path=ppt/slides/_rels/slide119.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46.jpg"/><Relationship Id="rId2" Type="http://schemas.openxmlformats.org/officeDocument/2006/relationships/image" Target="../media/image245.pn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49.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251.jpg"/><Relationship Id="rId4" Type="http://schemas.openxmlformats.org/officeDocument/2006/relationships/image" Target="../media/image250.jpg"/></Relationships>
</file>

<file path=ppt/slides/_rels/slide124.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hyperlink" Target="http://www.google.it/url?sa=i&amp;rct=j&amp;q=&amp;esrc=s&amp;frm=1&amp;source=images&amp;cd=&amp;cad=rja&amp;docid=jh5krn5TlSUAxM&amp;tbnid=WYiuv5nRZFsLvM:&amp;ved=0CAUQjRw&amp;url=http://www.edurete.org/public/infermieristica_generale/corso.aspx?mod=3&amp;uni=3&amp;arg=2&amp;pag=1&amp;ei=dxBZUtCkBojesgatvYDYBg&amp;psig=AFQjCNGV2g6P2Bn6zMDgKhvVYtKTpSiOKg&amp;ust=1381655019747504" TargetMode="Externa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253.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54.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55.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56.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58.jpg"/><Relationship Id="rId4" Type="http://schemas.openxmlformats.org/officeDocument/2006/relationships/image" Target="../media/image257.jpg"/></Relationships>
</file>

<file path=ppt/slides/_rels/slide129.xml.rels><?xml version="1.0" encoding="UTF-8" standalone="yes"?>
<Relationships xmlns="http://schemas.openxmlformats.org/package/2006/relationships"><Relationship Id="rId3" Type="http://schemas.openxmlformats.org/officeDocument/2006/relationships/image" Target="../media/image259.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60.jpg"/></Relationships>
</file>

<file path=ppt/slides/_rels/slide1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2" Type="http://schemas.openxmlformats.org/officeDocument/2006/relationships/image" Target="../media/image261.jp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62.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64.jpg"/><Relationship Id="rId2" Type="http://schemas.openxmlformats.org/officeDocument/2006/relationships/image" Target="../media/image263.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266.jpg"/><Relationship Id="rId2" Type="http://schemas.openxmlformats.org/officeDocument/2006/relationships/image" Target="../media/image265.jp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267.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68.jpg"/></Relationships>
</file>

<file path=ppt/slides/_rels/slide135.xml.rels><?xml version="1.0" encoding="UTF-8" standalone="yes"?>
<Relationships xmlns="http://schemas.openxmlformats.org/package/2006/relationships"><Relationship Id="rId3" Type="http://schemas.openxmlformats.org/officeDocument/2006/relationships/image" Target="../media/image270.jpg"/><Relationship Id="rId2" Type="http://schemas.openxmlformats.org/officeDocument/2006/relationships/image" Target="../media/image269.jpg"/><Relationship Id="rId1" Type="http://schemas.openxmlformats.org/officeDocument/2006/relationships/slideLayout" Target="../slideLayouts/slideLayout2.xml"/><Relationship Id="rId4" Type="http://schemas.openxmlformats.org/officeDocument/2006/relationships/image" Target="../media/image271.jpg"/></Relationships>
</file>

<file path=ppt/slides/_rels/slide136.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YBct7v2Arn8fBM&amp;tbnid=zXW9ErlB4KIohM:&amp;ved=&amp;url=http://www.albanesi.it/salute/reflusso_gastroesofageo.htm&amp;ei=VQ9ZUoHzPI3PsgbJ64CIBg&amp;bvm=bv.53899372,d.bGE&amp;psig=AFQjCNHUn1zsHdid88K44J8fwbkonEInng&amp;ust=1381654742530110" TargetMode="External"/><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272.jpeg"/></Relationships>
</file>

<file path=ppt/slides/_rels/slide137.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YBct7v2Arn8fBM&amp;tbnid=zXW9ErlB4KIohM:&amp;ved=&amp;url=http://www.albanesi.it/salute/reflusso_gastroesofageo.htm&amp;ei=VQ9ZUoHzPI3PsgbJ64CIBg&amp;bvm=bv.53899372,d.bGE&amp;psig=AFQjCNHUn1zsHdid88K44J8fwbkonEInng&amp;ust=1381654742530110" TargetMode="External"/><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272.jpeg"/></Relationships>
</file>

<file path=ppt/slides/_rels/slide138.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0.jpg"/><Relationship Id="rId7" Type="http://schemas.openxmlformats.org/officeDocument/2006/relationships/image" Target="../media/image54.jp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140.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277.jp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278.jp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279.jp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280.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282.png"/></Relationships>
</file>

<file path=ppt/slides/_rels/slide148.xml.rels><?xml version="1.0" encoding="UTF-8" standalone="yes"?>
<Relationships xmlns="http://schemas.openxmlformats.org/package/2006/relationships"><Relationship Id="rId3" Type="http://schemas.openxmlformats.org/officeDocument/2006/relationships/image" Target="../media/image283.jp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286.jpg"/><Relationship Id="rId5" Type="http://schemas.openxmlformats.org/officeDocument/2006/relationships/image" Target="../media/image285.jpg"/><Relationship Id="rId4" Type="http://schemas.openxmlformats.org/officeDocument/2006/relationships/image" Target="../media/image284.jpg"/></Relationships>
</file>

<file path=ppt/slides/_rels/slide149.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87.jpg"/></Relationships>
</file>

<file path=ppt/slides/_rels/slide1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89.jpg"/><Relationship Id="rId2" Type="http://schemas.openxmlformats.org/officeDocument/2006/relationships/image" Target="../media/image288.jp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290.jp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291.jpg"/></Relationships>
</file>

<file path=ppt/slides/_rels/slide153.xml.rels><?xml version="1.0" encoding="UTF-8" standalone="yes"?>
<Relationships xmlns="http://schemas.openxmlformats.org/package/2006/relationships"><Relationship Id="rId3" Type="http://schemas.openxmlformats.org/officeDocument/2006/relationships/image" Target="../media/image292.jpg"/><Relationship Id="rId2" Type="http://schemas.openxmlformats.org/officeDocument/2006/relationships/notesSlide" Target="../notesSlides/notesSlide56.xml"/><Relationship Id="rId1" Type="http://schemas.openxmlformats.org/officeDocument/2006/relationships/slideLayout" Target="../slideLayouts/slideLayout5.xml"/><Relationship Id="rId5" Type="http://schemas.openxmlformats.org/officeDocument/2006/relationships/image" Target="../media/image294.jpg"/><Relationship Id="rId4" Type="http://schemas.openxmlformats.org/officeDocument/2006/relationships/image" Target="../media/image293.jpg"/></Relationships>
</file>

<file path=ppt/slides/_rels/slide154.xml.rels><?xml version="1.0" encoding="UTF-8" standalone="yes"?>
<Relationships xmlns="http://schemas.openxmlformats.org/package/2006/relationships"><Relationship Id="rId2" Type="http://schemas.openxmlformats.org/officeDocument/2006/relationships/image" Target="../media/image295.jp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297.jpg"/><Relationship Id="rId2" Type="http://schemas.openxmlformats.org/officeDocument/2006/relationships/image" Target="../media/image296.jpg"/><Relationship Id="rId1" Type="http://schemas.openxmlformats.org/officeDocument/2006/relationships/slideLayout" Target="../slideLayouts/slideLayout2.xml"/><Relationship Id="rId6" Type="http://schemas.openxmlformats.org/officeDocument/2006/relationships/image" Target="../media/image300.jpg"/><Relationship Id="rId5" Type="http://schemas.openxmlformats.org/officeDocument/2006/relationships/image" Target="../media/image299.jpg"/><Relationship Id="rId4" Type="http://schemas.openxmlformats.org/officeDocument/2006/relationships/image" Target="../media/image298.jpg"/></Relationships>
</file>

<file path=ppt/slides/_rels/slide156.xml.rels><?xml version="1.0" encoding="UTF-8" standalone="yes"?>
<Relationships xmlns="http://schemas.openxmlformats.org/package/2006/relationships"><Relationship Id="rId3" Type="http://schemas.openxmlformats.org/officeDocument/2006/relationships/image" Target="../media/image302.jpg"/><Relationship Id="rId2" Type="http://schemas.openxmlformats.org/officeDocument/2006/relationships/image" Target="../media/image301.jp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303.jpg"/><Relationship Id="rId2" Type="http://schemas.openxmlformats.org/officeDocument/2006/relationships/notesSlide" Target="../notesSlides/notesSlide57.xml"/><Relationship Id="rId1" Type="http://schemas.openxmlformats.org/officeDocument/2006/relationships/slideLayout" Target="../slideLayouts/slideLayout5.xml"/><Relationship Id="rId5" Type="http://schemas.openxmlformats.org/officeDocument/2006/relationships/image" Target="../media/image305.jpg"/><Relationship Id="rId4" Type="http://schemas.openxmlformats.org/officeDocument/2006/relationships/image" Target="../media/image304.jpg"/></Relationships>
</file>

<file path=ppt/slides/_rels/slide158.xml.rels><?xml version="1.0" encoding="UTF-8" standalone="yes"?>
<Relationships xmlns="http://schemas.openxmlformats.org/package/2006/relationships"><Relationship Id="rId2" Type="http://schemas.openxmlformats.org/officeDocument/2006/relationships/image" Target="../media/image306.jpe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308.jpeg"/></Relationships>
</file>

<file path=ppt/slides/_rels/slide1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image" Target="../media/image309.jpe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3" Type="http://schemas.openxmlformats.org/officeDocument/2006/relationships/image" Target="../media/image311.jpg"/><Relationship Id="rId2" Type="http://schemas.openxmlformats.org/officeDocument/2006/relationships/image" Target="../media/image310.jpg"/><Relationship Id="rId1" Type="http://schemas.openxmlformats.org/officeDocument/2006/relationships/slideLayout" Target="../slideLayouts/slideLayout2.xml"/><Relationship Id="rId6" Type="http://schemas.openxmlformats.org/officeDocument/2006/relationships/image" Target="../media/image314.jpg"/><Relationship Id="rId5" Type="http://schemas.openxmlformats.org/officeDocument/2006/relationships/image" Target="../media/image313.jpg"/><Relationship Id="rId4" Type="http://schemas.openxmlformats.org/officeDocument/2006/relationships/image" Target="../media/image312.jpg"/></Relationships>
</file>

<file path=ppt/slides/_rels/slide164.xml.rels><?xml version="1.0" encoding="UTF-8" standalone="yes"?>
<Relationships xmlns="http://schemas.openxmlformats.org/package/2006/relationships"><Relationship Id="rId3" Type="http://schemas.openxmlformats.org/officeDocument/2006/relationships/image" Target="../media/image316.jpg"/><Relationship Id="rId2" Type="http://schemas.openxmlformats.org/officeDocument/2006/relationships/image" Target="../media/image315.jp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317.jp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3" Type="http://schemas.openxmlformats.org/officeDocument/2006/relationships/image" Target="../media/image318.jpeg"/><Relationship Id="rId7" Type="http://schemas.openxmlformats.org/officeDocument/2006/relationships/image" Target="../media/image322.png"/><Relationship Id="rId2" Type="http://schemas.openxmlformats.org/officeDocument/2006/relationships/notesSlide" Target="../notesSlides/notesSlide60.xml"/><Relationship Id="rId1" Type="http://schemas.openxmlformats.org/officeDocument/2006/relationships/slideLayout" Target="../slideLayouts/slideLayout6.xml"/><Relationship Id="rId6" Type="http://schemas.openxmlformats.org/officeDocument/2006/relationships/image" Target="../media/image321.jpeg"/><Relationship Id="rId5" Type="http://schemas.openxmlformats.org/officeDocument/2006/relationships/image" Target="../media/image320.jpeg"/><Relationship Id="rId4" Type="http://schemas.openxmlformats.org/officeDocument/2006/relationships/image" Target="../media/image319.jpeg"/></Relationships>
</file>

<file path=ppt/slides/_rels/slide169.xml.rels><?xml version="1.0" encoding="UTF-8" standalone="yes"?>
<Relationships xmlns="http://schemas.openxmlformats.org/package/2006/relationships"><Relationship Id="rId2" Type="http://schemas.openxmlformats.org/officeDocument/2006/relationships/image" Target="../media/image32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2" Type="http://schemas.openxmlformats.org/officeDocument/2006/relationships/image" Target="../media/image324.jpg"/><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image" Target="../media/image325.jpg"/><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3" Type="http://schemas.openxmlformats.org/officeDocument/2006/relationships/image" Target="../media/image326.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2" Type="http://schemas.openxmlformats.org/officeDocument/2006/relationships/image" Target="../media/image327.jpg"/><Relationship Id="rId1" Type="http://schemas.openxmlformats.org/officeDocument/2006/relationships/slideLayout" Target="../slideLayouts/slideLayout5.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329.jpg"/></Relationships>
</file>

<file path=ppt/slides/_rels/slide183.xml.rels><?xml version="1.0" encoding="UTF-8" standalone="yes"?>
<Relationships xmlns="http://schemas.openxmlformats.org/package/2006/relationships"><Relationship Id="rId2" Type="http://schemas.openxmlformats.org/officeDocument/2006/relationships/image" Target="../media/image330.jpg"/><Relationship Id="rId1" Type="http://schemas.openxmlformats.org/officeDocument/2006/relationships/slideLayout" Target="../slideLayouts/slideLayout5.xml"/></Relationships>
</file>

<file path=ppt/slides/_rels/slide184.xml.rels><?xml version="1.0" encoding="UTF-8" standalone="yes"?>
<Relationships xmlns="http://schemas.openxmlformats.org/package/2006/relationships"><Relationship Id="rId2" Type="http://schemas.openxmlformats.org/officeDocument/2006/relationships/image" Target="../media/image331.jpg"/><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3" Type="http://schemas.openxmlformats.org/officeDocument/2006/relationships/image" Target="../media/image332.jp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333.jpg"/></Relationships>
</file>

<file path=ppt/slides/_rels/slide186.xml.rels><?xml version="1.0" encoding="UTF-8" standalone="yes"?>
<Relationships xmlns="http://schemas.openxmlformats.org/package/2006/relationships"><Relationship Id="rId3" Type="http://schemas.openxmlformats.org/officeDocument/2006/relationships/image" Target="../media/image335.jpg"/><Relationship Id="rId2" Type="http://schemas.openxmlformats.org/officeDocument/2006/relationships/image" Target="../media/image334.jp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337.jpg"/><Relationship Id="rId2" Type="http://schemas.openxmlformats.org/officeDocument/2006/relationships/image" Target="../media/image336.jp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339.jpg"/><Relationship Id="rId2" Type="http://schemas.openxmlformats.org/officeDocument/2006/relationships/image" Target="../media/image338.jpg"/><Relationship Id="rId1" Type="http://schemas.openxmlformats.org/officeDocument/2006/relationships/slideLayout" Target="../slideLayouts/slideLayout2.xml"/><Relationship Id="rId4" Type="http://schemas.openxmlformats.org/officeDocument/2006/relationships/image" Target="../media/image340.jpg"/></Relationships>
</file>

<file path=ppt/slides/_rels/slide1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3" Type="http://schemas.openxmlformats.org/officeDocument/2006/relationships/image" Target="../media/image342.jpg"/><Relationship Id="rId2" Type="http://schemas.openxmlformats.org/officeDocument/2006/relationships/image" Target="../media/image341.jpg"/><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3" Type="http://schemas.openxmlformats.org/officeDocument/2006/relationships/image" Target="../media/image343.jp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344.jpg"/></Relationships>
</file>

<file path=ppt/slides/_rels/slide192.xml.rels><?xml version="1.0" encoding="UTF-8" standalone="yes"?>
<Relationships xmlns="http://schemas.openxmlformats.org/package/2006/relationships"><Relationship Id="rId3" Type="http://schemas.openxmlformats.org/officeDocument/2006/relationships/image" Target="../media/image346.jpg"/><Relationship Id="rId2" Type="http://schemas.openxmlformats.org/officeDocument/2006/relationships/image" Target="../media/image345.jp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347.jp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348.jpg"/></Relationships>
</file>

<file path=ppt/slides/_rels/slide194.xml.rels><?xml version="1.0" encoding="UTF-8" standalone="yes"?>
<Relationships xmlns="http://schemas.openxmlformats.org/package/2006/relationships"><Relationship Id="rId3" Type="http://schemas.openxmlformats.org/officeDocument/2006/relationships/image" Target="../media/image349.jp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350.jpg"/></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351.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352.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3" Type="http://schemas.openxmlformats.org/officeDocument/2006/relationships/image" Target="../media/image353.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354.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355.jp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356.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357.jp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359.jpg"/><Relationship Id="rId2" Type="http://schemas.openxmlformats.org/officeDocument/2006/relationships/image" Target="../media/image358.jp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361.jpg"/><Relationship Id="rId2" Type="http://schemas.openxmlformats.org/officeDocument/2006/relationships/image" Target="../media/image360.jpg"/><Relationship Id="rId1" Type="http://schemas.openxmlformats.org/officeDocument/2006/relationships/slideLayout" Target="../slideLayouts/slideLayout2.xml"/><Relationship Id="rId4" Type="http://schemas.openxmlformats.org/officeDocument/2006/relationships/image" Target="../media/image362.jp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364.jpg"/><Relationship Id="rId2" Type="http://schemas.openxmlformats.org/officeDocument/2006/relationships/image" Target="../media/image363.jpg"/><Relationship Id="rId1" Type="http://schemas.openxmlformats.org/officeDocument/2006/relationships/slideLayout" Target="../slideLayouts/slideLayout2.xml"/><Relationship Id="rId4" Type="http://schemas.openxmlformats.org/officeDocument/2006/relationships/image" Target="../media/image36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0.xml.rels><?xml version="1.0" encoding="UTF-8" standalone="yes"?>
<Relationships xmlns="http://schemas.openxmlformats.org/package/2006/relationships"><Relationship Id="rId3" Type="http://schemas.openxmlformats.org/officeDocument/2006/relationships/image" Target="../media/image367.jpg"/><Relationship Id="rId2" Type="http://schemas.openxmlformats.org/officeDocument/2006/relationships/image" Target="../media/image366.jpg"/><Relationship Id="rId1" Type="http://schemas.openxmlformats.org/officeDocument/2006/relationships/slideLayout" Target="../slideLayouts/slideLayout2.xml"/><Relationship Id="rId4" Type="http://schemas.openxmlformats.org/officeDocument/2006/relationships/image" Target="../media/image368.jpg"/></Relationships>
</file>

<file path=ppt/slides/_rels/slide211.xml.rels><?xml version="1.0" encoding="UTF-8" standalone="yes"?>
<Relationships xmlns="http://schemas.openxmlformats.org/package/2006/relationships"><Relationship Id="rId3" Type="http://schemas.openxmlformats.org/officeDocument/2006/relationships/image" Target="../media/image369.jp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3" Type="http://schemas.openxmlformats.org/officeDocument/2006/relationships/image" Target="../media/image371.png"/><Relationship Id="rId2" Type="http://schemas.openxmlformats.org/officeDocument/2006/relationships/image" Target="../media/image370.jp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373.jpg"/><Relationship Id="rId2" Type="http://schemas.openxmlformats.org/officeDocument/2006/relationships/image" Target="../media/image372.jpg"/><Relationship Id="rId1" Type="http://schemas.openxmlformats.org/officeDocument/2006/relationships/slideLayout" Target="../slideLayouts/slideLayout2.xml"/><Relationship Id="rId4" Type="http://schemas.openxmlformats.org/officeDocument/2006/relationships/image" Target="../media/image374.jp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5.xml.rels><?xml version="1.0" encoding="UTF-8" standalone="yes"?>
<Relationships xmlns="http://schemas.openxmlformats.org/package/2006/relationships"><Relationship Id="rId3" Type="http://schemas.openxmlformats.org/officeDocument/2006/relationships/image" Target="../media/image376.jpg"/><Relationship Id="rId2" Type="http://schemas.openxmlformats.org/officeDocument/2006/relationships/image" Target="../media/image375.jp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377.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379.jpg"/><Relationship Id="rId2" Type="http://schemas.openxmlformats.org/officeDocument/2006/relationships/image" Target="../media/image378.jp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380.jp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381.jp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383.jpg"/><Relationship Id="rId4" Type="http://schemas.openxmlformats.org/officeDocument/2006/relationships/image" Target="../media/image382.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385.jpg"/><Relationship Id="rId2" Type="http://schemas.openxmlformats.org/officeDocument/2006/relationships/image" Target="../media/image384.jp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386.jp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388.jpg"/><Relationship Id="rId4" Type="http://schemas.openxmlformats.org/officeDocument/2006/relationships/image" Target="../media/image387.jpg"/></Relationships>
</file>

<file path=ppt/slides/_rels/slide223.xml.rels><?xml version="1.0" encoding="UTF-8" standalone="yes"?>
<Relationships xmlns="http://schemas.openxmlformats.org/package/2006/relationships"><Relationship Id="rId3" Type="http://schemas.openxmlformats.org/officeDocument/2006/relationships/image" Target="../media/image390.jpg"/><Relationship Id="rId2" Type="http://schemas.openxmlformats.org/officeDocument/2006/relationships/image" Target="../media/image389.jp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391.jp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393.jpg"/><Relationship Id="rId2" Type="http://schemas.openxmlformats.org/officeDocument/2006/relationships/image" Target="../media/image392.jp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394.jp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395.jpg"/></Relationships>
</file>

<file path=ppt/slides/_rels/slide227.xml.rels><?xml version="1.0" encoding="UTF-8" standalone="yes"?>
<Relationships xmlns="http://schemas.openxmlformats.org/package/2006/relationships"><Relationship Id="rId3" Type="http://schemas.openxmlformats.org/officeDocument/2006/relationships/image" Target="../media/image396.jp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398.jpg"/><Relationship Id="rId4" Type="http://schemas.openxmlformats.org/officeDocument/2006/relationships/image" Target="../media/image397.jpg"/></Relationships>
</file>

<file path=ppt/slides/_rels/slide228.xml.rels><?xml version="1.0" encoding="UTF-8" standalone="yes"?>
<Relationships xmlns="http://schemas.openxmlformats.org/package/2006/relationships"><Relationship Id="rId3" Type="http://schemas.openxmlformats.org/officeDocument/2006/relationships/image" Target="../media/image400.jpg"/><Relationship Id="rId2" Type="http://schemas.openxmlformats.org/officeDocument/2006/relationships/image" Target="../media/image399.jpg"/><Relationship Id="rId1" Type="http://schemas.openxmlformats.org/officeDocument/2006/relationships/slideLayout" Target="../slideLayouts/slideLayout2.xml"/><Relationship Id="rId4" Type="http://schemas.openxmlformats.org/officeDocument/2006/relationships/image" Target="../media/image292.jp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401.jpg"/><Relationship Id="rId1" Type="http://schemas.openxmlformats.org/officeDocument/2006/relationships/slideLayout" Target="../slideLayouts/slideLayout5.xml"/></Relationships>
</file>

<file path=ppt/slides/_rels/slide232.xml.rels><?xml version="1.0" encoding="UTF-8" standalone="yes"?>
<Relationships xmlns="http://schemas.openxmlformats.org/package/2006/relationships"><Relationship Id="rId3" Type="http://schemas.openxmlformats.org/officeDocument/2006/relationships/image" Target="../media/image403.png"/><Relationship Id="rId2" Type="http://schemas.openxmlformats.org/officeDocument/2006/relationships/image" Target="../media/image402.png"/><Relationship Id="rId1" Type="http://schemas.openxmlformats.org/officeDocument/2006/relationships/slideLayout" Target="../slideLayouts/slideLayout2.xml"/><Relationship Id="rId5" Type="http://schemas.openxmlformats.org/officeDocument/2006/relationships/image" Target="../media/image405.png"/><Relationship Id="rId4" Type="http://schemas.openxmlformats.org/officeDocument/2006/relationships/image" Target="../media/image404.png"/></Relationships>
</file>

<file path=ppt/slides/_rels/slide233.xml.rels><?xml version="1.0" encoding="UTF-8" standalone="yes"?>
<Relationships xmlns="http://schemas.openxmlformats.org/package/2006/relationships"><Relationship Id="rId3" Type="http://schemas.openxmlformats.org/officeDocument/2006/relationships/image" Target="../media/image405.png"/><Relationship Id="rId2" Type="http://schemas.openxmlformats.org/officeDocument/2006/relationships/image" Target="../media/image406.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408.png"/><Relationship Id="rId2" Type="http://schemas.openxmlformats.org/officeDocument/2006/relationships/image" Target="../media/image407.png"/><Relationship Id="rId1" Type="http://schemas.openxmlformats.org/officeDocument/2006/relationships/slideLayout" Target="../slideLayouts/slideLayout2.xml"/><Relationship Id="rId5" Type="http://schemas.openxmlformats.org/officeDocument/2006/relationships/image" Target="../media/image410.png"/><Relationship Id="rId4" Type="http://schemas.openxmlformats.org/officeDocument/2006/relationships/image" Target="../media/image409.png"/></Relationships>
</file>

<file path=ppt/slides/_rels/slide235.xml.rels><?xml version="1.0" encoding="UTF-8" standalone="yes"?>
<Relationships xmlns="http://schemas.openxmlformats.org/package/2006/relationships"><Relationship Id="rId3" Type="http://schemas.openxmlformats.org/officeDocument/2006/relationships/image" Target="../media/image412.png"/><Relationship Id="rId2" Type="http://schemas.openxmlformats.org/officeDocument/2006/relationships/image" Target="../media/image411.png"/><Relationship Id="rId1" Type="http://schemas.openxmlformats.org/officeDocument/2006/relationships/slideLayout" Target="../slideLayouts/slideLayout2.xml"/><Relationship Id="rId5" Type="http://schemas.openxmlformats.org/officeDocument/2006/relationships/image" Target="../media/image414.png"/><Relationship Id="rId4" Type="http://schemas.openxmlformats.org/officeDocument/2006/relationships/image" Target="../media/image413.png"/></Relationships>
</file>

<file path=ppt/slides/_rels/slide236.xml.rels><?xml version="1.0" encoding="UTF-8" standalone="yes"?>
<Relationships xmlns="http://schemas.openxmlformats.org/package/2006/relationships"><Relationship Id="rId3" Type="http://schemas.openxmlformats.org/officeDocument/2006/relationships/image" Target="../media/image350.jpg"/><Relationship Id="rId2" Type="http://schemas.openxmlformats.org/officeDocument/2006/relationships/image" Target="../media/image415.jp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416.jp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418.png"/><Relationship Id="rId2" Type="http://schemas.openxmlformats.org/officeDocument/2006/relationships/image" Target="../media/image417.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image" Target="../media/image4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422.png"/><Relationship Id="rId2" Type="http://schemas.openxmlformats.org/officeDocument/2006/relationships/image" Target="../media/image421.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424.png"/><Relationship Id="rId2" Type="http://schemas.openxmlformats.org/officeDocument/2006/relationships/image" Target="../media/image423.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426.png"/><Relationship Id="rId2" Type="http://schemas.openxmlformats.org/officeDocument/2006/relationships/image" Target="../media/image425.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428.png"/><Relationship Id="rId2" Type="http://schemas.openxmlformats.org/officeDocument/2006/relationships/image" Target="../media/image427.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429.jp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431.jpg"/><Relationship Id="rId2" Type="http://schemas.openxmlformats.org/officeDocument/2006/relationships/image" Target="../media/image430.jp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7.xml.rels><?xml version="1.0" encoding="UTF-8" standalone="yes"?>
<Relationships xmlns="http://schemas.openxmlformats.org/package/2006/relationships"><Relationship Id="rId2" Type="http://schemas.openxmlformats.org/officeDocument/2006/relationships/image" Target="../media/image432.jp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434.jpg"/><Relationship Id="rId2" Type="http://schemas.openxmlformats.org/officeDocument/2006/relationships/image" Target="../media/image433.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43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437.jpg"/><Relationship Id="rId2" Type="http://schemas.openxmlformats.org/officeDocument/2006/relationships/image" Target="../media/image436.jp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438.jp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3.xml.rels><?xml version="1.0" encoding="UTF-8" standalone="yes"?>
<Relationships xmlns="http://schemas.openxmlformats.org/package/2006/relationships"><Relationship Id="rId2" Type="http://schemas.openxmlformats.org/officeDocument/2006/relationships/image" Target="../media/image439.jpg"/><Relationship Id="rId1" Type="http://schemas.openxmlformats.org/officeDocument/2006/relationships/slideLayout" Target="../slideLayouts/slideLayout4.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440.jp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441.jpg"/><Relationship Id="rId1" Type="http://schemas.openxmlformats.org/officeDocument/2006/relationships/slideLayout" Target="../slideLayouts/slideLayout5.xml"/></Relationships>
</file>

<file path=ppt/slides/_rels/slide257.xml.rels><?xml version="1.0" encoding="UTF-8" standalone="yes"?>
<Relationships xmlns="http://schemas.openxmlformats.org/package/2006/relationships"><Relationship Id="rId2" Type="http://schemas.openxmlformats.org/officeDocument/2006/relationships/image" Target="../media/image442.jp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443.jp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44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445.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447.jpg"/><Relationship Id="rId2" Type="http://schemas.openxmlformats.org/officeDocument/2006/relationships/image" Target="../media/image446.jp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449.jpg"/><Relationship Id="rId2" Type="http://schemas.openxmlformats.org/officeDocument/2006/relationships/image" Target="../media/image448.jpg"/><Relationship Id="rId1" Type="http://schemas.openxmlformats.org/officeDocument/2006/relationships/slideLayout" Target="../slideLayouts/slideLayout5.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6.xml.rels><?xml version="1.0" encoding="UTF-8" standalone="yes"?>
<Relationships xmlns="http://schemas.openxmlformats.org/package/2006/relationships"><Relationship Id="rId2" Type="http://schemas.openxmlformats.org/officeDocument/2006/relationships/image" Target="../media/image450.png"/><Relationship Id="rId1" Type="http://schemas.openxmlformats.org/officeDocument/2006/relationships/slideLayout" Target="../slideLayouts/slideLayout6.xml"/></Relationships>
</file>

<file path=ppt/slides/_rels/slide267.xml.rels><?xml version="1.0" encoding="UTF-8" standalone="yes"?>
<Relationships xmlns="http://schemas.openxmlformats.org/package/2006/relationships"><Relationship Id="rId3" Type="http://schemas.openxmlformats.org/officeDocument/2006/relationships/image" Target="../media/image451.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269.xml.rels><?xml version="1.0" encoding="UTF-8" standalone="yes"?>
<Relationships xmlns="http://schemas.openxmlformats.org/package/2006/relationships"><Relationship Id="rId3" Type="http://schemas.openxmlformats.org/officeDocument/2006/relationships/image" Target="../media/image453.jpeg"/><Relationship Id="rId2" Type="http://schemas.openxmlformats.org/officeDocument/2006/relationships/image" Target="../media/image45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5.xml"/><Relationship Id="rId4" Type="http://schemas.openxmlformats.org/officeDocument/2006/relationships/image" Target="../media/image64.jpeg"/></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272.xml.rels><?xml version="1.0" encoding="UTF-8" standalone="yes"?>
<Relationships xmlns="http://schemas.openxmlformats.org/package/2006/relationships"><Relationship Id="rId3" Type="http://schemas.openxmlformats.org/officeDocument/2006/relationships/image" Target="../media/image454.tiff"/><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274.xml.rels><?xml version="1.0" encoding="UTF-8" standalone="yes"?>
<Relationships xmlns="http://schemas.openxmlformats.org/package/2006/relationships"><Relationship Id="rId3" Type="http://schemas.openxmlformats.org/officeDocument/2006/relationships/image" Target="../media/image455.jpe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277.xml.rels><?xml version="1.0" encoding="UTF-8" standalone="yes"?>
<Relationships xmlns="http://schemas.openxmlformats.org/package/2006/relationships"><Relationship Id="rId3" Type="http://schemas.openxmlformats.org/officeDocument/2006/relationships/image" Target="../media/image456.jpe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9.xml.rels><?xml version="1.0" encoding="UTF-8" standalone="yes"?>
<Relationships xmlns="http://schemas.openxmlformats.org/package/2006/relationships"><Relationship Id="rId2" Type="http://schemas.openxmlformats.org/officeDocument/2006/relationships/image" Target="../media/image45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66.jpg"/></Relationships>
</file>

<file path=ppt/slides/_rels/slide280.xml.rels><?xml version="1.0" encoding="UTF-8" standalone="yes"?>
<Relationships xmlns="http://schemas.openxmlformats.org/package/2006/relationships"><Relationship Id="rId3" Type="http://schemas.openxmlformats.org/officeDocument/2006/relationships/image" Target="../media/image459.jpg"/><Relationship Id="rId2" Type="http://schemas.openxmlformats.org/officeDocument/2006/relationships/image" Target="../media/image458.jp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image" Target="../media/image461.jpg"/><Relationship Id="rId2" Type="http://schemas.openxmlformats.org/officeDocument/2006/relationships/image" Target="../media/image460.jpg"/><Relationship Id="rId1" Type="http://schemas.openxmlformats.org/officeDocument/2006/relationships/slideLayout" Target="../slideLayouts/slideLayout4.xml"/><Relationship Id="rId4" Type="http://schemas.openxmlformats.org/officeDocument/2006/relationships/image" Target="../media/image462.jpg"/></Relationships>
</file>

<file path=ppt/slides/_rels/slide282.xml.rels><?xml version="1.0" encoding="UTF-8" standalone="yes"?>
<Relationships xmlns="http://schemas.openxmlformats.org/package/2006/relationships"><Relationship Id="rId3" Type="http://schemas.openxmlformats.org/officeDocument/2006/relationships/image" Target="../media/image464.jpg"/><Relationship Id="rId2" Type="http://schemas.openxmlformats.org/officeDocument/2006/relationships/image" Target="../media/image463.jp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4.xml.rels><?xml version="1.0" encoding="UTF-8" standalone="yes"?>
<Relationships xmlns="http://schemas.openxmlformats.org/package/2006/relationships"><Relationship Id="rId3" Type="http://schemas.openxmlformats.org/officeDocument/2006/relationships/image" Target="../media/image466.jpg"/><Relationship Id="rId2" Type="http://schemas.openxmlformats.org/officeDocument/2006/relationships/image" Target="../media/image465.jpg"/><Relationship Id="rId1" Type="http://schemas.openxmlformats.org/officeDocument/2006/relationships/slideLayout" Target="../slideLayouts/slideLayout2.xml"/><Relationship Id="rId5" Type="http://schemas.openxmlformats.org/officeDocument/2006/relationships/image" Target="../media/image468.jpg"/><Relationship Id="rId4" Type="http://schemas.openxmlformats.org/officeDocument/2006/relationships/image" Target="../media/image467.jpg"/></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9.xml.rels><?xml version="1.0" encoding="UTF-8" standalone="yes"?>
<Relationships xmlns="http://schemas.openxmlformats.org/package/2006/relationships"><Relationship Id="rId2" Type="http://schemas.openxmlformats.org/officeDocument/2006/relationships/image" Target="../media/image46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jp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jpg"/></Relationships>
</file>

<file path=ppt/slides/_rels/slide290.xml.rels><?xml version="1.0" encoding="UTF-8" standalone="yes"?>
<Relationships xmlns="http://schemas.openxmlformats.org/package/2006/relationships"><Relationship Id="rId3" Type="http://schemas.openxmlformats.org/officeDocument/2006/relationships/image" Target="../media/image471.jpg"/><Relationship Id="rId2" Type="http://schemas.openxmlformats.org/officeDocument/2006/relationships/image" Target="../media/image470.jpg"/><Relationship Id="rId1" Type="http://schemas.openxmlformats.org/officeDocument/2006/relationships/slideLayout" Target="../slideLayouts/slideLayout2.xml"/><Relationship Id="rId4" Type="http://schemas.openxmlformats.org/officeDocument/2006/relationships/image" Target="../media/image472.jpg"/></Relationships>
</file>

<file path=ppt/slides/_rels/slide291.xml.rels><?xml version="1.0" encoding="UTF-8" standalone="yes"?>
<Relationships xmlns="http://schemas.openxmlformats.org/package/2006/relationships"><Relationship Id="rId3" Type="http://schemas.openxmlformats.org/officeDocument/2006/relationships/image" Target="../media/image474.png"/><Relationship Id="rId2" Type="http://schemas.openxmlformats.org/officeDocument/2006/relationships/image" Target="../media/image473.png"/><Relationship Id="rId1" Type="http://schemas.openxmlformats.org/officeDocument/2006/relationships/slideLayout" Target="../slideLayouts/slideLayout2.xml"/><Relationship Id="rId4" Type="http://schemas.openxmlformats.org/officeDocument/2006/relationships/image" Target="../media/image475.jpg"/></Relationships>
</file>

<file path=ppt/slides/_rels/slide292.xml.rels><?xml version="1.0" encoding="UTF-8" standalone="yes"?>
<Relationships xmlns="http://schemas.openxmlformats.org/package/2006/relationships"><Relationship Id="rId3" Type="http://schemas.openxmlformats.org/officeDocument/2006/relationships/image" Target="../media/image477.jpg"/><Relationship Id="rId2" Type="http://schemas.openxmlformats.org/officeDocument/2006/relationships/image" Target="../media/image476.jp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3" Type="http://schemas.openxmlformats.org/officeDocument/2006/relationships/image" Target="../media/image479.jpg"/><Relationship Id="rId2" Type="http://schemas.openxmlformats.org/officeDocument/2006/relationships/image" Target="../media/image478.jp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image" Target="../media/image481.jpg"/><Relationship Id="rId2" Type="http://schemas.openxmlformats.org/officeDocument/2006/relationships/image" Target="../media/image480.jpg"/><Relationship Id="rId1" Type="http://schemas.openxmlformats.org/officeDocument/2006/relationships/slideLayout" Target="../slideLayouts/slideLayout2.xml"/><Relationship Id="rId4" Type="http://schemas.openxmlformats.org/officeDocument/2006/relationships/image" Target="../media/image482.jpg"/></Relationships>
</file>

<file path=ppt/slides/_rels/slide296.xml.rels><?xml version="1.0" encoding="UTF-8" standalone="yes"?>
<Relationships xmlns="http://schemas.openxmlformats.org/package/2006/relationships"><Relationship Id="rId3" Type="http://schemas.openxmlformats.org/officeDocument/2006/relationships/image" Target="../media/image484.jpg"/><Relationship Id="rId2" Type="http://schemas.openxmlformats.org/officeDocument/2006/relationships/image" Target="../media/image483.jp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3" Type="http://schemas.openxmlformats.org/officeDocument/2006/relationships/image" Target="../media/image486.jpg"/><Relationship Id="rId2" Type="http://schemas.openxmlformats.org/officeDocument/2006/relationships/image" Target="../media/image485.jpg"/><Relationship Id="rId1" Type="http://schemas.openxmlformats.org/officeDocument/2006/relationships/slideLayout" Target="../slideLayouts/slideLayout2.xml"/><Relationship Id="rId5" Type="http://schemas.openxmlformats.org/officeDocument/2006/relationships/image" Target="../media/image488.jpg"/><Relationship Id="rId4" Type="http://schemas.openxmlformats.org/officeDocument/2006/relationships/image" Target="../media/image487.jpg"/></Relationships>
</file>

<file path=ppt/slides/_rels/slide298.xml.rels><?xml version="1.0" encoding="UTF-8" standalone="yes"?>
<Relationships xmlns="http://schemas.openxmlformats.org/package/2006/relationships"><Relationship Id="rId3" Type="http://schemas.openxmlformats.org/officeDocument/2006/relationships/image" Target="../media/image490.jpg"/><Relationship Id="rId2" Type="http://schemas.openxmlformats.org/officeDocument/2006/relationships/image" Target="../media/image489.jp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3" Type="http://schemas.openxmlformats.org/officeDocument/2006/relationships/image" Target="../media/image492.jpg"/><Relationship Id="rId2" Type="http://schemas.openxmlformats.org/officeDocument/2006/relationships/image" Target="../media/image491.jpg"/><Relationship Id="rId1" Type="http://schemas.openxmlformats.org/officeDocument/2006/relationships/slideLayout" Target="../slideLayouts/slideLayout2.xml"/><Relationship Id="rId4" Type="http://schemas.openxmlformats.org/officeDocument/2006/relationships/image" Target="../media/image493.jp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3" Type="http://schemas.openxmlformats.org/officeDocument/2006/relationships/image" Target="../media/image495.jpg"/><Relationship Id="rId2" Type="http://schemas.openxmlformats.org/officeDocument/2006/relationships/image" Target="../media/image494.jpg"/><Relationship Id="rId1" Type="http://schemas.openxmlformats.org/officeDocument/2006/relationships/slideLayout" Target="../slideLayouts/slideLayout2.xml"/><Relationship Id="rId4" Type="http://schemas.openxmlformats.org/officeDocument/2006/relationships/image" Target="../media/image496.jpg"/></Relationships>
</file>

<file path=ppt/slides/_rels/slide301.xml.rels><?xml version="1.0" encoding="UTF-8" standalone="yes"?>
<Relationships xmlns="http://schemas.openxmlformats.org/package/2006/relationships"><Relationship Id="rId2" Type="http://schemas.openxmlformats.org/officeDocument/2006/relationships/image" Target="../media/image497.jp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image" Target="../media/image498.jpg"/><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image" Target="../media/image499.jpg"/><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3" Type="http://schemas.openxmlformats.org/officeDocument/2006/relationships/image" Target="../media/image501.jpeg"/><Relationship Id="rId2" Type="http://schemas.openxmlformats.org/officeDocument/2006/relationships/image" Target="../media/image500.wmf"/><Relationship Id="rId1" Type="http://schemas.openxmlformats.org/officeDocument/2006/relationships/slideLayout" Target="../slideLayouts/slideLayout6.xml"/><Relationship Id="rId4" Type="http://schemas.openxmlformats.org/officeDocument/2006/relationships/image" Target="../media/image502.jpeg"/></Relationships>
</file>

<file path=ppt/slides/_rels/slide305.xml.rels><?xml version="1.0" encoding="UTF-8" standalone="yes"?>
<Relationships xmlns="http://schemas.openxmlformats.org/package/2006/relationships"><Relationship Id="rId3" Type="http://schemas.openxmlformats.org/officeDocument/2006/relationships/image" Target="../media/image503.jpeg"/><Relationship Id="rId2" Type="http://schemas.openxmlformats.org/officeDocument/2006/relationships/image" Target="../media/image500.wmf"/><Relationship Id="rId1" Type="http://schemas.openxmlformats.org/officeDocument/2006/relationships/slideLayout" Target="../slideLayouts/slideLayout6.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8.xml.rels><?xml version="1.0" encoding="UTF-8" standalone="yes"?>
<Relationships xmlns="http://schemas.openxmlformats.org/package/2006/relationships"><Relationship Id="rId2" Type="http://schemas.openxmlformats.org/officeDocument/2006/relationships/image" Target="../media/image502.jpeg"/><Relationship Id="rId1" Type="http://schemas.openxmlformats.org/officeDocument/2006/relationships/slideLayout" Target="../slideLayouts/slideLayout6.xml"/></Relationships>
</file>

<file path=ppt/slides/_rels/slide309.xml.rels><?xml version="1.0" encoding="UTF-8" standalone="yes"?>
<Relationships xmlns="http://schemas.openxmlformats.org/package/2006/relationships"><Relationship Id="rId2" Type="http://schemas.openxmlformats.org/officeDocument/2006/relationships/image" Target="../media/image504.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image" Target="../media/image506.png"/><Relationship Id="rId2" Type="http://schemas.openxmlformats.org/officeDocument/2006/relationships/image" Target="../media/image505.png"/><Relationship Id="rId1" Type="http://schemas.openxmlformats.org/officeDocument/2006/relationships/slideLayout" Target="../slideLayouts/slideLayout2.xml"/><Relationship Id="rId5" Type="http://schemas.openxmlformats.org/officeDocument/2006/relationships/image" Target="../media/image508.jpg"/><Relationship Id="rId4" Type="http://schemas.openxmlformats.org/officeDocument/2006/relationships/image" Target="../media/image507.jpg"/></Relationships>
</file>

<file path=ppt/slides/_rels/slide311.xml.rels><?xml version="1.0" encoding="UTF-8" standalone="yes"?>
<Relationships xmlns="http://schemas.openxmlformats.org/package/2006/relationships"><Relationship Id="rId3" Type="http://schemas.openxmlformats.org/officeDocument/2006/relationships/image" Target="../media/image510.jpg"/><Relationship Id="rId2" Type="http://schemas.openxmlformats.org/officeDocument/2006/relationships/image" Target="../media/image509.jp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3" Type="http://schemas.openxmlformats.org/officeDocument/2006/relationships/image" Target="../media/image512.png"/><Relationship Id="rId2" Type="http://schemas.openxmlformats.org/officeDocument/2006/relationships/image" Target="../media/image511.png"/><Relationship Id="rId1" Type="http://schemas.openxmlformats.org/officeDocument/2006/relationships/slideLayout" Target="../slideLayouts/slideLayout2.xml"/><Relationship Id="rId6" Type="http://schemas.openxmlformats.org/officeDocument/2006/relationships/image" Target="../media/image515.jpg"/><Relationship Id="rId5" Type="http://schemas.openxmlformats.org/officeDocument/2006/relationships/image" Target="../media/image514.png"/><Relationship Id="rId4" Type="http://schemas.openxmlformats.org/officeDocument/2006/relationships/image" Target="../media/image513.png"/></Relationships>
</file>

<file path=ppt/slides/_rels/slide313.xml.rels><?xml version="1.0" encoding="UTF-8" standalone="yes"?>
<Relationships xmlns="http://schemas.openxmlformats.org/package/2006/relationships"><Relationship Id="rId2" Type="http://schemas.openxmlformats.org/officeDocument/2006/relationships/image" Target="../media/image516.jp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image" Target="../media/image517.jp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8" Type="http://schemas.openxmlformats.org/officeDocument/2006/relationships/image" Target="../media/image524.jpg"/><Relationship Id="rId3" Type="http://schemas.openxmlformats.org/officeDocument/2006/relationships/image" Target="../media/image519.jpg"/><Relationship Id="rId7" Type="http://schemas.openxmlformats.org/officeDocument/2006/relationships/image" Target="../media/image523.jpg"/><Relationship Id="rId2" Type="http://schemas.openxmlformats.org/officeDocument/2006/relationships/image" Target="../media/image518.jpg"/><Relationship Id="rId1" Type="http://schemas.openxmlformats.org/officeDocument/2006/relationships/slideLayout" Target="../slideLayouts/slideLayout2.xml"/><Relationship Id="rId6" Type="http://schemas.openxmlformats.org/officeDocument/2006/relationships/image" Target="../media/image522.jpg"/><Relationship Id="rId5" Type="http://schemas.openxmlformats.org/officeDocument/2006/relationships/image" Target="../media/image521.jpg"/><Relationship Id="rId4" Type="http://schemas.openxmlformats.org/officeDocument/2006/relationships/image" Target="../media/image520.jpg"/></Relationships>
</file>

<file path=ppt/slides/_rels/slide316.xml.rels><?xml version="1.0" encoding="UTF-8" standalone="yes"?>
<Relationships xmlns="http://schemas.openxmlformats.org/package/2006/relationships"><Relationship Id="rId3" Type="http://schemas.openxmlformats.org/officeDocument/2006/relationships/image" Target="../media/image526.jpg"/><Relationship Id="rId2" Type="http://schemas.openxmlformats.org/officeDocument/2006/relationships/image" Target="../media/image525.jpg"/><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image" Target="../media/image527.jp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3" Type="http://schemas.openxmlformats.org/officeDocument/2006/relationships/image" Target="../media/image529.png"/><Relationship Id="rId2" Type="http://schemas.openxmlformats.org/officeDocument/2006/relationships/image" Target="../media/image5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3.xml"/></Relationships>
</file>

<file path=ppt/slides/_rels/slide320.xml.rels><?xml version="1.0" encoding="UTF-8" standalone="yes"?>
<Relationships xmlns="http://schemas.openxmlformats.org/package/2006/relationships"><Relationship Id="rId2" Type="http://schemas.openxmlformats.org/officeDocument/2006/relationships/image" Target="../media/image530.jpg"/><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2.xml.rels><?xml version="1.0" encoding="UTF-8" standalone="yes"?>
<Relationships xmlns="http://schemas.openxmlformats.org/package/2006/relationships"><Relationship Id="rId2" Type="http://schemas.openxmlformats.org/officeDocument/2006/relationships/image" Target="../media/image531.png"/><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3" Type="http://schemas.openxmlformats.org/officeDocument/2006/relationships/image" Target="../media/image532.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3" Type="http://schemas.openxmlformats.org/officeDocument/2006/relationships/image" Target="../media/image533.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3" Type="http://schemas.openxmlformats.org/officeDocument/2006/relationships/image" Target="../media/image535.png"/><Relationship Id="rId7" Type="http://schemas.openxmlformats.org/officeDocument/2006/relationships/image" Target="../media/image539.jpg"/><Relationship Id="rId2" Type="http://schemas.openxmlformats.org/officeDocument/2006/relationships/image" Target="../media/image534.png"/><Relationship Id="rId1" Type="http://schemas.openxmlformats.org/officeDocument/2006/relationships/slideLayout" Target="../slideLayouts/slideLayout2.xml"/><Relationship Id="rId6" Type="http://schemas.openxmlformats.org/officeDocument/2006/relationships/image" Target="../media/image538.jpg"/><Relationship Id="rId5" Type="http://schemas.openxmlformats.org/officeDocument/2006/relationships/image" Target="../media/image537.png"/><Relationship Id="rId4" Type="http://schemas.openxmlformats.org/officeDocument/2006/relationships/image" Target="../media/image536.png"/></Relationships>
</file>

<file path=ppt/slides/_rels/slide326.xml.rels><?xml version="1.0" encoding="UTF-8" standalone="yes"?>
<Relationships xmlns="http://schemas.openxmlformats.org/package/2006/relationships"><Relationship Id="rId2" Type="http://schemas.openxmlformats.org/officeDocument/2006/relationships/image" Target="../media/image540.jpg"/><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3" Type="http://schemas.openxmlformats.org/officeDocument/2006/relationships/image" Target="../media/image542.png"/><Relationship Id="rId2" Type="http://schemas.openxmlformats.org/officeDocument/2006/relationships/image" Target="../media/image541.jpg"/><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3" Type="http://schemas.openxmlformats.org/officeDocument/2006/relationships/image" Target="../media/image544.jpg"/><Relationship Id="rId2" Type="http://schemas.openxmlformats.org/officeDocument/2006/relationships/image" Target="../media/image543.jpg"/><Relationship Id="rId1" Type="http://schemas.openxmlformats.org/officeDocument/2006/relationships/slideLayout" Target="../slideLayouts/slideLayout5.xml"/></Relationships>
</file>

<file path=ppt/slides/_rels/slide331.xml.rels><?xml version="1.0" encoding="UTF-8" standalone="yes"?>
<Relationships xmlns="http://schemas.openxmlformats.org/package/2006/relationships"><Relationship Id="rId3" Type="http://schemas.openxmlformats.org/officeDocument/2006/relationships/image" Target="../media/image545.jp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546.jpg"/></Relationships>
</file>

<file path=ppt/slides/_rels/slide332.xml.rels><?xml version="1.0" encoding="UTF-8" standalone="yes"?>
<Relationships xmlns="http://schemas.openxmlformats.org/package/2006/relationships"><Relationship Id="rId3" Type="http://schemas.openxmlformats.org/officeDocument/2006/relationships/image" Target="../media/image548.png"/><Relationship Id="rId2" Type="http://schemas.openxmlformats.org/officeDocument/2006/relationships/image" Target="../media/image547.png"/><Relationship Id="rId1" Type="http://schemas.openxmlformats.org/officeDocument/2006/relationships/slideLayout" Target="../slideLayouts/slideLayout4.xml"/><Relationship Id="rId4" Type="http://schemas.openxmlformats.org/officeDocument/2006/relationships/image" Target="../media/image549.png"/></Relationships>
</file>

<file path=ppt/slides/_rels/slide333.xml.rels><?xml version="1.0" encoding="UTF-8" standalone="yes"?>
<Relationships xmlns="http://schemas.openxmlformats.org/package/2006/relationships"><Relationship Id="rId3" Type="http://schemas.openxmlformats.org/officeDocument/2006/relationships/image" Target="../media/image551.jpg"/><Relationship Id="rId2" Type="http://schemas.openxmlformats.org/officeDocument/2006/relationships/image" Target="../media/image550.jpg"/><Relationship Id="rId1" Type="http://schemas.openxmlformats.org/officeDocument/2006/relationships/slideLayout" Target="../slideLayouts/slideLayout5.xml"/><Relationship Id="rId5" Type="http://schemas.openxmlformats.org/officeDocument/2006/relationships/image" Target="../media/image553.jpg"/><Relationship Id="rId4" Type="http://schemas.openxmlformats.org/officeDocument/2006/relationships/image" Target="../media/image552.jpg"/></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5.xml.rels><?xml version="1.0" encoding="UTF-8" standalone="yes"?>
<Relationships xmlns="http://schemas.openxmlformats.org/package/2006/relationships"><Relationship Id="rId3" Type="http://schemas.openxmlformats.org/officeDocument/2006/relationships/image" Target="../media/image555.png"/><Relationship Id="rId2" Type="http://schemas.openxmlformats.org/officeDocument/2006/relationships/image" Target="../media/image554.jpg"/><Relationship Id="rId1" Type="http://schemas.openxmlformats.org/officeDocument/2006/relationships/slideLayout" Target="../slideLayouts/slideLayout2.xml"/><Relationship Id="rId4" Type="http://schemas.openxmlformats.org/officeDocument/2006/relationships/image" Target="../media/image556.jpg"/></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3" Type="http://schemas.openxmlformats.org/officeDocument/2006/relationships/image" Target="../media/image558.jpg"/><Relationship Id="rId2" Type="http://schemas.openxmlformats.org/officeDocument/2006/relationships/image" Target="../media/image557.jpg"/><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image" Target="../media/image559.jpg"/><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image" Target="../media/image56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2" Type="http://schemas.openxmlformats.org/officeDocument/2006/relationships/image" Target="../media/image561.jpg"/><Relationship Id="rId1" Type="http://schemas.openxmlformats.org/officeDocument/2006/relationships/slideLayout" Target="../slideLayouts/slideLayout5.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image" Target="../media/image562.png"/><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2" Type="http://schemas.openxmlformats.org/officeDocument/2006/relationships/image" Target="../media/image563.jpg"/><Relationship Id="rId1" Type="http://schemas.openxmlformats.org/officeDocument/2006/relationships/slideLayout" Target="../slideLayouts/slideLayout5.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2" Type="http://schemas.openxmlformats.org/officeDocument/2006/relationships/image" Target="../media/image564.jpg"/><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3" Type="http://schemas.openxmlformats.org/officeDocument/2006/relationships/image" Target="../media/image566.jpg"/><Relationship Id="rId2" Type="http://schemas.openxmlformats.org/officeDocument/2006/relationships/image" Target="../media/image565.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347.xml.rels><?xml version="1.0" encoding="UTF-8" standalone="yes"?>
<Relationships xmlns="http://schemas.openxmlformats.org/package/2006/relationships"><Relationship Id="rId3" Type="http://schemas.openxmlformats.org/officeDocument/2006/relationships/image" Target="../media/image567.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568.png"/></Relationships>
</file>

<file path=ppt/slides/_rels/slide348.xml.rels><?xml version="1.0" encoding="UTF-8" standalone="yes"?>
<Relationships xmlns="http://schemas.openxmlformats.org/package/2006/relationships"><Relationship Id="rId3" Type="http://schemas.openxmlformats.org/officeDocument/2006/relationships/image" Target="../media/image569.png"/><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349.xml.rels><?xml version="1.0" encoding="UTF-8" standalone="yes"?>
<Relationships xmlns="http://schemas.openxmlformats.org/package/2006/relationships"><Relationship Id="rId3" Type="http://schemas.openxmlformats.org/officeDocument/2006/relationships/image" Target="../media/image571.png"/><Relationship Id="rId2" Type="http://schemas.openxmlformats.org/officeDocument/2006/relationships/image" Target="../media/image570.jpg"/><Relationship Id="rId1" Type="http://schemas.openxmlformats.org/officeDocument/2006/relationships/slideLayout" Target="../slideLayouts/slideLayout2.xml"/><Relationship Id="rId4" Type="http://schemas.openxmlformats.org/officeDocument/2006/relationships/image" Target="../media/image572.pn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jpg"/></Relationships>
</file>

<file path=ppt/slides/_rels/slide350.xml.rels><?xml version="1.0" encoding="UTF-8" standalone="yes"?>
<Relationships xmlns="http://schemas.openxmlformats.org/package/2006/relationships"><Relationship Id="rId8" Type="http://schemas.openxmlformats.org/officeDocument/2006/relationships/image" Target="../media/image578.png"/><Relationship Id="rId13" Type="http://schemas.openxmlformats.org/officeDocument/2006/relationships/image" Target="../media/image583.png"/><Relationship Id="rId3" Type="http://schemas.openxmlformats.org/officeDocument/2006/relationships/image" Target="../media/image573.png"/><Relationship Id="rId7" Type="http://schemas.openxmlformats.org/officeDocument/2006/relationships/image" Target="../media/image577.png"/><Relationship Id="rId12" Type="http://schemas.openxmlformats.org/officeDocument/2006/relationships/image" Target="../media/image582.png"/><Relationship Id="rId2" Type="http://schemas.openxmlformats.org/officeDocument/2006/relationships/image" Target="../media/image570.jpg"/><Relationship Id="rId1" Type="http://schemas.openxmlformats.org/officeDocument/2006/relationships/slideLayout" Target="../slideLayouts/slideLayout2.xml"/><Relationship Id="rId6" Type="http://schemas.openxmlformats.org/officeDocument/2006/relationships/image" Target="../media/image576.png"/><Relationship Id="rId11" Type="http://schemas.openxmlformats.org/officeDocument/2006/relationships/image" Target="../media/image581.png"/><Relationship Id="rId5" Type="http://schemas.openxmlformats.org/officeDocument/2006/relationships/image" Target="../media/image575.png"/><Relationship Id="rId15" Type="http://schemas.openxmlformats.org/officeDocument/2006/relationships/image" Target="../media/image585.png"/><Relationship Id="rId10" Type="http://schemas.openxmlformats.org/officeDocument/2006/relationships/image" Target="../media/image580.png"/><Relationship Id="rId4" Type="http://schemas.openxmlformats.org/officeDocument/2006/relationships/image" Target="../media/image574.png"/><Relationship Id="rId9" Type="http://schemas.openxmlformats.org/officeDocument/2006/relationships/image" Target="../media/image579.png"/><Relationship Id="rId14" Type="http://schemas.openxmlformats.org/officeDocument/2006/relationships/image" Target="../media/image584.png"/></Relationships>
</file>

<file path=ppt/slides/_rels/slide351.xml.rels><?xml version="1.0" encoding="UTF-8" standalone="yes"?>
<Relationships xmlns="http://schemas.openxmlformats.org/package/2006/relationships"><Relationship Id="rId8" Type="http://schemas.openxmlformats.org/officeDocument/2006/relationships/image" Target="../media/image591.png"/><Relationship Id="rId13" Type="http://schemas.openxmlformats.org/officeDocument/2006/relationships/image" Target="../media/image596.png"/><Relationship Id="rId3" Type="http://schemas.openxmlformats.org/officeDocument/2006/relationships/image" Target="../media/image570.jpg"/><Relationship Id="rId7" Type="http://schemas.openxmlformats.org/officeDocument/2006/relationships/image" Target="../media/image590.png"/><Relationship Id="rId12" Type="http://schemas.openxmlformats.org/officeDocument/2006/relationships/image" Target="../media/image595.png"/><Relationship Id="rId17" Type="http://schemas.openxmlformats.org/officeDocument/2006/relationships/image" Target="../media/image600.png"/><Relationship Id="rId2" Type="http://schemas.openxmlformats.org/officeDocument/2006/relationships/image" Target="../media/image586.png"/><Relationship Id="rId16" Type="http://schemas.openxmlformats.org/officeDocument/2006/relationships/image" Target="../media/image599.png"/><Relationship Id="rId1" Type="http://schemas.openxmlformats.org/officeDocument/2006/relationships/slideLayout" Target="../slideLayouts/slideLayout2.xml"/><Relationship Id="rId6" Type="http://schemas.openxmlformats.org/officeDocument/2006/relationships/image" Target="../media/image589.png"/><Relationship Id="rId11" Type="http://schemas.openxmlformats.org/officeDocument/2006/relationships/image" Target="../media/image594.png"/><Relationship Id="rId5" Type="http://schemas.openxmlformats.org/officeDocument/2006/relationships/image" Target="../media/image588.png"/><Relationship Id="rId15" Type="http://schemas.openxmlformats.org/officeDocument/2006/relationships/image" Target="../media/image598.png"/><Relationship Id="rId10" Type="http://schemas.openxmlformats.org/officeDocument/2006/relationships/image" Target="../media/image593.png"/><Relationship Id="rId4" Type="http://schemas.openxmlformats.org/officeDocument/2006/relationships/image" Target="../media/image587.png"/><Relationship Id="rId9" Type="http://schemas.openxmlformats.org/officeDocument/2006/relationships/image" Target="../media/image592.png"/><Relationship Id="rId14" Type="http://schemas.openxmlformats.org/officeDocument/2006/relationships/image" Target="../media/image597.png"/></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3" Type="http://schemas.openxmlformats.org/officeDocument/2006/relationships/image" Target="../media/image601.jpeg"/><Relationship Id="rId2" Type="http://schemas.openxmlformats.org/officeDocument/2006/relationships/notesSlide" Target="../notesSlides/notesSlide94.xml"/><Relationship Id="rId1" Type="http://schemas.openxmlformats.org/officeDocument/2006/relationships/slideLayout" Target="../slideLayouts/slideLayout4.xml"/><Relationship Id="rId6" Type="http://schemas.openxmlformats.org/officeDocument/2006/relationships/image" Target="../media/image604.jpeg"/><Relationship Id="rId5" Type="http://schemas.openxmlformats.org/officeDocument/2006/relationships/image" Target="../media/image603.jpeg"/><Relationship Id="rId4" Type="http://schemas.openxmlformats.org/officeDocument/2006/relationships/image" Target="../media/image602.jpeg"/></Relationships>
</file>

<file path=ppt/slides/_rels/slide354.xml.rels><?xml version="1.0" encoding="UTF-8" standalone="yes"?>
<Relationships xmlns="http://schemas.openxmlformats.org/package/2006/relationships"><Relationship Id="rId3" Type="http://schemas.openxmlformats.org/officeDocument/2006/relationships/image" Target="../media/image570.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3" Type="http://schemas.openxmlformats.org/officeDocument/2006/relationships/image" Target="../media/image606.jpg"/><Relationship Id="rId2" Type="http://schemas.openxmlformats.org/officeDocument/2006/relationships/image" Target="../media/image605.jpg"/><Relationship Id="rId1" Type="http://schemas.openxmlformats.org/officeDocument/2006/relationships/slideLayout" Target="../slideLayouts/slideLayout2.xml"/><Relationship Id="rId5" Type="http://schemas.openxmlformats.org/officeDocument/2006/relationships/image" Target="../media/image608.jpg"/><Relationship Id="rId4" Type="http://schemas.openxmlformats.org/officeDocument/2006/relationships/image" Target="../media/image607.jpg"/></Relationships>
</file>

<file path=ppt/slides/_rels/slide358.xml.rels><?xml version="1.0" encoding="UTF-8" standalone="yes"?>
<Relationships xmlns="http://schemas.openxmlformats.org/package/2006/relationships"><Relationship Id="rId3" Type="http://schemas.openxmlformats.org/officeDocument/2006/relationships/image" Target="../media/image609.png"/><Relationship Id="rId2" Type="http://schemas.openxmlformats.org/officeDocument/2006/relationships/image" Target="../media/image570.jpg"/><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3" Type="http://schemas.openxmlformats.org/officeDocument/2006/relationships/image" Target="../media/image612.png"/><Relationship Id="rId2" Type="http://schemas.openxmlformats.org/officeDocument/2006/relationships/image" Target="../media/image611.png"/><Relationship Id="rId1" Type="http://schemas.openxmlformats.org/officeDocument/2006/relationships/slideLayout" Target="../slideLayouts/slideLayout2.xml"/><Relationship Id="rId4" Type="http://schemas.openxmlformats.org/officeDocument/2006/relationships/image" Target="../media/image613.png"/></Relationships>
</file>

<file path=ppt/slides/_rels/slide36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5.xml.rels><?xml version="1.0" encoding="UTF-8" standalone="yes"?>
<Relationships xmlns="http://schemas.openxmlformats.org/package/2006/relationships"><Relationship Id="rId3" Type="http://schemas.openxmlformats.org/officeDocument/2006/relationships/image" Target="../media/image615.jpg"/><Relationship Id="rId2" Type="http://schemas.openxmlformats.org/officeDocument/2006/relationships/image" Target="../media/image614.jpg"/><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3" Type="http://schemas.openxmlformats.org/officeDocument/2006/relationships/image" Target="../media/image5910.png"/><Relationship Id="rId2" Type="http://schemas.openxmlformats.org/officeDocument/2006/relationships/customXml" Target="../ink/ink1.xml"/><Relationship Id="rId1" Type="http://schemas.openxmlformats.org/officeDocument/2006/relationships/slideLayout" Target="../slideLayouts/slideLayout2.xml"/><Relationship Id="rId5" Type="http://schemas.openxmlformats.org/officeDocument/2006/relationships/image" Target="../media/image5920.png"/><Relationship Id="rId4" Type="http://schemas.openxmlformats.org/officeDocument/2006/relationships/customXml" Target="../ink/ink2.xml"/></Relationships>
</file>

<file path=ppt/slides/_rels/slide367.xml.rels><?xml version="1.0" encoding="UTF-8" standalone="yes"?>
<Relationships xmlns="http://schemas.openxmlformats.org/package/2006/relationships"><Relationship Id="rId3" Type="http://schemas.openxmlformats.org/officeDocument/2006/relationships/image" Target="../media/image616.jpeg"/><Relationship Id="rId2" Type="http://schemas.openxmlformats.org/officeDocument/2006/relationships/notesSlide" Target="../notesSlides/notesSlide98.xml"/><Relationship Id="rId1" Type="http://schemas.openxmlformats.org/officeDocument/2006/relationships/slideLayout" Target="../slideLayouts/slideLayout5.xml"/><Relationship Id="rId4" Type="http://schemas.openxmlformats.org/officeDocument/2006/relationships/image" Target="../media/image617.jpeg"/></Relationships>
</file>

<file path=ppt/slides/_rels/slide368.xml.rels><?xml version="1.0" encoding="UTF-8" standalone="yes"?>
<Relationships xmlns="http://schemas.openxmlformats.org/package/2006/relationships"><Relationship Id="rId2" Type="http://schemas.openxmlformats.org/officeDocument/2006/relationships/image" Target="../media/image614.jpg"/><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3" Type="http://schemas.openxmlformats.org/officeDocument/2006/relationships/image" Target="../media/image444.jpg"/><Relationship Id="rId2" Type="http://schemas.openxmlformats.org/officeDocument/2006/relationships/image" Target="../media/image61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93.jp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10" Type="http://schemas.openxmlformats.org/officeDocument/2006/relationships/image" Target="../media/image95.jpg"/><Relationship Id="rId4" Type="http://schemas.openxmlformats.org/officeDocument/2006/relationships/image" Target="../media/image89.png"/><Relationship Id="rId9" Type="http://schemas.openxmlformats.org/officeDocument/2006/relationships/image" Target="../media/image94.jpg"/></Relationships>
</file>

<file path=ppt/slides/_rels/slide370.xml.rels><?xml version="1.0" encoding="UTF-8" standalone="yes"?>
<Relationships xmlns="http://schemas.openxmlformats.org/package/2006/relationships"><Relationship Id="rId3" Type="http://schemas.openxmlformats.org/officeDocument/2006/relationships/image" Target="../media/image619.jpg"/><Relationship Id="rId2" Type="http://schemas.openxmlformats.org/officeDocument/2006/relationships/image" Target="../media/image618.jpg"/><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2" Type="http://schemas.openxmlformats.org/officeDocument/2006/relationships/image" Target="../media/image620.jpg"/><Relationship Id="rId1" Type="http://schemas.openxmlformats.org/officeDocument/2006/relationships/slideLayout" Target="../slideLayouts/slideLayout4.xml"/></Relationships>
</file>

<file path=ppt/slides/_rels/slide372.xml.rels><?xml version="1.0" encoding="UTF-8" standalone="yes"?>
<Relationships xmlns="http://schemas.openxmlformats.org/package/2006/relationships"><Relationship Id="rId2" Type="http://schemas.openxmlformats.org/officeDocument/2006/relationships/image" Target="../media/image621.png"/><Relationship Id="rId1" Type="http://schemas.openxmlformats.org/officeDocument/2006/relationships/slideLayout" Target="../slideLayouts/slideLayout4.xml"/></Relationships>
</file>

<file path=ppt/slides/_rels/slide373.xml.rels><?xml version="1.0" encoding="UTF-8" standalone="yes"?>
<Relationships xmlns="http://schemas.openxmlformats.org/package/2006/relationships"><Relationship Id="rId2" Type="http://schemas.openxmlformats.org/officeDocument/2006/relationships/image" Target="../media/image622.jpg"/><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8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2" Type="http://schemas.openxmlformats.org/officeDocument/2006/relationships/image" Target="../media/image623.jpg"/><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2" Type="http://schemas.openxmlformats.org/officeDocument/2006/relationships/image" Target="../media/image624.jpg"/><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2" Type="http://schemas.openxmlformats.org/officeDocument/2006/relationships/image" Target="../media/image625.jpg"/><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2" Type="http://schemas.openxmlformats.org/officeDocument/2006/relationships/image" Target="../media/image626.jpg"/><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627.jpg"/><Relationship Id="rId1" Type="http://schemas.openxmlformats.org/officeDocument/2006/relationships/slideLayout" Target="../slideLayouts/slideLayout2.xml"/><Relationship Id="rId6" Type="http://schemas.openxmlformats.org/officeDocument/2006/relationships/image" Target="../media/image630.png"/><Relationship Id="rId5" Type="http://schemas.openxmlformats.org/officeDocument/2006/relationships/customXml" Target="../ink/ink4.xml"/><Relationship Id="rId4" Type="http://schemas.openxmlformats.org/officeDocument/2006/relationships/image" Target="../media/image629.png"/></Relationships>
</file>

<file path=ppt/slides/_rels/slide387.xml.rels><?xml version="1.0" encoding="UTF-8" standalone="yes"?>
<Relationships xmlns="http://schemas.openxmlformats.org/package/2006/relationships"><Relationship Id="rId3" Type="http://schemas.openxmlformats.org/officeDocument/2006/relationships/image" Target="../media/image629.jpg"/><Relationship Id="rId2" Type="http://schemas.openxmlformats.org/officeDocument/2006/relationships/image" Target="../media/image628.jpg"/><Relationship Id="rId1" Type="http://schemas.openxmlformats.org/officeDocument/2006/relationships/slideLayout" Target="../slideLayouts/slideLayout5.xml"/></Relationships>
</file>

<file path=ppt/slides/_rels/slide388.xml.rels><?xml version="1.0" encoding="UTF-8" standalone="yes"?>
<Relationships xmlns="http://schemas.openxmlformats.org/package/2006/relationships"><Relationship Id="rId2" Type="http://schemas.openxmlformats.org/officeDocument/2006/relationships/image" Target="../media/image630.jpg"/><Relationship Id="rId1" Type="http://schemas.openxmlformats.org/officeDocument/2006/relationships/slideLayout" Target="../slideLayouts/slideLayout5.xml"/></Relationships>
</file>

<file path=ppt/slides/_rels/slide389.xml.rels><?xml version="1.0" encoding="UTF-8" standalone="yes"?>
<Relationships xmlns="http://schemas.openxmlformats.org/package/2006/relationships"><Relationship Id="rId2" Type="http://schemas.openxmlformats.org/officeDocument/2006/relationships/image" Target="../media/image631.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5.xml"/></Relationships>
</file>

<file path=ppt/slides/_rels/slide390.xml.rels><?xml version="1.0" encoding="UTF-8" standalone="yes"?>
<Relationships xmlns="http://schemas.openxmlformats.org/package/2006/relationships"><Relationship Id="rId2" Type="http://schemas.openxmlformats.org/officeDocument/2006/relationships/image" Target="../media/image632.jpg"/><Relationship Id="rId1" Type="http://schemas.openxmlformats.org/officeDocument/2006/relationships/slideLayout" Target="../slideLayouts/slideLayout5.xml"/></Relationships>
</file>

<file path=ppt/slides/_rels/slide391.xml.rels><?xml version="1.0" encoding="UTF-8" standalone="yes"?>
<Relationships xmlns="http://schemas.openxmlformats.org/package/2006/relationships"><Relationship Id="rId2" Type="http://schemas.openxmlformats.org/officeDocument/2006/relationships/image" Target="../media/image633.jpg"/><Relationship Id="rId1" Type="http://schemas.openxmlformats.org/officeDocument/2006/relationships/slideLayout" Target="../slideLayouts/slideLayout5.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jp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notesSlide" Target="../notesSlides/notesSlide3.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s>
</file>

<file path=ppt/slides/_rels/slide40.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2.xml"/><Relationship Id="rId4" Type="http://schemas.openxmlformats.org/officeDocument/2006/relationships/image" Target="../media/image101.jpg"/></Relationships>
</file>

<file path=ppt/slides/_rels/slide42.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05.jpg"/><Relationship Id="rId4" Type="http://schemas.openxmlformats.org/officeDocument/2006/relationships/image" Target="../media/image104.jpg"/></Relationships>
</file>

<file path=ppt/slides/_rels/slide43.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4.xml"/><Relationship Id="rId4" Type="http://schemas.openxmlformats.org/officeDocument/2006/relationships/image" Target="../media/image109.jpg"/></Relationships>
</file>

<file path=ppt/slides/_rels/slide45.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17.jpg"/><Relationship Id="rId7" Type="http://schemas.openxmlformats.org/officeDocument/2006/relationships/image" Target="../media/image121.jpg"/><Relationship Id="rId2" Type="http://schemas.openxmlformats.org/officeDocument/2006/relationships/image" Target="../media/image116.jpg"/><Relationship Id="rId1" Type="http://schemas.openxmlformats.org/officeDocument/2006/relationships/slideLayout" Target="../slideLayouts/slideLayout2.xml"/><Relationship Id="rId6" Type="http://schemas.openxmlformats.org/officeDocument/2006/relationships/image" Target="../media/image120.jpg"/><Relationship Id="rId5" Type="http://schemas.openxmlformats.org/officeDocument/2006/relationships/image" Target="../media/image119.jpg"/><Relationship Id="rId4" Type="http://schemas.openxmlformats.org/officeDocument/2006/relationships/image" Target="../media/image118.jpg"/></Relationships>
</file>

<file path=ppt/slides/_rels/slide51.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jpg"/><Relationship Id="rId1" Type="http://schemas.openxmlformats.org/officeDocument/2006/relationships/slideLayout" Target="../slideLayouts/slideLayout2.xml"/><Relationship Id="rId5" Type="http://schemas.openxmlformats.org/officeDocument/2006/relationships/image" Target="../media/image125.jpg"/><Relationship Id="rId4" Type="http://schemas.openxmlformats.org/officeDocument/2006/relationships/image" Target="../media/image124.jpg"/></Relationships>
</file>

<file path=ppt/slides/_rels/slide52.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28.jpg"/><Relationship Id="rId4" Type="http://schemas.openxmlformats.org/officeDocument/2006/relationships/image" Target="../media/image127.jpg"/></Relationships>
</file>

<file path=ppt/slides/_rels/slide53.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33.gif"/><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36.jpg"/></Relationships>
</file>

<file path=ppt/slides/_rels/slide59.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39.jpg"/></Relationships>
</file>

<file path=ppt/slides/_rels/slide61.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62.xml.rels><?xml version="1.0" encoding="UTF-8" standalone="yes"?>
<Relationships xmlns="http://schemas.openxmlformats.org/package/2006/relationships"><Relationship Id="rId3" Type="http://schemas.openxmlformats.org/officeDocument/2006/relationships/image" Target="../media/image142.jpg"/><Relationship Id="rId7" Type="http://schemas.openxmlformats.org/officeDocument/2006/relationships/image" Target="../media/image146.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45.jpg"/><Relationship Id="rId5" Type="http://schemas.openxmlformats.org/officeDocument/2006/relationships/image" Target="../media/image144.jpg"/><Relationship Id="rId4" Type="http://schemas.openxmlformats.org/officeDocument/2006/relationships/image" Target="../media/image143.jpg"/></Relationships>
</file>

<file path=ppt/slides/_rels/slide63.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149.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media/image154.jpg"/><Relationship Id="rId1" Type="http://schemas.openxmlformats.org/officeDocument/2006/relationships/slideLayout" Target="../slideLayouts/slideLayout5.xml"/><Relationship Id="rId4" Type="http://schemas.openxmlformats.org/officeDocument/2006/relationships/image" Target="../media/image156.jpg"/></Relationships>
</file>

<file path=ppt/slides/_rels/slide69.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image" Target="../media/image15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jpg"/><Relationship Id="rId2" Type="http://schemas.openxmlformats.org/officeDocument/2006/relationships/image" Target="../media/image29.png"/><Relationship Id="rId16" Type="http://schemas.openxmlformats.org/officeDocument/2006/relationships/image" Target="../media/image43.jp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jp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70.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image" Target="../media/image167.jpg"/><Relationship Id="rId1" Type="http://schemas.openxmlformats.org/officeDocument/2006/relationships/slideLayout" Target="../slideLayouts/slideLayout5.xml"/><Relationship Id="rId4" Type="http://schemas.openxmlformats.org/officeDocument/2006/relationships/image" Target="../media/image169.png"/></Relationships>
</file>

<file path=ppt/slides/_rels/slide78.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image" Target="../media/image170.jp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image" Target="../media/image174.jp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jp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178.jp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82.tiff"/><Relationship Id="rId2" Type="http://schemas.openxmlformats.org/officeDocument/2006/relationships/image" Target="../media/image181.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image" Target="../media/image184.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188.jpg"/><Relationship Id="rId2" Type="http://schemas.openxmlformats.org/officeDocument/2006/relationships/image" Target="../media/image187.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 Id="rId4" Type="http://schemas.openxmlformats.org/officeDocument/2006/relationships/image" Target="../media/image191.png"/></Relationships>
</file>

<file path=ppt/slides/_rels/slide91.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image" Target="../media/image192.jp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194.jp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image" Target="../media/image195.jpg"/><Relationship Id="rId1" Type="http://schemas.openxmlformats.org/officeDocument/2006/relationships/slideLayout" Target="../slideLayouts/slideLayout5.xml"/><Relationship Id="rId6" Type="http://schemas.openxmlformats.org/officeDocument/2006/relationships/image" Target="../media/image199.jpg"/><Relationship Id="rId5" Type="http://schemas.openxmlformats.org/officeDocument/2006/relationships/image" Target="../media/image198.jpg"/><Relationship Id="rId4" Type="http://schemas.openxmlformats.org/officeDocument/2006/relationships/image" Target="../media/image197.jpg"/></Relationships>
</file>

<file path=ppt/slides/_rels/slide94.xml.rels><?xml version="1.0" encoding="UTF-8" standalone="yes"?>
<Relationships xmlns="http://schemas.openxmlformats.org/package/2006/relationships"><Relationship Id="rId3" Type="http://schemas.openxmlformats.org/officeDocument/2006/relationships/image" Target="../media/image200.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203.jpg"/><Relationship Id="rId4" Type="http://schemas.openxmlformats.org/officeDocument/2006/relationships/image" Target="../media/image202.jpg"/></Relationships>
</file>

<file path=ppt/slides/_rels/slide96.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206.jpg"/><Relationship Id="rId2" Type="http://schemas.openxmlformats.org/officeDocument/2006/relationships/image" Target="../media/image205.jp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207.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09.jpg"/><Relationship Id="rId2" Type="http://schemas.openxmlformats.org/officeDocument/2006/relationships/image" Target="../media/image20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EC7371B7-D8AF-8ABF-189E-CC318807CC66}"/>
              </a:ext>
            </a:extLst>
          </p:cNvPr>
          <p:cNvSpPr/>
          <p:nvPr/>
        </p:nvSpPr>
        <p:spPr>
          <a:xfrm>
            <a:off x="391319" y="1447800"/>
            <a:ext cx="8361362" cy="1763053"/>
          </a:xfrm>
          <a:prstGeom prst="rect">
            <a:avLst/>
          </a:prstGeom>
          <a:solidFill>
            <a:srgbClr val="002060"/>
          </a:solidFill>
          <a:scene3d>
            <a:camera prst="orthographicFront"/>
            <a:lightRig rig="threePt" dir="t"/>
          </a:scene3d>
          <a:sp3d>
            <a:bevelT/>
          </a:sp3d>
        </p:spPr>
        <p:txBody>
          <a:bodyPr lIns="100081" tIns="50041" rIns="100081" bIns="50041">
            <a:spAutoFit/>
          </a:bodyPr>
          <a:lstStyle/>
          <a:p>
            <a:pPr algn="ctr">
              <a:spcBef>
                <a:spcPts val="0"/>
              </a:spcBef>
              <a:defRPr/>
            </a:pPr>
            <a:r>
              <a:rPr lang="it-IT" sz="3600" b="1" dirty="0">
                <a:solidFill>
                  <a:srgbClr val="FFFFFF"/>
                </a:solidFill>
                <a:effectLst>
                  <a:outerShdw blurRad="38100" dist="38100" dir="2700000" algn="tl">
                    <a:srgbClr val="000000">
                      <a:alpha val="43137"/>
                    </a:srgbClr>
                  </a:outerShdw>
                </a:effectLst>
                <a:cs typeface="Arial" pitchFamily="34" charset="0"/>
              </a:rPr>
              <a:t>CORSO DI FORMAZIONE PER ADDETTO </a:t>
            </a:r>
            <a:br>
              <a:rPr lang="it-IT" sz="3600" b="1" dirty="0">
                <a:solidFill>
                  <a:srgbClr val="FFFFFF"/>
                </a:solidFill>
                <a:effectLst>
                  <a:outerShdw blurRad="38100" dist="38100" dir="2700000" algn="tl">
                    <a:srgbClr val="000000">
                      <a:alpha val="43137"/>
                    </a:srgbClr>
                  </a:outerShdw>
                </a:effectLst>
                <a:cs typeface="Arial" pitchFamily="34" charset="0"/>
              </a:rPr>
            </a:br>
            <a:r>
              <a:rPr lang="it-IT" sz="3600" b="1" dirty="0">
                <a:solidFill>
                  <a:srgbClr val="FFFFFF"/>
                </a:solidFill>
                <a:effectLst>
                  <a:outerShdw blurRad="38100" dist="38100" dir="2700000" algn="tl">
                    <a:srgbClr val="000000">
                      <a:alpha val="43137"/>
                    </a:srgbClr>
                  </a:outerShdw>
                </a:effectLst>
                <a:cs typeface="Arial" pitchFamily="34" charset="0"/>
              </a:rPr>
              <a:t>AL PRIMO SOCCORSO </a:t>
            </a:r>
          </a:p>
          <a:p>
            <a:pPr algn="ctr">
              <a:spcBef>
                <a:spcPts val="0"/>
              </a:spcBef>
              <a:defRPr/>
            </a:pPr>
            <a:r>
              <a:rPr lang="it-IT" sz="3600" b="1" dirty="0">
                <a:solidFill>
                  <a:srgbClr val="FFFFFF"/>
                </a:solidFill>
                <a:effectLst>
                  <a:outerShdw blurRad="38100" dist="38100" dir="2700000" algn="tl">
                    <a:srgbClr val="000000">
                      <a:alpha val="43137"/>
                    </a:srgbClr>
                  </a:outerShdw>
                </a:effectLst>
                <a:cs typeface="Arial" pitchFamily="34" charset="0"/>
              </a:rPr>
              <a:t>DEI LUOGHI DI LAVORO</a:t>
            </a:r>
          </a:p>
        </p:txBody>
      </p:sp>
      <p:sp>
        <p:nvSpPr>
          <p:cNvPr id="3" name="Rectangle 7">
            <a:extLst>
              <a:ext uri="{FF2B5EF4-FFF2-40B4-BE49-F238E27FC236}">
                <a16:creationId xmlns:a16="http://schemas.microsoft.com/office/drawing/2014/main" id="{9FF1694D-0014-5890-02ED-440ABFCDA4AA}"/>
              </a:ext>
            </a:extLst>
          </p:cNvPr>
          <p:cNvSpPr>
            <a:spLocks noChangeArrowheads="1"/>
          </p:cNvSpPr>
          <p:nvPr/>
        </p:nvSpPr>
        <p:spPr bwMode="auto">
          <a:xfrm>
            <a:off x="1828856" y="3810000"/>
            <a:ext cx="5486288" cy="1541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808" tIns="46904" rIns="93808" bIns="46904">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00000"/>
              </a:lnSpc>
              <a:spcBef>
                <a:spcPts val="0"/>
              </a:spcBef>
              <a:defRPr/>
            </a:pPr>
            <a:r>
              <a:rPr lang="it-IT" altLang="it-IT" sz="2200" b="1" dirty="0">
                <a:latin typeface="Arial Narrow" pitchFamily="34" charset="0"/>
              </a:rPr>
              <a:t>Gruppo 2G S.r.l.</a:t>
            </a:r>
          </a:p>
          <a:p>
            <a:pPr algn="ctr" eaLnBrk="1" hangingPunct="1">
              <a:lnSpc>
                <a:spcPct val="100000"/>
              </a:lnSpc>
              <a:spcBef>
                <a:spcPts val="0"/>
              </a:spcBef>
              <a:defRPr/>
            </a:pPr>
            <a:r>
              <a:rPr lang="it-IT" altLang="it-IT" dirty="0">
                <a:latin typeface="Arial Narrow" pitchFamily="34" charset="0"/>
              </a:rPr>
              <a:t>Corso Duca degli Abruzzi, 5– 10128 Torino</a:t>
            </a:r>
          </a:p>
          <a:p>
            <a:pPr algn="ctr" eaLnBrk="1" hangingPunct="1">
              <a:lnSpc>
                <a:spcPct val="100000"/>
              </a:lnSpc>
              <a:spcBef>
                <a:spcPts val="0"/>
              </a:spcBef>
              <a:defRPr/>
            </a:pPr>
            <a:r>
              <a:rPr lang="it-IT" altLang="it-IT" dirty="0">
                <a:latin typeface="Arial Narrow" pitchFamily="34" charset="0"/>
              </a:rPr>
              <a:t>Tel. 011/5620022  </a:t>
            </a:r>
            <a:br>
              <a:rPr lang="it-IT" altLang="it-IT" dirty="0">
                <a:latin typeface="Arial Narrow" pitchFamily="34" charset="0"/>
              </a:rPr>
            </a:br>
            <a:r>
              <a:rPr lang="it-IT" altLang="it-IT" dirty="0">
                <a:latin typeface="Arial Narrow" pitchFamily="34" charset="0"/>
              </a:rPr>
              <a:t>e-mail: </a:t>
            </a:r>
            <a:r>
              <a:rPr lang="it-IT" altLang="it-IT" u="sng" dirty="0">
                <a:latin typeface="Arial Narrow" pitchFamily="34" charset="0"/>
                <a:hlinkClick r:id="rId3"/>
              </a:rPr>
              <a:t>gruppo2g@gruppo2g.com</a:t>
            </a:r>
            <a:r>
              <a:rPr lang="it-IT" altLang="it-IT" dirty="0">
                <a:latin typeface="Arial Narrow" pitchFamily="34" charset="0"/>
              </a:rPr>
              <a:t> </a:t>
            </a:r>
            <a:br>
              <a:rPr lang="it-IT" altLang="it-IT" dirty="0">
                <a:latin typeface="Arial Narrow" pitchFamily="34" charset="0"/>
              </a:rPr>
            </a:br>
            <a:r>
              <a:rPr lang="it-IT" altLang="it-IT" dirty="0">
                <a:latin typeface="Arial Narrow" pitchFamily="34" charset="0"/>
              </a:rPr>
              <a:t>http://www.gruppo2g.com </a:t>
            </a:r>
          </a:p>
        </p:txBody>
      </p:sp>
    </p:spTree>
    <p:extLst>
      <p:ext uri="{BB962C8B-B14F-4D97-AF65-F5344CB8AC3E}">
        <p14:creationId xmlns:p14="http://schemas.microsoft.com/office/powerpoint/2010/main" val="265170752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400" y="609600"/>
            <a:ext cx="8328025" cy="2243455"/>
          </a:xfrm>
          <a:prstGeom prst="rect">
            <a:avLst/>
          </a:prstGeom>
          <a:ln w="25400">
            <a:solidFill>
              <a:srgbClr val="BBE0E3"/>
            </a:solidFill>
          </a:ln>
        </p:spPr>
        <p:txBody>
          <a:bodyPr vert="horz" wrap="square" lIns="0" tIns="40640" rIns="0" bIns="0" rtlCol="0">
            <a:spAutoFit/>
          </a:bodyPr>
          <a:lstStyle/>
          <a:p>
            <a:pPr marL="58419" algn="just">
              <a:lnSpc>
                <a:spcPts val="2130"/>
              </a:lnSpc>
              <a:spcBef>
                <a:spcPts val="320"/>
              </a:spcBef>
            </a:pPr>
            <a:r>
              <a:rPr sz="1800" spc="-5" dirty="0">
                <a:solidFill>
                  <a:srgbClr val="FF2600"/>
                </a:solidFill>
                <a:latin typeface="Arial MT"/>
                <a:cs typeface="Arial MT"/>
              </a:rPr>
              <a:t>G</a:t>
            </a:r>
            <a:r>
              <a:rPr sz="1800" dirty="0">
                <a:solidFill>
                  <a:srgbClr val="FF2600"/>
                </a:solidFill>
                <a:latin typeface="Arial MT"/>
                <a:cs typeface="Arial MT"/>
              </a:rPr>
              <a:t>RUPPO</a:t>
            </a:r>
            <a:r>
              <a:rPr sz="1800" spc="-100" dirty="0">
                <a:solidFill>
                  <a:srgbClr val="FF2600"/>
                </a:solidFill>
                <a:latin typeface="Arial MT"/>
                <a:cs typeface="Arial MT"/>
              </a:rPr>
              <a:t> </a:t>
            </a:r>
            <a:r>
              <a:rPr sz="1800" dirty="0">
                <a:solidFill>
                  <a:srgbClr val="FF2600"/>
                </a:solidFill>
                <a:latin typeface="Arial MT"/>
                <a:cs typeface="Arial MT"/>
              </a:rPr>
              <a:t>A</a:t>
            </a:r>
            <a:endParaRPr sz="1800">
              <a:latin typeface="Arial MT"/>
              <a:cs typeface="Arial MT"/>
            </a:endParaRPr>
          </a:p>
          <a:p>
            <a:pPr marL="58419" marR="345440" algn="just">
              <a:lnSpc>
                <a:spcPts val="2100"/>
              </a:lnSpc>
              <a:spcBef>
                <a:spcPts val="90"/>
              </a:spcBef>
            </a:pPr>
            <a:r>
              <a:rPr sz="1800" b="1" spc="-5" dirty="0">
                <a:latin typeface="Arial"/>
                <a:cs typeface="Arial"/>
              </a:rPr>
              <a:t>Aziende </a:t>
            </a:r>
            <a:r>
              <a:rPr sz="1800" b="1" dirty="0">
                <a:latin typeface="Arial"/>
                <a:cs typeface="Arial"/>
              </a:rPr>
              <a:t>a </a:t>
            </a:r>
            <a:r>
              <a:rPr sz="1800" b="1" spc="-5" dirty="0">
                <a:latin typeface="Arial"/>
                <a:cs typeface="Arial"/>
              </a:rPr>
              <a:t>elevato rischio</a:t>
            </a:r>
            <a:r>
              <a:rPr sz="1800" spc="-5" dirty="0">
                <a:latin typeface="Arial MT"/>
                <a:cs typeface="Arial MT"/>
              </a:rPr>
              <a:t>, </a:t>
            </a:r>
            <a:r>
              <a:rPr sz="1800" dirty="0">
                <a:latin typeface="Arial MT"/>
                <a:cs typeface="Arial MT"/>
              </a:rPr>
              <a:t>come </a:t>
            </a:r>
            <a:r>
              <a:rPr sz="1800" spc="-5" dirty="0">
                <a:latin typeface="Arial MT"/>
                <a:cs typeface="Arial MT"/>
              </a:rPr>
              <a:t>centrali termoelettriche, impianti </a:t>
            </a:r>
            <a:r>
              <a:rPr sz="1800" dirty="0">
                <a:latin typeface="Arial MT"/>
                <a:cs typeface="Arial MT"/>
              </a:rPr>
              <a:t>e </a:t>
            </a:r>
            <a:r>
              <a:rPr sz="1800" spc="-5" dirty="0">
                <a:latin typeface="Arial MT"/>
                <a:cs typeface="Arial MT"/>
              </a:rPr>
              <a:t>laboratori </a:t>
            </a:r>
            <a:r>
              <a:rPr sz="1800" spc="-490" dirty="0">
                <a:latin typeface="Arial MT"/>
                <a:cs typeface="Arial MT"/>
              </a:rPr>
              <a:t> </a:t>
            </a:r>
            <a:r>
              <a:rPr sz="1800" dirty="0">
                <a:latin typeface="Arial MT"/>
                <a:cs typeface="Arial MT"/>
              </a:rPr>
              <a:t>nucleari, aziende </a:t>
            </a:r>
            <a:r>
              <a:rPr sz="1800" spc="-5" dirty="0">
                <a:latin typeface="Arial MT"/>
                <a:cs typeface="Arial MT"/>
              </a:rPr>
              <a:t>estrattive, </a:t>
            </a:r>
            <a:r>
              <a:rPr sz="1800" dirty="0">
                <a:latin typeface="Arial MT"/>
                <a:cs typeface="Arial MT"/>
              </a:rPr>
              <a:t>aziende per la </a:t>
            </a:r>
            <a:r>
              <a:rPr sz="1800" spc="-5" dirty="0">
                <a:latin typeface="Arial MT"/>
                <a:cs typeface="Arial MT"/>
              </a:rPr>
              <a:t>fabbricazione </a:t>
            </a:r>
            <a:r>
              <a:rPr sz="1800" dirty="0">
                <a:latin typeface="Arial MT"/>
                <a:cs typeface="Arial MT"/>
              </a:rPr>
              <a:t>di esplosivi, polveri e </a:t>
            </a:r>
            <a:r>
              <a:rPr sz="1800" spc="-490" dirty="0">
                <a:latin typeface="Arial MT"/>
                <a:cs typeface="Arial MT"/>
              </a:rPr>
              <a:t> </a:t>
            </a:r>
            <a:r>
              <a:rPr sz="1800" dirty="0">
                <a:latin typeface="Arial MT"/>
                <a:cs typeface="Arial MT"/>
              </a:rPr>
              <a:t>munizioni</a:t>
            </a:r>
            <a:endParaRPr sz="1800">
              <a:latin typeface="Arial MT"/>
              <a:cs typeface="Arial MT"/>
            </a:endParaRPr>
          </a:p>
          <a:p>
            <a:pPr>
              <a:lnSpc>
                <a:spcPct val="100000"/>
              </a:lnSpc>
              <a:spcBef>
                <a:spcPts val="25"/>
              </a:spcBef>
            </a:pPr>
            <a:endParaRPr sz="1800">
              <a:latin typeface="Arial MT"/>
              <a:cs typeface="Arial MT"/>
            </a:endParaRPr>
          </a:p>
          <a:p>
            <a:pPr marL="58419" marR="113664">
              <a:lnSpc>
                <a:spcPts val="2100"/>
              </a:lnSpc>
              <a:spcBef>
                <a:spcPts val="5"/>
              </a:spcBef>
            </a:pPr>
            <a:r>
              <a:rPr sz="1800" b="1" spc="-5" dirty="0">
                <a:latin typeface="Arial"/>
                <a:cs typeface="Arial"/>
              </a:rPr>
              <a:t>Aziende</a:t>
            </a:r>
            <a:r>
              <a:rPr sz="1800" b="1" dirty="0">
                <a:latin typeface="Arial"/>
                <a:cs typeface="Arial"/>
              </a:rPr>
              <a:t> </a:t>
            </a:r>
            <a:r>
              <a:rPr sz="1800" b="1" spc="-5" dirty="0">
                <a:latin typeface="Arial"/>
                <a:cs typeface="Arial"/>
              </a:rPr>
              <a:t>con più di </a:t>
            </a:r>
            <a:r>
              <a:rPr sz="1800" b="1" dirty="0">
                <a:latin typeface="Arial"/>
                <a:cs typeface="Arial"/>
              </a:rPr>
              <a:t>5 </a:t>
            </a:r>
            <a:r>
              <a:rPr sz="1800" b="1" spc="-5" dirty="0">
                <a:latin typeface="Arial"/>
                <a:cs typeface="Arial"/>
              </a:rPr>
              <a:t>dipendenti</a:t>
            </a:r>
            <a:r>
              <a:rPr sz="1800" b="1" dirty="0">
                <a:latin typeface="Arial"/>
                <a:cs typeface="Arial"/>
              </a:rPr>
              <a:t> </a:t>
            </a:r>
            <a:r>
              <a:rPr sz="1800" spc="-5" dirty="0">
                <a:latin typeface="Arial MT"/>
                <a:cs typeface="Arial MT"/>
              </a:rPr>
              <a:t>appartenenti</a:t>
            </a:r>
            <a:r>
              <a:rPr sz="1800" dirty="0">
                <a:latin typeface="Arial MT"/>
                <a:cs typeface="Arial MT"/>
              </a:rPr>
              <a:t> o</a:t>
            </a:r>
            <a:r>
              <a:rPr sz="1800" spc="5" dirty="0">
                <a:latin typeface="Arial MT"/>
                <a:cs typeface="Arial MT"/>
              </a:rPr>
              <a:t> </a:t>
            </a:r>
            <a:r>
              <a:rPr sz="1800" dirty="0">
                <a:latin typeface="Arial MT"/>
                <a:cs typeface="Arial MT"/>
              </a:rPr>
              <a:t>riconducibili ai gruppi </a:t>
            </a:r>
            <a:r>
              <a:rPr sz="1800" spc="-5" dirty="0">
                <a:latin typeface="Arial MT"/>
                <a:cs typeface="Arial MT"/>
              </a:rPr>
              <a:t>tariffari </a:t>
            </a:r>
            <a:r>
              <a:rPr sz="1800" dirty="0">
                <a:latin typeface="Arial MT"/>
                <a:cs typeface="Arial MT"/>
              </a:rPr>
              <a:t> </a:t>
            </a:r>
            <a:r>
              <a:rPr sz="1800" spc="-5" dirty="0">
                <a:latin typeface="Arial MT"/>
                <a:cs typeface="Arial MT"/>
              </a:rPr>
              <a:t>INAIL </a:t>
            </a:r>
            <a:r>
              <a:rPr sz="1800" dirty="0">
                <a:latin typeface="Arial MT"/>
                <a:cs typeface="Arial MT"/>
              </a:rPr>
              <a:t>con </a:t>
            </a:r>
            <a:r>
              <a:rPr sz="1800" b="1" spc="-5" dirty="0">
                <a:latin typeface="Arial"/>
                <a:cs typeface="Arial"/>
              </a:rPr>
              <a:t>indice infortunistico di inabilità permanente superiore </a:t>
            </a:r>
            <a:r>
              <a:rPr sz="1800" b="1" dirty="0">
                <a:latin typeface="Arial"/>
                <a:cs typeface="Arial"/>
              </a:rPr>
              <a:t>a 4 </a:t>
            </a:r>
            <a:r>
              <a:rPr sz="1800" dirty="0">
                <a:latin typeface="Arial MT"/>
                <a:cs typeface="Arial MT"/>
              </a:rPr>
              <a:t>e </a:t>
            </a:r>
            <a:r>
              <a:rPr sz="1800" spc="-5" dirty="0">
                <a:latin typeface="Arial MT"/>
                <a:cs typeface="Arial MT"/>
              </a:rPr>
              <a:t>quelle </a:t>
            </a:r>
            <a:r>
              <a:rPr sz="1800" spc="-490" dirty="0">
                <a:latin typeface="Arial MT"/>
                <a:cs typeface="Arial MT"/>
              </a:rPr>
              <a:t> </a:t>
            </a:r>
            <a:r>
              <a:rPr sz="1800" dirty="0">
                <a:latin typeface="Arial MT"/>
                <a:cs typeface="Arial MT"/>
              </a:rPr>
              <a:t>con</a:t>
            </a:r>
            <a:r>
              <a:rPr sz="1800" spc="5" dirty="0">
                <a:latin typeface="Arial MT"/>
                <a:cs typeface="Arial MT"/>
              </a:rPr>
              <a:t> </a:t>
            </a:r>
            <a:r>
              <a:rPr sz="1800" spc="-5" dirty="0">
                <a:latin typeface="Arial MT"/>
                <a:cs typeface="Arial MT"/>
              </a:rPr>
              <a:t>oltre</a:t>
            </a:r>
            <a:r>
              <a:rPr sz="1800" spc="5" dirty="0">
                <a:latin typeface="Arial MT"/>
                <a:cs typeface="Arial MT"/>
              </a:rPr>
              <a:t> </a:t>
            </a:r>
            <a:r>
              <a:rPr sz="1800" dirty="0">
                <a:latin typeface="Arial MT"/>
                <a:cs typeface="Arial MT"/>
              </a:rPr>
              <a:t>5</a:t>
            </a:r>
            <a:r>
              <a:rPr sz="1800" spc="10" dirty="0">
                <a:latin typeface="Arial MT"/>
                <a:cs typeface="Arial MT"/>
              </a:rPr>
              <a:t> </a:t>
            </a:r>
            <a:r>
              <a:rPr sz="1800" spc="-5" dirty="0">
                <a:latin typeface="Arial MT"/>
                <a:cs typeface="Arial MT"/>
              </a:rPr>
              <a:t>lavoratori</a:t>
            </a:r>
            <a:r>
              <a:rPr sz="1800" spc="5" dirty="0">
                <a:latin typeface="Arial MT"/>
                <a:cs typeface="Arial MT"/>
              </a:rPr>
              <a:t> </a:t>
            </a:r>
            <a:r>
              <a:rPr sz="1800" dirty="0">
                <a:latin typeface="Arial MT"/>
                <a:cs typeface="Arial MT"/>
              </a:rPr>
              <a:t>a</a:t>
            </a:r>
            <a:r>
              <a:rPr sz="1800" spc="10" dirty="0">
                <a:latin typeface="Arial MT"/>
                <a:cs typeface="Arial MT"/>
              </a:rPr>
              <a:t> </a:t>
            </a:r>
            <a:r>
              <a:rPr sz="1800" spc="-5" dirty="0">
                <a:latin typeface="Arial MT"/>
                <a:cs typeface="Arial MT"/>
              </a:rPr>
              <a:t>tempo</a:t>
            </a:r>
            <a:r>
              <a:rPr sz="1800" spc="5" dirty="0">
                <a:latin typeface="Arial MT"/>
                <a:cs typeface="Arial MT"/>
              </a:rPr>
              <a:t> </a:t>
            </a:r>
            <a:r>
              <a:rPr sz="1800" spc="-5" dirty="0">
                <a:latin typeface="Arial MT"/>
                <a:cs typeface="Arial MT"/>
              </a:rPr>
              <a:t>indeterminato</a:t>
            </a:r>
            <a:r>
              <a:rPr sz="1800" spc="10" dirty="0">
                <a:latin typeface="Arial MT"/>
                <a:cs typeface="Arial MT"/>
              </a:rPr>
              <a:t> </a:t>
            </a:r>
            <a:r>
              <a:rPr sz="1800" dirty="0">
                <a:latin typeface="Arial MT"/>
                <a:cs typeface="Arial MT"/>
              </a:rPr>
              <a:t>del</a:t>
            </a:r>
            <a:r>
              <a:rPr sz="1800" spc="5" dirty="0">
                <a:latin typeface="Arial MT"/>
                <a:cs typeface="Arial MT"/>
              </a:rPr>
              <a:t> </a:t>
            </a:r>
            <a:r>
              <a:rPr sz="1800" spc="-5" dirty="0">
                <a:latin typeface="Arial MT"/>
                <a:cs typeface="Arial MT"/>
              </a:rPr>
              <a:t>comparto</a:t>
            </a:r>
            <a:r>
              <a:rPr sz="1800" spc="10" dirty="0">
                <a:latin typeface="Arial MT"/>
                <a:cs typeface="Arial MT"/>
              </a:rPr>
              <a:t> </a:t>
            </a:r>
            <a:r>
              <a:rPr sz="1800" spc="-5" dirty="0">
                <a:latin typeface="Arial MT"/>
                <a:cs typeface="Arial MT"/>
              </a:rPr>
              <a:t>dell’agricoltura.</a:t>
            </a:r>
            <a:endParaRPr sz="1800">
              <a:latin typeface="Arial MT"/>
              <a:cs typeface="Arial MT"/>
            </a:endParaRPr>
          </a:p>
        </p:txBody>
      </p:sp>
      <p:sp>
        <p:nvSpPr>
          <p:cNvPr id="3" name="object 3"/>
          <p:cNvSpPr/>
          <p:nvPr/>
        </p:nvSpPr>
        <p:spPr>
          <a:xfrm>
            <a:off x="152400" y="3200400"/>
            <a:ext cx="7316470" cy="2776855"/>
          </a:xfrm>
          <a:custGeom>
            <a:avLst/>
            <a:gdLst/>
            <a:ahLst/>
            <a:cxnLst/>
            <a:rect l="l" t="t" r="r" b="b"/>
            <a:pathLst>
              <a:path w="7316470" h="2776854">
                <a:moveTo>
                  <a:pt x="0" y="0"/>
                </a:moveTo>
                <a:lnTo>
                  <a:pt x="7316073" y="0"/>
                </a:lnTo>
                <a:lnTo>
                  <a:pt x="7316073" y="2776360"/>
                </a:lnTo>
                <a:lnTo>
                  <a:pt x="0" y="2776360"/>
                </a:lnTo>
                <a:lnTo>
                  <a:pt x="0" y="0"/>
                </a:lnTo>
                <a:close/>
              </a:path>
            </a:pathLst>
          </a:custGeom>
          <a:ln w="25400">
            <a:solidFill>
              <a:srgbClr val="BBE0E3"/>
            </a:solidFill>
          </a:ln>
        </p:spPr>
        <p:txBody>
          <a:bodyPr wrap="square" lIns="0" tIns="0" rIns="0" bIns="0" rtlCol="0"/>
          <a:lstStyle/>
          <a:p>
            <a:endParaRPr/>
          </a:p>
        </p:txBody>
      </p:sp>
      <p:sp>
        <p:nvSpPr>
          <p:cNvPr id="4" name="object 4"/>
          <p:cNvSpPr txBox="1"/>
          <p:nvPr/>
        </p:nvSpPr>
        <p:spPr>
          <a:xfrm>
            <a:off x="228600" y="3460630"/>
            <a:ext cx="7470775" cy="2185214"/>
          </a:xfrm>
          <a:prstGeom prst="rect">
            <a:avLst/>
          </a:prstGeom>
        </p:spPr>
        <p:txBody>
          <a:bodyPr vert="horz" wrap="square" lIns="0" tIns="12700" rIns="0" bIns="0" rtlCol="0">
            <a:spAutoFit/>
          </a:bodyPr>
          <a:lstStyle/>
          <a:p>
            <a:pPr marL="12700">
              <a:lnSpc>
                <a:spcPts val="2130"/>
              </a:lnSpc>
              <a:spcBef>
                <a:spcPts val="100"/>
              </a:spcBef>
            </a:pPr>
            <a:r>
              <a:rPr sz="1800" spc="-5" dirty="0">
                <a:solidFill>
                  <a:srgbClr val="FF2600"/>
                </a:solidFill>
                <a:latin typeface="Arial MT"/>
                <a:cs typeface="Arial MT"/>
              </a:rPr>
              <a:t>GRUPPO</a:t>
            </a:r>
            <a:r>
              <a:rPr sz="1800" spc="-40" dirty="0">
                <a:solidFill>
                  <a:srgbClr val="FF2600"/>
                </a:solidFill>
                <a:latin typeface="Arial MT"/>
                <a:cs typeface="Arial MT"/>
              </a:rPr>
              <a:t> </a:t>
            </a:r>
            <a:r>
              <a:rPr sz="1800" dirty="0">
                <a:solidFill>
                  <a:srgbClr val="FF2600"/>
                </a:solidFill>
                <a:latin typeface="Arial MT"/>
                <a:cs typeface="Arial MT"/>
              </a:rPr>
              <a:t>B</a:t>
            </a:r>
            <a:endParaRPr sz="1800" dirty="0">
              <a:latin typeface="Arial MT"/>
              <a:cs typeface="Arial MT"/>
            </a:endParaRPr>
          </a:p>
          <a:p>
            <a:pPr marL="12700" marR="271780">
              <a:lnSpc>
                <a:spcPts val="2100"/>
              </a:lnSpc>
              <a:spcBef>
                <a:spcPts val="90"/>
              </a:spcBef>
            </a:pPr>
            <a:r>
              <a:rPr sz="1800" b="1" spc="-5" dirty="0">
                <a:latin typeface="Arial"/>
                <a:cs typeface="Arial"/>
              </a:rPr>
              <a:t>Aziende</a:t>
            </a:r>
            <a:r>
              <a:rPr sz="1800" b="1" dirty="0">
                <a:latin typeface="Arial"/>
                <a:cs typeface="Arial"/>
              </a:rPr>
              <a:t> </a:t>
            </a:r>
            <a:r>
              <a:rPr sz="1800" b="1" spc="-5" dirty="0">
                <a:latin typeface="Arial"/>
                <a:cs typeface="Arial"/>
              </a:rPr>
              <a:t>con </a:t>
            </a:r>
            <a:r>
              <a:rPr sz="1800" b="1" dirty="0">
                <a:latin typeface="Arial"/>
                <a:cs typeface="Arial"/>
              </a:rPr>
              <a:t>3 o</a:t>
            </a:r>
            <a:r>
              <a:rPr sz="1800" b="1" spc="-5" dirty="0">
                <a:latin typeface="Arial"/>
                <a:cs typeface="Arial"/>
              </a:rPr>
              <a:t> più lavoratori</a:t>
            </a:r>
            <a:r>
              <a:rPr sz="1800" b="1" spc="5" dirty="0">
                <a:latin typeface="Arial"/>
                <a:cs typeface="Arial"/>
              </a:rPr>
              <a:t> </a:t>
            </a:r>
            <a:r>
              <a:rPr sz="1800" dirty="0">
                <a:latin typeface="Arial MT"/>
                <a:cs typeface="Arial MT"/>
              </a:rPr>
              <a:t>che non </a:t>
            </a:r>
            <a:r>
              <a:rPr sz="1800" spc="-5" dirty="0">
                <a:latin typeface="Arial MT"/>
                <a:cs typeface="Arial MT"/>
              </a:rPr>
              <a:t>rientrano</a:t>
            </a:r>
            <a:r>
              <a:rPr sz="1800" dirty="0">
                <a:latin typeface="Arial MT"/>
                <a:cs typeface="Arial MT"/>
              </a:rPr>
              <a:t> nel gruppo</a:t>
            </a:r>
            <a:r>
              <a:rPr sz="1800" spc="-100" dirty="0">
                <a:latin typeface="Arial MT"/>
                <a:cs typeface="Arial MT"/>
              </a:rPr>
              <a:t> </a:t>
            </a:r>
            <a:r>
              <a:rPr sz="1800" dirty="0">
                <a:latin typeface="Arial MT"/>
                <a:cs typeface="Arial MT"/>
              </a:rPr>
              <a:t>A</a:t>
            </a:r>
            <a:r>
              <a:rPr sz="1800" spc="-100" dirty="0">
                <a:latin typeface="Arial MT"/>
                <a:cs typeface="Arial MT"/>
              </a:rPr>
              <a:t> </a:t>
            </a:r>
            <a:r>
              <a:rPr sz="1800" dirty="0">
                <a:latin typeface="Arial MT"/>
                <a:cs typeface="Arial MT"/>
              </a:rPr>
              <a:t>(quindi </a:t>
            </a:r>
            <a:r>
              <a:rPr sz="1800" spc="-484" dirty="0">
                <a:latin typeface="Arial MT"/>
                <a:cs typeface="Arial MT"/>
              </a:rPr>
              <a:t> </a:t>
            </a:r>
            <a:r>
              <a:rPr sz="1800" dirty="0">
                <a:latin typeface="Arial MT"/>
                <a:cs typeface="Arial MT"/>
              </a:rPr>
              <a:t>le</a:t>
            </a:r>
            <a:r>
              <a:rPr sz="1800" spc="-5" dirty="0">
                <a:latin typeface="Arial MT"/>
                <a:cs typeface="Arial MT"/>
              </a:rPr>
              <a:t> </a:t>
            </a:r>
            <a:r>
              <a:rPr sz="1800" dirty="0">
                <a:latin typeface="Arial MT"/>
                <a:cs typeface="Arial MT"/>
              </a:rPr>
              <a:t>aziende non a </a:t>
            </a:r>
            <a:r>
              <a:rPr sz="1800" spc="-5" dirty="0">
                <a:latin typeface="Arial MT"/>
                <a:cs typeface="Arial MT"/>
              </a:rPr>
              <a:t>elevato </a:t>
            </a:r>
            <a:r>
              <a:rPr sz="1800" dirty="0">
                <a:latin typeface="Arial MT"/>
                <a:cs typeface="Arial MT"/>
              </a:rPr>
              <a:t>rischio)</a:t>
            </a:r>
          </a:p>
          <a:p>
            <a:pPr>
              <a:lnSpc>
                <a:spcPct val="100000"/>
              </a:lnSpc>
              <a:spcBef>
                <a:spcPts val="25"/>
              </a:spcBef>
            </a:pPr>
            <a:endParaRPr sz="1700" dirty="0">
              <a:latin typeface="Arial MT"/>
              <a:cs typeface="Arial MT"/>
            </a:endParaRPr>
          </a:p>
          <a:p>
            <a:pPr marL="12700">
              <a:lnSpc>
                <a:spcPts val="2130"/>
              </a:lnSpc>
            </a:pPr>
            <a:r>
              <a:rPr sz="1800" spc="-5" dirty="0">
                <a:solidFill>
                  <a:srgbClr val="FF2600"/>
                </a:solidFill>
                <a:latin typeface="Arial MT"/>
                <a:cs typeface="Arial MT"/>
              </a:rPr>
              <a:t>GRUPPO</a:t>
            </a:r>
            <a:r>
              <a:rPr sz="1800" spc="-40" dirty="0">
                <a:solidFill>
                  <a:srgbClr val="FF2600"/>
                </a:solidFill>
                <a:latin typeface="Arial MT"/>
                <a:cs typeface="Arial MT"/>
              </a:rPr>
              <a:t> </a:t>
            </a:r>
            <a:r>
              <a:rPr sz="1800" dirty="0">
                <a:solidFill>
                  <a:srgbClr val="FF2600"/>
                </a:solidFill>
                <a:latin typeface="Arial MT"/>
                <a:cs typeface="Arial MT"/>
              </a:rPr>
              <a:t>C</a:t>
            </a:r>
            <a:endParaRPr sz="1800" dirty="0">
              <a:latin typeface="Arial MT"/>
              <a:cs typeface="Arial MT"/>
            </a:endParaRPr>
          </a:p>
          <a:p>
            <a:pPr marL="12700" marR="563880">
              <a:lnSpc>
                <a:spcPts val="2100"/>
              </a:lnSpc>
              <a:spcBef>
                <a:spcPts val="90"/>
              </a:spcBef>
            </a:pPr>
            <a:r>
              <a:rPr sz="1800" b="1" spc="-5" dirty="0">
                <a:latin typeface="Arial"/>
                <a:cs typeface="Arial"/>
              </a:rPr>
              <a:t>Aziende con meno di </a:t>
            </a:r>
            <a:r>
              <a:rPr sz="1800" b="1" dirty="0">
                <a:latin typeface="Arial"/>
                <a:cs typeface="Arial"/>
              </a:rPr>
              <a:t>3 </a:t>
            </a:r>
            <a:r>
              <a:rPr sz="1800" b="1" spc="-5" dirty="0">
                <a:latin typeface="Arial"/>
                <a:cs typeface="Arial"/>
              </a:rPr>
              <a:t>dipendenti </a:t>
            </a:r>
            <a:r>
              <a:rPr sz="1800" dirty="0">
                <a:latin typeface="Arial MT"/>
                <a:cs typeface="Arial MT"/>
              </a:rPr>
              <a:t>che non </a:t>
            </a:r>
            <a:r>
              <a:rPr sz="1800" spc="-5" dirty="0">
                <a:latin typeface="Arial MT"/>
                <a:cs typeface="Arial MT"/>
              </a:rPr>
              <a:t>rientrano </a:t>
            </a:r>
            <a:r>
              <a:rPr sz="1800" dirty="0">
                <a:latin typeface="Arial MT"/>
                <a:cs typeface="Arial MT"/>
              </a:rPr>
              <a:t>nel gruppo A </a:t>
            </a:r>
            <a:r>
              <a:rPr sz="1800" spc="-490" dirty="0">
                <a:latin typeface="Arial MT"/>
                <a:cs typeface="Arial MT"/>
              </a:rPr>
              <a:t> </a:t>
            </a:r>
            <a:r>
              <a:rPr sz="1800" dirty="0">
                <a:latin typeface="Arial MT"/>
                <a:cs typeface="Arial MT"/>
              </a:rPr>
              <a:t>(quindi le aziende non a </a:t>
            </a:r>
            <a:r>
              <a:rPr sz="1800" spc="-5" dirty="0">
                <a:latin typeface="Arial MT"/>
                <a:cs typeface="Arial MT"/>
              </a:rPr>
              <a:t>elevato </a:t>
            </a:r>
            <a:r>
              <a:rPr sz="1800" dirty="0">
                <a:latin typeface="Arial MT"/>
                <a:cs typeface="Arial MT"/>
              </a:rPr>
              <a:t>rischio e che hanno </a:t>
            </a:r>
            <a:r>
              <a:rPr sz="1800" spc="-5" dirty="0">
                <a:latin typeface="Arial MT"/>
                <a:cs typeface="Arial MT"/>
              </a:rPr>
              <a:t>fino </a:t>
            </a:r>
            <a:r>
              <a:rPr sz="1800" dirty="0">
                <a:latin typeface="Arial MT"/>
                <a:cs typeface="Arial MT"/>
              </a:rPr>
              <a:t>a due </a:t>
            </a:r>
            <a:r>
              <a:rPr sz="1800" spc="5" dirty="0">
                <a:latin typeface="Arial MT"/>
                <a:cs typeface="Arial MT"/>
              </a:rPr>
              <a:t> </a:t>
            </a:r>
            <a:r>
              <a:rPr sz="1800" spc="-5" dirty="0" err="1">
                <a:latin typeface="Arial MT"/>
                <a:cs typeface="Arial MT"/>
              </a:rPr>
              <a:t>lavoratori</a:t>
            </a:r>
            <a:r>
              <a:rPr sz="1800" spc="-5" dirty="0">
                <a:latin typeface="Arial MT"/>
                <a:cs typeface="Arial MT"/>
              </a:rPr>
              <a:t>)</a:t>
            </a:r>
            <a:endParaRPr sz="1800" dirty="0">
              <a:latin typeface="Arial MT"/>
              <a:cs typeface="Arial MT"/>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69418" y="634212"/>
            <a:ext cx="2322830" cy="558800"/>
          </a:xfrm>
          <a:prstGeom prst="rect">
            <a:avLst/>
          </a:prstGeom>
        </p:spPr>
        <p:txBody>
          <a:bodyPr vert="horz" wrap="square" lIns="0" tIns="12700" rIns="0" bIns="0" rtlCol="0">
            <a:spAutoFit/>
          </a:bodyPr>
          <a:lstStyle/>
          <a:p>
            <a:pPr marL="12700">
              <a:lnSpc>
                <a:spcPct val="100000"/>
              </a:lnSpc>
              <a:spcBef>
                <a:spcPts val="100"/>
              </a:spcBef>
            </a:pPr>
            <a:r>
              <a:rPr sz="3500" b="1" spc="-5" dirty="0">
                <a:solidFill>
                  <a:srgbClr val="FF0000"/>
                </a:solidFill>
                <a:latin typeface="Arial"/>
                <a:cs typeface="Arial"/>
              </a:rPr>
              <a:t>Cartilagine</a:t>
            </a:r>
            <a:endParaRPr sz="3500">
              <a:latin typeface="Arial"/>
              <a:cs typeface="Arial"/>
            </a:endParaRPr>
          </a:p>
        </p:txBody>
      </p:sp>
      <p:pic>
        <p:nvPicPr>
          <p:cNvPr id="3" name="object 3"/>
          <p:cNvPicPr/>
          <p:nvPr/>
        </p:nvPicPr>
        <p:blipFill>
          <a:blip r:embed="rId2" cstate="print"/>
          <a:stretch>
            <a:fillRect/>
          </a:stretch>
        </p:blipFill>
        <p:spPr>
          <a:xfrm>
            <a:off x="54780" y="53433"/>
            <a:ext cx="1780369" cy="467539"/>
          </a:xfrm>
          <a:prstGeom prst="rect">
            <a:avLst/>
          </a:prstGeom>
        </p:spPr>
      </p:pic>
      <p:pic>
        <p:nvPicPr>
          <p:cNvPr id="4" name="object 4"/>
          <p:cNvPicPr/>
          <p:nvPr/>
        </p:nvPicPr>
        <p:blipFill>
          <a:blip r:embed="rId3" cstate="print"/>
          <a:stretch>
            <a:fillRect/>
          </a:stretch>
        </p:blipFill>
        <p:spPr>
          <a:xfrm>
            <a:off x="5867400" y="1773237"/>
            <a:ext cx="2963862" cy="3960812"/>
          </a:xfrm>
          <a:prstGeom prst="rect">
            <a:avLst/>
          </a:prstGeom>
        </p:spPr>
      </p:pic>
      <p:pic>
        <p:nvPicPr>
          <p:cNvPr id="5" name="object 5"/>
          <p:cNvPicPr/>
          <p:nvPr/>
        </p:nvPicPr>
        <p:blipFill>
          <a:blip r:embed="rId4" cstate="print"/>
          <a:stretch>
            <a:fillRect/>
          </a:stretch>
        </p:blipFill>
        <p:spPr>
          <a:xfrm>
            <a:off x="611187" y="1773237"/>
            <a:ext cx="5041900" cy="3903662"/>
          </a:xfrm>
          <a:prstGeom prst="rect">
            <a:avLst/>
          </a:prstGeom>
        </p:spPr>
      </p:pic>
      <p:sp>
        <p:nvSpPr>
          <p:cNvPr id="6" name="object 6"/>
          <p:cNvSpPr txBox="1"/>
          <p:nvPr/>
        </p:nvSpPr>
        <p:spPr>
          <a:xfrm>
            <a:off x="788669" y="5965147"/>
            <a:ext cx="64897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MT"/>
                <a:cs typeface="Arial MT"/>
              </a:rPr>
              <a:t>4</a:t>
            </a:r>
            <a:r>
              <a:rPr sz="1800" spc="-85" dirty="0">
                <a:latin typeface="Arial MT"/>
                <a:cs typeface="Arial MT"/>
              </a:rPr>
              <a:t> </a:t>
            </a:r>
            <a:r>
              <a:rPr sz="1800" dirty="0">
                <a:latin typeface="Arial MT"/>
                <a:cs typeface="Arial MT"/>
              </a:rPr>
              <a:t>anni</a:t>
            </a:r>
            <a:endParaRPr sz="1800">
              <a:latin typeface="Arial MT"/>
              <a:cs typeface="Arial MT"/>
            </a:endParaRPr>
          </a:p>
        </p:txBody>
      </p:sp>
      <p:sp>
        <p:nvSpPr>
          <p:cNvPr id="7" name="object 7"/>
          <p:cNvSpPr txBox="1"/>
          <p:nvPr/>
        </p:nvSpPr>
        <p:spPr>
          <a:xfrm>
            <a:off x="3531870" y="5965147"/>
            <a:ext cx="77597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13</a:t>
            </a:r>
            <a:r>
              <a:rPr sz="1800" spc="-80" dirty="0">
                <a:latin typeface="Arial MT"/>
                <a:cs typeface="Arial MT"/>
              </a:rPr>
              <a:t> </a:t>
            </a:r>
            <a:r>
              <a:rPr sz="1800" dirty="0">
                <a:latin typeface="Arial MT"/>
                <a:cs typeface="Arial MT"/>
              </a:rPr>
              <a:t>anni</a:t>
            </a:r>
            <a:endParaRPr sz="1800">
              <a:latin typeface="Arial MT"/>
              <a:cs typeface="Arial MT"/>
            </a:endParaRPr>
          </a:p>
        </p:txBody>
      </p:sp>
      <p:sp>
        <p:nvSpPr>
          <p:cNvPr id="8" name="object 8"/>
          <p:cNvSpPr txBox="1"/>
          <p:nvPr/>
        </p:nvSpPr>
        <p:spPr>
          <a:xfrm>
            <a:off x="7189469" y="5965147"/>
            <a:ext cx="77597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30</a:t>
            </a:r>
            <a:r>
              <a:rPr sz="1800" spc="-80" dirty="0">
                <a:latin typeface="Arial MT"/>
                <a:cs typeface="Arial MT"/>
              </a:rPr>
              <a:t> </a:t>
            </a:r>
            <a:r>
              <a:rPr sz="1800" dirty="0">
                <a:latin typeface="Arial MT"/>
                <a:cs typeface="Arial MT"/>
              </a:rPr>
              <a:t>anni</a:t>
            </a:r>
            <a:endParaRPr sz="1800">
              <a:latin typeface="Arial MT"/>
              <a:cs typeface="Arial MT"/>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62400" y="70670"/>
            <a:ext cx="1680210" cy="558800"/>
          </a:xfrm>
          <a:prstGeom prst="rect">
            <a:avLst/>
          </a:prstGeom>
        </p:spPr>
        <p:txBody>
          <a:bodyPr vert="horz" wrap="square" lIns="0" tIns="12700" rIns="0" bIns="0" rtlCol="0">
            <a:spAutoFit/>
          </a:bodyPr>
          <a:lstStyle/>
          <a:p>
            <a:pPr marL="12700">
              <a:lnSpc>
                <a:spcPct val="100000"/>
              </a:lnSpc>
              <a:spcBef>
                <a:spcPts val="100"/>
              </a:spcBef>
            </a:pPr>
            <a:r>
              <a:rPr sz="3500" b="1" dirty="0">
                <a:solidFill>
                  <a:srgbClr val="FF0000"/>
                </a:solidFill>
                <a:latin typeface="Arial"/>
                <a:cs typeface="Arial"/>
              </a:rPr>
              <a:t>M</a:t>
            </a:r>
            <a:r>
              <a:rPr sz="3500" b="1" spc="-5" dirty="0">
                <a:solidFill>
                  <a:srgbClr val="FF0000"/>
                </a:solidFill>
                <a:latin typeface="Arial"/>
                <a:cs typeface="Arial"/>
              </a:rPr>
              <a:t>u</a:t>
            </a:r>
            <a:r>
              <a:rPr sz="3500" b="1" dirty="0">
                <a:solidFill>
                  <a:srgbClr val="FF0000"/>
                </a:solidFill>
                <a:latin typeface="Arial"/>
                <a:cs typeface="Arial"/>
              </a:rPr>
              <a:t>sc</a:t>
            </a:r>
            <a:r>
              <a:rPr sz="3500" b="1" spc="-5" dirty="0">
                <a:solidFill>
                  <a:srgbClr val="FF0000"/>
                </a:solidFill>
                <a:latin typeface="Arial"/>
                <a:cs typeface="Arial"/>
              </a:rPr>
              <a:t>ol</a:t>
            </a:r>
            <a:r>
              <a:rPr sz="3500" b="1" dirty="0">
                <a:solidFill>
                  <a:srgbClr val="FF0000"/>
                </a:solidFill>
                <a:latin typeface="Arial"/>
                <a:cs typeface="Arial"/>
              </a:rPr>
              <a:t>i</a:t>
            </a:r>
            <a:endParaRPr sz="3500" dirty="0">
              <a:latin typeface="Arial"/>
              <a:cs typeface="Arial"/>
            </a:endParaRPr>
          </a:p>
        </p:txBody>
      </p:sp>
      <p:pic>
        <p:nvPicPr>
          <p:cNvPr id="3" name="object 3"/>
          <p:cNvPicPr/>
          <p:nvPr/>
        </p:nvPicPr>
        <p:blipFill>
          <a:blip r:embed="rId2" cstate="print"/>
          <a:stretch>
            <a:fillRect/>
          </a:stretch>
        </p:blipFill>
        <p:spPr>
          <a:xfrm>
            <a:off x="152400" y="771472"/>
            <a:ext cx="4794250" cy="5315055"/>
          </a:xfrm>
          <a:prstGeom prst="rect">
            <a:avLst/>
          </a:prstGeom>
        </p:spPr>
      </p:pic>
      <p:pic>
        <p:nvPicPr>
          <p:cNvPr id="4" name="object 4"/>
          <p:cNvPicPr/>
          <p:nvPr/>
        </p:nvPicPr>
        <p:blipFill>
          <a:blip r:embed="rId3" cstate="print"/>
          <a:stretch>
            <a:fillRect/>
          </a:stretch>
        </p:blipFill>
        <p:spPr>
          <a:xfrm>
            <a:off x="5286576" y="3074183"/>
            <a:ext cx="3811318" cy="2136288"/>
          </a:xfrm>
          <a:prstGeom prst="rect">
            <a:avLst/>
          </a:prstGeom>
        </p:spPr>
      </p:pic>
      <p:sp>
        <p:nvSpPr>
          <p:cNvPr id="5" name="object 5"/>
          <p:cNvSpPr txBox="1"/>
          <p:nvPr/>
        </p:nvSpPr>
        <p:spPr>
          <a:xfrm>
            <a:off x="5900420" y="1227095"/>
            <a:ext cx="2122170" cy="1236980"/>
          </a:xfrm>
          <a:prstGeom prst="rect">
            <a:avLst/>
          </a:prstGeom>
        </p:spPr>
        <p:txBody>
          <a:bodyPr vert="horz" wrap="square" lIns="0" tIns="142240" rIns="0" bIns="0" rtlCol="0">
            <a:spAutoFit/>
          </a:bodyPr>
          <a:lstStyle/>
          <a:p>
            <a:pPr marL="12700">
              <a:lnSpc>
                <a:spcPct val="100000"/>
              </a:lnSpc>
              <a:spcBef>
                <a:spcPts val="1120"/>
              </a:spcBef>
            </a:pPr>
            <a:r>
              <a:rPr sz="1800" dirty="0">
                <a:latin typeface="Arial MT"/>
                <a:cs typeface="Arial MT"/>
              </a:rPr>
              <a:t>m.</a:t>
            </a:r>
            <a:r>
              <a:rPr sz="1800" spc="-20" dirty="0">
                <a:latin typeface="Arial MT"/>
                <a:cs typeface="Arial MT"/>
              </a:rPr>
              <a:t> </a:t>
            </a:r>
            <a:r>
              <a:rPr sz="1800" spc="-5" dirty="0">
                <a:latin typeface="Arial MT"/>
                <a:cs typeface="Arial MT"/>
              </a:rPr>
              <a:t>striato</a:t>
            </a:r>
            <a:r>
              <a:rPr sz="1800" spc="-10" dirty="0">
                <a:latin typeface="Arial MT"/>
                <a:cs typeface="Arial MT"/>
              </a:rPr>
              <a:t> </a:t>
            </a:r>
            <a:r>
              <a:rPr sz="1800" spc="-5" dirty="0">
                <a:latin typeface="Arial MT"/>
                <a:cs typeface="Arial MT"/>
              </a:rPr>
              <a:t>scheletrico</a:t>
            </a:r>
            <a:endParaRPr sz="1800">
              <a:latin typeface="Arial MT"/>
              <a:cs typeface="Arial MT"/>
            </a:endParaRPr>
          </a:p>
          <a:p>
            <a:pPr marL="12700">
              <a:lnSpc>
                <a:spcPct val="100000"/>
              </a:lnSpc>
              <a:spcBef>
                <a:spcPts val="1019"/>
              </a:spcBef>
            </a:pPr>
            <a:r>
              <a:rPr sz="1800" dirty="0">
                <a:latin typeface="Arial MT"/>
                <a:cs typeface="Arial MT"/>
              </a:rPr>
              <a:t>m.</a:t>
            </a:r>
            <a:r>
              <a:rPr sz="1800" spc="-30" dirty="0">
                <a:latin typeface="Arial MT"/>
                <a:cs typeface="Arial MT"/>
              </a:rPr>
              <a:t> </a:t>
            </a:r>
            <a:r>
              <a:rPr sz="1800" spc="-5" dirty="0">
                <a:latin typeface="Arial MT"/>
                <a:cs typeface="Arial MT"/>
              </a:rPr>
              <a:t>striato</a:t>
            </a:r>
            <a:r>
              <a:rPr sz="1800" spc="-25" dirty="0">
                <a:latin typeface="Arial MT"/>
                <a:cs typeface="Arial MT"/>
              </a:rPr>
              <a:t> </a:t>
            </a:r>
            <a:r>
              <a:rPr sz="1800" dirty="0">
                <a:latin typeface="Arial MT"/>
                <a:cs typeface="Arial MT"/>
              </a:rPr>
              <a:t>cardiaco</a:t>
            </a:r>
            <a:endParaRPr sz="1800">
              <a:latin typeface="Arial MT"/>
              <a:cs typeface="Arial MT"/>
            </a:endParaRPr>
          </a:p>
          <a:p>
            <a:pPr marL="12700">
              <a:lnSpc>
                <a:spcPct val="100000"/>
              </a:lnSpc>
              <a:spcBef>
                <a:spcPts val="1019"/>
              </a:spcBef>
            </a:pPr>
            <a:r>
              <a:rPr sz="1800" dirty="0">
                <a:latin typeface="Arial MT"/>
                <a:cs typeface="Arial MT"/>
              </a:rPr>
              <a:t>m.</a:t>
            </a:r>
            <a:r>
              <a:rPr sz="1800" spc="-25" dirty="0">
                <a:latin typeface="Arial MT"/>
                <a:cs typeface="Arial MT"/>
              </a:rPr>
              <a:t> </a:t>
            </a:r>
            <a:r>
              <a:rPr sz="1800" dirty="0">
                <a:latin typeface="Arial MT"/>
                <a:cs typeface="Arial MT"/>
              </a:rPr>
              <a:t>liscio</a:t>
            </a:r>
            <a:r>
              <a:rPr sz="1800" spc="-15" dirty="0">
                <a:latin typeface="Arial MT"/>
                <a:cs typeface="Arial MT"/>
              </a:rPr>
              <a:t> </a:t>
            </a:r>
            <a:r>
              <a:rPr sz="1800" spc="-5" dirty="0">
                <a:latin typeface="Arial MT"/>
                <a:cs typeface="Arial MT"/>
              </a:rPr>
              <a:t>involontario</a:t>
            </a:r>
            <a:endParaRPr sz="1800">
              <a:latin typeface="Arial MT"/>
              <a:cs typeface="Arial MT"/>
            </a:endParaRPr>
          </a:p>
        </p:txBody>
      </p:sp>
      <p:sp>
        <p:nvSpPr>
          <p:cNvPr id="6" name="object 6"/>
          <p:cNvSpPr txBox="1"/>
          <p:nvPr/>
        </p:nvSpPr>
        <p:spPr>
          <a:xfrm>
            <a:off x="6400800" y="5334000"/>
            <a:ext cx="1410970" cy="833119"/>
          </a:xfrm>
          <a:prstGeom prst="rect">
            <a:avLst/>
          </a:prstGeom>
        </p:spPr>
        <p:txBody>
          <a:bodyPr vert="horz" wrap="square" lIns="0" tIns="12700" rIns="0" bIns="0" rtlCol="0">
            <a:spAutoFit/>
          </a:bodyPr>
          <a:lstStyle/>
          <a:p>
            <a:pPr marL="12700" marR="5080">
              <a:lnSpc>
                <a:spcPct val="147200"/>
              </a:lnSpc>
              <a:spcBef>
                <a:spcPts val="100"/>
              </a:spcBef>
            </a:pPr>
            <a:r>
              <a:rPr sz="1800" spc="-5" dirty="0">
                <a:latin typeface="Arial MT"/>
                <a:cs typeface="Arial MT"/>
              </a:rPr>
              <a:t>Fibre</a:t>
            </a:r>
            <a:r>
              <a:rPr sz="1800" spc="-80" dirty="0">
                <a:latin typeface="Arial MT"/>
                <a:cs typeface="Arial MT"/>
              </a:rPr>
              <a:t> </a:t>
            </a:r>
            <a:r>
              <a:rPr sz="1800" dirty="0">
                <a:latin typeface="Arial MT"/>
                <a:cs typeface="Arial MT"/>
              </a:rPr>
              <a:t>bianche </a:t>
            </a:r>
            <a:r>
              <a:rPr sz="1800" spc="-484" dirty="0">
                <a:latin typeface="Arial MT"/>
                <a:cs typeface="Arial MT"/>
              </a:rPr>
              <a:t> </a:t>
            </a:r>
            <a:r>
              <a:rPr sz="1800" spc="-5" dirty="0">
                <a:latin typeface="Arial MT"/>
                <a:cs typeface="Arial MT"/>
              </a:rPr>
              <a:t>Fibre</a:t>
            </a:r>
            <a:r>
              <a:rPr sz="1800" spc="-20" dirty="0">
                <a:latin typeface="Arial MT"/>
                <a:cs typeface="Arial MT"/>
              </a:rPr>
              <a:t> </a:t>
            </a:r>
            <a:r>
              <a:rPr sz="1800" dirty="0">
                <a:latin typeface="Arial MT"/>
                <a:cs typeface="Arial MT"/>
              </a:rPr>
              <a:t>rosse</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0333F4AD-140C-DB15-4A0B-7289E69470A5}"/>
              </a:ext>
            </a:extLst>
          </p:cNvPr>
          <p:cNvSpPr>
            <a:spLocks noGrp="1"/>
          </p:cNvSpPr>
          <p:nvPr>
            <p:ph type="title"/>
          </p:nvPr>
        </p:nvSpPr>
        <p:spPr/>
        <p:txBody>
          <a:bodyPr/>
          <a:lstStyle/>
          <a:p>
            <a:endParaRPr lang="it-IT"/>
          </a:p>
        </p:txBody>
      </p:sp>
      <p:sp>
        <p:nvSpPr>
          <p:cNvPr id="2" name="Segnaposto data 1">
            <a:extLst>
              <a:ext uri="{FF2B5EF4-FFF2-40B4-BE49-F238E27FC236}">
                <a16:creationId xmlns:a16="http://schemas.microsoft.com/office/drawing/2014/main" id="{A7DC2BD9-2BA5-E144-87B3-45F43AAAA3DC}"/>
              </a:ext>
            </a:extLst>
          </p:cNvPr>
          <p:cNvSpPr>
            <a:spLocks noGrp="1"/>
          </p:cNvSpPr>
          <p:nvPr>
            <p:ph type="dt" sz="half" idx="6"/>
          </p:nvPr>
        </p:nvSpPr>
        <p:spPr/>
        <p:txBody>
          <a:bodyPr/>
          <a:lstStyle/>
          <a:p>
            <a:pPr>
              <a:defRPr/>
            </a:pPr>
            <a:endParaRPr lang="it-IT"/>
          </a:p>
        </p:txBody>
      </p:sp>
      <p:pic>
        <p:nvPicPr>
          <p:cNvPr id="3" name="Immagine 2">
            <a:extLst>
              <a:ext uri="{FF2B5EF4-FFF2-40B4-BE49-F238E27FC236}">
                <a16:creationId xmlns:a16="http://schemas.microsoft.com/office/drawing/2014/main" id="{12337FFC-825A-5845-BDBD-BE6AA0A36C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0353" y="836712"/>
            <a:ext cx="7823293" cy="4851458"/>
          </a:xfrm>
          <a:prstGeom prst="rect">
            <a:avLst/>
          </a:prstGeom>
        </p:spPr>
      </p:pic>
    </p:spTree>
    <p:extLst>
      <p:ext uri="{BB962C8B-B14F-4D97-AF65-F5344CB8AC3E}">
        <p14:creationId xmlns:p14="http://schemas.microsoft.com/office/powerpoint/2010/main" val="405818559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13">
            <a:extLst>
              <a:ext uri="{FF2B5EF4-FFF2-40B4-BE49-F238E27FC236}">
                <a16:creationId xmlns:a16="http://schemas.microsoft.com/office/drawing/2014/main" id="{AC90A9F5-1FB4-DA91-1311-2AA9D7A7E7DC}"/>
              </a:ext>
            </a:extLst>
          </p:cNvPr>
          <p:cNvSpPr/>
          <p:nvPr/>
        </p:nvSpPr>
        <p:spPr>
          <a:xfrm>
            <a:off x="175799" y="4264060"/>
            <a:ext cx="2465705" cy="259715"/>
          </a:xfrm>
          <a:custGeom>
            <a:avLst/>
            <a:gdLst/>
            <a:ahLst/>
            <a:cxnLst/>
            <a:rect l="l" t="t" r="r" b="b"/>
            <a:pathLst>
              <a:path w="2465705" h="259714">
                <a:moveTo>
                  <a:pt x="0" y="0"/>
                </a:moveTo>
                <a:lnTo>
                  <a:pt x="2465152" y="0"/>
                </a:lnTo>
                <a:lnTo>
                  <a:pt x="2465152" y="259221"/>
                </a:lnTo>
                <a:lnTo>
                  <a:pt x="0" y="259221"/>
                </a:lnTo>
                <a:lnTo>
                  <a:pt x="0" y="0"/>
                </a:lnTo>
                <a:close/>
              </a:path>
            </a:pathLst>
          </a:custGeom>
          <a:solidFill>
            <a:srgbClr val="DEDEDE"/>
          </a:solidFill>
        </p:spPr>
        <p:txBody>
          <a:bodyPr wrap="square" lIns="0" tIns="0" rIns="0" bIns="0" rtlCol="0"/>
          <a:lstStyle/>
          <a:p>
            <a:endParaRPr/>
          </a:p>
        </p:txBody>
      </p:sp>
      <p:sp>
        <p:nvSpPr>
          <p:cNvPr id="3" name="object 3"/>
          <p:cNvSpPr/>
          <p:nvPr/>
        </p:nvSpPr>
        <p:spPr>
          <a:xfrm>
            <a:off x="93153" y="1868302"/>
            <a:ext cx="4104004" cy="266700"/>
          </a:xfrm>
          <a:custGeom>
            <a:avLst/>
            <a:gdLst/>
            <a:ahLst/>
            <a:cxnLst/>
            <a:rect l="l" t="t" r="r" b="b"/>
            <a:pathLst>
              <a:path w="4104004" h="266700">
                <a:moveTo>
                  <a:pt x="4103637" y="0"/>
                </a:moveTo>
                <a:lnTo>
                  <a:pt x="0" y="0"/>
                </a:lnTo>
                <a:lnTo>
                  <a:pt x="0" y="266700"/>
                </a:lnTo>
                <a:lnTo>
                  <a:pt x="4103637" y="266700"/>
                </a:lnTo>
                <a:lnTo>
                  <a:pt x="4103637" y="0"/>
                </a:lnTo>
                <a:close/>
              </a:path>
            </a:pathLst>
          </a:custGeom>
          <a:solidFill>
            <a:srgbClr val="DEDEDE"/>
          </a:solidFill>
        </p:spPr>
        <p:txBody>
          <a:bodyPr wrap="square" lIns="0" tIns="0" rIns="0" bIns="0" rtlCol="0"/>
          <a:lstStyle/>
          <a:p>
            <a:endParaRPr/>
          </a:p>
        </p:txBody>
      </p:sp>
      <p:sp>
        <p:nvSpPr>
          <p:cNvPr id="4" name="object 4"/>
          <p:cNvSpPr/>
          <p:nvPr/>
        </p:nvSpPr>
        <p:spPr>
          <a:xfrm>
            <a:off x="93153" y="3468502"/>
            <a:ext cx="851535" cy="259715"/>
          </a:xfrm>
          <a:custGeom>
            <a:avLst/>
            <a:gdLst/>
            <a:ahLst/>
            <a:cxnLst/>
            <a:rect l="l" t="t" r="r" b="b"/>
            <a:pathLst>
              <a:path w="851535" h="259714">
                <a:moveTo>
                  <a:pt x="0" y="0"/>
                </a:moveTo>
                <a:lnTo>
                  <a:pt x="851445" y="0"/>
                </a:lnTo>
                <a:lnTo>
                  <a:pt x="851445" y="259222"/>
                </a:lnTo>
                <a:lnTo>
                  <a:pt x="0" y="259222"/>
                </a:lnTo>
                <a:lnTo>
                  <a:pt x="0" y="0"/>
                </a:lnTo>
                <a:close/>
              </a:path>
            </a:pathLst>
          </a:custGeom>
          <a:solidFill>
            <a:srgbClr val="DEDEDE"/>
          </a:solidFill>
        </p:spPr>
        <p:txBody>
          <a:bodyPr wrap="square" lIns="0" tIns="0" rIns="0" bIns="0" rtlCol="0"/>
          <a:lstStyle/>
          <a:p>
            <a:endParaRPr/>
          </a:p>
        </p:txBody>
      </p:sp>
      <p:sp>
        <p:nvSpPr>
          <p:cNvPr id="5" name="object 5"/>
          <p:cNvSpPr txBox="1"/>
          <p:nvPr/>
        </p:nvSpPr>
        <p:spPr>
          <a:xfrm>
            <a:off x="143958" y="1837780"/>
            <a:ext cx="4065904"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2600"/>
                </a:solidFill>
                <a:latin typeface="Arial MT"/>
                <a:cs typeface="Arial MT"/>
              </a:rPr>
              <a:t>I</a:t>
            </a:r>
            <a:r>
              <a:rPr sz="1800" spc="-5" dirty="0">
                <a:solidFill>
                  <a:srgbClr val="FF2600"/>
                </a:solidFill>
                <a:latin typeface="Arial MT"/>
                <a:cs typeface="Arial MT"/>
              </a:rPr>
              <a:t> </a:t>
            </a:r>
            <a:r>
              <a:rPr sz="1800" b="1" dirty="0">
                <a:solidFill>
                  <a:srgbClr val="FF2600"/>
                </a:solidFill>
                <a:latin typeface="Arial"/>
                <a:cs typeface="Arial"/>
              </a:rPr>
              <a:t>muscoli</a:t>
            </a:r>
            <a:r>
              <a:rPr sz="1800" b="1" spc="-10" dirty="0">
                <a:solidFill>
                  <a:srgbClr val="FF2600"/>
                </a:solidFill>
                <a:latin typeface="Arial"/>
                <a:cs typeface="Arial"/>
              </a:rPr>
              <a:t> </a:t>
            </a:r>
            <a:r>
              <a:rPr sz="1800" spc="-5" dirty="0">
                <a:solidFill>
                  <a:srgbClr val="FF2600"/>
                </a:solidFill>
                <a:latin typeface="Arial MT"/>
                <a:cs typeface="Arial MT"/>
              </a:rPr>
              <a:t>involontari</a:t>
            </a:r>
            <a:r>
              <a:rPr sz="1800" spc="-10" dirty="0">
                <a:solidFill>
                  <a:srgbClr val="FF2600"/>
                </a:solidFill>
                <a:latin typeface="Arial MT"/>
                <a:cs typeface="Arial MT"/>
              </a:rPr>
              <a:t> </a:t>
            </a:r>
            <a:r>
              <a:rPr sz="1800" spc="-5" dirty="0">
                <a:solidFill>
                  <a:srgbClr val="202124"/>
                </a:solidFill>
                <a:latin typeface="Arial MT"/>
                <a:cs typeface="Arial MT"/>
              </a:rPr>
              <a:t>hanno</a:t>
            </a:r>
            <a:r>
              <a:rPr sz="1800" spc="-10" dirty="0">
                <a:solidFill>
                  <a:srgbClr val="202124"/>
                </a:solidFill>
                <a:latin typeface="Arial MT"/>
                <a:cs typeface="Arial MT"/>
              </a:rPr>
              <a:t> </a:t>
            </a:r>
            <a:r>
              <a:rPr sz="1800" spc="-5" dirty="0">
                <a:solidFill>
                  <a:srgbClr val="202124"/>
                </a:solidFill>
                <a:latin typeface="Arial MT"/>
                <a:cs typeface="Arial MT"/>
              </a:rPr>
              <a:t>la</a:t>
            </a:r>
            <a:r>
              <a:rPr sz="1800" dirty="0">
                <a:solidFill>
                  <a:srgbClr val="202124"/>
                </a:solidFill>
                <a:latin typeface="Arial MT"/>
                <a:cs typeface="Arial MT"/>
              </a:rPr>
              <a:t> </a:t>
            </a:r>
            <a:r>
              <a:rPr sz="1800" b="1" spc="-5" dirty="0">
                <a:solidFill>
                  <a:srgbClr val="202124"/>
                </a:solidFill>
                <a:latin typeface="Arial"/>
                <a:cs typeface="Arial"/>
              </a:rPr>
              <a:t>funzione</a:t>
            </a:r>
            <a:endParaRPr sz="1800">
              <a:latin typeface="Arial"/>
              <a:cs typeface="Arial"/>
            </a:endParaRPr>
          </a:p>
        </p:txBody>
      </p:sp>
      <p:sp>
        <p:nvSpPr>
          <p:cNvPr id="6" name="object 6"/>
          <p:cNvSpPr txBox="1"/>
          <p:nvPr/>
        </p:nvSpPr>
        <p:spPr>
          <a:xfrm>
            <a:off x="93153" y="2135002"/>
            <a:ext cx="3990340" cy="266700"/>
          </a:xfrm>
          <a:prstGeom prst="rect">
            <a:avLst/>
          </a:prstGeom>
          <a:solidFill>
            <a:srgbClr val="DEDEDE"/>
          </a:solidFill>
        </p:spPr>
        <p:txBody>
          <a:bodyPr vert="horz" wrap="square" lIns="0" tIns="0" rIns="0" bIns="0" rtlCol="0">
            <a:spAutoFit/>
          </a:bodyPr>
          <a:lstStyle/>
          <a:p>
            <a:pPr>
              <a:lnSpc>
                <a:spcPts val="2020"/>
              </a:lnSpc>
            </a:pPr>
            <a:r>
              <a:rPr sz="1800" dirty="0">
                <a:solidFill>
                  <a:srgbClr val="202124"/>
                </a:solidFill>
                <a:latin typeface="Arial MT"/>
                <a:cs typeface="Arial MT"/>
              </a:rPr>
              <a:t>di</a:t>
            </a:r>
            <a:r>
              <a:rPr sz="1800" spc="-10" dirty="0">
                <a:solidFill>
                  <a:srgbClr val="202124"/>
                </a:solidFill>
                <a:latin typeface="Arial MT"/>
                <a:cs typeface="Arial MT"/>
              </a:rPr>
              <a:t> </a:t>
            </a:r>
            <a:r>
              <a:rPr sz="1800" dirty="0">
                <a:solidFill>
                  <a:srgbClr val="202124"/>
                </a:solidFill>
                <a:latin typeface="Arial MT"/>
                <a:cs typeface="Arial MT"/>
              </a:rPr>
              <a:t>causare</a:t>
            </a:r>
            <a:r>
              <a:rPr sz="1800" spc="-10" dirty="0">
                <a:solidFill>
                  <a:srgbClr val="202124"/>
                </a:solidFill>
                <a:latin typeface="Arial MT"/>
                <a:cs typeface="Arial MT"/>
              </a:rPr>
              <a:t> </a:t>
            </a:r>
            <a:r>
              <a:rPr sz="1800" dirty="0">
                <a:solidFill>
                  <a:srgbClr val="202124"/>
                </a:solidFill>
                <a:latin typeface="Arial MT"/>
                <a:cs typeface="Arial MT"/>
              </a:rPr>
              <a:t>una</a:t>
            </a:r>
            <a:r>
              <a:rPr sz="1800" spc="-10" dirty="0">
                <a:solidFill>
                  <a:srgbClr val="202124"/>
                </a:solidFill>
                <a:latin typeface="Arial MT"/>
                <a:cs typeface="Arial MT"/>
              </a:rPr>
              <a:t> </a:t>
            </a:r>
            <a:r>
              <a:rPr sz="1800" dirty="0">
                <a:solidFill>
                  <a:srgbClr val="202124"/>
                </a:solidFill>
                <a:latin typeface="Arial MT"/>
                <a:cs typeface="Arial MT"/>
              </a:rPr>
              <a:t>variazione</a:t>
            </a:r>
            <a:r>
              <a:rPr sz="1800" spc="-10" dirty="0">
                <a:solidFill>
                  <a:srgbClr val="202124"/>
                </a:solidFill>
                <a:latin typeface="Arial MT"/>
                <a:cs typeface="Arial MT"/>
              </a:rPr>
              <a:t> </a:t>
            </a:r>
            <a:r>
              <a:rPr sz="1800" dirty="0">
                <a:solidFill>
                  <a:srgbClr val="202124"/>
                </a:solidFill>
                <a:latin typeface="Arial MT"/>
                <a:cs typeface="Arial MT"/>
              </a:rPr>
              <a:t>di</a:t>
            </a:r>
            <a:r>
              <a:rPr sz="1800" spc="-10" dirty="0">
                <a:solidFill>
                  <a:srgbClr val="202124"/>
                </a:solidFill>
                <a:latin typeface="Arial MT"/>
                <a:cs typeface="Arial MT"/>
              </a:rPr>
              <a:t> </a:t>
            </a:r>
            <a:r>
              <a:rPr sz="1800" spc="-5" dirty="0">
                <a:solidFill>
                  <a:srgbClr val="202124"/>
                </a:solidFill>
                <a:latin typeface="Arial MT"/>
                <a:cs typeface="Arial MT"/>
              </a:rPr>
              <a:t>forma</a:t>
            </a:r>
            <a:r>
              <a:rPr sz="1800" spc="-10" dirty="0">
                <a:solidFill>
                  <a:srgbClr val="202124"/>
                </a:solidFill>
                <a:latin typeface="Arial MT"/>
                <a:cs typeface="Arial MT"/>
              </a:rPr>
              <a:t> </a:t>
            </a:r>
            <a:r>
              <a:rPr sz="1800" dirty="0">
                <a:solidFill>
                  <a:srgbClr val="202124"/>
                </a:solidFill>
                <a:latin typeface="Arial MT"/>
                <a:cs typeface="Arial MT"/>
              </a:rPr>
              <a:t>o</a:t>
            </a:r>
            <a:r>
              <a:rPr sz="1800" spc="-10" dirty="0">
                <a:solidFill>
                  <a:srgbClr val="202124"/>
                </a:solidFill>
                <a:latin typeface="Arial MT"/>
                <a:cs typeface="Arial MT"/>
              </a:rPr>
              <a:t> </a:t>
            </a:r>
            <a:r>
              <a:rPr sz="1800" dirty="0">
                <a:solidFill>
                  <a:srgbClr val="202124"/>
                </a:solidFill>
                <a:latin typeface="Arial MT"/>
                <a:cs typeface="Arial MT"/>
              </a:rPr>
              <a:t>di</a:t>
            </a:r>
            <a:endParaRPr sz="1800">
              <a:latin typeface="Arial MT"/>
              <a:cs typeface="Arial MT"/>
            </a:endParaRPr>
          </a:p>
        </p:txBody>
      </p:sp>
      <p:sp>
        <p:nvSpPr>
          <p:cNvPr id="7" name="object 7"/>
          <p:cNvSpPr txBox="1"/>
          <p:nvPr/>
        </p:nvSpPr>
        <p:spPr>
          <a:xfrm>
            <a:off x="93153" y="2401702"/>
            <a:ext cx="3354704" cy="266700"/>
          </a:xfrm>
          <a:prstGeom prst="rect">
            <a:avLst/>
          </a:prstGeom>
          <a:solidFill>
            <a:srgbClr val="DEDEDE"/>
          </a:solidFill>
        </p:spPr>
        <p:txBody>
          <a:bodyPr vert="horz" wrap="square" lIns="0" tIns="0" rIns="0" bIns="0" rtlCol="0">
            <a:spAutoFit/>
          </a:bodyPr>
          <a:lstStyle/>
          <a:p>
            <a:pPr>
              <a:lnSpc>
                <a:spcPts val="2020"/>
              </a:lnSpc>
            </a:pPr>
            <a:r>
              <a:rPr sz="1800" spc="-5" dirty="0">
                <a:solidFill>
                  <a:srgbClr val="202124"/>
                </a:solidFill>
                <a:latin typeface="Arial MT"/>
                <a:cs typeface="Arial MT"/>
              </a:rPr>
              <a:t>diametro</a:t>
            </a:r>
            <a:r>
              <a:rPr sz="1800" spc="-15" dirty="0">
                <a:solidFill>
                  <a:srgbClr val="202124"/>
                </a:solidFill>
                <a:latin typeface="Arial MT"/>
                <a:cs typeface="Arial MT"/>
              </a:rPr>
              <a:t> </a:t>
            </a:r>
            <a:r>
              <a:rPr sz="1800" dirty="0">
                <a:solidFill>
                  <a:srgbClr val="202124"/>
                </a:solidFill>
                <a:latin typeface="Arial MT"/>
                <a:cs typeface="Arial MT"/>
              </a:rPr>
              <a:t>degli</a:t>
            </a:r>
            <a:r>
              <a:rPr sz="1800" spc="-10" dirty="0">
                <a:solidFill>
                  <a:srgbClr val="202124"/>
                </a:solidFill>
                <a:latin typeface="Arial MT"/>
                <a:cs typeface="Arial MT"/>
              </a:rPr>
              <a:t> </a:t>
            </a:r>
            <a:r>
              <a:rPr sz="1800" dirty="0">
                <a:solidFill>
                  <a:srgbClr val="202124"/>
                </a:solidFill>
                <a:latin typeface="Arial MT"/>
                <a:cs typeface="Arial MT"/>
              </a:rPr>
              <a:t>organi</a:t>
            </a:r>
            <a:r>
              <a:rPr sz="1800" spc="-15" dirty="0">
                <a:solidFill>
                  <a:srgbClr val="202124"/>
                </a:solidFill>
                <a:latin typeface="Arial MT"/>
                <a:cs typeface="Arial MT"/>
              </a:rPr>
              <a:t> </a:t>
            </a:r>
            <a:r>
              <a:rPr sz="1800" dirty="0">
                <a:solidFill>
                  <a:srgbClr val="202124"/>
                </a:solidFill>
                <a:latin typeface="Arial MT"/>
                <a:cs typeface="Arial MT"/>
              </a:rPr>
              <a:t>in</a:t>
            </a:r>
            <a:r>
              <a:rPr sz="1800" spc="-10" dirty="0">
                <a:solidFill>
                  <a:srgbClr val="202124"/>
                </a:solidFill>
                <a:latin typeface="Arial MT"/>
                <a:cs typeface="Arial MT"/>
              </a:rPr>
              <a:t> </a:t>
            </a:r>
            <a:r>
              <a:rPr sz="1800" dirty="0">
                <a:solidFill>
                  <a:srgbClr val="202124"/>
                </a:solidFill>
                <a:latin typeface="Arial MT"/>
                <a:cs typeface="Arial MT"/>
              </a:rPr>
              <a:t>cui</a:t>
            </a:r>
            <a:r>
              <a:rPr sz="1800" spc="-20" dirty="0">
                <a:solidFill>
                  <a:srgbClr val="202124"/>
                </a:solidFill>
                <a:latin typeface="Arial MT"/>
                <a:cs typeface="Arial MT"/>
              </a:rPr>
              <a:t> </a:t>
            </a:r>
            <a:r>
              <a:rPr sz="1800" b="1" dirty="0">
                <a:solidFill>
                  <a:srgbClr val="202124"/>
                </a:solidFill>
                <a:latin typeface="Arial"/>
                <a:cs typeface="Arial"/>
              </a:rPr>
              <a:t>sono</a:t>
            </a:r>
            <a:endParaRPr sz="1800">
              <a:latin typeface="Arial"/>
              <a:cs typeface="Arial"/>
            </a:endParaRPr>
          </a:p>
        </p:txBody>
      </p:sp>
      <p:sp>
        <p:nvSpPr>
          <p:cNvPr id="8" name="object 8"/>
          <p:cNvSpPr txBox="1"/>
          <p:nvPr/>
        </p:nvSpPr>
        <p:spPr>
          <a:xfrm>
            <a:off x="93153" y="2668402"/>
            <a:ext cx="3126105" cy="266700"/>
          </a:xfrm>
          <a:prstGeom prst="rect">
            <a:avLst/>
          </a:prstGeom>
          <a:solidFill>
            <a:srgbClr val="DEDEDE"/>
          </a:solidFill>
        </p:spPr>
        <p:txBody>
          <a:bodyPr vert="horz" wrap="square" lIns="0" tIns="0" rIns="0" bIns="0" rtlCol="0">
            <a:spAutoFit/>
          </a:bodyPr>
          <a:lstStyle/>
          <a:p>
            <a:pPr>
              <a:lnSpc>
                <a:spcPts val="2020"/>
              </a:lnSpc>
            </a:pPr>
            <a:r>
              <a:rPr sz="1800" dirty="0">
                <a:solidFill>
                  <a:srgbClr val="202124"/>
                </a:solidFill>
                <a:latin typeface="Arial MT"/>
                <a:cs typeface="Arial MT"/>
              </a:rPr>
              <a:t>compresi.</a:t>
            </a:r>
            <a:r>
              <a:rPr sz="1800" spc="-25" dirty="0">
                <a:solidFill>
                  <a:srgbClr val="202124"/>
                </a:solidFill>
                <a:latin typeface="Arial MT"/>
                <a:cs typeface="Arial MT"/>
              </a:rPr>
              <a:t> </a:t>
            </a:r>
            <a:r>
              <a:rPr sz="1800" spc="-5" dirty="0">
                <a:solidFill>
                  <a:srgbClr val="202124"/>
                </a:solidFill>
                <a:latin typeface="Arial MT"/>
                <a:cs typeface="Arial MT"/>
              </a:rPr>
              <a:t>In</a:t>
            </a:r>
            <a:r>
              <a:rPr sz="1800" spc="-15" dirty="0">
                <a:solidFill>
                  <a:srgbClr val="202124"/>
                </a:solidFill>
                <a:latin typeface="Arial MT"/>
                <a:cs typeface="Arial MT"/>
              </a:rPr>
              <a:t> </a:t>
            </a:r>
            <a:r>
              <a:rPr sz="1800" dirty="0">
                <a:solidFill>
                  <a:srgbClr val="202124"/>
                </a:solidFill>
                <a:latin typeface="Arial MT"/>
                <a:cs typeface="Arial MT"/>
              </a:rPr>
              <a:t>alcuni</a:t>
            </a:r>
            <a:r>
              <a:rPr sz="1800" spc="-15" dirty="0">
                <a:solidFill>
                  <a:srgbClr val="202124"/>
                </a:solidFill>
                <a:latin typeface="Arial MT"/>
                <a:cs typeface="Arial MT"/>
              </a:rPr>
              <a:t> </a:t>
            </a:r>
            <a:r>
              <a:rPr sz="1800" dirty="0">
                <a:solidFill>
                  <a:srgbClr val="202124"/>
                </a:solidFill>
                <a:latin typeface="Arial MT"/>
                <a:cs typeface="Arial MT"/>
              </a:rPr>
              <a:t>casi</a:t>
            </a:r>
            <a:r>
              <a:rPr sz="1800" spc="-15" dirty="0">
                <a:solidFill>
                  <a:srgbClr val="202124"/>
                </a:solidFill>
                <a:latin typeface="Arial MT"/>
                <a:cs typeface="Arial MT"/>
              </a:rPr>
              <a:t> </a:t>
            </a:r>
            <a:r>
              <a:rPr sz="1800" dirty="0">
                <a:solidFill>
                  <a:srgbClr val="202124"/>
                </a:solidFill>
                <a:latin typeface="Arial MT"/>
                <a:cs typeface="Arial MT"/>
              </a:rPr>
              <a:t>la</a:t>
            </a:r>
            <a:r>
              <a:rPr sz="1800" spc="-15" dirty="0">
                <a:solidFill>
                  <a:srgbClr val="202124"/>
                </a:solidFill>
                <a:latin typeface="Arial MT"/>
                <a:cs typeface="Arial MT"/>
              </a:rPr>
              <a:t> </a:t>
            </a:r>
            <a:r>
              <a:rPr sz="1800" dirty="0">
                <a:solidFill>
                  <a:srgbClr val="202124"/>
                </a:solidFill>
                <a:latin typeface="Arial MT"/>
                <a:cs typeface="Arial MT"/>
              </a:rPr>
              <a:t>loro</a:t>
            </a:r>
            <a:endParaRPr sz="1800">
              <a:latin typeface="Arial MT"/>
              <a:cs typeface="Arial MT"/>
            </a:endParaRPr>
          </a:p>
        </p:txBody>
      </p:sp>
      <p:sp>
        <p:nvSpPr>
          <p:cNvPr id="9" name="object 9"/>
          <p:cNvSpPr txBox="1"/>
          <p:nvPr/>
        </p:nvSpPr>
        <p:spPr>
          <a:xfrm>
            <a:off x="93153" y="2935102"/>
            <a:ext cx="3354704" cy="266700"/>
          </a:xfrm>
          <a:prstGeom prst="rect">
            <a:avLst/>
          </a:prstGeom>
          <a:solidFill>
            <a:srgbClr val="DEDEDE"/>
          </a:solidFill>
        </p:spPr>
        <p:txBody>
          <a:bodyPr vert="horz" wrap="square" lIns="0" tIns="0" rIns="0" bIns="0" rtlCol="0">
            <a:spAutoFit/>
          </a:bodyPr>
          <a:lstStyle/>
          <a:p>
            <a:pPr>
              <a:lnSpc>
                <a:spcPts val="2020"/>
              </a:lnSpc>
            </a:pPr>
            <a:r>
              <a:rPr sz="1800" spc="-5" dirty="0">
                <a:solidFill>
                  <a:srgbClr val="202124"/>
                </a:solidFill>
                <a:latin typeface="Arial MT"/>
                <a:cs typeface="Arial MT"/>
              </a:rPr>
              <a:t>contrazione</a:t>
            </a:r>
            <a:r>
              <a:rPr sz="1800" spc="-15" dirty="0">
                <a:solidFill>
                  <a:srgbClr val="202124"/>
                </a:solidFill>
                <a:latin typeface="Arial MT"/>
                <a:cs typeface="Arial MT"/>
              </a:rPr>
              <a:t> </a:t>
            </a:r>
            <a:r>
              <a:rPr sz="1800" dirty="0">
                <a:solidFill>
                  <a:srgbClr val="202124"/>
                </a:solidFill>
                <a:latin typeface="Arial MT"/>
                <a:cs typeface="Arial MT"/>
              </a:rPr>
              <a:t>serve</a:t>
            </a:r>
            <a:r>
              <a:rPr sz="1800" spc="-10" dirty="0">
                <a:solidFill>
                  <a:srgbClr val="202124"/>
                </a:solidFill>
                <a:latin typeface="Arial MT"/>
                <a:cs typeface="Arial MT"/>
              </a:rPr>
              <a:t> </a:t>
            </a:r>
            <a:r>
              <a:rPr sz="1800" dirty="0">
                <a:solidFill>
                  <a:srgbClr val="202124"/>
                </a:solidFill>
                <a:latin typeface="Arial MT"/>
                <a:cs typeface="Arial MT"/>
              </a:rPr>
              <a:t>a</a:t>
            </a:r>
            <a:r>
              <a:rPr sz="1800" spc="-10" dirty="0">
                <a:solidFill>
                  <a:srgbClr val="202124"/>
                </a:solidFill>
                <a:latin typeface="Arial MT"/>
                <a:cs typeface="Arial MT"/>
              </a:rPr>
              <a:t> </a:t>
            </a:r>
            <a:r>
              <a:rPr sz="1800" dirty="0">
                <a:solidFill>
                  <a:srgbClr val="202124"/>
                </a:solidFill>
                <a:latin typeface="Arial MT"/>
                <a:cs typeface="Arial MT"/>
              </a:rPr>
              <a:t>espellere</a:t>
            </a:r>
            <a:r>
              <a:rPr sz="1800" spc="-10" dirty="0">
                <a:solidFill>
                  <a:srgbClr val="202124"/>
                </a:solidFill>
                <a:latin typeface="Arial MT"/>
                <a:cs typeface="Arial MT"/>
              </a:rPr>
              <a:t> </a:t>
            </a:r>
            <a:r>
              <a:rPr sz="1800" dirty="0">
                <a:solidFill>
                  <a:srgbClr val="202124"/>
                </a:solidFill>
                <a:latin typeface="Arial MT"/>
                <a:cs typeface="Arial MT"/>
              </a:rPr>
              <a:t>un</a:t>
            </a:r>
            <a:endParaRPr sz="1800">
              <a:latin typeface="Arial MT"/>
              <a:cs typeface="Arial MT"/>
            </a:endParaRPr>
          </a:p>
        </p:txBody>
      </p:sp>
      <p:sp>
        <p:nvSpPr>
          <p:cNvPr id="10" name="object 10"/>
          <p:cNvSpPr txBox="1"/>
          <p:nvPr/>
        </p:nvSpPr>
        <p:spPr>
          <a:xfrm>
            <a:off x="93153" y="3201802"/>
            <a:ext cx="4110354" cy="266700"/>
          </a:xfrm>
          <a:prstGeom prst="rect">
            <a:avLst/>
          </a:prstGeom>
          <a:solidFill>
            <a:srgbClr val="DEDEDE"/>
          </a:solidFill>
        </p:spPr>
        <p:txBody>
          <a:bodyPr vert="horz" wrap="square" lIns="0" tIns="0" rIns="0" bIns="0" rtlCol="0">
            <a:spAutoFit/>
          </a:bodyPr>
          <a:lstStyle/>
          <a:p>
            <a:pPr>
              <a:lnSpc>
                <a:spcPts val="2020"/>
              </a:lnSpc>
            </a:pPr>
            <a:r>
              <a:rPr sz="1800" spc="-5" dirty="0">
                <a:solidFill>
                  <a:srgbClr val="202124"/>
                </a:solidFill>
                <a:latin typeface="Arial MT"/>
                <a:cs typeface="Arial MT"/>
              </a:rPr>
              <a:t>contenuto</a:t>
            </a:r>
            <a:r>
              <a:rPr sz="1800" spc="-10" dirty="0">
                <a:solidFill>
                  <a:srgbClr val="202124"/>
                </a:solidFill>
                <a:latin typeface="Arial MT"/>
                <a:cs typeface="Arial MT"/>
              </a:rPr>
              <a:t> </a:t>
            </a:r>
            <a:r>
              <a:rPr sz="1800" spc="-5" dirty="0">
                <a:solidFill>
                  <a:srgbClr val="202124"/>
                </a:solidFill>
                <a:latin typeface="Arial MT"/>
                <a:cs typeface="Arial MT"/>
              </a:rPr>
              <a:t>presente </a:t>
            </a:r>
            <a:r>
              <a:rPr sz="1800" dirty="0">
                <a:solidFill>
                  <a:srgbClr val="202124"/>
                </a:solidFill>
                <a:latin typeface="Arial MT"/>
                <a:cs typeface="Arial MT"/>
              </a:rPr>
              <a:t>nell'organo</a:t>
            </a:r>
            <a:r>
              <a:rPr sz="1800" spc="-10" dirty="0">
                <a:solidFill>
                  <a:srgbClr val="202124"/>
                </a:solidFill>
                <a:latin typeface="Arial MT"/>
                <a:cs typeface="Arial MT"/>
              </a:rPr>
              <a:t> </a:t>
            </a:r>
            <a:r>
              <a:rPr sz="1800" dirty="0">
                <a:solidFill>
                  <a:srgbClr val="202124"/>
                </a:solidFill>
                <a:latin typeface="Arial MT"/>
                <a:cs typeface="Arial MT"/>
              </a:rPr>
              <a:t>cui</a:t>
            </a:r>
            <a:r>
              <a:rPr sz="1800" spc="-10" dirty="0">
                <a:solidFill>
                  <a:srgbClr val="202124"/>
                </a:solidFill>
                <a:latin typeface="Arial MT"/>
                <a:cs typeface="Arial MT"/>
              </a:rPr>
              <a:t> </a:t>
            </a:r>
            <a:r>
              <a:rPr sz="1800" b="1" dirty="0">
                <a:solidFill>
                  <a:srgbClr val="202124"/>
                </a:solidFill>
                <a:latin typeface="Arial"/>
                <a:cs typeface="Arial"/>
              </a:rPr>
              <a:t>sono</a:t>
            </a:r>
            <a:endParaRPr sz="1800">
              <a:latin typeface="Arial"/>
              <a:cs typeface="Arial"/>
            </a:endParaRPr>
          </a:p>
        </p:txBody>
      </p:sp>
      <p:sp>
        <p:nvSpPr>
          <p:cNvPr id="11" name="object 11"/>
          <p:cNvSpPr txBox="1"/>
          <p:nvPr/>
        </p:nvSpPr>
        <p:spPr>
          <a:xfrm>
            <a:off x="80453" y="3437980"/>
            <a:ext cx="87693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202124"/>
                </a:solidFill>
                <a:latin typeface="Arial MT"/>
                <a:cs typeface="Arial MT"/>
              </a:rPr>
              <a:t>annessi.</a:t>
            </a:r>
            <a:endParaRPr sz="1800">
              <a:latin typeface="Arial MT"/>
              <a:cs typeface="Arial MT"/>
            </a:endParaRPr>
          </a:p>
        </p:txBody>
      </p:sp>
      <p:sp>
        <p:nvSpPr>
          <p:cNvPr id="12" name="object 12"/>
          <p:cNvSpPr/>
          <p:nvPr/>
        </p:nvSpPr>
        <p:spPr>
          <a:xfrm>
            <a:off x="210415" y="4718319"/>
            <a:ext cx="2376170" cy="266700"/>
          </a:xfrm>
          <a:custGeom>
            <a:avLst/>
            <a:gdLst/>
            <a:ahLst/>
            <a:cxnLst/>
            <a:rect l="l" t="t" r="r" b="b"/>
            <a:pathLst>
              <a:path w="2376170" h="266700">
                <a:moveTo>
                  <a:pt x="2376078" y="0"/>
                </a:moveTo>
                <a:lnTo>
                  <a:pt x="0" y="0"/>
                </a:lnTo>
                <a:lnTo>
                  <a:pt x="0" y="266699"/>
                </a:lnTo>
                <a:lnTo>
                  <a:pt x="2376078" y="266699"/>
                </a:lnTo>
                <a:lnTo>
                  <a:pt x="2376078" y="0"/>
                </a:lnTo>
                <a:close/>
              </a:path>
            </a:pathLst>
          </a:custGeom>
          <a:solidFill>
            <a:srgbClr val="DEDEDE"/>
          </a:solidFill>
        </p:spPr>
        <p:txBody>
          <a:bodyPr wrap="square" lIns="0" tIns="0" rIns="0" bIns="0" rtlCol="0"/>
          <a:lstStyle/>
          <a:p>
            <a:endParaRPr/>
          </a:p>
        </p:txBody>
      </p:sp>
      <p:sp>
        <p:nvSpPr>
          <p:cNvPr id="13" name="object 13"/>
          <p:cNvSpPr/>
          <p:nvPr/>
        </p:nvSpPr>
        <p:spPr>
          <a:xfrm>
            <a:off x="183880" y="5533945"/>
            <a:ext cx="2465705" cy="259715"/>
          </a:xfrm>
          <a:custGeom>
            <a:avLst/>
            <a:gdLst/>
            <a:ahLst/>
            <a:cxnLst/>
            <a:rect l="l" t="t" r="r" b="b"/>
            <a:pathLst>
              <a:path w="2465705" h="259714">
                <a:moveTo>
                  <a:pt x="0" y="0"/>
                </a:moveTo>
                <a:lnTo>
                  <a:pt x="2465152" y="0"/>
                </a:lnTo>
                <a:lnTo>
                  <a:pt x="2465152" y="259221"/>
                </a:lnTo>
                <a:lnTo>
                  <a:pt x="0" y="259221"/>
                </a:lnTo>
                <a:lnTo>
                  <a:pt x="0" y="0"/>
                </a:lnTo>
                <a:close/>
              </a:path>
            </a:pathLst>
          </a:custGeom>
          <a:solidFill>
            <a:srgbClr val="DEDEDE"/>
          </a:solidFill>
        </p:spPr>
        <p:txBody>
          <a:bodyPr wrap="square" lIns="0" tIns="0" rIns="0" bIns="0" rtlCol="0"/>
          <a:lstStyle/>
          <a:p>
            <a:endParaRPr/>
          </a:p>
        </p:txBody>
      </p:sp>
      <p:sp>
        <p:nvSpPr>
          <p:cNvPr id="14" name="object 14"/>
          <p:cNvSpPr txBox="1"/>
          <p:nvPr/>
        </p:nvSpPr>
        <p:spPr>
          <a:xfrm>
            <a:off x="94308" y="4205060"/>
            <a:ext cx="2338070"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202124"/>
                </a:solidFill>
                <a:latin typeface="Arial MT"/>
                <a:cs typeface="Arial MT"/>
              </a:rPr>
              <a:t>Il</a:t>
            </a:r>
            <a:r>
              <a:rPr sz="1800" spc="-25" dirty="0">
                <a:solidFill>
                  <a:srgbClr val="202124"/>
                </a:solidFill>
                <a:latin typeface="Arial MT"/>
                <a:cs typeface="Arial MT"/>
              </a:rPr>
              <a:t> </a:t>
            </a:r>
            <a:r>
              <a:rPr sz="1800" spc="-5" dirty="0">
                <a:solidFill>
                  <a:srgbClr val="202124"/>
                </a:solidFill>
                <a:latin typeface="Arial MT"/>
                <a:cs typeface="Arial MT"/>
              </a:rPr>
              <a:t>tessuto</a:t>
            </a:r>
            <a:r>
              <a:rPr sz="1800" spc="-25" dirty="0">
                <a:solidFill>
                  <a:srgbClr val="202124"/>
                </a:solidFill>
                <a:latin typeface="Arial MT"/>
                <a:cs typeface="Arial MT"/>
              </a:rPr>
              <a:t> </a:t>
            </a:r>
            <a:r>
              <a:rPr sz="1800" b="1" dirty="0">
                <a:solidFill>
                  <a:srgbClr val="202124"/>
                </a:solidFill>
                <a:latin typeface="Arial"/>
                <a:cs typeface="Arial"/>
              </a:rPr>
              <a:t>muscolare</a:t>
            </a:r>
            <a:r>
              <a:rPr sz="1800" b="1" spc="-25" dirty="0">
                <a:solidFill>
                  <a:srgbClr val="202124"/>
                </a:solidFill>
                <a:latin typeface="Arial"/>
                <a:cs typeface="Arial"/>
              </a:rPr>
              <a:t> </a:t>
            </a:r>
            <a:r>
              <a:rPr sz="1800" dirty="0">
                <a:solidFill>
                  <a:srgbClr val="202124"/>
                </a:solidFill>
                <a:latin typeface="Arial MT"/>
                <a:cs typeface="Arial MT"/>
              </a:rPr>
              <a:t>è</a:t>
            </a:r>
            <a:endParaRPr sz="1800" dirty="0">
              <a:latin typeface="Arial MT"/>
              <a:cs typeface="Arial MT"/>
            </a:endParaRPr>
          </a:p>
        </p:txBody>
      </p:sp>
      <p:sp>
        <p:nvSpPr>
          <p:cNvPr id="15" name="object 15"/>
          <p:cNvSpPr txBox="1"/>
          <p:nvPr/>
        </p:nvSpPr>
        <p:spPr>
          <a:xfrm>
            <a:off x="107008" y="4502282"/>
            <a:ext cx="2630805" cy="266700"/>
          </a:xfrm>
          <a:prstGeom prst="rect">
            <a:avLst/>
          </a:prstGeom>
          <a:solidFill>
            <a:srgbClr val="DEDEDE"/>
          </a:solidFill>
        </p:spPr>
        <p:txBody>
          <a:bodyPr vert="horz" wrap="square" lIns="0" tIns="0" rIns="0" bIns="0" rtlCol="0">
            <a:spAutoFit/>
          </a:bodyPr>
          <a:lstStyle/>
          <a:p>
            <a:pPr>
              <a:lnSpc>
                <a:spcPts val="2020"/>
              </a:lnSpc>
            </a:pPr>
            <a:r>
              <a:rPr sz="1800" spc="-5" dirty="0">
                <a:solidFill>
                  <a:srgbClr val="202124"/>
                </a:solidFill>
                <a:latin typeface="Arial MT"/>
                <a:cs typeface="Arial MT"/>
              </a:rPr>
              <a:t>altamente specializzato</a:t>
            </a:r>
            <a:r>
              <a:rPr sz="1800" dirty="0">
                <a:solidFill>
                  <a:srgbClr val="202124"/>
                </a:solidFill>
                <a:latin typeface="Arial MT"/>
                <a:cs typeface="Arial MT"/>
              </a:rPr>
              <a:t> e</a:t>
            </a:r>
            <a:endParaRPr sz="1800" dirty="0">
              <a:latin typeface="Arial MT"/>
              <a:cs typeface="Arial MT"/>
            </a:endParaRPr>
          </a:p>
        </p:txBody>
      </p:sp>
      <p:sp>
        <p:nvSpPr>
          <p:cNvPr id="16" name="object 16"/>
          <p:cNvSpPr txBox="1"/>
          <p:nvPr/>
        </p:nvSpPr>
        <p:spPr>
          <a:xfrm>
            <a:off x="107008" y="4768982"/>
            <a:ext cx="2694305" cy="266700"/>
          </a:xfrm>
          <a:prstGeom prst="rect">
            <a:avLst/>
          </a:prstGeom>
          <a:solidFill>
            <a:srgbClr val="DEDEDE"/>
          </a:solidFill>
        </p:spPr>
        <p:txBody>
          <a:bodyPr vert="horz" wrap="square" lIns="0" tIns="0" rIns="0" bIns="0" rtlCol="0">
            <a:spAutoFit/>
          </a:bodyPr>
          <a:lstStyle/>
          <a:p>
            <a:pPr>
              <a:lnSpc>
                <a:spcPts val="2020"/>
              </a:lnSpc>
            </a:pPr>
            <a:r>
              <a:rPr sz="1800" spc="-5" dirty="0">
                <a:solidFill>
                  <a:srgbClr val="202124"/>
                </a:solidFill>
                <a:latin typeface="Arial MT"/>
                <a:cs typeface="Arial MT"/>
              </a:rPr>
              <a:t>presenta</a:t>
            </a:r>
            <a:r>
              <a:rPr sz="1800" spc="-15" dirty="0">
                <a:solidFill>
                  <a:srgbClr val="202124"/>
                </a:solidFill>
                <a:latin typeface="Arial MT"/>
                <a:cs typeface="Arial MT"/>
              </a:rPr>
              <a:t> </a:t>
            </a:r>
            <a:r>
              <a:rPr sz="1800" spc="-5" dirty="0">
                <a:solidFill>
                  <a:srgbClr val="202124"/>
                </a:solidFill>
                <a:latin typeface="Arial MT"/>
                <a:cs typeface="Arial MT"/>
              </a:rPr>
              <a:t>quattro</a:t>
            </a:r>
            <a:r>
              <a:rPr sz="1800" spc="-15" dirty="0">
                <a:solidFill>
                  <a:srgbClr val="202124"/>
                </a:solidFill>
                <a:latin typeface="Arial MT"/>
                <a:cs typeface="Arial MT"/>
              </a:rPr>
              <a:t> </a:t>
            </a:r>
            <a:r>
              <a:rPr sz="1800" dirty="0">
                <a:solidFill>
                  <a:srgbClr val="202124"/>
                </a:solidFill>
                <a:latin typeface="Arial MT"/>
                <a:cs typeface="Arial MT"/>
              </a:rPr>
              <a:t>principali</a:t>
            </a:r>
            <a:endParaRPr sz="1800">
              <a:latin typeface="Arial MT"/>
              <a:cs typeface="Arial MT"/>
            </a:endParaRPr>
          </a:p>
        </p:txBody>
      </p:sp>
      <p:sp>
        <p:nvSpPr>
          <p:cNvPr id="17" name="object 17"/>
          <p:cNvSpPr txBox="1"/>
          <p:nvPr/>
        </p:nvSpPr>
        <p:spPr>
          <a:xfrm>
            <a:off x="107008" y="5035682"/>
            <a:ext cx="2147570" cy="266700"/>
          </a:xfrm>
          <a:prstGeom prst="rect">
            <a:avLst/>
          </a:prstGeom>
          <a:solidFill>
            <a:srgbClr val="DEDEDE"/>
          </a:solidFill>
        </p:spPr>
        <p:txBody>
          <a:bodyPr vert="horz" wrap="square" lIns="0" tIns="0" rIns="0" bIns="0" rtlCol="0">
            <a:spAutoFit/>
          </a:bodyPr>
          <a:lstStyle/>
          <a:p>
            <a:pPr>
              <a:lnSpc>
                <a:spcPts val="2020"/>
              </a:lnSpc>
            </a:pPr>
            <a:r>
              <a:rPr sz="1800" b="1" spc="-5" dirty="0">
                <a:solidFill>
                  <a:srgbClr val="202124"/>
                </a:solidFill>
                <a:latin typeface="Arial"/>
                <a:cs typeface="Arial"/>
              </a:rPr>
              <a:t>proprietà</a:t>
            </a:r>
            <a:r>
              <a:rPr sz="1800" b="1" spc="-15" dirty="0">
                <a:solidFill>
                  <a:srgbClr val="202124"/>
                </a:solidFill>
                <a:latin typeface="Arial"/>
                <a:cs typeface="Arial"/>
              </a:rPr>
              <a:t> </a:t>
            </a:r>
            <a:r>
              <a:rPr sz="1800" spc="-5" dirty="0">
                <a:solidFill>
                  <a:srgbClr val="202124"/>
                </a:solidFill>
                <a:latin typeface="Arial MT"/>
                <a:cs typeface="Arial MT"/>
              </a:rPr>
              <a:t>funzionali:</a:t>
            </a:r>
            <a:endParaRPr sz="1800">
              <a:latin typeface="Arial MT"/>
              <a:cs typeface="Arial MT"/>
            </a:endParaRPr>
          </a:p>
        </p:txBody>
      </p:sp>
      <p:sp>
        <p:nvSpPr>
          <p:cNvPr id="18" name="object 18"/>
          <p:cNvSpPr txBox="1"/>
          <p:nvPr/>
        </p:nvSpPr>
        <p:spPr>
          <a:xfrm>
            <a:off x="107008" y="5302381"/>
            <a:ext cx="2426970" cy="266700"/>
          </a:xfrm>
          <a:prstGeom prst="rect">
            <a:avLst/>
          </a:prstGeom>
          <a:solidFill>
            <a:srgbClr val="DEDEDE"/>
          </a:solidFill>
        </p:spPr>
        <p:txBody>
          <a:bodyPr vert="horz" wrap="square" lIns="0" tIns="0" rIns="0" bIns="0" rtlCol="0">
            <a:spAutoFit/>
          </a:bodyPr>
          <a:lstStyle/>
          <a:p>
            <a:pPr>
              <a:lnSpc>
                <a:spcPts val="2020"/>
              </a:lnSpc>
            </a:pPr>
            <a:r>
              <a:rPr sz="1800" spc="-5" dirty="0">
                <a:solidFill>
                  <a:srgbClr val="202124"/>
                </a:solidFill>
                <a:latin typeface="Arial MT"/>
                <a:cs typeface="Arial MT"/>
              </a:rPr>
              <a:t>contrattilità, eccitabilità,</a:t>
            </a:r>
            <a:endParaRPr sz="1800">
              <a:latin typeface="Arial MT"/>
              <a:cs typeface="Arial MT"/>
            </a:endParaRPr>
          </a:p>
        </p:txBody>
      </p:sp>
      <p:sp>
        <p:nvSpPr>
          <p:cNvPr id="19" name="object 19"/>
          <p:cNvSpPr txBox="1"/>
          <p:nvPr/>
        </p:nvSpPr>
        <p:spPr>
          <a:xfrm>
            <a:off x="94308" y="5538559"/>
            <a:ext cx="2491105"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202124"/>
                </a:solidFill>
                <a:latin typeface="Arial MT"/>
                <a:cs typeface="Arial MT"/>
              </a:rPr>
              <a:t>estensibilità </a:t>
            </a:r>
            <a:r>
              <a:rPr sz="1800" dirty="0">
                <a:solidFill>
                  <a:srgbClr val="202124"/>
                </a:solidFill>
                <a:latin typeface="Arial MT"/>
                <a:cs typeface="Arial MT"/>
              </a:rPr>
              <a:t>ed </a:t>
            </a:r>
            <a:r>
              <a:rPr sz="1800" spc="-5" dirty="0">
                <a:solidFill>
                  <a:srgbClr val="202124"/>
                </a:solidFill>
                <a:latin typeface="Arial MT"/>
                <a:cs typeface="Arial MT"/>
              </a:rPr>
              <a:t>elasticità</a:t>
            </a:r>
            <a:endParaRPr sz="1800">
              <a:latin typeface="Arial MT"/>
              <a:cs typeface="Arial MT"/>
            </a:endParaRPr>
          </a:p>
        </p:txBody>
      </p:sp>
      <p:pic>
        <p:nvPicPr>
          <p:cNvPr id="20" name="object 20"/>
          <p:cNvPicPr/>
          <p:nvPr/>
        </p:nvPicPr>
        <p:blipFill>
          <a:blip r:embed="rId2" cstate="print"/>
          <a:stretch>
            <a:fillRect/>
          </a:stretch>
        </p:blipFill>
        <p:spPr>
          <a:xfrm>
            <a:off x="5791200" y="-76547"/>
            <a:ext cx="2979408" cy="6221277"/>
          </a:xfrm>
          <a:prstGeom prst="rect">
            <a:avLst/>
          </a:prstGeom>
        </p:spPr>
      </p:pic>
      <p:sp>
        <p:nvSpPr>
          <p:cNvPr id="21" name="object 21"/>
          <p:cNvSpPr txBox="1">
            <a:spLocks noGrp="1"/>
          </p:cNvSpPr>
          <p:nvPr>
            <p:ph type="title"/>
          </p:nvPr>
        </p:nvSpPr>
        <p:spPr>
          <a:xfrm>
            <a:off x="139612" y="236670"/>
            <a:ext cx="4893945" cy="909955"/>
          </a:xfrm>
          <a:prstGeom prst="rect">
            <a:avLst/>
          </a:prstGeom>
          <a:ln w="25400">
            <a:solidFill>
              <a:srgbClr val="BBE0E3"/>
            </a:solidFill>
          </a:ln>
        </p:spPr>
        <p:txBody>
          <a:bodyPr vert="horz" wrap="square" lIns="0" tIns="55879" rIns="0" bIns="0" rtlCol="0">
            <a:spAutoFit/>
          </a:bodyPr>
          <a:lstStyle/>
          <a:p>
            <a:pPr marL="58419" marR="723900">
              <a:lnSpc>
                <a:spcPts val="2100"/>
              </a:lnSpc>
              <a:spcBef>
                <a:spcPts val="439"/>
              </a:spcBef>
            </a:pPr>
            <a:r>
              <a:rPr dirty="0">
                <a:solidFill>
                  <a:srgbClr val="FF2600"/>
                </a:solidFill>
              </a:rPr>
              <a:t>I </a:t>
            </a:r>
            <a:r>
              <a:rPr b="1" dirty="0">
                <a:solidFill>
                  <a:srgbClr val="FF2600"/>
                </a:solidFill>
                <a:latin typeface="Arial"/>
                <a:cs typeface="Arial"/>
              </a:rPr>
              <a:t>muscoli </a:t>
            </a:r>
            <a:r>
              <a:rPr spc="-5" dirty="0">
                <a:solidFill>
                  <a:srgbClr val="FF2600"/>
                </a:solidFill>
              </a:rPr>
              <a:t>volontari </a:t>
            </a:r>
            <a:r>
              <a:rPr spc="-5" dirty="0"/>
              <a:t>hanno la </a:t>
            </a:r>
            <a:r>
              <a:rPr b="1" spc="-5" dirty="0">
                <a:latin typeface="Arial"/>
                <a:cs typeface="Arial"/>
              </a:rPr>
              <a:t>funzione </a:t>
            </a:r>
            <a:r>
              <a:rPr spc="-5" dirty="0"/>
              <a:t>di </a:t>
            </a:r>
            <a:r>
              <a:rPr spc="-490" dirty="0"/>
              <a:t> </a:t>
            </a:r>
            <a:r>
              <a:rPr spc="-5" dirty="0"/>
              <a:t>consentire</a:t>
            </a:r>
            <a:r>
              <a:rPr dirty="0"/>
              <a:t> al </a:t>
            </a:r>
            <a:r>
              <a:rPr spc="-5" dirty="0"/>
              <a:t>soggetto</a:t>
            </a:r>
            <a:r>
              <a:rPr spc="5" dirty="0"/>
              <a:t> </a:t>
            </a:r>
            <a:r>
              <a:rPr dirty="0"/>
              <a:t>i </a:t>
            </a:r>
            <a:r>
              <a:rPr spc="-5" dirty="0"/>
              <a:t>movimenti</a:t>
            </a:r>
            <a:r>
              <a:rPr dirty="0"/>
              <a:t> che </a:t>
            </a:r>
            <a:r>
              <a:rPr spc="5" dirty="0"/>
              <a:t> </a:t>
            </a:r>
            <a:r>
              <a:rPr dirty="0"/>
              <a:t>desidera.</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77876" y="79523"/>
            <a:ext cx="4140835" cy="1122680"/>
          </a:xfrm>
          <a:prstGeom prst="rect">
            <a:avLst/>
          </a:prstGeom>
        </p:spPr>
        <p:txBody>
          <a:bodyPr vert="horz" wrap="square" lIns="0" tIns="12700" rIns="0" bIns="0" rtlCol="0">
            <a:spAutoFit/>
          </a:bodyPr>
          <a:lstStyle/>
          <a:p>
            <a:pPr marL="12700">
              <a:lnSpc>
                <a:spcPct val="100000"/>
              </a:lnSpc>
              <a:spcBef>
                <a:spcPts val="100"/>
              </a:spcBef>
            </a:pPr>
            <a:r>
              <a:rPr sz="7200" b="1" spc="-5" dirty="0">
                <a:solidFill>
                  <a:srgbClr val="FF0000"/>
                </a:solidFill>
                <a:latin typeface="Arial"/>
                <a:cs typeface="Arial"/>
              </a:rPr>
              <a:t>Patologie</a:t>
            </a:r>
            <a:endParaRPr sz="7200">
              <a:latin typeface="Arial"/>
              <a:cs typeface="Arial"/>
            </a:endParaRPr>
          </a:p>
        </p:txBody>
      </p:sp>
      <p:pic>
        <p:nvPicPr>
          <p:cNvPr id="3" name="object 3"/>
          <p:cNvPicPr/>
          <p:nvPr/>
        </p:nvPicPr>
        <p:blipFill>
          <a:blip r:embed="rId3" cstate="print"/>
          <a:stretch>
            <a:fillRect/>
          </a:stretch>
        </p:blipFill>
        <p:spPr>
          <a:xfrm>
            <a:off x="1763712" y="1628775"/>
            <a:ext cx="5400675" cy="4062412"/>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748338"/>
            <a:ext cx="3738000" cy="2082800"/>
          </a:xfrm>
          <a:prstGeom prst="rect">
            <a:avLst/>
          </a:prstGeom>
        </p:spPr>
      </p:pic>
      <p:pic>
        <p:nvPicPr>
          <p:cNvPr id="3" name="object 3"/>
          <p:cNvPicPr/>
          <p:nvPr/>
        </p:nvPicPr>
        <p:blipFill>
          <a:blip r:embed="rId3" cstate="print"/>
          <a:stretch>
            <a:fillRect/>
          </a:stretch>
        </p:blipFill>
        <p:spPr>
          <a:xfrm>
            <a:off x="2932985" y="3291852"/>
            <a:ext cx="3289300" cy="2463800"/>
          </a:xfrm>
          <a:prstGeom prst="rect">
            <a:avLst/>
          </a:prstGeom>
        </p:spPr>
      </p:pic>
      <p:pic>
        <p:nvPicPr>
          <p:cNvPr id="4" name="object 4"/>
          <p:cNvPicPr/>
          <p:nvPr/>
        </p:nvPicPr>
        <p:blipFill>
          <a:blip r:embed="rId4" cstate="print"/>
          <a:stretch>
            <a:fillRect/>
          </a:stretch>
        </p:blipFill>
        <p:spPr>
          <a:xfrm>
            <a:off x="6355896" y="611958"/>
            <a:ext cx="2788103" cy="2908300"/>
          </a:xfrm>
          <a:prstGeom prst="rect">
            <a:avLst/>
          </a:prstGeom>
        </p:spPr>
      </p:pic>
      <p:sp>
        <p:nvSpPr>
          <p:cNvPr id="5" name="object 5"/>
          <p:cNvSpPr txBox="1"/>
          <p:nvPr/>
        </p:nvSpPr>
        <p:spPr>
          <a:xfrm>
            <a:off x="876305" y="2966732"/>
            <a:ext cx="198310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Funzione</a:t>
            </a:r>
            <a:r>
              <a:rPr sz="1800" spc="-55" dirty="0">
                <a:latin typeface="Arial MT"/>
                <a:cs typeface="Arial MT"/>
              </a:rPr>
              <a:t> </a:t>
            </a:r>
            <a:r>
              <a:rPr sz="1800" dirty="0">
                <a:latin typeface="Arial MT"/>
                <a:cs typeface="Arial MT"/>
              </a:rPr>
              <a:t>cerebrale</a:t>
            </a:r>
            <a:endParaRPr sz="1800">
              <a:latin typeface="Arial MT"/>
              <a:cs typeface="Arial MT"/>
            </a:endParaRPr>
          </a:p>
        </p:txBody>
      </p:sp>
      <p:sp>
        <p:nvSpPr>
          <p:cNvPr id="6" name="object 6"/>
          <p:cNvSpPr txBox="1"/>
          <p:nvPr/>
        </p:nvSpPr>
        <p:spPr>
          <a:xfrm>
            <a:off x="3276600" y="5823797"/>
            <a:ext cx="217360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Funzione</a:t>
            </a:r>
            <a:r>
              <a:rPr sz="1800" spc="-10" dirty="0">
                <a:latin typeface="Arial MT"/>
                <a:cs typeface="Arial MT"/>
              </a:rPr>
              <a:t> </a:t>
            </a:r>
            <a:r>
              <a:rPr sz="1800" spc="-5" dirty="0">
                <a:latin typeface="Arial MT"/>
                <a:cs typeface="Arial MT"/>
              </a:rPr>
              <a:t>respiratoria</a:t>
            </a:r>
            <a:endParaRPr sz="1800" dirty="0">
              <a:latin typeface="Arial MT"/>
              <a:cs typeface="Arial MT"/>
            </a:endParaRPr>
          </a:p>
        </p:txBody>
      </p:sp>
      <p:sp>
        <p:nvSpPr>
          <p:cNvPr id="7" name="object 7"/>
          <p:cNvSpPr txBox="1"/>
          <p:nvPr/>
        </p:nvSpPr>
        <p:spPr>
          <a:xfrm>
            <a:off x="6877147" y="3661208"/>
            <a:ext cx="189357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Funzione</a:t>
            </a:r>
            <a:r>
              <a:rPr sz="1800" spc="-55" dirty="0">
                <a:latin typeface="Arial MT"/>
                <a:cs typeface="Arial MT"/>
              </a:rPr>
              <a:t> </a:t>
            </a:r>
            <a:r>
              <a:rPr sz="1800" dirty="0">
                <a:latin typeface="Arial MT"/>
                <a:cs typeface="Arial MT"/>
              </a:rPr>
              <a:t>cardiaca</a:t>
            </a:r>
            <a:endParaRPr sz="1800">
              <a:latin typeface="Arial MT"/>
              <a:cs typeface="Arial MT"/>
            </a:endParaRPr>
          </a:p>
        </p:txBody>
      </p:sp>
      <p:sp>
        <p:nvSpPr>
          <p:cNvPr id="8" name="object 8"/>
          <p:cNvSpPr txBox="1">
            <a:spLocks noGrp="1"/>
          </p:cNvSpPr>
          <p:nvPr>
            <p:ph type="title"/>
          </p:nvPr>
        </p:nvSpPr>
        <p:spPr>
          <a:xfrm>
            <a:off x="1941264" y="0"/>
            <a:ext cx="5261610" cy="452120"/>
          </a:xfrm>
          <a:prstGeom prst="rect">
            <a:avLst/>
          </a:prstGeom>
        </p:spPr>
        <p:txBody>
          <a:bodyPr vert="horz" wrap="square" lIns="0" tIns="12700" rIns="0" bIns="0" rtlCol="0">
            <a:spAutoFit/>
          </a:bodyPr>
          <a:lstStyle/>
          <a:p>
            <a:pPr marL="12700">
              <a:lnSpc>
                <a:spcPct val="100000"/>
              </a:lnSpc>
              <a:spcBef>
                <a:spcPts val="100"/>
              </a:spcBef>
            </a:pPr>
            <a:r>
              <a:rPr sz="2800" b="1" spc="-20" dirty="0">
                <a:solidFill>
                  <a:srgbClr val="FF2600"/>
                </a:solidFill>
                <a:latin typeface="Arial"/>
                <a:cs typeface="Arial"/>
              </a:rPr>
              <a:t>Valutazione</a:t>
            </a:r>
            <a:r>
              <a:rPr sz="2800" b="1" spc="-5" dirty="0">
                <a:solidFill>
                  <a:srgbClr val="FF2600"/>
                </a:solidFill>
                <a:latin typeface="Arial"/>
                <a:cs typeface="Arial"/>
              </a:rPr>
              <a:t> delle funzioni vitali</a:t>
            </a:r>
            <a:endParaRPr sz="2800">
              <a:latin typeface="Arial"/>
              <a:cs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ttangolo 1"/>
          <p:cNvSpPr>
            <a:spLocks noChangeArrowheads="1"/>
          </p:cNvSpPr>
          <p:nvPr/>
        </p:nvSpPr>
        <p:spPr bwMode="auto">
          <a:xfrm>
            <a:off x="3060890" y="399447"/>
            <a:ext cx="3568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z="2800" b="1" dirty="0"/>
              <a:t>DOLORE AL PETTO</a:t>
            </a:r>
          </a:p>
        </p:txBody>
      </p:sp>
      <p:sp>
        <p:nvSpPr>
          <p:cNvPr id="96259" name="CasellaDiTesto 2"/>
          <p:cNvSpPr txBox="1">
            <a:spLocks noChangeArrowheads="1"/>
          </p:cNvSpPr>
          <p:nvPr/>
        </p:nvSpPr>
        <p:spPr bwMode="auto">
          <a:xfrm>
            <a:off x="395536" y="1527801"/>
            <a:ext cx="5230813" cy="417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ts val="600"/>
              </a:spcBef>
              <a:defRPr/>
            </a:pPr>
            <a:r>
              <a:rPr lang="it-IT" altLang="it-IT" sz="2500" b="1" dirty="0"/>
              <a:t>COSA SARA’?????</a:t>
            </a:r>
          </a:p>
          <a:p>
            <a:pPr marL="285750" indent="-285750" eaLnBrk="1" hangingPunct="1">
              <a:spcBef>
                <a:spcPts val="600"/>
              </a:spcBef>
              <a:buFont typeface="Arial" panose="020B0604020202020204" pitchFamily="34" charset="0"/>
              <a:buChar char="•"/>
              <a:defRPr/>
            </a:pPr>
            <a:r>
              <a:rPr lang="it-IT" altLang="it-IT" sz="2500" b="1" dirty="0"/>
              <a:t>INFARTO</a:t>
            </a:r>
          </a:p>
          <a:p>
            <a:pPr marL="285750" indent="-285750" eaLnBrk="1" hangingPunct="1">
              <a:spcBef>
                <a:spcPts val="600"/>
              </a:spcBef>
              <a:buFont typeface="Arial" panose="020B0604020202020204" pitchFamily="34" charset="0"/>
              <a:buChar char="•"/>
              <a:defRPr/>
            </a:pPr>
            <a:r>
              <a:rPr lang="it-IT" altLang="it-IT" sz="2500" b="1" dirty="0"/>
              <a:t>ATTACCO DI PANICO</a:t>
            </a:r>
          </a:p>
          <a:p>
            <a:pPr marL="285750" indent="-285750" eaLnBrk="1" hangingPunct="1">
              <a:spcBef>
                <a:spcPts val="600"/>
              </a:spcBef>
              <a:buFont typeface="Arial" panose="020B0604020202020204" pitchFamily="34" charset="0"/>
              <a:buChar char="•"/>
              <a:defRPr/>
            </a:pPr>
            <a:r>
              <a:rPr lang="it-IT" altLang="it-IT" sz="2500" b="1" dirty="0"/>
              <a:t>NON HO DIGERITO</a:t>
            </a:r>
          </a:p>
          <a:p>
            <a:pPr marL="285750" indent="-285750" eaLnBrk="1" hangingPunct="1">
              <a:spcBef>
                <a:spcPts val="600"/>
              </a:spcBef>
              <a:buFont typeface="Arial" panose="020B0604020202020204" pitchFamily="34" charset="0"/>
              <a:buChar char="•"/>
              <a:defRPr/>
            </a:pPr>
            <a:r>
              <a:rPr lang="it-IT" altLang="it-IT" sz="2500" b="1" dirty="0"/>
              <a:t>BRUCIORE DI STOMACO</a:t>
            </a:r>
          </a:p>
          <a:p>
            <a:pPr marL="285750" indent="-285750" eaLnBrk="1" hangingPunct="1">
              <a:spcBef>
                <a:spcPts val="600"/>
              </a:spcBef>
              <a:buFont typeface="Arial" panose="020B0604020202020204" pitchFamily="34" charset="0"/>
              <a:buChar char="•"/>
              <a:defRPr/>
            </a:pPr>
            <a:r>
              <a:rPr lang="it-IT" altLang="it-IT" sz="2500" b="1" dirty="0"/>
              <a:t>DOLORE INTERCOSTALE</a:t>
            </a:r>
          </a:p>
          <a:p>
            <a:pPr marL="285750" indent="-285750" eaLnBrk="1" hangingPunct="1">
              <a:spcBef>
                <a:spcPts val="600"/>
              </a:spcBef>
              <a:buFont typeface="Arial" panose="020B0604020202020204" pitchFamily="34" charset="0"/>
              <a:buChar char="•"/>
              <a:defRPr/>
            </a:pPr>
            <a:r>
              <a:rPr lang="it-IT" altLang="it-IT" sz="2500" b="1" dirty="0"/>
              <a:t>DOLORE MUSCOLARE</a:t>
            </a:r>
          </a:p>
          <a:p>
            <a:pPr marL="285750" indent="-285750" eaLnBrk="1" hangingPunct="1">
              <a:spcBef>
                <a:spcPts val="600"/>
              </a:spcBef>
              <a:buFont typeface="Arial" panose="020B0604020202020204" pitchFamily="34" charset="0"/>
              <a:buChar char="•"/>
              <a:defRPr/>
            </a:pPr>
            <a:r>
              <a:rPr lang="it-IT" altLang="it-IT" sz="2500" b="1" dirty="0"/>
              <a:t>POLMONITE </a:t>
            </a:r>
          </a:p>
          <a:p>
            <a:pPr marL="285750" indent="-285750" eaLnBrk="1" hangingPunct="1">
              <a:spcBef>
                <a:spcPts val="600"/>
              </a:spcBef>
              <a:buFont typeface="Arial" panose="020B0604020202020204" pitchFamily="34" charset="0"/>
              <a:buChar char="•"/>
              <a:defRPr/>
            </a:pPr>
            <a:r>
              <a:rPr lang="it-IT" altLang="it-IT" sz="2500" b="1" dirty="0"/>
              <a:t>……………………………….</a:t>
            </a:r>
          </a:p>
        </p:txBody>
      </p:sp>
      <p:pic>
        <p:nvPicPr>
          <p:cNvPr id="4" name="Picture 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4650"/>
          <a:stretch/>
        </p:blipFill>
        <p:spPr bwMode="auto">
          <a:xfrm>
            <a:off x="4845240" y="2204864"/>
            <a:ext cx="3885820" cy="2068413"/>
          </a:xfrm>
          <a:prstGeom prst="rect">
            <a:avLst/>
          </a:prstGeom>
          <a:noFill/>
          <a:ln w="28575">
            <a:no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7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962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3A4F77-813D-B84C-B83F-8385B5E580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0159" y="826291"/>
            <a:ext cx="7623681" cy="5205417"/>
          </a:xfrm>
          <a:prstGeom prst="rect">
            <a:avLst/>
          </a:prstGeom>
        </p:spPr>
      </p:pic>
    </p:spTree>
    <p:extLst>
      <p:ext uri="{BB962C8B-B14F-4D97-AF65-F5344CB8AC3E}">
        <p14:creationId xmlns:p14="http://schemas.microsoft.com/office/powerpoint/2010/main" val="3382674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285750" y="1577975"/>
            <a:ext cx="5245100" cy="3416962"/>
          </a:xfrm>
          <a:prstGeom prst="rect">
            <a:avLst/>
          </a:prstGeom>
          <a:noFill/>
          <a:ln>
            <a:noFill/>
          </a:ln>
        </p:spPr>
        <p:txBody>
          <a:bodyPr lIns="92075" tIns="46038" rIns="92075" bIns="46038">
            <a:spAutoFit/>
          </a:bodyPr>
          <a:lstStyle/>
          <a:p>
            <a:pPr algn="just" eaLnBrk="0" hangingPunct="0">
              <a:defRPr/>
            </a:pPr>
            <a:r>
              <a:rPr lang="it-IT" sz="2400" dirty="0">
                <a:latin typeface="+mn-lt"/>
              </a:rPr>
              <a:t>È provocato da una </a:t>
            </a:r>
            <a:r>
              <a:rPr lang="it-IT" sz="2400" b="1" dirty="0">
                <a:latin typeface="+mn-lt"/>
              </a:rPr>
              <a:t>riduzione dell’apporto di ossigeno</a:t>
            </a:r>
            <a:r>
              <a:rPr lang="it-IT" sz="2400" dirty="0">
                <a:latin typeface="+mn-lt"/>
              </a:rPr>
              <a:t>, che è assicurato al cuore dalle arterie coronariche.</a:t>
            </a:r>
          </a:p>
          <a:p>
            <a:pPr algn="just" eaLnBrk="0" hangingPunct="0">
              <a:defRPr/>
            </a:pPr>
            <a:endParaRPr lang="it-IT" sz="2400" dirty="0">
              <a:latin typeface="+mn-lt"/>
            </a:endParaRPr>
          </a:p>
          <a:p>
            <a:pPr eaLnBrk="0" hangingPunct="0">
              <a:defRPr/>
            </a:pPr>
            <a:r>
              <a:rPr lang="it-IT" sz="2400" dirty="0">
                <a:latin typeface="+mn-lt"/>
              </a:rPr>
              <a:t>Oltre alla aterosclerosi, la causa può essere uno spasmo coronarico (congenito, da sostanze stupefacenti).</a:t>
            </a:r>
          </a:p>
          <a:p>
            <a:pPr algn="just" eaLnBrk="0" hangingPunct="0">
              <a:defRPr/>
            </a:pPr>
            <a:endParaRPr lang="it-IT" sz="2400" dirty="0">
              <a:latin typeface="+mn-lt"/>
            </a:endParaRPr>
          </a:p>
        </p:txBody>
      </p:sp>
      <p:sp>
        <p:nvSpPr>
          <p:cNvPr id="76803" name="Text Box 3"/>
          <p:cNvSpPr txBox="1">
            <a:spLocks noChangeArrowheads="1"/>
          </p:cNvSpPr>
          <p:nvPr/>
        </p:nvSpPr>
        <p:spPr bwMode="auto">
          <a:xfrm>
            <a:off x="1403648" y="404664"/>
            <a:ext cx="5719579" cy="584775"/>
          </a:xfrm>
          <a:prstGeom prst="rect">
            <a:avLst/>
          </a:prstGeom>
          <a:no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it-IT" sz="3200" b="1" dirty="0">
                <a:latin typeface="+mn-lt"/>
              </a:rPr>
              <a:t>IL DOLORE TORACICO CARDIACO</a:t>
            </a:r>
          </a:p>
        </p:txBody>
      </p:sp>
      <p:sp>
        <p:nvSpPr>
          <p:cNvPr id="89092" name="Rectangle 2"/>
          <p:cNvSpPr>
            <a:spLocks noChangeArrowheads="1"/>
          </p:cNvSpPr>
          <p:nvPr/>
        </p:nvSpPr>
        <p:spPr bwMode="auto">
          <a:xfrm>
            <a:off x="685800" y="6564313"/>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it-IT" altLang="it-IT" sz="2600"/>
          </a:p>
        </p:txBody>
      </p:sp>
      <p:sp>
        <p:nvSpPr>
          <p:cNvPr id="89093" name="Rectangle 3"/>
          <p:cNvSpPr>
            <a:spLocks noChangeArrowheads="1"/>
          </p:cNvSpPr>
          <p:nvPr/>
        </p:nvSpPr>
        <p:spPr bwMode="auto">
          <a:xfrm>
            <a:off x="3124200" y="6564313"/>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it-IT" altLang="it-IT" sz="2600"/>
          </a:p>
        </p:txBody>
      </p:sp>
      <p:sp>
        <p:nvSpPr>
          <p:cNvPr id="89094" name="Rectangle 2"/>
          <p:cNvSpPr>
            <a:spLocks noChangeArrowheads="1"/>
          </p:cNvSpPr>
          <p:nvPr/>
        </p:nvSpPr>
        <p:spPr bwMode="auto">
          <a:xfrm>
            <a:off x="685800" y="6564313"/>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it-IT" altLang="it-IT" sz="2600"/>
          </a:p>
        </p:txBody>
      </p:sp>
      <p:sp>
        <p:nvSpPr>
          <p:cNvPr id="89095" name="Rectangle 3"/>
          <p:cNvSpPr>
            <a:spLocks noChangeArrowheads="1"/>
          </p:cNvSpPr>
          <p:nvPr/>
        </p:nvSpPr>
        <p:spPr bwMode="auto">
          <a:xfrm>
            <a:off x="3124200" y="6564313"/>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it-IT" altLang="it-IT" sz="2600"/>
          </a:p>
        </p:txBody>
      </p:sp>
      <p:pic>
        <p:nvPicPr>
          <p:cNvPr id="89096" name="Picture 15" descr="http://www.avistorremag.altervista.org/immagini/cuore.jpg">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57875" y="1387475"/>
            <a:ext cx="2714625"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7" name="Picture 13" descr="http://www.my-personaltrainer.it/fisiologia/coronarie.gif">
            <a:hlinkClick r:id="rId4"/>
          </p:cNvPr>
          <p:cNvPicPr>
            <a:picLocks noChangeAspect="1" noChangeArrowheads="1"/>
          </p:cNvPicPr>
          <p:nvPr/>
        </p:nvPicPr>
        <p:blipFill>
          <a:blip r:embed="rId5" cstate="email">
            <a:extLst>
              <a:ext uri="{28A0092B-C50C-407E-A947-70E740481C1C}">
                <a14:useLocalDpi xmlns:a14="http://schemas.microsoft.com/office/drawing/2010/main"/>
              </a:ext>
            </a:extLst>
          </a:blip>
          <a:srcRect l="56050"/>
          <a:stretch>
            <a:fillRect/>
          </a:stretch>
        </p:blipFill>
        <p:spPr bwMode="auto">
          <a:xfrm>
            <a:off x="6215063" y="4354513"/>
            <a:ext cx="1452562"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72265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82862" y="76200"/>
            <a:ext cx="3914775"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Malattia</a:t>
            </a:r>
            <a:r>
              <a:rPr sz="3600" b="1" spc="-60" dirty="0">
                <a:solidFill>
                  <a:srgbClr val="FF0000"/>
                </a:solidFill>
                <a:latin typeface="Times New Roman"/>
                <a:cs typeface="Times New Roman"/>
              </a:rPr>
              <a:t> </a:t>
            </a:r>
            <a:r>
              <a:rPr sz="3600" b="1" spc="-10" dirty="0">
                <a:solidFill>
                  <a:srgbClr val="FF0000"/>
                </a:solidFill>
                <a:latin typeface="Times New Roman"/>
                <a:cs typeface="Times New Roman"/>
              </a:rPr>
              <a:t>coronarica</a:t>
            </a:r>
            <a:endParaRPr sz="3600">
              <a:latin typeface="Times New Roman"/>
              <a:cs typeface="Times New Roman"/>
            </a:endParaRPr>
          </a:p>
        </p:txBody>
      </p:sp>
      <p:pic>
        <p:nvPicPr>
          <p:cNvPr id="3" name="object 3"/>
          <p:cNvPicPr/>
          <p:nvPr/>
        </p:nvPicPr>
        <p:blipFill>
          <a:blip r:embed="rId3" cstate="print"/>
          <a:stretch>
            <a:fillRect/>
          </a:stretch>
        </p:blipFill>
        <p:spPr>
          <a:xfrm>
            <a:off x="4457700" y="4419600"/>
            <a:ext cx="76200" cy="76200"/>
          </a:xfrm>
          <a:prstGeom prst="rect">
            <a:avLst/>
          </a:prstGeom>
        </p:spPr>
      </p:pic>
      <p:sp>
        <p:nvSpPr>
          <p:cNvPr id="4" name="object 4"/>
          <p:cNvSpPr txBox="1"/>
          <p:nvPr/>
        </p:nvSpPr>
        <p:spPr>
          <a:xfrm>
            <a:off x="4435475" y="4147219"/>
            <a:ext cx="88900" cy="394335"/>
          </a:xfrm>
          <a:prstGeom prst="rect">
            <a:avLst/>
          </a:prstGeom>
        </p:spPr>
        <p:txBody>
          <a:bodyPr vert="horz" wrap="square" lIns="0" tIns="0" rIns="0" bIns="0" rtlCol="0">
            <a:spAutoFit/>
          </a:bodyPr>
          <a:lstStyle/>
          <a:p>
            <a:pPr>
              <a:lnSpc>
                <a:spcPts val="3055"/>
              </a:lnSpc>
            </a:pPr>
            <a:r>
              <a:rPr sz="2800" dirty="0">
                <a:solidFill>
                  <a:srgbClr val="333399"/>
                </a:solidFill>
                <a:latin typeface="Times New Roman"/>
                <a:cs typeface="Times New Roman"/>
              </a:rPr>
              <a:t>.</a:t>
            </a:r>
            <a:endParaRPr sz="2800">
              <a:latin typeface="Times New Roman"/>
              <a:cs typeface="Times New Roman"/>
            </a:endParaRPr>
          </a:p>
        </p:txBody>
      </p:sp>
      <p:pic>
        <p:nvPicPr>
          <p:cNvPr id="5" name="object 5"/>
          <p:cNvPicPr/>
          <p:nvPr/>
        </p:nvPicPr>
        <p:blipFill>
          <a:blip r:embed="rId4" cstate="print"/>
          <a:stretch>
            <a:fillRect/>
          </a:stretch>
        </p:blipFill>
        <p:spPr>
          <a:xfrm>
            <a:off x="1835944" y="669506"/>
            <a:ext cx="5472112" cy="4506912"/>
          </a:xfrm>
          <a:prstGeom prst="rect">
            <a:avLst/>
          </a:prstGeom>
        </p:spPr>
      </p:pic>
      <p:sp>
        <p:nvSpPr>
          <p:cNvPr id="10" name="object 10"/>
          <p:cNvSpPr txBox="1"/>
          <p:nvPr/>
        </p:nvSpPr>
        <p:spPr>
          <a:xfrm>
            <a:off x="457200" y="5176418"/>
            <a:ext cx="8437880" cy="736099"/>
          </a:xfrm>
          <a:prstGeom prst="rect">
            <a:avLst/>
          </a:prstGeom>
        </p:spPr>
        <p:txBody>
          <a:bodyPr vert="horz" wrap="square" lIns="0" tIns="43180" rIns="0" bIns="0" rtlCol="0">
            <a:spAutoFit/>
          </a:bodyPr>
          <a:lstStyle/>
          <a:p>
            <a:pPr marL="12700" marR="5080" algn="ctr">
              <a:lnSpc>
                <a:spcPts val="2700"/>
              </a:lnSpc>
              <a:spcBef>
                <a:spcPts val="340"/>
              </a:spcBef>
            </a:pPr>
            <a:r>
              <a:rPr sz="2400" spc="-5" dirty="0">
                <a:solidFill>
                  <a:srgbClr val="333399"/>
                </a:solidFill>
                <a:latin typeface="Times New Roman"/>
                <a:cs typeface="Times New Roman"/>
              </a:rPr>
              <a:t>Le pareti del cuore </a:t>
            </a:r>
            <a:r>
              <a:rPr sz="2400" dirty="0">
                <a:solidFill>
                  <a:srgbClr val="333399"/>
                </a:solidFill>
                <a:latin typeface="Times New Roman"/>
                <a:cs typeface="Times New Roman"/>
              </a:rPr>
              <a:t>sono </a:t>
            </a:r>
            <a:r>
              <a:rPr sz="2400" spc="-5" dirty="0">
                <a:solidFill>
                  <a:srgbClr val="333399"/>
                </a:solidFill>
                <a:latin typeface="Times New Roman"/>
                <a:cs typeface="Times New Roman"/>
              </a:rPr>
              <a:t>irrorate dalle arterie </a:t>
            </a:r>
            <a:r>
              <a:rPr sz="2400" spc="-585" dirty="0">
                <a:solidFill>
                  <a:srgbClr val="333399"/>
                </a:solidFill>
                <a:latin typeface="Times New Roman"/>
                <a:cs typeface="Times New Roman"/>
              </a:rPr>
              <a:t> </a:t>
            </a:r>
            <a:r>
              <a:rPr sz="2400" spc="-5" dirty="0">
                <a:solidFill>
                  <a:srgbClr val="333399"/>
                </a:solidFill>
                <a:latin typeface="Times New Roman"/>
                <a:cs typeface="Times New Roman"/>
              </a:rPr>
              <a:t>coronarie che nascono dal primo tratto della </a:t>
            </a:r>
            <a:r>
              <a:rPr sz="2400" dirty="0">
                <a:solidFill>
                  <a:srgbClr val="333399"/>
                </a:solidFill>
                <a:latin typeface="Times New Roman"/>
                <a:cs typeface="Times New Roman"/>
              </a:rPr>
              <a:t> </a:t>
            </a:r>
            <a:r>
              <a:rPr sz="2400" spc="-5" dirty="0">
                <a:solidFill>
                  <a:srgbClr val="333399"/>
                </a:solidFill>
                <a:latin typeface="Times New Roman"/>
                <a:cs typeface="Times New Roman"/>
              </a:rPr>
              <a:t>aorta, appena </a:t>
            </a:r>
            <a:r>
              <a:rPr sz="2400" dirty="0">
                <a:solidFill>
                  <a:srgbClr val="333399"/>
                </a:solidFill>
                <a:latin typeface="Times New Roman"/>
                <a:cs typeface="Times New Roman"/>
              </a:rPr>
              <a:t>fuori</a:t>
            </a:r>
            <a:r>
              <a:rPr sz="2400" spc="-5" dirty="0">
                <a:solidFill>
                  <a:srgbClr val="333399"/>
                </a:solidFill>
                <a:latin typeface="Times New Roman"/>
                <a:cs typeface="Times New Roman"/>
              </a:rPr>
              <a:t> dal ventricolo</a:t>
            </a:r>
            <a:r>
              <a:rPr sz="2400" dirty="0">
                <a:solidFill>
                  <a:srgbClr val="333399"/>
                </a:solidFill>
                <a:latin typeface="Times New Roman"/>
                <a:cs typeface="Times New Roman"/>
              </a:rPr>
              <a:t> </a:t>
            </a:r>
            <a:r>
              <a:rPr sz="2400" spc="-5" dirty="0">
                <a:solidFill>
                  <a:srgbClr val="333399"/>
                </a:solidFill>
                <a:latin typeface="Times New Roman"/>
                <a:cs typeface="Times New Roman"/>
              </a:rPr>
              <a:t>sinistro</a:t>
            </a:r>
            <a:endParaRPr sz="2400" dirty="0">
              <a:latin typeface="Times New Roman"/>
              <a:cs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7800" y="374332"/>
            <a:ext cx="6870700" cy="520700"/>
          </a:xfrm>
          <a:prstGeom prst="rect">
            <a:avLst/>
          </a:prstGeom>
          <a:ln w="9525">
            <a:solidFill>
              <a:srgbClr val="77933C"/>
            </a:solidFill>
          </a:ln>
        </p:spPr>
        <p:txBody>
          <a:bodyPr vert="horz" wrap="square" lIns="0" tIns="0" rIns="0" bIns="0" rtlCol="0">
            <a:spAutoFit/>
          </a:bodyPr>
          <a:lstStyle/>
          <a:p>
            <a:pPr marL="461009">
              <a:lnSpc>
                <a:spcPts val="3075"/>
              </a:lnSpc>
            </a:pPr>
            <a:r>
              <a:rPr sz="2800" b="1" spc="-5" dirty="0">
                <a:solidFill>
                  <a:srgbClr val="FF0000"/>
                </a:solidFill>
                <a:latin typeface="Arial"/>
                <a:cs typeface="Arial"/>
              </a:rPr>
              <a:t>Organizzazione del primo</a:t>
            </a:r>
            <a:r>
              <a:rPr sz="2800" b="1" spc="-10" dirty="0">
                <a:solidFill>
                  <a:srgbClr val="FF0000"/>
                </a:solidFill>
                <a:latin typeface="Arial"/>
                <a:cs typeface="Arial"/>
              </a:rPr>
              <a:t> </a:t>
            </a:r>
            <a:r>
              <a:rPr sz="2800" b="1" spc="-5" dirty="0">
                <a:solidFill>
                  <a:srgbClr val="FF0000"/>
                </a:solidFill>
                <a:latin typeface="Arial"/>
                <a:cs typeface="Arial"/>
              </a:rPr>
              <a:t>soccorso</a:t>
            </a:r>
            <a:endParaRPr sz="2800">
              <a:latin typeface="Arial"/>
              <a:cs typeface="Arial"/>
            </a:endParaRPr>
          </a:p>
        </p:txBody>
      </p:sp>
      <p:pic>
        <p:nvPicPr>
          <p:cNvPr id="18" name="object 18"/>
          <p:cNvPicPr/>
          <p:nvPr/>
        </p:nvPicPr>
        <p:blipFill>
          <a:blip r:embed="rId3" cstate="print"/>
          <a:stretch>
            <a:fillRect/>
          </a:stretch>
        </p:blipFill>
        <p:spPr>
          <a:xfrm>
            <a:off x="141865" y="1936750"/>
            <a:ext cx="1782762" cy="2305050"/>
          </a:xfrm>
          <a:prstGeom prst="rect">
            <a:avLst/>
          </a:prstGeom>
        </p:spPr>
      </p:pic>
      <p:sp>
        <p:nvSpPr>
          <p:cNvPr id="21" name="object 17">
            <a:extLst>
              <a:ext uri="{FF2B5EF4-FFF2-40B4-BE49-F238E27FC236}">
                <a16:creationId xmlns:a16="http://schemas.microsoft.com/office/drawing/2014/main" id="{F60179FA-44A9-3614-DCAC-53648EE1877A}"/>
              </a:ext>
            </a:extLst>
          </p:cNvPr>
          <p:cNvSpPr txBox="1"/>
          <p:nvPr/>
        </p:nvSpPr>
        <p:spPr>
          <a:xfrm>
            <a:off x="131801" y="895032"/>
            <a:ext cx="8956040" cy="5067935"/>
          </a:xfrm>
          <a:prstGeom prst="rect">
            <a:avLst/>
          </a:prstGeom>
        </p:spPr>
        <p:txBody>
          <a:bodyPr vert="horz" wrap="square" lIns="0" tIns="163830" rIns="0" bIns="0" rtlCol="0">
            <a:spAutoFit/>
          </a:bodyPr>
          <a:lstStyle/>
          <a:p>
            <a:pPr marL="1122680">
              <a:lnSpc>
                <a:spcPct val="100000"/>
              </a:lnSpc>
              <a:spcBef>
                <a:spcPts val="1290"/>
              </a:spcBef>
            </a:pPr>
            <a:r>
              <a:rPr sz="1800" b="1" spc="-5" dirty="0">
                <a:solidFill>
                  <a:srgbClr val="FFCC00"/>
                </a:solidFill>
                <a:latin typeface="Arial"/>
                <a:cs typeface="Arial"/>
              </a:rPr>
              <a:t>Attrezzatura</a:t>
            </a:r>
            <a:r>
              <a:rPr sz="1800" b="1" spc="-15" dirty="0">
                <a:solidFill>
                  <a:srgbClr val="FFCC00"/>
                </a:solidFill>
                <a:latin typeface="Arial"/>
                <a:cs typeface="Arial"/>
              </a:rPr>
              <a:t> </a:t>
            </a:r>
            <a:r>
              <a:rPr sz="1800" b="1" spc="-5" dirty="0">
                <a:solidFill>
                  <a:srgbClr val="FFCC00"/>
                </a:solidFill>
                <a:latin typeface="Arial"/>
                <a:cs typeface="Arial"/>
              </a:rPr>
              <a:t>Gruppo</a:t>
            </a:r>
            <a:r>
              <a:rPr sz="1800" b="1" spc="-80" dirty="0">
                <a:solidFill>
                  <a:srgbClr val="FFCC00"/>
                </a:solidFill>
                <a:latin typeface="Arial"/>
                <a:cs typeface="Arial"/>
              </a:rPr>
              <a:t> </a:t>
            </a:r>
            <a:r>
              <a:rPr sz="1800" b="1" dirty="0">
                <a:solidFill>
                  <a:srgbClr val="FFCC00"/>
                </a:solidFill>
                <a:latin typeface="Arial"/>
                <a:cs typeface="Arial"/>
              </a:rPr>
              <a:t>A</a:t>
            </a:r>
            <a:endParaRPr sz="1800" dirty="0">
              <a:latin typeface="Arial"/>
              <a:cs typeface="Arial"/>
            </a:endParaRPr>
          </a:p>
          <a:p>
            <a:pPr marL="1986280" marR="5080" indent="874394" algn="just">
              <a:lnSpc>
                <a:spcPts val="2300"/>
              </a:lnSpc>
              <a:spcBef>
                <a:spcPts val="1485"/>
              </a:spcBef>
              <a:buFont typeface="Arial"/>
              <a:buAutoNum type="arabicParenR"/>
              <a:tabLst>
                <a:tab pos="3168015" algn="l"/>
              </a:tabLst>
            </a:pPr>
            <a:r>
              <a:rPr sz="2000" i="1" u="heavy" spc="-5" dirty="0">
                <a:solidFill>
                  <a:srgbClr val="333399"/>
                </a:solidFill>
                <a:uFill>
                  <a:solidFill>
                    <a:srgbClr val="333399"/>
                  </a:solidFill>
                </a:uFill>
                <a:latin typeface="Arial"/>
                <a:cs typeface="Arial"/>
              </a:rPr>
              <a:t>cassetta </a:t>
            </a:r>
            <a:r>
              <a:rPr sz="2000" i="1" u="heavy" dirty="0">
                <a:solidFill>
                  <a:srgbClr val="333399"/>
                </a:solidFill>
                <a:uFill>
                  <a:solidFill>
                    <a:srgbClr val="333399"/>
                  </a:solidFill>
                </a:uFill>
                <a:latin typeface="Arial"/>
                <a:cs typeface="Arial"/>
              </a:rPr>
              <a:t>di </a:t>
            </a:r>
            <a:r>
              <a:rPr sz="2000" i="1" u="heavy" spc="-5" dirty="0">
                <a:solidFill>
                  <a:srgbClr val="333399"/>
                </a:solidFill>
                <a:uFill>
                  <a:solidFill>
                    <a:srgbClr val="333399"/>
                  </a:solidFill>
                </a:uFill>
                <a:latin typeface="Arial"/>
                <a:cs typeface="Arial"/>
              </a:rPr>
              <a:t>pronto soccorso</a:t>
            </a:r>
            <a:r>
              <a:rPr sz="2000" spc="-5" dirty="0">
                <a:solidFill>
                  <a:srgbClr val="333399"/>
                </a:solidFill>
                <a:latin typeface="Arial MT"/>
                <a:cs typeface="Arial MT"/>
              </a:rPr>
              <a:t>, tenuta </a:t>
            </a:r>
            <a:r>
              <a:rPr sz="2000" dirty="0">
                <a:solidFill>
                  <a:srgbClr val="333399"/>
                </a:solidFill>
                <a:latin typeface="Arial MT"/>
                <a:cs typeface="Arial MT"/>
              </a:rPr>
              <a:t>presso ciascun </a:t>
            </a:r>
            <a:r>
              <a:rPr sz="2000" spc="5" dirty="0">
                <a:solidFill>
                  <a:srgbClr val="333399"/>
                </a:solidFill>
                <a:latin typeface="Arial MT"/>
                <a:cs typeface="Arial MT"/>
              </a:rPr>
              <a:t> </a:t>
            </a:r>
            <a:r>
              <a:rPr sz="2000" spc="10" dirty="0">
                <a:solidFill>
                  <a:srgbClr val="333399"/>
                </a:solidFill>
                <a:latin typeface="Arial MT"/>
                <a:cs typeface="Arial MT"/>
              </a:rPr>
              <a:t>luogo</a:t>
            </a:r>
            <a:r>
              <a:rPr sz="2000" spc="15" dirty="0">
                <a:solidFill>
                  <a:srgbClr val="333399"/>
                </a:solidFill>
                <a:latin typeface="Arial MT"/>
                <a:cs typeface="Arial MT"/>
              </a:rPr>
              <a:t> </a:t>
            </a:r>
            <a:r>
              <a:rPr sz="2000" spc="5" dirty="0">
                <a:solidFill>
                  <a:srgbClr val="333399"/>
                </a:solidFill>
                <a:latin typeface="Arial MT"/>
                <a:cs typeface="Arial MT"/>
              </a:rPr>
              <a:t>di</a:t>
            </a:r>
            <a:r>
              <a:rPr sz="2000" spc="10" dirty="0">
                <a:solidFill>
                  <a:srgbClr val="333399"/>
                </a:solidFill>
                <a:latin typeface="Arial MT"/>
                <a:cs typeface="Arial MT"/>
              </a:rPr>
              <a:t> lavoro,</a:t>
            </a:r>
            <a:r>
              <a:rPr sz="2000" spc="15" dirty="0">
                <a:solidFill>
                  <a:srgbClr val="333399"/>
                </a:solidFill>
                <a:latin typeface="Arial MT"/>
                <a:cs typeface="Arial MT"/>
              </a:rPr>
              <a:t> </a:t>
            </a:r>
            <a:r>
              <a:rPr sz="2000" spc="10" dirty="0">
                <a:solidFill>
                  <a:srgbClr val="333399"/>
                </a:solidFill>
                <a:latin typeface="Arial MT"/>
                <a:cs typeface="Arial MT"/>
              </a:rPr>
              <a:t>adeguatamente</a:t>
            </a:r>
            <a:r>
              <a:rPr sz="2000" spc="15" dirty="0">
                <a:solidFill>
                  <a:srgbClr val="333399"/>
                </a:solidFill>
                <a:latin typeface="Arial MT"/>
                <a:cs typeface="Arial MT"/>
              </a:rPr>
              <a:t> </a:t>
            </a:r>
            <a:r>
              <a:rPr sz="2000" spc="10" dirty="0">
                <a:solidFill>
                  <a:srgbClr val="333399"/>
                </a:solidFill>
                <a:latin typeface="Arial MT"/>
                <a:cs typeface="Arial MT"/>
              </a:rPr>
              <a:t>custodita</a:t>
            </a:r>
            <a:r>
              <a:rPr sz="2000" spc="15" dirty="0">
                <a:solidFill>
                  <a:srgbClr val="333399"/>
                </a:solidFill>
                <a:latin typeface="Arial MT"/>
                <a:cs typeface="Arial MT"/>
              </a:rPr>
              <a:t> </a:t>
            </a:r>
            <a:r>
              <a:rPr sz="2000" spc="5" dirty="0">
                <a:solidFill>
                  <a:srgbClr val="333399"/>
                </a:solidFill>
                <a:latin typeface="Arial MT"/>
                <a:cs typeface="Arial MT"/>
              </a:rPr>
              <a:t>in</a:t>
            </a:r>
            <a:r>
              <a:rPr sz="2000" spc="10" dirty="0">
                <a:solidFill>
                  <a:srgbClr val="333399"/>
                </a:solidFill>
                <a:latin typeface="Arial MT"/>
                <a:cs typeface="Arial MT"/>
              </a:rPr>
              <a:t> </a:t>
            </a:r>
            <a:r>
              <a:rPr sz="2000" spc="5" dirty="0">
                <a:solidFill>
                  <a:srgbClr val="333399"/>
                </a:solidFill>
                <a:latin typeface="Arial MT"/>
                <a:cs typeface="Arial MT"/>
              </a:rPr>
              <a:t>un</a:t>
            </a:r>
            <a:r>
              <a:rPr sz="2000" spc="10" dirty="0">
                <a:solidFill>
                  <a:srgbClr val="333399"/>
                </a:solidFill>
                <a:latin typeface="Arial MT"/>
                <a:cs typeface="Arial MT"/>
              </a:rPr>
              <a:t> </a:t>
            </a:r>
            <a:r>
              <a:rPr sz="2000" spc="15" dirty="0">
                <a:solidFill>
                  <a:srgbClr val="333399"/>
                </a:solidFill>
                <a:latin typeface="Arial MT"/>
                <a:cs typeface="Arial MT"/>
              </a:rPr>
              <a:t>luogo </a:t>
            </a:r>
            <a:r>
              <a:rPr sz="2000" spc="20" dirty="0">
                <a:solidFill>
                  <a:srgbClr val="333399"/>
                </a:solidFill>
                <a:latin typeface="Arial MT"/>
                <a:cs typeface="Arial MT"/>
              </a:rPr>
              <a:t> </a:t>
            </a:r>
            <a:r>
              <a:rPr sz="2000" spc="25" dirty="0">
                <a:solidFill>
                  <a:srgbClr val="333399"/>
                </a:solidFill>
                <a:latin typeface="Arial MT"/>
                <a:cs typeface="Arial MT"/>
              </a:rPr>
              <a:t>facilmente</a:t>
            </a:r>
            <a:r>
              <a:rPr sz="2000" spc="30" dirty="0">
                <a:solidFill>
                  <a:srgbClr val="333399"/>
                </a:solidFill>
                <a:latin typeface="Arial MT"/>
                <a:cs typeface="Arial MT"/>
              </a:rPr>
              <a:t> </a:t>
            </a:r>
            <a:r>
              <a:rPr sz="2000" spc="25" dirty="0">
                <a:solidFill>
                  <a:srgbClr val="333399"/>
                </a:solidFill>
                <a:latin typeface="Arial MT"/>
                <a:cs typeface="Arial MT"/>
              </a:rPr>
              <a:t>accessibile</a:t>
            </a:r>
            <a:r>
              <a:rPr sz="2000" spc="30" dirty="0">
                <a:solidFill>
                  <a:srgbClr val="333399"/>
                </a:solidFill>
                <a:latin typeface="Arial MT"/>
                <a:cs typeface="Arial MT"/>
              </a:rPr>
              <a:t> </a:t>
            </a:r>
            <a:r>
              <a:rPr sz="2000" spc="15" dirty="0">
                <a:solidFill>
                  <a:srgbClr val="333399"/>
                </a:solidFill>
                <a:latin typeface="Arial MT"/>
                <a:cs typeface="Arial MT"/>
              </a:rPr>
              <a:t>ed</a:t>
            </a:r>
            <a:r>
              <a:rPr sz="2000" spc="20" dirty="0">
                <a:solidFill>
                  <a:srgbClr val="333399"/>
                </a:solidFill>
                <a:latin typeface="Arial MT"/>
                <a:cs typeface="Arial MT"/>
              </a:rPr>
              <a:t> </a:t>
            </a:r>
            <a:r>
              <a:rPr sz="2000" spc="25" dirty="0">
                <a:solidFill>
                  <a:srgbClr val="333399"/>
                </a:solidFill>
                <a:latin typeface="Arial MT"/>
                <a:cs typeface="Arial MT"/>
              </a:rPr>
              <a:t>individuabile</a:t>
            </a:r>
            <a:r>
              <a:rPr sz="2000" spc="30" dirty="0">
                <a:solidFill>
                  <a:srgbClr val="333399"/>
                </a:solidFill>
                <a:latin typeface="Arial MT"/>
                <a:cs typeface="Arial MT"/>
              </a:rPr>
              <a:t> </a:t>
            </a:r>
            <a:r>
              <a:rPr sz="2000" spc="20" dirty="0">
                <a:solidFill>
                  <a:srgbClr val="333399"/>
                </a:solidFill>
                <a:latin typeface="Arial MT"/>
                <a:cs typeface="Arial MT"/>
              </a:rPr>
              <a:t>con</a:t>
            </a:r>
            <a:r>
              <a:rPr sz="2000" spc="25" dirty="0">
                <a:solidFill>
                  <a:srgbClr val="333399"/>
                </a:solidFill>
                <a:latin typeface="Arial MT"/>
                <a:cs typeface="Arial MT"/>
              </a:rPr>
              <a:t> </a:t>
            </a:r>
            <a:r>
              <a:rPr sz="2000" spc="30" dirty="0">
                <a:solidFill>
                  <a:srgbClr val="333399"/>
                </a:solidFill>
                <a:latin typeface="Arial MT"/>
                <a:cs typeface="Arial MT"/>
              </a:rPr>
              <a:t>segnaletica </a:t>
            </a:r>
            <a:r>
              <a:rPr sz="2000" spc="35" dirty="0">
                <a:solidFill>
                  <a:srgbClr val="333399"/>
                </a:solidFill>
                <a:latin typeface="Arial MT"/>
                <a:cs typeface="Arial MT"/>
              </a:rPr>
              <a:t> </a:t>
            </a:r>
            <a:r>
              <a:rPr sz="2000" spc="55" dirty="0">
                <a:solidFill>
                  <a:srgbClr val="333399"/>
                </a:solidFill>
                <a:latin typeface="Arial MT"/>
                <a:cs typeface="Arial MT"/>
              </a:rPr>
              <a:t>appropriata,</a:t>
            </a:r>
            <a:r>
              <a:rPr sz="2000" spc="60" dirty="0">
                <a:solidFill>
                  <a:srgbClr val="333399"/>
                </a:solidFill>
                <a:latin typeface="Arial MT"/>
                <a:cs typeface="Arial MT"/>
              </a:rPr>
              <a:t> </a:t>
            </a:r>
            <a:r>
              <a:rPr sz="2000" spc="50" dirty="0">
                <a:solidFill>
                  <a:srgbClr val="333399"/>
                </a:solidFill>
                <a:latin typeface="Arial MT"/>
                <a:cs typeface="Arial MT"/>
              </a:rPr>
              <a:t>contenente</a:t>
            </a:r>
            <a:r>
              <a:rPr sz="2000" spc="55" dirty="0">
                <a:solidFill>
                  <a:srgbClr val="333399"/>
                </a:solidFill>
                <a:latin typeface="Arial MT"/>
                <a:cs typeface="Arial MT"/>
              </a:rPr>
              <a:t> </a:t>
            </a:r>
            <a:r>
              <a:rPr sz="2000" spc="30" dirty="0">
                <a:solidFill>
                  <a:srgbClr val="333399"/>
                </a:solidFill>
                <a:latin typeface="Arial MT"/>
                <a:cs typeface="Arial MT"/>
              </a:rPr>
              <a:t>la</a:t>
            </a:r>
            <a:r>
              <a:rPr sz="2000" spc="35" dirty="0">
                <a:solidFill>
                  <a:srgbClr val="333399"/>
                </a:solidFill>
                <a:latin typeface="Arial MT"/>
                <a:cs typeface="Arial MT"/>
              </a:rPr>
              <a:t> </a:t>
            </a:r>
            <a:r>
              <a:rPr sz="2000" spc="50" dirty="0">
                <a:solidFill>
                  <a:srgbClr val="333399"/>
                </a:solidFill>
                <a:latin typeface="Arial MT"/>
                <a:cs typeface="Arial MT"/>
              </a:rPr>
              <a:t>dotazione</a:t>
            </a:r>
            <a:r>
              <a:rPr sz="2000" spc="55" dirty="0">
                <a:solidFill>
                  <a:srgbClr val="333399"/>
                </a:solidFill>
                <a:latin typeface="Arial MT"/>
                <a:cs typeface="Arial MT"/>
              </a:rPr>
              <a:t> </a:t>
            </a:r>
            <a:r>
              <a:rPr sz="2000" spc="50" dirty="0">
                <a:solidFill>
                  <a:srgbClr val="333399"/>
                </a:solidFill>
                <a:latin typeface="Arial MT"/>
                <a:cs typeface="Arial MT"/>
              </a:rPr>
              <a:t>minima</a:t>
            </a:r>
            <a:r>
              <a:rPr sz="2000" spc="55" dirty="0">
                <a:solidFill>
                  <a:srgbClr val="333399"/>
                </a:solidFill>
                <a:latin typeface="Arial MT"/>
                <a:cs typeface="Arial MT"/>
              </a:rPr>
              <a:t> </a:t>
            </a:r>
            <a:r>
              <a:rPr sz="2000" spc="60" dirty="0">
                <a:solidFill>
                  <a:srgbClr val="333399"/>
                </a:solidFill>
                <a:latin typeface="Arial MT"/>
                <a:cs typeface="Arial MT"/>
              </a:rPr>
              <a:t>indicata </a:t>
            </a:r>
            <a:r>
              <a:rPr sz="2000" spc="65" dirty="0">
                <a:solidFill>
                  <a:srgbClr val="333399"/>
                </a:solidFill>
                <a:latin typeface="Arial MT"/>
                <a:cs typeface="Arial MT"/>
              </a:rPr>
              <a:t> </a:t>
            </a:r>
            <a:r>
              <a:rPr sz="2000" spc="-5" dirty="0">
                <a:solidFill>
                  <a:srgbClr val="333399"/>
                </a:solidFill>
                <a:latin typeface="Arial MT"/>
                <a:cs typeface="Arial MT"/>
              </a:rPr>
              <a:t>nell'allegato </a:t>
            </a:r>
            <a:r>
              <a:rPr sz="2000" dirty="0">
                <a:solidFill>
                  <a:srgbClr val="333399"/>
                </a:solidFill>
                <a:latin typeface="Arial MT"/>
                <a:cs typeface="Arial MT"/>
              </a:rPr>
              <a:t>1 del </a:t>
            </a:r>
            <a:r>
              <a:rPr sz="2000" spc="-5" dirty="0">
                <a:solidFill>
                  <a:srgbClr val="333399"/>
                </a:solidFill>
                <a:latin typeface="Arial MT"/>
                <a:cs typeface="Arial MT"/>
              </a:rPr>
              <a:t>decreto </a:t>
            </a:r>
            <a:r>
              <a:rPr sz="2000" dirty="0">
                <a:solidFill>
                  <a:srgbClr val="333399"/>
                </a:solidFill>
                <a:latin typeface="Arial MT"/>
                <a:cs typeface="Arial MT"/>
              </a:rPr>
              <a:t>(vedi dopo), da </a:t>
            </a:r>
            <a:r>
              <a:rPr sz="2000" spc="-5" dirty="0">
                <a:solidFill>
                  <a:srgbClr val="333399"/>
                </a:solidFill>
                <a:latin typeface="Arial MT"/>
                <a:cs typeface="Arial MT"/>
              </a:rPr>
              <a:t>integrare </a:t>
            </a:r>
            <a:r>
              <a:rPr sz="2000" dirty="0">
                <a:solidFill>
                  <a:srgbClr val="333399"/>
                </a:solidFill>
                <a:latin typeface="Arial MT"/>
                <a:cs typeface="Arial MT"/>
              </a:rPr>
              <a:t>sulla base </a:t>
            </a:r>
            <a:r>
              <a:rPr sz="2000" spc="-545" dirty="0">
                <a:solidFill>
                  <a:srgbClr val="333399"/>
                </a:solidFill>
                <a:latin typeface="Arial MT"/>
                <a:cs typeface="Arial MT"/>
              </a:rPr>
              <a:t> </a:t>
            </a:r>
            <a:r>
              <a:rPr sz="2000" dirty="0">
                <a:solidFill>
                  <a:srgbClr val="333399"/>
                </a:solidFill>
                <a:latin typeface="Arial MT"/>
                <a:cs typeface="Arial MT"/>
              </a:rPr>
              <a:t>dei rischi </a:t>
            </a:r>
            <a:r>
              <a:rPr sz="2000" spc="-5" dirty="0">
                <a:solidFill>
                  <a:srgbClr val="333399"/>
                </a:solidFill>
                <a:latin typeface="Arial MT"/>
                <a:cs typeface="Arial MT"/>
              </a:rPr>
              <a:t>presenti </a:t>
            </a:r>
            <a:r>
              <a:rPr sz="2000" dirty="0">
                <a:solidFill>
                  <a:srgbClr val="333399"/>
                </a:solidFill>
                <a:latin typeface="Arial MT"/>
                <a:cs typeface="Arial MT"/>
              </a:rPr>
              <a:t>nei luoghi di lavoro e su indicazione del </a:t>
            </a:r>
            <a:r>
              <a:rPr sz="2000" spc="5" dirty="0">
                <a:solidFill>
                  <a:srgbClr val="333399"/>
                </a:solidFill>
                <a:latin typeface="Arial MT"/>
                <a:cs typeface="Arial MT"/>
              </a:rPr>
              <a:t> </a:t>
            </a:r>
            <a:r>
              <a:rPr sz="2000" spc="70" dirty="0">
                <a:solidFill>
                  <a:srgbClr val="333399"/>
                </a:solidFill>
                <a:latin typeface="Arial MT"/>
                <a:cs typeface="Arial MT"/>
              </a:rPr>
              <a:t>medico</a:t>
            </a:r>
            <a:r>
              <a:rPr sz="2000" spc="75" dirty="0">
                <a:solidFill>
                  <a:srgbClr val="333399"/>
                </a:solidFill>
                <a:latin typeface="Arial MT"/>
                <a:cs typeface="Arial MT"/>
              </a:rPr>
              <a:t> competente,</a:t>
            </a:r>
            <a:r>
              <a:rPr sz="2000" spc="80" dirty="0">
                <a:solidFill>
                  <a:srgbClr val="333399"/>
                </a:solidFill>
                <a:latin typeface="Arial MT"/>
                <a:cs typeface="Arial MT"/>
              </a:rPr>
              <a:t> </a:t>
            </a:r>
            <a:r>
              <a:rPr sz="2000" spc="55" dirty="0">
                <a:solidFill>
                  <a:srgbClr val="333399"/>
                </a:solidFill>
                <a:latin typeface="Arial MT"/>
                <a:cs typeface="Arial MT"/>
              </a:rPr>
              <a:t>ove</a:t>
            </a:r>
            <a:r>
              <a:rPr sz="2000" spc="60" dirty="0">
                <a:solidFill>
                  <a:srgbClr val="333399"/>
                </a:solidFill>
                <a:latin typeface="Arial MT"/>
                <a:cs typeface="Arial MT"/>
              </a:rPr>
              <a:t> </a:t>
            </a:r>
            <a:r>
              <a:rPr sz="2000" spc="75" dirty="0">
                <a:solidFill>
                  <a:srgbClr val="333399"/>
                </a:solidFill>
                <a:latin typeface="Arial MT"/>
                <a:cs typeface="Arial MT"/>
              </a:rPr>
              <a:t>previsto,</a:t>
            </a:r>
            <a:r>
              <a:rPr sz="2000" spc="80" dirty="0">
                <a:solidFill>
                  <a:srgbClr val="333399"/>
                </a:solidFill>
                <a:latin typeface="Arial MT"/>
                <a:cs typeface="Arial MT"/>
              </a:rPr>
              <a:t> </a:t>
            </a:r>
            <a:r>
              <a:rPr sz="2000" dirty="0">
                <a:solidFill>
                  <a:srgbClr val="333399"/>
                </a:solidFill>
                <a:latin typeface="Arial MT"/>
                <a:cs typeface="Arial MT"/>
              </a:rPr>
              <a:t>e</a:t>
            </a:r>
            <a:r>
              <a:rPr sz="2000" spc="5" dirty="0">
                <a:solidFill>
                  <a:srgbClr val="333399"/>
                </a:solidFill>
                <a:latin typeface="Arial MT"/>
                <a:cs typeface="Arial MT"/>
              </a:rPr>
              <a:t> </a:t>
            </a:r>
            <a:r>
              <a:rPr sz="2000" spc="55" dirty="0">
                <a:solidFill>
                  <a:srgbClr val="333399"/>
                </a:solidFill>
                <a:latin typeface="Arial MT"/>
                <a:cs typeface="Arial MT"/>
              </a:rPr>
              <a:t>del</a:t>
            </a:r>
            <a:r>
              <a:rPr sz="2000" spc="60" dirty="0">
                <a:solidFill>
                  <a:srgbClr val="333399"/>
                </a:solidFill>
                <a:latin typeface="Arial MT"/>
                <a:cs typeface="Arial MT"/>
              </a:rPr>
              <a:t> </a:t>
            </a:r>
            <a:r>
              <a:rPr sz="2000" spc="70" dirty="0">
                <a:solidFill>
                  <a:srgbClr val="333399"/>
                </a:solidFill>
                <a:latin typeface="Arial MT"/>
                <a:cs typeface="Arial MT"/>
              </a:rPr>
              <a:t>sistema</a:t>
            </a:r>
            <a:r>
              <a:rPr sz="2000" spc="75" dirty="0">
                <a:solidFill>
                  <a:srgbClr val="333399"/>
                </a:solidFill>
                <a:latin typeface="Arial MT"/>
                <a:cs typeface="Arial MT"/>
              </a:rPr>
              <a:t> </a:t>
            </a:r>
            <a:r>
              <a:rPr sz="2000" spc="85" dirty="0">
                <a:solidFill>
                  <a:srgbClr val="333399"/>
                </a:solidFill>
                <a:latin typeface="Arial MT"/>
                <a:cs typeface="Arial MT"/>
              </a:rPr>
              <a:t>di </a:t>
            </a:r>
            <a:r>
              <a:rPr sz="2000" spc="90" dirty="0">
                <a:solidFill>
                  <a:srgbClr val="333399"/>
                </a:solidFill>
                <a:latin typeface="Arial MT"/>
                <a:cs typeface="Arial MT"/>
              </a:rPr>
              <a:t> </a:t>
            </a:r>
            <a:r>
              <a:rPr sz="2000" dirty="0">
                <a:solidFill>
                  <a:srgbClr val="333399"/>
                </a:solidFill>
                <a:latin typeface="Arial MT"/>
                <a:cs typeface="Arial MT"/>
              </a:rPr>
              <a:t>emergenza </a:t>
            </a:r>
            <a:r>
              <a:rPr sz="2000" spc="-5" dirty="0">
                <a:solidFill>
                  <a:srgbClr val="333399"/>
                </a:solidFill>
                <a:latin typeface="Arial MT"/>
                <a:cs typeface="Arial MT"/>
              </a:rPr>
              <a:t>sanitaria </a:t>
            </a:r>
            <a:r>
              <a:rPr sz="2000" dirty="0">
                <a:solidFill>
                  <a:srgbClr val="333399"/>
                </a:solidFill>
                <a:latin typeface="Arial MT"/>
                <a:cs typeface="Arial MT"/>
              </a:rPr>
              <a:t>del Servizio </a:t>
            </a:r>
            <a:r>
              <a:rPr sz="2000" spc="-5" dirty="0">
                <a:solidFill>
                  <a:srgbClr val="333399"/>
                </a:solidFill>
                <a:latin typeface="Arial MT"/>
                <a:cs typeface="Arial MT"/>
              </a:rPr>
              <a:t>Sanitario </a:t>
            </a:r>
            <a:r>
              <a:rPr sz="2000" dirty="0">
                <a:solidFill>
                  <a:srgbClr val="333399"/>
                </a:solidFill>
                <a:latin typeface="Arial MT"/>
                <a:cs typeface="Arial MT"/>
              </a:rPr>
              <a:t>Nazionale, e della </a:t>
            </a:r>
            <a:r>
              <a:rPr sz="2000" spc="5" dirty="0">
                <a:solidFill>
                  <a:srgbClr val="333399"/>
                </a:solidFill>
                <a:latin typeface="Arial MT"/>
                <a:cs typeface="Arial MT"/>
              </a:rPr>
              <a:t> </a:t>
            </a:r>
            <a:r>
              <a:rPr sz="2000" dirty="0">
                <a:solidFill>
                  <a:srgbClr val="333399"/>
                </a:solidFill>
                <a:latin typeface="Arial MT"/>
                <a:cs typeface="Arial MT"/>
              </a:rPr>
              <a:t>quale</a:t>
            </a:r>
            <a:r>
              <a:rPr sz="2000" spc="5" dirty="0">
                <a:solidFill>
                  <a:srgbClr val="333399"/>
                </a:solidFill>
                <a:latin typeface="Arial MT"/>
                <a:cs typeface="Arial MT"/>
              </a:rPr>
              <a:t> </a:t>
            </a:r>
            <a:r>
              <a:rPr sz="2000" dirty="0">
                <a:solidFill>
                  <a:srgbClr val="333399"/>
                </a:solidFill>
                <a:latin typeface="Arial MT"/>
                <a:cs typeface="Arial MT"/>
              </a:rPr>
              <a:t>sia</a:t>
            </a:r>
            <a:r>
              <a:rPr sz="2000" spc="5" dirty="0">
                <a:solidFill>
                  <a:srgbClr val="333399"/>
                </a:solidFill>
                <a:latin typeface="Arial MT"/>
                <a:cs typeface="Arial MT"/>
              </a:rPr>
              <a:t> </a:t>
            </a:r>
            <a:r>
              <a:rPr sz="2000" spc="-5" dirty="0">
                <a:solidFill>
                  <a:srgbClr val="333399"/>
                </a:solidFill>
                <a:latin typeface="Arial MT"/>
                <a:cs typeface="Arial MT"/>
              </a:rPr>
              <a:t>costantemente</a:t>
            </a:r>
            <a:r>
              <a:rPr sz="2000" dirty="0">
                <a:solidFill>
                  <a:srgbClr val="333399"/>
                </a:solidFill>
                <a:latin typeface="Arial MT"/>
                <a:cs typeface="Arial MT"/>
              </a:rPr>
              <a:t> </a:t>
            </a:r>
            <a:r>
              <a:rPr sz="2000" spc="-5" dirty="0">
                <a:solidFill>
                  <a:srgbClr val="333399"/>
                </a:solidFill>
                <a:latin typeface="Arial MT"/>
                <a:cs typeface="Arial MT"/>
              </a:rPr>
              <a:t>assicurata,</a:t>
            </a:r>
            <a:r>
              <a:rPr sz="2000" dirty="0">
                <a:solidFill>
                  <a:srgbClr val="333399"/>
                </a:solidFill>
                <a:latin typeface="Arial MT"/>
                <a:cs typeface="Arial MT"/>
              </a:rPr>
              <a:t> la</a:t>
            </a:r>
            <a:r>
              <a:rPr sz="2000" spc="5" dirty="0">
                <a:solidFill>
                  <a:srgbClr val="333399"/>
                </a:solidFill>
                <a:latin typeface="Arial MT"/>
                <a:cs typeface="Arial MT"/>
              </a:rPr>
              <a:t> </a:t>
            </a:r>
            <a:r>
              <a:rPr sz="2000" spc="-5" dirty="0">
                <a:solidFill>
                  <a:srgbClr val="333399"/>
                </a:solidFill>
                <a:latin typeface="Arial MT"/>
                <a:cs typeface="Arial MT"/>
              </a:rPr>
              <a:t>completezza</a:t>
            </a:r>
            <a:r>
              <a:rPr sz="2000" dirty="0">
                <a:solidFill>
                  <a:srgbClr val="333399"/>
                </a:solidFill>
                <a:latin typeface="Arial MT"/>
                <a:cs typeface="Arial MT"/>
              </a:rPr>
              <a:t> ed</a:t>
            </a:r>
            <a:r>
              <a:rPr sz="2000" spc="5" dirty="0">
                <a:solidFill>
                  <a:srgbClr val="333399"/>
                </a:solidFill>
                <a:latin typeface="Arial MT"/>
                <a:cs typeface="Arial MT"/>
              </a:rPr>
              <a:t> </a:t>
            </a:r>
            <a:r>
              <a:rPr sz="2000" dirty="0">
                <a:solidFill>
                  <a:srgbClr val="333399"/>
                </a:solidFill>
                <a:latin typeface="Arial MT"/>
                <a:cs typeface="Arial MT"/>
              </a:rPr>
              <a:t>il </a:t>
            </a:r>
            <a:r>
              <a:rPr sz="2000" spc="5" dirty="0">
                <a:solidFill>
                  <a:srgbClr val="333399"/>
                </a:solidFill>
                <a:latin typeface="Arial MT"/>
                <a:cs typeface="Arial MT"/>
              </a:rPr>
              <a:t> </a:t>
            </a:r>
            <a:r>
              <a:rPr sz="2000" spc="-5" dirty="0">
                <a:solidFill>
                  <a:srgbClr val="333399"/>
                </a:solidFill>
                <a:latin typeface="Arial MT"/>
                <a:cs typeface="Arial MT"/>
              </a:rPr>
              <a:t>corretto stato</a:t>
            </a:r>
            <a:r>
              <a:rPr sz="2000" dirty="0">
                <a:solidFill>
                  <a:srgbClr val="333399"/>
                </a:solidFill>
                <a:latin typeface="Arial MT"/>
                <a:cs typeface="Arial MT"/>
              </a:rPr>
              <a:t> d'uso dei presidi ivi </a:t>
            </a:r>
            <a:r>
              <a:rPr sz="2000" spc="-5" dirty="0">
                <a:solidFill>
                  <a:srgbClr val="333399"/>
                </a:solidFill>
                <a:latin typeface="Arial MT"/>
                <a:cs typeface="Arial MT"/>
              </a:rPr>
              <a:t>contenuti;</a:t>
            </a:r>
            <a:endParaRPr sz="2000" dirty="0">
              <a:latin typeface="Arial MT"/>
              <a:cs typeface="Arial MT"/>
            </a:endParaRPr>
          </a:p>
          <a:p>
            <a:pPr>
              <a:lnSpc>
                <a:spcPct val="100000"/>
              </a:lnSpc>
              <a:buAutoNum type="arabicParenR"/>
            </a:pPr>
            <a:endParaRPr sz="2200" dirty="0">
              <a:latin typeface="Arial MT"/>
              <a:cs typeface="Arial MT"/>
            </a:endParaRPr>
          </a:p>
          <a:p>
            <a:pPr marL="12700" marR="2948940" algn="just">
              <a:lnSpc>
                <a:spcPts val="2700"/>
              </a:lnSpc>
              <a:spcBef>
                <a:spcPts val="1295"/>
              </a:spcBef>
              <a:buFont typeface="Times New Roman"/>
              <a:buAutoNum type="arabicParenR"/>
              <a:tabLst>
                <a:tab pos="342900" algn="l"/>
              </a:tabLst>
            </a:pPr>
            <a:r>
              <a:rPr sz="2400" i="1" u="heavy" dirty="0">
                <a:solidFill>
                  <a:srgbClr val="333399"/>
                </a:solidFill>
                <a:uFill>
                  <a:solidFill>
                    <a:srgbClr val="333399"/>
                  </a:solidFill>
                </a:uFill>
                <a:latin typeface="Times New Roman"/>
                <a:cs typeface="Times New Roman"/>
              </a:rPr>
              <a:t>un </a:t>
            </a:r>
            <a:r>
              <a:rPr sz="2400" i="1" u="heavy" spc="-5" dirty="0">
                <a:solidFill>
                  <a:srgbClr val="333399"/>
                </a:solidFill>
                <a:uFill>
                  <a:solidFill>
                    <a:srgbClr val="333399"/>
                  </a:solidFill>
                </a:uFill>
                <a:latin typeface="Times New Roman"/>
                <a:cs typeface="Times New Roman"/>
              </a:rPr>
              <a:t>mezzo </a:t>
            </a:r>
            <a:r>
              <a:rPr sz="2400" i="1" u="heavy" dirty="0">
                <a:solidFill>
                  <a:srgbClr val="333399"/>
                </a:solidFill>
                <a:uFill>
                  <a:solidFill>
                    <a:srgbClr val="333399"/>
                  </a:solidFill>
                </a:uFill>
                <a:latin typeface="Times New Roman"/>
                <a:cs typeface="Times New Roman"/>
              </a:rPr>
              <a:t>di </a:t>
            </a:r>
            <a:r>
              <a:rPr sz="2400" i="1" u="heavy" spc="-5" dirty="0">
                <a:solidFill>
                  <a:srgbClr val="333399"/>
                </a:solidFill>
                <a:uFill>
                  <a:solidFill>
                    <a:srgbClr val="333399"/>
                  </a:solidFill>
                </a:uFill>
                <a:latin typeface="Times New Roman"/>
                <a:cs typeface="Times New Roman"/>
              </a:rPr>
              <a:t>comunicazione </a:t>
            </a:r>
            <a:r>
              <a:rPr sz="2400" spc="-5" dirty="0">
                <a:solidFill>
                  <a:srgbClr val="333399"/>
                </a:solidFill>
                <a:latin typeface="Times New Roman"/>
                <a:cs typeface="Times New Roman"/>
              </a:rPr>
              <a:t>idoneo ad attivare </a:t>
            </a:r>
            <a:r>
              <a:rPr sz="2400" spc="-585" dirty="0">
                <a:solidFill>
                  <a:srgbClr val="333399"/>
                </a:solidFill>
                <a:latin typeface="Times New Roman"/>
                <a:cs typeface="Times New Roman"/>
              </a:rPr>
              <a:t> </a:t>
            </a:r>
            <a:r>
              <a:rPr sz="2400" spc="-5" dirty="0">
                <a:solidFill>
                  <a:srgbClr val="333399"/>
                </a:solidFill>
                <a:latin typeface="Times New Roman"/>
                <a:cs typeface="Times New Roman"/>
              </a:rPr>
              <a:t>rapidamente il sistema </a:t>
            </a:r>
            <a:r>
              <a:rPr sz="2400" dirty="0">
                <a:solidFill>
                  <a:srgbClr val="333399"/>
                </a:solidFill>
                <a:latin typeface="Times New Roman"/>
                <a:cs typeface="Times New Roman"/>
              </a:rPr>
              <a:t>di </a:t>
            </a:r>
            <a:r>
              <a:rPr sz="2400" spc="-10" dirty="0">
                <a:solidFill>
                  <a:srgbClr val="333399"/>
                </a:solidFill>
                <a:latin typeface="Times New Roman"/>
                <a:cs typeface="Times New Roman"/>
              </a:rPr>
              <a:t>emergenza </a:t>
            </a:r>
            <a:r>
              <a:rPr sz="2400" spc="-5" dirty="0">
                <a:solidFill>
                  <a:srgbClr val="333399"/>
                </a:solidFill>
                <a:latin typeface="Times New Roman"/>
                <a:cs typeface="Times New Roman"/>
              </a:rPr>
              <a:t>del Servizio </a:t>
            </a:r>
            <a:r>
              <a:rPr sz="2400" spc="-585" dirty="0">
                <a:solidFill>
                  <a:srgbClr val="333399"/>
                </a:solidFill>
                <a:latin typeface="Times New Roman"/>
                <a:cs typeface="Times New Roman"/>
              </a:rPr>
              <a:t> </a:t>
            </a:r>
            <a:r>
              <a:rPr sz="2400" spc="-5" dirty="0">
                <a:solidFill>
                  <a:srgbClr val="333399"/>
                </a:solidFill>
                <a:latin typeface="Times New Roman"/>
                <a:cs typeface="Times New Roman"/>
              </a:rPr>
              <a:t>Sanitario Nazionale.</a:t>
            </a:r>
            <a:endParaRPr sz="2400" dirty="0">
              <a:latin typeface="Times New Roman"/>
              <a:cs typeface="Times New Roman"/>
            </a:endParaRPr>
          </a:p>
        </p:txBody>
      </p:sp>
      <p:pic>
        <p:nvPicPr>
          <p:cNvPr id="23" name="Immagine 22">
            <a:extLst>
              <a:ext uri="{FF2B5EF4-FFF2-40B4-BE49-F238E27FC236}">
                <a16:creationId xmlns:a16="http://schemas.microsoft.com/office/drawing/2014/main" id="{E53D1251-1054-FF29-2F66-E4B79EA894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2265" y="4446099"/>
            <a:ext cx="2042337" cy="1653683"/>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420778" y="84891"/>
            <a:ext cx="4302443" cy="566822"/>
          </a:xfrm>
          <a:prstGeom prst="rect">
            <a:avLst/>
          </a:prstGeom>
        </p:spPr>
        <p:txBody>
          <a:bodyPr vert="horz" wrap="square" lIns="0" tIns="12700" rIns="0" bIns="0" rtlCol="0">
            <a:spAutoFit/>
          </a:bodyPr>
          <a:lstStyle/>
          <a:p>
            <a:pPr marL="12700">
              <a:spcBef>
                <a:spcPts val="100"/>
              </a:spcBef>
            </a:pPr>
            <a:r>
              <a:rPr sz="3600" b="1" spc="-5" dirty="0">
                <a:solidFill>
                  <a:srgbClr val="FF0000"/>
                </a:solidFill>
                <a:latin typeface="Times New Roman"/>
                <a:cs typeface="Times New Roman"/>
              </a:rPr>
              <a:t>Malattia coronarica</a:t>
            </a:r>
          </a:p>
        </p:txBody>
      </p:sp>
      <p:sp>
        <p:nvSpPr>
          <p:cNvPr id="8" name="object 8"/>
          <p:cNvSpPr txBox="1"/>
          <p:nvPr/>
        </p:nvSpPr>
        <p:spPr>
          <a:xfrm>
            <a:off x="431800" y="4754562"/>
            <a:ext cx="7539355" cy="1076960"/>
          </a:xfrm>
          <a:prstGeom prst="rect">
            <a:avLst/>
          </a:prstGeom>
        </p:spPr>
        <p:txBody>
          <a:bodyPr vert="horz" wrap="square" lIns="0" tIns="12700" rIns="0" bIns="0" rtlCol="0">
            <a:spAutoFit/>
          </a:bodyPr>
          <a:lstStyle/>
          <a:p>
            <a:pPr marL="12700">
              <a:lnSpc>
                <a:spcPts val="2790"/>
              </a:lnSpc>
              <a:spcBef>
                <a:spcPts val="100"/>
              </a:spcBef>
            </a:pPr>
            <a:r>
              <a:rPr sz="2400" spc="-30" dirty="0">
                <a:solidFill>
                  <a:srgbClr val="333399"/>
                </a:solidFill>
                <a:latin typeface="Times New Roman"/>
                <a:cs typeface="Times New Roman"/>
              </a:rPr>
              <a:t>Tra</a:t>
            </a:r>
            <a:r>
              <a:rPr sz="2400" spc="-5" dirty="0">
                <a:solidFill>
                  <a:srgbClr val="333399"/>
                </a:solidFill>
                <a:latin typeface="Times New Roman"/>
                <a:cs typeface="Times New Roman"/>
              </a:rPr>
              <a:t> le</a:t>
            </a:r>
            <a:r>
              <a:rPr sz="2400" dirty="0">
                <a:solidFill>
                  <a:srgbClr val="333399"/>
                </a:solidFill>
                <a:latin typeface="Times New Roman"/>
                <a:cs typeface="Times New Roman"/>
              </a:rPr>
              <a:t> </a:t>
            </a:r>
            <a:r>
              <a:rPr sz="2400" spc="-5" dirty="0">
                <a:solidFill>
                  <a:srgbClr val="333399"/>
                </a:solidFill>
                <a:latin typeface="Times New Roman"/>
                <a:cs typeface="Times New Roman"/>
              </a:rPr>
              <a:t>principali</a:t>
            </a:r>
            <a:r>
              <a:rPr sz="2400" dirty="0">
                <a:solidFill>
                  <a:srgbClr val="333399"/>
                </a:solidFill>
                <a:latin typeface="Times New Roman"/>
                <a:cs typeface="Times New Roman"/>
              </a:rPr>
              <a:t> </a:t>
            </a:r>
            <a:r>
              <a:rPr sz="2400" spc="-5" dirty="0">
                <a:solidFill>
                  <a:srgbClr val="333399"/>
                </a:solidFill>
                <a:latin typeface="Times New Roman"/>
                <a:cs typeface="Times New Roman"/>
              </a:rPr>
              <a:t>cause </a:t>
            </a:r>
            <a:r>
              <a:rPr sz="2400" dirty="0">
                <a:solidFill>
                  <a:srgbClr val="333399"/>
                </a:solidFill>
                <a:latin typeface="Times New Roman"/>
                <a:cs typeface="Times New Roman"/>
              </a:rPr>
              <a:t>di </a:t>
            </a:r>
            <a:r>
              <a:rPr sz="2400" spc="-5" dirty="0">
                <a:solidFill>
                  <a:srgbClr val="333399"/>
                </a:solidFill>
                <a:latin typeface="Times New Roman"/>
                <a:cs typeface="Times New Roman"/>
              </a:rPr>
              <a:t>patologie</a:t>
            </a:r>
            <a:r>
              <a:rPr sz="2400" dirty="0">
                <a:solidFill>
                  <a:srgbClr val="333399"/>
                </a:solidFill>
                <a:latin typeface="Times New Roman"/>
                <a:cs typeface="Times New Roman"/>
              </a:rPr>
              <a:t> a</a:t>
            </a:r>
            <a:r>
              <a:rPr sz="2400" spc="-5" dirty="0">
                <a:solidFill>
                  <a:srgbClr val="333399"/>
                </a:solidFill>
                <a:latin typeface="Times New Roman"/>
                <a:cs typeface="Times New Roman"/>
              </a:rPr>
              <a:t> danno</a:t>
            </a:r>
            <a:r>
              <a:rPr sz="2400" spc="5" dirty="0">
                <a:solidFill>
                  <a:srgbClr val="333399"/>
                </a:solidFill>
                <a:latin typeface="Times New Roman"/>
                <a:cs typeface="Times New Roman"/>
              </a:rPr>
              <a:t> </a:t>
            </a:r>
            <a:r>
              <a:rPr sz="2400" spc="-5" dirty="0">
                <a:solidFill>
                  <a:srgbClr val="333399"/>
                </a:solidFill>
                <a:latin typeface="Times New Roman"/>
                <a:cs typeface="Times New Roman"/>
              </a:rPr>
              <a:t>delle</a:t>
            </a:r>
            <a:r>
              <a:rPr sz="2400" dirty="0">
                <a:solidFill>
                  <a:srgbClr val="333399"/>
                </a:solidFill>
                <a:latin typeface="Times New Roman"/>
                <a:cs typeface="Times New Roman"/>
              </a:rPr>
              <a:t> </a:t>
            </a:r>
            <a:r>
              <a:rPr sz="2400" spc="-5" dirty="0">
                <a:solidFill>
                  <a:srgbClr val="333399"/>
                </a:solidFill>
                <a:latin typeface="Times New Roman"/>
                <a:cs typeface="Times New Roman"/>
              </a:rPr>
              <a:t>coronarie</a:t>
            </a:r>
            <a:endParaRPr sz="2400" dirty="0">
              <a:latin typeface="Times New Roman"/>
              <a:cs typeface="Times New Roman"/>
            </a:endParaRPr>
          </a:p>
          <a:p>
            <a:pPr marL="12700" marR="5080">
              <a:lnSpc>
                <a:spcPts val="2700"/>
              </a:lnSpc>
              <a:spcBef>
                <a:spcPts val="150"/>
              </a:spcBef>
            </a:pPr>
            <a:r>
              <a:rPr sz="2400" dirty="0">
                <a:solidFill>
                  <a:srgbClr val="333399"/>
                </a:solidFill>
                <a:latin typeface="Times New Roman"/>
                <a:cs typeface="Times New Roman"/>
              </a:rPr>
              <a:t>vi</a:t>
            </a:r>
            <a:r>
              <a:rPr sz="2400" spc="-5" dirty="0">
                <a:solidFill>
                  <a:srgbClr val="333399"/>
                </a:solidFill>
                <a:latin typeface="Times New Roman"/>
                <a:cs typeface="Times New Roman"/>
              </a:rPr>
              <a:t> </a:t>
            </a:r>
            <a:r>
              <a:rPr sz="2400" dirty="0">
                <a:solidFill>
                  <a:srgbClr val="333399"/>
                </a:solidFill>
                <a:latin typeface="Times New Roman"/>
                <a:cs typeface="Times New Roman"/>
              </a:rPr>
              <a:t>è </a:t>
            </a:r>
            <a:r>
              <a:rPr sz="2400" spc="-5" dirty="0">
                <a:solidFill>
                  <a:srgbClr val="333399"/>
                </a:solidFill>
                <a:latin typeface="Times New Roman"/>
                <a:cs typeface="Times New Roman"/>
              </a:rPr>
              <a:t>l’aterosclerosi,</a:t>
            </a:r>
            <a:r>
              <a:rPr sz="2400" dirty="0">
                <a:solidFill>
                  <a:srgbClr val="333399"/>
                </a:solidFill>
                <a:latin typeface="Times New Roman"/>
                <a:cs typeface="Times New Roman"/>
              </a:rPr>
              <a:t> </a:t>
            </a:r>
            <a:r>
              <a:rPr sz="2400" spc="-5" dirty="0">
                <a:solidFill>
                  <a:srgbClr val="333399"/>
                </a:solidFill>
                <a:latin typeface="Times New Roman"/>
                <a:cs typeface="Times New Roman"/>
              </a:rPr>
              <a:t>vale</a:t>
            </a:r>
            <a:r>
              <a:rPr sz="2400" dirty="0">
                <a:solidFill>
                  <a:srgbClr val="333399"/>
                </a:solidFill>
                <a:latin typeface="Times New Roman"/>
                <a:cs typeface="Times New Roman"/>
              </a:rPr>
              <a:t> a</a:t>
            </a:r>
            <a:r>
              <a:rPr sz="2400" spc="-5" dirty="0">
                <a:solidFill>
                  <a:srgbClr val="333399"/>
                </a:solidFill>
                <a:latin typeface="Times New Roman"/>
                <a:cs typeface="Times New Roman"/>
              </a:rPr>
              <a:t> dire</a:t>
            </a:r>
            <a:r>
              <a:rPr sz="2400" dirty="0">
                <a:solidFill>
                  <a:srgbClr val="333399"/>
                </a:solidFill>
                <a:latin typeface="Times New Roman"/>
                <a:cs typeface="Times New Roman"/>
              </a:rPr>
              <a:t> una</a:t>
            </a:r>
            <a:r>
              <a:rPr sz="2400" spc="-5" dirty="0">
                <a:solidFill>
                  <a:srgbClr val="333399"/>
                </a:solidFill>
                <a:latin typeface="Times New Roman"/>
                <a:cs typeface="Times New Roman"/>
              </a:rPr>
              <a:t> degenerazione</a:t>
            </a:r>
            <a:r>
              <a:rPr sz="2400" dirty="0">
                <a:solidFill>
                  <a:srgbClr val="333399"/>
                </a:solidFill>
                <a:latin typeface="Times New Roman"/>
                <a:cs typeface="Times New Roman"/>
              </a:rPr>
              <a:t> </a:t>
            </a:r>
            <a:r>
              <a:rPr sz="2400" spc="-5" dirty="0">
                <a:solidFill>
                  <a:srgbClr val="333399"/>
                </a:solidFill>
                <a:latin typeface="Times New Roman"/>
                <a:cs typeface="Times New Roman"/>
              </a:rPr>
              <a:t>della parete </a:t>
            </a:r>
            <a:r>
              <a:rPr sz="2400" spc="-585" dirty="0">
                <a:solidFill>
                  <a:srgbClr val="333399"/>
                </a:solidFill>
                <a:latin typeface="Times New Roman"/>
                <a:cs typeface="Times New Roman"/>
              </a:rPr>
              <a:t> </a:t>
            </a:r>
            <a:r>
              <a:rPr sz="2400" spc="-5" dirty="0">
                <a:solidFill>
                  <a:srgbClr val="333399"/>
                </a:solidFill>
                <a:latin typeface="Times New Roman"/>
                <a:cs typeface="Times New Roman"/>
              </a:rPr>
              <a:t>delle</a:t>
            </a:r>
            <a:r>
              <a:rPr sz="2400" dirty="0">
                <a:solidFill>
                  <a:srgbClr val="333399"/>
                </a:solidFill>
                <a:latin typeface="Times New Roman"/>
                <a:cs typeface="Times New Roman"/>
              </a:rPr>
              <a:t> </a:t>
            </a:r>
            <a:r>
              <a:rPr sz="2400" spc="-5" dirty="0">
                <a:solidFill>
                  <a:srgbClr val="333399"/>
                </a:solidFill>
                <a:latin typeface="Times New Roman"/>
                <a:cs typeface="Times New Roman"/>
              </a:rPr>
              <a:t>arterie,</a:t>
            </a:r>
            <a:r>
              <a:rPr sz="2400" spc="5" dirty="0">
                <a:solidFill>
                  <a:srgbClr val="333399"/>
                </a:solidFill>
                <a:latin typeface="Times New Roman"/>
                <a:cs typeface="Times New Roman"/>
              </a:rPr>
              <a:t> </a:t>
            </a:r>
            <a:r>
              <a:rPr sz="2400" spc="-5" dirty="0">
                <a:solidFill>
                  <a:srgbClr val="333399"/>
                </a:solidFill>
                <a:latin typeface="Times New Roman"/>
                <a:cs typeface="Times New Roman"/>
              </a:rPr>
              <a:t>legata</a:t>
            </a:r>
            <a:r>
              <a:rPr sz="2400" dirty="0">
                <a:solidFill>
                  <a:srgbClr val="333399"/>
                </a:solidFill>
                <a:latin typeface="Times New Roman"/>
                <a:cs typeface="Times New Roman"/>
              </a:rPr>
              <a:t> </a:t>
            </a:r>
            <a:r>
              <a:rPr sz="2400" spc="-5" dirty="0">
                <a:solidFill>
                  <a:srgbClr val="333399"/>
                </a:solidFill>
                <a:latin typeface="Times New Roman"/>
                <a:cs typeface="Times New Roman"/>
              </a:rPr>
              <a:t>al</a:t>
            </a:r>
            <a:r>
              <a:rPr sz="2400" dirty="0">
                <a:solidFill>
                  <a:srgbClr val="333399"/>
                </a:solidFill>
                <a:latin typeface="Times New Roman"/>
                <a:cs typeface="Times New Roman"/>
              </a:rPr>
              <a:t> </a:t>
            </a:r>
            <a:r>
              <a:rPr sz="2400" spc="-5" dirty="0">
                <a:solidFill>
                  <a:srgbClr val="333399"/>
                </a:solidFill>
                <a:latin typeface="Times New Roman"/>
                <a:cs typeface="Times New Roman"/>
              </a:rPr>
              <a:t>progressivo</a:t>
            </a:r>
            <a:r>
              <a:rPr sz="2400" spc="5" dirty="0">
                <a:solidFill>
                  <a:srgbClr val="333399"/>
                </a:solidFill>
                <a:latin typeface="Times New Roman"/>
                <a:cs typeface="Times New Roman"/>
              </a:rPr>
              <a:t> </a:t>
            </a:r>
            <a:r>
              <a:rPr sz="2400" spc="-5" dirty="0">
                <a:solidFill>
                  <a:srgbClr val="333399"/>
                </a:solidFill>
                <a:latin typeface="Times New Roman"/>
                <a:cs typeface="Times New Roman"/>
              </a:rPr>
              <a:t>deposito</a:t>
            </a:r>
            <a:r>
              <a:rPr sz="2400" spc="10" dirty="0">
                <a:solidFill>
                  <a:srgbClr val="333399"/>
                </a:solidFill>
                <a:latin typeface="Times New Roman"/>
                <a:cs typeface="Times New Roman"/>
              </a:rPr>
              <a:t> </a:t>
            </a:r>
            <a:r>
              <a:rPr sz="2400" dirty="0">
                <a:solidFill>
                  <a:srgbClr val="333399"/>
                </a:solidFill>
                <a:latin typeface="Times New Roman"/>
                <a:cs typeface="Times New Roman"/>
              </a:rPr>
              <a:t>di </a:t>
            </a:r>
            <a:r>
              <a:rPr sz="2400" spc="-5" dirty="0">
                <a:solidFill>
                  <a:srgbClr val="333399"/>
                </a:solidFill>
                <a:latin typeface="Times New Roman"/>
                <a:cs typeface="Times New Roman"/>
              </a:rPr>
              <a:t>grassi</a:t>
            </a:r>
            <a:r>
              <a:rPr sz="2400" dirty="0">
                <a:solidFill>
                  <a:srgbClr val="333399"/>
                </a:solidFill>
                <a:latin typeface="Times New Roman"/>
                <a:cs typeface="Times New Roman"/>
              </a:rPr>
              <a:t> </a:t>
            </a:r>
            <a:r>
              <a:rPr sz="2400" spc="-5" dirty="0">
                <a:solidFill>
                  <a:srgbClr val="333399"/>
                </a:solidFill>
                <a:latin typeface="Times New Roman"/>
                <a:cs typeface="Times New Roman"/>
              </a:rPr>
              <a:t>presenti</a:t>
            </a:r>
            <a:endParaRPr sz="2400" dirty="0">
              <a:latin typeface="Times New Roman"/>
              <a:cs typeface="Times New Roman"/>
            </a:endParaRPr>
          </a:p>
        </p:txBody>
      </p:sp>
      <p:sp>
        <p:nvSpPr>
          <p:cNvPr id="10" name="object 10"/>
          <p:cNvSpPr txBox="1"/>
          <p:nvPr/>
        </p:nvSpPr>
        <p:spPr>
          <a:xfrm>
            <a:off x="422257" y="5742940"/>
            <a:ext cx="5627370"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333399"/>
                </a:solidFill>
                <a:latin typeface="Times New Roman"/>
                <a:cs typeface="Times New Roman"/>
              </a:rPr>
              <a:t>in</a:t>
            </a:r>
            <a:r>
              <a:rPr sz="2400" dirty="0">
                <a:solidFill>
                  <a:srgbClr val="333399"/>
                </a:solidFill>
                <a:latin typeface="Times New Roman"/>
                <a:cs typeface="Times New Roman"/>
              </a:rPr>
              <a:t> </a:t>
            </a:r>
            <a:r>
              <a:rPr sz="2400" spc="-5" dirty="0">
                <a:solidFill>
                  <a:srgbClr val="333399"/>
                </a:solidFill>
                <a:latin typeface="Times New Roman"/>
                <a:cs typeface="Times New Roman"/>
              </a:rPr>
              <a:t>eccesso</a:t>
            </a:r>
            <a:r>
              <a:rPr sz="2400" dirty="0">
                <a:solidFill>
                  <a:srgbClr val="333399"/>
                </a:solidFill>
                <a:latin typeface="Times New Roman"/>
                <a:cs typeface="Times New Roman"/>
              </a:rPr>
              <a:t> </a:t>
            </a:r>
            <a:r>
              <a:rPr sz="2400" spc="-5" dirty="0">
                <a:solidFill>
                  <a:srgbClr val="333399"/>
                </a:solidFill>
                <a:latin typeface="Times New Roman"/>
                <a:cs typeface="Times New Roman"/>
              </a:rPr>
              <a:t>nel sangue (placca aterosclerotica).</a:t>
            </a:r>
            <a:endParaRPr sz="2400" dirty="0">
              <a:latin typeface="Times New Roman"/>
              <a:cs typeface="Times New Roman"/>
            </a:endParaRPr>
          </a:p>
        </p:txBody>
      </p:sp>
      <p:pic>
        <p:nvPicPr>
          <p:cNvPr id="11" name="object 11"/>
          <p:cNvPicPr/>
          <p:nvPr/>
        </p:nvPicPr>
        <p:blipFill>
          <a:blip r:embed="rId2" cstate="print"/>
          <a:stretch>
            <a:fillRect/>
          </a:stretch>
        </p:blipFill>
        <p:spPr>
          <a:xfrm>
            <a:off x="827087" y="836612"/>
            <a:ext cx="6696075" cy="3917950"/>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158432" y="4114800"/>
            <a:ext cx="8827135" cy="2077720"/>
          </a:xfrm>
          <a:prstGeom prst="rect">
            <a:avLst/>
          </a:prstGeom>
        </p:spPr>
        <p:txBody>
          <a:bodyPr vert="horz" wrap="square" lIns="0" tIns="43180" rIns="0" bIns="0" rtlCol="0">
            <a:spAutoFit/>
          </a:bodyPr>
          <a:lstStyle/>
          <a:p>
            <a:pPr marL="325755" marR="318135" algn="ctr">
              <a:lnSpc>
                <a:spcPts val="3200"/>
              </a:lnSpc>
              <a:spcBef>
                <a:spcPts val="340"/>
              </a:spcBef>
            </a:pPr>
            <a:r>
              <a:rPr sz="2800" spc="-5" dirty="0">
                <a:solidFill>
                  <a:srgbClr val="333399"/>
                </a:solidFill>
                <a:latin typeface="Times New Roman"/>
                <a:cs typeface="Times New Roman"/>
              </a:rPr>
              <a:t>La placca determina ispessimento</a:t>
            </a:r>
            <a:r>
              <a:rPr sz="2800" dirty="0">
                <a:solidFill>
                  <a:srgbClr val="333399"/>
                </a:solidFill>
                <a:latin typeface="Times New Roman"/>
                <a:cs typeface="Times New Roman"/>
              </a:rPr>
              <a:t> </a:t>
            </a:r>
            <a:r>
              <a:rPr sz="2800" spc="-5" dirty="0">
                <a:solidFill>
                  <a:srgbClr val="333399"/>
                </a:solidFill>
                <a:latin typeface="Times New Roman"/>
                <a:cs typeface="Times New Roman"/>
              </a:rPr>
              <a:t>delle</a:t>
            </a:r>
            <a:r>
              <a:rPr sz="2800" dirty="0">
                <a:solidFill>
                  <a:srgbClr val="333399"/>
                </a:solidFill>
                <a:latin typeface="Times New Roman"/>
                <a:cs typeface="Times New Roman"/>
              </a:rPr>
              <a:t> </a:t>
            </a:r>
            <a:r>
              <a:rPr sz="2800" spc="-5" dirty="0">
                <a:solidFill>
                  <a:srgbClr val="333399"/>
                </a:solidFill>
                <a:latin typeface="Times New Roman"/>
                <a:cs typeface="Times New Roman"/>
              </a:rPr>
              <a:t>pareti </a:t>
            </a:r>
            <a:r>
              <a:rPr sz="2800" dirty="0">
                <a:solidFill>
                  <a:srgbClr val="333399"/>
                </a:solidFill>
                <a:latin typeface="Times New Roman"/>
                <a:cs typeface="Times New Roman"/>
              </a:rPr>
              <a:t>e</a:t>
            </a:r>
            <a:r>
              <a:rPr sz="2800" spc="-5" dirty="0">
                <a:solidFill>
                  <a:srgbClr val="333399"/>
                </a:solidFill>
                <a:latin typeface="Times New Roman"/>
                <a:cs typeface="Times New Roman"/>
              </a:rPr>
              <a:t> perdita </a:t>
            </a:r>
            <a:r>
              <a:rPr sz="2800" dirty="0">
                <a:solidFill>
                  <a:srgbClr val="333399"/>
                </a:solidFill>
                <a:latin typeface="Times New Roman"/>
                <a:cs typeface="Times New Roman"/>
              </a:rPr>
              <a:t>di </a:t>
            </a:r>
            <a:r>
              <a:rPr sz="2800" spc="-685" dirty="0">
                <a:solidFill>
                  <a:srgbClr val="333399"/>
                </a:solidFill>
                <a:latin typeface="Times New Roman"/>
                <a:cs typeface="Times New Roman"/>
              </a:rPr>
              <a:t> </a:t>
            </a:r>
            <a:r>
              <a:rPr sz="2800" spc="-5" dirty="0">
                <a:solidFill>
                  <a:srgbClr val="333399"/>
                </a:solidFill>
                <a:latin typeface="Times New Roman"/>
                <a:cs typeface="Times New Roman"/>
              </a:rPr>
              <a:t>elasticità dell’arteria,</a:t>
            </a:r>
            <a:r>
              <a:rPr sz="2800" spc="5" dirty="0">
                <a:solidFill>
                  <a:srgbClr val="333399"/>
                </a:solidFill>
                <a:latin typeface="Times New Roman"/>
                <a:cs typeface="Times New Roman"/>
              </a:rPr>
              <a:t> </a:t>
            </a:r>
            <a:r>
              <a:rPr sz="2800" spc="-5" dirty="0">
                <a:solidFill>
                  <a:srgbClr val="333399"/>
                </a:solidFill>
                <a:latin typeface="Times New Roman"/>
                <a:cs typeface="Times New Roman"/>
              </a:rPr>
              <a:t>con</a:t>
            </a:r>
            <a:r>
              <a:rPr sz="2800" dirty="0">
                <a:solidFill>
                  <a:srgbClr val="333399"/>
                </a:solidFill>
                <a:latin typeface="Times New Roman"/>
                <a:cs typeface="Times New Roman"/>
              </a:rPr>
              <a:t> </a:t>
            </a:r>
            <a:r>
              <a:rPr sz="2800" spc="-5" dirty="0">
                <a:solidFill>
                  <a:srgbClr val="333399"/>
                </a:solidFill>
                <a:latin typeface="Times New Roman"/>
                <a:cs typeface="Times New Roman"/>
              </a:rPr>
              <a:t>ostacolo</a:t>
            </a:r>
            <a:r>
              <a:rPr sz="2800" spc="5" dirty="0">
                <a:solidFill>
                  <a:srgbClr val="333399"/>
                </a:solidFill>
                <a:latin typeface="Times New Roman"/>
                <a:cs typeface="Times New Roman"/>
              </a:rPr>
              <a:t> </a:t>
            </a:r>
            <a:r>
              <a:rPr sz="2800" spc="-5" dirty="0">
                <a:solidFill>
                  <a:srgbClr val="333399"/>
                </a:solidFill>
                <a:latin typeface="Times New Roman"/>
                <a:cs typeface="Times New Roman"/>
              </a:rPr>
              <a:t>del flusso</a:t>
            </a:r>
            <a:r>
              <a:rPr sz="2800" spc="5" dirty="0">
                <a:solidFill>
                  <a:srgbClr val="333399"/>
                </a:solidFill>
                <a:latin typeface="Times New Roman"/>
                <a:cs typeface="Times New Roman"/>
              </a:rPr>
              <a:t> </a:t>
            </a:r>
            <a:r>
              <a:rPr sz="2800" dirty="0">
                <a:solidFill>
                  <a:srgbClr val="333399"/>
                </a:solidFill>
                <a:latin typeface="Times New Roman"/>
                <a:cs typeface="Times New Roman"/>
              </a:rPr>
              <a:t>di</a:t>
            </a:r>
            <a:r>
              <a:rPr sz="2800" spc="-5" dirty="0">
                <a:solidFill>
                  <a:srgbClr val="333399"/>
                </a:solidFill>
                <a:latin typeface="Times New Roman"/>
                <a:cs typeface="Times New Roman"/>
              </a:rPr>
              <a:t> sangue</a:t>
            </a:r>
            <a:r>
              <a:rPr sz="2800" dirty="0">
                <a:solidFill>
                  <a:srgbClr val="333399"/>
                </a:solidFill>
                <a:latin typeface="Times New Roman"/>
                <a:cs typeface="Times New Roman"/>
              </a:rPr>
              <a:t> e </a:t>
            </a:r>
            <a:r>
              <a:rPr sz="2800" spc="5" dirty="0">
                <a:solidFill>
                  <a:srgbClr val="333399"/>
                </a:solidFill>
                <a:latin typeface="Times New Roman"/>
                <a:cs typeface="Times New Roman"/>
              </a:rPr>
              <a:t> </a:t>
            </a:r>
            <a:r>
              <a:rPr sz="2800" spc="-5" dirty="0">
                <a:solidFill>
                  <a:srgbClr val="333399"/>
                </a:solidFill>
                <a:latin typeface="Times New Roman"/>
                <a:cs typeface="Times New Roman"/>
              </a:rPr>
              <a:t>riduzione dell’ossigenazione dei tessuti.</a:t>
            </a:r>
            <a:endParaRPr sz="2800" dirty="0">
              <a:latin typeface="Times New Roman"/>
              <a:cs typeface="Times New Roman"/>
            </a:endParaRPr>
          </a:p>
          <a:p>
            <a:pPr marL="12065" marR="5080" algn="ctr">
              <a:lnSpc>
                <a:spcPts val="3200"/>
              </a:lnSpc>
            </a:pPr>
            <a:r>
              <a:rPr sz="2800" dirty="0">
                <a:solidFill>
                  <a:srgbClr val="333399"/>
                </a:solidFill>
                <a:latin typeface="Times New Roman"/>
                <a:cs typeface="Times New Roman"/>
              </a:rPr>
              <a:t>A </a:t>
            </a:r>
            <a:r>
              <a:rPr sz="2800" spc="-5" dirty="0">
                <a:solidFill>
                  <a:srgbClr val="333399"/>
                </a:solidFill>
                <a:latin typeface="Times New Roman"/>
                <a:cs typeface="Times New Roman"/>
              </a:rPr>
              <a:t>livello coronarico allora </a:t>
            </a:r>
            <a:r>
              <a:rPr sz="2800" spc="-10" dirty="0">
                <a:solidFill>
                  <a:srgbClr val="333399"/>
                </a:solidFill>
                <a:latin typeface="Times New Roman"/>
                <a:cs typeface="Times New Roman"/>
              </a:rPr>
              <a:t>insorgono </a:t>
            </a:r>
            <a:r>
              <a:rPr sz="2800" spc="-5" dirty="0">
                <a:solidFill>
                  <a:srgbClr val="333399"/>
                </a:solidFill>
                <a:latin typeface="Times New Roman"/>
                <a:cs typeface="Times New Roman"/>
              </a:rPr>
              <a:t>patologie quali l’angina, </a:t>
            </a:r>
            <a:r>
              <a:rPr sz="2800" spc="-685" dirty="0">
                <a:solidFill>
                  <a:srgbClr val="333399"/>
                </a:solidFill>
                <a:latin typeface="Times New Roman"/>
                <a:cs typeface="Times New Roman"/>
              </a:rPr>
              <a:t> </a:t>
            </a:r>
            <a:r>
              <a:rPr sz="2800" spc="-5" dirty="0">
                <a:solidFill>
                  <a:srgbClr val="333399"/>
                </a:solidFill>
                <a:latin typeface="Times New Roman"/>
                <a:cs typeface="Times New Roman"/>
              </a:rPr>
              <a:t>l’infarto miocardico</a:t>
            </a:r>
            <a:r>
              <a:rPr sz="2800" dirty="0">
                <a:solidFill>
                  <a:srgbClr val="333399"/>
                </a:solidFill>
                <a:latin typeface="Times New Roman"/>
                <a:cs typeface="Times New Roman"/>
              </a:rPr>
              <a:t> e</a:t>
            </a:r>
            <a:r>
              <a:rPr sz="2800" spc="-5" dirty="0">
                <a:solidFill>
                  <a:srgbClr val="333399"/>
                </a:solidFill>
                <a:latin typeface="Times New Roman"/>
                <a:cs typeface="Times New Roman"/>
              </a:rPr>
              <a:t> aritmie anche fatali.</a:t>
            </a:r>
            <a:endParaRPr sz="2800" dirty="0">
              <a:latin typeface="Times New Roman"/>
              <a:cs typeface="Times New Roman"/>
            </a:endParaRPr>
          </a:p>
        </p:txBody>
      </p:sp>
      <p:sp>
        <p:nvSpPr>
          <p:cNvPr id="9" name="object 9"/>
          <p:cNvSpPr txBox="1">
            <a:spLocks noGrp="1"/>
          </p:cNvSpPr>
          <p:nvPr>
            <p:ph type="title"/>
          </p:nvPr>
        </p:nvSpPr>
        <p:spPr>
          <a:xfrm>
            <a:off x="2582862" y="205531"/>
            <a:ext cx="3914775"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Malattia</a:t>
            </a:r>
            <a:r>
              <a:rPr sz="3600" b="1" spc="-60" dirty="0">
                <a:solidFill>
                  <a:srgbClr val="FF0000"/>
                </a:solidFill>
                <a:latin typeface="Times New Roman"/>
                <a:cs typeface="Times New Roman"/>
              </a:rPr>
              <a:t> </a:t>
            </a:r>
            <a:r>
              <a:rPr sz="3600" b="1" spc="-10" dirty="0">
                <a:solidFill>
                  <a:srgbClr val="FF0000"/>
                </a:solidFill>
                <a:latin typeface="Times New Roman"/>
                <a:cs typeface="Times New Roman"/>
              </a:rPr>
              <a:t>coronarica</a:t>
            </a:r>
            <a:endParaRPr sz="3600">
              <a:latin typeface="Times New Roman"/>
              <a:cs typeface="Times New Roman"/>
            </a:endParaRPr>
          </a:p>
        </p:txBody>
      </p:sp>
      <p:pic>
        <p:nvPicPr>
          <p:cNvPr id="10" name="object 10"/>
          <p:cNvPicPr/>
          <p:nvPr/>
        </p:nvPicPr>
        <p:blipFill>
          <a:blip r:embed="rId2" cstate="print"/>
          <a:stretch>
            <a:fillRect/>
          </a:stretch>
        </p:blipFill>
        <p:spPr>
          <a:xfrm>
            <a:off x="3083718" y="795247"/>
            <a:ext cx="2976562" cy="3313112"/>
          </a:xfrm>
          <a:prstGeom prst="rect">
            <a:avLst/>
          </a:prstGeo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152400" y="990600"/>
            <a:ext cx="3619740" cy="3619740"/>
          </a:xfrm>
          <a:prstGeom prst="rect">
            <a:avLst/>
          </a:prstGeom>
        </p:spPr>
      </p:pic>
      <p:pic>
        <p:nvPicPr>
          <p:cNvPr id="4" name="object 4"/>
          <p:cNvPicPr/>
          <p:nvPr/>
        </p:nvPicPr>
        <p:blipFill>
          <a:blip r:embed="rId3" cstate="print"/>
          <a:stretch>
            <a:fillRect/>
          </a:stretch>
        </p:blipFill>
        <p:spPr>
          <a:xfrm>
            <a:off x="3928888" y="2133600"/>
            <a:ext cx="5160054" cy="3619740"/>
          </a:xfrm>
          <a:prstGeom prst="rect">
            <a:avLst/>
          </a:prstGeom>
        </p:spPr>
      </p:pic>
      <p:sp>
        <p:nvSpPr>
          <p:cNvPr id="5" name="object 5"/>
          <p:cNvSpPr txBox="1"/>
          <p:nvPr/>
        </p:nvSpPr>
        <p:spPr>
          <a:xfrm>
            <a:off x="2133600" y="107989"/>
            <a:ext cx="5642552" cy="566822"/>
          </a:xfrm>
          <a:prstGeom prst="rect">
            <a:avLst/>
          </a:prstGeom>
        </p:spPr>
        <p:txBody>
          <a:bodyPr vert="horz" wrap="square" lIns="0" tIns="12700" rIns="0" bIns="0" rtlCol="0">
            <a:spAutoFit/>
          </a:bodyPr>
          <a:lstStyle>
            <a:lvl1pPr marL="12700">
              <a:spcBef>
                <a:spcPts val="100"/>
              </a:spcBef>
              <a:defRPr sz="3600" b="1" i="0" spc="-5">
                <a:solidFill>
                  <a:srgbClr val="FF0000"/>
                </a:solidFill>
                <a:latin typeface="Times New Roman"/>
                <a:ea typeface="+mj-ea"/>
                <a:cs typeface="Times New Roman"/>
              </a:defRPr>
            </a:lvl1pPr>
          </a:lstStyle>
          <a:p>
            <a:r>
              <a:rPr dirty="0"/>
              <a:t>Intervento di Angioplastica</a:t>
            </a:r>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905000" y="228600"/>
            <a:ext cx="5532531" cy="566822"/>
          </a:xfrm>
          <a:prstGeom prst="rect">
            <a:avLst/>
          </a:prstGeom>
        </p:spPr>
        <p:txBody>
          <a:bodyPr vert="horz" wrap="square" lIns="0" tIns="12700" rIns="0" bIns="0" rtlCol="0">
            <a:spAutoFit/>
          </a:bodyPr>
          <a:lstStyle>
            <a:defPPr>
              <a:defRPr lang="en-US"/>
            </a:defPPr>
            <a:lvl1pPr marL="12700">
              <a:spcBef>
                <a:spcPts val="100"/>
              </a:spcBef>
              <a:defRPr sz="3600" b="1" i="0" spc="-5">
                <a:solidFill>
                  <a:srgbClr val="FF0000"/>
                </a:solidFill>
                <a:latin typeface="Times New Roman"/>
                <a:ea typeface="+mj-ea"/>
                <a:cs typeface="Times New Roman"/>
              </a:defRPr>
            </a:lvl1pPr>
          </a:lstStyle>
          <a:p>
            <a:r>
              <a:rPr dirty="0"/>
              <a:t>INTERVENTO DI BYPASS</a:t>
            </a:r>
          </a:p>
        </p:txBody>
      </p:sp>
      <p:pic>
        <p:nvPicPr>
          <p:cNvPr id="4" name="object 4"/>
          <p:cNvPicPr/>
          <p:nvPr/>
        </p:nvPicPr>
        <p:blipFill>
          <a:blip r:embed="rId2" cstate="print"/>
          <a:stretch>
            <a:fillRect/>
          </a:stretch>
        </p:blipFill>
        <p:spPr>
          <a:xfrm>
            <a:off x="405623" y="1265936"/>
            <a:ext cx="4388825" cy="4326128"/>
          </a:xfrm>
          <a:prstGeom prst="rect">
            <a:avLst/>
          </a:prstGeom>
        </p:spPr>
      </p:pic>
      <p:pic>
        <p:nvPicPr>
          <p:cNvPr id="5" name="object 5"/>
          <p:cNvPicPr/>
          <p:nvPr/>
        </p:nvPicPr>
        <p:blipFill>
          <a:blip r:embed="rId3" cstate="print"/>
          <a:stretch>
            <a:fillRect/>
          </a:stretch>
        </p:blipFill>
        <p:spPr>
          <a:xfrm>
            <a:off x="6478453" y="613182"/>
            <a:ext cx="2665547" cy="4627276"/>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4800" y="3805981"/>
            <a:ext cx="8336915" cy="2147511"/>
          </a:xfrm>
          <a:prstGeom prst="rect">
            <a:avLst/>
          </a:prstGeom>
        </p:spPr>
        <p:txBody>
          <a:bodyPr vert="horz" wrap="square" lIns="0" tIns="43180" rIns="0" bIns="0" rtlCol="0">
            <a:spAutoFit/>
          </a:bodyPr>
          <a:lstStyle/>
          <a:p>
            <a:pPr marL="12700" marR="5080" algn="ctr">
              <a:lnSpc>
                <a:spcPts val="4200"/>
              </a:lnSpc>
              <a:spcBef>
                <a:spcPts val="340"/>
              </a:spcBef>
            </a:pPr>
            <a:r>
              <a:rPr sz="2800" b="1" dirty="0">
                <a:solidFill>
                  <a:srgbClr val="333399"/>
                </a:solidFill>
                <a:latin typeface="Times New Roman"/>
                <a:cs typeface="Times New Roman"/>
              </a:rPr>
              <a:t>È </a:t>
            </a:r>
            <a:r>
              <a:rPr sz="2800" b="1" spc="-10" dirty="0">
                <a:solidFill>
                  <a:srgbClr val="333399"/>
                </a:solidFill>
                <a:latin typeface="Times New Roman"/>
                <a:cs typeface="Times New Roman"/>
              </a:rPr>
              <a:t>provocato </a:t>
            </a:r>
            <a:r>
              <a:rPr sz="2800" b="1" dirty="0">
                <a:solidFill>
                  <a:srgbClr val="333399"/>
                </a:solidFill>
                <a:latin typeface="Times New Roman"/>
                <a:cs typeface="Times New Roman"/>
              </a:rPr>
              <a:t>da una </a:t>
            </a:r>
            <a:r>
              <a:rPr sz="2800" b="1" spc="-5" dirty="0">
                <a:solidFill>
                  <a:srgbClr val="333399"/>
                </a:solidFill>
                <a:latin typeface="Times New Roman"/>
                <a:cs typeface="Times New Roman"/>
              </a:rPr>
              <a:t>riduzione dell’apporto </a:t>
            </a:r>
            <a:r>
              <a:rPr sz="2800" b="1" spc="-885" dirty="0">
                <a:solidFill>
                  <a:srgbClr val="333399"/>
                </a:solidFill>
                <a:latin typeface="Times New Roman"/>
                <a:cs typeface="Times New Roman"/>
              </a:rPr>
              <a:t> </a:t>
            </a:r>
            <a:r>
              <a:rPr sz="2800" b="1" dirty="0">
                <a:solidFill>
                  <a:srgbClr val="333399"/>
                </a:solidFill>
                <a:latin typeface="Times New Roman"/>
                <a:cs typeface="Times New Roman"/>
              </a:rPr>
              <a:t>di</a:t>
            </a:r>
            <a:r>
              <a:rPr sz="2800" b="1" spc="-10" dirty="0">
                <a:solidFill>
                  <a:srgbClr val="333399"/>
                </a:solidFill>
                <a:latin typeface="Times New Roman"/>
                <a:cs typeface="Times New Roman"/>
              </a:rPr>
              <a:t> </a:t>
            </a:r>
            <a:r>
              <a:rPr sz="2800" b="1" spc="-5" dirty="0">
                <a:solidFill>
                  <a:srgbClr val="333399"/>
                </a:solidFill>
                <a:latin typeface="Times New Roman"/>
                <a:cs typeface="Times New Roman"/>
              </a:rPr>
              <a:t>ossigeno,</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che </a:t>
            </a:r>
            <a:r>
              <a:rPr sz="2800" b="1" dirty="0">
                <a:solidFill>
                  <a:srgbClr val="333399"/>
                </a:solidFill>
                <a:latin typeface="Times New Roman"/>
                <a:cs typeface="Times New Roman"/>
              </a:rPr>
              <a:t>è</a:t>
            </a:r>
            <a:r>
              <a:rPr sz="2800" b="1" spc="-5" dirty="0">
                <a:solidFill>
                  <a:srgbClr val="333399"/>
                </a:solidFill>
                <a:latin typeface="Times New Roman"/>
                <a:cs typeface="Times New Roman"/>
              </a:rPr>
              <a:t> assicurato</a:t>
            </a:r>
            <a:r>
              <a:rPr sz="2800" b="1" dirty="0">
                <a:solidFill>
                  <a:srgbClr val="333399"/>
                </a:solidFill>
                <a:latin typeface="Times New Roman"/>
                <a:cs typeface="Times New Roman"/>
              </a:rPr>
              <a:t> al</a:t>
            </a:r>
            <a:r>
              <a:rPr sz="2800" b="1" spc="-5" dirty="0">
                <a:solidFill>
                  <a:srgbClr val="333399"/>
                </a:solidFill>
                <a:latin typeface="Times New Roman"/>
                <a:cs typeface="Times New Roman"/>
              </a:rPr>
              <a:t> </a:t>
            </a:r>
            <a:r>
              <a:rPr sz="2800" b="1" spc="-15" dirty="0">
                <a:solidFill>
                  <a:srgbClr val="333399"/>
                </a:solidFill>
                <a:latin typeface="Times New Roman"/>
                <a:cs typeface="Times New Roman"/>
              </a:rPr>
              <a:t>cuore</a:t>
            </a:r>
            <a:r>
              <a:rPr sz="2800" b="1" spc="-5" dirty="0">
                <a:solidFill>
                  <a:srgbClr val="333399"/>
                </a:solidFill>
                <a:latin typeface="Times New Roman"/>
                <a:cs typeface="Times New Roman"/>
              </a:rPr>
              <a:t> dalle </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arterie</a:t>
            </a:r>
            <a:r>
              <a:rPr sz="2800" b="1" spc="-10" dirty="0">
                <a:solidFill>
                  <a:srgbClr val="333399"/>
                </a:solidFill>
                <a:latin typeface="Times New Roman"/>
                <a:cs typeface="Times New Roman"/>
              </a:rPr>
              <a:t> coronariche.</a:t>
            </a:r>
            <a:endParaRPr sz="2800" dirty="0">
              <a:latin typeface="Times New Roman"/>
              <a:cs typeface="Times New Roman"/>
            </a:endParaRPr>
          </a:p>
          <a:p>
            <a:pPr marL="104775" marR="97155" algn="ctr">
              <a:lnSpc>
                <a:spcPts val="4200"/>
              </a:lnSpc>
            </a:pPr>
            <a:r>
              <a:rPr sz="2800" b="1" dirty="0">
                <a:solidFill>
                  <a:srgbClr val="333399"/>
                </a:solidFill>
                <a:latin typeface="Times New Roman"/>
                <a:cs typeface="Times New Roman"/>
              </a:rPr>
              <a:t>Se si </a:t>
            </a:r>
            <a:r>
              <a:rPr sz="2800" b="1" spc="-5" dirty="0">
                <a:solidFill>
                  <a:srgbClr val="333399"/>
                </a:solidFill>
                <a:latin typeface="Times New Roman"/>
                <a:cs typeface="Times New Roman"/>
              </a:rPr>
              <a:t>riduce la pervietà </a:t>
            </a:r>
            <a:r>
              <a:rPr sz="2800" b="1" dirty="0">
                <a:solidFill>
                  <a:srgbClr val="333399"/>
                </a:solidFill>
                <a:latin typeface="Times New Roman"/>
                <a:cs typeface="Times New Roman"/>
              </a:rPr>
              <a:t>di </a:t>
            </a:r>
            <a:r>
              <a:rPr sz="2800" b="1" spc="-5" dirty="0">
                <a:solidFill>
                  <a:srgbClr val="333399"/>
                </a:solidFill>
                <a:latin typeface="Times New Roman"/>
                <a:cs typeface="Times New Roman"/>
              </a:rPr>
              <a:t>queste arterie </a:t>
            </a:r>
            <a:r>
              <a:rPr sz="2800" b="1" dirty="0">
                <a:solidFill>
                  <a:srgbClr val="333399"/>
                </a:solidFill>
                <a:latin typeface="Times New Roman"/>
                <a:cs typeface="Times New Roman"/>
              </a:rPr>
              <a:t>si </a:t>
            </a:r>
            <a:r>
              <a:rPr sz="2800" b="1" spc="-885" dirty="0">
                <a:solidFill>
                  <a:srgbClr val="333399"/>
                </a:solidFill>
                <a:latin typeface="Times New Roman"/>
                <a:cs typeface="Times New Roman"/>
              </a:rPr>
              <a:t> </a:t>
            </a:r>
            <a:r>
              <a:rPr sz="2800" b="1" spc="-5" dirty="0">
                <a:solidFill>
                  <a:srgbClr val="333399"/>
                </a:solidFill>
                <a:latin typeface="Times New Roman"/>
                <a:cs typeface="Times New Roman"/>
              </a:rPr>
              <a:t>riduce</a:t>
            </a:r>
            <a:r>
              <a:rPr sz="2800" b="1" spc="-10" dirty="0">
                <a:solidFill>
                  <a:srgbClr val="333399"/>
                </a:solidFill>
                <a:latin typeface="Times New Roman"/>
                <a:cs typeface="Times New Roman"/>
              </a:rPr>
              <a:t> </a:t>
            </a:r>
            <a:r>
              <a:rPr sz="2800" b="1" spc="-5" dirty="0">
                <a:solidFill>
                  <a:srgbClr val="333399"/>
                </a:solidFill>
                <a:latin typeface="Times New Roman"/>
                <a:cs typeface="Times New Roman"/>
              </a:rPr>
              <a:t>l’apporto</a:t>
            </a:r>
            <a:r>
              <a:rPr sz="2800" b="1" dirty="0">
                <a:solidFill>
                  <a:srgbClr val="333399"/>
                </a:solidFill>
                <a:latin typeface="Times New Roman"/>
                <a:cs typeface="Times New Roman"/>
              </a:rPr>
              <a:t> di</a:t>
            </a:r>
            <a:r>
              <a:rPr sz="2800" b="1" spc="-5" dirty="0">
                <a:solidFill>
                  <a:srgbClr val="333399"/>
                </a:solidFill>
                <a:latin typeface="Times New Roman"/>
                <a:cs typeface="Times New Roman"/>
              </a:rPr>
              <a:t> ossigeno.</a:t>
            </a:r>
            <a:endParaRPr sz="2800" dirty="0">
              <a:latin typeface="Times New Roman"/>
              <a:cs typeface="Times New Roman"/>
            </a:endParaRPr>
          </a:p>
        </p:txBody>
      </p:sp>
      <p:sp>
        <p:nvSpPr>
          <p:cNvPr id="3" name="object 3"/>
          <p:cNvSpPr txBox="1">
            <a:spLocks noGrp="1"/>
          </p:cNvSpPr>
          <p:nvPr>
            <p:ph type="title"/>
          </p:nvPr>
        </p:nvSpPr>
        <p:spPr>
          <a:xfrm>
            <a:off x="2133600" y="228600"/>
            <a:ext cx="5158740" cy="574040"/>
          </a:xfrm>
          <a:prstGeom prst="rect">
            <a:avLst/>
          </a:prstGeom>
        </p:spPr>
        <p:txBody>
          <a:bodyPr vert="horz" wrap="square" lIns="0" tIns="12700" rIns="0" bIns="0" rtlCol="0">
            <a:spAutoFit/>
          </a:bodyPr>
          <a:lstStyle/>
          <a:p>
            <a:pPr marL="12700" algn="l" defTabSz="457200" rtl="0">
              <a:spcBef>
                <a:spcPts val="100"/>
              </a:spcBef>
            </a:pPr>
            <a:r>
              <a:rPr sz="3600" b="1" kern="1200" spc="-5" dirty="0">
                <a:solidFill>
                  <a:srgbClr val="FF0000"/>
                </a:solidFill>
                <a:latin typeface="Times New Roman"/>
                <a:cs typeface="Times New Roman"/>
              </a:rPr>
              <a:t>Il dolore toracico cardiaco</a:t>
            </a:r>
          </a:p>
        </p:txBody>
      </p:sp>
      <p:pic>
        <p:nvPicPr>
          <p:cNvPr id="4" name="object 4"/>
          <p:cNvPicPr/>
          <p:nvPr/>
        </p:nvPicPr>
        <p:blipFill>
          <a:blip r:embed="rId3" cstate="print"/>
          <a:stretch>
            <a:fillRect/>
          </a:stretch>
        </p:blipFill>
        <p:spPr>
          <a:xfrm>
            <a:off x="2590800" y="772269"/>
            <a:ext cx="3673475" cy="3033712"/>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8477" y="1371600"/>
            <a:ext cx="5365115" cy="4462780"/>
          </a:xfrm>
          <a:prstGeom prst="rect">
            <a:avLst/>
          </a:prstGeom>
        </p:spPr>
        <p:txBody>
          <a:bodyPr vert="horz" wrap="square" lIns="0" tIns="43180" rIns="0" bIns="0" rtlCol="0">
            <a:spAutoFit/>
          </a:bodyPr>
          <a:lstStyle/>
          <a:p>
            <a:pPr marL="12700" marR="198120">
              <a:lnSpc>
                <a:spcPts val="3700"/>
              </a:lnSpc>
              <a:spcBef>
                <a:spcPts val="340"/>
              </a:spcBef>
            </a:pPr>
            <a:r>
              <a:rPr sz="3200" b="1" spc="-5" dirty="0">
                <a:solidFill>
                  <a:srgbClr val="333399"/>
                </a:solidFill>
                <a:latin typeface="Times New Roman"/>
                <a:cs typeface="Times New Roman"/>
              </a:rPr>
              <a:t>sede</a:t>
            </a:r>
            <a:r>
              <a:rPr sz="3200" b="1" spc="-10" dirty="0">
                <a:solidFill>
                  <a:srgbClr val="333399"/>
                </a:solidFill>
                <a:latin typeface="Times New Roman"/>
                <a:cs typeface="Times New Roman"/>
              </a:rPr>
              <a:t> </a:t>
            </a:r>
            <a:r>
              <a:rPr sz="3200" b="1" spc="-5" dirty="0">
                <a:solidFill>
                  <a:srgbClr val="333399"/>
                </a:solidFill>
                <a:latin typeface="Times New Roman"/>
                <a:cs typeface="Times New Roman"/>
              </a:rPr>
              <a:t>del</a:t>
            </a:r>
            <a:r>
              <a:rPr sz="3200" b="1" spc="-10" dirty="0">
                <a:solidFill>
                  <a:srgbClr val="333399"/>
                </a:solidFill>
                <a:latin typeface="Times New Roman"/>
                <a:cs typeface="Times New Roman"/>
              </a:rPr>
              <a:t> dolore:</a:t>
            </a:r>
            <a:r>
              <a:rPr sz="3200" b="1" dirty="0">
                <a:solidFill>
                  <a:srgbClr val="333399"/>
                </a:solidFill>
                <a:latin typeface="Times New Roman"/>
                <a:cs typeface="Times New Roman"/>
              </a:rPr>
              <a:t> </a:t>
            </a:r>
            <a:r>
              <a:rPr sz="3200" b="1" spc="-15" dirty="0">
                <a:solidFill>
                  <a:srgbClr val="333399"/>
                </a:solidFill>
                <a:latin typeface="Times New Roman"/>
                <a:cs typeface="Times New Roman"/>
              </a:rPr>
              <a:t>retrosternale, </a:t>
            </a:r>
            <a:r>
              <a:rPr sz="3200" b="1" spc="-785" dirty="0">
                <a:solidFill>
                  <a:srgbClr val="333399"/>
                </a:solidFill>
                <a:latin typeface="Times New Roman"/>
                <a:cs typeface="Times New Roman"/>
              </a:rPr>
              <a:t> </a:t>
            </a:r>
            <a:r>
              <a:rPr sz="3200" b="1" spc="-5" dirty="0">
                <a:solidFill>
                  <a:srgbClr val="333399"/>
                </a:solidFill>
                <a:latin typeface="Times New Roman"/>
                <a:cs typeface="Times New Roman"/>
              </a:rPr>
              <a:t>stomaco</a:t>
            </a:r>
            <a:endParaRPr sz="3200" dirty="0">
              <a:latin typeface="Times New Roman"/>
              <a:cs typeface="Times New Roman"/>
            </a:endParaRPr>
          </a:p>
          <a:p>
            <a:pPr>
              <a:lnSpc>
                <a:spcPct val="100000"/>
              </a:lnSpc>
              <a:spcBef>
                <a:spcPts val="20"/>
              </a:spcBef>
            </a:pPr>
            <a:endParaRPr sz="3200" dirty="0">
              <a:latin typeface="Times New Roman"/>
              <a:cs typeface="Times New Roman"/>
            </a:endParaRPr>
          </a:p>
          <a:p>
            <a:pPr marL="12700" marR="5080" indent="101600">
              <a:lnSpc>
                <a:spcPts val="3700"/>
              </a:lnSpc>
            </a:pPr>
            <a:r>
              <a:rPr sz="3200" b="1" spc="-5" dirty="0">
                <a:solidFill>
                  <a:srgbClr val="333399"/>
                </a:solidFill>
                <a:latin typeface="Times New Roman"/>
                <a:cs typeface="Times New Roman"/>
              </a:rPr>
              <a:t>irradiazione: gola, mandibola, </a:t>
            </a:r>
            <a:r>
              <a:rPr sz="3200" b="1" spc="-785" dirty="0">
                <a:solidFill>
                  <a:srgbClr val="333399"/>
                </a:solidFill>
                <a:latin typeface="Times New Roman"/>
                <a:cs typeface="Times New Roman"/>
              </a:rPr>
              <a:t> </a:t>
            </a:r>
            <a:r>
              <a:rPr sz="3200" b="1" spc="-5" dirty="0">
                <a:solidFill>
                  <a:srgbClr val="333399"/>
                </a:solidFill>
                <a:latin typeface="Times New Roman"/>
                <a:cs typeface="Times New Roman"/>
              </a:rPr>
              <a:t>spalla sinistra,</a:t>
            </a:r>
            <a:endParaRPr sz="3200" dirty="0">
              <a:latin typeface="Times New Roman"/>
              <a:cs typeface="Times New Roman"/>
            </a:endParaRPr>
          </a:p>
          <a:p>
            <a:pPr marL="114300">
              <a:lnSpc>
                <a:spcPts val="3600"/>
              </a:lnSpc>
            </a:pPr>
            <a:r>
              <a:rPr sz="3200" b="1" spc="-5" dirty="0">
                <a:solidFill>
                  <a:srgbClr val="333399"/>
                </a:solidFill>
                <a:latin typeface="Times New Roman"/>
                <a:cs typeface="Times New Roman"/>
              </a:rPr>
              <a:t>braccio</a:t>
            </a:r>
            <a:r>
              <a:rPr sz="3200" b="1" spc="-15" dirty="0">
                <a:solidFill>
                  <a:srgbClr val="333399"/>
                </a:solidFill>
                <a:latin typeface="Times New Roman"/>
                <a:cs typeface="Times New Roman"/>
              </a:rPr>
              <a:t> </a:t>
            </a:r>
            <a:r>
              <a:rPr sz="3200" b="1" spc="-10" dirty="0">
                <a:solidFill>
                  <a:srgbClr val="333399"/>
                </a:solidFill>
                <a:latin typeface="Times New Roman"/>
                <a:cs typeface="Times New Roman"/>
              </a:rPr>
              <a:t>sinistro, </a:t>
            </a:r>
            <a:r>
              <a:rPr sz="3200" b="1" dirty="0">
                <a:solidFill>
                  <a:srgbClr val="333399"/>
                </a:solidFill>
                <a:latin typeface="Times New Roman"/>
                <a:cs typeface="Times New Roman"/>
              </a:rPr>
              <a:t>mano</a:t>
            </a:r>
            <a:r>
              <a:rPr sz="3200" b="1" spc="-15" dirty="0">
                <a:solidFill>
                  <a:srgbClr val="333399"/>
                </a:solidFill>
                <a:latin typeface="Times New Roman"/>
                <a:cs typeface="Times New Roman"/>
              </a:rPr>
              <a:t> </a:t>
            </a:r>
            <a:r>
              <a:rPr sz="3200" b="1" spc="-5" dirty="0">
                <a:solidFill>
                  <a:srgbClr val="333399"/>
                </a:solidFill>
                <a:latin typeface="Times New Roman"/>
                <a:cs typeface="Times New Roman"/>
              </a:rPr>
              <a:t>sinistra</a:t>
            </a:r>
            <a:endParaRPr sz="3200" dirty="0">
              <a:latin typeface="Times New Roman"/>
              <a:cs typeface="Times New Roman"/>
            </a:endParaRPr>
          </a:p>
          <a:p>
            <a:pPr marL="12700" marR="140335" indent="101600">
              <a:lnSpc>
                <a:spcPts val="3700"/>
              </a:lnSpc>
              <a:spcBef>
                <a:spcPts val="1600"/>
              </a:spcBef>
            </a:pPr>
            <a:r>
              <a:rPr sz="3200" b="1" spc="-5" dirty="0">
                <a:solidFill>
                  <a:srgbClr val="333399"/>
                </a:solidFill>
                <a:latin typeface="Times New Roman"/>
                <a:cs typeface="Times New Roman"/>
              </a:rPr>
              <a:t>accompagnato </a:t>
            </a:r>
            <a:r>
              <a:rPr sz="3200" b="1" dirty="0">
                <a:solidFill>
                  <a:srgbClr val="333399"/>
                </a:solidFill>
                <a:latin typeface="Times New Roman"/>
                <a:cs typeface="Times New Roman"/>
              </a:rPr>
              <a:t>da: </a:t>
            </a:r>
            <a:r>
              <a:rPr sz="3200" b="1" spc="-5" dirty="0">
                <a:solidFill>
                  <a:srgbClr val="333399"/>
                </a:solidFill>
                <a:latin typeface="Times New Roman"/>
                <a:cs typeface="Times New Roman"/>
              </a:rPr>
              <a:t>sudorazio- </a:t>
            </a:r>
            <a:r>
              <a:rPr sz="3200" b="1" spc="-785" dirty="0">
                <a:solidFill>
                  <a:srgbClr val="333399"/>
                </a:solidFill>
                <a:latin typeface="Times New Roman"/>
                <a:cs typeface="Times New Roman"/>
              </a:rPr>
              <a:t> </a:t>
            </a:r>
            <a:r>
              <a:rPr sz="3200" b="1" dirty="0">
                <a:solidFill>
                  <a:srgbClr val="333399"/>
                </a:solidFill>
                <a:latin typeface="Times New Roman"/>
                <a:cs typeface="Times New Roman"/>
              </a:rPr>
              <a:t>ne </a:t>
            </a:r>
            <a:r>
              <a:rPr sz="3200" b="1" spc="-10" dirty="0">
                <a:solidFill>
                  <a:srgbClr val="333399"/>
                </a:solidFill>
                <a:latin typeface="Times New Roman"/>
                <a:cs typeface="Times New Roman"/>
              </a:rPr>
              <a:t>profusa, </a:t>
            </a:r>
            <a:r>
              <a:rPr sz="3200" b="1" spc="-5" dirty="0">
                <a:solidFill>
                  <a:srgbClr val="333399"/>
                </a:solidFill>
                <a:latin typeface="Times New Roman"/>
                <a:cs typeface="Times New Roman"/>
              </a:rPr>
              <a:t>nausea,vomito, </a:t>
            </a:r>
            <a:r>
              <a:rPr sz="3200" b="1" dirty="0">
                <a:solidFill>
                  <a:srgbClr val="333399"/>
                </a:solidFill>
                <a:latin typeface="Times New Roman"/>
                <a:cs typeface="Times New Roman"/>
              </a:rPr>
              <a:t> </a:t>
            </a:r>
            <a:r>
              <a:rPr sz="3200" b="1" spc="-5" dirty="0">
                <a:solidFill>
                  <a:srgbClr val="333399"/>
                </a:solidFill>
                <a:latin typeface="Times New Roman"/>
                <a:cs typeface="Times New Roman"/>
              </a:rPr>
              <a:t>angoscia, agitazione</a:t>
            </a:r>
            <a:endParaRPr sz="3200" dirty="0">
              <a:latin typeface="Times New Roman"/>
              <a:cs typeface="Times New Roman"/>
            </a:endParaRPr>
          </a:p>
        </p:txBody>
      </p:sp>
      <p:sp>
        <p:nvSpPr>
          <p:cNvPr id="3" name="object 3"/>
          <p:cNvSpPr txBox="1">
            <a:spLocks noGrp="1"/>
          </p:cNvSpPr>
          <p:nvPr>
            <p:ph type="title"/>
          </p:nvPr>
        </p:nvSpPr>
        <p:spPr>
          <a:xfrm>
            <a:off x="323532" y="415734"/>
            <a:ext cx="8496935"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Caratteristiche del </a:t>
            </a:r>
            <a:r>
              <a:rPr sz="3600" b="1" spc="-15" dirty="0">
                <a:solidFill>
                  <a:srgbClr val="FF0000"/>
                </a:solidFill>
                <a:latin typeface="Times New Roman"/>
                <a:cs typeface="Times New Roman"/>
              </a:rPr>
              <a:t>dolore</a:t>
            </a:r>
            <a:r>
              <a:rPr sz="3600" b="1" dirty="0">
                <a:solidFill>
                  <a:srgbClr val="FF0000"/>
                </a:solidFill>
                <a:latin typeface="Times New Roman"/>
                <a:cs typeface="Times New Roman"/>
              </a:rPr>
              <a:t> </a:t>
            </a:r>
            <a:r>
              <a:rPr sz="3600" b="1" spc="-5" dirty="0">
                <a:solidFill>
                  <a:srgbClr val="FF0000"/>
                </a:solidFill>
                <a:latin typeface="Times New Roman"/>
                <a:cs typeface="Times New Roman"/>
              </a:rPr>
              <a:t>toracico</a:t>
            </a:r>
            <a:r>
              <a:rPr sz="3600" b="1" dirty="0">
                <a:solidFill>
                  <a:srgbClr val="FF0000"/>
                </a:solidFill>
                <a:latin typeface="Times New Roman"/>
                <a:cs typeface="Times New Roman"/>
              </a:rPr>
              <a:t> </a:t>
            </a:r>
            <a:r>
              <a:rPr sz="3600" b="1" spc="-5" dirty="0">
                <a:solidFill>
                  <a:srgbClr val="FF0000"/>
                </a:solidFill>
                <a:latin typeface="Times New Roman"/>
                <a:cs typeface="Times New Roman"/>
              </a:rPr>
              <a:t>cardiaco</a:t>
            </a:r>
            <a:endParaRPr sz="3600" dirty="0">
              <a:latin typeface="Times New Roman"/>
              <a:cs typeface="Times New Roman"/>
            </a:endParaRPr>
          </a:p>
        </p:txBody>
      </p:sp>
      <p:pic>
        <p:nvPicPr>
          <p:cNvPr id="4" name="object 4"/>
          <p:cNvPicPr/>
          <p:nvPr/>
        </p:nvPicPr>
        <p:blipFill>
          <a:blip r:embed="rId2" cstate="print"/>
          <a:stretch>
            <a:fillRect/>
          </a:stretch>
        </p:blipFill>
        <p:spPr>
          <a:xfrm>
            <a:off x="5524356" y="1538209"/>
            <a:ext cx="3624262" cy="4392612"/>
          </a:xfrm>
          <a:prstGeom prst="rect">
            <a:avLst/>
          </a:prstGeo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33704" y="731068"/>
            <a:ext cx="5723792" cy="3061263"/>
          </a:xfrm>
          <a:prstGeom prst="rect">
            <a:avLst/>
          </a:prstGeom>
        </p:spPr>
      </p:pic>
      <p:sp>
        <p:nvSpPr>
          <p:cNvPr id="4" name="object 4"/>
          <p:cNvSpPr txBox="1">
            <a:spLocks noGrp="1"/>
          </p:cNvSpPr>
          <p:nvPr>
            <p:ph type="title"/>
          </p:nvPr>
        </p:nvSpPr>
        <p:spPr>
          <a:xfrm>
            <a:off x="2895600" y="150138"/>
            <a:ext cx="4082369" cy="505267"/>
          </a:xfrm>
          <a:prstGeom prst="rect">
            <a:avLst/>
          </a:prstGeom>
        </p:spPr>
        <p:txBody>
          <a:bodyPr vert="horz" wrap="square" lIns="0" tIns="12700" rIns="0" bIns="0" rtlCol="0">
            <a:spAutoFit/>
          </a:bodyPr>
          <a:lstStyle/>
          <a:p>
            <a:pPr marL="12700">
              <a:lnSpc>
                <a:spcPct val="100000"/>
              </a:lnSpc>
              <a:spcBef>
                <a:spcPts val="100"/>
              </a:spcBef>
            </a:pPr>
            <a:r>
              <a:rPr sz="3200" b="1" spc="95" dirty="0">
                <a:solidFill>
                  <a:srgbClr val="FF2600"/>
                </a:solidFill>
                <a:latin typeface="Times New Roman" panose="02020603050405020304" pitchFamily="18" charset="0"/>
                <a:cs typeface="Times New Roman" panose="02020603050405020304" pitchFamily="18" charset="0"/>
              </a:rPr>
              <a:t>Genesi</a:t>
            </a:r>
            <a:r>
              <a:rPr sz="3200" b="1" spc="-100" dirty="0">
                <a:solidFill>
                  <a:srgbClr val="FF2600"/>
                </a:solidFill>
                <a:latin typeface="Times New Roman" panose="02020603050405020304" pitchFamily="18" charset="0"/>
                <a:cs typeface="Times New Roman" panose="02020603050405020304" pitchFamily="18" charset="0"/>
              </a:rPr>
              <a:t> </a:t>
            </a:r>
            <a:r>
              <a:rPr sz="3200" b="1" spc="150" dirty="0">
                <a:solidFill>
                  <a:srgbClr val="FF2600"/>
                </a:solidFill>
                <a:latin typeface="Times New Roman" panose="02020603050405020304" pitchFamily="18" charset="0"/>
                <a:cs typeface="Times New Roman" panose="02020603050405020304" pitchFamily="18" charset="0"/>
              </a:rPr>
              <a:t>dell’infarto</a:t>
            </a:r>
            <a:endParaRPr sz="3200" b="1" dirty="0">
              <a:latin typeface="Times New Roman" panose="02020603050405020304" pitchFamily="18" charset="0"/>
              <a:cs typeface="Times New Roman" panose="02020603050405020304" pitchFamily="18" charset="0"/>
            </a:endParaRPr>
          </a:p>
        </p:txBody>
      </p:sp>
      <p:pic>
        <p:nvPicPr>
          <p:cNvPr id="5" name="object 5"/>
          <p:cNvPicPr/>
          <p:nvPr/>
        </p:nvPicPr>
        <p:blipFill>
          <a:blip r:embed="rId4" cstate="print"/>
          <a:stretch>
            <a:fillRect/>
          </a:stretch>
        </p:blipFill>
        <p:spPr>
          <a:xfrm>
            <a:off x="4191000" y="3211391"/>
            <a:ext cx="4592365" cy="2915541"/>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735040" y="914400"/>
            <a:ext cx="4810760" cy="4742180"/>
          </a:xfrm>
          <a:prstGeom prst="rect">
            <a:avLst/>
          </a:prstGeom>
        </p:spPr>
        <p:txBody>
          <a:bodyPr vert="horz" wrap="square" lIns="0" tIns="43180" rIns="0" bIns="0" rtlCol="0">
            <a:spAutoFit/>
          </a:bodyPr>
          <a:lstStyle/>
          <a:p>
            <a:pPr marL="12700" marR="5080">
              <a:lnSpc>
                <a:spcPts val="3700"/>
              </a:lnSpc>
              <a:spcBef>
                <a:spcPts val="340"/>
              </a:spcBef>
            </a:pPr>
            <a:r>
              <a:rPr sz="3200" b="1" dirty="0">
                <a:solidFill>
                  <a:srgbClr val="333399"/>
                </a:solidFill>
                <a:latin typeface="Times New Roman"/>
                <a:cs typeface="Times New Roman"/>
              </a:rPr>
              <a:t>È una </a:t>
            </a:r>
            <a:r>
              <a:rPr sz="3200" b="1" spc="-5" dirty="0">
                <a:solidFill>
                  <a:srgbClr val="333399"/>
                </a:solidFill>
                <a:latin typeface="Times New Roman"/>
                <a:cs typeface="Times New Roman"/>
              </a:rPr>
              <a:t>condizione clinica in </a:t>
            </a:r>
            <a:r>
              <a:rPr sz="3200" b="1" dirty="0">
                <a:solidFill>
                  <a:srgbClr val="333399"/>
                </a:solidFill>
                <a:latin typeface="Times New Roman"/>
                <a:cs typeface="Times New Roman"/>
              </a:rPr>
              <a:t> </a:t>
            </a:r>
            <a:r>
              <a:rPr sz="3200" b="1" spc="-5" dirty="0">
                <a:solidFill>
                  <a:srgbClr val="333399"/>
                </a:solidFill>
                <a:latin typeface="Times New Roman"/>
                <a:cs typeface="Times New Roman"/>
              </a:rPr>
              <a:t>cui</a:t>
            </a:r>
            <a:r>
              <a:rPr sz="3200" b="1" spc="180" dirty="0">
                <a:solidFill>
                  <a:srgbClr val="333399"/>
                </a:solidFill>
                <a:latin typeface="Times New Roman"/>
                <a:cs typeface="Times New Roman"/>
              </a:rPr>
              <a:t> </a:t>
            </a:r>
            <a:r>
              <a:rPr sz="3200" b="1" dirty="0">
                <a:solidFill>
                  <a:srgbClr val="333399"/>
                </a:solidFill>
                <a:latin typeface="Times New Roman"/>
                <a:cs typeface="Times New Roman"/>
              </a:rPr>
              <a:t>si</a:t>
            </a:r>
            <a:r>
              <a:rPr sz="3200" b="1" spc="180" dirty="0">
                <a:solidFill>
                  <a:srgbClr val="333399"/>
                </a:solidFill>
                <a:latin typeface="Times New Roman"/>
                <a:cs typeface="Times New Roman"/>
              </a:rPr>
              <a:t> </a:t>
            </a:r>
            <a:r>
              <a:rPr sz="3200" b="1" spc="-5" dirty="0">
                <a:solidFill>
                  <a:srgbClr val="333399"/>
                </a:solidFill>
                <a:latin typeface="Times New Roman"/>
                <a:cs typeface="Times New Roman"/>
              </a:rPr>
              <a:t>verifica</a:t>
            </a:r>
            <a:r>
              <a:rPr sz="3200" b="1" spc="185" dirty="0">
                <a:solidFill>
                  <a:srgbClr val="333399"/>
                </a:solidFill>
                <a:latin typeface="Times New Roman"/>
                <a:cs typeface="Times New Roman"/>
              </a:rPr>
              <a:t> </a:t>
            </a:r>
            <a:r>
              <a:rPr sz="3200" b="1" dirty="0">
                <a:solidFill>
                  <a:srgbClr val="333399"/>
                </a:solidFill>
                <a:latin typeface="Times New Roman"/>
                <a:cs typeface="Times New Roman"/>
              </a:rPr>
              <a:t>uno </a:t>
            </a:r>
            <a:r>
              <a:rPr sz="3200" b="1" spc="5" dirty="0">
                <a:solidFill>
                  <a:srgbClr val="333399"/>
                </a:solidFill>
                <a:latin typeface="Times New Roman"/>
                <a:cs typeface="Times New Roman"/>
              </a:rPr>
              <a:t> </a:t>
            </a:r>
            <a:r>
              <a:rPr sz="3200" b="1" spc="-5" dirty="0">
                <a:solidFill>
                  <a:srgbClr val="333399"/>
                </a:solidFill>
                <a:latin typeface="Times New Roman"/>
                <a:cs typeface="Times New Roman"/>
              </a:rPr>
              <a:t>squilibrio acuto tra le </a:t>
            </a:r>
            <a:r>
              <a:rPr sz="3200" b="1" dirty="0">
                <a:solidFill>
                  <a:srgbClr val="333399"/>
                </a:solidFill>
                <a:latin typeface="Times New Roman"/>
                <a:cs typeface="Times New Roman"/>
              </a:rPr>
              <a:t> </a:t>
            </a:r>
            <a:r>
              <a:rPr sz="3200" b="1" spc="-5" dirty="0">
                <a:solidFill>
                  <a:srgbClr val="333399"/>
                </a:solidFill>
                <a:latin typeface="Times New Roman"/>
                <a:cs typeface="Times New Roman"/>
              </a:rPr>
              <a:t>richieste </a:t>
            </a:r>
            <a:r>
              <a:rPr sz="3200" b="1" dirty="0">
                <a:solidFill>
                  <a:srgbClr val="333399"/>
                </a:solidFill>
                <a:latin typeface="Times New Roman"/>
                <a:cs typeface="Times New Roman"/>
              </a:rPr>
              <a:t>di sangue </a:t>
            </a:r>
            <a:r>
              <a:rPr sz="3200" b="1" spc="-5" dirty="0">
                <a:solidFill>
                  <a:srgbClr val="333399"/>
                </a:solidFill>
                <a:latin typeface="Times New Roman"/>
                <a:cs typeface="Times New Roman"/>
              </a:rPr>
              <a:t>del </a:t>
            </a:r>
            <a:r>
              <a:rPr sz="3200" b="1" dirty="0">
                <a:solidFill>
                  <a:srgbClr val="333399"/>
                </a:solidFill>
                <a:latin typeface="Times New Roman"/>
                <a:cs typeface="Times New Roman"/>
              </a:rPr>
              <a:t> </a:t>
            </a:r>
            <a:r>
              <a:rPr sz="3200" b="1" spc="-5" dirty="0">
                <a:solidFill>
                  <a:srgbClr val="333399"/>
                </a:solidFill>
                <a:latin typeface="Times New Roman"/>
                <a:cs typeface="Times New Roman"/>
              </a:rPr>
              <a:t>miocardio (muscolo </a:t>
            </a:r>
            <a:r>
              <a:rPr sz="3200" b="1" dirty="0">
                <a:solidFill>
                  <a:srgbClr val="333399"/>
                </a:solidFill>
                <a:latin typeface="Times New Roman"/>
                <a:cs typeface="Times New Roman"/>
              </a:rPr>
              <a:t> </a:t>
            </a:r>
            <a:r>
              <a:rPr sz="3200" b="1" spc="-5" dirty="0">
                <a:solidFill>
                  <a:srgbClr val="333399"/>
                </a:solidFill>
                <a:latin typeface="Times New Roman"/>
                <a:cs typeface="Times New Roman"/>
              </a:rPr>
              <a:t>cardiaco) </a:t>
            </a:r>
            <a:r>
              <a:rPr sz="3200" b="1" dirty="0">
                <a:solidFill>
                  <a:srgbClr val="333399"/>
                </a:solidFill>
                <a:latin typeface="Times New Roman"/>
                <a:cs typeface="Times New Roman"/>
              </a:rPr>
              <a:t>e </a:t>
            </a:r>
            <a:r>
              <a:rPr sz="3200" b="1" spc="-5" dirty="0">
                <a:solidFill>
                  <a:srgbClr val="333399"/>
                </a:solidFill>
                <a:latin typeface="Times New Roman"/>
                <a:cs typeface="Times New Roman"/>
              </a:rPr>
              <a:t>la capacità delle </a:t>
            </a:r>
            <a:r>
              <a:rPr sz="3200" b="1" spc="-785" dirty="0">
                <a:solidFill>
                  <a:srgbClr val="333399"/>
                </a:solidFill>
                <a:latin typeface="Times New Roman"/>
                <a:cs typeface="Times New Roman"/>
              </a:rPr>
              <a:t> </a:t>
            </a:r>
            <a:r>
              <a:rPr sz="3200" b="1" spc="-10" dirty="0">
                <a:solidFill>
                  <a:srgbClr val="333399"/>
                </a:solidFill>
                <a:latin typeface="Times New Roman"/>
                <a:cs typeface="Times New Roman"/>
              </a:rPr>
              <a:t>coronarie </a:t>
            </a:r>
            <a:r>
              <a:rPr sz="3200" b="1" dirty="0">
                <a:solidFill>
                  <a:srgbClr val="333399"/>
                </a:solidFill>
                <a:latin typeface="Times New Roman"/>
                <a:cs typeface="Times New Roman"/>
              </a:rPr>
              <a:t>(vasi </a:t>
            </a:r>
            <a:r>
              <a:rPr sz="3200" b="1" spc="-5" dirty="0">
                <a:solidFill>
                  <a:srgbClr val="333399"/>
                </a:solidFill>
                <a:latin typeface="Times New Roman"/>
                <a:cs typeface="Times New Roman"/>
              </a:rPr>
              <a:t>che </a:t>
            </a:r>
            <a:r>
              <a:rPr sz="3200" b="1" dirty="0">
                <a:solidFill>
                  <a:srgbClr val="333399"/>
                </a:solidFill>
                <a:latin typeface="Times New Roman"/>
                <a:cs typeface="Times New Roman"/>
              </a:rPr>
              <a:t> </a:t>
            </a:r>
            <a:r>
              <a:rPr sz="3200" b="1" spc="-5" dirty="0">
                <a:solidFill>
                  <a:srgbClr val="333399"/>
                </a:solidFill>
                <a:latin typeface="Times New Roman"/>
                <a:cs typeface="Times New Roman"/>
              </a:rPr>
              <a:t>conducono il </a:t>
            </a:r>
            <a:r>
              <a:rPr sz="3200" b="1" dirty="0">
                <a:solidFill>
                  <a:srgbClr val="333399"/>
                </a:solidFill>
                <a:latin typeface="Times New Roman"/>
                <a:cs typeface="Times New Roman"/>
              </a:rPr>
              <a:t>sangue </a:t>
            </a:r>
            <a:r>
              <a:rPr sz="3200" b="1" spc="-5" dirty="0">
                <a:solidFill>
                  <a:srgbClr val="333399"/>
                </a:solidFill>
                <a:latin typeface="Times New Roman"/>
                <a:cs typeface="Times New Roman"/>
              </a:rPr>
              <a:t>per la </a:t>
            </a:r>
            <a:r>
              <a:rPr sz="3200" b="1" dirty="0">
                <a:solidFill>
                  <a:srgbClr val="333399"/>
                </a:solidFill>
                <a:latin typeface="Times New Roman"/>
                <a:cs typeface="Times New Roman"/>
              </a:rPr>
              <a:t> </a:t>
            </a:r>
            <a:r>
              <a:rPr sz="3200" b="1" spc="-5" dirty="0">
                <a:solidFill>
                  <a:srgbClr val="333399"/>
                </a:solidFill>
                <a:latin typeface="Times New Roman"/>
                <a:cs typeface="Times New Roman"/>
              </a:rPr>
              <a:t>nutrizione</a:t>
            </a:r>
            <a:r>
              <a:rPr sz="3200" b="1" spc="-10" dirty="0">
                <a:solidFill>
                  <a:srgbClr val="333399"/>
                </a:solidFill>
                <a:latin typeface="Times New Roman"/>
                <a:cs typeface="Times New Roman"/>
              </a:rPr>
              <a:t> </a:t>
            </a:r>
            <a:r>
              <a:rPr sz="3200" b="1" spc="-5" dirty="0">
                <a:solidFill>
                  <a:srgbClr val="333399"/>
                </a:solidFill>
                <a:latin typeface="Times New Roman"/>
                <a:cs typeface="Times New Roman"/>
              </a:rPr>
              <a:t>del</a:t>
            </a:r>
            <a:r>
              <a:rPr sz="3200" b="1" spc="-10" dirty="0">
                <a:solidFill>
                  <a:srgbClr val="333399"/>
                </a:solidFill>
                <a:latin typeface="Times New Roman"/>
                <a:cs typeface="Times New Roman"/>
              </a:rPr>
              <a:t> </a:t>
            </a:r>
            <a:r>
              <a:rPr sz="3200" b="1" spc="-15" dirty="0">
                <a:solidFill>
                  <a:srgbClr val="333399"/>
                </a:solidFill>
                <a:latin typeface="Times New Roman"/>
                <a:cs typeface="Times New Roman"/>
              </a:rPr>
              <a:t>cuore)</a:t>
            </a:r>
            <a:r>
              <a:rPr sz="3200" b="1" spc="-5" dirty="0">
                <a:solidFill>
                  <a:srgbClr val="333399"/>
                </a:solidFill>
                <a:latin typeface="Times New Roman"/>
                <a:cs typeface="Times New Roman"/>
              </a:rPr>
              <a:t> </a:t>
            </a:r>
            <a:r>
              <a:rPr sz="3200" b="1" dirty="0">
                <a:solidFill>
                  <a:srgbClr val="333399"/>
                </a:solidFill>
                <a:latin typeface="Times New Roman"/>
                <a:cs typeface="Times New Roman"/>
              </a:rPr>
              <a:t>di </a:t>
            </a:r>
            <a:r>
              <a:rPr sz="3200" b="1" spc="5" dirty="0">
                <a:solidFill>
                  <a:srgbClr val="333399"/>
                </a:solidFill>
                <a:latin typeface="Times New Roman"/>
                <a:cs typeface="Times New Roman"/>
              </a:rPr>
              <a:t> </a:t>
            </a:r>
            <a:r>
              <a:rPr sz="3200" b="1" spc="-10" dirty="0">
                <a:solidFill>
                  <a:srgbClr val="333399"/>
                </a:solidFill>
                <a:latin typeface="Times New Roman"/>
                <a:cs typeface="Times New Roman"/>
              </a:rPr>
              <a:t>assicurare </a:t>
            </a:r>
            <a:r>
              <a:rPr sz="3200" b="1" spc="-5" dirty="0">
                <a:solidFill>
                  <a:srgbClr val="333399"/>
                </a:solidFill>
                <a:latin typeface="Times New Roman"/>
                <a:cs typeface="Times New Roman"/>
              </a:rPr>
              <a:t>tale</a:t>
            </a:r>
            <a:r>
              <a:rPr sz="3200" b="1" spc="-10" dirty="0">
                <a:solidFill>
                  <a:srgbClr val="333399"/>
                </a:solidFill>
                <a:latin typeface="Times New Roman"/>
                <a:cs typeface="Times New Roman"/>
              </a:rPr>
              <a:t> </a:t>
            </a:r>
            <a:r>
              <a:rPr sz="3200" b="1" spc="-5" dirty="0">
                <a:solidFill>
                  <a:srgbClr val="333399"/>
                </a:solidFill>
                <a:latin typeface="Times New Roman"/>
                <a:cs typeface="Times New Roman"/>
              </a:rPr>
              <a:t>apporto.</a:t>
            </a:r>
            <a:endParaRPr sz="3200" dirty="0">
              <a:latin typeface="Times New Roman"/>
              <a:cs typeface="Times New Roman"/>
            </a:endParaRPr>
          </a:p>
        </p:txBody>
      </p:sp>
      <p:sp>
        <p:nvSpPr>
          <p:cNvPr id="3" name="object 3"/>
          <p:cNvSpPr txBox="1">
            <a:spLocks noGrp="1"/>
          </p:cNvSpPr>
          <p:nvPr>
            <p:ph type="title"/>
          </p:nvPr>
        </p:nvSpPr>
        <p:spPr>
          <a:xfrm>
            <a:off x="2392982" y="19012"/>
            <a:ext cx="4215765"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Infarto</a:t>
            </a:r>
            <a:r>
              <a:rPr sz="3600" b="1" spc="-20" dirty="0">
                <a:solidFill>
                  <a:srgbClr val="FF0000"/>
                </a:solidFill>
                <a:latin typeface="Times New Roman"/>
                <a:cs typeface="Times New Roman"/>
              </a:rPr>
              <a:t> </a:t>
            </a:r>
            <a:r>
              <a:rPr sz="3600" b="1" spc="-5" dirty="0">
                <a:solidFill>
                  <a:srgbClr val="FF0000"/>
                </a:solidFill>
                <a:latin typeface="Times New Roman"/>
                <a:cs typeface="Times New Roman"/>
              </a:rPr>
              <a:t>del</a:t>
            </a:r>
            <a:r>
              <a:rPr sz="3600" b="1" spc="-25" dirty="0">
                <a:solidFill>
                  <a:srgbClr val="FF0000"/>
                </a:solidFill>
                <a:latin typeface="Times New Roman"/>
                <a:cs typeface="Times New Roman"/>
              </a:rPr>
              <a:t> </a:t>
            </a:r>
            <a:r>
              <a:rPr sz="3600" b="1" spc="-5" dirty="0">
                <a:solidFill>
                  <a:srgbClr val="FF0000"/>
                </a:solidFill>
                <a:latin typeface="Times New Roman"/>
                <a:cs typeface="Times New Roman"/>
              </a:rPr>
              <a:t>miocardio</a:t>
            </a:r>
            <a:endParaRPr sz="3600">
              <a:latin typeface="Times New Roman"/>
              <a:cs typeface="Times New Roman"/>
            </a:endParaRPr>
          </a:p>
        </p:txBody>
      </p:sp>
      <p:pic>
        <p:nvPicPr>
          <p:cNvPr id="4" name="object 4"/>
          <p:cNvPicPr/>
          <p:nvPr/>
        </p:nvPicPr>
        <p:blipFill>
          <a:blip r:embed="rId2" cstate="print"/>
          <a:stretch>
            <a:fillRect/>
          </a:stretch>
        </p:blipFill>
        <p:spPr>
          <a:xfrm>
            <a:off x="376064" y="3579647"/>
            <a:ext cx="3135312" cy="2613025"/>
          </a:xfrm>
          <a:prstGeom prst="rect">
            <a:avLst/>
          </a:prstGeom>
        </p:spPr>
      </p:pic>
      <p:pic>
        <p:nvPicPr>
          <p:cNvPr id="5" name="object 5"/>
          <p:cNvPicPr/>
          <p:nvPr/>
        </p:nvPicPr>
        <p:blipFill>
          <a:blip r:embed="rId3" cstate="print"/>
          <a:stretch>
            <a:fillRect/>
          </a:stretch>
        </p:blipFill>
        <p:spPr>
          <a:xfrm>
            <a:off x="152400" y="761999"/>
            <a:ext cx="2971800" cy="2817647"/>
          </a:xfrm>
          <a:prstGeom prst="rect">
            <a:avLst/>
          </a:prstGeo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31174" y="376734"/>
            <a:ext cx="3635375" cy="1824037"/>
          </a:xfrm>
          <a:prstGeom prst="rect">
            <a:avLst/>
          </a:prstGeom>
        </p:spPr>
      </p:pic>
      <p:sp>
        <p:nvSpPr>
          <p:cNvPr id="4" name="object 4"/>
          <p:cNvSpPr txBox="1"/>
          <p:nvPr/>
        </p:nvSpPr>
        <p:spPr>
          <a:xfrm>
            <a:off x="2348864" y="599135"/>
            <a:ext cx="3338195"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333399"/>
                </a:solidFill>
                <a:latin typeface="Times New Roman"/>
                <a:cs typeface="Times New Roman"/>
              </a:rPr>
              <a:t>tranquillizzare</a:t>
            </a:r>
            <a:r>
              <a:rPr sz="2400" b="1" spc="-5" dirty="0">
                <a:solidFill>
                  <a:srgbClr val="333399"/>
                </a:solidFill>
                <a:latin typeface="Times New Roman"/>
                <a:cs typeface="Times New Roman"/>
              </a:rPr>
              <a:t> il</a:t>
            </a:r>
            <a:r>
              <a:rPr sz="2400" b="1" dirty="0">
                <a:solidFill>
                  <a:srgbClr val="333399"/>
                </a:solidFill>
                <a:latin typeface="Times New Roman"/>
                <a:cs typeface="Times New Roman"/>
              </a:rPr>
              <a:t> </a:t>
            </a:r>
            <a:r>
              <a:rPr sz="2400" b="1" spc="-5" dirty="0">
                <a:solidFill>
                  <a:srgbClr val="333399"/>
                </a:solidFill>
                <a:latin typeface="Times New Roman"/>
                <a:cs typeface="Times New Roman"/>
              </a:rPr>
              <a:t>soggetto</a:t>
            </a:r>
            <a:endParaRPr sz="2400" dirty="0">
              <a:latin typeface="Times New Roman"/>
              <a:cs typeface="Times New Roman"/>
            </a:endParaRPr>
          </a:p>
        </p:txBody>
      </p:sp>
      <p:sp>
        <p:nvSpPr>
          <p:cNvPr id="5" name="object 5"/>
          <p:cNvSpPr txBox="1">
            <a:spLocks noGrp="1"/>
          </p:cNvSpPr>
          <p:nvPr>
            <p:ph type="title"/>
          </p:nvPr>
        </p:nvSpPr>
        <p:spPr>
          <a:xfrm>
            <a:off x="2902902" y="41177"/>
            <a:ext cx="3338195" cy="566822"/>
          </a:xfrm>
          <a:prstGeom prst="rect">
            <a:avLst/>
          </a:prstGeom>
        </p:spPr>
        <p:txBody>
          <a:bodyPr vert="horz" wrap="square" lIns="0" tIns="12700" rIns="0" bIns="0" rtlCol="0">
            <a:spAutoFit/>
          </a:bodyPr>
          <a:lstStyle/>
          <a:p>
            <a:pPr marL="12700" algn="ctr">
              <a:lnSpc>
                <a:spcPct val="100000"/>
              </a:lnSpc>
              <a:spcBef>
                <a:spcPts val="100"/>
              </a:spcBef>
            </a:pPr>
            <a:r>
              <a:rPr lang="it-IT" sz="3600" b="1" dirty="0">
                <a:solidFill>
                  <a:srgbClr val="FF0000"/>
                </a:solidFill>
                <a:latin typeface="Times New Roman"/>
                <a:cs typeface="Times New Roman"/>
              </a:rPr>
              <a:t>COSA</a:t>
            </a:r>
            <a:r>
              <a:rPr lang="it-IT" sz="3600" b="1" spc="-85" dirty="0">
                <a:solidFill>
                  <a:srgbClr val="FF0000"/>
                </a:solidFill>
                <a:latin typeface="Times New Roman"/>
                <a:cs typeface="Times New Roman"/>
              </a:rPr>
              <a:t> </a:t>
            </a:r>
            <a:r>
              <a:rPr lang="it-IT" sz="3600" b="1" spc="-10" dirty="0">
                <a:solidFill>
                  <a:srgbClr val="FF0000"/>
                </a:solidFill>
                <a:latin typeface="Times New Roman"/>
                <a:cs typeface="Times New Roman"/>
              </a:rPr>
              <a:t>FARE?</a:t>
            </a:r>
            <a:endParaRPr lang="it-IT" sz="3600" dirty="0">
              <a:latin typeface="Times New Roman"/>
              <a:cs typeface="Times New Roman"/>
            </a:endParaRPr>
          </a:p>
        </p:txBody>
      </p:sp>
      <p:sp>
        <p:nvSpPr>
          <p:cNvPr id="6" name="object 6"/>
          <p:cNvSpPr txBox="1"/>
          <p:nvPr/>
        </p:nvSpPr>
        <p:spPr>
          <a:xfrm>
            <a:off x="-629139" y="2210601"/>
            <a:ext cx="5171121" cy="1069524"/>
          </a:xfrm>
          <a:prstGeom prst="rect">
            <a:avLst/>
          </a:prstGeom>
        </p:spPr>
        <p:txBody>
          <a:bodyPr vert="horz" wrap="square" lIns="0" tIns="43180" rIns="0" bIns="0" rtlCol="0">
            <a:spAutoFit/>
          </a:bodyPr>
          <a:lstStyle/>
          <a:p>
            <a:pPr marL="12700" marR="5080" algn="ctr">
              <a:lnSpc>
                <a:spcPts val="2700"/>
              </a:lnSpc>
              <a:spcBef>
                <a:spcPts val="340"/>
              </a:spcBef>
            </a:pPr>
            <a:r>
              <a:rPr sz="2400" b="1" spc="-5" dirty="0">
                <a:solidFill>
                  <a:srgbClr val="333399"/>
                </a:solidFill>
                <a:latin typeface="Times New Roman"/>
                <a:cs typeface="Times New Roman"/>
              </a:rPr>
              <a:t>fargli </a:t>
            </a:r>
            <a:r>
              <a:rPr sz="2400" b="1" spc="-10" dirty="0">
                <a:solidFill>
                  <a:srgbClr val="333399"/>
                </a:solidFill>
                <a:latin typeface="Times New Roman"/>
                <a:cs typeface="Times New Roman"/>
              </a:rPr>
              <a:t>assumere </a:t>
            </a:r>
            <a:r>
              <a:rPr sz="2400" b="1" spc="-5" dirty="0">
                <a:solidFill>
                  <a:srgbClr val="333399"/>
                </a:solidFill>
                <a:latin typeface="Times New Roman"/>
                <a:cs typeface="Times New Roman"/>
              </a:rPr>
              <a:t>la </a:t>
            </a:r>
            <a:r>
              <a:rPr sz="2400" b="1" dirty="0">
                <a:solidFill>
                  <a:srgbClr val="333399"/>
                </a:solidFill>
                <a:latin typeface="Times New Roman"/>
                <a:cs typeface="Times New Roman"/>
              </a:rPr>
              <a:t> </a:t>
            </a:r>
            <a:r>
              <a:rPr sz="2400" b="1" spc="-5" dirty="0">
                <a:solidFill>
                  <a:srgbClr val="333399"/>
                </a:solidFill>
                <a:latin typeface="Times New Roman"/>
                <a:cs typeface="Times New Roman"/>
              </a:rPr>
              <a:t>posizione semiseduta, </a:t>
            </a:r>
            <a:r>
              <a:rPr sz="2400" b="1" spc="-585" dirty="0">
                <a:solidFill>
                  <a:srgbClr val="333399"/>
                </a:solidFill>
                <a:latin typeface="Times New Roman"/>
                <a:cs typeface="Times New Roman"/>
              </a:rPr>
              <a:t> </a:t>
            </a:r>
            <a:r>
              <a:rPr sz="2400" b="1" spc="-5" dirty="0">
                <a:solidFill>
                  <a:srgbClr val="333399"/>
                </a:solidFill>
                <a:latin typeface="Times New Roman"/>
                <a:cs typeface="Times New Roman"/>
              </a:rPr>
              <a:t>con gli</a:t>
            </a:r>
            <a:r>
              <a:rPr sz="2400" b="1" spc="-10" dirty="0">
                <a:solidFill>
                  <a:srgbClr val="333399"/>
                </a:solidFill>
                <a:latin typeface="Times New Roman"/>
                <a:cs typeface="Times New Roman"/>
              </a:rPr>
              <a:t> </a:t>
            </a:r>
            <a:r>
              <a:rPr sz="2400" b="1" spc="-5" dirty="0">
                <a:solidFill>
                  <a:srgbClr val="333399"/>
                </a:solidFill>
                <a:latin typeface="Times New Roman"/>
                <a:cs typeface="Times New Roman"/>
              </a:rPr>
              <a:t>arti</a:t>
            </a:r>
            <a:endParaRPr sz="2400" dirty="0">
              <a:latin typeface="Times New Roman"/>
              <a:cs typeface="Times New Roman"/>
            </a:endParaRPr>
          </a:p>
          <a:p>
            <a:pPr marL="12700" algn="ctr">
              <a:lnSpc>
                <a:spcPts val="2640"/>
              </a:lnSpc>
            </a:pPr>
            <a:r>
              <a:rPr sz="2400" b="1" spc="-5" dirty="0">
                <a:solidFill>
                  <a:srgbClr val="333399"/>
                </a:solidFill>
                <a:latin typeface="Times New Roman"/>
                <a:cs typeface="Times New Roman"/>
              </a:rPr>
              <a:t>inferiori</a:t>
            </a:r>
            <a:r>
              <a:rPr sz="2400" b="1" spc="-35" dirty="0">
                <a:solidFill>
                  <a:srgbClr val="333399"/>
                </a:solidFill>
                <a:latin typeface="Times New Roman"/>
                <a:cs typeface="Times New Roman"/>
              </a:rPr>
              <a:t> </a:t>
            </a:r>
            <a:r>
              <a:rPr sz="2400" b="1" spc="-5" dirty="0">
                <a:solidFill>
                  <a:srgbClr val="333399"/>
                </a:solidFill>
                <a:latin typeface="Times New Roman"/>
                <a:cs typeface="Times New Roman"/>
              </a:rPr>
              <a:t>declivi</a:t>
            </a:r>
            <a:endParaRPr sz="2400" dirty="0">
              <a:latin typeface="Times New Roman"/>
              <a:cs typeface="Times New Roman"/>
            </a:endParaRPr>
          </a:p>
        </p:txBody>
      </p:sp>
      <p:sp>
        <p:nvSpPr>
          <p:cNvPr id="7" name="object 7"/>
          <p:cNvSpPr txBox="1"/>
          <p:nvPr/>
        </p:nvSpPr>
        <p:spPr>
          <a:xfrm>
            <a:off x="5510962" y="5400180"/>
            <a:ext cx="3208655" cy="734060"/>
          </a:xfrm>
          <a:prstGeom prst="rect">
            <a:avLst/>
          </a:prstGeom>
        </p:spPr>
        <p:txBody>
          <a:bodyPr vert="horz" wrap="square" lIns="0" tIns="43180" rIns="0" bIns="0" rtlCol="0">
            <a:spAutoFit/>
          </a:bodyPr>
          <a:lstStyle/>
          <a:p>
            <a:pPr marL="12700" marR="5080" indent="76200" algn="ctr">
              <a:lnSpc>
                <a:spcPts val="2700"/>
              </a:lnSpc>
              <a:spcBef>
                <a:spcPts val="340"/>
              </a:spcBef>
            </a:pPr>
            <a:r>
              <a:rPr sz="2400" b="1" spc="-5" dirty="0">
                <a:solidFill>
                  <a:srgbClr val="333399"/>
                </a:solidFill>
                <a:latin typeface="Times New Roman"/>
                <a:cs typeface="Times New Roman"/>
              </a:rPr>
              <a:t>nel soggetto incosciente, </a:t>
            </a:r>
            <a:r>
              <a:rPr sz="2400" b="1" spc="-585" dirty="0">
                <a:solidFill>
                  <a:srgbClr val="333399"/>
                </a:solidFill>
                <a:latin typeface="Times New Roman"/>
                <a:cs typeface="Times New Roman"/>
              </a:rPr>
              <a:t> </a:t>
            </a:r>
            <a:r>
              <a:rPr sz="2400" b="1" spc="-5" dirty="0">
                <a:solidFill>
                  <a:srgbClr val="333399"/>
                </a:solidFill>
                <a:latin typeface="Times New Roman"/>
                <a:cs typeface="Times New Roman"/>
              </a:rPr>
              <a:t>valutazioni</a:t>
            </a:r>
            <a:r>
              <a:rPr sz="2400" b="1" spc="-10" dirty="0">
                <a:solidFill>
                  <a:srgbClr val="333399"/>
                </a:solidFill>
                <a:latin typeface="Times New Roman"/>
                <a:cs typeface="Times New Roman"/>
              </a:rPr>
              <a:t> </a:t>
            </a:r>
            <a:r>
              <a:rPr sz="2400" b="1" dirty="0">
                <a:solidFill>
                  <a:srgbClr val="333399"/>
                </a:solidFill>
                <a:latin typeface="Times New Roman"/>
                <a:cs typeface="Times New Roman"/>
              </a:rPr>
              <a:t>BLS</a:t>
            </a:r>
            <a:endParaRPr sz="2400" dirty="0">
              <a:latin typeface="Times New Roman"/>
              <a:cs typeface="Times New Roman"/>
            </a:endParaRPr>
          </a:p>
        </p:txBody>
      </p:sp>
      <p:pic>
        <p:nvPicPr>
          <p:cNvPr id="8" name="object 8"/>
          <p:cNvPicPr/>
          <p:nvPr/>
        </p:nvPicPr>
        <p:blipFill>
          <a:blip r:embed="rId4" cstate="print"/>
          <a:stretch>
            <a:fillRect/>
          </a:stretch>
        </p:blipFill>
        <p:spPr>
          <a:xfrm>
            <a:off x="5985783" y="1012383"/>
            <a:ext cx="2259012" cy="1506537"/>
          </a:xfrm>
          <a:prstGeom prst="rect">
            <a:avLst/>
          </a:prstGeom>
        </p:spPr>
      </p:pic>
      <p:sp>
        <p:nvSpPr>
          <p:cNvPr id="9" name="object 9"/>
          <p:cNvSpPr txBox="1"/>
          <p:nvPr/>
        </p:nvSpPr>
        <p:spPr>
          <a:xfrm>
            <a:off x="5027772" y="2633899"/>
            <a:ext cx="4116228" cy="736099"/>
          </a:xfrm>
          <a:prstGeom prst="rect">
            <a:avLst/>
          </a:prstGeom>
        </p:spPr>
        <p:txBody>
          <a:bodyPr vert="horz" wrap="square" lIns="0" tIns="43180" rIns="0" bIns="0" rtlCol="0">
            <a:spAutoFit/>
          </a:bodyPr>
          <a:lstStyle/>
          <a:p>
            <a:pPr marL="12700" marR="5080" algn="ctr">
              <a:lnSpc>
                <a:spcPts val="2700"/>
              </a:lnSpc>
              <a:spcBef>
                <a:spcPts val="340"/>
              </a:spcBef>
            </a:pPr>
            <a:r>
              <a:rPr sz="2400" b="1" spc="-10" dirty="0">
                <a:solidFill>
                  <a:srgbClr val="333399"/>
                </a:solidFill>
                <a:latin typeface="Times New Roman"/>
                <a:cs typeface="Times New Roman"/>
              </a:rPr>
              <a:t>allentare </a:t>
            </a:r>
            <a:r>
              <a:rPr sz="2400" b="1" spc="-5" dirty="0">
                <a:solidFill>
                  <a:srgbClr val="333399"/>
                </a:solidFill>
                <a:latin typeface="Times New Roman"/>
                <a:cs typeface="Times New Roman"/>
              </a:rPr>
              <a:t>eventuali </a:t>
            </a:r>
            <a:r>
              <a:rPr sz="2400" b="1" dirty="0">
                <a:solidFill>
                  <a:srgbClr val="333399"/>
                </a:solidFill>
                <a:latin typeface="Times New Roman"/>
                <a:cs typeface="Times New Roman"/>
              </a:rPr>
              <a:t> </a:t>
            </a:r>
            <a:r>
              <a:rPr sz="2400" b="1" spc="-5" dirty="0">
                <a:solidFill>
                  <a:srgbClr val="333399"/>
                </a:solidFill>
                <a:latin typeface="Times New Roman"/>
                <a:cs typeface="Times New Roman"/>
              </a:rPr>
              <a:t>indumenti</a:t>
            </a:r>
            <a:r>
              <a:rPr sz="2400" b="1" spc="-30" dirty="0">
                <a:solidFill>
                  <a:srgbClr val="333399"/>
                </a:solidFill>
                <a:latin typeface="Times New Roman"/>
                <a:cs typeface="Times New Roman"/>
              </a:rPr>
              <a:t> </a:t>
            </a:r>
            <a:r>
              <a:rPr sz="2400" b="1" spc="-10" dirty="0">
                <a:solidFill>
                  <a:srgbClr val="333399"/>
                </a:solidFill>
                <a:latin typeface="Times New Roman"/>
                <a:cs typeface="Times New Roman"/>
              </a:rPr>
              <a:t>stretti</a:t>
            </a:r>
            <a:r>
              <a:rPr sz="2400" b="1" spc="-25" dirty="0">
                <a:solidFill>
                  <a:srgbClr val="333399"/>
                </a:solidFill>
                <a:latin typeface="Times New Roman"/>
                <a:cs typeface="Times New Roman"/>
              </a:rPr>
              <a:t> </a:t>
            </a:r>
            <a:r>
              <a:rPr sz="2400" b="1" dirty="0">
                <a:solidFill>
                  <a:srgbClr val="333399"/>
                </a:solidFill>
                <a:latin typeface="Times New Roman"/>
                <a:cs typeface="Times New Roman"/>
              </a:rPr>
              <a:t>sul </a:t>
            </a:r>
            <a:r>
              <a:rPr sz="2400" b="1" spc="-585" dirty="0">
                <a:solidFill>
                  <a:srgbClr val="333399"/>
                </a:solidFill>
                <a:latin typeface="Times New Roman"/>
                <a:cs typeface="Times New Roman"/>
              </a:rPr>
              <a:t> </a:t>
            </a:r>
            <a:r>
              <a:rPr sz="2400" b="1" spc="-5" dirty="0">
                <a:solidFill>
                  <a:srgbClr val="333399"/>
                </a:solidFill>
                <a:latin typeface="Times New Roman"/>
                <a:cs typeface="Times New Roman"/>
              </a:rPr>
              <a:t>torace</a:t>
            </a:r>
            <a:endParaRPr sz="2400" dirty="0">
              <a:latin typeface="Times New Roman"/>
              <a:cs typeface="Times New Roman"/>
            </a:endParaRPr>
          </a:p>
        </p:txBody>
      </p:sp>
      <p:pic>
        <p:nvPicPr>
          <p:cNvPr id="10" name="object 10"/>
          <p:cNvPicPr/>
          <p:nvPr/>
        </p:nvPicPr>
        <p:blipFill>
          <a:blip r:embed="rId5" cstate="print"/>
          <a:stretch>
            <a:fillRect/>
          </a:stretch>
        </p:blipFill>
        <p:spPr>
          <a:xfrm>
            <a:off x="718171" y="3576142"/>
            <a:ext cx="2476500" cy="1847850"/>
          </a:xfrm>
          <a:prstGeom prst="rect">
            <a:avLst/>
          </a:prstGeom>
        </p:spPr>
      </p:pic>
      <p:sp>
        <p:nvSpPr>
          <p:cNvPr id="11" name="object 11"/>
          <p:cNvSpPr txBox="1"/>
          <p:nvPr/>
        </p:nvSpPr>
        <p:spPr>
          <a:xfrm>
            <a:off x="113407" y="5515941"/>
            <a:ext cx="3470910" cy="734060"/>
          </a:xfrm>
          <a:prstGeom prst="rect">
            <a:avLst/>
          </a:prstGeom>
        </p:spPr>
        <p:txBody>
          <a:bodyPr vert="horz" wrap="square" lIns="0" tIns="43180" rIns="0" bIns="0" rtlCol="0">
            <a:spAutoFit/>
          </a:bodyPr>
          <a:lstStyle/>
          <a:p>
            <a:pPr marL="12700" marR="5080" algn="ctr">
              <a:lnSpc>
                <a:spcPts val="2700"/>
              </a:lnSpc>
              <a:spcBef>
                <a:spcPts val="340"/>
              </a:spcBef>
            </a:pPr>
            <a:r>
              <a:rPr sz="2400" b="1" dirty="0">
                <a:solidFill>
                  <a:srgbClr val="333399"/>
                </a:solidFill>
                <a:latin typeface="Times New Roman"/>
                <a:cs typeface="Times New Roman"/>
              </a:rPr>
              <a:t>se al </a:t>
            </a:r>
            <a:r>
              <a:rPr sz="2400" b="1" spc="-5" dirty="0">
                <a:solidFill>
                  <a:srgbClr val="333399"/>
                </a:solidFill>
                <a:latin typeface="Times New Roman"/>
                <a:cs typeface="Times New Roman"/>
              </a:rPr>
              <a:t>chiuso, </a:t>
            </a:r>
            <a:r>
              <a:rPr sz="2400" b="1" spc="-10" dirty="0">
                <a:solidFill>
                  <a:srgbClr val="333399"/>
                </a:solidFill>
                <a:latin typeface="Times New Roman"/>
                <a:cs typeface="Times New Roman"/>
              </a:rPr>
              <a:t>aerare </a:t>
            </a:r>
            <a:r>
              <a:rPr sz="2400" b="1" spc="-5" dirty="0">
                <a:solidFill>
                  <a:srgbClr val="333399"/>
                </a:solidFill>
                <a:latin typeface="Times New Roman"/>
                <a:cs typeface="Times New Roman"/>
              </a:rPr>
              <a:t> adeguatamente</a:t>
            </a:r>
            <a:r>
              <a:rPr sz="2400" b="1" spc="-15" dirty="0">
                <a:solidFill>
                  <a:srgbClr val="333399"/>
                </a:solidFill>
                <a:latin typeface="Times New Roman"/>
                <a:cs typeface="Times New Roman"/>
              </a:rPr>
              <a:t> </a:t>
            </a:r>
            <a:r>
              <a:rPr sz="2400" b="1" spc="-5" dirty="0">
                <a:solidFill>
                  <a:srgbClr val="333399"/>
                </a:solidFill>
                <a:latin typeface="Times New Roman"/>
                <a:cs typeface="Times New Roman"/>
              </a:rPr>
              <a:t>l’ambiente</a:t>
            </a:r>
            <a:endParaRPr sz="2400" dirty="0">
              <a:latin typeface="Times New Roman"/>
              <a:cs typeface="Times New Roman"/>
            </a:endParaRPr>
          </a:p>
        </p:txBody>
      </p:sp>
      <p:pic>
        <p:nvPicPr>
          <p:cNvPr id="12" name="object 12"/>
          <p:cNvPicPr/>
          <p:nvPr/>
        </p:nvPicPr>
        <p:blipFill>
          <a:blip r:embed="rId6" cstate="print"/>
          <a:stretch>
            <a:fillRect/>
          </a:stretch>
        </p:blipFill>
        <p:spPr>
          <a:xfrm>
            <a:off x="6336658" y="3599955"/>
            <a:ext cx="2533650" cy="1800225"/>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4687" y="462706"/>
            <a:ext cx="1448435" cy="57404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FF0000"/>
                </a:solidFill>
                <a:latin typeface="Times New Roman"/>
                <a:cs typeface="Times New Roman"/>
              </a:rPr>
              <a:t>Ang</a:t>
            </a:r>
            <a:r>
              <a:rPr sz="3600" b="1" spc="-5" dirty="0">
                <a:solidFill>
                  <a:srgbClr val="FF0000"/>
                </a:solidFill>
                <a:latin typeface="Times New Roman"/>
                <a:cs typeface="Times New Roman"/>
              </a:rPr>
              <a:t>i</a:t>
            </a:r>
            <a:r>
              <a:rPr sz="3600" b="1" dirty="0">
                <a:solidFill>
                  <a:srgbClr val="FF0000"/>
                </a:solidFill>
                <a:latin typeface="Times New Roman"/>
                <a:cs typeface="Times New Roman"/>
              </a:rPr>
              <a:t>na</a:t>
            </a:r>
            <a:endParaRPr sz="3600">
              <a:latin typeface="Times New Roman"/>
              <a:cs typeface="Times New Roman"/>
            </a:endParaRPr>
          </a:p>
        </p:txBody>
      </p:sp>
      <p:sp>
        <p:nvSpPr>
          <p:cNvPr id="3" name="object 3"/>
          <p:cNvSpPr txBox="1"/>
          <p:nvPr/>
        </p:nvSpPr>
        <p:spPr>
          <a:xfrm>
            <a:off x="409575" y="1393428"/>
            <a:ext cx="8531860" cy="982980"/>
          </a:xfrm>
          <a:prstGeom prst="rect">
            <a:avLst/>
          </a:prstGeom>
        </p:spPr>
        <p:txBody>
          <a:bodyPr vert="horz" wrap="square" lIns="0" tIns="43180" rIns="0" bIns="0" rtlCol="0">
            <a:spAutoFit/>
          </a:bodyPr>
          <a:lstStyle/>
          <a:p>
            <a:pPr marL="12700" marR="5080">
              <a:lnSpc>
                <a:spcPts val="3700"/>
              </a:lnSpc>
              <a:spcBef>
                <a:spcPts val="340"/>
              </a:spcBef>
              <a:tabLst>
                <a:tab pos="819150" algn="l"/>
                <a:tab pos="4137660" algn="l"/>
                <a:tab pos="6833870" algn="l"/>
                <a:tab pos="7741284" algn="l"/>
              </a:tabLst>
            </a:pPr>
            <a:r>
              <a:rPr sz="3200" b="1" spc="-40" dirty="0">
                <a:solidFill>
                  <a:srgbClr val="333399"/>
                </a:solidFill>
                <a:latin typeface="Times New Roman"/>
                <a:cs typeface="Times New Roman"/>
              </a:rPr>
              <a:t>L’angina</a:t>
            </a:r>
            <a:r>
              <a:rPr sz="3200" b="1" spc="130" dirty="0">
                <a:solidFill>
                  <a:srgbClr val="333399"/>
                </a:solidFill>
                <a:latin typeface="Times New Roman"/>
                <a:cs typeface="Times New Roman"/>
              </a:rPr>
              <a:t> </a:t>
            </a:r>
            <a:r>
              <a:rPr sz="3200" b="1" spc="-5" dirty="0">
                <a:solidFill>
                  <a:srgbClr val="333399"/>
                </a:solidFill>
                <a:latin typeface="Times New Roman"/>
                <a:cs typeface="Times New Roman"/>
              </a:rPr>
              <a:t>pectoris</a:t>
            </a:r>
            <a:r>
              <a:rPr sz="3200" b="1" spc="130" dirty="0">
                <a:solidFill>
                  <a:srgbClr val="333399"/>
                </a:solidFill>
                <a:latin typeface="Times New Roman"/>
                <a:cs typeface="Times New Roman"/>
              </a:rPr>
              <a:t> </a:t>
            </a:r>
            <a:r>
              <a:rPr sz="3200" b="1" dirty="0">
                <a:solidFill>
                  <a:srgbClr val="333399"/>
                </a:solidFill>
                <a:latin typeface="Times New Roman"/>
                <a:cs typeface="Times New Roman"/>
              </a:rPr>
              <a:t>è</a:t>
            </a:r>
            <a:r>
              <a:rPr sz="3200" b="1" spc="130" dirty="0">
                <a:solidFill>
                  <a:srgbClr val="333399"/>
                </a:solidFill>
                <a:latin typeface="Times New Roman"/>
                <a:cs typeface="Times New Roman"/>
              </a:rPr>
              <a:t> </a:t>
            </a:r>
            <a:r>
              <a:rPr sz="3200" b="1" dirty="0">
                <a:solidFill>
                  <a:srgbClr val="333399"/>
                </a:solidFill>
                <a:latin typeface="Times New Roman"/>
                <a:cs typeface="Times New Roman"/>
              </a:rPr>
              <a:t>un</a:t>
            </a:r>
            <a:r>
              <a:rPr sz="3200" b="1" spc="135" dirty="0">
                <a:solidFill>
                  <a:srgbClr val="333399"/>
                </a:solidFill>
                <a:latin typeface="Times New Roman"/>
                <a:cs typeface="Times New Roman"/>
              </a:rPr>
              <a:t> </a:t>
            </a:r>
            <a:r>
              <a:rPr sz="3200" b="1" spc="-15" dirty="0">
                <a:solidFill>
                  <a:srgbClr val="333399"/>
                </a:solidFill>
                <a:latin typeface="Times New Roman"/>
                <a:cs typeface="Times New Roman"/>
              </a:rPr>
              <a:t>dolore</a:t>
            </a:r>
            <a:r>
              <a:rPr sz="3200" b="1" spc="130" dirty="0">
                <a:solidFill>
                  <a:srgbClr val="333399"/>
                </a:solidFill>
                <a:latin typeface="Times New Roman"/>
                <a:cs typeface="Times New Roman"/>
              </a:rPr>
              <a:t> </a:t>
            </a:r>
            <a:r>
              <a:rPr sz="3200" b="1" spc="-5" dirty="0">
                <a:solidFill>
                  <a:srgbClr val="333399"/>
                </a:solidFill>
                <a:latin typeface="Times New Roman"/>
                <a:cs typeface="Times New Roman"/>
              </a:rPr>
              <a:t>toracico</a:t>
            </a:r>
            <a:r>
              <a:rPr sz="3200" b="1" spc="130" dirty="0">
                <a:solidFill>
                  <a:srgbClr val="333399"/>
                </a:solidFill>
                <a:latin typeface="Times New Roman"/>
                <a:cs typeface="Times New Roman"/>
              </a:rPr>
              <a:t> </a:t>
            </a:r>
            <a:r>
              <a:rPr sz="3200" b="1" spc="-5" dirty="0">
                <a:solidFill>
                  <a:srgbClr val="333399"/>
                </a:solidFill>
                <a:latin typeface="Times New Roman"/>
                <a:cs typeface="Times New Roman"/>
              </a:rPr>
              <a:t>dovuto</a:t>
            </a:r>
            <a:r>
              <a:rPr sz="3200" b="1" spc="130" dirty="0">
                <a:solidFill>
                  <a:srgbClr val="333399"/>
                </a:solidFill>
                <a:latin typeface="Times New Roman"/>
                <a:cs typeface="Times New Roman"/>
              </a:rPr>
              <a:t> </a:t>
            </a:r>
            <a:r>
              <a:rPr sz="3200" b="1" dirty="0">
                <a:solidFill>
                  <a:srgbClr val="333399"/>
                </a:solidFill>
                <a:latin typeface="Times New Roman"/>
                <a:cs typeface="Times New Roman"/>
              </a:rPr>
              <a:t>ad </a:t>
            </a:r>
            <a:r>
              <a:rPr sz="3200" b="1" spc="-785" dirty="0">
                <a:solidFill>
                  <a:srgbClr val="333399"/>
                </a:solidFill>
                <a:latin typeface="Times New Roman"/>
                <a:cs typeface="Times New Roman"/>
              </a:rPr>
              <a:t> </a:t>
            </a:r>
            <a:r>
              <a:rPr sz="3200" b="1" spc="260" dirty="0">
                <a:solidFill>
                  <a:srgbClr val="333399"/>
                </a:solidFill>
                <a:latin typeface="Times New Roman"/>
                <a:cs typeface="Times New Roman"/>
              </a:rPr>
              <a:t>u</a:t>
            </a:r>
            <a:r>
              <a:rPr sz="3200" b="1" dirty="0">
                <a:solidFill>
                  <a:srgbClr val="333399"/>
                </a:solidFill>
                <a:latin typeface="Times New Roman"/>
                <a:cs typeface="Times New Roman"/>
              </a:rPr>
              <a:t>n	</a:t>
            </a:r>
            <a:r>
              <a:rPr sz="3200" b="1" spc="200" dirty="0">
                <a:solidFill>
                  <a:srgbClr val="333399"/>
                </a:solidFill>
                <a:latin typeface="Times New Roman"/>
                <a:cs typeface="Times New Roman"/>
              </a:rPr>
              <a:t>r</a:t>
            </a:r>
            <a:r>
              <a:rPr sz="3200" b="1" spc="260" dirty="0">
                <a:solidFill>
                  <a:srgbClr val="333399"/>
                </a:solidFill>
                <a:latin typeface="Times New Roman"/>
                <a:cs typeface="Times New Roman"/>
              </a:rPr>
              <a:t>estringiment</a:t>
            </a:r>
            <a:r>
              <a:rPr sz="3200" b="1" dirty="0">
                <a:solidFill>
                  <a:srgbClr val="333399"/>
                </a:solidFill>
                <a:latin typeface="Times New Roman"/>
                <a:cs typeface="Times New Roman"/>
              </a:rPr>
              <a:t>o	</a:t>
            </a:r>
            <a:r>
              <a:rPr sz="3200" b="1" spc="260" dirty="0">
                <a:solidFill>
                  <a:srgbClr val="FF0000"/>
                </a:solidFill>
                <a:latin typeface="Times New Roman"/>
                <a:cs typeface="Times New Roman"/>
              </a:rPr>
              <a:t>temporane</a:t>
            </a:r>
            <a:r>
              <a:rPr sz="3200" b="1" dirty="0">
                <a:solidFill>
                  <a:srgbClr val="FF0000"/>
                </a:solidFill>
                <a:latin typeface="Times New Roman"/>
                <a:cs typeface="Times New Roman"/>
              </a:rPr>
              <a:t>o	</a:t>
            </a:r>
            <a:r>
              <a:rPr sz="3200" b="1" spc="260" dirty="0">
                <a:solidFill>
                  <a:srgbClr val="333399"/>
                </a:solidFill>
                <a:latin typeface="Times New Roman"/>
                <a:cs typeface="Times New Roman"/>
              </a:rPr>
              <a:t>de</a:t>
            </a:r>
            <a:r>
              <a:rPr sz="3200" b="1" dirty="0">
                <a:solidFill>
                  <a:srgbClr val="333399"/>
                </a:solidFill>
                <a:latin typeface="Times New Roman"/>
                <a:cs typeface="Times New Roman"/>
              </a:rPr>
              <a:t>i	</a:t>
            </a:r>
            <a:r>
              <a:rPr sz="3200" b="1" spc="260" dirty="0">
                <a:solidFill>
                  <a:srgbClr val="333399"/>
                </a:solidFill>
                <a:latin typeface="Times New Roman"/>
                <a:cs typeface="Times New Roman"/>
              </a:rPr>
              <a:t>vas</a:t>
            </a:r>
            <a:r>
              <a:rPr sz="3200" b="1" dirty="0">
                <a:solidFill>
                  <a:srgbClr val="333399"/>
                </a:solidFill>
                <a:latin typeface="Times New Roman"/>
                <a:cs typeface="Times New Roman"/>
              </a:rPr>
              <a:t>i</a:t>
            </a:r>
            <a:endParaRPr sz="3200">
              <a:latin typeface="Times New Roman"/>
              <a:cs typeface="Times New Roman"/>
            </a:endParaRPr>
          </a:p>
        </p:txBody>
      </p:sp>
      <p:sp>
        <p:nvSpPr>
          <p:cNvPr id="4" name="object 4"/>
          <p:cNvSpPr txBox="1"/>
          <p:nvPr/>
        </p:nvSpPr>
        <p:spPr>
          <a:xfrm>
            <a:off x="409575" y="2333228"/>
            <a:ext cx="2962910" cy="513080"/>
          </a:xfrm>
          <a:prstGeom prst="rect">
            <a:avLst/>
          </a:prstGeom>
        </p:spPr>
        <p:txBody>
          <a:bodyPr vert="horz" wrap="square" lIns="0" tIns="12700" rIns="0" bIns="0" rtlCol="0">
            <a:spAutoFit/>
          </a:bodyPr>
          <a:lstStyle/>
          <a:p>
            <a:pPr marL="12700">
              <a:lnSpc>
                <a:spcPct val="100000"/>
              </a:lnSpc>
              <a:spcBef>
                <a:spcPts val="100"/>
              </a:spcBef>
              <a:tabLst>
                <a:tab pos="2619375" algn="l"/>
              </a:tabLst>
            </a:pPr>
            <a:r>
              <a:rPr sz="3200" b="1" spc="290" dirty="0">
                <a:solidFill>
                  <a:srgbClr val="333399"/>
                </a:solidFill>
                <a:latin typeface="Times New Roman"/>
                <a:cs typeface="Times New Roman"/>
              </a:rPr>
              <a:t>co</a:t>
            </a:r>
            <a:r>
              <a:rPr sz="3200" b="1" spc="235" dirty="0">
                <a:solidFill>
                  <a:srgbClr val="333399"/>
                </a:solidFill>
                <a:latin typeface="Times New Roman"/>
                <a:cs typeface="Times New Roman"/>
              </a:rPr>
              <a:t>r</a:t>
            </a:r>
            <a:r>
              <a:rPr sz="3200" b="1" spc="290" dirty="0">
                <a:solidFill>
                  <a:srgbClr val="333399"/>
                </a:solidFill>
                <a:latin typeface="Times New Roman"/>
                <a:cs typeface="Times New Roman"/>
              </a:rPr>
              <a:t>onarici</a:t>
            </a:r>
            <a:r>
              <a:rPr sz="3200" b="1" dirty="0">
                <a:solidFill>
                  <a:srgbClr val="333399"/>
                </a:solidFill>
                <a:latin typeface="Times New Roman"/>
                <a:cs typeface="Times New Roman"/>
              </a:rPr>
              <a:t>:	</a:t>
            </a:r>
            <a:r>
              <a:rPr sz="3200" b="1" spc="290" dirty="0">
                <a:solidFill>
                  <a:srgbClr val="333399"/>
                </a:solidFill>
                <a:latin typeface="Times New Roman"/>
                <a:cs typeface="Times New Roman"/>
              </a:rPr>
              <a:t>l</a:t>
            </a:r>
            <a:r>
              <a:rPr sz="3200" b="1" dirty="0">
                <a:solidFill>
                  <a:srgbClr val="333399"/>
                </a:solidFill>
                <a:latin typeface="Times New Roman"/>
                <a:cs typeface="Times New Roman"/>
              </a:rPr>
              <a:t>e</a:t>
            </a:r>
            <a:endParaRPr sz="3200">
              <a:latin typeface="Times New Roman"/>
              <a:cs typeface="Times New Roman"/>
            </a:endParaRPr>
          </a:p>
        </p:txBody>
      </p:sp>
      <p:sp>
        <p:nvSpPr>
          <p:cNvPr id="5" name="object 5"/>
          <p:cNvSpPr txBox="1"/>
          <p:nvPr/>
        </p:nvSpPr>
        <p:spPr>
          <a:xfrm>
            <a:off x="409575" y="2333228"/>
            <a:ext cx="8531225" cy="982980"/>
          </a:xfrm>
          <a:prstGeom prst="rect">
            <a:avLst/>
          </a:prstGeom>
        </p:spPr>
        <p:txBody>
          <a:bodyPr vert="horz" wrap="square" lIns="0" tIns="43180" rIns="0" bIns="0" rtlCol="0">
            <a:spAutoFit/>
          </a:bodyPr>
          <a:lstStyle/>
          <a:p>
            <a:pPr marL="12700" marR="5080" indent="3260725">
              <a:lnSpc>
                <a:spcPts val="3700"/>
              </a:lnSpc>
              <a:spcBef>
                <a:spcPts val="340"/>
              </a:spcBef>
              <a:tabLst>
                <a:tab pos="2183765" algn="l"/>
                <a:tab pos="3157220" algn="l"/>
                <a:tab pos="5557520" algn="l"/>
                <a:tab pos="5662930" algn="l"/>
                <a:tab pos="8173720" algn="l"/>
              </a:tabLst>
            </a:pPr>
            <a:r>
              <a:rPr sz="3200" b="1" spc="290" dirty="0">
                <a:solidFill>
                  <a:srgbClr val="333399"/>
                </a:solidFill>
                <a:latin typeface="Times New Roman"/>
                <a:cs typeface="Times New Roman"/>
              </a:rPr>
              <a:t>co</a:t>
            </a:r>
            <a:r>
              <a:rPr sz="3200" b="1" spc="235" dirty="0">
                <a:solidFill>
                  <a:srgbClr val="333399"/>
                </a:solidFill>
                <a:latin typeface="Times New Roman"/>
                <a:cs typeface="Times New Roman"/>
              </a:rPr>
              <a:t>r</a:t>
            </a:r>
            <a:r>
              <a:rPr sz="3200" b="1" spc="290" dirty="0">
                <a:solidFill>
                  <a:srgbClr val="333399"/>
                </a:solidFill>
                <a:latin typeface="Times New Roman"/>
                <a:cs typeface="Times New Roman"/>
              </a:rPr>
              <a:t>onari</a:t>
            </a:r>
            <a:r>
              <a:rPr sz="3200" b="1" dirty="0">
                <a:solidFill>
                  <a:srgbClr val="333399"/>
                </a:solidFill>
                <a:latin typeface="Times New Roman"/>
                <a:cs typeface="Times New Roman"/>
              </a:rPr>
              <a:t>e	</a:t>
            </a:r>
            <a:r>
              <a:rPr sz="3200" b="1" spc="235" dirty="0">
                <a:solidFill>
                  <a:srgbClr val="333399"/>
                </a:solidFill>
                <a:latin typeface="Times New Roman"/>
                <a:cs typeface="Times New Roman"/>
              </a:rPr>
              <a:t>r</a:t>
            </a:r>
            <a:r>
              <a:rPr sz="3200" b="1" spc="290" dirty="0">
                <a:solidFill>
                  <a:srgbClr val="333399"/>
                </a:solidFill>
                <a:latin typeface="Times New Roman"/>
                <a:cs typeface="Times New Roman"/>
              </a:rPr>
              <a:t>estringendos</a:t>
            </a:r>
            <a:r>
              <a:rPr sz="3200" b="1" dirty="0">
                <a:solidFill>
                  <a:srgbClr val="333399"/>
                </a:solidFill>
                <a:latin typeface="Times New Roman"/>
                <a:cs typeface="Times New Roman"/>
              </a:rPr>
              <a:t>i  </a:t>
            </a:r>
            <a:r>
              <a:rPr sz="3200" b="1" spc="40" dirty="0">
                <a:solidFill>
                  <a:srgbClr val="333399"/>
                </a:solidFill>
                <a:latin typeface="Times New Roman"/>
                <a:cs typeface="Times New Roman"/>
              </a:rPr>
              <a:t>p</a:t>
            </a:r>
            <a:r>
              <a:rPr sz="3200" b="1" spc="-20" dirty="0">
                <a:solidFill>
                  <a:srgbClr val="333399"/>
                </a:solidFill>
                <a:latin typeface="Times New Roman"/>
                <a:cs typeface="Times New Roman"/>
              </a:rPr>
              <a:t>r</a:t>
            </a:r>
            <a:r>
              <a:rPr sz="3200" b="1" spc="40" dirty="0">
                <a:solidFill>
                  <a:srgbClr val="333399"/>
                </a:solidFill>
                <a:latin typeface="Times New Roman"/>
                <a:cs typeface="Times New Roman"/>
              </a:rPr>
              <a:t>ovocan</a:t>
            </a:r>
            <a:r>
              <a:rPr sz="3200" b="1" dirty="0">
                <a:solidFill>
                  <a:srgbClr val="333399"/>
                </a:solidFill>
                <a:latin typeface="Times New Roman"/>
                <a:cs typeface="Times New Roman"/>
              </a:rPr>
              <a:t>o	</a:t>
            </a:r>
            <a:r>
              <a:rPr sz="3200" b="1" spc="40" dirty="0">
                <a:solidFill>
                  <a:srgbClr val="333399"/>
                </a:solidFill>
                <a:latin typeface="Times New Roman"/>
                <a:cs typeface="Times New Roman"/>
              </a:rPr>
              <a:t>un</a:t>
            </a:r>
            <a:r>
              <a:rPr sz="3200" b="1" dirty="0">
                <a:solidFill>
                  <a:srgbClr val="333399"/>
                </a:solidFill>
                <a:latin typeface="Times New Roman"/>
                <a:cs typeface="Times New Roman"/>
              </a:rPr>
              <a:t>a	</a:t>
            </a:r>
            <a:r>
              <a:rPr sz="3200" b="1" spc="40" dirty="0">
                <a:solidFill>
                  <a:srgbClr val="333399"/>
                </a:solidFill>
                <a:latin typeface="Times New Roman"/>
                <a:cs typeface="Times New Roman"/>
              </a:rPr>
              <a:t>diminuzion</a:t>
            </a:r>
            <a:r>
              <a:rPr sz="3200" b="1" dirty="0">
                <a:solidFill>
                  <a:srgbClr val="333399"/>
                </a:solidFill>
                <a:latin typeface="Times New Roman"/>
                <a:cs typeface="Times New Roman"/>
              </a:rPr>
              <a:t>e		</a:t>
            </a:r>
            <a:r>
              <a:rPr sz="3200" b="1" spc="40" dirty="0">
                <a:solidFill>
                  <a:srgbClr val="333399"/>
                </a:solidFill>
                <a:latin typeface="Times New Roman"/>
                <a:cs typeface="Times New Roman"/>
              </a:rPr>
              <a:t>dell’apport</a:t>
            </a:r>
            <a:r>
              <a:rPr sz="3200" b="1" dirty="0">
                <a:solidFill>
                  <a:srgbClr val="333399"/>
                </a:solidFill>
                <a:latin typeface="Times New Roman"/>
                <a:cs typeface="Times New Roman"/>
              </a:rPr>
              <a:t>o	</a:t>
            </a:r>
            <a:r>
              <a:rPr sz="3200" b="1" spc="40" dirty="0">
                <a:solidFill>
                  <a:srgbClr val="333399"/>
                </a:solidFill>
                <a:latin typeface="Times New Roman"/>
                <a:cs typeface="Times New Roman"/>
              </a:rPr>
              <a:t>d</a:t>
            </a:r>
            <a:r>
              <a:rPr sz="3200" b="1" dirty="0">
                <a:solidFill>
                  <a:srgbClr val="333399"/>
                </a:solidFill>
                <a:latin typeface="Times New Roman"/>
                <a:cs typeface="Times New Roman"/>
              </a:rPr>
              <a:t>i</a:t>
            </a:r>
            <a:endParaRPr sz="3200">
              <a:latin typeface="Times New Roman"/>
              <a:cs typeface="Times New Roman"/>
            </a:endParaRPr>
          </a:p>
        </p:txBody>
      </p:sp>
      <p:sp>
        <p:nvSpPr>
          <p:cNvPr id="6" name="object 6"/>
          <p:cNvSpPr txBox="1"/>
          <p:nvPr/>
        </p:nvSpPr>
        <p:spPr>
          <a:xfrm>
            <a:off x="409575" y="3273028"/>
            <a:ext cx="4691380" cy="513080"/>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333399"/>
                </a:solidFill>
                <a:latin typeface="Times New Roman"/>
                <a:cs typeface="Times New Roman"/>
              </a:rPr>
              <a:t>sangue</a:t>
            </a:r>
            <a:r>
              <a:rPr sz="3200" b="1" spc="-25" dirty="0">
                <a:solidFill>
                  <a:srgbClr val="333399"/>
                </a:solidFill>
                <a:latin typeface="Times New Roman"/>
                <a:cs typeface="Times New Roman"/>
              </a:rPr>
              <a:t> </a:t>
            </a:r>
            <a:r>
              <a:rPr sz="3200" b="1" dirty="0">
                <a:solidFill>
                  <a:srgbClr val="333399"/>
                </a:solidFill>
                <a:latin typeface="Times New Roman"/>
                <a:cs typeface="Times New Roman"/>
              </a:rPr>
              <a:t>al</a:t>
            </a:r>
            <a:r>
              <a:rPr sz="3200" b="1" spc="-20" dirty="0">
                <a:solidFill>
                  <a:srgbClr val="333399"/>
                </a:solidFill>
                <a:latin typeface="Times New Roman"/>
                <a:cs typeface="Times New Roman"/>
              </a:rPr>
              <a:t> </a:t>
            </a:r>
            <a:r>
              <a:rPr sz="3200" b="1" spc="-15" dirty="0">
                <a:solidFill>
                  <a:srgbClr val="333399"/>
                </a:solidFill>
                <a:latin typeface="Times New Roman"/>
                <a:cs typeface="Times New Roman"/>
              </a:rPr>
              <a:t>cuore</a:t>
            </a:r>
            <a:r>
              <a:rPr sz="3200" b="1" spc="-25" dirty="0">
                <a:solidFill>
                  <a:srgbClr val="333399"/>
                </a:solidFill>
                <a:latin typeface="Times New Roman"/>
                <a:cs typeface="Times New Roman"/>
              </a:rPr>
              <a:t> </a:t>
            </a:r>
            <a:r>
              <a:rPr sz="3200" b="1" spc="-5" dirty="0">
                <a:solidFill>
                  <a:srgbClr val="333399"/>
                </a:solidFill>
                <a:latin typeface="Times New Roman"/>
                <a:cs typeface="Times New Roman"/>
              </a:rPr>
              <a:t>(ischemia).</a:t>
            </a:r>
            <a:endParaRPr sz="3200">
              <a:latin typeface="Times New Roman"/>
              <a:cs typeface="Times New Roman"/>
            </a:endParaRPr>
          </a:p>
        </p:txBody>
      </p:sp>
      <p:grpSp>
        <p:nvGrpSpPr>
          <p:cNvPr id="7" name="object 7"/>
          <p:cNvGrpSpPr/>
          <p:nvPr/>
        </p:nvGrpSpPr>
        <p:grpSpPr>
          <a:xfrm>
            <a:off x="4574309" y="3823053"/>
            <a:ext cx="3952240" cy="2279015"/>
            <a:chOff x="4557712" y="4100512"/>
            <a:chExt cx="3952240" cy="2279015"/>
          </a:xfrm>
        </p:grpSpPr>
        <p:pic>
          <p:nvPicPr>
            <p:cNvPr id="8" name="object 8"/>
            <p:cNvPicPr/>
            <p:nvPr/>
          </p:nvPicPr>
          <p:blipFill>
            <a:blip r:embed="rId2" cstate="print"/>
            <a:stretch>
              <a:fillRect/>
            </a:stretch>
          </p:blipFill>
          <p:spPr>
            <a:xfrm>
              <a:off x="4566055" y="4108854"/>
              <a:ext cx="3943349" cy="2270125"/>
            </a:xfrm>
            <a:prstGeom prst="rect">
              <a:avLst/>
            </a:prstGeom>
          </p:spPr>
        </p:pic>
        <p:pic>
          <p:nvPicPr>
            <p:cNvPr id="9" name="object 9"/>
            <p:cNvPicPr/>
            <p:nvPr/>
          </p:nvPicPr>
          <p:blipFill>
            <a:blip r:embed="rId3" cstate="print"/>
            <a:stretch>
              <a:fillRect/>
            </a:stretch>
          </p:blipFill>
          <p:spPr>
            <a:xfrm>
              <a:off x="4572000" y="4114800"/>
              <a:ext cx="3787775" cy="2114550"/>
            </a:xfrm>
            <a:prstGeom prst="rect">
              <a:avLst/>
            </a:prstGeom>
          </p:spPr>
        </p:pic>
        <p:sp>
          <p:nvSpPr>
            <p:cNvPr id="10" name="object 10"/>
            <p:cNvSpPr/>
            <p:nvPr/>
          </p:nvSpPr>
          <p:spPr>
            <a:xfrm>
              <a:off x="4572000" y="4114800"/>
              <a:ext cx="3787775" cy="2114550"/>
            </a:xfrm>
            <a:custGeom>
              <a:avLst/>
              <a:gdLst/>
              <a:ahLst/>
              <a:cxnLst/>
              <a:rect l="l" t="t" r="r" b="b"/>
              <a:pathLst>
                <a:path w="3787775" h="2114550">
                  <a:moveTo>
                    <a:pt x="0" y="0"/>
                  </a:moveTo>
                  <a:lnTo>
                    <a:pt x="3787775" y="0"/>
                  </a:lnTo>
                  <a:lnTo>
                    <a:pt x="3787775" y="2114550"/>
                  </a:lnTo>
                  <a:lnTo>
                    <a:pt x="0" y="2114550"/>
                  </a:lnTo>
                  <a:lnTo>
                    <a:pt x="0" y="0"/>
                  </a:lnTo>
                  <a:close/>
                </a:path>
              </a:pathLst>
            </a:custGeom>
            <a:ln w="28575">
              <a:solidFill>
                <a:srgbClr val="000000"/>
              </a:solidFill>
            </a:ln>
          </p:spPr>
          <p:txBody>
            <a:bodyPr wrap="square" lIns="0" tIns="0" rIns="0" bIns="0" rtlCol="0"/>
            <a:lstStyle/>
            <a:p>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11175" y="3886127"/>
            <a:ext cx="7829550" cy="2270760"/>
          </a:xfrm>
          <a:prstGeom prst="rect">
            <a:avLst/>
          </a:prstGeom>
        </p:spPr>
        <p:txBody>
          <a:bodyPr vert="horz" wrap="square" lIns="0" tIns="30480" rIns="0" bIns="0" rtlCol="0">
            <a:spAutoFit/>
          </a:bodyPr>
          <a:lstStyle/>
          <a:p>
            <a:pPr marL="12700" marR="5080" algn="just">
              <a:lnSpc>
                <a:spcPts val="2200"/>
              </a:lnSpc>
              <a:spcBef>
                <a:spcPts val="240"/>
              </a:spcBef>
            </a:pPr>
            <a:r>
              <a:rPr sz="1900" b="1" i="1" dirty="0">
                <a:solidFill>
                  <a:srgbClr val="333399"/>
                </a:solidFill>
                <a:latin typeface="Arial"/>
                <a:cs typeface="Arial"/>
              </a:rPr>
              <a:t>1)</a:t>
            </a:r>
            <a:r>
              <a:rPr sz="1900" b="1" i="1" spc="5" dirty="0">
                <a:solidFill>
                  <a:srgbClr val="333399"/>
                </a:solidFill>
                <a:latin typeface="Arial"/>
                <a:cs typeface="Arial"/>
              </a:rPr>
              <a:t> </a:t>
            </a:r>
            <a:r>
              <a:rPr sz="1900" i="1" u="heavy" spc="-5" dirty="0">
                <a:solidFill>
                  <a:srgbClr val="333399"/>
                </a:solidFill>
                <a:uFill>
                  <a:solidFill>
                    <a:srgbClr val="333399"/>
                  </a:solidFill>
                </a:uFill>
                <a:latin typeface="Arial"/>
                <a:cs typeface="Arial"/>
              </a:rPr>
              <a:t>pacchetto</a:t>
            </a:r>
            <a:r>
              <a:rPr sz="1900" i="1" u="heavy" dirty="0">
                <a:solidFill>
                  <a:srgbClr val="333399"/>
                </a:solidFill>
                <a:uFill>
                  <a:solidFill>
                    <a:srgbClr val="333399"/>
                  </a:solidFill>
                </a:uFill>
                <a:latin typeface="Arial"/>
                <a:cs typeface="Arial"/>
              </a:rPr>
              <a:t> di</a:t>
            </a:r>
            <a:r>
              <a:rPr sz="1900" i="1" u="heavy" spc="5" dirty="0">
                <a:solidFill>
                  <a:srgbClr val="333399"/>
                </a:solidFill>
                <a:uFill>
                  <a:solidFill>
                    <a:srgbClr val="333399"/>
                  </a:solidFill>
                </a:uFill>
                <a:latin typeface="Arial"/>
                <a:cs typeface="Arial"/>
              </a:rPr>
              <a:t> </a:t>
            </a:r>
            <a:r>
              <a:rPr sz="1900" i="1" u="heavy" spc="-5" dirty="0">
                <a:solidFill>
                  <a:srgbClr val="333399"/>
                </a:solidFill>
                <a:uFill>
                  <a:solidFill>
                    <a:srgbClr val="333399"/>
                  </a:solidFill>
                </a:uFill>
                <a:latin typeface="Arial"/>
                <a:cs typeface="Arial"/>
              </a:rPr>
              <a:t>medicazione</a:t>
            </a:r>
            <a:r>
              <a:rPr sz="1900" spc="-5" dirty="0">
                <a:solidFill>
                  <a:srgbClr val="333399"/>
                </a:solidFill>
                <a:latin typeface="Arial MT"/>
                <a:cs typeface="Arial MT"/>
              </a:rPr>
              <a:t>,</a:t>
            </a:r>
            <a:r>
              <a:rPr sz="1900" dirty="0">
                <a:solidFill>
                  <a:srgbClr val="333399"/>
                </a:solidFill>
                <a:latin typeface="Arial MT"/>
                <a:cs typeface="Arial MT"/>
              </a:rPr>
              <a:t> </a:t>
            </a:r>
            <a:r>
              <a:rPr sz="1900" spc="-5" dirty="0">
                <a:solidFill>
                  <a:srgbClr val="333399"/>
                </a:solidFill>
                <a:latin typeface="Arial MT"/>
                <a:cs typeface="Arial MT"/>
              </a:rPr>
              <a:t>tenuto</a:t>
            </a:r>
            <a:r>
              <a:rPr sz="1900" dirty="0">
                <a:solidFill>
                  <a:srgbClr val="333399"/>
                </a:solidFill>
                <a:latin typeface="Arial MT"/>
                <a:cs typeface="Arial MT"/>
              </a:rPr>
              <a:t> presso</a:t>
            </a:r>
            <a:r>
              <a:rPr sz="1900" spc="5" dirty="0">
                <a:solidFill>
                  <a:srgbClr val="333399"/>
                </a:solidFill>
                <a:latin typeface="Arial MT"/>
                <a:cs typeface="Arial MT"/>
              </a:rPr>
              <a:t> </a:t>
            </a:r>
            <a:r>
              <a:rPr sz="1900" dirty="0">
                <a:solidFill>
                  <a:srgbClr val="333399"/>
                </a:solidFill>
                <a:latin typeface="Arial MT"/>
                <a:cs typeface="Arial MT"/>
              </a:rPr>
              <a:t>ciascun</a:t>
            </a:r>
            <a:r>
              <a:rPr sz="1900" spc="5" dirty="0">
                <a:solidFill>
                  <a:srgbClr val="333399"/>
                </a:solidFill>
                <a:latin typeface="Arial MT"/>
                <a:cs typeface="Arial MT"/>
              </a:rPr>
              <a:t> </a:t>
            </a:r>
            <a:r>
              <a:rPr sz="1900" dirty="0">
                <a:solidFill>
                  <a:srgbClr val="333399"/>
                </a:solidFill>
                <a:latin typeface="Arial MT"/>
                <a:cs typeface="Arial MT"/>
              </a:rPr>
              <a:t>luogo</a:t>
            </a:r>
            <a:r>
              <a:rPr sz="1900" spc="5" dirty="0">
                <a:solidFill>
                  <a:srgbClr val="333399"/>
                </a:solidFill>
                <a:latin typeface="Arial MT"/>
                <a:cs typeface="Arial MT"/>
              </a:rPr>
              <a:t> </a:t>
            </a:r>
            <a:r>
              <a:rPr sz="1900" dirty="0">
                <a:solidFill>
                  <a:srgbClr val="333399"/>
                </a:solidFill>
                <a:latin typeface="Arial MT"/>
                <a:cs typeface="Arial MT"/>
              </a:rPr>
              <a:t>di</a:t>
            </a:r>
            <a:r>
              <a:rPr sz="1900" spc="5" dirty="0">
                <a:solidFill>
                  <a:srgbClr val="333399"/>
                </a:solidFill>
                <a:latin typeface="Arial MT"/>
                <a:cs typeface="Arial MT"/>
              </a:rPr>
              <a:t> </a:t>
            </a:r>
            <a:r>
              <a:rPr sz="1900" dirty="0">
                <a:solidFill>
                  <a:srgbClr val="333399"/>
                </a:solidFill>
                <a:latin typeface="Arial MT"/>
                <a:cs typeface="Arial MT"/>
              </a:rPr>
              <a:t>lavoro, </a:t>
            </a:r>
            <a:r>
              <a:rPr sz="1900" spc="-515" dirty="0">
                <a:solidFill>
                  <a:srgbClr val="333399"/>
                </a:solidFill>
                <a:latin typeface="Arial MT"/>
                <a:cs typeface="Arial MT"/>
              </a:rPr>
              <a:t> </a:t>
            </a:r>
            <a:r>
              <a:rPr sz="1900" dirty="0">
                <a:solidFill>
                  <a:srgbClr val="333399"/>
                </a:solidFill>
                <a:latin typeface="Arial MT"/>
                <a:cs typeface="Arial MT"/>
              </a:rPr>
              <a:t>adeguatamente</a:t>
            </a:r>
            <a:r>
              <a:rPr sz="1900" spc="5" dirty="0">
                <a:solidFill>
                  <a:srgbClr val="333399"/>
                </a:solidFill>
                <a:latin typeface="Arial MT"/>
                <a:cs typeface="Arial MT"/>
              </a:rPr>
              <a:t> </a:t>
            </a:r>
            <a:r>
              <a:rPr sz="1900" dirty="0">
                <a:solidFill>
                  <a:srgbClr val="333399"/>
                </a:solidFill>
                <a:latin typeface="Arial MT"/>
                <a:cs typeface="Arial MT"/>
              </a:rPr>
              <a:t>custodito</a:t>
            </a:r>
            <a:r>
              <a:rPr sz="1900" spc="5" dirty="0">
                <a:solidFill>
                  <a:srgbClr val="333399"/>
                </a:solidFill>
                <a:latin typeface="Arial MT"/>
                <a:cs typeface="Arial MT"/>
              </a:rPr>
              <a:t> </a:t>
            </a:r>
            <a:r>
              <a:rPr sz="1900" dirty="0">
                <a:solidFill>
                  <a:srgbClr val="333399"/>
                </a:solidFill>
                <a:latin typeface="Arial MT"/>
                <a:cs typeface="Arial MT"/>
              </a:rPr>
              <a:t>e</a:t>
            </a:r>
            <a:r>
              <a:rPr sz="1900" spc="5" dirty="0">
                <a:solidFill>
                  <a:srgbClr val="333399"/>
                </a:solidFill>
                <a:latin typeface="Arial MT"/>
                <a:cs typeface="Arial MT"/>
              </a:rPr>
              <a:t> </a:t>
            </a:r>
            <a:r>
              <a:rPr sz="1900" dirty="0">
                <a:solidFill>
                  <a:srgbClr val="333399"/>
                </a:solidFill>
                <a:latin typeface="Arial MT"/>
                <a:cs typeface="Arial MT"/>
              </a:rPr>
              <a:t>facilmente</a:t>
            </a:r>
            <a:r>
              <a:rPr sz="1900" spc="5" dirty="0">
                <a:solidFill>
                  <a:srgbClr val="333399"/>
                </a:solidFill>
                <a:latin typeface="Arial MT"/>
                <a:cs typeface="Arial MT"/>
              </a:rPr>
              <a:t> </a:t>
            </a:r>
            <a:r>
              <a:rPr sz="1900" dirty="0">
                <a:solidFill>
                  <a:srgbClr val="333399"/>
                </a:solidFill>
                <a:latin typeface="Arial MT"/>
                <a:cs typeface="Arial MT"/>
              </a:rPr>
              <a:t>individuabile,</a:t>
            </a:r>
            <a:r>
              <a:rPr sz="1900" spc="5" dirty="0">
                <a:solidFill>
                  <a:srgbClr val="333399"/>
                </a:solidFill>
                <a:latin typeface="Arial MT"/>
                <a:cs typeface="Arial MT"/>
              </a:rPr>
              <a:t> </a:t>
            </a:r>
            <a:r>
              <a:rPr sz="1900" dirty="0">
                <a:solidFill>
                  <a:srgbClr val="333399"/>
                </a:solidFill>
                <a:latin typeface="Arial MT"/>
                <a:cs typeface="Arial MT"/>
              </a:rPr>
              <a:t>contenente</a:t>
            </a:r>
            <a:r>
              <a:rPr sz="1900" spc="5" dirty="0">
                <a:solidFill>
                  <a:srgbClr val="333399"/>
                </a:solidFill>
                <a:latin typeface="Arial MT"/>
                <a:cs typeface="Arial MT"/>
              </a:rPr>
              <a:t> </a:t>
            </a:r>
            <a:r>
              <a:rPr sz="1900" dirty="0">
                <a:solidFill>
                  <a:srgbClr val="333399"/>
                </a:solidFill>
                <a:latin typeface="Arial MT"/>
                <a:cs typeface="Arial MT"/>
              </a:rPr>
              <a:t>la </a:t>
            </a:r>
            <a:r>
              <a:rPr sz="1900" spc="5" dirty="0">
                <a:solidFill>
                  <a:srgbClr val="333399"/>
                </a:solidFill>
                <a:latin typeface="Arial MT"/>
                <a:cs typeface="Arial MT"/>
              </a:rPr>
              <a:t> </a:t>
            </a:r>
            <a:r>
              <a:rPr sz="1900" spc="-5" dirty="0">
                <a:solidFill>
                  <a:srgbClr val="333399"/>
                </a:solidFill>
                <a:latin typeface="Arial MT"/>
                <a:cs typeface="Arial MT"/>
              </a:rPr>
              <a:t>dotazione </a:t>
            </a:r>
            <a:r>
              <a:rPr sz="1900" dirty="0">
                <a:solidFill>
                  <a:srgbClr val="333399"/>
                </a:solidFill>
                <a:latin typeface="Arial MT"/>
                <a:cs typeface="Arial MT"/>
              </a:rPr>
              <a:t>minima </a:t>
            </a:r>
            <a:r>
              <a:rPr sz="1900" spc="-5" dirty="0">
                <a:solidFill>
                  <a:srgbClr val="333399"/>
                </a:solidFill>
                <a:latin typeface="Arial MT"/>
                <a:cs typeface="Arial MT"/>
              </a:rPr>
              <a:t>indicata nell'allegato </a:t>
            </a:r>
            <a:r>
              <a:rPr sz="1900" dirty="0">
                <a:solidFill>
                  <a:srgbClr val="333399"/>
                </a:solidFill>
                <a:latin typeface="Arial MT"/>
                <a:cs typeface="Arial MT"/>
              </a:rPr>
              <a:t>2 del </a:t>
            </a:r>
            <a:r>
              <a:rPr sz="1900" spc="-5" dirty="0">
                <a:solidFill>
                  <a:srgbClr val="333399"/>
                </a:solidFill>
                <a:latin typeface="Arial MT"/>
                <a:cs typeface="Arial MT"/>
              </a:rPr>
              <a:t>decreto </a:t>
            </a:r>
            <a:r>
              <a:rPr sz="1900" dirty="0">
                <a:solidFill>
                  <a:srgbClr val="333399"/>
                </a:solidFill>
                <a:latin typeface="Arial MT"/>
                <a:cs typeface="Arial MT"/>
              </a:rPr>
              <a:t>(vedi dopo), da </a:t>
            </a:r>
            <a:r>
              <a:rPr sz="1900" spc="5" dirty="0">
                <a:solidFill>
                  <a:srgbClr val="333399"/>
                </a:solidFill>
                <a:latin typeface="Arial MT"/>
                <a:cs typeface="Arial MT"/>
              </a:rPr>
              <a:t> </a:t>
            </a:r>
            <a:r>
              <a:rPr sz="1900" spc="-5" dirty="0">
                <a:solidFill>
                  <a:srgbClr val="333399"/>
                </a:solidFill>
                <a:latin typeface="Arial MT"/>
                <a:cs typeface="Arial MT"/>
              </a:rPr>
              <a:t>integrare</a:t>
            </a:r>
            <a:r>
              <a:rPr sz="1900" spc="254" dirty="0">
                <a:solidFill>
                  <a:srgbClr val="333399"/>
                </a:solidFill>
                <a:latin typeface="Arial MT"/>
                <a:cs typeface="Arial MT"/>
              </a:rPr>
              <a:t> </a:t>
            </a:r>
            <a:r>
              <a:rPr sz="1900" dirty="0">
                <a:solidFill>
                  <a:srgbClr val="333399"/>
                </a:solidFill>
                <a:latin typeface="Arial MT"/>
                <a:cs typeface="Arial MT"/>
              </a:rPr>
              <a:t>sulla</a:t>
            </a:r>
            <a:r>
              <a:rPr sz="1900" spc="260" dirty="0">
                <a:solidFill>
                  <a:srgbClr val="333399"/>
                </a:solidFill>
                <a:latin typeface="Arial MT"/>
                <a:cs typeface="Arial MT"/>
              </a:rPr>
              <a:t> </a:t>
            </a:r>
            <a:r>
              <a:rPr sz="1900" dirty="0">
                <a:solidFill>
                  <a:srgbClr val="333399"/>
                </a:solidFill>
                <a:latin typeface="Arial MT"/>
                <a:cs typeface="Arial MT"/>
              </a:rPr>
              <a:t>base</a:t>
            </a:r>
            <a:r>
              <a:rPr sz="1900" spc="254" dirty="0">
                <a:solidFill>
                  <a:srgbClr val="333399"/>
                </a:solidFill>
                <a:latin typeface="Arial MT"/>
                <a:cs typeface="Arial MT"/>
              </a:rPr>
              <a:t> </a:t>
            </a:r>
            <a:r>
              <a:rPr sz="1900" dirty="0">
                <a:solidFill>
                  <a:srgbClr val="333399"/>
                </a:solidFill>
                <a:latin typeface="Arial MT"/>
                <a:cs typeface="Arial MT"/>
              </a:rPr>
              <a:t>dei</a:t>
            </a:r>
            <a:r>
              <a:rPr sz="1900" spc="260" dirty="0">
                <a:solidFill>
                  <a:srgbClr val="333399"/>
                </a:solidFill>
                <a:latin typeface="Arial MT"/>
                <a:cs typeface="Arial MT"/>
              </a:rPr>
              <a:t> </a:t>
            </a:r>
            <a:r>
              <a:rPr sz="1900" dirty="0">
                <a:solidFill>
                  <a:srgbClr val="333399"/>
                </a:solidFill>
                <a:latin typeface="Arial MT"/>
                <a:cs typeface="Arial MT"/>
              </a:rPr>
              <a:t>rischi</a:t>
            </a:r>
            <a:r>
              <a:rPr sz="1900" spc="254" dirty="0">
                <a:solidFill>
                  <a:srgbClr val="333399"/>
                </a:solidFill>
                <a:latin typeface="Arial MT"/>
                <a:cs typeface="Arial MT"/>
              </a:rPr>
              <a:t> </a:t>
            </a:r>
            <a:r>
              <a:rPr sz="1900" spc="-5" dirty="0">
                <a:solidFill>
                  <a:srgbClr val="333399"/>
                </a:solidFill>
                <a:latin typeface="Arial MT"/>
                <a:cs typeface="Arial MT"/>
              </a:rPr>
              <a:t>presenti</a:t>
            </a:r>
            <a:r>
              <a:rPr sz="1900" spc="260" dirty="0">
                <a:solidFill>
                  <a:srgbClr val="333399"/>
                </a:solidFill>
                <a:latin typeface="Arial MT"/>
                <a:cs typeface="Arial MT"/>
              </a:rPr>
              <a:t> </a:t>
            </a:r>
            <a:r>
              <a:rPr sz="1900" dirty="0">
                <a:solidFill>
                  <a:srgbClr val="333399"/>
                </a:solidFill>
                <a:latin typeface="Arial MT"/>
                <a:cs typeface="Arial MT"/>
              </a:rPr>
              <a:t>nei</a:t>
            </a:r>
            <a:r>
              <a:rPr sz="1900" spc="254" dirty="0">
                <a:solidFill>
                  <a:srgbClr val="333399"/>
                </a:solidFill>
                <a:latin typeface="Arial MT"/>
                <a:cs typeface="Arial MT"/>
              </a:rPr>
              <a:t> </a:t>
            </a:r>
            <a:r>
              <a:rPr sz="1900" dirty="0">
                <a:solidFill>
                  <a:srgbClr val="333399"/>
                </a:solidFill>
                <a:latin typeface="Arial MT"/>
                <a:cs typeface="Arial MT"/>
              </a:rPr>
              <a:t>luoghi</a:t>
            </a:r>
            <a:r>
              <a:rPr sz="1900" spc="260" dirty="0">
                <a:solidFill>
                  <a:srgbClr val="333399"/>
                </a:solidFill>
                <a:latin typeface="Arial MT"/>
                <a:cs typeface="Arial MT"/>
              </a:rPr>
              <a:t> </a:t>
            </a:r>
            <a:r>
              <a:rPr sz="1900" dirty="0">
                <a:solidFill>
                  <a:srgbClr val="333399"/>
                </a:solidFill>
                <a:latin typeface="Arial MT"/>
                <a:cs typeface="Arial MT"/>
              </a:rPr>
              <a:t>di</a:t>
            </a:r>
            <a:r>
              <a:rPr sz="1900" spc="254" dirty="0">
                <a:solidFill>
                  <a:srgbClr val="333399"/>
                </a:solidFill>
                <a:latin typeface="Arial MT"/>
                <a:cs typeface="Arial MT"/>
              </a:rPr>
              <a:t> </a:t>
            </a:r>
            <a:r>
              <a:rPr sz="1900" dirty="0">
                <a:solidFill>
                  <a:srgbClr val="333399"/>
                </a:solidFill>
                <a:latin typeface="Arial MT"/>
                <a:cs typeface="Arial MT"/>
              </a:rPr>
              <a:t>lavoro,</a:t>
            </a:r>
            <a:r>
              <a:rPr sz="1900" spc="260" dirty="0">
                <a:solidFill>
                  <a:srgbClr val="333399"/>
                </a:solidFill>
                <a:latin typeface="Arial MT"/>
                <a:cs typeface="Arial MT"/>
              </a:rPr>
              <a:t> </a:t>
            </a:r>
            <a:r>
              <a:rPr sz="1900" dirty="0">
                <a:solidFill>
                  <a:srgbClr val="333399"/>
                </a:solidFill>
                <a:latin typeface="Arial MT"/>
                <a:cs typeface="Arial MT"/>
              </a:rPr>
              <a:t>della</a:t>
            </a:r>
            <a:r>
              <a:rPr sz="1900" spc="260" dirty="0">
                <a:solidFill>
                  <a:srgbClr val="333399"/>
                </a:solidFill>
                <a:latin typeface="Arial MT"/>
                <a:cs typeface="Arial MT"/>
              </a:rPr>
              <a:t> </a:t>
            </a:r>
            <a:r>
              <a:rPr sz="1900" dirty="0">
                <a:solidFill>
                  <a:srgbClr val="333399"/>
                </a:solidFill>
                <a:latin typeface="Arial MT"/>
                <a:cs typeface="Arial MT"/>
              </a:rPr>
              <a:t>quale </a:t>
            </a:r>
            <a:r>
              <a:rPr sz="1900" spc="-520" dirty="0">
                <a:solidFill>
                  <a:srgbClr val="333399"/>
                </a:solidFill>
                <a:latin typeface="Arial MT"/>
                <a:cs typeface="Arial MT"/>
              </a:rPr>
              <a:t> </a:t>
            </a:r>
            <a:r>
              <a:rPr sz="1900" spc="40" dirty="0">
                <a:solidFill>
                  <a:srgbClr val="333399"/>
                </a:solidFill>
                <a:latin typeface="Arial MT"/>
                <a:cs typeface="Arial MT"/>
              </a:rPr>
              <a:t>sia</a:t>
            </a:r>
            <a:r>
              <a:rPr sz="1900" spc="45" dirty="0">
                <a:solidFill>
                  <a:srgbClr val="333399"/>
                </a:solidFill>
                <a:latin typeface="Arial MT"/>
                <a:cs typeface="Arial MT"/>
              </a:rPr>
              <a:t> </a:t>
            </a:r>
            <a:r>
              <a:rPr sz="1900" spc="55" dirty="0">
                <a:solidFill>
                  <a:srgbClr val="333399"/>
                </a:solidFill>
                <a:latin typeface="Arial MT"/>
                <a:cs typeface="Arial MT"/>
              </a:rPr>
              <a:t>costantemente</a:t>
            </a:r>
            <a:r>
              <a:rPr sz="1900" spc="60" dirty="0">
                <a:solidFill>
                  <a:srgbClr val="333399"/>
                </a:solidFill>
                <a:latin typeface="Arial MT"/>
                <a:cs typeface="Arial MT"/>
              </a:rPr>
              <a:t> </a:t>
            </a:r>
            <a:r>
              <a:rPr sz="1900" spc="50" dirty="0">
                <a:solidFill>
                  <a:srgbClr val="333399"/>
                </a:solidFill>
                <a:latin typeface="Arial MT"/>
                <a:cs typeface="Arial MT"/>
              </a:rPr>
              <a:t>assicurata,</a:t>
            </a:r>
            <a:r>
              <a:rPr sz="1900" spc="55" dirty="0">
                <a:solidFill>
                  <a:srgbClr val="333399"/>
                </a:solidFill>
                <a:latin typeface="Arial MT"/>
                <a:cs typeface="Arial MT"/>
              </a:rPr>
              <a:t> </a:t>
            </a:r>
            <a:r>
              <a:rPr sz="1900" spc="30" dirty="0">
                <a:solidFill>
                  <a:srgbClr val="333399"/>
                </a:solidFill>
                <a:latin typeface="Arial MT"/>
                <a:cs typeface="Arial MT"/>
              </a:rPr>
              <a:t>in</a:t>
            </a:r>
            <a:r>
              <a:rPr sz="1900" spc="35" dirty="0">
                <a:solidFill>
                  <a:srgbClr val="333399"/>
                </a:solidFill>
                <a:latin typeface="Arial MT"/>
                <a:cs typeface="Arial MT"/>
              </a:rPr>
              <a:t> </a:t>
            </a:r>
            <a:r>
              <a:rPr sz="1900" spc="55" dirty="0">
                <a:solidFill>
                  <a:srgbClr val="333399"/>
                </a:solidFill>
                <a:latin typeface="Arial MT"/>
                <a:cs typeface="Arial MT"/>
              </a:rPr>
              <a:t>collaborazione</a:t>
            </a:r>
            <a:r>
              <a:rPr sz="1900" spc="60" dirty="0">
                <a:solidFill>
                  <a:srgbClr val="333399"/>
                </a:solidFill>
                <a:latin typeface="Arial MT"/>
                <a:cs typeface="Arial MT"/>
              </a:rPr>
              <a:t> </a:t>
            </a:r>
            <a:r>
              <a:rPr sz="1900" spc="40" dirty="0">
                <a:solidFill>
                  <a:srgbClr val="333399"/>
                </a:solidFill>
                <a:latin typeface="Arial MT"/>
                <a:cs typeface="Arial MT"/>
              </a:rPr>
              <a:t>con</a:t>
            </a:r>
            <a:r>
              <a:rPr sz="1900" spc="45" dirty="0">
                <a:solidFill>
                  <a:srgbClr val="333399"/>
                </a:solidFill>
                <a:latin typeface="Arial MT"/>
                <a:cs typeface="Arial MT"/>
              </a:rPr>
              <a:t> </a:t>
            </a:r>
            <a:r>
              <a:rPr sz="1900" spc="30" dirty="0">
                <a:solidFill>
                  <a:srgbClr val="333399"/>
                </a:solidFill>
                <a:latin typeface="Arial MT"/>
                <a:cs typeface="Arial MT"/>
              </a:rPr>
              <a:t>il</a:t>
            </a:r>
            <a:r>
              <a:rPr sz="1900" spc="35" dirty="0">
                <a:solidFill>
                  <a:srgbClr val="333399"/>
                </a:solidFill>
                <a:latin typeface="Arial MT"/>
                <a:cs typeface="Arial MT"/>
              </a:rPr>
              <a:t> </a:t>
            </a:r>
            <a:r>
              <a:rPr sz="1900" spc="60" dirty="0">
                <a:solidFill>
                  <a:srgbClr val="333399"/>
                </a:solidFill>
                <a:latin typeface="Arial MT"/>
                <a:cs typeface="Arial MT"/>
              </a:rPr>
              <a:t>medico </a:t>
            </a:r>
            <a:r>
              <a:rPr sz="1900" spc="65" dirty="0">
                <a:solidFill>
                  <a:srgbClr val="333399"/>
                </a:solidFill>
                <a:latin typeface="Arial MT"/>
                <a:cs typeface="Arial MT"/>
              </a:rPr>
              <a:t> </a:t>
            </a:r>
            <a:r>
              <a:rPr sz="1900" spc="-5" dirty="0">
                <a:solidFill>
                  <a:srgbClr val="333399"/>
                </a:solidFill>
                <a:latin typeface="Arial MT"/>
                <a:cs typeface="Arial MT"/>
              </a:rPr>
              <a:t>competente, </a:t>
            </a:r>
            <a:r>
              <a:rPr sz="1900" dirty="0">
                <a:solidFill>
                  <a:srgbClr val="333399"/>
                </a:solidFill>
                <a:latin typeface="Arial MT"/>
                <a:cs typeface="Arial MT"/>
              </a:rPr>
              <a:t>ove </a:t>
            </a:r>
            <a:r>
              <a:rPr sz="1900" spc="-5" dirty="0">
                <a:solidFill>
                  <a:srgbClr val="333399"/>
                </a:solidFill>
                <a:latin typeface="Arial MT"/>
                <a:cs typeface="Arial MT"/>
              </a:rPr>
              <a:t>previsto, </a:t>
            </a:r>
            <a:r>
              <a:rPr sz="1900" dirty="0">
                <a:solidFill>
                  <a:srgbClr val="333399"/>
                </a:solidFill>
                <a:latin typeface="Arial MT"/>
                <a:cs typeface="Arial MT"/>
              </a:rPr>
              <a:t>la </a:t>
            </a:r>
            <a:r>
              <a:rPr sz="1900" spc="-5" dirty="0">
                <a:solidFill>
                  <a:srgbClr val="333399"/>
                </a:solidFill>
                <a:latin typeface="Arial MT"/>
                <a:cs typeface="Arial MT"/>
              </a:rPr>
              <a:t>completezza </a:t>
            </a:r>
            <a:r>
              <a:rPr sz="1900" dirty="0">
                <a:solidFill>
                  <a:srgbClr val="333399"/>
                </a:solidFill>
                <a:latin typeface="Arial MT"/>
                <a:cs typeface="Arial MT"/>
              </a:rPr>
              <a:t>ed il </a:t>
            </a:r>
            <a:r>
              <a:rPr sz="1900" spc="-5" dirty="0">
                <a:solidFill>
                  <a:srgbClr val="333399"/>
                </a:solidFill>
                <a:latin typeface="Arial MT"/>
                <a:cs typeface="Arial MT"/>
              </a:rPr>
              <a:t>corretto stato </a:t>
            </a:r>
            <a:r>
              <a:rPr sz="1900" dirty="0">
                <a:solidFill>
                  <a:srgbClr val="333399"/>
                </a:solidFill>
                <a:latin typeface="Arial MT"/>
                <a:cs typeface="Arial MT"/>
              </a:rPr>
              <a:t>d'uso dei </a:t>
            </a:r>
            <a:r>
              <a:rPr sz="1900" spc="5" dirty="0">
                <a:solidFill>
                  <a:srgbClr val="333399"/>
                </a:solidFill>
                <a:latin typeface="Arial MT"/>
                <a:cs typeface="Arial MT"/>
              </a:rPr>
              <a:t> </a:t>
            </a:r>
            <a:r>
              <a:rPr sz="1900" dirty="0">
                <a:solidFill>
                  <a:srgbClr val="333399"/>
                </a:solidFill>
                <a:latin typeface="Arial MT"/>
                <a:cs typeface="Arial MT"/>
              </a:rPr>
              <a:t>presidi</a:t>
            </a:r>
            <a:r>
              <a:rPr sz="1900" spc="5" dirty="0">
                <a:solidFill>
                  <a:srgbClr val="333399"/>
                </a:solidFill>
                <a:latin typeface="Arial MT"/>
                <a:cs typeface="Arial MT"/>
              </a:rPr>
              <a:t> </a:t>
            </a:r>
            <a:r>
              <a:rPr sz="1900" dirty="0">
                <a:solidFill>
                  <a:srgbClr val="333399"/>
                </a:solidFill>
                <a:latin typeface="Arial MT"/>
                <a:cs typeface="Arial MT"/>
              </a:rPr>
              <a:t>ivi</a:t>
            </a:r>
            <a:r>
              <a:rPr sz="1900" spc="5" dirty="0">
                <a:solidFill>
                  <a:srgbClr val="333399"/>
                </a:solidFill>
                <a:latin typeface="Arial MT"/>
                <a:cs typeface="Arial MT"/>
              </a:rPr>
              <a:t> </a:t>
            </a:r>
            <a:r>
              <a:rPr sz="1900" spc="-5" dirty="0">
                <a:solidFill>
                  <a:srgbClr val="333399"/>
                </a:solidFill>
                <a:latin typeface="Arial MT"/>
                <a:cs typeface="Arial MT"/>
              </a:rPr>
              <a:t>contenuti;un</a:t>
            </a:r>
            <a:r>
              <a:rPr sz="1900" dirty="0">
                <a:solidFill>
                  <a:srgbClr val="333399"/>
                </a:solidFill>
                <a:latin typeface="Arial MT"/>
                <a:cs typeface="Arial MT"/>
              </a:rPr>
              <a:t> mezzo</a:t>
            </a:r>
            <a:r>
              <a:rPr sz="1900" spc="5" dirty="0">
                <a:solidFill>
                  <a:srgbClr val="333399"/>
                </a:solidFill>
                <a:latin typeface="Arial MT"/>
                <a:cs typeface="Arial MT"/>
              </a:rPr>
              <a:t> </a:t>
            </a:r>
            <a:r>
              <a:rPr sz="1900" dirty="0">
                <a:solidFill>
                  <a:srgbClr val="333399"/>
                </a:solidFill>
                <a:latin typeface="Arial MT"/>
                <a:cs typeface="Arial MT"/>
              </a:rPr>
              <a:t>di</a:t>
            </a:r>
            <a:r>
              <a:rPr sz="1900" spc="5" dirty="0">
                <a:solidFill>
                  <a:srgbClr val="333399"/>
                </a:solidFill>
                <a:latin typeface="Arial MT"/>
                <a:cs typeface="Arial MT"/>
              </a:rPr>
              <a:t> </a:t>
            </a:r>
            <a:r>
              <a:rPr sz="1900" dirty="0">
                <a:solidFill>
                  <a:srgbClr val="333399"/>
                </a:solidFill>
                <a:latin typeface="Arial MT"/>
                <a:cs typeface="Arial MT"/>
              </a:rPr>
              <a:t>comunicazione</a:t>
            </a:r>
            <a:r>
              <a:rPr sz="1900" spc="5" dirty="0">
                <a:solidFill>
                  <a:srgbClr val="333399"/>
                </a:solidFill>
                <a:latin typeface="Arial MT"/>
                <a:cs typeface="Arial MT"/>
              </a:rPr>
              <a:t> </a:t>
            </a:r>
            <a:r>
              <a:rPr sz="1900" dirty="0">
                <a:solidFill>
                  <a:srgbClr val="333399"/>
                </a:solidFill>
                <a:latin typeface="Arial MT"/>
                <a:cs typeface="Arial MT"/>
              </a:rPr>
              <a:t>idoneo</a:t>
            </a:r>
            <a:r>
              <a:rPr sz="1900" spc="5" dirty="0">
                <a:solidFill>
                  <a:srgbClr val="333399"/>
                </a:solidFill>
                <a:latin typeface="Arial MT"/>
                <a:cs typeface="Arial MT"/>
              </a:rPr>
              <a:t> </a:t>
            </a:r>
            <a:r>
              <a:rPr sz="1900" dirty="0">
                <a:solidFill>
                  <a:srgbClr val="333399"/>
                </a:solidFill>
                <a:latin typeface="Arial MT"/>
                <a:cs typeface="Arial MT"/>
              </a:rPr>
              <a:t>ad</a:t>
            </a:r>
            <a:r>
              <a:rPr sz="1900" spc="5" dirty="0">
                <a:solidFill>
                  <a:srgbClr val="333399"/>
                </a:solidFill>
                <a:latin typeface="Arial MT"/>
                <a:cs typeface="Arial MT"/>
              </a:rPr>
              <a:t> </a:t>
            </a:r>
            <a:r>
              <a:rPr sz="1900" spc="-5" dirty="0">
                <a:solidFill>
                  <a:srgbClr val="333399"/>
                </a:solidFill>
                <a:latin typeface="Arial MT"/>
                <a:cs typeface="Arial MT"/>
              </a:rPr>
              <a:t>attivare </a:t>
            </a:r>
            <a:r>
              <a:rPr sz="1900" dirty="0">
                <a:solidFill>
                  <a:srgbClr val="333399"/>
                </a:solidFill>
                <a:latin typeface="Arial MT"/>
                <a:cs typeface="Arial MT"/>
              </a:rPr>
              <a:t> </a:t>
            </a:r>
            <a:r>
              <a:rPr sz="1900" spc="-5" dirty="0">
                <a:solidFill>
                  <a:srgbClr val="333399"/>
                </a:solidFill>
                <a:latin typeface="Arial MT"/>
                <a:cs typeface="Arial MT"/>
              </a:rPr>
              <a:t>rapidamente</a:t>
            </a:r>
            <a:r>
              <a:rPr sz="1900" dirty="0">
                <a:solidFill>
                  <a:srgbClr val="333399"/>
                </a:solidFill>
                <a:latin typeface="Arial MT"/>
                <a:cs typeface="Arial MT"/>
              </a:rPr>
              <a:t> il </a:t>
            </a:r>
            <a:r>
              <a:rPr sz="1900" spc="-5" dirty="0">
                <a:solidFill>
                  <a:srgbClr val="333399"/>
                </a:solidFill>
                <a:latin typeface="Arial MT"/>
                <a:cs typeface="Arial MT"/>
              </a:rPr>
              <a:t>sistema</a:t>
            </a:r>
            <a:r>
              <a:rPr sz="1900" dirty="0">
                <a:solidFill>
                  <a:srgbClr val="333399"/>
                </a:solidFill>
                <a:latin typeface="Arial MT"/>
                <a:cs typeface="Arial MT"/>
              </a:rPr>
              <a:t> di</a:t>
            </a:r>
            <a:r>
              <a:rPr sz="1900" spc="5" dirty="0">
                <a:solidFill>
                  <a:srgbClr val="333399"/>
                </a:solidFill>
                <a:latin typeface="Arial MT"/>
                <a:cs typeface="Arial MT"/>
              </a:rPr>
              <a:t> </a:t>
            </a:r>
            <a:r>
              <a:rPr sz="1900" dirty="0">
                <a:solidFill>
                  <a:srgbClr val="333399"/>
                </a:solidFill>
                <a:latin typeface="Arial MT"/>
                <a:cs typeface="Arial MT"/>
              </a:rPr>
              <a:t>emergenza del Servizio</a:t>
            </a:r>
            <a:r>
              <a:rPr sz="1900" spc="5" dirty="0">
                <a:solidFill>
                  <a:srgbClr val="333399"/>
                </a:solidFill>
                <a:latin typeface="Arial MT"/>
                <a:cs typeface="Arial MT"/>
              </a:rPr>
              <a:t> </a:t>
            </a:r>
            <a:r>
              <a:rPr sz="1900" spc="-5" dirty="0">
                <a:solidFill>
                  <a:srgbClr val="333399"/>
                </a:solidFill>
                <a:latin typeface="Arial MT"/>
                <a:cs typeface="Arial MT"/>
              </a:rPr>
              <a:t>Sanitario</a:t>
            </a:r>
            <a:r>
              <a:rPr sz="1900" dirty="0">
                <a:solidFill>
                  <a:srgbClr val="333399"/>
                </a:solidFill>
                <a:latin typeface="Arial MT"/>
                <a:cs typeface="Arial MT"/>
              </a:rPr>
              <a:t> Nazionale.</a:t>
            </a:r>
            <a:endParaRPr sz="1900" dirty="0">
              <a:latin typeface="Arial MT"/>
              <a:cs typeface="Arial MT"/>
            </a:endParaRPr>
          </a:p>
        </p:txBody>
      </p:sp>
      <p:sp>
        <p:nvSpPr>
          <p:cNvPr id="3" name="object 3"/>
          <p:cNvSpPr txBox="1">
            <a:spLocks noGrp="1"/>
          </p:cNvSpPr>
          <p:nvPr>
            <p:ph type="title"/>
          </p:nvPr>
        </p:nvSpPr>
        <p:spPr>
          <a:xfrm>
            <a:off x="990600" y="378260"/>
            <a:ext cx="6870700" cy="520700"/>
          </a:xfrm>
          <a:prstGeom prst="rect">
            <a:avLst/>
          </a:prstGeom>
          <a:ln w="9525">
            <a:solidFill>
              <a:srgbClr val="77933C"/>
            </a:solidFill>
          </a:ln>
        </p:spPr>
        <p:txBody>
          <a:bodyPr vert="horz" wrap="square" lIns="0" tIns="0" rIns="0" bIns="0" rtlCol="0">
            <a:spAutoFit/>
          </a:bodyPr>
          <a:lstStyle/>
          <a:p>
            <a:pPr marL="461009">
              <a:lnSpc>
                <a:spcPts val="3075"/>
              </a:lnSpc>
            </a:pPr>
            <a:r>
              <a:rPr sz="2800" b="1" spc="-5" dirty="0">
                <a:solidFill>
                  <a:srgbClr val="FF0000"/>
                </a:solidFill>
                <a:latin typeface="Arial"/>
                <a:cs typeface="Arial"/>
              </a:rPr>
              <a:t>Organizzazione del primo</a:t>
            </a:r>
            <a:r>
              <a:rPr sz="2800" b="1" spc="-10" dirty="0">
                <a:solidFill>
                  <a:srgbClr val="FF0000"/>
                </a:solidFill>
                <a:latin typeface="Arial"/>
                <a:cs typeface="Arial"/>
              </a:rPr>
              <a:t> </a:t>
            </a:r>
            <a:r>
              <a:rPr sz="2800" b="1" spc="-5" dirty="0">
                <a:solidFill>
                  <a:srgbClr val="FF0000"/>
                </a:solidFill>
                <a:latin typeface="Arial"/>
                <a:cs typeface="Arial"/>
              </a:rPr>
              <a:t>soccorso</a:t>
            </a:r>
            <a:endParaRPr sz="2800">
              <a:latin typeface="Arial"/>
              <a:cs typeface="Arial"/>
            </a:endParaRPr>
          </a:p>
        </p:txBody>
      </p:sp>
      <p:sp>
        <p:nvSpPr>
          <p:cNvPr id="4" name="object 4"/>
          <p:cNvSpPr txBox="1"/>
          <p:nvPr/>
        </p:nvSpPr>
        <p:spPr>
          <a:xfrm>
            <a:off x="26987" y="2534878"/>
            <a:ext cx="246443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CC00"/>
                </a:solidFill>
                <a:latin typeface="Arial"/>
                <a:cs typeface="Arial"/>
              </a:rPr>
              <a:t>Attrezzatura</a:t>
            </a:r>
            <a:r>
              <a:rPr sz="1800" b="1" spc="-20" dirty="0">
                <a:solidFill>
                  <a:srgbClr val="FFCC00"/>
                </a:solidFill>
                <a:latin typeface="Arial"/>
                <a:cs typeface="Arial"/>
              </a:rPr>
              <a:t> </a:t>
            </a:r>
            <a:r>
              <a:rPr sz="1800" b="1" spc="-5" dirty="0">
                <a:solidFill>
                  <a:srgbClr val="FFCC00"/>
                </a:solidFill>
                <a:latin typeface="Arial"/>
                <a:cs typeface="Arial"/>
              </a:rPr>
              <a:t>Gruppo</a:t>
            </a:r>
            <a:r>
              <a:rPr sz="1800" b="1" spc="-20" dirty="0">
                <a:solidFill>
                  <a:srgbClr val="FFCC00"/>
                </a:solidFill>
                <a:latin typeface="Arial"/>
                <a:cs typeface="Arial"/>
              </a:rPr>
              <a:t> </a:t>
            </a:r>
            <a:r>
              <a:rPr sz="1800" b="1" dirty="0">
                <a:solidFill>
                  <a:srgbClr val="FFCC00"/>
                </a:solidFill>
                <a:latin typeface="Arial"/>
                <a:cs typeface="Arial"/>
              </a:rPr>
              <a:t>B</a:t>
            </a:r>
            <a:endParaRPr sz="1800">
              <a:latin typeface="Arial"/>
              <a:cs typeface="Arial"/>
            </a:endParaRPr>
          </a:p>
        </p:txBody>
      </p:sp>
      <p:pic>
        <p:nvPicPr>
          <p:cNvPr id="5" name="object 5"/>
          <p:cNvPicPr/>
          <p:nvPr/>
        </p:nvPicPr>
        <p:blipFill>
          <a:blip r:embed="rId2" cstate="print"/>
          <a:stretch>
            <a:fillRect/>
          </a:stretch>
        </p:blipFill>
        <p:spPr>
          <a:xfrm>
            <a:off x="2921089" y="990600"/>
            <a:ext cx="3733800" cy="2895527"/>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48462" y="178543"/>
            <a:ext cx="3111500"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Angina</a:t>
            </a:r>
            <a:r>
              <a:rPr sz="3600" b="1" spc="-50" dirty="0">
                <a:solidFill>
                  <a:srgbClr val="FF0000"/>
                </a:solidFill>
                <a:latin typeface="Times New Roman"/>
                <a:cs typeface="Times New Roman"/>
              </a:rPr>
              <a:t> </a:t>
            </a:r>
            <a:r>
              <a:rPr sz="3600" b="1" spc="-5" dirty="0">
                <a:solidFill>
                  <a:srgbClr val="FF0000"/>
                </a:solidFill>
                <a:latin typeface="Times New Roman"/>
                <a:cs typeface="Times New Roman"/>
              </a:rPr>
              <a:t>pectoris</a:t>
            </a:r>
            <a:endParaRPr sz="3600" dirty="0">
              <a:latin typeface="Times New Roman"/>
              <a:cs typeface="Times New Roman"/>
            </a:endParaRPr>
          </a:p>
        </p:txBody>
      </p:sp>
      <p:grpSp>
        <p:nvGrpSpPr>
          <p:cNvPr id="3" name="object 3"/>
          <p:cNvGrpSpPr/>
          <p:nvPr/>
        </p:nvGrpSpPr>
        <p:grpSpPr>
          <a:xfrm>
            <a:off x="2269807" y="893871"/>
            <a:ext cx="4604385" cy="5346065"/>
            <a:chOff x="2181225" y="1111250"/>
            <a:chExt cx="4604385" cy="5346065"/>
          </a:xfrm>
        </p:grpSpPr>
        <p:pic>
          <p:nvPicPr>
            <p:cNvPr id="4" name="object 4"/>
            <p:cNvPicPr/>
            <p:nvPr/>
          </p:nvPicPr>
          <p:blipFill>
            <a:blip r:embed="rId2" cstate="print"/>
            <a:stretch>
              <a:fillRect/>
            </a:stretch>
          </p:blipFill>
          <p:spPr>
            <a:xfrm>
              <a:off x="2189567" y="1119591"/>
              <a:ext cx="4595812" cy="5337175"/>
            </a:xfrm>
            <a:prstGeom prst="rect">
              <a:avLst/>
            </a:prstGeom>
          </p:spPr>
        </p:pic>
        <p:pic>
          <p:nvPicPr>
            <p:cNvPr id="5" name="object 5"/>
            <p:cNvPicPr/>
            <p:nvPr/>
          </p:nvPicPr>
          <p:blipFill>
            <a:blip r:embed="rId3" cstate="print"/>
            <a:stretch>
              <a:fillRect/>
            </a:stretch>
          </p:blipFill>
          <p:spPr>
            <a:xfrm>
              <a:off x="2195512" y="1125537"/>
              <a:ext cx="4440237" cy="5181600"/>
            </a:xfrm>
            <a:prstGeom prst="rect">
              <a:avLst/>
            </a:prstGeom>
          </p:spPr>
        </p:pic>
        <p:sp>
          <p:nvSpPr>
            <p:cNvPr id="6" name="object 6"/>
            <p:cNvSpPr/>
            <p:nvPr/>
          </p:nvSpPr>
          <p:spPr>
            <a:xfrm>
              <a:off x="2195512" y="1125537"/>
              <a:ext cx="4440555" cy="5181600"/>
            </a:xfrm>
            <a:custGeom>
              <a:avLst/>
              <a:gdLst/>
              <a:ahLst/>
              <a:cxnLst/>
              <a:rect l="l" t="t" r="r" b="b"/>
              <a:pathLst>
                <a:path w="4440555" h="5181600">
                  <a:moveTo>
                    <a:pt x="0" y="0"/>
                  </a:moveTo>
                  <a:lnTo>
                    <a:pt x="4440237" y="0"/>
                  </a:lnTo>
                  <a:lnTo>
                    <a:pt x="4440237" y="5181600"/>
                  </a:lnTo>
                  <a:lnTo>
                    <a:pt x="0" y="5181600"/>
                  </a:lnTo>
                  <a:lnTo>
                    <a:pt x="0" y="0"/>
                  </a:lnTo>
                  <a:close/>
                </a:path>
              </a:pathLst>
            </a:custGeom>
            <a:ln w="28575">
              <a:solidFill>
                <a:srgbClr val="000000"/>
              </a:solidFill>
            </a:ln>
          </p:spPr>
          <p:txBody>
            <a:bodyPr wrap="square" lIns="0" tIns="0" rIns="0" bIns="0" rtlCol="0"/>
            <a:lstStyle/>
            <a:p>
              <a:endParaRPr/>
            </a:p>
          </p:txBody>
        </p:sp>
      </p:gr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82007" y="554781"/>
            <a:ext cx="1550035"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Sintomi</a:t>
            </a:r>
            <a:endParaRPr sz="3600">
              <a:latin typeface="Times New Roman"/>
              <a:cs typeface="Times New Roman"/>
            </a:endParaRPr>
          </a:p>
        </p:txBody>
      </p:sp>
      <p:sp>
        <p:nvSpPr>
          <p:cNvPr id="3" name="object 3"/>
          <p:cNvSpPr txBox="1"/>
          <p:nvPr/>
        </p:nvSpPr>
        <p:spPr>
          <a:xfrm>
            <a:off x="471486" y="1587549"/>
            <a:ext cx="9739313" cy="4142160"/>
          </a:xfrm>
          <a:prstGeom prst="rect">
            <a:avLst/>
          </a:prstGeom>
        </p:spPr>
        <p:txBody>
          <a:bodyPr vert="horz" wrap="square" lIns="0" tIns="12700" rIns="0" bIns="0" rtlCol="0">
            <a:spAutoFit/>
          </a:bodyPr>
          <a:lstStyle/>
          <a:p>
            <a:pPr marL="469265" indent="-457200">
              <a:lnSpc>
                <a:spcPts val="3279"/>
              </a:lnSpc>
              <a:spcBef>
                <a:spcPts val="100"/>
              </a:spcBef>
              <a:buClr>
                <a:srgbClr val="000000"/>
              </a:buClr>
              <a:buFont typeface="Arial" panose="020B0604020202020204" pitchFamily="34" charset="0"/>
              <a:buChar char="•"/>
              <a:tabLst>
                <a:tab pos="685800" algn="l"/>
                <a:tab pos="686435" algn="l"/>
                <a:tab pos="6940550" algn="l"/>
              </a:tabLst>
            </a:pPr>
            <a:r>
              <a:rPr sz="2800" b="1" spc="-10" dirty="0">
                <a:solidFill>
                  <a:srgbClr val="333399"/>
                </a:solidFill>
                <a:latin typeface="Times New Roman"/>
                <a:cs typeface="Times New Roman"/>
              </a:rPr>
              <a:t>dolore sternale irradiato spalla, braccio,</a:t>
            </a:r>
            <a:br>
              <a:rPr lang="it-IT" sz="2800" b="1" spc="-10" dirty="0">
                <a:solidFill>
                  <a:srgbClr val="333399"/>
                </a:solidFill>
                <a:latin typeface="Times New Roman"/>
                <a:cs typeface="Times New Roman"/>
              </a:rPr>
            </a:br>
            <a:r>
              <a:rPr sz="2800" b="1" spc="-10" dirty="0" err="1">
                <a:solidFill>
                  <a:srgbClr val="333399"/>
                </a:solidFill>
                <a:latin typeface="Times New Roman"/>
                <a:cs typeface="Times New Roman"/>
              </a:rPr>
              <a:t>collo</a:t>
            </a:r>
            <a:r>
              <a:rPr sz="2800" b="1" spc="-10" dirty="0">
                <a:solidFill>
                  <a:srgbClr val="333399"/>
                </a:solidFill>
                <a:latin typeface="Times New Roman"/>
                <a:cs typeface="Times New Roman"/>
              </a:rPr>
              <a:t> a</a:t>
            </a:r>
            <a:r>
              <a:rPr lang="it-IT" sz="2800" b="1" spc="-10" dirty="0">
                <a:solidFill>
                  <a:srgbClr val="333399"/>
                </a:solidFill>
                <a:latin typeface="Times New Roman"/>
                <a:cs typeface="Times New Roman"/>
              </a:rPr>
              <a:t> </a:t>
            </a:r>
            <a:r>
              <a:rPr sz="2800" b="1" spc="-10" dirty="0">
                <a:solidFill>
                  <a:srgbClr val="333399"/>
                </a:solidFill>
                <a:latin typeface="Times New Roman"/>
                <a:cs typeface="Times New Roman"/>
              </a:rPr>
              <a:t>sinistra</a:t>
            </a:r>
          </a:p>
          <a:p>
            <a:pPr marL="469265" indent="-457200">
              <a:lnSpc>
                <a:spcPts val="3200"/>
              </a:lnSpc>
              <a:buFont typeface="Arial" panose="020B0604020202020204" pitchFamily="34" charset="0"/>
              <a:buChar char="•"/>
              <a:tabLst>
                <a:tab pos="2670810" algn="l"/>
                <a:tab pos="2671445" algn="l"/>
              </a:tabLst>
            </a:pPr>
            <a:r>
              <a:rPr sz="2800" b="1" spc="-10" dirty="0">
                <a:solidFill>
                  <a:srgbClr val="333399"/>
                </a:solidFill>
                <a:latin typeface="Times New Roman"/>
                <a:cs typeface="Times New Roman"/>
              </a:rPr>
              <a:t>difficoltà respiratoria</a:t>
            </a:r>
          </a:p>
          <a:p>
            <a:pPr marL="469265" indent="-457200">
              <a:lnSpc>
                <a:spcPts val="3200"/>
              </a:lnSpc>
              <a:buFont typeface="Arial" panose="020B0604020202020204" pitchFamily="34" charset="0"/>
              <a:buChar char="•"/>
              <a:tabLst>
                <a:tab pos="3771900" algn="l"/>
                <a:tab pos="3772535" algn="l"/>
              </a:tabLst>
            </a:pPr>
            <a:r>
              <a:rPr sz="2800" b="1" spc="-10" dirty="0">
                <a:solidFill>
                  <a:srgbClr val="333399"/>
                </a:solidFill>
                <a:latin typeface="Times New Roman"/>
                <a:cs typeface="Times New Roman"/>
              </a:rPr>
              <a:t>pallore</a:t>
            </a:r>
          </a:p>
          <a:p>
            <a:pPr marL="469265" indent="-457200">
              <a:lnSpc>
                <a:spcPts val="3200"/>
              </a:lnSpc>
              <a:buFont typeface="Arial" panose="020B0604020202020204" pitchFamily="34" charset="0"/>
              <a:buChar char="•"/>
              <a:tabLst>
                <a:tab pos="2874645" algn="l"/>
                <a:tab pos="2875280" algn="l"/>
              </a:tabLst>
            </a:pPr>
            <a:r>
              <a:rPr sz="2800" b="1" spc="-10" dirty="0" err="1">
                <a:solidFill>
                  <a:srgbClr val="333399"/>
                </a:solidFill>
                <a:latin typeface="Times New Roman"/>
                <a:cs typeface="Times New Roman"/>
              </a:rPr>
              <a:t>sudorazione</a:t>
            </a:r>
            <a:r>
              <a:rPr sz="2800" b="1" spc="-10" dirty="0">
                <a:solidFill>
                  <a:srgbClr val="333399"/>
                </a:solidFill>
                <a:latin typeface="Times New Roman"/>
                <a:cs typeface="Times New Roman"/>
              </a:rPr>
              <a:t> </a:t>
            </a:r>
            <a:r>
              <a:rPr sz="2800" b="1" spc="-10" dirty="0" err="1">
                <a:solidFill>
                  <a:srgbClr val="333399"/>
                </a:solidFill>
                <a:latin typeface="Times New Roman"/>
                <a:cs typeface="Times New Roman"/>
              </a:rPr>
              <a:t>algida</a:t>
            </a:r>
            <a:endParaRPr lang="it-IT" sz="2800" b="1" spc="-10" dirty="0">
              <a:solidFill>
                <a:srgbClr val="333399"/>
              </a:solidFill>
              <a:latin typeface="Times New Roman"/>
              <a:cs typeface="Times New Roman"/>
            </a:endParaRPr>
          </a:p>
          <a:p>
            <a:pPr marL="469265" indent="-457200">
              <a:lnSpc>
                <a:spcPts val="3200"/>
              </a:lnSpc>
              <a:buFont typeface="Arial" panose="020B0604020202020204" pitchFamily="34" charset="0"/>
              <a:buChar char="•"/>
              <a:tabLst>
                <a:tab pos="2874645" algn="l"/>
                <a:tab pos="2875280" algn="l"/>
              </a:tabLst>
            </a:pPr>
            <a:r>
              <a:rPr lang="it-IT" sz="2800" b="1" spc="-10" dirty="0">
                <a:solidFill>
                  <a:srgbClr val="333399"/>
                </a:solidFill>
                <a:latin typeface="Times New Roman"/>
                <a:cs typeface="Times New Roman"/>
              </a:rPr>
              <a:t>A</a:t>
            </a:r>
            <a:r>
              <a:rPr sz="2800" b="1" spc="-10" dirty="0" err="1">
                <a:solidFill>
                  <a:srgbClr val="333399"/>
                </a:solidFill>
                <a:latin typeface="Times New Roman"/>
                <a:cs typeface="Times New Roman"/>
              </a:rPr>
              <a:t>nsia</a:t>
            </a:r>
            <a:endParaRPr lang="it-IT" sz="2800" b="1" spc="-10" dirty="0">
              <a:solidFill>
                <a:srgbClr val="333399"/>
              </a:solidFill>
              <a:latin typeface="Times New Roman"/>
              <a:cs typeface="Times New Roman"/>
            </a:endParaRPr>
          </a:p>
          <a:p>
            <a:pPr marL="469265" indent="-457200">
              <a:lnSpc>
                <a:spcPts val="3200"/>
              </a:lnSpc>
              <a:buFont typeface="Arial" panose="020B0604020202020204" pitchFamily="34" charset="0"/>
              <a:buChar char="•"/>
              <a:tabLst>
                <a:tab pos="2874645" algn="l"/>
                <a:tab pos="2875280" algn="l"/>
              </a:tabLst>
            </a:pPr>
            <a:r>
              <a:rPr lang="it-IT" sz="2800" b="1" spc="-10" dirty="0">
                <a:solidFill>
                  <a:srgbClr val="333399"/>
                </a:solidFill>
                <a:latin typeface="Times New Roman"/>
                <a:cs typeface="Times New Roman"/>
              </a:rPr>
              <a:t>N</a:t>
            </a:r>
            <a:r>
              <a:rPr sz="2800" b="1" spc="-10" dirty="0" err="1">
                <a:solidFill>
                  <a:srgbClr val="333399"/>
                </a:solidFill>
                <a:latin typeface="Times New Roman"/>
                <a:cs typeface="Times New Roman"/>
              </a:rPr>
              <a:t>ausea</a:t>
            </a:r>
            <a:endParaRPr lang="it-IT" sz="2800" b="1" spc="-10" dirty="0">
              <a:solidFill>
                <a:srgbClr val="333399"/>
              </a:solidFill>
              <a:latin typeface="Times New Roman"/>
              <a:cs typeface="Times New Roman"/>
            </a:endParaRPr>
          </a:p>
          <a:p>
            <a:pPr marL="469265" indent="-457200">
              <a:lnSpc>
                <a:spcPts val="3200"/>
              </a:lnSpc>
              <a:buFont typeface="Arial" panose="020B0604020202020204" pitchFamily="34" charset="0"/>
              <a:buChar char="•"/>
              <a:tabLst>
                <a:tab pos="2874645" algn="l"/>
                <a:tab pos="2875280" algn="l"/>
              </a:tabLst>
            </a:pPr>
            <a:r>
              <a:rPr lang="it-IT" sz="2800" b="1" spc="-10" dirty="0">
                <a:solidFill>
                  <a:srgbClr val="333399"/>
                </a:solidFill>
                <a:latin typeface="Times New Roman"/>
                <a:cs typeface="Times New Roman"/>
              </a:rPr>
              <a:t>S</a:t>
            </a:r>
            <a:r>
              <a:rPr sz="2800" b="1" spc="-10" dirty="0" err="1">
                <a:solidFill>
                  <a:srgbClr val="333399"/>
                </a:solidFill>
                <a:latin typeface="Times New Roman"/>
                <a:cs typeface="Times New Roman"/>
              </a:rPr>
              <a:t>tanchezza</a:t>
            </a:r>
            <a:endParaRPr lang="it-IT" sz="2800" b="1" spc="-10" dirty="0">
              <a:solidFill>
                <a:srgbClr val="333399"/>
              </a:solidFill>
              <a:latin typeface="Times New Roman"/>
              <a:cs typeface="Times New Roman"/>
            </a:endParaRPr>
          </a:p>
          <a:p>
            <a:pPr marL="469265" indent="-457200">
              <a:lnSpc>
                <a:spcPts val="3200"/>
              </a:lnSpc>
              <a:buFont typeface="Arial" panose="020B0604020202020204" pitchFamily="34" charset="0"/>
              <a:buChar char="•"/>
              <a:tabLst>
                <a:tab pos="2874645" algn="l"/>
                <a:tab pos="2875280" algn="l"/>
              </a:tabLst>
            </a:pPr>
            <a:r>
              <a:rPr sz="2800" b="1" spc="-10" dirty="0">
                <a:solidFill>
                  <a:srgbClr val="333399"/>
                </a:solidFill>
                <a:latin typeface="Times New Roman"/>
                <a:cs typeface="Times New Roman"/>
              </a:rPr>
              <a:t>il paziente può passare dallo stato di </a:t>
            </a:r>
            <a:r>
              <a:rPr sz="2800" b="1" spc="-10" dirty="0" err="1">
                <a:solidFill>
                  <a:srgbClr val="333399"/>
                </a:solidFill>
                <a:latin typeface="Times New Roman"/>
                <a:cs typeface="Times New Roman"/>
              </a:rPr>
              <a:t>agitazione</a:t>
            </a:r>
            <a:endParaRPr lang="it-IT" sz="2800" b="1" spc="-10" dirty="0">
              <a:solidFill>
                <a:srgbClr val="333399"/>
              </a:solidFill>
              <a:latin typeface="Times New Roman"/>
              <a:cs typeface="Times New Roman"/>
            </a:endParaRPr>
          </a:p>
          <a:p>
            <a:pPr marL="12065">
              <a:lnSpc>
                <a:spcPts val="3200"/>
              </a:lnSpc>
              <a:tabLst>
                <a:tab pos="2874645" algn="l"/>
                <a:tab pos="2875280" algn="l"/>
              </a:tabLst>
            </a:pPr>
            <a:r>
              <a:rPr lang="it-IT" sz="2800" b="1" spc="-10" dirty="0">
                <a:solidFill>
                  <a:srgbClr val="333399"/>
                </a:solidFill>
                <a:latin typeface="Times New Roman"/>
                <a:cs typeface="Times New Roman"/>
              </a:rPr>
              <a:t>     </a:t>
            </a:r>
            <a:r>
              <a:rPr sz="2800" b="1" spc="-10" dirty="0">
                <a:solidFill>
                  <a:srgbClr val="333399"/>
                </a:solidFill>
                <a:latin typeface="Times New Roman"/>
                <a:cs typeface="Times New Roman"/>
              </a:rPr>
              <a:t>a quello di incoscienza</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13943" y="707628"/>
            <a:ext cx="2310130" cy="513080"/>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FF0000"/>
                </a:solidFill>
                <a:latin typeface="Times New Roman"/>
                <a:cs typeface="Times New Roman"/>
              </a:rPr>
              <a:t>C</a:t>
            </a:r>
            <a:r>
              <a:rPr sz="3200" b="1" spc="-5" dirty="0">
                <a:solidFill>
                  <a:srgbClr val="FF0000"/>
                </a:solidFill>
                <a:latin typeface="Times New Roman"/>
                <a:cs typeface="Times New Roman"/>
              </a:rPr>
              <a:t>O</a:t>
            </a:r>
            <a:r>
              <a:rPr sz="3200" b="1" dirty="0">
                <a:solidFill>
                  <a:srgbClr val="FF0000"/>
                </a:solidFill>
                <a:latin typeface="Times New Roman"/>
                <a:cs typeface="Times New Roman"/>
              </a:rPr>
              <a:t>SA</a:t>
            </a:r>
            <a:r>
              <a:rPr sz="3200" b="1" spc="-180" dirty="0">
                <a:solidFill>
                  <a:srgbClr val="FF0000"/>
                </a:solidFill>
                <a:latin typeface="Times New Roman"/>
                <a:cs typeface="Times New Roman"/>
              </a:rPr>
              <a:t> </a:t>
            </a:r>
            <a:r>
              <a:rPr sz="3200" b="1" spc="-240" dirty="0">
                <a:solidFill>
                  <a:srgbClr val="FF0000"/>
                </a:solidFill>
                <a:latin typeface="Times New Roman"/>
                <a:cs typeface="Times New Roman"/>
              </a:rPr>
              <a:t>F</a:t>
            </a:r>
            <a:r>
              <a:rPr sz="3200" b="1" dirty="0">
                <a:solidFill>
                  <a:srgbClr val="FF0000"/>
                </a:solidFill>
                <a:latin typeface="Times New Roman"/>
                <a:cs typeface="Times New Roman"/>
              </a:rPr>
              <a:t>ARE</a:t>
            </a:r>
            <a:endParaRPr sz="3200" dirty="0">
              <a:latin typeface="Times New Roman"/>
              <a:cs typeface="Times New Roman"/>
            </a:endParaRPr>
          </a:p>
        </p:txBody>
      </p:sp>
      <p:sp>
        <p:nvSpPr>
          <p:cNvPr id="3" name="object 3"/>
          <p:cNvSpPr txBox="1"/>
          <p:nvPr/>
        </p:nvSpPr>
        <p:spPr>
          <a:xfrm>
            <a:off x="104775" y="1648321"/>
            <a:ext cx="8312784" cy="4001095"/>
          </a:xfrm>
          <a:prstGeom prst="rect">
            <a:avLst/>
          </a:prstGeom>
        </p:spPr>
        <p:txBody>
          <a:bodyPr vert="horz" wrap="square" lIns="0" tIns="12700" rIns="0" bIns="0" rtlCol="0">
            <a:spAutoFit/>
          </a:bodyPr>
          <a:lstStyle/>
          <a:p>
            <a:pPr marL="611505">
              <a:lnSpc>
                <a:spcPts val="2790"/>
              </a:lnSpc>
              <a:spcBef>
                <a:spcPts val="100"/>
              </a:spcBef>
            </a:pPr>
            <a:r>
              <a:rPr sz="2400" b="1" spc="-5" dirty="0">
                <a:solidFill>
                  <a:srgbClr val="FF0000"/>
                </a:solidFill>
                <a:latin typeface="Times New Roman"/>
                <a:cs typeface="Times New Roman"/>
              </a:rPr>
              <a:t>Attenzione!!</a:t>
            </a:r>
            <a:r>
              <a:rPr sz="2400" b="1" spc="5" dirty="0">
                <a:solidFill>
                  <a:srgbClr val="FF0000"/>
                </a:solidFill>
                <a:latin typeface="Times New Roman"/>
                <a:cs typeface="Times New Roman"/>
              </a:rPr>
              <a:t> </a:t>
            </a:r>
            <a:r>
              <a:rPr sz="2400" b="1" dirty="0">
                <a:solidFill>
                  <a:srgbClr val="FF0000"/>
                </a:solidFill>
                <a:latin typeface="Times New Roman"/>
                <a:cs typeface="Times New Roman"/>
              </a:rPr>
              <a:t>I</a:t>
            </a:r>
            <a:r>
              <a:rPr sz="2400" b="1" spc="5" dirty="0">
                <a:solidFill>
                  <a:srgbClr val="FF0000"/>
                </a:solidFill>
                <a:latin typeface="Times New Roman"/>
                <a:cs typeface="Times New Roman"/>
              </a:rPr>
              <a:t> </a:t>
            </a:r>
            <a:r>
              <a:rPr sz="2400" b="1" spc="-5" dirty="0">
                <a:solidFill>
                  <a:srgbClr val="FF0000"/>
                </a:solidFill>
                <a:latin typeface="Times New Roman"/>
                <a:cs typeface="Times New Roman"/>
              </a:rPr>
              <a:t>sintomi</a:t>
            </a:r>
            <a:r>
              <a:rPr sz="2400" b="1" dirty="0">
                <a:solidFill>
                  <a:srgbClr val="FF0000"/>
                </a:solidFill>
                <a:latin typeface="Times New Roman"/>
                <a:cs typeface="Times New Roman"/>
              </a:rPr>
              <a:t> </a:t>
            </a:r>
            <a:r>
              <a:rPr sz="2400" b="1" spc="-5" dirty="0">
                <a:solidFill>
                  <a:srgbClr val="FF0000"/>
                </a:solidFill>
                <a:latin typeface="Times New Roman"/>
                <a:cs typeface="Times New Roman"/>
              </a:rPr>
              <a:t>dell’angina</a:t>
            </a:r>
            <a:r>
              <a:rPr sz="2400" b="1" spc="10" dirty="0">
                <a:solidFill>
                  <a:srgbClr val="FF0000"/>
                </a:solidFill>
                <a:latin typeface="Times New Roman"/>
                <a:cs typeface="Times New Roman"/>
              </a:rPr>
              <a:t> </a:t>
            </a:r>
            <a:r>
              <a:rPr sz="2400" b="1" dirty="0">
                <a:solidFill>
                  <a:srgbClr val="FF0000"/>
                </a:solidFill>
                <a:latin typeface="Times New Roman"/>
                <a:cs typeface="Times New Roman"/>
              </a:rPr>
              <a:t>sono</a:t>
            </a:r>
            <a:r>
              <a:rPr sz="2400" b="1" spc="5" dirty="0">
                <a:solidFill>
                  <a:srgbClr val="FF0000"/>
                </a:solidFill>
                <a:latin typeface="Times New Roman"/>
                <a:cs typeface="Times New Roman"/>
              </a:rPr>
              <a:t> </a:t>
            </a:r>
            <a:r>
              <a:rPr sz="2400" b="1" spc="-5" dirty="0">
                <a:solidFill>
                  <a:srgbClr val="FF0000"/>
                </a:solidFill>
                <a:latin typeface="Times New Roman"/>
                <a:cs typeface="Times New Roman"/>
              </a:rPr>
              <a:t>molto</a:t>
            </a:r>
            <a:r>
              <a:rPr sz="2400" b="1" spc="5" dirty="0">
                <a:solidFill>
                  <a:srgbClr val="FF0000"/>
                </a:solidFill>
                <a:latin typeface="Times New Roman"/>
                <a:cs typeface="Times New Roman"/>
              </a:rPr>
              <a:t> </a:t>
            </a:r>
            <a:r>
              <a:rPr sz="2400" b="1" spc="-5" dirty="0">
                <a:solidFill>
                  <a:srgbClr val="FF0000"/>
                </a:solidFill>
                <a:latin typeface="Times New Roman"/>
                <a:cs typeface="Times New Roman"/>
              </a:rPr>
              <a:t>simili</a:t>
            </a:r>
            <a:r>
              <a:rPr sz="2400" b="1" spc="5" dirty="0">
                <a:solidFill>
                  <a:srgbClr val="FF0000"/>
                </a:solidFill>
                <a:latin typeface="Times New Roman"/>
                <a:cs typeface="Times New Roman"/>
              </a:rPr>
              <a:t> </a:t>
            </a:r>
            <a:r>
              <a:rPr sz="2400" b="1" dirty="0">
                <a:solidFill>
                  <a:srgbClr val="FF0000"/>
                </a:solidFill>
                <a:latin typeface="Times New Roman"/>
                <a:cs typeface="Times New Roman"/>
              </a:rPr>
              <a:t>a</a:t>
            </a:r>
            <a:r>
              <a:rPr sz="2400" b="1" spc="5" dirty="0">
                <a:solidFill>
                  <a:srgbClr val="FF0000"/>
                </a:solidFill>
                <a:latin typeface="Times New Roman"/>
                <a:cs typeface="Times New Roman"/>
              </a:rPr>
              <a:t> </a:t>
            </a:r>
            <a:r>
              <a:rPr sz="2400" b="1" spc="-5" dirty="0">
                <a:solidFill>
                  <a:srgbClr val="FF0000"/>
                </a:solidFill>
                <a:latin typeface="Times New Roman"/>
                <a:cs typeface="Times New Roman"/>
              </a:rPr>
              <a:t>quelli</a:t>
            </a:r>
            <a:endParaRPr sz="2400" dirty="0">
              <a:latin typeface="Times New Roman"/>
              <a:cs typeface="Times New Roman"/>
            </a:endParaRPr>
          </a:p>
          <a:p>
            <a:pPr marL="3350895">
              <a:lnSpc>
                <a:spcPts val="2700"/>
              </a:lnSpc>
            </a:pPr>
            <a:r>
              <a:rPr sz="2400" b="1" spc="-5" dirty="0">
                <a:solidFill>
                  <a:srgbClr val="FF0000"/>
                </a:solidFill>
                <a:latin typeface="Times New Roman"/>
                <a:cs typeface="Times New Roman"/>
              </a:rPr>
              <a:t>dell’infarto</a:t>
            </a:r>
            <a:r>
              <a:rPr sz="2400" b="1" spc="-20" dirty="0">
                <a:solidFill>
                  <a:srgbClr val="FF0000"/>
                </a:solidFill>
                <a:latin typeface="Times New Roman"/>
                <a:cs typeface="Times New Roman"/>
              </a:rPr>
              <a:t> </a:t>
            </a:r>
            <a:r>
              <a:rPr sz="2400" b="1" spc="-5" dirty="0">
                <a:solidFill>
                  <a:srgbClr val="FF0000"/>
                </a:solidFill>
                <a:latin typeface="Times New Roman"/>
                <a:cs typeface="Times New Roman"/>
              </a:rPr>
              <a:t>cardiaco</a:t>
            </a:r>
            <a:endParaRPr sz="2400" dirty="0">
              <a:latin typeface="Times New Roman"/>
              <a:cs typeface="Times New Roman"/>
            </a:endParaRPr>
          </a:p>
          <a:p>
            <a:pPr marL="469900" indent="-457200">
              <a:lnSpc>
                <a:spcPts val="2700"/>
              </a:lnSpc>
              <a:buFont typeface="Times New Roman"/>
              <a:buChar char="•"/>
              <a:tabLst>
                <a:tab pos="469265" algn="l"/>
                <a:tab pos="469900" algn="l"/>
              </a:tabLst>
            </a:pPr>
            <a:r>
              <a:rPr sz="2400" b="1" spc="-10" dirty="0">
                <a:solidFill>
                  <a:srgbClr val="333399"/>
                </a:solidFill>
                <a:latin typeface="Times New Roman"/>
                <a:cs typeface="Times New Roman"/>
              </a:rPr>
              <a:t>Chiamare</a:t>
            </a:r>
            <a:r>
              <a:rPr sz="2400" b="1" spc="-25" dirty="0">
                <a:solidFill>
                  <a:srgbClr val="333399"/>
                </a:solidFill>
                <a:latin typeface="Times New Roman"/>
                <a:cs typeface="Times New Roman"/>
              </a:rPr>
              <a:t> </a:t>
            </a:r>
            <a:r>
              <a:rPr sz="2400" b="1" spc="-5" dirty="0">
                <a:solidFill>
                  <a:srgbClr val="333399"/>
                </a:solidFill>
                <a:latin typeface="Times New Roman"/>
                <a:cs typeface="Times New Roman"/>
              </a:rPr>
              <a:t>il</a:t>
            </a:r>
            <a:r>
              <a:rPr sz="2400" b="1" spc="-25" dirty="0">
                <a:solidFill>
                  <a:srgbClr val="333399"/>
                </a:solidFill>
                <a:latin typeface="Times New Roman"/>
                <a:cs typeface="Times New Roman"/>
              </a:rPr>
              <a:t> </a:t>
            </a:r>
            <a:r>
              <a:rPr lang="it-IT" sz="2400" b="1" spc="-35" dirty="0">
                <a:solidFill>
                  <a:srgbClr val="333399"/>
                </a:solidFill>
                <a:latin typeface="Times New Roman"/>
                <a:cs typeface="Times New Roman"/>
              </a:rPr>
              <a:t>112</a:t>
            </a:r>
            <a:r>
              <a:rPr sz="2400" b="1" spc="-35" dirty="0">
                <a:solidFill>
                  <a:srgbClr val="333399"/>
                </a:solidFill>
                <a:latin typeface="Times New Roman"/>
                <a:cs typeface="Times New Roman"/>
              </a:rPr>
              <a:t>.</a:t>
            </a:r>
            <a:endParaRPr sz="2400" dirty="0">
              <a:latin typeface="Times New Roman"/>
              <a:cs typeface="Times New Roman"/>
            </a:endParaRPr>
          </a:p>
          <a:p>
            <a:pPr marL="469900" indent="-457200">
              <a:lnSpc>
                <a:spcPts val="2700"/>
              </a:lnSpc>
              <a:buFont typeface="Times New Roman"/>
              <a:buChar char="•"/>
              <a:tabLst>
                <a:tab pos="469265" algn="l"/>
                <a:tab pos="469900" algn="l"/>
              </a:tabLst>
            </a:pPr>
            <a:r>
              <a:rPr sz="2400" b="1" spc="-15" dirty="0">
                <a:solidFill>
                  <a:srgbClr val="333399"/>
                </a:solidFill>
                <a:latin typeface="Times New Roman"/>
                <a:cs typeface="Times New Roman"/>
              </a:rPr>
              <a:t>Fare</a:t>
            </a:r>
            <a:r>
              <a:rPr sz="2400" b="1" spc="-5" dirty="0">
                <a:solidFill>
                  <a:srgbClr val="333399"/>
                </a:solidFill>
                <a:latin typeface="Times New Roman"/>
                <a:cs typeface="Times New Roman"/>
              </a:rPr>
              <a:t> </a:t>
            </a:r>
            <a:r>
              <a:rPr sz="2400" b="1" spc="-10" dirty="0">
                <a:solidFill>
                  <a:srgbClr val="333399"/>
                </a:solidFill>
                <a:latin typeface="Times New Roman"/>
                <a:cs typeface="Times New Roman"/>
              </a:rPr>
              <a:t>sedere</a:t>
            </a:r>
            <a:r>
              <a:rPr sz="2400" b="1" spc="-5" dirty="0">
                <a:solidFill>
                  <a:srgbClr val="333399"/>
                </a:solidFill>
                <a:latin typeface="Times New Roman"/>
                <a:cs typeface="Times New Roman"/>
              </a:rPr>
              <a:t> comodamente il soggetto.</a:t>
            </a:r>
            <a:endParaRPr sz="2400" dirty="0">
              <a:latin typeface="Times New Roman"/>
              <a:cs typeface="Times New Roman"/>
            </a:endParaRPr>
          </a:p>
          <a:p>
            <a:pPr marL="428625">
              <a:lnSpc>
                <a:spcPts val="2700"/>
              </a:lnSpc>
            </a:pPr>
            <a:r>
              <a:rPr sz="2400" b="1" dirty="0">
                <a:solidFill>
                  <a:srgbClr val="333399"/>
                </a:solidFill>
                <a:latin typeface="Times New Roman"/>
                <a:cs typeface="Times New Roman"/>
              </a:rPr>
              <a:t>La</a:t>
            </a:r>
            <a:r>
              <a:rPr sz="2400" b="1" spc="5" dirty="0">
                <a:solidFill>
                  <a:srgbClr val="333399"/>
                </a:solidFill>
                <a:latin typeface="Times New Roman"/>
                <a:cs typeface="Times New Roman"/>
              </a:rPr>
              <a:t> </a:t>
            </a:r>
            <a:r>
              <a:rPr sz="2400" b="1" spc="-5" dirty="0">
                <a:solidFill>
                  <a:srgbClr val="333399"/>
                </a:solidFill>
                <a:latin typeface="Times New Roman"/>
                <a:cs typeface="Times New Roman"/>
              </a:rPr>
              <a:t>posizione</a:t>
            </a:r>
            <a:r>
              <a:rPr sz="2400" b="1" spc="5" dirty="0">
                <a:solidFill>
                  <a:srgbClr val="333399"/>
                </a:solidFill>
                <a:latin typeface="Times New Roman"/>
                <a:cs typeface="Times New Roman"/>
              </a:rPr>
              <a:t> </a:t>
            </a:r>
            <a:r>
              <a:rPr sz="2400" b="1" spc="-5" dirty="0">
                <a:solidFill>
                  <a:srgbClr val="333399"/>
                </a:solidFill>
                <a:latin typeface="Times New Roman"/>
                <a:cs typeface="Times New Roman"/>
              </a:rPr>
              <a:t>semiseduta</a:t>
            </a:r>
            <a:r>
              <a:rPr sz="2400" b="1" spc="10" dirty="0">
                <a:solidFill>
                  <a:srgbClr val="333399"/>
                </a:solidFill>
                <a:latin typeface="Times New Roman"/>
                <a:cs typeface="Times New Roman"/>
              </a:rPr>
              <a:t> </a:t>
            </a:r>
            <a:r>
              <a:rPr sz="2400" b="1" spc="-5" dirty="0">
                <a:solidFill>
                  <a:srgbClr val="333399"/>
                </a:solidFill>
                <a:latin typeface="Times New Roman"/>
                <a:cs typeface="Times New Roman"/>
              </a:rPr>
              <a:t>favorisce</a:t>
            </a:r>
            <a:r>
              <a:rPr sz="2400" b="1" dirty="0">
                <a:solidFill>
                  <a:srgbClr val="333399"/>
                </a:solidFill>
                <a:latin typeface="Times New Roman"/>
                <a:cs typeface="Times New Roman"/>
              </a:rPr>
              <a:t> </a:t>
            </a:r>
            <a:r>
              <a:rPr sz="2400" b="1" spc="-5" dirty="0">
                <a:solidFill>
                  <a:srgbClr val="333399"/>
                </a:solidFill>
                <a:latin typeface="Times New Roman"/>
                <a:cs typeface="Times New Roman"/>
              </a:rPr>
              <a:t>la</a:t>
            </a:r>
            <a:r>
              <a:rPr sz="2400" b="1" spc="10" dirty="0">
                <a:solidFill>
                  <a:srgbClr val="333399"/>
                </a:solidFill>
                <a:latin typeface="Times New Roman"/>
                <a:cs typeface="Times New Roman"/>
              </a:rPr>
              <a:t> </a:t>
            </a:r>
            <a:r>
              <a:rPr sz="2400" b="1" spc="-10" dirty="0">
                <a:solidFill>
                  <a:srgbClr val="333399"/>
                </a:solidFill>
                <a:latin typeface="Times New Roman"/>
                <a:cs typeface="Times New Roman"/>
              </a:rPr>
              <a:t>respirazione.</a:t>
            </a:r>
            <a:endParaRPr sz="2400" dirty="0">
              <a:latin typeface="Times New Roman"/>
              <a:cs typeface="Times New Roman"/>
            </a:endParaRPr>
          </a:p>
          <a:p>
            <a:pPr marL="469900" indent="-457200">
              <a:lnSpc>
                <a:spcPts val="2700"/>
              </a:lnSpc>
              <a:buFont typeface="Times New Roman"/>
              <a:buChar char="•"/>
              <a:tabLst>
                <a:tab pos="469265" algn="l"/>
                <a:tab pos="469900" algn="l"/>
              </a:tabLst>
            </a:pPr>
            <a:r>
              <a:rPr sz="2400" b="1" spc="-15" dirty="0">
                <a:solidFill>
                  <a:srgbClr val="333399"/>
                </a:solidFill>
                <a:latin typeface="Times New Roman"/>
                <a:cs typeface="Times New Roman"/>
              </a:rPr>
              <a:t>Tranquillizzarlo </a:t>
            </a:r>
            <a:r>
              <a:rPr sz="2400" b="1" dirty="0">
                <a:solidFill>
                  <a:srgbClr val="333399"/>
                </a:solidFill>
                <a:latin typeface="Times New Roman"/>
                <a:cs typeface="Times New Roman"/>
              </a:rPr>
              <a:t>e</a:t>
            </a:r>
            <a:r>
              <a:rPr sz="2400" b="1" spc="-20" dirty="0">
                <a:solidFill>
                  <a:srgbClr val="333399"/>
                </a:solidFill>
                <a:latin typeface="Times New Roman"/>
                <a:cs typeface="Times New Roman"/>
              </a:rPr>
              <a:t> </a:t>
            </a:r>
            <a:r>
              <a:rPr sz="2400" b="1" spc="-5" dirty="0">
                <a:solidFill>
                  <a:srgbClr val="333399"/>
                </a:solidFill>
                <a:latin typeface="Times New Roman"/>
                <a:cs typeface="Times New Roman"/>
              </a:rPr>
              <a:t>rassicurarlo.</a:t>
            </a:r>
            <a:endParaRPr sz="2400" dirty="0">
              <a:latin typeface="Times New Roman"/>
              <a:cs typeface="Times New Roman"/>
            </a:endParaRPr>
          </a:p>
          <a:p>
            <a:pPr marL="469900" indent="-457200">
              <a:lnSpc>
                <a:spcPts val="2700"/>
              </a:lnSpc>
              <a:buFont typeface="Times New Roman"/>
              <a:buChar char="•"/>
              <a:tabLst>
                <a:tab pos="469265" algn="l"/>
                <a:tab pos="469900" algn="l"/>
              </a:tabLst>
            </a:pPr>
            <a:r>
              <a:rPr sz="2400" b="1" spc="-5" dirty="0">
                <a:solidFill>
                  <a:srgbClr val="333399"/>
                </a:solidFill>
                <a:latin typeface="Times New Roman"/>
                <a:cs typeface="Times New Roman"/>
              </a:rPr>
              <a:t>Impedirne</a:t>
            </a:r>
            <a:r>
              <a:rPr sz="2400" b="1" spc="-10" dirty="0">
                <a:solidFill>
                  <a:srgbClr val="333399"/>
                </a:solidFill>
                <a:latin typeface="Times New Roman"/>
                <a:cs typeface="Times New Roman"/>
              </a:rPr>
              <a:t> </a:t>
            </a:r>
            <a:r>
              <a:rPr sz="2400" b="1" spc="-5" dirty="0">
                <a:solidFill>
                  <a:srgbClr val="333399"/>
                </a:solidFill>
                <a:latin typeface="Times New Roman"/>
                <a:cs typeface="Times New Roman"/>
              </a:rPr>
              <a:t>sforzi</a:t>
            </a:r>
            <a:r>
              <a:rPr sz="2400" b="1" spc="-10" dirty="0">
                <a:solidFill>
                  <a:srgbClr val="333399"/>
                </a:solidFill>
                <a:latin typeface="Times New Roman"/>
                <a:cs typeface="Times New Roman"/>
              </a:rPr>
              <a:t> </a:t>
            </a:r>
            <a:r>
              <a:rPr sz="2400" b="1" dirty="0">
                <a:solidFill>
                  <a:srgbClr val="333399"/>
                </a:solidFill>
                <a:latin typeface="Times New Roman"/>
                <a:cs typeface="Times New Roman"/>
              </a:rPr>
              <a:t>e</a:t>
            </a:r>
            <a:r>
              <a:rPr sz="2400" b="1" spc="-10" dirty="0">
                <a:solidFill>
                  <a:srgbClr val="333399"/>
                </a:solidFill>
                <a:latin typeface="Times New Roman"/>
                <a:cs typeface="Times New Roman"/>
              </a:rPr>
              <a:t> </a:t>
            </a:r>
            <a:r>
              <a:rPr sz="2400" b="1" spc="-5" dirty="0">
                <a:solidFill>
                  <a:srgbClr val="333399"/>
                </a:solidFill>
                <a:latin typeface="Times New Roman"/>
                <a:cs typeface="Times New Roman"/>
              </a:rPr>
              <a:t>movimenti.</a:t>
            </a:r>
            <a:endParaRPr sz="2400" dirty="0">
              <a:latin typeface="Times New Roman"/>
              <a:cs typeface="Times New Roman"/>
            </a:endParaRPr>
          </a:p>
          <a:p>
            <a:pPr marL="469900" marR="751840" indent="-457200">
              <a:lnSpc>
                <a:spcPts val="2700"/>
              </a:lnSpc>
              <a:spcBef>
                <a:spcPts val="150"/>
              </a:spcBef>
              <a:buChar char="•"/>
              <a:tabLst>
                <a:tab pos="469265" algn="l"/>
                <a:tab pos="469900" algn="l"/>
              </a:tabLst>
            </a:pPr>
            <a:r>
              <a:rPr sz="2400" b="1" spc="-50" dirty="0">
                <a:solidFill>
                  <a:srgbClr val="333399"/>
                </a:solidFill>
                <a:latin typeface="Times New Roman"/>
                <a:cs typeface="Times New Roman"/>
              </a:rPr>
              <a:t>Tenere</a:t>
            </a:r>
            <a:r>
              <a:rPr sz="2400" b="1" spc="-5" dirty="0">
                <a:solidFill>
                  <a:srgbClr val="333399"/>
                </a:solidFill>
                <a:latin typeface="Times New Roman"/>
                <a:cs typeface="Times New Roman"/>
              </a:rPr>
              <a:t> </a:t>
            </a:r>
            <a:r>
              <a:rPr sz="2400" b="1" spc="-10" dirty="0">
                <a:solidFill>
                  <a:srgbClr val="333399"/>
                </a:solidFill>
                <a:latin typeface="Times New Roman"/>
                <a:cs typeface="Times New Roman"/>
              </a:rPr>
              <a:t>sempre</a:t>
            </a:r>
            <a:r>
              <a:rPr sz="2400" b="1" dirty="0">
                <a:solidFill>
                  <a:srgbClr val="333399"/>
                </a:solidFill>
                <a:latin typeface="Times New Roman"/>
                <a:cs typeface="Times New Roman"/>
              </a:rPr>
              <a:t> sotto</a:t>
            </a:r>
            <a:r>
              <a:rPr sz="2400" b="1" spc="5" dirty="0">
                <a:solidFill>
                  <a:srgbClr val="333399"/>
                </a:solidFill>
                <a:latin typeface="Times New Roman"/>
                <a:cs typeface="Times New Roman"/>
              </a:rPr>
              <a:t> </a:t>
            </a:r>
            <a:r>
              <a:rPr sz="2400" b="1" spc="-10" dirty="0">
                <a:solidFill>
                  <a:srgbClr val="333399"/>
                </a:solidFill>
                <a:latin typeface="Times New Roman"/>
                <a:cs typeface="Times New Roman"/>
              </a:rPr>
              <a:t>controllo</a:t>
            </a:r>
            <a:r>
              <a:rPr sz="2400" b="1" spc="5" dirty="0">
                <a:solidFill>
                  <a:srgbClr val="333399"/>
                </a:solidFill>
                <a:latin typeface="Times New Roman"/>
                <a:cs typeface="Times New Roman"/>
              </a:rPr>
              <a:t> </a:t>
            </a:r>
            <a:r>
              <a:rPr sz="2400" b="1" spc="-5" dirty="0">
                <a:solidFill>
                  <a:srgbClr val="333399"/>
                </a:solidFill>
                <a:latin typeface="Times New Roman"/>
                <a:cs typeface="Times New Roman"/>
              </a:rPr>
              <a:t>le</a:t>
            </a:r>
            <a:r>
              <a:rPr sz="2400" b="1" dirty="0">
                <a:solidFill>
                  <a:srgbClr val="333399"/>
                </a:solidFill>
                <a:latin typeface="Times New Roman"/>
                <a:cs typeface="Times New Roman"/>
              </a:rPr>
              <a:t> </a:t>
            </a:r>
            <a:r>
              <a:rPr sz="2400" b="1" spc="-5" dirty="0">
                <a:solidFill>
                  <a:srgbClr val="333399"/>
                </a:solidFill>
                <a:latin typeface="Times New Roman"/>
                <a:cs typeface="Times New Roman"/>
              </a:rPr>
              <a:t>funzioni</a:t>
            </a:r>
            <a:r>
              <a:rPr sz="2400" b="1" dirty="0">
                <a:solidFill>
                  <a:srgbClr val="333399"/>
                </a:solidFill>
                <a:latin typeface="Times New Roman"/>
                <a:cs typeface="Times New Roman"/>
              </a:rPr>
              <a:t> </a:t>
            </a:r>
            <a:r>
              <a:rPr sz="2400" b="1" spc="-5" dirty="0">
                <a:solidFill>
                  <a:srgbClr val="333399"/>
                </a:solidFill>
                <a:latin typeface="Times New Roman"/>
                <a:cs typeface="Times New Roman"/>
              </a:rPr>
              <a:t>vitali</a:t>
            </a:r>
            <a:r>
              <a:rPr sz="2400" b="1" dirty="0">
                <a:solidFill>
                  <a:srgbClr val="333399"/>
                </a:solidFill>
                <a:latin typeface="Times New Roman"/>
                <a:cs typeface="Times New Roman"/>
              </a:rPr>
              <a:t> </a:t>
            </a:r>
            <a:r>
              <a:rPr sz="2400" b="1" spc="-5" dirty="0">
                <a:solidFill>
                  <a:srgbClr val="333399"/>
                </a:solidFill>
                <a:latin typeface="Times New Roman"/>
                <a:cs typeface="Times New Roman"/>
              </a:rPr>
              <a:t>(polso</a:t>
            </a:r>
            <a:r>
              <a:rPr sz="2400" b="1" spc="5" dirty="0">
                <a:solidFill>
                  <a:srgbClr val="333399"/>
                </a:solidFill>
                <a:latin typeface="Times New Roman"/>
                <a:cs typeface="Times New Roman"/>
              </a:rPr>
              <a:t> </a:t>
            </a:r>
            <a:r>
              <a:rPr sz="2400" b="1" dirty="0">
                <a:solidFill>
                  <a:srgbClr val="333399"/>
                </a:solidFill>
                <a:latin typeface="Times New Roman"/>
                <a:cs typeface="Times New Roman"/>
              </a:rPr>
              <a:t>e </a:t>
            </a:r>
            <a:r>
              <a:rPr sz="2400" b="1" spc="-585" dirty="0">
                <a:solidFill>
                  <a:srgbClr val="333399"/>
                </a:solidFill>
                <a:latin typeface="Times New Roman"/>
                <a:cs typeface="Times New Roman"/>
              </a:rPr>
              <a:t> </a:t>
            </a:r>
            <a:r>
              <a:rPr sz="2400" b="1" spc="-10" dirty="0">
                <a:solidFill>
                  <a:srgbClr val="333399"/>
                </a:solidFill>
                <a:latin typeface="Times New Roman"/>
                <a:cs typeface="Times New Roman"/>
              </a:rPr>
              <a:t>respirazione)</a:t>
            </a:r>
            <a:r>
              <a:rPr sz="2400" b="1" dirty="0">
                <a:solidFill>
                  <a:srgbClr val="333399"/>
                </a:solidFill>
                <a:latin typeface="Times New Roman"/>
                <a:cs typeface="Times New Roman"/>
              </a:rPr>
              <a:t> </a:t>
            </a:r>
            <a:r>
              <a:rPr sz="2400" b="1" spc="-5" dirty="0">
                <a:solidFill>
                  <a:srgbClr val="333399"/>
                </a:solidFill>
                <a:latin typeface="Times New Roman"/>
                <a:cs typeface="Times New Roman"/>
              </a:rPr>
              <a:t>in</a:t>
            </a:r>
            <a:r>
              <a:rPr sz="2400" b="1" dirty="0">
                <a:solidFill>
                  <a:srgbClr val="333399"/>
                </a:solidFill>
                <a:latin typeface="Times New Roman"/>
                <a:cs typeface="Times New Roman"/>
              </a:rPr>
              <a:t> </a:t>
            </a:r>
            <a:r>
              <a:rPr sz="2400" b="1" spc="-5" dirty="0">
                <a:solidFill>
                  <a:srgbClr val="333399"/>
                </a:solidFill>
                <a:latin typeface="Times New Roman"/>
                <a:cs typeface="Times New Roman"/>
              </a:rPr>
              <a:t>attesa</a:t>
            </a:r>
            <a:r>
              <a:rPr sz="2400" b="1" dirty="0">
                <a:solidFill>
                  <a:srgbClr val="333399"/>
                </a:solidFill>
                <a:latin typeface="Times New Roman"/>
                <a:cs typeface="Times New Roman"/>
              </a:rPr>
              <a:t> </a:t>
            </a:r>
            <a:r>
              <a:rPr sz="2400" b="1" spc="-5" dirty="0">
                <a:solidFill>
                  <a:srgbClr val="333399"/>
                </a:solidFill>
                <a:latin typeface="Times New Roman"/>
                <a:cs typeface="Times New Roman"/>
              </a:rPr>
              <a:t>dei soccorsi.</a:t>
            </a:r>
            <a:endParaRPr sz="2400" dirty="0">
              <a:latin typeface="Times New Roman"/>
              <a:cs typeface="Times New Roman"/>
            </a:endParaRPr>
          </a:p>
          <a:p>
            <a:pPr marL="469900" marR="85725" indent="-457200">
              <a:lnSpc>
                <a:spcPts val="2700"/>
              </a:lnSpc>
              <a:spcBef>
                <a:spcPts val="1100"/>
              </a:spcBef>
            </a:pPr>
            <a:r>
              <a:rPr sz="2400" b="1" spc="-35" dirty="0">
                <a:solidFill>
                  <a:srgbClr val="333399"/>
                </a:solidFill>
                <a:latin typeface="Times New Roman"/>
                <a:cs typeface="Times New Roman"/>
              </a:rPr>
              <a:t>Tenersi</a:t>
            </a:r>
            <a:r>
              <a:rPr sz="2400" b="1" dirty="0">
                <a:solidFill>
                  <a:srgbClr val="333399"/>
                </a:solidFill>
                <a:latin typeface="Times New Roman"/>
                <a:cs typeface="Times New Roman"/>
              </a:rPr>
              <a:t> </a:t>
            </a:r>
            <a:r>
              <a:rPr sz="2400" b="1" spc="-10" dirty="0">
                <a:solidFill>
                  <a:srgbClr val="333399"/>
                </a:solidFill>
                <a:latin typeface="Times New Roman"/>
                <a:cs typeface="Times New Roman"/>
              </a:rPr>
              <a:t>pronti</a:t>
            </a:r>
            <a:r>
              <a:rPr sz="2400" b="1" dirty="0">
                <a:solidFill>
                  <a:srgbClr val="333399"/>
                </a:solidFill>
                <a:latin typeface="Times New Roman"/>
                <a:cs typeface="Times New Roman"/>
              </a:rPr>
              <a:t> </a:t>
            </a:r>
            <a:r>
              <a:rPr sz="2400" b="1" spc="-5" dirty="0">
                <a:solidFill>
                  <a:srgbClr val="333399"/>
                </a:solidFill>
                <a:latin typeface="Times New Roman"/>
                <a:cs typeface="Times New Roman"/>
              </a:rPr>
              <a:t>per</a:t>
            </a:r>
            <a:r>
              <a:rPr sz="2400" b="1" spc="-40" dirty="0">
                <a:solidFill>
                  <a:srgbClr val="333399"/>
                </a:solidFill>
                <a:latin typeface="Times New Roman"/>
                <a:cs typeface="Times New Roman"/>
              </a:rPr>
              <a:t> </a:t>
            </a:r>
            <a:r>
              <a:rPr sz="2400" b="1" spc="-5" dirty="0">
                <a:solidFill>
                  <a:srgbClr val="333399"/>
                </a:solidFill>
                <a:latin typeface="Times New Roman"/>
                <a:cs typeface="Times New Roman"/>
              </a:rPr>
              <a:t>la</a:t>
            </a:r>
            <a:r>
              <a:rPr sz="2400" b="1" spc="5" dirty="0">
                <a:solidFill>
                  <a:srgbClr val="333399"/>
                </a:solidFill>
                <a:latin typeface="Times New Roman"/>
                <a:cs typeface="Times New Roman"/>
              </a:rPr>
              <a:t> </a:t>
            </a:r>
            <a:r>
              <a:rPr sz="2400" b="1" spc="-5" dirty="0">
                <a:solidFill>
                  <a:srgbClr val="333399"/>
                </a:solidFill>
                <a:latin typeface="Times New Roman"/>
                <a:cs typeface="Times New Roman"/>
              </a:rPr>
              <a:t>rianimazione</a:t>
            </a:r>
            <a:r>
              <a:rPr sz="2400" b="1" dirty="0">
                <a:solidFill>
                  <a:srgbClr val="333399"/>
                </a:solidFill>
                <a:latin typeface="Times New Roman"/>
                <a:cs typeface="Times New Roman"/>
              </a:rPr>
              <a:t> </a:t>
            </a:r>
            <a:r>
              <a:rPr sz="2400" b="1" spc="-5" dirty="0">
                <a:solidFill>
                  <a:srgbClr val="333399"/>
                </a:solidFill>
                <a:latin typeface="Times New Roman"/>
                <a:cs typeface="Times New Roman"/>
              </a:rPr>
              <a:t>che,</a:t>
            </a:r>
            <a:r>
              <a:rPr sz="2400" b="1" spc="5" dirty="0">
                <a:solidFill>
                  <a:srgbClr val="333399"/>
                </a:solidFill>
                <a:latin typeface="Times New Roman"/>
                <a:cs typeface="Times New Roman"/>
              </a:rPr>
              <a:t> </a:t>
            </a:r>
            <a:r>
              <a:rPr sz="2400" b="1" spc="-5" dirty="0">
                <a:solidFill>
                  <a:srgbClr val="333399"/>
                </a:solidFill>
                <a:latin typeface="Times New Roman"/>
                <a:cs typeface="Times New Roman"/>
              </a:rPr>
              <a:t>comunque,</a:t>
            </a:r>
            <a:r>
              <a:rPr sz="2400" b="1" spc="5" dirty="0">
                <a:solidFill>
                  <a:srgbClr val="333399"/>
                </a:solidFill>
                <a:latin typeface="Times New Roman"/>
                <a:cs typeface="Times New Roman"/>
              </a:rPr>
              <a:t> </a:t>
            </a:r>
            <a:r>
              <a:rPr sz="2400" b="1" dirty="0">
                <a:solidFill>
                  <a:srgbClr val="333399"/>
                </a:solidFill>
                <a:latin typeface="Times New Roman"/>
                <a:cs typeface="Times New Roman"/>
              </a:rPr>
              <a:t>è </a:t>
            </a:r>
            <a:r>
              <a:rPr sz="2400" b="1" spc="-5" dirty="0">
                <a:solidFill>
                  <a:srgbClr val="333399"/>
                </a:solidFill>
                <a:latin typeface="Times New Roman"/>
                <a:cs typeface="Times New Roman"/>
              </a:rPr>
              <a:t>raramente </a:t>
            </a:r>
            <a:r>
              <a:rPr sz="2400" b="1" spc="-585" dirty="0">
                <a:solidFill>
                  <a:srgbClr val="333399"/>
                </a:solidFill>
                <a:latin typeface="Times New Roman"/>
                <a:cs typeface="Times New Roman"/>
              </a:rPr>
              <a:t> </a:t>
            </a:r>
            <a:r>
              <a:rPr sz="2400" b="1" spc="-5" dirty="0">
                <a:solidFill>
                  <a:srgbClr val="333399"/>
                </a:solidFill>
                <a:latin typeface="Times New Roman"/>
                <a:cs typeface="Times New Roman"/>
              </a:rPr>
              <a:t>necessaria in</a:t>
            </a:r>
            <a:r>
              <a:rPr sz="2400" b="1" dirty="0">
                <a:solidFill>
                  <a:srgbClr val="333399"/>
                </a:solidFill>
                <a:latin typeface="Times New Roman"/>
                <a:cs typeface="Times New Roman"/>
              </a:rPr>
              <a:t> </a:t>
            </a:r>
            <a:r>
              <a:rPr sz="2400" b="1" spc="-5" dirty="0">
                <a:solidFill>
                  <a:srgbClr val="333399"/>
                </a:solidFill>
                <a:latin typeface="Times New Roman"/>
                <a:cs typeface="Times New Roman"/>
              </a:rPr>
              <a:t>caso</a:t>
            </a:r>
            <a:r>
              <a:rPr sz="2400" b="1" dirty="0">
                <a:solidFill>
                  <a:srgbClr val="333399"/>
                </a:solidFill>
                <a:latin typeface="Times New Roman"/>
                <a:cs typeface="Times New Roman"/>
              </a:rPr>
              <a:t> di</a:t>
            </a:r>
            <a:r>
              <a:rPr sz="2400" b="1" spc="-5" dirty="0">
                <a:solidFill>
                  <a:srgbClr val="333399"/>
                </a:solidFill>
                <a:latin typeface="Times New Roman"/>
                <a:cs typeface="Times New Roman"/>
              </a:rPr>
              <a:t> angina</a:t>
            </a:r>
            <a:r>
              <a:rPr sz="2400" b="1" dirty="0">
                <a:solidFill>
                  <a:srgbClr val="333399"/>
                </a:solidFill>
                <a:latin typeface="Times New Roman"/>
                <a:cs typeface="Times New Roman"/>
              </a:rPr>
              <a:t> </a:t>
            </a:r>
            <a:r>
              <a:rPr sz="2400" b="1" spc="-5" dirty="0">
                <a:solidFill>
                  <a:srgbClr val="333399"/>
                </a:solidFill>
                <a:latin typeface="Times New Roman"/>
                <a:cs typeface="Times New Roman"/>
              </a:rPr>
              <a:t>pectoris.</a:t>
            </a:r>
            <a:endParaRPr sz="2400" dirty="0">
              <a:latin typeface="Times New Roman"/>
              <a:cs typeface="Times New Roman"/>
            </a:endParaRPr>
          </a:p>
        </p:txBody>
      </p:sp>
      <p:grpSp>
        <p:nvGrpSpPr>
          <p:cNvPr id="4" name="object 4"/>
          <p:cNvGrpSpPr/>
          <p:nvPr/>
        </p:nvGrpSpPr>
        <p:grpSpPr>
          <a:xfrm>
            <a:off x="7224712" y="2195512"/>
            <a:ext cx="1851660" cy="1975485"/>
            <a:chOff x="7224712" y="2195512"/>
            <a:chExt cx="1851660" cy="1975485"/>
          </a:xfrm>
        </p:grpSpPr>
        <p:pic>
          <p:nvPicPr>
            <p:cNvPr id="5" name="object 5"/>
            <p:cNvPicPr/>
            <p:nvPr/>
          </p:nvPicPr>
          <p:blipFill>
            <a:blip r:embed="rId2" cstate="print"/>
            <a:stretch>
              <a:fillRect/>
            </a:stretch>
          </p:blipFill>
          <p:spPr>
            <a:xfrm>
              <a:off x="7233055" y="2203855"/>
              <a:ext cx="1843087" cy="1966912"/>
            </a:xfrm>
            <a:prstGeom prst="rect">
              <a:avLst/>
            </a:prstGeom>
          </p:spPr>
        </p:pic>
        <p:pic>
          <p:nvPicPr>
            <p:cNvPr id="6" name="object 6"/>
            <p:cNvPicPr/>
            <p:nvPr/>
          </p:nvPicPr>
          <p:blipFill>
            <a:blip r:embed="rId3" cstate="print"/>
            <a:stretch>
              <a:fillRect/>
            </a:stretch>
          </p:blipFill>
          <p:spPr>
            <a:xfrm>
              <a:off x="7239000" y="2209800"/>
              <a:ext cx="1687512" cy="1811337"/>
            </a:xfrm>
            <a:prstGeom prst="rect">
              <a:avLst/>
            </a:prstGeom>
          </p:spPr>
        </p:pic>
        <p:sp>
          <p:nvSpPr>
            <p:cNvPr id="7" name="object 7"/>
            <p:cNvSpPr/>
            <p:nvPr/>
          </p:nvSpPr>
          <p:spPr>
            <a:xfrm>
              <a:off x="7239000" y="2209800"/>
              <a:ext cx="1687830" cy="1811655"/>
            </a:xfrm>
            <a:custGeom>
              <a:avLst/>
              <a:gdLst/>
              <a:ahLst/>
              <a:cxnLst/>
              <a:rect l="l" t="t" r="r" b="b"/>
              <a:pathLst>
                <a:path w="1687829" h="1811654">
                  <a:moveTo>
                    <a:pt x="0" y="0"/>
                  </a:moveTo>
                  <a:lnTo>
                    <a:pt x="1687512" y="0"/>
                  </a:lnTo>
                  <a:lnTo>
                    <a:pt x="1687512" y="1811337"/>
                  </a:lnTo>
                  <a:lnTo>
                    <a:pt x="0" y="1811337"/>
                  </a:lnTo>
                  <a:lnTo>
                    <a:pt x="0" y="0"/>
                  </a:lnTo>
                  <a:close/>
                </a:path>
              </a:pathLst>
            </a:custGeom>
            <a:ln w="28575">
              <a:solidFill>
                <a:srgbClr val="000000"/>
              </a:solidFill>
            </a:ln>
          </p:spPr>
          <p:txBody>
            <a:bodyPr wrap="square" lIns="0" tIns="0" rIns="0" bIns="0" rtlCol="0"/>
            <a:lstStyle/>
            <a:p>
              <a:endParaRPr/>
            </a:p>
          </p:txBody>
        </p:sp>
      </p:gr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3081" y="1307047"/>
            <a:ext cx="5831205" cy="997709"/>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333399"/>
                </a:solidFill>
                <a:latin typeface="Times New Roman"/>
                <a:cs typeface="Times New Roman"/>
              </a:rPr>
              <a:t>Non </a:t>
            </a:r>
            <a:r>
              <a:rPr sz="3200" b="1" spc="-10" dirty="0">
                <a:solidFill>
                  <a:srgbClr val="333399"/>
                </a:solidFill>
                <a:latin typeface="Times New Roman"/>
                <a:cs typeface="Times New Roman"/>
              </a:rPr>
              <a:t>somministrare</a:t>
            </a:r>
            <a:r>
              <a:rPr sz="3200" b="1" spc="-5" dirty="0">
                <a:solidFill>
                  <a:srgbClr val="333399"/>
                </a:solidFill>
                <a:latin typeface="Times New Roman"/>
                <a:cs typeface="Times New Roman"/>
              </a:rPr>
              <a:t> </a:t>
            </a:r>
            <a:r>
              <a:rPr sz="3200" b="1" spc="-5" dirty="0" err="1">
                <a:solidFill>
                  <a:srgbClr val="333399"/>
                </a:solidFill>
                <a:latin typeface="Times New Roman"/>
                <a:cs typeface="Times New Roman"/>
              </a:rPr>
              <a:t>sostanze</a:t>
            </a:r>
            <a:r>
              <a:rPr sz="3200" b="1" spc="-5" dirty="0">
                <a:solidFill>
                  <a:srgbClr val="333399"/>
                </a:solidFill>
                <a:latin typeface="Times New Roman"/>
                <a:cs typeface="Times New Roman"/>
              </a:rPr>
              <a:t> </a:t>
            </a:r>
            <a:r>
              <a:rPr sz="3200" b="1" spc="-5" dirty="0" err="1">
                <a:solidFill>
                  <a:srgbClr val="333399"/>
                </a:solidFill>
                <a:latin typeface="Times New Roman"/>
                <a:cs typeface="Times New Roman"/>
              </a:rPr>
              <a:t>alcol</a:t>
            </a:r>
            <a:r>
              <a:rPr lang="it-IT" sz="3200" b="1" spc="-5" dirty="0" err="1">
                <a:solidFill>
                  <a:srgbClr val="333399"/>
                </a:solidFill>
                <a:latin typeface="Times New Roman"/>
                <a:cs typeface="Times New Roman"/>
              </a:rPr>
              <a:t>iche</a:t>
            </a:r>
            <a:endParaRPr sz="3200" dirty="0">
              <a:latin typeface="Times New Roman"/>
              <a:cs typeface="Times New Roman"/>
            </a:endParaRPr>
          </a:p>
        </p:txBody>
      </p:sp>
      <p:sp>
        <p:nvSpPr>
          <p:cNvPr id="4" name="object 4"/>
          <p:cNvSpPr txBox="1"/>
          <p:nvPr/>
        </p:nvSpPr>
        <p:spPr>
          <a:xfrm>
            <a:off x="2695257" y="347686"/>
            <a:ext cx="3324543" cy="505267"/>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FF0000"/>
                </a:solidFill>
                <a:latin typeface="Times New Roman"/>
                <a:cs typeface="Times New Roman"/>
              </a:rPr>
              <a:t>C</a:t>
            </a:r>
            <a:r>
              <a:rPr sz="3200" b="1" spc="-5" dirty="0">
                <a:solidFill>
                  <a:srgbClr val="FF0000"/>
                </a:solidFill>
                <a:latin typeface="Times New Roman"/>
                <a:cs typeface="Times New Roman"/>
              </a:rPr>
              <a:t>O</a:t>
            </a:r>
            <a:r>
              <a:rPr sz="3200" b="1" dirty="0">
                <a:solidFill>
                  <a:srgbClr val="FF0000"/>
                </a:solidFill>
                <a:latin typeface="Times New Roman"/>
                <a:cs typeface="Times New Roman"/>
              </a:rPr>
              <a:t>SA</a:t>
            </a:r>
            <a:r>
              <a:rPr sz="3200" b="1" spc="-135" dirty="0">
                <a:solidFill>
                  <a:srgbClr val="FF0000"/>
                </a:solidFill>
                <a:latin typeface="Times New Roman"/>
                <a:cs typeface="Times New Roman"/>
              </a:rPr>
              <a:t> </a:t>
            </a:r>
            <a:r>
              <a:rPr sz="3200" b="1" dirty="0">
                <a:solidFill>
                  <a:srgbClr val="FF0000"/>
                </a:solidFill>
                <a:latin typeface="Times New Roman"/>
                <a:cs typeface="Times New Roman"/>
              </a:rPr>
              <a:t>N</a:t>
            </a:r>
            <a:r>
              <a:rPr sz="3200" b="1" spc="-5" dirty="0">
                <a:solidFill>
                  <a:srgbClr val="FF0000"/>
                </a:solidFill>
                <a:latin typeface="Times New Roman"/>
                <a:cs typeface="Times New Roman"/>
              </a:rPr>
              <a:t>O</a:t>
            </a:r>
            <a:r>
              <a:rPr sz="3200" b="1" dirty="0">
                <a:solidFill>
                  <a:srgbClr val="FF0000"/>
                </a:solidFill>
                <a:latin typeface="Times New Roman"/>
                <a:cs typeface="Times New Roman"/>
              </a:rPr>
              <a:t>N </a:t>
            </a:r>
            <a:r>
              <a:rPr sz="3200" b="1" spc="-180" dirty="0">
                <a:solidFill>
                  <a:srgbClr val="FF0000"/>
                </a:solidFill>
                <a:latin typeface="Times New Roman"/>
                <a:cs typeface="Times New Roman"/>
              </a:rPr>
              <a:t>F</a:t>
            </a:r>
            <a:r>
              <a:rPr sz="3200" b="1" dirty="0">
                <a:solidFill>
                  <a:srgbClr val="FF0000"/>
                </a:solidFill>
                <a:latin typeface="Times New Roman"/>
                <a:cs typeface="Times New Roman"/>
              </a:rPr>
              <a:t>ARE</a:t>
            </a:r>
            <a:endParaRPr sz="3200" dirty="0">
              <a:latin typeface="Times New Roman"/>
              <a:cs typeface="Times New Roman"/>
            </a:endParaRPr>
          </a:p>
        </p:txBody>
      </p:sp>
      <p:pic>
        <p:nvPicPr>
          <p:cNvPr id="5" name="object 5"/>
          <p:cNvPicPr/>
          <p:nvPr/>
        </p:nvPicPr>
        <p:blipFill>
          <a:blip r:embed="rId3" cstate="print"/>
          <a:stretch>
            <a:fillRect/>
          </a:stretch>
        </p:blipFill>
        <p:spPr>
          <a:xfrm>
            <a:off x="6019800" y="464540"/>
            <a:ext cx="2279650" cy="2243137"/>
          </a:xfrm>
          <a:prstGeom prst="rect">
            <a:avLst/>
          </a:prstGeom>
        </p:spPr>
      </p:pic>
      <p:pic>
        <p:nvPicPr>
          <p:cNvPr id="6" name="object 6"/>
          <p:cNvPicPr/>
          <p:nvPr/>
        </p:nvPicPr>
        <p:blipFill>
          <a:blip r:embed="rId4" cstate="print"/>
          <a:stretch>
            <a:fillRect/>
          </a:stretch>
        </p:blipFill>
        <p:spPr>
          <a:xfrm>
            <a:off x="6454264" y="3488439"/>
            <a:ext cx="2619375" cy="1743075"/>
          </a:xfrm>
          <a:prstGeom prst="rect">
            <a:avLst/>
          </a:prstGeom>
        </p:spPr>
      </p:pic>
      <p:sp>
        <p:nvSpPr>
          <p:cNvPr id="7" name="object 7"/>
          <p:cNvSpPr txBox="1"/>
          <p:nvPr/>
        </p:nvSpPr>
        <p:spPr>
          <a:xfrm>
            <a:off x="152400" y="2707677"/>
            <a:ext cx="6835775" cy="3093085"/>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333399"/>
                </a:solidFill>
                <a:latin typeface="Times New Roman"/>
                <a:cs typeface="Times New Roman"/>
              </a:rPr>
              <a:t>Non </a:t>
            </a:r>
            <a:r>
              <a:rPr sz="3200" b="1" spc="-10" dirty="0">
                <a:solidFill>
                  <a:srgbClr val="333399"/>
                </a:solidFill>
                <a:latin typeface="Times New Roman"/>
                <a:cs typeface="Times New Roman"/>
              </a:rPr>
              <a:t>posizionare</a:t>
            </a:r>
            <a:r>
              <a:rPr sz="3200" b="1" spc="-5" dirty="0">
                <a:solidFill>
                  <a:srgbClr val="333399"/>
                </a:solidFill>
                <a:latin typeface="Times New Roman"/>
                <a:cs typeface="Times New Roman"/>
              </a:rPr>
              <a:t> gli arti inferiori in</a:t>
            </a:r>
            <a:r>
              <a:rPr sz="3200" b="1" dirty="0">
                <a:solidFill>
                  <a:srgbClr val="333399"/>
                </a:solidFill>
                <a:latin typeface="Times New Roman"/>
                <a:cs typeface="Times New Roman"/>
              </a:rPr>
              <a:t> </a:t>
            </a:r>
            <a:r>
              <a:rPr sz="3200" b="1" spc="-5" dirty="0">
                <a:solidFill>
                  <a:srgbClr val="333399"/>
                </a:solidFill>
                <a:latin typeface="Times New Roman"/>
                <a:cs typeface="Times New Roman"/>
              </a:rPr>
              <a:t>alto</a:t>
            </a:r>
            <a:endParaRPr sz="3200" dirty="0">
              <a:latin typeface="Times New Roman"/>
              <a:cs typeface="Times New Roman"/>
            </a:endParaRPr>
          </a:p>
          <a:p>
            <a:pPr>
              <a:lnSpc>
                <a:spcPct val="100000"/>
              </a:lnSpc>
              <a:spcBef>
                <a:spcPts val="20"/>
              </a:spcBef>
            </a:pPr>
            <a:endParaRPr sz="4850" dirty="0">
              <a:latin typeface="Times New Roman"/>
              <a:cs typeface="Times New Roman"/>
            </a:endParaRPr>
          </a:p>
          <a:p>
            <a:pPr marL="1991995">
              <a:lnSpc>
                <a:spcPct val="100000"/>
              </a:lnSpc>
            </a:pPr>
            <a:r>
              <a:rPr sz="3200" b="1" dirty="0">
                <a:solidFill>
                  <a:srgbClr val="333399"/>
                </a:solidFill>
                <a:latin typeface="Times New Roman"/>
                <a:cs typeface="Times New Roman"/>
              </a:rPr>
              <a:t>Non</a:t>
            </a:r>
            <a:r>
              <a:rPr sz="3200" b="1" spc="-15" dirty="0">
                <a:solidFill>
                  <a:srgbClr val="333399"/>
                </a:solidFill>
                <a:latin typeface="Times New Roman"/>
                <a:cs typeface="Times New Roman"/>
              </a:rPr>
              <a:t> </a:t>
            </a:r>
            <a:r>
              <a:rPr sz="3200" b="1" spc="-10" dirty="0">
                <a:solidFill>
                  <a:srgbClr val="333399"/>
                </a:solidFill>
                <a:latin typeface="Times New Roman"/>
                <a:cs typeface="Times New Roman"/>
              </a:rPr>
              <a:t>somministrare</a:t>
            </a:r>
            <a:r>
              <a:rPr sz="3200" b="1" spc="-15" dirty="0">
                <a:solidFill>
                  <a:srgbClr val="333399"/>
                </a:solidFill>
                <a:latin typeface="Times New Roman"/>
                <a:cs typeface="Times New Roman"/>
              </a:rPr>
              <a:t> </a:t>
            </a:r>
            <a:r>
              <a:rPr sz="3200" b="1" spc="-5" dirty="0">
                <a:solidFill>
                  <a:srgbClr val="333399"/>
                </a:solidFill>
                <a:latin typeface="Times New Roman"/>
                <a:cs typeface="Times New Roman"/>
              </a:rPr>
              <a:t>cibo</a:t>
            </a:r>
            <a:endParaRPr sz="3200" dirty="0">
              <a:latin typeface="Times New Roman"/>
              <a:cs typeface="Times New Roman"/>
            </a:endParaRPr>
          </a:p>
          <a:p>
            <a:pPr>
              <a:lnSpc>
                <a:spcPct val="100000"/>
              </a:lnSpc>
            </a:pPr>
            <a:endParaRPr sz="3500" dirty="0">
              <a:latin typeface="Times New Roman"/>
              <a:cs typeface="Times New Roman"/>
            </a:endParaRPr>
          </a:p>
          <a:p>
            <a:pPr>
              <a:lnSpc>
                <a:spcPct val="100000"/>
              </a:lnSpc>
              <a:spcBef>
                <a:spcPts val="35"/>
              </a:spcBef>
            </a:pPr>
            <a:endParaRPr sz="3000" dirty="0">
              <a:latin typeface="Times New Roman"/>
              <a:cs typeface="Times New Roman"/>
            </a:endParaRPr>
          </a:p>
          <a:p>
            <a:pPr marL="2928620">
              <a:lnSpc>
                <a:spcPct val="100000"/>
              </a:lnSpc>
              <a:spcBef>
                <a:spcPts val="5"/>
              </a:spcBef>
            </a:pPr>
            <a:r>
              <a:rPr sz="2800" b="1" dirty="0">
                <a:solidFill>
                  <a:srgbClr val="333399"/>
                </a:solidFill>
                <a:latin typeface="Times New Roman"/>
                <a:cs typeface="Times New Roman"/>
              </a:rPr>
              <a:t>Non</a:t>
            </a:r>
            <a:r>
              <a:rPr sz="2800" b="1" spc="-15" dirty="0">
                <a:solidFill>
                  <a:srgbClr val="333399"/>
                </a:solidFill>
                <a:latin typeface="Times New Roman"/>
                <a:cs typeface="Times New Roman"/>
              </a:rPr>
              <a:t> </a:t>
            </a:r>
            <a:r>
              <a:rPr sz="2800" b="1" spc="-10" dirty="0">
                <a:solidFill>
                  <a:srgbClr val="333399"/>
                </a:solidFill>
                <a:latin typeface="Times New Roman"/>
                <a:cs typeface="Times New Roman"/>
              </a:rPr>
              <a:t>muovere</a:t>
            </a:r>
            <a:r>
              <a:rPr sz="2800" b="1" spc="-20" dirty="0">
                <a:solidFill>
                  <a:srgbClr val="333399"/>
                </a:solidFill>
                <a:latin typeface="Times New Roman"/>
                <a:cs typeface="Times New Roman"/>
              </a:rPr>
              <a:t> </a:t>
            </a:r>
            <a:r>
              <a:rPr sz="2800" b="1" spc="-5" dirty="0">
                <a:solidFill>
                  <a:srgbClr val="333399"/>
                </a:solidFill>
                <a:latin typeface="Times New Roman"/>
                <a:cs typeface="Times New Roman"/>
              </a:rPr>
              <a:t>il</a:t>
            </a:r>
            <a:r>
              <a:rPr sz="2800" b="1" spc="-20" dirty="0">
                <a:solidFill>
                  <a:srgbClr val="333399"/>
                </a:solidFill>
                <a:latin typeface="Times New Roman"/>
                <a:cs typeface="Times New Roman"/>
              </a:rPr>
              <a:t> </a:t>
            </a:r>
            <a:r>
              <a:rPr sz="2800" b="1" spc="-5" dirty="0">
                <a:solidFill>
                  <a:srgbClr val="333399"/>
                </a:solidFill>
                <a:latin typeface="Times New Roman"/>
                <a:cs typeface="Times New Roman"/>
              </a:rPr>
              <a:t>paziente</a:t>
            </a:r>
            <a:endParaRPr sz="2800" dirty="0">
              <a:latin typeface="Times New Roman"/>
              <a:cs typeface="Times New Roman"/>
            </a:endParaRPr>
          </a:p>
        </p:txBody>
      </p:sp>
      <p:pic>
        <p:nvPicPr>
          <p:cNvPr id="8" name="object 8"/>
          <p:cNvPicPr/>
          <p:nvPr/>
        </p:nvPicPr>
        <p:blipFill>
          <a:blip r:embed="rId5" cstate="print"/>
          <a:stretch>
            <a:fillRect/>
          </a:stretch>
        </p:blipFill>
        <p:spPr>
          <a:xfrm>
            <a:off x="293081" y="4601219"/>
            <a:ext cx="2592387" cy="1462087"/>
          </a:xfrm>
          <a:prstGeom prst="rect">
            <a:avLst/>
          </a:prstGeo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CasellaDiTesto 1"/>
          <p:cNvSpPr txBox="1">
            <a:spLocks noChangeArrowheads="1"/>
          </p:cNvSpPr>
          <p:nvPr/>
        </p:nvSpPr>
        <p:spPr bwMode="auto">
          <a:xfrm>
            <a:off x="1726134" y="560387"/>
            <a:ext cx="74295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z="2400" b="1" dirty="0"/>
              <a:t>IL DOLORE TORACICO RESPIRATORIO</a:t>
            </a:r>
          </a:p>
        </p:txBody>
      </p:sp>
      <p:sp>
        <p:nvSpPr>
          <p:cNvPr id="97283" name="CasellaDiTesto 2"/>
          <p:cNvSpPr txBox="1">
            <a:spLocks noChangeArrowheads="1"/>
          </p:cNvSpPr>
          <p:nvPr/>
        </p:nvSpPr>
        <p:spPr bwMode="auto">
          <a:xfrm>
            <a:off x="682625" y="1408807"/>
            <a:ext cx="74183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 typeface="Arial" pitchFamily="34" charset="0"/>
              <a:buChar char="•"/>
            </a:pPr>
            <a:r>
              <a:rPr lang="it-IT" altLang="it-IT" sz="2400" b="1" dirty="0"/>
              <a:t>DIFFICOLTA’  RESPIRATORIA</a:t>
            </a:r>
          </a:p>
          <a:p>
            <a:pPr eaLnBrk="1" hangingPunct="1">
              <a:buFont typeface="Arial" pitchFamily="34" charset="0"/>
              <a:buChar char="•"/>
            </a:pPr>
            <a:endParaRPr lang="it-IT" altLang="it-IT" sz="2400" b="1" dirty="0"/>
          </a:p>
          <a:p>
            <a:pPr eaLnBrk="1" hangingPunct="1">
              <a:buFont typeface="Arial" pitchFamily="34" charset="0"/>
              <a:buChar char="•"/>
            </a:pPr>
            <a:r>
              <a:rPr lang="it-IT" altLang="it-IT" sz="2400" b="1" dirty="0"/>
              <a:t>DOLORE VARIA CON GLI ATTI RESPIRATORI</a:t>
            </a:r>
          </a:p>
          <a:p>
            <a:pPr eaLnBrk="1" hangingPunct="1">
              <a:buFont typeface="Arial" pitchFamily="34" charset="0"/>
              <a:buChar char="•"/>
            </a:pPr>
            <a:endParaRPr lang="it-IT" altLang="it-IT" sz="2400" b="1" dirty="0"/>
          </a:p>
          <a:p>
            <a:pPr eaLnBrk="1" hangingPunct="1">
              <a:buFont typeface="Arial" pitchFamily="34" charset="0"/>
              <a:buChar char="•"/>
            </a:pPr>
            <a:r>
              <a:rPr lang="it-IT" altLang="it-IT" sz="2400" b="1" dirty="0"/>
              <a:t>NON C’E’ UN PUNTO BEN IDENTIFICABILE DI    DOLORE</a:t>
            </a:r>
          </a:p>
        </p:txBody>
      </p:sp>
      <p:sp>
        <p:nvSpPr>
          <p:cNvPr id="4" name="Freccia circolare a destra 3"/>
          <p:cNvSpPr/>
          <p:nvPr/>
        </p:nvSpPr>
        <p:spPr>
          <a:xfrm>
            <a:off x="1846536" y="3573016"/>
            <a:ext cx="1357312" cy="178593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gn="ctr">
              <a:buFont typeface="Arial" panose="020B0604020202020204" pitchFamily="34" charset="0"/>
              <a:buChar char="•"/>
              <a:defRPr/>
            </a:pPr>
            <a:endParaRPr lang="it-IT" sz="2400">
              <a:solidFill>
                <a:schemeClr val="tx1"/>
              </a:solidFill>
            </a:endParaRPr>
          </a:p>
        </p:txBody>
      </p:sp>
      <p:sp>
        <p:nvSpPr>
          <p:cNvPr id="27653" name="CasellaDiTesto 4"/>
          <p:cNvSpPr txBox="1">
            <a:spLocks noChangeArrowheads="1"/>
          </p:cNvSpPr>
          <p:nvPr/>
        </p:nvSpPr>
        <p:spPr bwMode="auto">
          <a:xfrm>
            <a:off x="2754313" y="4508500"/>
            <a:ext cx="37861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it-IT" altLang="it-IT" sz="2400" b="1" dirty="0"/>
              <a:t>MANCA IL FIATO:</a:t>
            </a:r>
          </a:p>
          <a:p>
            <a:pPr algn="ctr" eaLnBrk="1" hangingPunct="1"/>
            <a:r>
              <a:rPr lang="it-IT" altLang="it-IT" sz="2400" b="1" dirty="0"/>
              <a:t>DISPNEA!!!!!</a:t>
            </a:r>
          </a:p>
        </p:txBody>
      </p:sp>
      <p:pic>
        <p:nvPicPr>
          <p:cNvPr id="97286" name="Picture 2" descr="http://www.edurete.org/public/infermieristica_generale/files/dispnea.gif">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88088" y="3429000"/>
            <a:ext cx="2486025"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33971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animEffect transition="in" filter="fade">
                                      <p:cBhvr>
                                        <p:cTn id="7" dur="500"/>
                                        <p:tgtEl>
                                          <p:spTgt spid="276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7653"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96283" y="218231"/>
            <a:ext cx="1600835" cy="57404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FF0000"/>
                </a:solidFill>
                <a:latin typeface="Times New Roman"/>
                <a:cs typeface="Times New Roman"/>
              </a:rPr>
              <a:t>Dispnea</a:t>
            </a:r>
            <a:endParaRPr sz="3600" dirty="0">
              <a:latin typeface="Times New Roman"/>
              <a:cs typeface="Times New Roman"/>
            </a:endParaRPr>
          </a:p>
        </p:txBody>
      </p:sp>
      <p:sp>
        <p:nvSpPr>
          <p:cNvPr id="3" name="object 3"/>
          <p:cNvSpPr txBox="1"/>
          <p:nvPr/>
        </p:nvSpPr>
        <p:spPr>
          <a:xfrm>
            <a:off x="253999" y="1012874"/>
            <a:ext cx="8763000" cy="1671320"/>
          </a:xfrm>
          <a:prstGeom prst="rect">
            <a:avLst/>
          </a:prstGeom>
        </p:spPr>
        <p:txBody>
          <a:bodyPr vert="horz" wrap="square" lIns="0" tIns="43180" rIns="0" bIns="0" rtlCol="0">
            <a:spAutoFit/>
          </a:bodyPr>
          <a:lstStyle/>
          <a:p>
            <a:pPr marL="12700" marR="5080">
              <a:lnSpc>
                <a:spcPts val="3200"/>
              </a:lnSpc>
              <a:spcBef>
                <a:spcPts val="340"/>
              </a:spcBef>
              <a:tabLst>
                <a:tab pos="497840" algn="l"/>
                <a:tab pos="1813560" algn="l"/>
                <a:tab pos="2279650" algn="l"/>
                <a:tab pos="4338320" algn="l"/>
                <a:tab pos="5692775" algn="l"/>
                <a:tab pos="6059805" algn="l"/>
                <a:tab pos="7927975" algn="l"/>
                <a:tab pos="8295005" algn="l"/>
              </a:tabLst>
            </a:pPr>
            <a:r>
              <a:rPr sz="2800" b="1" dirty="0">
                <a:solidFill>
                  <a:srgbClr val="333399"/>
                </a:solidFill>
                <a:latin typeface="Times New Roman"/>
                <a:cs typeface="Times New Roman"/>
              </a:rPr>
              <a:t>Si	</a:t>
            </a:r>
            <a:r>
              <a:rPr sz="2800" b="1" spc="-5" dirty="0">
                <a:solidFill>
                  <a:srgbClr val="333399"/>
                </a:solidFill>
                <a:latin typeface="Times New Roman"/>
                <a:cs typeface="Times New Roman"/>
              </a:rPr>
              <a:t>i</a:t>
            </a:r>
            <a:r>
              <a:rPr sz="2800" b="1" dirty="0">
                <a:solidFill>
                  <a:srgbClr val="333399"/>
                </a:solidFill>
                <a:latin typeface="Times New Roman"/>
                <a:cs typeface="Times New Roman"/>
              </a:rPr>
              <a:t>nt</a:t>
            </a:r>
            <a:r>
              <a:rPr sz="2800" b="1" spc="-5" dirty="0">
                <a:solidFill>
                  <a:srgbClr val="333399"/>
                </a:solidFill>
                <a:latin typeface="Times New Roman"/>
                <a:cs typeface="Times New Roman"/>
              </a:rPr>
              <a:t>e</a:t>
            </a:r>
            <a:r>
              <a:rPr sz="2800" b="1" dirty="0">
                <a:solidFill>
                  <a:srgbClr val="333399"/>
                </a:solidFill>
                <a:latin typeface="Times New Roman"/>
                <a:cs typeface="Times New Roman"/>
              </a:rPr>
              <a:t>nde	</a:t>
            </a:r>
            <a:r>
              <a:rPr sz="2800" b="1" spc="-5" dirty="0">
                <a:solidFill>
                  <a:srgbClr val="333399"/>
                </a:solidFill>
                <a:latin typeface="Times New Roman"/>
                <a:cs typeface="Times New Roman"/>
              </a:rPr>
              <a:t>l</a:t>
            </a:r>
            <a:r>
              <a:rPr sz="2800" b="1" dirty="0">
                <a:solidFill>
                  <a:srgbClr val="333399"/>
                </a:solidFill>
                <a:latin typeface="Times New Roman"/>
                <a:cs typeface="Times New Roman"/>
              </a:rPr>
              <a:t>a	</a:t>
            </a:r>
            <a:r>
              <a:rPr sz="2800" b="1" spc="-55" dirty="0">
                <a:solidFill>
                  <a:srgbClr val="333399"/>
                </a:solidFill>
                <a:latin typeface="Times New Roman"/>
                <a:cs typeface="Times New Roman"/>
              </a:rPr>
              <a:t>r</a:t>
            </a:r>
            <a:r>
              <a:rPr sz="2800" b="1" spc="-5" dirty="0">
                <a:solidFill>
                  <a:srgbClr val="333399"/>
                </a:solidFill>
                <a:latin typeface="Times New Roman"/>
                <a:cs typeface="Times New Roman"/>
              </a:rPr>
              <a:t>e</a:t>
            </a:r>
            <a:r>
              <a:rPr sz="2800" b="1" dirty="0">
                <a:solidFill>
                  <a:srgbClr val="333399"/>
                </a:solidFill>
                <a:latin typeface="Times New Roman"/>
                <a:cs typeface="Times New Roman"/>
              </a:rPr>
              <a:t>sp</a:t>
            </a:r>
            <a:r>
              <a:rPr sz="2800" b="1" spc="-5" dirty="0">
                <a:solidFill>
                  <a:srgbClr val="333399"/>
                </a:solidFill>
                <a:latin typeface="Times New Roman"/>
                <a:cs typeface="Times New Roman"/>
              </a:rPr>
              <a:t>ir</a:t>
            </a:r>
            <a:r>
              <a:rPr sz="2800" b="1" dirty="0">
                <a:solidFill>
                  <a:srgbClr val="333399"/>
                </a:solidFill>
                <a:latin typeface="Times New Roman"/>
                <a:cs typeface="Times New Roman"/>
              </a:rPr>
              <a:t>a</a:t>
            </a:r>
            <a:r>
              <a:rPr sz="2800" b="1" spc="-5" dirty="0">
                <a:solidFill>
                  <a:srgbClr val="333399"/>
                </a:solidFill>
                <a:latin typeface="Times New Roman"/>
                <a:cs typeface="Times New Roman"/>
              </a:rPr>
              <a:t>zi</a:t>
            </a:r>
            <a:r>
              <a:rPr sz="2800" b="1" dirty="0">
                <a:solidFill>
                  <a:srgbClr val="333399"/>
                </a:solidFill>
                <a:latin typeface="Times New Roman"/>
                <a:cs typeface="Times New Roman"/>
              </a:rPr>
              <a:t>one	fat</a:t>
            </a:r>
            <a:r>
              <a:rPr sz="2800" b="1" spc="-5" dirty="0">
                <a:solidFill>
                  <a:srgbClr val="333399"/>
                </a:solidFill>
                <a:latin typeface="Times New Roman"/>
                <a:cs typeface="Times New Roman"/>
              </a:rPr>
              <a:t>ic</a:t>
            </a:r>
            <a:r>
              <a:rPr sz="2800" b="1" dirty="0">
                <a:solidFill>
                  <a:srgbClr val="333399"/>
                </a:solidFill>
                <a:latin typeface="Times New Roman"/>
                <a:cs typeface="Times New Roman"/>
              </a:rPr>
              <a:t>osa	o	d</a:t>
            </a:r>
            <a:r>
              <a:rPr sz="2800" b="1" spc="-5" dirty="0">
                <a:solidFill>
                  <a:srgbClr val="333399"/>
                </a:solidFill>
                <a:latin typeface="Times New Roman"/>
                <a:cs typeface="Times New Roman"/>
              </a:rPr>
              <a:t>i</a:t>
            </a:r>
            <a:r>
              <a:rPr sz="2800" b="1" dirty="0">
                <a:solidFill>
                  <a:srgbClr val="333399"/>
                </a:solidFill>
                <a:latin typeface="Times New Roman"/>
                <a:cs typeface="Times New Roman"/>
              </a:rPr>
              <a:t>ff</a:t>
            </a:r>
            <a:r>
              <a:rPr sz="2800" b="1" spc="-5" dirty="0">
                <a:solidFill>
                  <a:srgbClr val="333399"/>
                </a:solidFill>
                <a:latin typeface="Times New Roman"/>
                <a:cs typeface="Times New Roman"/>
              </a:rPr>
              <a:t>ic</a:t>
            </a:r>
            <a:r>
              <a:rPr sz="2800" b="1" dirty="0">
                <a:solidFill>
                  <a:srgbClr val="333399"/>
                </a:solidFill>
                <a:latin typeface="Times New Roman"/>
                <a:cs typeface="Times New Roman"/>
              </a:rPr>
              <a:t>o</a:t>
            </a:r>
            <a:r>
              <a:rPr sz="2800" b="1" spc="-5" dirty="0">
                <a:solidFill>
                  <a:srgbClr val="333399"/>
                </a:solidFill>
                <a:latin typeface="Times New Roman"/>
                <a:cs typeface="Times New Roman"/>
              </a:rPr>
              <a:t>l</a:t>
            </a:r>
            <a:r>
              <a:rPr sz="2800" b="1" dirty="0">
                <a:solidFill>
                  <a:srgbClr val="333399"/>
                </a:solidFill>
                <a:latin typeface="Times New Roman"/>
                <a:cs typeface="Times New Roman"/>
              </a:rPr>
              <a:t>tosa	a	</a:t>
            </a:r>
            <a:r>
              <a:rPr sz="2800" b="1" spc="-5" dirty="0">
                <a:solidFill>
                  <a:srgbClr val="333399"/>
                </a:solidFill>
                <a:latin typeface="Times New Roman"/>
                <a:cs typeface="Times New Roman"/>
              </a:rPr>
              <a:t>c</a:t>
            </a:r>
            <a:r>
              <a:rPr sz="2800" b="1" dirty="0">
                <a:solidFill>
                  <a:srgbClr val="333399"/>
                </a:solidFill>
                <a:latin typeface="Times New Roman"/>
                <a:cs typeface="Times New Roman"/>
              </a:rPr>
              <a:t>ui  </a:t>
            </a:r>
            <a:r>
              <a:rPr sz="2800" b="1" spc="-5" dirty="0">
                <a:solidFill>
                  <a:srgbClr val="333399"/>
                </a:solidFill>
                <a:latin typeface="Times New Roman"/>
                <a:cs typeface="Times New Roman"/>
              </a:rPr>
              <a:t>corrisponde </a:t>
            </a:r>
            <a:r>
              <a:rPr sz="2800" b="1" dirty="0">
                <a:solidFill>
                  <a:srgbClr val="333399"/>
                </a:solidFill>
                <a:latin typeface="Times New Roman"/>
                <a:cs typeface="Times New Roman"/>
              </a:rPr>
              <a:t>un </a:t>
            </a:r>
            <a:r>
              <a:rPr sz="2800" b="1" spc="-5" dirty="0">
                <a:solidFill>
                  <a:srgbClr val="333399"/>
                </a:solidFill>
                <a:latin typeface="Times New Roman"/>
                <a:cs typeface="Times New Roman"/>
              </a:rPr>
              <a:t>aumento</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del </a:t>
            </a:r>
            <a:r>
              <a:rPr sz="2800" b="1" spc="-10" dirty="0">
                <a:solidFill>
                  <a:srgbClr val="333399"/>
                </a:solidFill>
                <a:latin typeface="Times New Roman"/>
                <a:cs typeface="Times New Roman"/>
              </a:rPr>
              <a:t>lavoro</a:t>
            </a:r>
            <a:r>
              <a:rPr sz="2800" b="1" spc="5" dirty="0">
                <a:solidFill>
                  <a:srgbClr val="333399"/>
                </a:solidFill>
                <a:latin typeface="Times New Roman"/>
                <a:cs typeface="Times New Roman"/>
              </a:rPr>
              <a:t> </a:t>
            </a:r>
            <a:r>
              <a:rPr sz="2800" b="1" spc="-10" dirty="0">
                <a:solidFill>
                  <a:srgbClr val="333399"/>
                </a:solidFill>
                <a:latin typeface="Times New Roman"/>
                <a:cs typeface="Times New Roman"/>
              </a:rPr>
              <a:t>respiratorio.</a:t>
            </a:r>
            <a:endParaRPr sz="2800">
              <a:latin typeface="Times New Roman"/>
              <a:cs typeface="Times New Roman"/>
            </a:endParaRPr>
          </a:p>
          <a:p>
            <a:pPr marL="12700" marR="5080">
              <a:lnSpc>
                <a:spcPts val="3200"/>
              </a:lnSpc>
              <a:tabLst>
                <a:tab pos="1403350" algn="l"/>
                <a:tab pos="2942590" algn="l"/>
                <a:tab pos="3808729" algn="l"/>
                <a:tab pos="5034280" algn="l"/>
                <a:tab pos="6752590" algn="l"/>
                <a:tab pos="7202170" algn="l"/>
              </a:tabLst>
            </a:pPr>
            <a:r>
              <a:rPr sz="2800" b="1" spc="80" dirty="0">
                <a:solidFill>
                  <a:srgbClr val="333399"/>
                </a:solidFill>
                <a:latin typeface="Times New Roman"/>
                <a:cs typeface="Times New Roman"/>
              </a:rPr>
              <a:t>Quest</a:t>
            </a:r>
            <a:r>
              <a:rPr sz="2800" b="1" dirty="0">
                <a:solidFill>
                  <a:srgbClr val="333399"/>
                </a:solidFill>
                <a:latin typeface="Times New Roman"/>
                <a:cs typeface="Times New Roman"/>
              </a:rPr>
              <a:t>o	</a:t>
            </a:r>
            <a:r>
              <a:rPr sz="2800" b="1" spc="80" dirty="0">
                <a:solidFill>
                  <a:srgbClr val="333399"/>
                </a:solidFill>
                <a:latin typeface="Times New Roman"/>
                <a:cs typeface="Times New Roman"/>
              </a:rPr>
              <a:t>sintom</a:t>
            </a:r>
            <a:r>
              <a:rPr sz="2800" b="1" dirty="0">
                <a:solidFill>
                  <a:srgbClr val="333399"/>
                </a:solidFill>
                <a:latin typeface="Times New Roman"/>
                <a:cs typeface="Times New Roman"/>
              </a:rPr>
              <a:t>o	</a:t>
            </a:r>
            <a:r>
              <a:rPr sz="2800" b="1" spc="80" dirty="0">
                <a:solidFill>
                  <a:srgbClr val="333399"/>
                </a:solidFill>
                <a:latin typeface="Times New Roman"/>
                <a:cs typeface="Times New Roman"/>
              </a:rPr>
              <a:t>pu</a:t>
            </a:r>
            <a:r>
              <a:rPr sz="2800" b="1" dirty="0">
                <a:solidFill>
                  <a:srgbClr val="333399"/>
                </a:solidFill>
                <a:latin typeface="Times New Roman"/>
                <a:cs typeface="Times New Roman"/>
              </a:rPr>
              <a:t>ò	</a:t>
            </a:r>
            <a:r>
              <a:rPr sz="2800" b="1" spc="80" dirty="0">
                <a:solidFill>
                  <a:srgbClr val="333399"/>
                </a:solidFill>
                <a:latin typeface="Times New Roman"/>
                <a:cs typeface="Times New Roman"/>
              </a:rPr>
              <a:t>esse</a:t>
            </a:r>
            <a:r>
              <a:rPr sz="2800" b="1" spc="30" dirty="0">
                <a:solidFill>
                  <a:srgbClr val="333399"/>
                </a:solidFill>
                <a:latin typeface="Times New Roman"/>
                <a:cs typeface="Times New Roman"/>
              </a:rPr>
              <a:t>r</a:t>
            </a:r>
            <a:r>
              <a:rPr sz="2800" b="1" dirty="0">
                <a:solidFill>
                  <a:srgbClr val="333399"/>
                </a:solidFill>
                <a:latin typeface="Times New Roman"/>
                <a:cs typeface="Times New Roman"/>
              </a:rPr>
              <a:t>e	</a:t>
            </a:r>
            <a:r>
              <a:rPr sz="2800" b="1" spc="80" dirty="0">
                <a:solidFill>
                  <a:srgbClr val="333399"/>
                </a:solidFill>
                <a:latin typeface="Times New Roman"/>
                <a:cs typeface="Times New Roman"/>
              </a:rPr>
              <a:t>associat</a:t>
            </a:r>
            <a:r>
              <a:rPr sz="2800" b="1" dirty="0">
                <a:solidFill>
                  <a:srgbClr val="333399"/>
                </a:solidFill>
                <a:latin typeface="Times New Roman"/>
                <a:cs typeface="Times New Roman"/>
              </a:rPr>
              <a:t>o	a	</a:t>
            </a:r>
            <a:r>
              <a:rPr sz="2800" b="1" spc="80" dirty="0">
                <a:solidFill>
                  <a:srgbClr val="333399"/>
                </a:solidFill>
                <a:latin typeface="Times New Roman"/>
                <a:cs typeface="Times New Roman"/>
              </a:rPr>
              <a:t>nume</a:t>
            </a:r>
            <a:r>
              <a:rPr sz="2800" b="1" spc="30" dirty="0">
                <a:solidFill>
                  <a:srgbClr val="333399"/>
                </a:solidFill>
                <a:latin typeface="Times New Roman"/>
                <a:cs typeface="Times New Roman"/>
              </a:rPr>
              <a:t>r</a:t>
            </a:r>
            <a:r>
              <a:rPr sz="2800" b="1" spc="80" dirty="0">
                <a:solidFill>
                  <a:srgbClr val="333399"/>
                </a:solidFill>
                <a:latin typeface="Times New Roman"/>
                <a:cs typeface="Times New Roman"/>
              </a:rPr>
              <a:t>os</a:t>
            </a:r>
            <a:r>
              <a:rPr sz="2800" b="1" dirty="0">
                <a:solidFill>
                  <a:srgbClr val="333399"/>
                </a:solidFill>
                <a:latin typeface="Times New Roman"/>
                <a:cs typeface="Times New Roman"/>
              </a:rPr>
              <a:t>e  </a:t>
            </a:r>
            <a:r>
              <a:rPr sz="2800" b="1" spc="-5" dirty="0">
                <a:solidFill>
                  <a:srgbClr val="333399"/>
                </a:solidFill>
                <a:latin typeface="Times New Roman"/>
                <a:cs typeface="Times New Roman"/>
              </a:rPr>
              <a:t>patologie:</a:t>
            </a:r>
            <a:endParaRPr sz="2800">
              <a:latin typeface="Times New Roman"/>
              <a:cs typeface="Times New Roman"/>
            </a:endParaRPr>
          </a:p>
        </p:txBody>
      </p:sp>
      <p:sp>
        <p:nvSpPr>
          <p:cNvPr id="5" name="object 5"/>
          <p:cNvSpPr txBox="1"/>
          <p:nvPr/>
        </p:nvSpPr>
        <p:spPr>
          <a:xfrm>
            <a:off x="253999" y="2900179"/>
            <a:ext cx="6966584" cy="2505814"/>
          </a:xfrm>
          <a:prstGeom prst="rect">
            <a:avLst/>
          </a:prstGeom>
        </p:spPr>
        <p:txBody>
          <a:bodyPr vert="horz" wrap="square" lIns="0" tIns="43180" rIns="0" bIns="0" rtlCol="0">
            <a:spAutoFit/>
          </a:bodyPr>
          <a:lstStyle/>
          <a:p>
            <a:pPr marL="12700" marR="5080">
              <a:lnSpc>
                <a:spcPts val="3200"/>
              </a:lnSpc>
              <a:spcBef>
                <a:spcPts val="340"/>
              </a:spcBef>
            </a:pPr>
            <a:r>
              <a:rPr sz="2800" b="1" spc="-5" dirty="0">
                <a:solidFill>
                  <a:srgbClr val="333399"/>
                </a:solidFill>
                <a:latin typeface="Times New Roman"/>
                <a:cs typeface="Times New Roman"/>
              </a:rPr>
              <a:t>corpi</a:t>
            </a:r>
            <a:r>
              <a:rPr sz="2800" b="1" spc="-10" dirty="0">
                <a:solidFill>
                  <a:srgbClr val="333399"/>
                </a:solidFill>
                <a:latin typeface="Times New Roman"/>
                <a:cs typeface="Times New Roman"/>
              </a:rPr>
              <a:t> </a:t>
            </a:r>
            <a:r>
              <a:rPr sz="2800" b="1" spc="-5" dirty="0">
                <a:solidFill>
                  <a:srgbClr val="333399"/>
                </a:solidFill>
                <a:latin typeface="Times New Roman"/>
                <a:cs typeface="Times New Roman"/>
              </a:rPr>
              <a:t>estranei,</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edema</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della</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glottide </a:t>
            </a:r>
            <a:r>
              <a:rPr sz="2800" b="1" spc="-685" dirty="0">
                <a:solidFill>
                  <a:srgbClr val="333399"/>
                </a:solidFill>
                <a:latin typeface="Times New Roman"/>
                <a:cs typeface="Times New Roman"/>
              </a:rPr>
              <a:t> </a:t>
            </a:r>
            <a:r>
              <a:rPr sz="2800" b="1" dirty="0">
                <a:solidFill>
                  <a:srgbClr val="333399"/>
                </a:solidFill>
                <a:latin typeface="Times New Roman"/>
                <a:cs typeface="Times New Roman"/>
              </a:rPr>
              <a:t>asma,</a:t>
            </a:r>
            <a:r>
              <a:rPr sz="2800" b="1" spc="-15" dirty="0">
                <a:solidFill>
                  <a:srgbClr val="333399"/>
                </a:solidFill>
                <a:latin typeface="Times New Roman"/>
                <a:cs typeface="Times New Roman"/>
              </a:rPr>
              <a:t> </a:t>
            </a:r>
            <a:r>
              <a:rPr sz="2800" b="1" spc="-5" dirty="0">
                <a:solidFill>
                  <a:srgbClr val="333399"/>
                </a:solidFill>
                <a:latin typeface="Times New Roman"/>
                <a:cs typeface="Times New Roman"/>
              </a:rPr>
              <a:t>broncopneumopatie</a:t>
            </a:r>
            <a:r>
              <a:rPr sz="2800" b="1" spc="-15" dirty="0">
                <a:solidFill>
                  <a:srgbClr val="333399"/>
                </a:solidFill>
                <a:latin typeface="Times New Roman"/>
                <a:cs typeface="Times New Roman"/>
              </a:rPr>
              <a:t> </a:t>
            </a:r>
            <a:r>
              <a:rPr sz="2800" b="1" spc="-10" dirty="0" err="1">
                <a:solidFill>
                  <a:srgbClr val="333399"/>
                </a:solidFill>
                <a:latin typeface="Times New Roman"/>
                <a:cs typeface="Times New Roman"/>
              </a:rPr>
              <a:t>croniche</a:t>
            </a:r>
            <a:r>
              <a:rPr sz="2800" b="1" spc="-15" dirty="0">
                <a:solidFill>
                  <a:srgbClr val="333399"/>
                </a:solidFill>
                <a:latin typeface="Times New Roman"/>
                <a:cs typeface="Times New Roman"/>
              </a:rPr>
              <a:t> </a:t>
            </a:r>
            <a:r>
              <a:rPr sz="2800" b="1" spc="-5" dirty="0" err="1">
                <a:solidFill>
                  <a:srgbClr val="333399"/>
                </a:solidFill>
                <a:latin typeface="Times New Roman"/>
                <a:cs typeface="Times New Roman"/>
              </a:rPr>
              <a:t>ostruttive</a:t>
            </a:r>
            <a:r>
              <a:rPr lang="it-IT" sz="2800" b="1" spc="-5" dirty="0">
                <a:solidFill>
                  <a:srgbClr val="333399"/>
                </a:solidFill>
                <a:latin typeface="Times New Roman"/>
                <a:cs typeface="Times New Roman"/>
              </a:rPr>
              <a:t>, </a:t>
            </a:r>
            <a:r>
              <a:rPr sz="2800" b="1" spc="-5" dirty="0" err="1">
                <a:solidFill>
                  <a:srgbClr val="333399"/>
                </a:solidFill>
                <a:latin typeface="Times New Roman"/>
                <a:cs typeface="Times New Roman"/>
              </a:rPr>
              <a:t>e</a:t>
            </a:r>
            <a:r>
              <a:rPr sz="2800" b="1" dirty="0" err="1">
                <a:solidFill>
                  <a:srgbClr val="333399"/>
                </a:solidFill>
                <a:latin typeface="Times New Roman"/>
                <a:cs typeface="Times New Roman"/>
              </a:rPr>
              <a:t>nf</a:t>
            </a:r>
            <a:r>
              <a:rPr sz="2800" b="1" spc="-5" dirty="0" err="1">
                <a:solidFill>
                  <a:srgbClr val="333399"/>
                </a:solidFill>
                <a:latin typeface="Times New Roman"/>
                <a:cs typeface="Times New Roman"/>
              </a:rPr>
              <a:t>i</a:t>
            </a:r>
            <a:r>
              <a:rPr sz="2800" b="1" dirty="0" err="1">
                <a:solidFill>
                  <a:srgbClr val="333399"/>
                </a:solidFill>
                <a:latin typeface="Times New Roman"/>
                <a:cs typeface="Times New Roman"/>
              </a:rPr>
              <a:t>s</a:t>
            </a:r>
            <a:r>
              <a:rPr sz="2800" b="1" spc="-5" dirty="0" err="1">
                <a:solidFill>
                  <a:srgbClr val="333399"/>
                </a:solidFill>
                <a:latin typeface="Times New Roman"/>
                <a:cs typeface="Times New Roman"/>
              </a:rPr>
              <a:t>e</a:t>
            </a:r>
            <a:r>
              <a:rPr sz="2800" b="1" dirty="0" err="1">
                <a:solidFill>
                  <a:srgbClr val="333399"/>
                </a:solidFill>
                <a:latin typeface="Times New Roman"/>
                <a:cs typeface="Times New Roman"/>
              </a:rPr>
              <a:t>ma</a:t>
            </a:r>
            <a:r>
              <a:rPr lang="it-IT" sz="2800" b="1" dirty="0">
                <a:solidFill>
                  <a:srgbClr val="333399"/>
                </a:solidFill>
                <a:latin typeface="Times New Roman"/>
                <a:cs typeface="Times New Roman"/>
              </a:rPr>
              <a:t>, </a:t>
            </a:r>
            <a:r>
              <a:rPr sz="2800" b="1" spc="-5" dirty="0" err="1">
                <a:solidFill>
                  <a:srgbClr val="333399"/>
                </a:solidFill>
                <a:latin typeface="Times New Roman"/>
                <a:cs typeface="Times New Roman"/>
              </a:rPr>
              <a:t>flogosi</a:t>
            </a:r>
            <a:r>
              <a:rPr sz="2800" b="1" spc="-20" dirty="0">
                <a:solidFill>
                  <a:srgbClr val="333399"/>
                </a:solidFill>
                <a:latin typeface="Times New Roman"/>
                <a:cs typeface="Times New Roman"/>
              </a:rPr>
              <a:t> </a:t>
            </a:r>
            <a:r>
              <a:rPr sz="2800" b="1" spc="-5" dirty="0">
                <a:solidFill>
                  <a:srgbClr val="333399"/>
                </a:solidFill>
                <a:latin typeface="Times New Roman"/>
                <a:cs typeface="Times New Roman"/>
              </a:rPr>
              <a:t>delle</a:t>
            </a:r>
            <a:r>
              <a:rPr sz="2800" b="1" spc="-20" dirty="0">
                <a:solidFill>
                  <a:srgbClr val="333399"/>
                </a:solidFill>
                <a:latin typeface="Times New Roman"/>
                <a:cs typeface="Times New Roman"/>
              </a:rPr>
              <a:t> </a:t>
            </a:r>
            <a:r>
              <a:rPr sz="2800" b="1" spc="-5" dirty="0">
                <a:solidFill>
                  <a:srgbClr val="333399"/>
                </a:solidFill>
                <a:latin typeface="Times New Roman"/>
                <a:cs typeface="Times New Roman"/>
              </a:rPr>
              <a:t>vie</a:t>
            </a:r>
            <a:r>
              <a:rPr sz="2800" b="1" spc="-15" dirty="0">
                <a:solidFill>
                  <a:srgbClr val="333399"/>
                </a:solidFill>
                <a:latin typeface="Times New Roman"/>
                <a:cs typeface="Times New Roman"/>
              </a:rPr>
              <a:t> </a:t>
            </a:r>
            <a:r>
              <a:rPr sz="2800" b="1" spc="-15" dirty="0" err="1">
                <a:solidFill>
                  <a:srgbClr val="333399"/>
                </a:solidFill>
                <a:latin typeface="Times New Roman"/>
                <a:cs typeface="Times New Roman"/>
              </a:rPr>
              <a:t>aeree</a:t>
            </a:r>
            <a:r>
              <a:rPr lang="it-IT" sz="2800" b="1" spc="-15" dirty="0">
                <a:solidFill>
                  <a:srgbClr val="333399"/>
                </a:solidFill>
                <a:latin typeface="Times New Roman"/>
                <a:cs typeface="Times New Roman"/>
              </a:rPr>
              <a:t>, </a:t>
            </a:r>
            <a:br>
              <a:rPr lang="it-IT" sz="2800" b="1" spc="-15" dirty="0">
                <a:solidFill>
                  <a:srgbClr val="333399"/>
                </a:solidFill>
                <a:latin typeface="Times New Roman"/>
                <a:cs typeface="Times New Roman"/>
              </a:rPr>
            </a:br>
            <a:r>
              <a:rPr sz="2800" b="1" spc="-5" dirty="0">
                <a:solidFill>
                  <a:srgbClr val="333399"/>
                </a:solidFill>
                <a:latin typeface="Times New Roman"/>
                <a:cs typeface="Times New Roman"/>
              </a:rPr>
              <a:t>edema ed </a:t>
            </a:r>
            <a:r>
              <a:rPr sz="2800" b="1" spc="-5" dirty="0" err="1">
                <a:solidFill>
                  <a:srgbClr val="333399"/>
                </a:solidFill>
                <a:latin typeface="Times New Roman"/>
                <a:cs typeface="Times New Roman"/>
              </a:rPr>
              <a:t>embolia</a:t>
            </a:r>
            <a:r>
              <a:rPr sz="2800" b="1" spc="-5" dirty="0">
                <a:solidFill>
                  <a:srgbClr val="333399"/>
                </a:solidFill>
                <a:latin typeface="Times New Roman"/>
                <a:cs typeface="Times New Roman"/>
              </a:rPr>
              <a:t> </a:t>
            </a:r>
            <a:r>
              <a:rPr sz="2800" b="1" spc="-10" dirty="0" err="1">
                <a:solidFill>
                  <a:srgbClr val="333399"/>
                </a:solidFill>
                <a:latin typeface="Times New Roman"/>
                <a:cs typeface="Times New Roman"/>
              </a:rPr>
              <a:t>polmonare</a:t>
            </a:r>
            <a:r>
              <a:rPr lang="it-IT" sz="2800" b="1" spc="-10" dirty="0">
                <a:solidFill>
                  <a:srgbClr val="333399"/>
                </a:solidFill>
                <a:latin typeface="Times New Roman"/>
                <a:cs typeface="Times New Roman"/>
              </a:rPr>
              <a:t>, </a:t>
            </a:r>
            <a:br>
              <a:rPr lang="it-IT" sz="2800" b="1" spc="-10" dirty="0">
                <a:solidFill>
                  <a:srgbClr val="333399"/>
                </a:solidFill>
                <a:latin typeface="Times New Roman"/>
                <a:cs typeface="Times New Roman"/>
              </a:rPr>
            </a:br>
            <a:r>
              <a:rPr lang="it-IT" sz="2800" b="1" spc="-10" dirty="0">
                <a:solidFill>
                  <a:srgbClr val="333399"/>
                </a:solidFill>
                <a:latin typeface="Times New Roman"/>
                <a:cs typeface="Times New Roman"/>
              </a:rPr>
              <a:t>i</a:t>
            </a:r>
            <a:r>
              <a:rPr sz="2800" b="1" spc="-5" dirty="0" err="1">
                <a:solidFill>
                  <a:srgbClr val="333399"/>
                </a:solidFill>
                <a:latin typeface="Times New Roman"/>
                <a:cs typeface="Times New Roman"/>
              </a:rPr>
              <a:t>nfarto</a:t>
            </a:r>
            <a:r>
              <a:rPr lang="it-IT" sz="2800" b="1" spc="-5" dirty="0">
                <a:solidFill>
                  <a:srgbClr val="333399"/>
                </a:solidFill>
                <a:latin typeface="Times New Roman"/>
                <a:cs typeface="Times New Roman"/>
              </a:rPr>
              <a:t>, </a:t>
            </a:r>
            <a:r>
              <a:rPr sz="2800" b="1" spc="-5" dirty="0" err="1">
                <a:solidFill>
                  <a:srgbClr val="333399"/>
                </a:solidFill>
                <a:latin typeface="Times New Roman"/>
                <a:cs typeface="Times New Roman"/>
              </a:rPr>
              <a:t>miocardico</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acuto,</a:t>
            </a:r>
            <a:r>
              <a:rPr sz="2800" b="1" dirty="0">
                <a:solidFill>
                  <a:srgbClr val="333399"/>
                </a:solidFill>
                <a:latin typeface="Times New Roman"/>
                <a:cs typeface="Times New Roman"/>
              </a:rPr>
              <a:t> </a:t>
            </a:r>
            <a:br>
              <a:rPr lang="it-IT" sz="2800" b="1" dirty="0">
                <a:solidFill>
                  <a:srgbClr val="333399"/>
                </a:solidFill>
                <a:latin typeface="Times New Roman"/>
                <a:cs typeface="Times New Roman"/>
              </a:rPr>
            </a:br>
            <a:r>
              <a:rPr sz="2800" b="1" spc="-5" dirty="0">
                <a:solidFill>
                  <a:srgbClr val="333399"/>
                </a:solidFill>
                <a:latin typeface="Times New Roman"/>
                <a:cs typeface="Times New Roman"/>
              </a:rPr>
              <a:t>angina </a:t>
            </a:r>
            <a:r>
              <a:rPr sz="2800" b="1" spc="-685" dirty="0">
                <a:solidFill>
                  <a:srgbClr val="333399"/>
                </a:solidFill>
                <a:latin typeface="Times New Roman"/>
                <a:cs typeface="Times New Roman"/>
              </a:rPr>
              <a:t> </a:t>
            </a:r>
            <a:r>
              <a:rPr sz="2800" b="1" spc="-5" dirty="0">
                <a:solidFill>
                  <a:srgbClr val="333399"/>
                </a:solidFill>
                <a:latin typeface="Times New Roman"/>
                <a:cs typeface="Times New Roman"/>
              </a:rPr>
              <a:t>crisi</a:t>
            </a:r>
            <a:r>
              <a:rPr sz="2800" b="1" spc="-10" dirty="0">
                <a:solidFill>
                  <a:srgbClr val="333399"/>
                </a:solidFill>
                <a:latin typeface="Times New Roman"/>
                <a:cs typeface="Times New Roman"/>
              </a:rPr>
              <a:t> </a:t>
            </a:r>
            <a:r>
              <a:rPr sz="2800" b="1" spc="-5" dirty="0">
                <a:solidFill>
                  <a:srgbClr val="333399"/>
                </a:solidFill>
                <a:latin typeface="Times New Roman"/>
                <a:cs typeface="Times New Roman"/>
              </a:rPr>
              <a:t>epilettica, coma diabetico</a:t>
            </a:r>
            <a:endParaRPr sz="2800" dirty="0">
              <a:latin typeface="Times New Roman"/>
              <a:cs typeface="Times New Roman"/>
            </a:endParaRPr>
          </a:p>
        </p:txBody>
      </p:sp>
      <p:pic>
        <p:nvPicPr>
          <p:cNvPr id="6" name="object 6"/>
          <p:cNvPicPr/>
          <p:nvPr/>
        </p:nvPicPr>
        <p:blipFill>
          <a:blip r:embed="rId3" cstate="print"/>
          <a:stretch>
            <a:fillRect/>
          </a:stretch>
        </p:blipFill>
        <p:spPr>
          <a:xfrm>
            <a:off x="6400799" y="3429000"/>
            <a:ext cx="2489201" cy="2677968"/>
          </a:xfrm>
          <a:prstGeom prst="rect">
            <a:avLst/>
          </a:prstGeom>
        </p:spPr>
      </p:pic>
    </p:spTree>
    <p:extLst>
      <p:ext uri="{BB962C8B-B14F-4D97-AF65-F5344CB8AC3E}">
        <p14:creationId xmlns:p14="http://schemas.microsoft.com/office/powerpoint/2010/main" val="15349317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4800" y="1828800"/>
            <a:ext cx="8914130" cy="3893820"/>
          </a:xfrm>
          <a:prstGeom prst="rect">
            <a:avLst/>
          </a:prstGeom>
        </p:spPr>
        <p:txBody>
          <a:bodyPr vert="horz" wrap="square" lIns="0" tIns="43180" rIns="0" bIns="0" rtlCol="0">
            <a:spAutoFit/>
          </a:bodyPr>
          <a:lstStyle/>
          <a:p>
            <a:pPr marL="12700" marR="391795" indent="386080">
              <a:lnSpc>
                <a:spcPts val="3200"/>
              </a:lnSpc>
              <a:spcBef>
                <a:spcPts val="340"/>
              </a:spcBef>
            </a:pPr>
            <a:r>
              <a:rPr sz="2800" b="1" dirty="0">
                <a:solidFill>
                  <a:srgbClr val="333399"/>
                </a:solidFill>
                <a:latin typeface="Times New Roman"/>
                <a:cs typeface="Times New Roman"/>
              </a:rPr>
              <a:t>La </a:t>
            </a:r>
            <a:r>
              <a:rPr sz="2800" b="1" spc="-10" dirty="0">
                <a:solidFill>
                  <a:srgbClr val="333399"/>
                </a:solidFill>
                <a:latin typeface="Times New Roman"/>
                <a:cs typeface="Times New Roman"/>
              </a:rPr>
              <a:t>frequenza respiratoria </a:t>
            </a:r>
            <a:r>
              <a:rPr sz="2800" b="1" spc="-5" dirty="0">
                <a:solidFill>
                  <a:srgbClr val="333399"/>
                </a:solidFill>
                <a:latin typeface="Times New Roman"/>
                <a:cs typeface="Times New Roman"/>
              </a:rPr>
              <a:t>normale </a:t>
            </a:r>
            <a:r>
              <a:rPr sz="2800" b="1" dirty="0">
                <a:solidFill>
                  <a:srgbClr val="333399"/>
                </a:solidFill>
                <a:latin typeface="Times New Roman"/>
                <a:cs typeface="Times New Roman"/>
              </a:rPr>
              <a:t>è di </a:t>
            </a:r>
            <a:br>
              <a:rPr lang="it-IT" sz="2800" b="1" dirty="0">
                <a:solidFill>
                  <a:srgbClr val="333399"/>
                </a:solidFill>
                <a:latin typeface="Times New Roman"/>
                <a:cs typeface="Times New Roman"/>
              </a:rPr>
            </a:br>
            <a:r>
              <a:rPr sz="2800" b="1" dirty="0">
                <a:solidFill>
                  <a:srgbClr val="333399"/>
                </a:solidFill>
                <a:latin typeface="Times New Roman"/>
                <a:cs typeface="Times New Roman"/>
              </a:rPr>
              <a:t>12-20 </a:t>
            </a:r>
            <a:r>
              <a:rPr sz="2800" b="1" spc="-5" dirty="0">
                <a:solidFill>
                  <a:srgbClr val="333399"/>
                </a:solidFill>
                <a:latin typeface="Times New Roman"/>
                <a:cs typeface="Times New Roman"/>
              </a:rPr>
              <a:t>atti/min </a:t>
            </a:r>
            <a:r>
              <a:rPr sz="2800" b="1" spc="-685" dirty="0">
                <a:solidFill>
                  <a:srgbClr val="333399"/>
                </a:solidFill>
                <a:latin typeface="Times New Roman"/>
                <a:cs typeface="Times New Roman"/>
              </a:rPr>
              <a:t> </a:t>
            </a:r>
            <a:r>
              <a:rPr sz="2800" b="1" spc="-5" dirty="0">
                <a:solidFill>
                  <a:srgbClr val="333399"/>
                </a:solidFill>
                <a:latin typeface="Times New Roman"/>
                <a:cs typeface="Times New Roman"/>
              </a:rPr>
              <a:t>(eupnea)</a:t>
            </a:r>
            <a:endParaRPr sz="2800" dirty="0">
              <a:latin typeface="Times New Roman"/>
              <a:cs typeface="Times New Roman"/>
            </a:endParaRPr>
          </a:p>
          <a:p>
            <a:pPr marL="12700" marR="5080" algn="just">
              <a:lnSpc>
                <a:spcPts val="3200"/>
              </a:lnSpc>
              <a:spcBef>
                <a:spcPts val="1500"/>
              </a:spcBef>
            </a:pPr>
            <a:r>
              <a:rPr sz="2800" b="1" dirty="0">
                <a:solidFill>
                  <a:srgbClr val="333399"/>
                </a:solidFill>
                <a:latin typeface="Times New Roman"/>
                <a:cs typeface="Times New Roman"/>
              </a:rPr>
              <a:t>In </a:t>
            </a:r>
            <a:r>
              <a:rPr sz="2800" b="1" spc="-5" dirty="0">
                <a:solidFill>
                  <a:srgbClr val="333399"/>
                </a:solidFill>
                <a:latin typeface="Times New Roman"/>
                <a:cs typeface="Times New Roman"/>
              </a:rPr>
              <a:t>pazienti in coma con lesioni </a:t>
            </a:r>
            <a:r>
              <a:rPr sz="2800" b="1" spc="-10" dirty="0">
                <a:solidFill>
                  <a:srgbClr val="333399"/>
                </a:solidFill>
                <a:latin typeface="Times New Roman"/>
                <a:cs typeface="Times New Roman"/>
              </a:rPr>
              <a:t>cerebrali </a:t>
            </a:r>
            <a:r>
              <a:rPr sz="2800" b="1" dirty="0">
                <a:solidFill>
                  <a:srgbClr val="333399"/>
                </a:solidFill>
                <a:latin typeface="Times New Roman"/>
                <a:cs typeface="Times New Roman"/>
              </a:rPr>
              <a:t>o </a:t>
            </a:r>
            <a:r>
              <a:rPr sz="2800" b="1" spc="-5" dirty="0">
                <a:solidFill>
                  <a:srgbClr val="333399"/>
                </a:solidFill>
                <a:latin typeface="Times New Roman"/>
                <a:cs typeface="Times New Roman"/>
              </a:rPr>
              <a:t>intossicazioni </a:t>
            </a:r>
            <a:r>
              <a:rPr sz="2800" b="1" dirty="0">
                <a:solidFill>
                  <a:srgbClr val="333399"/>
                </a:solidFill>
                <a:latin typeface="Times New Roman"/>
                <a:cs typeface="Times New Roman"/>
              </a:rPr>
              <a:t> </a:t>
            </a:r>
            <a:r>
              <a:rPr sz="2800" b="1" spc="20" dirty="0">
                <a:solidFill>
                  <a:srgbClr val="333399"/>
                </a:solidFill>
                <a:latin typeface="Times New Roman"/>
                <a:cs typeface="Times New Roman"/>
              </a:rPr>
              <a:t>possono</a:t>
            </a:r>
            <a:r>
              <a:rPr sz="2800" b="1" spc="25" dirty="0">
                <a:solidFill>
                  <a:srgbClr val="333399"/>
                </a:solidFill>
                <a:latin typeface="Times New Roman"/>
                <a:cs typeface="Times New Roman"/>
              </a:rPr>
              <a:t> </a:t>
            </a:r>
            <a:r>
              <a:rPr sz="2800" b="1" spc="15" dirty="0">
                <a:solidFill>
                  <a:srgbClr val="333399"/>
                </a:solidFill>
                <a:latin typeface="Times New Roman"/>
                <a:cs typeface="Times New Roman"/>
              </a:rPr>
              <a:t>comparire</a:t>
            </a:r>
            <a:r>
              <a:rPr sz="2800" b="1" spc="20" dirty="0">
                <a:solidFill>
                  <a:srgbClr val="333399"/>
                </a:solidFill>
                <a:latin typeface="Times New Roman"/>
                <a:cs typeface="Times New Roman"/>
              </a:rPr>
              <a:t> disturbi,</a:t>
            </a:r>
            <a:r>
              <a:rPr sz="2800" b="1" spc="25" dirty="0">
                <a:solidFill>
                  <a:srgbClr val="333399"/>
                </a:solidFill>
                <a:latin typeface="Times New Roman"/>
                <a:cs typeface="Times New Roman"/>
              </a:rPr>
              <a:t> </a:t>
            </a:r>
            <a:r>
              <a:rPr sz="2800" b="1" spc="20" dirty="0">
                <a:solidFill>
                  <a:srgbClr val="333399"/>
                </a:solidFill>
                <a:latin typeface="Times New Roman"/>
                <a:cs typeface="Times New Roman"/>
              </a:rPr>
              <a:t>anche</a:t>
            </a:r>
            <a:r>
              <a:rPr sz="2800" b="1" spc="25" dirty="0">
                <a:solidFill>
                  <a:srgbClr val="333399"/>
                </a:solidFill>
                <a:latin typeface="Times New Roman"/>
                <a:cs typeface="Times New Roman"/>
              </a:rPr>
              <a:t> </a:t>
            </a:r>
            <a:r>
              <a:rPr sz="2800" b="1" spc="20" dirty="0">
                <a:solidFill>
                  <a:srgbClr val="333399"/>
                </a:solidFill>
                <a:latin typeface="Times New Roman"/>
                <a:cs typeface="Times New Roman"/>
              </a:rPr>
              <a:t>gravi,</a:t>
            </a:r>
            <a:r>
              <a:rPr sz="2800" b="1" spc="25" dirty="0">
                <a:solidFill>
                  <a:srgbClr val="333399"/>
                </a:solidFill>
                <a:latin typeface="Times New Roman"/>
                <a:cs typeface="Times New Roman"/>
              </a:rPr>
              <a:t> </a:t>
            </a:r>
            <a:r>
              <a:rPr sz="2800" b="1" spc="15" dirty="0">
                <a:solidFill>
                  <a:srgbClr val="333399"/>
                </a:solidFill>
                <a:latin typeface="Times New Roman"/>
                <a:cs typeface="Times New Roman"/>
              </a:rPr>
              <a:t>del</a:t>
            </a:r>
            <a:r>
              <a:rPr sz="2800" b="1" spc="20" dirty="0">
                <a:solidFill>
                  <a:srgbClr val="333399"/>
                </a:solidFill>
                <a:latin typeface="Times New Roman"/>
                <a:cs typeface="Times New Roman"/>
              </a:rPr>
              <a:t> ritmo </a:t>
            </a:r>
            <a:r>
              <a:rPr sz="2800" b="1" spc="25" dirty="0">
                <a:solidFill>
                  <a:srgbClr val="333399"/>
                </a:solidFill>
                <a:latin typeface="Times New Roman"/>
                <a:cs typeface="Times New Roman"/>
              </a:rPr>
              <a:t> </a:t>
            </a:r>
            <a:r>
              <a:rPr sz="2800" b="1" spc="-10" dirty="0">
                <a:solidFill>
                  <a:srgbClr val="333399"/>
                </a:solidFill>
                <a:latin typeface="Times New Roman"/>
                <a:cs typeface="Times New Roman"/>
              </a:rPr>
              <a:t>respiratorio,</a:t>
            </a:r>
            <a:r>
              <a:rPr sz="2800" b="1" spc="-5" dirty="0">
                <a:solidFill>
                  <a:srgbClr val="333399"/>
                </a:solidFill>
                <a:latin typeface="Times New Roman"/>
                <a:cs typeface="Times New Roman"/>
              </a:rPr>
              <a:t> quali:</a:t>
            </a:r>
            <a:endParaRPr sz="2800" dirty="0">
              <a:latin typeface="Times New Roman"/>
              <a:cs typeface="Times New Roman"/>
            </a:endParaRPr>
          </a:p>
          <a:p>
            <a:pPr marL="226060" indent="-213995">
              <a:lnSpc>
                <a:spcPts val="3040"/>
              </a:lnSpc>
              <a:buFont typeface="Times New Roman"/>
              <a:buChar char="•"/>
              <a:tabLst>
                <a:tab pos="226695" algn="l"/>
              </a:tabLst>
            </a:pPr>
            <a:r>
              <a:rPr sz="2800" b="1" spc="-20" dirty="0">
                <a:solidFill>
                  <a:srgbClr val="333399"/>
                </a:solidFill>
                <a:latin typeface="Times New Roman"/>
                <a:cs typeface="Times New Roman"/>
              </a:rPr>
              <a:t>respiro</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rapido,</a:t>
            </a:r>
            <a:r>
              <a:rPr sz="2800" b="1" spc="5" dirty="0">
                <a:solidFill>
                  <a:srgbClr val="333399"/>
                </a:solidFill>
                <a:latin typeface="Times New Roman"/>
                <a:cs typeface="Times New Roman"/>
              </a:rPr>
              <a:t> </a:t>
            </a:r>
            <a:r>
              <a:rPr sz="2800" b="1" spc="-5" dirty="0">
                <a:solidFill>
                  <a:srgbClr val="333399"/>
                </a:solidFill>
                <a:latin typeface="Times New Roman"/>
                <a:cs typeface="Times New Roman"/>
              </a:rPr>
              <a:t>boccheggiante</a:t>
            </a:r>
            <a:r>
              <a:rPr sz="2800" b="1" dirty="0">
                <a:solidFill>
                  <a:srgbClr val="333399"/>
                </a:solidFill>
                <a:latin typeface="Times New Roman"/>
                <a:cs typeface="Times New Roman"/>
              </a:rPr>
              <a:t> e </a:t>
            </a:r>
            <a:r>
              <a:rPr sz="2800" b="1" spc="-5" dirty="0">
                <a:solidFill>
                  <a:srgbClr val="333399"/>
                </a:solidFill>
                <a:latin typeface="Times New Roman"/>
                <a:cs typeface="Times New Roman"/>
              </a:rPr>
              <a:t>superficiale</a:t>
            </a:r>
            <a:endParaRPr sz="2800" dirty="0">
              <a:latin typeface="Times New Roman"/>
              <a:cs typeface="Times New Roman"/>
            </a:endParaRPr>
          </a:p>
          <a:p>
            <a:pPr marL="12700" marR="5080">
              <a:lnSpc>
                <a:spcPts val="3200"/>
              </a:lnSpc>
              <a:spcBef>
                <a:spcPts val="160"/>
              </a:spcBef>
              <a:buFont typeface="Times New Roman"/>
              <a:buChar char="•"/>
              <a:tabLst>
                <a:tab pos="404495" algn="l"/>
                <a:tab pos="405130" algn="l"/>
                <a:tab pos="1758314" algn="l"/>
                <a:tab pos="2324735" algn="l"/>
                <a:tab pos="3051175" algn="l"/>
                <a:tab pos="3558540" algn="l"/>
                <a:tab pos="5485765" algn="l"/>
                <a:tab pos="6852920" algn="l"/>
                <a:tab pos="7619365" algn="l"/>
                <a:tab pos="8064500" algn="l"/>
              </a:tabLst>
            </a:pPr>
            <a:r>
              <a:rPr sz="2800" b="1" spc="-35" dirty="0">
                <a:solidFill>
                  <a:srgbClr val="333399"/>
                </a:solidFill>
                <a:latin typeface="Times New Roman"/>
                <a:cs typeface="Times New Roman"/>
              </a:rPr>
              <a:t>r</a:t>
            </a:r>
            <a:r>
              <a:rPr sz="2800" b="1" spc="15" dirty="0">
                <a:solidFill>
                  <a:srgbClr val="333399"/>
                </a:solidFill>
                <a:latin typeface="Times New Roman"/>
                <a:cs typeface="Times New Roman"/>
              </a:rPr>
              <a:t>espi</a:t>
            </a:r>
            <a:r>
              <a:rPr sz="2800" b="1" spc="-35" dirty="0">
                <a:solidFill>
                  <a:srgbClr val="333399"/>
                </a:solidFill>
                <a:latin typeface="Times New Roman"/>
                <a:cs typeface="Times New Roman"/>
              </a:rPr>
              <a:t>r</a:t>
            </a:r>
            <a:r>
              <a:rPr sz="2800" b="1" dirty="0">
                <a:solidFill>
                  <a:srgbClr val="333399"/>
                </a:solidFill>
                <a:latin typeface="Times New Roman"/>
                <a:cs typeface="Times New Roman"/>
              </a:rPr>
              <a:t>o	</a:t>
            </a:r>
            <a:r>
              <a:rPr sz="2800" b="1" spc="15" dirty="0">
                <a:solidFill>
                  <a:srgbClr val="333399"/>
                </a:solidFill>
                <a:latin typeface="Times New Roman"/>
                <a:cs typeface="Times New Roman"/>
              </a:rPr>
              <a:t>i</a:t>
            </a:r>
            <a:r>
              <a:rPr sz="2800" b="1" dirty="0">
                <a:solidFill>
                  <a:srgbClr val="333399"/>
                </a:solidFill>
                <a:latin typeface="Times New Roman"/>
                <a:cs typeface="Times New Roman"/>
              </a:rPr>
              <a:t>n	</a:t>
            </a:r>
            <a:r>
              <a:rPr sz="2800" b="1" spc="15" dirty="0">
                <a:solidFill>
                  <a:srgbClr val="333399"/>
                </a:solidFill>
                <a:latin typeface="Times New Roman"/>
                <a:cs typeface="Times New Roman"/>
              </a:rPr>
              <a:t>cu</a:t>
            </a:r>
            <a:r>
              <a:rPr sz="2800" b="1" dirty="0">
                <a:solidFill>
                  <a:srgbClr val="333399"/>
                </a:solidFill>
                <a:latin typeface="Times New Roman"/>
                <a:cs typeface="Times New Roman"/>
              </a:rPr>
              <a:t>i	</a:t>
            </a:r>
            <a:r>
              <a:rPr sz="2800" b="1" spc="15" dirty="0">
                <a:solidFill>
                  <a:srgbClr val="333399"/>
                </a:solidFill>
                <a:latin typeface="Times New Roman"/>
                <a:cs typeface="Times New Roman"/>
              </a:rPr>
              <a:t>s</a:t>
            </a:r>
            <a:r>
              <a:rPr sz="2800" b="1" dirty="0">
                <a:solidFill>
                  <a:srgbClr val="333399"/>
                </a:solidFill>
                <a:latin typeface="Times New Roman"/>
                <a:cs typeface="Times New Roman"/>
              </a:rPr>
              <a:t>i	</a:t>
            </a:r>
            <a:r>
              <a:rPr sz="2800" b="1" spc="15" dirty="0">
                <a:solidFill>
                  <a:srgbClr val="333399"/>
                </a:solidFill>
                <a:latin typeface="Times New Roman"/>
                <a:cs typeface="Times New Roman"/>
              </a:rPr>
              <a:t>instauran</a:t>
            </a:r>
            <a:r>
              <a:rPr sz="2800" b="1" dirty="0">
                <a:solidFill>
                  <a:srgbClr val="333399"/>
                </a:solidFill>
                <a:latin typeface="Times New Roman"/>
                <a:cs typeface="Times New Roman"/>
              </a:rPr>
              <a:t>o	</a:t>
            </a:r>
            <a:r>
              <a:rPr sz="2800" b="1" spc="15" dirty="0">
                <a:solidFill>
                  <a:srgbClr val="333399"/>
                </a:solidFill>
                <a:latin typeface="Times New Roman"/>
                <a:cs typeface="Times New Roman"/>
              </a:rPr>
              <a:t>period</a:t>
            </a:r>
            <a:r>
              <a:rPr sz="2800" b="1" dirty="0">
                <a:solidFill>
                  <a:srgbClr val="333399"/>
                </a:solidFill>
                <a:latin typeface="Times New Roman"/>
                <a:cs typeface="Times New Roman"/>
              </a:rPr>
              <a:t>i	</a:t>
            </a:r>
            <a:r>
              <a:rPr sz="2800" b="1" spc="15" dirty="0">
                <a:solidFill>
                  <a:srgbClr val="333399"/>
                </a:solidFill>
                <a:latin typeface="Times New Roman"/>
                <a:cs typeface="Times New Roman"/>
              </a:rPr>
              <a:t>pi</a:t>
            </a:r>
            <a:r>
              <a:rPr sz="2800" b="1" dirty="0">
                <a:solidFill>
                  <a:srgbClr val="333399"/>
                </a:solidFill>
                <a:latin typeface="Times New Roman"/>
                <a:cs typeface="Times New Roman"/>
              </a:rPr>
              <a:t>ù	o	</a:t>
            </a:r>
            <a:r>
              <a:rPr sz="2800" b="1" spc="15" dirty="0">
                <a:solidFill>
                  <a:srgbClr val="333399"/>
                </a:solidFill>
                <a:latin typeface="Times New Roman"/>
                <a:cs typeface="Times New Roman"/>
              </a:rPr>
              <a:t>men</a:t>
            </a:r>
            <a:r>
              <a:rPr sz="2800" b="1" dirty="0">
                <a:solidFill>
                  <a:srgbClr val="333399"/>
                </a:solidFill>
                <a:latin typeface="Times New Roman"/>
                <a:cs typeface="Times New Roman"/>
              </a:rPr>
              <a:t>o  </a:t>
            </a:r>
            <a:r>
              <a:rPr sz="2800" b="1" spc="-10" dirty="0">
                <a:solidFill>
                  <a:srgbClr val="333399"/>
                </a:solidFill>
                <a:latin typeface="Times New Roman"/>
                <a:cs typeface="Times New Roman"/>
              </a:rPr>
              <a:t>prolungati </a:t>
            </a:r>
            <a:r>
              <a:rPr sz="2800" b="1" dirty="0">
                <a:solidFill>
                  <a:srgbClr val="333399"/>
                </a:solidFill>
                <a:latin typeface="Times New Roman"/>
                <a:cs typeface="Times New Roman"/>
              </a:rPr>
              <a:t>di</a:t>
            </a:r>
            <a:r>
              <a:rPr sz="2800" b="1" spc="-5" dirty="0">
                <a:solidFill>
                  <a:srgbClr val="333399"/>
                </a:solidFill>
                <a:latin typeface="Times New Roman"/>
                <a:cs typeface="Times New Roman"/>
              </a:rPr>
              <a:t> assenza</a:t>
            </a:r>
            <a:r>
              <a:rPr sz="2800" b="1" dirty="0">
                <a:solidFill>
                  <a:srgbClr val="333399"/>
                </a:solidFill>
                <a:latin typeface="Times New Roman"/>
                <a:cs typeface="Times New Roman"/>
              </a:rPr>
              <a:t> di</a:t>
            </a:r>
            <a:r>
              <a:rPr sz="2800" b="1" spc="-5" dirty="0">
                <a:solidFill>
                  <a:srgbClr val="333399"/>
                </a:solidFill>
                <a:latin typeface="Times New Roman"/>
                <a:cs typeface="Times New Roman"/>
              </a:rPr>
              <a:t> </a:t>
            </a:r>
            <a:r>
              <a:rPr sz="2800" b="1" spc="-20" dirty="0">
                <a:solidFill>
                  <a:srgbClr val="333399"/>
                </a:solidFill>
                <a:latin typeface="Times New Roman"/>
                <a:cs typeface="Times New Roman"/>
              </a:rPr>
              <a:t>respiro</a:t>
            </a:r>
            <a:endParaRPr sz="2800" dirty="0">
              <a:latin typeface="Times New Roman"/>
              <a:cs typeface="Times New Roman"/>
            </a:endParaRPr>
          </a:p>
          <a:p>
            <a:pPr marL="226060" indent="-213995">
              <a:lnSpc>
                <a:spcPts val="3120"/>
              </a:lnSpc>
              <a:buFont typeface="Times New Roman"/>
              <a:buChar char="•"/>
              <a:tabLst>
                <a:tab pos="226695" algn="l"/>
              </a:tabLst>
            </a:pPr>
            <a:r>
              <a:rPr sz="2800" b="1" spc="-5" dirty="0">
                <a:solidFill>
                  <a:srgbClr val="333399"/>
                </a:solidFill>
                <a:latin typeface="Times New Roman"/>
                <a:cs typeface="Times New Roman"/>
              </a:rPr>
              <a:t>diminuzione</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della</a:t>
            </a:r>
            <a:r>
              <a:rPr sz="2800" b="1" spc="5" dirty="0">
                <a:solidFill>
                  <a:srgbClr val="333399"/>
                </a:solidFill>
                <a:latin typeface="Times New Roman"/>
                <a:cs typeface="Times New Roman"/>
              </a:rPr>
              <a:t> </a:t>
            </a:r>
            <a:r>
              <a:rPr sz="2800" b="1" spc="-10" dirty="0">
                <a:solidFill>
                  <a:srgbClr val="333399"/>
                </a:solidFill>
                <a:latin typeface="Times New Roman"/>
                <a:cs typeface="Times New Roman"/>
              </a:rPr>
              <a:t>frequenza</a:t>
            </a:r>
            <a:r>
              <a:rPr sz="2800" b="1" spc="5" dirty="0">
                <a:solidFill>
                  <a:srgbClr val="333399"/>
                </a:solidFill>
                <a:latin typeface="Times New Roman"/>
                <a:cs typeface="Times New Roman"/>
              </a:rPr>
              <a:t> </a:t>
            </a:r>
            <a:r>
              <a:rPr sz="2800" b="1" spc="-10" dirty="0">
                <a:solidFill>
                  <a:srgbClr val="333399"/>
                </a:solidFill>
                <a:latin typeface="Times New Roman"/>
                <a:cs typeface="Times New Roman"/>
              </a:rPr>
              <a:t>respiratoria</a:t>
            </a:r>
            <a:r>
              <a:rPr sz="2800" b="1" spc="5" dirty="0">
                <a:solidFill>
                  <a:srgbClr val="333399"/>
                </a:solidFill>
                <a:latin typeface="Times New Roman"/>
                <a:cs typeface="Times New Roman"/>
              </a:rPr>
              <a:t> </a:t>
            </a:r>
            <a:r>
              <a:rPr sz="2400" b="1" dirty="0">
                <a:solidFill>
                  <a:srgbClr val="333399"/>
                </a:solidFill>
                <a:latin typeface="Times New Roman"/>
                <a:cs typeface="Times New Roman"/>
              </a:rPr>
              <a:t>(&lt; 10</a:t>
            </a:r>
            <a:r>
              <a:rPr sz="2400" b="1" spc="5" dirty="0">
                <a:solidFill>
                  <a:srgbClr val="333399"/>
                </a:solidFill>
                <a:latin typeface="Times New Roman"/>
                <a:cs typeface="Times New Roman"/>
              </a:rPr>
              <a:t> </a:t>
            </a:r>
            <a:r>
              <a:rPr sz="2400" b="1" spc="-5" dirty="0">
                <a:solidFill>
                  <a:srgbClr val="333399"/>
                </a:solidFill>
                <a:latin typeface="Times New Roman"/>
                <a:cs typeface="Times New Roman"/>
              </a:rPr>
              <a:t>atti/min.)</a:t>
            </a:r>
            <a:endParaRPr sz="2400" dirty="0">
              <a:latin typeface="Times New Roman"/>
              <a:cs typeface="Times New Roman"/>
            </a:endParaRPr>
          </a:p>
        </p:txBody>
      </p:sp>
      <p:sp>
        <p:nvSpPr>
          <p:cNvPr id="3" name="object 3"/>
          <p:cNvSpPr txBox="1">
            <a:spLocks noGrp="1"/>
          </p:cNvSpPr>
          <p:nvPr>
            <p:ph type="title"/>
          </p:nvPr>
        </p:nvSpPr>
        <p:spPr>
          <a:xfrm>
            <a:off x="782002" y="609600"/>
            <a:ext cx="6764655" cy="574040"/>
          </a:xfrm>
          <a:prstGeom prst="rect">
            <a:avLst/>
          </a:prstGeom>
        </p:spPr>
        <p:txBody>
          <a:bodyPr vert="horz" wrap="square" lIns="0" tIns="12700" rIns="0" bIns="0" rtlCol="0">
            <a:spAutoFit/>
          </a:bodyPr>
          <a:lstStyle/>
          <a:p>
            <a:pPr marL="12700">
              <a:lnSpc>
                <a:spcPct val="100000"/>
              </a:lnSpc>
              <a:spcBef>
                <a:spcPts val="100"/>
              </a:spcBef>
            </a:pPr>
            <a:r>
              <a:rPr sz="3600" b="1" spc="-10" dirty="0">
                <a:solidFill>
                  <a:srgbClr val="FF0000"/>
                </a:solidFill>
                <a:latin typeface="Times New Roman"/>
                <a:cs typeface="Times New Roman"/>
              </a:rPr>
              <a:t>Frequenza</a:t>
            </a:r>
            <a:r>
              <a:rPr sz="3600" b="1" spc="-15" dirty="0">
                <a:solidFill>
                  <a:srgbClr val="FF0000"/>
                </a:solidFill>
                <a:latin typeface="Times New Roman"/>
                <a:cs typeface="Times New Roman"/>
              </a:rPr>
              <a:t> </a:t>
            </a:r>
            <a:r>
              <a:rPr sz="3600" b="1" spc="-10" dirty="0">
                <a:solidFill>
                  <a:srgbClr val="FF0000"/>
                </a:solidFill>
                <a:latin typeface="Times New Roman"/>
                <a:cs typeface="Times New Roman"/>
              </a:rPr>
              <a:t>respiratoria</a:t>
            </a:r>
            <a:r>
              <a:rPr sz="3600" b="1" spc="-15" dirty="0">
                <a:solidFill>
                  <a:srgbClr val="FF0000"/>
                </a:solidFill>
                <a:latin typeface="Times New Roman"/>
                <a:cs typeface="Times New Roman"/>
              </a:rPr>
              <a:t> </a:t>
            </a:r>
            <a:r>
              <a:rPr sz="3600" b="1" spc="-5" dirty="0">
                <a:solidFill>
                  <a:srgbClr val="FF0000"/>
                </a:solidFill>
                <a:latin typeface="Times New Roman"/>
                <a:cs typeface="Times New Roman"/>
              </a:rPr>
              <a:t>nell’adulto</a:t>
            </a:r>
            <a:endParaRPr sz="3600">
              <a:latin typeface="Times New Roman"/>
              <a:cs typeface="Times New Roman"/>
            </a:endParaRPr>
          </a:p>
        </p:txBody>
      </p:sp>
      <p:pic>
        <p:nvPicPr>
          <p:cNvPr id="4" name="object 4"/>
          <p:cNvPicPr/>
          <p:nvPr/>
        </p:nvPicPr>
        <p:blipFill>
          <a:blip r:embed="rId2" cstate="print"/>
          <a:stretch>
            <a:fillRect/>
          </a:stretch>
        </p:blipFill>
        <p:spPr>
          <a:xfrm>
            <a:off x="7713504" y="277928"/>
            <a:ext cx="1296987" cy="2479675"/>
          </a:xfrm>
          <a:prstGeom prst="rect">
            <a:avLst/>
          </a:prstGeom>
        </p:spPr>
      </p:pic>
    </p:spTree>
    <p:extLst>
      <p:ext uri="{BB962C8B-B14F-4D97-AF65-F5344CB8AC3E}">
        <p14:creationId xmlns:p14="http://schemas.microsoft.com/office/powerpoint/2010/main" val="150967470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164" y="3025181"/>
            <a:ext cx="2720975" cy="513080"/>
          </a:xfrm>
          <a:prstGeom prst="rect">
            <a:avLst/>
          </a:prstGeom>
        </p:spPr>
        <p:txBody>
          <a:bodyPr vert="horz" wrap="square" lIns="0" tIns="12700" rIns="0" bIns="0" rtlCol="0">
            <a:spAutoFit/>
          </a:bodyPr>
          <a:lstStyle/>
          <a:p>
            <a:pPr marL="12700">
              <a:lnSpc>
                <a:spcPct val="100000"/>
              </a:lnSpc>
              <a:spcBef>
                <a:spcPts val="100"/>
              </a:spcBef>
            </a:pPr>
            <a:r>
              <a:rPr sz="3200" b="1" spc="-220" dirty="0">
                <a:solidFill>
                  <a:srgbClr val="333399"/>
                </a:solidFill>
                <a:latin typeface="Times New Roman"/>
                <a:cs typeface="Times New Roman"/>
              </a:rPr>
              <a:t>L</a:t>
            </a:r>
            <a:r>
              <a:rPr sz="3200" b="1" spc="75" dirty="0">
                <a:solidFill>
                  <a:srgbClr val="333399"/>
                </a:solidFill>
                <a:latin typeface="Times New Roman"/>
                <a:cs typeface="Times New Roman"/>
              </a:rPr>
              <a:t>’insufficienz</a:t>
            </a:r>
            <a:r>
              <a:rPr sz="3200" b="1" dirty="0">
                <a:solidFill>
                  <a:srgbClr val="333399"/>
                </a:solidFill>
                <a:latin typeface="Times New Roman"/>
                <a:cs typeface="Times New Roman"/>
              </a:rPr>
              <a:t>a</a:t>
            </a:r>
            <a:endParaRPr sz="3200" dirty="0">
              <a:latin typeface="Times New Roman"/>
              <a:cs typeface="Times New Roman"/>
            </a:endParaRPr>
          </a:p>
        </p:txBody>
      </p:sp>
      <p:sp>
        <p:nvSpPr>
          <p:cNvPr id="3" name="object 3"/>
          <p:cNvSpPr txBox="1"/>
          <p:nvPr/>
        </p:nvSpPr>
        <p:spPr>
          <a:xfrm>
            <a:off x="3021332" y="3009006"/>
            <a:ext cx="2202180" cy="513080"/>
          </a:xfrm>
          <a:prstGeom prst="rect">
            <a:avLst/>
          </a:prstGeom>
        </p:spPr>
        <p:txBody>
          <a:bodyPr vert="horz" wrap="square" lIns="0" tIns="12700" rIns="0" bIns="0" rtlCol="0">
            <a:spAutoFit/>
          </a:bodyPr>
          <a:lstStyle/>
          <a:p>
            <a:pPr marL="12700">
              <a:lnSpc>
                <a:spcPct val="100000"/>
              </a:lnSpc>
              <a:spcBef>
                <a:spcPts val="100"/>
              </a:spcBef>
            </a:pPr>
            <a:r>
              <a:rPr sz="3200" b="1" spc="60" dirty="0">
                <a:solidFill>
                  <a:srgbClr val="333399"/>
                </a:solidFill>
                <a:latin typeface="Times New Roman"/>
                <a:cs typeface="Times New Roman"/>
              </a:rPr>
              <a:t>respiratoria</a:t>
            </a:r>
            <a:endParaRPr sz="3200">
              <a:latin typeface="Times New Roman"/>
              <a:cs typeface="Times New Roman"/>
            </a:endParaRPr>
          </a:p>
        </p:txBody>
      </p:sp>
      <p:sp>
        <p:nvSpPr>
          <p:cNvPr id="4" name="object 4"/>
          <p:cNvSpPr txBox="1"/>
          <p:nvPr/>
        </p:nvSpPr>
        <p:spPr>
          <a:xfrm>
            <a:off x="5583378" y="3009006"/>
            <a:ext cx="3268979" cy="513080"/>
          </a:xfrm>
          <a:prstGeom prst="rect">
            <a:avLst/>
          </a:prstGeom>
        </p:spPr>
        <p:txBody>
          <a:bodyPr vert="horz" wrap="square" lIns="0" tIns="12700" rIns="0" bIns="0" rtlCol="0">
            <a:spAutoFit/>
          </a:bodyPr>
          <a:lstStyle/>
          <a:p>
            <a:pPr marL="12700">
              <a:lnSpc>
                <a:spcPct val="100000"/>
              </a:lnSpc>
              <a:spcBef>
                <a:spcPts val="100"/>
              </a:spcBef>
              <a:tabLst>
                <a:tab pos="602615" algn="l"/>
                <a:tab pos="1351280" algn="l"/>
                <a:tab pos="3020060" algn="l"/>
              </a:tabLst>
            </a:pPr>
            <a:r>
              <a:rPr sz="3200" b="1" spc="75" dirty="0">
                <a:solidFill>
                  <a:srgbClr val="333399"/>
                </a:solidFill>
                <a:latin typeface="Times New Roman"/>
                <a:cs typeface="Times New Roman"/>
              </a:rPr>
              <a:t>s</a:t>
            </a:r>
            <a:r>
              <a:rPr sz="3200" b="1" dirty="0">
                <a:solidFill>
                  <a:srgbClr val="333399"/>
                </a:solidFill>
                <a:latin typeface="Times New Roman"/>
                <a:cs typeface="Times New Roman"/>
              </a:rPr>
              <a:t>i	</a:t>
            </a:r>
            <a:r>
              <a:rPr sz="3200" b="1" spc="75" dirty="0">
                <a:solidFill>
                  <a:srgbClr val="333399"/>
                </a:solidFill>
                <a:latin typeface="Times New Roman"/>
                <a:cs typeface="Times New Roman"/>
              </a:rPr>
              <a:t>h</a:t>
            </a:r>
            <a:r>
              <a:rPr sz="3200" b="1" dirty="0">
                <a:solidFill>
                  <a:srgbClr val="333399"/>
                </a:solidFill>
                <a:latin typeface="Times New Roman"/>
                <a:cs typeface="Times New Roman"/>
              </a:rPr>
              <a:t>a	</a:t>
            </a:r>
            <a:r>
              <a:rPr sz="3200" b="1" spc="75" dirty="0">
                <a:solidFill>
                  <a:srgbClr val="333399"/>
                </a:solidFill>
                <a:latin typeface="Times New Roman"/>
                <a:cs typeface="Times New Roman"/>
              </a:rPr>
              <a:t>quand</a:t>
            </a:r>
            <a:r>
              <a:rPr sz="3200" b="1" dirty="0">
                <a:solidFill>
                  <a:srgbClr val="333399"/>
                </a:solidFill>
                <a:latin typeface="Times New Roman"/>
                <a:cs typeface="Times New Roman"/>
              </a:rPr>
              <a:t>o	</a:t>
            </a:r>
            <a:r>
              <a:rPr sz="3200" b="1" spc="75" dirty="0">
                <a:solidFill>
                  <a:srgbClr val="333399"/>
                </a:solidFill>
                <a:latin typeface="Times New Roman"/>
                <a:cs typeface="Times New Roman"/>
              </a:rPr>
              <a:t>i</a:t>
            </a:r>
            <a:r>
              <a:rPr sz="3200" b="1" dirty="0">
                <a:solidFill>
                  <a:srgbClr val="333399"/>
                </a:solidFill>
                <a:latin typeface="Times New Roman"/>
                <a:cs typeface="Times New Roman"/>
              </a:rPr>
              <a:t>l</a:t>
            </a:r>
            <a:endParaRPr sz="3200">
              <a:latin typeface="Times New Roman"/>
              <a:cs typeface="Times New Roman"/>
            </a:endParaRPr>
          </a:p>
        </p:txBody>
      </p:sp>
      <p:sp>
        <p:nvSpPr>
          <p:cNvPr id="5" name="object 5"/>
          <p:cNvSpPr txBox="1"/>
          <p:nvPr/>
        </p:nvSpPr>
        <p:spPr>
          <a:xfrm>
            <a:off x="16248" y="3505200"/>
            <a:ext cx="8836025" cy="513080"/>
          </a:xfrm>
          <a:prstGeom prst="rect">
            <a:avLst/>
          </a:prstGeom>
        </p:spPr>
        <p:txBody>
          <a:bodyPr vert="horz" wrap="square" lIns="0" tIns="12700" rIns="0" bIns="0" rtlCol="0">
            <a:spAutoFit/>
          </a:bodyPr>
          <a:lstStyle/>
          <a:p>
            <a:pPr marL="12700">
              <a:lnSpc>
                <a:spcPct val="100000"/>
              </a:lnSpc>
              <a:spcBef>
                <a:spcPts val="100"/>
              </a:spcBef>
              <a:tabLst>
                <a:tab pos="1985010" algn="l"/>
                <a:tab pos="3013075" algn="l"/>
                <a:tab pos="4041775" algn="l"/>
                <a:tab pos="6381750" algn="l"/>
              </a:tabLst>
            </a:pPr>
            <a:r>
              <a:rPr sz="3200" b="1" spc="215" dirty="0">
                <a:solidFill>
                  <a:srgbClr val="333399"/>
                </a:solidFill>
                <a:latin typeface="Times New Roman"/>
                <a:cs typeface="Times New Roman"/>
              </a:rPr>
              <a:t>polmon</a:t>
            </a:r>
            <a:r>
              <a:rPr sz="3200" b="1" dirty="0">
                <a:solidFill>
                  <a:srgbClr val="333399"/>
                </a:solidFill>
                <a:latin typeface="Times New Roman"/>
                <a:cs typeface="Times New Roman"/>
              </a:rPr>
              <a:t>e	</a:t>
            </a:r>
            <a:r>
              <a:rPr sz="3200" b="1" spc="215" dirty="0">
                <a:solidFill>
                  <a:srgbClr val="333399"/>
                </a:solidFill>
                <a:latin typeface="Times New Roman"/>
                <a:cs typeface="Times New Roman"/>
              </a:rPr>
              <a:t>no</a:t>
            </a:r>
            <a:r>
              <a:rPr sz="3200" b="1" dirty="0">
                <a:solidFill>
                  <a:srgbClr val="333399"/>
                </a:solidFill>
                <a:latin typeface="Times New Roman"/>
                <a:cs typeface="Times New Roman"/>
              </a:rPr>
              <a:t>n	</a:t>
            </a:r>
            <a:r>
              <a:rPr sz="3200" b="1" spc="215" dirty="0">
                <a:solidFill>
                  <a:srgbClr val="333399"/>
                </a:solidFill>
                <a:latin typeface="Times New Roman"/>
                <a:cs typeface="Times New Roman"/>
              </a:rPr>
              <a:t>pu</a:t>
            </a:r>
            <a:r>
              <a:rPr sz="3200" b="1" dirty="0">
                <a:solidFill>
                  <a:srgbClr val="333399"/>
                </a:solidFill>
                <a:latin typeface="Times New Roman"/>
                <a:cs typeface="Times New Roman"/>
              </a:rPr>
              <a:t>ò	</a:t>
            </a:r>
            <a:r>
              <a:rPr sz="3200" b="1" spc="215" dirty="0">
                <a:solidFill>
                  <a:srgbClr val="333399"/>
                </a:solidFill>
                <a:latin typeface="Times New Roman"/>
                <a:cs typeface="Times New Roman"/>
              </a:rPr>
              <a:t>assicura</a:t>
            </a:r>
            <a:r>
              <a:rPr sz="3200" b="1" spc="155" dirty="0">
                <a:solidFill>
                  <a:srgbClr val="333399"/>
                </a:solidFill>
                <a:latin typeface="Times New Roman"/>
                <a:cs typeface="Times New Roman"/>
              </a:rPr>
              <a:t>r</a:t>
            </a:r>
            <a:r>
              <a:rPr sz="3200" b="1" dirty="0">
                <a:solidFill>
                  <a:srgbClr val="333399"/>
                </a:solidFill>
                <a:latin typeface="Times New Roman"/>
                <a:cs typeface="Times New Roman"/>
              </a:rPr>
              <a:t>e	</a:t>
            </a:r>
            <a:r>
              <a:rPr sz="3200" b="1" spc="215" dirty="0">
                <a:solidFill>
                  <a:srgbClr val="333399"/>
                </a:solidFill>
                <a:latin typeface="Times New Roman"/>
                <a:cs typeface="Times New Roman"/>
              </a:rPr>
              <a:t>un’adeguat</a:t>
            </a:r>
            <a:r>
              <a:rPr sz="3200" b="1" dirty="0">
                <a:solidFill>
                  <a:srgbClr val="333399"/>
                </a:solidFill>
                <a:latin typeface="Times New Roman"/>
                <a:cs typeface="Times New Roman"/>
              </a:rPr>
              <a:t>a</a:t>
            </a:r>
            <a:endParaRPr sz="3200" dirty="0">
              <a:latin typeface="Times New Roman"/>
              <a:cs typeface="Times New Roman"/>
            </a:endParaRPr>
          </a:p>
        </p:txBody>
      </p:sp>
      <p:sp>
        <p:nvSpPr>
          <p:cNvPr id="6" name="object 6"/>
          <p:cNvSpPr txBox="1"/>
          <p:nvPr/>
        </p:nvSpPr>
        <p:spPr>
          <a:xfrm>
            <a:off x="16248" y="3789681"/>
            <a:ext cx="8836025" cy="2311400"/>
          </a:xfrm>
          <a:prstGeom prst="rect">
            <a:avLst/>
          </a:prstGeom>
        </p:spPr>
        <p:txBody>
          <a:bodyPr vert="horz" wrap="square" lIns="0" tIns="198120" rIns="0" bIns="0" rtlCol="0">
            <a:spAutoFit/>
          </a:bodyPr>
          <a:lstStyle/>
          <a:p>
            <a:pPr marL="12700" algn="just">
              <a:lnSpc>
                <a:spcPct val="100000"/>
              </a:lnSpc>
              <a:spcBef>
                <a:spcPts val="1560"/>
              </a:spcBef>
            </a:pPr>
            <a:r>
              <a:rPr sz="3200" b="1" spc="-5" dirty="0">
                <a:solidFill>
                  <a:srgbClr val="333399"/>
                </a:solidFill>
                <a:latin typeface="Times New Roman"/>
                <a:cs typeface="Times New Roman"/>
              </a:rPr>
              <a:t>ossigenazione</a:t>
            </a:r>
            <a:r>
              <a:rPr sz="3200" b="1" spc="-10" dirty="0">
                <a:solidFill>
                  <a:srgbClr val="333399"/>
                </a:solidFill>
                <a:latin typeface="Times New Roman"/>
                <a:cs typeface="Times New Roman"/>
              </a:rPr>
              <a:t> </a:t>
            </a:r>
            <a:r>
              <a:rPr sz="3200" b="1" spc="-5" dirty="0">
                <a:solidFill>
                  <a:srgbClr val="333399"/>
                </a:solidFill>
                <a:latin typeface="Times New Roman"/>
                <a:cs typeface="Times New Roman"/>
              </a:rPr>
              <a:t>del</a:t>
            </a:r>
            <a:r>
              <a:rPr sz="3200" b="1" spc="-10" dirty="0">
                <a:solidFill>
                  <a:srgbClr val="333399"/>
                </a:solidFill>
                <a:latin typeface="Times New Roman"/>
                <a:cs typeface="Times New Roman"/>
              </a:rPr>
              <a:t> </a:t>
            </a:r>
            <a:r>
              <a:rPr sz="3200" b="1" dirty="0">
                <a:solidFill>
                  <a:srgbClr val="333399"/>
                </a:solidFill>
                <a:latin typeface="Times New Roman"/>
                <a:cs typeface="Times New Roman"/>
              </a:rPr>
              <a:t>sangue</a:t>
            </a:r>
            <a:r>
              <a:rPr sz="3200" b="1" spc="-10" dirty="0">
                <a:solidFill>
                  <a:srgbClr val="333399"/>
                </a:solidFill>
                <a:latin typeface="Times New Roman"/>
                <a:cs typeface="Times New Roman"/>
              </a:rPr>
              <a:t> </a:t>
            </a:r>
            <a:r>
              <a:rPr sz="3200" b="1" spc="-5" dirty="0">
                <a:solidFill>
                  <a:srgbClr val="333399"/>
                </a:solidFill>
                <a:latin typeface="Times New Roman"/>
                <a:cs typeface="Times New Roman"/>
              </a:rPr>
              <a:t>arterioso.</a:t>
            </a:r>
            <a:endParaRPr sz="3200">
              <a:latin typeface="Times New Roman"/>
              <a:cs typeface="Times New Roman"/>
            </a:endParaRPr>
          </a:p>
          <a:p>
            <a:pPr marL="12700" marR="5080" algn="just">
              <a:lnSpc>
                <a:spcPts val="3700"/>
              </a:lnSpc>
              <a:spcBef>
                <a:spcPts val="1700"/>
              </a:spcBef>
            </a:pPr>
            <a:r>
              <a:rPr sz="3200" b="1" spc="-5" dirty="0">
                <a:solidFill>
                  <a:srgbClr val="333399"/>
                </a:solidFill>
                <a:latin typeface="Times New Roman"/>
                <a:cs typeface="Times New Roman"/>
              </a:rPr>
              <a:t>Può </a:t>
            </a:r>
            <a:r>
              <a:rPr sz="3200" b="1" spc="-15" dirty="0">
                <a:solidFill>
                  <a:srgbClr val="333399"/>
                </a:solidFill>
                <a:latin typeface="Times New Roman"/>
                <a:cs typeface="Times New Roman"/>
              </a:rPr>
              <a:t>essere </a:t>
            </a:r>
            <a:r>
              <a:rPr sz="3200" b="1" spc="-5" dirty="0">
                <a:solidFill>
                  <a:srgbClr val="333399"/>
                </a:solidFill>
                <a:latin typeface="Times New Roman"/>
                <a:cs typeface="Times New Roman"/>
              </a:rPr>
              <a:t>dovuta </a:t>
            </a:r>
            <a:r>
              <a:rPr sz="3200" b="1" dirty="0">
                <a:solidFill>
                  <a:srgbClr val="333399"/>
                </a:solidFill>
                <a:latin typeface="Times New Roman"/>
                <a:cs typeface="Times New Roman"/>
              </a:rPr>
              <a:t>a </a:t>
            </a:r>
            <a:r>
              <a:rPr sz="3200" b="1" spc="-5" dirty="0">
                <a:solidFill>
                  <a:srgbClr val="333399"/>
                </a:solidFill>
                <a:latin typeface="Times New Roman"/>
                <a:cs typeface="Times New Roman"/>
              </a:rPr>
              <a:t>ostruzione e/o </a:t>
            </a:r>
            <a:r>
              <a:rPr sz="3200" b="1" dirty="0">
                <a:solidFill>
                  <a:srgbClr val="333399"/>
                </a:solidFill>
                <a:latin typeface="Times New Roman"/>
                <a:cs typeface="Times New Roman"/>
              </a:rPr>
              <a:t>a </a:t>
            </a:r>
            <a:r>
              <a:rPr sz="3200" b="1" spc="-5" dirty="0">
                <a:solidFill>
                  <a:srgbClr val="333399"/>
                </a:solidFill>
                <a:latin typeface="Times New Roman"/>
                <a:cs typeface="Times New Roman"/>
              </a:rPr>
              <a:t>inalazione </a:t>
            </a:r>
            <a:r>
              <a:rPr sz="3200" b="1" dirty="0">
                <a:solidFill>
                  <a:srgbClr val="333399"/>
                </a:solidFill>
                <a:latin typeface="Times New Roman"/>
                <a:cs typeface="Times New Roman"/>
              </a:rPr>
              <a:t>di </a:t>
            </a:r>
            <a:r>
              <a:rPr sz="3200" b="1" spc="5" dirty="0">
                <a:solidFill>
                  <a:srgbClr val="333399"/>
                </a:solidFill>
                <a:latin typeface="Times New Roman"/>
                <a:cs typeface="Times New Roman"/>
              </a:rPr>
              <a:t> </a:t>
            </a:r>
            <a:r>
              <a:rPr sz="3200" b="1" spc="-5" dirty="0">
                <a:solidFill>
                  <a:srgbClr val="333399"/>
                </a:solidFill>
                <a:latin typeface="Times New Roman"/>
                <a:cs typeface="Times New Roman"/>
              </a:rPr>
              <a:t>sostanze tossiche; </a:t>
            </a:r>
            <a:r>
              <a:rPr sz="3200" b="1" dirty="0">
                <a:solidFill>
                  <a:srgbClr val="333399"/>
                </a:solidFill>
                <a:latin typeface="Times New Roman"/>
                <a:cs typeface="Times New Roman"/>
              </a:rPr>
              <a:t>si può </a:t>
            </a:r>
            <a:r>
              <a:rPr sz="3200" b="1" spc="-10" dirty="0">
                <a:solidFill>
                  <a:srgbClr val="333399"/>
                </a:solidFill>
                <a:latin typeface="Times New Roman"/>
                <a:cs typeface="Times New Roman"/>
              </a:rPr>
              <a:t>arrivare </a:t>
            </a:r>
            <a:r>
              <a:rPr sz="3200" b="1" spc="-5" dirty="0">
                <a:solidFill>
                  <a:srgbClr val="333399"/>
                </a:solidFill>
                <a:latin typeface="Times New Roman"/>
                <a:cs typeface="Times New Roman"/>
              </a:rPr>
              <a:t>fino </a:t>
            </a:r>
            <a:r>
              <a:rPr sz="3200" b="1" spc="-10" dirty="0">
                <a:solidFill>
                  <a:srgbClr val="333399"/>
                </a:solidFill>
                <a:latin typeface="Times New Roman"/>
                <a:cs typeface="Times New Roman"/>
              </a:rPr>
              <a:t>all’arresto </a:t>
            </a:r>
            <a:r>
              <a:rPr sz="3200" b="1" spc="-5" dirty="0">
                <a:solidFill>
                  <a:srgbClr val="333399"/>
                </a:solidFill>
                <a:latin typeface="Times New Roman"/>
                <a:cs typeface="Times New Roman"/>
              </a:rPr>
              <a:t> </a:t>
            </a:r>
            <a:r>
              <a:rPr sz="3200" b="1" spc="-10" dirty="0">
                <a:solidFill>
                  <a:srgbClr val="333399"/>
                </a:solidFill>
                <a:latin typeface="Times New Roman"/>
                <a:cs typeface="Times New Roman"/>
              </a:rPr>
              <a:t>respiratorio.</a:t>
            </a:r>
            <a:endParaRPr sz="3200">
              <a:latin typeface="Times New Roman"/>
              <a:cs typeface="Times New Roman"/>
            </a:endParaRPr>
          </a:p>
        </p:txBody>
      </p:sp>
      <p:sp>
        <p:nvSpPr>
          <p:cNvPr id="7" name="object 7"/>
          <p:cNvSpPr txBox="1">
            <a:spLocks noGrp="1"/>
          </p:cNvSpPr>
          <p:nvPr>
            <p:ph type="title"/>
          </p:nvPr>
        </p:nvSpPr>
        <p:spPr>
          <a:xfrm>
            <a:off x="1910320" y="134094"/>
            <a:ext cx="4982210"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Insufficienza</a:t>
            </a:r>
            <a:r>
              <a:rPr sz="3600" b="1" spc="-30" dirty="0">
                <a:solidFill>
                  <a:srgbClr val="FF0000"/>
                </a:solidFill>
                <a:latin typeface="Times New Roman"/>
                <a:cs typeface="Times New Roman"/>
              </a:rPr>
              <a:t> </a:t>
            </a:r>
            <a:r>
              <a:rPr sz="3600" b="1" spc="-10" dirty="0">
                <a:solidFill>
                  <a:srgbClr val="FF0000"/>
                </a:solidFill>
                <a:latin typeface="Times New Roman"/>
                <a:cs typeface="Times New Roman"/>
              </a:rPr>
              <a:t>respiratoria</a:t>
            </a:r>
            <a:endParaRPr sz="3600">
              <a:latin typeface="Times New Roman"/>
              <a:cs typeface="Times New Roman"/>
            </a:endParaRPr>
          </a:p>
        </p:txBody>
      </p:sp>
      <p:pic>
        <p:nvPicPr>
          <p:cNvPr id="8" name="object 8"/>
          <p:cNvPicPr/>
          <p:nvPr/>
        </p:nvPicPr>
        <p:blipFill>
          <a:blip r:embed="rId3" cstate="print"/>
          <a:stretch>
            <a:fillRect/>
          </a:stretch>
        </p:blipFill>
        <p:spPr>
          <a:xfrm>
            <a:off x="2514600" y="775223"/>
            <a:ext cx="3772948" cy="2252267"/>
          </a:xfrm>
          <a:prstGeom prst="rect">
            <a:avLst/>
          </a:prstGeom>
        </p:spPr>
      </p:pic>
    </p:spTree>
    <p:extLst>
      <p:ext uri="{BB962C8B-B14F-4D97-AF65-F5344CB8AC3E}">
        <p14:creationId xmlns:p14="http://schemas.microsoft.com/office/powerpoint/2010/main" val="340188294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4800" y="1122680"/>
            <a:ext cx="5034280" cy="4612640"/>
          </a:xfrm>
          <a:prstGeom prst="rect">
            <a:avLst/>
          </a:prstGeom>
        </p:spPr>
        <p:txBody>
          <a:bodyPr vert="horz" wrap="square" lIns="0" tIns="38100" rIns="0" bIns="0" rtlCol="0">
            <a:spAutoFit/>
          </a:bodyPr>
          <a:lstStyle/>
          <a:p>
            <a:pPr marL="12700" marR="6350">
              <a:lnSpc>
                <a:spcPts val="3000"/>
              </a:lnSpc>
              <a:spcBef>
                <a:spcPts val="300"/>
              </a:spcBef>
            </a:pPr>
            <a:r>
              <a:rPr sz="2600" b="1" spc="-5" dirty="0">
                <a:solidFill>
                  <a:srgbClr val="333399"/>
                </a:solidFill>
                <a:latin typeface="Times New Roman"/>
                <a:cs typeface="Times New Roman"/>
              </a:rPr>
              <a:t>cause mediche:</a:t>
            </a:r>
            <a:r>
              <a:rPr sz="2600" b="1" dirty="0">
                <a:solidFill>
                  <a:srgbClr val="333399"/>
                </a:solidFill>
                <a:latin typeface="Times New Roman"/>
                <a:cs typeface="Times New Roman"/>
              </a:rPr>
              <a:t> </a:t>
            </a:r>
            <a:r>
              <a:rPr sz="2600" b="1" spc="-5" dirty="0">
                <a:solidFill>
                  <a:srgbClr val="333399"/>
                </a:solidFill>
                <a:latin typeface="Times New Roman"/>
                <a:cs typeface="Times New Roman"/>
              </a:rPr>
              <a:t>malattie polmonari, </a:t>
            </a:r>
            <a:r>
              <a:rPr sz="2600" b="1" spc="-635" dirty="0">
                <a:solidFill>
                  <a:srgbClr val="333399"/>
                </a:solidFill>
                <a:latin typeface="Times New Roman"/>
                <a:cs typeface="Times New Roman"/>
              </a:rPr>
              <a:t> </a:t>
            </a:r>
            <a:r>
              <a:rPr sz="2600" b="1" spc="-10" dirty="0">
                <a:solidFill>
                  <a:srgbClr val="333399"/>
                </a:solidFill>
                <a:latin typeface="Times New Roman"/>
                <a:cs typeface="Times New Roman"/>
              </a:rPr>
              <a:t>bronchiali, </a:t>
            </a:r>
            <a:r>
              <a:rPr sz="2600" b="1" spc="-5" dirty="0">
                <a:solidFill>
                  <a:srgbClr val="333399"/>
                </a:solidFill>
                <a:latin typeface="Times New Roman"/>
                <a:cs typeface="Times New Roman"/>
              </a:rPr>
              <a:t>cardiache </a:t>
            </a:r>
            <a:r>
              <a:rPr sz="2600" b="1" dirty="0">
                <a:solidFill>
                  <a:srgbClr val="333399"/>
                </a:solidFill>
                <a:latin typeface="Times New Roman"/>
                <a:cs typeface="Times New Roman"/>
              </a:rPr>
              <a:t>e </a:t>
            </a:r>
            <a:r>
              <a:rPr sz="2600" b="1" spc="-5" dirty="0">
                <a:solidFill>
                  <a:srgbClr val="333399"/>
                </a:solidFill>
                <a:latin typeface="Times New Roman"/>
                <a:cs typeface="Times New Roman"/>
              </a:rPr>
              <a:t>delle prime </a:t>
            </a:r>
            <a:r>
              <a:rPr sz="2600" b="1" dirty="0">
                <a:solidFill>
                  <a:srgbClr val="333399"/>
                </a:solidFill>
                <a:latin typeface="Times New Roman"/>
                <a:cs typeface="Times New Roman"/>
              </a:rPr>
              <a:t> </a:t>
            </a:r>
            <a:r>
              <a:rPr sz="2600" b="1" spc="-5" dirty="0">
                <a:solidFill>
                  <a:srgbClr val="333399"/>
                </a:solidFill>
                <a:latin typeface="Times New Roman"/>
                <a:cs typeface="Times New Roman"/>
              </a:rPr>
              <a:t>vie</a:t>
            </a:r>
            <a:r>
              <a:rPr sz="2600" b="1" spc="-10" dirty="0">
                <a:solidFill>
                  <a:srgbClr val="333399"/>
                </a:solidFill>
                <a:latin typeface="Times New Roman"/>
                <a:cs typeface="Times New Roman"/>
              </a:rPr>
              <a:t> </a:t>
            </a:r>
            <a:r>
              <a:rPr sz="2600" b="1" spc="-15" dirty="0">
                <a:solidFill>
                  <a:srgbClr val="333399"/>
                </a:solidFill>
                <a:latin typeface="Times New Roman"/>
                <a:cs typeface="Times New Roman"/>
              </a:rPr>
              <a:t>aeree</a:t>
            </a:r>
            <a:endParaRPr sz="2600" dirty="0">
              <a:latin typeface="Times New Roman"/>
              <a:cs typeface="Times New Roman"/>
            </a:endParaRPr>
          </a:p>
          <a:p>
            <a:pPr>
              <a:lnSpc>
                <a:spcPct val="100000"/>
              </a:lnSpc>
              <a:spcBef>
                <a:spcPts val="10"/>
              </a:spcBef>
            </a:pPr>
            <a:endParaRPr sz="2600" dirty="0">
              <a:latin typeface="Times New Roman"/>
              <a:cs typeface="Times New Roman"/>
            </a:endParaRPr>
          </a:p>
          <a:p>
            <a:pPr marL="12700" marR="309245">
              <a:lnSpc>
                <a:spcPts val="3000"/>
              </a:lnSpc>
            </a:pPr>
            <a:r>
              <a:rPr sz="2600" b="1" spc="-5" dirty="0">
                <a:solidFill>
                  <a:srgbClr val="333399"/>
                </a:solidFill>
                <a:latin typeface="Times New Roman"/>
                <a:cs typeface="Times New Roman"/>
              </a:rPr>
              <a:t>cause traumatiche:</a:t>
            </a:r>
            <a:r>
              <a:rPr sz="2600" b="1" dirty="0">
                <a:solidFill>
                  <a:srgbClr val="333399"/>
                </a:solidFill>
                <a:latin typeface="Times New Roman"/>
                <a:cs typeface="Times New Roman"/>
              </a:rPr>
              <a:t> </a:t>
            </a:r>
            <a:r>
              <a:rPr sz="2600" b="1" spc="-5" dirty="0">
                <a:solidFill>
                  <a:srgbClr val="333399"/>
                </a:solidFill>
                <a:latin typeface="Times New Roman"/>
                <a:cs typeface="Times New Roman"/>
              </a:rPr>
              <a:t>corpi estranei </a:t>
            </a:r>
            <a:r>
              <a:rPr sz="2600" b="1" spc="-635" dirty="0">
                <a:solidFill>
                  <a:srgbClr val="333399"/>
                </a:solidFill>
                <a:latin typeface="Times New Roman"/>
                <a:cs typeface="Times New Roman"/>
              </a:rPr>
              <a:t> </a:t>
            </a:r>
            <a:r>
              <a:rPr sz="2600" b="1" spc="-5" dirty="0">
                <a:solidFill>
                  <a:srgbClr val="333399"/>
                </a:solidFill>
                <a:latin typeface="Times New Roman"/>
                <a:cs typeface="Times New Roman"/>
              </a:rPr>
              <a:t>inalati</a:t>
            </a:r>
            <a:r>
              <a:rPr sz="2600" b="1" spc="-10" dirty="0">
                <a:solidFill>
                  <a:srgbClr val="333399"/>
                </a:solidFill>
                <a:latin typeface="Times New Roman"/>
                <a:cs typeface="Times New Roman"/>
              </a:rPr>
              <a:t> </a:t>
            </a:r>
            <a:r>
              <a:rPr sz="2600" b="1" dirty="0">
                <a:solidFill>
                  <a:srgbClr val="333399"/>
                </a:solidFill>
                <a:latin typeface="Times New Roman"/>
                <a:cs typeface="Times New Roman"/>
              </a:rPr>
              <a:t>o </a:t>
            </a:r>
            <a:r>
              <a:rPr sz="2600" b="1" spc="-5" dirty="0">
                <a:solidFill>
                  <a:srgbClr val="333399"/>
                </a:solidFill>
                <a:latin typeface="Times New Roman"/>
                <a:cs typeface="Times New Roman"/>
              </a:rPr>
              <a:t>ingeriti,</a:t>
            </a:r>
            <a:endParaRPr sz="2600" dirty="0">
              <a:latin typeface="Times New Roman"/>
              <a:cs typeface="Times New Roman"/>
            </a:endParaRPr>
          </a:p>
          <a:p>
            <a:pPr marL="12700" marR="437515">
              <a:lnSpc>
                <a:spcPts val="3000"/>
              </a:lnSpc>
            </a:pPr>
            <a:r>
              <a:rPr sz="2600" b="1" spc="-5" dirty="0">
                <a:solidFill>
                  <a:srgbClr val="333399"/>
                </a:solidFill>
                <a:latin typeface="Times New Roman"/>
                <a:cs typeface="Times New Roman"/>
              </a:rPr>
              <a:t>traumi del torace,</a:t>
            </a:r>
            <a:r>
              <a:rPr sz="2600" b="1" dirty="0">
                <a:solidFill>
                  <a:srgbClr val="333399"/>
                </a:solidFill>
                <a:latin typeface="Times New Roman"/>
                <a:cs typeface="Times New Roman"/>
              </a:rPr>
              <a:t> </a:t>
            </a:r>
            <a:r>
              <a:rPr sz="2600" b="1" spc="-5" dirty="0">
                <a:solidFill>
                  <a:srgbClr val="333399"/>
                </a:solidFill>
                <a:latin typeface="Times New Roman"/>
                <a:cs typeface="Times New Roman"/>
              </a:rPr>
              <a:t>annegamento, </a:t>
            </a:r>
            <a:r>
              <a:rPr sz="2600" b="1" spc="-635" dirty="0">
                <a:solidFill>
                  <a:srgbClr val="333399"/>
                </a:solidFill>
                <a:latin typeface="Times New Roman"/>
                <a:cs typeface="Times New Roman"/>
              </a:rPr>
              <a:t> </a:t>
            </a:r>
            <a:r>
              <a:rPr sz="2600" b="1" spc="-5" dirty="0">
                <a:solidFill>
                  <a:srgbClr val="333399"/>
                </a:solidFill>
                <a:latin typeface="Times New Roman"/>
                <a:cs typeface="Times New Roman"/>
              </a:rPr>
              <a:t>folgorazione</a:t>
            </a:r>
            <a:endParaRPr sz="2600" dirty="0">
              <a:latin typeface="Times New Roman"/>
              <a:cs typeface="Times New Roman"/>
            </a:endParaRPr>
          </a:p>
          <a:p>
            <a:pPr>
              <a:lnSpc>
                <a:spcPct val="100000"/>
              </a:lnSpc>
              <a:spcBef>
                <a:spcPts val="10"/>
              </a:spcBef>
            </a:pPr>
            <a:endParaRPr sz="2600" dirty="0">
              <a:latin typeface="Times New Roman"/>
              <a:cs typeface="Times New Roman"/>
            </a:endParaRPr>
          </a:p>
          <a:p>
            <a:pPr marL="12700" marR="5080">
              <a:lnSpc>
                <a:spcPts val="3000"/>
              </a:lnSpc>
            </a:pPr>
            <a:r>
              <a:rPr sz="2600" b="1" spc="-5" dirty="0">
                <a:solidFill>
                  <a:srgbClr val="333399"/>
                </a:solidFill>
                <a:latin typeface="Times New Roman"/>
                <a:cs typeface="Times New Roman"/>
              </a:rPr>
              <a:t>cause</a:t>
            </a:r>
            <a:r>
              <a:rPr sz="2600" b="1" spc="-10" dirty="0">
                <a:solidFill>
                  <a:srgbClr val="333399"/>
                </a:solidFill>
                <a:latin typeface="Times New Roman"/>
                <a:cs typeface="Times New Roman"/>
              </a:rPr>
              <a:t> </a:t>
            </a:r>
            <a:r>
              <a:rPr sz="2600" b="1" spc="-5" dirty="0">
                <a:solidFill>
                  <a:srgbClr val="333399"/>
                </a:solidFill>
                <a:latin typeface="Times New Roman"/>
                <a:cs typeface="Times New Roman"/>
              </a:rPr>
              <a:t>tossiche:</a:t>
            </a:r>
            <a:r>
              <a:rPr sz="2600" b="1" dirty="0">
                <a:solidFill>
                  <a:srgbClr val="333399"/>
                </a:solidFill>
                <a:latin typeface="Times New Roman"/>
                <a:cs typeface="Times New Roman"/>
              </a:rPr>
              <a:t> </a:t>
            </a:r>
            <a:r>
              <a:rPr sz="2600" b="1" spc="-5" dirty="0">
                <a:solidFill>
                  <a:srgbClr val="333399"/>
                </a:solidFill>
                <a:latin typeface="Times New Roman"/>
                <a:cs typeface="Times New Roman"/>
              </a:rPr>
              <a:t>intossicazioni </a:t>
            </a:r>
            <a:r>
              <a:rPr sz="2600" b="1" dirty="0">
                <a:solidFill>
                  <a:srgbClr val="333399"/>
                </a:solidFill>
                <a:latin typeface="Times New Roman"/>
                <a:cs typeface="Times New Roman"/>
              </a:rPr>
              <a:t>da gas </a:t>
            </a:r>
            <a:r>
              <a:rPr sz="2600" b="1" spc="-635" dirty="0">
                <a:solidFill>
                  <a:srgbClr val="333399"/>
                </a:solidFill>
                <a:latin typeface="Times New Roman"/>
                <a:cs typeface="Times New Roman"/>
              </a:rPr>
              <a:t> </a:t>
            </a:r>
            <a:r>
              <a:rPr sz="2600" b="1" spc="-5" dirty="0">
                <a:solidFill>
                  <a:srgbClr val="333399"/>
                </a:solidFill>
                <a:latin typeface="Times New Roman"/>
                <a:cs typeface="Times New Roman"/>
              </a:rPr>
              <a:t>ambientali,</a:t>
            </a:r>
            <a:endParaRPr sz="2600" dirty="0">
              <a:latin typeface="Times New Roman"/>
              <a:cs typeface="Times New Roman"/>
            </a:endParaRPr>
          </a:p>
          <a:p>
            <a:pPr marL="12700">
              <a:lnSpc>
                <a:spcPts val="2920"/>
              </a:lnSpc>
            </a:pPr>
            <a:r>
              <a:rPr sz="2600" b="1" dirty="0">
                <a:solidFill>
                  <a:srgbClr val="333399"/>
                </a:solidFill>
                <a:latin typeface="Times New Roman"/>
                <a:cs typeface="Times New Roman"/>
              </a:rPr>
              <a:t>da</a:t>
            </a:r>
            <a:r>
              <a:rPr sz="2600" b="1" spc="-15" dirty="0">
                <a:solidFill>
                  <a:srgbClr val="333399"/>
                </a:solidFill>
                <a:latin typeface="Times New Roman"/>
                <a:cs typeface="Times New Roman"/>
              </a:rPr>
              <a:t> </a:t>
            </a:r>
            <a:r>
              <a:rPr sz="2600" b="1" dirty="0">
                <a:solidFill>
                  <a:srgbClr val="333399"/>
                </a:solidFill>
                <a:latin typeface="Times New Roman"/>
                <a:cs typeface="Times New Roman"/>
              </a:rPr>
              <a:t>fumo,</a:t>
            </a:r>
            <a:r>
              <a:rPr sz="2600" b="1" spc="-10" dirty="0">
                <a:solidFill>
                  <a:srgbClr val="333399"/>
                </a:solidFill>
                <a:latin typeface="Times New Roman"/>
                <a:cs typeface="Times New Roman"/>
              </a:rPr>
              <a:t> </a:t>
            </a:r>
            <a:r>
              <a:rPr sz="2600" b="1" spc="-5" dirty="0">
                <a:solidFill>
                  <a:srgbClr val="333399"/>
                </a:solidFill>
                <a:latin typeface="Times New Roman"/>
                <a:cs typeface="Times New Roman"/>
              </a:rPr>
              <a:t>farmaci</a:t>
            </a:r>
            <a:r>
              <a:rPr sz="2600" b="1" spc="-20" dirty="0">
                <a:solidFill>
                  <a:srgbClr val="333399"/>
                </a:solidFill>
                <a:latin typeface="Times New Roman"/>
                <a:cs typeface="Times New Roman"/>
              </a:rPr>
              <a:t> </a:t>
            </a:r>
            <a:r>
              <a:rPr sz="2600" b="1" dirty="0">
                <a:solidFill>
                  <a:srgbClr val="333399"/>
                </a:solidFill>
                <a:latin typeface="Times New Roman"/>
                <a:cs typeface="Times New Roman"/>
              </a:rPr>
              <a:t>o</a:t>
            </a:r>
            <a:r>
              <a:rPr sz="2600" b="1" spc="-10" dirty="0">
                <a:solidFill>
                  <a:srgbClr val="333399"/>
                </a:solidFill>
                <a:latin typeface="Times New Roman"/>
                <a:cs typeface="Times New Roman"/>
              </a:rPr>
              <a:t> droghe</a:t>
            </a:r>
            <a:endParaRPr sz="2600" dirty="0">
              <a:latin typeface="Times New Roman"/>
              <a:cs typeface="Times New Roman"/>
            </a:endParaRPr>
          </a:p>
        </p:txBody>
      </p:sp>
      <p:sp>
        <p:nvSpPr>
          <p:cNvPr id="3" name="object 3"/>
          <p:cNvSpPr txBox="1">
            <a:spLocks noGrp="1"/>
          </p:cNvSpPr>
          <p:nvPr>
            <p:ph type="title"/>
          </p:nvPr>
        </p:nvSpPr>
        <p:spPr>
          <a:xfrm>
            <a:off x="2337829" y="402381"/>
            <a:ext cx="4269740"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Difficoltà</a:t>
            </a:r>
            <a:r>
              <a:rPr sz="3600" b="1" spc="-40" dirty="0">
                <a:solidFill>
                  <a:srgbClr val="FF0000"/>
                </a:solidFill>
                <a:latin typeface="Times New Roman"/>
                <a:cs typeface="Times New Roman"/>
              </a:rPr>
              <a:t> </a:t>
            </a:r>
            <a:r>
              <a:rPr sz="3600" b="1" spc="-10" dirty="0">
                <a:solidFill>
                  <a:srgbClr val="FF0000"/>
                </a:solidFill>
                <a:latin typeface="Times New Roman"/>
                <a:cs typeface="Times New Roman"/>
              </a:rPr>
              <a:t>respiratorie</a:t>
            </a:r>
            <a:endParaRPr sz="3600">
              <a:latin typeface="Times New Roman"/>
              <a:cs typeface="Times New Roman"/>
            </a:endParaRPr>
          </a:p>
        </p:txBody>
      </p:sp>
      <p:pic>
        <p:nvPicPr>
          <p:cNvPr id="4" name="object 4"/>
          <p:cNvPicPr/>
          <p:nvPr/>
        </p:nvPicPr>
        <p:blipFill>
          <a:blip r:embed="rId3" cstate="print"/>
          <a:stretch>
            <a:fillRect/>
          </a:stretch>
        </p:blipFill>
        <p:spPr>
          <a:xfrm>
            <a:off x="6011862" y="994894"/>
            <a:ext cx="2095500" cy="1400175"/>
          </a:xfrm>
          <a:prstGeom prst="rect">
            <a:avLst/>
          </a:prstGeom>
        </p:spPr>
      </p:pic>
      <p:pic>
        <p:nvPicPr>
          <p:cNvPr id="5" name="object 5"/>
          <p:cNvPicPr/>
          <p:nvPr/>
        </p:nvPicPr>
        <p:blipFill>
          <a:blip r:embed="rId4" cstate="print"/>
          <a:stretch>
            <a:fillRect/>
          </a:stretch>
        </p:blipFill>
        <p:spPr>
          <a:xfrm>
            <a:off x="6858000" y="4871244"/>
            <a:ext cx="1658937" cy="1290637"/>
          </a:xfrm>
          <a:prstGeom prst="rect">
            <a:avLst/>
          </a:prstGeom>
        </p:spPr>
      </p:pic>
      <p:pic>
        <p:nvPicPr>
          <p:cNvPr id="6" name="object 6"/>
          <p:cNvPicPr/>
          <p:nvPr/>
        </p:nvPicPr>
        <p:blipFill>
          <a:blip r:embed="rId5" cstate="print"/>
          <a:stretch>
            <a:fillRect/>
          </a:stretch>
        </p:blipFill>
        <p:spPr>
          <a:xfrm>
            <a:off x="6107112" y="2741612"/>
            <a:ext cx="1905000" cy="1971675"/>
          </a:xfrm>
          <a:prstGeom prst="rect">
            <a:avLst/>
          </a:prstGeom>
        </p:spPr>
      </p:pic>
    </p:spTree>
    <p:extLst>
      <p:ext uri="{BB962C8B-B14F-4D97-AF65-F5344CB8AC3E}">
        <p14:creationId xmlns:p14="http://schemas.microsoft.com/office/powerpoint/2010/main" val="411097040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41467" y="4274206"/>
            <a:ext cx="8462645" cy="1847214"/>
          </a:xfrm>
          <a:prstGeom prst="rect">
            <a:avLst/>
          </a:prstGeom>
        </p:spPr>
        <p:txBody>
          <a:bodyPr vert="horz" wrap="square" lIns="0" tIns="43180" rIns="0" bIns="0" rtlCol="0">
            <a:spAutoFit/>
          </a:bodyPr>
          <a:lstStyle/>
          <a:p>
            <a:pPr marL="12700" marR="5080">
              <a:lnSpc>
                <a:spcPts val="2700"/>
              </a:lnSpc>
              <a:spcBef>
                <a:spcPts val="340"/>
              </a:spcBef>
            </a:pPr>
            <a:r>
              <a:rPr sz="2400" b="1" spc="-40" dirty="0">
                <a:solidFill>
                  <a:srgbClr val="333399"/>
                </a:solidFill>
                <a:latin typeface="Times New Roman"/>
                <a:cs typeface="Times New Roman"/>
              </a:rPr>
              <a:t>L’asma</a:t>
            </a:r>
            <a:r>
              <a:rPr sz="2400" b="1" dirty="0">
                <a:solidFill>
                  <a:srgbClr val="333399"/>
                </a:solidFill>
                <a:latin typeface="Times New Roman"/>
                <a:cs typeface="Times New Roman"/>
              </a:rPr>
              <a:t> è una</a:t>
            </a:r>
            <a:r>
              <a:rPr sz="2400" b="1" spc="5" dirty="0">
                <a:solidFill>
                  <a:srgbClr val="333399"/>
                </a:solidFill>
                <a:latin typeface="Times New Roman"/>
                <a:cs typeface="Times New Roman"/>
              </a:rPr>
              <a:t> </a:t>
            </a:r>
            <a:r>
              <a:rPr sz="2400" b="1" spc="-5" dirty="0">
                <a:solidFill>
                  <a:srgbClr val="333399"/>
                </a:solidFill>
                <a:latin typeface="Times New Roman"/>
                <a:cs typeface="Times New Roman"/>
              </a:rPr>
              <a:t>malattia</a:t>
            </a:r>
            <a:r>
              <a:rPr sz="2400" b="1" spc="5" dirty="0">
                <a:solidFill>
                  <a:srgbClr val="333399"/>
                </a:solidFill>
                <a:latin typeface="Times New Roman"/>
                <a:cs typeface="Times New Roman"/>
              </a:rPr>
              <a:t> </a:t>
            </a:r>
            <a:r>
              <a:rPr sz="2400" b="1" spc="-5" dirty="0">
                <a:solidFill>
                  <a:srgbClr val="333399"/>
                </a:solidFill>
                <a:latin typeface="Times New Roman"/>
                <a:cs typeface="Times New Roman"/>
              </a:rPr>
              <a:t>caratterizzata</a:t>
            </a:r>
            <a:r>
              <a:rPr sz="2400" b="1" spc="5" dirty="0">
                <a:solidFill>
                  <a:srgbClr val="333399"/>
                </a:solidFill>
                <a:latin typeface="Times New Roman"/>
                <a:cs typeface="Times New Roman"/>
              </a:rPr>
              <a:t> </a:t>
            </a:r>
            <a:r>
              <a:rPr sz="2400" b="1" dirty="0">
                <a:solidFill>
                  <a:srgbClr val="333399"/>
                </a:solidFill>
                <a:latin typeface="Times New Roman"/>
                <a:cs typeface="Times New Roman"/>
              </a:rPr>
              <a:t>da</a:t>
            </a:r>
            <a:r>
              <a:rPr sz="2400" b="1" spc="5" dirty="0">
                <a:solidFill>
                  <a:srgbClr val="333399"/>
                </a:solidFill>
                <a:latin typeface="Times New Roman"/>
                <a:cs typeface="Times New Roman"/>
              </a:rPr>
              <a:t> </a:t>
            </a:r>
            <a:r>
              <a:rPr sz="2400" b="1" dirty="0">
                <a:solidFill>
                  <a:srgbClr val="333399"/>
                </a:solidFill>
                <a:latin typeface="Times New Roman"/>
                <a:cs typeface="Times New Roman"/>
              </a:rPr>
              <a:t>una</a:t>
            </a:r>
            <a:r>
              <a:rPr sz="2400" b="1" spc="5" dirty="0">
                <a:solidFill>
                  <a:srgbClr val="333399"/>
                </a:solidFill>
                <a:latin typeface="Times New Roman"/>
                <a:cs typeface="Times New Roman"/>
              </a:rPr>
              <a:t> </a:t>
            </a:r>
            <a:r>
              <a:rPr sz="2400" b="1" spc="-5" dirty="0">
                <a:solidFill>
                  <a:srgbClr val="333399"/>
                </a:solidFill>
                <a:latin typeface="Times New Roman"/>
                <a:cs typeface="Times New Roman"/>
              </a:rPr>
              <a:t>infiammazione delle </a:t>
            </a:r>
            <a:r>
              <a:rPr sz="2400" b="1" spc="-585" dirty="0">
                <a:solidFill>
                  <a:srgbClr val="333399"/>
                </a:solidFill>
                <a:latin typeface="Times New Roman"/>
                <a:cs typeface="Times New Roman"/>
              </a:rPr>
              <a:t> </a:t>
            </a:r>
            <a:r>
              <a:rPr sz="2400" b="1" spc="-5" dirty="0">
                <a:solidFill>
                  <a:srgbClr val="333399"/>
                </a:solidFill>
                <a:latin typeface="Times New Roman"/>
                <a:cs typeface="Times New Roman"/>
              </a:rPr>
              <a:t>vie</a:t>
            </a:r>
            <a:r>
              <a:rPr sz="2400" b="1" dirty="0">
                <a:solidFill>
                  <a:srgbClr val="333399"/>
                </a:solidFill>
                <a:latin typeface="Times New Roman"/>
                <a:cs typeface="Times New Roman"/>
              </a:rPr>
              <a:t> </a:t>
            </a:r>
            <a:r>
              <a:rPr sz="2400" b="1" spc="-15" dirty="0">
                <a:solidFill>
                  <a:srgbClr val="333399"/>
                </a:solidFill>
                <a:latin typeface="Times New Roman"/>
                <a:cs typeface="Times New Roman"/>
              </a:rPr>
              <a:t>aeree</a:t>
            </a:r>
            <a:r>
              <a:rPr sz="2400" b="1" spc="5" dirty="0">
                <a:solidFill>
                  <a:srgbClr val="333399"/>
                </a:solidFill>
                <a:latin typeface="Times New Roman"/>
                <a:cs typeface="Times New Roman"/>
              </a:rPr>
              <a:t> </a:t>
            </a:r>
            <a:r>
              <a:rPr sz="2400" b="1" dirty="0">
                <a:solidFill>
                  <a:srgbClr val="333399"/>
                </a:solidFill>
                <a:latin typeface="Times New Roman"/>
                <a:cs typeface="Times New Roman"/>
              </a:rPr>
              <a:t>e da</a:t>
            </a:r>
            <a:r>
              <a:rPr sz="2400" b="1" spc="10" dirty="0">
                <a:solidFill>
                  <a:srgbClr val="333399"/>
                </a:solidFill>
                <a:latin typeface="Times New Roman"/>
                <a:cs typeface="Times New Roman"/>
              </a:rPr>
              <a:t> </a:t>
            </a:r>
            <a:r>
              <a:rPr sz="2400" b="1" dirty="0">
                <a:solidFill>
                  <a:srgbClr val="333399"/>
                </a:solidFill>
                <a:latin typeface="Times New Roman"/>
                <a:cs typeface="Times New Roman"/>
              </a:rPr>
              <a:t>una</a:t>
            </a:r>
            <a:r>
              <a:rPr sz="2400" b="1" spc="5" dirty="0">
                <a:solidFill>
                  <a:srgbClr val="333399"/>
                </a:solidFill>
                <a:latin typeface="Times New Roman"/>
                <a:cs typeface="Times New Roman"/>
              </a:rPr>
              <a:t> </a:t>
            </a:r>
            <a:r>
              <a:rPr sz="2400" b="1" spc="-15" dirty="0">
                <a:solidFill>
                  <a:srgbClr val="333399"/>
                </a:solidFill>
                <a:latin typeface="Times New Roman"/>
                <a:cs typeface="Times New Roman"/>
              </a:rPr>
              <a:t>iper-reattività</a:t>
            </a:r>
            <a:r>
              <a:rPr sz="2400" b="1" spc="10" dirty="0">
                <a:solidFill>
                  <a:srgbClr val="333399"/>
                </a:solidFill>
                <a:latin typeface="Times New Roman"/>
                <a:cs typeface="Times New Roman"/>
              </a:rPr>
              <a:t> </a:t>
            </a:r>
            <a:r>
              <a:rPr sz="2400" b="1" spc="-5" dirty="0">
                <a:solidFill>
                  <a:srgbClr val="333399"/>
                </a:solidFill>
                <a:latin typeface="Times New Roman"/>
                <a:cs typeface="Times New Roman"/>
              </a:rPr>
              <a:t>della</a:t>
            </a:r>
            <a:r>
              <a:rPr sz="2400" b="1" spc="5" dirty="0">
                <a:solidFill>
                  <a:srgbClr val="333399"/>
                </a:solidFill>
                <a:latin typeface="Times New Roman"/>
                <a:cs typeface="Times New Roman"/>
              </a:rPr>
              <a:t> </a:t>
            </a:r>
            <a:r>
              <a:rPr sz="2400" b="1" spc="-5" dirty="0">
                <a:solidFill>
                  <a:srgbClr val="333399"/>
                </a:solidFill>
                <a:latin typeface="Times New Roman"/>
                <a:cs typeface="Times New Roman"/>
              </a:rPr>
              <a:t>muscolatura</a:t>
            </a:r>
            <a:r>
              <a:rPr sz="2400" b="1" spc="10" dirty="0">
                <a:solidFill>
                  <a:srgbClr val="333399"/>
                </a:solidFill>
                <a:latin typeface="Times New Roman"/>
                <a:cs typeface="Times New Roman"/>
              </a:rPr>
              <a:t> </a:t>
            </a:r>
            <a:r>
              <a:rPr sz="2400" b="1" spc="-10" dirty="0">
                <a:solidFill>
                  <a:srgbClr val="333399"/>
                </a:solidFill>
                <a:latin typeface="Times New Roman"/>
                <a:cs typeface="Times New Roman"/>
              </a:rPr>
              <a:t>bronchiale</a:t>
            </a:r>
            <a:r>
              <a:rPr sz="2400" b="1" dirty="0">
                <a:solidFill>
                  <a:srgbClr val="333399"/>
                </a:solidFill>
                <a:latin typeface="Times New Roman"/>
                <a:cs typeface="Times New Roman"/>
              </a:rPr>
              <a:t> a </a:t>
            </a:r>
            <a:r>
              <a:rPr sz="2400" b="1" spc="5" dirty="0">
                <a:solidFill>
                  <a:srgbClr val="333399"/>
                </a:solidFill>
                <a:latin typeface="Times New Roman"/>
                <a:cs typeface="Times New Roman"/>
              </a:rPr>
              <a:t> </a:t>
            </a:r>
            <a:r>
              <a:rPr sz="2400" b="1" spc="-5" dirty="0">
                <a:solidFill>
                  <a:srgbClr val="333399"/>
                </a:solidFill>
                <a:latin typeface="Times New Roman"/>
                <a:cs typeface="Times New Roman"/>
              </a:rPr>
              <a:t>diversi</a:t>
            </a:r>
            <a:r>
              <a:rPr sz="2400" b="1" spc="-10" dirty="0">
                <a:solidFill>
                  <a:srgbClr val="333399"/>
                </a:solidFill>
                <a:latin typeface="Times New Roman"/>
                <a:cs typeface="Times New Roman"/>
              </a:rPr>
              <a:t> </a:t>
            </a:r>
            <a:r>
              <a:rPr sz="2400" b="1" spc="-5" dirty="0">
                <a:solidFill>
                  <a:srgbClr val="333399"/>
                </a:solidFill>
                <a:latin typeface="Times New Roman"/>
                <a:cs typeface="Times New Roman"/>
              </a:rPr>
              <a:t>stimoli.</a:t>
            </a:r>
            <a:endParaRPr sz="2400">
              <a:latin typeface="Times New Roman"/>
              <a:cs typeface="Times New Roman"/>
            </a:endParaRPr>
          </a:p>
          <a:p>
            <a:pPr marL="12700">
              <a:lnSpc>
                <a:spcPts val="2520"/>
              </a:lnSpc>
            </a:pPr>
            <a:r>
              <a:rPr sz="2400" b="1" spc="-30" dirty="0">
                <a:solidFill>
                  <a:srgbClr val="333399"/>
                </a:solidFill>
                <a:latin typeface="Times New Roman"/>
                <a:cs typeface="Times New Roman"/>
              </a:rPr>
              <a:t>L’attacco</a:t>
            </a:r>
            <a:r>
              <a:rPr sz="2400" b="1" dirty="0">
                <a:solidFill>
                  <a:srgbClr val="333399"/>
                </a:solidFill>
                <a:latin typeface="Times New Roman"/>
                <a:cs typeface="Times New Roman"/>
              </a:rPr>
              <a:t> </a:t>
            </a:r>
            <a:r>
              <a:rPr sz="2400" b="1" spc="-5" dirty="0">
                <a:solidFill>
                  <a:srgbClr val="333399"/>
                </a:solidFill>
                <a:latin typeface="Times New Roman"/>
                <a:cs typeface="Times New Roman"/>
              </a:rPr>
              <a:t>asmatico</a:t>
            </a:r>
            <a:r>
              <a:rPr sz="2400" b="1" spc="5" dirty="0">
                <a:solidFill>
                  <a:srgbClr val="333399"/>
                </a:solidFill>
                <a:latin typeface="Times New Roman"/>
                <a:cs typeface="Times New Roman"/>
              </a:rPr>
              <a:t> </a:t>
            </a:r>
            <a:r>
              <a:rPr sz="2400" b="1" dirty="0">
                <a:solidFill>
                  <a:srgbClr val="333399"/>
                </a:solidFill>
                <a:latin typeface="Times New Roman"/>
                <a:cs typeface="Times New Roman"/>
              </a:rPr>
              <a:t>si </a:t>
            </a:r>
            <a:r>
              <a:rPr sz="2400" b="1" spc="-5" dirty="0">
                <a:solidFill>
                  <a:srgbClr val="333399"/>
                </a:solidFill>
                <a:latin typeface="Times New Roman"/>
                <a:cs typeface="Times New Roman"/>
              </a:rPr>
              <a:t>caratterizza</a:t>
            </a:r>
            <a:r>
              <a:rPr sz="2400" b="1" spc="5" dirty="0">
                <a:solidFill>
                  <a:srgbClr val="333399"/>
                </a:solidFill>
                <a:latin typeface="Times New Roman"/>
                <a:cs typeface="Times New Roman"/>
              </a:rPr>
              <a:t> </a:t>
            </a:r>
            <a:r>
              <a:rPr sz="2400" b="1" spc="-5" dirty="0">
                <a:solidFill>
                  <a:srgbClr val="333399"/>
                </a:solidFill>
                <a:latin typeface="Times New Roman"/>
                <a:cs typeface="Times New Roman"/>
              </a:rPr>
              <a:t>per</a:t>
            </a:r>
            <a:r>
              <a:rPr sz="2400" b="1" spc="-40" dirty="0">
                <a:solidFill>
                  <a:srgbClr val="333399"/>
                </a:solidFill>
                <a:latin typeface="Times New Roman"/>
                <a:cs typeface="Times New Roman"/>
              </a:rPr>
              <a:t> </a:t>
            </a:r>
            <a:r>
              <a:rPr sz="2400" b="1" dirty="0">
                <a:solidFill>
                  <a:srgbClr val="333399"/>
                </a:solidFill>
                <a:latin typeface="Times New Roman"/>
                <a:cs typeface="Times New Roman"/>
              </a:rPr>
              <a:t>un</a:t>
            </a:r>
            <a:r>
              <a:rPr sz="2400" b="1" spc="5" dirty="0">
                <a:solidFill>
                  <a:srgbClr val="333399"/>
                </a:solidFill>
                <a:latin typeface="Times New Roman"/>
                <a:cs typeface="Times New Roman"/>
              </a:rPr>
              <a:t> </a:t>
            </a:r>
            <a:r>
              <a:rPr sz="2400" b="1" spc="-5" dirty="0">
                <a:solidFill>
                  <a:srgbClr val="333399"/>
                </a:solidFill>
                <a:latin typeface="Times New Roman"/>
                <a:cs typeface="Times New Roman"/>
              </a:rPr>
              <a:t>diverso</a:t>
            </a:r>
            <a:r>
              <a:rPr sz="2400" b="1" dirty="0">
                <a:solidFill>
                  <a:srgbClr val="333399"/>
                </a:solidFill>
                <a:latin typeface="Times New Roman"/>
                <a:cs typeface="Times New Roman"/>
              </a:rPr>
              <a:t> </a:t>
            </a:r>
            <a:r>
              <a:rPr sz="2400" b="1" spc="-5" dirty="0">
                <a:solidFill>
                  <a:srgbClr val="333399"/>
                </a:solidFill>
                <a:latin typeface="Times New Roman"/>
                <a:cs typeface="Times New Roman"/>
              </a:rPr>
              <a:t>grado</a:t>
            </a:r>
            <a:r>
              <a:rPr sz="2400" b="1" spc="5" dirty="0">
                <a:solidFill>
                  <a:srgbClr val="333399"/>
                </a:solidFill>
                <a:latin typeface="Times New Roman"/>
                <a:cs typeface="Times New Roman"/>
              </a:rPr>
              <a:t> </a:t>
            </a:r>
            <a:r>
              <a:rPr sz="2400" b="1" dirty="0">
                <a:solidFill>
                  <a:srgbClr val="333399"/>
                </a:solidFill>
                <a:latin typeface="Times New Roman"/>
                <a:cs typeface="Times New Roman"/>
              </a:rPr>
              <a:t>di</a:t>
            </a:r>
            <a:endParaRPr sz="2400">
              <a:latin typeface="Times New Roman"/>
              <a:cs typeface="Times New Roman"/>
            </a:endParaRPr>
          </a:p>
          <a:p>
            <a:pPr marL="12700">
              <a:lnSpc>
                <a:spcPts val="3479"/>
              </a:lnSpc>
            </a:pPr>
            <a:r>
              <a:rPr sz="2400" b="1" spc="-5" dirty="0">
                <a:solidFill>
                  <a:srgbClr val="333399"/>
                </a:solidFill>
                <a:latin typeface="Times New Roman"/>
                <a:cs typeface="Times New Roman"/>
              </a:rPr>
              <a:t>ostruzione</a:t>
            </a:r>
            <a:r>
              <a:rPr sz="2400" b="1" spc="5" dirty="0">
                <a:solidFill>
                  <a:srgbClr val="333399"/>
                </a:solidFill>
                <a:latin typeface="Times New Roman"/>
                <a:cs typeface="Times New Roman"/>
              </a:rPr>
              <a:t> </a:t>
            </a:r>
            <a:r>
              <a:rPr sz="2400" b="1" spc="-5" dirty="0">
                <a:solidFill>
                  <a:srgbClr val="333399"/>
                </a:solidFill>
                <a:latin typeface="Times New Roman"/>
                <a:cs typeface="Times New Roman"/>
              </a:rPr>
              <a:t>delle</a:t>
            </a:r>
            <a:r>
              <a:rPr sz="2400" b="1" spc="5" dirty="0">
                <a:solidFill>
                  <a:srgbClr val="333399"/>
                </a:solidFill>
                <a:latin typeface="Times New Roman"/>
                <a:cs typeface="Times New Roman"/>
              </a:rPr>
              <a:t> </a:t>
            </a:r>
            <a:r>
              <a:rPr sz="2400" b="1" spc="-5" dirty="0">
                <a:solidFill>
                  <a:srgbClr val="333399"/>
                </a:solidFill>
                <a:latin typeface="Times New Roman"/>
                <a:cs typeface="Times New Roman"/>
              </a:rPr>
              <a:t>vie</a:t>
            </a:r>
            <a:r>
              <a:rPr sz="2400" b="1" spc="5" dirty="0">
                <a:solidFill>
                  <a:srgbClr val="333399"/>
                </a:solidFill>
                <a:latin typeface="Times New Roman"/>
                <a:cs typeface="Times New Roman"/>
              </a:rPr>
              <a:t> </a:t>
            </a:r>
            <a:r>
              <a:rPr sz="2400" b="1" spc="-15" dirty="0">
                <a:solidFill>
                  <a:srgbClr val="333399"/>
                </a:solidFill>
                <a:latin typeface="Times New Roman"/>
                <a:cs typeface="Times New Roman"/>
              </a:rPr>
              <a:t>aeree</a:t>
            </a:r>
            <a:r>
              <a:rPr sz="2400" b="1" spc="5" dirty="0">
                <a:solidFill>
                  <a:srgbClr val="333399"/>
                </a:solidFill>
                <a:latin typeface="Times New Roman"/>
                <a:cs typeface="Times New Roman"/>
              </a:rPr>
              <a:t> </a:t>
            </a:r>
            <a:r>
              <a:rPr sz="2400" b="1" dirty="0">
                <a:solidFill>
                  <a:srgbClr val="333399"/>
                </a:solidFill>
                <a:latin typeface="Times New Roman"/>
                <a:cs typeface="Times New Roman"/>
              </a:rPr>
              <a:t>e</a:t>
            </a:r>
            <a:r>
              <a:rPr sz="2400" b="1" spc="5" dirty="0">
                <a:solidFill>
                  <a:srgbClr val="333399"/>
                </a:solidFill>
                <a:latin typeface="Times New Roman"/>
                <a:cs typeface="Times New Roman"/>
              </a:rPr>
              <a:t> </a:t>
            </a:r>
            <a:r>
              <a:rPr sz="2400" b="1" dirty="0">
                <a:solidFill>
                  <a:srgbClr val="333399"/>
                </a:solidFill>
                <a:latin typeface="Times New Roman"/>
                <a:cs typeface="Times New Roman"/>
              </a:rPr>
              <a:t>può</a:t>
            </a:r>
            <a:r>
              <a:rPr sz="2400" b="1" spc="10" dirty="0">
                <a:solidFill>
                  <a:srgbClr val="333399"/>
                </a:solidFill>
                <a:latin typeface="Times New Roman"/>
                <a:cs typeface="Times New Roman"/>
              </a:rPr>
              <a:t> </a:t>
            </a:r>
            <a:r>
              <a:rPr sz="2400" b="1" spc="-10" dirty="0">
                <a:solidFill>
                  <a:srgbClr val="333399"/>
                </a:solidFill>
                <a:latin typeface="Times New Roman"/>
                <a:cs typeface="Times New Roman"/>
              </a:rPr>
              <a:t>portare</a:t>
            </a:r>
            <a:r>
              <a:rPr sz="2400" b="1" spc="5" dirty="0">
                <a:solidFill>
                  <a:srgbClr val="333399"/>
                </a:solidFill>
                <a:latin typeface="Times New Roman"/>
                <a:cs typeface="Times New Roman"/>
              </a:rPr>
              <a:t> </a:t>
            </a:r>
            <a:r>
              <a:rPr sz="2400" b="1" spc="-10" dirty="0">
                <a:solidFill>
                  <a:srgbClr val="333399"/>
                </a:solidFill>
                <a:latin typeface="Times New Roman"/>
                <a:cs typeface="Times New Roman"/>
              </a:rPr>
              <a:t>all’arresto</a:t>
            </a:r>
            <a:r>
              <a:rPr sz="2400" b="1" spc="15" dirty="0">
                <a:solidFill>
                  <a:srgbClr val="333399"/>
                </a:solidFill>
                <a:latin typeface="Times New Roman"/>
                <a:cs typeface="Times New Roman"/>
              </a:rPr>
              <a:t> </a:t>
            </a:r>
            <a:r>
              <a:rPr sz="2400" b="1" spc="-10" dirty="0">
                <a:solidFill>
                  <a:srgbClr val="333399"/>
                </a:solidFill>
                <a:latin typeface="Times New Roman"/>
                <a:cs typeface="Times New Roman"/>
              </a:rPr>
              <a:t>respiratorio</a:t>
            </a:r>
            <a:r>
              <a:rPr sz="3000" b="1" spc="-10" dirty="0">
                <a:solidFill>
                  <a:srgbClr val="333399"/>
                </a:solidFill>
                <a:latin typeface="Times New Roman"/>
                <a:cs typeface="Times New Roman"/>
              </a:rPr>
              <a:t>.</a:t>
            </a:r>
            <a:endParaRPr sz="3000">
              <a:latin typeface="Times New Roman"/>
              <a:cs typeface="Times New Roman"/>
            </a:endParaRPr>
          </a:p>
        </p:txBody>
      </p:sp>
      <p:sp>
        <p:nvSpPr>
          <p:cNvPr id="3" name="object 3"/>
          <p:cNvSpPr txBox="1">
            <a:spLocks noGrp="1"/>
          </p:cNvSpPr>
          <p:nvPr>
            <p:ph type="title"/>
          </p:nvPr>
        </p:nvSpPr>
        <p:spPr>
          <a:xfrm>
            <a:off x="2790676" y="134094"/>
            <a:ext cx="3364229"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Attacco</a:t>
            </a:r>
            <a:r>
              <a:rPr sz="3600" b="1" spc="-40" dirty="0">
                <a:solidFill>
                  <a:srgbClr val="FF0000"/>
                </a:solidFill>
                <a:latin typeface="Times New Roman"/>
                <a:cs typeface="Times New Roman"/>
              </a:rPr>
              <a:t> </a:t>
            </a:r>
            <a:r>
              <a:rPr sz="3600" b="1" spc="-5" dirty="0">
                <a:solidFill>
                  <a:srgbClr val="FF0000"/>
                </a:solidFill>
                <a:latin typeface="Times New Roman"/>
                <a:cs typeface="Times New Roman"/>
              </a:rPr>
              <a:t>asmatico</a:t>
            </a:r>
            <a:endParaRPr sz="3600">
              <a:latin typeface="Times New Roman"/>
              <a:cs typeface="Times New Roman"/>
            </a:endParaRPr>
          </a:p>
        </p:txBody>
      </p:sp>
      <p:grpSp>
        <p:nvGrpSpPr>
          <p:cNvPr id="4" name="object 4"/>
          <p:cNvGrpSpPr/>
          <p:nvPr/>
        </p:nvGrpSpPr>
        <p:grpSpPr>
          <a:xfrm>
            <a:off x="1295400" y="736580"/>
            <a:ext cx="6917522" cy="3452170"/>
            <a:chOff x="1108900" y="668794"/>
            <a:chExt cx="7544434" cy="3931920"/>
          </a:xfrm>
        </p:grpSpPr>
        <p:pic>
          <p:nvPicPr>
            <p:cNvPr id="5" name="object 5"/>
            <p:cNvPicPr/>
            <p:nvPr/>
          </p:nvPicPr>
          <p:blipFill>
            <a:blip r:embed="rId3" cstate="print"/>
            <a:stretch>
              <a:fillRect/>
            </a:stretch>
          </p:blipFill>
          <p:spPr>
            <a:xfrm>
              <a:off x="3828309" y="736580"/>
              <a:ext cx="4824412" cy="3863975"/>
            </a:xfrm>
            <a:prstGeom prst="rect">
              <a:avLst/>
            </a:prstGeom>
          </p:spPr>
        </p:pic>
        <p:pic>
          <p:nvPicPr>
            <p:cNvPr id="6" name="object 6"/>
            <p:cNvPicPr/>
            <p:nvPr/>
          </p:nvPicPr>
          <p:blipFill>
            <a:blip r:embed="rId4" cstate="print"/>
            <a:stretch>
              <a:fillRect/>
            </a:stretch>
          </p:blipFill>
          <p:spPr>
            <a:xfrm>
              <a:off x="1108900" y="668794"/>
              <a:ext cx="5827633" cy="3863975"/>
            </a:xfrm>
            <a:prstGeom prst="rect">
              <a:avLst/>
            </a:prstGeom>
          </p:spPr>
        </p:pic>
      </p:grpSp>
    </p:spTree>
    <p:extLst>
      <p:ext uri="{BB962C8B-B14F-4D97-AF65-F5344CB8AC3E}">
        <p14:creationId xmlns:p14="http://schemas.microsoft.com/office/powerpoint/2010/main" val="398071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1000" y="914400"/>
            <a:ext cx="6430010" cy="3983142"/>
          </a:xfrm>
          <a:prstGeom prst="rect">
            <a:avLst/>
          </a:prstGeom>
        </p:spPr>
        <p:txBody>
          <a:bodyPr vert="horz" wrap="square" lIns="0" tIns="104140" rIns="0" bIns="0" rtlCol="0">
            <a:spAutoFit/>
          </a:bodyPr>
          <a:lstStyle/>
          <a:p>
            <a:pPr marL="107950" indent="-95885">
              <a:lnSpc>
                <a:spcPct val="100000"/>
              </a:lnSpc>
              <a:spcBef>
                <a:spcPts val="820"/>
              </a:spcBef>
              <a:buClr>
                <a:srgbClr val="002F8C"/>
              </a:buClr>
              <a:buSzPct val="85714"/>
              <a:buFont typeface="Arial MT"/>
              <a:buChar char="•"/>
              <a:tabLst>
                <a:tab pos="108585" algn="l"/>
              </a:tabLst>
            </a:pPr>
            <a:r>
              <a:rPr sz="1400" b="1" spc="-5" dirty="0">
                <a:solidFill>
                  <a:srgbClr val="333399"/>
                </a:solidFill>
                <a:latin typeface="Arial"/>
                <a:cs typeface="Arial"/>
              </a:rPr>
              <a:t>Guanti</a:t>
            </a:r>
            <a:r>
              <a:rPr sz="1400" b="1" spc="-15" dirty="0">
                <a:solidFill>
                  <a:srgbClr val="333399"/>
                </a:solidFill>
                <a:latin typeface="Arial"/>
                <a:cs typeface="Arial"/>
              </a:rPr>
              <a:t> </a:t>
            </a:r>
            <a:r>
              <a:rPr sz="1400" b="1" dirty="0">
                <a:solidFill>
                  <a:srgbClr val="333399"/>
                </a:solidFill>
                <a:latin typeface="Arial"/>
                <a:cs typeface="Arial"/>
              </a:rPr>
              <a:t>sterili</a:t>
            </a:r>
            <a:r>
              <a:rPr sz="1400" b="1" spc="-15" dirty="0">
                <a:solidFill>
                  <a:srgbClr val="333399"/>
                </a:solidFill>
                <a:latin typeface="Arial"/>
                <a:cs typeface="Arial"/>
              </a:rPr>
              <a:t> </a:t>
            </a:r>
            <a:r>
              <a:rPr sz="1400" b="1" spc="-5" dirty="0">
                <a:solidFill>
                  <a:srgbClr val="333399"/>
                </a:solidFill>
                <a:latin typeface="Arial"/>
                <a:cs typeface="Arial"/>
              </a:rPr>
              <a:t>monouso</a:t>
            </a:r>
            <a:r>
              <a:rPr sz="1400" b="1" spc="-15" dirty="0">
                <a:solidFill>
                  <a:srgbClr val="333399"/>
                </a:solidFill>
                <a:latin typeface="Arial"/>
                <a:cs typeface="Arial"/>
              </a:rPr>
              <a:t> </a:t>
            </a:r>
            <a:r>
              <a:rPr sz="1400" b="1" dirty="0">
                <a:solidFill>
                  <a:srgbClr val="333399"/>
                </a:solidFill>
                <a:latin typeface="Arial"/>
                <a:cs typeface="Arial"/>
              </a:rPr>
              <a:t>(5</a:t>
            </a:r>
            <a:r>
              <a:rPr sz="1400" b="1" spc="-5" dirty="0">
                <a:solidFill>
                  <a:srgbClr val="333399"/>
                </a:solidFill>
                <a:latin typeface="Arial"/>
                <a:cs typeface="Arial"/>
              </a:rPr>
              <a:t> paia)</a:t>
            </a:r>
            <a:endParaRPr sz="1400" dirty="0">
              <a:latin typeface="Arial"/>
              <a:cs typeface="Arial"/>
            </a:endParaRPr>
          </a:p>
          <a:p>
            <a:pPr marL="123825" indent="-111760">
              <a:lnSpc>
                <a:spcPct val="100000"/>
              </a:lnSpc>
              <a:spcBef>
                <a:spcPts val="720"/>
              </a:spcBef>
              <a:buFont typeface="Arial MT"/>
              <a:buChar char="•"/>
              <a:tabLst>
                <a:tab pos="124460" algn="l"/>
              </a:tabLst>
            </a:pPr>
            <a:r>
              <a:rPr sz="1400" b="1" spc="-5" dirty="0">
                <a:solidFill>
                  <a:srgbClr val="333399"/>
                </a:solidFill>
                <a:latin typeface="Arial"/>
                <a:cs typeface="Arial"/>
              </a:rPr>
              <a:t>Visiera</a:t>
            </a:r>
            <a:r>
              <a:rPr sz="1400" b="1" spc="-25" dirty="0">
                <a:solidFill>
                  <a:srgbClr val="333399"/>
                </a:solidFill>
                <a:latin typeface="Arial"/>
                <a:cs typeface="Arial"/>
              </a:rPr>
              <a:t> </a:t>
            </a:r>
            <a:r>
              <a:rPr sz="1400" b="1" spc="-5" dirty="0">
                <a:solidFill>
                  <a:srgbClr val="333399"/>
                </a:solidFill>
                <a:latin typeface="Arial"/>
                <a:cs typeface="Arial"/>
              </a:rPr>
              <a:t>paraschizzi;</a:t>
            </a:r>
            <a:endParaRPr sz="1400" dirty="0">
              <a:latin typeface="Arial"/>
              <a:cs typeface="Arial"/>
            </a:endParaRPr>
          </a:p>
          <a:p>
            <a:pPr marL="123825" indent="-111760">
              <a:lnSpc>
                <a:spcPct val="100000"/>
              </a:lnSpc>
              <a:spcBef>
                <a:spcPts val="720"/>
              </a:spcBef>
              <a:buFont typeface="Arial MT"/>
              <a:buChar char="•"/>
              <a:tabLst>
                <a:tab pos="124460" algn="l"/>
              </a:tabLst>
            </a:pPr>
            <a:r>
              <a:rPr sz="1400" b="1" spc="-5" dirty="0">
                <a:solidFill>
                  <a:srgbClr val="333399"/>
                </a:solidFill>
                <a:latin typeface="Arial"/>
                <a:cs typeface="Arial"/>
              </a:rPr>
              <a:t>Flacone</a:t>
            </a:r>
            <a:r>
              <a:rPr sz="1400" b="1" dirty="0">
                <a:solidFill>
                  <a:srgbClr val="333399"/>
                </a:solidFill>
                <a:latin typeface="Arial"/>
                <a:cs typeface="Arial"/>
              </a:rPr>
              <a:t> </a:t>
            </a:r>
            <a:r>
              <a:rPr sz="1400" b="1" spc="-5" dirty="0">
                <a:solidFill>
                  <a:srgbClr val="333399"/>
                </a:solidFill>
                <a:latin typeface="Arial"/>
                <a:cs typeface="Arial"/>
              </a:rPr>
              <a:t>di soluzione</a:t>
            </a:r>
            <a:r>
              <a:rPr sz="1400" b="1" dirty="0">
                <a:solidFill>
                  <a:srgbClr val="333399"/>
                </a:solidFill>
                <a:latin typeface="Arial"/>
                <a:cs typeface="Arial"/>
              </a:rPr>
              <a:t> </a:t>
            </a:r>
            <a:r>
              <a:rPr sz="1400" b="1" spc="-5" dirty="0">
                <a:solidFill>
                  <a:srgbClr val="333399"/>
                </a:solidFill>
                <a:latin typeface="Arial"/>
                <a:cs typeface="Arial"/>
              </a:rPr>
              <a:t>cutanea</a:t>
            </a:r>
            <a:r>
              <a:rPr sz="1400" b="1" spc="5" dirty="0">
                <a:solidFill>
                  <a:srgbClr val="333399"/>
                </a:solidFill>
                <a:latin typeface="Arial"/>
                <a:cs typeface="Arial"/>
              </a:rPr>
              <a:t> </a:t>
            </a:r>
            <a:r>
              <a:rPr sz="1400" b="1" spc="-5" dirty="0">
                <a:solidFill>
                  <a:srgbClr val="333399"/>
                </a:solidFill>
                <a:latin typeface="Arial"/>
                <a:cs typeface="Arial"/>
              </a:rPr>
              <a:t>di iodopovidone</a:t>
            </a:r>
            <a:r>
              <a:rPr sz="1400" b="1" dirty="0">
                <a:solidFill>
                  <a:srgbClr val="333399"/>
                </a:solidFill>
                <a:latin typeface="Arial"/>
                <a:cs typeface="Arial"/>
              </a:rPr>
              <a:t> al 10% </a:t>
            </a:r>
            <a:r>
              <a:rPr sz="1400" b="1" spc="-5" dirty="0">
                <a:solidFill>
                  <a:srgbClr val="333399"/>
                </a:solidFill>
                <a:latin typeface="Arial"/>
                <a:cs typeface="Arial"/>
              </a:rPr>
              <a:t>di iodio da</a:t>
            </a:r>
            <a:r>
              <a:rPr sz="1400" b="1" spc="5" dirty="0">
                <a:solidFill>
                  <a:srgbClr val="333399"/>
                </a:solidFill>
                <a:latin typeface="Arial"/>
                <a:cs typeface="Arial"/>
              </a:rPr>
              <a:t> </a:t>
            </a:r>
            <a:r>
              <a:rPr sz="1400" b="1" dirty="0">
                <a:solidFill>
                  <a:srgbClr val="333399"/>
                </a:solidFill>
                <a:latin typeface="Arial"/>
                <a:cs typeface="Arial"/>
              </a:rPr>
              <a:t>1 litro</a:t>
            </a:r>
            <a:r>
              <a:rPr sz="1400" b="1" spc="-5" dirty="0">
                <a:solidFill>
                  <a:srgbClr val="333399"/>
                </a:solidFill>
                <a:latin typeface="Arial"/>
                <a:cs typeface="Arial"/>
              </a:rPr>
              <a:t> </a:t>
            </a:r>
            <a:r>
              <a:rPr sz="1400" b="1" dirty="0">
                <a:solidFill>
                  <a:srgbClr val="333399"/>
                </a:solidFill>
                <a:latin typeface="Arial"/>
                <a:cs typeface="Arial"/>
              </a:rPr>
              <a:t>(1);</a:t>
            </a:r>
            <a:endParaRPr sz="1400" dirty="0">
              <a:latin typeface="Arial"/>
              <a:cs typeface="Arial"/>
            </a:endParaRPr>
          </a:p>
          <a:p>
            <a:pPr marL="123825" indent="-111760">
              <a:lnSpc>
                <a:spcPct val="100000"/>
              </a:lnSpc>
              <a:spcBef>
                <a:spcPts val="720"/>
              </a:spcBef>
              <a:buFont typeface="Arial MT"/>
              <a:buChar char="•"/>
              <a:tabLst>
                <a:tab pos="124460" algn="l"/>
              </a:tabLst>
            </a:pPr>
            <a:r>
              <a:rPr sz="1400" b="1" spc="-5" dirty="0">
                <a:solidFill>
                  <a:srgbClr val="333399"/>
                </a:solidFill>
                <a:latin typeface="Arial"/>
                <a:cs typeface="Arial"/>
              </a:rPr>
              <a:t>Flaconi di soluzione</a:t>
            </a:r>
            <a:r>
              <a:rPr sz="1400" b="1" spc="5" dirty="0">
                <a:solidFill>
                  <a:srgbClr val="333399"/>
                </a:solidFill>
                <a:latin typeface="Arial"/>
                <a:cs typeface="Arial"/>
              </a:rPr>
              <a:t> </a:t>
            </a:r>
            <a:r>
              <a:rPr sz="1400" b="1" spc="-5" dirty="0">
                <a:solidFill>
                  <a:srgbClr val="333399"/>
                </a:solidFill>
                <a:latin typeface="Arial"/>
                <a:cs typeface="Arial"/>
              </a:rPr>
              <a:t>fisiologica</a:t>
            </a:r>
            <a:r>
              <a:rPr sz="1400" b="1" dirty="0">
                <a:solidFill>
                  <a:srgbClr val="333399"/>
                </a:solidFill>
                <a:latin typeface="Arial"/>
                <a:cs typeface="Arial"/>
              </a:rPr>
              <a:t> (</a:t>
            </a:r>
            <a:r>
              <a:rPr sz="1400" b="1" spc="-5" dirty="0">
                <a:solidFill>
                  <a:srgbClr val="333399"/>
                </a:solidFill>
                <a:latin typeface="Arial"/>
                <a:cs typeface="Arial"/>
              </a:rPr>
              <a:t> sodio</a:t>
            </a:r>
            <a:r>
              <a:rPr sz="1400" b="1" dirty="0">
                <a:solidFill>
                  <a:srgbClr val="333399"/>
                </a:solidFill>
                <a:latin typeface="Arial"/>
                <a:cs typeface="Arial"/>
              </a:rPr>
              <a:t> </a:t>
            </a:r>
            <a:r>
              <a:rPr sz="1400" b="1" spc="-5" dirty="0">
                <a:solidFill>
                  <a:srgbClr val="333399"/>
                </a:solidFill>
                <a:latin typeface="Arial"/>
                <a:cs typeface="Arial"/>
              </a:rPr>
              <a:t>cloruro </a:t>
            </a:r>
            <a:r>
              <a:rPr sz="1400" b="1" dirty="0">
                <a:solidFill>
                  <a:srgbClr val="333399"/>
                </a:solidFill>
                <a:latin typeface="Arial"/>
                <a:cs typeface="Arial"/>
              </a:rPr>
              <a:t>-</a:t>
            </a:r>
            <a:r>
              <a:rPr sz="1400" b="1" spc="-5" dirty="0">
                <a:solidFill>
                  <a:srgbClr val="333399"/>
                </a:solidFill>
                <a:latin typeface="Arial"/>
                <a:cs typeface="Arial"/>
              </a:rPr>
              <a:t> </a:t>
            </a:r>
            <a:r>
              <a:rPr sz="1400" b="1" dirty="0">
                <a:solidFill>
                  <a:srgbClr val="333399"/>
                </a:solidFill>
                <a:latin typeface="Arial"/>
                <a:cs typeface="Arial"/>
              </a:rPr>
              <a:t>0, 9%)</a:t>
            </a:r>
            <a:r>
              <a:rPr sz="1400" b="1" spc="-5" dirty="0">
                <a:solidFill>
                  <a:srgbClr val="333399"/>
                </a:solidFill>
                <a:latin typeface="Arial"/>
                <a:cs typeface="Arial"/>
              </a:rPr>
              <a:t> da</a:t>
            </a:r>
            <a:r>
              <a:rPr sz="1400" b="1" dirty="0">
                <a:solidFill>
                  <a:srgbClr val="333399"/>
                </a:solidFill>
                <a:latin typeface="Arial"/>
                <a:cs typeface="Arial"/>
              </a:rPr>
              <a:t> 500</a:t>
            </a:r>
            <a:r>
              <a:rPr sz="1400" b="1" spc="5" dirty="0">
                <a:solidFill>
                  <a:srgbClr val="333399"/>
                </a:solidFill>
                <a:latin typeface="Arial"/>
                <a:cs typeface="Arial"/>
              </a:rPr>
              <a:t> </a:t>
            </a:r>
            <a:r>
              <a:rPr sz="1400" b="1" dirty="0">
                <a:solidFill>
                  <a:srgbClr val="333399"/>
                </a:solidFill>
                <a:latin typeface="Arial"/>
                <a:cs typeface="Arial"/>
              </a:rPr>
              <a:t>ml</a:t>
            </a:r>
            <a:r>
              <a:rPr sz="1400" b="1" spc="-5" dirty="0">
                <a:solidFill>
                  <a:srgbClr val="333399"/>
                </a:solidFill>
                <a:latin typeface="Arial"/>
                <a:cs typeface="Arial"/>
              </a:rPr>
              <a:t> </a:t>
            </a:r>
            <a:r>
              <a:rPr sz="1400" b="1" dirty="0">
                <a:solidFill>
                  <a:srgbClr val="333399"/>
                </a:solidFill>
                <a:latin typeface="Arial"/>
                <a:cs typeface="Arial"/>
              </a:rPr>
              <a:t>(3);</a:t>
            </a:r>
            <a:endParaRPr sz="1400" dirty="0">
              <a:latin typeface="Arial"/>
              <a:cs typeface="Arial"/>
            </a:endParaRPr>
          </a:p>
          <a:p>
            <a:pPr marL="123825" indent="-111760">
              <a:lnSpc>
                <a:spcPct val="100000"/>
              </a:lnSpc>
              <a:spcBef>
                <a:spcPts val="720"/>
              </a:spcBef>
              <a:buFont typeface="Arial MT"/>
              <a:buChar char="•"/>
              <a:tabLst>
                <a:tab pos="124460" algn="l"/>
              </a:tabLst>
            </a:pPr>
            <a:r>
              <a:rPr sz="1400" b="1" spc="-5" dirty="0">
                <a:solidFill>
                  <a:srgbClr val="333399"/>
                </a:solidFill>
                <a:latin typeface="Arial"/>
                <a:cs typeface="Arial"/>
              </a:rPr>
              <a:t>Compresse di garza</a:t>
            </a:r>
            <a:r>
              <a:rPr sz="1400" b="1" dirty="0">
                <a:solidFill>
                  <a:srgbClr val="333399"/>
                </a:solidFill>
                <a:latin typeface="Arial"/>
                <a:cs typeface="Arial"/>
              </a:rPr>
              <a:t> sterile 10 x 10 in</a:t>
            </a:r>
            <a:r>
              <a:rPr sz="1400" b="1" spc="-5" dirty="0">
                <a:solidFill>
                  <a:srgbClr val="333399"/>
                </a:solidFill>
                <a:latin typeface="Arial"/>
                <a:cs typeface="Arial"/>
              </a:rPr>
              <a:t> buste</a:t>
            </a:r>
            <a:r>
              <a:rPr sz="1400" b="1" dirty="0">
                <a:solidFill>
                  <a:srgbClr val="333399"/>
                </a:solidFill>
                <a:latin typeface="Arial"/>
                <a:cs typeface="Arial"/>
              </a:rPr>
              <a:t> </a:t>
            </a:r>
            <a:r>
              <a:rPr sz="1400" b="1" spc="-5" dirty="0">
                <a:solidFill>
                  <a:srgbClr val="333399"/>
                </a:solidFill>
                <a:latin typeface="Arial"/>
                <a:cs typeface="Arial"/>
              </a:rPr>
              <a:t>singole</a:t>
            </a:r>
            <a:r>
              <a:rPr sz="1400" b="1" dirty="0">
                <a:solidFill>
                  <a:srgbClr val="333399"/>
                </a:solidFill>
                <a:latin typeface="Arial"/>
                <a:cs typeface="Arial"/>
              </a:rPr>
              <a:t> (10);</a:t>
            </a:r>
            <a:endParaRPr sz="1400" dirty="0">
              <a:latin typeface="Arial"/>
              <a:cs typeface="Arial"/>
            </a:endParaRPr>
          </a:p>
          <a:p>
            <a:pPr marL="123825" indent="-111760">
              <a:lnSpc>
                <a:spcPct val="100000"/>
              </a:lnSpc>
              <a:spcBef>
                <a:spcPts val="720"/>
              </a:spcBef>
              <a:buFont typeface="Arial MT"/>
              <a:buChar char="•"/>
              <a:tabLst>
                <a:tab pos="124460" algn="l"/>
              </a:tabLst>
            </a:pPr>
            <a:r>
              <a:rPr sz="1400" b="1" spc="-5" dirty="0">
                <a:solidFill>
                  <a:srgbClr val="333399"/>
                </a:solidFill>
                <a:latin typeface="Arial"/>
                <a:cs typeface="Arial"/>
              </a:rPr>
              <a:t>Compresse di garza</a:t>
            </a:r>
            <a:r>
              <a:rPr sz="1400" b="1" dirty="0">
                <a:solidFill>
                  <a:srgbClr val="333399"/>
                </a:solidFill>
                <a:latin typeface="Arial"/>
                <a:cs typeface="Arial"/>
              </a:rPr>
              <a:t> sterile 18 x 40 in</a:t>
            </a:r>
            <a:r>
              <a:rPr sz="1400" b="1" spc="-5" dirty="0">
                <a:solidFill>
                  <a:srgbClr val="333399"/>
                </a:solidFill>
                <a:latin typeface="Arial"/>
                <a:cs typeface="Arial"/>
              </a:rPr>
              <a:t> buste</a:t>
            </a:r>
            <a:r>
              <a:rPr sz="1400" b="1" dirty="0">
                <a:solidFill>
                  <a:srgbClr val="333399"/>
                </a:solidFill>
                <a:latin typeface="Arial"/>
                <a:cs typeface="Arial"/>
              </a:rPr>
              <a:t> </a:t>
            </a:r>
            <a:r>
              <a:rPr sz="1400" b="1" spc="-5" dirty="0">
                <a:solidFill>
                  <a:srgbClr val="333399"/>
                </a:solidFill>
                <a:latin typeface="Arial"/>
                <a:cs typeface="Arial"/>
              </a:rPr>
              <a:t>singole</a:t>
            </a:r>
            <a:r>
              <a:rPr sz="1400" b="1" dirty="0">
                <a:solidFill>
                  <a:srgbClr val="333399"/>
                </a:solidFill>
                <a:latin typeface="Arial"/>
                <a:cs typeface="Arial"/>
              </a:rPr>
              <a:t> (2);</a:t>
            </a:r>
            <a:endParaRPr sz="1400" dirty="0">
              <a:latin typeface="Arial"/>
              <a:cs typeface="Arial"/>
            </a:endParaRPr>
          </a:p>
          <a:p>
            <a:pPr marL="123825" indent="-111760">
              <a:lnSpc>
                <a:spcPct val="100000"/>
              </a:lnSpc>
              <a:spcBef>
                <a:spcPts val="720"/>
              </a:spcBef>
              <a:buFont typeface="Arial MT"/>
              <a:buChar char="•"/>
              <a:tabLst>
                <a:tab pos="124460" algn="l"/>
              </a:tabLst>
            </a:pPr>
            <a:r>
              <a:rPr sz="1400" b="1" spc="-30" dirty="0">
                <a:solidFill>
                  <a:srgbClr val="333399"/>
                </a:solidFill>
                <a:latin typeface="Arial"/>
                <a:cs typeface="Arial"/>
              </a:rPr>
              <a:t>Teli</a:t>
            </a:r>
            <a:r>
              <a:rPr sz="1400" b="1" spc="-25" dirty="0">
                <a:solidFill>
                  <a:srgbClr val="333399"/>
                </a:solidFill>
                <a:latin typeface="Arial"/>
                <a:cs typeface="Arial"/>
              </a:rPr>
              <a:t> </a:t>
            </a:r>
            <a:r>
              <a:rPr sz="1400" b="1" dirty="0">
                <a:solidFill>
                  <a:srgbClr val="333399"/>
                </a:solidFill>
                <a:latin typeface="Arial"/>
                <a:cs typeface="Arial"/>
              </a:rPr>
              <a:t>sterili</a:t>
            </a:r>
            <a:r>
              <a:rPr sz="1400" b="1" spc="-20" dirty="0">
                <a:solidFill>
                  <a:srgbClr val="333399"/>
                </a:solidFill>
                <a:latin typeface="Arial"/>
                <a:cs typeface="Arial"/>
              </a:rPr>
              <a:t> </a:t>
            </a:r>
            <a:r>
              <a:rPr sz="1400" b="1" spc="-5" dirty="0">
                <a:solidFill>
                  <a:srgbClr val="333399"/>
                </a:solidFill>
                <a:latin typeface="Arial"/>
                <a:cs typeface="Arial"/>
              </a:rPr>
              <a:t>monouso</a:t>
            </a:r>
            <a:r>
              <a:rPr sz="1400" b="1" spc="-20" dirty="0">
                <a:solidFill>
                  <a:srgbClr val="333399"/>
                </a:solidFill>
                <a:latin typeface="Arial"/>
                <a:cs typeface="Arial"/>
              </a:rPr>
              <a:t> </a:t>
            </a:r>
            <a:r>
              <a:rPr sz="1400" b="1" dirty="0">
                <a:solidFill>
                  <a:srgbClr val="333399"/>
                </a:solidFill>
                <a:latin typeface="Arial"/>
                <a:cs typeface="Arial"/>
              </a:rPr>
              <a:t>(2);</a:t>
            </a:r>
            <a:endParaRPr sz="1400" dirty="0">
              <a:latin typeface="Arial"/>
              <a:cs typeface="Arial"/>
            </a:endParaRPr>
          </a:p>
          <a:p>
            <a:pPr marL="123825" indent="-111760">
              <a:lnSpc>
                <a:spcPct val="100000"/>
              </a:lnSpc>
              <a:spcBef>
                <a:spcPts val="720"/>
              </a:spcBef>
              <a:buFont typeface="Arial MT"/>
              <a:buChar char="•"/>
              <a:tabLst>
                <a:tab pos="124460" algn="l"/>
              </a:tabLst>
            </a:pPr>
            <a:r>
              <a:rPr sz="1400" b="1" spc="-5" dirty="0">
                <a:solidFill>
                  <a:srgbClr val="333399"/>
                </a:solidFill>
                <a:latin typeface="Arial"/>
                <a:cs typeface="Arial"/>
              </a:rPr>
              <a:t>Pinzette da</a:t>
            </a:r>
            <a:r>
              <a:rPr sz="1400" b="1" dirty="0">
                <a:solidFill>
                  <a:srgbClr val="333399"/>
                </a:solidFill>
                <a:latin typeface="Arial"/>
                <a:cs typeface="Arial"/>
              </a:rPr>
              <a:t> </a:t>
            </a:r>
            <a:r>
              <a:rPr sz="1400" b="1" spc="-5" dirty="0">
                <a:solidFill>
                  <a:srgbClr val="333399"/>
                </a:solidFill>
                <a:latin typeface="Arial"/>
                <a:cs typeface="Arial"/>
              </a:rPr>
              <a:t>medicazione </a:t>
            </a:r>
            <a:r>
              <a:rPr sz="1400" b="1" dirty="0">
                <a:solidFill>
                  <a:srgbClr val="333399"/>
                </a:solidFill>
                <a:latin typeface="Arial"/>
                <a:cs typeface="Arial"/>
              </a:rPr>
              <a:t>sterili</a:t>
            </a:r>
            <a:r>
              <a:rPr sz="1400" b="1" spc="-5" dirty="0">
                <a:solidFill>
                  <a:srgbClr val="333399"/>
                </a:solidFill>
                <a:latin typeface="Arial"/>
                <a:cs typeface="Arial"/>
              </a:rPr>
              <a:t> monouso</a:t>
            </a:r>
            <a:r>
              <a:rPr sz="1400" b="1" spc="-10" dirty="0">
                <a:solidFill>
                  <a:srgbClr val="333399"/>
                </a:solidFill>
                <a:latin typeface="Arial"/>
                <a:cs typeface="Arial"/>
              </a:rPr>
              <a:t> </a:t>
            </a:r>
            <a:r>
              <a:rPr sz="1400" b="1" dirty="0">
                <a:solidFill>
                  <a:srgbClr val="333399"/>
                </a:solidFill>
                <a:latin typeface="Arial"/>
                <a:cs typeface="Arial"/>
              </a:rPr>
              <a:t>(2);</a:t>
            </a:r>
            <a:endParaRPr sz="1400" dirty="0">
              <a:latin typeface="Arial"/>
              <a:cs typeface="Arial"/>
            </a:endParaRPr>
          </a:p>
          <a:p>
            <a:pPr marL="123825" indent="-111760">
              <a:lnSpc>
                <a:spcPct val="100000"/>
              </a:lnSpc>
              <a:spcBef>
                <a:spcPts val="720"/>
              </a:spcBef>
              <a:buFont typeface="Arial MT"/>
              <a:buChar char="•"/>
              <a:tabLst>
                <a:tab pos="124460" algn="l"/>
              </a:tabLst>
            </a:pPr>
            <a:r>
              <a:rPr sz="1400" b="1" spc="-5" dirty="0">
                <a:solidFill>
                  <a:srgbClr val="333399"/>
                </a:solidFill>
                <a:latin typeface="Arial"/>
                <a:cs typeface="Arial"/>
              </a:rPr>
              <a:t>Confezione</a:t>
            </a:r>
            <a:r>
              <a:rPr sz="1400" b="1" dirty="0">
                <a:solidFill>
                  <a:srgbClr val="333399"/>
                </a:solidFill>
                <a:latin typeface="Arial"/>
                <a:cs typeface="Arial"/>
              </a:rPr>
              <a:t> </a:t>
            </a:r>
            <a:r>
              <a:rPr sz="1400" b="1" spc="-5" dirty="0">
                <a:solidFill>
                  <a:srgbClr val="333399"/>
                </a:solidFill>
                <a:latin typeface="Arial"/>
                <a:cs typeface="Arial"/>
              </a:rPr>
              <a:t>di </a:t>
            </a:r>
            <a:r>
              <a:rPr sz="1400" b="1" dirty="0">
                <a:solidFill>
                  <a:srgbClr val="333399"/>
                </a:solidFill>
                <a:latin typeface="Arial"/>
                <a:cs typeface="Arial"/>
              </a:rPr>
              <a:t>rete</a:t>
            </a:r>
            <a:r>
              <a:rPr sz="1400" b="1" spc="5" dirty="0">
                <a:solidFill>
                  <a:srgbClr val="333399"/>
                </a:solidFill>
                <a:latin typeface="Arial"/>
                <a:cs typeface="Arial"/>
              </a:rPr>
              <a:t> </a:t>
            </a:r>
            <a:r>
              <a:rPr sz="1400" b="1" spc="-5" dirty="0">
                <a:solidFill>
                  <a:srgbClr val="333399"/>
                </a:solidFill>
                <a:latin typeface="Arial"/>
                <a:cs typeface="Arial"/>
              </a:rPr>
              <a:t>elastica</a:t>
            </a:r>
            <a:r>
              <a:rPr sz="1400" b="1" dirty="0">
                <a:solidFill>
                  <a:srgbClr val="333399"/>
                </a:solidFill>
                <a:latin typeface="Arial"/>
                <a:cs typeface="Arial"/>
              </a:rPr>
              <a:t> </a:t>
            </a:r>
            <a:r>
              <a:rPr sz="1400" b="1" spc="-5" dirty="0">
                <a:solidFill>
                  <a:srgbClr val="333399"/>
                </a:solidFill>
                <a:latin typeface="Arial"/>
                <a:cs typeface="Arial"/>
              </a:rPr>
              <a:t>di misura</a:t>
            </a:r>
            <a:r>
              <a:rPr sz="1400" b="1" spc="5" dirty="0">
                <a:solidFill>
                  <a:srgbClr val="333399"/>
                </a:solidFill>
                <a:latin typeface="Arial"/>
                <a:cs typeface="Arial"/>
              </a:rPr>
              <a:t> </a:t>
            </a:r>
            <a:r>
              <a:rPr sz="1400" b="1" spc="-5" dirty="0">
                <a:solidFill>
                  <a:srgbClr val="333399"/>
                </a:solidFill>
                <a:latin typeface="Arial"/>
                <a:cs typeface="Arial"/>
              </a:rPr>
              <a:t>media</a:t>
            </a:r>
            <a:r>
              <a:rPr sz="1400" b="1" dirty="0">
                <a:solidFill>
                  <a:srgbClr val="333399"/>
                </a:solidFill>
                <a:latin typeface="Arial"/>
                <a:cs typeface="Arial"/>
              </a:rPr>
              <a:t> (1);</a:t>
            </a:r>
            <a:endParaRPr sz="1400" dirty="0">
              <a:latin typeface="Arial"/>
              <a:cs typeface="Arial"/>
            </a:endParaRPr>
          </a:p>
          <a:p>
            <a:pPr marL="123825" indent="-111760">
              <a:lnSpc>
                <a:spcPct val="100000"/>
              </a:lnSpc>
              <a:spcBef>
                <a:spcPts val="720"/>
              </a:spcBef>
              <a:buFont typeface="Arial MT"/>
              <a:buChar char="•"/>
              <a:tabLst>
                <a:tab pos="124460" algn="l"/>
              </a:tabLst>
            </a:pPr>
            <a:r>
              <a:rPr sz="1400" b="1" spc="-5" dirty="0">
                <a:solidFill>
                  <a:srgbClr val="333399"/>
                </a:solidFill>
                <a:latin typeface="Arial"/>
                <a:cs typeface="Arial"/>
              </a:rPr>
              <a:t>Confezione</a:t>
            </a:r>
            <a:r>
              <a:rPr sz="1400" b="1" spc="-10" dirty="0">
                <a:solidFill>
                  <a:srgbClr val="333399"/>
                </a:solidFill>
                <a:latin typeface="Arial"/>
                <a:cs typeface="Arial"/>
              </a:rPr>
              <a:t> </a:t>
            </a:r>
            <a:r>
              <a:rPr sz="1400" b="1" spc="-5" dirty="0">
                <a:solidFill>
                  <a:srgbClr val="333399"/>
                </a:solidFill>
                <a:latin typeface="Arial"/>
                <a:cs typeface="Arial"/>
              </a:rPr>
              <a:t>di</a:t>
            </a:r>
            <a:r>
              <a:rPr sz="1400" b="1" spc="-10" dirty="0">
                <a:solidFill>
                  <a:srgbClr val="333399"/>
                </a:solidFill>
                <a:latin typeface="Arial"/>
                <a:cs typeface="Arial"/>
              </a:rPr>
              <a:t> </a:t>
            </a:r>
            <a:r>
              <a:rPr sz="1400" b="1" spc="-5" dirty="0">
                <a:solidFill>
                  <a:srgbClr val="333399"/>
                </a:solidFill>
                <a:latin typeface="Arial"/>
                <a:cs typeface="Arial"/>
              </a:rPr>
              <a:t>cotone idrofilo</a:t>
            </a:r>
            <a:r>
              <a:rPr sz="1400" b="1" spc="-10" dirty="0">
                <a:solidFill>
                  <a:srgbClr val="333399"/>
                </a:solidFill>
                <a:latin typeface="Arial"/>
                <a:cs typeface="Arial"/>
              </a:rPr>
              <a:t> </a:t>
            </a:r>
            <a:r>
              <a:rPr sz="1400" b="1" dirty="0">
                <a:solidFill>
                  <a:srgbClr val="333399"/>
                </a:solidFill>
                <a:latin typeface="Arial"/>
                <a:cs typeface="Arial"/>
              </a:rPr>
              <a:t>(1);</a:t>
            </a:r>
            <a:endParaRPr sz="1400" dirty="0">
              <a:latin typeface="Arial"/>
              <a:cs typeface="Arial"/>
            </a:endParaRPr>
          </a:p>
          <a:p>
            <a:pPr marL="123825" indent="-111760">
              <a:lnSpc>
                <a:spcPct val="100000"/>
              </a:lnSpc>
              <a:spcBef>
                <a:spcPts val="720"/>
              </a:spcBef>
              <a:buFont typeface="Arial MT"/>
              <a:buChar char="•"/>
              <a:tabLst>
                <a:tab pos="124460" algn="l"/>
              </a:tabLst>
            </a:pPr>
            <a:r>
              <a:rPr sz="1400" b="1" spc="-5" dirty="0">
                <a:solidFill>
                  <a:srgbClr val="333399"/>
                </a:solidFill>
                <a:latin typeface="Arial"/>
                <a:cs typeface="Arial"/>
              </a:rPr>
              <a:t>Confezioni di</a:t>
            </a:r>
            <a:r>
              <a:rPr sz="1400" b="1" dirty="0">
                <a:solidFill>
                  <a:srgbClr val="333399"/>
                </a:solidFill>
                <a:latin typeface="Arial"/>
                <a:cs typeface="Arial"/>
              </a:rPr>
              <a:t> </a:t>
            </a:r>
            <a:r>
              <a:rPr sz="1400" b="1" spc="-5" dirty="0">
                <a:solidFill>
                  <a:srgbClr val="333399"/>
                </a:solidFill>
                <a:latin typeface="Arial"/>
                <a:cs typeface="Arial"/>
              </a:rPr>
              <a:t>cerotti</a:t>
            </a:r>
            <a:r>
              <a:rPr sz="1400" b="1" dirty="0">
                <a:solidFill>
                  <a:srgbClr val="333399"/>
                </a:solidFill>
                <a:latin typeface="Arial"/>
                <a:cs typeface="Arial"/>
              </a:rPr>
              <a:t> </a:t>
            </a:r>
            <a:r>
              <a:rPr sz="1400" b="1" spc="-5" dirty="0">
                <a:solidFill>
                  <a:srgbClr val="333399"/>
                </a:solidFill>
                <a:latin typeface="Arial"/>
                <a:cs typeface="Arial"/>
              </a:rPr>
              <a:t>di</a:t>
            </a:r>
            <a:r>
              <a:rPr sz="1400" b="1" dirty="0">
                <a:solidFill>
                  <a:srgbClr val="333399"/>
                </a:solidFill>
                <a:latin typeface="Arial"/>
                <a:cs typeface="Arial"/>
              </a:rPr>
              <a:t> varie </a:t>
            </a:r>
            <a:r>
              <a:rPr sz="1400" b="1" spc="-5" dirty="0">
                <a:solidFill>
                  <a:srgbClr val="333399"/>
                </a:solidFill>
                <a:latin typeface="Arial"/>
                <a:cs typeface="Arial"/>
              </a:rPr>
              <a:t>misure</a:t>
            </a:r>
            <a:r>
              <a:rPr sz="1400" b="1" spc="5" dirty="0">
                <a:solidFill>
                  <a:srgbClr val="333399"/>
                </a:solidFill>
                <a:latin typeface="Arial"/>
                <a:cs typeface="Arial"/>
              </a:rPr>
              <a:t> </a:t>
            </a:r>
            <a:r>
              <a:rPr sz="1400" b="1" spc="-5" dirty="0">
                <a:solidFill>
                  <a:srgbClr val="333399"/>
                </a:solidFill>
                <a:latin typeface="Arial"/>
                <a:cs typeface="Arial"/>
              </a:rPr>
              <a:t>pronti</a:t>
            </a:r>
            <a:r>
              <a:rPr sz="1400" b="1" dirty="0">
                <a:solidFill>
                  <a:srgbClr val="333399"/>
                </a:solidFill>
                <a:latin typeface="Arial"/>
                <a:cs typeface="Arial"/>
              </a:rPr>
              <a:t> </a:t>
            </a:r>
            <a:r>
              <a:rPr sz="1400" b="1" spc="-5" dirty="0">
                <a:solidFill>
                  <a:srgbClr val="333399"/>
                </a:solidFill>
                <a:latin typeface="Arial"/>
                <a:cs typeface="Arial"/>
              </a:rPr>
              <a:t>all'uso</a:t>
            </a:r>
            <a:r>
              <a:rPr sz="1400" b="1" dirty="0">
                <a:solidFill>
                  <a:srgbClr val="333399"/>
                </a:solidFill>
                <a:latin typeface="Arial"/>
                <a:cs typeface="Arial"/>
              </a:rPr>
              <a:t> (2);</a:t>
            </a:r>
            <a:endParaRPr sz="1400" dirty="0">
              <a:latin typeface="Arial"/>
              <a:cs typeface="Arial"/>
            </a:endParaRPr>
          </a:p>
          <a:p>
            <a:pPr marL="123825" indent="-111760">
              <a:lnSpc>
                <a:spcPct val="100000"/>
              </a:lnSpc>
              <a:spcBef>
                <a:spcPts val="720"/>
              </a:spcBef>
              <a:buFont typeface="Arial MT"/>
              <a:buChar char="•"/>
              <a:tabLst>
                <a:tab pos="124460" algn="l"/>
              </a:tabLst>
            </a:pPr>
            <a:r>
              <a:rPr sz="1400" b="1" spc="-15" dirty="0">
                <a:solidFill>
                  <a:srgbClr val="333399"/>
                </a:solidFill>
                <a:latin typeface="Arial"/>
                <a:cs typeface="Arial"/>
              </a:rPr>
              <a:t>Termometro;</a:t>
            </a:r>
            <a:endParaRPr sz="1400" dirty="0">
              <a:latin typeface="Arial"/>
              <a:cs typeface="Arial"/>
            </a:endParaRPr>
          </a:p>
          <a:p>
            <a:pPr marL="117475" indent="-105410">
              <a:lnSpc>
                <a:spcPct val="100000"/>
              </a:lnSpc>
              <a:spcBef>
                <a:spcPts val="720"/>
              </a:spcBef>
              <a:buFont typeface="Arial MT"/>
              <a:buChar char="•"/>
              <a:tabLst>
                <a:tab pos="118110" algn="l"/>
              </a:tabLst>
            </a:pPr>
            <a:r>
              <a:rPr sz="1400" b="1" spc="-5" dirty="0">
                <a:solidFill>
                  <a:srgbClr val="333399"/>
                </a:solidFill>
                <a:latin typeface="Arial"/>
                <a:cs typeface="Arial"/>
              </a:rPr>
              <a:t>Apparecchio</a:t>
            </a:r>
            <a:r>
              <a:rPr sz="1400" b="1" spc="5" dirty="0">
                <a:solidFill>
                  <a:srgbClr val="333399"/>
                </a:solidFill>
                <a:latin typeface="Arial"/>
                <a:cs typeface="Arial"/>
              </a:rPr>
              <a:t> </a:t>
            </a:r>
            <a:r>
              <a:rPr sz="1400" b="1" spc="-5" dirty="0">
                <a:solidFill>
                  <a:srgbClr val="333399"/>
                </a:solidFill>
                <a:latin typeface="Arial"/>
                <a:cs typeface="Arial"/>
              </a:rPr>
              <a:t>per</a:t>
            </a:r>
            <a:r>
              <a:rPr sz="1400" b="1" spc="10" dirty="0">
                <a:solidFill>
                  <a:srgbClr val="333399"/>
                </a:solidFill>
                <a:latin typeface="Arial"/>
                <a:cs typeface="Arial"/>
              </a:rPr>
              <a:t> </a:t>
            </a:r>
            <a:r>
              <a:rPr sz="1400" b="1" dirty="0">
                <a:solidFill>
                  <a:srgbClr val="333399"/>
                </a:solidFill>
                <a:latin typeface="Arial"/>
                <a:cs typeface="Arial"/>
              </a:rPr>
              <a:t>la</a:t>
            </a:r>
            <a:r>
              <a:rPr sz="1400" b="1" spc="10" dirty="0">
                <a:solidFill>
                  <a:srgbClr val="333399"/>
                </a:solidFill>
                <a:latin typeface="Arial"/>
                <a:cs typeface="Arial"/>
              </a:rPr>
              <a:t> </a:t>
            </a:r>
            <a:r>
              <a:rPr sz="1400" b="1" spc="-5" dirty="0">
                <a:solidFill>
                  <a:srgbClr val="333399"/>
                </a:solidFill>
                <a:latin typeface="Arial"/>
                <a:cs typeface="Arial"/>
              </a:rPr>
              <a:t>misurazione</a:t>
            </a:r>
            <a:r>
              <a:rPr sz="1400" b="1" spc="10" dirty="0">
                <a:solidFill>
                  <a:srgbClr val="333399"/>
                </a:solidFill>
                <a:latin typeface="Arial"/>
                <a:cs typeface="Arial"/>
              </a:rPr>
              <a:t> </a:t>
            </a:r>
            <a:r>
              <a:rPr sz="1400" b="1" spc="-5" dirty="0">
                <a:solidFill>
                  <a:srgbClr val="333399"/>
                </a:solidFill>
                <a:latin typeface="Arial"/>
                <a:cs typeface="Arial"/>
              </a:rPr>
              <a:t>della</a:t>
            </a:r>
            <a:r>
              <a:rPr sz="1400" b="1" spc="15" dirty="0">
                <a:solidFill>
                  <a:srgbClr val="333399"/>
                </a:solidFill>
                <a:latin typeface="Arial"/>
                <a:cs typeface="Arial"/>
              </a:rPr>
              <a:t> </a:t>
            </a:r>
            <a:r>
              <a:rPr sz="1400" b="1" spc="-5" dirty="0">
                <a:solidFill>
                  <a:srgbClr val="333399"/>
                </a:solidFill>
                <a:latin typeface="Arial"/>
                <a:cs typeface="Arial"/>
              </a:rPr>
              <a:t>pressione</a:t>
            </a:r>
            <a:r>
              <a:rPr sz="1400" b="1" spc="10" dirty="0">
                <a:solidFill>
                  <a:srgbClr val="333399"/>
                </a:solidFill>
                <a:latin typeface="Arial"/>
                <a:cs typeface="Arial"/>
              </a:rPr>
              <a:t> </a:t>
            </a:r>
            <a:r>
              <a:rPr sz="1400" b="1" spc="-5" dirty="0">
                <a:solidFill>
                  <a:srgbClr val="333399"/>
                </a:solidFill>
                <a:latin typeface="Arial"/>
                <a:cs typeface="Arial"/>
              </a:rPr>
              <a:t>arteriosa.</a:t>
            </a:r>
            <a:endParaRPr sz="1400" dirty="0">
              <a:latin typeface="Arial"/>
              <a:cs typeface="Arial"/>
            </a:endParaRPr>
          </a:p>
        </p:txBody>
      </p:sp>
      <p:sp>
        <p:nvSpPr>
          <p:cNvPr id="3" name="object 3"/>
          <p:cNvSpPr txBox="1"/>
          <p:nvPr/>
        </p:nvSpPr>
        <p:spPr>
          <a:xfrm>
            <a:off x="889000" y="76200"/>
            <a:ext cx="7569200" cy="654025"/>
          </a:xfrm>
          <a:prstGeom prst="rect">
            <a:avLst/>
          </a:prstGeom>
          <a:ln w="9525">
            <a:solidFill>
              <a:srgbClr val="77933C"/>
            </a:solidFill>
          </a:ln>
        </p:spPr>
        <p:txBody>
          <a:bodyPr vert="horz" wrap="square" lIns="0" tIns="0" rIns="0" bIns="0" rtlCol="0">
            <a:spAutoFit/>
          </a:bodyPr>
          <a:lstStyle/>
          <a:p>
            <a:pPr marL="39370" algn="ctr">
              <a:lnSpc>
                <a:spcPts val="2650"/>
              </a:lnSpc>
            </a:pPr>
            <a:r>
              <a:rPr sz="2000" b="1" spc="-5" dirty="0">
                <a:solidFill>
                  <a:srgbClr val="FF0000"/>
                </a:solidFill>
                <a:latin typeface="Arial"/>
                <a:cs typeface="Arial"/>
              </a:rPr>
              <a:t>Contenuto </a:t>
            </a:r>
            <a:r>
              <a:rPr sz="2400" b="1" dirty="0">
                <a:solidFill>
                  <a:srgbClr val="FF0000"/>
                </a:solidFill>
                <a:latin typeface="Arial"/>
                <a:cs typeface="Arial"/>
              </a:rPr>
              <a:t>minimo</a:t>
            </a:r>
            <a:r>
              <a:rPr sz="2400" b="1" spc="-114" dirty="0">
                <a:solidFill>
                  <a:srgbClr val="FF0000"/>
                </a:solidFill>
                <a:latin typeface="Arial"/>
                <a:cs typeface="Arial"/>
              </a:rPr>
              <a:t> </a:t>
            </a:r>
            <a:r>
              <a:rPr sz="2000" b="1" spc="-5" dirty="0">
                <a:solidFill>
                  <a:srgbClr val="FF0000"/>
                </a:solidFill>
                <a:latin typeface="Arial"/>
                <a:cs typeface="Arial"/>
              </a:rPr>
              <a:t>della</a:t>
            </a:r>
            <a:r>
              <a:rPr sz="2000" b="1" dirty="0">
                <a:solidFill>
                  <a:srgbClr val="FF0000"/>
                </a:solidFill>
                <a:latin typeface="Arial"/>
                <a:cs typeface="Arial"/>
              </a:rPr>
              <a:t> cassetta </a:t>
            </a:r>
            <a:r>
              <a:rPr sz="2000" b="1" spc="-5" dirty="0">
                <a:solidFill>
                  <a:srgbClr val="FF0000"/>
                </a:solidFill>
                <a:latin typeface="Arial"/>
                <a:cs typeface="Arial"/>
              </a:rPr>
              <a:t>di pronto soccorso (D.M.</a:t>
            </a:r>
            <a:endParaRPr sz="2000" dirty="0">
              <a:latin typeface="Arial"/>
              <a:cs typeface="Arial"/>
            </a:endParaRPr>
          </a:p>
          <a:p>
            <a:pPr marL="40005" algn="ctr">
              <a:lnSpc>
                <a:spcPts val="2360"/>
              </a:lnSpc>
            </a:pPr>
            <a:r>
              <a:rPr sz="2000" b="1" spc="-5" dirty="0">
                <a:solidFill>
                  <a:srgbClr val="FF0000"/>
                </a:solidFill>
                <a:latin typeface="Arial"/>
                <a:cs typeface="Arial"/>
              </a:rPr>
              <a:t>388</a:t>
            </a:r>
            <a:r>
              <a:rPr sz="2000" b="1" spc="-30" dirty="0">
                <a:solidFill>
                  <a:srgbClr val="FF0000"/>
                </a:solidFill>
                <a:latin typeface="Arial"/>
                <a:cs typeface="Arial"/>
              </a:rPr>
              <a:t> </a:t>
            </a:r>
            <a:r>
              <a:rPr sz="2000" b="1" dirty="0">
                <a:solidFill>
                  <a:srgbClr val="FF0000"/>
                </a:solidFill>
                <a:latin typeface="Arial"/>
                <a:cs typeface="Arial"/>
              </a:rPr>
              <a:t>del</a:t>
            </a:r>
            <a:r>
              <a:rPr sz="2000" b="1" spc="-30" dirty="0">
                <a:solidFill>
                  <a:srgbClr val="FF0000"/>
                </a:solidFill>
                <a:latin typeface="Arial"/>
                <a:cs typeface="Arial"/>
              </a:rPr>
              <a:t> </a:t>
            </a:r>
            <a:r>
              <a:rPr sz="2000" b="1" dirty="0">
                <a:solidFill>
                  <a:srgbClr val="FF0000"/>
                </a:solidFill>
                <a:latin typeface="Arial"/>
                <a:cs typeface="Arial"/>
              </a:rPr>
              <a:t>15/7/03)</a:t>
            </a:r>
            <a:endParaRPr sz="2000" dirty="0">
              <a:latin typeface="Arial"/>
              <a:cs typeface="Arial"/>
            </a:endParaRPr>
          </a:p>
        </p:txBody>
      </p:sp>
      <p:pic>
        <p:nvPicPr>
          <p:cNvPr id="4" name="object 4"/>
          <p:cNvPicPr/>
          <p:nvPr/>
        </p:nvPicPr>
        <p:blipFill>
          <a:blip r:embed="rId3" cstate="print"/>
          <a:stretch>
            <a:fillRect/>
          </a:stretch>
        </p:blipFill>
        <p:spPr>
          <a:xfrm>
            <a:off x="5638800" y="3352800"/>
            <a:ext cx="3325812" cy="2532063"/>
          </a:xfrm>
          <a:prstGeom prst="rect">
            <a:avLst/>
          </a:prstGeo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94657" y="381744"/>
            <a:ext cx="3364229"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Attacco</a:t>
            </a:r>
            <a:r>
              <a:rPr sz="3600" b="1" spc="-40" dirty="0">
                <a:solidFill>
                  <a:srgbClr val="FF0000"/>
                </a:solidFill>
                <a:latin typeface="Times New Roman"/>
                <a:cs typeface="Times New Roman"/>
              </a:rPr>
              <a:t> </a:t>
            </a:r>
            <a:r>
              <a:rPr sz="3600" b="1" spc="-5" dirty="0">
                <a:solidFill>
                  <a:srgbClr val="FF0000"/>
                </a:solidFill>
                <a:latin typeface="Times New Roman"/>
                <a:cs typeface="Times New Roman"/>
              </a:rPr>
              <a:t>asmatico</a:t>
            </a:r>
            <a:endParaRPr sz="3600">
              <a:latin typeface="Times New Roman"/>
              <a:cs typeface="Times New Roman"/>
            </a:endParaRPr>
          </a:p>
        </p:txBody>
      </p:sp>
      <p:sp>
        <p:nvSpPr>
          <p:cNvPr id="3" name="object 3"/>
          <p:cNvSpPr txBox="1"/>
          <p:nvPr/>
        </p:nvSpPr>
        <p:spPr>
          <a:xfrm>
            <a:off x="544512" y="1254621"/>
            <a:ext cx="8277225" cy="1419860"/>
          </a:xfrm>
          <a:prstGeom prst="rect">
            <a:avLst/>
          </a:prstGeom>
        </p:spPr>
        <p:txBody>
          <a:bodyPr vert="horz" wrap="square" lIns="0" tIns="43180" rIns="0" bIns="0" rtlCol="0">
            <a:spAutoFit/>
          </a:bodyPr>
          <a:lstStyle/>
          <a:p>
            <a:pPr marL="12700" marR="5080">
              <a:lnSpc>
                <a:spcPts val="2700"/>
              </a:lnSpc>
              <a:spcBef>
                <a:spcPts val="340"/>
              </a:spcBef>
            </a:pPr>
            <a:r>
              <a:rPr sz="2400" spc="-5" dirty="0">
                <a:solidFill>
                  <a:srgbClr val="333399"/>
                </a:solidFill>
                <a:latin typeface="Times New Roman"/>
                <a:cs typeface="Times New Roman"/>
              </a:rPr>
              <a:t>L'infortunato</a:t>
            </a:r>
            <a:r>
              <a:rPr sz="2400" dirty="0">
                <a:solidFill>
                  <a:srgbClr val="333399"/>
                </a:solidFill>
                <a:latin typeface="Times New Roman"/>
                <a:cs typeface="Times New Roman"/>
              </a:rPr>
              <a:t> di </a:t>
            </a:r>
            <a:r>
              <a:rPr sz="2400" spc="-5" dirty="0">
                <a:solidFill>
                  <a:srgbClr val="333399"/>
                </a:solidFill>
                <a:latin typeface="Times New Roman"/>
                <a:cs typeface="Times New Roman"/>
              </a:rPr>
              <a:t>norma</a:t>
            </a:r>
            <a:r>
              <a:rPr sz="2400" dirty="0">
                <a:solidFill>
                  <a:srgbClr val="333399"/>
                </a:solidFill>
                <a:latin typeface="Times New Roman"/>
                <a:cs typeface="Times New Roman"/>
              </a:rPr>
              <a:t> </a:t>
            </a:r>
            <a:r>
              <a:rPr sz="2400" spc="-5" dirty="0">
                <a:solidFill>
                  <a:srgbClr val="333399"/>
                </a:solidFill>
                <a:latin typeface="Times New Roman"/>
                <a:cs typeface="Times New Roman"/>
              </a:rPr>
              <a:t>riconosce</a:t>
            </a:r>
            <a:r>
              <a:rPr sz="2400" dirty="0">
                <a:solidFill>
                  <a:srgbClr val="333399"/>
                </a:solidFill>
                <a:latin typeface="Times New Roman"/>
                <a:cs typeface="Times New Roman"/>
              </a:rPr>
              <a:t> </a:t>
            </a:r>
            <a:r>
              <a:rPr sz="2400" spc="-5" dirty="0">
                <a:solidFill>
                  <a:srgbClr val="333399"/>
                </a:solidFill>
                <a:latin typeface="Times New Roman"/>
                <a:cs typeface="Times New Roman"/>
              </a:rPr>
              <a:t>le</a:t>
            </a:r>
            <a:r>
              <a:rPr sz="2400" dirty="0">
                <a:solidFill>
                  <a:srgbClr val="333399"/>
                </a:solidFill>
                <a:latin typeface="Times New Roman"/>
                <a:cs typeface="Times New Roman"/>
              </a:rPr>
              <a:t> sue </a:t>
            </a:r>
            <a:r>
              <a:rPr sz="2400" spc="-5" dirty="0">
                <a:solidFill>
                  <a:srgbClr val="333399"/>
                </a:solidFill>
                <a:latin typeface="Times New Roman"/>
                <a:cs typeface="Times New Roman"/>
              </a:rPr>
              <a:t>crisi</a:t>
            </a:r>
            <a:r>
              <a:rPr sz="2400" dirty="0">
                <a:solidFill>
                  <a:srgbClr val="333399"/>
                </a:solidFill>
                <a:latin typeface="Times New Roman"/>
                <a:cs typeface="Times New Roman"/>
              </a:rPr>
              <a:t> </a:t>
            </a:r>
            <a:r>
              <a:rPr sz="2400" spc="-5" dirty="0">
                <a:solidFill>
                  <a:srgbClr val="333399"/>
                </a:solidFill>
                <a:latin typeface="Times New Roman"/>
                <a:cs typeface="Times New Roman"/>
              </a:rPr>
              <a:t>asmatiche</a:t>
            </a:r>
            <a:r>
              <a:rPr sz="2400" dirty="0">
                <a:solidFill>
                  <a:srgbClr val="333399"/>
                </a:solidFill>
                <a:latin typeface="Times New Roman"/>
                <a:cs typeface="Times New Roman"/>
              </a:rPr>
              <a:t> e </a:t>
            </a:r>
            <a:r>
              <a:rPr sz="2400" spc="-5" dirty="0">
                <a:solidFill>
                  <a:srgbClr val="333399"/>
                </a:solidFill>
                <a:latin typeface="Times New Roman"/>
                <a:cs typeface="Times New Roman"/>
              </a:rPr>
              <a:t>possiede </a:t>
            </a:r>
            <a:r>
              <a:rPr sz="2400" dirty="0">
                <a:solidFill>
                  <a:srgbClr val="333399"/>
                </a:solidFill>
                <a:latin typeface="Times New Roman"/>
                <a:cs typeface="Times New Roman"/>
              </a:rPr>
              <a:t> </a:t>
            </a:r>
            <a:r>
              <a:rPr sz="2400" spc="-5" dirty="0">
                <a:solidFill>
                  <a:srgbClr val="333399"/>
                </a:solidFill>
                <a:latin typeface="Times New Roman"/>
                <a:cs typeface="Times New Roman"/>
              </a:rPr>
              <a:t>dei broncodilatatori</a:t>
            </a:r>
            <a:r>
              <a:rPr sz="2400" dirty="0">
                <a:solidFill>
                  <a:srgbClr val="333399"/>
                </a:solidFill>
                <a:latin typeface="Times New Roman"/>
                <a:cs typeface="Times New Roman"/>
              </a:rPr>
              <a:t> </a:t>
            </a:r>
            <a:r>
              <a:rPr sz="2400" spc="-5" dirty="0">
                <a:solidFill>
                  <a:srgbClr val="333399"/>
                </a:solidFill>
                <a:latin typeface="Times New Roman"/>
                <a:cs typeface="Times New Roman"/>
              </a:rPr>
              <a:t>per</a:t>
            </a:r>
            <a:r>
              <a:rPr sz="2400" spc="5" dirty="0">
                <a:solidFill>
                  <a:srgbClr val="333399"/>
                </a:solidFill>
                <a:latin typeface="Times New Roman"/>
                <a:cs typeface="Times New Roman"/>
              </a:rPr>
              <a:t> </a:t>
            </a:r>
            <a:r>
              <a:rPr sz="2400" spc="-5" dirty="0">
                <a:solidFill>
                  <a:srgbClr val="333399"/>
                </a:solidFill>
                <a:latin typeface="Times New Roman"/>
                <a:cs typeface="Times New Roman"/>
              </a:rPr>
              <a:t>inalazione</a:t>
            </a:r>
            <a:r>
              <a:rPr sz="2400" dirty="0">
                <a:solidFill>
                  <a:srgbClr val="333399"/>
                </a:solidFill>
                <a:latin typeface="Times New Roman"/>
                <a:cs typeface="Times New Roman"/>
              </a:rPr>
              <a:t> o</a:t>
            </a:r>
            <a:r>
              <a:rPr sz="2400" spc="5" dirty="0">
                <a:solidFill>
                  <a:srgbClr val="333399"/>
                </a:solidFill>
                <a:latin typeface="Times New Roman"/>
                <a:cs typeface="Times New Roman"/>
              </a:rPr>
              <a:t> </a:t>
            </a:r>
            <a:r>
              <a:rPr sz="2400" spc="-5" dirty="0">
                <a:solidFill>
                  <a:srgbClr val="333399"/>
                </a:solidFill>
                <a:latin typeface="Times New Roman"/>
                <a:cs typeface="Times New Roman"/>
              </a:rPr>
              <a:t>compresse</a:t>
            </a:r>
            <a:r>
              <a:rPr sz="2400" dirty="0">
                <a:solidFill>
                  <a:srgbClr val="333399"/>
                </a:solidFill>
                <a:latin typeface="Times New Roman"/>
                <a:cs typeface="Times New Roman"/>
              </a:rPr>
              <a:t> </a:t>
            </a:r>
            <a:r>
              <a:rPr sz="2400" spc="-5" dirty="0">
                <a:solidFill>
                  <a:srgbClr val="333399"/>
                </a:solidFill>
                <a:latin typeface="Times New Roman"/>
                <a:cs typeface="Times New Roman"/>
              </a:rPr>
              <a:t>precedentemente </a:t>
            </a:r>
            <a:r>
              <a:rPr sz="2400" dirty="0">
                <a:solidFill>
                  <a:srgbClr val="333399"/>
                </a:solidFill>
                <a:latin typeface="Times New Roman"/>
                <a:cs typeface="Times New Roman"/>
              </a:rPr>
              <a:t> </a:t>
            </a:r>
            <a:r>
              <a:rPr sz="2400" spc="-5" dirty="0">
                <a:solidFill>
                  <a:srgbClr val="333399"/>
                </a:solidFill>
                <a:latin typeface="Times New Roman"/>
                <a:cs typeface="Times New Roman"/>
              </a:rPr>
              <a:t>prescritti</a:t>
            </a:r>
            <a:r>
              <a:rPr sz="2400" dirty="0">
                <a:solidFill>
                  <a:srgbClr val="333399"/>
                </a:solidFill>
                <a:latin typeface="Times New Roman"/>
                <a:cs typeface="Times New Roman"/>
              </a:rPr>
              <a:t> </a:t>
            </a:r>
            <a:r>
              <a:rPr sz="2400" spc="-5" dirty="0">
                <a:solidFill>
                  <a:srgbClr val="333399"/>
                </a:solidFill>
                <a:latin typeface="Times New Roman"/>
                <a:cs typeface="Times New Roman"/>
              </a:rPr>
              <a:t>dal</a:t>
            </a:r>
            <a:r>
              <a:rPr sz="2400" dirty="0">
                <a:solidFill>
                  <a:srgbClr val="333399"/>
                </a:solidFill>
                <a:latin typeface="Times New Roman"/>
                <a:cs typeface="Times New Roman"/>
              </a:rPr>
              <a:t> </a:t>
            </a:r>
            <a:r>
              <a:rPr sz="2400" spc="-5" dirty="0">
                <a:solidFill>
                  <a:srgbClr val="333399"/>
                </a:solidFill>
                <a:latin typeface="Times New Roman"/>
                <a:cs typeface="Times New Roman"/>
              </a:rPr>
              <a:t>medico.</a:t>
            </a:r>
            <a:r>
              <a:rPr sz="2400" spc="5" dirty="0">
                <a:solidFill>
                  <a:srgbClr val="333399"/>
                </a:solidFill>
                <a:latin typeface="Times New Roman"/>
                <a:cs typeface="Times New Roman"/>
              </a:rPr>
              <a:t> </a:t>
            </a:r>
            <a:r>
              <a:rPr sz="2400" spc="-5" dirty="0">
                <a:solidFill>
                  <a:srgbClr val="333399"/>
                </a:solidFill>
                <a:latin typeface="Times New Roman"/>
                <a:cs typeface="Times New Roman"/>
              </a:rPr>
              <a:t>Queste</a:t>
            </a:r>
            <a:r>
              <a:rPr sz="2400" dirty="0">
                <a:solidFill>
                  <a:srgbClr val="333399"/>
                </a:solidFill>
                <a:latin typeface="Times New Roman"/>
                <a:cs typeface="Times New Roman"/>
              </a:rPr>
              <a:t> </a:t>
            </a:r>
            <a:r>
              <a:rPr sz="2400" spc="-5" dirty="0">
                <a:solidFill>
                  <a:srgbClr val="333399"/>
                </a:solidFill>
                <a:latin typeface="Times New Roman"/>
                <a:cs typeface="Times New Roman"/>
              </a:rPr>
              <a:t>cure,</a:t>
            </a:r>
            <a:r>
              <a:rPr sz="2400" spc="5" dirty="0">
                <a:solidFill>
                  <a:srgbClr val="333399"/>
                </a:solidFill>
                <a:latin typeface="Times New Roman"/>
                <a:cs typeface="Times New Roman"/>
              </a:rPr>
              <a:t> </a:t>
            </a:r>
            <a:r>
              <a:rPr sz="2400" spc="-5" dirty="0">
                <a:solidFill>
                  <a:srgbClr val="333399"/>
                </a:solidFill>
                <a:latin typeface="Times New Roman"/>
                <a:cs typeface="Times New Roman"/>
              </a:rPr>
              <a:t>però,</a:t>
            </a:r>
            <a:r>
              <a:rPr sz="2400" spc="10" dirty="0">
                <a:solidFill>
                  <a:srgbClr val="333399"/>
                </a:solidFill>
                <a:latin typeface="Times New Roman"/>
                <a:cs typeface="Times New Roman"/>
              </a:rPr>
              <a:t> </a:t>
            </a:r>
            <a:r>
              <a:rPr sz="2400" spc="-5" dirty="0">
                <a:solidFill>
                  <a:srgbClr val="333399"/>
                </a:solidFill>
                <a:latin typeface="Times New Roman"/>
                <a:cs typeface="Times New Roman"/>
              </a:rPr>
              <a:t>vanno</a:t>
            </a:r>
            <a:r>
              <a:rPr sz="2400" spc="5" dirty="0">
                <a:solidFill>
                  <a:srgbClr val="333399"/>
                </a:solidFill>
                <a:latin typeface="Times New Roman"/>
                <a:cs typeface="Times New Roman"/>
              </a:rPr>
              <a:t> </a:t>
            </a:r>
            <a:r>
              <a:rPr sz="2400" spc="-5" dirty="0">
                <a:solidFill>
                  <a:srgbClr val="333399"/>
                </a:solidFill>
                <a:latin typeface="Times New Roman"/>
                <a:cs typeface="Times New Roman"/>
              </a:rPr>
              <a:t>utilizzate</a:t>
            </a:r>
            <a:r>
              <a:rPr sz="2400" dirty="0">
                <a:solidFill>
                  <a:srgbClr val="333399"/>
                </a:solidFill>
                <a:latin typeface="Times New Roman"/>
                <a:cs typeface="Times New Roman"/>
              </a:rPr>
              <a:t> </a:t>
            </a:r>
            <a:r>
              <a:rPr sz="2400" spc="-5" dirty="0">
                <a:solidFill>
                  <a:srgbClr val="333399"/>
                </a:solidFill>
                <a:latin typeface="Times New Roman"/>
                <a:cs typeface="Times New Roman"/>
              </a:rPr>
              <a:t>solo</a:t>
            </a:r>
            <a:r>
              <a:rPr sz="2400" spc="5" dirty="0">
                <a:solidFill>
                  <a:srgbClr val="333399"/>
                </a:solidFill>
                <a:latin typeface="Times New Roman"/>
                <a:cs typeface="Times New Roman"/>
              </a:rPr>
              <a:t> </a:t>
            </a:r>
            <a:r>
              <a:rPr sz="2400" dirty="0">
                <a:solidFill>
                  <a:srgbClr val="333399"/>
                </a:solidFill>
                <a:latin typeface="Times New Roman"/>
                <a:cs typeface="Times New Roman"/>
              </a:rPr>
              <a:t>se </a:t>
            </a:r>
            <a:r>
              <a:rPr sz="2400" spc="-5" dirty="0">
                <a:solidFill>
                  <a:srgbClr val="333399"/>
                </a:solidFill>
                <a:latin typeface="Times New Roman"/>
                <a:cs typeface="Times New Roman"/>
              </a:rPr>
              <a:t>già </a:t>
            </a:r>
            <a:r>
              <a:rPr sz="2400" spc="-585" dirty="0">
                <a:solidFill>
                  <a:srgbClr val="333399"/>
                </a:solidFill>
                <a:latin typeface="Times New Roman"/>
                <a:cs typeface="Times New Roman"/>
              </a:rPr>
              <a:t> </a:t>
            </a:r>
            <a:r>
              <a:rPr sz="2400" spc="-5" dirty="0">
                <a:solidFill>
                  <a:srgbClr val="333399"/>
                </a:solidFill>
                <a:latin typeface="Times New Roman"/>
                <a:cs typeface="Times New Roman"/>
              </a:rPr>
              <a:t>prescritte,</a:t>
            </a:r>
            <a:r>
              <a:rPr sz="2400" dirty="0">
                <a:solidFill>
                  <a:srgbClr val="333399"/>
                </a:solidFill>
                <a:latin typeface="Times New Roman"/>
                <a:cs typeface="Times New Roman"/>
              </a:rPr>
              <a:t> </a:t>
            </a:r>
            <a:r>
              <a:rPr sz="2400" spc="-5" dirty="0">
                <a:solidFill>
                  <a:srgbClr val="333399"/>
                </a:solidFill>
                <a:latin typeface="Times New Roman"/>
                <a:cs typeface="Times New Roman"/>
              </a:rPr>
              <a:t>perché</a:t>
            </a:r>
            <a:r>
              <a:rPr sz="2400" dirty="0">
                <a:solidFill>
                  <a:srgbClr val="333399"/>
                </a:solidFill>
                <a:latin typeface="Times New Roman"/>
                <a:cs typeface="Times New Roman"/>
              </a:rPr>
              <a:t> </a:t>
            </a:r>
            <a:r>
              <a:rPr sz="2400" spc="-5" dirty="0">
                <a:solidFill>
                  <a:srgbClr val="333399"/>
                </a:solidFill>
                <a:latin typeface="Times New Roman"/>
                <a:cs typeface="Times New Roman"/>
              </a:rPr>
              <a:t>talvolta</a:t>
            </a:r>
            <a:r>
              <a:rPr sz="2400" dirty="0">
                <a:solidFill>
                  <a:srgbClr val="333399"/>
                </a:solidFill>
                <a:latin typeface="Times New Roman"/>
                <a:cs typeface="Times New Roman"/>
              </a:rPr>
              <a:t> possono</a:t>
            </a:r>
            <a:r>
              <a:rPr sz="2400" spc="5" dirty="0">
                <a:solidFill>
                  <a:srgbClr val="333399"/>
                </a:solidFill>
                <a:latin typeface="Times New Roman"/>
                <a:cs typeface="Times New Roman"/>
              </a:rPr>
              <a:t> </a:t>
            </a:r>
            <a:r>
              <a:rPr sz="2400" spc="-5" dirty="0">
                <a:solidFill>
                  <a:srgbClr val="333399"/>
                </a:solidFill>
                <a:latin typeface="Times New Roman"/>
                <a:cs typeface="Times New Roman"/>
              </a:rPr>
              <a:t>provocare fenomeni</a:t>
            </a:r>
            <a:r>
              <a:rPr sz="2400" dirty="0">
                <a:solidFill>
                  <a:srgbClr val="333399"/>
                </a:solidFill>
                <a:latin typeface="Times New Roman"/>
                <a:cs typeface="Times New Roman"/>
              </a:rPr>
              <a:t> </a:t>
            </a:r>
            <a:r>
              <a:rPr sz="2400" spc="-5" dirty="0">
                <a:solidFill>
                  <a:srgbClr val="333399"/>
                </a:solidFill>
                <a:latin typeface="Times New Roman"/>
                <a:cs typeface="Times New Roman"/>
              </a:rPr>
              <a:t>collaterali.</a:t>
            </a:r>
            <a:endParaRPr sz="2400">
              <a:latin typeface="Times New Roman"/>
              <a:cs typeface="Times New Roman"/>
            </a:endParaRPr>
          </a:p>
        </p:txBody>
      </p:sp>
      <p:pic>
        <p:nvPicPr>
          <p:cNvPr id="4" name="object 4"/>
          <p:cNvPicPr/>
          <p:nvPr/>
        </p:nvPicPr>
        <p:blipFill>
          <a:blip r:embed="rId2" cstate="print"/>
          <a:stretch>
            <a:fillRect/>
          </a:stretch>
        </p:blipFill>
        <p:spPr>
          <a:xfrm>
            <a:off x="2379454" y="2819400"/>
            <a:ext cx="4607339" cy="3294062"/>
          </a:xfrm>
          <a:prstGeom prst="rect">
            <a:avLst/>
          </a:prstGeom>
        </p:spPr>
      </p:pic>
    </p:spTree>
    <p:extLst>
      <p:ext uri="{BB962C8B-B14F-4D97-AF65-F5344CB8AC3E}">
        <p14:creationId xmlns:p14="http://schemas.microsoft.com/office/powerpoint/2010/main" val="221136587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91482" y="0"/>
            <a:ext cx="3364229"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Attacco</a:t>
            </a:r>
            <a:r>
              <a:rPr sz="3600" b="1" spc="-40" dirty="0">
                <a:solidFill>
                  <a:srgbClr val="FF0000"/>
                </a:solidFill>
                <a:latin typeface="Times New Roman"/>
                <a:cs typeface="Times New Roman"/>
              </a:rPr>
              <a:t> </a:t>
            </a:r>
            <a:r>
              <a:rPr sz="3600" b="1" spc="-5" dirty="0">
                <a:solidFill>
                  <a:srgbClr val="FF0000"/>
                </a:solidFill>
                <a:latin typeface="Times New Roman"/>
                <a:cs typeface="Times New Roman"/>
              </a:rPr>
              <a:t>asmatico</a:t>
            </a:r>
            <a:endParaRPr sz="3600">
              <a:latin typeface="Times New Roman"/>
              <a:cs typeface="Times New Roman"/>
            </a:endParaRPr>
          </a:p>
        </p:txBody>
      </p:sp>
      <p:sp>
        <p:nvSpPr>
          <p:cNvPr id="3" name="object 3"/>
          <p:cNvSpPr txBox="1"/>
          <p:nvPr/>
        </p:nvSpPr>
        <p:spPr>
          <a:xfrm>
            <a:off x="457200" y="3581400"/>
            <a:ext cx="6776084" cy="2448560"/>
          </a:xfrm>
          <a:prstGeom prst="rect">
            <a:avLst/>
          </a:prstGeom>
        </p:spPr>
        <p:txBody>
          <a:bodyPr vert="horz" wrap="square" lIns="0" tIns="12700" rIns="0" bIns="0" rtlCol="0">
            <a:spAutoFit/>
          </a:bodyPr>
          <a:lstStyle/>
          <a:p>
            <a:pPr marL="12700">
              <a:lnSpc>
                <a:spcPts val="2790"/>
              </a:lnSpc>
              <a:spcBef>
                <a:spcPts val="100"/>
              </a:spcBef>
            </a:pPr>
            <a:r>
              <a:rPr sz="2400" spc="-5" dirty="0">
                <a:solidFill>
                  <a:srgbClr val="333399"/>
                </a:solidFill>
                <a:latin typeface="Times New Roman"/>
                <a:cs typeface="Times New Roman"/>
              </a:rPr>
              <a:t>Fattori</a:t>
            </a:r>
            <a:r>
              <a:rPr sz="2400" spc="-15" dirty="0">
                <a:solidFill>
                  <a:srgbClr val="333399"/>
                </a:solidFill>
                <a:latin typeface="Times New Roman"/>
                <a:cs typeface="Times New Roman"/>
              </a:rPr>
              <a:t> </a:t>
            </a:r>
            <a:r>
              <a:rPr sz="2400" spc="-5" dirty="0">
                <a:solidFill>
                  <a:srgbClr val="333399"/>
                </a:solidFill>
                <a:latin typeface="Times New Roman"/>
                <a:cs typeface="Times New Roman"/>
              </a:rPr>
              <a:t>favorenti</a:t>
            </a:r>
            <a:r>
              <a:rPr sz="2400" spc="-10" dirty="0">
                <a:solidFill>
                  <a:srgbClr val="333399"/>
                </a:solidFill>
                <a:latin typeface="Times New Roman"/>
                <a:cs typeface="Times New Roman"/>
              </a:rPr>
              <a:t> </a:t>
            </a:r>
            <a:r>
              <a:rPr sz="2400" dirty="0">
                <a:solidFill>
                  <a:srgbClr val="333399"/>
                </a:solidFill>
                <a:latin typeface="Times New Roman"/>
                <a:cs typeface="Times New Roman"/>
              </a:rPr>
              <a:t>possono</a:t>
            </a:r>
            <a:r>
              <a:rPr sz="2400" spc="-10" dirty="0">
                <a:solidFill>
                  <a:srgbClr val="333399"/>
                </a:solidFill>
                <a:latin typeface="Times New Roman"/>
                <a:cs typeface="Times New Roman"/>
              </a:rPr>
              <a:t> </a:t>
            </a:r>
            <a:r>
              <a:rPr sz="2400" spc="-5" dirty="0">
                <a:solidFill>
                  <a:srgbClr val="333399"/>
                </a:solidFill>
                <a:latin typeface="Times New Roman"/>
                <a:cs typeface="Times New Roman"/>
              </a:rPr>
              <a:t>essere:</a:t>
            </a:r>
            <a:endParaRPr sz="2400" dirty="0">
              <a:latin typeface="Times New Roman"/>
              <a:cs typeface="Times New Roman"/>
            </a:endParaRPr>
          </a:p>
          <a:p>
            <a:pPr marL="195580" indent="-183515">
              <a:lnSpc>
                <a:spcPts val="2700"/>
              </a:lnSpc>
              <a:buChar char="•"/>
              <a:tabLst>
                <a:tab pos="196215" algn="l"/>
              </a:tabLst>
            </a:pPr>
            <a:r>
              <a:rPr sz="2400" spc="-5" dirty="0">
                <a:solidFill>
                  <a:srgbClr val="333399"/>
                </a:solidFill>
                <a:latin typeface="Times New Roman"/>
                <a:cs typeface="Times New Roman"/>
              </a:rPr>
              <a:t>inalazione</a:t>
            </a:r>
            <a:r>
              <a:rPr sz="2400" dirty="0">
                <a:solidFill>
                  <a:srgbClr val="333399"/>
                </a:solidFill>
                <a:latin typeface="Times New Roman"/>
                <a:cs typeface="Times New Roman"/>
              </a:rPr>
              <a:t> di </a:t>
            </a:r>
            <a:r>
              <a:rPr sz="2400" spc="-5" dirty="0">
                <a:solidFill>
                  <a:srgbClr val="333399"/>
                </a:solidFill>
                <a:latin typeface="Times New Roman"/>
                <a:cs typeface="Times New Roman"/>
              </a:rPr>
              <a:t>sostanze</a:t>
            </a:r>
            <a:r>
              <a:rPr sz="2400" dirty="0">
                <a:solidFill>
                  <a:srgbClr val="333399"/>
                </a:solidFill>
                <a:latin typeface="Times New Roman"/>
                <a:cs typeface="Times New Roman"/>
              </a:rPr>
              <a:t> </a:t>
            </a:r>
            <a:r>
              <a:rPr sz="2400" spc="-5" dirty="0">
                <a:solidFill>
                  <a:srgbClr val="333399"/>
                </a:solidFill>
                <a:latin typeface="Times New Roman"/>
                <a:cs typeface="Times New Roman"/>
              </a:rPr>
              <a:t>irritanti</a:t>
            </a:r>
            <a:r>
              <a:rPr sz="2400" dirty="0">
                <a:solidFill>
                  <a:srgbClr val="333399"/>
                </a:solidFill>
                <a:latin typeface="Times New Roman"/>
                <a:cs typeface="Times New Roman"/>
              </a:rPr>
              <a:t> </a:t>
            </a:r>
            <a:r>
              <a:rPr sz="2400" spc="-5" dirty="0">
                <a:solidFill>
                  <a:srgbClr val="333399"/>
                </a:solidFill>
                <a:latin typeface="Times New Roman"/>
                <a:cs typeface="Times New Roman"/>
              </a:rPr>
              <a:t>(vapori,</a:t>
            </a:r>
            <a:r>
              <a:rPr sz="2400" spc="5" dirty="0">
                <a:solidFill>
                  <a:srgbClr val="333399"/>
                </a:solidFill>
                <a:latin typeface="Times New Roman"/>
                <a:cs typeface="Times New Roman"/>
              </a:rPr>
              <a:t> </a:t>
            </a:r>
            <a:r>
              <a:rPr sz="2400" spc="-5" dirty="0">
                <a:solidFill>
                  <a:srgbClr val="333399"/>
                </a:solidFill>
                <a:latin typeface="Times New Roman"/>
                <a:cs typeface="Times New Roman"/>
              </a:rPr>
              <a:t>solventi,</a:t>
            </a:r>
            <a:r>
              <a:rPr sz="2400" spc="5" dirty="0">
                <a:solidFill>
                  <a:srgbClr val="333399"/>
                </a:solidFill>
                <a:latin typeface="Times New Roman"/>
                <a:cs typeface="Times New Roman"/>
              </a:rPr>
              <a:t> </a:t>
            </a:r>
            <a:r>
              <a:rPr sz="2400" spc="-5" dirty="0">
                <a:solidFill>
                  <a:srgbClr val="333399"/>
                </a:solidFill>
                <a:latin typeface="Times New Roman"/>
                <a:cs typeface="Times New Roman"/>
              </a:rPr>
              <a:t>fumi)</a:t>
            </a:r>
            <a:endParaRPr sz="2400" dirty="0">
              <a:latin typeface="Times New Roman"/>
              <a:cs typeface="Times New Roman"/>
            </a:endParaRPr>
          </a:p>
          <a:p>
            <a:pPr marL="195580" indent="-183515">
              <a:lnSpc>
                <a:spcPts val="2700"/>
              </a:lnSpc>
              <a:buChar char="•"/>
              <a:tabLst>
                <a:tab pos="196215" algn="l"/>
              </a:tabLst>
            </a:pPr>
            <a:r>
              <a:rPr sz="2400" spc="-5" dirty="0">
                <a:solidFill>
                  <a:srgbClr val="333399"/>
                </a:solidFill>
                <a:latin typeface="Times New Roman"/>
                <a:cs typeface="Times New Roman"/>
              </a:rPr>
              <a:t>inalazione</a:t>
            </a:r>
            <a:r>
              <a:rPr sz="2400" spc="-25" dirty="0">
                <a:solidFill>
                  <a:srgbClr val="333399"/>
                </a:solidFill>
                <a:latin typeface="Times New Roman"/>
                <a:cs typeface="Times New Roman"/>
              </a:rPr>
              <a:t> </a:t>
            </a:r>
            <a:r>
              <a:rPr sz="2400" dirty="0">
                <a:solidFill>
                  <a:srgbClr val="333399"/>
                </a:solidFill>
                <a:latin typeface="Times New Roman"/>
                <a:cs typeface="Times New Roman"/>
              </a:rPr>
              <a:t>di</a:t>
            </a:r>
            <a:r>
              <a:rPr sz="2400" spc="-25" dirty="0">
                <a:solidFill>
                  <a:srgbClr val="333399"/>
                </a:solidFill>
                <a:latin typeface="Times New Roman"/>
                <a:cs typeface="Times New Roman"/>
              </a:rPr>
              <a:t> </a:t>
            </a:r>
            <a:r>
              <a:rPr sz="2400" spc="-10" dirty="0">
                <a:solidFill>
                  <a:srgbClr val="333399"/>
                </a:solidFill>
                <a:latin typeface="Times New Roman"/>
                <a:cs typeface="Times New Roman"/>
              </a:rPr>
              <a:t>allergeni</a:t>
            </a:r>
            <a:endParaRPr sz="2400" dirty="0">
              <a:latin typeface="Times New Roman"/>
              <a:cs typeface="Times New Roman"/>
            </a:endParaRPr>
          </a:p>
          <a:p>
            <a:pPr marL="195580" indent="-183515">
              <a:lnSpc>
                <a:spcPts val="2700"/>
              </a:lnSpc>
              <a:buChar char="•"/>
              <a:tabLst>
                <a:tab pos="196215" algn="l"/>
              </a:tabLst>
            </a:pPr>
            <a:r>
              <a:rPr sz="2400" spc="-5" dirty="0">
                <a:solidFill>
                  <a:srgbClr val="333399"/>
                </a:solidFill>
                <a:latin typeface="Times New Roman"/>
                <a:cs typeface="Times New Roman"/>
              </a:rPr>
              <a:t>inalazione</a:t>
            </a:r>
            <a:r>
              <a:rPr sz="2400" spc="-10" dirty="0">
                <a:solidFill>
                  <a:srgbClr val="333399"/>
                </a:solidFill>
                <a:latin typeface="Times New Roman"/>
                <a:cs typeface="Times New Roman"/>
              </a:rPr>
              <a:t> </a:t>
            </a:r>
            <a:r>
              <a:rPr sz="2400" dirty="0">
                <a:solidFill>
                  <a:srgbClr val="333399"/>
                </a:solidFill>
                <a:latin typeface="Times New Roman"/>
                <a:cs typeface="Times New Roman"/>
              </a:rPr>
              <a:t>di</a:t>
            </a:r>
            <a:r>
              <a:rPr sz="2400" spc="-10" dirty="0">
                <a:solidFill>
                  <a:srgbClr val="333399"/>
                </a:solidFill>
                <a:latin typeface="Times New Roman"/>
                <a:cs typeface="Times New Roman"/>
              </a:rPr>
              <a:t> </a:t>
            </a:r>
            <a:r>
              <a:rPr sz="2400" spc="-5" dirty="0">
                <a:solidFill>
                  <a:srgbClr val="333399"/>
                </a:solidFill>
                <a:latin typeface="Times New Roman"/>
                <a:cs typeface="Times New Roman"/>
              </a:rPr>
              <a:t>aria</a:t>
            </a:r>
            <a:r>
              <a:rPr sz="2400" spc="-10" dirty="0">
                <a:solidFill>
                  <a:srgbClr val="333399"/>
                </a:solidFill>
                <a:latin typeface="Times New Roman"/>
                <a:cs typeface="Times New Roman"/>
              </a:rPr>
              <a:t> </a:t>
            </a:r>
            <a:r>
              <a:rPr sz="2400" spc="-5" dirty="0">
                <a:solidFill>
                  <a:srgbClr val="333399"/>
                </a:solidFill>
                <a:latin typeface="Times New Roman"/>
                <a:cs typeface="Times New Roman"/>
              </a:rPr>
              <a:t>fredda, nebbie</a:t>
            </a:r>
            <a:endParaRPr sz="2400" dirty="0">
              <a:latin typeface="Times New Roman"/>
              <a:cs typeface="Times New Roman"/>
            </a:endParaRPr>
          </a:p>
          <a:p>
            <a:pPr marL="195580" indent="-183515">
              <a:lnSpc>
                <a:spcPts val="2700"/>
              </a:lnSpc>
              <a:buChar char="•"/>
              <a:tabLst>
                <a:tab pos="196215" algn="l"/>
              </a:tabLst>
            </a:pPr>
            <a:r>
              <a:rPr sz="2400" spc="-5" dirty="0">
                <a:solidFill>
                  <a:srgbClr val="333399"/>
                </a:solidFill>
                <a:latin typeface="Times New Roman"/>
                <a:cs typeface="Times New Roman"/>
              </a:rPr>
              <a:t>esercizio</a:t>
            </a:r>
            <a:r>
              <a:rPr sz="2400" spc="-30" dirty="0">
                <a:solidFill>
                  <a:srgbClr val="333399"/>
                </a:solidFill>
                <a:latin typeface="Times New Roman"/>
                <a:cs typeface="Times New Roman"/>
              </a:rPr>
              <a:t> </a:t>
            </a:r>
            <a:r>
              <a:rPr sz="2400" spc="-5" dirty="0">
                <a:solidFill>
                  <a:srgbClr val="333399"/>
                </a:solidFill>
                <a:latin typeface="Times New Roman"/>
                <a:cs typeface="Times New Roman"/>
              </a:rPr>
              <a:t>fisico</a:t>
            </a:r>
            <a:endParaRPr sz="2400" dirty="0">
              <a:latin typeface="Times New Roman"/>
              <a:cs typeface="Times New Roman"/>
            </a:endParaRPr>
          </a:p>
          <a:p>
            <a:pPr marL="195580" indent="-183515">
              <a:lnSpc>
                <a:spcPts val="2700"/>
              </a:lnSpc>
              <a:buChar char="•"/>
              <a:tabLst>
                <a:tab pos="196215" algn="l"/>
              </a:tabLst>
            </a:pPr>
            <a:r>
              <a:rPr sz="2400" spc="-5" dirty="0">
                <a:solidFill>
                  <a:srgbClr val="333399"/>
                </a:solidFill>
                <a:latin typeface="Times New Roman"/>
                <a:cs typeface="Times New Roman"/>
              </a:rPr>
              <a:t>stress</a:t>
            </a:r>
            <a:endParaRPr sz="2400" dirty="0">
              <a:latin typeface="Times New Roman"/>
              <a:cs typeface="Times New Roman"/>
            </a:endParaRPr>
          </a:p>
          <a:p>
            <a:pPr marL="195580" indent="-183515">
              <a:lnSpc>
                <a:spcPts val="2790"/>
              </a:lnSpc>
              <a:buChar char="•"/>
              <a:tabLst>
                <a:tab pos="196215" algn="l"/>
              </a:tabLst>
            </a:pPr>
            <a:r>
              <a:rPr sz="2400" spc="-5" dirty="0">
                <a:solidFill>
                  <a:srgbClr val="333399"/>
                </a:solidFill>
                <a:latin typeface="Times New Roman"/>
                <a:cs typeface="Times New Roman"/>
              </a:rPr>
              <a:t>emotività</a:t>
            </a:r>
            <a:endParaRPr sz="2400" dirty="0">
              <a:latin typeface="Times New Roman"/>
              <a:cs typeface="Times New Roman"/>
            </a:endParaRPr>
          </a:p>
        </p:txBody>
      </p:sp>
      <p:pic>
        <p:nvPicPr>
          <p:cNvPr id="4" name="object 4"/>
          <p:cNvPicPr/>
          <p:nvPr/>
        </p:nvPicPr>
        <p:blipFill>
          <a:blip r:embed="rId3" cstate="print"/>
          <a:stretch>
            <a:fillRect/>
          </a:stretch>
        </p:blipFill>
        <p:spPr>
          <a:xfrm>
            <a:off x="3007841" y="583276"/>
            <a:ext cx="3128318" cy="2909570"/>
          </a:xfrm>
          <a:prstGeom prst="rect">
            <a:avLst/>
          </a:prstGeom>
        </p:spPr>
      </p:pic>
    </p:spTree>
    <p:extLst>
      <p:ext uri="{BB962C8B-B14F-4D97-AF65-F5344CB8AC3E}">
        <p14:creationId xmlns:p14="http://schemas.microsoft.com/office/powerpoint/2010/main" val="274875716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16176" y="243631"/>
            <a:ext cx="2972435"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Segni</a:t>
            </a:r>
            <a:r>
              <a:rPr sz="3600" b="1" spc="-30" dirty="0">
                <a:solidFill>
                  <a:srgbClr val="FF0000"/>
                </a:solidFill>
                <a:latin typeface="Times New Roman"/>
                <a:cs typeface="Times New Roman"/>
              </a:rPr>
              <a:t> </a:t>
            </a:r>
            <a:r>
              <a:rPr sz="3600" b="1" dirty="0">
                <a:solidFill>
                  <a:srgbClr val="FF0000"/>
                </a:solidFill>
                <a:latin typeface="Times New Roman"/>
                <a:cs typeface="Times New Roman"/>
              </a:rPr>
              <a:t>e</a:t>
            </a:r>
            <a:r>
              <a:rPr sz="3600" b="1" spc="-30" dirty="0">
                <a:solidFill>
                  <a:srgbClr val="FF0000"/>
                </a:solidFill>
                <a:latin typeface="Times New Roman"/>
                <a:cs typeface="Times New Roman"/>
              </a:rPr>
              <a:t> </a:t>
            </a:r>
            <a:r>
              <a:rPr sz="3600" b="1" spc="-5" dirty="0">
                <a:solidFill>
                  <a:srgbClr val="FF0000"/>
                </a:solidFill>
                <a:latin typeface="Times New Roman"/>
                <a:cs typeface="Times New Roman"/>
              </a:rPr>
              <a:t>sintomi</a:t>
            </a:r>
            <a:endParaRPr sz="3600">
              <a:latin typeface="Times New Roman"/>
              <a:cs typeface="Times New Roman"/>
            </a:endParaRPr>
          </a:p>
        </p:txBody>
      </p:sp>
      <p:sp>
        <p:nvSpPr>
          <p:cNvPr id="3" name="object 3"/>
          <p:cNvSpPr txBox="1"/>
          <p:nvPr/>
        </p:nvSpPr>
        <p:spPr>
          <a:xfrm>
            <a:off x="544512" y="937121"/>
            <a:ext cx="8317230" cy="2105660"/>
          </a:xfrm>
          <a:prstGeom prst="rect">
            <a:avLst/>
          </a:prstGeom>
        </p:spPr>
        <p:txBody>
          <a:bodyPr vert="horz" wrap="square" lIns="0" tIns="12700" rIns="0" bIns="0" rtlCol="0">
            <a:spAutoFit/>
          </a:bodyPr>
          <a:lstStyle/>
          <a:p>
            <a:pPr marL="12700" algn="just">
              <a:lnSpc>
                <a:spcPts val="2790"/>
              </a:lnSpc>
              <a:spcBef>
                <a:spcPts val="100"/>
              </a:spcBef>
            </a:pPr>
            <a:r>
              <a:rPr sz="2400" dirty="0">
                <a:solidFill>
                  <a:srgbClr val="333399"/>
                </a:solidFill>
                <a:latin typeface="Times New Roman"/>
                <a:cs typeface="Times New Roman"/>
              </a:rPr>
              <a:t>Il</a:t>
            </a:r>
            <a:r>
              <a:rPr sz="2400" spc="-5" dirty="0">
                <a:solidFill>
                  <a:srgbClr val="333399"/>
                </a:solidFill>
                <a:latin typeface="Times New Roman"/>
                <a:cs typeface="Times New Roman"/>
              </a:rPr>
              <a:t> paziente</a:t>
            </a:r>
            <a:r>
              <a:rPr sz="2400" dirty="0">
                <a:solidFill>
                  <a:srgbClr val="333399"/>
                </a:solidFill>
                <a:latin typeface="Times New Roman"/>
                <a:cs typeface="Times New Roman"/>
              </a:rPr>
              <a:t> </a:t>
            </a:r>
            <a:r>
              <a:rPr sz="2400" spc="-5" dirty="0">
                <a:solidFill>
                  <a:srgbClr val="333399"/>
                </a:solidFill>
                <a:latin typeface="Times New Roman"/>
                <a:cs typeface="Times New Roman"/>
              </a:rPr>
              <a:t>in</a:t>
            </a:r>
            <a:r>
              <a:rPr sz="2400" dirty="0">
                <a:solidFill>
                  <a:srgbClr val="333399"/>
                </a:solidFill>
                <a:latin typeface="Times New Roman"/>
                <a:cs typeface="Times New Roman"/>
              </a:rPr>
              <a:t> </a:t>
            </a:r>
            <a:r>
              <a:rPr sz="2400" spc="-5" dirty="0">
                <a:solidFill>
                  <a:srgbClr val="333399"/>
                </a:solidFill>
                <a:latin typeface="Times New Roman"/>
                <a:cs typeface="Times New Roman"/>
              </a:rPr>
              <a:t>genere</a:t>
            </a:r>
            <a:r>
              <a:rPr sz="2400" dirty="0">
                <a:solidFill>
                  <a:srgbClr val="333399"/>
                </a:solidFill>
                <a:latin typeface="Times New Roman"/>
                <a:cs typeface="Times New Roman"/>
              </a:rPr>
              <a:t> si</a:t>
            </a:r>
            <a:r>
              <a:rPr sz="2400" spc="-5" dirty="0">
                <a:solidFill>
                  <a:srgbClr val="333399"/>
                </a:solidFill>
                <a:latin typeface="Times New Roman"/>
                <a:cs typeface="Times New Roman"/>
              </a:rPr>
              <a:t> presenta</a:t>
            </a:r>
            <a:r>
              <a:rPr sz="2400" dirty="0">
                <a:solidFill>
                  <a:srgbClr val="333399"/>
                </a:solidFill>
                <a:latin typeface="Times New Roman"/>
                <a:cs typeface="Times New Roman"/>
              </a:rPr>
              <a:t> </a:t>
            </a:r>
            <a:r>
              <a:rPr sz="2400" spc="-5" dirty="0">
                <a:solidFill>
                  <a:srgbClr val="333399"/>
                </a:solidFill>
                <a:latin typeface="Times New Roman"/>
                <a:cs typeface="Times New Roman"/>
              </a:rPr>
              <a:t>con</a:t>
            </a:r>
            <a:r>
              <a:rPr sz="2400" spc="5" dirty="0">
                <a:solidFill>
                  <a:srgbClr val="333399"/>
                </a:solidFill>
                <a:latin typeface="Times New Roman"/>
                <a:cs typeface="Times New Roman"/>
              </a:rPr>
              <a:t> </a:t>
            </a:r>
            <a:r>
              <a:rPr sz="2400" spc="-5" dirty="0">
                <a:solidFill>
                  <a:srgbClr val="333399"/>
                </a:solidFill>
                <a:latin typeface="Times New Roman"/>
                <a:cs typeface="Times New Roman"/>
              </a:rPr>
              <a:t>le seguenti</a:t>
            </a:r>
            <a:r>
              <a:rPr sz="2400" dirty="0">
                <a:solidFill>
                  <a:srgbClr val="333399"/>
                </a:solidFill>
                <a:latin typeface="Times New Roman"/>
                <a:cs typeface="Times New Roman"/>
              </a:rPr>
              <a:t> </a:t>
            </a:r>
            <a:r>
              <a:rPr sz="2400" spc="-5" dirty="0">
                <a:solidFill>
                  <a:srgbClr val="333399"/>
                </a:solidFill>
                <a:latin typeface="Times New Roman"/>
                <a:cs typeface="Times New Roman"/>
              </a:rPr>
              <a:t>caratteristiche:</a:t>
            </a:r>
            <a:endParaRPr sz="2400">
              <a:latin typeface="Times New Roman"/>
              <a:cs typeface="Times New Roman"/>
            </a:endParaRPr>
          </a:p>
          <a:p>
            <a:pPr marL="12700" marR="5080" algn="just">
              <a:lnSpc>
                <a:spcPts val="2700"/>
              </a:lnSpc>
              <a:spcBef>
                <a:spcPts val="150"/>
              </a:spcBef>
              <a:buChar char="•"/>
              <a:tabLst>
                <a:tab pos="210820" algn="l"/>
              </a:tabLst>
            </a:pPr>
            <a:r>
              <a:rPr sz="2400" spc="-35" dirty="0">
                <a:solidFill>
                  <a:srgbClr val="333399"/>
                </a:solidFill>
                <a:latin typeface="Times New Roman"/>
                <a:cs typeface="Times New Roman"/>
              </a:rPr>
              <a:t>Tende</a:t>
            </a:r>
            <a:r>
              <a:rPr sz="2400" spc="530" dirty="0">
                <a:solidFill>
                  <a:srgbClr val="333399"/>
                </a:solidFill>
                <a:latin typeface="Times New Roman"/>
                <a:cs typeface="Times New Roman"/>
              </a:rPr>
              <a:t> </a:t>
            </a:r>
            <a:r>
              <a:rPr sz="2400" dirty="0">
                <a:solidFill>
                  <a:srgbClr val="333399"/>
                </a:solidFill>
                <a:latin typeface="Times New Roman"/>
                <a:cs typeface="Times New Roman"/>
              </a:rPr>
              <a:t>a </a:t>
            </a:r>
            <a:r>
              <a:rPr sz="2400" spc="-5" dirty="0">
                <a:solidFill>
                  <a:srgbClr val="333399"/>
                </a:solidFill>
                <a:latin typeface="Times New Roman"/>
                <a:cs typeface="Times New Roman"/>
              </a:rPr>
              <a:t>presentarsi seduto, con il busto inchinato in avanti </a:t>
            </a:r>
            <a:r>
              <a:rPr sz="2400" dirty="0">
                <a:solidFill>
                  <a:srgbClr val="333399"/>
                </a:solidFill>
                <a:latin typeface="Times New Roman"/>
                <a:cs typeface="Times New Roman"/>
              </a:rPr>
              <a:t>e </a:t>
            </a:r>
            <a:r>
              <a:rPr sz="2400" spc="-5" dirty="0">
                <a:solidFill>
                  <a:srgbClr val="333399"/>
                </a:solidFill>
                <a:latin typeface="Times New Roman"/>
                <a:cs typeface="Times New Roman"/>
              </a:rPr>
              <a:t>con </a:t>
            </a:r>
            <a:r>
              <a:rPr sz="2400" dirty="0">
                <a:solidFill>
                  <a:srgbClr val="333399"/>
                </a:solidFill>
                <a:latin typeface="Times New Roman"/>
                <a:cs typeface="Times New Roman"/>
              </a:rPr>
              <a:t> </a:t>
            </a:r>
            <a:r>
              <a:rPr sz="2400" spc="-5" dirty="0">
                <a:solidFill>
                  <a:srgbClr val="333399"/>
                </a:solidFill>
                <a:latin typeface="Times New Roman"/>
                <a:cs typeface="Times New Roman"/>
              </a:rPr>
              <a:t>le</a:t>
            </a:r>
            <a:r>
              <a:rPr sz="2400" spc="-10" dirty="0">
                <a:solidFill>
                  <a:srgbClr val="333399"/>
                </a:solidFill>
                <a:latin typeface="Times New Roman"/>
                <a:cs typeface="Times New Roman"/>
              </a:rPr>
              <a:t> </a:t>
            </a:r>
            <a:r>
              <a:rPr sz="2400" spc="-5" dirty="0">
                <a:solidFill>
                  <a:srgbClr val="333399"/>
                </a:solidFill>
                <a:latin typeface="Times New Roman"/>
                <a:cs typeface="Times New Roman"/>
              </a:rPr>
              <a:t>mani appoggiate sulle ginocchia</a:t>
            </a:r>
            <a:endParaRPr sz="2400">
              <a:latin typeface="Times New Roman"/>
              <a:cs typeface="Times New Roman"/>
            </a:endParaRPr>
          </a:p>
          <a:p>
            <a:pPr marL="12700" marR="5080" algn="just">
              <a:lnSpc>
                <a:spcPts val="2700"/>
              </a:lnSpc>
              <a:buChar char="•"/>
              <a:tabLst>
                <a:tab pos="735965" algn="l"/>
              </a:tabLst>
            </a:pPr>
            <a:r>
              <a:rPr sz="2400" spc="80" dirty="0">
                <a:solidFill>
                  <a:srgbClr val="333399"/>
                </a:solidFill>
                <a:latin typeface="Times New Roman"/>
                <a:cs typeface="Times New Roman"/>
              </a:rPr>
              <a:t>“Fame</a:t>
            </a:r>
            <a:r>
              <a:rPr sz="2400" spc="85" dirty="0">
                <a:solidFill>
                  <a:srgbClr val="333399"/>
                </a:solidFill>
                <a:latin typeface="Times New Roman"/>
                <a:cs typeface="Times New Roman"/>
              </a:rPr>
              <a:t> d’aria”.</a:t>
            </a:r>
            <a:r>
              <a:rPr sz="2400" spc="90" dirty="0">
                <a:solidFill>
                  <a:srgbClr val="333399"/>
                </a:solidFill>
                <a:latin typeface="Times New Roman"/>
                <a:cs typeface="Times New Roman"/>
              </a:rPr>
              <a:t> </a:t>
            </a:r>
            <a:r>
              <a:rPr sz="2400" spc="85" dirty="0">
                <a:solidFill>
                  <a:srgbClr val="333399"/>
                </a:solidFill>
                <a:latin typeface="Times New Roman"/>
                <a:cs typeface="Times New Roman"/>
              </a:rPr>
              <a:t>Difficoltà</a:t>
            </a:r>
            <a:r>
              <a:rPr sz="2400" spc="90" dirty="0">
                <a:solidFill>
                  <a:srgbClr val="333399"/>
                </a:solidFill>
                <a:latin typeface="Times New Roman"/>
                <a:cs typeface="Times New Roman"/>
              </a:rPr>
              <a:t> </a:t>
            </a:r>
            <a:r>
              <a:rPr sz="2400" spc="75" dirty="0">
                <a:solidFill>
                  <a:srgbClr val="333399"/>
                </a:solidFill>
                <a:latin typeface="Times New Roman"/>
                <a:cs typeface="Times New Roman"/>
              </a:rPr>
              <a:t>alla</a:t>
            </a:r>
            <a:r>
              <a:rPr sz="2400" spc="80" dirty="0">
                <a:solidFill>
                  <a:srgbClr val="333399"/>
                </a:solidFill>
                <a:latin typeface="Times New Roman"/>
                <a:cs typeface="Times New Roman"/>
              </a:rPr>
              <a:t> </a:t>
            </a:r>
            <a:r>
              <a:rPr sz="2400" spc="90" dirty="0">
                <a:solidFill>
                  <a:srgbClr val="333399"/>
                </a:solidFill>
                <a:latin typeface="Times New Roman"/>
                <a:cs typeface="Times New Roman"/>
              </a:rPr>
              <a:t>respirazione,</a:t>
            </a:r>
            <a:r>
              <a:rPr sz="2400" spc="95" dirty="0">
                <a:solidFill>
                  <a:srgbClr val="333399"/>
                </a:solidFill>
                <a:latin typeface="Times New Roman"/>
                <a:cs typeface="Times New Roman"/>
              </a:rPr>
              <a:t> </a:t>
            </a:r>
            <a:r>
              <a:rPr sz="2400" spc="65" dirty="0">
                <a:solidFill>
                  <a:srgbClr val="333399"/>
                </a:solidFill>
                <a:latin typeface="Times New Roman"/>
                <a:cs typeface="Times New Roman"/>
              </a:rPr>
              <a:t>con</a:t>
            </a:r>
            <a:r>
              <a:rPr sz="2400" spc="70" dirty="0">
                <a:solidFill>
                  <a:srgbClr val="333399"/>
                </a:solidFill>
                <a:latin typeface="Times New Roman"/>
                <a:cs typeface="Times New Roman"/>
              </a:rPr>
              <a:t> </a:t>
            </a:r>
            <a:r>
              <a:rPr sz="2400" spc="50" dirty="0">
                <a:solidFill>
                  <a:srgbClr val="333399"/>
                </a:solidFill>
                <a:latin typeface="Times New Roman"/>
                <a:cs typeface="Times New Roman"/>
              </a:rPr>
              <a:t>un </a:t>
            </a:r>
            <a:r>
              <a:rPr sz="2400" spc="55" dirty="0">
                <a:solidFill>
                  <a:srgbClr val="333399"/>
                </a:solidFill>
                <a:latin typeface="Times New Roman"/>
                <a:cs typeface="Times New Roman"/>
              </a:rPr>
              <a:t> </a:t>
            </a:r>
            <a:r>
              <a:rPr sz="2400" spc="-5" dirty="0">
                <a:solidFill>
                  <a:srgbClr val="333399"/>
                </a:solidFill>
                <a:latin typeface="Times New Roman"/>
                <a:cs typeface="Times New Roman"/>
              </a:rPr>
              <a:t>prolungamento della fase espiratoria, accompagnata </a:t>
            </a:r>
            <a:r>
              <a:rPr sz="2400" dirty="0">
                <a:solidFill>
                  <a:srgbClr val="333399"/>
                </a:solidFill>
                <a:latin typeface="Times New Roman"/>
                <a:cs typeface="Times New Roman"/>
              </a:rPr>
              <a:t>da un </a:t>
            </a:r>
            <a:r>
              <a:rPr sz="2400" spc="-5" dirty="0">
                <a:solidFill>
                  <a:srgbClr val="333399"/>
                </a:solidFill>
                <a:latin typeface="Times New Roman"/>
                <a:cs typeface="Times New Roman"/>
              </a:rPr>
              <a:t>sibilo </a:t>
            </a:r>
            <a:r>
              <a:rPr sz="2400" dirty="0">
                <a:solidFill>
                  <a:srgbClr val="333399"/>
                </a:solidFill>
                <a:latin typeface="Times New Roman"/>
                <a:cs typeface="Times New Roman"/>
              </a:rPr>
              <a:t>o </a:t>
            </a:r>
            <a:r>
              <a:rPr sz="2400" spc="5" dirty="0">
                <a:solidFill>
                  <a:srgbClr val="333399"/>
                </a:solidFill>
                <a:latin typeface="Times New Roman"/>
                <a:cs typeface="Times New Roman"/>
              </a:rPr>
              <a:t> </a:t>
            </a:r>
            <a:r>
              <a:rPr sz="2400" spc="-5" dirty="0">
                <a:solidFill>
                  <a:srgbClr val="333399"/>
                </a:solidFill>
                <a:latin typeface="Times New Roman"/>
                <a:cs typeface="Times New Roman"/>
              </a:rPr>
              <a:t>fischio.</a:t>
            </a:r>
            <a:r>
              <a:rPr sz="2400" dirty="0">
                <a:solidFill>
                  <a:srgbClr val="333399"/>
                </a:solidFill>
                <a:latin typeface="Times New Roman"/>
                <a:cs typeface="Times New Roman"/>
              </a:rPr>
              <a:t> Può </a:t>
            </a:r>
            <a:r>
              <a:rPr sz="2400" spc="-5" dirty="0">
                <a:solidFill>
                  <a:srgbClr val="333399"/>
                </a:solidFill>
                <a:latin typeface="Times New Roman"/>
                <a:cs typeface="Times New Roman"/>
              </a:rPr>
              <a:t>parlare con</a:t>
            </a:r>
            <a:r>
              <a:rPr sz="2400" dirty="0">
                <a:solidFill>
                  <a:srgbClr val="333399"/>
                </a:solidFill>
                <a:latin typeface="Times New Roman"/>
                <a:cs typeface="Times New Roman"/>
              </a:rPr>
              <a:t> </a:t>
            </a:r>
            <a:r>
              <a:rPr sz="2400" spc="-5" dirty="0">
                <a:solidFill>
                  <a:srgbClr val="333399"/>
                </a:solidFill>
                <a:latin typeface="Times New Roman"/>
                <a:cs typeface="Times New Roman"/>
              </a:rPr>
              <a:t>estrema </a:t>
            </a:r>
            <a:r>
              <a:rPr sz="2400" spc="-10" dirty="0">
                <a:solidFill>
                  <a:srgbClr val="333399"/>
                </a:solidFill>
                <a:latin typeface="Times New Roman"/>
                <a:cs typeface="Times New Roman"/>
              </a:rPr>
              <a:t>difficoltà.</a:t>
            </a:r>
            <a:endParaRPr sz="2400">
              <a:latin typeface="Times New Roman"/>
              <a:cs typeface="Times New Roman"/>
            </a:endParaRPr>
          </a:p>
        </p:txBody>
      </p:sp>
      <p:pic>
        <p:nvPicPr>
          <p:cNvPr id="4" name="object 4"/>
          <p:cNvPicPr/>
          <p:nvPr/>
        </p:nvPicPr>
        <p:blipFill>
          <a:blip r:embed="rId2" cstate="print"/>
          <a:stretch>
            <a:fillRect/>
          </a:stretch>
        </p:blipFill>
        <p:spPr>
          <a:xfrm>
            <a:off x="3886200" y="3429000"/>
            <a:ext cx="4752975" cy="2662237"/>
          </a:xfrm>
          <a:prstGeom prst="rect">
            <a:avLst/>
          </a:prstGeom>
        </p:spPr>
      </p:pic>
      <p:pic>
        <p:nvPicPr>
          <p:cNvPr id="5" name="object 5"/>
          <p:cNvPicPr/>
          <p:nvPr/>
        </p:nvPicPr>
        <p:blipFill>
          <a:blip r:embed="rId3" cstate="print"/>
          <a:stretch>
            <a:fillRect/>
          </a:stretch>
        </p:blipFill>
        <p:spPr>
          <a:xfrm>
            <a:off x="838200" y="3276600"/>
            <a:ext cx="1524000" cy="2895599"/>
          </a:xfrm>
          <a:prstGeom prst="rect">
            <a:avLst/>
          </a:prstGeom>
        </p:spPr>
      </p:pic>
    </p:spTree>
    <p:extLst>
      <p:ext uri="{BB962C8B-B14F-4D97-AF65-F5344CB8AC3E}">
        <p14:creationId xmlns:p14="http://schemas.microsoft.com/office/powerpoint/2010/main" val="399247339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16176" y="243631"/>
            <a:ext cx="2972435"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Segni</a:t>
            </a:r>
            <a:r>
              <a:rPr sz="3600" b="1" spc="-30" dirty="0">
                <a:solidFill>
                  <a:srgbClr val="FF0000"/>
                </a:solidFill>
                <a:latin typeface="Times New Roman"/>
                <a:cs typeface="Times New Roman"/>
              </a:rPr>
              <a:t> </a:t>
            </a:r>
            <a:r>
              <a:rPr sz="3600" b="1" dirty="0">
                <a:solidFill>
                  <a:srgbClr val="FF0000"/>
                </a:solidFill>
                <a:latin typeface="Times New Roman"/>
                <a:cs typeface="Times New Roman"/>
              </a:rPr>
              <a:t>e</a:t>
            </a:r>
            <a:r>
              <a:rPr sz="3600" b="1" spc="-30" dirty="0">
                <a:solidFill>
                  <a:srgbClr val="FF0000"/>
                </a:solidFill>
                <a:latin typeface="Times New Roman"/>
                <a:cs typeface="Times New Roman"/>
              </a:rPr>
              <a:t> </a:t>
            </a:r>
            <a:r>
              <a:rPr sz="3600" b="1" spc="-5" dirty="0">
                <a:solidFill>
                  <a:srgbClr val="FF0000"/>
                </a:solidFill>
                <a:latin typeface="Times New Roman"/>
                <a:cs typeface="Times New Roman"/>
              </a:rPr>
              <a:t>sintomi</a:t>
            </a:r>
            <a:endParaRPr sz="3600">
              <a:latin typeface="Times New Roman"/>
              <a:cs typeface="Times New Roman"/>
            </a:endParaRPr>
          </a:p>
        </p:txBody>
      </p:sp>
      <p:sp>
        <p:nvSpPr>
          <p:cNvPr id="3" name="object 3"/>
          <p:cNvSpPr txBox="1"/>
          <p:nvPr/>
        </p:nvSpPr>
        <p:spPr>
          <a:xfrm>
            <a:off x="544512" y="937121"/>
            <a:ext cx="8317230" cy="3134360"/>
          </a:xfrm>
          <a:prstGeom prst="rect">
            <a:avLst/>
          </a:prstGeom>
        </p:spPr>
        <p:txBody>
          <a:bodyPr vert="horz" wrap="square" lIns="0" tIns="12700" rIns="0" bIns="0" rtlCol="0">
            <a:spAutoFit/>
          </a:bodyPr>
          <a:lstStyle/>
          <a:p>
            <a:pPr marL="12700" algn="just">
              <a:lnSpc>
                <a:spcPts val="2790"/>
              </a:lnSpc>
              <a:spcBef>
                <a:spcPts val="100"/>
              </a:spcBef>
            </a:pPr>
            <a:r>
              <a:rPr sz="2400" dirty="0">
                <a:solidFill>
                  <a:srgbClr val="333399"/>
                </a:solidFill>
                <a:latin typeface="Times New Roman"/>
                <a:cs typeface="Times New Roman"/>
              </a:rPr>
              <a:t>Il</a:t>
            </a:r>
            <a:r>
              <a:rPr sz="2400" spc="-5" dirty="0">
                <a:solidFill>
                  <a:srgbClr val="333399"/>
                </a:solidFill>
                <a:latin typeface="Times New Roman"/>
                <a:cs typeface="Times New Roman"/>
              </a:rPr>
              <a:t> paziente</a:t>
            </a:r>
            <a:r>
              <a:rPr sz="2400" dirty="0">
                <a:solidFill>
                  <a:srgbClr val="333399"/>
                </a:solidFill>
                <a:latin typeface="Times New Roman"/>
                <a:cs typeface="Times New Roman"/>
              </a:rPr>
              <a:t> </a:t>
            </a:r>
            <a:r>
              <a:rPr sz="2400" spc="-5" dirty="0">
                <a:solidFill>
                  <a:srgbClr val="333399"/>
                </a:solidFill>
                <a:latin typeface="Times New Roman"/>
                <a:cs typeface="Times New Roman"/>
              </a:rPr>
              <a:t>in</a:t>
            </a:r>
            <a:r>
              <a:rPr sz="2400" dirty="0">
                <a:solidFill>
                  <a:srgbClr val="333399"/>
                </a:solidFill>
                <a:latin typeface="Times New Roman"/>
                <a:cs typeface="Times New Roman"/>
              </a:rPr>
              <a:t> </a:t>
            </a:r>
            <a:r>
              <a:rPr sz="2400" spc="-5" dirty="0">
                <a:solidFill>
                  <a:srgbClr val="333399"/>
                </a:solidFill>
                <a:latin typeface="Times New Roman"/>
                <a:cs typeface="Times New Roman"/>
              </a:rPr>
              <a:t>genere</a:t>
            </a:r>
            <a:r>
              <a:rPr sz="2400" dirty="0">
                <a:solidFill>
                  <a:srgbClr val="333399"/>
                </a:solidFill>
                <a:latin typeface="Times New Roman"/>
                <a:cs typeface="Times New Roman"/>
              </a:rPr>
              <a:t> si</a:t>
            </a:r>
            <a:r>
              <a:rPr sz="2400" spc="-5" dirty="0">
                <a:solidFill>
                  <a:srgbClr val="333399"/>
                </a:solidFill>
                <a:latin typeface="Times New Roman"/>
                <a:cs typeface="Times New Roman"/>
              </a:rPr>
              <a:t> presenta</a:t>
            </a:r>
            <a:r>
              <a:rPr sz="2400" dirty="0">
                <a:solidFill>
                  <a:srgbClr val="333399"/>
                </a:solidFill>
                <a:latin typeface="Times New Roman"/>
                <a:cs typeface="Times New Roman"/>
              </a:rPr>
              <a:t> </a:t>
            </a:r>
            <a:r>
              <a:rPr sz="2400" spc="-5" dirty="0">
                <a:solidFill>
                  <a:srgbClr val="333399"/>
                </a:solidFill>
                <a:latin typeface="Times New Roman"/>
                <a:cs typeface="Times New Roman"/>
              </a:rPr>
              <a:t>con</a:t>
            </a:r>
            <a:r>
              <a:rPr sz="2400" spc="5" dirty="0">
                <a:solidFill>
                  <a:srgbClr val="333399"/>
                </a:solidFill>
                <a:latin typeface="Times New Roman"/>
                <a:cs typeface="Times New Roman"/>
              </a:rPr>
              <a:t> </a:t>
            </a:r>
            <a:r>
              <a:rPr sz="2400" spc="-5" dirty="0">
                <a:solidFill>
                  <a:srgbClr val="333399"/>
                </a:solidFill>
                <a:latin typeface="Times New Roman"/>
                <a:cs typeface="Times New Roman"/>
              </a:rPr>
              <a:t>le seguenti</a:t>
            </a:r>
            <a:r>
              <a:rPr sz="2400" dirty="0">
                <a:solidFill>
                  <a:srgbClr val="333399"/>
                </a:solidFill>
                <a:latin typeface="Times New Roman"/>
                <a:cs typeface="Times New Roman"/>
              </a:rPr>
              <a:t> </a:t>
            </a:r>
            <a:r>
              <a:rPr sz="2400" spc="-5" dirty="0">
                <a:solidFill>
                  <a:srgbClr val="333399"/>
                </a:solidFill>
                <a:latin typeface="Times New Roman"/>
                <a:cs typeface="Times New Roman"/>
              </a:rPr>
              <a:t>caratteristiche:.</a:t>
            </a:r>
            <a:endParaRPr sz="2400">
              <a:latin typeface="Times New Roman"/>
              <a:cs typeface="Times New Roman"/>
            </a:endParaRPr>
          </a:p>
          <a:p>
            <a:pPr marL="12700" marR="5080" algn="just">
              <a:lnSpc>
                <a:spcPts val="2700"/>
              </a:lnSpc>
              <a:spcBef>
                <a:spcPts val="150"/>
              </a:spcBef>
              <a:buChar char="•"/>
              <a:tabLst>
                <a:tab pos="251460" algn="l"/>
              </a:tabLst>
            </a:pPr>
            <a:r>
              <a:rPr sz="2400" spc="-5" dirty="0">
                <a:solidFill>
                  <a:srgbClr val="333399"/>
                </a:solidFill>
                <a:latin typeface="Times New Roman"/>
                <a:cs typeface="Times New Roman"/>
              </a:rPr>
              <a:t>Colorito bluastro delle labbra; fronte, torace </a:t>
            </a:r>
            <a:r>
              <a:rPr sz="2400" dirty="0">
                <a:solidFill>
                  <a:srgbClr val="333399"/>
                </a:solidFill>
                <a:latin typeface="Times New Roman"/>
                <a:cs typeface="Times New Roman"/>
              </a:rPr>
              <a:t>e </a:t>
            </a:r>
            <a:r>
              <a:rPr sz="2400" spc="-5" dirty="0">
                <a:solidFill>
                  <a:srgbClr val="333399"/>
                </a:solidFill>
                <a:latin typeface="Times New Roman"/>
                <a:cs typeface="Times New Roman"/>
              </a:rPr>
              <a:t>braccia </a:t>
            </a:r>
            <a:r>
              <a:rPr sz="2400" dirty="0">
                <a:solidFill>
                  <a:srgbClr val="333399"/>
                </a:solidFill>
                <a:latin typeface="Times New Roman"/>
                <a:cs typeface="Times New Roman"/>
              </a:rPr>
              <a:t>possono </a:t>
            </a:r>
            <a:r>
              <a:rPr sz="2400" spc="5" dirty="0">
                <a:solidFill>
                  <a:srgbClr val="333399"/>
                </a:solidFill>
                <a:latin typeface="Times New Roman"/>
                <a:cs typeface="Times New Roman"/>
              </a:rPr>
              <a:t> </a:t>
            </a:r>
            <a:r>
              <a:rPr sz="2400" spc="-5" dirty="0">
                <a:solidFill>
                  <a:srgbClr val="333399"/>
                </a:solidFill>
                <a:latin typeface="Times New Roman"/>
                <a:cs typeface="Times New Roman"/>
              </a:rPr>
              <a:t>essere</a:t>
            </a:r>
            <a:r>
              <a:rPr sz="2400" spc="-10" dirty="0">
                <a:solidFill>
                  <a:srgbClr val="333399"/>
                </a:solidFill>
                <a:latin typeface="Times New Roman"/>
                <a:cs typeface="Times New Roman"/>
              </a:rPr>
              <a:t> </a:t>
            </a:r>
            <a:r>
              <a:rPr sz="2400" spc="-5" dirty="0">
                <a:solidFill>
                  <a:srgbClr val="333399"/>
                </a:solidFill>
                <a:latin typeface="Times New Roman"/>
                <a:cs typeface="Times New Roman"/>
              </a:rPr>
              <a:t>sudate </a:t>
            </a:r>
            <a:r>
              <a:rPr sz="2400" dirty="0">
                <a:solidFill>
                  <a:srgbClr val="333399"/>
                </a:solidFill>
                <a:latin typeface="Times New Roman"/>
                <a:cs typeface="Times New Roman"/>
              </a:rPr>
              <a:t>e</a:t>
            </a:r>
            <a:r>
              <a:rPr sz="2400" spc="-5" dirty="0">
                <a:solidFill>
                  <a:srgbClr val="333399"/>
                </a:solidFill>
                <a:latin typeface="Times New Roman"/>
                <a:cs typeface="Times New Roman"/>
              </a:rPr>
              <a:t> fredde</a:t>
            </a:r>
            <a:endParaRPr sz="2400">
              <a:latin typeface="Times New Roman"/>
              <a:cs typeface="Times New Roman"/>
            </a:endParaRPr>
          </a:p>
          <a:p>
            <a:pPr marL="12700" marR="5080" algn="just">
              <a:lnSpc>
                <a:spcPts val="2700"/>
              </a:lnSpc>
              <a:buChar char="•"/>
              <a:tabLst>
                <a:tab pos="280670" algn="l"/>
              </a:tabLst>
            </a:pPr>
            <a:r>
              <a:rPr sz="2400" spc="-5" dirty="0">
                <a:solidFill>
                  <a:srgbClr val="333399"/>
                </a:solidFill>
                <a:latin typeface="Times New Roman"/>
                <a:cs typeface="Times New Roman"/>
              </a:rPr>
              <a:t>Notevolmente</a:t>
            </a:r>
            <a:r>
              <a:rPr sz="2400" dirty="0">
                <a:solidFill>
                  <a:srgbClr val="333399"/>
                </a:solidFill>
                <a:latin typeface="Times New Roman"/>
                <a:cs typeface="Times New Roman"/>
              </a:rPr>
              <a:t> </a:t>
            </a:r>
            <a:r>
              <a:rPr sz="2400" spc="-5" dirty="0">
                <a:solidFill>
                  <a:srgbClr val="333399"/>
                </a:solidFill>
                <a:latin typeface="Times New Roman"/>
                <a:cs typeface="Times New Roman"/>
              </a:rPr>
              <a:t>ansioso,</a:t>
            </a:r>
            <a:r>
              <a:rPr sz="2400" dirty="0">
                <a:solidFill>
                  <a:srgbClr val="333399"/>
                </a:solidFill>
                <a:latin typeface="Times New Roman"/>
                <a:cs typeface="Times New Roman"/>
              </a:rPr>
              <a:t> </a:t>
            </a:r>
            <a:r>
              <a:rPr sz="2400" spc="-5" dirty="0">
                <a:solidFill>
                  <a:srgbClr val="333399"/>
                </a:solidFill>
                <a:latin typeface="Times New Roman"/>
                <a:cs typeface="Times New Roman"/>
              </a:rPr>
              <a:t>preoccupato,</a:t>
            </a:r>
            <a:r>
              <a:rPr sz="2400" dirty="0">
                <a:solidFill>
                  <a:srgbClr val="333399"/>
                </a:solidFill>
                <a:latin typeface="Times New Roman"/>
                <a:cs typeface="Times New Roman"/>
              </a:rPr>
              <a:t> </a:t>
            </a:r>
            <a:r>
              <a:rPr sz="2400" spc="-5" dirty="0">
                <a:solidFill>
                  <a:srgbClr val="333399"/>
                </a:solidFill>
                <a:latin typeface="Times New Roman"/>
                <a:cs typeface="Times New Roman"/>
              </a:rPr>
              <a:t>talvolta</a:t>
            </a:r>
            <a:r>
              <a:rPr sz="2400" dirty="0">
                <a:solidFill>
                  <a:srgbClr val="333399"/>
                </a:solidFill>
                <a:latin typeface="Times New Roman"/>
                <a:cs typeface="Times New Roman"/>
              </a:rPr>
              <a:t> </a:t>
            </a:r>
            <a:r>
              <a:rPr sz="2400" spc="-5" dirty="0">
                <a:solidFill>
                  <a:srgbClr val="333399"/>
                </a:solidFill>
                <a:latin typeface="Times New Roman"/>
                <a:cs typeface="Times New Roman"/>
              </a:rPr>
              <a:t>drammaticamente </a:t>
            </a:r>
            <a:r>
              <a:rPr sz="2400" spc="-585" dirty="0">
                <a:solidFill>
                  <a:srgbClr val="333399"/>
                </a:solidFill>
                <a:latin typeface="Times New Roman"/>
                <a:cs typeface="Times New Roman"/>
              </a:rPr>
              <a:t> </a:t>
            </a:r>
            <a:r>
              <a:rPr sz="2400" spc="80" dirty="0">
                <a:solidFill>
                  <a:srgbClr val="333399"/>
                </a:solidFill>
                <a:latin typeface="Times New Roman"/>
                <a:cs typeface="Times New Roman"/>
              </a:rPr>
              <a:t>angosciato.</a:t>
            </a:r>
            <a:r>
              <a:rPr sz="2400" spc="85" dirty="0">
                <a:solidFill>
                  <a:srgbClr val="333399"/>
                </a:solidFill>
                <a:latin typeface="Times New Roman"/>
                <a:cs typeface="Times New Roman"/>
              </a:rPr>
              <a:t> </a:t>
            </a:r>
            <a:r>
              <a:rPr sz="2400" spc="60" dirty="0">
                <a:solidFill>
                  <a:srgbClr val="333399"/>
                </a:solidFill>
                <a:latin typeface="Times New Roman"/>
                <a:cs typeface="Times New Roman"/>
              </a:rPr>
              <a:t>Può</a:t>
            </a:r>
            <a:r>
              <a:rPr sz="2400" spc="65" dirty="0">
                <a:solidFill>
                  <a:srgbClr val="333399"/>
                </a:solidFill>
                <a:latin typeface="Times New Roman"/>
                <a:cs typeface="Times New Roman"/>
              </a:rPr>
              <a:t> </a:t>
            </a:r>
            <a:r>
              <a:rPr sz="2400" spc="80" dirty="0">
                <a:solidFill>
                  <a:srgbClr val="333399"/>
                </a:solidFill>
                <a:latin typeface="Times New Roman"/>
                <a:cs typeface="Times New Roman"/>
              </a:rPr>
              <a:t>presentarsi</a:t>
            </a:r>
            <a:r>
              <a:rPr sz="2400" spc="85" dirty="0">
                <a:solidFill>
                  <a:srgbClr val="333399"/>
                </a:solidFill>
                <a:latin typeface="Times New Roman"/>
                <a:cs typeface="Times New Roman"/>
              </a:rPr>
              <a:t> </a:t>
            </a:r>
            <a:r>
              <a:rPr sz="2400" spc="75" dirty="0">
                <a:solidFill>
                  <a:srgbClr val="333399"/>
                </a:solidFill>
                <a:latin typeface="Times New Roman"/>
                <a:cs typeface="Times New Roman"/>
              </a:rPr>
              <a:t>confuso,</a:t>
            </a:r>
            <a:r>
              <a:rPr sz="2400" spc="80" dirty="0">
                <a:solidFill>
                  <a:srgbClr val="333399"/>
                </a:solidFill>
                <a:latin typeface="Times New Roman"/>
                <a:cs typeface="Times New Roman"/>
              </a:rPr>
              <a:t> sonnolente</a:t>
            </a:r>
            <a:r>
              <a:rPr sz="2400" spc="85" dirty="0">
                <a:solidFill>
                  <a:srgbClr val="333399"/>
                </a:solidFill>
                <a:latin typeface="Times New Roman"/>
                <a:cs typeface="Times New Roman"/>
              </a:rPr>
              <a:t> </a:t>
            </a:r>
            <a:r>
              <a:rPr sz="2400" dirty="0">
                <a:solidFill>
                  <a:srgbClr val="333399"/>
                </a:solidFill>
                <a:latin typeface="Times New Roman"/>
                <a:cs typeface="Times New Roman"/>
              </a:rPr>
              <a:t>o</a:t>
            </a:r>
            <a:r>
              <a:rPr sz="2400" spc="5" dirty="0">
                <a:solidFill>
                  <a:srgbClr val="333399"/>
                </a:solidFill>
                <a:latin typeface="Times New Roman"/>
                <a:cs typeface="Times New Roman"/>
              </a:rPr>
              <a:t> </a:t>
            </a:r>
            <a:r>
              <a:rPr sz="2400" spc="70" dirty="0">
                <a:solidFill>
                  <a:srgbClr val="333399"/>
                </a:solidFill>
                <a:latin typeface="Times New Roman"/>
                <a:cs typeface="Times New Roman"/>
              </a:rPr>
              <a:t>anche </a:t>
            </a:r>
            <a:r>
              <a:rPr sz="2400" spc="75" dirty="0">
                <a:solidFill>
                  <a:srgbClr val="333399"/>
                </a:solidFill>
                <a:latin typeface="Times New Roman"/>
                <a:cs typeface="Times New Roman"/>
              </a:rPr>
              <a:t> </a:t>
            </a:r>
            <a:r>
              <a:rPr sz="2400" spc="-5" dirty="0">
                <a:solidFill>
                  <a:srgbClr val="333399"/>
                </a:solidFill>
                <a:latin typeface="Times New Roman"/>
                <a:cs typeface="Times New Roman"/>
              </a:rPr>
              <a:t>incosciente</a:t>
            </a:r>
            <a:endParaRPr sz="2400">
              <a:latin typeface="Times New Roman"/>
              <a:cs typeface="Times New Roman"/>
            </a:endParaRPr>
          </a:p>
          <a:p>
            <a:pPr marL="12700" marR="5080" algn="just">
              <a:lnSpc>
                <a:spcPts val="2700"/>
              </a:lnSpc>
              <a:buChar char="•"/>
              <a:tabLst>
                <a:tab pos="304800" algn="l"/>
              </a:tabLst>
            </a:pPr>
            <a:r>
              <a:rPr sz="2400" dirty="0">
                <a:solidFill>
                  <a:srgbClr val="333399"/>
                </a:solidFill>
                <a:latin typeface="Times New Roman"/>
                <a:cs typeface="Times New Roman"/>
              </a:rPr>
              <a:t>Il</a:t>
            </a:r>
            <a:r>
              <a:rPr sz="2400" spc="5" dirty="0">
                <a:solidFill>
                  <a:srgbClr val="333399"/>
                </a:solidFill>
                <a:latin typeface="Times New Roman"/>
                <a:cs typeface="Times New Roman"/>
              </a:rPr>
              <a:t> </a:t>
            </a:r>
            <a:r>
              <a:rPr sz="2400" spc="-5" dirty="0">
                <a:solidFill>
                  <a:srgbClr val="333399"/>
                </a:solidFill>
                <a:latin typeface="Times New Roman"/>
                <a:cs typeface="Times New Roman"/>
              </a:rPr>
              <a:t>respiro</a:t>
            </a:r>
            <a:r>
              <a:rPr sz="2400" dirty="0">
                <a:solidFill>
                  <a:srgbClr val="333399"/>
                </a:solidFill>
                <a:latin typeface="Times New Roman"/>
                <a:cs typeface="Times New Roman"/>
              </a:rPr>
              <a:t> può</a:t>
            </a:r>
            <a:r>
              <a:rPr sz="2400" spc="5" dirty="0">
                <a:solidFill>
                  <a:srgbClr val="333399"/>
                </a:solidFill>
                <a:latin typeface="Times New Roman"/>
                <a:cs typeface="Times New Roman"/>
              </a:rPr>
              <a:t> </a:t>
            </a:r>
            <a:r>
              <a:rPr sz="2400" spc="-5" dirty="0">
                <a:solidFill>
                  <a:srgbClr val="333399"/>
                </a:solidFill>
                <a:latin typeface="Times New Roman"/>
                <a:cs typeface="Times New Roman"/>
              </a:rPr>
              <a:t>essere</a:t>
            </a:r>
            <a:r>
              <a:rPr sz="2400" dirty="0">
                <a:solidFill>
                  <a:srgbClr val="333399"/>
                </a:solidFill>
                <a:latin typeface="Times New Roman"/>
                <a:cs typeface="Times New Roman"/>
              </a:rPr>
              <a:t> </a:t>
            </a:r>
            <a:r>
              <a:rPr sz="2400" spc="-5" dirty="0">
                <a:solidFill>
                  <a:srgbClr val="333399"/>
                </a:solidFill>
                <a:latin typeface="Times New Roman"/>
                <a:cs typeface="Times New Roman"/>
              </a:rPr>
              <a:t>rumoroso.</a:t>
            </a:r>
            <a:r>
              <a:rPr sz="2400" dirty="0">
                <a:solidFill>
                  <a:srgbClr val="333399"/>
                </a:solidFill>
                <a:latin typeface="Times New Roman"/>
                <a:cs typeface="Times New Roman"/>
              </a:rPr>
              <a:t> Si</a:t>
            </a:r>
            <a:r>
              <a:rPr sz="2400" spc="5" dirty="0">
                <a:solidFill>
                  <a:srgbClr val="333399"/>
                </a:solidFill>
                <a:latin typeface="Times New Roman"/>
                <a:cs typeface="Times New Roman"/>
              </a:rPr>
              <a:t> </a:t>
            </a:r>
            <a:r>
              <a:rPr sz="2400" dirty="0">
                <a:solidFill>
                  <a:srgbClr val="333399"/>
                </a:solidFill>
                <a:latin typeface="Times New Roman"/>
                <a:cs typeface="Times New Roman"/>
              </a:rPr>
              <a:t>odono,</a:t>
            </a:r>
            <a:r>
              <a:rPr sz="2400" spc="5" dirty="0">
                <a:solidFill>
                  <a:srgbClr val="333399"/>
                </a:solidFill>
                <a:latin typeface="Times New Roman"/>
                <a:cs typeface="Times New Roman"/>
              </a:rPr>
              <a:t> </a:t>
            </a:r>
            <a:r>
              <a:rPr sz="2400" spc="-5" dirty="0">
                <a:solidFill>
                  <a:srgbClr val="333399"/>
                </a:solidFill>
                <a:latin typeface="Times New Roman"/>
                <a:cs typeface="Times New Roman"/>
              </a:rPr>
              <a:t>talvolta</a:t>
            </a:r>
            <a:r>
              <a:rPr sz="2400" dirty="0">
                <a:solidFill>
                  <a:srgbClr val="333399"/>
                </a:solidFill>
                <a:latin typeface="Times New Roman"/>
                <a:cs typeface="Times New Roman"/>
              </a:rPr>
              <a:t> </a:t>
            </a:r>
            <a:r>
              <a:rPr sz="2400" spc="-5" dirty="0">
                <a:solidFill>
                  <a:srgbClr val="333399"/>
                </a:solidFill>
                <a:latin typeface="Times New Roman"/>
                <a:cs typeface="Times New Roman"/>
              </a:rPr>
              <a:t>anche</a:t>
            </a:r>
            <a:r>
              <a:rPr sz="2400" dirty="0">
                <a:solidFill>
                  <a:srgbClr val="333399"/>
                </a:solidFill>
                <a:latin typeface="Times New Roman"/>
                <a:cs typeface="Times New Roman"/>
              </a:rPr>
              <a:t> a </a:t>
            </a:r>
            <a:r>
              <a:rPr sz="2400" spc="5" dirty="0">
                <a:solidFill>
                  <a:srgbClr val="333399"/>
                </a:solidFill>
                <a:latin typeface="Times New Roman"/>
                <a:cs typeface="Times New Roman"/>
              </a:rPr>
              <a:t> </a:t>
            </a:r>
            <a:r>
              <a:rPr sz="2400" spc="-5" dirty="0">
                <a:solidFill>
                  <a:srgbClr val="333399"/>
                </a:solidFill>
                <a:latin typeface="Times New Roman"/>
                <a:cs typeface="Times New Roman"/>
              </a:rPr>
              <a:t>distanza, sibili </a:t>
            </a:r>
            <a:r>
              <a:rPr sz="2400" dirty="0">
                <a:solidFill>
                  <a:srgbClr val="333399"/>
                </a:solidFill>
                <a:latin typeface="Times New Roman"/>
                <a:cs typeface="Times New Roman"/>
              </a:rPr>
              <a:t>e</a:t>
            </a:r>
            <a:r>
              <a:rPr sz="2400" spc="-5" dirty="0">
                <a:solidFill>
                  <a:srgbClr val="333399"/>
                </a:solidFill>
                <a:latin typeface="Times New Roman"/>
                <a:cs typeface="Times New Roman"/>
              </a:rPr>
              <a:t> rantoli</a:t>
            </a:r>
            <a:endParaRPr sz="2400">
              <a:latin typeface="Times New Roman"/>
              <a:cs typeface="Times New Roman"/>
            </a:endParaRPr>
          </a:p>
          <a:p>
            <a:pPr marL="195580" indent="-183515" algn="just">
              <a:lnSpc>
                <a:spcPts val="2640"/>
              </a:lnSpc>
              <a:buChar char="•"/>
              <a:tabLst>
                <a:tab pos="196215" algn="l"/>
              </a:tabLst>
            </a:pPr>
            <a:r>
              <a:rPr sz="2400" dirty="0">
                <a:solidFill>
                  <a:srgbClr val="333399"/>
                </a:solidFill>
                <a:latin typeface="Times New Roman"/>
                <a:cs typeface="Times New Roman"/>
              </a:rPr>
              <a:t>I</a:t>
            </a:r>
            <a:r>
              <a:rPr sz="2400" spc="-5" dirty="0">
                <a:solidFill>
                  <a:srgbClr val="333399"/>
                </a:solidFill>
                <a:latin typeface="Times New Roman"/>
                <a:cs typeface="Times New Roman"/>
              </a:rPr>
              <a:t> muscoli</a:t>
            </a:r>
            <a:r>
              <a:rPr sz="2400" spc="-10" dirty="0">
                <a:solidFill>
                  <a:srgbClr val="333399"/>
                </a:solidFill>
                <a:latin typeface="Times New Roman"/>
                <a:cs typeface="Times New Roman"/>
              </a:rPr>
              <a:t> </a:t>
            </a:r>
            <a:r>
              <a:rPr sz="2400" spc="-5" dirty="0">
                <a:solidFill>
                  <a:srgbClr val="333399"/>
                </a:solidFill>
                <a:latin typeface="Times New Roman"/>
                <a:cs typeface="Times New Roman"/>
              </a:rPr>
              <a:t>del</a:t>
            </a:r>
            <a:r>
              <a:rPr sz="2400" spc="-10" dirty="0">
                <a:solidFill>
                  <a:srgbClr val="333399"/>
                </a:solidFill>
                <a:latin typeface="Times New Roman"/>
                <a:cs typeface="Times New Roman"/>
              </a:rPr>
              <a:t> </a:t>
            </a:r>
            <a:r>
              <a:rPr sz="2400" spc="-5" dirty="0">
                <a:solidFill>
                  <a:srgbClr val="333399"/>
                </a:solidFill>
                <a:latin typeface="Times New Roman"/>
                <a:cs typeface="Times New Roman"/>
              </a:rPr>
              <a:t>collo</a:t>
            </a:r>
            <a:r>
              <a:rPr sz="2400" dirty="0">
                <a:solidFill>
                  <a:srgbClr val="333399"/>
                </a:solidFill>
                <a:latin typeface="Times New Roman"/>
                <a:cs typeface="Times New Roman"/>
              </a:rPr>
              <a:t> possono</a:t>
            </a:r>
            <a:r>
              <a:rPr sz="2400" spc="-5" dirty="0">
                <a:solidFill>
                  <a:srgbClr val="333399"/>
                </a:solidFill>
                <a:latin typeface="Times New Roman"/>
                <a:cs typeface="Times New Roman"/>
              </a:rPr>
              <a:t> sembrare</a:t>
            </a:r>
            <a:r>
              <a:rPr sz="2400" spc="-10" dirty="0">
                <a:solidFill>
                  <a:srgbClr val="333399"/>
                </a:solidFill>
                <a:latin typeface="Times New Roman"/>
                <a:cs typeface="Times New Roman"/>
              </a:rPr>
              <a:t> </a:t>
            </a:r>
            <a:r>
              <a:rPr sz="2400" spc="-5" dirty="0">
                <a:solidFill>
                  <a:srgbClr val="333399"/>
                </a:solidFill>
                <a:latin typeface="Times New Roman"/>
                <a:cs typeface="Times New Roman"/>
              </a:rPr>
              <a:t>“tirati”</a:t>
            </a:r>
            <a:endParaRPr sz="2400">
              <a:latin typeface="Times New Roman"/>
              <a:cs typeface="Times New Roman"/>
            </a:endParaRPr>
          </a:p>
        </p:txBody>
      </p:sp>
      <p:pic>
        <p:nvPicPr>
          <p:cNvPr id="4" name="object 4"/>
          <p:cNvPicPr/>
          <p:nvPr/>
        </p:nvPicPr>
        <p:blipFill>
          <a:blip r:embed="rId2" cstate="print"/>
          <a:stretch>
            <a:fillRect/>
          </a:stretch>
        </p:blipFill>
        <p:spPr>
          <a:xfrm>
            <a:off x="6585383" y="3602552"/>
            <a:ext cx="2000250" cy="2286000"/>
          </a:xfrm>
          <a:prstGeom prst="rect">
            <a:avLst/>
          </a:prstGeom>
        </p:spPr>
      </p:pic>
      <p:pic>
        <p:nvPicPr>
          <p:cNvPr id="5" name="object 5"/>
          <p:cNvPicPr/>
          <p:nvPr/>
        </p:nvPicPr>
        <p:blipFill>
          <a:blip r:embed="rId3" cstate="print"/>
          <a:stretch>
            <a:fillRect/>
          </a:stretch>
        </p:blipFill>
        <p:spPr>
          <a:xfrm>
            <a:off x="1066800" y="4071481"/>
            <a:ext cx="1884449" cy="1995944"/>
          </a:xfrm>
          <a:prstGeom prst="rect">
            <a:avLst/>
          </a:prstGeom>
        </p:spPr>
      </p:pic>
    </p:spTree>
    <p:extLst>
      <p:ext uri="{BB962C8B-B14F-4D97-AF65-F5344CB8AC3E}">
        <p14:creationId xmlns:p14="http://schemas.microsoft.com/office/powerpoint/2010/main" val="329590589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54350" y="188546"/>
            <a:ext cx="2024380" cy="452120"/>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FF0000"/>
                </a:solidFill>
                <a:latin typeface="Times New Roman"/>
                <a:cs typeface="Times New Roman"/>
              </a:rPr>
              <a:t>C</a:t>
            </a:r>
            <a:r>
              <a:rPr sz="2800" b="1" spc="-5" dirty="0">
                <a:solidFill>
                  <a:srgbClr val="FF0000"/>
                </a:solidFill>
                <a:latin typeface="Times New Roman"/>
                <a:cs typeface="Times New Roman"/>
              </a:rPr>
              <a:t>O</a:t>
            </a:r>
            <a:r>
              <a:rPr sz="2800" b="1" dirty="0">
                <a:solidFill>
                  <a:srgbClr val="FF0000"/>
                </a:solidFill>
                <a:latin typeface="Times New Roman"/>
                <a:cs typeface="Times New Roman"/>
              </a:rPr>
              <a:t>SA</a:t>
            </a:r>
            <a:r>
              <a:rPr sz="2800" b="1" spc="-155" dirty="0">
                <a:solidFill>
                  <a:srgbClr val="FF0000"/>
                </a:solidFill>
                <a:latin typeface="Times New Roman"/>
                <a:cs typeface="Times New Roman"/>
              </a:rPr>
              <a:t> </a:t>
            </a:r>
            <a:r>
              <a:rPr sz="2800" b="1" spc="-210" dirty="0">
                <a:solidFill>
                  <a:srgbClr val="FF0000"/>
                </a:solidFill>
                <a:latin typeface="Times New Roman"/>
                <a:cs typeface="Times New Roman"/>
              </a:rPr>
              <a:t>F</a:t>
            </a:r>
            <a:r>
              <a:rPr sz="2800" b="1" dirty="0">
                <a:solidFill>
                  <a:srgbClr val="FF0000"/>
                </a:solidFill>
                <a:latin typeface="Times New Roman"/>
                <a:cs typeface="Times New Roman"/>
              </a:rPr>
              <a:t>ARE</a:t>
            </a:r>
            <a:endParaRPr sz="2800">
              <a:latin typeface="Times New Roman"/>
              <a:cs typeface="Times New Roman"/>
            </a:endParaRPr>
          </a:p>
        </p:txBody>
      </p:sp>
      <p:sp>
        <p:nvSpPr>
          <p:cNvPr id="3" name="object 3"/>
          <p:cNvSpPr txBox="1"/>
          <p:nvPr/>
        </p:nvSpPr>
        <p:spPr>
          <a:xfrm>
            <a:off x="350837" y="914400"/>
            <a:ext cx="7798434" cy="1351280"/>
          </a:xfrm>
          <a:prstGeom prst="rect">
            <a:avLst/>
          </a:prstGeom>
        </p:spPr>
        <p:txBody>
          <a:bodyPr vert="horz" wrap="square" lIns="0" tIns="27939" rIns="0" bIns="0" rtlCol="0">
            <a:spAutoFit/>
          </a:bodyPr>
          <a:lstStyle/>
          <a:p>
            <a:pPr marL="12700" marR="5080" indent="69850">
              <a:lnSpc>
                <a:spcPts val="2600"/>
              </a:lnSpc>
              <a:spcBef>
                <a:spcPts val="219"/>
              </a:spcBef>
            </a:pPr>
            <a:r>
              <a:rPr sz="2200" spc="-5" dirty="0">
                <a:solidFill>
                  <a:srgbClr val="333399"/>
                </a:solidFill>
                <a:latin typeface="Times New Roman"/>
                <a:cs typeface="Times New Roman"/>
              </a:rPr>
              <a:t>Mettere il</a:t>
            </a:r>
            <a:r>
              <a:rPr sz="2200" dirty="0">
                <a:solidFill>
                  <a:srgbClr val="333399"/>
                </a:solidFill>
                <a:latin typeface="Times New Roman"/>
                <a:cs typeface="Times New Roman"/>
              </a:rPr>
              <a:t> </a:t>
            </a:r>
            <a:r>
              <a:rPr sz="2200" spc="-5" dirty="0">
                <a:solidFill>
                  <a:srgbClr val="333399"/>
                </a:solidFill>
                <a:latin typeface="Times New Roman"/>
                <a:cs typeface="Times New Roman"/>
              </a:rPr>
              <a:t>paziente</a:t>
            </a:r>
            <a:r>
              <a:rPr sz="2200" dirty="0">
                <a:solidFill>
                  <a:srgbClr val="333399"/>
                </a:solidFill>
                <a:latin typeface="Times New Roman"/>
                <a:cs typeface="Times New Roman"/>
              </a:rPr>
              <a:t> </a:t>
            </a:r>
            <a:r>
              <a:rPr sz="2200" spc="-5" dirty="0">
                <a:solidFill>
                  <a:srgbClr val="333399"/>
                </a:solidFill>
                <a:latin typeface="Times New Roman"/>
                <a:cs typeface="Times New Roman"/>
              </a:rPr>
              <a:t>in</a:t>
            </a:r>
            <a:r>
              <a:rPr sz="2200" spc="5" dirty="0">
                <a:solidFill>
                  <a:srgbClr val="333399"/>
                </a:solidFill>
                <a:latin typeface="Times New Roman"/>
                <a:cs typeface="Times New Roman"/>
              </a:rPr>
              <a:t> </a:t>
            </a:r>
            <a:r>
              <a:rPr sz="2200" spc="-5" dirty="0">
                <a:solidFill>
                  <a:srgbClr val="333399"/>
                </a:solidFill>
                <a:latin typeface="Times New Roman"/>
                <a:cs typeface="Times New Roman"/>
              </a:rPr>
              <a:t>posizione</a:t>
            </a:r>
            <a:r>
              <a:rPr sz="2200" dirty="0">
                <a:solidFill>
                  <a:srgbClr val="333399"/>
                </a:solidFill>
                <a:latin typeface="Times New Roman"/>
                <a:cs typeface="Times New Roman"/>
              </a:rPr>
              <a:t> </a:t>
            </a:r>
            <a:r>
              <a:rPr sz="2200" spc="-5" dirty="0">
                <a:solidFill>
                  <a:srgbClr val="333399"/>
                </a:solidFill>
                <a:latin typeface="Times New Roman"/>
                <a:cs typeface="Times New Roman"/>
              </a:rPr>
              <a:t>seduta,</a:t>
            </a:r>
            <a:r>
              <a:rPr sz="2200" dirty="0">
                <a:solidFill>
                  <a:srgbClr val="333399"/>
                </a:solidFill>
                <a:latin typeface="Times New Roman"/>
                <a:cs typeface="Times New Roman"/>
              </a:rPr>
              <a:t> </a:t>
            </a:r>
            <a:r>
              <a:rPr sz="2200" spc="-5" dirty="0">
                <a:solidFill>
                  <a:srgbClr val="333399"/>
                </a:solidFill>
                <a:latin typeface="Times New Roman"/>
                <a:cs typeface="Times New Roman"/>
              </a:rPr>
              <a:t>con</a:t>
            </a:r>
            <a:r>
              <a:rPr sz="2200" spc="5" dirty="0">
                <a:solidFill>
                  <a:srgbClr val="333399"/>
                </a:solidFill>
                <a:latin typeface="Times New Roman"/>
                <a:cs typeface="Times New Roman"/>
              </a:rPr>
              <a:t> </a:t>
            </a:r>
            <a:r>
              <a:rPr sz="2200" spc="-5" dirty="0">
                <a:solidFill>
                  <a:srgbClr val="333399"/>
                </a:solidFill>
                <a:latin typeface="Times New Roman"/>
                <a:cs typeface="Times New Roman"/>
              </a:rPr>
              <a:t>la</a:t>
            </a:r>
            <a:r>
              <a:rPr sz="2200" dirty="0">
                <a:solidFill>
                  <a:srgbClr val="333399"/>
                </a:solidFill>
                <a:latin typeface="Times New Roman"/>
                <a:cs typeface="Times New Roman"/>
              </a:rPr>
              <a:t> </a:t>
            </a:r>
            <a:r>
              <a:rPr sz="2200" spc="-5" dirty="0">
                <a:solidFill>
                  <a:srgbClr val="333399"/>
                </a:solidFill>
                <a:latin typeface="Times New Roman"/>
                <a:cs typeface="Times New Roman"/>
              </a:rPr>
              <a:t>testa</a:t>
            </a:r>
            <a:r>
              <a:rPr sz="2200" dirty="0">
                <a:solidFill>
                  <a:srgbClr val="333399"/>
                </a:solidFill>
                <a:latin typeface="Times New Roman"/>
                <a:cs typeface="Times New Roman"/>
              </a:rPr>
              <a:t> e </a:t>
            </a:r>
            <a:r>
              <a:rPr sz="2200" spc="-5" dirty="0">
                <a:solidFill>
                  <a:srgbClr val="333399"/>
                </a:solidFill>
                <a:latin typeface="Times New Roman"/>
                <a:cs typeface="Times New Roman"/>
              </a:rPr>
              <a:t>il torace</a:t>
            </a:r>
            <a:r>
              <a:rPr sz="2200" dirty="0">
                <a:solidFill>
                  <a:srgbClr val="333399"/>
                </a:solidFill>
                <a:latin typeface="Times New Roman"/>
                <a:cs typeface="Times New Roman"/>
              </a:rPr>
              <a:t> </a:t>
            </a:r>
            <a:r>
              <a:rPr sz="2200" spc="-5" dirty="0">
                <a:solidFill>
                  <a:srgbClr val="333399"/>
                </a:solidFill>
                <a:latin typeface="Times New Roman"/>
                <a:cs typeface="Times New Roman"/>
              </a:rPr>
              <a:t>piegati </a:t>
            </a:r>
            <a:r>
              <a:rPr sz="2200" spc="-535" dirty="0">
                <a:solidFill>
                  <a:srgbClr val="333399"/>
                </a:solidFill>
                <a:latin typeface="Times New Roman"/>
                <a:cs typeface="Times New Roman"/>
              </a:rPr>
              <a:t> </a:t>
            </a:r>
            <a:r>
              <a:rPr sz="2200" spc="-5" dirty="0">
                <a:solidFill>
                  <a:srgbClr val="333399"/>
                </a:solidFill>
                <a:latin typeface="Times New Roman"/>
                <a:cs typeface="Times New Roman"/>
              </a:rPr>
              <a:t>leggermente in</a:t>
            </a:r>
            <a:r>
              <a:rPr sz="2200" dirty="0">
                <a:solidFill>
                  <a:srgbClr val="333399"/>
                </a:solidFill>
                <a:latin typeface="Times New Roman"/>
                <a:cs typeface="Times New Roman"/>
              </a:rPr>
              <a:t> </a:t>
            </a:r>
            <a:r>
              <a:rPr sz="2200" spc="-5" dirty="0">
                <a:solidFill>
                  <a:srgbClr val="333399"/>
                </a:solidFill>
                <a:latin typeface="Times New Roman"/>
                <a:cs typeface="Times New Roman"/>
              </a:rPr>
              <a:t>avanti</a:t>
            </a:r>
            <a:r>
              <a:rPr sz="2200" dirty="0">
                <a:solidFill>
                  <a:srgbClr val="333399"/>
                </a:solidFill>
                <a:latin typeface="Times New Roman"/>
                <a:cs typeface="Times New Roman"/>
              </a:rPr>
              <a:t> </a:t>
            </a:r>
            <a:r>
              <a:rPr sz="2200" spc="-5" dirty="0">
                <a:solidFill>
                  <a:srgbClr val="333399"/>
                </a:solidFill>
                <a:latin typeface="Times New Roman"/>
                <a:cs typeface="Times New Roman"/>
              </a:rPr>
              <a:t>(eventualmente </a:t>
            </a:r>
            <a:r>
              <a:rPr sz="2200" dirty="0">
                <a:solidFill>
                  <a:srgbClr val="333399"/>
                </a:solidFill>
                <a:latin typeface="Times New Roman"/>
                <a:cs typeface="Times New Roman"/>
              </a:rPr>
              <a:t>non</a:t>
            </a:r>
            <a:r>
              <a:rPr sz="2200" spc="5" dirty="0">
                <a:solidFill>
                  <a:srgbClr val="333399"/>
                </a:solidFill>
                <a:latin typeface="Times New Roman"/>
                <a:cs typeface="Times New Roman"/>
              </a:rPr>
              <a:t> </a:t>
            </a:r>
            <a:r>
              <a:rPr sz="2200" spc="-5" dirty="0">
                <a:solidFill>
                  <a:srgbClr val="333399"/>
                </a:solidFill>
                <a:latin typeface="Times New Roman"/>
                <a:cs typeface="Times New Roman"/>
              </a:rPr>
              <a:t>insistere </a:t>
            </a:r>
            <a:r>
              <a:rPr sz="2200" dirty="0">
                <a:solidFill>
                  <a:srgbClr val="333399"/>
                </a:solidFill>
                <a:latin typeface="Times New Roman"/>
                <a:cs typeface="Times New Roman"/>
              </a:rPr>
              <a:t>e </a:t>
            </a:r>
            <a:r>
              <a:rPr sz="2200" spc="-5" dirty="0">
                <a:solidFill>
                  <a:srgbClr val="333399"/>
                </a:solidFill>
                <a:latin typeface="Times New Roman"/>
                <a:cs typeface="Times New Roman"/>
              </a:rPr>
              <a:t>lasciare che</a:t>
            </a:r>
            <a:r>
              <a:rPr sz="2200" dirty="0">
                <a:solidFill>
                  <a:srgbClr val="333399"/>
                </a:solidFill>
                <a:latin typeface="Times New Roman"/>
                <a:cs typeface="Times New Roman"/>
              </a:rPr>
              <a:t> </a:t>
            </a:r>
            <a:r>
              <a:rPr sz="2200" spc="-5" dirty="0">
                <a:solidFill>
                  <a:srgbClr val="333399"/>
                </a:solidFill>
                <a:latin typeface="Times New Roman"/>
                <a:cs typeface="Times New Roman"/>
              </a:rPr>
              <a:t>il </a:t>
            </a:r>
            <a:r>
              <a:rPr sz="2200" dirty="0">
                <a:solidFill>
                  <a:srgbClr val="333399"/>
                </a:solidFill>
                <a:latin typeface="Times New Roman"/>
                <a:cs typeface="Times New Roman"/>
              </a:rPr>
              <a:t> </a:t>
            </a:r>
            <a:r>
              <a:rPr sz="2200" spc="-5" dirty="0">
                <a:solidFill>
                  <a:srgbClr val="333399"/>
                </a:solidFill>
                <a:latin typeface="Times New Roman"/>
                <a:cs typeface="Times New Roman"/>
              </a:rPr>
              <a:t>paziente assuma la posizione che gli </a:t>
            </a:r>
            <a:r>
              <a:rPr sz="2200" dirty="0">
                <a:solidFill>
                  <a:srgbClr val="333399"/>
                </a:solidFill>
                <a:latin typeface="Times New Roman"/>
                <a:cs typeface="Times New Roman"/>
              </a:rPr>
              <a:t>è</a:t>
            </a:r>
            <a:r>
              <a:rPr sz="2200" spc="-5" dirty="0">
                <a:solidFill>
                  <a:srgbClr val="333399"/>
                </a:solidFill>
                <a:latin typeface="Times New Roman"/>
                <a:cs typeface="Times New Roman"/>
              </a:rPr>
              <a:t> più</a:t>
            </a:r>
            <a:r>
              <a:rPr sz="2200" spc="5" dirty="0">
                <a:solidFill>
                  <a:srgbClr val="333399"/>
                </a:solidFill>
                <a:latin typeface="Times New Roman"/>
                <a:cs typeface="Times New Roman"/>
              </a:rPr>
              <a:t> </a:t>
            </a:r>
            <a:r>
              <a:rPr sz="2200" spc="-5" dirty="0">
                <a:solidFill>
                  <a:srgbClr val="333399"/>
                </a:solidFill>
                <a:latin typeface="Times New Roman"/>
                <a:cs typeface="Times New Roman"/>
              </a:rPr>
              <a:t>comoda).</a:t>
            </a:r>
            <a:endParaRPr sz="2200" dirty="0">
              <a:latin typeface="Times New Roman"/>
              <a:cs typeface="Times New Roman"/>
            </a:endParaRPr>
          </a:p>
          <a:p>
            <a:pPr marL="66675">
              <a:lnSpc>
                <a:spcPts val="2520"/>
              </a:lnSpc>
            </a:pPr>
            <a:r>
              <a:rPr sz="2200" spc="-5" dirty="0">
                <a:solidFill>
                  <a:srgbClr val="333399"/>
                </a:solidFill>
                <a:latin typeface="Times New Roman"/>
                <a:cs typeface="Times New Roman"/>
              </a:rPr>
              <a:t>Arieggiare</a:t>
            </a:r>
            <a:r>
              <a:rPr sz="2200" dirty="0">
                <a:solidFill>
                  <a:srgbClr val="333399"/>
                </a:solidFill>
                <a:latin typeface="Times New Roman"/>
                <a:cs typeface="Times New Roman"/>
              </a:rPr>
              <a:t> </a:t>
            </a:r>
            <a:r>
              <a:rPr sz="2200" spc="-5" dirty="0">
                <a:solidFill>
                  <a:srgbClr val="333399"/>
                </a:solidFill>
                <a:latin typeface="Times New Roman"/>
                <a:cs typeface="Times New Roman"/>
              </a:rPr>
              <a:t>l’ambiente</a:t>
            </a:r>
            <a:r>
              <a:rPr sz="2200" dirty="0">
                <a:solidFill>
                  <a:srgbClr val="333399"/>
                </a:solidFill>
                <a:latin typeface="Times New Roman"/>
                <a:cs typeface="Times New Roman"/>
              </a:rPr>
              <a:t> </a:t>
            </a:r>
            <a:r>
              <a:rPr sz="2200" spc="-5" dirty="0">
                <a:solidFill>
                  <a:srgbClr val="333399"/>
                </a:solidFill>
                <a:latin typeface="Times New Roman"/>
                <a:cs typeface="Times New Roman"/>
              </a:rPr>
              <a:t>il</a:t>
            </a:r>
            <a:r>
              <a:rPr sz="2200" dirty="0">
                <a:solidFill>
                  <a:srgbClr val="333399"/>
                </a:solidFill>
                <a:latin typeface="Times New Roman"/>
                <a:cs typeface="Times New Roman"/>
              </a:rPr>
              <a:t> </a:t>
            </a:r>
            <a:r>
              <a:rPr sz="2200" spc="-5" dirty="0">
                <a:solidFill>
                  <a:srgbClr val="333399"/>
                </a:solidFill>
                <a:latin typeface="Times New Roman"/>
                <a:cs typeface="Times New Roman"/>
              </a:rPr>
              <a:t>più</a:t>
            </a:r>
            <a:r>
              <a:rPr sz="2200" spc="5" dirty="0">
                <a:solidFill>
                  <a:srgbClr val="333399"/>
                </a:solidFill>
                <a:latin typeface="Times New Roman"/>
                <a:cs typeface="Times New Roman"/>
              </a:rPr>
              <a:t> </a:t>
            </a:r>
            <a:r>
              <a:rPr sz="2200" spc="-5" dirty="0">
                <a:solidFill>
                  <a:srgbClr val="333399"/>
                </a:solidFill>
                <a:latin typeface="Times New Roman"/>
                <a:cs typeface="Times New Roman"/>
              </a:rPr>
              <a:t>possibile,</a:t>
            </a:r>
            <a:r>
              <a:rPr sz="2200" spc="5" dirty="0">
                <a:solidFill>
                  <a:srgbClr val="333399"/>
                </a:solidFill>
                <a:latin typeface="Times New Roman"/>
                <a:cs typeface="Times New Roman"/>
              </a:rPr>
              <a:t> </a:t>
            </a:r>
            <a:r>
              <a:rPr sz="2200" spc="-5" dirty="0">
                <a:solidFill>
                  <a:srgbClr val="333399"/>
                </a:solidFill>
                <a:latin typeface="Times New Roman"/>
                <a:cs typeface="Times New Roman"/>
              </a:rPr>
              <a:t>allentare</a:t>
            </a:r>
            <a:r>
              <a:rPr sz="2200" dirty="0">
                <a:solidFill>
                  <a:srgbClr val="333399"/>
                </a:solidFill>
                <a:latin typeface="Times New Roman"/>
                <a:cs typeface="Times New Roman"/>
              </a:rPr>
              <a:t> </a:t>
            </a:r>
            <a:r>
              <a:rPr sz="2200" spc="-5" dirty="0">
                <a:solidFill>
                  <a:srgbClr val="333399"/>
                </a:solidFill>
                <a:latin typeface="Times New Roman"/>
                <a:cs typeface="Times New Roman"/>
              </a:rPr>
              <a:t>gli</a:t>
            </a:r>
            <a:r>
              <a:rPr sz="2200" dirty="0">
                <a:solidFill>
                  <a:srgbClr val="333399"/>
                </a:solidFill>
                <a:latin typeface="Times New Roman"/>
                <a:cs typeface="Times New Roman"/>
              </a:rPr>
              <a:t> </a:t>
            </a:r>
            <a:r>
              <a:rPr sz="2200" spc="-5" dirty="0">
                <a:solidFill>
                  <a:srgbClr val="333399"/>
                </a:solidFill>
                <a:latin typeface="Times New Roman"/>
                <a:cs typeface="Times New Roman"/>
              </a:rPr>
              <a:t>indumenti.</a:t>
            </a:r>
            <a:endParaRPr sz="2200" dirty="0">
              <a:latin typeface="Times New Roman"/>
              <a:cs typeface="Times New Roman"/>
            </a:endParaRPr>
          </a:p>
        </p:txBody>
      </p:sp>
      <p:pic>
        <p:nvPicPr>
          <p:cNvPr id="4" name="object 4"/>
          <p:cNvPicPr/>
          <p:nvPr/>
        </p:nvPicPr>
        <p:blipFill>
          <a:blip r:embed="rId3" cstate="print"/>
          <a:stretch>
            <a:fillRect/>
          </a:stretch>
        </p:blipFill>
        <p:spPr>
          <a:xfrm>
            <a:off x="2809398" y="2383121"/>
            <a:ext cx="2753202" cy="1794045"/>
          </a:xfrm>
          <a:prstGeom prst="rect">
            <a:avLst/>
          </a:prstGeom>
        </p:spPr>
      </p:pic>
      <p:sp>
        <p:nvSpPr>
          <p:cNvPr id="5" name="object 5"/>
          <p:cNvSpPr txBox="1"/>
          <p:nvPr/>
        </p:nvSpPr>
        <p:spPr>
          <a:xfrm>
            <a:off x="350837" y="4114800"/>
            <a:ext cx="6304280" cy="2077720"/>
          </a:xfrm>
          <a:prstGeom prst="rect">
            <a:avLst/>
          </a:prstGeom>
        </p:spPr>
        <p:txBody>
          <a:bodyPr vert="horz" wrap="square" lIns="0" tIns="43180" rIns="0" bIns="0" rtlCol="0">
            <a:spAutoFit/>
          </a:bodyPr>
          <a:lstStyle/>
          <a:p>
            <a:pPr marL="12700" marR="5080">
              <a:lnSpc>
                <a:spcPts val="3200"/>
              </a:lnSpc>
              <a:spcBef>
                <a:spcPts val="340"/>
              </a:spcBef>
            </a:pPr>
            <a:r>
              <a:rPr sz="2800" spc="-5" dirty="0">
                <a:solidFill>
                  <a:srgbClr val="333399"/>
                </a:solidFill>
                <a:latin typeface="Times New Roman"/>
                <a:cs typeface="Times New Roman"/>
              </a:rPr>
              <a:t>Rassicurare il paziente </a:t>
            </a:r>
            <a:r>
              <a:rPr sz="2800" dirty="0">
                <a:solidFill>
                  <a:srgbClr val="333399"/>
                </a:solidFill>
                <a:latin typeface="Times New Roman"/>
                <a:cs typeface="Times New Roman"/>
              </a:rPr>
              <a:t>e</a:t>
            </a:r>
            <a:r>
              <a:rPr sz="2800" spc="-5" dirty="0">
                <a:solidFill>
                  <a:srgbClr val="333399"/>
                </a:solidFill>
                <a:latin typeface="Times New Roman"/>
                <a:cs typeface="Times New Roman"/>
              </a:rPr>
              <a:t> aiutarlo</a:t>
            </a:r>
            <a:r>
              <a:rPr sz="2800" dirty="0">
                <a:solidFill>
                  <a:srgbClr val="333399"/>
                </a:solidFill>
                <a:latin typeface="Times New Roman"/>
                <a:cs typeface="Times New Roman"/>
              </a:rPr>
              <a:t> </a:t>
            </a:r>
            <a:r>
              <a:rPr sz="2800" spc="-5" dirty="0">
                <a:solidFill>
                  <a:srgbClr val="333399"/>
                </a:solidFill>
                <a:latin typeface="Times New Roman"/>
                <a:cs typeface="Times New Roman"/>
              </a:rPr>
              <a:t>ad</a:t>
            </a:r>
            <a:r>
              <a:rPr sz="2800" dirty="0">
                <a:solidFill>
                  <a:srgbClr val="333399"/>
                </a:solidFill>
                <a:latin typeface="Times New Roman"/>
                <a:cs typeface="Times New Roman"/>
              </a:rPr>
              <a:t> </a:t>
            </a:r>
            <a:r>
              <a:rPr sz="2800" spc="-5" dirty="0">
                <a:solidFill>
                  <a:srgbClr val="333399"/>
                </a:solidFill>
                <a:latin typeface="Times New Roman"/>
                <a:cs typeface="Times New Roman"/>
              </a:rPr>
              <a:t>espirare </a:t>
            </a:r>
            <a:r>
              <a:rPr sz="2800" spc="-685" dirty="0">
                <a:solidFill>
                  <a:srgbClr val="333399"/>
                </a:solidFill>
                <a:latin typeface="Times New Roman"/>
                <a:cs typeface="Times New Roman"/>
              </a:rPr>
              <a:t> </a:t>
            </a:r>
            <a:r>
              <a:rPr sz="2800" spc="-5" dirty="0">
                <a:solidFill>
                  <a:srgbClr val="333399"/>
                </a:solidFill>
                <a:latin typeface="Times New Roman"/>
                <a:cs typeface="Times New Roman"/>
              </a:rPr>
              <a:t>(lo</a:t>
            </a:r>
            <a:r>
              <a:rPr sz="2800" dirty="0">
                <a:solidFill>
                  <a:srgbClr val="333399"/>
                </a:solidFill>
                <a:latin typeface="Times New Roman"/>
                <a:cs typeface="Times New Roman"/>
              </a:rPr>
              <a:t> </a:t>
            </a:r>
            <a:r>
              <a:rPr sz="2800" spc="-5" dirty="0">
                <a:solidFill>
                  <a:srgbClr val="333399"/>
                </a:solidFill>
                <a:latin typeface="Times New Roman"/>
                <a:cs typeface="Times New Roman"/>
              </a:rPr>
              <a:t>spasmo</a:t>
            </a:r>
            <a:r>
              <a:rPr sz="2800" dirty="0">
                <a:solidFill>
                  <a:srgbClr val="333399"/>
                </a:solidFill>
                <a:latin typeface="Times New Roman"/>
                <a:cs typeface="Times New Roman"/>
              </a:rPr>
              <a:t> </a:t>
            </a:r>
            <a:r>
              <a:rPr sz="2800" spc="-5" dirty="0">
                <a:solidFill>
                  <a:srgbClr val="333399"/>
                </a:solidFill>
                <a:latin typeface="Times New Roman"/>
                <a:cs typeface="Times New Roman"/>
              </a:rPr>
              <a:t>dei bronchi provoca </a:t>
            </a:r>
            <a:r>
              <a:rPr sz="2800" dirty="0">
                <a:solidFill>
                  <a:srgbClr val="333399"/>
                </a:solidFill>
                <a:latin typeface="Times New Roman"/>
                <a:cs typeface="Times New Roman"/>
              </a:rPr>
              <a:t> </a:t>
            </a:r>
            <a:r>
              <a:rPr sz="2800" spc="-5" dirty="0">
                <a:solidFill>
                  <a:srgbClr val="333399"/>
                </a:solidFill>
                <a:latin typeface="Times New Roman"/>
                <a:cs typeface="Times New Roman"/>
              </a:rPr>
              <a:t>l’intrappolamento dell’aria nei polmoni, </a:t>
            </a:r>
            <a:r>
              <a:rPr sz="2800" dirty="0">
                <a:solidFill>
                  <a:srgbClr val="333399"/>
                </a:solidFill>
                <a:latin typeface="Times New Roman"/>
                <a:cs typeface="Times New Roman"/>
              </a:rPr>
              <a:t> </a:t>
            </a:r>
            <a:r>
              <a:rPr sz="2800" spc="-5" dirty="0">
                <a:solidFill>
                  <a:srgbClr val="333399"/>
                </a:solidFill>
                <a:latin typeface="Times New Roman"/>
                <a:cs typeface="Times New Roman"/>
              </a:rPr>
              <a:t>bisogna espellerla prima </a:t>
            </a:r>
            <a:r>
              <a:rPr sz="2800" dirty="0">
                <a:solidFill>
                  <a:srgbClr val="333399"/>
                </a:solidFill>
                <a:latin typeface="Times New Roman"/>
                <a:cs typeface="Times New Roman"/>
              </a:rPr>
              <a:t>di</a:t>
            </a:r>
            <a:r>
              <a:rPr sz="2800" spc="-5" dirty="0">
                <a:solidFill>
                  <a:srgbClr val="333399"/>
                </a:solidFill>
                <a:latin typeface="Times New Roman"/>
                <a:cs typeface="Times New Roman"/>
              </a:rPr>
              <a:t> poter</a:t>
            </a:r>
            <a:r>
              <a:rPr sz="2800" spc="5" dirty="0">
                <a:solidFill>
                  <a:srgbClr val="333399"/>
                </a:solidFill>
                <a:latin typeface="Times New Roman"/>
                <a:cs typeface="Times New Roman"/>
              </a:rPr>
              <a:t> </a:t>
            </a:r>
            <a:r>
              <a:rPr sz="2800" spc="-5" dirty="0">
                <a:solidFill>
                  <a:srgbClr val="333399"/>
                </a:solidFill>
                <a:latin typeface="Times New Roman"/>
                <a:cs typeface="Times New Roman"/>
              </a:rPr>
              <a:t>inspirare </a:t>
            </a:r>
            <a:r>
              <a:rPr sz="2800" dirty="0">
                <a:solidFill>
                  <a:srgbClr val="333399"/>
                </a:solidFill>
                <a:latin typeface="Times New Roman"/>
                <a:cs typeface="Times New Roman"/>
              </a:rPr>
              <a:t> </a:t>
            </a:r>
            <a:r>
              <a:rPr sz="2800" spc="-5" dirty="0">
                <a:solidFill>
                  <a:srgbClr val="333399"/>
                </a:solidFill>
                <a:latin typeface="Times New Roman"/>
                <a:cs typeface="Times New Roman"/>
              </a:rPr>
              <a:t>nuovamente).</a:t>
            </a:r>
            <a:endParaRPr sz="2800" dirty="0">
              <a:latin typeface="Times New Roman"/>
              <a:cs typeface="Times New Roman"/>
            </a:endParaRPr>
          </a:p>
        </p:txBody>
      </p:sp>
      <p:pic>
        <p:nvPicPr>
          <p:cNvPr id="6" name="object 6"/>
          <p:cNvPicPr/>
          <p:nvPr/>
        </p:nvPicPr>
        <p:blipFill>
          <a:blip r:embed="rId4" cstate="print"/>
          <a:stretch>
            <a:fillRect/>
          </a:stretch>
        </p:blipFill>
        <p:spPr>
          <a:xfrm>
            <a:off x="7010400" y="3238954"/>
            <a:ext cx="1993900" cy="2808287"/>
          </a:xfrm>
          <a:prstGeom prst="rect">
            <a:avLst/>
          </a:prstGeom>
        </p:spPr>
      </p:pic>
    </p:spTree>
    <p:extLst>
      <p:ext uri="{BB962C8B-B14F-4D97-AF65-F5344CB8AC3E}">
        <p14:creationId xmlns:p14="http://schemas.microsoft.com/office/powerpoint/2010/main" val="230374599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54350" y="26466"/>
            <a:ext cx="2024380" cy="452120"/>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FF0000"/>
                </a:solidFill>
                <a:latin typeface="Times New Roman"/>
                <a:cs typeface="Times New Roman"/>
              </a:rPr>
              <a:t>C</a:t>
            </a:r>
            <a:r>
              <a:rPr sz="2800" b="1" spc="-5" dirty="0">
                <a:solidFill>
                  <a:srgbClr val="FF0000"/>
                </a:solidFill>
                <a:latin typeface="Times New Roman"/>
                <a:cs typeface="Times New Roman"/>
              </a:rPr>
              <a:t>O</a:t>
            </a:r>
            <a:r>
              <a:rPr sz="2800" b="1" dirty="0">
                <a:solidFill>
                  <a:srgbClr val="FF0000"/>
                </a:solidFill>
                <a:latin typeface="Times New Roman"/>
                <a:cs typeface="Times New Roman"/>
              </a:rPr>
              <a:t>SA</a:t>
            </a:r>
            <a:r>
              <a:rPr sz="2800" b="1" spc="-155" dirty="0">
                <a:solidFill>
                  <a:srgbClr val="FF0000"/>
                </a:solidFill>
                <a:latin typeface="Times New Roman"/>
                <a:cs typeface="Times New Roman"/>
              </a:rPr>
              <a:t> </a:t>
            </a:r>
            <a:r>
              <a:rPr sz="2800" b="1" spc="-210" dirty="0">
                <a:solidFill>
                  <a:srgbClr val="FF0000"/>
                </a:solidFill>
                <a:latin typeface="Times New Roman"/>
                <a:cs typeface="Times New Roman"/>
              </a:rPr>
              <a:t>F</a:t>
            </a:r>
            <a:r>
              <a:rPr sz="2800" b="1" dirty="0">
                <a:solidFill>
                  <a:srgbClr val="FF0000"/>
                </a:solidFill>
                <a:latin typeface="Times New Roman"/>
                <a:cs typeface="Times New Roman"/>
              </a:rPr>
              <a:t>ARE</a:t>
            </a:r>
            <a:endParaRPr sz="2800">
              <a:latin typeface="Times New Roman"/>
              <a:cs typeface="Times New Roman"/>
            </a:endParaRPr>
          </a:p>
        </p:txBody>
      </p:sp>
      <p:pic>
        <p:nvPicPr>
          <p:cNvPr id="3" name="object 3"/>
          <p:cNvPicPr/>
          <p:nvPr/>
        </p:nvPicPr>
        <p:blipFill>
          <a:blip r:embed="rId2" cstate="print"/>
          <a:stretch>
            <a:fillRect/>
          </a:stretch>
        </p:blipFill>
        <p:spPr>
          <a:xfrm>
            <a:off x="6856412" y="404812"/>
            <a:ext cx="1908175" cy="2236787"/>
          </a:xfrm>
          <a:prstGeom prst="rect">
            <a:avLst/>
          </a:prstGeom>
        </p:spPr>
      </p:pic>
      <p:pic>
        <p:nvPicPr>
          <p:cNvPr id="4" name="object 4"/>
          <p:cNvPicPr/>
          <p:nvPr/>
        </p:nvPicPr>
        <p:blipFill>
          <a:blip r:embed="rId3" cstate="print"/>
          <a:stretch>
            <a:fillRect/>
          </a:stretch>
        </p:blipFill>
        <p:spPr>
          <a:xfrm>
            <a:off x="179387" y="2349500"/>
            <a:ext cx="2466975" cy="1847850"/>
          </a:xfrm>
          <a:prstGeom prst="rect">
            <a:avLst/>
          </a:prstGeom>
        </p:spPr>
      </p:pic>
      <p:sp>
        <p:nvSpPr>
          <p:cNvPr id="5" name="object 5"/>
          <p:cNvSpPr txBox="1"/>
          <p:nvPr/>
        </p:nvSpPr>
        <p:spPr>
          <a:xfrm>
            <a:off x="238441" y="597863"/>
            <a:ext cx="8371205" cy="5219378"/>
          </a:xfrm>
          <a:prstGeom prst="rect">
            <a:avLst/>
          </a:prstGeom>
        </p:spPr>
        <p:txBody>
          <a:bodyPr vert="horz" wrap="square" lIns="0" tIns="43180" rIns="0" bIns="0" rtlCol="0">
            <a:spAutoFit/>
          </a:bodyPr>
          <a:lstStyle/>
          <a:p>
            <a:pPr marL="69215" marR="2399030">
              <a:lnSpc>
                <a:spcPts val="3200"/>
              </a:lnSpc>
              <a:spcBef>
                <a:spcPts val="340"/>
              </a:spcBef>
            </a:pPr>
            <a:r>
              <a:rPr sz="2800" dirty="0">
                <a:solidFill>
                  <a:srgbClr val="333399"/>
                </a:solidFill>
                <a:latin typeface="Times New Roman"/>
                <a:cs typeface="Times New Roman"/>
              </a:rPr>
              <a:t>Se </a:t>
            </a:r>
            <a:r>
              <a:rPr sz="2800" spc="-5" dirty="0">
                <a:solidFill>
                  <a:srgbClr val="333399"/>
                </a:solidFill>
                <a:latin typeface="Times New Roman"/>
                <a:cs typeface="Times New Roman"/>
              </a:rPr>
              <a:t>il paziente assume spray </a:t>
            </a:r>
            <a:r>
              <a:rPr sz="2800" dirty="0">
                <a:solidFill>
                  <a:srgbClr val="333399"/>
                </a:solidFill>
                <a:latin typeface="Times New Roman"/>
                <a:cs typeface="Times New Roman"/>
              </a:rPr>
              <a:t>o </a:t>
            </a:r>
            <a:r>
              <a:rPr sz="2800" spc="-5" dirty="0">
                <a:solidFill>
                  <a:srgbClr val="333399"/>
                </a:solidFill>
                <a:latin typeface="Times New Roman"/>
                <a:cs typeface="Times New Roman"/>
              </a:rPr>
              <a:t>farmaci per </a:t>
            </a:r>
            <a:r>
              <a:rPr sz="2800" spc="-685" dirty="0">
                <a:solidFill>
                  <a:srgbClr val="333399"/>
                </a:solidFill>
                <a:latin typeface="Times New Roman"/>
                <a:cs typeface="Times New Roman"/>
              </a:rPr>
              <a:t> </a:t>
            </a:r>
            <a:r>
              <a:rPr sz="2800" spc="-5" dirty="0">
                <a:solidFill>
                  <a:srgbClr val="333399"/>
                </a:solidFill>
                <a:latin typeface="Times New Roman"/>
                <a:cs typeface="Times New Roman"/>
              </a:rPr>
              <a:t>l’asma</a:t>
            </a:r>
            <a:r>
              <a:rPr sz="2800" spc="-10" dirty="0">
                <a:solidFill>
                  <a:srgbClr val="333399"/>
                </a:solidFill>
                <a:latin typeface="Times New Roman"/>
                <a:cs typeface="Times New Roman"/>
              </a:rPr>
              <a:t> </a:t>
            </a:r>
            <a:r>
              <a:rPr sz="2800" spc="-5" dirty="0">
                <a:solidFill>
                  <a:srgbClr val="333399"/>
                </a:solidFill>
                <a:latin typeface="Times New Roman"/>
                <a:cs typeface="Times New Roman"/>
              </a:rPr>
              <a:t>cercare nei</a:t>
            </a:r>
            <a:r>
              <a:rPr sz="2800" spc="-10" dirty="0">
                <a:solidFill>
                  <a:srgbClr val="333399"/>
                </a:solidFill>
                <a:latin typeface="Times New Roman"/>
                <a:cs typeface="Times New Roman"/>
              </a:rPr>
              <a:t> </a:t>
            </a:r>
            <a:r>
              <a:rPr sz="2800" dirty="0">
                <a:solidFill>
                  <a:srgbClr val="333399"/>
                </a:solidFill>
                <a:latin typeface="Times New Roman"/>
                <a:cs typeface="Times New Roman"/>
              </a:rPr>
              <a:t>suoi</a:t>
            </a:r>
            <a:r>
              <a:rPr sz="2800" spc="-5" dirty="0">
                <a:solidFill>
                  <a:srgbClr val="333399"/>
                </a:solidFill>
                <a:latin typeface="Times New Roman"/>
                <a:cs typeface="Times New Roman"/>
              </a:rPr>
              <a:t> indumenti</a:t>
            </a:r>
            <a:r>
              <a:rPr sz="2800" spc="-10" dirty="0">
                <a:solidFill>
                  <a:srgbClr val="333399"/>
                </a:solidFill>
                <a:latin typeface="Times New Roman"/>
                <a:cs typeface="Times New Roman"/>
              </a:rPr>
              <a:t> </a:t>
            </a:r>
            <a:r>
              <a:rPr sz="2800" spc="-5" dirty="0">
                <a:solidFill>
                  <a:srgbClr val="333399"/>
                </a:solidFill>
                <a:latin typeface="Times New Roman"/>
                <a:cs typeface="Times New Roman"/>
              </a:rPr>
              <a:t>il</a:t>
            </a:r>
            <a:endParaRPr sz="2800" dirty="0">
              <a:latin typeface="Times New Roman"/>
              <a:cs typeface="Times New Roman"/>
            </a:endParaRPr>
          </a:p>
          <a:p>
            <a:pPr marL="63500">
              <a:lnSpc>
                <a:spcPts val="3120"/>
              </a:lnSpc>
            </a:pPr>
            <a:r>
              <a:rPr sz="3300" spc="-89" baseline="-26515" dirty="0">
                <a:solidFill>
                  <a:srgbClr val="333399"/>
                </a:solidFill>
                <a:latin typeface="Times New Roman"/>
                <a:cs typeface="Times New Roman"/>
              </a:rPr>
              <a:t>.</a:t>
            </a:r>
            <a:r>
              <a:rPr sz="2800" spc="-60" dirty="0">
                <a:solidFill>
                  <a:srgbClr val="333399"/>
                </a:solidFill>
                <a:latin typeface="Times New Roman"/>
                <a:cs typeface="Times New Roman"/>
              </a:rPr>
              <a:t>farmaco.</a:t>
            </a:r>
            <a:endParaRPr sz="2800" dirty="0">
              <a:latin typeface="Times New Roman"/>
              <a:cs typeface="Times New Roman"/>
            </a:endParaRPr>
          </a:p>
          <a:p>
            <a:pPr>
              <a:lnSpc>
                <a:spcPct val="100000"/>
              </a:lnSpc>
              <a:spcBef>
                <a:spcPts val="30"/>
              </a:spcBef>
            </a:pPr>
            <a:endParaRPr sz="5500" dirty="0">
              <a:latin typeface="Times New Roman"/>
              <a:cs typeface="Times New Roman"/>
            </a:endParaRPr>
          </a:p>
          <a:p>
            <a:pPr marL="2733040" marR="30480">
              <a:lnSpc>
                <a:spcPts val="3200"/>
              </a:lnSpc>
            </a:pPr>
            <a:r>
              <a:rPr sz="2800" spc="-5" dirty="0">
                <a:solidFill>
                  <a:srgbClr val="333399"/>
                </a:solidFill>
                <a:latin typeface="Times New Roman"/>
                <a:cs typeface="Times New Roman"/>
              </a:rPr>
              <a:t>Nel caso</a:t>
            </a:r>
            <a:r>
              <a:rPr sz="2800" dirty="0">
                <a:solidFill>
                  <a:srgbClr val="333399"/>
                </a:solidFill>
                <a:latin typeface="Times New Roman"/>
                <a:cs typeface="Times New Roman"/>
              </a:rPr>
              <a:t> </a:t>
            </a:r>
            <a:r>
              <a:rPr sz="2800" spc="-5" dirty="0">
                <a:solidFill>
                  <a:srgbClr val="333399"/>
                </a:solidFill>
                <a:latin typeface="Times New Roman"/>
                <a:cs typeface="Times New Roman"/>
              </a:rPr>
              <a:t>sia disponibile,</a:t>
            </a:r>
            <a:r>
              <a:rPr sz="2800" dirty="0">
                <a:solidFill>
                  <a:srgbClr val="333399"/>
                </a:solidFill>
                <a:latin typeface="Times New Roman"/>
                <a:cs typeface="Times New Roman"/>
              </a:rPr>
              <a:t> </a:t>
            </a:r>
            <a:r>
              <a:rPr sz="2800" spc="-5" dirty="0" err="1">
                <a:solidFill>
                  <a:srgbClr val="333399"/>
                </a:solidFill>
                <a:latin typeface="Times New Roman"/>
                <a:cs typeface="Times New Roman"/>
              </a:rPr>
              <a:t>somministrare</a:t>
            </a:r>
            <a:r>
              <a:rPr sz="2800" spc="-5" dirty="0">
                <a:solidFill>
                  <a:srgbClr val="333399"/>
                </a:solidFill>
                <a:latin typeface="Times New Roman"/>
                <a:cs typeface="Times New Roman"/>
              </a:rPr>
              <a:t> </a:t>
            </a:r>
            <a:r>
              <a:rPr sz="2800" spc="-685" dirty="0">
                <a:solidFill>
                  <a:srgbClr val="333399"/>
                </a:solidFill>
                <a:latin typeface="Times New Roman"/>
                <a:cs typeface="Times New Roman"/>
              </a:rPr>
              <a:t> </a:t>
            </a:r>
            <a:r>
              <a:rPr sz="2800" spc="-5" dirty="0" err="1">
                <a:solidFill>
                  <a:srgbClr val="333399"/>
                </a:solidFill>
                <a:latin typeface="Times New Roman"/>
                <a:cs typeface="Times New Roman"/>
              </a:rPr>
              <a:t>ossigeno</a:t>
            </a:r>
            <a:endParaRPr lang="it-IT" sz="1000" b="1" dirty="0">
              <a:solidFill>
                <a:srgbClr val="FF0000"/>
              </a:solidFill>
              <a:latin typeface="Times New Roman"/>
              <a:cs typeface="Times New Roman"/>
            </a:endParaRPr>
          </a:p>
          <a:p>
            <a:pPr marR="592455" algn="ctr">
              <a:lnSpc>
                <a:spcPct val="100000"/>
              </a:lnSpc>
              <a:spcBef>
                <a:spcPts val="1870"/>
              </a:spcBef>
            </a:pPr>
            <a:r>
              <a:rPr sz="2800" b="1" dirty="0">
                <a:solidFill>
                  <a:srgbClr val="FF0000"/>
                </a:solidFill>
                <a:latin typeface="Times New Roman"/>
                <a:cs typeface="Times New Roman"/>
              </a:rPr>
              <a:t>C</a:t>
            </a:r>
            <a:r>
              <a:rPr sz="2800" b="1" spc="-5" dirty="0">
                <a:solidFill>
                  <a:srgbClr val="FF0000"/>
                </a:solidFill>
                <a:latin typeface="Times New Roman"/>
                <a:cs typeface="Times New Roman"/>
              </a:rPr>
              <a:t>O</a:t>
            </a:r>
            <a:r>
              <a:rPr sz="2800" b="1" dirty="0">
                <a:solidFill>
                  <a:srgbClr val="FF0000"/>
                </a:solidFill>
                <a:latin typeface="Times New Roman"/>
                <a:cs typeface="Times New Roman"/>
              </a:rPr>
              <a:t>SA</a:t>
            </a:r>
            <a:r>
              <a:rPr sz="2800" b="1" spc="-155" dirty="0">
                <a:solidFill>
                  <a:srgbClr val="FF0000"/>
                </a:solidFill>
                <a:latin typeface="Times New Roman"/>
                <a:cs typeface="Times New Roman"/>
              </a:rPr>
              <a:t> </a:t>
            </a:r>
            <a:r>
              <a:rPr sz="2800" b="1" dirty="0">
                <a:solidFill>
                  <a:srgbClr val="FF0000"/>
                </a:solidFill>
                <a:latin typeface="Times New Roman"/>
                <a:cs typeface="Times New Roman"/>
              </a:rPr>
              <a:t>N</a:t>
            </a:r>
            <a:r>
              <a:rPr sz="2800" b="1" spc="-5" dirty="0">
                <a:solidFill>
                  <a:srgbClr val="FF0000"/>
                </a:solidFill>
                <a:latin typeface="Times New Roman"/>
                <a:cs typeface="Times New Roman"/>
              </a:rPr>
              <a:t>O</a:t>
            </a:r>
            <a:r>
              <a:rPr sz="2800" b="1" dirty="0">
                <a:solidFill>
                  <a:srgbClr val="FF0000"/>
                </a:solidFill>
                <a:latin typeface="Times New Roman"/>
                <a:cs typeface="Times New Roman"/>
              </a:rPr>
              <a:t>N </a:t>
            </a:r>
            <a:r>
              <a:rPr sz="2800" b="1" spc="-210" dirty="0">
                <a:solidFill>
                  <a:srgbClr val="FF0000"/>
                </a:solidFill>
                <a:latin typeface="Times New Roman"/>
                <a:cs typeface="Times New Roman"/>
              </a:rPr>
              <a:t>F</a:t>
            </a:r>
            <a:r>
              <a:rPr sz="2800" b="1" dirty="0">
                <a:solidFill>
                  <a:srgbClr val="FF0000"/>
                </a:solidFill>
                <a:latin typeface="Times New Roman"/>
                <a:cs typeface="Times New Roman"/>
              </a:rPr>
              <a:t>ARE</a:t>
            </a:r>
            <a:br>
              <a:rPr lang="it-IT" sz="2800" b="1" dirty="0">
                <a:solidFill>
                  <a:srgbClr val="FF0000"/>
                </a:solidFill>
                <a:latin typeface="Times New Roman"/>
                <a:cs typeface="Times New Roman"/>
              </a:rPr>
            </a:br>
            <a:endParaRPr sz="2500" dirty="0">
              <a:latin typeface="Times New Roman"/>
              <a:cs typeface="Times New Roman"/>
            </a:endParaRPr>
          </a:p>
          <a:p>
            <a:pPr marL="650240" marR="3357879">
              <a:lnSpc>
                <a:spcPts val="3200"/>
              </a:lnSpc>
            </a:pPr>
            <a:r>
              <a:rPr sz="2800" dirty="0">
                <a:solidFill>
                  <a:srgbClr val="333399"/>
                </a:solidFill>
                <a:latin typeface="Times New Roman"/>
                <a:cs typeface="Times New Roman"/>
              </a:rPr>
              <a:t>Non </a:t>
            </a:r>
            <a:r>
              <a:rPr sz="2800" spc="-5" dirty="0">
                <a:solidFill>
                  <a:srgbClr val="333399"/>
                </a:solidFill>
                <a:latin typeface="Times New Roman"/>
                <a:cs typeface="Times New Roman"/>
              </a:rPr>
              <a:t>posizionare il malato, </a:t>
            </a:r>
            <a:r>
              <a:rPr sz="2800" dirty="0">
                <a:solidFill>
                  <a:srgbClr val="333399"/>
                </a:solidFill>
                <a:latin typeface="Times New Roman"/>
                <a:cs typeface="Times New Roman"/>
              </a:rPr>
              <a:t> </a:t>
            </a:r>
            <a:r>
              <a:rPr sz="2800" spc="-5" dirty="0">
                <a:solidFill>
                  <a:srgbClr val="333399"/>
                </a:solidFill>
                <a:latin typeface="Times New Roman"/>
                <a:cs typeface="Times New Roman"/>
              </a:rPr>
              <a:t>specialmente </a:t>
            </a:r>
            <a:r>
              <a:rPr sz="2800" dirty="0">
                <a:solidFill>
                  <a:srgbClr val="333399"/>
                </a:solidFill>
                <a:latin typeface="Times New Roman"/>
                <a:cs typeface="Times New Roman"/>
              </a:rPr>
              <a:t>se è un </a:t>
            </a:r>
            <a:r>
              <a:rPr sz="2800" spc="-5" dirty="0">
                <a:solidFill>
                  <a:srgbClr val="333399"/>
                </a:solidFill>
                <a:latin typeface="Times New Roman"/>
                <a:cs typeface="Times New Roman"/>
              </a:rPr>
              <a:t>bambino, </a:t>
            </a:r>
            <a:r>
              <a:rPr sz="2800" spc="-685" dirty="0">
                <a:solidFill>
                  <a:srgbClr val="333399"/>
                </a:solidFill>
                <a:latin typeface="Times New Roman"/>
                <a:cs typeface="Times New Roman"/>
              </a:rPr>
              <a:t> </a:t>
            </a:r>
            <a:r>
              <a:rPr sz="2800" spc="-5" dirty="0">
                <a:solidFill>
                  <a:srgbClr val="333399"/>
                </a:solidFill>
                <a:latin typeface="Times New Roman"/>
                <a:cs typeface="Times New Roman"/>
              </a:rPr>
              <a:t>sdraiato.</a:t>
            </a:r>
            <a:endParaRPr sz="2800" dirty="0">
              <a:latin typeface="Times New Roman"/>
              <a:cs typeface="Times New Roman"/>
            </a:endParaRPr>
          </a:p>
        </p:txBody>
      </p:sp>
      <p:pic>
        <p:nvPicPr>
          <p:cNvPr id="6" name="object 6"/>
          <p:cNvPicPr/>
          <p:nvPr/>
        </p:nvPicPr>
        <p:blipFill>
          <a:blip r:embed="rId4" cstate="print"/>
          <a:stretch>
            <a:fillRect/>
          </a:stretch>
        </p:blipFill>
        <p:spPr>
          <a:xfrm>
            <a:off x="5715000" y="4007118"/>
            <a:ext cx="2697162" cy="2022475"/>
          </a:xfrm>
          <a:prstGeom prst="rect">
            <a:avLst/>
          </a:prstGeom>
        </p:spPr>
      </p:pic>
    </p:spTree>
    <p:extLst>
      <p:ext uri="{BB962C8B-B14F-4D97-AF65-F5344CB8AC3E}">
        <p14:creationId xmlns:p14="http://schemas.microsoft.com/office/powerpoint/2010/main" val="311769680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CasellaDiTesto 1"/>
          <p:cNvSpPr txBox="1">
            <a:spLocks noChangeArrowheads="1"/>
          </p:cNvSpPr>
          <p:nvPr/>
        </p:nvSpPr>
        <p:spPr bwMode="auto">
          <a:xfrm>
            <a:off x="1331640" y="548680"/>
            <a:ext cx="8286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z="2400" b="1" dirty="0"/>
              <a:t>DOLORE TORACICO GASTROINTESTINALE</a:t>
            </a:r>
          </a:p>
        </p:txBody>
      </p:sp>
      <p:sp>
        <p:nvSpPr>
          <p:cNvPr id="108547" name="CasellaDiTesto 2"/>
          <p:cNvSpPr txBox="1">
            <a:spLocks noChangeArrowheads="1"/>
          </p:cNvSpPr>
          <p:nvPr/>
        </p:nvSpPr>
        <p:spPr bwMode="auto">
          <a:xfrm>
            <a:off x="395288" y="1513939"/>
            <a:ext cx="80651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z="2000" b="1" dirty="0"/>
              <a:t>Da REFLUSSO GASTROESOFAGEO e/o ULCERA GASTRICA  </a:t>
            </a:r>
          </a:p>
        </p:txBody>
      </p:sp>
      <p:sp>
        <p:nvSpPr>
          <p:cNvPr id="108548" name="CasellaDiTesto 4"/>
          <p:cNvSpPr txBox="1">
            <a:spLocks noChangeArrowheads="1"/>
          </p:cNvSpPr>
          <p:nvPr/>
        </p:nvSpPr>
        <p:spPr bwMode="auto">
          <a:xfrm>
            <a:off x="395288" y="2017871"/>
            <a:ext cx="7748587"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dirty="0"/>
              <a:t>BRUCIORE AL PETTO</a:t>
            </a:r>
          </a:p>
          <a:p>
            <a:pPr eaLnBrk="1" hangingPunct="1"/>
            <a:endParaRPr lang="it-IT" altLang="it-IT" dirty="0"/>
          </a:p>
          <a:p>
            <a:pPr eaLnBrk="1" hangingPunct="1"/>
            <a:r>
              <a:rPr lang="it-IT" altLang="it-IT" dirty="0"/>
              <a:t>SENSAZIONE DEL BRUCIORE CHE “SALE”</a:t>
            </a:r>
          </a:p>
          <a:p>
            <a:pPr eaLnBrk="1" hangingPunct="1"/>
            <a:r>
              <a:rPr lang="it-IT" altLang="it-IT" dirty="0"/>
              <a:t>SOPRATTUTTO SE MI CORICO</a:t>
            </a:r>
          </a:p>
          <a:p>
            <a:pPr eaLnBrk="1" hangingPunct="1"/>
            <a:endParaRPr lang="it-IT" altLang="it-IT" dirty="0"/>
          </a:p>
          <a:p>
            <a:pPr eaLnBrk="1" hangingPunct="1"/>
            <a:r>
              <a:rPr lang="it-IT" altLang="it-IT" dirty="0"/>
              <a:t>DOPO L’INGESTIONE DI ALCUNI CIBI AUMENTA (POMODORO, CAFFE, VINO, ALCOLICI…)</a:t>
            </a:r>
          </a:p>
          <a:p>
            <a:pPr eaLnBrk="1" hangingPunct="1"/>
            <a:endParaRPr lang="it-IT" altLang="it-IT" dirty="0"/>
          </a:p>
          <a:p>
            <a:pPr eaLnBrk="1" hangingPunct="1"/>
            <a:r>
              <a:rPr lang="it-IT" altLang="it-IT" dirty="0"/>
              <a:t>GUSTO METALLICO IN BOCCA</a:t>
            </a:r>
          </a:p>
          <a:p>
            <a:pPr eaLnBrk="1" hangingPunct="1"/>
            <a:endParaRPr lang="it-IT" altLang="it-IT" dirty="0"/>
          </a:p>
          <a:p>
            <a:pPr eaLnBrk="1" hangingPunct="1"/>
            <a:r>
              <a:rPr lang="it-IT" altLang="it-IT" dirty="0"/>
              <a:t>NON HO SENSO DI STRETTA, MORSA ETC…</a:t>
            </a:r>
          </a:p>
        </p:txBody>
      </p:sp>
      <p:pic>
        <p:nvPicPr>
          <p:cNvPr id="190466" name="Picture 2" descr="https://encrypted-tbn1.gstatic.com/images?q=tbn:ANd9GcSZM_vxbnRveVbU6MJ2-It5wPFKUm9bw4J-y2ml2Hi8_NKSVHdk">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98444" y="3772734"/>
            <a:ext cx="2428892" cy="2051049"/>
          </a:xfrm>
          <a:prstGeom prst="rect">
            <a:avLst/>
          </a:prstGeom>
          <a:ln>
            <a:noFill/>
          </a:ln>
          <a:effectLst>
            <a:softEdge rad="112500"/>
          </a:effectLst>
        </p:spPr>
      </p:pic>
    </p:spTree>
    <p:extLst>
      <p:ext uri="{BB962C8B-B14F-4D97-AF65-F5344CB8AC3E}">
        <p14:creationId xmlns:p14="http://schemas.microsoft.com/office/powerpoint/2010/main" val="357922083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CasellaDiTesto 1"/>
          <p:cNvSpPr txBox="1">
            <a:spLocks noChangeArrowheads="1"/>
          </p:cNvSpPr>
          <p:nvPr/>
        </p:nvSpPr>
        <p:spPr bwMode="auto">
          <a:xfrm>
            <a:off x="1403648" y="548680"/>
            <a:ext cx="8286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z="2400" b="1" dirty="0"/>
              <a:t>DOLORE TORACICO GASTROINTESTINALE</a:t>
            </a:r>
          </a:p>
        </p:txBody>
      </p:sp>
      <p:pic>
        <p:nvPicPr>
          <p:cNvPr id="190466" name="Picture 2" descr="https://encrypted-tbn1.gstatic.com/images?q=tbn:ANd9GcSZM_vxbnRveVbU6MJ2-It5wPFKUm9bw4J-y2ml2Hi8_NKSVHdk">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56750" y="1521967"/>
            <a:ext cx="2428892" cy="2051049"/>
          </a:xfrm>
          <a:prstGeom prst="rect">
            <a:avLst/>
          </a:prstGeom>
          <a:ln>
            <a:noFill/>
          </a:ln>
          <a:effectLst>
            <a:softEdge rad="112500"/>
          </a:effectLst>
        </p:spPr>
      </p:pic>
      <p:sp>
        <p:nvSpPr>
          <p:cNvPr id="3" name="TextBox 2">
            <a:extLst>
              <a:ext uri="{FF2B5EF4-FFF2-40B4-BE49-F238E27FC236}">
                <a16:creationId xmlns:a16="http://schemas.microsoft.com/office/drawing/2014/main" id="{652C6593-8F44-D241-BC4E-3A0B0445B4F0}"/>
              </a:ext>
            </a:extLst>
          </p:cNvPr>
          <p:cNvSpPr txBox="1"/>
          <p:nvPr/>
        </p:nvSpPr>
        <p:spPr>
          <a:xfrm>
            <a:off x="332767" y="1722288"/>
            <a:ext cx="6910866" cy="4154984"/>
          </a:xfrm>
          <a:prstGeom prst="rect">
            <a:avLst/>
          </a:prstGeom>
          <a:noFill/>
        </p:spPr>
        <p:txBody>
          <a:bodyPr wrap="none" rtlCol="0">
            <a:spAutoFit/>
          </a:bodyPr>
          <a:lstStyle/>
          <a:p>
            <a:r>
              <a:rPr lang="it-IT" sz="2400" b="1" i="1" dirty="0"/>
              <a:t>NORME COMPORTAMENTALI</a:t>
            </a:r>
          </a:p>
          <a:p>
            <a:pPr marL="342900" indent="-342900">
              <a:buFont typeface="Arial" panose="020B0604020202020204" pitchFamily="34" charset="0"/>
              <a:buChar char="•"/>
            </a:pPr>
            <a:r>
              <a:rPr lang="it-IT" sz="2400" b="1" i="1" dirty="0"/>
              <a:t>Evitare caffè, cioccolato, menta, fumo</a:t>
            </a:r>
            <a:br>
              <a:rPr lang="it-IT" sz="2400" b="1" i="1" dirty="0"/>
            </a:br>
            <a:r>
              <a:rPr lang="it-IT" sz="2400" b="1" i="1" dirty="0"/>
              <a:t>spezie, bibite gasate</a:t>
            </a:r>
          </a:p>
          <a:p>
            <a:pPr marL="342900" indent="-342900">
              <a:buFont typeface="Arial" panose="020B0604020202020204" pitchFamily="34" charset="0"/>
              <a:buChar char="•"/>
            </a:pPr>
            <a:r>
              <a:rPr lang="it-IT" sz="2400" b="1" i="1" dirty="0"/>
              <a:t>Evitare vestiti troppo stretti in vita</a:t>
            </a:r>
          </a:p>
          <a:p>
            <a:pPr marL="342900" indent="-342900">
              <a:buFont typeface="Arial" panose="020B0604020202020204" pitchFamily="34" charset="0"/>
              <a:buChar char="•"/>
            </a:pPr>
            <a:r>
              <a:rPr lang="it-IT" sz="2400" b="1" i="1" dirty="0"/>
              <a:t>Evitare di sdraiarsi subito dopo pasti</a:t>
            </a:r>
          </a:p>
          <a:p>
            <a:pPr marL="342900" indent="-342900">
              <a:buFont typeface="Arial" panose="020B0604020202020204" pitchFamily="34" charset="0"/>
              <a:buChar char="•"/>
            </a:pPr>
            <a:r>
              <a:rPr lang="it-IT" sz="2400" b="1" i="1" dirty="0"/>
              <a:t>Evitare sforzi a stomaco pieno</a:t>
            </a:r>
          </a:p>
          <a:p>
            <a:pPr marL="342900" indent="-342900">
              <a:buFont typeface="Arial" panose="020B0604020202020204" pitchFamily="34" charset="0"/>
              <a:buChar char="•"/>
            </a:pPr>
            <a:r>
              <a:rPr lang="it-IT" sz="2400" b="1" i="1" dirty="0"/>
              <a:t>Elevare la testiera del letto di 15-20 cm</a:t>
            </a:r>
          </a:p>
          <a:p>
            <a:pPr marL="342900" indent="-342900">
              <a:buFont typeface="Arial" panose="020B0604020202020204" pitchFamily="34" charset="0"/>
              <a:buChar char="•"/>
            </a:pPr>
            <a:r>
              <a:rPr lang="it-IT" sz="2400" b="1" i="1" dirty="0"/>
              <a:t>Mangiare cibi ricchi in fibre</a:t>
            </a:r>
          </a:p>
          <a:p>
            <a:pPr marL="342900" indent="-342900">
              <a:buFont typeface="Arial" panose="020B0604020202020204" pitchFamily="34" charset="0"/>
              <a:buChar char="•"/>
            </a:pPr>
            <a:r>
              <a:rPr lang="it-IT" sz="2400" b="1" i="1" dirty="0"/>
              <a:t>Aspettare 3-4 ore prima di andare a dormire</a:t>
            </a:r>
          </a:p>
          <a:p>
            <a:pPr marL="342900" indent="-342900">
              <a:buFont typeface="Arial" panose="020B0604020202020204" pitchFamily="34" charset="0"/>
              <a:buChar char="•"/>
            </a:pPr>
            <a:r>
              <a:rPr lang="it-IT" sz="2400" b="1" i="1" dirty="0"/>
              <a:t>Consumare cene leggere</a:t>
            </a:r>
          </a:p>
          <a:p>
            <a:pPr marL="342900" indent="-342900">
              <a:buFont typeface="Arial" panose="020B0604020202020204" pitchFamily="34" charset="0"/>
              <a:buChar char="•"/>
            </a:pPr>
            <a:endParaRPr lang="it-IT" sz="2400" b="1" i="1" dirty="0"/>
          </a:p>
        </p:txBody>
      </p:sp>
    </p:spTree>
    <p:extLst>
      <p:ext uri="{BB962C8B-B14F-4D97-AF65-F5344CB8AC3E}">
        <p14:creationId xmlns:p14="http://schemas.microsoft.com/office/powerpoint/2010/main" val="428067732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CasellaDiTesto 1"/>
          <p:cNvSpPr txBox="1">
            <a:spLocks noChangeArrowheads="1"/>
          </p:cNvSpPr>
          <p:nvPr/>
        </p:nvSpPr>
        <p:spPr bwMode="auto">
          <a:xfrm>
            <a:off x="428269" y="461714"/>
            <a:ext cx="8286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it-IT" altLang="it-IT" sz="2400" b="1" dirty="0"/>
              <a:t>DOLORE AL PETTO DA  ATTACCO DI PANICO</a:t>
            </a:r>
          </a:p>
        </p:txBody>
      </p:sp>
      <p:pic>
        <p:nvPicPr>
          <p:cNvPr id="3" name="Picture 2">
            <a:extLst>
              <a:ext uri="{FF2B5EF4-FFF2-40B4-BE49-F238E27FC236}">
                <a16:creationId xmlns:a16="http://schemas.microsoft.com/office/drawing/2014/main" id="{CA6EF868-F083-6244-A9CC-2AAC46A7A14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3382" b="6294"/>
          <a:stretch/>
        </p:blipFill>
        <p:spPr>
          <a:xfrm>
            <a:off x="323528" y="1210444"/>
            <a:ext cx="8286039" cy="4437112"/>
          </a:xfrm>
          <a:prstGeom prst="rect">
            <a:avLst/>
          </a:prstGeom>
        </p:spPr>
      </p:pic>
    </p:spTree>
    <p:extLst>
      <p:ext uri="{BB962C8B-B14F-4D97-AF65-F5344CB8AC3E}">
        <p14:creationId xmlns:p14="http://schemas.microsoft.com/office/powerpoint/2010/main" val="264532594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CasellaDiTesto 1"/>
          <p:cNvSpPr txBox="1">
            <a:spLocks noChangeArrowheads="1"/>
          </p:cNvSpPr>
          <p:nvPr/>
        </p:nvSpPr>
        <p:spPr bwMode="auto">
          <a:xfrm>
            <a:off x="1187624" y="548680"/>
            <a:ext cx="8286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z="2400" b="1" dirty="0"/>
              <a:t>DOLORE AL PETTO DA  ATTACCO DI PANICO</a:t>
            </a:r>
          </a:p>
        </p:txBody>
      </p:sp>
      <p:sp>
        <p:nvSpPr>
          <p:cNvPr id="110595" name="CasellaDiTesto 2"/>
          <p:cNvSpPr txBox="1">
            <a:spLocks noChangeArrowheads="1"/>
          </p:cNvSpPr>
          <p:nvPr/>
        </p:nvSpPr>
        <p:spPr bwMode="auto">
          <a:xfrm>
            <a:off x="827584" y="1340768"/>
            <a:ext cx="600075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it-IT" altLang="it-IT" dirty="0"/>
          </a:p>
          <a:p>
            <a:pPr eaLnBrk="1" hangingPunct="1"/>
            <a:r>
              <a:rPr lang="it-IT" altLang="it-IT" dirty="0"/>
              <a:t>SENSO DI QUALCOSA IN GOLA</a:t>
            </a:r>
          </a:p>
          <a:p>
            <a:pPr eaLnBrk="1" hangingPunct="1"/>
            <a:endParaRPr lang="it-IT" altLang="it-IT" dirty="0"/>
          </a:p>
          <a:p>
            <a:pPr eaLnBrk="1" hangingPunct="1"/>
            <a:r>
              <a:rPr lang="it-IT" altLang="it-IT" dirty="0"/>
              <a:t>SENSAZIONE DI DIFFICOLTA RESPIRATORIE ALTERNATE A MOMENTI DI BENESSERE</a:t>
            </a:r>
          </a:p>
          <a:p>
            <a:pPr eaLnBrk="1" hangingPunct="1"/>
            <a:endParaRPr lang="it-IT" altLang="it-IT" dirty="0"/>
          </a:p>
          <a:p>
            <a:pPr eaLnBrk="1" hangingPunct="1"/>
            <a:r>
              <a:rPr lang="it-IT" altLang="it-IT" dirty="0"/>
              <a:t>PERIODO STRESSANTE</a:t>
            </a:r>
          </a:p>
          <a:p>
            <a:pPr eaLnBrk="1" hangingPunct="1"/>
            <a:endParaRPr lang="it-IT" altLang="it-IT" dirty="0"/>
          </a:p>
          <a:p>
            <a:pPr eaLnBrk="1" hangingPunct="1"/>
            <a:endParaRPr lang="it-IT" altLang="it-IT" dirty="0"/>
          </a:p>
          <a:p>
            <a:pPr eaLnBrk="1" hangingPunct="1"/>
            <a:r>
              <a:rPr lang="it-IT" altLang="it-IT" dirty="0"/>
              <a:t>SENSAZIONE DI MANCANZA DI FIATO</a:t>
            </a:r>
          </a:p>
          <a:p>
            <a:pPr eaLnBrk="1" hangingPunct="1"/>
            <a:endParaRPr lang="it-IT" altLang="it-IT" dirty="0"/>
          </a:p>
          <a:p>
            <a:pPr eaLnBrk="1" hangingPunct="1"/>
            <a:endParaRPr lang="it-IT" altLang="it-IT" dirty="0"/>
          </a:p>
          <a:p>
            <a:pPr eaLnBrk="1" hangingPunct="1"/>
            <a:r>
              <a:rPr lang="it-IT" altLang="it-IT" b="1" dirty="0"/>
              <a:t>…..</a:t>
            </a:r>
            <a:r>
              <a:rPr lang="it-IT" altLang="it-IT" sz="2000" b="1" dirty="0"/>
              <a:t>È UNA DIAGNOSI DI ESCLUSIONE…</a:t>
            </a:r>
          </a:p>
          <a:p>
            <a:pPr eaLnBrk="1" hangingPunct="1"/>
            <a:endParaRPr lang="it-IT" altLang="it-IT" sz="2000" b="1" dirty="0"/>
          </a:p>
          <a:p>
            <a:pPr eaLnBrk="1" hangingPunct="1"/>
            <a:r>
              <a:rPr lang="it-IT" altLang="it-IT" sz="2000" b="1" dirty="0"/>
              <a:t>CHIEDETE AL VOSTRO MEDICO RACCONTANDO </a:t>
            </a:r>
            <a:r>
              <a:rPr lang="it-IT" altLang="it-IT" b="1" dirty="0"/>
              <a:t>TUTTI I SINTOMI!!!!</a:t>
            </a:r>
          </a:p>
          <a:p>
            <a:pPr eaLnBrk="1" hangingPunct="1"/>
            <a:endParaRPr lang="it-IT" altLang="it-IT" dirty="0"/>
          </a:p>
          <a:p>
            <a:pPr eaLnBrk="1" hangingPunct="1"/>
            <a:endParaRPr lang="it-IT" altLang="it-IT" dirty="0"/>
          </a:p>
        </p:txBody>
      </p:sp>
      <p:pic>
        <p:nvPicPr>
          <p:cNvPr id="110596" name="Picture 3" descr="C:\Users\Giorgia\Desktop\imagesCART8WIU.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29375" y="1969343"/>
            <a:ext cx="20574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4865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26"/>
          <p:cNvSpPr txBox="1"/>
          <p:nvPr/>
        </p:nvSpPr>
        <p:spPr>
          <a:xfrm>
            <a:off x="162967" y="1466850"/>
            <a:ext cx="5776595" cy="3962623"/>
          </a:xfrm>
          <a:prstGeom prst="rect">
            <a:avLst/>
          </a:prstGeom>
        </p:spPr>
        <p:txBody>
          <a:bodyPr vert="horz" wrap="square" lIns="0" tIns="139700" rIns="0" bIns="0" rtlCol="0">
            <a:spAutoFit/>
          </a:bodyPr>
          <a:lstStyle/>
          <a:p>
            <a:pPr marL="172085" indent="-160020">
              <a:lnSpc>
                <a:spcPct val="100000"/>
              </a:lnSpc>
              <a:spcBef>
                <a:spcPts val="1100"/>
              </a:spcBef>
              <a:buChar char="•"/>
              <a:tabLst>
                <a:tab pos="172720" algn="l"/>
              </a:tabLst>
            </a:pPr>
            <a:r>
              <a:rPr sz="2000" spc="-5" dirty="0">
                <a:solidFill>
                  <a:srgbClr val="333399"/>
                </a:solidFill>
                <a:latin typeface="Arial MT"/>
                <a:cs typeface="Arial MT"/>
              </a:rPr>
              <a:t>Rotolo </a:t>
            </a:r>
            <a:r>
              <a:rPr sz="2000" dirty="0">
                <a:solidFill>
                  <a:srgbClr val="333399"/>
                </a:solidFill>
                <a:latin typeface="Arial MT"/>
                <a:cs typeface="Arial MT"/>
              </a:rPr>
              <a:t>di</a:t>
            </a:r>
            <a:r>
              <a:rPr sz="2000" spc="-5" dirty="0">
                <a:solidFill>
                  <a:srgbClr val="333399"/>
                </a:solidFill>
                <a:latin typeface="Arial MT"/>
                <a:cs typeface="Arial MT"/>
              </a:rPr>
              <a:t> cerotto alto</a:t>
            </a:r>
            <a:r>
              <a:rPr sz="2000" dirty="0">
                <a:solidFill>
                  <a:srgbClr val="333399"/>
                </a:solidFill>
                <a:latin typeface="Arial MT"/>
                <a:cs typeface="Arial MT"/>
              </a:rPr>
              <a:t> cm</a:t>
            </a:r>
            <a:r>
              <a:rPr sz="2000" spc="-10" dirty="0">
                <a:solidFill>
                  <a:srgbClr val="333399"/>
                </a:solidFill>
                <a:latin typeface="Arial MT"/>
                <a:cs typeface="Arial MT"/>
              </a:rPr>
              <a:t> </a:t>
            </a:r>
            <a:r>
              <a:rPr sz="2000" spc="-5" dirty="0">
                <a:solidFill>
                  <a:srgbClr val="333399"/>
                </a:solidFill>
                <a:latin typeface="Arial MT"/>
                <a:cs typeface="Arial MT"/>
              </a:rPr>
              <a:t>2,5 </a:t>
            </a:r>
            <a:r>
              <a:rPr sz="2000" dirty="0">
                <a:solidFill>
                  <a:srgbClr val="333399"/>
                </a:solidFill>
                <a:latin typeface="Arial MT"/>
                <a:cs typeface="Arial MT"/>
              </a:rPr>
              <a:t>(1);</a:t>
            </a:r>
            <a:endParaRPr sz="2000" dirty="0">
              <a:latin typeface="Arial MT"/>
              <a:cs typeface="Arial MT"/>
            </a:endParaRPr>
          </a:p>
          <a:p>
            <a:pPr marL="172085" indent="-160020">
              <a:lnSpc>
                <a:spcPct val="100000"/>
              </a:lnSpc>
              <a:spcBef>
                <a:spcPts val="1000"/>
              </a:spcBef>
              <a:buChar char="•"/>
              <a:tabLst>
                <a:tab pos="172720" algn="l"/>
              </a:tabLst>
            </a:pPr>
            <a:r>
              <a:rPr sz="2000" spc="-5" dirty="0">
                <a:solidFill>
                  <a:srgbClr val="333399"/>
                </a:solidFill>
                <a:latin typeface="Arial MT"/>
                <a:cs typeface="Arial MT"/>
              </a:rPr>
              <a:t>Rotolo </a:t>
            </a:r>
            <a:r>
              <a:rPr sz="2000" dirty="0">
                <a:solidFill>
                  <a:srgbClr val="333399"/>
                </a:solidFill>
                <a:latin typeface="Arial MT"/>
                <a:cs typeface="Arial MT"/>
              </a:rPr>
              <a:t>di</a:t>
            </a:r>
            <a:r>
              <a:rPr sz="2000" spc="-5" dirty="0">
                <a:solidFill>
                  <a:srgbClr val="333399"/>
                </a:solidFill>
                <a:latin typeface="Arial MT"/>
                <a:cs typeface="Arial MT"/>
              </a:rPr>
              <a:t> </a:t>
            </a:r>
            <a:r>
              <a:rPr sz="2000" dirty="0">
                <a:solidFill>
                  <a:srgbClr val="333399"/>
                </a:solidFill>
                <a:latin typeface="Arial MT"/>
                <a:cs typeface="Arial MT"/>
              </a:rPr>
              <a:t>benda</a:t>
            </a:r>
            <a:r>
              <a:rPr sz="2000" spc="-5" dirty="0">
                <a:solidFill>
                  <a:srgbClr val="333399"/>
                </a:solidFill>
                <a:latin typeface="Arial MT"/>
                <a:cs typeface="Arial MT"/>
              </a:rPr>
              <a:t> orlata alta </a:t>
            </a:r>
            <a:r>
              <a:rPr sz="2000" dirty="0">
                <a:solidFill>
                  <a:srgbClr val="333399"/>
                </a:solidFill>
                <a:latin typeface="Arial MT"/>
                <a:cs typeface="Arial MT"/>
              </a:rPr>
              <a:t>cm</a:t>
            </a:r>
            <a:r>
              <a:rPr sz="2000" spc="-10" dirty="0">
                <a:solidFill>
                  <a:srgbClr val="333399"/>
                </a:solidFill>
                <a:latin typeface="Arial MT"/>
                <a:cs typeface="Arial MT"/>
              </a:rPr>
              <a:t> </a:t>
            </a:r>
            <a:r>
              <a:rPr sz="2000" dirty="0">
                <a:solidFill>
                  <a:srgbClr val="333399"/>
                </a:solidFill>
                <a:latin typeface="Arial MT"/>
                <a:cs typeface="Arial MT"/>
              </a:rPr>
              <a:t>10 (1);</a:t>
            </a:r>
            <a:endParaRPr sz="2000" dirty="0">
              <a:latin typeface="Arial MT"/>
              <a:cs typeface="Arial MT"/>
            </a:endParaRPr>
          </a:p>
          <a:p>
            <a:pPr marL="172085" indent="-160020">
              <a:lnSpc>
                <a:spcPct val="100000"/>
              </a:lnSpc>
              <a:spcBef>
                <a:spcPts val="1000"/>
              </a:spcBef>
              <a:buChar char="•"/>
              <a:tabLst>
                <a:tab pos="172720" algn="l"/>
              </a:tabLst>
            </a:pPr>
            <a:r>
              <a:rPr sz="2000" dirty="0">
                <a:solidFill>
                  <a:srgbClr val="333399"/>
                </a:solidFill>
                <a:latin typeface="Arial MT"/>
                <a:cs typeface="Arial MT"/>
              </a:rPr>
              <a:t>Un</a:t>
            </a:r>
            <a:r>
              <a:rPr sz="2000" spc="-15" dirty="0">
                <a:solidFill>
                  <a:srgbClr val="333399"/>
                </a:solidFill>
                <a:latin typeface="Arial MT"/>
                <a:cs typeface="Arial MT"/>
              </a:rPr>
              <a:t> </a:t>
            </a:r>
            <a:r>
              <a:rPr sz="2000" dirty="0">
                <a:solidFill>
                  <a:srgbClr val="333399"/>
                </a:solidFill>
                <a:latin typeface="Arial MT"/>
                <a:cs typeface="Arial MT"/>
              </a:rPr>
              <a:t>paio</a:t>
            </a:r>
            <a:r>
              <a:rPr sz="2000" spc="-15" dirty="0">
                <a:solidFill>
                  <a:srgbClr val="333399"/>
                </a:solidFill>
                <a:latin typeface="Arial MT"/>
                <a:cs typeface="Arial MT"/>
              </a:rPr>
              <a:t> </a:t>
            </a:r>
            <a:r>
              <a:rPr sz="2000" dirty="0">
                <a:solidFill>
                  <a:srgbClr val="333399"/>
                </a:solidFill>
                <a:latin typeface="Arial MT"/>
                <a:cs typeface="Arial MT"/>
              </a:rPr>
              <a:t>di</a:t>
            </a:r>
            <a:r>
              <a:rPr sz="2000" spc="-15" dirty="0">
                <a:solidFill>
                  <a:srgbClr val="333399"/>
                </a:solidFill>
                <a:latin typeface="Arial MT"/>
                <a:cs typeface="Arial MT"/>
              </a:rPr>
              <a:t> </a:t>
            </a:r>
            <a:r>
              <a:rPr sz="2000" spc="-5" dirty="0">
                <a:solidFill>
                  <a:srgbClr val="333399"/>
                </a:solidFill>
                <a:latin typeface="Arial MT"/>
                <a:cs typeface="Arial MT"/>
              </a:rPr>
              <a:t>forbici</a:t>
            </a:r>
            <a:r>
              <a:rPr sz="2000" spc="-10" dirty="0">
                <a:solidFill>
                  <a:srgbClr val="333399"/>
                </a:solidFill>
                <a:latin typeface="Arial MT"/>
                <a:cs typeface="Arial MT"/>
              </a:rPr>
              <a:t> </a:t>
            </a:r>
            <a:r>
              <a:rPr sz="2000" dirty="0">
                <a:solidFill>
                  <a:srgbClr val="333399"/>
                </a:solidFill>
                <a:latin typeface="Arial MT"/>
                <a:cs typeface="Arial MT"/>
              </a:rPr>
              <a:t>(1);</a:t>
            </a:r>
            <a:endParaRPr sz="2000" dirty="0">
              <a:latin typeface="Arial MT"/>
              <a:cs typeface="Arial MT"/>
            </a:endParaRPr>
          </a:p>
          <a:p>
            <a:pPr marL="172085" indent="-160020">
              <a:lnSpc>
                <a:spcPct val="100000"/>
              </a:lnSpc>
              <a:spcBef>
                <a:spcPts val="1000"/>
              </a:spcBef>
              <a:buChar char="•"/>
              <a:tabLst>
                <a:tab pos="172720" algn="l"/>
              </a:tabLst>
            </a:pPr>
            <a:r>
              <a:rPr sz="2000" dirty="0">
                <a:solidFill>
                  <a:srgbClr val="333399"/>
                </a:solidFill>
                <a:latin typeface="Arial MT"/>
                <a:cs typeface="Arial MT"/>
              </a:rPr>
              <a:t>Un</a:t>
            </a:r>
            <a:r>
              <a:rPr sz="2000" spc="-15" dirty="0">
                <a:solidFill>
                  <a:srgbClr val="333399"/>
                </a:solidFill>
                <a:latin typeface="Arial MT"/>
                <a:cs typeface="Arial MT"/>
              </a:rPr>
              <a:t> </a:t>
            </a:r>
            <a:r>
              <a:rPr sz="2000" dirty="0">
                <a:solidFill>
                  <a:srgbClr val="333399"/>
                </a:solidFill>
                <a:latin typeface="Arial MT"/>
                <a:cs typeface="Arial MT"/>
              </a:rPr>
              <a:t>laccio</a:t>
            </a:r>
            <a:r>
              <a:rPr sz="2000" spc="-15" dirty="0">
                <a:solidFill>
                  <a:srgbClr val="333399"/>
                </a:solidFill>
                <a:latin typeface="Arial MT"/>
                <a:cs typeface="Arial MT"/>
              </a:rPr>
              <a:t> </a:t>
            </a:r>
            <a:r>
              <a:rPr sz="2000" spc="-5" dirty="0">
                <a:solidFill>
                  <a:srgbClr val="333399"/>
                </a:solidFill>
                <a:latin typeface="Arial MT"/>
                <a:cs typeface="Arial MT"/>
              </a:rPr>
              <a:t>emostatico</a:t>
            </a:r>
            <a:r>
              <a:rPr sz="2000" spc="-15" dirty="0">
                <a:solidFill>
                  <a:srgbClr val="333399"/>
                </a:solidFill>
                <a:latin typeface="Arial MT"/>
                <a:cs typeface="Arial MT"/>
              </a:rPr>
              <a:t> </a:t>
            </a:r>
            <a:r>
              <a:rPr sz="2000" dirty="0">
                <a:solidFill>
                  <a:srgbClr val="333399"/>
                </a:solidFill>
                <a:latin typeface="Arial MT"/>
                <a:cs typeface="Arial MT"/>
              </a:rPr>
              <a:t>(1);</a:t>
            </a:r>
            <a:endParaRPr sz="2000" dirty="0">
              <a:latin typeface="Arial MT"/>
              <a:cs typeface="Arial MT"/>
            </a:endParaRPr>
          </a:p>
          <a:p>
            <a:pPr marL="172085" indent="-160020">
              <a:lnSpc>
                <a:spcPct val="100000"/>
              </a:lnSpc>
              <a:spcBef>
                <a:spcPts val="1000"/>
              </a:spcBef>
              <a:buChar char="•"/>
              <a:tabLst>
                <a:tab pos="172720" algn="l"/>
              </a:tabLst>
            </a:pPr>
            <a:r>
              <a:rPr sz="2000" spc="-5" dirty="0">
                <a:solidFill>
                  <a:srgbClr val="333399"/>
                </a:solidFill>
                <a:latin typeface="Arial MT"/>
                <a:cs typeface="Arial MT"/>
              </a:rPr>
              <a:t>Confezione </a:t>
            </a:r>
            <a:r>
              <a:rPr sz="2000" dirty="0">
                <a:solidFill>
                  <a:srgbClr val="333399"/>
                </a:solidFill>
                <a:latin typeface="Arial MT"/>
                <a:cs typeface="Arial MT"/>
              </a:rPr>
              <a:t>di</a:t>
            </a:r>
            <a:r>
              <a:rPr sz="2000" spc="-5" dirty="0">
                <a:solidFill>
                  <a:srgbClr val="333399"/>
                </a:solidFill>
                <a:latin typeface="Arial MT"/>
                <a:cs typeface="Arial MT"/>
              </a:rPr>
              <a:t> </a:t>
            </a:r>
            <a:r>
              <a:rPr sz="2000" dirty="0">
                <a:solidFill>
                  <a:srgbClr val="333399"/>
                </a:solidFill>
                <a:latin typeface="Arial MT"/>
                <a:cs typeface="Arial MT"/>
              </a:rPr>
              <a:t>ghiaccio</a:t>
            </a:r>
            <a:r>
              <a:rPr sz="2000" spc="-5" dirty="0">
                <a:solidFill>
                  <a:srgbClr val="333399"/>
                </a:solidFill>
                <a:latin typeface="Arial MT"/>
                <a:cs typeface="Arial MT"/>
              </a:rPr>
              <a:t> pronto </a:t>
            </a:r>
            <a:r>
              <a:rPr sz="2000" dirty="0" err="1">
                <a:solidFill>
                  <a:srgbClr val="333399"/>
                </a:solidFill>
                <a:latin typeface="Arial MT"/>
                <a:cs typeface="Arial MT"/>
              </a:rPr>
              <a:t>uso</a:t>
            </a:r>
            <a:r>
              <a:rPr sz="2000" spc="-5" dirty="0">
                <a:solidFill>
                  <a:srgbClr val="333399"/>
                </a:solidFill>
                <a:latin typeface="Arial MT"/>
                <a:cs typeface="Arial MT"/>
              </a:rPr>
              <a:t> </a:t>
            </a:r>
            <a:r>
              <a:rPr sz="2000" dirty="0">
                <a:solidFill>
                  <a:srgbClr val="333399"/>
                </a:solidFill>
                <a:latin typeface="Arial MT"/>
                <a:cs typeface="Arial MT"/>
              </a:rPr>
              <a:t>(</a:t>
            </a:r>
            <a:r>
              <a:rPr lang="it-IT" sz="2000" dirty="0">
                <a:solidFill>
                  <a:srgbClr val="333399"/>
                </a:solidFill>
                <a:latin typeface="Arial MT"/>
                <a:cs typeface="Arial MT"/>
              </a:rPr>
              <a:t>2</a:t>
            </a:r>
            <a:r>
              <a:rPr sz="2000" dirty="0">
                <a:solidFill>
                  <a:srgbClr val="333399"/>
                </a:solidFill>
                <a:latin typeface="Arial MT"/>
                <a:cs typeface="Arial MT"/>
              </a:rPr>
              <a:t>);</a:t>
            </a:r>
            <a:endParaRPr sz="2000" dirty="0">
              <a:latin typeface="Arial MT"/>
              <a:cs typeface="Arial MT"/>
            </a:endParaRPr>
          </a:p>
          <a:p>
            <a:pPr marL="12700" marR="5080">
              <a:lnSpc>
                <a:spcPts val="2300"/>
              </a:lnSpc>
              <a:spcBef>
                <a:spcPts val="1160"/>
              </a:spcBef>
              <a:buChar char="•"/>
              <a:tabLst>
                <a:tab pos="172720" algn="l"/>
              </a:tabLst>
            </a:pPr>
            <a:r>
              <a:rPr sz="2000" spc="-5" dirty="0">
                <a:solidFill>
                  <a:srgbClr val="333399"/>
                </a:solidFill>
                <a:latin typeface="Arial MT"/>
                <a:cs typeface="Arial MT"/>
              </a:rPr>
              <a:t>Sacchetti</a:t>
            </a:r>
            <a:r>
              <a:rPr sz="2000" dirty="0">
                <a:solidFill>
                  <a:srgbClr val="333399"/>
                </a:solidFill>
                <a:latin typeface="Arial MT"/>
                <a:cs typeface="Arial MT"/>
              </a:rPr>
              <a:t> monouso</a:t>
            </a:r>
            <a:r>
              <a:rPr sz="2000" spc="5" dirty="0">
                <a:solidFill>
                  <a:srgbClr val="333399"/>
                </a:solidFill>
                <a:latin typeface="Arial MT"/>
                <a:cs typeface="Arial MT"/>
              </a:rPr>
              <a:t> </a:t>
            </a:r>
            <a:r>
              <a:rPr sz="2000" dirty="0">
                <a:solidFill>
                  <a:srgbClr val="333399"/>
                </a:solidFill>
                <a:latin typeface="Arial MT"/>
                <a:cs typeface="Arial MT"/>
              </a:rPr>
              <a:t>per la</a:t>
            </a:r>
            <a:r>
              <a:rPr sz="2000" spc="5" dirty="0">
                <a:solidFill>
                  <a:srgbClr val="333399"/>
                </a:solidFill>
                <a:latin typeface="Arial MT"/>
                <a:cs typeface="Arial MT"/>
              </a:rPr>
              <a:t> </a:t>
            </a:r>
            <a:r>
              <a:rPr sz="2000" spc="-5" dirty="0">
                <a:solidFill>
                  <a:srgbClr val="333399"/>
                </a:solidFill>
                <a:latin typeface="Arial MT"/>
                <a:cs typeface="Arial MT"/>
              </a:rPr>
              <a:t>raccolta</a:t>
            </a:r>
            <a:r>
              <a:rPr sz="2000" spc="5" dirty="0">
                <a:solidFill>
                  <a:srgbClr val="333399"/>
                </a:solidFill>
                <a:latin typeface="Arial MT"/>
                <a:cs typeface="Arial MT"/>
              </a:rPr>
              <a:t> </a:t>
            </a:r>
            <a:r>
              <a:rPr sz="2000" dirty="0">
                <a:solidFill>
                  <a:srgbClr val="333399"/>
                </a:solidFill>
                <a:latin typeface="Arial MT"/>
                <a:cs typeface="Arial MT"/>
              </a:rPr>
              <a:t>di</a:t>
            </a:r>
            <a:r>
              <a:rPr sz="2000" spc="5" dirty="0">
                <a:solidFill>
                  <a:srgbClr val="333399"/>
                </a:solidFill>
                <a:latin typeface="Arial MT"/>
                <a:cs typeface="Arial MT"/>
              </a:rPr>
              <a:t> </a:t>
            </a:r>
            <a:r>
              <a:rPr sz="2000" spc="-5" dirty="0">
                <a:solidFill>
                  <a:srgbClr val="333399"/>
                </a:solidFill>
                <a:latin typeface="Arial MT"/>
                <a:cs typeface="Arial MT"/>
              </a:rPr>
              <a:t>rifiuti</a:t>
            </a:r>
            <a:r>
              <a:rPr sz="2000" dirty="0">
                <a:solidFill>
                  <a:srgbClr val="333399"/>
                </a:solidFill>
                <a:latin typeface="Arial MT"/>
                <a:cs typeface="Arial MT"/>
              </a:rPr>
              <a:t> </a:t>
            </a:r>
            <a:r>
              <a:rPr sz="2000" spc="-5" dirty="0">
                <a:solidFill>
                  <a:srgbClr val="333399"/>
                </a:solidFill>
                <a:latin typeface="Arial MT"/>
                <a:cs typeface="Arial MT"/>
              </a:rPr>
              <a:t>sanitari </a:t>
            </a:r>
            <a:r>
              <a:rPr sz="2000" spc="-540" dirty="0">
                <a:solidFill>
                  <a:srgbClr val="333399"/>
                </a:solidFill>
                <a:latin typeface="Arial MT"/>
                <a:cs typeface="Arial MT"/>
              </a:rPr>
              <a:t> </a:t>
            </a:r>
            <a:r>
              <a:rPr sz="2000" dirty="0">
                <a:solidFill>
                  <a:srgbClr val="333399"/>
                </a:solidFill>
                <a:latin typeface="Arial MT"/>
                <a:cs typeface="Arial MT"/>
              </a:rPr>
              <a:t>(1);</a:t>
            </a:r>
            <a:endParaRPr sz="2000" dirty="0">
              <a:latin typeface="Arial MT"/>
              <a:cs typeface="Arial MT"/>
            </a:endParaRPr>
          </a:p>
          <a:p>
            <a:pPr marL="12700" marR="117475">
              <a:lnSpc>
                <a:spcPts val="2300"/>
              </a:lnSpc>
              <a:spcBef>
                <a:spcPts val="1100"/>
              </a:spcBef>
              <a:buChar char="•"/>
              <a:tabLst>
                <a:tab pos="172720" algn="l"/>
              </a:tabLst>
            </a:pPr>
            <a:r>
              <a:rPr sz="2000" spc="-5" dirty="0">
                <a:solidFill>
                  <a:srgbClr val="333399"/>
                </a:solidFill>
                <a:latin typeface="Arial MT"/>
                <a:cs typeface="Arial MT"/>
              </a:rPr>
              <a:t>Istruzioni </a:t>
            </a:r>
            <a:r>
              <a:rPr sz="2000" dirty="0">
                <a:solidFill>
                  <a:srgbClr val="333399"/>
                </a:solidFill>
                <a:latin typeface="Arial MT"/>
                <a:cs typeface="Arial MT"/>
              </a:rPr>
              <a:t>sul modo di usare i presidi </a:t>
            </a:r>
            <a:r>
              <a:rPr sz="2000" spc="-5" dirty="0">
                <a:solidFill>
                  <a:srgbClr val="333399"/>
                </a:solidFill>
                <a:latin typeface="Arial MT"/>
                <a:cs typeface="Arial MT"/>
              </a:rPr>
              <a:t>suddetti </a:t>
            </a:r>
            <a:r>
              <a:rPr sz="2000" dirty="0">
                <a:solidFill>
                  <a:srgbClr val="333399"/>
                </a:solidFill>
                <a:latin typeface="Arial MT"/>
                <a:cs typeface="Arial MT"/>
              </a:rPr>
              <a:t>e di </a:t>
            </a:r>
            <a:r>
              <a:rPr sz="2000" spc="-545" dirty="0">
                <a:solidFill>
                  <a:srgbClr val="333399"/>
                </a:solidFill>
                <a:latin typeface="Arial MT"/>
                <a:cs typeface="Arial MT"/>
              </a:rPr>
              <a:t> </a:t>
            </a:r>
            <a:r>
              <a:rPr sz="2000" spc="-5" dirty="0">
                <a:solidFill>
                  <a:srgbClr val="333399"/>
                </a:solidFill>
                <a:latin typeface="Arial MT"/>
                <a:cs typeface="Arial MT"/>
              </a:rPr>
              <a:t>prestare </a:t>
            </a:r>
            <a:r>
              <a:rPr sz="2000" dirty="0">
                <a:solidFill>
                  <a:srgbClr val="333399"/>
                </a:solidFill>
                <a:latin typeface="Arial MT"/>
                <a:cs typeface="Arial MT"/>
              </a:rPr>
              <a:t>i primi soccorsi in </a:t>
            </a:r>
            <a:r>
              <a:rPr sz="2000" spc="-5" dirty="0">
                <a:solidFill>
                  <a:srgbClr val="333399"/>
                </a:solidFill>
                <a:latin typeface="Arial MT"/>
                <a:cs typeface="Arial MT"/>
              </a:rPr>
              <a:t>attesa </a:t>
            </a:r>
            <a:r>
              <a:rPr sz="2000" dirty="0">
                <a:solidFill>
                  <a:srgbClr val="333399"/>
                </a:solidFill>
                <a:latin typeface="Arial MT"/>
                <a:cs typeface="Arial MT"/>
              </a:rPr>
              <a:t>del servizio di </a:t>
            </a:r>
            <a:r>
              <a:rPr sz="2000" spc="5" dirty="0">
                <a:solidFill>
                  <a:srgbClr val="333399"/>
                </a:solidFill>
                <a:latin typeface="Arial MT"/>
                <a:cs typeface="Arial MT"/>
              </a:rPr>
              <a:t> </a:t>
            </a:r>
            <a:r>
              <a:rPr sz="2000" dirty="0">
                <a:solidFill>
                  <a:srgbClr val="333399"/>
                </a:solidFill>
                <a:latin typeface="Arial MT"/>
                <a:cs typeface="Arial MT"/>
              </a:rPr>
              <a:t>emergenza.</a:t>
            </a:r>
            <a:endParaRPr sz="2000" dirty="0">
              <a:latin typeface="Arial MT"/>
              <a:cs typeface="Arial MT"/>
            </a:endParaRPr>
          </a:p>
        </p:txBody>
      </p:sp>
      <p:sp>
        <p:nvSpPr>
          <p:cNvPr id="30" name="object 30"/>
          <p:cNvSpPr txBox="1"/>
          <p:nvPr/>
        </p:nvSpPr>
        <p:spPr>
          <a:xfrm>
            <a:off x="889000" y="241950"/>
            <a:ext cx="7366000" cy="825500"/>
          </a:xfrm>
          <a:prstGeom prst="rect">
            <a:avLst/>
          </a:prstGeom>
          <a:ln w="9525">
            <a:solidFill>
              <a:srgbClr val="77933C"/>
            </a:solidFill>
          </a:ln>
        </p:spPr>
        <p:txBody>
          <a:bodyPr vert="horz" wrap="square" lIns="0" tIns="0" rIns="0" bIns="0" rtlCol="0">
            <a:spAutoFit/>
          </a:bodyPr>
          <a:lstStyle/>
          <a:p>
            <a:pPr marL="39370" algn="ctr">
              <a:lnSpc>
                <a:spcPts val="2655"/>
              </a:lnSpc>
            </a:pPr>
            <a:r>
              <a:rPr sz="2400" b="1" spc="-5" dirty="0">
                <a:solidFill>
                  <a:srgbClr val="FF0000"/>
                </a:solidFill>
                <a:latin typeface="Arial"/>
                <a:cs typeface="Arial"/>
              </a:rPr>
              <a:t>Contenuto</a:t>
            </a:r>
            <a:r>
              <a:rPr sz="2400" b="1" spc="-10" dirty="0">
                <a:solidFill>
                  <a:srgbClr val="FF0000"/>
                </a:solidFill>
                <a:latin typeface="Arial"/>
                <a:cs typeface="Arial"/>
              </a:rPr>
              <a:t> </a:t>
            </a:r>
            <a:r>
              <a:rPr sz="2400" b="1" spc="-5" dirty="0">
                <a:solidFill>
                  <a:srgbClr val="FF0000"/>
                </a:solidFill>
                <a:latin typeface="Arial"/>
                <a:cs typeface="Arial"/>
              </a:rPr>
              <a:t>minimo</a:t>
            </a:r>
            <a:r>
              <a:rPr sz="2400" b="1" spc="-10" dirty="0">
                <a:solidFill>
                  <a:srgbClr val="FF0000"/>
                </a:solidFill>
                <a:latin typeface="Arial"/>
                <a:cs typeface="Arial"/>
              </a:rPr>
              <a:t> </a:t>
            </a:r>
            <a:r>
              <a:rPr sz="2400" b="1" spc="-5" dirty="0">
                <a:solidFill>
                  <a:srgbClr val="FF0000"/>
                </a:solidFill>
                <a:latin typeface="Arial"/>
                <a:cs typeface="Arial"/>
              </a:rPr>
              <a:t>della </a:t>
            </a:r>
            <a:r>
              <a:rPr sz="2400" b="1" dirty="0">
                <a:solidFill>
                  <a:srgbClr val="FF0000"/>
                </a:solidFill>
                <a:latin typeface="Arial"/>
                <a:cs typeface="Arial"/>
              </a:rPr>
              <a:t>cassetta</a:t>
            </a:r>
            <a:r>
              <a:rPr sz="2400" b="1" spc="-5" dirty="0">
                <a:solidFill>
                  <a:srgbClr val="FF0000"/>
                </a:solidFill>
                <a:latin typeface="Arial"/>
                <a:cs typeface="Arial"/>
              </a:rPr>
              <a:t> di</a:t>
            </a:r>
            <a:r>
              <a:rPr sz="2400" b="1" spc="-10" dirty="0">
                <a:solidFill>
                  <a:srgbClr val="FF0000"/>
                </a:solidFill>
                <a:latin typeface="Arial"/>
                <a:cs typeface="Arial"/>
              </a:rPr>
              <a:t> </a:t>
            </a:r>
            <a:r>
              <a:rPr sz="2400" b="1" spc="-5" dirty="0">
                <a:solidFill>
                  <a:srgbClr val="FF0000"/>
                </a:solidFill>
                <a:latin typeface="Arial"/>
                <a:cs typeface="Arial"/>
              </a:rPr>
              <a:t>pronto</a:t>
            </a:r>
            <a:endParaRPr sz="2400">
              <a:latin typeface="Arial"/>
              <a:cs typeface="Arial"/>
            </a:endParaRPr>
          </a:p>
          <a:p>
            <a:pPr marL="39370" algn="ctr">
              <a:lnSpc>
                <a:spcPts val="2840"/>
              </a:lnSpc>
            </a:pPr>
            <a:r>
              <a:rPr sz="2400" b="1" spc="-5" dirty="0">
                <a:solidFill>
                  <a:srgbClr val="FF0000"/>
                </a:solidFill>
                <a:latin typeface="Arial"/>
                <a:cs typeface="Arial"/>
              </a:rPr>
              <a:t>soccorso</a:t>
            </a:r>
            <a:r>
              <a:rPr sz="2400" b="1" spc="-10" dirty="0">
                <a:solidFill>
                  <a:srgbClr val="FF0000"/>
                </a:solidFill>
                <a:latin typeface="Arial"/>
                <a:cs typeface="Arial"/>
              </a:rPr>
              <a:t> </a:t>
            </a:r>
            <a:r>
              <a:rPr sz="2400" b="1" spc="-5" dirty="0">
                <a:solidFill>
                  <a:srgbClr val="FF0000"/>
                </a:solidFill>
                <a:latin typeface="Arial"/>
                <a:cs typeface="Arial"/>
              </a:rPr>
              <a:t>(D.M. </a:t>
            </a:r>
            <a:r>
              <a:rPr sz="2400" b="1" dirty="0">
                <a:solidFill>
                  <a:srgbClr val="FF0000"/>
                </a:solidFill>
                <a:latin typeface="Arial"/>
                <a:cs typeface="Arial"/>
              </a:rPr>
              <a:t>388</a:t>
            </a:r>
            <a:r>
              <a:rPr sz="2400" b="1" spc="-5" dirty="0">
                <a:solidFill>
                  <a:srgbClr val="FF0000"/>
                </a:solidFill>
                <a:latin typeface="Arial"/>
                <a:cs typeface="Arial"/>
              </a:rPr>
              <a:t> del 15/7/03)</a:t>
            </a:r>
            <a:endParaRPr sz="2400">
              <a:latin typeface="Arial"/>
              <a:cs typeface="Arial"/>
            </a:endParaRPr>
          </a:p>
        </p:txBody>
      </p:sp>
      <p:pic>
        <p:nvPicPr>
          <p:cNvPr id="31" name="object 31"/>
          <p:cNvPicPr/>
          <p:nvPr/>
        </p:nvPicPr>
        <p:blipFill>
          <a:blip r:embed="rId3" cstate="print"/>
          <a:stretch>
            <a:fillRect/>
          </a:stretch>
        </p:blipFill>
        <p:spPr>
          <a:xfrm>
            <a:off x="5115343" y="1385455"/>
            <a:ext cx="962025" cy="1008062"/>
          </a:xfrm>
          <a:prstGeom prst="rect">
            <a:avLst/>
          </a:prstGeom>
        </p:spPr>
      </p:pic>
      <p:grpSp>
        <p:nvGrpSpPr>
          <p:cNvPr id="32" name="object 32"/>
          <p:cNvGrpSpPr/>
          <p:nvPr/>
        </p:nvGrpSpPr>
        <p:grpSpPr>
          <a:xfrm>
            <a:off x="6229667" y="1419370"/>
            <a:ext cx="2694940" cy="1043305"/>
            <a:chOff x="6265862" y="1844675"/>
            <a:chExt cx="2694940" cy="1043305"/>
          </a:xfrm>
        </p:grpSpPr>
        <p:pic>
          <p:nvPicPr>
            <p:cNvPr id="33" name="object 33"/>
            <p:cNvPicPr/>
            <p:nvPr/>
          </p:nvPicPr>
          <p:blipFill>
            <a:blip r:embed="rId4" cstate="print"/>
            <a:stretch>
              <a:fillRect/>
            </a:stretch>
          </p:blipFill>
          <p:spPr>
            <a:xfrm>
              <a:off x="6265862" y="1873250"/>
              <a:ext cx="1028700" cy="1014412"/>
            </a:xfrm>
            <a:prstGeom prst="rect">
              <a:avLst/>
            </a:prstGeom>
          </p:spPr>
        </p:pic>
        <p:pic>
          <p:nvPicPr>
            <p:cNvPr id="34" name="object 34"/>
            <p:cNvPicPr/>
            <p:nvPr/>
          </p:nvPicPr>
          <p:blipFill>
            <a:blip r:embed="rId5" cstate="print"/>
            <a:stretch>
              <a:fillRect/>
            </a:stretch>
          </p:blipFill>
          <p:spPr>
            <a:xfrm>
              <a:off x="7320280" y="1844675"/>
              <a:ext cx="1640204" cy="992187"/>
            </a:xfrm>
            <a:prstGeom prst="rect">
              <a:avLst/>
            </a:prstGeom>
          </p:spPr>
        </p:pic>
      </p:grpSp>
      <p:pic>
        <p:nvPicPr>
          <p:cNvPr id="35" name="object 35"/>
          <p:cNvPicPr/>
          <p:nvPr/>
        </p:nvPicPr>
        <p:blipFill>
          <a:blip r:embed="rId6" cstate="print"/>
          <a:stretch>
            <a:fillRect/>
          </a:stretch>
        </p:blipFill>
        <p:spPr>
          <a:xfrm>
            <a:off x="5263567" y="2600469"/>
            <a:ext cx="1512887" cy="1006475"/>
          </a:xfrm>
          <a:prstGeom prst="rect">
            <a:avLst/>
          </a:prstGeom>
        </p:spPr>
      </p:pic>
      <p:pic>
        <p:nvPicPr>
          <p:cNvPr id="36" name="object 36"/>
          <p:cNvPicPr/>
          <p:nvPr/>
        </p:nvPicPr>
        <p:blipFill>
          <a:blip r:embed="rId7" cstate="print"/>
          <a:stretch>
            <a:fillRect/>
          </a:stretch>
        </p:blipFill>
        <p:spPr>
          <a:xfrm>
            <a:off x="7258367" y="2454852"/>
            <a:ext cx="1461670" cy="1812925"/>
          </a:xfrm>
          <a:prstGeom prst="rect">
            <a:avLst/>
          </a:prstGeom>
        </p:spPr>
      </p:pic>
      <p:pic>
        <p:nvPicPr>
          <p:cNvPr id="37" name="object 37"/>
          <p:cNvPicPr/>
          <p:nvPr/>
        </p:nvPicPr>
        <p:blipFill>
          <a:blip r:embed="rId8" cstate="print"/>
          <a:stretch>
            <a:fillRect/>
          </a:stretch>
        </p:blipFill>
        <p:spPr>
          <a:xfrm>
            <a:off x="6283670" y="4485408"/>
            <a:ext cx="2397125" cy="1578552"/>
          </a:xfrm>
          <a:prstGeom prst="rect">
            <a:avLst/>
          </a:prstGeo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436562" y="1080188"/>
            <a:ext cx="7032625" cy="5017400"/>
          </a:xfrm>
          <a:prstGeom prst="rect">
            <a:avLst/>
          </a:prstGeom>
          <a:noFill/>
          <a:ln>
            <a:noFill/>
          </a:ln>
        </p:spPr>
        <p:txBody>
          <a:bodyPr lIns="92075" tIns="46038" rIns="92075" bIns="46038">
            <a:spAutoFit/>
          </a:bodyPr>
          <a:lstStyle/>
          <a:p>
            <a:pPr marL="342900" indent="-342900" eaLnBrk="0" hangingPunct="0">
              <a:buFont typeface="Arial" panose="020B0604020202020204" pitchFamily="34" charset="0"/>
              <a:buChar char="•"/>
              <a:defRPr/>
            </a:pPr>
            <a:r>
              <a:rPr lang="it-IT" sz="3200" b="1" dirty="0">
                <a:latin typeface="+mn-lt"/>
              </a:rPr>
              <a:t>Tranquillizzare</a:t>
            </a:r>
            <a:r>
              <a:rPr lang="it-IT" sz="3200" dirty="0">
                <a:latin typeface="+mn-lt"/>
              </a:rPr>
              <a:t> il soggetto</a:t>
            </a:r>
          </a:p>
          <a:p>
            <a:pPr marL="342900" indent="-342900" eaLnBrk="0" hangingPunct="0">
              <a:buFont typeface="Arial" panose="020B0604020202020204" pitchFamily="34" charset="0"/>
              <a:buChar char="•"/>
              <a:defRPr/>
            </a:pPr>
            <a:r>
              <a:rPr lang="it-IT" sz="3200" dirty="0">
                <a:latin typeface="+mn-lt"/>
              </a:rPr>
              <a:t>Fargli assumere la </a:t>
            </a:r>
            <a:r>
              <a:rPr lang="it-IT" sz="3200" b="1" dirty="0">
                <a:latin typeface="+mn-lt"/>
              </a:rPr>
              <a:t>posizione </a:t>
            </a:r>
            <a:r>
              <a:rPr lang="it-IT" sz="3200" b="1" dirty="0" err="1">
                <a:latin typeface="+mn-lt"/>
              </a:rPr>
              <a:t>semiseduta</a:t>
            </a:r>
            <a:r>
              <a:rPr lang="it-IT" sz="3200" b="1" dirty="0">
                <a:latin typeface="+mn-lt"/>
              </a:rPr>
              <a:t> </a:t>
            </a:r>
            <a:r>
              <a:rPr lang="it-IT" sz="3200" dirty="0">
                <a:latin typeface="+mn-lt"/>
              </a:rPr>
              <a:t>(Il paziente con crisi di panico difficilmente manterrà la posizione </a:t>
            </a:r>
            <a:r>
              <a:rPr lang="it-IT" sz="3200" dirty="0" err="1">
                <a:latin typeface="+mn-lt"/>
              </a:rPr>
              <a:t>semisduta</a:t>
            </a:r>
            <a:r>
              <a:rPr lang="it-IT" sz="3200" dirty="0">
                <a:latin typeface="+mn-lt"/>
              </a:rPr>
              <a:t> ma comunque non sbagliate a consigliargliela)</a:t>
            </a:r>
          </a:p>
          <a:p>
            <a:pPr marL="342900" indent="-342900" eaLnBrk="0" hangingPunct="0">
              <a:buFont typeface="Arial" panose="020B0604020202020204" pitchFamily="34" charset="0"/>
              <a:buChar char="•"/>
              <a:defRPr/>
            </a:pPr>
            <a:r>
              <a:rPr lang="it-IT" sz="3200" dirty="0">
                <a:latin typeface="+mn-lt"/>
              </a:rPr>
              <a:t>Allentare eventuali indumenti stretti sul torace</a:t>
            </a:r>
          </a:p>
          <a:p>
            <a:pPr marL="342900" indent="-342900" eaLnBrk="0" hangingPunct="0">
              <a:buFont typeface="Arial" panose="020B0604020202020204" pitchFamily="34" charset="0"/>
              <a:buChar char="•"/>
              <a:defRPr/>
            </a:pPr>
            <a:r>
              <a:rPr lang="it-IT" sz="3200" dirty="0">
                <a:latin typeface="+mn-lt"/>
              </a:rPr>
              <a:t>Se al chiuso, </a:t>
            </a:r>
            <a:r>
              <a:rPr lang="it-IT" sz="3200" b="1" dirty="0">
                <a:latin typeface="+mn-lt"/>
              </a:rPr>
              <a:t>aerare</a:t>
            </a:r>
            <a:r>
              <a:rPr lang="it-IT" sz="3200" dirty="0">
                <a:latin typeface="+mn-lt"/>
              </a:rPr>
              <a:t> adeguatamente l’ambiente</a:t>
            </a:r>
          </a:p>
        </p:txBody>
      </p:sp>
      <p:sp>
        <p:nvSpPr>
          <p:cNvPr id="79880" name="Rectangle 8"/>
          <p:cNvSpPr>
            <a:spLocks noChangeArrowheads="1"/>
          </p:cNvSpPr>
          <p:nvPr/>
        </p:nvSpPr>
        <p:spPr bwMode="auto">
          <a:xfrm>
            <a:off x="3419872" y="255786"/>
            <a:ext cx="2244974" cy="585418"/>
          </a:xfrm>
          <a:prstGeom prst="rect">
            <a:avLst/>
          </a:prstGeom>
          <a:noFill/>
          <a:ln>
            <a:noFill/>
          </a:ln>
        </p:spPr>
        <p:txBody>
          <a:bodyPr wrap="none" lIns="92075" tIns="46038" rIns="92075" bIns="46038">
            <a:spAutoFit/>
          </a:bodyPr>
          <a:lstStyle/>
          <a:p>
            <a:pPr eaLnBrk="0" hangingPunct="0">
              <a:defRPr/>
            </a:pPr>
            <a:r>
              <a:rPr lang="it-IT" sz="3200" b="1" dirty="0">
                <a:latin typeface="+mn-lt"/>
              </a:rPr>
              <a:t>COSA FARE?</a:t>
            </a:r>
          </a:p>
        </p:txBody>
      </p:sp>
      <p:pic>
        <p:nvPicPr>
          <p:cNvPr id="1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9925" y="4286250"/>
            <a:ext cx="1687513" cy="1811338"/>
          </a:xfrm>
          <a:prstGeom prst="rect">
            <a:avLst/>
          </a:prstGeom>
          <a:noFill/>
          <a:ln w="28575">
            <a:solidFill>
              <a:srgbClr val="000000"/>
            </a:solidFill>
            <a:miter lim="800000"/>
            <a:headEnd/>
            <a:tailEnd/>
          </a:ln>
          <a:effectLst>
            <a:outerShdw dist="107763" dir="2700000" algn="ctr" rotWithShape="0">
              <a:srgbClr val="000066"/>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2428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3"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up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CasellaDiTesto 1"/>
          <p:cNvSpPr txBox="1">
            <a:spLocks noChangeArrowheads="1"/>
          </p:cNvSpPr>
          <p:nvPr/>
        </p:nvSpPr>
        <p:spPr bwMode="auto">
          <a:xfrm>
            <a:off x="285735" y="927340"/>
            <a:ext cx="8572529" cy="3785652"/>
          </a:xfrm>
          <a:prstGeom prst="rect">
            <a:avLst/>
          </a:prstGeom>
          <a:noFill/>
          <a:ln w="9525">
            <a:noFill/>
            <a:miter lim="800000"/>
            <a:headEnd/>
            <a:tailEnd/>
          </a:ln>
        </p:spPr>
        <p:txBody>
          <a:bodyPr>
            <a:spAutoFit/>
          </a:bodyPr>
          <a:lstStyle/>
          <a:p>
            <a:pPr algn="ctr">
              <a:defRPr/>
            </a:pPr>
            <a:r>
              <a:rPr lang="it-IT" sz="2000" b="1" dirty="0"/>
              <a:t>Dunque in tutte le patologie inerenti il torace/ addome è consigliabile la posizione SEMISEDUTA!!!</a:t>
            </a:r>
          </a:p>
          <a:p>
            <a:pPr algn="ctr">
              <a:defRPr/>
            </a:pPr>
            <a:r>
              <a:rPr lang="it-IT" sz="2000" b="1" dirty="0"/>
              <a:t> </a:t>
            </a:r>
          </a:p>
          <a:p>
            <a:pPr algn="ctr">
              <a:defRPr/>
            </a:pPr>
            <a:r>
              <a:rPr lang="it-IT" sz="2000" b="1" dirty="0"/>
              <a:t>… Se ci pensate con quanti cuscini dorme un anziano???</a:t>
            </a:r>
          </a:p>
          <a:p>
            <a:pPr algn="ctr">
              <a:defRPr/>
            </a:pPr>
            <a:r>
              <a:rPr lang="it-IT" sz="2000" b="1" dirty="0"/>
              <a:t>..Quando entrate in ospedale solitamente i letti presentano la testiera piatta o a 45 gradi?</a:t>
            </a:r>
          </a:p>
          <a:p>
            <a:pPr algn="ctr">
              <a:defRPr/>
            </a:pPr>
            <a:endParaRPr lang="it-IT" sz="2000" b="1" dirty="0"/>
          </a:p>
          <a:p>
            <a:pPr algn="ctr">
              <a:defRPr/>
            </a:pPr>
            <a:r>
              <a:rPr lang="it-IT" sz="2000" b="1" dirty="0"/>
              <a:t>Quindi:</a:t>
            </a:r>
          </a:p>
          <a:p>
            <a:pPr algn="ctr">
              <a:defRPr/>
            </a:pPr>
            <a:endParaRPr lang="it-IT" sz="2000" b="1" dirty="0"/>
          </a:p>
          <a:p>
            <a:pPr algn="ctr">
              <a:defRPr/>
            </a:pPr>
            <a:r>
              <a:rPr lang="it-IT" sz="2000" b="1" dirty="0"/>
              <a:t>Soggetto con dispnea, dolore al petto e tutto ciò che concerne torace in assenza di traumi: </a:t>
            </a:r>
          </a:p>
          <a:p>
            <a:pPr algn="ctr">
              <a:defRPr/>
            </a:pPr>
            <a:r>
              <a:rPr lang="it-IT" sz="2000" b="1" dirty="0"/>
              <a:t> POSIZIONE SEMISEDUTA</a:t>
            </a:r>
            <a:endParaRPr lang="it-IT" sz="1600" dirty="0"/>
          </a:p>
        </p:txBody>
      </p:sp>
      <p:pic>
        <p:nvPicPr>
          <p:cNvPr id="3" name="Picture 2">
            <a:extLst>
              <a:ext uri="{FF2B5EF4-FFF2-40B4-BE49-F238E27FC236}">
                <a16:creationId xmlns:a16="http://schemas.microsoft.com/office/drawing/2014/main" id="{18A4EDC0-A5AA-9847-ADA1-0255AB2032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19449" y="4581128"/>
            <a:ext cx="2705100" cy="1676400"/>
          </a:xfrm>
          <a:prstGeom prst="rect">
            <a:avLst/>
          </a:prstGeom>
        </p:spPr>
      </p:pic>
    </p:spTree>
    <p:extLst>
      <p:ext uri="{BB962C8B-B14F-4D97-AF65-F5344CB8AC3E}">
        <p14:creationId xmlns:p14="http://schemas.microsoft.com/office/powerpoint/2010/main" val="356137781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61094" y="1071166"/>
            <a:ext cx="7981315" cy="2862580"/>
          </a:xfrm>
          <a:prstGeom prst="rect">
            <a:avLst/>
          </a:prstGeom>
        </p:spPr>
        <p:txBody>
          <a:bodyPr vert="horz" wrap="square" lIns="0" tIns="43180" rIns="0" bIns="0" rtlCol="0">
            <a:spAutoFit/>
          </a:bodyPr>
          <a:lstStyle/>
          <a:p>
            <a:pPr marL="728345" marR="720725" algn="ctr">
              <a:lnSpc>
                <a:spcPts val="3700"/>
              </a:lnSpc>
              <a:spcBef>
                <a:spcPts val="340"/>
              </a:spcBef>
            </a:pPr>
            <a:r>
              <a:rPr sz="3200" b="1" dirty="0">
                <a:solidFill>
                  <a:srgbClr val="333399"/>
                </a:solidFill>
                <a:latin typeface="Times New Roman"/>
                <a:cs typeface="Times New Roman"/>
              </a:rPr>
              <a:t>La </a:t>
            </a:r>
            <a:r>
              <a:rPr sz="3200" b="1" spc="-5" dirty="0">
                <a:solidFill>
                  <a:srgbClr val="333399"/>
                </a:solidFill>
                <a:latin typeface="Times New Roman"/>
                <a:cs typeface="Times New Roman"/>
              </a:rPr>
              <a:t>coscienza </a:t>
            </a:r>
            <a:r>
              <a:rPr sz="3200" b="1" dirty="0">
                <a:solidFill>
                  <a:srgbClr val="333399"/>
                </a:solidFill>
                <a:latin typeface="Times New Roman"/>
                <a:cs typeface="Times New Roman"/>
              </a:rPr>
              <a:t>è </a:t>
            </a:r>
            <a:r>
              <a:rPr sz="3200" b="1" spc="-5" dirty="0">
                <a:solidFill>
                  <a:srgbClr val="333399"/>
                </a:solidFill>
                <a:latin typeface="Times New Roman"/>
                <a:cs typeface="Times New Roman"/>
              </a:rPr>
              <a:t>la consapevolezza </a:t>
            </a:r>
            <a:r>
              <a:rPr sz="3200" b="1" dirty="0">
                <a:solidFill>
                  <a:srgbClr val="333399"/>
                </a:solidFill>
                <a:latin typeface="Times New Roman"/>
                <a:cs typeface="Times New Roman"/>
              </a:rPr>
              <a:t>di sé </a:t>
            </a:r>
            <a:r>
              <a:rPr sz="3200" b="1" spc="-785" dirty="0">
                <a:solidFill>
                  <a:srgbClr val="333399"/>
                </a:solidFill>
                <a:latin typeface="Times New Roman"/>
                <a:cs typeface="Times New Roman"/>
              </a:rPr>
              <a:t> </a:t>
            </a:r>
            <a:r>
              <a:rPr sz="3200" b="1" dirty="0">
                <a:solidFill>
                  <a:srgbClr val="333399"/>
                </a:solidFill>
                <a:latin typeface="Times New Roman"/>
                <a:cs typeface="Times New Roman"/>
              </a:rPr>
              <a:t>e</a:t>
            </a:r>
            <a:r>
              <a:rPr sz="3200" b="1" spc="-10" dirty="0">
                <a:solidFill>
                  <a:srgbClr val="333399"/>
                </a:solidFill>
                <a:latin typeface="Times New Roman"/>
                <a:cs typeface="Times New Roman"/>
              </a:rPr>
              <a:t> </a:t>
            </a:r>
            <a:r>
              <a:rPr sz="3200" b="1" spc="-5" dirty="0">
                <a:solidFill>
                  <a:srgbClr val="333399"/>
                </a:solidFill>
                <a:latin typeface="Times New Roman"/>
                <a:cs typeface="Times New Roman"/>
              </a:rPr>
              <a:t>dell’ambiente </a:t>
            </a:r>
            <a:r>
              <a:rPr sz="3200" b="1" spc="-10" dirty="0">
                <a:solidFill>
                  <a:srgbClr val="333399"/>
                </a:solidFill>
                <a:latin typeface="Times New Roman"/>
                <a:cs typeface="Times New Roman"/>
              </a:rPr>
              <a:t>circostante.</a:t>
            </a:r>
            <a:endParaRPr sz="3200">
              <a:latin typeface="Times New Roman"/>
              <a:cs typeface="Times New Roman"/>
            </a:endParaRPr>
          </a:p>
          <a:p>
            <a:pPr marL="12700" marR="5080" indent="-635" algn="ctr">
              <a:lnSpc>
                <a:spcPts val="3700"/>
              </a:lnSpc>
              <a:tabLst>
                <a:tab pos="5307965" algn="l"/>
              </a:tabLst>
            </a:pPr>
            <a:r>
              <a:rPr sz="3200" b="1" dirty="0">
                <a:solidFill>
                  <a:srgbClr val="333399"/>
                </a:solidFill>
                <a:latin typeface="Times New Roman"/>
                <a:cs typeface="Times New Roman"/>
              </a:rPr>
              <a:t>Una </a:t>
            </a:r>
            <a:r>
              <a:rPr sz="3200" b="1" spc="-5" dirty="0">
                <a:solidFill>
                  <a:srgbClr val="333399"/>
                </a:solidFill>
                <a:latin typeface="Times New Roman"/>
                <a:cs typeface="Times New Roman"/>
              </a:rPr>
              <a:t>momentanea perdita </a:t>
            </a:r>
            <a:r>
              <a:rPr sz="3200" b="1" dirty="0">
                <a:solidFill>
                  <a:srgbClr val="333399"/>
                </a:solidFill>
                <a:latin typeface="Times New Roman"/>
                <a:cs typeface="Times New Roman"/>
              </a:rPr>
              <a:t>di </a:t>
            </a:r>
            <a:r>
              <a:rPr sz="3200" b="1" spc="-5" dirty="0">
                <a:solidFill>
                  <a:srgbClr val="333399"/>
                </a:solidFill>
                <a:latin typeface="Times New Roman"/>
                <a:cs typeface="Times New Roman"/>
              </a:rPr>
              <a:t>coscienza </a:t>
            </a:r>
            <a:r>
              <a:rPr sz="3200" b="1" dirty="0">
                <a:solidFill>
                  <a:srgbClr val="333399"/>
                </a:solidFill>
                <a:latin typeface="Times New Roman"/>
                <a:cs typeface="Times New Roman"/>
              </a:rPr>
              <a:t>può </a:t>
            </a:r>
            <a:r>
              <a:rPr sz="3200" b="1" spc="5" dirty="0">
                <a:solidFill>
                  <a:srgbClr val="333399"/>
                </a:solidFill>
                <a:latin typeface="Times New Roman"/>
                <a:cs typeface="Times New Roman"/>
              </a:rPr>
              <a:t> </a:t>
            </a:r>
            <a:r>
              <a:rPr sz="3200" b="1" spc="-5" dirty="0">
                <a:solidFill>
                  <a:srgbClr val="333399"/>
                </a:solidFill>
                <a:latin typeface="Times New Roman"/>
                <a:cs typeface="Times New Roman"/>
              </a:rPr>
              <a:t>anche </a:t>
            </a:r>
            <a:r>
              <a:rPr sz="3200" b="1" spc="-15" dirty="0">
                <a:solidFill>
                  <a:srgbClr val="333399"/>
                </a:solidFill>
                <a:latin typeface="Times New Roman"/>
                <a:cs typeface="Times New Roman"/>
              </a:rPr>
              <a:t>essere</a:t>
            </a:r>
            <a:r>
              <a:rPr sz="3200" b="1" dirty="0">
                <a:solidFill>
                  <a:srgbClr val="333399"/>
                </a:solidFill>
                <a:latin typeface="Times New Roman"/>
                <a:cs typeface="Times New Roman"/>
              </a:rPr>
              <a:t> </a:t>
            </a:r>
            <a:r>
              <a:rPr sz="3200" b="1" spc="-5" dirty="0">
                <a:solidFill>
                  <a:srgbClr val="333399"/>
                </a:solidFill>
                <a:latin typeface="Times New Roman"/>
                <a:cs typeface="Times New Roman"/>
              </a:rPr>
              <a:t>causata</a:t>
            </a:r>
            <a:r>
              <a:rPr sz="3200" b="1" spc="5" dirty="0">
                <a:solidFill>
                  <a:srgbClr val="333399"/>
                </a:solidFill>
                <a:latin typeface="Times New Roman"/>
                <a:cs typeface="Times New Roman"/>
              </a:rPr>
              <a:t> </a:t>
            </a:r>
            <a:r>
              <a:rPr sz="3200" b="1" spc="-5" dirty="0">
                <a:solidFill>
                  <a:srgbClr val="333399"/>
                </a:solidFill>
                <a:latin typeface="Times New Roman"/>
                <a:cs typeface="Times New Roman"/>
              </a:rPr>
              <a:t>dalla</a:t>
            </a:r>
            <a:r>
              <a:rPr sz="3200" b="1" dirty="0">
                <a:solidFill>
                  <a:srgbClr val="333399"/>
                </a:solidFill>
                <a:latin typeface="Times New Roman"/>
                <a:cs typeface="Times New Roman"/>
              </a:rPr>
              <a:t> </a:t>
            </a:r>
            <a:r>
              <a:rPr sz="3200" b="1" u="heavy" spc="-5" dirty="0">
                <a:solidFill>
                  <a:srgbClr val="333399"/>
                </a:solidFill>
                <a:uFill>
                  <a:solidFill>
                    <a:srgbClr val="333399"/>
                  </a:solidFill>
                </a:uFill>
                <a:latin typeface="Times New Roman"/>
                <a:cs typeface="Times New Roman"/>
              </a:rPr>
              <a:t>caduta</a:t>
            </a:r>
            <a:r>
              <a:rPr sz="3200" b="1" u="heavy" spc="5" dirty="0">
                <a:solidFill>
                  <a:srgbClr val="333399"/>
                </a:solidFill>
                <a:uFill>
                  <a:solidFill>
                    <a:srgbClr val="333399"/>
                  </a:solidFill>
                </a:uFill>
                <a:latin typeface="Times New Roman"/>
                <a:cs typeface="Times New Roman"/>
              </a:rPr>
              <a:t> </a:t>
            </a:r>
            <a:r>
              <a:rPr sz="3200" b="1" u="heavy" dirty="0">
                <a:solidFill>
                  <a:srgbClr val="333399"/>
                </a:solidFill>
                <a:uFill>
                  <a:solidFill>
                    <a:srgbClr val="333399"/>
                  </a:solidFill>
                </a:uFill>
                <a:latin typeface="Times New Roman"/>
                <a:cs typeface="Times New Roman"/>
              </a:rPr>
              <a:t>di</a:t>
            </a:r>
            <a:r>
              <a:rPr sz="3200" b="1" u="heavy" spc="-5" dirty="0">
                <a:solidFill>
                  <a:srgbClr val="333399"/>
                </a:solidFill>
                <a:uFill>
                  <a:solidFill>
                    <a:srgbClr val="333399"/>
                  </a:solidFill>
                </a:uFill>
                <a:latin typeface="Times New Roman"/>
                <a:cs typeface="Times New Roman"/>
              </a:rPr>
              <a:t> </a:t>
            </a:r>
            <a:r>
              <a:rPr sz="3200" b="1" u="heavy" spc="-10" dirty="0">
                <a:solidFill>
                  <a:srgbClr val="333399"/>
                </a:solidFill>
                <a:uFill>
                  <a:solidFill>
                    <a:srgbClr val="333399"/>
                  </a:solidFill>
                </a:uFill>
                <a:latin typeface="Times New Roman"/>
                <a:cs typeface="Times New Roman"/>
              </a:rPr>
              <a:t>pressione </a:t>
            </a:r>
            <a:r>
              <a:rPr sz="3200" b="1" spc="-785" dirty="0">
                <a:solidFill>
                  <a:srgbClr val="333399"/>
                </a:solidFill>
                <a:latin typeface="Times New Roman"/>
                <a:cs typeface="Times New Roman"/>
              </a:rPr>
              <a:t> </a:t>
            </a:r>
            <a:r>
              <a:rPr sz="3200" b="1" spc="-5" dirty="0">
                <a:solidFill>
                  <a:srgbClr val="333399"/>
                </a:solidFill>
                <a:latin typeface="Times New Roman"/>
                <a:cs typeface="Times New Roman"/>
              </a:rPr>
              <a:t>che</a:t>
            </a:r>
            <a:r>
              <a:rPr sz="3200" b="1" spc="-10" dirty="0">
                <a:solidFill>
                  <a:srgbClr val="333399"/>
                </a:solidFill>
                <a:latin typeface="Times New Roman"/>
                <a:cs typeface="Times New Roman"/>
              </a:rPr>
              <a:t> </a:t>
            </a:r>
            <a:r>
              <a:rPr sz="3200" b="1" dirty="0">
                <a:solidFill>
                  <a:srgbClr val="333399"/>
                </a:solidFill>
                <a:latin typeface="Times New Roman"/>
                <a:cs typeface="Times New Roman"/>
              </a:rPr>
              <a:t>si</a:t>
            </a:r>
            <a:r>
              <a:rPr sz="3200" b="1" spc="-5" dirty="0">
                <a:solidFill>
                  <a:srgbClr val="333399"/>
                </a:solidFill>
                <a:latin typeface="Times New Roman"/>
                <a:cs typeface="Times New Roman"/>
              </a:rPr>
              <a:t> verifica</a:t>
            </a:r>
            <a:r>
              <a:rPr sz="3200" b="1" dirty="0">
                <a:solidFill>
                  <a:srgbClr val="333399"/>
                </a:solidFill>
                <a:latin typeface="Times New Roman"/>
                <a:cs typeface="Times New Roman"/>
              </a:rPr>
              <a:t> </a:t>
            </a:r>
            <a:r>
              <a:rPr sz="3200" b="1" spc="-5" dirty="0">
                <a:solidFill>
                  <a:srgbClr val="333399"/>
                </a:solidFill>
                <a:latin typeface="Times New Roman"/>
                <a:cs typeface="Times New Roman"/>
              </a:rPr>
              <a:t>nel passaggio</a:t>
            </a:r>
            <a:r>
              <a:rPr sz="3200" b="1" dirty="0">
                <a:solidFill>
                  <a:srgbClr val="333399"/>
                </a:solidFill>
                <a:latin typeface="Times New Roman"/>
                <a:cs typeface="Times New Roman"/>
              </a:rPr>
              <a:t> </a:t>
            </a:r>
            <a:r>
              <a:rPr sz="3200" b="1" spc="-5" dirty="0">
                <a:solidFill>
                  <a:srgbClr val="333399"/>
                </a:solidFill>
                <a:latin typeface="Times New Roman"/>
                <a:cs typeface="Times New Roman"/>
              </a:rPr>
              <a:t>brusco</a:t>
            </a:r>
            <a:r>
              <a:rPr sz="3200" b="1" dirty="0">
                <a:solidFill>
                  <a:srgbClr val="333399"/>
                </a:solidFill>
                <a:latin typeface="Times New Roman"/>
                <a:cs typeface="Times New Roman"/>
              </a:rPr>
              <a:t> da una </a:t>
            </a:r>
            <a:r>
              <a:rPr sz="3200" b="1" spc="5" dirty="0">
                <a:solidFill>
                  <a:srgbClr val="333399"/>
                </a:solidFill>
                <a:latin typeface="Times New Roman"/>
                <a:cs typeface="Times New Roman"/>
              </a:rPr>
              <a:t> </a:t>
            </a:r>
            <a:r>
              <a:rPr sz="3200" b="1" spc="-5" dirty="0">
                <a:solidFill>
                  <a:srgbClr val="333399"/>
                </a:solidFill>
                <a:latin typeface="Times New Roman"/>
                <a:cs typeface="Times New Roman"/>
              </a:rPr>
              <a:t>posizione</a:t>
            </a:r>
            <a:r>
              <a:rPr sz="3200" b="1" spc="10" dirty="0">
                <a:solidFill>
                  <a:srgbClr val="333399"/>
                </a:solidFill>
                <a:latin typeface="Times New Roman"/>
                <a:cs typeface="Times New Roman"/>
              </a:rPr>
              <a:t> </a:t>
            </a:r>
            <a:r>
              <a:rPr sz="3200" b="1" spc="-5" dirty="0">
                <a:solidFill>
                  <a:srgbClr val="333399"/>
                </a:solidFill>
                <a:latin typeface="Times New Roman"/>
                <a:cs typeface="Times New Roman"/>
              </a:rPr>
              <a:t>supina</a:t>
            </a:r>
            <a:r>
              <a:rPr sz="3200" b="1" spc="20" dirty="0">
                <a:solidFill>
                  <a:srgbClr val="333399"/>
                </a:solidFill>
                <a:latin typeface="Times New Roman"/>
                <a:cs typeface="Times New Roman"/>
              </a:rPr>
              <a:t> </a:t>
            </a:r>
            <a:r>
              <a:rPr sz="3200" b="1" spc="-5" dirty="0">
                <a:solidFill>
                  <a:srgbClr val="333399"/>
                </a:solidFill>
                <a:latin typeface="Times New Roman"/>
                <a:cs typeface="Times New Roman"/>
              </a:rPr>
              <a:t>alla</a:t>
            </a:r>
            <a:r>
              <a:rPr sz="3200" b="1" spc="20" dirty="0">
                <a:solidFill>
                  <a:srgbClr val="333399"/>
                </a:solidFill>
                <a:latin typeface="Times New Roman"/>
                <a:cs typeface="Times New Roman"/>
              </a:rPr>
              <a:t> </a:t>
            </a:r>
            <a:r>
              <a:rPr sz="3200" b="1" spc="-5" dirty="0">
                <a:solidFill>
                  <a:srgbClr val="333399"/>
                </a:solidFill>
                <a:latin typeface="Times New Roman"/>
                <a:cs typeface="Times New Roman"/>
              </a:rPr>
              <a:t>stazione	</a:t>
            </a:r>
            <a:r>
              <a:rPr sz="3200" b="1" spc="-15" dirty="0">
                <a:solidFill>
                  <a:srgbClr val="333399"/>
                </a:solidFill>
                <a:latin typeface="Times New Roman"/>
                <a:cs typeface="Times New Roman"/>
              </a:rPr>
              <a:t>eretta.</a:t>
            </a:r>
            <a:endParaRPr sz="3200">
              <a:latin typeface="Times New Roman"/>
              <a:cs typeface="Times New Roman"/>
            </a:endParaRPr>
          </a:p>
        </p:txBody>
      </p:sp>
      <p:sp>
        <p:nvSpPr>
          <p:cNvPr id="3" name="object 3"/>
          <p:cNvSpPr txBox="1">
            <a:spLocks noGrp="1"/>
          </p:cNvSpPr>
          <p:nvPr>
            <p:ph type="title"/>
          </p:nvPr>
        </p:nvSpPr>
        <p:spPr>
          <a:xfrm>
            <a:off x="1143000" y="304800"/>
            <a:ext cx="7389628" cy="566822"/>
          </a:xfrm>
          <a:prstGeom prst="rect">
            <a:avLst/>
          </a:prstGeom>
        </p:spPr>
        <p:txBody>
          <a:bodyPr vert="horz" wrap="square" lIns="0" tIns="12700" rIns="0" bIns="0" rtlCol="0">
            <a:spAutoFit/>
          </a:bodyPr>
          <a:lstStyle/>
          <a:p>
            <a:pPr marL="12700">
              <a:lnSpc>
                <a:spcPct val="100000"/>
              </a:lnSpc>
              <a:spcBef>
                <a:spcPts val="100"/>
              </a:spcBef>
            </a:pPr>
            <a:r>
              <a:rPr lang="it-IT" sz="3600" b="1" spc="-5" dirty="0">
                <a:solidFill>
                  <a:srgbClr val="FF0000"/>
                </a:solidFill>
                <a:latin typeface="Times New Roman"/>
                <a:cs typeface="Times New Roman"/>
              </a:rPr>
              <a:t>DISTURBO</a:t>
            </a:r>
            <a:r>
              <a:rPr lang="it-IT" sz="3600" b="1" spc="-20" dirty="0">
                <a:solidFill>
                  <a:srgbClr val="FF0000"/>
                </a:solidFill>
                <a:latin typeface="Times New Roman"/>
                <a:cs typeface="Times New Roman"/>
              </a:rPr>
              <a:t> </a:t>
            </a:r>
            <a:r>
              <a:rPr lang="it-IT" sz="3600" b="1" spc="-5" dirty="0">
                <a:solidFill>
                  <a:srgbClr val="FF0000"/>
                </a:solidFill>
                <a:latin typeface="Times New Roman"/>
                <a:cs typeface="Times New Roman"/>
              </a:rPr>
              <a:t>DELLA</a:t>
            </a:r>
            <a:r>
              <a:rPr lang="it-IT" sz="3600" b="1" spc="-20" dirty="0">
                <a:solidFill>
                  <a:srgbClr val="FF0000"/>
                </a:solidFill>
                <a:latin typeface="Times New Roman"/>
                <a:cs typeface="Times New Roman"/>
              </a:rPr>
              <a:t> </a:t>
            </a:r>
            <a:r>
              <a:rPr lang="it-IT" sz="3600" b="1" spc="-5" dirty="0">
                <a:solidFill>
                  <a:srgbClr val="FF0000"/>
                </a:solidFill>
                <a:latin typeface="Times New Roman"/>
                <a:cs typeface="Times New Roman"/>
              </a:rPr>
              <a:t>COSCIENZA</a:t>
            </a:r>
            <a:endParaRPr lang="it-IT" sz="3600" dirty="0">
              <a:latin typeface="Times New Roman"/>
              <a:cs typeface="Times New Roman"/>
            </a:endParaRPr>
          </a:p>
        </p:txBody>
      </p:sp>
      <p:pic>
        <p:nvPicPr>
          <p:cNvPr id="4" name="object 4"/>
          <p:cNvPicPr/>
          <p:nvPr/>
        </p:nvPicPr>
        <p:blipFill>
          <a:blip r:embed="rId2" cstate="print"/>
          <a:stretch>
            <a:fillRect/>
          </a:stretch>
        </p:blipFill>
        <p:spPr>
          <a:xfrm>
            <a:off x="2971800" y="3943810"/>
            <a:ext cx="3200400" cy="2154237"/>
          </a:xfrm>
          <a:prstGeom prst="rect">
            <a:avLst/>
          </a:prstGeom>
        </p:spPr>
      </p:pic>
    </p:spTree>
    <p:extLst>
      <p:ext uri="{BB962C8B-B14F-4D97-AF65-F5344CB8AC3E}">
        <p14:creationId xmlns:p14="http://schemas.microsoft.com/office/powerpoint/2010/main" val="32669497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4972" y="3657600"/>
            <a:ext cx="7882255" cy="2484120"/>
          </a:xfrm>
          <a:prstGeom prst="rect">
            <a:avLst/>
          </a:prstGeom>
        </p:spPr>
        <p:txBody>
          <a:bodyPr vert="horz" wrap="square" lIns="0" tIns="12700" rIns="0" bIns="0" rtlCol="0">
            <a:spAutoFit/>
          </a:bodyPr>
          <a:lstStyle/>
          <a:p>
            <a:pPr marL="343535" algn="ctr">
              <a:lnSpc>
                <a:spcPct val="100000"/>
              </a:lnSpc>
              <a:spcBef>
                <a:spcPts val="100"/>
              </a:spcBef>
            </a:pPr>
            <a:r>
              <a:rPr sz="2800" b="1" spc="-5" dirty="0">
                <a:solidFill>
                  <a:srgbClr val="333399"/>
                </a:solidFill>
                <a:latin typeface="Times New Roman"/>
                <a:cs typeface="Times New Roman"/>
              </a:rPr>
              <a:t>Principali</a:t>
            </a:r>
            <a:r>
              <a:rPr sz="2800" b="1" spc="-10" dirty="0">
                <a:solidFill>
                  <a:srgbClr val="333399"/>
                </a:solidFill>
                <a:latin typeface="Times New Roman"/>
                <a:cs typeface="Times New Roman"/>
              </a:rPr>
              <a:t> </a:t>
            </a:r>
            <a:r>
              <a:rPr sz="2800" b="1" spc="-5" dirty="0">
                <a:solidFill>
                  <a:srgbClr val="333399"/>
                </a:solidFill>
                <a:latin typeface="Times New Roman"/>
                <a:cs typeface="Times New Roman"/>
              </a:rPr>
              <a:t>alterazioni</a:t>
            </a:r>
            <a:r>
              <a:rPr sz="2800" b="1" spc="-10" dirty="0">
                <a:solidFill>
                  <a:srgbClr val="333399"/>
                </a:solidFill>
                <a:latin typeface="Times New Roman"/>
                <a:cs typeface="Times New Roman"/>
              </a:rPr>
              <a:t> </a:t>
            </a:r>
            <a:r>
              <a:rPr sz="2800" b="1" spc="-5" dirty="0">
                <a:solidFill>
                  <a:srgbClr val="333399"/>
                </a:solidFill>
                <a:latin typeface="Times New Roman"/>
                <a:cs typeface="Times New Roman"/>
              </a:rPr>
              <a:t>della coscienza:</a:t>
            </a:r>
            <a:endParaRPr sz="2800" dirty="0">
              <a:latin typeface="Times New Roman"/>
              <a:cs typeface="Times New Roman"/>
            </a:endParaRPr>
          </a:p>
          <a:p>
            <a:pPr>
              <a:lnSpc>
                <a:spcPct val="100000"/>
              </a:lnSpc>
            </a:pPr>
            <a:endParaRPr sz="2850" dirty="0">
              <a:latin typeface="Times New Roman"/>
              <a:cs typeface="Times New Roman"/>
            </a:endParaRPr>
          </a:p>
          <a:p>
            <a:pPr marL="12700" marR="5080">
              <a:lnSpc>
                <a:spcPts val="3200"/>
              </a:lnSpc>
              <a:buFont typeface="Times New Roman"/>
              <a:buChar char="•"/>
              <a:tabLst>
                <a:tab pos="226695" algn="l"/>
                <a:tab pos="6268720" algn="l"/>
              </a:tabLst>
            </a:pPr>
            <a:r>
              <a:rPr sz="2800" b="1" spc="-5" dirty="0">
                <a:solidFill>
                  <a:srgbClr val="FF0066"/>
                </a:solidFill>
                <a:latin typeface="Times New Roman"/>
                <a:cs typeface="Times New Roman"/>
              </a:rPr>
              <a:t>lipotimia</a:t>
            </a:r>
            <a:r>
              <a:rPr sz="2800" b="1" spc="5" dirty="0">
                <a:solidFill>
                  <a:srgbClr val="FF0066"/>
                </a:solidFill>
                <a:latin typeface="Times New Roman"/>
                <a:cs typeface="Times New Roman"/>
              </a:rPr>
              <a:t> </a:t>
            </a:r>
            <a:r>
              <a:rPr sz="2800" b="1" spc="-10" dirty="0">
                <a:latin typeface="Times New Roman"/>
                <a:cs typeface="Times New Roman"/>
              </a:rPr>
              <a:t>(presincope):</a:t>
            </a:r>
            <a:r>
              <a:rPr sz="2800" b="1" spc="5" dirty="0">
                <a:latin typeface="Times New Roman"/>
                <a:cs typeface="Times New Roman"/>
              </a:rPr>
              <a:t> </a:t>
            </a:r>
            <a:r>
              <a:rPr sz="2800" b="1" spc="-10" dirty="0">
                <a:latin typeface="Times New Roman"/>
                <a:cs typeface="Times New Roman"/>
              </a:rPr>
              <a:t>malessere</a:t>
            </a:r>
            <a:r>
              <a:rPr sz="2800" b="1" dirty="0">
                <a:latin typeface="Times New Roman"/>
                <a:cs typeface="Times New Roman"/>
              </a:rPr>
              <a:t> </a:t>
            </a:r>
            <a:r>
              <a:rPr sz="2800" b="1" spc="-10" dirty="0">
                <a:latin typeface="Times New Roman"/>
                <a:cs typeface="Times New Roman"/>
              </a:rPr>
              <a:t>passeggero</a:t>
            </a:r>
            <a:r>
              <a:rPr sz="2800" b="1" spc="5" dirty="0">
                <a:latin typeface="Times New Roman"/>
                <a:cs typeface="Times New Roman"/>
              </a:rPr>
              <a:t> </a:t>
            </a:r>
            <a:r>
              <a:rPr sz="2800" b="1" spc="-5" dirty="0">
                <a:latin typeface="Times New Roman"/>
                <a:cs typeface="Times New Roman"/>
              </a:rPr>
              <a:t>con </a:t>
            </a:r>
            <a:r>
              <a:rPr sz="2800" b="1" dirty="0">
                <a:latin typeface="Times New Roman"/>
                <a:cs typeface="Times New Roman"/>
              </a:rPr>
              <a:t> </a:t>
            </a:r>
            <a:r>
              <a:rPr sz="2800" b="1" spc="-15" dirty="0">
                <a:latin typeface="Times New Roman"/>
                <a:cs typeface="Times New Roman"/>
              </a:rPr>
              <a:t>ronzii</a:t>
            </a:r>
            <a:r>
              <a:rPr sz="2800" b="1" spc="-5" dirty="0">
                <a:latin typeface="Times New Roman"/>
                <a:cs typeface="Times New Roman"/>
              </a:rPr>
              <a:t> auricolari,</a:t>
            </a:r>
            <a:r>
              <a:rPr sz="2800" b="1" dirty="0">
                <a:latin typeface="Times New Roman"/>
                <a:cs typeface="Times New Roman"/>
              </a:rPr>
              <a:t> </a:t>
            </a:r>
            <a:r>
              <a:rPr sz="2800" b="1" spc="-5" dirty="0">
                <a:latin typeface="Times New Roman"/>
                <a:cs typeface="Times New Roman"/>
              </a:rPr>
              <a:t>appannamento</a:t>
            </a:r>
            <a:r>
              <a:rPr sz="2800" b="1" spc="5" dirty="0">
                <a:latin typeface="Times New Roman"/>
                <a:cs typeface="Times New Roman"/>
              </a:rPr>
              <a:t> </a:t>
            </a:r>
            <a:r>
              <a:rPr sz="2800" b="1" spc="-5" dirty="0">
                <a:latin typeface="Times New Roman"/>
                <a:cs typeface="Times New Roman"/>
              </a:rPr>
              <a:t>della</a:t>
            </a:r>
            <a:r>
              <a:rPr sz="2800" b="1" dirty="0">
                <a:latin typeface="Times New Roman"/>
                <a:cs typeface="Times New Roman"/>
              </a:rPr>
              <a:t> </a:t>
            </a:r>
            <a:r>
              <a:rPr sz="2800" b="1" spc="-5" dirty="0">
                <a:latin typeface="Times New Roman"/>
                <a:cs typeface="Times New Roman"/>
              </a:rPr>
              <a:t>vista, </a:t>
            </a:r>
            <a:r>
              <a:rPr sz="2800" b="1" dirty="0">
                <a:latin typeface="Times New Roman"/>
                <a:cs typeface="Times New Roman"/>
              </a:rPr>
              <a:t> sudo</a:t>
            </a:r>
            <a:r>
              <a:rPr sz="2800" b="1" spc="-5" dirty="0">
                <a:latin typeface="Times New Roman"/>
                <a:cs typeface="Times New Roman"/>
              </a:rPr>
              <a:t>r</a:t>
            </a:r>
            <a:r>
              <a:rPr sz="2800" b="1" dirty="0">
                <a:latin typeface="Times New Roman"/>
                <a:cs typeface="Times New Roman"/>
              </a:rPr>
              <a:t>a</a:t>
            </a:r>
            <a:r>
              <a:rPr sz="2800" b="1" spc="-5" dirty="0">
                <a:latin typeface="Times New Roman"/>
                <a:cs typeface="Times New Roman"/>
              </a:rPr>
              <a:t>zi</a:t>
            </a:r>
            <a:r>
              <a:rPr sz="2800" b="1" dirty="0">
                <a:latin typeface="Times New Roman"/>
                <a:cs typeface="Times New Roman"/>
              </a:rPr>
              <a:t>on</a:t>
            </a:r>
            <a:r>
              <a:rPr sz="2800" b="1" spc="-5" dirty="0">
                <a:latin typeface="Times New Roman"/>
                <a:cs typeface="Times New Roman"/>
              </a:rPr>
              <a:t>e</a:t>
            </a:r>
            <a:r>
              <a:rPr sz="2800" b="1" dirty="0">
                <a:latin typeface="Times New Roman"/>
                <a:cs typeface="Times New Roman"/>
              </a:rPr>
              <a:t>, s</a:t>
            </a:r>
            <a:r>
              <a:rPr sz="2800" b="1" spc="-5" dirty="0">
                <a:latin typeface="Times New Roman"/>
                <a:cs typeface="Times New Roman"/>
              </a:rPr>
              <a:t>e</a:t>
            </a:r>
            <a:r>
              <a:rPr sz="2800" b="1" dirty="0">
                <a:latin typeface="Times New Roman"/>
                <a:cs typeface="Times New Roman"/>
              </a:rPr>
              <a:t>nso di</a:t>
            </a:r>
            <a:r>
              <a:rPr sz="2800" b="1" spc="-5" dirty="0">
                <a:latin typeface="Times New Roman"/>
                <a:cs typeface="Times New Roman"/>
              </a:rPr>
              <a:t> </a:t>
            </a:r>
            <a:r>
              <a:rPr sz="2800" b="1" dirty="0">
                <a:latin typeface="Times New Roman"/>
                <a:cs typeface="Times New Roman"/>
              </a:rPr>
              <a:t>f</a:t>
            </a:r>
            <a:r>
              <a:rPr sz="2800" b="1" spc="-55" dirty="0">
                <a:latin typeface="Times New Roman"/>
                <a:cs typeface="Times New Roman"/>
              </a:rPr>
              <a:t>r</a:t>
            </a:r>
            <a:r>
              <a:rPr sz="2800" b="1" spc="-5" dirty="0">
                <a:latin typeface="Times New Roman"/>
                <a:cs typeface="Times New Roman"/>
              </a:rPr>
              <a:t>e</a:t>
            </a:r>
            <a:r>
              <a:rPr sz="2800" b="1" dirty="0">
                <a:latin typeface="Times New Roman"/>
                <a:cs typeface="Times New Roman"/>
              </a:rPr>
              <a:t>ddo, s</a:t>
            </a:r>
            <a:r>
              <a:rPr sz="2800" b="1" spc="-5" dirty="0">
                <a:latin typeface="Times New Roman"/>
                <a:cs typeface="Times New Roman"/>
              </a:rPr>
              <a:t>e</a:t>
            </a:r>
            <a:r>
              <a:rPr sz="2800" b="1" dirty="0">
                <a:latin typeface="Times New Roman"/>
                <a:cs typeface="Times New Roman"/>
              </a:rPr>
              <a:t>nsa</a:t>
            </a:r>
            <a:r>
              <a:rPr sz="2800" b="1" spc="-5" dirty="0">
                <a:latin typeface="Times New Roman"/>
                <a:cs typeface="Times New Roman"/>
              </a:rPr>
              <a:t>zi</a:t>
            </a:r>
            <a:r>
              <a:rPr sz="2800" b="1" dirty="0">
                <a:latin typeface="Times New Roman"/>
                <a:cs typeface="Times New Roman"/>
              </a:rPr>
              <a:t>one	angos</a:t>
            </a:r>
            <a:r>
              <a:rPr sz="2800" b="1" spc="-5" dirty="0">
                <a:latin typeface="Times New Roman"/>
                <a:cs typeface="Times New Roman"/>
              </a:rPr>
              <a:t>ci</a:t>
            </a:r>
            <a:r>
              <a:rPr sz="2800" b="1" dirty="0">
                <a:latin typeface="Times New Roman"/>
                <a:cs typeface="Times New Roman"/>
              </a:rPr>
              <a:t>ata  di</a:t>
            </a:r>
            <a:r>
              <a:rPr sz="2800" b="1" spc="-10" dirty="0">
                <a:latin typeface="Times New Roman"/>
                <a:cs typeface="Times New Roman"/>
              </a:rPr>
              <a:t> </a:t>
            </a:r>
            <a:r>
              <a:rPr sz="2800" b="1" spc="-5" dirty="0">
                <a:latin typeface="Times New Roman"/>
                <a:cs typeface="Times New Roman"/>
              </a:rPr>
              <a:t>imminente perdita</a:t>
            </a:r>
            <a:r>
              <a:rPr sz="2800" b="1" dirty="0">
                <a:latin typeface="Times New Roman"/>
                <a:cs typeface="Times New Roman"/>
              </a:rPr>
              <a:t> </a:t>
            </a:r>
            <a:r>
              <a:rPr sz="2800" b="1" spc="-5" dirty="0">
                <a:latin typeface="Times New Roman"/>
                <a:cs typeface="Times New Roman"/>
              </a:rPr>
              <a:t>dei sensi</a:t>
            </a:r>
            <a:endParaRPr sz="2800" dirty="0">
              <a:latin typeface="Times New Roman"/>
              <a:cs typeface="Times New Roman"/>
            </a:endParaRPr>
          </a:p>
        </p:txBody>
      </p:sp>
      <p:sp>
        <p:nvSpPr>
          <p:cNvPr id="3" name="object 3"/>
          <p:cNvSpPr txBox="1">
            <a:spLocks noGrp="1"/>
          </p:cNvSpPr>
          <p:nvPr>
            <p:ph type="title"/>
          </p:nvPr>
        </p:nvSpPr>
        <p:spPr>
          <a:xfrm>
            <a:off x="946150" y="277264"/>
            <a:ext cx="7251700" cy="566822"/>
          </a:xfrm>
          <a:prstGeom prst="rect">
            <a:avLst/>
          </a:prstGeom>
        </p:spPr>
        <p:txBody>
          <a:bodyPr vert="horz" wrap="square" lIns="0" tIns="12700" rIns="0" bIns="0" rtlCol="0">
            <a:spAutoFit/>
          </a:bodyPr>
          <a:lstStyle/>
          <a:p>
            <a:pPr marL="12700">
              <a:lnSpc>
                <a:spcPct val="100000"/>
              </a:lnSpc>
              <a:spcBef>
                <a:spcPts val="100"/>
              </a:spcBef>
            </a:pPr>
            <a:r>
              <a:rPr lang="it-IT" sz="3600" b="1" spc="-5" dirty="0">
                <a:solidFill>
                  <a:srgbClr val="FF0000"/>
                </a:solidFill>
                <a:latin typeface="Times New Roman"/>
                <a:cs typeface="Times New Roman"/>
              </a:rPr>
              <a:t>DISTURBO</a:t>
            </a:r>
            <a:r>
              <a:rPr lang="it-IT" sz="3600" b="1" spc="-20" dirty="0">
                <a:solidFill>
                  <a:srgbClr val="FF0000"/>
                </a:solidFill>
                <a:latin typeface="Times New Roman"/>
                <a:cs typeface="Times New Roman"/>
              </a:rPr>
              <a:t> </a:t>
            </a:r>
            <a:r>
              <a:rPr lang="it-IT" sz="3600" b="1" spc="-5" dirty="0">
                <a:solidFill>
                  <a:srgbClr val="FF0000"/>
                </a:solidFill>
                <a:latin typeface="Times New Roman"/>
                <a:cs typeface="Times New Roman"/>
              </a:rPr>
              <a:t>DELLA</a:t>
            </a:r>
            <a:r>
              <a:rPr lang="it-IT" sz="3600" b="1" spc="-20" dirty="0">
                <a:solidFill>
                  <a:srgbClr val="FF0000"/>
                </a:solidFill>
                <a:latin typeface="Times New Roman"/>
                <a:cs typeface="Times New Roman"/>
              </a:rPr>
              <a:t> </a:t>
            </a:r>
            <a:r>
              <a:rPr lang="it-IT" sz="3600" b="1" spc="-5" dirty="0">
                <a:solidFill>
                  <a:srgbClr val="FF0000"/>
                </a:solidFill>
                <a:latin typeface="Times New Roman"/>
                <a:cs typeface="Times New Roman"/>
              </a:rPr>
              <a:t>COSCIENZA</a:t>
            </a:r>
            <a:endParaRPr lang="it-IT" sz="3600" dirty="0">
              <a:latin typeface="Times New Roman"/>
              <a:cs typeface="Times New Roman"/>
            </a:endParaRPr>
          </a:p>
        </p:txBody>
      </p:sp>
      <p:pic>
        <p:nvPicPr>
          <p:cNvPr id="4" name="object 4"/>
          <p:cNvPicPr/>
          <p:nvPr/>
        </p:nvPicPr>
        <p:blipFill>
          <a:blip r:embed="rId2" cstate="print"/>
          <a:stretch>
            <a:fillRect/>
          </a:stretch>
        </p:blipFill>
        <p:spPr>
          <a:xfrm>
            <a:off x="3124200" y="897514"/>
            <a:ext cx="2736850" cy="2736850"/>
          </a:xfrm>
          <a:prstGeom prst="rect">
            <a:avLst/>
          </a:prstGeom>
        </p:spPr>
      </p:pic>
    </p:spTree>
    <p:extLst>
      <p:ext uri="{BB962C8B-B14F-4D97-AF65-F5344CB8AC3E}">
        <p14:creationId xmlns:p14="http://schemas.microsoft.com/office/powerpoint/2010/main" val="327848459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1000" y="4160837"/>
            <a:ext cx="8038465" cy="2077720"/>
          </a:xfrm>
          <a:prstGeom prst="rect">
            <a:avLst/>
          </a:prstGeom>
        </p:spPr>
        <p:txBody>
          <a:bodyPr vert="horz" wrap="square" lIns="0" tIns="43180" rIns="0" bIns="0" rtlCol="0">
            <a:spAutoFit/>
          </a:bodyPr>
          <a:lstStyle/>
          <a:p>
            <a:pPr marL="12700" marR="405130" indent="1270635">
              <a:lnSpc>
                <a:spcPts val="3200"/>
              </a:lnSpc>
              <a:spcBef>
                <a:spcPts val="340"/>
              </a:spcBef>
            </a:pPr>
            <a:r>
              <a:rPr sz="2800" b="1" spc="-5" dirty="0">
                <a:solidFill>
                  <a:srgbClr val="333399"/>
                </a:solidFill>
                <a:latin typeface="Times New Roman"/>
                <a:cs typeface="Times New Roman"/>
              </a:rPr>
              <a:t>Principali</a:t>
            </a:r>
            <a:r>
              <a:rPr sz="2800" b="1" spc="-10" dirty="0">
                <a:solidFill>
                  <a:srgbClr val="333399"/>
                </a:solidFill>
                <a:latin typeface="Times New Roman"/>
                <a:cs typeface="Times New Roman"/>
              </a:rPr>
              <a:t> </a:t>
            </a:r>
            <a:r>
              <a:rPr sz="2800" b="1" spc="-5" dirty="0">
                <a:solidFill>
                  <a:srgbClr val="333399"/>
                </a:solidFill>
                <a:latin typeface="Times New Roman"/>
                <a:cs typeface="Times New Roman"/>
              </a:rPr>
              <a:t>alterazioni della</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coscienza: </a:t>
            </a:r>
            <a:r>
              <a:rPr sz="2800" b="1" dirty="0">
                <a:solidFill>
                  <a:srgbClr val="333399"/>
                </a:solidFill>
                <a:latin typeface="Times New Roman"/>
                <a:cs typeface="Times New Roman"/>
              </a:rPr>
              <a:t> </a:t>
            </a:r>
            <a:r>
              <a:rPr sz="2800" b="1" spc="-5" dirty="0">
                <a:solidFill>
                  <a:srgbClr val="FF0066"/>
                </a:solidFill>
                <a:latin typeface="Times New Roman"/>
                <a:cs typeface="Times New Roman"/>
              </a:rPr>
              <a:t>sincope</a:t>
            </a:r>
            <a:r>
              <a:rPr sz="2800" b="1" spc="-5" dirty="0">
                <a:latin typeface="Times New Roman"/>
                <a:cs typeface="Times New Roman"/>
              </a:rPr>
              <a:t>:</a:t>
            </a:r>
            <a:r>
              <a:rPr sz="2800" b="1" dirty="0">
                <a:latin typeface="Times New Roman"/>
                <a:cs typeface="Times New Roman"/>
              </a:rPr>
              <a:t> </a:t>
            </a:r>
            <a:r>
              <a:rPr sz="2800" b="1" spc="-5" dirty="0">
                <a:latin typeface="Times New Roman"/>
                <a:cs typeface="Times New Roman"/>
              </a:rPr>
              <a:t>perdita</a:t>
            </a:r>
            <a:r>
              <a:rPr sz="2800" b="1" spc="5" dirty="0">
                <a:latin typeface="Times New Roman"/>
                <a:cs typeface="Times New Roman"/>
              </a:rPr>
              <a:t> </a:t>
            </a:r>
            <a:r>
              <a:rPr sz="2800" b="1" dirty="0">
                <a:latin typeface="Times New Roman"/>
                <a:cs typeface="Times New Roman"/>
              </a:rPr>
              <a:t>di </a:t>
            </a:r>
            <a:r>
              <a:rPr sz="2800" b="1" spc="-5" dirty="0">
                <a:latin typeface="Times New Roman"/>
                <a:cs typeface="Times New Roman"/>
              </a:rPr>
              <a:t>coscienza</a:t>
            </a:r>
            <a:r>
              <a:rPr sz="2800" b="1" dirty="0">
                <a:latin typeface="Times New Roman"/>
                <a:cs typeface="Times New Roman"/>
              </a:rPr>
              <a:t> </a:t>
            </a:r>
            <a:r>
              <a:rPr sz="2800" b="1" spc="-10" dirty="0">
                <a:latin typeface="Times New Roman"/>
                <a:cs typeface="Times New Roman"/>
              </a:rPr>
              <a:t>improvvisa,</a:t>
            </a:r>
            <a:r>
              <a:rPr sz="2800" b="1" spc="5" dirty="0">
                <a:latin typeface="Times New Roman"/>
                <a:cs typeface="Times New Roman"/>
              </a:rPr>
              <a:t> </a:t>
            </a:r>
            <a:r>
              <a:rPr sz="2800" b="1" dirty="0">
                <a:latin typeface="Times New Roman"/>
                <a:cs typeface="Times New Roman"/>
              </a:rPr>
              <a:t>di </a:t>
            </a:r>
            <a:r>
              <a:rPr sz="2800" b="1" spc="-15" dirty="0">
                <a:latin typeface="Times New Roman"/>
                <a:cs typeface="Times New Roman"/>
              </a:rPr>
              <a:t>breve </a:t>
            </a:r>
            <a:r>
              <a:rPr sz="2800" b="1" spc="-10" dirty="0">
                <a:latin typeface="Times New Roman"/>
                <a:cs typeface="Times New Roman"/>
              </a:rPr>
              <a:t> </a:t>
            </a:r>
            <a:r>
              <a:rPr sz="2800" b="1" spc="-5" dirty="0">
                <a:latin typeface="Times New Roman"/>
                <a:cs typeface="Times New Roman"/>
              </a:rPr>
              <a:t>durata,</a:t>
            </a:r>
            <a:r>
              <a:rPr sz="2800" b="1" dirty="0">
                <a:latin typeface="Times New Roman"/>
                <a:cs typeface="Times New Roman"/>
              </a:rPr>
              <a:t> a </a:t>
            </a:r>
            <a:r>
              <a:rPr sz="2800" b="1" spc="-5" dirty="0">
                <a:latin typeface="Times New Roman"/>
                <a:cs typeface="Times New Roman"/>
              </a:rPr>
              <a:t>risoluzione spontanea.</a:t>
            </a:r>
            <a:endParaRPr sz="2800" dirty="0">
              <a:latin typeface="Times New Roman"/>
              <a:cs typeface="Times New Roman"/>
            </a:endParaRPr>
          </a:p>
          <a:p>
            <a:pPr marL="12700" marR="5080">
              <a:lnSpc>
                <a:spcPts val="3200"/>
              </a:lnSpc>
            </a:pPr>
            <a:r>
              <a:rPr sz="2800" b="1" dirty="0">
                <a:latin typeface="Times New Roman"/>
                <a:cs typeface="Times New Roman"/>
              </a:rPr>
              <a:t>Il</a:t>
            </a:r>
            <a:r>
              <a:rPr sz="2800" b="1" spc="-5" dirty="0">
                <a:latin typeface="Times New Roman"/>
                <a:cs typeface="Times New Roman"/>
              </a:rPr>
              <a:t> soggetto</a:t>
            </a:r>
            <a:r>
              <a:rPr sz="2800" b="1" dirty="0">
                <a:latin typeface="Times New Roman"/>
                <a:cs typeface="Times New Roman"/>
              </a:rPr>
              <a:t> ha una</a:t>
            </a:r>
            <a:r>
              <a:rPr sz="2800" b="1" spc="5" dirty="0">
                <a:latin typeface="Times New Roman"/>
                <a:cs typeface="Times New Roman"/>
              </a:rPr>
              <a:t> </a:t>
            </a:r>
            <a:r>
              <a:rPr sz="2800" b="1" spc="-5" dirty="0">
                <a:latin typeface="Times New Roman"/>
                <a:cs typeface="Times New Roman"/>
              </a:rPr>
              <a:t>debolezza</a:t>
            </a:r>
            <a:r>
              <a:rPr sz="2800" b="1" dirty="0">
                <a:latin typeface="Times New Roman"/>
                <a:cs typeface="Times New Roman"/>
              </a:rPr>
              <a:t> </a:t>
            </a:r>
            <a:r>
              <a:rPr sz="2800" b="1" spc="-10" dirty="0">
                <a:latin typeface="Times New Roman"/>
                <a:cs typeface="Times New Roman"/>
              </a:rPr>
              <a:t>muscolare</a:t>
            </a:r>
            <a:r>
              <a:rPr sz="2800" b="1" spc="-5" dirty="0">
                <a:latin typeface="Times New Roman"/>
                <a:cs typeface="Times New Roman"/>
              </a:rPr>
              <a:t> generalizzata </a:t>
            </a:r>
            <a:r>
              <a:rPr sz="2800" b="1" spc="-685" dirty="0">
                <a:latin typeface="Times New Roman"/>
                <a:cs typeface="Times New Roman"/>
              </a:rPr>
              <a:t> </a:t>
            </a:r>
            <a:r>
              <a:rPr sz="2800" b="1" spc="-5" dirty="0">
                <a:latin typeface="Times New Roman"/>
                <a:cs typeface="Times New Roman"/>
              </a:rPr>
              <a:t>ed</a:t>
            </a:r>
            <a:r>
              <a:rPr sz="2800" b="1" dirty="0">
                <a:latin typeface="Times New Roman"/>
                <a:cs typeface="Times New Roman"/>
              </a:rPr>
              <a:t> è</a:t>
            </a:r>
            <a:r>
              <a:rPr sz="2800" b="1" spc="-5" dirty="0">
                <a:latin typeface="Times New Roman"/>
                <a:cs typeface="Times New Roman"/>
              </a:rPr>
              <a:t> incapace </a:t>
            </a:r>
            <a:r>
              <a:rPr sz="2800" b="1" dirty="0">
                <a:latin typeface="Times New Roman"/>
                <a:cs typeface="Times New Roman"/>
              </a:rPr>
              <a:t>di</a:t>
            </a:r>
            <a:r>
              <a:rPr sz="2800" b="1" spc="-5" dirty="0">
                <a:latin typeface="Times New Roman"/>
                <a:cs typeface="Times New Roman"/>
              </a:rPr>
              <a:t> </a:t>
            </a:r>
            <a:r>
              <a:rPr sz="2800" b="1" spc="-10" dirty="0">
                <a:latin typeface="Times New Roman"/>
                <a:cs typeface="Times New Roman"/>
              </a:rPr>
              <a:t>mantenere</a:t>
            </a:r>
            <a:r>
              <a:rPr sz="2800" b="1" spc="-5" dirty="0">
                <a:latin typeface="Times New Roman"/>
                <a:cs typeface="Times New Roman"/>
              </a:rPr>
              <a:t> la</a:t>
            </a:r>
            <a:r>
              <a:rPr sz="2800" b="1" dirty="0">
                <a:latin typeface="Times New Roman"/>
                <a:cs typeface="Times New Roman"/>
              </a:rPr>
              <a:t> </a:t>
            </a:r>
            <a:r>
              <a:rPr sz="2800" b="1" spc="-5" dirty="0">
                <a:latin typeface="Times New Roman"/>
                <a:cs typeface="Times New Roman"/>
              </a:rPr>
              <a:t>posizione</a:t>
            </a:r>
            <a:r>
              <a:rPr sz="2800" b="1" dirty="0">
                <a:latin typeface="Times New Roman"/>
                <a:cs typeface="Times New Roman"/>
              </a:rPr>
              <a:t> </a:t>
            </a:r>
            <a:r>
              <a:rPr sz="2800" b="1" spc="-15" dirty="0">
                <a:latin typeface="Times New Roman"/>
                <a:cs typeface="Times New Roman"/>
              </a:rPr>
              <a:t>eretta</a:t>
            </a:r>
            <a:endParaRPr sz="2800" dirty="0">
              <a:latin typeface="Times New Roman"/>
              <a:cs typeface="Times New Roman"/>
            </a:endParaRPr>
          </a:p>
        </p:txBody>
      </p:sp>
      <p:sp>
        <p:nvSpPr>
          <p:cNvPr id="3" name="object 3"/>
          <p:cNvSpPr txBox="1">
            <a:spLocks noGrp="1"/>
          </p:cNvSpPr>
          <p:nvPr>
            <p:ph type="title"/>
          </p:nvPr>
        </p:nvSpPr>
        <p:spPr>
          <a:xfrm>
            <a:off x="2183792" y="313006"/>
            <a:ext cx="4749800"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Disturbo</a:t>
            </a:r>
            <a:r>
              <a:rPr sz="3600" b="1" spc="-20" dirty="0">
                <a:solidFill>
                  <a:srgbClr val="FF0000"/>
                </a:solidFill>
                <a:latin typeface="Times New Roman"/>
                <a:cs typeface="Times New Roman"/>
              </a:rPr>
              <a:t> </a:t>
            </a:r>
            <a:r>
              <a:rPr sz="3600" b="1" spc="-5" dirty="0">
                <a:solidFill>
                  <a:srgbClr val="FF0000"/>
                </a:solidFill>
                <a:latin typeface="Times New Roman"/>
                <a:cs typeface="Times New Roman"/>
              </a:rPr>
              <a:t>della</a:t>
            </a:r>
            <a:r>
              <a:rPr sz="3600" b="1" spc="-20" dirty="0">
                <a:solidFill>
                  <a:srgbClr val="FF0000"/>
                </a:solidFill>
                <a:latin typeface="Times New Roman"/>
                <a:cs typeface="Times New Roman"/>
              </a:rPr>
              <a:t> </a:t>
            </a:r>
            <a:r>
              <a:rPr sz="3600" b="1" spc="-5" dirty="0">
                <a:solidFill>
                  <a:srgbClr val="FF0000"/>
                </a:solidFill>
                <a:latin typeface="Times New Roman"/>
                <a:cs typeface="Times New Roman"/>
              </a:rPr>
              <a:t>coscienza</a:t>
            </a:r>
            <a:endParaRPr sz="3600" dirty="0">
              <a:latin typeface="Times New Roman"/>
              <a:cs typeface="Times New Roman"/>
            </a:endParaRPr>
          </a:p>
        </p:txBody>
      </p:sp>
      <p:pic>
        <p:nvPicPr>
          <p:cNvPr id="4" name="object 4"/>
          <p:cNvPicPr/>
          <p:nvPr/>
        </p:nvPicPr>
        <p:blipFill>
          <a:blip r:embed="rId2" cstate="print"/>
          <a:stretch>
            <a:fillRect/>
          </a:stretch>
        </p:blipFill>
        <p:spPr>
          <a:xfrm>
            <a:off x="2109180" y="990600"/>
            <a:ext cx="4824412" cy="3170237"/>
          </a:xfrm>
          <a:prstGeom prst="rect">
            <a:avLst/>
          </a:prstGeom>
        </p:spPr>
      </p:pic>
    </p:spTree>
    <p:extLst>
      <p:ext uri="{BB962C8B-B14F-4D97-AF65-F5344CB8AC3E}">
        <p14:creationId xmlns:p14="http://schemas.microsoft.com/office/powerpoint/2010/main" val="324868121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2710" y="533400"/>
            <a:ext cx="9051290" cy="2844800"/>
          </a:xfrm>
          <a:prstGeom prst="rect">
            <a:avLst/>
          </a:prstGeom>
        </p:spPr>
        <p:txBody>
          <a:bodyPr vert="horz" wrap="square" lIns="0" tIns="210185" rIns="0" bIns="0" rtlCol="0">
            <a:spAutoFit/>
          </a:bodyPr>
          <a:lstStyle/>
          <a:p>
            <a:pPr algn="ctr">
              <a:lnSpc>
                <a:spcPct val="100000"/>
              </a:lnSpc>
              <a:spcBef>
                <a:spcPts val="1655"/>
              </a:spcBef>
            </a:pPr>
            <a:r>
              <a:rPr sz="3600" b="1" dirty="0">
                <a:solidFill>
                  <a:srgbClr val="333399"/>
                </a:solidFill>
                <a:latin typeface="Times New Roman"/>
                <a:cs typeface="Times New Roman"/>
              </a:rPr>
              <a:t>Il</a:t>
            </a:r>
            <a:r>
              <a:rPr sz="3600" b="1" spc="-25" dirty="0">
                <a:solidFill>
                  <a:srgbClr val="333399"/>
                </a:solidFill>
                <a:latin typeface="Times New Roman"/>
                <a:cs typeface="Times New Roman"/>
              </a:rPr>
              <a:t> </a:t>
            </a:r>
            <a:r>
              <a:rPr sz="3600" b="1" spc="-5" dirty="0">
                <a:solidFill>
                  <a:srgbClr val="333399"/>
                </a:solidFill>
                <a:latin typeface="Times New Roman"/>
                <a:cs typeface="Times New Roman"/>
              </a:rPr>
              <a:t>soggetto</a:t>
            </a:r>
            <a:r>
              <a:rPr sz="3600" b="1" spc="-20" dirty="0">
                <a:solidFill>
                  <a:srgbClr val="333399"/>
                </a:solidFill>
                <a:latin typeface="Times New Roman"/>
                <a:cs typeface="Times New Roman"/>
              </a:rPr>
              <a:t> </a:t>
            </a:r>
            <a:r>
              <a:rPr sz="3600" b="1" spc="-10" dirty="0">
                <a:solidFill>
                  <a:srgbClr val="333399"/>
                </a:solidFill>
                <a:latin typeface="Times New Roman"/>
                <a:cs typeface="Times New Roman"/>
              </a:rPr>
              <a:t>presenta:</a:t>
            </a:r>
            <a:endParaRPr sz="3600" dirty="0">
              <a:latin typeface="Times New Roman"/>
              <a:cs typeface="Times New Roman"/>
            </a:endParaRPr>
          </a:p>
          <a:p>
            <a:pPr marL="12700" marR="5080" algn="ctr">
              <a:lnSpc>
                <a:spcPts val="3700"/>
              </a:lnSpc>
              <a:spcBef>
                <a:spcPts val="1625"/>
              </a:spcBef>
            </a:pPr>
            <a:r>
              <a:rPr sz="3200" b="1" spc="-10" dirty="0">
                <a:solidFill>
                  <a:srgbClr val="333399"/>
                </a:solidFill>
                <a:latin typeface="Times New Roman"/>
                <a:cs typeface="Times New Roman"/>
              </a:rPr>
              <a:t>malessere</a:t>
            </a:r>
            <a:r>
              <a:rPr sz="3200" b="1" spc="-5" dirty="0">
                <a:solidFill>
                  <a:srgbClr val="333399"/>
                </a:solidFill>
                <a:latin typeface="Times New Roman"/>
                <a:cs typeface="Times New Roman"/>
              </a:rPr>
              <a:t> con</a:t>
            </a:r>
            <a:r>
              <a:rPr sz="3200" b="1" spc="5" dirty="0">
                <a:solidFill>
                  <a:srgbClr val="333399"/>
                </a:solidFill>
                <a:latin typeface="Times New Roman"/>
                <a:cs typeface="Times New Roman"/>
              </a:rPr>
              <a:t> </a:t>
            </a:r>
            <a:r>
              <a:rPr sz="3200" b="1" spc="-10" dirty="0">
                <a:solidFill>
                  <a:srgbClr val="333399"/>
                </a:solidFill>
                <a:latin typeface="Times New Roman"/>
                <a:cs typeface="Times New Roman"/>
              </a:rPr>
              <a:t>capogiro</a:t>
            </a:r>
            <a:r>
              <a:rPr sz="3200" b="1" spc="5" dirty="0">
                <a:solidFill>
                  <a:srgbClr val="333399"/>
                </a:solidFill>
                <a:latin typeface="Times New Roman"/>
                <a:cs typeface="Times New Roman"/>
              </a:rPr>
              <a:t> </a:t>
            </a:r>
            <a:r>
              <a:rPr sz="3200" b="1" spc="-5" dirty="0">
                <a:solidFill>
                  <a:srgbClr val="333399"/>
                </a:solidFill>
                <a:latin typeface="Times New Roman"/>
                <a:cs typeface="Times New Roman"/>
              </a:rPr>
              <a:t>e/o</a:t>
            </a:r>
            <a:r>
              <a:rPr sz="3200" b="1" dirty="0">
                <a:solidFill>
                  <a:srgbClr val="333399"/>
                </a:solidFill>
                <a:latin typeface="Times New Roman"/>
                <a:cs typeface="Times New Roman"/>
              </a:rPr>
              <a:t> </a:t>
            </a:r>
            <a:r>
              <a:rPr sz="3200" b="1" spc="-5" dirty="0">
                <a:solidFill>
                  <a:srgbClr val="333399"/>
                </a:solidFill>
                <a:latin typeface="Times New Roman"/>
                <a:cs typeface="Times New Roman"/>
              </a:rPr>
              <a:t>sensazione</a:t>
            </a:r>
            <a:r>
              <a:rPr sz="3200" b="1" dirty="0">
                <a:solidFill>
                  <a:srgbClr val="333399"/>
                </a:solidFill>
                <a:latin typeface="Times New Roman"/>
                <a:cs typeface="Times New Roman"/>
              </a:rPr>
              <a:t> </a:t>
            </a:r>
            <a:r>
              <a:rPr sz="3200" b="1" spc="-5" dirty="0">
                <a:solidFill>
                  <a:srgbClr val="333399"/>
                </a:solidFill>
                <a:latin typeface="Times New Roman"/>
                <a:cs typeface="Times New Roman"/>
              </a:rPr>
              <a:t>che</a:t>
            </a:r>
            <a:r>
              <a:rPr sz="3200" b="1" dirty="0">
                <a:solidFill>
                  <a:srgbClr val="333399"/>
                </a:solidFill>
                <a:latin typeface="Times New Roman"/>
                <a:cs typeface="Times New Roman"/>
              </a:rPr>
              <a:t> </a:t>
            </a:r>
            <a:r>
              <a:rPr sz="3200" b="1" spc="-5" dirty="0">
                <a:solidFill>
                  <a:srgbClr val="333399"/>
                </a:solidFill>
                <a:latin typeface="Times New Roman"/>
                <a:cs typeface="Times New Roman"/>
              </a:rPr>
              <a:t>gli oggetti </a:t>
            </a:r>
            <a:r>
              <a:rPr sz="3200" b="1" spc="-785" dirty="0">
                <a:solidFill>
                  <a:srgbClr val="333399"/>
                </a:solidFill>
                <a:latin typeface="Times New Roman"/>
                <a:cs typeface="Times New Roman"/>
              </a:rPr>
              <a:t> </a:t>
            </a:r>
            <a:r>
              <a:rPr sz="3200" b="1" dirty="0">
                <a:solidFill>
                  <a:srgbClr val="333399"/>
                </a:solidFill>
                <a:latin typeface="Times New Roman"/>
                <a:cs typeface="Times New Roman"/>
              </a:rPr>
              <a:t>si muovano, </a:t>
            </a:r>
            <a:r>
              <a:rPr sz="3200" b="1" spc="-10" dirty="0">
                <a:solidFill>
                  <a:srgbClr val="333399"/>
                </a:solidFill>
                <a:latin typeface="Times New Roman"/>
                <a:cs typeface="Times New Roman"/>
              </a:rPr>
              <a:t>percezione </a:t>
            </a:r>
            <a:r>
              <a:rPr sz="3200" b="1" spc="-5" dirty="0">
                <a:solidFill>
                  <a:srgbClr val="333399"/>
                </a:solidFill>
                <a:latin typeface="Times New Roman"/>
                <a:cs typeface="Times New Roman"/>
              </a:rPr>
              <a:t>confusa, nausea </a:t>
            </a:r>
            <a:r>
              <a:rPr sz="3200" b="1" dirty="0">
                <a:solidFill>
                  <a:srgbClr val="333399"/>
                </a:solidFill>
                <a:latin typeface="Times New Roman"/>
                <a:cs typeface="Times New Roman"/>
              </a:rPr>
              <a:t>e </a:t>
            </a:r>
            <a:r>
              <a:rPr sz="3200" b="1" spc="-5" dirty="0">
                <a:solidFill>
                  <a:srgbClr val="333399"/>
                </a:solidFill>
                <a:latin typeface="Times New Roman"/>
                <a:cs typeface="Times New Roman"/>
              </a:rPr>
              <a:t>vomito, </a:t>
            </a:r>
            <a:r>
              <a:rPr sz="3200" b="1" dirty="0">
                <a:solidFill>
                  <a:srgbClr val="333399"/>
                </a:solidFill>
                <a:latin typeface="Times New Roman"/>
                <a:cs typeface="Times New Roman"/>
              </a:rPr>
              <a:t> </a:t>
            </a:r>
            <a:r>
              <a:rPr sz="3200" b="1" spc="-10" dirty="0">
                <a:solidFill>
                  <a:srgbClr val="333399"/>
                </a:solidFill>
                <a:latin typeface="Times New Roman"/>
                <a:cs typeface="Times New Roman"/>
              </a:rPr>
              <a:t>pallore,</a:t>
            </a:r>
            <a:r>
              <a:rPr sz="3200" b="1" dirty="0">
                <a:solidFill>
                  <a:srgbClr val="333399"/>
                </a:solidFill>
                <a:latin typeface="Times New Roman"/>
                <a:cs typeface="Times New Roman"/>
              </a:rPr>
              <a:t> </a:t>
            </a:r>
            <a:r>
              <a:rPr sz="3200" b="1" spc="-5" dirty="0">
                <a:solidFill>
                  <a:srgbClr val="333399"/>
                </a:solidFill>
                <a:latin typeface="Times New Roman"/>
                <a:cs typeface="Times New Roman"/>
              </a:rPr>
              <a:t>sudorazione </a:t>
            </a:r>
            <a:r>
              <a:rPr sz="3200" b="1" spc="-10" dirty="0">
                <a:solidFill>
                  <a:srgbClr val="333399"/>
                </a:solidFill>
                <a:latin typeface="Times New Roman"/>
                <a:cs typeface="Times New Roman"/>
              </a:rPr>
              <a:t>fredda,</a:t>
            </a:r>
            <a:r>
              <a:rPr sz="3200" b="1" dirty="0">
                <a:solidFill>
                  <a:srgbClr val="333399"/>
                </a:solidFill>
                <a:latin typeface="Times New Roman"/>
                <a:cs typeface="Times New Roman"/>
              </a:rPr>
              <a:t> </a:t>
            </a:r>
            <a:r>
              <a:rPr sz="3200" b="1" spc="-15" dirty="0">
                <a:solidFill>
                  <a:srgbClr val="333399"/>
                </a:solidFill>
                <a:latin typeface="Times New Roman"/>
                <a:cs typeface="Times New Roman"/>
              </a:rPr>
              <a:t>ronzii</a:t>
            </a:r>
            <a:r>
              <a:rPr sz="3200" b="1" spc="-5" dirty="0">
                <a:solidFill>
                  <a:srgbClr val="333399"/>
                </a:solidFill>
                <a:latin typeface="Times New Roman"/>
                <a:cs typeface="Times New Roman"/>
              </a:rPr>
              <a:t> </a:t>
            </a:r>
            <a:r>
              <a:rPr sz="3200" b="1" dirty="0">
                <a:solidFill>
                  <a:srgbClr val="333399"/>
                </a:solidFill>
                <a:latin typeface="Times New Roman"/>
                <a:cs typeface="Times New Roman"/>
              </a:rPr>
              <a:t>o </a:t>
            </a:r>
            <a:r>
              <a:rPr sz="3200" b="1" spc="-5" dirty="0">
                <a:solidFill>
                  <a:srgbClr val="333399"/>
                </a:solidFill>
                <a:latin typeface="Times New Roman"/>
                <a:cs typeface="Times New Roman"/>
              </a:rPr>
              <a:t>fischi alle </a:t>
            </a:r>
            <a:r>
              <a:rPr sz="3200" b="1" dirty="0">
                <a:solidFill>
                  <a:srgbClr val="333399"/>
                </a:solidFill>
                <a:latin typeface="Times New Roman"/>
                <a:cs typeface="Times New Roman"/>
              </a:rPr>
              <a:t> </a:t>
            </a:r>
            <a:r>
              <a:rPr sz="3200" b="1" spc="-10" dirty="0">
                <a:solidFill>
                  <a:srgbClr val="333399"/>
                </a:solidFill>
                <a:latin typeface="Times New Roman"/>
                <a:cs typeface="Times New Roman"/>
              </a:rPr>
              <a:t>orecchie</a:t>
            </a:r>
            <a:endParaRPr sz="3200" dirty="0">
              <a:latin typeface="Times New Roman"/>
              <a:cs typeface="Times New Roman"/>
            </a:endParaRPr>
          </a:p>
        </p:txBody>
      </p:sp>
      <p:sp>
        <p:nvSpPr>
          <p:cNvPr id="3" name="object 3"/>
          <p:cNvSpPr txBox="1">
            <a:spLocks noGrp="1"/>
          </p:cNvSpPr>
          <p:nvPr>
            <p:ph type="title"/>
          </p:nvPr>
        </p:nvSpPr>
        <p:spPr>
          <a:xfrm>
            <a:off x="457517" y="146396"/>
            <a:ext cx="8321675" cy="57404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FF0000"/>
                </a:solidFill>
                <a:latin typeface="Times New Roman"/>
                <a:cs typeface="Times New Roman"/>
              </a:rPr>
              <a:t>Come</a:t>
            </a:r>
            <a:r>
              <a:rPr sz="3600" b="1" spc="-10" dirty="0">
                <a:solidFill>
                  <a:srgbClr val="FF0000"/>
                </a:solidFill>
                <a:latin typeface="Times New Roman"/>
                <a:cs typeface="Times New Roman"/>
              </a:rPr>
              <a:t> riconoscere </a:t>
            </a:r>
            <a:r>
              <a:rPr sz="3600" b="1" spc="-5" dirty="0">
                <a:solidFill>
                  <a:srgbClr val="FF0000"/>
                </a:solidFill>
                <a:latin typeface="Times New Roman"/>
                <a:cs typeface="Times New Roman"/>
              </a:rPr>
              <a:t>la </a:t>
            </a:r>
            <a:r>
              <a:rPr sz="3600" b="1" i="1" spc="-5" dirty="0">
                <a:solidFill>
                  <a:srgbClr val="FF0000"/>
                </a:solidFill>
                <a:latin typeface="Times New Roman"/>
                <a:cs typeface="Times New Roman"/>
              </a:rPr>
              <a:t>lipotimia </a:t>
            </a:r>
            <a:r>
              <a:rPr sz="3600" b="1" dirty="0">
                <a:solidFill>
                  <a:srgbClr val="FF0000"/>
                </a:solidFill>
                <a:latin typeface="Times New Roman"/>
                <a:cs typeface="Times New Roman"/>
              </a:rPr>
              <a:t>e</a:t>
            </a:r>
            <a:r>
              <a:rPr sz="3600" b="1" spc="-10" dirty="0">
                <a:solidFill>
                  <a:srgbClr val="FF0000"/>
                </a:solidFill>
                <a:latin typeface="Times New Roman"/>
                <a:cs typeface="Times New Roman"/>
              </a:rPr>
              <a:t> </a:t>
            </a:r>
            <a:r>
              <a:rPr sz="3600" b="1" spc="-5" dirty="0">
                <a:solidFill>
                  <a:srgbClr val="FF0000"/>
                </a:solidFill>
                <a:latin typeface="Times New Roman"/>
                <a:cs typeface="Times New Roman"/>
              </a:rPr>
              <a:t>la</a:t>
            </a:r>
            <a:r>
              <a:rPr sz="3600" b="1" dirty="0">
                <a:solidFill>
                  <a:srgbClr val="FF0000"/>
                </a:solidFill>
                <a:latin typeface="Times New Roman"/>
                <a:cs typeface="Times New Roman"/>
              </a:rPr>
              <a:t> </a:t>
            </a:r>
            <a:r>
              <a:rPr sz="3600" b="1" i="1" spc="-5" dirty="0">
                <a:solidFill>
                  <a:srgbClr val="FF0000"/>
                </a:solidFill>
                <a:latin typeface="Times New Roman"/>
                <a:cs typeface="Times New Roman"/>
              </a:rPr>
              <a:t>sincope</a:t>
            </a:r>
            <a:r>
              <a:rPr sz="3600" b="1" spc="-5" dirty="0">
                <a:solidFill>
                  <a:srgbClr val="FF0000"/>
                </a:solidFill>
                <a:latin typeface="Times New Roman"/>
                <a:cs typeface="Times New Roman"/>
              </a:rPr>
              <a:t>?</a:t>
            </a:r>
            <a:endParaRPr sz="3600" dirty="0">
              <a:latin typeface="Times New Roman"/>
              <a:cs typeface="Times New Roman"/>
            </a:endParaRPr>
          </a:p>
        </p:txBody>
      </p:sp>
      <p:pic>
        <p:nvPicPr>
          <p:cNvPr id="4" name="object 4"/>
          <p:cNvPicPr/>
          <p:nvPr/>
        </p:nvPicPr>
        <p:blipFill>
          <a:blip r:embed="rId3" cstate="print"/>
          <a:stretch>
            <a:fillRect/>
          </a:stretch>
        </p:blipFill>
        <p:spPr>
          <a:xfrm>
            <a:off x="3352800" y="3429000"/>
            <a:ext cx="2971800" cy="2520950"/>
          </a:xfrm>
          <a:prstGeom prst="rect">
            <a:avLst/>
          </a:prstGeom>
        </p:spPr>
      </p:pic>
    </p:spTree>
    <p:extLst>
      <p:ext uri="{BB962C8B-B14F-4D97-AF65-F5344CB8AC3E}">
        <p14:creationId xmlns:p14="http://schemas.microsoft.com/office/powerpoint/2010/main" val="95091743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6627" y="1546274"/>
            <a:ext cx="8868410" cy="3296920"/>
          </a:xfrm>
          <a:prstGeom prst="rect">
            <a:avLst/>
          </a:prstGeom>
        </p:spPr>
        <p:txBody>
          <a:bodyPr vert="horz" wrap="square" lIns="0" tIns="43180" rIns="0" bIns="0" rtlCol="0">
            <a:spAutoFit/>
          </a:bodyPr>
          <a:lstStyle/>
          <a:p>
            <a:pPr marL="368300" marR="5080" indent="-368300">
              <a:lnSpc>
                <a:spcPts val="3200"/>
              </a:lnSpc>
              <a:spcBef>
                <a:spcPts val="340"/>
              </a:spcBef>
              <a:buAutoNum type="arabicPeriod"/>
              <a:tabLst>
                <a:tab pos="368300" algn="l"/>
              </a:tabLst>
            </a:pPr>
            <a:r>
              <a:rPr sz="2800" b="1" spc="-10" dirty="0">
                <a:solidFill>
                  <a:srgbClr val="333399"/>
                </a:solidFill>
                <a:latin typeface="Times New Roman"/>
                <a:cs typeface="Times New Roman"/>
              </a:rPr>
              <a:t>posizionare</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il</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paziente</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sdraiato</a:t>
            </a:r>
            <a:r>
              <a:rPr sz="2800" b="1" spc="5" dirty="0">
                <a:solidFill>
                  <a:srgbClr val="333399"/>
                </a:solidFill>
                <a:latin typeface="Times New Roman"/>
                <a:cs typeface="Times New Roman"/>
              </a:rPr>
              <a:t> </a:t>
            </a:r>
            <a:r>
              <a:rPr sz="2800" b="1" dirty="0">
                <a:solidFill>
                  <a:srgbClr val="333399"/>
                </a:solidFill>
                <a:latin typeface="Times New Roman"/>
                <a:cs typeface="Times New Roman"/>
              </a:rPr>
              <a:t>e </a:t>
            </a:r>
            <a:r>
              <a:rPr sz="2800" b="1" spc="-5" dirty="0">
                <a:solidFill>
                  <a:srgbClr val="333399"/>
                </a:solidFill>
                <a:latin typeface="Times New Roman"/>
                <a:cs typeface="Times New Roman"/>
              </a:rPr>
              <a:t>con</a:t>
            </a:r>
            <a:r>
              <a:rPr sz="2800" b="1" spc="5" dirty="0">
                <a:solidFill>
                  <a:srgbClr val="333399"/>
                </a:solidFill>
                <a:latin typeface="Times New Roman"/>
                <a:cs typeface="Times New Roman"/>
              </a:rPr>
              <a:t> </a:t>
            </a:r>
            <a:r>
              <a:rPr sz="2800" b="1" spc="-5" dirty="0">
                <a:solidFill>
                  <a:srgbClr val="333399"/>
                </a:solidFill>
                <a:latin typeface="Times New Roman"/>
                <a:cs typeface="Times New Roman"/>
              </a:rPr>
              <a:t>le</a:t>
            </a:r>
            <a:r>
              <a:rPr sz="2800" b="1" dirty="0">
                <a:solidFill>
                  <a:srgbClr val="333399"/>
                </a:solidFill>
                <a:latin typeface="Times New Roman"/>
                <a:cs typeface="Times New Roman"/>
              </a:rPr>
              <a:t> gambe </a:t>
            </a:r>
            <a:r>
              <a:rPr sz="2800" b="1" spc="-5" dirty="0">
                <a:solidFill>
                  <a:srgbClr val="333399"/>
                </a:solidFill>
                <a:latin typeface="Times New Roman"/>
                <a:cs typeface="Times New Roman"/>
              </a:rPr>
              <a:t>innalzate </a:t>
            </a:r>
            <a:r>
              <a:rPr sz="2800" b="1" spc="-685" dirty="0">
                <a:solidFill>
                  <a:srgbClr val="333399"/>
                </a:solidFill>
                <a:latin typeface="Times New Roman"/>
                <a:cs typeface="Times New Roman"/>
              </a:rPr>
              <a:t> </a:t>
            </a:r>
            <a:r>
              <a:rPr sz="2800" b="1" spc="-5" dirty="0">
                <a:solidFill>
                  <a:srgbClr val="333399"/>
                </a:solidFill>
                <a:latin typeface="Times New Roman"/>
                <a:cs typeface="Times New Roman"/>
              </a:rPr>
              <a:t>per</a:t>
            </a:r>
            <a:r>
              <a:rPr sz="2800" b="1" spc="-55" dirty="0">
                <a:solidFill>
                  <a:srgbClr val="333399"/>
                </a:solidFill>
                <a:latin typeface="Times New Roman"/>
                <a:cs typeface="Times New Roman"/>
              </a:rPr>
              <a:t> </a:t>
            </a:r>
            <a:r>
              <a:rPr sz="2800" b="1" spc="-10" dirty="0">
                <a:solidFill>
                  <a:srgbClr val="333399"/>
                </a:solidFill>
                <a:latin typeface="Times New Roman"/>
                <a:cs typeface="Times New Roman"/>
              </a:rPr>
              <a:t>favorire</a:t>
            </a:r>
            <a:r>
              <a:rPr sz="2800" b="1" spc="-5" dirty="0">
                <a:solidFill>
                  <a:srgbClr val="333399"/>
                </a:solidFill>
                <a:latin typeface="Times New Roman"/>
                <a:cs typeface="Times New Roman"/>
              </a:rPr>
              <a:t> il massimo</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apporto</a:t>
            </a:r>
            <a:r>
              <a:rPr sz="2800" b="1" dirty="0">
                <a:solidFill>
                  <a:srgbClr val="333399"/>
                </a:solidFill>
                <a:latin typeface="Times New Roman"/>
                <a:cs typeface="Times New Roman"/>
              </a:rPr>
              <a:t> di</a:t>
            </a:r>
            <a:r>
              <a:rPr sz="2800" b="1" spc="-5" dirty="0">
                <a:solidFill>
                  <a:srgbClr val="333399"/>
                </a:solidFill>
                <a:latin typeface="Times New Roman"/>
                <a:cs typeface="Times New Roman"/>
              </a:rPr>
              <a:t> </a:t>
            </a:r>
            <a:r>
              <a:rPr sz="2800" b="1" dirty="0">
                <a:solidFill>
                  <a:srgbClr val="333399"/>
                </a:solidFill>
                <a:latin typeface="Times New Roman"/>
                <a:cs typeface="Times New Roman"/>
              </a:rPr>
              <a:t>sangue</a:t>
            </a:r>
            <a:r>
              <a:rPr sz="2800" b="1" spc="-5" dirty="0">
                <a:solidFill>
                  <a:srgbClr val="333399"/>
                </a:solidFill>
                <a:latin typeface="Times New Roman"/>
                <a:cs typeface="Times New Roman"/>
              </a:rPr>
              <a:t> </a:t>
            </a:r>
            <a:r>
              <a:rPr sz="2800" b="1" dirty="0">
                <a:solidFill>
                  <a:srgbClr val="333399"/>
                </a:solidFill>
                <a:latin typeface="Times New Roman"/>
                <a:cs typeface="Times New Roman"/>
              </a:rPr>
              <a:t>al</a:t>
            </a:r>
            <a:r>
              <a:rPr sz="2800" b="1" spc="-5" dirty="0">
                <a:solidFill>
                  <a:srgbClr val="333399"/>
                </a:solidFill>
                <a:latin typeface="Times New Roman"/>
                <a:cs typeface="Times New Roman"/>
              </a:rPr>
              <a:t> cervello</a:t>
            </a:r>
            <a:endParaRPr sz="2800">
              <a:latin typeface="Times New Roman"/>
              <a:cs typeface="Times New Roman"/>
            </a:endParaRPr>
          </a:p>
          <a:p>
            <a:pPr marL="1452880" indent="-356235">
              <a:lnSpc>
                <a:spcPts val="3040"/>
              </a:lnSpc>
              <a:buAutoNum type="arabicPeriod"/>
              <a:tabLst>
                <a:tab pos="1453515" algn="l"/>
              </a:tabLst>
            </a:pPr>
            <a:r>
              <a:rPr sz="2800" b="1" spc="-10" dirty="0">
                <a:solidFill>
                  <a:srgbClr val="333399"/>
                </a:solidFill>
                <a:latin typeface="Times New Roman"/>
                <a:cs typeface="Times New Roman"/>
              </a:rPr>
              <a:t>liberare</a:t>
            </a:r>
            <a:r>
              <a:rPr sz="2800" b="1" spc="-5" dirty="0">
                <a:solidFill>
                  <a:srgbClr val="333399"/>
                </a:solidFill>
                <a:latin typeface="Times New Roman"/>
                <a:cs typeface="Times New Roman"/>
              </a:rPr>
              <a:t> il paziente dagli indumenti </a:t>
            </a:r>
            <a:r>
              <a:rPr sz="2800" b="1" spc="-10" dirty="0">
                <a:solidFill>
                  <a:srgbClr val="333399"/>
                </a:solidFill>
                <a:latin typeface="Times New Roman"/>
                <a:cs typeface="Times New Roman"/>
              </a:rPr>
              <a:t>stretti</a:t>
            </a:r>
            <a:endParaRPr sz="2800">
              <a:latin typeface="Times New Roman"/>
              <a:cs typeface="Times New Roman"/>
            </a:endParaRPr>
          </a:p>
          <a:p>
            <a:pPr marL="491490" indent="-355600">
              <a:lnSpc>
                <a:spcPts val="3200"/>
              </a:lnSpc>
              <a:buAutoNum type="arabicPeriod"/>
              <a:tabLst>
                <a:tab pos="491490" algn="l"/>
              </a:tabLst>
            </a:pPr>
            <a:r>
              <a:rPr sz="2800" b="1" spc="-10" dirty="0">
                <a:solidFill>
                  <a:srgbClr val="333399"/>
                </a:solidFill>
                <a:latin typeface="Times New Roman"/>
                <a:cs typeface="Times New Roman"/>
              </a:rPr>
              <a:t>cominciare</a:t>
            </a:r>
            <a:r>
              <a:rPr sz="2800" b="1" spc="-5" dirty="0">
                <a:solidFill>
                  <a:srgbClr val="333399"/>
                </a:solidFill>
                <a:latin typeface="Times New Roman"/>
                <a:cs typeface="Times New Roman"/>
              </a:rPr>
              <a:t> la</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rianimazione </a:t>
            </a:r>
            <a:r>
              <a:rPr sz="2800" b="1" dirty="0">
                <a:solidFill>
                  <a:srgbClr val="333399"/>
                </a:solidFill>
                <a:latin typeface="Times New Roman"/>
                <a:cs typeface="Times New Roman"/>
              </a:rPr>
              <a:t>di</a:t>
            </a:r>
            <a:r>
              <a:rPr sz="2800" b="1" spc="-5" dirty="0">
                <a:solidFill>
                  <a:srgbClr val="333399"/>
                </a:solidFill>
                <a:latin typeface="Times New Roman"/>
                <a:cs typeface="Times New Roman"/>
              </a:rPr>
              <a:t> </a:t>
            </a:r>
            <a:r>
              <a:rPr sz="2800" b="1" dirty="0">
                <a:solidFill>
                  <a:srgbClr val="333399"/>
                </a:solidFill>
                <a:latin typeface="Times New Roman"/>
                <a:cs typeface="Times New Roman"/>
              </a:rPr>
              <a:t>base</a:t>
            </a:r>
            <a:r>
              <a:rPr sz="2800" b="1" spc="-5" dirty="0">
                <a:solidFill>
                  <a:srgbClr val="333399"/>
                </a:solidFill>
                <a:latin typeface="Times New Roman"/>
                <a:cs typeface="Times New Roman"/>
              </a:rPr>
              <a:t> </a:t>
            </a:r>
            <a:r>
              <a:rPr sz="2800" b="1" dirty="0">
                <a:solidFill>
                  <a:srgbClr val="333399"/>
                </a:solidFill>
                <a:latin typeface="Times New Roman"/>
                <a:cs typeface="Times New Roman"/>
              </a:rPr>
              <a:t>(BLS - </a:t>
            </a:r>
            <a:r>
              <a:rPr sz="2800" b="1" spc="-5" dirty="0">
                <a:solidFill>
                  <a:srgbClr val="333399"/>
                </a:solidFill>
                <a:latin typeface="Times New Roman"/>
                <a:cs typeface="Times New Roman"/>
              </a:rPr>
              <a:t>valutazioni)</a:t>
            </a:r>
            <a:endParaRPr sz="2800">
              <a:latin typeface="Times New Roman"/>
              <a:cs typeface="Times New Roman"/>
            </a:endParaRPr>
          </a:p>
          <a:p>
            <a:pPr marL="678815" marR="314960" indent="-678815">
              <a:lnSpc>
                <a:spcPts val="3200"/>
              </a:lnSpc>
              <a:spcBef>
                <a:spcPts val="160"/>
              </a:spcBef>
              <a:buAutoNum type="arabicPeriod"/>
              <a:tabLst>
                <a:tab pos="678815" algn="l"/>
              </a:tabLst>
            </a:pPr>
            <a:r>
              <a:rPr sz="2800" b="1" spc="-10" dirty="0">
                <a:solidFill>
                  <a:srgbClr val="333399"/>
                </a:solidFill>
                <a:latin typeface="Times New Roman"/>
                <a:cs typeface="Times New Roman"/>
              </a:rPr>
              <a:t>mettere</a:t>
            </a:r>
            <a:r>
              <a:rPr sz="2800" b="1" spc="-5" dirty="0">
                <a:solidFill>
                  <a:srgbClr val="333399"/>
                </a:solidFill>
                <a:latin typeface="Times New Roman"/>
                <a:cs typeface="Times New Roman"/>
              </a:rPr>
              <a:t> il paziente in</a:t>
            </a:r>
            <a:r>
              <a:rPr sz="2800" b="1" spc="5" dirty="0">
                <a:solidFill>
                  <a:srgbClr val="333399"/>
                </a:solidFill>
                <a:latin typeface="Times New Roman"/>
                <a:cs typeface="Times New Roman"/>
              </a:rPr>
              <a:t> </a:t>
            </a:r>
            <a:r>
              <a:rPr sz="2800" b="1" spc="-5" dirty="0">
                <a:solidFill>
                  <a:srgbClr val="333399"/>
                </a:solidFill>
                <a:latin typeface="Times New Roman"/>
                <a:cs typeface="Times New Roman"/>
              </a:rPr>
              <a:t>posizione laterale </a:t>
            </a:r>
            <a:r>
              <a:rPr sz="2800" b="1" dirty="0">
                <a:solidFill>
                  <a:srgbClr val="333399"/>
                </a:solidFill>
                <a:latin typeface="Times New Roman"/>
                <a:cs typeface="Times New Roman"/>
              </a:rPr>
              <a:t>di</a:t>
            </a:r>
            <a:r>
              <a:rPr sz="2800" b="1" spc="-5" dirty="0">
                <a:solidFill>
                  <a:srgbClr val="333399"/>
                </a:solidFill>
                <a:latin typeface="Times New Roman"/>
                <a:cs typeface="Times New Roman"/>
              </a:rPr>
              <a:t> </a:t>
            </a:r>
            <a:r>
              <a:rPr sz="2800" b="1" spc="-10" dirty="0">
                <a:solidFill>
                  <a:srgbClr val="333399"/>
                </a:solidFill>
                <a:latin typeface="Times New Roman"/>
                <a:cs typeface="Times New Roman"/>
              </a:rPr>
              <a:t>sicurezza, </a:t>
            </a:r>
            <a:r>
              <a:rPr sz="2800" b="1" spc="-685" dirty="0">
                <a:solidFill>
                  <a:srgbClr val="333399"/>
                </a:solidFill>
                <a:latin typeface="Times New Roman"/>
                <a:cs typeface="Times New Roman"/>
              </a:rPr>
              <a:t> </a:t>
            </a:r>
            <a:r>
              <a:rPr sz="2800" b="1" dirty="0">
                <a:solidFill>
                  <a:srgbClr val="333399"/>
                </a:solidFill>
                <a:latin typeface="Times New Roman"/>
                <a:cs typeface="Times New Roman"/>
              </a:rPr>
              <a:t>se</a:t>
            </a:r>
            <a:r>
              <a:rPr sz="2800" b="1" spc="-10" dirty="0">
                <a:solidFill>
                  <a:srgbClr val="333399"/>
                </a:solidFill>
                <a:latin typeface="Times New Roman"/>
                <a:cs typeface="Times New Roman"/>
              </a:rPr>
              <a:t> </a:t>
            </a:r>
            <a:r>
              <a:rPr sz="2800" b="1" dirty="0">
                <a:solidFill>
                  <a:srgbClr val="333399"/>
                </a:solidFill>
                <a:latin typeface="Times New Roman"/>
                <a:cs typeface="Times New Roman"/>
              </a:rPr>
              <a:t>non vi</a:t>
            </a:r>
            <a:r>
              <a:rPr sz="2800" b="1" spc="-10" dirty="0">
                <a:solidFill>
                  <a:srgbClr val="333399"/>
                </a:solidFill>
                <a:latin typeface="Times New Roman"/>
                <a:cs typeface="Times New Roman"/>
              </a:rPr>
              <a:t> </a:t>
            </a:r>
            <a:r>
              <a:rPr sz="2800" b="1" dirty="0">
                <a:solidFill>
                  <a:srgbClr val="333399"/>
                </a:solidFill>
                <a:latin typeface="Times New Roman"/>
                <a:cs typeface="Times New Roman"/>
              </a:rPr>
              <a:t>è</a:t>
            </a:r>
            <a:r>
              <a:rPr sz="2800" b="1" spc="-5" dirty="0">
                <a:solidFill>
                  <a:srgbClr val="333399"/>
                </a:solidFill>
                <a:latin typeface="Times New Roman"/>
                <a:cs typeface="Times New Roman"/>
              </a:rPr>
              <a:t> trauma</a:t>
            </a:r>
            <a:endParaRPr sz="2800">
              <a:latin typeface="Times New Roman"/>
              <a:cs typeface="Times New Roman"/>
            </a:endParaRPr>
          </a:p>
          <a:p>
            <a:pPr marL="1746250" indent="-356235">
              <a:lnSpc>
                <a:spcPts val="3040"/>
              </a:lnSpc>
              <a:buAutoNum type="arabicPeriod"/>
              <a:tabLst>
                <a:tab pos="1746885" algn="l"/>
              </a:tabLst>
            </a:pPr>
            <a:r>
              <a:rPr sz="2800" b="1" spc="-10" dirty="0">
                <a:solidFill>
                  <a:srgbClr val="333399"/>
                </a:solidFill>
                <a:latin typeface="Times New Roman"/>
                <a:cs typeface="Times New Roman"/>
              </a:rPr>
              <a:t>mantenere</a:t>
            </a:r>
            <a:r>
              <a:rPr sz="2800" b="1" spc="-5" dirty="0">
                <a:solidFill>
                  <a:srgbClr val="333399"/>
                </a:solidFill>
                <a:latin typeface="Times New Roman"/>
                <a:cs typeface="Times New Roman"/>
              </a:rPr>
              <a:t> l’osservazione del paziente</a:t>
            </a:r>
            <a:endParaRPr sz="2800">
              <a:latin typeface="Times New Roman"/>
              <a:cs typeface="Times New Roman"/>
            </a:endParaRPr>
          </a:p>
          <a:p>
            <a:pPr marL="412115" indent="-356235">
              <a:lnSpc>
                <a:spcPts val="3279"/>
              </a:lnSpc>
              <a:buAutoNum type="arabicPeriod"/>
              <a:tabLst>
                <a:tab pos="412750" algn="l"/>
              </a:tabLst>
            </a:pPr>
            <a:r>
              <a:rPr sz="2800" b="1" spc="-10" dirty="0">
                <a:solidFill>
                  <a:srgbClr val="333399"/>
                </a:solidFill>
                <a:latin typeface="Times New Roman"/>
                <a:cs typeface="Times New Roman"/>
              </a:rPr>
              <a:t>chiamare </a:t>
            </a:r>
            <a:r>
              <a:rPr sz="2800" b="1" spc="-5" dirty="0">
                <a:solidFill>
                  <a:srgbClr val="333399"/>
                </a:solidFill>
                <a:latin typeface="Times New Roman"/>
                <a:cs typeface="Times New Roman"/>
              </a:rPr>
              <a:t>il</a:t>
            </a:r>
            <a:r>
              <a:rPr sz="2800" b="1" spc="-10" dirty="0">
                <a:solidFill>
                  <a:srgbClr val="333399"/>
                </a:solidFill>
                <a:latin typeface="Times New Roman"/>
                <a:cs typeface="Times New Roman"/>
              </a:rPr>
              <a:t> </a:t>
            </a:r>
            <a:r>
              <a:rPr sz="2800" b="1" spc="-55" dirty="0">
                <a:solidFill>
                  <a:srgbClr val="333399"/>
                </a:solidFill>
                <a:latin typeface="Times New Roman"/>
                <a:cs typeface="Times New Roman"/>
              </a:rPr>
              <a:t>112</a:t>
            </a:r>
            <a:r>
              <a:rPr sz="2800" b="1" dirty="0">
                <a:solidFill>
                  <a:srgbClr val="333399"/>
                </a:solidFill>
                <a:latin typeface="Times New Roman"/>
                <a:cs typeface="Times New Roman"/>
              </a:rPr>
              <a:t> se</a:t>
            </a:r>
            <a:r>
              <a:rPr sz="2800" b="1" spc="-10" dirty="0">
                <a:solidFill>
                  <a:srgbClr val="333399"/>
                </a:solidFill>
                <a:latin typeface="Times New Roman"/>
                <a:cs typeface="Times New Roman"/>
              </a:rPr>
              <a:t> </a:t>
            </a:r>
            <a:r>
              <a:rPr sz="2800" b="1" dirty="0">
                <a:solidFill>
                  <a:srgbClr val="333399"/>
                </a:solidFill>
                <a:latin typeface="Times New Roman"/>
                <a:cs typeface="Times New Roman"/>
              </a:rPr>
              <a:t>non è</a:t>
            </a:r>
            <a:r>
              <a:rPr sz="2800" b="1" spc="-10" dirty="0">
                <a:solidFill>
                  <a:srgbClr val="333399"/>
                </a:solidFill>
                <a:latin typeface="Times New Roman"/>
                <a:cs typeface="Times New Roman"/>
              </a:rPr>
              <a:t> </a:t>
            </a:r>
            <a:r>
              <a:rPr sz="2800" b="1" dirty="0">
                <a:solidFill>
                  <a:srgbClr val="333399"/>
                </a:solidFill>
                <a:latin typeface="Times New Roman"/>
                <a:cs typeface="Times New Roman"/>
              </a:rPr>
              <a:t>stato fatto</a:t>
            </a:r>
            <a:r>
              <a:rPr sz="2800" b="1" spc="-5" dirty="0">
                <a:solidFill>
                  <a:srgbClr val="333399"/>
                </a:solidFill>
                <a:latin typeface="Times New Roman"/>
                <a:cs typeface="Times New Roman"/>
              </a:rPr>
              <a:t> </a:t>
            </a:r>
            <a:r>
              <a:rPr sz="2800" b="1" dirty="0">
                <a:solidFill>
                  <a:srgbClr val="333399"/>
                </a:solidFill>
                <a:latin typeface="Times New Roman"/>
                <a:cs typeface="Times New Roman"/>
              </a:rPr>
              <a:t>al</a:t>
            </a:r>
            <a:r>
              <a:rPr sz="2800" b="1" spc="-5" dirty="0">
                <a:solidFill>
                  <a:srgbClr val="333399"/>
                </a:solidFill>
                <a:latin typeface="Times New Roman"/>
                <a:cs typeface="Times New Roman"/>
              </a:rPr>
              <a:t> momento del </a:t>
            </a:r>
            <a:r>
              <a:rPr sz="2800" b="1" dirty="0">
                <a:solidFill>
                  <a:srgbClr val="333399"/>
                </a:solidFill>
                <a:latin typeface="Times New Roman"/>
                <a:cs typeface="Times New Roman"/>
              </a:rPr>
              <a:t>BLS</a:t>
            </a:r>
            <a:endParaRPr sz="2800">
              <a:latin typeface="Times New Roman"/>
              <a:cs typeface="Times New Roman"/>
            </a:endParaRPr>
          </a:p>
        </p:txBody>
      </p:sp>
      <p:sp>
        <p:nvSpPr>
          <p:cNvPr id="3" name="object 3"/>
          <p:cNvSpPr txBox="1">
            <a:spLocks noGrp="1"/>
          </p:cNvSpPr>
          <p:nvPr>
            <p:ph type="title"/>
          </p:nvPr>
        </p:nvSpPr>
        <p:spPr>
          <a:xfrm>
            <a:off x="3556694" y="656381"/>
            <a:ext cx="2024380" cy="452120"/>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FF0000"/>
                </a:solidFill>
                <a:latin typeface="Times New Roman"/>
                <a:cs typeface="Times New Roman"/>
              </a:rPr>
              <a:t>C</a:t>
            </a:r>
            <a:r>
              <a:rPr sz="2800" b="1" spc="-5" dirty="0">
                <a:solidFill>
                  <a:srgbClr val="FF0000"/>
                </a:solidFill>
                <a:latin typeface="Times New Roman"/>
                <a:cs typeface="Times New Roman"/>
              </a:rPr>
              <a:t>O</a:t>
            </a:r>
            <a:r>
              <a:rPr sz="2800" b="1" dirty="0">
                <a:solidFill>
                  <a:srgbClr val="FF0000"/>
                </a:solidFill>
                <a:latin typeface="Times New Roman"/>
                <a:cs typeface="Times New Roman"/>
              </a:rPr>
              <a:t>SA</a:t>
            </a:r>
            <a:r>
              <a:rPr sz="2800" b="1" spc="-155" dirty="0">
                <a:solidFill>
                  <a:srgbClr val="FF0000"/>
                </a:solidFill>
                <a:latin typeface="Times New Roman"/>
                <a:cs typeface="Times New Roman"/>
              </a:rPr>
              <a:t> </a:t>
            </a:r>
            <a:r>
              <a:rPr sz="2800" b="1" spc="-210" dirty="0">
                <a:solidFill>
                  <a:srgbClr val="FF0000"/>
                </a:solidFill>
                <a:latin typeface="Times New Roman"/>
                <a:cs typeface="Times New Roman"/>
              </a:rPr>
              <a:t>F</a:t>
            </a:r>
            <a:r>
              <a:rPr sz="2800" b="1" dirty="0">
                <a:solidFill>
                  <a:srgbClr val="FF0000"/>
                </a:solidFill>
                <a:latin typeface="Times New Roman"/>
                <a:cs typeface="Times New Roman"/>
              </a:rPr>
              <a:t>ARE</a:t>
            </a:r>
            <a:endParaRPr sz="2800">
              <a:latin typeface="Times New Roman"/>
              <a:cs typeface="Times New Roman"/>
            </a:endParaRPr>
          </a:p>
        </p:txBody>
      </p:sp>
    </p:spTree>
    <p:extLst>
      <p:ext uri="{BB962C8B-B14F-4D97-AF65-F5344CB8AC3E}">
        <p14:creationId xmlns:p14="http://schemas.microsoft.com/office/powerpoint/2010/main" val="78096083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6687" y="457944"/>
            <a:ext cx="8566785"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POSIZIONE</a:t>
            </a:r>
            <a:r>
              <a:rPr sz="3600" b="1" spc="-20" dirty="0">
                <a:solidFill>
                  <a:srgbClr val="FF0000"/>
                </a:solidFill>
                <a:latin typeface="Times New Roman"/>
                <a:cs typeface="Times New Roman"/>
              </a:rPr>
              <a:t> </a:t>
            </a:r>
            <a:r>
              <a:rPr sz="3600" b="1" spc="-35" dirty="0">
                <a:solidFill>
                  <a:srgbClr val="FF0000"/>
                </a:solidFill>
                <a:latin typeface="Times New Roman"/>
                <a:cs typeface="Times New Roman"/>
              </a:rPr>
              <a:t>LATERALE</a:t>
            </a:r>
            <a:r>
              <a:rPr sz="3600" b="1" spc="-20" dirty="0">
                <a:solidFill>
                  <a:srgbClr val="FF0000"/>
                </a:solidFill>
                <a:latin typeface="Times New Roman"/>
                <a:cs typeface="Times New Roman"/>
              </a:rPr>
              <a:t> </a:t>
            </a:r>
            <a:r>
              <a:rPr sz="3600" b="1" dirty="0">
                <a:solidFill>
                  <a:srgbClr val="FF0000"/>
                </a:solidFill>
                <a:latin typeface="Times New Roman"/>
                <a:cs typeface="Times New Roman"/>
              </a:rPr>
              <a:t>DI</a:t>
            </a:r>
            <a:r>
              <a:rPr sz="3600" b="1" spc="-20" dirty="0">
                <a:solidFill>
                  <a:srgbClr val="FF0000"/>
                </a:solidFill>
                <a:latin typeface="Times New Roman"/>
                <a:cs typeface="Times New Roman"/>
              </a:rPr>
              <a:t> </a:t>
            </a:r>
            <a:r>
              <a:rPr sz="3600" b="1" dirty="0">
                <a:solidFill>
                  <a:srgbClr val="FF0000"/>
                </a:solidFill>
                <a:latin typeface="Times New Roman"/>
                <a:cs typeface="Times New Roman"/>
              </a:rPr>
              <a:t>SICUREZZA</a:t>
            </a:r>
            <a:endParaRPr sz="3600">
              <a:latin typeface="Times New Roman"/>
              <a:cs typeface="Times New Roman"/>
            </a:endParaRPr>
          </a:p>
        </p:txBody>
      </p:sp>
      <p:sp>
        <p:nvSpPr>
          <p:cNvPr id="3" name="object 3"/>
          <p:cNvSpPr txBox="1"/>
          <p:nvPr/>
        </p:nvSpPr>
        <p:spPr>
          <a:xfrm>
            <a:off x="418926" y="3992230"/>
            <a:ext cx="8361045" cy="1041400"/>
          </a:xfrm>
          <a:prstGeom prst="rect">
            <a:avLst/>
          </a:prstGeom>
        </p:spPr>
        <p:txBody>
          <a:bodyPr vert="horz" wrap="square" lIns="0" tIns="12065" rIns="0" bIns="0" rtlCol="0">
            <a:spAutoFit/>
          </a:bodyPr>
          <a:lstStyle/>
          <a:p>
            <a:pPr marL="1129665" marR="5080" indent="-1117600">
              <a:lnSpc>
                <a:spcPct val="138900"/>
              </a:lnSpc>
              <a:spcBef>
                <a:spcPts val="95"/>
              </a:spcBef>
            </a:pPr>
            <a:r>
              <a:rPr sz="2400" spc="-5" dirty="0">
                <a:solidFill>
                  <a:srgbClr val="333399"/>
                </a:solidFill>
                <a:latin typeface="Times New Roman"/>
                <a:cs typeface="Times New Roman"/>
              </a:rPr>
              <a:t>Impedisce</a:t>
            </a:r>
            <a:r>
              <a:rPr sz="2400" dirty="0">
                <a:solidFill>
                  <a:srgbClr val="333399"/>
                </a:solidFill>
                <a:latin typeface="Times New Roman"/>
                <a:cs typeface="Times New Roman"/>
              </a:rPr>
              <a:t> </a:t>
            </a:r>
            <a:r>
              <a:rPr sz="2400" spc="-5" dirty="0">
                <a:solidFill>
                  <a:srgbClr val="333399"/>
                </a:solidFill>
                <a:latin typeface="Times New Roman"/>
                <a:cs typeface="Times New Roman"/>
              </a:rPr>
              <a:t>l’ostruzione</a:t>
            </a:r>
            <a:r>
              <a:rPr sz="2400" dirty="0">
                <a:solidFill>
                  <a:srgbClr val="333399"/>
                </a:solidFill>
                <a:latin typeface="Times New Roman"/>
                <a:cs typeface="Times New Roman"/>
              </a:rPr>
              <a:t> </a:t>
            </a:r>
            <a:r>
              <a:rPr sz="2400" spc="-5" dirty="0">
                <a:solidFill>
                  <a:srgbClr val="333399"/>
                </a:solidFill>
                <a:latin typeface="Times New Roman"/>
                <a:cs typeface="Times New Roman"/>
              </a:rPr>
              <a:t>delle</a:t>
            </a:r>
            <a:r>
              <a:rPr sz="2400" spc="5" dirty="0">
                <a:solidFill>
                  <a:srgbClr val="333399"/>
                </a:solidFill>
                <a:latin typeface="Times New Roman"/>
                <a:cs typeface="Times New Roman"/>
              </a:rPr>
              <a:t> </a:t>
            </a:r>
            <a:r>
              <a:rPr sz="2400" spc="-5" dirty="0">
                <a:solidFill>
                  <a:srgbClr val="333399"/>
                </a:solidFill>
                <a:latin typeface="Times New Roman"/>
                <a:cs typeface="Times New Roman"/>
              </a:rPr>
              <a:t>vie</a:t>
            </a:r>
            <a:r>
              <a:rPr sz="2400" dirty="0">
                <a:solidFill>
                  <a:srgbClr val="333399"/>
                </a:solidFill>
                <a:latin typeface="Times New Roman"/>
                <a:cs typeface="Times New Roman"/>
              </a:rPr>
              <a:t> </a:t>
            </a:r>
            <a:r>
              <a:rPr sz="2400" spc="-5" dirty="0">
                <a:solidFill>
                  <a:srgbClr val="333399"/>
                </a:solidFill>
                <a:latin typeface="Times New Roman"/>
                <a:cs typeface="Times New Roman"/>
              </a:rPr>
              <a:t>respiratorie</a:t>
            </a:r>
            <a:r>
              <a:rPr sz="2400" dirty="0">
                <a:solidFill>
                  <a:srgbClr val="333399"/>
                </a:solidFill>
                <a:latin typeface="Times New Roman"/>
                <a:cs typeface="Times New Roman"/>
              </a:rPr>
              <a:t> da</a:t>
            </a:r>
            <a:r>
              <a:rPr sz="2400" spc="5" dirty="0">
                <a:solidFill>
                  <a:srgbClr val="333399"/>
                </a:solidFill>
                <a:latin typeface="Times New Roman"/>
                <a:cs typeface="Times New Roman"/>
              </a:rPr>
              <a:t> </a:t>
            </a:r>
            <a:r>
              <a:rPr sz="2400" spc="-5" dirty="0">
                <a:solidFill>
                  <a:srgbClr val="333399"/>
                </a:solidFill>
                <a:latin typeface="Times New Roman"/>
                <a:cs typeface="Times New Roman"/>
              </a:rPr>
              <a:t>caduta</a:t>
            </a:r>
            <a:r>
              <a:rPr sz="2400" dirty="0">
                <a:solidFill>
                  <a:srgbClr val="333399"/>
                </a:solidFill>
                <a:latin typeface="Times New Roman"/>
                <a:cs typeface="Times New Roman"/>
              </a:rPr>
              <a:t> </a:t>
            </a:r>
            <a:r>
              <a:rPr sz="2400" spc="-5" dirty="0">
                <a:solidFill>
                  <a:srgbClr val="333399"/>
                </a:solidFill>
                <a:latin typeface="Times New Roman"/>
                <a:cs typeface="Times New Roman"/>
              </a:rPr>
              <a:t>della</a:t>
            </a:r>
            <a:r>
              <a:rPr sz="2400" spc="5" dirty="0">
                <a:solidFill>
                  <a:srgbClr val="333399"/>
                </a:solidFill>
                <a:latin typeface="Times New Roman"/>
                <a:cs typeface="Times New Roman"/>
              </a:rPr>
              <a:t> </a:t>
            </a:r>
            <a:r>
              <a:rPr sz="2400" spc="-5" dirty="0">
                <a:solidFill>
                  <a:srgbClr val="333399"/>
                </a:solidFill>
                <a:latin typeface="Times New Roman"/>
                <a:cs typeface="Times New Roman"/>
              </a:rPr>
              <a:t>lingua</a:t>
            </a:r>
            <a:r>
              <a:rPr sz="2400" dirty="0">
                <a:solidFill>
                  <a:srgbClr val="333399"/>
                </a:solidFill>
                <a:latin typeface="Times New Roman"/>
                <a:cs typeface="Times New Roman"/>
              </a:rPr>
              <a:t> o </a:t>
            </a:r>
            <a:r>
              <a:rPr sz="2400" spc="-585" dirty="0">
                <a:solidFill>
                  <a:srgbClr val="333399"/>
                </a:solidFill>
                <a:latin typeface="Times New Roman"/>
                <a:cs typeface="Times New Roman"/>
              </a:rPr>
              <a:t> </a:t>
            </a:r>
            <a:r>
              <a:rPr sz="2400" dirty="0">
                <a:solidFill>
                  <a:srgbClr val="333399"/>
                </a:solidFill>
                <a:latin typeface="Times New Roman"/>
                <a:cs typeface="Times New Roman"/>
              </a:rPr>
              <a:t>da</a:t>
            </a:r>
            <a:r>
              <a:rPr sz="2400" spc="-5" dirty="0">
                <a:solidFill>
                  <a:srgbClr val="333399"/>
                </a:solidFill>
                <a:latin typeface="Times New Roman"/>
                <a:cs typeface="Times New Roman"/>
              </a:rPr>
              <a:t> materiale estraneo</a:t>
            </a:r>
            <a:r>
              <a:rPr sz="2400" dirty="0">
                <a:solidFill>
                  <a:srgbClr val="333399"/>
                </a:solidFill>
                <a:latin typeface="Times New Roman"/>
                <a:cs typeface="Times New Roman"/>
              </a:rPr>
              <a:t> </a:t>
            </a:r>
            <a:r>
              <a:rPr sz="2400" spc="-5" dirty="0">
                <a:solidFill>
                  <a:srgbClr val="333399"/>
                </a:solidFill>
                <a:latin typeface="Times New Roman"/>
                <a:cs typeface="Times New Roman"/>
              </a:rPr>
              <a:t>(vomito,</a:t>
            </a:r>
            <a:r>
              <a:rPr sz="2400" dirty="0">
                <a:solidFill>
                  <a:srgbClr val="333399"/>
                </a:solidFill>
                <a:latin typeface="Times New Roman"/>
                <a:cs typeface="Times New Roman"/>
              </a:rPr>
              <a:t> </a:t>
            </a:r>
            <a:r>
              <a:rPr sz="2400" spc="-5" dirty="0">
                <a:solidFill>
                  <a:srgbClr val="333399"/>
                </a:solidFill>
                <a:latin typeface="Times New Roman"/>
                <a:cs typeface="Times New Roman"/>
              </a:rPr>
              <a:t>protesi,</a:t>
            </a:r>
            <a:r>
              <a:rPr sz="2400" dirty="0">
                <a:solidFill>
                  <a:srgbClr val="333399"/>
                </a:solidFill>
                <a:latin typeface="Times New Roman"/>
                <a:cs typeface="Times New Roman"/>
              </a:rPr>
              <a:t> </a:t>
            </a:r>
            <a:r>
              <a:rPr sz="2400" spc="-5" dirty="0">
                <a:solidFill>
                  <a:srgbClr val="333399"/>
                </a:solidFill>
                <a:latin typeface="Times New Roman"/>
                <a:cs typeface="Times New Roman"/>
              </a:rPr>
              <a:t>muco</a:t>
            </a:r>
            <a:r>
              <a:rPr sz="2400" dirty="0">
                <a:solidFill>
                  <a:srgbClr val="333399"/>
                </a:solidFill>
                <a:latin typeface="Times New Roman"/>
                <a:cs typeface="Times New Roman"/>
              </a:rPr>
              <a:t> </a:t>
            </a:r>
            <a:r>
              <a:rPr sz="2400" spc="-5" dirty="0">
                <a:solidFill>
                  <a:srgbClr val="333399"/>
                </a:solidFill>
                <a:latin typeface="Times New Roman"/>
                <a:cs typeface="Times New Roman"/>
              </a:rPr>
              <a:t>ecc.)</a:t>
            </a:r>
            <a:endParaRPr sz="2400">
              <a:latin typeface="Times New Roman"/>
              <a:cs typeface="Times New Roman"/>
            </a:endParaRPr>
          </a:p>
        </p:txBody>
      </p:sp>
      <p:grpSp>
        <p:nvGrpSpPr>
          <p:cNvPr id="4" name="object 4"/>
          <p:cNvGrpSpPr/>
          <p:nvPr/>
        </p:nvGrpSpPr>
        <p:grpSpPr>
          <a:xfrm>
            <a:off x="1187450" y="1357312"/>
            <a:ext cx="6906259" cy="2729865"/>
            <a:chOff x="1187450" y="1357312"/>
            <a:chExt cx="6906259" cy="2729865"/>
          </a:xfrm>
        </p:grpSpPr>
        <p:pic>
          <p:nvPicPr>
            <p:cNvPr id="5" name="object 5"/>
            <p:cNvPicPr/>
            <p:nvPr/>
          </p:nvPicPr>
          <p:blipFill>
            <a:blip r:embed="rId3" cstate="print"/>
            <a:stretch>
              <a:fillRect/>
            </a:stretch>
          </p:blipFill>
          <p:spPr>
            <a:xfrm>
              <a:off x="1195791" y="1365655"/>
              <a:ext cx="6897687" cy="2720975"/>
            </a:xfrm>
            <a:prstGeom prst="rect">
              <a:avLst/>
            </a:prstGeom>
          </p:spPr>
        </p:pic>
        <p:pic>
          <p:nvPicPr>
            <p:cNvPr id="6" name="object 6"/>
            <p:cNvPicPr/>
            <p:nvPr/>
          </p:nvPicPr>
          <p:blipFill>
            <a:blip r:embed="rId4" cstate="print"/>
            <a:stretch>
              <a:fillRect/>
            </a:stretch>
          </p:blipFill>
          <p:spPr>
            <a:xfrm>
              <a:off x="1201737" y="1371600"/>
              <a:ext cx="6742112" cy="2565400"/>
            </a:xfrm>
            <a:prstGeom prst="rect">
              <a:avLst/>
            </a:prstGeom>
          </p:spPr>
        </p:pic>
        <p:sp>
          <p:nvSpPr>
            <p:cNvPr id="7" name="object 7"/>
            <p:cNvSpPr/>
            <p:nvPr/>
          </p:nvSpPr>
          <p:spPr>
            <a:xfrm>
              <a:off x="1201737" y="1371600"/>
              <a:ext cx="6742430" cy="2565400"/>
            </a:xfrm>
            <a:custGeom>
              <a:avLst/>
              <a:gdLst/>
              <a:ahLst/>
              <a:cxnLst/>
              <a:rect l="l" t="t" r="r" b="b"/>
              <a:pathLst>
                <a:path w="6742430" h="2565400">
                  <a:moveTo>
                    <a:pt x="0" y="0"/>
                  </a:moveTo>
                  <a:lnTo>
                    <a:pt x="6742112" y="0"/>
                  </a:lnTo>
                  <a:lnTo>
                    <a:pt x="6742112" y="2565400"/>
                  </a:lnTo>
                  <a:lnTo>
                    <a:pt x="0" y="2565400"/>
                  </a:lnTo>
                  <a:lnTo>
                    <a:pt x="0" y="0"/>
                  </a:lnTo>
                  <a:close/>
                </a:path>
              </a:pathLst>
            </a:custGeom>
            <a:ln w="28575">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170237077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26">
            <a:extLst>
              <a:ext uri="{FF2B5EF4-FFF2-40B4-BE49-F238E27FC236}">
                <a16:creationId xmlns:a16="http://schemas.microsoft.com/office/drawing/2014/main" id="{A78032EE-C721-B644-9A24-4166F71C1A1A}"/>
              </a:ext>
            </a:extLst>
          </p:cNvPr>
          <p:cNvSpPr>
            <a:spLocks noChangeArrowheads="1"/>
          </p:cNvSpPr>
          <p:nvPr/>
        </p:nvSpPr>
        <p:spPr bwMode="auto">
          <a:xfrm>
            <a:off x="630771" y="942540"/>
            <a:ext cx="7851600" cy="523028"/>
          </a:xfrm>
          <a:prstGeom prst="rect">
            <a:avLst/>
          </a:prstGeom>
          <a:noFill/>
          <a:ln w="12700">
            <a:noFill/>
            <a:miter lim="800000"/>
            <a:headEnd/>
            <a:tailEnd/>
          </a:ln>
          <a:effectLst/>
        </p:spPr>
        <p:txBody>
          <a:bodyPr lIns="90202" tIns="44309" rIns="90202" bIns="44309">
            <a:spAutoFit/>
          </a:bodyPr>
          <a:lstStyle/>
          <a:p>
            <a:pPr algn="ctr" defTabSz="761352">
              <a:spcBef>
                <a:spcPts val="0"/>
              </a:spcBef>
              <a:defRPr/>
            </a:pPr>
            <a:r>
              <a:rPr lang="it-IT" sz="2819" b="1" dirty="0">
                <a:cs typeface="Arial" pitchFamily="34" charset="0"/>
              </a:rPr>
              <a:t> POSIZIONE LATERALE DI SICUREZZA (PLS)</a:t>
            </a:r>
          </a:p>
        </p:txBody>
      </p:sp>
      <p:sp>
        <p:nvSpPr>
          <p:cNvPr id="13" name="object 2">
            <a:extLst>
              <a:ext uri="{FF2B5EF4-FFF2-40B4-BE49-F238E27FC236}">
                <a16:creationId xmlns:a16="http://schemas.microsoft.com/office/drawing/2014/main" id="{D98DF555-61BC-4DF7-A5EF-591386C8A130}"/>
              </a:ext>
            </a:extLst>
          </p:cNvPr>
          <p:cNvSpPr txBox="1"/>
          <p:nvPr/>
        </p:nvSpPr>
        <p:spPr>
          <a:xfrm>
            <a:off x="402742" y="1613738"/>
            <a:ext cx="8197850" cy="1562100"/>
          </a:xfrm>
          <a:prstGeom prst="rect">
            <a:avLst/>
          </a:prstGeom>
        </p:spPr>
        <p:txBody>
          <a:bodyPr vert="horz" wrap="square" lIns="0" tIns="12700" rIns="0" bIns="0" rtlCol="0">
            <a:spAutoFit/>
          </a:bodyPr>
          <a:lstStyle/>
          <a:p>
            <a:pPr marL="12700" marR="5080" algn="just">
              <a:lnSpc>
                <a:spcPct val="100000"/>
              </a:lnSpc>
              <a:spcBef>
                <a:spcPts val="100"/>
              </a:spcBef>
            </a:pPr>
            <a:r>
              <a:rPr sz="2400" dirty="0">
                <a:latin typeface="Calibri"/>
                <a:cs typeface="Calibri"/>
              </a:rPr>
              <a:t>Nei </a:t>
            </a:r>
            <a:r>
              <a:rPr sz="2400" spc="-5" dirty="0">
                <a:latin typeface="Calibri"/>
                <a:cs typeface="Calibri"/>
              </a:rPr>
              <a:t>pazienti incoscienti </a:t>
            </a:r>
            <a:r>
              <a:rPr sz="2400" dirty="0">
                <a:latin typeface="Calibri"/>
                <a:cs typeface="Calibri"/>
              </a:rPr>
              <a:t>che </a:t>
            </a:r>
            <a:r>
              <a:rPr sz="2400" spc="-5" dirty="0">
                <a:latin typeface="Calibri"/>
                <a:cs typeface="Calibri"/>
              </a:rPr>
              <a:t>respirano ha </a:t>
            </a:r>
            <a:r>
              <a:rPr sz="2400" dirty="0">
                <a:latin typeface="Calibri"/>
                <a:cs typeface="Calibri"/>
              </a:rPr>
              <a:t>come </a:t>
            </a:r>
            <a:r>
              <a:rPr sz="2400" spc="-5" dirty="0">
                <a:latin typeface="Calibri"/>
                <a:cs typeface="Calibri"/>
              </a:rPr>
              <a:t>scopo quello di </a:t>
            </a:r>
            <a:r>
              <a:rPr sz="2400" dirty="0">
                <a:latin typeface="Calibri"/>
                <a:cs typeface="Calibri"/>
              </a:rPr>
              <a:t> </a:t>
            </a:r>
            <a:r>
              <a:rPr sz="2400" spc="-5" dirty="0">
                <a:latin typeface="Calibri"/>
                <a:cs typeface="Calibri"/>
              </a:rPr>
              <a:t>facilitare l’espulsione </a:t>
            </a:r>
            <a:r>
              <a:rPr sz="2400" dirty="0">
                <a:latin typeface="Calibri"/>
                <a:cs typeface="Calibri"/>
              </a:rPr>
              <a:t>dalla </a:t>
            </a:r>
            <a:r>
              <a:rPr sz="2400" spc="-5" dirty="0">
                <a:latin typeface="Calibri"/>
                <a:cs typeface="Calibri"/>
              </a:rPr>
              <a:t>bocca </a:t>
            </a:r>
            <a:r>
              <a:rPr sz="2400" spc="-10" dirty="0">
                <a:latin typeface="Calibri"/>
                <a:cs typeface="Calibri"/>
              </a:rPr>
              <a:t>di </a:t>
            </a:r>
            <a:r>
              <a:rPr sz="2400" spc="-5" dirty="0">
                <a:latin typeface="Calibri"/>
                <a:cs typeface="Calibri"/>
              </a:rPr>
              <a:t>secrezioni (sangue, vomito, </a:t>
            </a:r>
            <a:r>
              <a:rPr sz="2400" dirty="0">
                <a:latin typeface="Calibri"/>
                <a:cs typeface="Calibri"/>
              </a:rPr>
              <a:t> ecc.)</a:t>
            </a:r>
            <a:r>
              <a:rPr sz="2400" spc="-40" dirty="0">
                <a:latin typeface="Calibri"/>
                <a:cs typeface="Calibri"/>
              </a:rPr>
              <a:t> </a:t>
            </a:r>
            <a:r>
              <a:rPr sz="2400" spc="-5" dirty="0">
                <a:latin typeface="Calibri"/>
                <a:cs typeface="Calibri"/>
              </a:rPr>
              <a:t>senza</a:t>
            </a:r>
            <a:r>
              <a:rPr sz="2400" spc="5" dirty="0">
                <a:latin typeface="Calibri"/>
                <a:cs typeface="Calibri"/>
              </a:rPr>
              <a:t> </a:t>
            </a:r>
            <a:r>
              <a:rPr sz="2400" spc="-5" dirty="0">
                <a:latin typeface="Calibri"/>
                <a:cs typeface="Calibri"/>
              </a:rPr>
              <a:t>pericolo</a:t>
            </a:r>
            <a:r>
              <a:rPr sz="2400" spc="-20" dirty="0">
                <a:latin typeface="Calibri"/>
                <a:cs typeface="Calibri"/>
              </a:rPr>
              <a:t> </a:t>
            </a:r>
            <a:r>
              <a:rPr sz="2400" spc="-5" dirty="0">
                <a:latin typeface="Calibri"/>
                <a:cs typeface="Calibri"/>
              </a:rPr>
              <a:t>di soffocamento</a:t>
            </a:r>
            <a:endParaRPr sz="2400" dirty="0">
              <a:latin typeface="Calibri"/>
              <a:cs typeface="Calibri"/>
            </a:endParaRPr>
          </a:p>
          <a:p>
            <a:pPr marL="12700" algn="just">
              <a:lnSpc>
                <a:spcPct val="100000"/>
              </a:lnSpc>
              <a:spcBef>
                <a:spcPts val="575"/>
              </a:spcBef>
            </a:pPr>
            <a:r>
              <a:rPr sz="2400" spc="-5" dirty="0">
                <a:latin typeface="Calibri"/>
                <a:cs typeface="Calibri"/>
              </a:rPr>
              <a:t>NB</a:t>
            </a:r>
            <a:r>
              <a:rPr sz="2400" spc="-30" dirty="0">
                <a:latin typeface="Calibri"/>
                <a:cs typeface="Calibri"/>
              </a:rPr>
              <a:t> </a:t>
            </a:r>
            <a:r>
              <a:rPr sz="2400" spc="-5" dirty="0">
                <a:latin typeface="Calibri"/>
                <a:cs typeface="Calibri"/>
              </a:rPr>
              <a:t>Non</a:t>
            </a:r>
            <a:r>
              <a:rPr sz="2400" dirty="0">
                <a:latin typeface="Calibri"/>
                <a:cs typeface="Calibri"/>
              </a:rPr>
              <a:t> mettere</a:t>
            </a:r>
            <a:r>
              <a:rPr sz="2400" spc="-20" dirty="0">
                <a:latin typeface="Calibri"/>
                <a:cs typeface="Calibri"/>
              </a:rPr>
              <a:t> </a:t>
            </a:r>
            <a:r>
              <a:rPr sz="2400" dirty="0">
                <a:latin typeface="Calibri"/>
                <a:cs typeface="Calibri"/>
              </a:rPr>
              <a:t>in</a:t>
            </a:r>
            <a:r>
              <a:rPr sz="2400" spc="-10" dirty="0">
                <a:latin typeface="Calibri"/>
                <a:cs typeface="Calibri"/>
              </a:rPr>
              <a:t> </a:t>
            </a:r>
            <a:r>
              <a:rPr sz="2400" spc="-5" dirty="0">
                <a:latin typeface="Calibri"/>
                <a:cs typeface="Calibri"/>
              </a:rPr>
              <a:t>questa</a:t>
            </a:r>
            <a:r>
              <a:rPr sz="2400" dirty="0">
                <a:latin typeface="Calibri"/>
                <a:cs typeface="Calibri"/>
              </a:rPr>
              <a:t> </a:t>
            </a:r>
            <a:r>
              <a:rPr sz="2400" spc="-5" dirty="0">
                <a:latin typeface="Calibri"/>
                <a:cs typeface="Calibri"/>
              </a:rPr>
              <a:t>posizione</a:t>
            </a:r>
            <a:r>
              <a:rPr sz="2400" spc="-15" dirty="0">
                <a:latin typeface="Calibri"/>
                <a:cs typeface="Calibri"/>
              </a:rPr>
              <a:t> </a:t>
            </a:r>
            <a:r>
              <a:rPr sz="2400" spc="-5" dirty="0">
                <a:latin typeface="Calibri"/>
                <a:cs typeface="Calibri"/>
              </a:rPr>
              <a:t>se sospetto </a:t>
            </a:r>
            <a:r>
              <a:rPr sz="2400" dirty="0">
                <a:latin typeface="Calibri"/>
                <a:cs typeface="Calibri"/>
              </a:rPr>
              <a:t>trauma</a:t>
            </a:r>
          </a:p>
        </p:txBody>
      </p:sp>
      <p:pic>
        <p:nvPicPr>
          <p:cNvPr id="14" name="object 3">
            <a:extLst>
              <a:ext uri="{FF2B5EF4-FFF2-40B4-BE49-F238E27FC236}">
                <a16:creationId xmlns:a16="http://schemas.microsoft.com/office/drawing/2014/main" id="{28F961DA-4969-4904-AF46-20836ECA9491}"/>
              </a:ext>
            </a:extLst>
          </p:cNvPr>
          <p:cNvPicPr/>
          <p:nvPr/>
        </p:nvPicPr>
        <p:blipFill>
          <a:blip r:embed="rId3" cstate="print"/>
          <a:stretch>
            <a:fillRect/>
          </a:stretch>
        </p:blipFill>
        <p:spPr>
          <a:xfrm>
            <a:off x="152400" y="3284473"/>
            <a:ext cx="2057400" cy="1371600"/>
          </a:xfrm>
          <a:prstGeom prst="rect">
            <a:avLst/>
          </a:prstGeom>
        </p:spPr>
      </p:pic>
      <p:pic>
        <p:nvPicPr>
          <p:cNvPr id="15" name="object 4">
            <a:extLst>
              <a:ext uri="{FF2B5EF4-FFF2-40B4-BE49-F238E27FC236}">
                <a16:creationId xmlns:a16="http://schemas.microsoft.com/office/drawing/2014/main" id="{4AAFE164-838B-4CCD-9EEA-46813CFE85BD}"/>
              </a:ext>
            </a:extLst>
          </p:cNvPr>
          <p:cNvPicPr/>
          <p:nvPr/>
        </p:nvPicPr>
        <p:blipFill>
          <a:blip r:embed="rId4" cstate="print"/>
          <a:stretch>
            <a:fillRect/>
          </a:stretch>
        </p:blipFill>
        <p:spPr>
          <a:xfrm>
            <a:off x="2438400" y="3284601"/>
            <a:ext cx="2057400" cy="1401699"/>
          </a:xfrm>
          <a:prstGeom prst="rect">
            <a:avLst/>
          </a:prstGeom>
        </p:spPr>
      </p:pic>
      <p:pic>
        <p:nvPicPr>
          <p:cNvPr id="16" name="object 5">
            <a:extLst>
              <a:ext uri="{FF2B5EF4-FFF2-40B4-BE49-F238E27FC236}">
                <a16:creationId xmlns:a16="http://schemas.microsoft.com/office/drawing/2014/main" id="{223796CE-9120-45E4-98A4-F2CAC5F0E9B4}"/>
              </a:ext>
            </a:extLst>
          </p:cNvPr>
          <p:cNvPicPr/>
          <p:nvPr/>
        </p:nvPicPr>
        <p:blipFill>
          <a:blip r:embed="rId5" cstate="print"/>
          <a:stretch>
            <a:fillRect/>
          </a:stretch>
        </p:blipFill>
        <p:spPr>
          <a:xfrm>
            <a:off x="4724400" y="3284601"/>
            <a:ext cx="1981200" cy="1423924"/>
          </a:xfrm>
          <a:prstGeom prst="rect">
            <a:avLst/>
          </a:prstGeom>
        </p:spPr>
      </p:pic>
      <p:pic>
        <p:nvPicPr>
          <p:cNvPr id="17" name="object 6">
            <a:extLst>
              <a:ext uri="{FF2B5EF4-FFF2-40B4-BE49-F238E27FC236}">
                <a16:creationId xmlns:a16="http://schemas.microsoft.com/office/drawing/2014/main" id="{6CAC1A92-DC0E-42B8-9A6B-571172406B31}"/>
              </a:ext>
            </a:extLst>
          </p:cNvPr>
          <p:cNvPicPr/>
          <p:nvPr/>
        </p:nvPicPr>
        <p:blipFill>
          <a:blip r:embed="rId6" cstate="print"/>
          <a:stretch>
            <a:fillRect/>
          </a:stretch>
        </p:blipFill>
        <p:spPr>
          <a:xfrm>
            <a:off x="6934200" y="3284473"/>
            <a:ext cx="1981200" cy="1416050"/>
          </a:xfrm>
          <a:prstGeom prst="rect">
            <a:avLst/>
          </a:prstGeom>
        </p:spPr>
      </p:pic>
      <p:sp>
        <p:nvSpPr>
          <p:cNvPr id="18" name="object 7">
            <a:extLst>
              <a:ext uri="{FF2B5EF4-FFF2-40B4-BE49-F238E27FC236}">
                <a16:creationId xmlns:a16="http://schemas.microsoft.com/office/drawing/2014/main" id="{9CC976E8-5325-4990-9842-D1B208DCD6B2}"/>
              </a:ext>
            </a:extLst>
          </p:cNvPr>
          <p:cNvSpPr txBox="1"/>
          <p:nvPr/>
        </p:nvSpPr>
        <p:spPr>
          <a:xfrm>
            <a:off x="78739" y="4661103"/>
            <a:ext cx="1927860" cy="1174750"/>
          </a:xfrm>
          <a:prstGeom prst="rect">
            <a:avLst/>
          </a:prstGeom>
        </p:spPr>
        <p:txBody>
          <a:bodyPr vert="horz" wrap="square" lIns="0" tIns="13335" rIns="0" bIns="0" rtlCol="0">
            <a:spAutoFit/>
          </a:bodyPr>
          <a:lstStyle/>
          <a:p>
            <a:pPr marL="100965" algn="ctr">
              <a:lnSpc>
                <a:spcPct val="100000"/>
              </a:lnSpc>
              <a:spcBef>
                <a:spcPts val="105"/>
              </a:spcBef>
            </a:pPr>
            <a:r>
              <a:rPr sz="3200" b="1" dirty="0">
                <a:solidFill>
                  <a:srgbClr val="FF0000"/>
                </a:solidFill>
                <a:latin typeface="Calibri"/>
                <a:cs typeface="Calibri"/>
              </a:rPr>
              <a:t>1</a:t>
            </a:r>
            <a:endParaRPr sz="3200">
              <a:latin typeface="Calibri"/>
              <a:cs typeface="Calibri"/>
            </a:endParaRPr>
          </a:p>
          <a:p>
            <a:pPr marL="12700" marR="5080">
              <a:lnSpc>
                <a:spcPct val="100000"/>
              </a:lnSpc>
              <a:spcBef>
                <a:spcPts val="1360"/>
              </a:spcBef>
            </a:pPr>
            <a:r>
              <a:rPr sz="1600" i="1" spc="-10" dirty="0">
                <a:latin typeface="Calibri"/>
                <a:cs typeface="Calibri"/>
              </a:rPr>
              <a:t>Flettere </a:t>
            </a:r>
            <a:r>
              <a:rPr sz="1600" i="1" spc="-5" dirty="0">
                <a:latin typeface="Calibri"/>
                <a:cs typeface="Calibri"/>
              </a:rPr>
              <a:t>la </a:t>
            </a:r>
            <a:r>
              <a:rPr sz="1600" i="1" spc="-10" dirty="0">
                <a:latin typeface="Calibri"/>
                <a:cs typeface="Calibri"/>
              </a:rPr>
              <a:t>gamba </a:t>
            </a:r>
            <a:r>
              <a:rPr sz="1600" i="1" spc="-5" dirty="0">
                <a:latin typeface="Calibri"/>
                <a:cs typeface="Calibri"/>
              </a:rPr>
              <a:t>dalla </a:t>
            </a:r>
            <a:r>
              <a:rPr sz="1600" i="1" spc="-350" dirty="0">
                <a:latin typeface="Calibri"/>
                <a:cs typeface="Calibri"/>
              </a:rPr>
              <a:t> </a:t>
            </a:r>
            <a:r>
              <a:rPr sz="1600" i="1" spc="-5" dirty="0">
                <a:latin typeface="Calibri"/>
                <a:cs typeface="Calibri"/>
              </a:rPr>
              <a:t>parte</a:t>
            </a:r>
            <a:r>
              <a:rPr sz="1600" i="1" spc="-20" dirty="0">
                <a:latin typeface="Calibri"/>
                <a:cs typeface="Calibri"/>
              </a:rPr>
              <a:t> </a:t>
            </a:r>
            <a:r>
              <a:rPr sz="1600" i="1" spc="-5" dirty="0">
                <a:latin typeface="Calibri"/>
                <a:cs typeface="Calibri"/>
              </a:rPr>
              <a:t>del </a:t>
            </a:r>
            <a:r>
              <a:rPr sz="1600" i="1" spc="-15" dirty="0">
                <a:latin typeface="Calibri"/>
                <a:cs typeface="Calibri"/>
              </a:rPr>
              <a:t>soccoritore</a:t>
            </a:r>
            <a:endParaRPr sz="1600">
              <a:latin typeface="Calibri"/>
              <a:cs typeface="Calibri"/>
            </a:endParaRPr>
          </a:p>
        </p:txBody>
      </p:sp>
      <p:sp>
        <p:nvSpPr>
          <p:cNvPr id="19" name="object 8">
            <a:extLst>
              <a:ext uri="{FF2B5EF4-FFF2-40B4-BE49-F238E27FC236}">
                <a16:creationId xmlns:a16="http://schemas.microsoft.com/office/drawing/2014/main" id="{EDFC64E9-880A-4BB2-92B4-77F6E653BCC0}"/>
              </a:ext>
            </a:extLst>
          </p:cNvPr>
          <p:cNvSpPr txBox="1"/>
          <p:nvPr/>
        </p:nvSpPr>
        <p:spPr>
          <a:xfrm>
            <a:off x="2441194" y="4661103"/>
            <a:ext cx="2067560" cy="1174750"/>
          </a:xfrm>
          <a:prstGeom prst="rect">
            <a:avLst/>
          </a:prstGeom>
        </p:spPr>
        <p:txBody>
          <a:bodyPr vert="horz" wrap="square" lIns="0" tIns="13335" rIns="0" bIns="0" rtlCol="0">
            <a:spAutoFit/>
          </a:bodyPr>
          <a:lstStyle/>
          <a:p>
            <a:pPr marL="111760" algn="ctr">
              <a:lnSpc>
                <a:spcPct val="100000"/>
              </a:lnSpc>
              <a:spcBef>
                <a:spcPts val="105"/>
              </a:spcBef>
            </a:pPr>
            <a:r>
              <a:rPr sz="3200" b="1" dirty="0">
                <a:solidFill>
                  <a:srgbClr val="FF0000"/>
                </a:solidFill>
                <a:latin typeface="Calibri"/>
                <a:cs typeface="Calibri"/>
              </a:rPr>
              <a:t>2</a:t>
            </a:r>
            <a:endParaRPr sz="3200">
              <a:latin typeface="Calibri"/>
              <a:cs typeface="Calibri"/>
            </a:endParaRPr>
          </a:p>
          <a:p>
            <a:pPr marL="12700" marR="5080">
              <a:lnSpc>
                <a:spcPct val="100000"/>
              </a:lnSpc>
              <a:spcBef>
                <a:spcPts val="1360"/>
              </a:spcBef>
            </a:pPr>
            <a:r>
              <a:rPr sz="1600" i="1" spc="-5" dirty="0">
                <a:latin typeface="Calibri"/>
                <a:cs typeface="Calibri"/>
              </a:rPr>
              <a:t>Mettere la </a:t>
            </a:r>
            <a:r>
              <a:rPr sz="1600" i="1" spc="-10" dirty="0">
                <a:latin typeface="Calibri"/>
                <a:cs typeface="Calibri"/>
              </a:rPr>
              <a:t>mano </a:t>
            </a:r>
            <a:r>
              <a:rPr sz="1600" i="1" spc="-5" dirty="0">
                <a:latin typeface="Calibri"/>
                <a:cs typeface="Calibri"/>
              </a:rPr>
              <a:t>dello </a:t>
            </a:r>
            <a:r>
              <a:rPr sz="1600" i="1" dirty="0">
                <a:latin typeface="Calibri"/>
                <a:cs typeface="Calibri"/>
              </a:rPr>
              <a:t> </a:t>
            </a:r>
            <a:r>
              <a:rPr sz="1600" i="1" spc="-10" dirty="0">
                <a:latin typeface="Calibri"/>
                <a:cs typeface="Calibri"/>
              </a:rPr>
              <a:t>stesso</a:t>
            </a:r>
            <a:r>
              <a:rPr sz="1600" i="1" spc="-30" dirty="0">
                <a:latin typeface="Calibri"/>
                <a:cs typeface="Calibri"/>
              </a:rPr>
              <a:t> </a:t>
            </a:r>
            <a:r>
              <a:rPr sz="1600" i="1" spc="-10" dirty="0">
                <a:latin typeface="Calibri"/>
                <a:cs typeface="Calibri"/>
              </a:rPr>
              <a:t>lato sotto </a:t>
            </a:r>
            <a:r>
              <a:rPr sz="1600" i="1" spc="-5" dirty="0">
                <a:latin typeface="Calibri"/>
                <a:cs typeface="Calibri"/>
              </a:rPr>
              <a:t>il</a:t>
            </a:r>
            <a:r>
              <a:rPr sz="1600" i="1" spc="-20" dirty="0">
                <a:latin typeface="Calibri"/>
                <a:cs typeface="Calibri"/>
              </a:rPr>
              <a:t> </a:t>
            </a:r>
            <a:r>
              <a:rPr sz="1600" i="1" spc="-10" dirty="0">
                <a:latin typeface="Calibri"/>
                <a:cs typeface="Calibri"/>
              </a:rPr>
              <a:t>gluteo</a:t>
            </a:r>
            <a:endParaRPr sz="1600">
              <a:latin typeface="Calibri"/>
              <a:cs typeface="Calibri"/>
            </a:endParaRPr>
          </a:p>
        </p:txBody>
      </p:sp>
      <p:sp>
        <p:nvSpPr>
          <p:cNvPr id="20" name="object 9">
            <a:extLst>
              <a:ext uri="{FF2B5EF4-FFF2-40B4-BE49-F238E27FC236}">
                <a16:creationId xmlns:a16="http://schemas.microsoft.com/office/drawing/2014/main" id="{BD67A2A0-40BD-428C-A471-8EA852D3EBE8}"/>
              </a:ext>
            </a:extLst>
          </p:cNvPr>
          <p:cNvSpPr txBox="1"/>
          <p:nvPr/>
        </p:nvSpPr>
        <p:spPr>
          <a:xfrm>
            <a:off x="4804028" y="4661103"/>
            <a:ext cx="1805305" cy="1174750"/>
          </a:xfrm>
          <a:prstGeom prst="rect">
            <a:avLst/>
          </a:prstGeom>
        </p:spPr>
        <p:txBody>
          <a:bodyPr vert="horz" wrap="square" lIns="0" tIns="13335" rIns="0" bIns="0" rtlCol="0">
            <a:spAutoFit/>
          </a:bodyPr>
          <a:lstStyle/>
          <a:p>
            <a:pPr marL="68580" algn="ctr">
              <a:lnSpc>
                <a:spcPct val="100000"/>
              </a:lnSpc>
              <a:spcBef>
                <a:spcPts val="105"/>
              </a:spcBef>
            </a:pPr>
            <a:r>
              <a:rPr sz="3200" b="1" dirty="0">
                <a:solidFill>
                  <a:srgbClr val="FF0000"/>
                </a:solidFill>
                <a:latin typeface="Calibri"/>
                <a:cs typeface="Calibri"/>
              </a:rPr>
              <a:t>3</a:t>
            </a:r>
            <a:endParaRPr sz="3200">
              <a:latin typeface="Calibri"/>
              <a:cs typeface="Calibri"/>
            </a:endParaRPr>
          </a:p>
          <a:p>
            <a:pPr marL="12700" marR="5080">
              <a:lnSpc>
                <a:spcPct val="100000"/>
              </a:lnSpc>
              <a:spcBef>
                <a:spcPts val="1360"/>
              </a:spcBef>
            </a:pPr>
            <a:r>
              <a:rPr sz="1600" i="1" spc="-10" dirty="0">
                <a:latin typeface="Calibri"/>
                <a:cs typeface="Calibri"/>
              </a:rPr>
              <a:t>Ruotare</a:t>
            </a:r>
            <a:r>
              <a:rPr sz="1600" i="1" dirty="0">
                <a:latin typeface="Calibri"/>
                <a:cs typeface="Calibri"/>
              </a:rPr>
              <a:t> </a:t>
            </a:r>
            <a:r>
              <a:rPr sz="1600" i="1" spc="-15" dirty="0">
                <a:latin typeface="Calibri"/>
                <a:cs typeface="Calibri"/>
              </a:rPr>
              <a:t>lentamente</a:t>
            </a:r>
            <a:r>
              <a:rPr sz="1600" i="1" spc="-25" dirty="0">
                <a:latin typeface="Calibri"/>
                <a:cs typeface="Calibri"/>
              </a:rPr>
              <a:t> </a:t>
            </a:r>
            <a:r>
              <a:rPr sz="1600" i="1" spc="-5" dirty="0">
                <a:latin typeface="Calibri"/>
                <a:cs typeface="Calibri"/>
              </a:rPr>
              <a:t>il </a:t>
            </a:r>
            <a:r>
              <a:rPr sz="1600" i="1" spc="-350" dirty="0">
                <a:latin typeface="Calibri"/>
                <a:cs typeface="Calibri"/>
              </a:rPr>
              <a:t> </a:t>
            </a:r>
            <a:r>
              <a:rPr sz="1600" i="1" spc="-10" dirty="0">
                <a:latin typeface="Calibri"/>
                <a:cs typeface="Calibri"/>
              </a:rPr>
              <a:t>paziente</a:t>
            </a:r>
            <a:r>
              <a:rPr sz="1600" i="1" spc="-20" dirty="0">
                <a:latin typeface="Calibri"/>
                <a:cs typeface="Calibri"/>
              </a:rPr>
              <a:t> </a:t>
            </a:r>
            <a:r>
              <a:rPr sz="1600" i="1" spc="-5" dirty="0">
                <a:latin typeface="Calibri"/>
                <a:cs typeface="Calibri"/>
              </a:rPr>
              <a:t>sul</a:t>
            </a:r>
            <a:r>
              <a:rPr sz="1600" i="1" spc="-10" dirty="0">
                <a:latin typeface="Calibri"/>
                <a:cs typeface="Calibri"/>
              </a:rPr>
              <a:t> fianco</a:t>
            </a:r>
            <a:endParaRPr sz="1600">
              <a:latin typeface="Calibri"/>
              <a:cs typeface="Calibri"/>
            </a:endParaRPr>
          </a:p>
        </p:txBody>
      </p:sp>
      <p:sp>
        <p:nvSpPr>
          <p:cNvPr id="21" name="object 10">
            <a:extLst>
              <a:ext uri="{FF2B5EF4-FFF2-40B4-BE49-F238E27FC236}">
                <a16:creationId xmlns:a16="http://schemas.microsoft.com/office/drawing/2014/main" id="{4B6A14FE-607F-4360-8B01-11DB71FA74A7}"/>
              </a:ext>
            </a:extLst>
          </p:cNvPr>
          <p:cNvSpPr txBox="1"/>
          <p:nvPr/>
        </p:nvSpPr>
        <p:spPr>
          <a:xfrm>
            <a:off x="7028433" y="4456802"/>
            <a:ext cx="1858645" cy="1795145"/>
          </a:xfrm>
          <a:prstGeom prst="rect">
            <a:avLst/>
          </a:prstGeom>
        </p:spPr>
        <p:txBody>
          <a:bodyPr vert="horz" wrap="square" lIns="0" tIns="217804" rIns="0" bIns="0" rtlCol="0">
            <a:spAutoFit/>
          </a:bodyPr>
          <a:lstStyle/>
          <a:p>
            <a:pPr marR="34290" algn="ctr">
              <a:lnSpc>
                <a:spcPct val="100000"/>
              </a:lnSpc>
              <a:spcBef>
                <a:spcPts val="1714"/>
              </a:spcBef>
            </a:pPr>
            <a:r>
              <a:rPr sz="3200" b="1" dirty="0">
                <a:solidFill>
                  <a:srgbClr val="FF0000"/>
                </a:solidFill>
                <a:latin typeface="Calibri"/>
                <a:cs typeface="Calibri"/>
              </a:rPr>
              <a:t>4</a:t>
            </a:r>
            <a:endParaRPr sz="3200">
              <a:latin typeface="Calibri"/>
              <a:cs typeface="Calibri"/>
            </a:endParaRPr>
          </a:p>
          <a:p>
            <a:pPr marL="12700" marR="5080">
              <a:lnSpc>
                <a:spcPct val="100000"/>
              </a:lnSpc>
              <a:spcBef>
                <a:spcPts val="795"/>
              </a:spcBef>
            </a:pPr>
            <a:r>
              <a:rPr sz="1600" i="1" spc="-10" dirty="0">
                <a:latin typeface="Calibri"/>
                <a:cs typeface="Calibri"/>
              </a:rPr>
              <a:t>Estendere </a:t>
            </a:r>
            <a:r>
              <a:rPr sz="1600" i="1" spc="-5" dirty="0">
                <a:latin typeface="Calibri"/>
                <a:cs typeface="Calibri"/>
              </a:rPr>
              <a:t>il </a:t>
            </a:r>
            <a:r>
              <a:rPr sz="1600" i="1" spc="-15" dirty="0">
                <a:latin typeface="Calibri"/>
                <a:cs typeface="Calibri"/>
              </a:rPr>
              <a:t>capo, </a:t>
            </a:r>
            <a:r>
              <a:rPr sz="1600" i="1" spc="-10" dirty="0">
                <a:latin typeface="Calibri"/>
                <a:cs typeface="Calibri"/>
              </a:rPr>
              <a:t> mettere </a:t>
            </a:r>
            <a:r>
              <a:rPr sz="1600" i="1" spc="-5" dirty="0">
                <a:latin typeface="Calibri"/>
                <a:cs typeface="Calibri"/>
              </a:rPr>
              <a:t>la </a:t>
            </a:r>
            <a:r>
              <a:rPr sz="1600" i="1" spc="-10" dirty="0">
                <a:latin typeface="Calibri"/>
                <a:cs typeface="Calibri"/>
              </a:rPr>
              <a:t>mano sotto </a:t>
            </a:r>
            <a:r>
              <a:rPr sz="1600" i="1" spc="-350" dirty="0">
                <a:latin typeface="Calibri"/>
                <a:cs typeface="Calibri"/>
              </a:rPr>
              <a:t> </a:t>
            </a:r>
            <a:r>
              <a:rPr sz="1600" i="1" spc="-5" dirty="0">
                <a:latin typeface="Calibri"/>
                <a:cs typeface="Calibri"/>
              </a:rPr>
              <a:t>la</a:t>
            </a:r>
            <a:r>
              <a:rPr sz="1600" i="1" spc="-25" dirty="0">
                <a:latin typeface="Calibri"/>
                <a:cs typeface="Calibri"/>
              </a:rPr>
              <a:t> </a:t>
            </a:r>
            <a:r>
              <a:rPr sz="1600" i="1" spc="-10" dirty="0">
                <a:latin typeface="Calibri"/>
                <a:cs typeface="Calibri"/>
              </a:rPr>
              <a:t>guancia,</a:t>
            </a:r>
            <a:r>
              <a:rPr sz="1600" i="1" spc="30" dirty="0">
                <a:latin typeface="Calibri"/>
                <a:cs typeface="Calibri"/>
              </a:rPr>
              <a:t> </a:t>
            </a:r>
            <a:r>
              <a:rPr sz="1600" i="1" spc="-10" dirty="0">
                <a:latin typeface="Calibri"/>
                <a:cs typeface="Calibri"/>
              </a:rPr>
              <a:t>tendere </a:t>
            </a:r>
            <a:r>
              <a:rPr sz="1600" i="1" spc="-5" dirty="0">
                <a:latin typeface="Calibri"/>
                <a:cs typeface="Calibri"/>
              </a:rPr>
              <a:t> </a:t>
            </a:r>
            <a:r>
              <a:rPr sz="1600" i="1" spc="-20" dirty="0">
                <a:latin typeface="Calibri"/>
                <a:cs typeface="Calibri"/>
              </a:rPr>
              <a:t>l’altro </a:t>
            </a:r>
            <a:r>
              <a:rPr sz="1600" i="1" spc="-10" dirty="0">
                <a:latin typeface="Calibri"/>
                <a:cs typeface="Calibri"/>
              </a:rPr>
              <a:t>braccio</a:t>
            </a:r>
            <a:endParaRPr sz="1600">
              <a:latin typeface="Calibri"/>
              <a:cs typeface="Calibri"/>
            </a:endParaRPr>
          </a:p>
        </p:txBody>
      </p:sp>
    </p:spTree>
    <p:extLst>
      <p:ext uri="{BB962C8B-B14F-4D97-AF65-F5344CB8AC3E}">
        <p14:creationId xmlns:p14="http://schemas.microsoft.com/office/powerpoint/2010/main" val="4231940765"/>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7651" y="847883"/>
            <a:ext cx="5619115" cy="1671320"/>
          </a:xfrm>
          <a:prstGeom prst="rect">
            <a:avLst/>
          </a:prstGeom>
        </p:spPr>
        <p:txBody>
          <a:bodyPr vert="horz" wrap="square" lIns="0" tIns="43180" rIns="0" bIns="0" rtlCol="0">
            <a:spAutoFit/>
          </a:bodyPr>
          <a:lstStyle/>
          <a:p>
            <a:pPr marL="12700" marR="5080" indent="59055">
              <a:lnSpc>
                <a:spcPts val="3200"/>
              </a:lnSpc>
              <a:spcBef>
                <a:spcPts val="340"/>
              </a:spcBef>
            </a:pPr>
            <a:r>
              <a:rPr lang="it-IT" sz="2800" b="1" dirty="0">
                <a:solidFill>
                  <a:srgbClr val="333399"/>
                </a:solidFill>
                <a:latin typeface="Times New Roman"/>
                <a:cs typeface="Times New Roman"/>
              </a:rPr>
              <a:t>Lo sho</a:t>
            </a:r>
            <a:r>
              <a:rPr lang="it-IT" sz="2800" b="1" spc="-5" dirty="0">
                <a:solidFill>
                  <a:srgbClr val="333399"/>
                </a:solidFill>
                <a:latin typeface="Times New Roman"/>
                <a:cs typeface="Times New Roman"/>
              </a:rPr>
              <a:t>c</a:t>
            </a:r>
            <a:r>
              <a:rPr lang="it-IT" sz="2800" b="1" dirty="0">
                <a:solidFill>
                  <a:srgbClr val="333399"/>
                </a:solidFill>
                <a:latin typeface="Times New Roman"/>
                <a:cs typeface="Times New Roman"/>
              </a:rPr>
              <a:t>k è</a:t>
            </a:r>
            <a:r>
              <a:rPr lang="it-IT" sz="2800" b="1" spc="-5" dirty="0">
                <a:solidFill>
                  <a:srgbClr val="333399"/>
                </a:solidFill>
                <a:latin typeface="Times New Roman"/>
                <a:cs typeface="Times New Roman"/>
              </a:rPr>
              <a:t> </a:t>
            </a:r>
            <a:r>
              <a:rPr lang="it-IT" sz="2800" b="1" dirty="0">
                <a:solidFill>
                  <a:srgbClr val="333399"/>
                </a:solidFill>
                <a:latin typeface="Times New Roman"/>
                <a:cs typeface="Times New Roman"/>
              </a:rPr>
              <a:t>una s</a:t>
            </a:r>
            <a:r>
              <a:rPr lang="it-IT" sz="2800" b="1" spc="-5" dirty="0">
                <a:solidFill>
                  <a:srgbClr val="333399"/>
                </a:solidFill>
                <a:latin typeface="Times New Roman"/>
                <a:cs typeface="Times New Roman"/>
              </a:rPr>
              <a:t>i</a:t>
            </a:r>
            <a:r>
              <a:rPr lang="it-IT" sz="2800" b="1" dirty="0">
                <a:solidFill>
                  <a:srgbClr val="333399"/>
                </a:solidFill>
                <a:latin typeface="Times New Roman"/>
                <a:cs typeface="Times New Roman"/>
              </a:rPr>
              <a:t>nd</a:t>
            </a:r>
            <a:r>
              <a:rPr lang="it-IT" sz="2800" b="1" spc="-55" dirty="0">
                <a:solidFill>
                  <a:srgbClr val="333399"/>
                </a:solidFill>
                <a:latin typeface="Times New Roman"/>
                <a:cs typeface="Times New Roman"/>
              </a:rPr>
              <a:t>r</a:t>
            </a:r>
            <a:r>
              <a:rPr lang="it-IT" sz="2800" b="1" dirty="0">
                <a:solidFill>
                  <a:srgbClr val="333399"/>
                </a:solidFill>
                <a:latin typeface="Times New Roman"/>
                <a:cs typeface="Times New Roman"/>
              </a:rPr>
              <a:t>ome</a:t>
            </a:r>
            <a:r>
              <a:rPr lang="it-IT" sz="2800" b="1" spc="-5" dirty="0">
                <a:solidFill>
                  <a:srgbClr val="333399"/>
                </a:solidFill>
                <a:latin typeface="Times New Roman"/>
                <a:cs typeface="Times New Roman"/>
              </a:rPr>
              <a:t> causata</a:t>
            </a:r>
            <a:r>
              <a:rPr lang="it-IT" sz="2800" b="1" dirty="0">
                <a:solidFill>
                  <a:srgbClr val="333399"/>
                </a:solidFill>
                <a:latin typeface="Times New Roman"/>
                <a:cs typeface="Times New Roman"/>
              </a:rPr>
              <a:t> da  </a:t>
            </a:r>
            <a:r>
              <a:rPr lang="it-IT" sz="2800" b="1" spc="-5" dirty="0">
                <a:solidFill>
                  <a:srgbClr val="333399"/>
                </a:solidFill>
                <a:latin typeface="Times New Roman"/>
                <a:cs typeface="Times New Roman"/>
              </a:rPr>
              <a:t>n’insufficiente</a:t>
            </a:r>
            <a:r>
              <a:rPr lang="it-IT" sz="2800" b="1" dirty="0">
                <a:solidFill>
                  <a:srgbClr val="333399"/>
                </a:solidFill>
                <a:latin typeface="Times New Roman"/>
                <a:cs typeface="Times New Roman"/>
              </a:rPr>
              <a:t> </a:t>
            </a:r>
            <a:r>
              <a:rPr lang="it-IT" sz="2800" b="1" spc="-10" dirty="0">
                <a:solidFill>
                  <a:srgbClr val="333399"/>
                </a:solidFill>
                <a:latin typeface="Times New Roman"/>
                <a:cs typeface="Times New Roman"/>
              </a:rPr>
              <a:t>irrorazione</a:t>
            </a:r>
            <a:r>
              <a:rPr lang="it-IT" sz="2800" b="1" dirty="0">
                <a:solidFill>
                  <a:srgbClr val="333399"/>
                </a:solidFill>
                <a:latin typeface="Times New Roman"/>
                <a:cs typeface="Times New Roman"/>
              </a:rPr>
              <a:t> </a:t>
            </a:r>
            <a:r>
              <a:rPr lang="it-IT" sz="2800" b="1" spc="-5" dirty="0">
                <a:solidFill>
                  <a:srgbClr val="333399"/>
                </a:solidFill>
                <a:latin typeface="Times New Roman"/>
                <a:cs typeface="Times New Roman"/>
              </a:rPr>
              <a:t>dei</a:t>
            </a:r>
            <a:r>
              <a:rPr lang="it-IT" sz="2800" b="1" dirty="0">
                <a:solidFill>
                  <a:srgbClr val="333399"/>
                </a:solidFill>
                <a:latin typeface="Times New Roman"/>
                <a:cs typeface="Times New Roman"/>
              </a:rPr>
              <a:t> </a:t>
            </a:r>
            <a:r>
              <a:rPr lang="it-IT" sz="2800" b="1" spc="-5" dirty="0">
                <a:solidFill>
                  <a:srgbClr val="333399"/>
                </a:solidFill>
                <a:latin typeface="Times New Roman"/>
                <a:cs typeface="Times New Roman"/>
              </a:rPr>
              <a:t>tessuti </a:t>
            </a:r>
            <a:r>
              <a:rPr lang="it-IT" sz="2800" b="1" spc="-685" dirty="0">
                <a:solidFill>
                  <a:srgbClr val="333399"/>
                </a:solidFill>
                <a:latin typeface="Times New Roman"/>
                <a:cs typeface="Times New Roman"/>
              </a:rPr>
              <a:t> </a:t>
            </a:r>
            <a:r>
              <a:rPr lang="it-IT" sz="2800" b="1" spc="-5" dirty="0">
                <a:solidFill>
                  <a:srgbClr val="333399"/>
                </a:solidFill>
                <a:latin typeface="Times New Roman"/>
                <a:cs typeface="Times New Roman"/>
              </a:rPr>
              <a:t>degli organi vitali con </a:t>
            </a:r>
            <a:r>
              <a:rPr lang="it-IT" sz="2800" b="1" dirty="0">
                <a:solidFill>
                  <a:srgbClr val="333399"/>
                </a:solidFill>
                <a:latin typeface="Times New Roman"/>
                <a:cs typeface="Times New Roman"/>
              </a:rPr>
              <a:t>sangue </a:t>
            </a:r>
            <a:r>
              <a:rPr lang="it-IT" sz="2800" b="1" spc="5" dirty="0">
                <a:solidFill>
                  <a:srgbClr val="333399"/>
                </a:solidFill>
                <a:latin typeface="Times New Roman"/>
                <a:cs typeface="Times New Roman"/>
              </a:rPr>
              <a:t> </a:t>
            </a:r>
            <a:r>
              <a:rPr lang="it-IT" sz="2800" b="1" spc="-5" dirty="0" err="1">
                <a:solidFill>
                  <a:srgbClr val="333399"/>
                </a:solidFill>
                <a:latin typeface="Times New Roman"/>
                <a:cs typeface="Times New Roman"/>
              </a:rPr>
              <a:t>ssigenato</a:t>
            </a:r>
            <a:r>
              <a:rPr lang="it-IT" sz="2800" b="1" spc="-5" dirty="0">
                <a:solidFill>
                  <a:srgbClr val="333399"/>
                </a:solidFill>
                <a:latin typeface="Times New Roman"/>
                <a:cs typeface="Times New Roman"/>
              </a:rPr>
              <a:t>.</a:t>
            </a:r>
            <a:endParaRPr lang="it-IT" sz="2800" dirty="0">
              <a:latin typeface="Times New Roman"/>
              <a:cs typeface="Times New Roman"/>
            </a:endParaRPr>
          </a:p>
        </p:txBody>
      </p:sp>
      <p:pic>
        <p:nvPicPr>
          <p:cNvPr id="3" name="object 3"/>
          <p:cNvPicPr/>
          <p:nvPr/>
        </p:nvPicPr>
        <p:blipFill>
          <a:blip r:embed="rId3" cstate="print"/>
          <a:stretch>
            <a:fillRect/>
          </a:stretch>
        </p:blipFill>
        <p:spPr>
          <a:xfrm>
            <a:off x="6011862" y="649287"/>
            <a:ext cx="2884487" cy="2068512"/>
          </a:xfrm>
          <a:prstGeom prst="rect">
            <a:avLst/>
          </a:prstGeom>
        </p:spPr>
      </p:pic>
      <p:pic>
        <p:nvPicPr>
          <p:cNvPr id="4" name="object 4"/>
          <p:cNvPicPr/>
          <p:nvPr/>
        </p:nvPicPr>
        <p:blipFill>
          <a:blip r:embed="rId4" cstate="print"/>
          <a:stretch>
            <a:fillRect/>
          </a:stretch>
        </p:blipFill>
        <p:spPr>
          <a:xfrm>
            <a:off x="381000" y="3958923"/>
            <a:ext cx="2808287" cy="2055812"/>
          </a:xfrm>
          <a:prstGeom prst="rect">
            <a:avLst/>
          </a:prstGeom>
        </p:spPr>
      </p:pic>
      <p:sp>
        <p:nvSpPr>
          <p:cNvPr id="5" name="object 5"/>
          <p:cNvSpPr txBox="1"/>
          <p:nvPr/>
        </p:nvSpPr>
        <p:spPr>
          <a:xfrm>
            <a:off x="1285874" y="2887516"/>
            <a:ext cx="7610475" cy="3262432"/>
          </a:xfrm>
          <a:prstGeom prst="rect">
            <a:avLst/>
          </a:prstGeom>
        </p:spPr>
        <p:txBody>
          <a:bodyPr vert="horz" wrap="square" lIns="0" tIns="43180" rIns="0" bIns="0" rtlCol="0">
            <a:spAutoFit/>
          </a:bodyPr>
          <a:lstStyle/>
          <a:p>
            <a:pPr marL="12700" marR="5080">
              <a:lnSpc>
                <a:spcPts val="3200"/>
              </a:lnSpc>
              <a:spcBef>
                <a:spcPts val="340"/>
              </a:spcBef>
            </a:pPr>
            <a:r>
              <a:rPr sz="2800" b="1" spc="-10" dirty="0">
                <a:solidFill>
                  <a:srgbClr val="333399"/>
                </a:solidFill>
                <a:latin typeface="Times New Roman"/>
                <a:cs typeface="Times New Roman"/>
              </a:rPr>
              <a:t>Rappresenta</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un’emergenza</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grave </a:t>
            </a:r>
            <a:r>
              <a:rPr sz="2800" b="1" dirty="0">
                <a:solidFill>
                  <a:srgbClr val="333399"/>
                </a:solidFill>
                <a:latin typeface="Times New Roman"/>
                <a:cs typeface="Times New Roman"/>
              </a:rPr>
              <a:t>e</a:t>
            </a:r>
            <a:r>
              <a:rPr sz="2800" b="1" spc="-5" dirty="0">
                <a:solidFill>
                  <a:srgbClr val="333399"/>
                </a:solidFill>
                <a:latin typeface="Times New Roman"/>
                <a:cs typeface="Times New Roman"/>
              </a:rPr>
              <a:t> richiede </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l’intervento</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medico</a:t>
            </a:r>
            <a:r>
              <a:rPr sz="2800" b="1" spc="5" dirty="0">
                <a:solidFill>
                  <a:srgbClr val="333399"/>
                </a:solidFill>
                <a:latin typeface="Times New Roman"/>
                <a:cs typeface="Times New Roman"/>
              </a:rPr>
              <a:t> </a:t>
            </a:r>
            <a:r>
              <a:rPr sz="2800" b="1" spc="-5" dirty="0">
                <a:solidFill>
                  <a:srgbClr val="333399"/>
                </a:solidFill>
                <a:latin typeface="Times New Roman"/>
                <a:cs typeface="Times New Roman"/>
              </a:rPr>
              <a:t>urgente poiché,</a:t>
            </a:r>
            <a:r>
              <a:rPr sz="2800" b="1" spc="5" dirty="0">
                <a:solidFill>
                  <a:srgbClr val="333399"/>
                </a:solidFill>
                <a:latin typeface="Times New Roman"/>
                <a:cs typeface="Times New Roman"/>
              </a:rPr>
              <a:t> </a:t>
            </a:r>
            <a:r>
              <a:rPr sz="2800" b="1" dirty="0">
                <a:solidFill>
                  <a:srgbClr val="333399"/>
                </a:solidFill>
                <a:latin typeface="Times New Roman"/>
                <a:cs typeface="Times New Roman"/>
              </a:rPr>
              <a:t>se non </a:t>
            </a:r>
            <a:r>
              <a:rPr sz="2800" b="1" spc="-5" dirty="0">
                <a:solidFill>
                  <a:srgbClr val="333399"/>
                </a:solidFill>
                <a:latin typeface="Times New Roman"/>
                <a:cs typeface="Times New Roman"/>
              </a:rPr>
              <a:t>curato, </a:t>
            </a:r>
            <a:r>
              <a:rPr sz="2800" b="1" spc="-685" dirty="0">
                <a:solidFill>
                  <a:srgbClr val="333399"/>
                </a:solidFill>
                <a:latin typeface="Times New Roman"/>
                <a:cs typeface="Times New Roman"/>
              </a:rPr>
              <a:t> </a:t>
            </a:r>
            <a:r>
              <a:rPr sz="2800" b="1" dirty="0">
                <a:solidFill>
                  <a:srgbClr val="333399"/>
                </a:solidFill>
                <a:latin typeface="Times New Roman"/>
                <a:cs typeface="Times New Roman"/>
              </a:rPr>
              <a:t>può</a:t>
            </a:r>
            <a:r>
              <a:rPr sz="2800" b="1" spc="-5" dirty="0">
                <a:solidFill>
                  <a:srgbClr val="333399"/>
                </a:solidFill>
                <a:latin typeface="Times New Roman"/>
                <a:cs typeface="Times New Roman"/>
              </a:rPr>
              <a:t> </a:t>
            </a:r>
            <a:r>
              <a:rPr sz="2800" b="1" spc="-10" dirty="0">
                <a:solidFill>
                  <a:srgbClr val="333399"/>
                </a:solidFill>
                <a:latin typeface="Times New Roman"/>
                <a:cs typeface="Times New Roman"/>
              </a:rPr>
              <a:t>causare</a:t>
            </a:r>
            <a:r>
              <a:rPr sz="2800" b="1" spc="-5" dirty="0">
                <a:solidFill>
                  <a:srgbClr val="333399"/>
                </a:solidFill>
                <a:latin typeface="Times New Roman"/>
                <a:cs typeface="Times New Roman"/>
              </a:rPr>
              <a:t> la</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morte.</a:t>
            </a:r>
            <a:endParaRPr sz="2800" dirty="0">
              <a:latin typeface="Times New Roman"/>
              <a:cs typeface="Times New Roman"/>
            </a:endParaRPr>
          </a:p>
          <a:p>
            <a:pPr marL="2212975" marR="528320">
              <a:lnSpc>
                <a:spcPts val="3200"/>
              </a:lnSpc>
              <a:spcBef>
                <a:spcPts val="2675"/>
              </a:spcBef>
            </a:pPr>
            <a:r>
              <a:rPr sz="2800" b="1" spc="-5" dirty="0">
                <a:solidFill>
                  <a:srgbClr val="333399"/>
                </a:solidFill>
                <a:latin typeface="Times New Roman"/>
                <a:cs typeface="Times New Roman"/>
              </a:rPr>
              <a:t>Può </a:t>
            </a:r>
            <a:r>
              <a:rPr sz="2800" b="1" spc="-10" dirty="0">
                <a:solidFill>
                  <a:srgbClr val="333399"/>
                </a:solidFill>
                <a:latin typeface="Times New Roman"/>
                <a:cs typeface="Times New Roman"/>
              </a:rPr>
              <a:t>iniziare </a:t>
            </a:r>
            <a:r>
              <a:rPr sz="2800" b="1" spc="-5" dirty="0">
                <a:solidFill>
                  <a:srgbClr val="333399"/>
                </a:solidFill>
                <a:latin typeface="Times New Roman"/>
                <a:cs typeface="Times New Roman"/>
              </a:rPr>
              <a:t>con </a:t>
            </a:r>
            <a:r>
              <a:rPr sz="2800" b="1" dirty="0">
                <a:solidFill>
                  <a:srgbClr val="333399"/>
                </a:solidFill>
                <a:latin typeface="Times New Roman"/>
                <a:cs typeface="Times New Roman"/>
              </a:rPr>
              <a:t>una </a:t>
            </a:r>
            <a:r>
              <a:rPr sz="2800" b="1" spc="-5" dirty="0">
                <a:solidFill>
                  <a:srgbClr val="333399"/>
                </a:solidFill>
                <a:latin typeface="Times New Roman"/>
                <a:cs typeface="Times New Roman"/>
              </a:rPr>
              <a:t>lipotimia </a:t>
            </a:r>
            <a:r>
              <a:rPr sz="2800" b="1" dirty="0">
                <a:solidFill>
                  <a:srgbClr val="333399"/>
                </a:solidFill>
                <a:latin typeface="Times New Roman"/>
                <a:cs typeface="Times New Roman"/>
              </a:rPr>
              <a:t>o </a:t>
            </a:r>
            <a:r>
              <a:rPr sz="2800" b="1" spc="-685" dirty="0">
                <a:solidFill>
                  <a:srgbClr val="333399"/>
                </a:solidFill>
                <a:latin typeface="Times New Roman"/>
                <a:cs typeface="Times New Roman"/>
              </a:rPr>
              <a:t> </a:t>
            </a:r>
            <a:r>
              <a:rPr sz="2800" b="1" dirty="0">
                <a:solidFill>
                  <a:srgbClr val="333399"/>
                </a:solidFill>
                <a:latin typeface="Times New Roman"/>
                <a:cs typeface="Times New Roman"/>
              </a:rPr>
              <a:t>una </a:t>
            </a:r>
            <a:r>
              <a:rPr sz="2800" b="1" spc="-5" dirty="0">
                <a:solidFill>
                  <a:srgbClr val="333399"/>
                </a:solidFill>
                <a:latin typeface="Times New Roman"/>
                <a:cs typeface="Times New Roman"/>
              </a:rPr>
              <a:t>sincope ed </a:t>
            </a:r>
            <a:r>
              <a:rPr sz="2800" b="1" dirty="0">
                <a:solidFill>
                  <a:srgbClr val="333399"/>
                </a:solidFill>
                <a:latin typeface="Times New Roman"/>
                <a:cs typeface="Times New Roman"/>
              </a:rPr>
              <a:t>è </a:t>
            </a:r>
            <a:r>
              <a:rPr sz="2800" b="1" spc="-5" dirty="0">
                <a:solidFill>
                  <a:srgbClr val="333399"/>
                </a:solidFill>
                <a:latin typeface="Times New Roman"/>
                <a:cs typeface="Times New Roman"/>
              </a:rPr>
              <a:t>associata </a:t>
            </a:r>
            <a:r>
              <a:rPr sz="2800" b="1" dirty="0">
                <a:solidFill>
                  <a:srgbClr val="333399"/>
                </a:solidFill>
                <a:latin typeface="Times New Roman"/>
                <a:cs typeface="Times New Roman"/>
              </a:rPr>
              <a:t>a una </a:t>
            </a:r>
            <a:r>
              <a:rPr sz="2800" b="1" spc="-685" dirty="0">
                <a:solidFill>
                  <a:srgbClr val="333399"/>
                </a:solidFill>
                <a:latin typeface="Times New Roman"/>
                <a:cs typeface="Times New Roman"/>
              </a:rPr>
              <a:t> </a:t>
            </a:r>
            <a:r>
              <a:rPr sz="2800" b="1" spc="-5" dirty="0">
                <a:solidFill>
                  <a:srgbClr val="333399"/>
                </a:solidFill>
                <a:latin typeface="Times New Roman"/>
                <a:cs typeface="Times New Roman"/>
              </a:rPr>
              <a:t>diminuzione della </a:t>
            </a:r>
            <a:r>
              <a:rPr sz="2800" b="1" spc="-10" dirty="0">
                <a:solidFill>
                  <a:srgbClr val="333399"/>
                </a:solidFill>
                <a:latin typeface="Times New Roman"/>
                <a:cs typeface="Times New Roman"/>
              </a:rPr>
              <a:t>pressione </a:t>
            </a:r>
            <a:r>
              <a:rPr sz="2800" b="1" spc="-5" dirty="0">
                <a:solidFill>
                  <a:srgbClr val="333399"/>
                </a:solidFill>
                <a:latin typeface="Times New Roman"/>
                <a:cs typeface="Times New Roman"/>
              </a:rPr>
              <a:t> arteriosa.</a:t>
            </a:r>
            <a:endParaRPr sz="2800" dirty="0">
              <a:latin typeface="Times New Roman"/>
              <a:cs typeface="Times New Roman"/>
            </a:endParaRPr>
          </a:p>
        </p:txBody>
      </p:sp>
      <p:sp>
        <p:nvSpPr>
          <p:cNvPr id="6" name="CasellaDiTesto 5">
            <a:extLst>
              <a:ext uri="{FF2B5EF4-FFF2-40B4-BE49-F238E27FC236}">
                <a16:creationId xmlns:a16="http://schemas.microsoft.com/office/drawing/2014/main" id="{A8A5EF03-540E-13B0-E8A7-CA7964C9CEB5}"/>
              </a:ext>
            </a:extLst>
          </p:cNvPr>
          <p:cNvSpPr txBox="1"/>
          <p:nvPr/>
        </p:nvSpPr>
        <p:spPr>
          <a:xfrm>
            <a:off x="3505200" y="355914"/>
            <a:ext cx="2057400" cy="505267"/>
          </a:xfrm>
          <a:prstGeom prst="rect">
            <a:avLst/>
          </a:prstGeom>
        </p:spPr>
        <p:txBody>
          <a:bodyPr vert="horz" wrap="square" lIns="0" tIns="12700" rIns="0" bIns="0" rtlCol="0">
            <a:spAutoFit/>
          </a:bodyPr>
          <a:lstStyle>
            <a:defPPr>
              <a:defRPr lang="en-US"/>
            </a:defPPr>
            <a:lvl1pPr marL="12700">
              <a:lnSpc>
                <a:spcPct val="100000"/>
              </a:lnSpc>
              <a:spcBef>
                <a:spcPts val="100"/>
              </a:spcBef>
              <a:defRPr sz="2400" b="1">
                <a:solidFill>
                  <a:srgbClr val="FF0000"/>
                </a:solidFill>
                <a:latin typeface="Times New Roman"/>
                <a:cs typeface="Times New Roman"/>
              </a:defRPr>
            </a:lvl1pPr>
          </a:lstStyle>
          <a:p>
            <a:r>
              <a:rPr lang="it-IT" sz="3200" dirty="0"/>
              <a:t>SHOCK</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99445" y="505545"/>
            <a:ext cx="3186430" cy="635000"/>
          </a:xfrm>
          <a:prstGeom prst="rect">
            <a:avLst/>
          </a:prstGeom>
        </p:spPr>
        <p:txBody>
          <a:bodyPr vert="horz" wrap="square" lIns="0" tIns="12700" rIns="0" bIns="0" rtlCol="0">
            <a:spAutoFit/>
          </a:bodyPr>
          <a:lstStyle/>
          <a:p>
            <a:pPr marL="12700">
              <a:lnSpc>
                <a:spcPct val="100000"/>
              </a:lnSpc>
              <a:spcBef>
                <a:spcPts val="100"/>
              </a:spcBef>
            </a:pPr>
            <a:r>
              <a:rPr sz="4000" b="1" spc="-5" dirty="0">
                <a:solidFill>
                  <a:srgbClr val="FF0000"/>
                </a:solidFill>
                <a:latin typeface="Arial"/>
                <a:cs typeface="Arial"/>
              </a:rPr>
              <a:t>INFORTUNIO</a:t>
            </a:r>
            <a:endParaRPr sz="4000">
              <a:latin typeface="Arial"/>
              <a:cs typeface="Arial"/>
            </a:endParaRPr>
          </a:p>
        </p:txBody>
      </p:sp>
      <p:sp>
        <p:nvSpPr>
          <p:cNvPr id="3" name="object 3"/>
          <p:cNvSpPr txBox="1"/>
          <p:nvPr/>
        </p:nvSpPr>
        <p:spPr>
          <a:xfrm>
            <a:off x="906323" y="1499265"/>
            <a:ext cx="6936740" cy="1813560"/>
          </a:xfrm>
          <a:prstGeom prst="rect">
            <a:avLst/>
          </a:prstGeom>
        </p:spPr>
        <p:txBody>
          <a:bodyPr vert="horz" wrap="square" lIns="0" tIns="12700" rIns="0" bIns="0" rtlCol="0">
            <a:spAutoFit/>
          </a:bodyPr>
          <a:lstStyle/>
          <a:p>
            <a:pPr marL="298450" indent="-285750">
              <a:lnSpc>
                <a:spcPts val="2840"/>
              </a:lnSpc>
              <a:spcBef>
                <a:spcPts val="100"/>
              </a:spcBef>
              <a:buFont typeface="Arial MT"/>
              <a:buChar char="•"/>
              <a:tabLst>
                <a:tab pos="297815" algn="l"/>
                <a:tab pos="298450" algn="l"/>
              </a:tabLst>
            </a:pPr>
            <a:r>
              <a:rPr sz="2400" b="1" dirty="0">
                <a:solidFill>
                  <a:srgbClr val="333399"/>
                </a:solidFill>
                <a:latin typeface="Arial"/>
                <a:cs typeface="Arial"/>
              </a:rPr>
              <a:t>CAUSA</a:t>
            </a:r>
            <a:r>
              <a:rPr sz="2400" b="1" spc="-130" dirty="0">
                <a:solidFill>
                  <a:srgbClr val="333399"/>
                </a:solidFill>
                <a:latin typeface="Arial"/>
                <a:cs typeface="Arial"/>
              </a:rPr>
              <a:t> </a:t>
            </a:r>
            <a:r>
              <a:rPr sz="2400" b="1" spc="-25" dirty="0">
                <a:solidFill>
                  <a:srgbClr val="333399"/>
                </a:solidFill>
                <a:latin typeface="Arial"/>
                <a:cs typeface="Arial"/>
              </a:rPr>
              <a:t>VIOLENTA</a:t>
            </a:r>
            <a:endParaRPr sz="2400">
              <a:latin typeface="Arial"/>
              <a:cs typeface="Arial"/>
            </a:endParaRPr>
          </a:p>
          <a:p>
            <a:pPr marL="298450" indent="-285750">
              <a:lnSpc>
                <a:spcPts val="2800"/>
              </a:lnSpc>
              <a:buChar char="•"/>
              <a:tabLst>
                <a:tab pos="297815" algn="l"/>
                <a:tab pos="298450" algn="l"/>
              </a:tabLst>
            </a:pPr>
            <a:r>
              <a:rPr sz="2400" spc="-5" dirty="0">
                <a:solidFill>
                  <a:srgbClr val="333399"/>
                </a:solidFill>
                <a:latin typeface="Arial MT"/>
                <a:cs typeface="Arial MT"/>
              </a:rPr>
              <a:t>Inabilità</a:t>
            </a:r>
            <a:r>
              <a:rPr sz="2400" dirty="0">
                <a:solidFill>
                  <a:srgbClr val="333399"/>
                </a:solidFill>
                <a:latin typeface="Arial MT"/>
                <a:cs typeface="Arial MT"/>
              </a:rPr>
              <a:t> </a:t>
            </a:r>
            <a:r>
              <a:rPr sz="2400" spc="-5" dirty="0">
                <a:solidFill>
                  <a:srgbClr val="333399"/>
                </a:solidFill>
                <a:latin typeface="Arial MT"/>
                <a:cs typeface="Arial MT"/>
              </a:rPr>
              <a:t>permanente</a:t>
            </a:r>
            <a:r>
              <a:rPr sz="2400" dirty="0">
                <a:solidFill>
                  <a:srgbClr val="333399"/>
                </a:solidFill>
                <a:latin typeface="Arial MT"/>
                <a:cs typeface="Arial MT"/>
              </a:rPr>
              <a:t> </a:t>
            </a:r>
            <a:r>
              <a:rPr sz="2400" spc="-5" dirty="0">
                <a:solidFill>
                  <a:srgbClr val="333399"/>
                </a:solidFill>
                <a:latin typeface="Arial MT"/>
                <a:cs typeface="Arial MT"/>
              </a:rPr>
              <a:t>assoluta</a:t>
            </a:r>
            <a:r>
              <a:rPr sz="2400" spc="5" dirty="0">
                <a:solidFill>
                  <a:srgbClr val="333399"/>
                </a:solidFill>
                <a:latin typeface="Arial MT"/>
                <a:cs typeface="Arial MT"/>
              </a:rPr>
              <a:t> </a:t>
            </a:r>
            <a:r>
              <a:rPr sz="2400" dirty="0">
                <a:solidFill>
                  <a:srgbClr val="333399"/>
                </a:solidFill>
                <a:latin typeface="Arial MT"/>
                <a:cs typeface="Arial MT"/>
              </a:rPr>
              <a:t>o parziale</a:t>
            </a:r>
            <a:r>
              <a:rPr sz="2400" spc="5" dirty="0">
                <a:solidFill>
                  <a:srgbClr val="333399"/>
                </a:solidFill>
                <a:latin typeface="Arial MT"/>
                <a:cs typeface="Arial MT"/>
              </a:rPr>
              <a:t> </a:t>
            </a:r>
            <a:r>
              <a:rPr sz="2400" dirty="0">
                <a:solidFill>
                  <a:srgbClr val="333399"/>
                </a:solidFill>
                <a:latin typeface="Arial MT"/>
                <a:cs typeface="Arial MT"/>
              </a:rPr>
              <a:t>al lavoro</a:t>
            </a:r>
            <a:endParaRPr sz="2400">
              <a:latin typeface="Arial MT"/>
              <a:cs typeface="Arial MT"/>
            </a:endParaRPr>
          </a:p>
          <a:p>
            <a:pPr marL="298450" marR="259079" indent="-285750">
              <a:lnSpc>
                <a:spcPts val="2800"/>
              </a:lnSpc>
              <a:spcBef>
                <a:spcPts val="120"/>
              </a:spcBef>
              <a:buChar char="•"/>
              <a:tabLst>
                <a:tab pos="297815" algn="l"/>
                <a:tab pos="298450" algn="l"/>
              </a:tabLst>
            </a:pPr>
            <a:r>
              <a:rPr sz="2400" spc="-5" dirty="0">
                <a:solidFill>
                  <a:srgbClr val="333399"/>
                </a:solidFill>
                <a:latin typeface="Arial MT"/>
                <a:cs typeface="Arial MT"/>
              </a:rPr>
              <a:t>Inabilità</a:t>
            </a:r>
            <a:r>
              <a:rPr sz="2400" dirty="0">
                <a:solidFill>
                  <a:srgbClr val="333399"/>
                </a:solidFill>
                <a:latin typeface="Arial MT"/>
                <a:cs typeface="Arial MT"/>
              </a:rPr>
              <a:t> </a:t>
            </a:r>
            <a:r>
              <a:rPr sz="2400" spc="-5" dirty="0">
                <a:solidFill>
                  <a:srgbClr val="333399"/>
                </a:solidFill>
                <a:latin typeface="Arial MT"/>
                <a:cs typeface="Arial MT"/>
              </a:rPr>
              <a:t>temporanea</a:t>
            </a:r>
            <a:r>
              <a:rPr sz="2400" dirty="0">
                <a:solidFill>
                  <a:srgbClr val="333399"/>
                </a:solidFill>
                <a:latin typeface="Arial MT"/>
                <a:cs typeface="Arial MT"/>
              </a:rPr>
              <a:t> </a:t>
            </a:r>
            <a:r>
              <a:rPr sz="2400" spc="-5" dirty="0">
                <a:solidFill>
                  <a:srgbClr val="333399"/>
                </a:solidFill>
                <a:latin typeface="Arial MT"/>
                <a:cs typeface="Arial MT"/>
              </a:rPr>
              <a:t>totale</a:t>
            </a:r>
            <a:r>
              <a:rPr sz="2400" dirty="0">
                <a:solidFill>
                  <a:srgbClr val="333399"/>
                </a:solidFill>
                <a:latin typeface="Arial MT"/>
                <a:cs typeface="Arial MT"/>
              </a:rPr>
              <a:t> per</a:t>
            </a:r>
            <a:r>
              <a:rPr sz="2400" spc="-5" dirty="0">
                <a:solidFill>
                  <a:srgbClr val="333399"/>
                </a:solidFill>
                <a:latin typeface="Arial MT"/>
                <a:cs typeface="Arial MT"/>
              </a:rPr>
              <a:t> </a:t>
            </a:r>
            <a:r>
              <a:rPr sz="2400" dirty="0">
                <a:solidFill>
                  <a:srgbClr val="333399"/>
                </a:solidFill>
                <a:latin typeface="Arial MT"/>
                <a:cs typeface="Arial MT"/>
              </a:rPr>
              <a:t>più di 3 giorni (o </a:t>
            </a:r>
            <a:r>
              <a:rPr sz="2400" spc="-655" dirty="0">
                <a:solidFill>
                  <a:srgbClr val="333399"/>
                </a:solidFill>
                <a:latin typeface="Arial MT"/>
                <a:cs typeface="Arial MT"/>
              </a:rPr>
              <a:t> </a:t>
            </a:r>
            <a:r>
              <a:rPr sz="2400" spc="-5" dirty="0">
                <a:solidFill>
                  <a:srgbClr val="333399"/>
                </a:solidFill>
                <a:latin typeface="Arial MT"/>
                <a:cs typeface="Arial MT"/>
              </a:rPr>
              <a:t>un</a:t>
            </a:r>
            <a:r>
              <a:rPr sz="2400" spc="-5" dirty="0">
                <a:solidFill>
                  <a:srgbClr val="009999"/>
                </a:solidFill>
                <a:latin typeface="Arial MT"/>
                <a:cs typeface="Arial MT"/>
              </a:rPr>
              <a:t> </a:t>
            </a:r>
            <a:r>
              <a:rPr sz="2400" u="heavy" dirty="0">
                <a:solidFill>
                  <a:srgbClr val="009999"/>
                </a:solidFill>
                <a:uFill>
                  <a:solidFill>
                    <a:srgbClr val="009999"/>
                  </a:solidFill>
                </a:uFill>
                <a:latin typeface="Arial MT"/>
                <a:cs typeface="Arial MT"/>
              </a:rPr>
              <a:t>danno </a:t>
            </a:r>
            <a:r>
              <a:rPr sz="2400" u="heavy" spc="-5" dirty="0">
                <a:solidFill>
                  <a:srgbClr val="009999"/>
                </a:solidFill>
                <a:uFill>
                  <a:solidFill>
                    <a:srgbClr val="009999"/>
                  </a:solidFill>
                </a:uFill>
                <a:latin typeface="Arial MT"/>
                <a:cs typeface="Arial MT"/>
              </a:rPr>
              <a:t>biologico</a:t>
            </a:r>
            <a:r>
              <a:rPr sz="2400" spc="-5" dirty="0">
                <a:solidFill>
                  <a:srgbClr val="333399"/>
                </a:solidFill>
                <a:latin typeface="Arial MT"/>
                <a:cs typeface="Arial MT"/>
              </a:rPr>
              <a:t>)</a:t>
            </a:r>
            <a:endParaRPr sz="2400">
              <a:latin typeface="Arial MT"/>
              <a:cs typeface="Arial MT"/>
            </a:endParaRPr>
          </a:p>
          <a:p>
            <a:pPr marL="298450" indent="-285750">
              <a:lnSpc>
                <a:spcPts val="2720"/>
              </a:lnSpc>
              <a:buChar char="•"/>
              <a:tabLst>
                <a:tab pos="297815" algn="l"/>
                <a:tab pos="298450" algn="l"/>
              </a:tabLst>
            </a:pPr>
            <a:r>
              <a:rPr sz="2400" dirty="0">
                <a:solidFill>
                  <a:srgbClr val="333399"/>
                </a:solidFill>
                <a:latin typeface="Arial MT"/>
                <a:cs typeface="Arial MT"/>
              </a:rPr>
              <a:t>Anche</a:t>
            </a:r>
            <a:r>
              <a:rPr sz="2400" spc="-30" dirty="0">
                <a:solidFill>
                  <a:srgbClr val="333399"/>
                </a:solidFill>
                <a:latin typeface="Arial MT"/>
                <a:cs typeface="Arial MT"/>
              </a:rPr>
              <a:t> </a:t>
            </a:r>
            <a:r>
              <a:rPr sz="2400" b="1" spc="-5" dirty="0">
                <a:solidFill>
                  <a:srgbClr val="333399"/>
                </a:solidFill>
                <a:latin typeface="Arial"/>
                <a:cs typeface="Arial"/>
              </a:rPr>
              <a:t>IN</a:t>
            </a:r>
            <a:r>
              <a:rPr sz="2400" b="1" spc="-25" dirty="0">
                <a:solidFill>
                  <a:srgbClr val="333399"/>
                </a:solidFill>
                <a:latin typeface="Arial"/>
                <a:cs typeface="Arial"/>
              </a:rPr>
              <a:t> </a:t>
            </a:r>
            <a:r>
              <a:rPr sz="2400" b="1" spc="-5" dirty="0">
                <a:solidFill>
                  <a:srgbClr val="333399"/>
                </a:solidFill>
                <a:latin typeface="Arial"/>
                <a:cs typeface="Arial"/>
              </a:rPr>
              <a:t>ITINERE</a:t>
            </a:r>
            <a:endParaRPr sz="2400">
              <a:latin typeface="Arial"/>
              <a:cs typeface="Arial"/>
            </a:endParaRPr>
          </a:p>
        </p:txBody>
      </p:sp>
      <p:pic>
        <p:nvPicPr>
          <p:cNvPr id="4" name="object 4"/>
          <p:cNvPicPr/>
          <p:nvPr/>
        </p:nvPicPr>
        <p:blipFill>
          <a:blip r:embed="rId3" cstate="print"/>
          <a:stretch>
            <a:fillRect/>
          </a:stretch>
        </p:blipFill>
        <p:spPr>
          <a:xfrm>
            <a:off x="4267200" y="2590800"/>
            <a:ext cx="2873495" cy="3352410"/>
          </a:xfrm>
          <a:prstGeom prst="rect">
            <a:avLst/>
          </a:prstGeom>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3400" y="1066800"/>
            <a:ext cx="8820785" cy="4984750"/>
          </a:xfrm>
          <a:prstGeom prst="rect">
            <a:avLst/>
          </a:prstGeom>
        </p:spPr>
        <p:txBody>
          <a:bodyPr vert="horz" wrap="square" lIns="0" tIns="12700" rIns="0" bIns="0" rtlCol="0">
            <a:spAutoFit/>
          </a:bodyPr>
          <a:lstStyle/>
          <a:p>
            <a:pPr marL="12700" algn="just">
              <a:lnSpc>
                <a:spcPts val="3279"/>
              </a:lnSpc>
              <a:spcBef>
                <a:spcPts val="100"/>
              </a:spcBef>
            </a:pPr>
            <a:r>
              <a:rPr sz="2800" b="1" dirty="0">
                <a:solidFill>
                  <a:srgbClr val="333399"/>
                </a:solidFill>
                <a:latin typeface="Times New Roman"/>
                <a:cs typeface="Times New Roman"/>
              </a:rPr>
              <a:t>Come</a:t>
            </a:r>
            <a:r>
              <a:rPr sz="2800" b="1" spc="-35" dirty="0">
                <a:solidFill>
                  <a:srgbClr val="333399"/>
                </a:solidFill>
                <a:latin typeface="Times New Roman"/>
                <a:cs typeface="Times New Roman"/>
              </a:rPr>
              <a:t> </a:t>
            </a:r>
            <a:r>
              <a:rPr sz="2800" b="1" spc="-5" dirty="0">
                <a:solidFill>
                  <a:srgbClr val="333399"/>
                </a:solidFill>
                <a:latin typeface="Times New Roman"/>
                <a:cs typeface="Times New Roman"/>
              </a:rPr>
              <a:t>riconoscerlo:</a:t>
            </a:r>
            <a:endParaRPr sz="2800" dirty="0">
              <a:latin typeface="Times New Roman"/>
              <a:cs typeface="Times New Roman"/>
            </a:endParaRPr>
          </a:p>
          <a:p>
            <a:pPr marL="12700" marR="2613660" algn="just">
              <a:lnSpc>
                <a:spcPts val="3200"/>
              </a:lnSpc>
              <a:spcBef>
                <a:spcPts val="160"/>
              </a:spcBef>
            </a:pPr>
            <a:r>
              <a:rPr sz="2800" b="1" spc="-5" dirty="0">
                <a:solidFill>
                  <a:srgbClr val="333399"/>
                </a:solidFill>
                <a:latin typeface="Times New Roman"/>
                <a:cs typeface="Times New Roman"/>
              </a:rPr>
              <a:t>il soggetto </a:t>
            </a:r>
            <a:r>
              <a:rPr sz="2800" b="1" dirty="0">
                <a:solidFill>
                  <a:srgbClr val="333399"/>
                </a:solidFill>
                <a:latin typeface="Times New Roman"/>
                <a:cs typeface="Times New Roman"/>
              </a:rPr>
              <a:t>si </a:t>
            </a:r>
            <a:r>
              <a:rPr sz="2800" b="1" spc="-10" dirty="0">
                <a:solidFill>
                  <a:srgbClr val="333399"/>
                </a:solidFill>
                <a:latin typeface="Times New Roman"/>
                <a:cs typeface="Times New Roman"/>
              </a:rPr>
              <a:t>presenta </a:t>
            </a:r>
            <a:r>
              <a:rPr sz="2800" b="1" spc="-5" dirty="0">
                <a:solidFill>
                  <a:srgbClr val="333399"/>
                </a:solidFill>
                <a:latin typeface="Times New Roman"/>
                <a:cs typeface="Times New Roman"/>
              </a:rPr>
              <a:t>confuso </a:t>
            </a:r>
            <a:r>
              <a:rPr sz="2800" b="1" dirty="0">
                <a:solidFill>
                  <a:srgbClr val="333399"/>
                </a:solidFill>
                <a:latin typeface="Times New Roman"/>
                <a:cs typeface="Times New Roman"/>
              </a:rPr>
              <a:t>o </a:t>
            </a:r>
            <a:r>
              <a:rPr sz="2800" b="1" spc="-5" dirty="0">
                <a:solidFill>
                  <a:srgbClr val="333399"/>
                </a:solidFill>
                <a:latin typeface="Times New Roman"/>
                <a:cs typeface="Times New Roman"/>
              </a:rPr>
              <a:t>in </a:t>
            </a:r>
            <a:r>
              <a:rPr sz="2800" b="1" dirty="0">
                <a:solidFill>
                  <a:srgbClr val="333399"/>
                </a:solidFill>
                <a:latin typeface="Times New Roman"/>
                <a:cs typeface="Times New Roman"/>
              </a:rPr>
              <a:t>uno </a:t>
            </a:r>
            <a:r>
              <a:rPr sz="2800" b="1" spc="5" dirty="0">
                <a:solidFill>
                  <a:srgbClr val="333399"/>
                </a:solidFill>
                <a:latin typeface="Times New Roman"/>
                <a:cs typeface="Times New Roman"/>
              </a:rPr>
              <a:t> </a:t>
            </a:r>
            <a:r>
              <a:rPr sz="2800" b="1" dirty="0">
                <a:solidFill>
                  <a:srgbClr val="333399"/>
                </a:solidFill>
                <a:latin typeface="Times New Roman"/>
                <a:cs typeface="Times New Roman"/>
              </a:rPr>
              <a:t>stato di </a:t>
            </a:r>
            <a:r>
              <a:rPr sz="2800" b="1" spc="-10" dirty="0">
                <a:solidFill>
                  <a:srgbClr val="333399"/>
                </a:solidFill>
                <a:latin typeface="Times New Roman"/>
                <a:cs typeface="Times New Roman"/>
              </a:rPr>
              <a:t>torpore, freddo, </a:t>
            </a:r>
            <a:r>
              <a:rPr sz="2800" b="1" spc="-5" dirty="0">
                <a:solidFill>
                  <a:srgbClr val="333399"/>
                </a:solidFill>
                <a:latin typeface="Times New Roman"/>
                <a:cs typeface="Times New Roman"/>
              </a:rPr>
              <a:t>pallido, </a:t>
            </a:r>
            <a:r>
              <a:rPr sz="2800" b="1" dirty="0">
                <a:solidFill>
                  <a:srgbClr val="333399"/>
                </a:solidFill>
                <a:latin typeface="Times New Roman"/>
                <a:cs typeface="Times New Roman"/>
              </a:rPr>
              <a:t>a </a:t>
            </a:r>
            <a:r>
              <a:rPr sz="2800" b="1" spc="-5" dirty="0">
                <a:solidFill>
                  <a:srgbClr val="333399"/>
                </a:solidFill>
                <a:latin typeface="Times New Roman"/>
                <a:cs typeface="Times New Roman"/>
              </a:rPr>
              <a:t>volte </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con le </a:t>
            </a:r>
            <a:r>
              <a:rPr sz="2800" b="1" spc="-10" dirty="0">
                <a:solidFill>
                  <a:srgbClr val="333399"/>
                </a:solidFill>
                <a:latin typeface="Times New Roman"/>
                <a:cs typeface="Times New Roman"/>
              </a:rPr>
              <a:t>estremità </a:t>
            </a:r>
            <a:r>
              <a:rPr sz="2800" b="1" dirty="0">
                <a:solidFill>
                  <a:srgbClr val="333399"/>
                </a:solidFill>
                <a:latin typeface="Times New Roman"/>
                <a:cs typeface="Times New Roman"/>
              </a:rPr>
              <a:t>a </a:t>
            </a:r>
            <a:r>
              <a:rPr sz="2800" b="1" spc="-5" dirty="0">
                <a:solidFill>
                  <a:srgbClr val="333399"/>
                </a:solidFill>
                <a:latin typeface="Times New Roman"/>
                <a:cs typeface="Times New Roman"/>
              </a:rPr>
              <a:t>chiazze </a:t>
            </a:r>
            <a:r>
              <a:rPr sz="2800" b="1" spc="-20" dirty="0">
                <a:solidFill>
                  <a:srgbClr val="333399"/>
                </a:solidFill>
                <a:latin typeface="Times New Roman"/>
                <a:cs typeface="Times New Roman"/>
              </a:rPr>
              <a:t>respiro </a:t>
            </a:r>
            <a:r>
              <a:rPr sz="2800" b="1" spc="-5" dirty="0">
                <a:solidFill>
                  <a:srgbClr val="333399"/>
                </a:solidFill>
                <a:latin typeface="Times New Roman"/>
                <a:cs typeface="Times New Roman"/>
              </a:rPr>
              <a:t>rapido </a:t>
            </a:r>
            <a:r>
              <a:rPr sz="2800" b="1" dirty="0">
                <a:solidFill>
                  <a:srgbClr val="333399"/>
                </a:solidFill>
                <a:latin typeface="Times New Roman"/>
                <a:cs typeface="Times New Roman"/>
              </a:rPr>
              <a:t> e </a:t>
            </a:r>
            <a:r>
              <a:rPr sz="2800" b="1" spc="-5" dirty="0">
                <a:solidFill>
                  <a:srgbClr val="333399"/>
                </a:solidFill>
                <a:latin typeface="Times New Roman"/>
                <a:cs typeface="Times New Roman"/>
              </a:rPr>
              <a:t>superficiale, polso </a:t>
            </a:r>
            <a:r>
              <a:rPr sz="2800" b="1" spc="-10" dirty="0">
                <a:solidFill>
                  <a:srgbClr val="333399"/>
                </a:solidFill>
                <a:latin typeface="Times New Roman"/>
                <a:cs typeface="Times New Roman"/>
              </a:rPr>
              <a:t>frequente </a:t>
            </a:r>
            <a:r>
              <a:rPr sz="2800" b="1" dirty="0">
                <a:solidFill>
                  <a:srgbClr val="333399"/>
                </a:solidFill>
                <a:latin typeface="Times New Roman"/>
                <a:cs typeface="Times New Roman"/>
              </a:rPr>
              <a:t>e </a:t>
            </a:r>
            <a:r>
              <a:rPr sz="2800" b="1" spc="-5" dirty="0">
                <a:solidFill>
                  <a:srgbClr val="333399"/>
                </a:solidFill>
                <a:latin typeface="Times New Roman"/>
                <a:cs typeface="Times New Roman"/>
              </a:rPr>
              <a:t>difficile </a:t>
            </a:r>
            <a:r>
              <a:rPr sz="2800" b="1" dirty="0">
                <a:solidFill>
                  <a:srgbClr val="333399"/>
                </a:solidFill>
                <a:latin typeface="Times New Roman"/>
                <a:cs typeface="Times New Roman"/>
              </a:rPr>
              <a:t> da</a:t>
            </a:r>
            <a:r>
              <a:rPr sz="2800" b="1" spc="-5" dirty="0">
                <a:solidFill>
                  <a:srgbClr val="333399"/>
                </a:solidFill>
                <a:latin typeface="Times New Roman"/>
                <a:cs typeface="Times New Roman"/>
              </a:rPr>
              <a:t> </a:t>
            </a:r>
            <a:r>
              <a:rPr sz="2800" b="1" spc="-10" dirty="0">
                <a:solidFill>
                  <a:srgbClr val="333399"/>
                </a:solidFill>
                <a:latin typeface="Times New Roman"/>
                <a:cs typeface="Times New Roman"/>
              </a:rPr>
              <a:t>palpare</a:t>
            </a:r>
            <a:endParaRPr sz="2800" dirty="0">
              <a:latin typeface="Times New Roman"/>
              <a:cs typeface="Times New Roman"/>
            </a:endParaRPr>
          </a:p>
          <a:p>
            <a:pPr>
              <a:lnSpc>
                <a:spcPct val="100000"/>
              </a:lnSpc>
            </a:pPr>
            <a:endParaRPr sz="3100" dirty="0">
              <a:latin typeface="Times New Roman"/>
              <a:cs typeface="Times New Roman"/>
            </a:endParaRPr>
          </a:p>
          <a:p>
            <a:pPr>
              <a:lnSpc>
                <a:spcPct val="100000"/>
              </a:lnSpc>
              <a:spcBef>
                <a:spcPts val="45"/>
              </a:spcBef>
            </a:pPr>
            <a:endParaRPr sz="2850" dirty="0">
              <a:latin typeface="Times New Roman"/>
              <a:cs typeface="Times New Roman"/>
            </a:endParaRPr>
          </a:p>
          <a:p>
            <a:pPr marL="2784475" marR="5080">
              <a:lnSpc>
                <a:spcPts val="3200"/>
              </a:lnSpc>
              <a:tabLst>
                <a:tab pos="5137785" algn="l"/>
              </a:tabLst>
            </a:pPr>
            <a:r>
              <a:rPr sz="2800" b="1" spc="-75" dirty="0">
                <a:solidFill>
                  <a:srgbClr val="FF0000"/>
                </a:solidFill>
                <a:latin typeface="Times New Roman"/>
                <a:cs typeface="Times New Roman"/>
              </a:rPr>
              <a:t>Tra</a:t>
            </a:r>
            <a:r>
              <a:rPr sz="2800" b="1" spc="5" dirty="0">
                <a:solidFill>
                  <a:srgbClr val="FF0000"/>
                </a:solidFill>
                <a:latin typeface="Times New Roman"/>
                <a:cs typeface="Times New Roman"/>
              </a:rPr>
              <a:t> </a:t>
            </a:r>
            <a:r>
              <a:rPr sz="2800" b="1" spc="-5" dirty="0">
                <a:solidFill>
                  <a:srgbClr val="FF0000"/>
                </a:solidFill>
                <a:latin typeface="Times New Roman"/>
                <a:cs typeface="Times New Roman"/>
              </a:rPr>
              <a:t>le</a:t>
            </a:r>
            <a:r>
              <a:rPr sz="2800" b="1" dirty="0">
                <a:solidFill>
                  <a:srgbClr val="FF0000"/>
                </a:solidFill>
                <a:latin typeface="Times New Roman"/>
                <a:cs typeface="Times New Roman"/>
              </a:rPr>
              <a:t> </a:t>
            </a:r>
            <a:r>
              <a:rPr sz="2800" b="1" spc="-5" dirty="0">
                <a:solidFill>
                  <a:srgbClr val="FF0000"/>
                </a:solidFill>
                <a:latin typeface="Times New Roman"/>
                <a:cs typeface="Times New Roman"/>
              </a:rPr>
              <a:t>cause</a:t>
            </a:r>
            <a:r>
              <a:rPr sz="2800" b="1" spc="5" dirty="0">
                <a:solidFill>
                  <a:srgbClr val="FF0000"/>
                </a:solidFill>
                <a:latin typeface="Times New Roman"/>
                <a:cs typeface="Times New Roman"/>
              </a:rPr>
              <a:t> </a:t>
            </a:r>
            <a:r>
              <a:rPr sz="2800" b="1" dirty="0">
                <a:solidFill>
                  <a:srgbClr val="FF0000"/>
                </a:solidFill>
                <a:latin typeface="Times New Roman"/>
                <a:cs typeface="Times New Roman"/>
              </a:rPr>
              <a:t>vi	possono </a:t>
            </a:r>
            <a:r>
              <a:rPr sz="2800" b="1" spc="-15" dirty="0">
                <a:solidFill>
                  <a:srgbClr val="FF0000"/>
                </a:solidFill>
                <a:latin typeface="Times New Roman"/>
                <a:cs typeface="Times New Roman"/>
              </a:rPr>
              <a:t>essere </a:t>
            </a:r>
            <a:r>
              <a:rPr sz="2800" b="1" spc="-10" dirty="0">
                <a:solidFill>
                  <a:srgbClr val="FF0000"/>
                </a:solidFill>
                <a:latin typeface="Times New Roman"/>
                <a:cs typeface="Times New Roman"/>
              </a:rPr>
              <a:t> </a:t>
            </a:r>
            <a:r>
              <a:rPr sz="2800" b="1" spc="-5" dirty="0">
                <a:solidFill>
                  <a:srgbClr val="FF0000"/>
                </a:solidFill>
                <a:latin typeface="Times New Roman"/>
                <a:cs typeface="Times New Roman"/>
              </a:rPr>
              <a:t>emorragie </a:t>
            </a:r>
            <a:r>
              <a:rPr sz="2800" b="1" dirty="0">
                <a:solidFill>
                  <a:srgbClr val="FF0000"/>
                </a:solidFill>
                <a:latin typeface="Times New Roman"/>
                <a:cs typeface="Times New Roman"/>
              </a:rPr>
              <a:t>e</a:t>
            </a:r>
            <a:r>
              <a:rPr sz="2800" b="1" spc="-5" dirty="0">
                <a:solidFill>
                  <a:srgbClr val="FF0000"/>
                </a:solidFill>
                <a:latin typeface="Times New Roman"/>
                <a:cs typeface="Times New Roman"/>
              </a:rPr>
              <a:t> ustioni,</a:t>
            </a:r>
            <a:r>
              <a:rPr sz="2800" b="1" spc="5" dirty="0">
                <a:solidFill>
                  <a:srgbClr val="FF0000"/>
                </a:solidFill>
                <a:latin typeface="Times New Roman"/>
                <a:cs typeface="Times New Roman"/>
              </a:rPr>
              <a:t> </a:t>
            </a:r>
            <a:r>
              <a:rPr sz="2800" b="1" spc="-5" dirty="0">
                <a:solidFill>
                  <a:srgbClr val="FF0000"/>
                </a:solidFill>
                <a:latin typeface="Times New Roman"/>
                <a:cs typeface="Times New Roman"/>
              </a:rPr>
              <a:t>infarto</a:t>
            </a:r>
            <a:r>
              <a:rPr sz="2800" b="1" dirty="0">
                <a:solidFill>
                  <a:srgbClr val="FF0000"/>
                </a:solidFill>
                <a:latin typeface="Times New Roman"/>
                <a:cs typeface="Times New Roman"/>
              </a:rPr>
              <a:t> </a:t>
            </a:r>
            <a:r>
              <a:rPr sz="2800" b="1" spc="-5" dirty="0">
                <a:solidFill>
                  <a:srgbClr val="FF0000"/>
                </a:solidFill>
                <a:latin typeface="Times New Roman"/>
                <a:cs typeface="Times New Roman"/>
              </a:rPr>
              <a:t>miocardico, </a:t>
            </a:r>
            <a:r>
              <a:rPr sz="2800" b="1" spc="-685" dirty="0">
                <a:solidFill>
                  <a:srgbClr val="FF0000"/>
                </a:solidFill>
                <a:latin typeface="Times New Roman"/>
                <a:cs typeface="Times New Roman"/>
              </a:rPr>
              <a:t> </a:t>
            </a:r>
            <a:r>
              <a:rPr sz="2800" b="1" spc="-10" dirty="0">
                <a:solidFill>
                  <a:srgbClr val="FF0000"/>
                </a:solidFill>
                <a:latin typeface="Times New Roman"/>
                <a:cs typeface="Times New Roman"/>
              </a:rPr>
              <a:t>reazioni </a:t>
            </a:r>
            <a:r>
              <a:rPr sz="2800" b="1" spc="-5" dirty="0">
                <a:solidFill>
                  <a:srgbClr val="FF0000"/>
                </a:solidFill>
                <a:latin typeface="Times New Roman"/>
                <a:cs typeface="Times New Roman"/>
              </a:rPr>
              <a:t>allergiche gravi per es. </a:t>
            </a:r>
            <a:r>
              <a:rPr sz="2800" b="1" dirty="0">
                <a:solidFill>
                  <a:srgbClr val="FF0000"/>
                </a:solidFill>
                <a:latin typeface="Times New Roman"/>
                <a:cs typeface="Times New Roman"/>
              </a:rPr>
              <a:t>da </a:t>
            </a:r>
            <a:r>
              <a:rPr sz="2800" b="1" spc="5" dirty="0">
                <a:solidFill>
                  <a:srgbClr val="FF0000"/>
                </a:solidFill>
                <a:latin typeface="Times New Roman"/>
                <a:cs typeface="Times New Roman"/>
              </a:rPr>
              <a:t> </a:t>
            </a:r>
            <a:r>
              <a:rPr sz="2800" b="1" spc="-5" dirty="0">
                <a:solidFill>
                  <a:srgbClr val="FF0000"/>
                </a:solidFill>
                <a:latin typeface="Times New Roman"/>
                <a:cs typeface="Times New Roman"/>
              </a:rPr>
              <a:t>puntura </a:t>
            </a:r>
            <a:r>
              <a:rPr sz="2800" b="1" dirty="0">
                <a:solidFill>
                  <a:srgbClr val="FF0000"/>
                </a:solidFill>
                <a:latin typeface="Times New Roman"/>
                <a:cs typeface="Times New Roman"/>
              </a:rPr>
              <a:t>di</a:t>
            </a:r>
            <a:r>
              <a:rPr sz="2800" b="1" spc="-5" dirty="0">
                <a:solidFill>
                  <a:srgbClr val="FF0000"/>
                </a:solidFill>
                <a:latin typeface="Times New Roman"/>
                <a:cs typeface="Times New Roman"/>
              </a:rPr>
              <a:t> insetti</a:t>
            </a:r>
            <a:endParaRPr sz="2800" dirty="0">
              <a:latin typeface="Times New Roman"/>
              <a:cs typeface="Times New Roman"/>
            </a:endParaRPr>
          </a:p>
        </p:txBody>
      </p:sp>
      <p:pic>
        <p:nvPicPr>
          <p:cNvPr id="4" name="object 4"/>
          <p:cNvPicPr/>
          <p:nvPr/>
        </p:nvPicPr>
        <p:blipFill>
          <a:blip r:embed="rId2" cstate="print"/>
          <a:stretch>
            <a:fillRect/>
          </a:stretch>
        </p:blipFill>
        <p:spPr>
          <a:xfrm>
            <a:off x="6705600" y="1447800"/>
            <a:ext cx="2111375" cy="2397125"/>
          </a:xfrm>
          <a:prstGeom prst="rect">
            <a:avLst/>
          </a:prstGeom>
        </p:spPr>
      </p:pic>
      <p:pic>
        <p:nvPicPr>
          <p:cNvPr id="5" name="object 5"/>
          <p:cNvPicPr/>
          <p:nvPr/>
        </p:nvPicPr>
        <p:blipFill>
          <a:blip r:embed="rId3" cstate="print"/>
          <a:stretch>
            <a:fillRect/>
          </a:stretch>
        </p:blipFill>
        <p:spPr>
          <a:xfrm>
            <a:off x="76200" y="4278745"/>
            <a:ext cx="2308532" cy="1844956"/>
          </a:xfrm>
          <a:prstGeom prst="rect">
            <a:avLst/>
          </a:prstGeom>
        </p:spPr>
      </p:pic>
      <p:sp>
        <p:nvSpPr>
          <p:cNvPr id="7" name="Titolo 6">
            <a:extLst>
              <a:ext uri="{FF2B5EF4-FFF2-40B4-BE49-F238E27FC236}">
                <a16:creationId xmlns:a16="http://schemas.microsoft.com/office/drawing/2014/main" id="{9AD21171-11D7-DA7A-E177-44A3D819465D}"/>
              </a:ext>
            </a:extLst>
          </p:cNvPr>
          <p:cNvSpPr>
            <a:spLocks noGrp="1"/>
          </p:cNvSpPr>
          <p:nvPr>
            <p:ph type="title"/>
          </p:nvPr>
        </p:nvSpPr>
        <p:spPr/>
        <p:txBody>
          <a:bodyPr/>
          <a:lstStyle/>
          <a:p>
            <a:endParaRPr lang="it-IT"/>
          </a:p>
        </p:txBody>
      </p:sp>
      <p:sp>
        <p:nvSpPr>
          <p:cNvPr id="8" name="CasellaDiTesto 7">
            <a:extLst>
              <a:ext uri="{FF2B5EF4-FFF2-40B4-BE49-F238E27FC236}">
                <a16:creationId xmlns:a16="http://schemas.microsoft.com/office/drawing/2014/main" id="{46AFCD86-306F-9A3F-D48E-5174D31B3060}"/>
              </a:ext>
            </a:extLst>
          </p:cNvPr>
          <p:cNvSpPr txBox="1"/>
          <p:nvPr/>
        </p:nvSpPr>
        <p:spPr>
          <a:xfrm>
            <a:off x="3505200" y="355914"/>
            <a:ext cx="2057400" cy="505267"/>
          </a:xfrm>
          <a:prstGeom prst="rect">
            <a:avLst/>
          </a:prstGeom>
        </p:spPr>
        <p:txBody>
          <a:bodyPr vert="horz" wrap="square" lIns="0" tIns="12700" rIns="0" bIns="0" rtlCol="0">
            <a:spAutoFit/>
          </a:bodyPr>
          <a:lstStyle>
            <a:defPPr>
              <a:defRPr lang="en-US"/>
            </a:defPPr>
            <a:lvl1pPr marL="12700">
              <a:lnSpc>
                <a:spcPct val="100000"/>
              </a:lnSpc>
              <a:spcBef>
                <a:spcPts val="100"/>
              </a:spcBef>
              <a:defRPr sz="2400" b="1">
                <a:solidFill>
                  <a:srgbClr val="FF0000"/>
                </a:solidFill>
                <a:latin typeface="Times New Roman"/>
                <a:cs typeface="Times New Roman"/>
              </a:defRPr>
            </a:lvl1pPr>
          </a:lstStyle>
          <a:p>
            <a:r>
              <a:rPr lang="it-IT" sz="3200" dirty="0"/>
              <a:t>SHOCK</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48210" y="688256"/>
            <a:ext cx="3887470" cy="57404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FF0000"/>
                </a:solidFill>
                <a:latin typeface="Arial"/>
                <a:cs typeface="Arial"/>
              </a:rPr>
              <a:t>I</a:t>
            </a:r>
            <a:r>
              <a:rPr sz="3600" b="1" spc="-25" dirty="0">
                <a:solidFill>
                  <a:srgbClr val="FF0000"/>
                </a:solidFill>
                <a:latin typeface="Arial"/>
                <a:cs typeface="Arial"/>
              </a:rPr>
              <a:t> </a:t>
            </a:r>
            <a:r>
              <a:rPr sz="3600" b="1" dirty="0">
                <a:solidFill>
                  <a:srgbClr val="FF0000"/>
                </a:solidFill>
                <a:latin typeface="Arial"/>
                <a:cs typeface="Arial"/>
              </a:rPr>
              <a:t>vari</a:t>
            </a:r>
            <a:r>
              <a:rPr sz="3600" b="1" spc="-20" dirty="0">
                <a:solidFill>
                  <a:srgbClr val="FF0000"/>
                </a:solidFill>
                <a:latin typeface="Arial"/>
                <a:cs typeface="Arial"/>
              </a:rPr>
              <a:t> </a:t>
            </a:r>
            <a:r>
              <a:rPr sz="3600" b="1" spc="-5" dirty="0">
                <a:solidFill>
                  <a:srgbClr val="FF0000"/>
                </a:solidFill>
                <a:latin typeface="Arial"/>
                <a:cs typeface="Arial"/>
              </a:rPr>
              <a:t>tipi</a:t>
            </a:r>
            <a:r>
              <a:rPr sz="3600" b="1" spc="-25" dirty="0">
                <a:solidFill>
                  <a:srgbClr val="FF0000"/>
                </a:solidFill>
                <a:latin typeface="Arial"/>
                <a:cs typeface="Arial"/>
              </a:rPr>
              <a:t> </a:t>
            </a:r>
            <a:r>
              <a:rPr sz="3600" b="1" spc="-5" dirty="0">
                <a:solidFill>
                  <a:srgbClr val="FF0000"/>
                </a:solidFill>
                <a:latin typeface="Arial"/>
                <a:cs typeface="Arial"/>
              </a:rPr>
              <a:t>di</a:t>
            </a:r>
            <a:r>
              <a:rPr sz="3600" b="1" spc="-20" dirty="0">
                <a:solidFill>
                  <a:srgbClr val="FF0000"/>
                </a:solidFill>
                <a:latin typeface="Arial"/>
                <a:cs typeface="Arial"/>
              </a:rPr>
              <a:t> </a:t>
            </a:r>
            <a:r>
              <a:rPr sz="3600" b="1" spc="-5" dirty="0">
                <a:solidFill>
                  <a:srgbClr val="FF0000"/>
                </a:solidFill>
                <a:latin typeface="Arial"/>
                <a:cs typeface="Arial"/>
              </a:rPr>
              <a:t>shock</a:t>
            </a:r>
            <a:endParaRPr sz="3600">
              <a:latin typeface="Arial"/>
              <a:cs typeface="Arial"/>
            </a:endParaRPr>
          </a:p>
        </p:txBody>
      </p:sp>
      <p:sp>
        <p:nvSpPr>
          <p:cNvPr id="3" name="object 3"/>
          <p:cNvSpPr txBox="1"/>
          <p:nvPr/>
        </p:nvSpPr>
        <p:spPr>
          <a:xfrm>
            <a:off x="765175" y="1685930"/>
            <a:ext cx="5775960" cy="2997200"/>
          </a:xfrm>
          <a:prstGeom prst="rect">
            <a:avLst/>
          </a:prstGeom>
        </p:spPr>
        <p:txBody>
          <a:bodyPr vert="horz" wrap="square" lIns="0" tIns="81280" rIns="0" bIns="0" rtlCol="0">
            <a:spAutoFit/>
          </a:bodyPr>
          <a:lstStyle/>
          <a:p>
            <a:pPr marL="12700">
              <a:lnSpc>
                <a:spcPct val="100000"/>
              </a:lnSpc>
              <a:spcBef>
                <a:spcPts val="640"/>
              </a:spcBef>
            </a:pPr>
            <a:r>
              <a:rPr sz="2800" b="1" spc="-5" dirty="0">
                <a:solidFill>
                  <a:srgbClr val="FF0000"/>
                </a:solidFill>
                <a:latin typeface="Arial"/>
                <a:cs typeface="Arial"/>
              </a:rPr>
              <a:t>Ipovolemico</a:t>
            </a:r>
            <a:r>
              <a:rPr sz="2800" b="1" spc="-30" dirty="0">
                <a:solidFill>
                  <a:srgbClr val="FF0000"/>
                </a:solidFill>
                <a:latin typeface="Arial"/>
                <a:cs typeface="Arial"/>
              </a:rPr>
              <a:t> </a:t>
            </a:r>
            <a:r>
              <a:rPr sz="2800" b="1" spc="-5" dirty="0">
                <a:solidFill>
                  <a:srgbClr val="FF0000"/>
                </a:solidFill>
                <a:latin typeface="Arial"/>
                <a:cs typeface="Arial"/>
              </a:rPr>
              <a:t>assoluto</a:t>
            </a:r>
            <a:r>
              <a:rPr sz="2800" b="1" spc="-25" dirty="0">
                <a:solidFill>
                  <a:srgbClr val="FF0000"/>
                </a:solidFill>
                <a:latin typeface="Arial"/>
                <a:cs typeface="Arial"/>
              </a:rPr>
              <a:t> </a:t>
            </a:r>
            <a:r>
              <a:rPr sz="2800" dirty="0">
                <a:solidFill>
                  <a:srgbClr val="FF0000"/>
                </a:solidFill>
                <a:latin typeface="Arial MT"/>
                <a:cs typeface="Arial MT"/>
              </a:rPr>
              <a:t>(emorragico)</a:t>
            </a:r>
            <a:endParaRPr sz="2800">
              <a:latin typeface="Arial MT"/>
              <a:cs typeface="Arial MT"/>
            </a:endParaRPr>
          </a:p>
          <a:p>
            <a:pPr marL="12700">
              <a:lnSpc>
                <a:spcPct val="100000"/>
              </a:lnSpc>
              <a:spcBef>
                <a:spcPts val="540"/>
              </a:spcBef>
            </a:pPr>
            <a:r>
              <a:rPr sz="2800" b="1" spc="-5" dirty="0">
                <a:solidFill>
                  <a:srgbClr val="FF0000"/>
                </a:solidFill>
                <a:latin typeface="Arial"/>
                <a:cs typeface="Arial"/>
              </a:rPr>
              <a:t>Ipovolemico</a:t>
            </a:r>
            <a:r>
              <a:rPr sz="2800" b="1" spc="-30" dirty="0">
                <a:solidFill>
                  <a:srgbClr val="FF0000"/>
                </a:solidFill>
                <a:latin typeface="Arial"/>
                <a:cs typeface="Arial"/>
              </a:rPr>
              <a:t> </a:t>
            </a:r>
            <a:r>
              <a:rPr sz="2800" b="1" spc="-5" dirty="0">
                <a:solidFill>
                  <a:srgbClr val="FF0000"/>
                </a:solidFill>
                <a:latin typeface="Arial"/>
                <a:cs typeface="Arial"/>
              </a:rPr>
              <a:t>relativo:</a:t>
            </a:r>
            <a:endParaRPr sz="2800">
              <a:latin typeface="Arial"/>
              <a:cs typeface="Arial"/>
            </a:endParaRPr>
          </a:p>
          <a:p>
            <a:pPr marL="355600" indent="-342900">
              <a:lnSpc>
                <a:spcPct val="100000"/>
              </a:lnSpc>
              <a:spcBef>
                <a:spcPts val="540"/>
              </a:spcBef>
              <a:buChar char="•"/>
              <a:tabLst>
                <a:tab pos="354965" algn="l"/>
                <a:tab pos="355600" algn="l"/>
              </a:tabLst>
            </a:pPr>
            <a:r>
              <a:rPr sz="2800" spc="-5" dirty="0">
                <a:solidFill>
                  <a:srgbClr val="333399"/>
                </a:solidFill>
                <a:latin typeface="Arial MT"/>
                <a:cs typeface="Arial MT"/>
              </a:rPr>
              <a:t>Settico</a:t>
            </a:r>
            <a:endParaRPr sz="2800">
              <a:latin typeface="Arial MT"/>
              <a:cs typeface="Arial MT"/>
            </a:endParaRPr>
          </a:p>
          <a:p>
            <a:pPr marL="355600" indent="-342900">
              <a:lnSpc>
                <a:spcPct val="100000"/>
              </a:lnSpc>
              <a:spcBef>
                <a:spcPts val="540"/>
              </a:spcBef>
              <a:buChar char="•"/>
              <a:tabLst>
                <a:tab pos="354965" algn="l"/>
                <a:tab pos="355600" algn="l"/>
              </a:tabLst>
            </a:pPr>
            <a:r>
              <a:rPr sz="2800" spc="-5" dirty="0">
                <a:solidFill>
                  <a:srgbClr val="333399"/>
                </a:solidFill>
                <a:latin typeface="Arial MT"/>
                <a:cs typeface="Arial MT"/>
              </a:rPr>
              <a:t>Anafilattico</a:t>
            </a:r>
            <a:endParaRPr sz="2800">
              <a:latin typeface="Arial MT"/>
              <a:cs typeface="Arial MT"/>
            </a:endParaRPr>
          </a:p>
          <a:p>
            <a:pPr marL="355600" indent="-342900">
              <a:lnSpc>
                <a:spcPct val="100000"/>
              </a:lnSpc>
              <a:spcBef>
                <a:spcPts val="540"/>
              </a:spcBef>
              <a:buChar char="•"/>
              <a:tabLst>
                <a:tab pos="354965" algn="l"/>
                <a:tab pos="355600" algn="l"/>
              </a:tabLst>
            </a:pPr>
            <a:r>
              <a:rPr sz="2800" dirty="0">
                <a:solidFill>
                  <a:srgbClr val="333399"/>
                </a:solidFill>
                <a:latin typeface="Arial MT"/>
                <a:cs typeface="Arial MT"/>
              </a:rPr>
              <a:t>Neurogeno</a:t>
            </a:r>
            <a:endParaRPr sz="2800">
              <a:latin typeface="Arial MT"/>
              <a:cs typeface="Arial MT"/>
            </a:endParaRPr>
          </a:p>
          <a:p>
            <a:pPr marL="12700">
              <a:lnSpc>
                <a:spcPct val="100000"/>
              </a:lnSpc>
              <a:spcBef>
                <a:spcPts val="540"/>
              </a:spcBef>
            </a:pPr>
            <a:r>
              <a:rPr sz="2800" b="1" dirty="0">
                <a:solidFill>
                  <a:srgbClr val="FF0000"/>
                </a:solidFill>
                <a:latin typeface="Arial"/>
                <a:cs typeface="Arial"/>
              </a:rPr>
              <a:t>Cardiogeno</a:t>
            </a:r>
            <a:endParaRPr sz="2800">
              <a:latin typeface="Arial"/>
              <a:cs typeface="Arial"/>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2407" y="5652819"/>
            <a:ext cx="5014595" cy="452120"/>
          </a:xfrm>
          <a:prstGeom prst="rect">
            <a:avLst/>
          </a:prstGeom>
        </p:spPr>
        <p:txBody>
          <a:bodyPr vert="horz" wrap="square" lIns="0" tIns="12700" rIns="0" bIns="0" rtlCol="0">
            <a:spAutoFit/>
          </a:bodyPr>
          <a:lstStyle/>
          <a:p>
            <a:pPr marL="226060" indent="-213995">
              <a:lnSpc>
                <a:spcPct val="100000"/>
              </a:lnSpc>
              <a:spcBef>
                <a:spcPts val="100"/>
              </a:spcBef>
              <a:buFont typeface="Times New Roman"/>
              <a:buChar char="•"/>
              <a:tabLst>
                <a:tab pos="226695" algn="l"/>
              </a:tabLst>
            </a:pPr>
            <a:r>
              <a:rPr sz="2800" b="1" spc="-5" dirty="0">
                <a:solidFill>
                  <a:srgbClr val="333399"/>
                </a:solidFill>
                <a:latin typeface="Times New Roman"/>
                <a:cs typeface="Times New Roman"/>
              </a:rPr>
              <a:t>ricoprirlo</a:t>
            </a:r>
            <a:r>
              <a:rPr sz="2800" b="1" spc="-15" dirty="0">
                <a:solidFill>
                  <a:srgbClr val="333399"/>
                </a:solidFill>
                <a:latin typeface="Times New Roman"/>
                <a:cs typeface="Times New Roman"/>
              </a:rPr>
              <a:t> </a:t>
            </a:r>
            <a:r>
              <a:rPr sz="2800" b="1" spc="-5" dirty="0">
                <a:solidFill>
                  <a:srgbClr val="333399"/>
                </a:solidFill>
                <a:latin typeface="Times New Roman"/>
                <a:cs typeface="Times New Roman"/>
              </a:rPr>
              <a:t>per</a:t>
            </a:r>
            <a:r>
              <a:rPr sz="2800" b="1" spc="-70" dirty="0">
                <a:solidFill>
                  <a:srgbClr val="333399"/>
                </a:solidFill>
                <a:latin typeface="Times New Roman"/>
                <a:cs typeface="Times New Roman"/>
              </a:rPr>
              <a:t> </a:t>
            </a:r>
            <a:r>
              <a:rPr sz="2800" b="1" spc="-10" dirty="0">
                <a:solidFill>
                  <a:srgbClr val="333399"/>
                </a:solidFill>
                <a:latin typeface="Times New Roman"/>
                <a:cs typeface="Times New Roman"/>
              </a:rPr>
              <a:t>evitare</a:t>
            </a:r>
            <a:r>
              <a:rPr sz="2800" b="1" spc="-20" dirty="0">
                <a:solidFill>
                  <a:srgbClr val="333399"/>
                </a:solidFill>
                <a:latin typeface="Times New Roman"/>
                <a:cs typeface="Times New Roman"/>
              </a:rPr>
              <a:t> </a:t>
            </a:r>
            <a:r>
              <a:rPr sz="2800" b="1" spc="-5" dirty="0">
                <a:solidFill>
                  <a:srgbClr val="333399"/>
                </a:solidFill>
                <a:latin typeface="Times New Roman"/>
                <a:cs typeface="Times New Roman"/>
              </a:rPr>
              <a:t>ipotermia</a:t>
            </a:r>
            <a:endParaRPr sz="2800" dirty="0">
              <a:latin typeface="Times New Roman"/>
              <a:cs typeface="Times New Roman"/>
            </a:endParaRPr>
          </a:p>
        </p:txBody>
      </p:sp>
      <p:pic>
        <p:nvPicPr>
          <p:cNvPr id="3" name="object 3"/>
          <p:cNvPicPr/>
          <p:nvPr/>
        </p:nvPicPr>
        <p:blipFill>
          <a:blip r:embed="rId3" cstate="print"/>
          <a:stretch>
            <a:fillRect/>
          </a:stretch>
        </p:blipFill>
        <p:spPr>
          <a:xfrm>
            <a:off x="152400" y="2057400"/>
            <a:ext cx="3302000" cy="1981200"/>
          </a:xfrm>
          <a:prstGeom prst="rect">
            <a:avLst/>
          </a:prstGeom>
        </p:spPr>
      </p:pic>
      <p:sp>
        <p:nvSpPr>
          <p:cNvPr id="4" name="object 4"/>
          <p:cNvSpPr txBox="1"/>
          <p:nvPr/>
        </p:nvSpPr>
        <p:spPr>
          <a:xfrm>
            <a:off x="212407" y="270284"/>
            <a:ext cx="8065134" cy="3338829"/>
          </a:xfrm>
          <a:prstGeom prst="rect">
            <a:avLst/>
          </a:prstGeom>
        </p:spPr>
        <p:txBody>
          <a:bodyPr vert="horz" wrap="square" lIns="0" tIns="12700" rIns="0" bIns="0" rtlCol="0">
            <a:spAutoFit/>
          </a:bodyPr>
          <a:lstStyle/>
          <a:p>
            <a:pPr marL="617220" algn="ctr">
              <a:lnSpc>
                <a:spcPct val="100000"/>
              </a:lnSpc>
              <a:spcBef>
                <a:spcPts val="100"/>
              </a:spcBef>
            </a:pPr>
            <a:r>
              <a:rPr sz="2800" b="1" dirty="0">
                <a:solidFill>
                  <a:srgbClr val="FF0000"/>
                </a:solidFill>
                <a:latin typeface="Times New Roman"/>
                <a:cs typeface="Times New Roman"/>
              </a:rPr>
              <a:t>C</a:t>
            </a:r>
            <a:r>
              <a:rPr sz="2800" b="1" spc="-5" dirty="0">
                <a:solidFill>
                  <a:srgbClr val="FF0000"/>
                </a:solidFill>
                <a:latin typeface="Times New Roman"/>
                <a:cs typeface="Times New Roman"/>
              </a:rPr>
              <a:t>O</a:t>
            </a:r>
            <a:r>
              <a:rPr sz="2800" b="1" dirty="0">
                <a:solidFill>
                  <a:srgbClr val="FF0000"/>
                </a:solidFill>
                <a:latin typeface="Times New Roman"/>
                <a:cs typeface="Times New Roman"/>
              </a:rPr>
              <a:t>SA</a:t>
            </a:r>
            <a:r>
              <a:rPr sz="2800" b="1" spc="-155" dirty="0">
                <a:solidFill>
                  <a:srgbClr val="FF0000"/>
                </a:solidFill>
                <a:latin typeface="Times New Roman"/>
                <a:cs typeface="Times New Roman"/>
              </a:rPr>
              <a:t> </a:t>
            </a:r>
            <a:r>
              <a:rPr sz="2800" b="1" spc="-210" dirty="0">
                <a:solidFill>
                  <a:srgbClr val="FF0000"/>
                </a:solidFill>
                <a:latin typeface="Times New Roman"/>
                <a:cs typeface="Times New Roman"/>
              </a:rPr>
              <a:t>F</a:t>
            </a:r>
            <a:r>
              <a:rPr sz="2800" b="1" dirty="0">
                <a:solidFill>
                  <a:srgbClr val="FF0000"/>
                </a:solidFill>
                <a:latin typeface="Times New Roman"/>
                <a:cs typeface="Times New Roman"/>
              </a:rPr>
              <a:t>ARE</a:t>
            </a:r>
            <a:endParaRPr sz="2800" dirty="0">
              <a:latin typeface="Times New Roman"/>
              <a:cs typeface="Times New Roman"/>
            </a:endParaRPr>
          </a:p>
          <a:p>
            <a:pPr marL="2347595">
              <a:lnSpc>
                <a:spcPts val="3279"/>
              </a:lnSpc>
              <a:spcBef>
                <a:spcPts val="2080"/>
              </a:spcBef>
            </a:pPr>
            <a:r>
              <a:rPr sz="2800" b="1" dirty="0">
                <a:solidFill>
                  <a:srgbClr val="333399"/>
                </a:solidFill>
                <a:latin typeface="Times New Roman"/>
                <a:cs typeface="Times New Roman"/>
              </a:rPr>
              <a:t>È</a:t>
            </a:r>
            <a:r>
              <a:rPr sz="2800" b="1" spc="-10" dirty="0">
                <a:solidFill>
                  <a:srgbClr val="333399"/>
                </a:solidFill>
                <a:latin typeface="Times New Roman"/>
                <a:cs typeface="Times New Roman"/>
              </a:rPr>
              <a:t> </a:t>
            </a:r>
            <a:r>
              <a:rPr sz="2800" b="1" spc="-5" dirty="0">
                <a:solidFill>
                  <a:srgbClr val="333399"/>
                </a:solidFill>
                <a:latin typeface="Times New Roman"/>
                <a:cs typeface="Times New Roman"/>
              </a:rPr>
              <a:t>un’emergenza assoluta:</a:t>
            </a:r>
            <a:endParaRPr sz="2800" dirty="0">
              <a:latin typeface="Times New Roman"/>
              <a:cs typeface="Times New Roman"/>
            </a:endParaRPr>
          </a:p>
          <a:p>
            <a:pPr marL="226060" indent="-213995">
              <a:lnSpc>
                <a:spcPts val="3279"/>
              </a:lnSpc>
              <a:buFont typeface="Times New Roman"/>
              <a:buChar char="•"/>
              <a:tabLst>
                <a:tab pos="226695" algn="l"/>
              </a:tabLst>
            </a:pPr>
            <a:r>
              <a:rPr sz="2800" b="1" spc="-10" dirty="0">
                <a:solidFill>
                  <a:srgbClr val="333399"/>
                </a:solidFill>
                <a:latin typeface="Times New Roman"/>
                <a:cs typeface="Times New Roman"/>
              </a:rPr>
              <a:t>chiamare </a:t>
            </a:r>
            <a:r>
              <a:rPr sz="2800" b="1" spc="-5" dirty="0">
                <a:solidFill>
                  <a:srgbClr val="333399"/>
                </a:solidFill>
                <a:latin typeface="Times New Roman"/>
                <a:cs typeface="Times New Roman"/>
              </a:rPr>
              <a:t>immediatamente</a:t>
            </a:r>
            <a:r>
              <a:rPr sz="2800" b="1" spc="-10" dirty="0">
                <a:solidFill>
                  <a:srgbClr val="333399"/>
                </a:solidFill>
                <a:latin typeface="Times New Roman"/>
                <a:cs typeface="Times New Roman"/>
              </a:rPr>
              <a:t> </a:t>
            </a:r>
            <a:r>
              <a:rPr sz="2800" b="1" spc="-5" dirty="0">
                <a:solidFill>
                  <a:srgbClr val="333399"/>
                </a:solidFill>
                <a:latin typeface="Times New Roman"/>
                <a:cs typeface="Times New Roman"/>
              </a:rPr>
              <a:t>il</a:t>
            </a:r>
            <a:r>
              <a:rPr sz="2800" b="1" spc="-10" dirty="0">
                <a:solidFill>
                  <a:srgbClr val="333399"/>
                </a:solidFill>
                <a:latin typeface="Times New Roman"/>
                <a:cs typeface="Times New Roman"/>
              </a:rPr>
              <a:t> </a:t>
            </a:r>
            <a:r>
              <a:rPr sz="2800" b="1" spc="-55" dirty="0">
                <a:solidFill>
                  <a:srgbClr val="333399"/>
                </a:solidFill>
                <a:latin typeface="Times New Roman"/>
                <a:cs typeface="Times New Roman"/>
              </a:rPr>
              <a:t>112</a:t>
            </a:r>
            <a:endParaRPr sz="2800" dirty="0">
              <a:latin typeface="Times New Roman"/>
              <a:cs typeface="Times New Roman"/>
            </a:endParaRPr>
          </a:p>
          <a:p>
            <a:pPr>
              <a:lnSpc>
                <a:spcPct val="100000"/>
              </a:lnSpc>
              <a:spcBef>
                <a:spcPts val="20"/>
              </a:spcBef>
              <a:buClr>
                <a:srgbClr val="333399"/>
              </a:buClr>
              <a:buFont typeface="Times New Roman"/>
              <a:buChar char="•"/>
            </a:pPr>
            <a:endParaRPr sz="3950" dirty="0">
              <a:latin typeface="Times New Roman"/>
              <a:cs typeface="Times New Roman"/>
            </a:endParaRPr>
          </a:p>
          <a:p>
            <a:pPr marL="3350895" marR="5080" lvl="1">
              <a:lnSpc>
                <a:spcPts val="3200"/>
              </a:lnSpc>
              <a:buFont typeface="Times New Roman"/>
              <a:buChar char="•"/>
              <a:tabLst>
                <a:tab pos="3564890" algn="l"/>
                <a:tab pos="6264910" algn="l"/>
              </a:tabLst>
            </a:pPr>
            <a:r>
              <a:rPr sz="2800" b="1" spc="-10" dirty="0">
                <a:solidFill>
                  <a:srgbClr val="333399"/>
                </a:solidFill>
                <a:latin typeface="Times New Roman"/>
                <a:cs typeface="Times New Roman"/>
              </a:rPr>
              <a:t>posizionare </a:t>
            </a:r>
            <a:r>
              <a:rPr sz="2800" b="1" spc="-5" dirty="0">
                <a:solidFill>
                  <a:srgbClr val="333399"/>
                </a:solidFill>
                <a:latin typeface="Times New Roman"/>
                <a:cs typeface="Times New Roman"/>
              </a:rPr>
              <a:t>il paziente disteso </a:t>
            </a:r>
            <a:r>
              <a:rPr sz="2800" b="1" spc="-685" dirty="0">
                <a:solidFill>
                  <a:srgbClr val="333399"/>
                </a:solidFill>
                <a:latin typeface="Times New Roman"/>
                <a:cs typeface="Times New Roman"/>
              </a:rPr>
              <a:t> </a:t>
            </a:r>
            <a:r>
              <a:rPr sz="2800" b="1" spc="-5" dirty="0">
                <a:solidFill>
                  <a:srgbClr val="333399"/>
                </a:solidFill>
                <a:latin typeface="Times New Roman"/>
                <a:cs typeface="Times New Roman"/>
              </a:rPr>
              <a:t>supino</a:t>
            </a:r>
            <a:r>
              <a:rPr sz="2800" b="1" spc="10" dirty="0">
                <a:solidFill>
                  <a:srgbClr val="333399"/>
                </a:solidFill>
                <a:latin typeface="Times New Roman"/>
                <a:cs typeface="Times New Roman"/>
              </a:rPr>
              <a:t> </a:t>
            </a:r>
            <a:r>
              <a:rPr sz="2800" b="1" spc="-5" dirty="0">
                <a:solidFill>
                  <a:srgbClr val="333399"/>
                </a:solidFill>
                <a:latin typeface="Times New Roman"/>
                <a:cs typeface="Times New Roman"/>
              </a:rPr>
              <a:t>con</a:t>
            </a:r>
            <a:r>
              <a:rPr sz="2800" b="1" spc="10" dirty="0">
                <a:solidFill>
                  <a:srgbClr val="333399"/>
                </a:solidFill>
                <a:latin typeface="Times New Roman"/>
                <a:cs typeface="Times New Roman"/>
              </a:rPr>
              <a:t> </a:t>
            </a:r>
            <a:r>
              <a:rPr sz="2800" b="1" spc="-5" dirty="0">
                <a:solidFill>
                  <a:srgbClr val="333399"/>
                </a:solidFill>
                <a:latin typeface="Times New Roman"/>
                <a:cs typeface="Times New Roman"/>
              </a:rPr>
              <a:t>gli</a:t>
            </a:r>
            <a:r>
              <a:rPr sz="2800" b="1" spc="10" dirty="0">
                <a:solidFill>
                  <a:srgbClr val="333399"/>
                </a:solidFill>
                <a:latin typeface="Times New Roman"/>
                <a:cs typeface="Times New Roman"/>
              </a:rPr>
              <a:t> </a:t>
            </a:r>
            <a:r>
              <a:rPr sz="2800" b="1" spc="-5" dirty="0">
                <a:solidFill>
                  <a:srgbClr val="333399"/>
                </a:solidFill>
                <a:latin typeface="Times New Roman"/>
                <a:cs typeface="Times New Roman"/>
              </a:rPr>
              <a:t>arti	inferiori </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sollevati (</a:t>
            </a:r>
            <a:r>
              <a:rPr sz="2800" b="1" i="1" spc="-5" dirty="0">
                <a:solidFill>
                  <a:srgbClr val="333399"/>
                </a:solidFill>
                <a:latin typeface="Times New Roman"/>
                <a:cs typeface="Times New Roman"/>
              </a:rPr>
              <a:t>posizione antishock</a:t>
            </a:r>
            <a:r>
              <a:rPr sz="2800" b="1" spc="-5" dirty="0">
                <a:solidFill>
                  <a:srgbClr val="333399"/>
                </a:solidFill>
                <a:latin typeface="Times New Roman"/>
                <a:cs typeface="Times New Roman"/>
              </a:rPr>
              <a:t>)</a:t>
            </a:r>
            <a:endParaRPr sz="2800" dirty="0">
              <a:latin typeface="Times New Roman"/>
              <a:cs typeface="Times New Roman"/>
            </a:endParaRPr>
          </a:p>
        </p:txBody>
      </p:sp>
      <p:pic>
        <p:nvPicPr>
          <p:cNvPr id="5" name="object 5"/>
          <p:cNvPicPr/>
          <p:nvPr/>
        </p:nvPicPr>
        <p:blipFill>
          <a:blip r:embed="rId4" cstate="print"/>
          <a:stretch>
            <a:fillRect/>
          </a:stretch>
        </p:blipFill>
        <p:spPr>
          <a:xfrm>
            <a:off x="6585117" y="3609113"/>
            <a:ext cx="1770904" cy="2570162"/>
          </a:xfrm>
          <a:prstGeom prst="rect">
            <a:avLst/>
          </a:prstGeom>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545" y="5289493"/>
            <a:ext cx="5123815" cy="864339"/>
          </a:xfrm>
          <a:prstGeom prst="rect">
            <a:avLst/>
          </a:prstGeom>
        </p:spPr>
        <p:txBody>
          <a:bodyPr vert="horz" wrap="square" lIns="0" tIns="43180" rIns="0" bIns="0" rtlCol="0">
            <a:spAutoFit/>
          </a:bodyPr>
          <a:lstStyle/>
          <a:p>
            <a:pPr marL="12065" marR="5080" algn="ctr">
              <a:lnSpc>
                <a:spcPts val="3200"/>
              </a:lnSpc>
              <a:spcBef>
                <a:spcPts val="340"/>
              </a:spcBef>
            </a:pPr>
            <a:r>
              <a:rPr sz="2800" b="1" dirty="0">
                <a:solidFill>
                  <a:srgbClr val="333399"/>
                </a:solidFill>
                <a:latin typeface="Times New Roman"/>
                <a:cs typeface="Times New Roman"/>
              </a:rPr>
              <a:t>se </a:t>
            </a:r>
            <a:r>
              <a:rPr sz="2800" b="1" spc="-5" dirty="0">
                <a:solidFill>
                  <a:srgbClr val="333399"/>
                </a:solidFill>
                <a:latin typeface="Times New Roman"/>
                <a:cs typeface="Times New Roman"/>
              </a:rPr>
              <a:t>l’emorragia </a:t>
            </a:r>
            <a:r>
              <a:rPr sz="2800" b="1" dirty="0">
                <a:solidFill>
                  <a:srgbClr val="333399"/>
                </a:solidFill>
                <a:latin typeface="Times New Roman"/>
                <a:cs typeface="Times New Roman"/>
              </a:rPr>
              <a:t>è a </a:t>
            </a:r>
            <a:r>
              <a:rPr sz="2800" b="1" spc="-5" dirty="0">
                <a:solidFill>
                  <a:srgbClr val="333399"/>
                </a:solidFill>
                <a:latin typeface="Times New Roman"/>
                <a:cs typeface="Times New Roman"/>
              </a:rPr>
              <a:t>livello </a:t>
            </a:r>
            <a:r>
              <a:rPr sz="2800" b="1" spc="-690" dirty="0">
                <a:solidFill>
                  <a:srgbClr val="333399"/>
                </a:solidFill>
                <a:latin typeface="Times New Roman"/>
                <a:cs typeface="Times New Roman"/>
              </a:rPr>
              <a:t> </a:t>
            </a:r>
            <a:r>
              <a:rPr sz="2800" b="1" spc="-5" dirty="0">
                <a:solidFill>
                  <a:srgbClr val="333399"/>
                </a:solidFill>
                <a:latin typeface="Times New Roman"/>
                <a:cs typeface="Times New Roman"/>
              </a:rPr>
              <a:t>del capo, </a:t>
            </a:r>
            <a:r>
              <a:rPr sz="2800" b="1" spc="-10" dirty="0">
                <a:solidFill>
                  <a:srgbClr val="333399"/>
                </a:solidFill>
                <a:latin typeface="Times New Roman"/>
                <a:cs typeface="Times New Roman"/>
              </a:rPr>
              <a:t>evitare </a:t>
            </a:r>
            <a:r>
              <a:rPr sz="2800" b="1" spc="-5" dirty="0">
                <a:solidFill>
                  <a:srgbClr val="333399"/>
                </a:solidFill>
                <a:latin typeface="Times New Roman"/>
                <a:cs typeface="Times New Roman"/>
              </a:rPr>
              <a:t>la </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posizione</a:t>
            </a:r>
            <a:r>
              <a:rPr sz="2800" b="1" spc="-10" dirty="0">
                <a:solidFill>
                  <a:srgbClr val="333399"/>
                </a:solidFill>
                <a:latin typeface="Times New Roman"/>
                <a:cs typeface="Times New Roman"/>
              </a:rPr>
              <a:t> </a:t>
            </a:r>
            <a:r>
              <a:rPr sz="2800" b="1" spc="-5" dirty="0">
                <a:solidFill>
                  <a:srgbClr val="333399"/>
                </a:solidFill>
                <a:latin typeface="Times New Roman"/>
                <a:cs typeface="Times New Roman"/>
              </a:rPr>
              <a:t>antishock</a:t>
            </a:r>
            <a:endParaRPr sz="2800" dirty="0">
              <a:latin typeface="Times New Roman"/>
              <a:cs typeface="Times New Roman"/>
            </a:endParaRPr>
          </a:p>
        </p:txBody>
      </p:sp>
      <p:sp>
        <p:nvSpPr>
          <p:cNvPr id="3" name="object 3"/>
          <p:cNvSpPr txBox="1"/>
          <p:nvPr/>
        </p:nvSpPr>
        <p:spPr>
          <a:xfrm>
            <a:off x="3381057" y="258427"/>
            <a:ext cx="5123815" cy="2386330"/>
          </a:xfrm>
          <a:prstGeom prst="rect">
            <a:avLst/>
          </a:prstGeom>
        </p:spPr>
        <p:txBody>
          <a:bodyPr vert="horz" wrap="square" lIns="0" tIns="12700" rIns="0" bIns="0" rtlCol="0">
            <a:spAutoFit/>
          </a:bodyPr>
          <a:lstStyle/>
          <a:p>
            <a:pPr marL="142875">
              <a:lnSpc>
                <a:spcPct val="100000"/>
              </a:lnSpc>
              <a:spcBef>
                <a:spcPts val="100"/>
              </a:spcBef>
            </a:pPr>
            <a:r>
              <a:rPr sz="2800" b="1" dirty="0">
                <a:solidFill>
                  <a:srgbClr val="FF0000"/>
                </a:solidFill>
                <a:latin typeface="Times New Roman"/>
                <a:cs typeface="Times New Roman"/>
              </a:rPr>
              <a:t>C</a:t>
            </a:r>
            <a:r>
              <a:rPr sz="2800" b="1" spc="-5" dirty="0">
                <a:solidFill>
                  <a:srgbClr val="FF0000"/>
                </a:solidFill>
                <a:latin typeface="Times New Roman"/>
                <a:cs typeface="Times New Roman"/>
              </a:rPr>
              <a:t>O</a:t>
            </a:r>
            <a:r>
              <a:rPr sz="2800" b="1" dirty="0">
                <a:solidFill>
                  <a:srgbClr val="FF0000"/>
                </a:solidFill>
                <a:latin typeface="Times New Roman"/>
                <a:cs typeface="Times New Roman"/>
              </a:rPr>
              <a:t>SA</a:t>
            </a:r>
            <a:r>
              <a:rPr sz="2800" b="1" spc="-155" dirty="0">
                <a:solidFill>
                  <a:srgbClr val="FF0000"/>
                </a:solidFill>
                <a:latin typeface="Times New Roman"/>
                <a:cs typeface="Times New Roman"/>
              </a:rPr>
              <a:t> </a:t>
            </a:r>
            <a:r>
              <a:rPr sz="2800" b="1" spc="-210" dirty="0">
                <a:solidFill>
                  <a:srgbClr val="FF0000"/>
                </a:solidFill>
                <a:latin typeface="Times New Roman"/>
                <a:cs typeface="Times New Roman"/>
              </a:rPr>
              <a:t>F</a:t>
            </a:r>
            <a:r>
              <a:rPr sz="2800" b="1" dirty="0">
                <a:solidFill>
                  <a:srgbClr val="FF0000"/>
                </a:solidFill>
                <a:latin typeface="Times New Roman"/>
                <a:cs typeface="Times New Roman"/>
              </a:rPr>
              <a:t>ARE</a:t>
            </a:r>
            <a:endParaRPr sz="2800">
              <a:latin typeface="Times New Roman"/>
              <a:cs typeface="Times New Roman"/>
            </a:endParaRPr>
          </a:p>
          <a:p>
            <a:pPr marL="12700" marR="5080">
              <a:lnSpc>
                <a:spcPts val="3200"/>
              </a:lnSpc>
              <a:spcBef>
                <a:spcPts val="2505"/>
              </a:spcBef>
            </a:pPr>
            <a:r>
              <a:rPr sz="2800" b="1" dirty="0">
                <a:solidFill>
                  <a:srgbClr val="333399"/>
                </a:solidFill>
                <a:latin typeface="Times New Roman"/>
                <a:cs typeface="Times New Roman"/>
              </a:rPr>
              <a:t>se è </a:t>
            </a:r>
            <a:r>
              <a:rPr sz="2800" b="1" spc="-5" dirty="0">
                <a:solidFill>
                  <a:srgbClr val="333399"/>
                </a:solidFill>
                <a:latin typeface="Times New Roman"/>
                <a:cs typeface="Times New Roman"/>
              </a:rPr>
              <a:t>evidente </a:t>
            </a:r>
            <a:r>
              <a:rPr sz="2800" b="1" dirty="0">
                <a:solidFill>
                  <a:srgbClr val="333399"/>
                </a:solidFill>
                <a:latin typeface="Times New Roman"/>
                <a:cs typeface="Times New Roman"/>
              </a:rPr>
              <a:t>una </a:t>
            </a:r>
            <a:r>
              <a:rPr sz="2800" b="1" spc="-5" dirty="0">
                <a:solidFill>
                  <a:srgbClr val="333399"/>
                </a:solidFill>
                <a:latin typeface="Times New Roman"/>
                <a:cs typeface="Times New Roman"/>
              </a:rPr>
              <a:t>perdita </a:t>
            </a:r>
            <a:r>
              <a:rPr sz="2800" b="1" dirty="0">
                <a:solidFill>
                  <a:srgbClr val="333399"/>
                </a:solidFill>
                <a:latin typeface="Times New Roman"/>
                <a:cs typeface="Times New Roman"/>
              </a:rPr>
              <a:t>di </a:t>
            </a:r>
            <a:r>
              <a:rPr sz="2800" b="1" spc="5" dirty="0">
                <a:solidFill>
                  <a:srgbClr val="333399"/>
                </a:solidFill>
                <a:latin typeface="Times New Roman"/>
                <a:cs typeface="Times New Roman"/>
              </a:rPr>
              <a:t> </a:t>
            </a:r>
            <a:r>
              <a:rPr sz="2800" b="1" dirty="0">
                <a:solidFill>
                  <a:srgbClr val="333399"/>
                </a:solidFill>
                <a:latin typeface="Times New Roman"/>
                <a:cs typeface="Times New Roman"/>
              </a:rPr>
              <a:t>sangue </a:t>
            </a:r>
            <a:r>
              <a:rPr sz="2800" b="1" spc="-5" dirty="0">
                <a:solidFill>
                  <a:srgbClr val="333399"/>
                </a:solidFill>
                <a:latin typeface="Times New Roman"/>
                <a:cs typeface="Times New Roman"/>
              </a:rPr>
              <a:t>esterna, </a:t>
            </a:r>
            <a:r>
              <a:rPr sz="2800" b="1" spc="-10" dirty="0">
                <a:solidFill>
                  <a:srgbClr val="333399"/>
                </a:solidFill>
                <a:latin typeface="Times New Roman"/>
                <a:cs typeface="Times New Roman"/>
              </a:rPr>
              <a:t>comprimere </a:t>
            </a:r>
            <a:r>
              <a:rPr sz="2800" b="1" dirty="0">
                <a:solidFill>
                  <a:srgbClr val="333399"/>
                </a:solidFill>
                <a:latin typeface="Times New Roman"/>
                <a:cs typeface="Times New Roman"/>
              </a:rPr>
              <a:t>sul </a:t>
            </a:r>
            <a:r>
              <a:rPr sz="2800" b="1" spc="5" dirty="0">
                <a:solidFill>
                  <a:srgbClr val="333399"/>
                </a:solidFill>
                <a:latin typeface="Times New Roman"/>
                <a:cs typeface="Times New Roman"/>
              </a:rPr>
              <a:t> </a:t>
            </a:r>
            <a:r>
              <a:rPr sz="2800" b="1" dirty="0">
                <a:solidFill>
                  <a:srgbClr val="333399"/>
                </a:solidFill>
                <a:latin typeface="Times New Roman"/>
                <a:cs typeface="Times New Roman"/>
              </a:rPr>
              <a:t>punto di </a:t>
            </a:r>
            <a:r>
              <a:rPr sz="2800" b="1" spc="-5" dirty="0">
                <a:solidFill>
                  <a:srgbClr val="333399"/>
                </a:solidFill>
                <a:latin typeface="Times New Roman"/>
                <a:cs typeface="Times New Roman"/>
              </a:rPr>
              <a:t>sanguinamento con delle </a:t>
            </a:r>
            <a:r>
              <a:rPr sz="2800" b="1" spc="-685" dirty="0">
                <a:solidFill>
                  <a:srgbClr val="333399"/>
                </a:solidFill>
                <a:latin typeface="Times New Roman"/>
                <a:cs typeface="Times New Roman"/>
              </a:rPr>
              <a:t> </a:t>
            </a:r>
            <a:r>
              <a:rPr sz="2800" b="1" spc="-5" dirty="0">
                <a:solidFill>
                  <a:srgbClr val="333399"/>
                </a:solidFill>
                <a:latin typeface="Times New Roman"/>
                <a:cs typeface="Times New Roman"/>
              </a:rPr>
              <a:t>garze</a:t>
            </a:r>
            <a:r>
              <a:rPr sz="2800" b="1" spc="-10" dirty="0">
                <a:solidFill>
                  <a:srgbClr val="333399"/>
                </a:solidFill>
                <a:latin typeface="Times New Roman"/>
                <a:cs typeface="Times New Roman"/>
              </a:rPr>
              <a:t> </a:t>
            </a:r>
            <a:r>
              <a:rPr sz="2800" b="1" dirty="0">
                <a:solidFill>
                  <a:srgbClr val="333399"/>
                </a:solidFill>
                <a:latin typeface="Times New Roman"/>
                <a:cs typeface="Times New Roman"/>
              </a:rPr>
              <a:t>o un</a:t>
            </a:r>
            <a:r>
              <a:rPr sz="2800" b="1" spc="-5" dirty="0">
                <a:solidFill>
                  <a:srgbClr val="333399"/>
                </a:solidFill>
                <a:latin typeface="Times New Roman"/>
                <a:cs typeface="Times New Roman"/>
              </a:rPr>
              <a:t> fazzoletto</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pulito</a:t>
            </a:r>
            <a:endParaRPr sz="2800">
              <a:latin typeface="Times New Roman"/>
              <a:cs typeface="Times New Roman"/>
            </a:endParaRPr>
          </a:p>
        </p:txBody>
      </p:sp>
      <p:pic>
        <p:nvPicPr>
          <p:cNvPr id="4" name="object 4"/>
          <p:cNvPicPr/>
          <p:nvPr/>
        </p:nvPicPr>
        <p:blipFill>
          <a:blip r:embed="rId3" cstate="print"/>
          <a:stretch>
            <a:fillRect/>
          </a:stretch>
        </p:blipFill>
        <p:spPr>
          <a:xfrm>
            <a:off x="381000" y="472913"/>
            <a:ext cx="2735262" cy="2201862"/>
          </a:xfrm>
          <a:prstGeom prst="rect">
            <a:avLst/>
          </a:prstGeom>
        </p:spPr>
      </p:pic>
      <p:pic>
        <p:nvPicPr>
          <p:cNvPr id="5" name="object 5"/>
          <p:cNvPicPr/>
          <p:nvPr/>
        </p:nvPicPr>
        <p:blipFill>
          <a:blip r:embed="rId4" cstate="print"/>
          <a:stretch>
            <a:fillRect/>
          </a:stretch>
        </p:blipFill>
        <p:spPr>
          <a:xfrm>
            <a:off x="6361747" y="2956502"/>
            <a:ext cx="2143125" cy="2143125"/>
          </a:xfrm>
          <a:prstGeom prst="rect">
            <a:avLst/>
          </a:prstGeom>
        </p:spPr>
      </p:pic>
      <p:sp>
        <p:nvSpPr>
          <p:cNvPr id="6" name="object 6"/>
          <p:cNvSpPr txBox="1"/>
          <p:nvPr/>
        </p:nvSpPr>
        <p:spPr>
          <a:xfrm>
            <a:off x="5715000" y="5105400"/>
            <a:ext cx="3066104" cy="864339"/>
          </a:xfrm>
          <a:prstGeom prst="rect">
            <a:avLst/>
          </a:prstGeom>
        </p:spPr>
        <p:txBody>
          <a:bodyPr vert="horz" wrap="square" lIns="0" tIns="43180" rIns="0" bIns="0" rtlCol="0">
            <a:spAutoFit/>
          </a:bodyPr>
          <a:lstStyle/>
          <a:p>
            <a:pPr marL="12700" marR="5080" indent="88900" algn="ctr">
              <a:lnSpc>
                <a:spcPts val="3200"/>
              </a:lnSpc>
              <a:spcBef>
                <a:spcPts val="340"/>
              </a:spcBef>
            </a:pPr>
            <a:r>
              <a:rPr sz="2800" b="1" dirty="0">
                <a:solidFill>
                  <a:srgbClr val="333399"/>
                </a:solidFill>
                <a:latin typeface="Times New Roman"/>
                <a:cs typeface="Times New Roman"/>
              </a:rPr>
              <a:t>non </a:t>
            </a:r>
            <a:r>
              <a:rPr sz="2800" b="1" dirty="0" err="1">
                <a:solidFill>
                  <a:srgbClr val="333399"/>
                </a:solidFill>
                <a:latin typeface="Times New Roman"/>
                <a:cs typeface="Times New Roman"/>
              </a:rPr>
              <a:t>somm</a:t>
            </a:r>
            <a:r>
              <a:rPr sz="2800" b="1" spc="-5" dirty="0" err="1">
                <a:solidFill>
                  <a:srgbClr val="333399"/>
                </a:solidFill>
                <a:latin typeface="Times New Roman"/>
                <a:cs typeface="Times New Roman"/>
              </a:rPr>
              <a:t>i</a:t>
            </a:r>
            <a:r>
              <a:rPr sz="2800" b="1" dirty="0" err="1">
                <a:solidFill>
                  <a:srgbClr val="333399"/>
                </a:solidFill>
                <a:latin typeface="Times New Roman"/>
                <a:cs typeface="Times New Roman"/>
              </a:rPr>
              <a:t>n</a:t>
            </a:r>
            <a:r>
              <a:rPr sz="2800" b="1" spc="-5" dirty="0" err="1">
                <a:solidFill>
                  <a:srgbClr val="333399"/>
                </a:solidFill>
                <a:latin typeface="Times New Roman"/>
                <a:cs typeface="Times New Roman"/>
              </a:rPr>
              <a:t>i</a:t>
            </a:r>
            <a:r>
              <a:rPr sz="2800" b="1" dirty="0" err="1">
                <a:solidFill>
                  <a:srgbClr val="333399"/>
                </a:solidFill>
                <a:latin typeface="Times New Roman"/>
                <a:cs typeface="Times New Roman"/>
              </a:rPr>
              <a:t>st</a:t>
            </a:r>
            <a:r>
              <a:rPr sz="2800" b="1" spc="-5" dirty="0" err="1">
                <a:solidFill>
                  <a:srgbClr val="333399"/>
                </a:solidFill>
                <a:latin typeface="Times New Roman"/>
                <a:cs typeface="Times New Roman"/>
              </a:rPr>
              <a:t>r</a:t>
            </a:r>
            <a:r>
              <a:rPr sz="2800" b="1" dirty="0" err="1">
                <a:solidFill>
                  <a:srgbClr val="333399"/>
                </a:solidFill>
                <a:latin typeface="Times New Roman"/>
                <a:cs typeface="Times New Roman"/>
              </a:rPr>
              <a:t>a</a:t>
            </a:r>
            <a:r>
              <a:rPr sz="2800" b="1" spc="-55" dirty="0" err="1">
                <a:solidFill>
                  <a:srgbClr val="333399"/>
                </a:solidFill>
                <a:latin typeface="Times New Roman"/>
                <a:cs typeface="Times New Roman"/>
              </a:rPr>
              <a:t>r</a:t>
            </a:r>
            <a:r>
              <a:rPr sz="2800" b="1" dirty="0" err="1">
                <a:solidFill>
                  <a:srgbClr val="333399"/>
                </a:solidFill>
                <a:latin typeface="Times New Roman"/>
                <a:cs typeface="Times New Roman"/>
              </a:rPr>
              <a:t>e</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bevande</a:t>
            </a:r>
            <a:endParaRPr sz="2800" dirty="0">
              <a:latin typeface="Times New Roman"/>
              <a:cs typeface="Times New Roman"/>
            </a:endParaRPr>
          </a:p>
        </p:txBody>
      </p:sp>
      <p:pic>
        <p:nvPicPr>
          <p:cNvPr id="7" name="object 7"/>
          <p:cNvPicPr/>
          <p:nvPr/>
        </p:nvPicPr>
        <p:blipFill>
          <a:blip r:embed="rId5" cstate="print"/>
          <a:stretch>
            <a:fillRect/>
          </a:stretch>
        </p:blipFill>
        <p:spPr>
          <a:xfrm>
            <a:off x="1143000" y="2852536"/>
            <a:ext cx="1847850" cy="2466975"/>
          </a:xfrm>
          <a:prstGeom prst="rect">
            <a:avLst/>
          </a:prstGeo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3400" y="1234359"/>
            <a:ext cx="7955280" cy="1828800"/>
          </a:xfrm>
          <a:prstGeom prst="rect">
            <a:avLst/>
          </a:prstGeom>
        </p:spPr>
        <p:txBody>
          <a:bodyPr vert="horz" wrap="square" lIns="0" tIns="43180" rIns="0" bIns="0" rtlCol="0">
            <a:spAutoFit/>
          </a:bodyPr>
          <a:lstStyle/>
          <a:p>
            <a:pPr marL="12700" marR="5080" indent="1007744">
              <a:lnSpc>
                <a:spcPts val="4700"/>
              </a:lnSpc>
              <a:spcBef>
                <a:spcPts val="340"/>
              </a:spcBef>
            </a:pPr>
            <a:r>
              <a:rPr sz="4000" b="1" spc="-65" dirty="0">
                <a:solidFill>
                  <a:srgbClr val="333399"/>
                </a:solidFill>
                <a:latin typeface="Times New Roman"/>
                <a:cs typeface="Times New Roman"/>
              </a:rPr>
              <a:t>Totale</a:t>
            </a:r>
            <a:r>
              <a:rPr sz="4000" b="1" spc="-10" dirty="0">
                <a:solidFill>
                  <a:srgbClr val="333399"/>
                </a:solidFill>
                <a:latin typeface="Times New Roman"/>
                <a:cs typeface="Times New Roman"/>
              </a:rPr>
              <a:t> </a:t>
            </a:r>
            <a:r>
              <a:rPr sz="4000" b="1" dirty="0">
                <a:solidFill>
                  <a:srgbClr val="333399"/>
                </a:solidFill>
                <a:latin typeface="Times New Roman"/>
                <a:cs typeface="Times New Roman"/>
              </a:rPr>
              <a:t>e</a:t>
            </a:r>
            <a:r>
              <a:rPr sz="4000" b="1" spc="-10" dirty="0">
                <a:solidFill>
                  <a:srgbClr val="333399"/>
                </a:solidFill>
                <a:latin typeface="Times New Roman"/>
                <a:cs typeface="Times New Roman"/>
              </a:rPr>
              <a:t> prolungata</a:t>
            </a:r>
            <a:r>
              <a:rPr sz="4000" b="1" spc="-5" dirty="0">
                <a:solidFill>
                  <a:srgbClr val="333399"/>
                </a:solidFill>
                <a:latin typeface="Times New Roman"/>
                <a:cs typeface="Times New Roman"/>
              </a:rPr>
              <a:t> perdita </a:t>
            </a:r>
            <a:r>
              <a:rPr sz="4000" b="1" dirty="0">
                <a:solidFill>
                  <a:srgbClr val="333399"/>
                </a:solidFill>
                <a:latin typeface="Times New Roman"/>
                <a:cs typeface="Times New Roman"/>
              </a:rPr>
              <a:t> </a:t>
            </a:r>
            <a:r>
              <a:rPr sz="4000" b="1" spc="-5" dirty="0">
                <a:solidFill>
                  <a:srgbClr val="333399"/>
                </a:solidFill>
                <a:latin typeface="Times New Roman"/>
                <a:cs typeface="Times New Roman"/>
              </a:rPr>
              <a:t>della coscienza</a:t>
            </a:r>
            <a:r>
              <a:rPr sz="4000" b="1" dirty="0">
                <a:solidFill>
                  <a:srgbClr val="333399"/>
                </a:solidFill>
                <a:latin typeface="Times New Roman"/>
                <a:cs typeface="Times New Roman"/>
              </a:rPr>
              <a:t> </a:t>
            </a:r>
            <a:r>
              <a:rPr sz="4000" b="1" spc="-5" dirty="0">
                <a:solidFill>
                  <a:srgbClr val="333399"/>
                </a:solidFill>
                <a:latin typeface="Times New Roman"/>
                <a:cs typeface="Times New Roman"/>
              </a:rPr>
              <a:t>con mancata</a:t>
            </a:r>
            <a:r>
              <a:rPr sz="4000" b="1" dirty="0">
                <a:solidFill>
                  <a:srgbClr val="333399"/>
                </a:solidFill>
                <a:latin typeface="Times New Roman"/>
                <a:cs typeface="Times New Roman"/>
              </a:rPr>
              <a:t> </a:t>
            </a:r>
            <a:r>
              <a:rPr sz="4000" b="1" spc="-5" dirty="0">
                <a:solidFill>
                  <a:srgbClr val="333399"/>
                </a:solidFill>
                <a:latin typeface="Times New Roman"/>
                <a:cs typeface="Times New Roman"/>
              </a:rPr>
              <a:t>risposta</a:t>
            </a:r>
            <a:endParaRPr sz="4000" dirty="0">
              <a:latin typeface="Times New Roman"/>
              <a:cs typeface="Times New Roman"/>
            </a:endParaRPr>
          </a:p>
          <a:p>
            <a:pPr marL="330200">
              <a:lnSpc>
                <a:spcPts val="4560"/>
              </a:lnSpc>
            </a:pPr>
            <a:r>
              <a:rPr sz="4000" b="1" dirty="0">
                <a:solidFill>
                  <a:srgbClr val="333399"/>
                </a:solidFill>
                <a:latin typeface="Times New Roman"/>
                <a:cs typeface="Times New Roman"/>
              </a:rPr>
              <a:t>a</a:t>
            </a:r>
            <a:r>
              <a:rPr sz="4000" b="1" spc="-5" dirty="0">
                <a:solidFill>
                  <a:srgbClr val="333399"/>
                </a:solidFill>
                <a:latin typeface="Times New Roman"/>
                <a:cs typeface="Times New Roman"/>
              </a:rPr>
              <a:t> stimoli verbali,</a:t>
            </a:r>
            <a:r>
              <a:rPr sz="4000" b="1" dirty="0">
                <a:solidFill>
                  <a:srgbClr val="333399"/>
                </a:solidFill>
                <a:latin typeface="Times New Roman"/>
                <a:cs typeface="Times New Roman"/>
              </a:rPr>
              <a:t> </a:t>
            </a:r>
            <a:r>
              <a:rPr sz="4000" b="1" spc="-5" dirty="0">
                <a:solidFill>
                  <a:srgbClr val="333399"/>
                </a:solidFill>
                <a:latin typeface="Times New Roman"/>
                <a:cs typeface="Times New Roman"/>
              </a:rPr>
              <a:t>tattili,</a:t>
            </a:r>
            <a:r>
              <a:rPr sz="4000" b="1" dirty="0">
                <a:solidFill>
                  <a:srgbClr val="333399"/>
                </a:solidFill>
                <a:latin typeface="Times New Roman"/>
                <a:cs typeface="Times New Roman"/>
              </a:rPr>
              <a:t> </a:t>
            </a:r>
            <a:r>
              <a:rPr sz="4000" b="1" spc="-5" dirty="0">
                <a:solidFill>
                  <a:srgbClr val="333399"/>
                </a:solidFill>
                <a:latin typeface="Times New Roman"/>
                <a:cs typeface="Times New Roman"/>
              </a:rPr>
              <a:t>dolorifici.</a:t>
            </a:r>
            <a:endParaRPr sz="4000" dirty="0">
              <a:latin typeface="Times New Roman"/>
              <a:cs typeface="Times New Roman"/>
            </a:endParaRPr>
          </a:p>
        </p:txBody>
      </p:sp>
      <p:sp>
        <p:nvSpPr>
          <p:cNvPr id="3" name="object 3"/>
          <p:cNvSpPr txBox="1">
            <a:spLocks noGrp="1"/>
          </p:cNvSpPr>
          <p:nvPr>
            <p:ph type="title"/>
          </p:nvPr>
        </p:nvSpPr>
        <p:spPr>
          <a:xfrm>
            <a:off x="3438525" y="457200"/>
            <a:ext cx="2266950" cy="566822"/>
          </a:xfrm>
          <a:prstGeom prst="rect">
            <a:avLst/>
          </a:prstGeom>
        </p:spPr>
        <p:txBody>
          <a:bodyPr vert="horz" wrap="square" lIns="0" tIns="12700" rIns="0" bIns="0" rtlCol="0">
            <a:spAutoFit/>
          </a:bodyPr>
          <a:lstStyle/>
          <a:p>
            <a:pPr marL="12700">
              <a:lnSpc>
                <a:spcPct val="100000"/>
              </a:lnSpc>
              <a:spcBef>
                <a:spcPts val="100"/>
              </a:spcBef>
            </a:pPr>
            <a:r>
              <a:rPr lang="it-IT" sz="3600" b="1" dirty="0">
                <a:solidFill>
                  <a:srgbClr val="FF0000"/>
                </a:solidFill>
                <a:latin typeface="Times New Roman"/>
                <a:cs typeface="Times New Roman"/>
              </a:rPr>
              <a:t>IL</a:t>
            </a:r>
            <a:r>
              <a:rPr lang="it-IT" sz="3600" b="1" spc="-85" dirty="0">
                <a:solidFill>
                  <a:srgbClr val="FF0000"/>
                </a:solidFill>
                <a:latin typeface="Times New Roman"/>
                <a:cs typeface="Times New Roman"/>
              </a:rPr>
              <a:t> </a:t>
            </a:r>
            <a:r>
              <a:rPr lang="it-IT" sz="3600" b="1" spc="-5" dirty="0">
                <a:solidFill>
                  <a:srgbClr val="FF0000"/>
                </a:solidFill>
                <a:latin typeface="Times New Roman"/>
                <a:cs typeface="Times New Roman"/>
              </a:rPr>
              <a:t>COMA</a:t>
            </a:r>
            <a:endParaRPr lang="it-IT" sz="3600" dirty="0">
              <a:latin typeface="Times New Roman"/>
              <a:cs typeface="Times New Roman"/>
            </a:endParaRPr>
          </a:p>
        </p:txBody>
      </p:sp>
      <p:pic>
        <p:nvPicPr>
          <p:cNvPr id="4" name="object 4"/>
          <p:cNvPicPr/>
          <p:nvPr/>
        </p:nvPicPr>
        <p:blipFill>
          <a:blip r:embed="rId2" cstate="print"/>
          <a:stretch>
            <a:fillRect/>
          </a:stretch>
        </p:blipFill>
        <p:spPr>
          <a:xfrm>
            <a:off x="2286000" y="3063159"/>
            <a:ext cx="4248150" cy="2952750"/>
          </a:xfrm>
          <a:prstGeom prst="rect">
            <a:avLst/>
          </a:prstGeom>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669087" y="5785168"/>
            <a:ext cx="2060575" cy="452120"/>
          </a:xfrm>
          <a:prstGeom prst="rect">
            <a:avLst/>
          </a:prstGeom>
        </p:spPr>
        <p:txBody>
          <a:bodyPr vert="horz" wrap="square" lIns="0" tIns="12700" rIns="0" bIns="0" rtlCol="0">
            <a:spAutoFit/>
          </a:bodyPr>
          <a:lstStyle/>
          <a:p>
            <a:pPr marL="12700">
              <a:lnSpc>
                <a:spcPct val="100000"/>
              </a:lnSpc>
              <a:spcBef>
                <a:spcPts val="100"/>
              </a:spcBef>
            </a:pPr>
            <a:r>
              <a:rPr sz="2800" b="1" spc="-5" dirty="0">
                <a:solidFill>
                  <a:srgbClr val="333399"/>
                </a:solidFill>
                <a:latin typeface="Times New Roman"/>
                <a:cs typeface="Times New Roman"/>
              </a:rPr>
              <a:t>intossicazioni</a:t>
            </a:r>
            <a:endParaRPr sz="2800">
              <a:latin typeface="Times New Roman"/>
              <a:cs typeface="Times New Roman"/>
            </a:endParaRPr>
          </a:p>
        </p:txBody>
      </p:sp>
      <p:sp>
        <p:nvSpPr>
          <p:cNvPr id="3" name="object 3"/>
          <p:cNvSpPr txBox="1">
            <a:spLocks noGrp="1"/>
          </p:cNvSpPr>
          <p:nvPr>
            <p:ph type="title"/>
          </p:nvPr>
        </p:nvSpPr>
        <p:spPr>
          <a:xfrm>
            <a:off x="3657600" y="617336"/>
            <a:ext cx="1574056" cy="566822"/>
          </a:xfrm>
          <a:prstGeom prst="rect">
            <a:avLst/>
          </a:prstGeom>
        </p:spPr>
        <p:txBody>
          <a:bodyPr vert="horz" wrap="square" lIns="0" tIns="12700" rIns="0" bIns="0" rtlCol="0">
            <a:spAutoFit/>
          </a:bodyPr>
          <a:lstStyle/>
          <a:p>
            <a:pPr marL="12700">
              <a:lnSpc>
                <a:spcPct val="100000"/>
              </a:lnSpc>
              <a:spcBef>
                <a:spcPts val="100"/>
              </a:spcBef>
            </a:pPr>
            <a:r>
              <a:rPr lang="it-IT" sz="3600" b="1" dirty="0">
                <a:solidFill>
                  <a:srgbClr val="FF0000"/>
                </a:solidFill>
                <a:latin typeface="Times New Roman"/>
                <a:cs typeface="Times New Roman"/>
              </a:rPr>
              <a:t>CAUSE</a:t>
            </a:r>
            <a:endParaRPr lang="it-IT" sz="3600" dirty="0">
              <a:latin typeface="Times New Roman"/>
              <a:cs typeface="Times New Roman"/>
            </a:endParaRPr>
          </a:p>
        </p:txBody>
      </p:sp>
      <p:pic>
        <p:nvPicPr>
          <p:cNvPr id="4" name="object 4"/>
          <p:cNvPicPr/>
          <p:nvPr/>
        </p:nvPicPr>
        <p:blipFill>
          <a:blip r:embed="rId2" cstate="print"/>
          <a:stretch>
            <a:fillRect/>
          </a:stretch>
        </p:blipFill>
        <p:spPr>
          <a:xfrm>
            <a:off x="250825" y="620712"/>
            <a:ext cx="3014662" cy="2006600"/>
          </a:xfrm>
          <a:prstGeom prst="rect">
            <a:avLst/>
          </a:prstGeom>
        </p:spPr>
      </p:pic>
      <p:sp>
        <p:nvSpPr>
          <p:cNvPr id="5" name="object 5"/>
          <p:cNvSpPr txBox="1"/>
          <p:nvPr/>
        </p:nvSpPr>
        <p:spPr>
          <a:xfrm>
            <a:off x="372745" y="2484169"/>
            <a:ext cx="2366010" cy="452120"/>
          </a:xfrm>
          <a:prstGeom prst="rect">
            <a:avLst/>
          </a:prstGeom>
        </p:spPr>
        <p:txBody>
          <a:bodyPr vert="horz" wrap="square" lIns="0" tIns="12700" rIns="0" bIns="0" rtlCol="0">
            <a:spAutoFit/>
          </a:bodyPr>
          <a:lstStyle/>
          <a:p>
            <a:pPr marL="12700">
              <a:lnSpc>
                <a:spcPct val="100000"/>
              </a:lnSpc>
              <a:spcBef>
                <a:spcPts val="100"/>
              </a:spcBef>
            </a:pPr>
            <a:r>
              <a:rPr sz="2800" b="1" spc="-5" dirty="0">
                <a:solidFill>
                  <a:srgbClr val="333399"/>
                </a:solidFill>
                <a:latin typeface="Times New Roman"/>
                <a:cs typeface="Times New Roman"/>
              </a:rPr>
              <a:t>trauma</a:t>
            </a:r>
            <a:r>
              <a:rPr sz="2800" b="1" spc="-55" dirty="0">
                <a:solidFill>
                  <a:srgbClr val="333399"/>
                </a:solidFill>
                <a:latin typeface="Times New Roman"/>
                <a:cs typeface="Times New Roman"/>
              </a:rPr>
              <a:t> </a:t>
            </a:r>
            <a:r>
              <a:rPr sz="2800" b="1" spc="-5" dirty="0">
                <a:solidFill>
                  <a:srgbClr val="333399"/>
                </a:solidFill>
                <a:latin typeface="Times New Roman"/>
                <a:cs typeface="Times New Roman"/>
              </a:rPr>
              <a:t>cranico</a:t>
            </a:r>
            <a:endParaRPr sz="2800">
              <a:latin typeface="Times New Roman"/>
              <a:cs typeface="Times New Roman"/>
            </a:endParaRPr>
          </a:p>
        </p:txBody>
      </p:sp>
      <p:pic>
        <p:nvPicPr>
          <p:cNvPr id="6" name="object 6"/>
          <p:cNvPicPr/>
          <p:nvPr/>
        </p:nvPicPr>
        <p:blipFill>
          <a:blip r:embed="rId3" cstate="print"/>
          <a:stretch>
            <a:fillRect/>
          </a:stretch>
        </p:blipFill>
        <p:spPr>
          <a:xfrm>
            <a:off x="5940425" y="333375"/>
            <a:ext cx="2789237" cy="1789112"/>
          </a:xfrm>
          <a:prstGeom prst="rect">
            <a:avLst/>
          </a:prstGeom>
        </p:spPr>
      </p:pic>
      <p:sp>
        <p:nvSpPr>
          <p:cNvPr id="7" name="object 7"/>
          <p:cNvSpPr txBox="1"/>
          <p:nvPr/>
        </p:nvSpPr>
        <p:spPr>
          <a:xfrm>
            <a:off x="6405245" y="2196832"/>
            <a:ext cx="1871980" cy="1264920"/>
          </a:xfrm>
          <a:prstGeom prst="rect">
            <a:avLst/>
          </a:prstGeom>
        </p:spPr>
        <p:txBody>
          <a:bodyPr vert="horz" wrap="square" lIns="0" tIns="43180" rIns="0" bIns="0" rtlCol="0">
            <a:spAutoFit/>
          </a:bodyPr>
          <a:lstStyle/>
          <a:p>
            <a:pPr marL="12700" marR="5080">
              <a:lnSpc>
                <a:spcPts val="3200"/>
              </a:lnSpc>
              <a:spcBef>
                <a:spcPts val="340"/>
              </a:spcBef>
            </a:pPr>
            <a:r>
              <a:rPr sz="2800" b="1" spc="-5" dirty="0">
                <a:solidFill>
                  <a:srgbClr val="333399"/>
                </a:solidFill>
                <a:latin typeface="Times New Roman"/>
                <a:cs typeface="Times New Roman"/>
              </a:rPr>
              <a:t>emorragia</a:t>
            </a:r>
            <a:r>
              <a:rPr sz="2800" b="1" spc="-75" dirty="0">
                <a:solidFill>
                  <a:srgbClr val="333399"/>
                </a:solidFill>
                <a:latin typeface="Times New Roman"/>
                <a:cs typeface="Times New Roman"/>
              </a:rPr>
              <a:t> </a:t>
            </a:r>
            <a:r>
              <a:rPr sz="2800" b="1" dirty="0">
                <a:solidFill>
                  <a:srgbClr val="333399"/>
                </a:solidFill>
                <a:latin typeface="Times New Roman"/>
                <a:cs typeface="Times New Roman"/>
              </a:rPr>
              <a:t>o </a:t>
            </a:r>
            <a:r>
              <a:rPr sz="2800" b="1" spc="-685" dirty="0">
                <a:solidFill>
                  <a:srgbClr val="333399"/>
                </a:solidFill>
                <a:latin typeface="Times New Roman"/>
                <a:cs typeface="Times New Roman"/>
              </a:rPr>
              <a:t> </a:t>
            </a:r>
            <a:r>
              <a:rPr sz="2800" b="1" spc="-5" dirty="0">
                <a:solidFill>
                  <a:srgbClr val="333399"/>
                </a:solidFill>
                <a:latin typeface="Times New Roman"/>
                <a:cs typeface="Times New Roman"/>
              </a:rPr>
              <a:t>ischemia </a:t>
            </a:r>
            <a:r>
              <a:rPr sz="2800" b="1" dirty="0">
                <a:solidFill>
                  <a:srgbClr val="333399"/>
                </a:solidFill>
                <a:latin typeface="Times New Roman"/>
                <a:cs typeface="Times New Roman"/>
              </a:rPr>
              <a:t> </a:t>
            </a:r>
            <a:r>
              <a:rPr sz="2800" b="1" spc="-10" dirty="0">
                <a:solidFill>
                  <a:srgbClr val="333399"/>
                </a:solidFill>
                <a:latin typeface="Times New Roman"/>
                <a:cs typeface="Times New Roman"/>
              </a:rPr>
              <a:t>cerebrale</a:t>
            </a:r>
            <a:endParaRPr sz="2800">
              <a:latin typeface="Times New Roman"/>
              <a:cs typeface="Times New Roman"/>
            </a:endParaRPr>
          </a:p>
        </p:txBody>
      </p:sp>
      <p:pic>
        <p:nvPicPr>
          <p:cNvPr id="8" name="object 8"/>
          <p:cNvPicPr/>
          <p:nvPr/>
        </p:nvPicPr>
        <p:blipFill>
          <a:blip r:embed="rId4" cstate="print"/>
          <a:stretch>
            <a:fillRect/>
          </a:stretch>
        </p:blipFill>
        <p:spPr>
          <a:xfrm>
            <a:off x="3348037" y="2276475"/>
            <a:ext cx="2060575" cy="3095625"/>
          </a:xfrm>
          <a:prstGeom prst="rect">
            <a:avLst/>
          </a:prstGeom>
        </p:spPr>
      </p:pic>
      <p:sp>
        <p:nvSpPr>
          <p:cNvPr id="9" name="object 9"/>
          <p:cNvSpPr txBox="1"/>
          <p:nvPr/>
        </p:nvSpPr>
        <p:spPr>
          <a:xfrm>
            <a:off x="2722144" y="5378769"/>
            <a:ext cx="3344545" cy="858519"/>
          </a:xfrm>
          <a:prstGeom prst="rect">
            <a:avLst/>
          </a:prstGeom>
        </p:spPr>
        <p:txBody>
          <a:bodyPr vert="horz" wrap="square" lIns="0" tIns="43180" rIns="0" bIns="0" rtlCol="0">
            <a:spAutoFit/>
          </a:bodyPr>
          <a:lstStyle/>
          <a:p>
            <a:pPr marL="950594" marR="5080" indent="-938530">
              <a:lnSpc>
                <a:spcPts val="3200"/>
              </a:lnSpc>
              <a:spcBef>
                <a:spcPts val="340"/>
              </a:spcBef>
            </a:pPr>
            <a:r>
              <a:rPr sz="2800" b="1" spc="-5" dirty="0">
                <a:solidFill>
                  <a:srgbClr val="333399"/>
                </a:solidFill>
                <a:latin typeface="Times New Roman"/>
                <a:cs typeface="Times New Roman"/>
              </a:rPr>
              <a:t>disturbi metabolici ed </a:t>
            </a:r>
            <a:r>
              <a:rPr sz="2800" b="1" spc="-685" dirty="0">
                <a:solidFill>
                  <a:srgbClr val="333399"/>
                </a:solidFill>
                <a:latin typeface="Times New Roman"/>
                <a:cs typeface="Times New Roman"/>
              </a:rPr>
              <a:t> </a:t>
            </a:r>
            <a:r>
              <a:rPr sz="2800" b="1" spc="-5" dirty="0">
                <a:solidFill>
                  <a:srgbClr val="333399"/>
                </a:solidFill>
                <a:latin typeface="Times New Roman"/>
                <a:cs typeface="Times New Roman"/>
              </a:rPr>
              <a:t>endocrini</a:t>
            </a:r>
            <a:endParaRPr sz="2800" dirty="0">
              <a:latin typeface="Times New Roman"/>
              <a:cs typeface="Times New Roman"/>
            </a:endParaRPr>
          </a:p>
        </p:txBody>
      </p:sp>
      <p:sp>
        <p:nvSpPr>
          <p:cNvPr id="10" name="object 10"/>
          <p:cNvSpPr txBox="1"/>
          <p:nvPr/>
        </p:nvSpPr>
        <p:spPr>
          <a:xfrm>
            <a:off x="428466" y="5708650"/>
            <a:ext cx="1329690" cy="452120"/>
          </a:xfrm>
          <a:prstGeom prst="rect">
            <a:avLst/>
          </a:prstGeom>
        </p:spPr>
        <p:txBody>
          <a:bodyPr vert="horz" wrap="square" lIns="0" tIns="12700" rIns="0" bIns="0" rtlCol="0">
            <a:spAutoFit/>
          </a:bodyPr>
          <a:lstStyle/>
          <a:p>
            <a:pPr marL="12700">
              <a:lnSpc>
                <a:spcPct val="100000"/>
              </a:lnSpc>
              <a:spcBef>
                <a:spcPts val="100"/>
              </a:spcBef>
            </a:pPr>
            <a:r>
              <a:rPr sz="2800" b="1" spc="-5" dirty="0">
                <a:solidFill>
                  <a:srgbClr val="333399"/>
                </a:solidFill>
                <a:latin typeface="Times New Roman"/>
                <a:cs typeface="Times New Roman"/>
              </a:rPr>
              <a:t>infezioni</a:t>
            </a:r>
            <a:endParaRPr sz="2800" dirty="0">
              <a:latin typeface="Times New Roman"/>
              <a:cs typeface="Times New Roman"/>
            </a:endParaRPr>
          </a:p>
        </p:txBody>
      </p:sp>
      <p:pic>
        <p:nvPicPr>
          <p:cNvPr id="11" name="object 11"/>
          <p:cNvPicPr/>
          <p:nvPr/>
        </p:nvPicPr>
        <p:blipFill>
          <a:blip r:embed="rId5" cstate="print"/>
          <a:stretch>
            <a:fillRect/>
          </a:stretch>
        </p:blipFill>
        <p:spPr>
          <a:xfrm>
            <a:off x="6372225" y="3860800"/>
            <a:ext cx="2466975" cy="1847850"/>
          </a:xfrm>
          <a:prstGeom prst="rect">
            <a:avLst/>
          </a:prstGeom>
        </p:spPr>
      </p:pic>
      <p:pic>
        <p:nvPicPr>
          <p:cNvPr id="12" name="object 12"/>
          <p:cNvPicPr/>
          <p:nvPr/>
        </p:nvPicPr>
        <p:blipFill>
          <a:blip r:embed="rId6" cstate="print"/>
          <a:stretch>
            <a:fillRect/>
          </a:stretch>
        </p:blipFill>
        <p:spPr>
          <a:xfrm>
            <a:off x="377363" y="3028950"/>
            <a:ext cx="1952625" cy="2343150"/>
          </a:xfrm>
          <a:prstGeom prst="rect">
            <a:avLst/>
          </a:prstGeom>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37731" y="48653"/>
            <a:ext cx="2310130" cy="513080"/>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FF0000"/>
                </a:solidFill>
                <a:latin typeface="Times New Roman"/>
                <a:cs typeface="Times New Roman"/>
              </a:rPr>
              <a:t>C</a:t>
            </a:r>
            <a:r>
              <a:rPr sz="3200" b="1" spc="-5" dirty="0">
                <a:solidFill>
                  <a:srgbClr val="FF0000"/>
                </a:solidFill>
                <a:latin typeface="Times New Roman"/>
                <a:cs typeface="Times New Roman"/>
              </a:rPr>
              <a:t>O</a:t>
            </a:r>
            <a:r>
              <a:rPr sz="3200" b="1" dirty="0">
                <a:solidFill>
                  <a:srgbClr val="FF0000"/>
                </a:solidFill>
                <a:latin typeface="Times New Roman"/>
                <a:cs typeface="Times New Roman"/>
              </a:rPr>
              <a:t>SA</a:t>
            </a:r>
            <a:r>
              <a:rPr sz="3200" b="1" spc="-180" dirty="0">
                <a:solidFill>
                  <a:srgbClr val="FF0000"/>
                </a:solidFill>
                <a:latin typeface="Times New Roman"/>
                <a:cs typeface="Times New Roman"/>
              </a:rPr>
              <a:t> </a:t>
            </a:r>
            <a:r>
              <a:rPr sz="3200" b="1" spc="-240" dirty="0">
                <a:solidFill>
                  <a:srgbClr val="FF0000"/>
                </a:solidFill>
                <a:latin typeface="Times New Roman"/>
                <a:cs typeface="Times New Roman"/>
              </a:rPr>
              <a:t>F</a:t>
            </a:r>
            <a:r>
              <a:rPr sz="3200" b="1" dirty="0">
                <a:solidFill>
                  <a:srgbClr val="FF0000"/>
                </a:solidFill>
                <a:latin typeface="Times New Roman"/>
                <a:cs typeface="Times New Roman"/>
              </a:rPr>
              <a:t>ARE</a:t>
            </a:r>
            <a:endParaRPr sz="3200">
              <a:latin typeface="Times New Roman"/>
              <a:cs typeface="Times New Roman"/>
            </a:endParaRPr>
          </a:p>
        </p:txBody>
      </p:sp>
      <p:pic>
        <p:nvPicPr>
          <p:cNvPr id="3" name="object 3"/>
          <p:cNvPicPr/>
          <p:nvPr/>
        </p:nvPicPr>
        <p:blipFill>
          <a:blip r:embed="rId2" cstate="print"/>
          <a:stretch>
            <a:fillRect/>
          </a:stretch>
        </p:blipFill>
        <p:spPr>
          <a:xfrm>
            <a:off x="3242589" y="591820"/>
            <a:ext cx="2811222" cy="1972050"/>
          </a:xfrm>
          <a:prstGeom prst="rect">
            <a:avLst/>
          </a:prstGeom>
        </p:spPr>
      </p:pic>
      <p:sp>
        <p:nvSpPr>
          <p:cNvPr id="4" name="object 4"/>
          <p:cNvSpPr txBox="1"/>
          <p:nvPr/>
        </p:nvSpPr>
        <p:spPr>
          <a:xfrm>
            <a:off x="152400" y="2472055"/>
            <a:ext cx="7403465" cy="1185545"/>
          </a:xfrm>
          <a:prstGeom prst="rect">
            <a:avLst/>
          </a:prstGeom>
        </p:spPr>
        <p:txBody>
          <a:bodyPr vert="horz" wrap="square" lIns="0" tIns="104775" rIns="0" bIns="0" rtlCol="0">
            <a:spAutoFit/>
          </a:bodyPr>
          <a:lstStyle/>
          <a:p>
            <a:pPr marL="1879600" indent="-149225">
              <a:lnSpc>
                <a:spcPct val="100000"/>
              </a:lnSpc>
              <a:spcBef>
                <a:spcPts val="825"/>
              </a:spcBef>
              <a:buClr>
                <a:srgbClr val="000000"/>
              </a:buClr>
              <a:buSzPct val="96875"/>
              <a:buFont typeface="Times New Roman"/>
              <a:buChar char="•"/>
              <a:tabLst>
                <a:tab pos="1879600" algn="l"/>
              </a:tabLst>
            </a:pPr>
            <a:r>
              <a:rPr sz="3200" b="1" spc="-10" dirty="0">
                <a:solidFill>
                  <a:srgbClr val="333399"/>
                </a:solidFill>
                <a:latin typeface="Times New Roman"/>
                <a:cs typeface="Times New Roman"/>
              </a:rPr>
              <a:t>allertare</a:t>
            </a:r>
            <a:r>
              <a:rPr sz="3200" b="1" spc="-20" dirty="0">
                <a:solidFill>
                  <a:srgbClr val="333399"/>
                </a:solidFill>
                <a:latin typeface="Times New Roman"/>
                <a:cs typeface="Times New Roman"/>
              </a:rPr>
              <a:t> </a:t>
            </a:r>
            <a:r>
              <a:rPr sz="3200" b="1" spc="-5" dirty="0">
                <a:solidFill>
                  <a:srgbClr val="333399"/>
                </a:solidFill>
                <a:latin typeface="Times New Roman"/>
                <a:cs typeface="Times New Roman"/>
              </a:rPr>
              <a:t>immediatamente</a:t>
            </a:r>
            <a:r>
              <a:rPr sz="3200" b="1" spc="-15" dirty="0">
                <a:solidFill>
                  <a:srgbClr val="333399"/>
                </a:solidFill>
                <a:latin typeface="Times New Roman"/>
                <a:cs typeface="Times New Roman"/>
              </a:rPr>
              <a:t> </a:t>
            </a:r>
            <a:r>
              <a:rPr sz="3200" b="1" spc="-5" dirty="0">
                <a:solidFill>
                  <a:srgbClr val="333399"/>
                </a:solidFill>
                <a:latin typeface="Times New Roman"/>
                <a:cs typeface="Times New Roman"/>
              </a:rPr>
              <a:t>il</a:t>
            </a:r>
            <a:r>
              <a:rPr sz="3200" b="1" spc="-15" dirty="0">
                <a:solidFill>
                  <a:srgbClr val="333399"/>
                </a:solidFill>
                <a:latin typeface="Times New Roman"/>
                <a:cs typeface="Times New Roman"/>
              </a:rPr>
              <a:t> </a:t>
            </a:r>
            <a:r>
              <a:rPr sz="3200" b="1" spc="-60" dirty="0">
                <a:solidFill>
                  <a:srgbClr val="333399"/>
                </a:solidFill>
                <a:latin typeface="Times New Roman"/>
                <a:cs typeface="Times New Roman"/>
              </a:rPr>
              <a:t>112</a:t>
            </a:r>
            <a:endParaRPr sz="3200" dirty="0">
              <a:latin typeface="Times New Roman"/>
              <a:cs typeface="Times New Roman"/>
            </a:endParaRPr>
          </a:p>
          <a:p>
            <a:pPr marL="364490" indent="-352425">
              <a:lnSpc>
                <a:spcPct val="100000"/>
              </a:lnSpc>
              <a:spcBef>
                <a:spcPts val="730"/>
              </a:spcBef>
              <a:buFont typeface="Times New Roman"/>
              <a:buChar char="•"/>
              <a:tabLst>
                <a:tab pos="363855" algn="l"/>
                <a:tab pos="365125" algn="l"/>
              </a:tabLst>
            </a:pPr>
            <a:r>
              <a:rPr sz="3200" b="1" spc="-10" dirty="0">
                <a:solidFill>
                  <a:srgbClr val="333399"/>
                </a:solidFill>
                <a:latin typeface="Times New Roman"/>
                <a:cs typeface="Times New Roman"/>
              </a:rPr>
              <a:t>verificare</a:t>
            </a:r>
            <a:r>
              <a:rPr sz="3200" b="1" spc="-5" dirty="0">
                <a:solidFill>
                  <a:srgbClr val="333399"/>
                </a:solidFill>
                <a:latin typeface="Times New Roman"/>
                <a:cs typeface="Times New Roman"/>
              </a:rPr>
              <a:t> </a:t>
            </a:r>
            <a:r>
              <a:rPr sz="3200" b="1" dirty="0">
                <a:solidFill>
                  <a:srgbClr val="333399"/>
                </a:solidFill>
                <a:latin typeface="Times New Roman"/>
                <a:cs typeface="Times New Roman"/>
              </a:rPr>
              <a:t>e</a:t>
            </a:r>
            <a:r>
              <a:rPr sz="3200" b="1" spc="-5" dirty="0">
                <a:solidFill>
                  <a:srgbClr val="333399"/>
                </a:solidFill>
                <a:latin typeface="Times New Roman"/>
                <a:cs typeface="Times New Roman"/>
              </a:rPr>
              <a:t> </a:t>
            </a:r>
            <a:r>
              <a:rPr sz="3200" b="1" spc="-10" dirty="0">
                <a:solidFill>
                  <a:srgbClr val="333399"/>
                </a:solidFill>
                <a:latin typeface="Times New Roman"/>
                <a:cs typeface="Times New Roman"/>
              </a:rPr>
              <a:t>monitorare</a:t>
            </a:r>
            <a:r>
              <a:rPr sz="3200" b="1" spc="-5" dirty="0">
                <a:solidFill>
                  <a:srgbClr val="333399"/>
                </a:solidFill>
                <a:latin typeface="Times New Roman"/>
                <a:cs typeface="Times New Roman"/>
              </a:rPr>
              <a:t> le funzioni vitali</a:t>
            </a:r>
            <a:endParaRPr sz="3200" dirty="0">
              <a:latin typeface="Times New Roman"/>
              <a:cs typeface="Times New Roman"/>
            </a:endParaRPr>
          </a:p>
        </p:txBody>
      </p:sp>
      <p:pic>
        <p:nvPicPr>
          <p:cNvPr id="5" name="object 5"/>
          <p:cNvPicPr/>
          <p:nvPr/>
        </p:nvPicPr>
        <p:blipFill>
          <a:blip r:embed="rId3" cstate="print"/>
          <a:stretch>
            <a:fillRect/>
          </a:stretch>
        </p:blipFill>
        <p:spPr>
          <a:xfrm>
            <a:off x="2514600" y="3657600"/>
            <a:ext cx="4267200" cy="1727200"/>
          </a:xfrm>
          <a:prstGeom prst="rect">
            <a:avLst/>
          </a:prstGeom>
        </p:spPr>
      </p:pic>
      <p:sp>
        <p:nvSpPr>
          <p:cNvPr id="6" name="object 6"/>
          <p:cNvSpPr txBox="1"/>
          <p:nvPr/>
        </p:nvSpPr>
        <p:spPr>
          <a:xfrm>
            <a:off x="152400" y="5257800"/>
            <a:ext cx="8382000" cy="982980"/>
          </a:xfrm>
          <a:prstGeom prst="rect">
            <a:avLst/>
          </a:prstGeom>
        </p:spPr>
        <p:txBody>
          <a:bodyPr vert="horz" wrap="square" lIns="0" tIns="43180" rIns="0" bIns="0" rtlCol="0">
            <a:spAutoFit/>
          </a:bodyPr>
          <a:lstStyle/>
          <a:p>
            <a:pPr marL="12700" marR="5080">
              <a:lnSpc>
                <a:spcPts val="3700"/>
              </a:lnSpc>
              <a:spcBef>
                <a:spcPts val="340"/>
              </a:spcBef>
              <a:buSzPct val="96875"/>
              <a:buFont typeface="Times New Roman"/>
              <a:buChar char="•"/>
              <a:tabLst>
                <a:tab pos="156210" algn="l"/>
              </a:tabLst>
            </a:pPr>
            <a:r>
              <a:rPr sz="3200" b="1" spc="-15" dirty="0">
                <a:solidFill>
                  <a:srgbClr val="333399"/>
                </a:solidFill>
                <a:latin typeface="Times New Roman"/>
                <a:cs typeface="Times New Roman"/>
              </a:rPr>
              <a:t>controllare</a:t>
            </a:r>
            <a:r>
              <a:rPr sz="3200" b="1" spc="-10" dirty="0">
                <a:solidFill>
                  <a:srgbClr val="333399"/>
                </a:solidFill>
                <a:latin typeface="Times New Roman"/>
                <a:cs typeface="Times New Roman"/>
              </a:rPr>
              <a:t> </a:t>
            </a:r>
            <a:r>
              <a:rPr sz="3200" b="1" dirty="0">
                <a:solidFill>
                  <a:srgbClr val="333399"/>
                </a:solidFill>
                <a:latin typeface="Times New Roman"/>
                <a:cs typeface="Times New Roman"/>
              </a:rPr>
              <a:t>se</a:t>
            </a:r>
            <a:r>
              <a:rPr sz="3200" b="1" spc="-10" dirty="0">
                <a:solidFill>
                  <a:srgbClr val="333399"/>
                </a:solidFill>
                <a:latin typeface="Times New Roman"/>
                <a:cs typeface="Times New Roman"/>
              </a:rPr>
              <a:t> </a:t>
            </a:r>
            <a:r>
              <a:rPr sz="3200" b="1" dirty="0">
                <a:solidFill>
                  <a:srgbClr val="333399"/>
                </a:solidFill>
                <a:latin typeface="Times New Roman"/>
                <a:cs typeface="Times New Roman"/>
              </a:rPr>
              <a:t>vi</a:t>
            </a:r>
            <a:r>
              <a:rPr sz="3200" b="1" spc="-10" dirty="0">
                <a:solidFill>
                  <a:srgbClr val="333399"/>
                </a:solidFill>
                <a:latin typeface="Times New Roman"/>
                <a:cs typeface="Times New Roman"/>
              </a:rPr>
              <a:t> </a:t>
            </a:r>
            <a:r>
              <a:rPr sz="3200" b="1" dirty="0">
                <a:solidFill>
                  <a:srgbClr val="333399"/>
                </a:solidFill>
                <a:latin typeface="Times New Roman"/>
                <a:cs typeface="Times New Roman"/>
              </a:rPr>
              <a:t>sono</a:t>
            </a:r>
            <a:r>
              <a:rPr sz="3200" b="1" spc="-5" dirty="0">
                <a:solidFill>
                  <a:srgbClr val="333399"/>
                </a:solidFill>
                <a:latin typeface="Times New Roman"/>
                <a:cs typeface="Times New Roman"/>
              </a:rPr>
              <a:t> </a:t>
            </a:r>
            <a:r>
              <a:rPr sz="3200" b="1" dirty="0">
                <a:solidFill>
                  <a:srgbClr val="333399"/>
                </a:solidFill>
                <a:latin typeface="Times New Roman"/>
                <a:cs typeface="Times New Roman"/>
              </a:rPr>
              <a:t>stati</a:t>
            </a:r>
            <a:r>
              <a:rPr sz="3200" b="1" spc="-10" dirty="0">
                <a:solidFill>
                  <a:srgbClr val="333399"/>
                </a:solidFill>
                <a:latin typeface="Times New Roman"/>
                <a:cs typeface="Times New Roman"/>
              </a:rPr>
              <a:t> </a:t>
            </a:r>
            <a:r>
              <a:rPr sz="3200" b="1" spc="-5" dirty="0">
                <a:solidFill>
                  <a:srgbClr val="333399"/>
                </a:solidFill>
                <a:latin typeface="Times New Roman"/>
                <a:cs typeface="Times New Roman"/>
              </a:rPr>
              <a:t>traumi</a:t>
            </a:r>
            <a:r>
              <a:rPr sz="3200" b="1" spc="-10" dirty="0">
                <a:solidFill>
                  <a:srgbClr val="333399"/>
                </a:solidFill>
                <a:latin typeface="Times New Roman"/>
                <a:cs typeface="Times New Roman"/>
              </a:rPr>
              <a:t> </a:t>
            </a:r>
            <a:r>
              <a:rPr sz="3200" b="1" dirty="0">
                <a:solidFill>
                  <a:srgbClr val="333399"/>
                </a:solidFill>
                <a:latin typeface="Times New Roman"/>
                <a:cs typeface="Times New Roman"/>
              </a:rPr>
              <a:t>o</a:t>
            </a:r>
            <a:r>
              <a:rPr sz="3200" b="1" spc="-5" dirty="0">
                <a:solidFill>
                  <a:srgbClr val="333399"/>
                </a:solidFill>
                <a:latin typeface="Times New Roman"/>
                <a:cs typeface="Times New Roman"/>
              </a:rPr>
              <a:t> </a:t>
            </a:r>
            <a:r>
              <a:rPr sz="3200" b="1" dirty="0">
                <a:solidFill>
                  <a:srgbClr val="333399"/>
                </a:solidFill>
                <a:latin typeface="Times New Roman"/>
                <a:cs typeface="Times New Roman"/>
              </a:rPr>
              <a:t>se</a:t>
            </a:r>
            <a:r>
              <a:rPr sz="3200" b="1" spc="-10" dirty="0">
                <a:solidFill>
                  <a:srgbClr val="333399"/>
                </a:solidFill>
                <a:latin typeface="Times New Roman"/>
                <a:cs typeface="Times New Roman"/>
              </a:rPr>
              <a:t> </a:t>
            </a:r>
            <a:r>
              <a:rPr sz="3200" b="1" dirty="0">
                <a:solidFill>
                  <a:srgbClr val="333399"/>
                </a:solidFill>
                <a:latin typeface="Times New Roman"/>
                <a:cs typeface="Times New Roman"/>
              </a:rPr>
              <a:t>vi</a:t>
            </a:r>
            <a:r>
              <a:rPr sz="3200" b="1" spc="-10" dirty="0">
                <a:solidFill>
                  <a:srgbClr val="333399"/>
                </a:solidFill>
                <a:latin typeface="Times New Roman"/>
                <a:cs typeface="Times New Roman"/>
              </a:rPr>
              <a:t> </a:t>
            </a:r>
            <a:r>
              <a:rPr sz="3200" b="1" dirty="0">
                <a:solidFill>
                  <a:srgbClr val="333399"/>
                </a:solidFill>
                <a:latin typeface="Times New Roman"/>
                <a:cs typeface="Times New Roman"/>
              </a:rPr>
              <a:t>sono </a:t>
            </a:r>
            <a:r>
              <a:rPr sz="3200" b="1" spc="-785" dirty="0">
                <a:solidFill>
                  <a:srgbClr val="333399"/>
                </a:solidFill>
                <a:latin typeface="Times New Roman"/>
                <a:cs typeface="Times New Roman"/>
              </a:rPr>
              <a:t> </a:t>
            </a:r>
            <a:r>
              <a:rPr sz="3200" b="1" spc="-5" dirty="0">
                <a:solidFill>
                  <a:srgbClr val="333399"/>
                </a:solidFill>
                <a:latin typeface="Times New Roman"/>
                <a:cs typeface="Times New Roman"/>
              </a:rPr>
              <a:t>emorragie</a:t>
            </a:r>
            <a:r>
              <a:rPr sz="3200" b="1" spc="-10" dirty="0">
                <a:solidFill>
                  <a:srgbClr val="333399"/>
                </a:solidFill>
                <a:latin typeface="Times New Roman"/>
                <a:cs typeface="Times New Roman"/>
              </a:rPr>
              <a:t> </a:t>
            </a:r>
            <a:r>
              <a:rPr sz="3200" b="1" spc="-5" dirty="0">
                <a:solidFill>
                  <a:srgbClr val="333399"/>
                </a:solidFill>
                <a:latin typeface="Times New Roman"/>
                <a:cs typeface="Times New Roman"/>
              </a:rPr>
              <a:t>in</a:t>
            </a:r>
            <a:r>
              <a:rPr sz="3200" b="1" dirty="0">
                <a:solidFill>
                  <a:srgbClr val="333399"/>
                </a:solidFill>
                <a:latin typeface="Times New Roman"/>
                <a:cs typeface="Times New Roman"/>
              </a:rPr>
              <a:t> atto</a:t>
            </a:r>
            <a:endParaRPr sz="3200" dirty="0">
              <a:latin typeface="Times New Roman"/>
              <a:cs typeface="Times New Roman"/>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8997" y="103066"/>
            <a:ext cx="8537575" cy="2835275"/>
          </a:xfrm>
          <a:prstGeom prst="rect">
            <a:avLst/>
          </a:prstGeom>
        </p:spPr>
        <p:txBody>
          <a:bodyPr vert="horz" wrap="square" lIns="0" tIns="68580" rIns="0" bIns="0" rtlCol="0">
            <a:spAutoFit/>
          </a:bodyPr>
          <a:lstStyle/>
          <a:p>
            <a:pPr marL="327660" algn="ctr">
              <a:lnSpc>
                <a:spcPct val="100000"/>
              </a:lnSpc>
              <a:spcBef>
                <a:spcPts val="540"/>
              </a:spcBef>
            </a:pPr>
            <a:r>
              <a:rPr sz="3600" b="1" spc="-5" dirty="0">
                <a:solidFill>
                  <a:srgbClr val="FF0000"/>
                </a:solidFill>
                <a:latin typeface="Times New Roman"/>
                <a:cs typeface="Times New Roman"/>
              </a:rPr>
              <a:t>Ictus</a:t>
            </a:r>
            <a:r>
              <a:rPr sz="3600" b="1" spc="-35" dirty="0">
                <a:solidFill>
                  <a:srgbClr val="FF0000"/>
                </a:solidFill>
                <a:latin typeface="Times New Roman"/>
                <a:cs typeface="Times New Roman"/>
              </a:rPr>
              <a:t> </a:t>
            </a:r>
            <a:r>
              <a:rPr sz="3600" b="1" spc="-10" dirty="0">
                <a:solidFill>
                  <a:srgbClr val="FF0000"/>
                </a:solidFill>
                <a:latin typeface="Times New Roman"/>
                <a:cs typeface="Times New Roman"/>
              </a:rPr>
              <a:t>cerebrale</a:t>
            </a:r>
            <a:endParaRPr sz="3600">
              <a:latin typeface="Times New Roman"/>
              <a:cs typeface="Times New Roman"/>
            </a:endParaRPr>
          </a:p>
          <a:p>
            <a:pPr marL="12065" marR="5080" indent="-635" algn="ctr">
              <a:lnSpc>
                <a:spcPts val="4200"/>
              </a:lnSpc>
              <a:spcBef>
                <a:spcPts val="665"/>
              </a:spcBef>
            </a:pPr>
            <a:r>
              <a:rPr sz="3600" b="1" spc="-5" dirty="0">
                <a:solidFill>
                  <a:srgbClr val="333399"/>
                </a:solidFill>
                <a:latin typeface="Times New Roman"/>
                <a:cs typeface="Times New Roman"/>
              </a:rPr>
              <a:t>Grave alterazione acuta </a:t>
            </a:r>
            <a:r>
              <a:rPr sz="3600" b="1" dirty="0">
                <a:solidFill>
                  <a:srgbClr val="333399"/>
                </a:solidFill>
                <a:latin typeface="Times New Roman"/>
                <a:cs typeface="Times New Roman"/>
              </a:rPr>
              <a:t>e </a:t>
            </a:r>
            <a:r>
              <a:rPr sz="3600" b="1" spc="-10" dirty="0">
                <a:solidFill>
                  <a:srgbClr val="333399"/>
                </a:solidFill>
                <a:latin typeface="Times New Roman"/>
                <a:cs typeface="Times New Roman"/>
              </a:rPr>
              <a:t>improvvisa, </a:t>
            </a:r>
            <a:r>
              <a:rPr sz="3600" b="1" spc="-5" dirty="0">
                <a:solidFill>
                  <a:srgbClr val="333399"/>
                </a:solidFill>
                <a:latin typeface="Times New Roman"/>
                <a:cs typeface="Times New Roman"/>
              </a:rPr>
              <a:t> </a:t>
            </a:r>
            <a:r>
              <a:rPr sz="3600" b="1" spc="-15" dirty="0">
                <a:solidFill>
                  <a:srgbClr val="333399"/>
                </a:solidFill>
                <a:latin typeface="Times New Roman"/>
                <a:cs typeface="Times New Roman"/>
              </a:rPr>
              <a:t>sempre</a:t>
            </a:r>
            <a:r>
              <a:rPr sz="3600" b="1" spc="-10" dirty="0">
                <a:solidFill>
                  <a:srgbClr val="333399"/>
                </a:solidFill>
                <a:latin typeface="Times New Roman"/>
                <a:cs typeface="Times New Roman"/>
              </a:rPr>
              <a:t> </a:t>
            </a:r>
            <a:r>
              <a:rPr sz="3600" b="1" dirty="0">
                <a:solidFill>
                  <a:srgbClr val="333399"/>
                </a:solidFill>
                <a:latin typeface="Times New Roman"/>
                <a:cs typeface="Times New Roman"/>
              </a:rPr>
              <a:t>su base</a:t>
            </a:r>
            <a:r>
              <a:rPr sz="3600" b="1" spc="-10" dirty="0">
                <a:solidFill>
                  <a:srgbClr val="333399"/>
                </a:solidFill>
                <a:latin typeface="Times New Roman"/>
                <a:cs typeface="Times New Roman"/>
              </a:rPr>
              <a:t> vascolare,</a:t>
            </a:r>
            <a:r>
              <a:rPr sz="3600" b="1" dirty="0">
                <a:solidFill>
                  <a:srgbClr val="333399"/>
                </a:solidFill>
                <a:latin typeface="Times New Roman"/>
                <a:cs typeface="Times New Roman"/>
              </a:rPr>
              <a:t> </a:t>
            </a:r>
            <a:r>
              <a:rPr sz="3600" b="1" spc="-5" dirty="0">
                <a:solidFill>
                  <a:srgbClr val="333399"/>
                </a:solidFill>
                <a:latin typeface="Times New Roman"/>
                <a:cs typeface="Times New Roman"/>
              </a:rPr>
              <a:t>delle</a:t>
            </a:r>
            <a:r>
              <a:rPr sz="3600" b="1" spc="-10" dirty="0">
                <a:solidFill>
                  <a:srgbClr val="333399"/>
                </a:solidFill>
                <a:latin typeface="Times New Roman"/>
                <a:cs typeface="Times New Roman"/>
              </a:rPr>
              <a:t> </a:t>
            </a:r>
            <a:r>
              <a:rPr sz="3600" b="1" spc="-5" dirty="0">
                <a:solidFill>
                  <a:srgbClr val="333399"/>
                </a:solidFill>
                <a:latin typeface="Times New Roman"/>
                <a:cs typeface="Times New Roman"/>
              </a:rPr>
              <a:t>funzioni </a:t>
            </a:r>
            <a:r>
              <a:rPr sz="3600" b="1" dirty="0">
                <a:solidFill>
                  <a:srgbClr val="333399"/>
                </a:solidFill>
                <a:latin typeface="Times New Roman"/>
                <a:cs typeface="Times New Roman"/>
              </a:rPr>
              <a:t> </a:t>
            </a:r>
            <a:r>
              <a:rPr sz="3600" b="1" spc="-10" dirty="0">
                <a:solidFill>
                  <a:srgbClr val="333399"/>
                </a:solidFill>
                <a:latin typeface="Times New Roman"/>
                <a:cs typeface="Times New Roman"/>
              </a:rPr>
              <a:t>cerebrali </a:t>
            </a:r>
            <a:r>
              <a:rPr sz="3600" b="1" spc="-5" dirty="0">
                <a:solidFill>
                  <a:srgbClr val="333399"/>
                </a:solidFill>
                <a:latin typeface="Times New Roman"/>
                <a:cs typeface="Times New Roman"/>
              </a:rPr>
              <a:t>causa </a:t>
            </a:r>
            <a:r>
              <a:rPr sz="3600" b="1" dirty="0">
                <a:solidFill>
                  <a:srgbClr val="333399"/>
                </a:solidFill>
                <a:latin typeface="Times New Roman"/>
                <a:cs typeface="Times New Roman"/>
              </a:rPr>
              <a:t>di </a:t>
            </a:r>
            <a:r>
              <a:rPr sz="3600" b="1" spc="-5" dirty="0">
                <a:solidFill>
                  <a:srgbClr val="333399"/>
                </a:solidFill>
                <a:latin typeface="Times New Roman"/>
                <a:cs typeface="Times New Roman"/>
              </a:rPr>
              <a:t>morte </a:t>
            </a:r>
            <a:r>
              <a:rPr sz="3600" b="1" dirty="0">
                <a:solidFill>
                  <a:srgbClr val="333399"/>
                </a:solidFill>
                <a:latin typeface="Times New Roman"/>
                <a:cs typeface="Times New Roman"/>
              </a:rPr>
              <a:t>o di </a:t>
            </a:r>
            <a:r>
              <a:rPr sz="3600" b="1" spc="-5" dirty="0">
                <a:solidFill>
                  <a:srgbClr val="333399"/>
                </a:solidFill>
                <a:latin typeface="Times New Roman"/>
                <a:cs typeface="Times New Roman"/>
              </a:rPr>
              <a:t>deficit </a:t>
            </a:r>
            <a:r>
              <a:rPr sz="3600" b="1" dirty="0">
                <a:solidFill>
                  <a:srgbClr val="333399"/>
                </a:solidFill>
                <a:latin typeface="Times New Roman"/>
                <a:cs typeface="Times New Roman"/>
              </a:rPr>
              <a:t> </a:t>
            </a:r>
            <a:r>
              <a:rPr sz="3600" b="1" spc="-10" dirty="0">
                <a:solidFill>
                  <a:srgbClr val="333399"/>
                </a:solidFill>
                <a:latin typeface="Times New Roman"/>
                <a:cs typeface="Times New Roman"/>
              </a:rPr>
              <a:t>neurologici</a:t>
            </a:r>
            <a:r>
              <a:rPr sz="3600" b="1" spc="-5" dirty="0">
                <a:solidFill>
                  <a:srgbClr val="333399"/>
                </a:solidFill>
                <a:latin typeface="Times New Roman"/>
                <a:cs typeface="Times New Roman"/>
              </a:rPr>
              <a:t> perduranti</a:t>
            </a:r>
            <a:r>
              <a:rPr sz="3600" b="1" dirty="0">
                <a:solidFill>
                  <a:srgbClr val="333399"/>
                </a:solidFill>
                <a:latin typeface="Times New Roman"/>
                <a:cs typeface="Times New Roman"/>
              </a:rPr>
              <a:t> e</a:t>
            </a:r>
            <a:r>
              <a:rPr sz="3600" b="1" spc="-5" dirty="0">
                <a:solidFill>
                  <a:srgbClr val="333399"/>
                </a:solidFill>
                <a:latin typeface="Times New Roman"/>
                <a:cs typeface="Times New Roman"/>
              </a:rPr>
              <a:t> </a:t>
            </a:r>
            <a:r>
              <a:rPr sz="3600" b="1" dirty="0">
                <a:solidFill>
                  <a:srgbClr val="333399"/>
                </a:solidFill>
                <a:latin typeface="Times New Roman"/>
                <a:cs typeface="Times New Roman"/>
              </a:rPr>
              <a:t>a</a:t>
            </a:r>
            <a:r>
              <a:rPr sz="3600" b="1" spc="5" dirty="0">
                <a:solidFill>
                  <a:srgbClr val="333399"/>
                </a:solidFill>
                <a:latin typeface="Times New Roman"/>
                <a:cs typeface="Times New Roman"/>
              </a:rPr>
              <a:t> </a:t>
            </a:r>
            <a:r>
              <a:rPr sz="3600" b="1" spc="-5" dirty="0">
                <a:solidFill>
                  <a:srgbClr val="333399"/>
                </a:solidFill>
                <a:latin typeface="Times New Roman"/>
                <a:cs typeface="Times New Roman"/>
              </a:rPr>
              <a:t>volte permanenti</a:t>
            </a:r>
            <a:endParaRPr sz="3600">
              <a:latin typeface="Times New Roman"/>
              <a:cs typeface="Times New Roman"/>
            </a:endParaRPr>
          </a:p>
        </p:txBody>
      </p:sp>
      <p:grpSp>
        <p:nvGrpSpPr>
          <p:cNvPr id="3" name="object 3"/>
          <p:cNvGrpSpPr/>
          <p:nvPr/>
        </p:nvGrpSpPr>
        <p:grpSpPr>
          <a:xfrm>
            <a:off x="381000" y="3002330"/>
            <a:ext cx="5105400" cy="3148965"/>
            <a:chOff x="0" y="3023790"/>
            <a:chExt cx="5714365" cy="3834765"/>
          </a:xfrm>
        </p:grpSpPr>
        <p:pic>
          <p:nvPicPr>
            <p:cNvPr id="4" name="object 4"/>
            <p:cNvPicPr/>
            <p:nvPr/>
          </p:nvPicPr>
          <p:blipFill>
            <a:blip r:embed="rId3" cstate="print"/>
            <a:stretch>
              <a:fillRect/>
            </a:stretch>
          </p:blipFill>
          <p:spPr>
            <a:xfrm>
              <a:off x="0" y="4216658"/>
              <a:ext cx="2166797" cy="2641341"/>
            </a:xfrm>
            <a:prstGeom prst="rect">
              <a:avLst/>
            </a:prstGeom>
          </p:spPr>
        </p:pic>
        <p:pic>
          <p:nvPicPr>
            <p:cNvPr id="5" name="object 5"/>
            <p:cNvPicPr/>
            <p:nvPr/>
          </p:nvPicPr>
          <p:blipFill>
            <a:blip r:embed="rId4" cstate="print"/>
            <a:stretch>
              <a:fillRect/>
            </a:stretch>
          </p:blipFill>
          <p:spPr>
            <a:xfrm>
              <a:off x="2018385" y="3023790"/>
              <a:ext cx="3695700" cy="2197100"/>
            </a:xfrm>
            <a:prstGeom prst="rect">
              <a:avLst/>
            </a:prstGeom>
          </p:spPr>
        </p:pic>
      </p:grpSp>
      <p:pic>
        <p:nvPicPr>
          <p:cNvPr id="6" name="object 6"/>
          <p:cNvPicPr/>
          <p:nvPr/>
        </p:nvPicPr>
        <p:blipFill>
          <a:blip r:embed="rId5" cstate="print"/>
          <a:stretch>
            <a:fillRect/>
          </a:stretch>
        </p:blipFill>
        <p:spPr>
          <a:xfrm>
            <a:off x="5791346" y="3733800"/>
            <a:ext cx="3322636" cy="2478708"/>
          </a:xfrm>
          <a:prstGeom prst="rect">
            <a:avLst/>
          </a:prstGeom>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9" name="Text Box 3"/>
          <p:cNvSpPr txBox="1">
            <a:spLocks noChangeArrowheads="1"/>
          </p:cNvSpPr>
          <p:nvPr/>
        </p:nvSpPr>
        <p:spPr bwMode="auto">
          <a:xfrm>
            <a:off x="2783369" y="445087"/>
            <a:ext cx="3577261" cy="646331"/>
          </a:xfrm>
          <a:prstGeom prst="rect">
            <a:avLst/>
          </a:prstGeom>
          <a:no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it-IT" sz="3600" b="1" dirty="0">
                <a:latin typeface="+mn-lt"/>
              </a:rPr>
              <a:t>ICTUS CEREBRALE</a:t>
            </a:r>
          </a:p>
        </p:txBody>
      </p:sp>
      <p:sp>
        <p:nvSpPr>
          <p:cNvPr id="125956" name="Rectangle 2"/>
          <p:cNvSpPr>
            <a:spLocks noChangeArrowheads="1"/>
          </p:cNvSpPr>
          <p:nvPr/>
        </p:nvSpPr>
        <p:spPr bwMode="auto">
          <a:xfrm>
            <a:off x="685800" y="6226175"/>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it-IT" altLang="it-IT" sz="2600"/>
          </a:p>
        </p:txBody>
      </p:sp>
      <p:sp>
        <p:nvSpPr>
          <p:cNvPr id="125957" name="Rectangle 3"/>
          <p:cNvSpPr>
            <a:spLocks noChangeArrowheads="1"/>
          </p:cNvSpPr>
          <p:nvPr/>
        </p:nvSpPr>
        <p:spPr bwMode="auto">
          <a:xfrm>
            <a:off x="3124200" y="6226175"/>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it-IT" altLang="it-IT" sz="2600"/>
          </a:p>
        </p:txBody>
      </p:sp>
      <p:sp>
        <p:nvSpPr>
          <p:cNvPr id="125958" name="Rectangle 2"/>
          <p:cNvSpPr>
            <a:spLocks noChangeArrowheads="1"/>
          </p:cNvSpPr>
          <p:nvPr/>
        </p:nvSpPr>
        <p:spPr bwMode="auto">
          <a:xfrm>
            <a:off x="685800" y="6226175"/>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it-IT" altLang="it-IT" sz="2600"/>
          </a:p>
        </p:txBody>
      </p:sp>
      <p:sp>
        <p:nvSpPr>
          <p:cNvPr id="125959" name="Rectangle 3"/>
          <p:cNvSpPr>
            <a:spLocks noChangeArrowheads="1"/>
          </p:cNvSpPr>
          <p:nvPr/>
        </p:nvSpPr>
        <p:spPr bwMode="auto">
          <a:xfrm>
            <a:off x="3124200" y="6226175"/>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it-IT" altLang="it-IT" sz="2600"/>
          </a:p>
        </p:txBody>
      </p:sp>
      <p:pic>
        <p:nvPicPr>
          <p:cNvPr id="3" name="Picture 2">
            <a:extLst>
              <a:ext uri="{FF2B5EF4-FFF2-40B4-BE49-F238E27FC236}">
                <a16:creationId xmlns:a16="http://schemas.microsoft.com/office/drawing/2014/main" id="{F9528332-71C9-404C-A5BE-CA9D88EFD75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7544" y="1568922"/>
            <a:ext cx="8366764" cy="4520934"/>
          </a:xfrm>
          <a:prstGeom prst="rect">
            <a:avLst/>
          </a:prstGeom>
        </p:spPr>
      </p:pic>
    </p:spTree>
    <p:extLst>
      <p:ext uri="{BB962C8B-B14F-4D97-AF65-F5344CB8AC3E}">
        <p14:creationId xmlns:p14="http://schemas.microsoft.com/office/powerpoint/2010/main" val="82216692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0" name="Rectangle 2"/>
          <p:cNvSpPr>
            <a:spLocks noChangeArrowheads="1"/>
          </p:cNvSpPr>
          <p:nvPr/>
        </p:nvSpPr>
        <p:spPr bwMode="auto">
          <a:xfrm>
            <a:off x="685800" y="593883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it-IT" altLang="it-IT" sz="2600"/>
          </a:p>
        </p:txBody>
      </p:sp>
      <p:sp>
        <p:nvSpPr>
          <p:cNvPr id="126981" name="Rectangle 3"/>
          <p:cNvSpPr>
            <a:spLocks noChangeArrowheads="1"/>
          </p:cNvSpPr>
          <p:nvPr/>
        </p:nvSpPr>
        <p:spPr bwMode="auto">
          <a:xfrm>
            <a:off x="3124200" y="5938838"/>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it-IT" altLang="it-IT" sz="2600"/>
          </a:p>
        </p:txBody>
      </p:sp>
      <p:sp>
        <p:nvSpPr>
          <p:cNvPr id="126982" name="Rectangle 2"/>
          <p:cNvSpPr>
            <a:spLocks noChangeArrowheads="1"/>
          </p:cNvSpPr>
          <p:nvPr/>
        </p:nvSpPr>
        <p:spPr bwMode="auto">
          <a:xfrm>
            <a:off x="685800" y="593883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it-IT" altLang="it-IT" sz="2600"/>
          </a:p>
        </p:txBody>
      </p:sp>
      <p:sp>
        <p:nvSpPr>
          <p:cNvPr id="126983" name="Rectangle 3"/>
          <p:cNvSpPr>
            <a:spLocks noChangeArrowheads="1"/>
          </p:cNvSpPr>
          <p:nvPr/>
        </p:nvSpPr>
        <p:spPr bwMode="auto">
          <a:xfrm>
            <a:off x="3124200" y="5938838"/>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it-IT" altLang="it-IT" sz="2600"/>
          </a:p>
        </p:txBody>
      </p:sp>
      <p:pic>
        <p:nvPicPr>
          <p:cNvPr id="126984" name="Picture 2" descr="C:\Users\Giorgia\Desktop\imagesCAVA8U0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96138" y="2371200"/>
            <a:ext cx="18764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E55C3C79-D1F0-0F47-BE86-E3C34249E9A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5118" y="1401829"/>
            <a:ext cx="6480720" cy="4377142"/>
          </a:xfrm>
          <a:prstGeom prst="rect">
            <a:avLst/>
          </a:prstGeom>
        </p:spPr>
      </p:pic>
      <p:sp>
        <p:nvSpPr>
          <p:cNvPr id="10" name="Text Box 3">
            <a:extLst>
              <a:ext uri="{FF2B5EF4-FFF2-40B4-BE49-F238E27FC236}">
                <a16:creationId xmlns:a16="http://schemas.microsoft.com/office/drawing/2014/main" id="{C8199691-BA2E-7F46-81EA-A4778E3E18BB}"/>
              </a:ext>
            </a:extLst>
          </p:cNvPr>
          <p:cNvSpPr txBox="1">
            <a:spLocks noChangeArrowheads="1"/>
          </p:cNvSpPr>
          <p:nvPr/>
        </p:nvSpPr>
        <p:spPr bwMode="auto">
          <a:xfrm>
            <a:off x="2538205" y="332656"/>
            <a:ext cx="4067588" cy="646331"/>
          </a:xfrm>
          <a:prstGeom prst="rect">
            <a:avLst/>
          </a:prstGeom>
          <a:no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it-IT" sz="3600" b="1" dirty="0">
                <a:latin typeface="+mn-lt"/>
              </a:rPr>
              <a:t>1- ICTUS ISCHEMICO</a:t>
            </a:r>
          </a:p>
        </p:txBody>
      </p:sp>
    </p:spTree>
    <p:extLst>
      <p:ext uri="{BB962C8B-B14F-4D97-AF65-F5344CB8AC3E}">
        <p14:creationId xmlns:p14="http://schemas.microsoft.com/office/powerpoint/2010/main" val="4239587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762000" y="551339"/>
            <a:ext cx="7425101" cy="3254029"/>
          </a:xfrm>
          <a:prstGeom prst="rect">
            <a:avLst/>
          </a:prstGeom>
        </p:spPr>
      </p:pic>
      <p:sp>
        <p:nvSpPr>
          <p:cNvPr id="3" name="object 3"/>
          <p:cNvSpPr txBox="1"/>
          <p:nvPr/>
        </p:nvSpPr>
        <p:spPr>
          <a:xfrm>
            <a:off x="1861185" y="4953000"/>
            <a:ext cx="5421630" cy="914400"/>
          </a:xfrm>
          <a:prstGeom prst="rect">
            <a:avLst/>
          </a:prstGeom>
        </p:spPr>
        <p:txBody>
          <a:bodyPr vert="horz" wrap="square" lIns="0" tIns="33019" rIns="0" bIns="0" rtlCol="0">
            <a:spAutoFit/>
          </a:bodyPr>
          <a:lstStyle/>
          <a:p>
            <a:pPr marL="154305" marR="146685" indent="501015">
              <a:lnSpc>
                <a:spcPts val="2300"/>
              </a:lnSpc>
              <a:spcBef>
                <a:spcPts val="259"/>
              </a:spcBef>
            </a:pPr>
            <a:r>
              <a:rPr sz="2000" i="1" dirty="0">
                <a:latin typeface="Arial"/>
                <a:cs typeface="Arial"/>
              </a:rPr>
              <a:t>Nel 2018 le denunce di </a:t>
            </a:r>
            <a:r>
              <a:rPr sz="2000" i="1" spc="-5" dirty="0">
                <a:latin typeface="Arial"/>
                <a:cs typeface="Arial"/>
              </a:rPr>
              <a:t>infortunio </a:t>
            </a:r>
            <a:r>
              <a:rPr sz="2000" i="1" dirty="0">
                <a:latin typeface="Arial"/>
                <a:cs typeface="Arial"/>
              </a:rPr>
              <a:t>sul </a:t>
            </a:r>
            <a:r>
              <a:rPr sz="2000" i="1" spc="5" dirty="0">
                <a:latin typeface="Arial"/>
                <a:cs typeface="Arial"/>
              </a:rPr>
              <a:t> </a:t>
            </a:r>
            <a:r>
              <a:rPr sz="2000" i="1" dirty="0">
                <a:latin typeface="Arial"/>
                <a:cs typeface="Arial"/>
              </a:rPr>
              <a:t>lavoro</a:t>
            </a:r>
            <a:r>
              <a:rPr sz="2000" i="1" spc="5" dirty="0">
                <a:latin typeface="Arial"/>
                <a:cs typeface="Arial"/>
              </a:rPr>
              <a:t> </a:t>
            </a:r>
            <a:r>
              <a:rPr sz="2000" i="1" spc="-5" dirty="0">
                <a:latin typeface="Arial"/>
                <a:cs typeface="Arial"/>
              </a:rPr>
              <a:t>presentate</a:t>
            </a:r>
            <a:r>
              <a:rPr sz="2000" i="1" spc="5" dirty="0">
                <a:latin typeface="Arial"/>
                <a:cs typeface="Arial"/>
              </a:rPr>
              <a:t> </a:t>
            </a:r>
            <a:r>
              <a:rPr sz="2000" i="1" spc="-5" dirty="0">
                <a:latin typeface="Arial"/>
                <a:cs typeface="Arial"/>
              </a:rPr>
              <a:t>all’Inail</a:t>
            </a:r>
            <a:r>
              <a:rPr sz="2000" i="1" spc="5" dirty="0">
                <a:latin typeface="Arial"/>
                <a:cs typeface="Arial"/>
              </a:rPr>
              <a:t> </a:t>
            </a:r>
            <a:r>
              <a:rPr sz="2000" i="1" dirty="0">
                <a:latin typeface="Arial"/>
                <a:cs typeface="Arial"/>
              </a:rPr>
              <a:t>sono</a:t>
            </a:r>
            <a:r>
              <a:rPr sz="2000" i="1" spc="5" dirty="0">
                <a:latin typeface="Arial"/>
                <a:cs typeface="Arial"/>
              </a:rPr>
              <a:t> </a:t>
            </a:r>
            <a:r>
              <a:rPr sz="2000" i="1" spc="-5" dirty="0">
                <a:latin typeface="Arial"/>
                <a:cs typeface="Arial"/>
              </a:rPr>
              <a:t>state</a:t>
            </a:r>
            <a:r>
              <a:rPr sz="2000" i="1" dirty="0">
                <a:latin typeface="Arial"/>
                <a:cs typeface="Arial"/>
              </a:rPr>
              <a:t> </a:t>
            </a:r>
            <a:r>
              <a:rPr sz="2000" b="1" i="1" spc="-5" dirty="0">
                <a:latin typeface="Arial"/>
                <a:cs typeface="Arial"/>
              </a:rPr>
              <a:t>641.261</a:t>
            </a:r>
            <a:r>
              <a:rPr sz="2000" i="1" spc="-5" dirty="0">
                <a:latin typeface="Arial"/>
                <a:cs typeface="Arial"/>
              </a:rPr>
              <a:t>.</a:t>
            </a:r>
            <a:endParaRPr sz="2000" dirty="0">
              <a:latin typeface="Arial"/>
              <a:cs typeface="Arial"/>
            </a:endParaRPr>
          </a:p>
          <a:p>
            <a:pPr marL="12700">
              <a:lnSpc>
                <a:spcPts val="2240"/>
              </a:lnSpc>
              <a:tabLst>
                <a:tab pos="4234180" algn="l"/>
              </a:tabLst>
            </a:pPr>
            <a:r>
              <a:rPr sz="2000" i="1" dirty="0">
                <a:latin typeface="Arial"/>
                <a:cs typeface="Arial"/>
              </a:rPr>
              <a:t>Con</a:t>
            </a:r>
            <a:r>
              <a:rPr sz="2000" i="1" spc="10" dirty="0">
                <a:latin typeface="Arial"/>
                <a:cs typeface="Arial"/>
              </a:rPr>
              <a:t> </a:t>
            </a:r>
            <a:r>
              <a:rPr sz="2000" i="1" spc="-5" dirty="0">
                <a:latin typeface="Arial"/>
                <a:cs typeface="Arial"/>
              </a:rPr>
              <a:t>esito</a:t>
            </a:r>
            <a:r>
              <a:rPr sz="2000" i="1" spc="5" dirty="0">
                <a:latin typeface="Arial"/>
                <a:cs typeface="Arial"/>
              </a:rPr>
              <a:t> </a:t>
            </a:r>
            <a:r>
              <a:rPr sz="2000" b="1" i="1" spc="-5" dirty="0">
                <a:latin typeface="Arial"/>
                <a:cs typeface="Arial"/>
              </a:rPr>
              <a:t>mortale</a:t>
            </a:r>
            <a:r>
              <a:rPr sz="2000" b="1" i="1" spc="10" dirty="0">
                <a:latin typeface="Arial"/>
                <a:cs typeface="Arial"/>
              </a:rPr>
              <a:t> </a:t>
            </a:r>
            <a:r>
              <a:rPr sz="2000" i="1" dirty="0">
                <a:latin typeface="Arial"/>
                <a:cs typeface="Arial"/>
              </a:rPr>
              <a:t>sono</a:t>
            </a:r>
            <a:r>
              <a:rPr sz="2000" i="1" spc="10" dirty="0">
                <a:latin typeface="Arial"/>
                <a:cs typeface="Arial"/>
              </a:rPr>
              <a:t> </a:t>
            </a:r>
            <a:r>
              <a:rPr sz="2000" i="1" spc="-5" dirty="0">
                <a:latin typeface="Arial"/>
                <a:cs typeface="Arial"/>
              </a:rPr>
              <a:t>state</a:t>
            </a:r>
            <a:r>
              <a:rPr sz="2000" i="1" spc="10" dirty="0">
                <a:latin typeface="Arial"/>
                <a:cs typeface="Arial"/>
              </a:rPr>
              <a:t> </a:t>
            </a:r>
            <a:r>
              <a:rPr sz="2000" b="1" i="1" spc="-5" dirty="0">
                <a:latin typeface="Arial"/>
                <a:cs typeface="Arial"/>
              </a:rPr>
              <a:t>1.133</a:t>
            </a:r>
            <a:r>
              <a:rPr sz="2000" i="1" spc="-5" dirty="0">
                <a:latin typeface="Arial"/>
                <a:cs typeface="Arial"/>
              </a:rPr>
              <a:t>.	</a:t>
            </a:r>
            <a:r>
              <a:rPr sz="1600" i="1" spc="-5" dirty="0">
                <a:latin typeface="Arial"/>
                <a:cs typeface="Arial"/>
              </a:rPr>
              <a:t>FONTE:</a:t>
            </a:r>
            <a:r>
              <a:rPr sz="1600" i="1" spc="-60" dirty="0">
                <a:latin typeface="Arial"/>
                <a:cs typeface="Arial"/>
              </a:rPr>
              <a:t> </a:t>
            </a:r>
            <a:r>
              <a:rPr sz="1600" i="1" spc="-5" dirty="0">
                <a:latin typeface="Arial"/>
                <a:cs typeface="Arial"/>
              </a:rPr>
              <a:t>Inail</a:t>
            </a:r>
            <a:endParaRPr sz="1600" dirty="0">
              <a:latin typeface="Arial"/>
              <a:cs typeface="Arial"/>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271660" y="1325153"/>
            <a:ext cx="8606730" cy="2793842"/>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150000"/>
              </a:lnSpc>
              <a:defRPr/>
            </a:pPr>
            <a:r>
              <a:rPr lang="it-IT" sz="2400" dirty="0">
                <a:latin typeface="+mn-lt"/>
              </a:rPr>
              <a:t>Formazione di un </a:t>
            </a:r>
            <a:r>
              <a:rPr lang="it-IT" sz="2400" b="1" dirty="0">
                <a:latin typeface="+mn-lt"/>
              </a:rPr>
              <a:t>trombo</a:t>
            </a:r>
            <a:r>
              <a:rPr lang="it-IT" sz="2400" dirty="0">
                <a:latin typeface="+mn-lt"/>
              </a:rPr>
              <a:t> o </a:t>
            </a:r>
            <a:r>
              <a:rPr lang="it-IT" sz="2400" b="1" dirty="0">
                <a:latin typeface="+mn-lt"/>
              </a:rPr>
              <a:t>embolo</a:t>
            </a:r>
          </a:p>
          <a:p>
            <a:pPr algn="ctr">
              <a:lnSpc>
                <a:spcPct val="150000"/>
              </a:lnSpc>
              <a:defRPr/>
            </a:pPr>
            <a:endParaRPr lang="it-IT" sz="2400" b="1" dirty="0">
              <a:latin typeface="+mn-lt"/>
            </a:endParaRPr>
          </a:p>
          <a:p>
            <a:pPr algn="ctr">
              <a:lnSpc>
                <a:spcPct val="150000"/>
              </a:lnSpc>
              <a:defRPr/>
            </a:pPr>
            <a:r>
              <a:rPr lang="it-IT" sz="2400" b="1" dirty="0">
                <a:latin typeface="+mn-lt"/>
              </a:rPr>
              <a:t>Ostruzione improvvisa </a:t>
            </a:r>
            <a:r>
              <a:rPr lang="it-IT" sz="2400" dirty="0">
                <a:latin typeface="+mn-lt"/>
              </a:rPr>
              <a:t>di un vaso cerebrale</a:t>
            </a:r>
          </a:p>
          <a:p>
            <a:pPr algn="ctr">
              <a:lnSpc>
                <a:spcPct val="150000"/>
              </a:lnSpc>
              <a:defRPr/>
            </a:pPr>
            <a:endParaRPr lang="it-IT" sz="2400" dirty="0">
              <a:latin typeface="+mn-lt"/>
            </a:endParaRPr>
          </a:p>
          <a:p>
            <a:pPr algn="ctr">
              <a:lnSpc>
                <a:spcPct val="150000"/>
              </a:lnSpc>
              <a:defRPr/>
            </a:pPr>
            <a:r>
              <a:rPr lang="it-IT" sz="2400" dirty="0">
                <a:latin typeface="+mn-lt"/>
              </a:rPr>
              <a:t> </a:t>
            </a:r>
            <a:r>
              <a:rPr lang="it-IT" sz="2400" b="1" dirty="0">
                <a:latin typeface="+mn-lt"/>
              </a:rPr>
              <a:t>Arresto  del flusso sanguigno </a:t>
            </a:r>
            <a:r>
              <a:rPr lang="it-IT" sz="2400" dirty="0">
                <a:latin typeface="+mn-lt"/>
              </a:rPr>
              <a:t>verso un’area del cervello</a:t>
            </a:r>
          </a:p>
        </p:txBody>
      </p:sp>
      <p:sp>
        <p:nvSpPr>
          <p:cNvPr id="706563" name="Text Box 3"/>
          <p:cNvSpPr txBox="1">
            <a:spLocks noChangeArrowheads="1"/>
          </p:cNvSpPr>
          <p:nvPr/>
        </p:nvSpPr>
        <p:spPr bwMode="auto">
          <a:xfrm>
            <a:off x="2555320" y="461962"/>
            <a:ext cx="4067588" cy="646331"/>
          </a:xfrm>
          <a:prstGeom prst="rect">
            <a:avLst/>
          </a:prstGeom>
          <a:no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it-IT" sz="3600" b="1" dirty="0">
                <a:latin typeface="+mn-lt"/>
              </a:rPr>
              <a:t>1- ICTUS ISCHEMICO</a:t>
            </a:r>
          </a:p>
        </p:txBody>
      </p:sp>
      <p:sp>
        <p:nvSpPr>
          <p:cNvPr id="126980" name="Rectangle 2"/>
          <p:cNvSpPr>
            <a:spLocks noChangeArrowheads="1"/>
          </p:cNvSpPr>
          <p:nvPr/>
        </p:nvSpPr>
        <p:spPr bwMode="auto">
          <a:xfrm>
            <a:off x="685800" y="593883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it-IT" altLang="it-IT" sz="2600"/>
          </a:p>
        </p:txBody>
      </p:sp>
      <p:sp>
        <p:nvSpPr>
          <p:cNvPr id="126981" name="Rectangle 3"/>
          <p:cNvSpPr>
            <a:spLocks noChangeArrowheads="1"/>
          </p:cNvSpPr>
          <p:nvPr/>
        </p:nvSpPr>
        <p:spPr bwMode="auto">
          <a:xfrm>
            <a:off x="3124200" y="5938838"/>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it-IT" altLang="it-IT" sz="2600"/>
          </a:p>
        </p:txBody>
      </p:sp>
      <p:sp>
        <p:nvSpPr>
          <p:cNvPr id="126982" name="Rectangle 2"/>
          <p:cNvSpPr>
            <a:spLocks noChangeArrowheads="1"/>
          </p:cNvSpPr>
          <p:nvPr/>
        </p:nvSpPr>
        <p:spPr bwMode="auto">
          <a:xfrm>
            <a:off x="685800" y="593883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it-IT" altLang="it-IT" sz="2600"/>
          </a:p>
        </p:txBody>
      </p:sp>
      <p:sp>
        <p:nvSpPr>
          <p:cNvPr id="126983" name="Rectangle 3"/>
          <p:cNvSpPr>
            <a:spLocks noChangeArrowheads="1"/>
          </p:cNvSpPr>
          <p:nvPr/>
        </p:nvSpPr>
        <p:spPr bwMode="auto">
          <a:xfrm>
            <a:off x="3124200" y="5938838"/>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it-IT" altLang="it-IT" sz="2600"/>
          </a:p>
        </p:txBody>
      </p:sp>
      <p:cxnSp>
        <p:nvCxnSpPr>
          <p:cNvPr id="3" name="Connettore 2 2">
            <a:extLst>
              <a:ext uri="{FF2B5EF4-FFF2-40B4-BE49-F238E27FC236}">
                <a16:creationId xmlns:a16="http://schemas.microsoft.com/office/drawing/2014/main" id="{0C7F71D7-26B8-FA40-BD00-7E27728AB2A3}"/>
              </a:ext>
            </a:extLst>
          </p:cNvPr>
          <p:cNvCxnSpPr/>
          <p:nvPr/>
        </p:nvCxnSpPr>
        <p:spPr>
          <a:xfrm>
            <a:off x="4572000" y="1916832"/>
            <a:ext cx="0" cy="576064"/>
          </a:xfrm>
          <a:prstGeom prst="straightConnector1">
            <a:avLst/>
          </a:prstGeom>
          <a:ln w="76200">
            <a:solidFill>
              <a:srgbClr val="042788"/>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a:extLst>
              <a:ext uri="{FF2B5EF4-FFF2-40B4-BE49-F238E27FC236}">
                <a16:creationId xmlns:a16="http://schemas.microsoft.com/office/drawing/2014/main" id="{93FC51E6-4E1D-6D43-8F2F-357F0D4C0E2F}"/>
              </a:ext>
            </a:extLst>
          </p:cNvPr>
          <p:cNvCxnSpPr/>
          <p:nvPr/>
        </p:nvCxnSpPr>
        <p:spPr>
          <a:xfrm>
            <a:off x="4589114" y="3068960"/>
            <a:ext cx="0" cy="576064"/>
          </a:xfrm>
          <a:prstGeom prst="straightConnector1">
            <a:avLst/>
          </a:prstGeom>
          <a:ln w="76200">
            <a:solidFill>
              <a:srgbClr val="042788"/>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784BDB87-BD09-354F-8665-F78F9DD48E91}"/>
              </a:ext>
            </a:extLst>
          </p:cNvPr>
          <p:cNvCxnSpPr>
            <a:cxnSpLocks/>
          </p:cNvCxnSpPr>
          <p:nvPr/>
        </p:nvCxnSpPr>
        <p:spPr>
          <a:xfrm flipH="1">
            <a:off x="3124200" y="4221088"/>
            <a:ext cx="1447800" cy="864096"/>
          </a:xfrm>
          <a:prstGeom prst="straightConnector1">
            <a:avLst/>
          </a:prstGeom>
          <a:ln w="76200">
            <a:solidFill>
              <a:srgbClr val="042788"/>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a:extLst>
              <a:ext uri="{FF2B5EF4-FFF2-40B4-BE49-F238E27FC236}">
                <a16:creationId xmlns:a16="http://schemas.microsoft.com/office/drawing/2014/main" id="{366C00DB-1A6B-7543-9251-37BBB0F7AF63}"/>
              </a:ext>
            </a:extLst>
          </p:cNvPr>
          <p:cNvCxnSpPr>
            <a:cxnSpLocks/>
          </p:cNvCxnSpPr>
          <p:nvPr/>
        </p:nvCxnSpPr>
        <p:spPr>
          <a:xfrm>
            <a:off x="4572000" y="4221088"/>
            <a:ext cx="1368152" cy="886123"/>
          </a:xfrm>
          <a:prstGeom prst="straightConnector1">
            <a:avLst/>
          </a:prstGeom>
          <a:ln w="76200">
            <a:solidFill>
              <a:srgbClr val="042788"/>
            </a:solidFill>
            <a:tailEnd type="triangle"/>
          </a:ln>
        </p:spPr>
        <p:style>
          <a:lnRef idx="1">
            <a:schemeClr val="accent1"/>
          </a:lnRef>
          <a:fillRef idx="0">
            <a:schemeClr val="accent1"/>
          </a:fillRef>
          <a:effectRef idx="0">
            <a:schemeClr val="accent1"/>
          </a:effectRef>
          <a:fontRef idx="minor">
            <a:schemeClr val="tx1"/>
          </a:fontRef>
        </p:style>
      </p:cxnSp>
      <p:sp>
        <p:nvSpPr>
          <p:cNvPr id="7" name="CasellaDiTesto 6">
            <a:extLst>
              <a:ext uri="{FF2B5EF4-FFF2-40B4-BE49-F238E27FC236}">
                <a16:creationId xmlns:a16="http://schemas.microsoft.com/office/drawing/2014/main" id="{D8CF0D6D-EB8A-304C-8EBE-4DE2B98F085A}"/>
              </a:ext>
            </a:extLst>
          </p:cNvPr>
          <p:cNvSpPr txBox="1"/>
          <p:nvPr/>
        </p:nvSpPr>
        <p:spPr>
          <a:xfrm>
            <a:off x="2068149" y="5230952"/>
            <a:ext cx="1578701" cy="707886"/>
          </a:xfrm>
          <a:prstGeom prst="rect">
            <a:avLst/>
          </a:prstGeom>
          <a:noFill/>
        </p:spPr>
        <p:txBody>
          <a:bodyPr wrap="none" rtlCol="0">
            <a:spAutoFit/>
          </a:bodyPr>
          <a:lstStyle/>
          <a:p>
            <a:pPr algn="ctr"/>
            <a:r>
              <a:rPr lang="it-IT" sz="2000" b="1" dirty="0">
                <a:latin typeface="+mn-lt"/>
              </a:rPr>
              <a:t>Temporaneo </a:t>
            </a:r>
          </a:p>
          <a:p>
            <a:pPr algn="ctr"/>
            <a:r>
              <a:rPr lang="it-IT" sz="2000" b="1" dirty="0">
                <a:latin typeface="+mn-lt"/>
              </a:rPr>
              <a:t>TIA</a:t>
            </a:r>
          </a:p>
        </p:txBody>
      </p:sp>
      <p:sp>
        <p:nvSpPr>
          <p:cNvPr id="18" name="CasellaDiTesto 17">
            <a:extLst>
              <a:ext uri="{FF2B5EF4-FFF2-40B4-BE49-F238E27FC236}">
                <a16:creationId xmlns:a16="http://schemas.microsoft.com/office/drawing/2014/main" id="{E028DB28-C6A6-C845-AF7E-2AFDF0DBEB1B}"/>
              </a:ext>
            </a:extLst>
          </p:cNvPr>
          <p:cNvSpPr txBox="1"/>
          <p:nvPr/>
        </p:nvSpPr>
        <p:spPr>
          <a:xfrm>
            <a:off x="5593161" y="5220308"/>
            <a:ext cx="1606529" cy="707886"/>
          </a:xfrm>
          <a:prstGeom prst="rect">
            <a:avLst/>
          </a:prstGeom>
          <a:noFill/>
        </p:spPr>
        <p:txBody>
          <a:bodyPr wrap="none" rtlCol="0">
            <a:spAutoFit/>
          </a:bodyPr>
          <a:lstStyle/>
          <a:p>
            <a:pPr algn="ctr"/>
            <a:r>
              <a:rPr lang="it-IT" sz="2000" b="1" dirty="0">
                <a:latin typeface="+mn-lt"/>
              </a:rPr>
              <a:t>Permanente  </a:t>
            </a:r>
          </a:p>
          <a:p>
            <a:pPr algn="ctr"/>
            <a:r>
              <a:rPr lang="it-IT" sz="2000" b="1" dirty="0">
                <a:latin typeface="+mn-lt"/>
              </a:rPr>
              <a:t>Ictus</a:t>
            </a:r>
          </a:p>
        </p:txBody>
      </p:sp>
    </p:spTree>
    <p:extLst>
      <p:ext uri="{BB962C8B-B14F-4D97-AF65-F5344CB8AC3E}">
        <p14:creationId xmlns:p14="http://schemas.microsoft.com/office/powerpoint/2010/main" val="33890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1342496" y="1783264"/>
            <a:ext cx="658282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defRPr/>
            </a:pPr>
            <a:r>
              <a:rPr lang="it-IT" altLang="it-IT" sz="3600" b="1" dirty="0">
                <a:latin typeface="+mj-lt"/>
              </a:rPr>
              <a:t>Temporanea</a:t>
            </a:r>
            <a:r>
              <a:rPr lang="it-IT" altLang="it-IT" sz="3600" dirty="0">
                <a:latin typeface="+mj-lt"/>
              </a:rPr>
              <a:t> e </a:t>
            </a:r>
            <a:r>
              <a:rPr lang="it-IT" altLang="it-IT" sz="3600" b="1" dirty="0">
                <a:latin typeface="+mj-lt"/>
              </a:rPr>
              <a:t>limitata</a:t>
            </a:r>
            <a:r>
              <a:rPr lang="it-IT" altLang="it-IT" sz="3600" dirty="0">
                <a:latin typeface="+mj-lt"/>
              </a:rPr>
              <a:t> disfunzione </a:t>
            </a:r>
          </a:p>
          <a:p>
            <a:pPr algn="ctr">
              <a:defRPr/>
            </a:pPr>
            <a:r>
              <a:rPr lang="it-IT" altLang="it-IT" sz="3600" dirty="0">
                <a:latin typeface="+mj-lt"/>
              </a:rPr>
              <a:t>cerebrale di origine vascolare </a:t>
            </a:r>
          </a:p>
          <a:p>
            <a:pPr algn="ctr">
              <a:defRPr/>
            </a:pPr>
            <a:r>
              <a:rPr lang="it-IT" altLang="it-IT" sz="3600" dirty="0">
                <a:latin typeface="+mj-lt"/>
              </a:rPr>
              <a:t>a </a:t>
            </a:r>
            <a:r>
              <a:rPr lang="it-IT" altLang="it-IT" sz="3600" b="1" dirty="0">
                <a:latin typeface="+mj-lt"/>
              </a:rPr>
              <a:t>rapida</a:t>
            </a:r>
            <a:r>
              <a:rPr lang="it-IT" altLang="it-IT" sz="3600" dirty="0">
                <a:latin typeface="+mj-lt"/>
              </a:rPr>
              <a:t> </a:t>
            </a:r>
            <a:r>
              <a:rPr lang="it-IT" altLang="it-IT" sz="3600" b="1" dirty="0">
                <a:latin typeface="+mj-lt"/>
              </a:rPr>
              <a:t>instaurazione</a:t>
            </a:r>
            <a:r>
              <a:rPr lang="it-IT" altLang="it-IT" sz="3600" dirty="0">
                <a:latin typeface="+mj-lt"/>
              </a:rPr>
              <a:t> e </a:t>
            </a:r>
          </a:p>
          <a:p>
            <a:pPr algn="ctr">
              <a:defRPr/>
            </a:pPr>
            <a:r>
              <a:rPr lang="it-IT" altLang="it-IT" sz="3600" dirty="0">
                <a:latin typeface="+mj-lt"/>
              </a:rPr>
              <a:t>altrettanto </a:t>
            </a:r>
            <a:r>
              <a:rPr lang="it-IT" altLang="it-IT" sz="3600" b="1" dirty="0">
                <a:latin typeface="+mj-lt"/>
              </a:rPr>
              <a:t>rapida</a:t>
            </a:r>
            <a:r>
              <a:rPr lang="it-IT" altLang="it-IT" sz="3600" dirty="0">
                <a:latin typeface="+mj-lt"/>
              </a:rPr>
              <a:t> </a:t>
            </a:r>
            <a:r>
              <a:rPr lang="it-IT" altLang="it-IT" sz="3600" b="1" dirty="0">
                <a:latin typeface="+mj-lt"/>
              </a:rPr>
              <a:t>risoluzione</a:t>
            </a:r>
            <a:r>
              <a:rPr lang="it-IT" altLang="it-IT" sz="3600" dirty="0">
                <a:latin typeface="+mj-lt"/>
              </a:rPr>
              <a:t> che </a:t>
            </a:r>
          </a:p>
          <a:p>
            <a:pPr algn="ctr">
              <a:defRPr/>
            </a:pPr>
            <a:r>
              <a:rPr lang="it-IT" altLang="it-IT" sz="3600" b="1" dirty="0">
                <a:latin typeface="+mj-lt"/>
              </a:rPr>
              <a:t>non</a:t>
            </a:r>
            <a:r>
              <a:rPr lang="it-IT" altLang="it-IT" sz="3600" dirty="0">
                <a:latin typeface="+mj-lt"/>
              </a:rPr>
              <a:t> comporta </a:t>
            </a:r>
            <a:r>
              <a:rPr lang="it-IT" altLang="it-IT" sz="3600" b="1" dirty="0">
                <a:latin typeface="+mj-lt"/>
              </a:rPr>
              <a:t>deficit</a:t>
            </a:r>
            <a:r>
              <a:rPr lang="it-IT" altLang="it-IT" sz="3600" dirty="0">
                <a:latin typeface="+mj-lt"/>
              </a:rPr>
              <a:t> </a:t>
            </a:r>
            <a:r>
              <a:rPr lang="it-IT" altLang="it-IT" sz="3600" b="1" dirty="0">
                <a:latin typeface="+mj-lt"/>
              </a:rPr>
              <a:t>permanenti</a:t>
            </a:r>
            <a:r>
              <a:rPr lang="it-IT" altLang="it-IT" sz="3600" dirty="0">
                <a:latin typeface="+mj-lt"/>
              </a:rPr>
              <a:t>.</a:t>
            </a:r>
          </a:p>
        </p:txBody>
      </p:sp>
      <p:sp>
        <p:nvSpPr>
          <p:cNvPr id="704515" name="Text Box 3"/>
          <p:cNvSpPr txBox="1">
            <a:spLocks noChangeArrowheads="1"/>
          </p:cNvSpPr>
          <p:nvPr/>
        </p:nvSpPr>
        <p:spPr bwMode="auto">
          <a:xfrm>
            <a:off x="1446788" y="404664"/>
            <a:ext cx="63742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defRPr/>
            </a:pPr>
            <a:r>
              <a:rPr lang="it-IT" altLang="it-IT" sz="3600" b="1" dirty="0">
                <a:latin typeface="+mj-lt"/>
              </a:rPr>
              <a:t>Attacco ischemico transitorio - TIA</a:t>
            </a:r>
          </a:p>
        </p:txBody>
      </p:sp>
      <p:sp>
        <p:nvSpPr>
          <p:cNvPr id="2" name="CasellaDiTesto 1">
            <a:extLst>
              <a:ext uri="{FF2B5EF4-FFF2-40B4-BE49-F238E27FC236}">
                <a16:creationId xmlns:a16="http://schemas.microsoft.com/office/drawing/2014/main" id="{DDBC44BA-094A-EE4B-ADE3-1AC44CE5E918}"/>
              </a:ext>
            </a:extLst>
          </p:cNvPr>
          <p:cNvSpPr txBox="1"/>
          <p:nvPr/>
        </p:nvSpPr>
        <p:spPr>
          <a:xfrm>
            <a:off x="3663133" y="5074736"/>
            <a:ext cx="1683153" cy="646331"/>
          </a:xfrm>
          <a:prstGeom prst="rect">
            <a:avLst/>
          </a:prstGeom>
          <a:noFill/>
        </p:spPr>
        <p:txBody>
          <a:bodyPr wrap="none" rtlCol="0">
            <a:spAutoFit/>
          </a:bodyPr>
          <a:lstStyle/>
          <a:p>
            <a:r>
              <a:rPr lang="it-IT" sz="3600" b="1" dirty="0">
                <a:latin typeface="+mj-lt"/>
              </a:rPr>
              <a:t>&lt;24 ore </a:t>
            </a:r>
          </a:p>
        </p:txBody>
      </p:sp>
    </p:spTree>
    <p:extLst>
      <p:ext uri="{BB962C8B-B14F-4D97-AF65-F5344CB8AC3E}">
        <p14:creationId xmlns:p14="http://schemas.microsoft.com/office/powerpoint/2010/main" val="1119917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04515"/>
                                        </p:tgtEl>
                                        <p:attrNameLst>
                                          <p:attrName>style.visibility</p:attrName>
                                        </p:attrNameLst>
                                      </p:cBhvr>
                                      <p:to>
                                        <p:strVal val="visible"/>
                                      </p:to>
                                    </p:set>
                                    <p:anim calcmode="lin" valueType="num">
                                      <p:cBhvr additive="base">
                                        <p:cTn id="7" dur="500" fill="hold"/>
                                        <p:tgtEl>
                                          <p:spTgt spid="704515"/>
                                        </p:tgtEl>
                                        <p:attrNameLst>
                                          <p:attrName>ppt_x</p:attrName>
                                        </p:attrNameLst>
                                      </p:cBhvr>
                                      <p:tavLst>
                                        <p:tav tm="0">
                                          <p:val>
                                            <p:strVal val="#ppt_x"/>
                                          </p:val>
                                        </p:tav>
                                        <p:tav tm="100000">
                                          <p:val>
                                            <p:strVal val="#ppt_x"/>
                                          </p:val>
                                        </p:tav>
                                      </p:tavLst>
                                    </p:anim>
                                    <p:anim calcmode="lin" valueType="num">
                                      <p:cBhvr additive="base">
                                        <p:cTn id="8" dur="500" fill="hold"/>
                                        <p:tgtEl>
                                          <p:spTgt spid="7045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4515" grpId="0"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1026"/>
          <p:cNvSpPr txBox="1">
            <a:spLocks noChangeArrowheads="1"/>
          </p:cNvSpPr>
          <p:nvPr/>
        </p:nvSpPr>
        <p:spPr bwMode="auto">
          <a:xfrm>
            <a:off x="1585913" y="54927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it-IT" altLang="it-IT" sz="3200">
              <a:latin typeface="Times New Roman" pitchFamily="18" charset="0"/>
            </a:endParaRPr>
          </a:p>
        </p:txBody>
      </p:sp>
      <p:sp>
        <p:nvSpPr>
          <p:cNvPr id="128004" name="Rectangle 2"/>
          <p:cNvSpPr>
            <a:spLocks noChangeArrowheads="1"/>
          </p:cNvSpPr>
          <p:nvPr/>
        </p:nvSpPr>
        <p:spPr bwMode="auto">
          <a:xfrm>
            <a:off x="685800" y="5903913"/>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it-IT" altLang="it-IT" sz="2600"/>
          </a:p>
        </p:txBody>
      </p:sp>
      <p:sp>
        <p:nvSpPr>
          <p:cNvPr id="128005" name="Rectangle 3"/>
          <p:cNvSpPr>
            <a:spLocks noChangeArrowheads="1"/>
          </p:cNvSpPr>
          <p:nvPr/>
        </p:nvSpPr>
        <p:spPr bwMode="auto">
          <a:xfrm>
            <a:off x="3124200" y="5903913"/>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it-IT" altLang="it-IT" sz="2600"/>
          </a:p>
        </p:txBody>
      </p:sp>
      <p:sp>
        <p:nvSpPr>
          <p:cNvPr id="128006" name="Rectangle 2"/>
          <p:cNvSpPr>
            <a:spLocks noChangeArrowheads="1"/>
          </p:cNvSpPr>
          <p:nvPr/>
        </p:nvSpPr>
        <p:spPr bwMode="auto">
          <a:xfrm>
            <a:off x="685800" y="5903913"/>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it-IT" altLang="it-IT" sz="2600"/>
          </a:p>
        </p:txBody>
      </p:sp>
      <p:sp>
        <p:nvSpPr>
          <p:cNvPr id="15" name="Text Box 3"/>
          <p:cNvSpPr txBox="1">
            <a:spLocks noChangeArrowheads="1"/>
          </p:cNvSpPr>
          <p:nvPr/>
        </p:nvSpPr>
        <p:spPr bwMode="auto">
          <a:xfrm>
            <a:off x="2327827" y="411454"/>
            <a:ext cx="4488345" cy="646331"/>
          </a:xfrm>
          <a:prstGeom prst="rect">
            <a:avLst/>
          </a:prstGeom>
          <a:no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it-IT" sz="3600" b="1" dirty="0">
                <a:latin typeface="+mn-lt"/>
              </a:rPr>
              <a:t>2-ICTUS EMORRAGICO</a:t>
            </a:r>
          </a:p>
        </p:txBody>
      </p:sp>
      <p:pic>
        <p:nvPicPr>
          <p:cNvPr id="3" name="Picture 2">
            <a:extLst>
              <a:ext uri="{FF2B5EF4-FFF2-40B4-BE49-F238E27FC236}">
                <a16:creationId xmlns:a16="http://schemas.microsoft.com/office/drawing/2014/main" id="{61F8CD7E-A0B1-D944-AA12-342294ABA4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47357" y="1718242"/>
            <a:ext cx="3620530" cy="4087022"/>
          </a:xfrm>
          <a:prstGeom prst="rect">
            <a:avLst/>
          </a:prstGeom>
        </p:spPr>
      </p:pic>
      <p:sp>
        <p:nvSpPr>
          <p:cNvPr id="12" name="Rectangle 1027">
            <a:extLst>
              <a:ext uri="{FF2B5EF4-FFF2-40B4-BE49-F238E27FC236}">
                <a16:creationId xmlns:a16="http://schemas.microsoft.com/office/drawing/2014/main" id="{4FDF1CDA-D8A3-9641-99F1-79C2CA8A301A}"/>
              </a:ext>
            </a:extLst>
          </p:cNvPr>
          <p:cNvSpPr>
            <a:spLocks noChangeArrowheads="1"/>
          </p:cNvSpPr>
          <p:nvPr/>
        </p:nvSpPr>
        <p:spPr bwMode="auto">
          <a:xfrm>
            <a:off x="76113" y="1884776"/>
            <a:ext cx="5562774" cy="3257174"/>
          </a:xfrm>
          <a:prstGeom prst="rect">
            <a:avLst/>
          </a:prstGeom>
          <a:noFill/>
          <a:ln>
            <a:noFill/>
          </a:ln>
        </p:spPr>
        <p:txBody>
          <a:bodyPr wrap="square">
            <a:spAutoFit/>
          </a:bodyPr>
          <a:lstStyle/>
          <a:p>
            <a:pPr eaLnBrk="0" hangingPunct="0">
              <a:lnSpc>
                <a:spcPct val="150000"/>
              </a:lnSpc>
              <a:defRPr/>
            </a:pPr>
            <a:r>
              <a:rPr lang="it-IT" sz="2800" b="1" dirty="0">
                <a:latin typeface="+mn-lt"/>
              </a:rPr>
              <a:t>Rottura</a:t>
            </a:r>
            <a:r>
              <a:rPr lang="it-IT" sz="2800" dirty="0">
                <a:latin typeface="+mn-lt"/>
              </a:rPr>
              <a:t> di un’arteria cerebrale o di un </a:t>
            </a:r>
            <a:r>
              <a:rPr lang="it-IT" sz="2800" b="1" dirty="0">
                <a:latin typeface="+mn-lt"/>
              </a:rPr>
              <a:t>aneurisma</a:t>
            </a:r>
            <a:r>
              <a:rPr lang="it-IT" sz="2800" dirty="0">
                <a:latin typeface="+mn-lt"/>
              </a:rPr>
              <a:t>, oltre a far mancare l’apporto di ossigeno, causa una lesione diretta per </a:t>
            </a:r>
            <a:r>
              <a:rPr lang="it-IT" sz="2800" b="1" dirty="0">
                <a:latin typeface="+mn-lt"/>
              </a:rPr>
              <a:t>compressione del sangue </a:t>
            </a:r>
            <a:r>
              <a:rPr lang="it-IT" sz="2800" dirty="0">
                <a:latin typeface="+mn-lt"/>
              </a:rPr>
              <a:t>sulle strutture cerebrali.</a:t>
            </a:r>
          </a:p>
        </p:txBody>
      </p:sp>
    </p:spTree>
    <p:extLst>
      <p:ext uri="{BB962C8B-B14F-4D97-AF65-F5344CB8AC3E}">
        <p14:creationId xmlns:p14="http://schemas.microsoft.com/office/powerpoint/2010/main" val="291645110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27586" y="0"/>
            <a:ext cx="3327400"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Fattori</a:t>
            </a:r>
            <a:r>
              <a:rPr sz="3600" b="1" spc="-35" dirty="0">
                <a:solidFill>
                  <a:srgbClr val="FF0000"/>
                </a:solidFill>
                <a:latin typeface="Times New Roman"/>
                <a:cs typeface="Times New Roman"/>
              </a:rPr>
              <a:t> </a:t>
            </a:r>
            <a:r>
              <a:rPr sz="3600" b="1" dirty="0">
                <a:solidFill>
                  <a:srgbClr val="FF0000"/>
                </a:solidFill>
                <a:latin typeface="Times New Roman"/>
                <a:cs typeface="Times New Roman"/>
              </a:rPr>
              <a:t>di</a:t>
            </a:r>
            <a:r>
              <a:rPr sz="3600" b="1" spc="-35" dirty="0">
                <a:solidFill>
                  <a:srgbClr val="FF0000"/>
                </a:solidFill>
                <a:latin typeface="Times New Roman"/>
                <a:cs typeface="Times New Roman"/>
              </a:rPr>
              <a:t> </a:t>
            </a:r>
            <a:r>
              <a:rPr sz="3600" b="1" spc="-5" dirty="0">
                <a:solidFill>
                  <a:srgbClr val="FF0000"/>
                </a:solidFill>
                <a:latin typeface="Times New Roman"/>
                <a:cs typeface="Times New Roman"/>
              </a:rPr>
              <a:t>rischio</a:t>
            </a:r>
            <a:endParaRPr sz="3600">
              <a:latin typeface="Times New Roman"/>
              <a:cs typeface="Times New Roman"/>
            </a:endParaRPr>
          </a:p>
        </p:txBody>
      </p:sp>
      <p:pic>
        <p:nvPicPr>
          <p:cNvPr id="3" name="object 3"/>
          <p:cNvPicPr/>
          <p:nvPr/>
        </p:nvPicPr>
        <p:blipFill>
          <a:blip r:embed="rId2" cstate="print"/>
          <a:stretch>
            <a:fillRect/>
          </a:stretch>
        </p:blipFill>
        <p:spPr>
          <a:xfrm>
            <a:off x="323850" y="1125537"/>
            <a:ext cx="2390775" cy="1914525"/>
          </a:xfrm>
          <a:prstGeom prst="rect">
            <a:avLst/>
          </a:prstGeom>
        </p:spPr>
      </p:pic>
      <p:sp>
        <p:nvSpPr>
          <p:cNvPr id="4" name="object 4"/>
          <p:cNvSpPr txBox="1"/>
          <p:nvPr/>
        </p:nvSpPr>
        <p:spPr>
          <a:xfrm>
            <a:off x="572769" y="2915969"/>
            <a:ext cx="1928495" cy="452120"/>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333399"/>
                </a:solidFill>
                <a:latin typeface="Times New Roman"/>
                <a:cs typeface="Times New Roman"/>
              </a:rPr>
              <a:t>at</a:t>
            </a:r>
            <a:r>
              <a:rPr sz="2800" b="1" spc="-5" dirty="0">
                <a:solidFill>
                  <a:srgbClr val="333399"/>
                </a:solidFill>
                <a:latin typeface="Times New Roman"/>
                <a:cs typeface="Times New Roman"/>
              </a:rPr>
              <a:t>e</a:t>
            </a:r>
            <a:r>
              <a:rPr sz="2800" b="1" spc="-55" dirty="0">
                <a:solidFill>
                  <a:srgbClr val="333399"/>
                </a:solidFill>
                <a:latin typeface="Times New Roman"/>
                <a:cs typeface="Times New Roman"/>
              </a:rPr>
              <a:t>r</a:t>
            </a:r>
            <a:r>
              <a:rPr sz="2800" b="1" dirty="0">
                <a:solidFill>
                  <a:srgbClr val="333399"/>
                </a:solidFill>
                <a:latin typeface="Times New Roman"/>
                <a:cs typeface="Times New Roman"/>
              </a:rPr>
              <a:t>os</a:t>
            </a:r>
            <a:r>
              <a:rPr sz="2800" b="1" spc="-5" dirty="0">
                <a:solidFill>
                  <a:srgbClr val="333399"/>
                </a:solidFill>
                <a:latin typeface="Times New Roman"/>
                <a:cs typeface="Times New Roman"/>
              </a:rPr>
              <a:t>cle</a:t>
            </a:r>
            <a:r>
              <a:rPr sz="2800" b="1" spc="-55" dirty="0">
                <a:solidFill>
                  <a:srgbClr val="333399"/>
                </a:solidFill>
                <a:latin typeface="Times New Roman"/>
                <a:cs typeface="Times New Roman"/>
              </a:rPr>
              <a:t>r</a:t>
            </a:r>
            <a:r>
              <a:rPr sz="2800" b="1" dirty="0">
                <a:solidFill>
                  <a:srgbClr val="333399"/>
                </a:solidFill>
                <a:latin typeface="Times New Roman"/>
                <a:cs typeface="Times New Roman"/>
              </a:rPr>
              <a:t>osi</a:t>
            </a:r>
            <a:endParaRPr sz="2800">
              <a:latin typeface="Times New Roman"/>
              <a:cs typeface="Times New Roman"/>
            </a:endParaRPr>
          </a:p>
        </p:txBody>
      </p:sp>
      <p:sp>
        <p:nvSpPr>
          <p:cNvPr id="5" name="object 5"/>
          <p:cNvSpPr txBox="1"/>
          <p:nvPr/>
        </p:nvSpPr>
        <p:spPr>
          <a:xfrm>
            <a:off x="6586219" y="2569894"/>
            <a:ext cx="1931670" cy="452120"/>
          </a:xfrm>
          <a:prstGeom prst="rect">
            <a:avLst/>
          </a:prstGeom>
        </p:spPr>
        <p:txBody>
          <a:bodyPr vert="horz" wrap="square" lIns="0" tIns="12700" rIns="0" bIns="0" rtlCol="0">
            <a:spAutoFit/>
          </a:bodyPr>
          <a:lstStyle/>
          <a:p>
            <a:pPr marL="12700">
              <a:lnSpc>
                <a:spcPct val="100000"/>
              </a:lnSpc>
              <a:spcBef>
                <a:spcPts val="100"/>
              </a:spcBef>
            </a:pPr>
            <a:r>
              <a:rPr sz="2800" b="1" spc="-5" dirty="0">
                <a:solidFill>
                  <a:srgbClr val="333399"/>
                </a:solidFill>
                <a:latin typeface="Times New Roman"/>
                <a:cs typeface="Times New Roman"/>
              </a:rPr>
              <a:t>età</a:t>
            </a:r>
            <a:r>
              <a:rPr sz="2800" b="1" spc="-50" dirty="0">
                <a:solidFill>
                  <a:srgbClr val="333399"/>
                </a:solidFill>
                <a:latin typeface="Times New Roman"/>
                <a:cs typeface="Times New Roman"/>
              </a:rPr>
              <a:t> </a:t>
            </a:r>
            <a:r>
              <a:rPr sz="2800" b="1" spc="-5" dirty="0">
                <a:solidFill>
                  <a:srgbClr val="333399"/>
                </a:solidFill>
                <a:latin typeface="Times New Roman"/>
                <a:cs typeface="Times New Roman"/>
              </a:rPr>
              <a:t>avanzata</a:t>
            </a:r>
            <a:endParaRPr sz="2800">
              <a:latin typeface="Times New Roman"/>
              <a:cs typeface="Times New Roman"/>
            </a:endParaRPr>
          </a:p>
        </p:txBody>
      </p:sp>
      <p:pic>
        <p:nvPicPr>
          <p:cNvPr id="6" name="object 6"/>
          <p:cNvPicPr/>
          <p:nvPr/>
        </p:nvPicPr>
        <p:blipFill>
          <a:blip r:embed="rId3" cstate="print"/>
          <a:stretch>
            <a:fillRect/>
          </a:stretch>
        </p:blipFill>
        <p:spPr>
          <a:xfrm>
            <a:off x="6516687" y="765175"/>
            <a:ext cx="2447925" cy="1754187"/>
          </a:xfrm>
          <a:prstGeom prst="rect">
            <a:avLst/>
          </a:prstGeom>
        </p:spPr>
      </p:pic>
      <p:pic>
        <p:nvPicPr>
          <p:cNvPr id="7" name="object 7"/>
          <p:cNvPicPr/>
          <p:nvPr/>
        </p:nvPicPr>
        <p:blipFill>
          <a:blip r:embed="rId4" cstate="print"/>
          <a:stretch>
            <a:fillRect/>
          </a:stretch>
        </p:blipFill>
        <p:spPr>
          <a:xfrm>
            <a:off x="572769" y="3789362"/>
            <a:ext cx="2047875" cy="1916112"/>
          </a:xfrm>
          <a:prstGeom prst="rect">
            <a:avLst/>
          </a:prstGeom>
        </p:spPr>
      </p:pic>
      <p:sp>
        <p:nvSpPr>
          <p:cNvPr id="8" name="object 8"/>
          <p:cNvSpPr txBox="1"/>
          <p:nvPr/>
        </p:nvSpPr>
        <p:spPr>
          <a:xfrm>
            <a:off x="231776" y="4995361"/>
            <a:ext cx="5509260" cy="1177925"/>
          </a:xfrm>
          <a:prstGeom prst="rect">
            <a:avLst/>
          </a:prstGeom>
        </p:spPr>
        <p:txBody>
          <a:bodyPr vert="horz" wrap="square" lIns="0" tIns="12700" rIns="0" bIns="0" rtlCol="0">
            <a:spAutoFit/>
          </a:bodyPr>
          <a:lstStyle/>
          <a:p>
            <a:pPr marL="12700" marR="5080" indent="3241675">
              <a:lnSpc>
                <a:spcPct val="135000"/>
              </a:lnSpc>
              <a:spcBef>
                <a:spcPts val="100"/>
              </a:spcBef>
            </a:pPr>
            <a:r>
              <a:rPr sz="2800" b="1" spc="-5" dirty="0">
                <a:solidFill>
                  <a:srgbClr val="333399"/>
                </a:solidFill>
                <a:latin typeface="Times New Roman"/>
                <a:cs typeface="Times New Roman"/>
              </a:rPr>
              <a:t>diabete</a:t>
            </a:r>
            <a:r>
              <a:rPr sz="2800" b="1" spc="-65" dirty="0">
                <a:solidFill>
                  <a:srgbClr val="333399"/>
                </a:solidFill>
                <a:latin typeface="Times New Roman"/>
                <a:cs typeface="Times New Roman"/>
              </a:rPr>
              <a:t> </a:t>
            </a:r>
            <a:r>
              <a:rPr sz="2800" b="1" spc="-5" dirty="0">
                <a:solidFill>
                  <a:srgbClr val="333399"/>
                </a:solidFill>
                <a:latin typeface="Times New Roman"/>
                <a:cs typeface="Times New Roman"/>
              </a:rPr>
              <a:t>mellito </a:t>
            </a:r>
            <a:r>
              <a:rPr sz="2800" b="1" spc="-685" dirty="0">
                <a:solidFill>
                  <a:srgbClr val="333399"/>
                </a:solidFill>
                <a:latin typeface="Times New Roman"/>
                <a:cs typeface="Times New Roman"/>
              </a:rPr>
              <a:t> </a:t>
            </a:r>
            <a:r>
              <a:rPr sz="2800" b="1" spc="-5" dirty="0">
                <a:solidFill>
                  <a:srgbClr val="333399"/>
                </a:solidFill>
                <a:latin typeface="Times New Roman"/>
                <a:cs typeface="Times New Roman"/>
              </a:rPr>
              <a:t>ipertensione</a:t>
            </a:r>
            <a:r>
              <a:rPr sz="2800" b="1" spc="-10" dirty="0">
                <a:solidFill>
                  <a:srgbClr val="333399"/>
                </a:solidFill>
                <a:latin typeface="Times New Roman"/>
                <a:cs typeface="Times New Roman"/>
              </a:rPr>
              <a:t> </a:t>
            </a:r>
            <a:r>
              <a:rPr sz="2800" b="1" spc="-5" dirty="0">
                <a:solidFill>
                  <a:srgbClr val="333399"/>
                </a:solidFill>
                <a:latin typeface="Times New Roman"/>
                <a:cs typeface="Times New Roman"/>
              </a:rPr>
              <a:t>arteriosa</a:t>
            </a:r>
            <a:endParaRPr sz="2800" dirty="0">
              <a:latin typeface="Times New Roman"/>
              <a:cs typeface="Times New Roman"/>
            </a:endParaRPr>
          </a:p>
        </p:txBody>
      </p:sp>
      <p:sp>
        <p:nvSpPr>
          <p:cNvPr id="9" name="object 9"/>
          <p:cNvSpPr txBox="1"/>
          <p:nvPr/>
        </p:nvSpPr>
        <p:spPr>
          <a:xfrm>
            <a:off x="7467600" y="5690282"/>
            <a:ext cx="815975" cy="452120"/>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333399"/>
                </a:solidFill>
                <a:latin typeface="Times New Roman"/>
                <a:cs typeface="Times New Roman"/>
              </a:rPr>
              <a:t>fumo</a:t>
            </a:r>
            <a:endParaRPr sz="2800" dirty="0">
              <a:latin typeface="Times New Roman"/>
              <a:cs typeface="Times New Roman"/>
            </a:endParaRPr>
          </a:p>
        </p:txBody>
      </p:sp>
      <p:pic>
        <p:nvPicPr>
          <p:cNvPr id="10" name="object 10"/>
          <p:cNvPicPr/>
          <p:nvPr/>
        </p:nvPicPr>
        <p:blipFill>
          <a:blip r:embed="rId5" cstate="print"/>
          <a:stretch>
            <a:fillRect/>
          </a:stretch>
        </p:blipFill>
        <p:spPr>
          <a:xfrm>
            <a:off x="3513339" y="1642268"/>
            <a:ext cx="2301875" cy="3168650"/>
          </a:xfrm>
          <a:prstGeom prst="rect">
            <a:avLst/>
          </a:prstGeom>
        </p:spPr>
      </p:pic>
      <p:pic>
        <p:nvPicPr>
          <p:cNvPr id="11" name="object 11"/>
          <p:cNvPicPr/>
          <p:nvPr/>
        </p:nvPicPr>
        <p:blipFill>
          <a:blip r:embed="rId6" cstate="print"/>
          <a:stretch>
            <a:fillRect/>
          </a:stretch>
        </p:blipFill>
        <p:spPr>
          <a:xfrm>
            <a:off x="6307137" y="3644900"/>
            <a:ext cx="2836862" cy="2116137"/>
          </a:xfrm>
          <a:prstGeom prst="rect">
            <a:avLst/>
          </a:prstGeom>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927586" y="0"/>
            <a:ext cx="3327400"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Fattori</a:t>
            </a:r>
            <a:r>
              <a:rPr sz="3600" b="1" spc="-35" dirty="0">
                <a:solidFill>
                  <a:srgbClr val="FF0000"/>
                </a:solidFill>
                <a:latin typeface="Times New Roman"/>
                <a:cs typeface="Times New Roman"/>
              </a:rPr>
              <a:t> </a:t>
            </a:r>
            <a:r>
              <a:rPr sz="3600" b="1" dirty="0">
                <a:solidFill>
                  <a:srgbClr val="FF0000"/>
                </a:solidFill>
                <a:latin typeface="Times New Roman"/>
                <a:cs typeface="Times New Roman"/>
              </a:rPr>
              <a:t>di</a:t>
            </a:r>
            <a:r>
              <a:rPr sz="3600" b="1" spc="-35" dirty="0">
                <a:solidFill>
                  <a:srgbClr val="FF0000"/>
                </a:solidFill>
                <a:latin typeface="Times New Roman"/>
                <a:cs typeface="Times New Roman"/>
              </a:rPr>
              <a:t> </a:t>
            </a:r>
            <a:r>
              <a:rPr sz="3600" b="1" spc="-5" dirty="0">
                <a:solidFill>
                  <a:srgbClr val="FF0000"/>
                </a:solidFill>
                <a:latin typeface="Times New Roman"/>
                <a:cs typeface="Times New Roman"/>
              </a:rPr>
              <a:t>rischio</a:t>
            </a:r>
            <a:endParaRPr sz="3600">
              <a:latin typeface="Times New Roman"/>
              <a:cs typeface="Times New Roman"/>
            </a:endParaRPr>
          </a:p>
        </p:txBody>
      </p:sp>
      <p:sp>
        <p:nvSpPr>
          <p:cNvPr id="4" name="object 4"/>
          <p:cNvSpPr/>
          <p:nvPr/>
        </p:nvSpPr>
        <p:spPr>
          <a:xfrm>
            <a:off x="63315" y="5577363"/>
            <a:ext cx="5387975" cy="279400"/>
          </a:xfrm>
          <a:custGeom>
            <a:avLst/>
            <a:gdLst/>
            <a:ahLst/>
            <a:cxnLst/>
            <a:rect l="l" t="t" r="r" b="b"/>
            <a:pathLst>
              <a:path w="5387975" h="279400">
                <a:moveTo>
                  <a:pt x="5387838" y="0"/>
                </a:moveTo>
                <a:lnTo>
                  <a:pt x="0" y="0"/>
                </a:lnTo>
                <a:lnTo>
                  <a:pt x="0" y="279399"/>
                </a:lnTo>
                <a:lnTo>
                  <a:pt x="5387838" y="279399"/>
                </a:lnTo>
                <a:lnTo>
                  <a:pt x="5387838" y="0"/>
                </a:lnTo>
                <a:close/>
              </a:path>
            </a:pathLst>
          </a:custGeom>
          <a:solidFill>
            <a:srgbClr val="FFFFFF"/>
          </a:solidFill>
        </p:spPr>
        <p:txBody>
          <a:bodyPr wrap="square" lIns="0" tIns="0" rIns="0" bIns="0" rtlCol="0"/>
          <a:lstStyle/>
          <a:p>
            <a:endParaRPr/>
          </a:p>
        </p:txBody>
      </p:sp>
      <p:sp>
        <p:nvSpPr>
          <p:cNvPr id="5" name="object 5"/>
          <p:cNvSpPr txBox="1"/>
          <p:nvPr/>
        </p:nvSpPr>
        <p:spPr>
          <a:xfrm>
            <a:off x="50274" y="950926"/>
            <a:ext cx="7938134" cy="4549140"/>
          </a:xfrm>
          <a:prstGeom prst="rect">
            <a:avLst/>
          </a:prstGeom>
        </p:spPr>
        <p:txBody>
          <a:bodyPr vert="horz" wrap="square" lIns="0" tIns="12700" rIns="0" bIns="0" rtlCol="0">
            <a:spAutoFit/>
          </a:bodyPr>
          <a:lstStyle/>
          <a:p>
            <a:pPr marL="29845">
              <a:lnSpc>
                <a:spcPct val="100000"/>
              </a:lnSpc>
              <a:spcBef>
                <a:spcPts val="100"/>
              </a:spcBef>
            </a:pPr>
            <a:r>
              <a:rPr sz="1800" b="1" spc="-5" dirty="0">
                <a:solidFill>
                  <a:srgbClr val="333333"/>
                </a:solidFill>
                <a:latin typeface="Arial"/>
                <a:cs typeface="Arial"/>
              </a:rPr>
              <a:t>La</a:t>
            </a:r>
            <a:r>
              <a:rPr sz="1800" b="1" spc="-20" dirty="0">
                <a:solidFill>
                  <a:srgbClr val="333333"/>
                </a:solidFill>
                <a:latin typeface="Arial"/>
                <a:cs typeface="Arial"/>
              </a:rPr>
              <a:t> </a:t>
            </a:r>
            <a:r>
              <a:rPr sz="1800" b="1" spc="-5" dirty="0">
                <a:solidFill>
                  <a:srgbClr val="333333"/>
                </a:solidFill>
                <a:latin typeface="Arial"/>
                <a:cs typeface="Arial"/>
              </a:rPr>
              <a:t>Fibrillazione</a:t>
            </a:r>
            <a:r>
              <a:rPr sz="1800" b="1" spc="-85" dirty="0">
                <a:solidFill>
                  <a:srgbClr val="333333"/>
                </a:solidFill>
                <a:latin typeface="Arial"/>
                <a:cs typeface="Arial"/>
              </a:rPr>
              <a:t> </a:t>
            </a:r>
            <a:r>
              <a:rPr sz="1800" b="1" spc="-5" dirty="0">
                <a:solidFill>
                  <a:srgbClr val="333333"/>
                </a:solidFill>
                <a:latin typeface="Arial"/>
                <a:cs typeface="Arial"/>
              </a:rPr>
              <a:t>Atriale</a:t>
            </a:r>
            <a:endParaRPr sz="1800" dirty="0">
              <a:latin typeface="Arial"/>
              <a:cs typeface="Arial"/>
            </a:endParaRPr>
          </a:p>
          <a:p>
            <a:pPr>
              <a:lnSpc>
                <a:spcPct val="100000"/>
              </a:lnSpc>
              <a:spcBef>
                <a:spcPts val="40"/>
              </a:spcBef>
            </a:pPr>
            <a:endParaRPr sz="1700" dirty="0">
              <a:latin typeface="Arial"/>
              <a:cs typeface="Arial"/>
            </a:endParaRPr>
          </a:p>
          <a:p>
            <a:pPr marL="29845" marR="1964689" indent="63500">
              <a:lnSpc>
                <a:spcPct val="101899"/>
              </a:lnSpc>
              <a:spcBef>
                <a:spcPts val="5"/>
              </a:spcBef>
            </a:pPr>
            <a:r>
              <a:rPr sz="1800" i="1" dirty="0">
                <a:solidFill>
                  <a:srgbClr val="666666"/>
                </a:solidFill>
                <a:latin typeface="Arial"/>
                <a:cs typeface="Arial"/>
              </a:rPr>
              <a:t>E’una </a:t>
            </a:r>
            <a:r>
              <a:rPr sz="1800" i="1" spc="-5" dirty="0">
                <a:solidFill>
                  <a:srgbClr val="666666"/>
                </a:solidFill>
                <a:latin typeface="Arial"/>
                <a:cs typeface="Arial"/>
              </a:rPr>
              <a:t>aritmia</a:t>
            </a:r>
            <a:r>
              <a:rPr sz="1800" i="1" spc="5" dirty="0">
                <a:solidFill>
                  <a:srgbClr val="666666"/>
                </a:solidFill>
                <a:latin typeface="Arial"/>
                <a:cs typeface="Arial"/>
              </a:rPr>
              <a:t> </a:t>
            </a:r>
            <a:r>
              <a:rPr sz="1800" i="1" spc="-5" dirty="0">
                <a:solidFill>
                  <a:srgbClr val="666666"/>
                </a:solidFill>
                <a:latin typeface="Arial"/>
                <a:cs typeface="Arial"/>
              </a:rPr>
              <a:t>caratterizzata</a:t>
            </a:r>
            <a:r>
              <a:rPr sz="1800" i="1" spc="5" dirty="0">
                <a:solidFill>
                  <a:srgbClr val="666666"/>
                </a:solidFill>
                <a:latin typeface="Arial"/>
                <a:cs typeface="Arial"/>
              </a:rPr>
              <a:t> </a:t>
            </a:r>
            <a:r>
              <a:rPr sz="1800" i="1" dirty="0">
                <a:solidFill>
                  <a:srgbClr val="666666"/>
                </a:solidFill>
                <a:latin typeface="Arial"/>
                <a:cs typeface="Arial"/>
              </a:rPr>
              <a:t>da</a:t>
            </a:r>
            <a:r>
              <a:rPr sz="1800" i="1" spc="5" dirty="0">
                <a:solidFill>
                  <a:srgbClr val="666666"/>
                </a:solidFill>
                <a:latin typeface="Arial"/>
                <a:cs typeface="Arial"/>
              </a:rPr>
              <a:t> </a:t>
            </a:r>
            <a:r>
              <a:rPr sz="1800" i="1" dirty="0">
                <a:solidFill>
                  <a:srgbClr val="666666"/>
                </a:solidFill>
                <a:latin typeface="Arial"/>
                <a:cs typeface="Arial"/>
              </a:rPr>
              <a:t>un</a:t>
            </a:r>
            <a:r>
              <a:rPr sz="1800" i="1" spc="5" dirty="0">
                <a:solidFill>
                  <a:srgbClr val="666666"/>
                </a:solidFill>
                <a:latin typeface="Arial"/>
                <a:cs typeface="Arial"/>
              </a:rPr>
              <a:t> </a:t>
            </a:r>
            <a:r>
              <a:rPr sz="1800" i="1" spc="-5" dirty="0">
                <a:solidFill>
                  <a:srgbClr val="666666"/>
                </a:solidFill>
                <a:latin typeface="Arial"/>
                <a:cs typeface="Arial"/>
              </a:rPr>
              <a:t>alterazione</a:t>
            </a:r>
            <a:r>
              <a:rPr sz="1800" i="1" spc="5" dirty="0">
                <a:solidFill>
                  <a:srgbClr val="666666"/>
                </a:solidFill>
                <a:latin typeface="Arial"/>
                <a:cs typeface="Arial"/>
              </a:rPr>
              <a:t> </a:t>
            </a:r>
            <a:r>
              <a:rPr sz="1800" i="1" dirty="0">
                <a:solidFill>
                  <a:srgbClr val="666666"/>
                </a:solidFill>
                <a:latin typeface="Arial"/>
                <a:cs typeface="Arial"/>
              </a:rPr>
              <a:t>del</a:t>
            </a:r>
            <a:r>
              <a:rPr sz="1800" i="1" spc="5" dirty="0">
                <a:solidFill>
                  <a:srgbClr val="666666"/>
                </a:solidFill>
                <a:latin typeface="Arial"/>
                <a:cs typeface="Arial"/>
              </a:rPr>
              <a:t> </a:t>
            </a:r>
            <a:r>
              <a:rPr sz="1800" i="1" dirty="0">
                <a:solidFill>
                  <a:srgbClr val="666666"/>
                </a:solidFill>
                <a:latin typeface="Arial"/>
                <a:cs typeface="Arial"/>
              </a:rPr>
              <a:t>normale </a:t>
            </a:r>
            <a:r>
              <a:rPr sz="1800" i="1" spc="-484" dirty="0">
                <a:solidFill>
                  <a:srgbClr val="666666"/>
                </a:solidFill>
                <a:latin typeface="Arial"/>
                <a:cs typeface="Arial"/>
              </a:rPr>
              <a:t> </a:t>
            </a:r>
            <a:r>
              <a:rPr sz="1800" i="1" spc="-5" dirty="0">
                <a:solidFill>
                  <a:srgbClr val="666666"/>
                </a:solidFill>
                <a:latin typeface="Arial"/>
                <a:cs typeface="Arial"/>
              </a:rPr>
              <a:t>battito </a:t>
            </a:r>
            <a:r>
              <a:rPr sz="1800" i="1" dirty="0">
                <a:solidFill>
                  <a:srgbClr val="666666"/>
                </a:solidFill>
                <a:latin typeface="Arial"/>
                <a:cs typeface="Arial"/>
              </a:rPr>
              <a:t>cardiaco. Se non </a:t>
            </a:r>
            <a:r>
              <a:rPr sz="1800" i="1" spc="-5" dirty="0">
                <a:solidFill>
                  <a:srgbClr val="666666"/>
                </a:solidFill>
                <a:latin typeface="Arial"/>
                <a:cs typeface="Arial"/>
              </a:rPr>
              <a:t>diagnosticata, </a:t>
            </a:r>
            <a:r>
              <a:rPr sz="1800" i="1" dirty="0">
                <a:solidFill>
                  <a:srgbClr val="666666"/>
                </a:solidFill>
                <a:latin typeface="Arial"/>
                <a:cs typeface="Arial"/>
              </a:rPr>
              <a:t>quindi senza la </a:t>
            </a:r>
            <a:r>
              <a:rPr sz="1800" i="1" spc="5" dirty="0">
                <a:solidFill>
                  <a:srgbClr val="666666"/>
                </a:solidFill>
                <a:latin typeface="Arial"/>
                <a:cs typeface="Arial"/>
              </a:rPr>
              <a:t> </a:t>
            </a:r>
            <a:r>
              <a:rPr sz="1800" i="1" spc="-5" dirty="0">
                <a:solidFill>
                  <a:srgbClr val="666666"/>
                </a:solidFill>
                <a:latin typeface="Arial"/>
                <a:cs typeface="Arial"/>
              </a:rPr>
              <a:t>protezione</a:t>
            </a:r>
            <a:r>
              <a:rPr sz="1800" i="1" spc="10" dirty="0">
                <a:solidFill>
                  <a:srgbClr val="666666"/>
                </a:solidFill>
                <a:latin typeface="Arial"/>
                <a:cs typeface="Arial"/>
              </a:rPr>
              <a:t> </a:t>
            </a:r>
            <a:r>
              <a:rPr sz="1800" i="1" spc="-10" dirty="0">
                <a:solidFill>
                  <a:srgbClr val="666666"/>
                </a:solidFill>
                <a:latin typeface="Arial"/>
                <a:cs typeface="Arial"/>
              </a:rPr>
              <a:t>offerta</a:t>
            </a:r>
            <a:r>
              <a:rPr sz="1800" i="1" spc="15" dirty="0">
                <a:solidFill>
                  <a:srgbClr val="666666"/>
                </a:solidFill>
                <a:latin typeface="Arial"/>
                <a:cs typeface="Arial"/>
              </a:rPr>
              <a:t> </a:t>
            </a:r>
            <a:r>
              <a:rPr sz="1800" i="1" dirty="0">
                <a:solidFill>
                  <a:srgbClr val="666666"/>
                </a:solidFill>
                <a:latin typeface="Arial"/>
                <a:cs typeface="Arial"/>
              </a:rPr>
              <a:t>da</a:t>
            </a:r>
            <a:r>
              <a:rPr sz="1800" i="1" spc="10" dirty="0">
                <a:solidFill>
                  <a:srgbClr val="666666"/>
                </a:solidFill>
                <a:latin typeface="Arial"/>
                <a:cs typeface="Arial"/>
              </a:rPr>
              <a:t> </a:t>
            </a:r>
            <a:r>
              <a:rPr sz="1800" i="1" dirty="0">
                <a:solidFill>
                  <a:srgbClr val="666666"/>
                </a:solidFill>
                <a:latin typeface="Arial"/>
                <a:cs typeface="Arial"/>
              </a:rPr>
              <a:t>una</a:t>
            </a:r>
            <a:r>
              <a:rPr sz="1800" i="1" spc="15" dirty="0">
                <a:solidFill>
                  <a:srgbClr val="666666"/>
                </a:solidFill>
                <a:latin typeface="Arial"/>
                <a:cs typeface="Arial"/>
              </a:rPr>
              <a:t> </a:t>
            </a:r>
            <a:r>
              <a:rPr sz="1800" i="1" spc="-5" dirty="0">
                <a:solidFill>
                  <a:srgbClr val="666666"/>
                </a:solidFill>
                <a:latin typeface="Arial"/>
                <a:cs typeface="Arial"/>
              </a:rPr>
              <a:t>adeguata</a:t>
            </a:r>
            <a:r>
              <a:rPr sz="1800" i="1" spc="15" dirty="0">
                <a:solidFill>
                  <a:srgbClr val="666666"/>
                </a:solidFill>
                <a:latin typeface="Arial"/>
                <a:cs typeface="Arial"/>
              </a:rPr>
              <a:t> </a:t>
            </a:r>
            <a:r>
              <a:rPr sz="1800" i="1" spc="-5" dirty="0">
                <a:solidFill>
                  <a:srgbClr val="666666"/>
                </a:solidFill>
                <a:latin typeface="Arial"/>
                <a:cs typeface="Arial"/>
              </a:rPr>
              <a:t>terapia</a:t>
            </a:r>
            <a:r>
              <a:rPr sz="1800" i="1" spc="10" dirty="0">
                <a:solidFill>
                  <a:srgbClr val="666666"/>
                </a:solidFill>
                <a:latin typeface="Arial"/>
                <a:cs typeface="Arial"/>
              </a:rPr>
              <a:t> </a:t>
            </a:r>
            <a:r>
              <a:rPr sz="1800" i="1" spc="-5" dirty="0">
                <a:solidFill>
                  <a:srgbClr val="666666"/>
                </a:solidFill>
                <a:latin typeface="Arial"/>
                <a:cs typeface="Arial"/>
              </a:rPr>
              <a:t>anticoagulante </a:t>
            </a:r>
            <a:r>
              <a:rPr sz="1800" i="1" dirty="0">
                <a:solidFill>
                  <a:srgbClr val="666666"/>
                </a:solidFill>
                <a:latin typeface="Arial"/>
                <a:cs typeface="Arial"/>
              </a:rPr>
              <a:t> orale,</a:t>
            </a:r>
            <a:r>
              <a:rPr sz="1800" i="1" spc="-5" dirty="0">
                <a:solidFill>
                  <a:srgbClr val="666666"/>
                </a:solidFill>
                <a:latin typeface="Arial"/>
                <a:cs typeface="Arial"/>
              </a:rPr>
              <a:t> </a:t>
            </a:r>
            <a:r>
              <a:rPr sz="1800" i="1" dirty="0">
                <a:solidFill>
                  <a:srgbClr val="666666"/>
                </a:solidFill>
                <a:latin typeface="Arial"/>
                <a:cs typeface="Arial"/>
              </a:rPr>
              <a:t>essa </a:t>
            </a:r>
            <a:r>
              <a:rPr sz="1800" i="1" spc="-5" dirty="0">
                <a:solidFill>
                  <a:srgbClr val="666666"/>
                </a:solidFill>
                <a:latin typeface="Arial"/>
                <a:cs typeface="Arial"/>
              </a:rPr>
              <a:t>rappresenta</a:t>
            </a:r>
            <a:r>
              <a:rPr sz="1800" i="1" dirty="0">
                <a:solidFill>
                  <a:srgbClr val="666666"/>
                </a:solidFill>
                <a:latin typeface="Arial"/>
                <a:cs typeface="Arial"/>
              </a:rPr>
              <a:t> un </a:t>
            </a:r>
            <a:r>
              <a:rPr sz="1800" i="1" spc="-5" dirty="0">
                <a:solidFill>
                  <a:srgbClr val="666666"/>
                </a:solidFill>
                <a:latin typeface="Arial"/>
                <a:cs typeface="Arial"/>
              </a:rPr>
              <a:t>importante</a:t>
            </a:r>
            <a:r>
              <a:rPr sz="1800" i="1" spc="5" dirty="0">
                <a:solidFill>
                  <a:srgbClr val="666666"/>
                </a:solidFill>
                <a:latin typeface="Arial"/>
                <a:cs typeface="Arial"/>
              </a:rPr>
              <a:t> </a:t>
            </a:r>
            <a:r>
              <a:rPr sz="1800" i="1" spc="-5" dirty="0">
                <a:solidFill>
                  <a:srgbClr val="666666"/>
                </a:solidFill>
                <a:latin typeface="Arial"/>
                <a:cs typeface="Arial"/>
              </a:rPr>
              <a:t>fattore</a:t>
            </a:r>
            <a:r>
              <a:rPr sz="1800" i="1" dirty="0">
                <a:solidFill>
                  <a:srgbClr val="666666"/>
                </a:solidFill>
                <a:latin typeface="Arial"/>
                <a:cs typeface="Arial"/>
              </a:rPr>
              <a:t> di rischio per </a:t>
            </a:r>
            <a:r>
              <a:rPr sz="1800" i="1" spc="-484" dirty="0">
                <a:solidFill>
                  <a:srgbClr val="666666"/>
                </a:solidFill>
                <a:latin typeface="Arial"/>
                <a:cs typeface="Arial"/>
              </a:rPr>
              <a:t> </a:t>
            </a:r>
            <a:r>
              <a:rPr sz="1800" i="1" spc="-5" dirty="0">
                <a:solidFill>
                  <a:srgbClr val="666666"/>
                </a:solidFill>
                <a:latin typeface="Arial"/>
                <a:cs typeface="Arial"/>
              </a:rPr>
              <a:t>ictus.</a:t>
            </a:r>
            <a:endParaRPr sz="1800" dirty="0">
              <a:latin typeface="Arial"/>
              <a:cs typeface="Arial"/>
            </a:endParaRPr>
          </a:p>
          <a:p>
            <a:pPr>
              <a:lnSpc>
                <a:spcPct val="100000"/>
              </a:lnSpc>
            </a:pPr>
            <a:endParaRPr sz="1800" dirty="0">
              <a:latin typeface="Arial"/>
              <a:cs typeface="Arial"/>
            </a:endParaRPr>
          </a:p>
          <a:p>
            <a:pPr>
              <a:lnSpc>
                <a:spcPct val="100000"/>
              </a:lnSpc>
              <a:spcBef>
                <a:spcPts val="50"/>
              </a:spcBef>
            </a:pPr>
            <a:endParaRPr sz="1750" dirty="0">
              <a:latin typeface="Arial"/>
              <a:cs typeface="Arial"/>
            </a:endParaRPr>
          </a:p>
          <a:p>
            <a:pPr marL="1320800">
              <a:lnSpc>
                <a:spcPct val="100000"/>
              </a:lnSpc>
            </a:pPr>
            <a:r>
              <a:rPr sz="3600" b="1" spc="-5" dirty="0">
                <a:solidFill>
                  <a:srgbClr val="FF0000"/>
                </a:solidFill>
                <a:latin typeface="Times New Roman"/>
                <a:cs typeface="Times New Roman"/>
              </a:rPr>
              <a:t>Fattori</a:t>
            </a:r>
            <a:r>
              <a:rPr sz="3600" b="1" spc="-15" dirty="0">
                <a:solidFill>
                  <a:srgbClr val="FF0000"/>
                </a:solidFill>
                <a:latin typeface="Times New Roman"/>
                <a:cs typeface="Times New Roman"/>
              </a:rPr>
              <a:t> </a:t>
            </a:r>
            <a:r>
              <a:rPr sz="3600" b="1" dirty="0">
                <a:solidFill>
                  <a:srgbClr val="FF0000"/>
                </a:solidFill>
                <a:latin typeface="Times New Roman"/>
                <a:cs typeface="Times New Roman"/>
              </a:rPr>
              <a:t>di</a:t>
            </a:r>
            <a:r>
              <a:rPr sz="3600" b="1" spc="-10" dirty="0">
                <a:solidFill>
                  <a:srgbClr val="FF0000"/>
                </a:solidFill>
                <a:latin typeface="Times New Roman"/>
                <a:cs typeface="Times New Roman"/>
              </a:rPr>
              <a:t> </a:t>
            </a:r>
            <a:r>
              <a:rPr sz="3600" b="1" spc="-5" dirty="0">
                <a:solidFill>
                  <a:srgbClr val="FF0000"/>
                </a:solidFill>
                <a:latin typeface="Times New Roman"/>
                <a:cs typeface="Times New Roman"/>
              </a:rPr>
              <a:t>rischio </a:t>
            </a:r>
            <a:r>
              <a:rPr sz="3600" b="1" dirty="0">
                <a:solidFill>
                  <a:srgbClr val="FF0000"/>
                </a:solidFill>
                <a:latin typeface="Times New Roman"/>
                <a:cs typeface="Times New Roman"/>
              </a:rPr>
              <a:t>non</a:t>
            </a:r>
            <a:r>
              <a:rPr sz="3600" b="1" spc="-5" dirty="0">
                <a:solidFill>
                  <a:srgbClr val="FF0000"/>
                </a:solidFill>
                <a:latin typeface="Times New Roman"/>
                <a:cs typeface="Times New Roman"/>
              </a:rPr>
              <a:t> modificabili</a:t>
            </a:r>
            <a:endParaRPr sz="3600" dirty="0">
              <a:latin typeface="Times New Roman"/>
              <a:cs typeface="Times New Roman"/>
            </a:endParaRPr>
          </a:p>
          <a:p>
            <a:pPr marL="26034">
              <a:lnSpc>
                <a:spcPct val="100000"/>
              </a:lnSpc>
              <a:spcBef>
                <a:spcPts val="1755"/>
              </a:spcBef>
            </a:pPr>
            <a:r>
              <a:rPr sz="1800" b="1" dirty="0">
                <a:solidFill>
                  <a:srgbClr val="333333"/>
                </a:solidFill>
                <a:latin typeface="Arial"/>
                <a:cs typeface="Arial"/>
              </a:rPr>
              <a:t>Età </a:t>
            </a:r>
            <a:r>
              <a:rPr sz="1800" i="1" dirty="0">
                <a:solidFill>
                  <a:srgbClr val="333333"/>
                </a:solidFill>
                <a:latin typeface="Arial"/>
                <a:cs typeface="Arial"/>
              </a:rPr>
              <a:t>è il maggiore </a:t>
            </a:r>
            <a:r>
              <a:rPr sz="1800" i="1" spc="-5" dirty="0">
                <a:solidFill>
                  <a:srgbClr val="333333"/>
                </a:solidFill>
                <a:latin typeface="Arial"/>
                <a:cs typeface="Arial"/>
              </a:rPr>
              <a:t>fattore</a:t>
            </a:r>
            <a:r>
              <a:rPr sz="1800" i="1" dirty="0">
                <a:solidFill>
                  <a:srgbClr val="333333"/>
                </a:solidFill>
                <a:latin typeface="Arial"/>
                <a:cs typeface="Arial"/>
              </a:rPr>
              <a:t> di</a:t>
            </a:r>
            <a:r>
              <a:rPr sz="1800" i="1" spc="5" dirty="0">
                <a:solidFill>
                  <a:srgbClr val="333333"/>
                </a:solidFill>
                <a:latin typeface="Arial"/>
                <a:cs typeface="Arial"/>
              </a:rPr>
              <a:t> </a:t>
            </a:r>
            <a:r>
              <a:rPr sz="1800" i="1" dirty="0">
                <a:solidFill>
                  <a:srgbClr val="333333"/>
                </a:solidFill>
                <a:latin typeface="Arial"/>
                <a:cs typeface="Arial"/>
              </a:rPr>
              <a:t>rischio non </a:t>
            </a:r>
            <a:r>
              <a:rPr sz="1800" i="1" spc="-5" dirty="0">
                <a:solidFill>
                  <a:srgbClr val="333333"/>
                </a:solidFill>
                <a:latin typeface="Arial"/>
                <a:cs typeface="Arial"/>
              </a:rPr>
              <a:t>modificabile</a:t>
            </a:r>
            <a:r>
              <a:rPr sz="1800" i="1" dirty="0">
                <a:solidFill>
                  <a:srgbClr val="333333"/>
                </a:solidFill>
                <a:latin typeface="Arial"/>
                <a:cs typeface="Arial"/>
              </a:rPr>
              <a:t> per</a:t>
            </a:r>
            <a:r>
              <a:rPr sz="1800" i="1" spc="-5" dirty="0">
                <a:solidFill>
                  <a:srgbClr val="333333"/>
                </a:solidFill>
                <a:latin typeface="Arial"/>
                <a:cs typeface="Arial"/>
              </a:rPr>
              <a:t> l’ictus.</a:t>
            </a:r>
            <a:endParaRPr sz="1800" dirty="0">
              <a:latin typeface="Arial"/>
              <a:cs typeface="Arial"/>
            </a:endParaRPr>
          </a:p>
          <a:p>
            <a:pPr>
              <a:lnSpc>
                <a:spcPct val="100000"/>
              </a:lnSpc>
              <a:spcBef>
                <a:spcPts val="45"/>
              </a:spcBef>
            </a:pPr>
            <a:endParaRPr sz="1700" dirty="0">
              <a:latin typeface="Arial"/>
              <a:cs typeface="Arial"/>
            </a:endParaRPr>
          </a:p>
          <a:p>
            <a:pPr marL="26034" marR="1739264">
              <a:lnSpc>
                <a:spcPct val="101899"/>
              </a:lnSpc>
            </a:pPr>
            <a:r>
              <a:rPr sz="1800" i="1" spc="-10" dirty="0">
                <a:solidFill>
                  <a:srgbClr val="333333"/>
                </a:solidFill>
                <a:latin typeface="Arial"/>
                <a:cs typeface="Arial"/>
              </a:rPr>
              <a:t>L’incidenza</a:t>
            </a:r>
            <a:r>
              <a:rPr sz="1800" i="1" dirty="0">
                <a:solidFill>
                  <a:srgbClr val="333333"/>
                </a:solidFill>
                <a:latin typeface="Arial"/>
                <a:cs typeface="Arial"/>
              </a:rPr>
              <a:t> </a:t>
            </a:r>
            <a:r>
              <a:rPr sz="1800" i="1" spc="-5" dirty="0">
                <a:solidFill>
                  <a:srgbClr val="333333"/>
                </a:solidFill>
                <a:latin typeface="Arial"/>
                <a:cs typeface="Arial"/>
              </a:rPr>
              <a:t>dell’evento</a:t>
            </a:r>
            <a:r>
              <a:rPr sz="1800" i="1" dirty="0">
                <a:solidFill>
                  <a:srgbClr val="333333"/>
                </a:solidFill>
                <a:latin typeface="Arial"/>
                <a:cs typeface="Arial"/>
              </a:rPr>
              <a:t> cerebrovascolare </a:t>
            </a:r>
            <a:r>
              <a:rPr sz="1800" i="1" spc="-5" dirty="0">
                <a:solidFill>
                  <a:srgbClr val="333333"/>
                </a:solidFill>
                <a:latin typeface="Arial"/>
                <a:cs typeface="Arial"/>
              </a:rPr>
              <a:t>aumenta</a:t>
            </a:r>
            <a:r>
              <a:rPr sz="1800" i="1" spc="5" dirty="0">
                <a:solidFill>
                  <a:srgbClr val="333333"/>
                </a:solidFill>
                <a:latin typeface="Arial"/>
                <a:cs typeface="Arial"/>
              </a:rPr>
              <a:t> </a:t>
            </a:r>
            <a:r>
              <a:rPr sz="1800" i="1" dirty="0">
                <a:solidFill>
                  <a:srgbClr val="333333"/>
                </a:solidFill>
                <a:latin typeface="Arial"/>
                <a:cs typeface="Arial"/>
              </a:rPr>
              <a:t>con </a:t>
            </a:r>
            <a:r>
              <a:rPr sz="1800" i="1" spc="-5" dirty="0">
                <a:solidFill>
                  <a:srgbClr val="333333"/>
                </a:solidFill>
                <a:latin typeface="Arial"/>
                <a:cs typeface="Arial"/>
              </a:rPr>
              <a:t>l’età</a:t>
            </a:r>
            <a:r>
              <a:rPr sz="1800" i="1" dirty="0">
                <a:solidFill>
                  <a:srgbClr val="333333"/>
                </a:solidFill>
                <a:latin typeface="Arial"/>
                <a:cs typeface="Arial"/>
              </a:rPr>
              <a:t> e </a:t>
            </a:r>
            <a:r>
              <a:rPr sz="1800" i="1" spc="-484" dirty="0">
                <a:solidFill>
                  <a:srgbClr val="333333"/>
                </a:solidFill>
                <a:latin typeface="Arial"/>
                <a:cs typeface="Arial"/>
              </a:rPr>
              <a:t> </a:t>
            </a:r>
            <a:r>
              <a:rPr sz="1800" i="1" dirty="0">
                <a:solidFill>
                  <a:srgbClr val="333333"/>
                </a:solidFill>
                <a:latin typeface="Arial"/>
                <a:cs typeface="Arial"/>
              </a:rPr>
              <a:t>a</a:t>
            </a:r>
            <a:r>
              <a:rPr sz="1800" i="1" spc="-5" dirty="0">
                <a:solidFill>
                  <a:srgbClr val="333333"/>
                </a:solidFill>
                <a:latin typeface="Arial"/>
                <a:cs typeface="Arial"/>
              </a:rPr>
              <a:t> partire</a:t>
            </a:r>
            <a:r>
              <a:rPr sz="1800" i="1" dirty="0">
                <a:solidFill>
                  <a:srgbClr val="333333"/>
                </a:solidFill>
                <a:latin typeface="Arial"/>
                <a:cs typeface="Arial"/>
              </a:rPr>
              <a:t> dai</a:t>
            </a:r>
            <a:r>
              <a:rPr sz="1800" i="1" spc="-5" dirty="0">
                <a:solidFill>
                  <a:srgbClr val="333333"/>
                </a:solidFill>
                <a:latin typeface="Arial"/>
                <a:cs typeface="Arial"/>
              </a:rPr>
              <a:t> </a:t>
            </a:r>
            <a:r>
              <a:rPr sz="1800" i="1" dirty="0">
                <a:solidFill>
                  <a:srgbClr val="333333"/>
                </a:solidFill>
                <a:latin typeface="Arial"/>
                <a:cs typeface="Arial"/>
              </a:rPr>
              <a:t>55 anni</a:t>
            </a:r>
            <a:r>
              <a:rPr sz="1800" i="1" spc="-5" dirty="0">
                <a:solidFill>
                  <a:srgbClr val="333333"/>
                </a:solidFill>
                <a:latin typeface="Arial"/>
                <a:cs typeface="Arial"/>
              </a:rPr>
              <a:t> </a:t>
            </a:r>
            <a:r>
              <a:rPr sz="1800" i="1" dirty="0">
                <a:solidFill>
                  <a:srgbClr val="333333"/>
                </a:solidFill>
                <a:latin typeface="Arial"/>
                <a:cs typeface="Arial"/>
              </a:rPr>
              <a:t>raddoppia per</a:t>
            </a:r>
            <a:r>
              <a:rPr sz="1800" i="1" spc="-10" dirty="0">
                <a:solidFill>
                  <a:srgbClr val="333333"/>
                </a:solidFill>
                <a:latin typeface="Arial"/>
                <a:cs typeface="Arial"/>
              </a:rPr>
              <a:t> </a:t>
            </a:r>
            <a:r>
              <a:rPr sz="1800" i="1" dirty="0">
                <a:solidFill>
                  <a:srgbClr val="333333"/>
                </a:solidFill>
                <a:latin typeface="Arial"/>
                <a:cs typeface="Arial"/>
              </a:rPr>
              <a:t>ogni decade.</a:t>
            </a:r>
            <a:endParaRPr sz="1800" dirty="0">
              <a:latin typeface="Arial"/>
              <a:cs typeface="Arial"/>
            </a:endParaRPr>
          </a:p>
          <a:p>
            <a:pPr marL="12700">
              <a:lnSpc>
                <a:spcPts val="1685"/>
              </a:lnSpc>
            </a:pPr>
            <a:r>
              <a:rPr sz="1800" dirty="0">
                <a:solidFill>
                  <a:srgbClr val="666666"/>
                </a:solidFill>
                <a:latin typeface="Arial MT"/>
                <a:cs typeface="Arial MT"/>
              </a:rPr>
              <a:t>La</a:t>
            </a:r>
            <a:r>
              <a:rPr sz="1800" spc="-5" dirty="0">
                <a:solidFill>
                  <a:srgbClr val="666666"/>
                </a:solidFill>
                <a:latin typeface="Arial MT"/>
                <a:cs typeface="Arial MT"/>
              </a:rPr>
              <a:t> </a:t>
            </a:r>
            <a:r>
              <a:rPr sz="1800" dirty="0">
                <a:solidFill>
                  <a:srgbClr val="666666"/>
                </a:solidFill>
                <a:latin typeface="Arial MT"/>
                <a:cs typeface="Arial MT"/>
              </a:rPr>
              <a:t>maggior</a:t>
            </a:r>
            <a:r>
              <a:rPr sz="1800" spc="-5" dirty="0">
                <a:solidFill>
                  <a:srgbClr val="666666"/>
                </a:solidFill>
                <a:latin typeface="Arial MT"/>
                <a:cs typeface="Arial MT"/>
              </a:rPr>
              <a:t> parte </a:t>
            </a:r>
            <a:r>
              <a:rPr sz="1800" dirty="0">
                <a:solidFill>
                  <a:srgbClr val="666666"/>
                </a:solidFill>
                <a:latin typeface="Arial MT"/>
                <a:cs typeface="Arial MT"/>
              </a:rPr>
              <a:t>degli </a:t>
            </a:r>
            <a:r>
              <a:rPr sz="1800" spc="-5" dirty="0">
                <a:solidFill>
                  <a:srgbClr val="666666"/>
                </a:solidFill>
                <a:latin typeface="Arial MT"/>
                <a:cs typeface="Arial MT"/>
              </a:rPr>
              <a:t>ictus</a:t>
            </a:r>
            <a:r>
              <a:rPr sz="1800" spc="-10" dirty="0">
                <a:solidFill>
                  <a:srgbClr val="666666"/>
                </a:solidFill>
                <a:latin typeface="Arial MT"/>
                <a:cs typeface="Arial MT"/>
              </a:rPr>
              <a:t> </a:t>
            </a:r>
            <a:r>
              <a:rPr sz="1800" dirty="0">
                <a:solidFill>
                  <a:srgbClr val="666666"/>
                </a:solidFill>
                <a:latin typeface="Arial MT"/>
                <a:cs typeface="Arial MT"/>
              </a:rPr>
              <a:t>si </a:t>
            </a:r>
            <a:r>
              <a:rPr sz="1800" spc="-5" dirty="0">
                <a:solidFill>
                  <a:srgbClr val="666666"/>
                </a:solidFill>
                <a:latin typeface="Arial MT"/>
                <a:cs typeface="Arial MT"/>
              </a:rPr>
              <a:t>verifica </a:t>
            </a:r>
            <a:r>
              <a:rPr sz="1800" dirty="0">
                <a:solidFill>
                  <a:srgbClr val="666666"/>
                </a:solidFill>
                <a:latin typeface="Arial MT"/>
                <a:cs typeface="Arial MT"/>
              </a:rPr>
              <a:t>dopo i</a:t>
            </a:r>
            <a:r>
              <a:rPr sz="1800" spc="-5" dirty="0">
                <a:solidFill>
                  <a:srgbClr val="666666"/>
                </a:solidFill>
                <a:latin typeface="Arial MT"/>
                <a:cs typeface="Arial MT"/>
              </a:rPr>
              <a:t> </a:t>
            </a:r>
            <a:r>
              <a:rPr sz="1800" dirty="0">
                <a:solidFill>
                  <a:srgbClr val="666666"/>
                </a:solidFill>
                <a:latin typeface="Arial MT"/>
                <a:cs typeface="Arial MT"/>
              </a:rPr>
              <a:t>65 anni.</a:t>
            </a:r>
            <a:endParaRPr sz="1800" dirty="0">
              <a:latin typeface="Arial MT"/>
              <a:cs typeface="Arial MT"/>
            </a:endParaRPr>
          </a:p>
        </p:txBody>
      </p:sp>
      <p:sp>
        <p:nvSpPr>
          <p:cNvPr id="6" name="object 6"/>
          <p:cNvSpPr txBox="1"/>
          <p:nvPr/>
        </p:nvSpPr>
        <p:spPr>
          <a:xfrm>
            <a:off x="44842" y="5548681"/>
            <a:ext cx="5287010" cy="579120"/>
          </a:xfrm>
          <a:prstGeom prst="rect">
            <a:avLst/>
          </a:prstGeom>
        </p:spPr>
        <p:txBody>
          <a:bodyPr vert="horz" wrap="square" lIns="0" tIns="6985" rIns="0" bIns="0" rtlCol="0">
            <a:spAutoFit/>
          </a:bodyPr>
          <a:lstStyle/>
          <a:p>
            <a:pPr marL="12700" marR="5080" indent="50800">
              <a:lnSpc>
                <a:spcPct val="101899"/>
              </a:lnSpc>
              <a:spcBef>
                <a:spcPts val="55"/>
              </a:spcBef>
            </a:pPr>
            <a:r>
              <a:rPr sz="1800" i="1" spc="-5" dirty="0">
                <a:solidFill>
                  <a:srgbClr val="333333"/>
                </a:solidFill>
                <a:latin typeface="Arial"/>
                <a:cs typeface="Arial"/>
              </a:rPr>
              <a:t>Appartenere</a:t>
            </a:r>
            <a:r>
              <a:rPr sz="1800" i="1" spc="-10" dirty="0">
                <a:solidFill>
                  <a:srgbClr val="333333"/>
                </a:solidFill>
                <a:latin typeface="Arial"/>
                <a:cs typeface="Arial"/>
              </a:rPr>
              <a:t> </a:t>
            </a:r>
            <a:r>
              <a:rPr sz="1800" i="1" dirty="0">
                <a:solidFill>
                  <a:srgbClr val="333333"/>
                </a:solidFill>
                <a:latin typeface="Arial"/>
                <a:cs typeface="Arial"/>
              </a:rPr>
              <a:t>al</a:t>
            </a:r>
            <a:r>
              <a:rPr sz="1800" i="1" spc="-10" dirty="0">
                <a:solidFill>
                  <a:srgbClr val="333333"/>
                </a:solidFill>
                <a:latin typeface="Arial"/>
                <a:cs typeface="Arial"/>
              </a:rPr>
              <a:t> </a:t>
            </a:r>
            <a:r>
              <a:rPr sz="1800" i="1" dirty="0">
                <a:solidFill>
                  <a:srgbClr val="333333"/>
                </a:solidFill>
                <a:latin typeface="Arial"/>
                <a:cs typeface="Arial"/>
              </a:rPr>
              <a:t>sesso</a:t>
            </a:r>
            <a:r>
              <a:rPr sz="1800" i="1" spc="-5" dirty="0">
                <a:solidFill>
                  <a:srgbClr val="333333"/>
                </a:solidFill>
                <a:latin typeface="Arial"/>
                <a:cs typeface="Arial"/>
              </a:rPr>
              <a:t> </a:t>
            </a:r>
            <a:r>
              <a:rPr sz="1800" i="1" dirty="0">
                <a:solidFill>
                  <a:srgbClr val="333333"/>
                </a:solidFill>
                <a:latin typeface="Arial"/>
                <a:cs typeface="Arial"/>
              </a:rPr>
              <a:t>maschile</a:t>
            </a:r>
            <a:r>
              <a:rPr sz="1800" i="1" spc="-10" dirty="0">
                <a:solidFill>
                  <a:srgbClr val="333333"/>
                </a:solidFill>
                <a:latin typeface="Arial"/>
                <a:cs typeface="Arial"/>
              </a:rPr>
              <a:t> </a:t>
            </a:r>
            <a:r>
              <a:rPr sz="1800" i="1" dirty="0">
                <a:solidFill>
                  <a:srgbClr val="333333"/>
                </a:solidFill>
                <a:latin typeface="Arial"/>
                <a:cs typeface="Arial"/>
              </a:rPr>
              <a:t>e</a:t>
            </a:r>
            <a:r>
              <a:rPr sz="1800" i="1" spc="-10" dirty="0">
                <a:solidFill>
                  <a:srgbClr val="333333"/>
                </a:solidFill>
                <a:latin typeface="Arial"/>
                <a:cs typeface="Arial"/>
              </a:rPr>
              <a:t> </a:t>
            </a:r>
            <a:r>
              <a:rPr sz="1800" i="1" dirty="0">
                <a:solidFill>
                  <a:srgbClr val="333333"/>
                </a:solidFill>
                <a:latin typeface="Arial"/>
                <a:cs typeface="Arial"/>
              </a:rPr>
              <a:t>la</a:t>
            </a:r>
            <a:r>
              <a:rPr sz="1800" i="1" spc="-5" dirty="0">
                <a:solidFill>
                  <a:srgbClr val="333333"/>
                </a:solidFill>
                <a:latin typeface="Arial"/>
                <a:cs typeface="Arial"/>
              </a:rPr>
              <a:t> </a:t>
            </a:r>
            <a:r>
              <a:rPr sz="1800" i="1" dirty="0">
                <a:solidFill>
                  <a:srgbClr val="333333"/>
                </a:solidFill>
                <a:latin typeface="Arial"/>
                <a:cs typeface="Arial"/>
              </a:rPr>
              <a:t>predisposizione </a:t>
            </a:r>
            <a:r>
              <a:rPr sz="1800" i="1" spc="-484" dirty="0">
                <a:solidFill>
                  <a:srgbClr val="333333"/>
                </a:solidFill>
                <a:latin typeface="Arial"/>
                <a:cs typeface="Arial"/>
              </a:rPr>
              <a:t> </a:t>
            </a:r>
            <a:r>
              <a:rPr sz="1800" i="1" spc="-5" dirty="0">
                <a:solidFill>
                  <a:srgbClr val="333333"/>
                </a:solidFill>
                <a:latin typeface="Arial"/>
                <a:cs typeface="Arial"/>
              </a:rPr>
              <a:t>familiare</a:t>
            </a:r>
            <a:r>
              <a:rPr sz="1800" i="1" dirty="0">
                <a:solidFill>
                  <a:srgbClr val="333333"/>
                </a:solidFill>
                <a:latin typeface="Arial"/>
                <a:cs typeface="Arial"/>
              </a:rPr>
              <a:t> sono </a:t>
            </a:r>
            <a:r>
              <a:rPr sz="1800" i="1" spc="-5" dirty="0">
                <a:solidFill>
                  <a:srgbClr val="333333"/>
                </a:solidFill>
                <a:latin typeface="Arial"/>
                <a:cs typeface="Arial"/>
              </a:rPr>
              <a:t>ulteriori</a:t>
            </a:r>
            <a:r>
              <a:rPr sz="1800" i="1" dirty="0">
                <a:solidFill>
                  <a:srgbClr val="333333"/>
                </a:solidFill>
                <a:latin typeface="Arial"/>
                <a:cs typeface="Arial"/>
              </a:rPr>
              <a:t> </a:t>
            </a:r>
            <a:r>
              <a:rPr sz="1800" i="1" spc="-5" dirty="0">
                <a:solidFill>
                  <a:srgbClr val="333333"/>
                </a:solidFill>
                <a:latin typeface="Arial"/>
                <a:cs typeface="Arial"/>
              </a:rPr>
              <a:t>fattori</a:t>
            </a:r>
            <a:r>
              <a:rPr sz="1800" i="1" dirty="0">
                <a:solidFill>
                  <a:srgbClr val="333333"/>
                </a:solidFill>
                <a:latin typeface="Arial"/>
                <a:cs typeface="Arial"/>
              </a:rPr>
              <a:t> di rischio</a:t>
            </a:r>
            <a:endParaRPr sz="1800" dirty="0">
              <a:latin typeface="Arial"/>
              <a:cs typeface="Arial"/>
            </a:endParaRPr>
          </a:p>
        </p:txBody>
      </p:sp>
      <p:pic>
        <p:nvPicPr>
          <p:cNvPr id="7" name="object 7"/>
          <p:cNvPicPr/>
          <p:nvPr/>
        </p:nvPicPr>
        <p:blipFill>
          <a:blip r:embed="rId2" cstate="print"/>
          <a:stretch>
            <a:fillRect/>
          </a:stretch>
        </p:blipFill>
        <p:spPr>
          <a:xfrm>
            <a:off x="6319053" y="219092"/>
            <a:ext cx="2600304" cy="3321298"/>
          </a:xfrm>
          <a:prstGeom prst="rect">
            <a:avLst/>
          </a:prstGeom>
        </p:spPr>
      </p:pic>
      <p:pic>
        <p:nvPicPr>
          <p:cNvPr id="8" name="object 8"/>
          <p:cNvPicPr/>
          <p:nvPr/>
        </p:nvPicPr>
        <p:blipFill>
          <a:blip r:embed="rId3" cstate="print"/>
          <a:stretch>
            <a:fillRect/>
          </a:stretch>
        </p:blipFill>
        <p:spPr>
          <a:xfrm>
            <a:off x="6929768" y="3949133"/>
            <a:ext cx="1961880" cy="2229897"/>
          </a:xfrm>
          <a:prstGeom prst="rect">
            <a:avLst/>
          </a:prstGeom>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1066800" y="152400"/>
            <a:ext cx="6934200" cy="5943600"/>
          </a:xfrm>
          <a:prstGeom prst="rect">
            <a:avLst/>
          </a:prstGeom>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2"/>
          <p:cNvSpPr txBox="1">
            <a:spLocks noChangeArrowheads="1"/>
          </p:cNvSpPr>
          <p:nvPr/>
        </p:nvSpPr>
        <p:spPr bwMode="auto">
          <a:xfrm>
            <a:off x="0" y="932522"/>
            <a:ext cx="9001125"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defRPr/>
            </a:pPr>
            <a:endParaRPr lang="it-IT" altLang="it-IT" sz="3200" b="1" dirty="0">
              <a:latin typeface="+mj-lt"/>
            </a:endParaRPr>
          </a:p>
          <a:p>
            <a:pPr>
              <a:buFontTx/>
              <a:buChar char="•"/>
              <a:defRPr/>
            </a:pPr>
            <a:r>
              <a:rPr lang="it-IT" altLang="it-IT" sz="3200" b="1" dirty="0">
                <a:latin typeface="+mj-lt"/>
              </a:rPr>
              <a:t> </a:t>
            </a:r>
            <a:r>
              <a:rPr lang="it-IT" altLang="it-IT" sz="3200" dirty="0">
                <a:latin typeface="+mj-lt"/>
              </a:rPr>
              <a:t>alterazioni della </a:t>
            </a:r>
            <a:r>
              <a:rPr lang="it-IT" altLang="it-IT" sz="3200" b="1" dirty="0">
                <a:latin typeface="+mj-lt"/>
              </a:rPr>
              <a:t>motilità</a:t>
            </a:r>
            <a:r>
              <a:rPr lang="it-IT" altLang="it-IT" sz="3200" dirty="0">
                <a:latin typeface="+mj-lt"/>
              </a:rPr>
              <a:t> a carico di un distretto corporeo più o meno vasto</a:t>
            </a:r>
          </a:p>
          <a:p>
            <a:pPr>
              <a:buFontTx/>
              <a:buChar char="•"/>
              <a:defRPr/>
            </a:pPr>
            <a:r>
              <a:rPr lang="it-IT" altLang="it-IT" sz="3200" dirty="0">
                <a:latin typeface="+mj-lt"/>
              </a:rPr>
              <a:t> alterazioni della </a:t>
            </a:r>
            <a:r>
              <a:rPr lang="it-IT" altLang="it-IT" sz="3200" b="1" dirty="0">
                <a:latin typeface="+mj-lt"/>
              </a:rPr>
              <a:t>sensibilità</a:t>
            </a:r>
            <a:r>
              <a:rPr lang="it-IT" altLang="it-IT" sz="3200" dirty="0">
                <a:latin typeface="+mj-lt"/>
              </a:rPr>
              <a:t>  a carico di un distretto corporeo più o meno vasto</a:t>
            </a:r>
          </a:p>
          <a:p>
            <a:pPr>
              <a:buFontTx/>
              <a:buChar char="•"/>
              <a:defRPr/>
            </a:pPr>
            <a:r>
              <a:rPr lang="it-IT" altLang="it-IT" sz="3200" dirty="0">
                <a:latin typeface="+mj-lt"/>
              </a:rPr>
              <a:t> disturbi </a:t>
            </a:r>
            <a:r>
              <a:rPr lang="it-IT" altLang="it-IT" sz="3200" b="1" dirty="0">
                <a:latin typeface="+mj-lt"/>
              </a:rPr>
              <a:t>visivi</a:t>
            </a:r>
            <a:r>
              <a:rPr lang="it-IT" altLang="it-IT" sz="3200" dirty="0">
                <a:latin typeface="+mj-lt"/>
              </a:rPr>
              <a:t> e del </a:t>
            </a:r>
            <a:r>
              <a:rPr lang="it-IT" altLang="it-IT" sz="3200" b="1" dirty="0">
                <a:latin typeface="+mj-lt"/>
              </a:rPr>
              <a:t>linguaggio</a:t>
            </a:r>
          </a:p>
          <a:p>
            <a:pPr>
              <a:buFontTx/>
              <a:buChar char="•"/>
              <a:defRPr/>
            </a:pPr>
            <a:r>
              <a:rPr lang="it-IT" altLang="it-IT" sz="3200" dirty="0">
                <a:latin typeface="+mj-lt"/>
              </a:rPr>
              <a:t> difficoltà alla </a:t>
            </a:r>
            <a:r>
              <a:rPr lang="it-IT" altLang="it-IT" sz="3200" b="1" dirty="0">
                <a:latin typeface="+mj-lt"/>
              </a:rPr>
              <a:t>deglutizione</a:t>
            </a:r>
          </a:p>
          <a:p>
            <a:pPr algn="ctr">
              <a:buFontTx/>
              <a:buChar char="•"/>
              <a:defRPr/>
            </a:pPr>
            <a:endParaRPr lang="it-IT" altLang="it-IT" sz="3200" b="1" dirty="0">
              <a:latin typeface="+mj-lt"/>
            </a:endParaRPr>
          </a:p>
          <a:p>
            <a:pPr algn="ctr">
              <a:defRPr/>
            </a:pPr>
            <a:r>
              <a:rPr lang="it-IT" altLang="it-IT" sz="3200" i="1" dirty="0">
                <a:latin typeface="+mj-lt"/>
              </a:rPr>
              <a:t>Avviene nella metà parte del corpo controlaterale a quella dell’area dell’encefalo colpita!!</a:t>
            </a:r>
          </a:p>
        </p:txBody>
      </p:sp>
      <p:sp>
        <p:nvSpPr>
          <p:cNvPr id="136195" name="Text Box 3"/>
          <p:cNvSpPr txBox="1">
            <a:spLocks noChangeArrowheads="1"/>
          </p:cNvSpPr>
          <p:nvPr/>
        </p:nvSpPr>
        <p:spPr bwMode="auto">
          <a:xfrm>
            <a:off x="1615838" y="476672"/>
            <a:ext cx="59123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defRPr/>
            </a:pPr>
            <a:r>
              <a:rPr lang="it-IT" altLang="it-IT" sz="3200" b="1" dirty="0">
                <a:latin typeface="+mj-lt"/>
              </a:rPr>
              <a:t>Segni e sintomi neurologici generali</a:t>
            </a:r>
          </a:p>
        </p:txBody>
      </p:sp>
    </p:spTree>
    <p:extLst>
      <p:ext uri="{BB962C8B-B14F-4D97-AF65-F5344CB8AC3E}">
        <p14:creationId xmlns:p14="http://schemas.microsoft.com/office/powerpoint/2010/main" val="206617845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1143000" y="1209675"/>
            <a:ext cx="7088188" cy="420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it-IT" altLang="it-IT" sz="1100" b="1" dirty="0">
              <a:latin typeface="+mj-lt"/>
            </a:endParaRPr>
          </a:p>
          <a:p>
            <a:pPr>
              <a:buFontTx/>
              <a:buChar char="•"/>
              <a:defRPr/>
            </a:pPr>
            <a:r>
              <a:rPr lang="it-IT" altLang="it-IT" sz="3200" b="1" dirty="0">
                <a:latin typeface="+mj-lt"/>
              </a:rPr>
              <a:t> cefalea improvvisa importante, se EMORRAGICO</a:t>
            </a:r>
          </a:p>
          <a:p>
            <a:pPr>
              <a:buFontTx/>
              <a:buChar char="•"/>
              <a:defRPr/>
            </a:pPr>
            <a:r>
              <a:rPr lang="it-IT" altLang="it-IT" sz="3200" b="1" dirty="0">
                <a:latin typeface="+mj-lt"/>
              </a:rPr>
              <a:t> lipotimia e sincope</a:t>
            </a:r>
          </a:p>
          <a:p>
            <a:pPr>
              <a:buFontTx/>
              <a:buChar char="•"/>
              <a:defRPr/>
            </a:pPr>
            <a:r>
              <a:rPr lang="it-IT" altLang="it-IT" sz="3200" b="1" dirty="0">
                <a:latin typeface="+mj-lt"/>
              </a:rPr>
              <a:t> alterazioni dello stato di coscienza</a:t>
            </a:r>
          </a:p>
          <a:p>
            <a:pPr>
              <a:buFontTx/>
              <a:buChar char="•"/>
              <a:defRPr/>
            </a:pPr>
            <a:r>
              <a:rPr lang="it-IT" altLang="it-IT" sz="3200" b="1" dirty="0">
                <a:latin typeface="+mj-lt"/>
              </a:rPr>
              <a:t> convulsioni</a:t>
            </a:r>
          </a:p>
          <a:p>
            <a:pPr>
              <a:buFontTx/>
              <a:buChar char="•"/>
              <a:defRPr/>
            </a:pPr>
            <a:r>
              <a:rPr lang="it-IT" altLang="it-IT" sz="3200" b="1" dirty="0">
                <a:latin typeface="+mj-lt"/>
              </a:rPr>
              <a:t> alterazioni del respiro</a:t>
            </a:r>
          </a:p>
          <a:p>
            <a:pPr>
              <a:buFontTx/>
              <a:buChar char="•"/>
              <a:defRPr/>
            </a:pPr>
            <a:r>
              <a:rPr lang="it-IT" altLang="it-IT" sz="3200" b="1" dirty="0">
                <a:latin typeface="+mj-lt"/>
              </a:rPr>
              <a:t> amnesia, sudorazione algida</a:t>
            </a:r>
          </a:p>
          <a:p>
            <a:pPr>
              <a:buFontTx/>
              <a:buChar char="•"/>
              <a:defRPr/>
            </a:pPr>
            <a:r>
              <a:rPr lang="it-IT" altLang="it-IT" sz="3200" b="1" dirty="0">
                <a:latin typeface="+mj-lt"/>
              </a:rPr>
              <a:t> perdita controllo sfinteri</a:t>
            </a:r>
          </a:p>
        </p:txBody>
      </p:sp>
      <p:sp>
        <p:nvSpPr>
          <p:cNvPr id="4" name="Text Box 3">
            <a:extLst>
              <a:ext uri="{FF2B5EF4-FFF2-40B4-BE49-F238E27FC236}">
                <a16:creationId xmlns:a16="http://schemas.microsoft.com/office/drawing/2014/main" id="{2F817693-2C28-2F42-BC59-9D80BAF253B7}"/>
              </a:ext>
            </a:extLst>
          </p:cNvPr>
          <p:cNvSpPr txBox="1">
            <a:spLocks noChangeArrowheads="1"/>
          </p:cNvSpPr>
          <p:nvPr/>
        </p:nvSpPr>
        <p:spPr bwMode="auto">
          <a:xfrm>
            <a:off x="1615838" y="476672"/>
            <a:ext cx="59123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defRPr/>
            </a:pPr>
            <a:r>
              <a:rPr lang="it-IT" altLang="it-IT" sz="3200" b="1" dirty="0">
                <a:latin typeface="+mj-lt"/>
              </a:rPr>
              <a:t>Segni e sintomi neurologici generali</a:t>
            </a:r>
          </a:p>
        </p:txBody>
      </p:sp>
    </p:spTree>
    <p:extLst>
      <p:ext uri="{BB962C8B-B14F-4D97-AF65-F5344CB8AC3E}">
        <p14:creationId xmlns:p14="http://schemas.microsoft.com/office/powerpoint/2010/main" val="191067046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idx="4294967295"/>
          </p:nvPr>
        </p:nvSpPr>
        <p:spPr bwMode="auto">
          <a:xfrm>
            <a:off x="533400" y="1804988"/>
            <a:ext cx="8610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z="3200" dirty="0">
                <a:solidFill>
                  <a:schemeClr val="tx1"/>
                </a:solidFill>
              </a:rPr>
              <a:t>I misuratori della pressione arteriosa possono essere di diverso tipo…</a:t>
            </a:r>
          </a:p>
        </p:txBody>
      </p:sp>
      <p:pic>
        <p:nvPicPr>
          <p:cNvPr id="267273" name="Picture 9" descr="sfigmomanometro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59575" y="4381500"/>
            <a:ext cx="121285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74" name="Picture 10" descr="sfigmomanometro automatic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81412" y="4104332"/>
            <a:ext cx="1562100"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75" name="Picture 11" descr="sfigmomanometro elettronico"/>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19688" y="3235176"/>
            <a:ext cx="1652587"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76" name="Picture 12" descr="sfigmomanometro polso"/>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9850" y="4794176"/>
            <a:ext cx="1430338"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51" name="Picture 13" descr="misurazione Pa"/>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462088" y="3082776"/>
            <a:ext cx="2265362"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52" name="Rectangle 2"/>
          <p:cNvSpPr txBox="1">
            <a:spLocks noChangeArrowheads="1"/>
          </p:cNvSpPr>
          <p:nvPr/>
        </p:nvSpPr>
        <p:spPr bwMode="auto">
          <a:xfrm>
            <a:off x="215106" y="-12700"/>
            <a:ext cx="871378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it-IT" altLang="it-IT" sz="3200" b="1" dirty="0"/>
              <a:t>LA MISURAZIONE DELLA PRESSIONE ARTERIOSA</a:t>
            </a:r>
          </a:p>
        </p:txBody>
      </p:sp>
    </p:spTree>
    <p:extLst>
      <p:ext uri="{BB962C8B-B14F-4D97-AF65-F5344CB8AC3E}">
        <p14:creationId xmlns:p14="http://schemas.microsoft.com/office/powerpoint/2010/main" val="2754032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67273"/>
                                        </p:tgtEl>
                                        <p:attrNameLst>
                                          <p:attrName>style.visibility</p:attrName>
                                        </p:attrNameLst>
                                      </p:cBhvr>
                                      <p:to>
                                        <p:strVal val="visible"/>
                                      </p:to>
                                    </p:set>
                                    <p:animEffect transition="in" filter="dissolve">
                                      <p:cBhvr>
                                        <p:cTn id="7" dur="500"/>
                                        <p:tgtEl>
                                          <p:spTgt spid="2672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67274"/>
                                        </p:tgtEl>
                                        <p:attrNameLst>
                                          <p:attrName>style.visibility</p:attrName>
                                        </p:attrNameLst>
                                      </p:cBhvr>
                                      <p:to>
                                        <p:strVal val="visible"/>
                                      </p:to>
                                    </p:set>
                                    <p:animEffect transition="in" filter="dissolve">
                                      <p:cBhvr>
                                        <p:cTn id="12" dur="500"/>
                                        <p:tgtEl>
                                          <p:spTgt spid="2672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67275"/>
                                        </p:tgtEl>
                                        <p:attrNameLst>
                                          <p:attrName>style.visibility</p:attrName>
                                        </p:attrNameLst>
                                      </p:cBhvr>
                                      <p:to>
                                        <p:strVal val="visible"/>
                                      </p:to>
                                    </p:set>
                                    <p:animEffect transition="in" filter="dissolve">
                                      <p:cBhvr>
                                        <p:cTn id="17" dur="500"/>
                                        <p:tgtEl>
                                          <p:spTgt spid="26727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67276"/>
                                        </p:tgtEl>
                                        <p:attrNameLst>
                                          <p:attrName>style.visibility</p:attrName>
                                        </p:attrNameLst>
                                      </p:cBhvr>
                                      <p:to>
                                        <p:strVal val="visible"/>
                                      </p:to>
                                    </p:set>
                                    <p:animEffect transition="in" filter="dissolve">
                                      <p:cBhvr>
                                        <p:cTn id="22" dur="500"/>
                                        <p:tgtEl>
                                          <p:spTgt spid="267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9" name="Rectangle 2053"/>
          <p:cNvSpPr>
            <a:spLocks noChangeArrowheads="1"/>
          </p:cNvSpPr>
          <p:nvPr/>
        </p:nvSpPr>
        <p:spPr bwMode="auto">
          <a:xfrm>
            <a:off x="586259" y="44624"/>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it-IT" altLang="it-IT" sz="2800" b="1" dirty="0"/>
              <a:t>LA MISURAZIONE DELLA PRESSIONE ARTERIOSA</a:t>
            </a:r>
          </a:p>
        </p:txBody>
      </p:sp>
      <p:pic>
        <p:nvPicPr>
          <p:cNvPr id="3" name="Picture 2">
            <a:extLst>
              <a:ext uri="{FF2B5EF4-FFF2-40B4-BE49-F238E27FC236}">
                <a16:creationId xmlns:a16="http://schemas.microsoft.com/office/drawing/2014/main" id="{C93AC9A7-ACAA-A646-9D72-B3C1721708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19672" y="1772816"/>
            <a:ext cx="6162774" cy="4010994"/>
          </a:xfrm>
          <a:prstGeom prst="rect">
            <a:avLst/>
          </a:prstGeom>
        </p:spPr>
      </p:pic>
    </p:spTree>
    <p:extLst>
      <p:ext uri="{BB962C8B-B14F-4D97-AF65-F5344CB8AC3E}">
        <p14:creationId xmlns:p14="http://schemas.microsoft.com/office/powerpoint/2010/main" val="2444656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16915" y="152400"/>
            <a:ext cx="7710170" cy="1498600"/>
          </a:xfrm>
          <a:prstGeom prst="rect">
            <a:avLst/>
          </a:prstGeom>
        </p:spPr>
        <p:txBody>
          <a:bodyPr vert="horz" wrap="square" lIns="0" tIns="33020" rIns="0" bIns="0" rtlCol="0">
            <a:spAutoFit/>
          </a:bodyPr>
          <a:lstStyle/>
          <a:p>
            <a:pPr marL="12700" marR="5080" algn="ctr">
              <a:lnSpc>
                <a:spcPts val="2300"/>
              </a:lnSpc>
              <a:spcBef>
                <a:spcPts val="260"/>
              </a:spcBef>
            </a:pPr>
            <a:r>
              <a:rPr sz="2000" spc="-5" dirty="0">
                <a:solidFill>
                  <a:srgbClr val="042788"/>
                </a:solidFill>
                <a:latin typeface="Arial MT"/>
                <a:cs typeface="Arial MT"/>
              </a:rPr>
              <a:t>DOVETE </a:t>
            </a:r>
            <a:r>
              <a:rPr sz="2000" b="1" spc="-5" dirty="0">
                <a:solidFill>
                  <a:srgbClr val="042788"/>
                </a:solidFill>
                <a:latin typeface="Arial"/>
                <a:cs typeface="Arial"/>
              </a:rPr>
              <a:t>ESIGERE </a:t>
            </a:r>
            <a:r>
              <a:rPr sz="2000" spc="-5" dirty="0">
                <a:solidFill>
                  <a:srgbClr val="042788"/>
                </a:solidFill>
                <a:latin typeface="Arial MT"/>
                <a:cs typeface="Arial MT"/>
              </a:rPr>
              <a:t>AMBIENTI </a:t>
            </a:r>
            <a:r>
              <a:rPr sz="2000" dirty="0">
                <a:solidFill>
                  <a:srgbClr val="042788"/>
                </a:solidFill>
                <a:latin typeface="Arial MT"/>
                <a:cs typeface="Arial MT"/>
              </a:rPr>
              <a:t>E </a:t>
            </a:r>
            <a:r>
              <a:rPr sz="2000" spc="-5" dirty="0">
                <a:solidFill>
                  <a:srgbClr val="042788"/>
                </a:solidFill>
                <a:latin typeface="Arial MT"/>
                <a:cs typeface="Arial MT"/>
              </a:rPr>
              <a:t>CONDIZIONI </a:t>
            </a:r>
            <a:r>
              <a:rPr sz="2000" dirty="0">
                <a:solidFill>
                  <a:srgbClr val="042788"/>
                </a:solidFill>
                <a:latin typeface="Arial MT"/>
                <a:cs typeface="Arial MT"/>
              </a:rPr>
              <a:t>DI </a:t>
            </a:r>
            <a:r>
              <a:rPr sz="2000" spc="-30" dirty="0">
                <a:solidFill>
                  <a:srgbClr val="042788"/>
                </a:solidFill>
                <a:latin typeface="Arial MT"/>
                <a:cs typeface="Arial MT"/>
              </a:rPr>
              <a:t>LAVORO </a:t>
            </a:r>
            <a:r>
              <a:rPr sz="2000" spc="-5" dirty="0">
                <a:solidFill>
                  <a:srgbClr val="042788"/>
                </a:solidFill>
                <a:latin typeface="Arial MT"/>
                <a:cs typeface="Arial MT"/>
              </a:rPr>
              <a:t>SICURI </a:t>
            </a:r>
            <a:r>
              <a:rPr sz="2000" spc="-545" dirty="0">
                <a:solidFill>
                  <a:srgbClr val="042788"/>
                </a:solidFill>
                <a:latin typeface="Arial MT"/>
                <a:cs typeface="Arial MT"/>
              </a:rPr>
              <a:t> </a:t>
            </a:r>
            <a:r>
              <a:rPr sz="2000" dirty="0">
                <a:solidFill>
                  <a:srgbClr val="042788"/>
                </a:solidFill>
                <a:latin typeface="Arial MT"/>
                <a:cs typeface="Arial MT"/>
              </a:rPr>
              <a:t>(=</a:t>
            </a:r>
            <a:r>
              <a:rPr sz="2000" spc="-114" dirty="0">
                <a:solidFill>
                  <a:srgbClr val="042788"/>
                </a:solidFill>
                <a:latin typeface="Arial MT"/>
                <a:cs typeface="Arial MT"/>
              </a:rPr>
              <a:t> </a:t>
            </a:r>
            <a:r>
              <a:rPr sz="2000" dirty="0">
                <a:solidFill>
                  <a:srgbClr val="042788"/>
                </a:solidFill>
                <a:latin typeface="Arial MT"/>
                <a:cs typeface="Arial MT"/>
              </a:rPr>
              <a:t>A</a:t>
            </a:r>
            <a:r>
              <a:rPr sz="2000" spc="-114" dirty="0">
                <a:solidFill>
                  <a:srgbClr val="042788"/>
                </a:solidFill>
                <a:latin typeface="Arial MT"/>
                <a:cs typeface="Arial MT"/>
              </a:rPr>
              <a:t> </a:t>
            </a:r>
            <a:r>
              <a:rPr sz="2000" dirty="0">
                <a:solidFill>
                  <a:srgbClr val="042788"/>
                </a:solidFill>
                <a:latin typeface="Arial MT"/>
                <a:cs typeface="Arial MT"/>
              </a:rPr>
              <a:t>N</a:t>
            </a:r>
            <a:r>
              <a:rPr sz="2000" spc="-5" dirty="0">
                <a:solidFill>
                  <a:srgbClr val="042788"/>
                </a:solidFill>
                <a:latin typeface="Arial MT"/>
                <a:cs typeface="Arial MT"/>
              </a:rPr>
              <a:t>O</a:t>
            </a:r>
            <a:r>
              <a:rPr sz="2000" dirty="0">
                <a:solidFill>
                  <a:srgbClr val="042788"/>
                </a:solidFill>
                <a:latin typeface="Arial MT"/>
                <a:cs typeface="Arial MT"/>
              </a:rPr>
              <a:t>RMA</a:t>
            </a:r>
            <a:r>
              <a:rPr sz="2000" spc="-114" dirty="0">
                <a:solidFill>
                  <a:srgbClr val="042788"/>
                </a:solidFill>
                <a:latin typeface="Arial MT"/>
                <a:cs typeface="Arial MT"/>
              </a:rPr>
              <a:t> </a:t>
            </a:r>
            <a:r>
              <a:rPr sz="2000" dirty="0">
                <a:solidFill>
                  <a:srgbClr val="042788"/>
                </a:solidFill>
                <a:latin typeface="Arial MT"/>
                <a:cs typeface="Arial MT"/>
              </a:rPr>
              <a:t>DI</a:t>
            </a:r>
            <a:r>
              <a:rPr sz="2000" spc="-5" dirty="0">
                <a:solidFill>
                  <a:srgbClr val="042788"/>
                </a:solidFill>
                <a:latin typeface="Arial MT"/>
                <a:cs typeface="Arial MT"/>
              </a:rPr>
              <a:t> </a:t>
            </a:r>
            <a:r>
              <a:rPr sz="2000" dirty="0">
                <a:solidFill>
                  <a:srgbClr val="042788"/>
                </a:solidFill>
                <a:latin typeface="Arial MT"/>
                <a:cs typeface="Arial MT"/>
              </a:rPr>
              <a:t>LE</a:t>
            </a:r>
            <a:r>
              <a:rPr sz="2000" spc="-5" dirty="0">
                <a:solidFill>
                  <a:srgbClr val="042788"/>
                </a:solidFill>
                <a:latin typeface="Arial MT"/>
                <a:cs typeface="Arial MT"/>
              </a:rPr>
              <a:t>GG</a:t>
            </a:r>
            <a:r>
              <a:rPr sz="2000" dirty="0">
                <a:solidFill>
                  <a:srgbClr val="042788"/>
                </a:solidFill>
                <a:latin typeface="Arial MT"/>
                <a:cs typeface="Arial MT"/>
              </a:rPr>
              <a:t>E) MA,</a:t>
            </a:r>
            <a:r>
              <a:rPr sz="2000" spc="-5" dirty="0">
                <a:solidFill>
                  <a:srgbClr val="042788"/>
                </a:solidFill>
                <a:latin typeface="Arial MT"/>
                <a:cs typeface="Arial MT"/>
              </a:rPr>
              <a:t> </a:t>
            </a:r>
            <a:r>
              <a:rPr sz="2000" dirty="0">
                <a:solidFill>
                  <a:srgbClr val="042788"/>
                </a:solidFill>
                <a:latin typeface="Arial MT"/>
                <a:cs typeface="Arial MT"/>
              </a:rPr>
              <a:t>UNA</a:t>
            </a:r>
            <a:r>
              <a:rPr sz="2000" spc="-114" dirty="0">
                <a:solidFill>
                  <a:srgbClr val="042788"/>
                </a:solidFill>
                <a:latin typeface="Arial MT"/>
                <a:cs typeface="Arial MT"/>
              </a:rPr>
              <a:t> </a:t>
            </a:r>
            <a:r>
              <a:rPr sz="2000" dirty="0">
                <a:solidFill>
                  <a:srgbClr val="042788"/>
                </a:solidFill>
                <a:latin typeface="Arial MT"/>
                <a:cs typeface="Arial MT"/>
              </a:rPr>
              <a:t>V</a:t>
            </a:r>
            <a:r>
              <a:rPr sz="2000" spc="-5" dirty="0">
                <a:solidFill>
                  <a:srgbClr val="042788"/>
                </a:solidFill>
                <a:latin typeface="Arial MT"/>
                <a:cs typeface="Arial MT"/>
              </a:rPr>
              <a:t>O</a:t>
            </a:r>
            <a:r>
              <a:rPr sz="2000" spc="-150" dirty="0">
                <a:solidFill>
                  <a:srgbClr val="042788"/>
                </a:solidFill>
                <a:latin typeface="Arial MT"/>
                <a:cs typeface="Arial MT"/>
              </a:rPr>
              <a:t>LT</a:t>
            </a:r>
            <a:r>
              <a:rPr sz="2000" dirty="0">
                <a:solidFill>
                  <a:srgbClr val="042788"/>
                </a:solidFill>
                <a:latin typeface="Arial MT"/>
                <a:cs typeface="Arial MT"/>
              </a:rPr>
              <a:t>A</a:t>
            </a:r>
            <a:r>
              <a:rPr sz="2000" spc="-110" dirty="0">
                <a:solidFill>
                  <a:srgbClr val="042788"/>
                </a:solidFill>
                <a:latin typeface="Arial MT"/>
                <a:cs typeface="Arial MT"/>
              </a:rPr>
              <a:t> </a:t>
            </a:r>
            <a:r>
              <a:rPr sz="2000" b="1" spc="-5" dirty="0">
                <a:solidFill>
                  <a:srgbClr val="042788"/>
                </a:solidFill>
                <a:latin typeface="Arial"/>
                <a:cs typeface="Arial"/>
              </a:rPr>
              <a:t>GARANTIT</a:t>
            </a:r>
            <a:r>
              <a:rPr sz="2000" b="1" dirty="0">
                <a:solidFill>
                  <a:srgbClr val="042788"/>
                </a:solidFill>
                <a:latin typeface="Arial"/>
                <a:cs typeface="Arial"/>
              </a:rPr>
              <a:t>E </a:t>
            </a:r>
            <a:r>
              <a:rPr sz="2000" dirty="0">
                <a:solidFill>
                  <a:srgbClr val="042788"/>
                </a:solidFill>
                <a:latin typeface="Arial MT"/>
                <a:cs typeface="Arial MT"/>
              </a:rPr>
              <a:t>E </a:t>
            </a:r>
            <a:r>
              <a:rPr sz="2000" b="1" dirty="0">
                <a:solidFill>
                  <a:srgbClr val="042788"/>
                </a:solidFill>
                <a:latin typeface="Arial"/>
                <a:cs typeface="Arial"/>
              </a:rPr>
              <a:t>V</a:t>
            </a:r>
            <a:r>
              <a:rPr sz="2000" b="1" spc="-5" dirty="0">
                <a:solidFill>
                  <a:srgbClr val="042788"/>
                </a:solidFill>
                <a:latin typeface="Arial"/>
                <a:cs typeface="Arial"/>
              </a:rPr>
              <a:t>IGIL</a:t>
            </a:r>
            <a:r>
              <a:rPr sz="2000" b="1" spc="-150" dirty="0">
                <a:solidFill>
                  <a:srgbClr val="042788"/>
                </a:solidFill>
                <a:latin typeface="Arial"/>
                <a:cs typeface="Arial"/>
              </a:rPr>
              <a:t>A</a:t>
            </a:r>
            <a:r>
              <a:rPr sz="2000" b="1" spc="-5" dirty="0">
                <a:solidFill>
                  <a:srgbClr val="042788"/>
                </a:solidFill>
                <a:latin typeface="Arial"/>
                <a:cs typeface="Arial"/>
              </a:rPr>
              <a:t>T</a:t>
            </a:r>
            <a:r>
              <a:rPr sz="2000" b="1" dirty="0">
                <a:solidFill>
                  <a:srgbClr val="042788"/>
                </a:solidFill>
                <a:latin typeface="Arial"/>
                <a:cs typeface="Arial"/>
              </a:rPr>
              <a:t>I  </a:t>
            </a:r>
            <a:r>
              <a:rPr sz="2000" dirty="0">
                <a:solidFill>
                  <a:srgbClr val="042788"/>
                </a:solidFill>
                <a:latin typeface="Arial MT"/>
                <a:cs typeface="Arial MT"/>
              </a:rPr>
              <a:t>DAL</a:t>
            </a:r>
            <a:r>
              <a:rPr sz="2000" spc="-80" dirty="0">
                <a:solidFill>
                  <a:srgbClr val="042788"/>
                </a:solidFill>
                <a:latin typeface="Arial MT"/>
                <a:cs typeface="Arial MT"/>
              </a:rPr>
              <a:t> </a:t>
            </a:r>
            <a:r>
              <a:rPr sz="2000" spc="-35" dirty="0">
                <a:solidFill>
                  <a:srgbClr val="042788"/>
                </a:solidFill>
                <a:latin typeface="Arial MT"/>
                <a:cs typeface="Arial MT"/>
              </a:rPr>
              <a:t>DATORE</a:t>
            </a:r>
            <a:r>
              <a:rPr sz="2000" dirty="0">
                <a:solidFill>
                  <a:srgbClr val="042788"/>
                </a:solidFill>
                <a:latin typeface="Arial MT"/>
                <a:cs typeface="Arial MT"/>
              </a:rPr>
              <a:t> DI</a:t>
            </a:r>
            <a:r>
              <a:rPr sz="2000" spc="-5" dirty="0">
                <a:solidFill>
                  <a:srgbClr val="042788"/>
                </a:solidFill>
                <a:latin typeface="Arial MT"/>
                <a:cs typeface="Arial MT"/>
              </a:rPr>
              <a:t> </a:t>
            </a:r>
            <a:r>
              <a:rPr sz="2000" spc="-25" dirty="0">
                <a:solidFill>
                  <a:srgbClr val="042788"/>
                </a:solidFill>
                <a:latin typeface="Arial MT"/>
                <a:cs typeface="Arial MT"/>
              </a:rPr>
              <a:t>LAVORO:</a:t>
            </a:r>
            <a:endParaRPr sz="2000" dirty="0">
              <a:latin typeface="Arial MT"/>
              <a:cs typeface="Arial MT"/>
            </a:endParaRPr>
          </a:p>
          <a:p>
            <a:pPr>
              <a:lnSpc>
                <a:spcPct val="100000"/>
              </a:lnSpc>
              <a:spcBef>
                <a:spcPts val="10"/>
              </a:spcBef>
            </a:pPr>
            <a:endParaRPr sz="1850" dirty="0">
              <a:latin typeface="Arial MT"/>
              <a:cs typeface="Arial MT"/>
            </a:endParaRPr>
          </a:p>
          <a:p>
            <a:pPr algn="ctr">
              <a:lnSpc>
                <a:spcPct val="100000"/>
              </a:lnSpc>
            </a:pPr>
            <a:r>
              <a:rPr sz="2000" b="1" spc="-5" dirty="0">
                <a:solidFill>
                  <a:srgbClr val="042788"/>
                </a:solidFill>
                <a:latin typeface="Arial"/>
                <a:cs typeface="Arial"/>
              </a:rPr>
              <a:t>SIETE</a:t>
            </a:r>
            <a:r>
              <a:rPr sz="2000" b="1" dirty="0">
                <a:solidFill>
                  <a:srgbClr val="042788"/>
                </a:solidFill>
                <a:latin typeface="Arial"/>
                <a:cs typeface="Arial"/>
              </a:rPr>
              <a:t> </a:t>
            </a:r>
            <a:r>
              <a:rPr sz="2000" b="1" spc="-5" dirty="0">
                <a:solidFill>
                  <a:srgbClr val="042788"/>
                </a:solidFill>
                <a:latin typeface="Arial"/>
                <a:cs typeface="Arial"/>
              </a:rPr>
              <a:t>VOI</a:t>
            </a:r>
            <a:r>
              <a:rPr sz="2000" b="1" dirty="0">
                <a:solidFill>
                  <a:srgbClr val="042788"/>
                </a:solidFill>
                <a:latin typeface="Arial"/>
                <a:cs typeface="Arial"/>
              </a:rPr>
              <a:t> I </a:t>
            </a:r>
            <a:r>
              <a:rPr sz="2000" b="1" spc="-5" dirty="0">
                <a:solidFill>
                  <a:srgbClr val="042788"/>
                </a:solidFill>
                <a:latin typeface="Arial"/>
                <a:cs typeface="Arial"/>
              </a:rPr>
              <a:t>PRIMI</a:t>
            </a:r>
            <a:r>
              <a:rPr sz="2000" b="1" dirty="0">
                <a:solidFill>
                  <a:srgbClr val="042788"/>
                </a:solidFill>
                <a:latin typeface="Arial"/>
                <a:cs typeface="Arial"/>
              </a:rPr>
              <a:t> </a:t>
            </a:r>
            <a:r>
              <a:rPr sz="2000" b="1" spc="-5" dirty="0">
                <a:solidFill>
                  <a:srgbClr val="042788"/>
                </a:solidFill>
                <a:latin typeface="Arial"/>
                <a:cs typeface="Arial"/>
              </a:rPr>
              <a:t>RESPONSABILI</a:t>
            </a:r>
            <a:r>
              <a:rPr sz="2000" b="1" dirty="0">
                <a:solidFill>
                  <a:srgbClr val="042788"/>
                </a:solidFill>
                <a:latin typeface="Arial"/>
                <a:cs typeface="Arial"/>
              </a:rPr>
              <a:t> PER</a:t>
            </a:r>
            <a:r>
              <a:rPr sz="2000" b="1" spc="5" dirty="0">
                <a:solidFill>
                  <a:srgbClr val="042788"/>
                </a:solidFill>
                <a:latin typeface="Arial"/>
                <a:cs typeface="Arial"/>
              </a:rPr>
              <a:t> </a:t>
            </a:r>
            <a:r>
              <a:rPr sz="2000" b="1" spc="-5" dirty="0">
                <a:solidFill>
                  <a:srgbClr val="042788"/>
                </a:solidFill>
                <a:latin typeface="Arial"/>
                <a:cs typeface="Arial"/>
              </a:rPr>
              <a:t>LA</a:t>
            </a:r>
            <a:r>
              <a:rPr sz="2000" b="1" spc="-70" dirty="0">
                <a:solidFill>
                  <a:srgbClr val="042788"/>
                </a:solidFill>
                <a:latin typeface="Arial"/>
                <a:cs typeface="Arial"/>
              </a:rPr>
              <a:t> </a:t>
            </a:r>
            <a:r>
              <a:rPr sz="2000" b="1" spc="-5" dirty="0">
                <a:solidFill>
                  <a:srgbClr val="042788"/>
                </a:solidFill>
                <a:latin typeface="Arial"/>
                <a:cs typeface="Arial"/>
              </a:rPr>
              <a:t>VOSTRA</a:t>
            </a:r>
            <a:r>
              <a:rPr sz="2000" b="1" spc="-75" dirty="0">
                <a:solidFill>
                  <a:srgbClr val="042788"/>
                </a:solidFill>
                <a:latin typeface="Arial"/>
                <a:cs typeface="Arial"/>
              </a:rPr>
              <a:t> </a:t>
            </a:r>
            <a:r>
              <a:rPr sz="2000" b="1" spc="-5" dirty="0">
                <a:solidFill>
                  <a:srgbClr val="042788"/>
                </a:solidFill>
                <a:latin typeface="Arial"/>
                <a:cs typeface="Arial"/>
              </a:rPr>
              <a:t>SALUTE!</a:t>
            </a:r>
            <a:endParaRPr sz="2000" dirty="0">
              <a:latin typeface="Arial"/>
              <a:cs typeface="Arial"/>
            </a:endParaRPr>
          </a:p>
        </p:txBody>
      </p:sp>
      <p:pic>
        <p:nvPicPr>
          <p:cNvPr id="3" name="object 3"/>
          <p:cNvPicPr/>
          <p:nvPr/>
        </p:nvPicPr>
        <p:blipFill>
          <a:blip r:embed="rId3" cstate="print"/>
          <a:stretch>
            <a:fillRect/>
          </a:stretch>
        </p:blipFill>
        <p:spPr>
          <a:xfrm>
            <a:off x="2971800" y="1725206"/>
            <a:ext cx="2898436" cy="4343399"/>
          </a:xfrm>
          <a:prstGeom prst="rect">
            <a:avLst/>
          </a:prstGeom>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idx="4294967295"/>
          </p:nvPr>
        </p:nvSpPr>
        <p:spPr bwMode="auto">
          <a:xfrm>
            <a:off x="0" y="342900"/>
            <a:ext cx="4860925" cy="571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z="3600" b="1" dirty="0">
                <a:solidFill>
                  <a:schemeClr val="tx1"/>
                </a:solidFill>
              </a:rPr>
              <a:t>IPERTENSIONE ARTERIOSA</a:t>
            </a:r>
          </a:p>
        </p:txBody>
      </p:sp>
      <p:sp>
        <p:nvSpPr>
          <p:cNvPr id="266243" name="Text Box 3"/>
          <p:cNvSpPr txBox="1">
            <a:spLocks noChangeArrowheads="1"/>
          </p:cNvSpPr>
          <p:nvPr/>
        </p:nvSpPr>
        <p:spPr bwMode="auto">
          <a:xfrm>
            <a:off x="623888" y="1663020"/>
            <a:ext cx="7848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it-IT" altLang="it-IT" sz="2400" dirty="0"/>
              <a:t>Condizione emodinamica caratterizzata da valori pressori elevati.</a:t>
            </a:r>
          </a:p>
          <a:p>
            <a:pPr algn="ctr" eaLnBrk="1" hangingPunct="1">
              <a:spcBef>
                <a:spcPct val="50000"/>
              </a:spcBef>
            </a:pPr>
            <a:r>
              <a:rPr lang="it-IT" altLang="it-IT" sz="2400" dirty="0"/>
              <a:t>È un </a:t>
            </a:r>
            <a:r>
              <a:rPr lang="it-IT" altLang="it-IT" sz="2400" b="1" dirty="0"/>
              <a:t>rischio</a:t>
            </a:r>
            <a:r>
              <a:rPr lang="it-IT" altLang="it-IT" sz="2400" dirty="0"/>
              <a:t> </a:t>
            </a:r>
            <a:r>
              <a:rPr lang="it-IT" altLang="it-IT" sz="2400" b="1" dirty="0"/>
              <a:t>per</a:t>
            </a:r>
            <a:r>
              <a:rPr lang="it-IT" altLang="it-IT" sz="2400" dirty="0"/>
              <a:t> lesioni della </a:t>
            </a:r>
            <a:r>
              <a:rPr lang="it-IT" altLang="it-IT" sz="2400" b="1" dirty="0"/>
              <a:t>retina</a:t>
            </a:r>
            <a:r>
              <a:rPr lang="it-IT" altLang="it-IT" sz="2400" dirty="0"/>
              <a:t>, del </a:t>
            </a:r>
            <a:r>
              <a:rPr lang="it-IT" altLang="it-IT" sz="2400" b="1" dirty="0"/>
              <a:t>cervello</a:t>
            </a:r>
            <a:r>
              <a:rPr lang="it-IT" altLang="it-IT" sz="2400" dirty="0"/>
              <a:t>, del </a:t>
            </a:r>
            <a:r>
              <a:rPr lang="it-IT" altLang="it-IT" sz="2400" b="1" dirty="0"/>
              <a:t>cuore</a:t>
            </a:r>
            <a:r>
              <a:rPr lang="it-IT" altLang="it-IT" sz="2400" dirty="0"/>
              <a:t> e dei </a:t>
            </a:r>
            <a:r>
              <a:rPr lang="it-IT" altLang="it-IT" sz="2400" b="1" dirty="0"/>
              <a:t>reni</a:t>
            </a:r>
            <a:r>
              <a:rPr lang="it-IT" altLang="it-IT" sz="2400" dirty="0"/>
              <a:t>. (microcircoli)</a:t>
            </a:r>
          </a:p>
        </p:txBody>
      </p:sp>
      <p:sp>
        <p:nvSpPr>
          <p:cNvPr id="276484" name="Text Box 4"/>
          <p:cNvSpPr txBox="1">
            <a:spLocks noChangeArrowheads="1"/>
          </p:cNvSpPr>
          <p:nvPr/>
        </p:nvSpPr>
        <p:spPr bwMode="auto">
          <a:xfrm>
            <a:off x="623888" y="3789040"/>
            <a:ext cx="7848600" cy="214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30000"/>
              </a:lnSpc>
              <a:spcBef>
                <a:spcPct val="50000"/>
              </a:spcBef>
            </a:pPr>
            <a:r>
              <a:rPr lang="it-IT" altLang="it-IT" sz="2400" dirty="0"/>
              <a:t>Si pone diagnosi di ipertensione se la pressione arteriosa media ha valori </a:t>
            </a:r>
          </a:p>
          <a:p>
            <a:pPr algn="ctr" eaLnBrk="1" hangingPunct="1">
              <a:lnSpc>
                <a:spcPct val="130000"/>
              </a:lnSpc>
              <a:spcBef>
                <a:spcPct val="50000"/>
              </a:spcBef>
            </a:pPr>
            <a:r>
              <a:rPr lang="it-IT" altLang="it-IT" sz="2400" b="1" dirty="0"/>
              <a:t>&gt;140 sistolica</a:t>
            </a:r>
            <a:br>
              <a:rPr lang="it-IT" altLang="it-IT" sz="2400" b="1" dirty="0"/>
            </a:br>
            <a:r>
              <a:rPr lang="it-IT" altLang="it-IT" sz="2400" b="1" dirty="0"/>
              <a:t>&gt; 90 diastolica</a:t>
            </a:r>
          </a:p>
        </p:txBody>
      </p:sp>
    </p:spTree>
    <p:extLst>
      <p:ext uri="{BB962C8B-B14F-4D97-AF65-F5344CB8AC3E}">
        <p14:creationId xmlns:p14="http://schemas.microsoft.com/office/powerpoint/2010/main" val="35931007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76484"/>
                                        </p:tgtEl>
                                        <p:attrNameLst>
                                          <p:attrName>style.visibility</p:attrName>
                                        </p:attrNameLst>
                                      </p:cBhvr>
                                      <p:to>
                                        <p:strVal val="visible"/>
                                      </p:to>
                                    </p:set>
                                    <p:anim calcmode="lin" valueType="num">
                                      <p:cBhvr additive="base">
                                        <p:cTn id="7" dur="500" fill="hold"/>
                                        <p:tgtEl>
                                          <p:spTgt spid="276484"/>
                                        </p:tgtEl>
                                        <p:attrNameLst>
                                          <p:attrName>ppt_x</p:attrName>
                                        </p:attrNameLst>
                                      </p:cBhvr>
                                      <p:tavLst>
                                        <p:tav tm="0">
                                          <p:val>
                                            <p:strVal val="1+#ppt_w/2"/>
                                          </p:val>
                                        </p:tav>
                                        <p:tav tm="100000">
                                          <p:val>
                                            <p:strVal val="#ppt_x"/>
                                          </p:val>
                                        </p:tav>
                                      </p:tavLst>
                                    </p:anim>
                                    <p:anim calcmode="lin" valueType="num">
                                      <p:cBhvr additive="base">
                                        <p:cTn id="8" dur="500" fill="hold"/>
                                        <p:tgtEl>
                                          <p:spTgt spid="2764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4" grpId="0" autoUpdateAnimBg="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748842-DE1F-E449-B21D-7457D965F9D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9100" y="1844824"/>
            <a:ext cx="8305800" cy="4381500"/>
          </a:xfrm>
          <a:prstGeom prst="rect">
            <a:avLst/>
          </a:prstGeom>
        </p:spPr>
      </p:pic>
      <p:sp>
        <p:nvSpPr>
          <p:cNvPr id="4" name="Rectangle 2">
            <a:extLst>
              <a:ext uri="{FF2B5EF4-FFF2-40B4-BE49-F238E27FC236}">
                <a16:creationId xmlns:a16="http://schemas.microsoft.com/office/drawing/2014/main" id="{FE791C77-A8AE-493A-B35F-DF7BDDE08BAA}"/>
              </a:ext>
            </a:extLst>
          </p:cNvPr>
          <p:cNvSpPr txBox="1">
            <a:spLocks noChangeArrowheads="1"/>
          </p:cNvSpPr>
          <p:nvPr/>
        </p:nvSpPr>
        <p:spPr bwMode="auto">
          <a:xfrm>
            <a:off x="2141984" y="342930"/>
            <a:ext cx="4860032" cy="571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fontScale="92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it-IT" altLang="it-IT" sz="3600" b="1">
                <a:solidFill>
                  <a:schemeClr val="tx1"/>
                </a:solidFill>
              </a:rPr>
              <a:t>IPERTENSIONE ARTERIOSA</a:t>
            </a:r>
            <a:endParaRPr lang="it-IT" altLang="it-IT" sz="3600" b="1" dirty="0">
              <a:solidFill>
                <a:schemeClr val="tx1"/>
              </a:solidFill>
            </a:endParaRPr>
          </a:p>
        </p:txBody>
      </p:sp>
    </p:spTree>
    <p:extLst>
      <p:ext uri="{BB962C8B-B14F-4D97-AF65-F5344CB8AC3E}">
        <p14:creationId xmlns:p14="http://schemas.microsoft.com/office/powerpoint/2010/main" val="111739744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Text Box 2050"/>
          <p:cNvSpPr txBox="1">
            <a:spLocks noChangeArrowheads="1"/>
          </p:cNvSpPr>
          <p:nvPr/>
        </p:nvSpPr>
        <p:spPr bwMode="auto">
          <a:xfrm>
            <a:off x="468313" y="1772816"/>
            <a:ext cx="8153400" cy="181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20000"/>
              </a:lnSpc>
            </a:pPr>
            <a:r>
              <a:rPr lang="it-IT" altLang="it-IT" sz="3200" dirty="0"/>
              <a:t>se si rilevano valori superiori a </a:t>
            </a:r>
            <a:r>
              <a:rPr lang="it-IT" altLang="it-IT" sz="3200" b="1" dirty="0"/>
              <a:t>210/110 </a:t>
            </a:r>
            <a:r>
              <a:rPr lang="it-IT" altLang="it-IT" sz="3200" b="1" dirty="0" err="1"/>
              <a:t>mmHg</a:t>
            </a:r>
            <a:endParaRPr lang="it-IT" altLang="it-IT" sz="3200" b="1" dirty="0"/>
          </a:p>
          <a:p>
            <a:pPr algn="ctr" eaLnBrk="1" hangingPunct="1">
              <a:lnSpc>
                <a:spcPct val="120000"/>
              </a:lnSpc>
            </a:pPr>
            <a:r>
              <a:rPr lang="it-IT" altLang="it-IT" sz="3200" dirty="0"/>
              <a:t>si parla di </a:t>
            </a:r>
            <a:r>
              <a:rPr lang="it-IT" altLang="it-IT" sz="3200" b="1" dirty="0"/>
              <a:t>CRISI IPERTENSIVA</a:t>
            </a:r>
            <a:r>
              <a:rPr lang="it-IT" altLang="it-IT" sz="3200" dirty="0"/>
              <a:t>.</a:t>
            </a:r>
          </a:p>
        </p:txBody>
      </p:sp>
      <p:sp>
        <p:nvSpPr>
          <p:cNvPr id="267267" name="Rectangle 2052"/>
          <p:cNvSpPr>
            <a:spLocks noChangeArrowheads="1"/>
          </p:cNvSpPr>
          <p:nvPr/>
        </p:nvSpPr>
        <p:spPr bwMode="auto">
          <a:xfrm>
            <a:off x="544513" y="44624"/>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it-IT" altLang="it-IT" sz="4000" b="1" dirty="0"/>
              <a:t>IPERTENSIONE ARTERIOSA</a:t>
            </a:r>
          </a:p>
        </p:txBody>
      </p:sp>
      <p:sp>
        <p:nvSpPr>
          <p:cNvPr id="4" name="Text Box 2050">
            <a:extLst>
              <a:ext uri="{FF2B5EF4-FFF2-40B4-BE49-F238E27FC236}">
                <a16:creationId xmlns:a16="http://schemas.microsoft.com/office/drawing/2014/main" id="{E09FBAB4-44B4-5646-9F67-AAE08451B69A}"/>
              </a:ext>
            </a:extLst>
          </p:cNvPr>
          <p:cNvSpPr txBox="1">
            <a:spLocks noChangeArrowheads="1"/>
          </p:cNvSpPr>
          <p:nvPr/>
        </p:nvSpPr>
        <p:spPr bwMode="auto">
          <a:xfrm>
            <a:off x="647700" y="3632498"/>
            <a:ext cx="7848600" cy="237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it-IT" altLang="it-IT" sz="2800" dirty="0"/>
              <a:t>Se la pressione massima supera i  </a:t>
            </a:r>
            <a:r>
              <a:rPr lang="it-IT" altLang="it-IT" sz="3200" b="1" dirty="0"/>
              <a:t>180 </a:t>
            </a:r>
            <a:r>
              <a:rPr lang="it-IT" altLang="it-IT" sz="3200" b="1" dirty="0" err="1"/>
              <a:t>mmHg</a:t>
            </a:r>
            <a:r>
              <a:rPr lang="it-IT" altLang="it-IT" sz="3200" dirty="0"/>
              <a:t> </a:t>
            </a:r>
          </a:p>
          <a:p>
            <a:pPr algn="ctr" eaLnBrk="1" hangingPunct="1">
              <a:spcBef>
                <a:spcPct val="50000"/>
              </a:spcBef>
            </a:pPr>
            <a:r>
              <a:rPr lang="it-IT" altLang="it-IT" sz="2800" dirty="0"/>
              <a:t>o la pressione minima supera i  </a:t>
            </a:r>
            <a:r>
              <a:rPr lang="it-IT" altLang="it-IT" sz="3200" b="1" dirty="0"/>
              <a:t>110 </a:t>
            </a:r>
            <a:r>
              <a:rPr lang="it-IT" altLang="it-IT" sz="3200" b="1" dirty="0" err="1"/>
              <a:t>mmHg</a:t>
            </a:r>
            <a:r>
              <a:rPr lang="it-IT" altLang="it-IT" sz="2800" dirty="0"/>
              <a:t>,</a:t>
            </a:r>
          </a:p>
          <a:p>
            <a:pPr algn="ctr" eaLnBrk="1" hangingPunct="1">
              <a:spcBef>
                <a:spcPct val="50000"/>
              </a:spcBef>
            </a:pPr>
            <a:r>
              <a:rPr lang="it-IT" altLang="it-IT" sz="2800" b="1" dirty="0"/>
              <a:t>È BENE RIVOLGERSI SUBITO AD UN MEDICO.</a:t>
            </a:r>
          </a:p>
        </p:txBody>
      </p:sp>
    </p:spTree>
    <p:extLst>
      <p:ext uri="{BB962C8B-B14F-4D97-AF65-F5344CB8AC3E}">
        <p14:creationId xmlns:p14="http://schemas.microsoft.com/office/powerpoint/2010/main" val="14016221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ttangolo 1"/>
          <p:cNvSpPr/>
          <p:nvPr/>
        </p:nvSpPr>
        <p:spPr>
          <a:xfrm>
            <a:off x="179388" y="1168291"/>
            <a:ext cx="8496300" cy="4708981"/>
          </a:xfrm>
          <a:prstGeom prst="rect">
            <a:avLst/>
          </a:prstGeom>
        </p:spPr>
        <p:txBody>
          <a:bodyPr>
            <a:spAutoFit/>
          </a:bodyPr>
          <a:lstStyle/>
          <a:p>
            <a:pPr algn="just">
              <a:defRPr/>
            </a:pPr>
            <a:r>
              <a:rPr lang="it-IT" altLang="it-IT" sz="2500" b="1" dirty="0"/>
              <a:t>I segni ed i sintomi con cui si può manifestare una </a:t>
            </a:r>
            <a:r>
              <a:rPr lang="it-IT" altLang="it-IT" sz="2500" b="1" u="sng" dirty="0"/>
              <a:t>crisi ipertensiva </a:t>
            </a:r>
            <a:r>
              <a:rPr lang="it-IT" altLang="it-IT" sz="2500" b="1" dirty="0"/>
              <a:t>sono:</a:t>
            </a:r>
          </a:p>
          <a:p>
            <a:pPr algn="just">
              <a:defRPr/>
            </a:pPr>
            <a:endParaRPr lang="it-IT" altLang="it-IT" sz="2500" b="1" dirty="0"/>
          </a:p>
          <a:p>
            <a:pPr marL="342900" indent="-342900" algn="just">
              <a:buFont typeface="Arial" panose="020B0604020202020204" pitchFamily="34" charset="0"/>
              <a:buChar char="•"/>
              <a:defRPr/>
            </a:pPr>
            <a:r>
              <a:rPr lang="it-IT" altLang="it-IT" sz="2500" dirty="0"/>
              <a:t>Cefalea;</a:t>
            </a:r>
          </a:p>
          <a:p>
            <a:pPr marL="342900" indent="-342900" algn="just">
              <a:buFont typeface="Arial" panose="020B0604020202020204" pitchFamily="34" charset="0"/>
              <a:buChar char="•"/>
              <a:defRPr/>
            </a:pPr>
            <a:r>
              <a:rPr lang="it-IT" altLang="it-IT" sz="2500" dirty="0"/>
              <a:t>Vertigini;</a:t>
            </a:r>
          </a:p>
          <a:p>
            <a:pPr marL="342900" indent="-342900" algn="just">
              <a:buFont typeface="Arial" panose="020B0604020202020204" pitchFamily="34" charset="0"/>
              <a:buChar char="•"/>
              <a:defRPr/>
            </a:pPr>
            <a:r>
              <a:rPr lang="it-IT" altLang="it-IT" sz="2500" dirty="0"/>
              <a:t>Palpitazioni;</a:t>
            </a:r>
          </a:p>
          <a:p>
            <a:pPr marL="342900" indent="-342900" algn="just">
              <a:buFont typeface="Arial" panose="020B0604020202020204" pitchFamily="34" charset="0"/>
              <a:buChar char="•"/>
              <a:defRPr/>
            </a:pPr>
            <a:r>
              <a:rPr lang="it-IT" altLang="it-IT" sz="2500" dirty="0"/>
              <a:t>Epistassi;</a:t>
            </a:r>
          </a:p>
          <a:p>
            <a:pPr marL="342900" indent="-342900" algn="just">
              <a:buFont typeface="Arial" panose="020B0604020202020204" pitchFamily="34" charset="0"/>
              <a:buChar char="•"/>
              <a:defRPr/>
            </a:pPr>
            <a:r>
              <a:rPr lang="it-IT" altLang="it-IT" sz="2500" dirty="0"/>
              <a:t>Alterazioni della vista;</a:t>
            </a:r>
          </a:p>
          <a:p>
            <a:pPr marL="342900" indent="-342900" algn="just">
              <a:buFont typeface="Arial" panose="020B0604020202020204" pitchFamily="34" charset="0"/>
              <a:buChar char="•"/>
              <a:defRPr/>
            </a:pPr>
            <a:r>
              <a:rPr lang="it-IT" altLang="it-IT" sz="2500" dirty="0"/>
              <a:t>Segni e sintomi di danno cerebrale;</a:t>
            </a:r>
          </a:p>
          <a:p>
            <a:pPr marL="342900" indent="-342900" algn="just">
              <a:buFont typeface="Arial" panose="020B0604020202020204" pitchFamily="34" charset="0"/>
              <a:buChar char="•"/>
              <a:defRPr/>
            </a:pPr>
            <a:r>
              <a:rPr lang="it-IT" altLang="it-IT" sz="2500" dirty="0"/>
              <a:t>Segni e sintomi di danno cardiaco;</a:t>
            </a:r>
          </a:p>
          <a:p>
            <a:pPr marL="342900" indent="-342900" algn="just">
              <a:buFont typeface="Arial" panose="020B0604020202020204" pitchFamily="34" charset="0"/>
              <a:buChar char="•"/>
              <a:defRPr/>
            </a:pPr>
            <a:r>
              <a:rPr lang="it-IT" altLang="it-IT" sz="2500" dirty="0"/>
              <a:t>Difficoltà respiratoria</a:t>
            </a:r>
          </a:p>
          <a:p>
            <a:pPr algn="just">
              <a:defRPr/>
            </a:pPr>
            <a:endParaRPr lang="it-IT" sz="2500" dirty="0"/>
          </a:p>
        </p:txBody>
      </p:sp>
    </p:spTree>
    <p:extLst>
      <p:ext uri="{BB962C8B-B14F-4D97-AF65-F5344CB8AC3E}">
        <p14:creationId xmlns:p14="http://schemas.microsoft.com/office/powerpoint/2010/main" val="164166086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idx="4294967295"/>
          </p:nvPr>
        </p:nvSpPr>
        <p:spPr bwMode="auto">
          <a:xfrm>
            <a:off x="0" y="260350"/>
            <a:ext cx="5146675" cy="6397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z="4000" b="1" dirty="0">
                <a:solidFill>
                  <a:schemeClr val="tx1"/>
                </a:solidFill>
              </a:rPr>
              <a:t>IPOTENSIONE ARTERIOSA</a:t>
            </a:r>
          </a:p>
        </p:txBody>
      </p:sp>
      <p:sp>
        <p:nvSpPr>
          <p:cNvPr id="270339" name="Rectangle 3"/>
          <p:cNvSpPr>
            <a:spLocks noChangeArrowheads="1"/>
          </p:cNvSpPr>
          <p:nvPr/>
        </p:nvSpPr>
        <p:spPr bwMode="auto">
          <a:xfrm>
            <a:off x="468313" y="1844675"/>
            <a:ext cx="81534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10000"/>
              </a:lnSpc>
            </a:pPr>
            <a:r>
              <a:rPr lang="it-IT" altLang="it-IT" sz="2800" b="1" dirty="0">
                <a:cs typeface="Times New Roman" pitchFamily="18" charset="0"/>
              </a:rPr>
              <a:t>calo</a:t>
            </a:r>
            <a:r>
              <a:rPr lang="it-IT" altLang="it-IT" sz="2800" dirty="0">
                <a:cs typeface="Times New Roman" pitchFamily="18" charset="0"/>
              </a:rPr>
              <a:t> </a:t>
            </a:r>
            <a:r>
              <a:rPr lang="it-IT" altLang="it-IT" sz="2800" b="1" dirty="0">
                <a:cs typeface="Times New Roman" pitchFamily="18" charset="0"/>
              </a:rPr>
              <a:t>eccessivo</a:t>
            </a:r>
            <a:r>
              <a:rPr lang="it-IT" altLang="it-IT" sz="2800" dirty="0">
                <a:cs typeface="Times New Roman" pitchFamily="18" charset="0"/>
              </a:rPr>
              <a:t> della </a:t>
            </a:r>
            <a:r>
              <a:rPr lang="it-IT" altLang="it-IT" sz="2800" b="1" dirty="0">
                <a:cs typeface="Times New Roman" pitchFamily="18" charset="0"/>
              </a:rPr>
              <a:t>pressione</a:t>
            </a:r>
            <a:r>
              <a:rPr lang="it-IT" altLang="it-IT" sz="2800" dirty="0">
                <a:cs typeface="Times New Roman" pitchFamily="18" charset="0"/>
              </a:rPr>
              <a:t> </a:t>
            </a:r>
            <a:r>
              <a:rPr lang="it-IT" altLang="it-IT" sz="2800" b="1" dirty="0">
                <a:cs typeface="Times New Roman" pitchFamily="18" charset="0"/>
              </a:rPr>
              <a:t>arteriosa</a:t>
            </a:r>
            <a:r>
              <a:rPr lang="it-IT" altLang="it-IT" sz="2800" dirty="0">
                <a:cs typeface="Times New Roman" pitchFamily="18" charset="0"/>
              </a:rPr>
              <a:t>.</a:t>
            </a:r>
          </a:p>
          <a:p>
            <a:pPr algn="ctr" eaLnBrk="1" hangingPunct="1">
              <a:lnSpc>
                <a:spcPct val="120000"/>
              </a:lnSpc>
            </a:pPr>
            <a:r>
              <a:rPr lang="it-IT" altLang="it-IT" sz="2800" b="1" dirty="0">
                <a:cs typeface="Times New Roman" pitchFamily="18" charset="0"/>
              </a:rPr>
              <a:t>&lt;90 sistolica</a:t>
            </a:r>
          </a:p>
          <a:p>
            <a:pPr algn="ctr" eaLnBrk="1" hangingPunct="1">
              <a:lnSpc>
                <a:spcPct val="120000"/>
              </a:lnSpc>
            </a:pPr>
            <a:r>
              <a:rPr lang="it-IT" altLang="it-IT" sz="2800" b="1" dirty="0">
                <a:cs typeface="Times New Roman" pitchFamily="18" charset="0"/>
              </a:rPr>
              <a:t>&lt;50 diastolica</a:t>
            </a:r>
            <a:endParaRPr lang="it-IT" altLang="it-IT" sz="2800" b="1" dirty="0"/>
          </a:p>
          <a:p>
            <a:pPr algn="ctr" eaLnBrk="1" hangingPunct="1"/>
            <a:endParaRPr lang="it-IT" altLang="it-IT" sz="2800" b="1" dirty="0">
              <a:cs typeface="Times New Roman" pitchFamily="18" charset="0"/>
            </a:endParaRPr>
          </a:p>
          <a:p>
            <a:pPr algn="ctr" eaLnBrk="1" hangingPunct="1"/>
            <a:r>
              <a:rPr lang="it-IT" altLang="it-IT" sz="2800" b="1" dirty="0">
                <a:cs typeface="Times New Roman" pitchFamily="18" charset="0"/>
              </a:rPr>
              <a:t>È un disturbo frequente nella stagione estiva.</a:t>
            </a:r>
            <a:r>
              <a:rPr lang="it-IT" altLang="it-IT" sz="2800" dirty="0">
                <a:cs typeface="Times New Roman" pitchFamily="18" charset="0"/>
              </a:rPr>
              <a:t> </a:t>
            </a:r>
          </a:p>
        </p:txBody>
      </p:sp>
    </p:spTree>
    <p:extLst>
      <p:ext uri="{BB962C8B-B14F-4D97-AF65-F5344CB8AC3E}">
        <p14:creationId xmlns:p14="http://schemas.microsoft.com/office/powerpoint/2010/main" val="267250843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Text Box 3"/>
          <p:cNvSpPr txBox="1">
            <a:spLocks noChangeArrowheads="1"/>
          </p:cNvSpPr>
          <p:nvPr/>
        </p:nvSpPr>
        <p:spPr bwMode="auto">
          <a:xfrm>
            <a:off x="304800" y="1628775"/>
            <a:ext cx="8458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it-IT" altLang="it-IT" sz="2800"/>
              <a:t>ALCUNE CAUSE POSSONO ESSERE:</a:t>
            </a:r>
          </a:p>
        </p:txBody>
      </p:sp>
      <p:sp>
        <p:nvSpPr>
          <p:cNvPr id="271363" name="Text Box 7"/>
          <p:cNvSpPr txBox="1">
            <a:spLocks noChangeArrowheads="1"/>
          </p:cNvSpPr>
          <p:nvPr/>
        </p:nvSpPr>
        <p:spPr bwMode="auto">
          <a:xfrm>
            <a:off x="533400" y="2348880"/>
            <a:ext cx="86106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buFontTx/>
              <a:buChar char="•"/>
            </a:pPr>
            <a:r>
              <a:rPr lang="it-IT" altLang="it-IT" sz="2400" b="1" dirty="0"/>
              <a:t>Cambio di posizione brusco</a:t>
            </a:r>
          </a:p>
          <a:p>
            <a:pPr eaLnBrk="1" hangingPunct="1">
              <a:spcBef>
                <a:spcPct val="50000"/>
              </a:spcBef>
              <a:buFontTx/>
              <a:buChar char="•"/>
            </a:pPr>
            <a:r>
              <a:rPr lang="it-IT" altLang="it-IT" sz="2400" b="1" dirty="0"/>
              <a:t>Farmaci antipertensivi</a:t>
            </a:r>
          </a:p>
          <a:p>
            <a:pPr eaLnBrk="1" hangingPunct="1">
              <a:spcBef>
                <a:spcPct val="50000"/>
              </a:spcBef>
              <a:buFontTx/>
              <a:buChar char="•"/>
            </a:pPr>
            <a:r>
              <a:rPr lang="it-IT" altLang="it-IT" sz="2400" b="1" dirty="0"/>
              <a:t>Abuso di alcool</a:t>
            </a:r>
          </a:p>
          <a:p>
            <a:pPr eaLnBrk="1" hangingPunct="1">
              <a:spcBef>
                <a:spcPct val="50000"/>
              </a:spcBef>
              <a:buFontTx/>
              <a:buChar char="•"/>
            </a:pPr>
            <a:r>
              <a:rPr lang="it-IT" altLang="it-IT" sz="2400" b="1" dirty="0"/>
              <a:t>Perdita eccessiva di liquidi</a:t>
            </a:r>
          </a:p>
        </p:txBody>
      </p:sp>
      <p:sp>
        <p:nvSpPr>
          <p:cNvPr id="271364" name="Rectangle 8"/>
          <p:cNvSpPr>
            <a:spLocks noChangeArrowheads="1"/>
          </p:cNvSpPr>
          <p:nvPr/>
        </p:nvSpPr>
        <p:spPr bwMode="auto">
          <a:xfrm>
            <a:off x="762000" y="116632"/>
            <a:ext cx="7696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it-IT" altLang="it-IT" sz="4000" b="1" dirty="0"/>
              <a:t>IPOTENSIONE ARTERIOSA</a:t>
            </a:r>
          </a:p>
        </p:txBody>
      </p:sp>
    </p:spTree>
    <p:extLst>
      <p:ext uri="{BB962C8B-B14F-4D97-AF65-F5344CB8AC3E}">
        <p14:creationId xmlns:p14="http://schemas.microsoft.com/office/powerpoint/2010/main" val="4265976256"/>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050"/>
          <p:cNvSpPr>
            <a:spLocks noChangeArrowheads="1"/>
          </p:cNvSpPr>
          <p:nvPr/>
        </p:nvSpPr>
        <p:spPr bwMode="auto">
          <a:xfrm>
            <a:off x="1219200" y="2005013"/>
            <a:ext cx="6705600"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it-IT" altLang="it-IT" sz="2800" dirty="0">
                <a:ea typeface="Arial Unicode MS" pitchFamily="34" charset="-128"/>
                <a:cs typeface="Arial Unicode MS" pitchFamily="34" charset="-128"/>
              </a:rPr>
              <a:t>Sintomi: </a:t>
            </a:r>
          </a:p>
          <a:p>
            <a:pPr marL="457200" indent="-457200" eaLnBrk="1" hangingPunct="1">
              <a:buFont typeface="Arial" panose="020B0604020202020204" pitchFamily="34" charset="0"/>
              <a:buChar char="•"/>
              <a:defRPr/>
            </a:pPr>
            <a:r>
              <a:rPr lang="it-IT" altLang="it-IT" sz="2800" b="1" dirty="0"/>
              <a:t>Astenia</a:t>
            </a:r>
            <a:r>
              <a:rPr lang="it-IT" altLang="it-IT" sz="2800" dirty="0"/>
              <a:t>;</a:t>
            </a:r>
          </a:p>
          <a:p>
            <a:pPr marL="457200" indent="-457200" eaLnBrk="1" hangingPunct="1">
              <a:buFont typeface="Arial" panose="020B0604020202020204" pitchFamily="34" charset="0"/>
              <a:buChar char="•"/>
              <a:defRPr/>
            </a:pPr>
            <a:r>
              <a:rPr lang="it-IT" altLang="it-IT" sz="2800" b="1" dirty="0"/>
              <a:t>Tachicardia</a:t>
            </a:r>
            <a:r>
              <a:rPr lang="it-IT" altLang="it-IT" sz="2800" dirty="0"/>
              <a:t>;</a:t>
            </a:r>
          </a:p>
          <a:p>
            <a:pPr marL="457200" indent="-457200" eaLnBrk="1" hangingPunct="1">
              <a:buFont typeface="Arial" panose="020B0604020202020204" pitchFamily="34" charset="0"/>
              <a:buChar char="•"/>
              <a:defRPr/>
            </a:pPr>
            <a:r>
              <a:rPr lang="it-IT" altLang="it-IT" sz="2800" b="1" dirty="0"/>
              <a:t>Vertigini</a:t>
            </a:r>
            <a:r>
              <a:rPr lang="it-IT" altLang="it-IT" sz="2800" dirty="0"/>
              <a:t>;</a:t>
            </a:r>
          </a:p>
          <a:p>
            <a:pPr marL="457200" indent="-457200" eaLnBrk="1" hangingPunct="1">
              <a:buFont typeface="Arial" panose="020B0604020202020204" pitchFamily="34" charset="0"/>
              <a:buChar char="•"/>
              <a:defRPr/>
            </a:pPr>
            <a:r>
              <a:rPr lang="it-IT" altLang="it-IT" sz="2800" b="1" dirty="0"/>
              <a:t>Ronzii</a:t>
            </a:r>
            <a:r>
              <a:rPr lang="it-IT" altLang="it-IT" sz="2800" dirty="0"/>
              <a:t> alle orecchie;</a:t>
            </a:r>
          </a:p>
          <a:p>
            <a:pPr marL="457200" indent="-457200" eaLnBrk="1" hangingPunct="1">
              <a:buFont typeface="Arial" panose="020B0604020202020204" pitchFamily="34" charset="0"/>
              <a:buChar char="•"/>
              <a:defRPr/>
            </a:pPr>
            <a:r>
              <a:rPr lang="it-IT" altLang="it-IT" sz="2800" dirty="0"/>
              <a:t>Mal di testa;</a:t>
            </a:r>
          </a:p>
          <a:p>
            <a:pPr marL="457200" indent="-457200" eaLnBrk="1" hangingPunct="1">
              <a:buFont typeface="Arial" panose="020B0604020202020204" pitchFamily="34" charset="0"/>
              <a:buChar char="•"/>
              <a:defRPr/>
            </a:pPr>
            <a:r>
              <a:rPr lang="it-IT" altLang="it-IT" sz="2800" b="1" dirty="0"/>
              <a:t>Nausea</a:t>
            </a:r>
            <a:r>
              <a:rPr lang="it-IT" altLang="it-IT" sz="2800" dirty="0"/>
              <a:t>;</a:t>
            </a:r>
          </a:p>
          <a:p>
            <a:pPr marL="457200" indent="-457200" eaLnBrk="1" hangingPunct="1">
              <a:buFont typeface="Arial" panose="020B0604020202020204" pitchFamily="34" charset="0"/>
              <a:buChar char="•"/>
              <a:defRPr/>
            </a:pPr>
            <a:r>
              <a:rPr lang="it-IT" altLang="it-IT" sz="2800" dirty="0"/>
              <a:t>Lipotimia e sincope.</a:t>
            </a:r>
          </a:p>
        </p:txBody>
      </p:sp>
      <p:sp>
        <p:nvSpPr>
          <p:cNvPr id="273411" name="Rectangle 2052"/>
          <p:cNvSpPr>
            <a:spLocks noChangeArrowheads="1"/>
          </p:cNvSpPr>
          <p:nvPr/>
        </p:nvSpPr>
        <p:spPr bwMode="auto">
          <a:xfrm>
            <a:off x="762000" y="44624"/>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it-IT" altLang="it-IT" sz="4000" b="1" dirty="0"/>
              <a:t>IPOTENSIONE ARTERIOSA</a:t>
            </a:r>
          </a:p>
        </p:txBody>
      </p:sp>
    </p:spTree>
    <p:extLst>
      <p:ext uri="{BB962C8B-B14F-4D97-AF65-F5344CB8AC3E}">
        <p14:creationId xmlns:p14="http://schemas.microsoft.com/office/powerpoint/2010/main" val="315548651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idx="4294967295"/>
          </p:nvPr>
        </p:nvSpPr>
        <p:spPr bwMode="auto">
          <a:xfrm>
            <a:off x="0" y="188913"/>
            <a:ext cx="2482850" cy="838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z="4000" b="1" dirty="0">
                <a:solidFill>
                  <a:schemeClr val="tx1"/>
                </a:solidFill>
              </a:rPr>
              <a:t>COSA FARE</a:t>
            </a:r>
          </a:p>
        </p:txBody>
      </p:sp>
      <p:sp>
        <p:nvSpPr>
          <p:cNvPr id="274435" name="Rectangle 3"/>
          <p:cNvSpPr>
            <a:spLocks noGrp="1" noChangeArrowheads="1"/>
          </p:cNvSpPr>
          <p:nvPr>
            <p:ph idx="4294967295"/>
          </p:nvPr>
        </p:nvSpPr>
        <p:spPr bwMode="auto">
          <a:xfrm>
            <a:off x="0" y="1773238"/>
            <a:ext cx="7991475" cy="3576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z="2800" dirty="0">
                <a:solidFill>
                  <a:schemeClr val="tx1"/>
                </a:solidFill>
              </a:rPr>
              <a:t>Valutare lo stato di coscienza</a:t>
            </a:r>
          </a:p>
          <a:p>
            <a:pPr eaLnBrk="1" hangingPunct="1"/>
            <a:r>
              <a:rPr lang="it-IT" altLang="it-IT" sz="2800" b="1" dirty="0">
                <a:solidFill>
                  <a:schemeClr val="tx1"/>
                </a:solidFill>
              </a:rPr>
              <a:t>POSIZIONE ANTISHOCK </a:t>
            </a:r>
            <a:r>
              <a:rPr lang="it-IT" altLang="it-IT" sz="2800" dirty="0">
                <a:solidFill>
                  <a:schemeClr val="tx1"/>
                </a:solidFill>
              </a:rPr>
              <a:t>per favorire l’apporto di sangue al cervello;</a:t>
            </a:r>
          </a:p>
          <a:p>
            <a:pPr eaLnBrk="1" hangingPunct="1"/>
            <a:r>
              <a:rPr lang="it-IT" altLang="it-IT" sz="2800" dirty="0">
                <a:solidFill>
                  <a:schemeClr val="tx1"/>
                </a:solidFill>
              </a:rPr>
              <a:t>Se la vittima è incosciente, proseguire le valutazioni della RCP di base e le eventuali azioni necessarie;</a:t>
            </a:r>
          </a:p>
          <a:p>
            <a:pPr eaLnBrk="1" hangingPunct="1"/>
            <a:r>
              <a:rPr lang="it-IT" altLang="it-IT" sz="2800" dirty="0">
                <a:solidFill>
                  <a:schemeClr val="tx1"/>
                </a:solidFill>
              </a:rPr>
              <a:t>Mantenere l’osservazione del paziente.</a:t>
            </a:r>
          </a:p>
        </p:txBody>
      </p:sp>
    </p:spTree>
    <p:extLst>
      <p:ext uri="{BB962C8B-B14F-4D97-AF65-F5344CB8AC3E}">
        <p14:creationId xmlns:p14="http://schemas.microsoft.com/office/powerpoint/2010/main" val="6566317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6FBADD-B3E0-B94E-A46D-53CE74C4D60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9552" y="548680"/>
            <a:ext cx="7583352" cy="5361040"/>
          </a:xfrm>
          <a:prstGeom prst="rect">
            <a:avLst/>
          </a:prstGeom>
        </p:spPr>
      </p:pic>
    </p:spTree>
    <p:extLst>
      <p:ext uri="{BB962C8B-B14F-4D97-AF65-F5344CB8AC3E}">
        <p14:creationId xmlns:p14="http://schemas.microsoft.com/office/powerpoint/2010/main" val="61902010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10267" y="158248"/>
            <a:ext cx="2363470"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Convulsioni</a:t>
            </a:r>
            <a:endParaRPr sz="3600" dirty="0">
              <a:latin typeface="Times New Roman"/>
              <a:cs typeface="Times New Roman"/>
            </a:endParaRPr>
          </a:p>
        </p:txBody>
      </p:sp>
      <p:pic>
        <p:nvPicPr>
          <p:cNvPr id="3" name="object 3"/>
          <p:cNvPicPr/>
          <p:nvPr/>
        </p:nvPicPr>
        <p:blipFill>
          <a:blip r:embed="rId3" cstate="print"/>
          <a:stretch>
            <a:fillRect/>
          </a:stretch>
        </p:blipFill>
        <p:spPr>
          <a:xfrm>
            <a:off x="4872355" y="2819400"/>
            <a:ext cx="4176712" cy="3298046"/>
          </a:xfrm>
          <a:prstGeom prst="rect">
            <a:avLst/>
          </a:prstGeom>
        </p:spPr>
      </p:pic>
      <p:sp>
        <p:nvSpPr>
          <p:cNvPr id="4" name="object 4"/>
          <p:cNvSpPr txBox="1"/>
          <p:nvPr/>
        </p:nvSpPr>
        <p:spPr>
          <a:xfrm>
            <a:off x="134937" y="765954"/>
            <a:ext cx="8914130" cy="4538980"/>
          </a:xfrm>
          <a:prstGeom prst="rect">
            <a:avLst/>
          </a:prstGeom>
        </p:spPr>
        <p:txBody>
          <a:bodyPr vert="horz" wrap="square" lIns="0" tIns="43180" rIns="0" bIns="0" rtlCol="0">
            <a:spAutoFit/>
          </a:bodyPr>
          <a:lstStyle/>
          <a:p>
            <a:pPr marL="12700" marR="5080" algn="just">
              <a:lnSpc>
                <a:spcPts val="3700"/>
              </a:lnSpc>
              <a:spcBef>
                <a:spcPts val="340"/>
              </a:spcBef>
            </a:pPr>
            <a:r>
              <a:rPr sz="3200" b="1" spc="-5" dirty="0">
                <a:solidFill>
                  <a:srgbClr val="333399"/>
                </a:solidFill>
                <a:latin typeface="Times New Roman"/>
                <a:cs typeface="Times New Roman"/>
              </a:rPr>
              <a:t>Clinicamente</a:t>
            </a:r>
            <a:r>
              <a:rPr sz="3200" b="1" spc="615" dirty="0">
                <a:solidFill>
                  <a:srgbClr val="333399"/>
                </a:solidFill>
                <a:latin typeface="Times New Roman"/>
                <a:cs typeface="Times New Roman"/>
              </a:rPr>
              <a:t> </a:t>
            </a:r>
            <a:r>
              <a:rPr sz="3200" b="1" spc="-5" dirty="0">
                <a:solidFill>
                  <a:srgbClr val="333399"/>
                </a:solidFill>
                <a:latin typeface="Times New Roman"/>
                <a:cs typeface="Times New Roman"/>
              </a:rPr>
              <a:t>la</a:t>
            </a:r>
            <a:r>
              <a:rPr sz="3200" b="1" spc="615" dirty="0">
                <a:solidFill>
                  <a:srgbClr val="333399"/>
                </a:solidFill>
                <a:latin typeface="Times New Roman"/>
                <a:cs typeface="Times New Roman"/>
              </a:rPr>
              <a:t> </a:t>
            </a:r>
            <a:r>
              <a:rPr sz="3200" b="1" spc="-5" dirty="0">
                <a:solidFill>
                  <a:srgbClr val="333399"/>
                </a:solidFill>
                <a:latin typeface="Times New Roman"/>
                <a:cs typeface="Times New Roman"/>
              </a:rPr>
              <a:t>crisi</a:t>
            </a:r>
            <a:r>
              <a:rPr sz="3200" b="1" spc="615" dirty="0">
                <a:solidFill>
                  <a:srgbClr val="333399"/>
                </a:solidFill>
                <a:latin typeface="Times New Roman"/>
                <a:cs typeface="Times New Roman"/>
              </a:rPr>
              <a:t> </a:t>
            </a:r>
            <a:r>
              <a:rPr sz="3200" b="1" spc="-5" dirty="0">
                <a:solidFill>
                  <a:srgbClr val="333399"/>
                </a:solidFill>
                <a:latin typeface="Times New Roman"/>
                <a:cs typeface="Times New Roman"/>
              </a:rPr>
              <a:t>convulsiva</a:t>
            </a:r>
            <a:r>
              <a:rPr sz="3200" b="1" spc="615" dirty="0">
                <a:solidFill>
                  <a:srgbClr val="333399"/>
                </a:solidFill>
                <a:latin typeface="Times New Roman"/>
                <a:cs typeface="Times New Roman"/>
              </a:rPr>
              <a:t> </a:t>
            </a:r>
            <a:r>
              <a:rPr sz="3200" b="1" dirty="0">
                <a:solidFill>
                  <a:srgbClr val="333399"/>
                </a:solidFill>
                <a:latin typeface="Times New Roman"/>
                <a:cs typeface="Times New Roman"/>
              </a:rPr>
              <a:t>può</a:t>
            </a:r>
            <a:r>
              <a:rPr sz="3200" b="1" spc="615" dirty="0">
                <a:solidFill>
                  <a:srgbClr val="333399"/>
                </a:solidFill>
                <a:latin typeface="Times New Roman"/>
                <a:cs typeface="Times New Roman"/>
              </a:rPr>
              <a:t> </a:t>
            </a:r>
            <a:r>
              <a:rPr sz="3200" b="1" spc="-5" dirty="0">
                <a:solidFill>
                  <a:srgbClr val="333399"/>
                </a:solidFill>
                <a:latin typeface="Times New Roman"/>
                <a:cs typeface="Times New Roman"/>
              </a:rPr>
              <a:t>manifestarsi </a:t>
            </a:r>
            <a:r>
              <a:rPr sz="3200" b="1" spc="-785" dirty="0">
                <a:solidFill>
                  <a:srgbClr val="333399"/>
                </a:solidFill>
                <a:latin typeface="Times New Roman"/>
                <a:cs typeface="Times New Roman"/>
              </a:rPr>
              <a:t> </a:t>
            </a:r>
            <a:r>
              <a:rPr sz="3200" b="1" spc="-5" dirty="0">
                <a:solidFill>
                  <a:srgbClr val="333399"/>
                </a:solidFill>
                <a:latin typeface="Times New Roman"/>
                <a:cs typeface="Times New Roman"/>
              </a:rPr>
              <a:t>in</a:t>
            </a:r>
            <a:r>
              <a:rPr sz="3200" b="1" dirty="0">
                <a:solidFill>
                  <a:srgbClr val="333399"/>
                </a:solidFill>
                <a:latin typeface="Times New Roman"/>
                <a:cs typeface="Times New Roman"/>
              </a:rPr>
              <a:t> </a:t>
            </a:r>
            <a:r>
              <a:rPr sz="3200" b="1" spc="-5" dirty="0">
                <a:solidFill>
                  <a:srgbClr val="333399"/>
                </a:solidFill>
                <a:latin typeface="Times New Roman"/>
                <a:cs typeface="Times New Roman"/>
              </a:rPr>
              <a:t>molti</a:t>
            </a:r>
            <a:r>
              <a:rPr sz="3200" b="1" dirty="0">
                <a:solidFill>
                  <a:srgbClr val="333399"/>
                </a:solidFill>
                <a:latin typeface="Times New Roman"/>
                <a:cs typeface="Times New Roman"/>
              </a:rPr>
              <a:t> </a:t>
            </a:r>
            <a:r>
              <a:rPr sz="3200" b="1" spc="-5" dirty="0">
                <a:solidFill>
                  <a:srgbClr val="333399"/>
                </a:solidFill>
                <a:latin typeface="Times New Roman"/>
                <a:cs typeface="Times New Roman"/>
              </a:rPr>
              <a:t>modi,</a:t>
            </a:r>
            <a:r>
              <a:rPr sz="3200" b="1" dirty="0">
                <a:solidFill>
                  <a:srgbClr val="333399"/>
                </a:solidFill>
                <a:latin typeface="Times New Roman"/>
                <a:cs typeface="Times New Roman"/>
              </a:rPr>
              <a:t> </a:t>
            </a:r>
            <a:r>
              <a:rPr sz="3200" b="1" spc="-5" dirty="0">
                <a:solidFill>
                  <a:srgbClr val="333399"/>
                </a:solidFill>
                <a:latin typeface="Times New Roman"/>
                <a:cs typeface="Times New Roman"/>
              </a:rPr>
              <a:t>ma</a:t>
            </a:r>
            <a:r>
              <a:rPr sz="3200" b="1" dirty="0">
                <a:solidFill>
                  <a:srgbClr val="333399"/>
                </a:solidFill>
                <a:latin typeface="Times New Roman"/>
                <a:cs typeface="Times New Roman"/>
              </a:rPr>
              <a:t> </a:t>
            </a:r>
            <a:r>
              <a:rPr sz="3200" b="1" spc="-5" dirty="0">
                <a:solidFill>
                  <a:srgbClr val="333399"/>
                </a:solidFill>
                <a:latin typeface="Times New Roman"/>
                <a:cs typeface="Times New Roman"/>
              </a:rPr>
              <a:t>l’evenienza</a:t>
            </a:r>
            <a:r>
              <a:rPr sz="3200" b="1" dirty="0">
                <a:solidFill>
                  <a:srgbClr val="333399"/>
                </a:solidFill>
                <a:latin typeface="Times New Roman"/>
                <a:cs typeface="Times New Roman"/>
              </a:rPr>
              <a:t> </a:t>
            </a:r>
            <a:r>
              <a:rPr sz="3200" b="1" spc="-5" dirty="0">
                <a:solidFill>
                  <a:srgbClr val="333399"/>
                </a:solidFill>
                <a:latin typeface="Times New Roman"/>
                <a:cs typeface="Times New Roman"/>
              </a:rPr>
              <a:t>più</a:t>
            </a:r>
            <a:r>
              <a:rPr sz="3200" b="1" dirty="0">
                <a:solidFill>
                  <a:srgbClr val="333399"/>
                </a:solidFill>
                <a:latin typeface="Times New Roman"/>
                <a:cs typeface="Times New Roman"/>
              </a:rPr>
              <a:t> </a:t>
            </a:r>
            <a:r>
              <a:rPr sz="3200" b="1" spc="-10" dirty="0">
                <a:solidFill>
                  <a:srgbClr val="333399"/>
                </a:solidFill>
                <a:latin typeface="Times New Roman"/>
                <a:cs typeface="Times New Roman"/>
              </a:rPr>
              <a:t>frequente</a:t>
            </a:r>
            <a:r>
              <a:rPr sz="3200" b="1" spc="780" dirty="0">
                <a:solidFill>
                  <a:srgbClr val="333399"/>
                </a:solidFill>
                <a:latin typeface="Times New Roman"/>
                <a:cs typeface="Times New Roman"/>
              </a:rPr>
              <a:t> </a:t>
            </a:r>
            <a:r>
              <a:rPr sz="3200" b="1" dirty="0">
                <a:solidFill>
                  <a:srgbClr val="333399"/>
                </a:solidFill>
                <a:latin typeface="Times New Roman"/>
                <a:cs typeface="Times New Roman"/>
              </a:rPr>
              <a:t>è </a:t>
            </a:r>
            <a:r>
              <a:rPr sz="3200" b="1" spc="5" dirty="0">
                <a:solidFill>
                  <a:srgbClr val="333399"/>
                </a:solidFill>
                <a:latin typeface="Times New Roman"/>
                <a:cs typeface="Times New Roman"/>
              </a:rPr>
              <a:t> </a:t>
            </a:r>
            <a:r>
              <a:rPr sz="3200" b="1" spc="30" dirty="0">
                <a:solidFill>
                  <a:srgbClr val="333399"/>
                </a:solidFill>
                <a:latin typeface="Times New Roman"/>
                <a:cs typeface="Times New Roman"/>
              </a:rPr>
              <a:t>quella</a:t>
            </a:r>
            <a:r>
              <a:rPr sz="3200" b="1" spc="35" dirty="0">
                <a:solidFill>
                  <a:srgbClr val="333399"/>
                </a:solidFill>
                <a:latin typeface="Times New Roman"/>
                <a:cs typeface="Times New Roman"/>
              </a:rPr>
              <a:t> </a:t>
            </a:r>
            <a:r>
              <a:rPr sz="3200" b="1" spc="20" dirty="0">
                <a:solidFill>
                  <a:srgbClr val="333399"/>
                </a:solidFill>
                <a:latin typeface="Times New Roman"/>
                <a:cs typeface="Times New Roman"/>
              </a:rPr>
              <a:t>di</a:t>
            </a:r>
            <a:r>
              <a:rPr sz="3200" b="1" spc="25" dirty="0">
                <a:solidFill>
                  <a:srgbClr val="333399"/>
                </a:solidFill>
                <a:latin typeface="Times New Roman"/>
                <a:cs typeface="Times New Roman"/>
              </a:rPr>
              <a:t> una</a:t>
            </a:r>
            <a:r>
              <a:rPr sz="3200" b="1" spc="30" dirty="0">
                <a:solidFill>
                  <a:srgbClr val="333399"/>
                </a:solidFill>
                <a:latin typeface="Times New Roman"/>
                <a:cs typeface="Times New Roman"/>
              </a:rPr>
              <a:t> forma</a:t>
            </a:r>
            <a:r>
              <a:rPr sz="3200" b="1" spc="35" dirty="0">
                <a:solidFill>
                  <a:srgbClr val="333399"/>
                </a:solidFill>
                <a:latin typeface="Times New Roman"/>
                <a:cs typeface="Times New Roman"/>
              </a:rPr>
              <a:t> cosiddetta</a:t>
            </a:r>
            <a:r>
              <a:rPr sz="3200" b="1" spc="40" dirty="0">
                <a:solidFill>
                  <a:srgbClr val="333399"/>
                </a:solidFill>
                <a:latin typeface="Times New Roman"/>
                <a:cs typeface="Times New Roman"/>
              </a:rPr>
              <a:t> </a:t>
            </a:r>
            <a:r>
              <a:rPr sz="3200" b="1" spc="35" dirty="0">
                <a:solidFill>
                  <a:srgbClr val="333399"/>
                </a:solidFill>
                <a:latin typeface="Times New Roman"/>
                <a:cs typeface="Times New Roman"/>
              </a:rPr>
              <a:t>generalizzata </a:t>
            </a:r>
            <a:r>
              <a:rPr sz="3200" b="1" spc="40" dirty="0">
                <a:solidFill>
                  <a:srgbClr val="333399"/>
                </a:solidFill>
                <a:latin typeface="Times New Roman"/>
                <a:cs typeface="Times New Roman"/>
              </a:rPr>
              <a:t> </a:t>
            </a:r>
            <a:r>
              <a:rPr sz="3200" b="1" spc="-5" dirty="0">
                <a:solidFill>
                  <a:srgbClr val="333399"/>
                </a:solidFill>
                <a:latin typeface="Times New Roman"/>
                <a:cs typeface="Times New Roman"/>
              </a:rPr>
              <a:t>(grande male) in cui </a:t>
            </a:r>
            <a:r>
              <a:rPr sz="3200" b="1" dirty="0">
                <a:solidFill>
                  <a:srgbClr val="333399"/>
                </a:solidFill>
                <a:latin typeface="Times New Roman"/>
                <a:cs typeface="Times New Roman"/>
              </a:rPr>
              <a:t>possono </a:t>
            </a:r>
            <a:r>
              <a:rPr sz="3200" b="1" spc="-5" dirty="0">
                <a:solidFill>
                  <a:srgbClr val="333399"/>
                </a:solidFill>
                <a:latin typeface="Times New Roman"/>
                <a:cs typeface="Times New Roman"/>
              </a:rPr>
              <a:t>riconoscersi </a:t>
            </a:r>
            <a:r>
              <a:rPr sz="3200" b="1" spc="-20" dirty="0">
                <a:solidFill>
                  <a:srgbClr val="333399"/>
                </a:solidFill>
                <a:latin typeface="Times New Roman"/>
                <a:cs typeface="Times New Roman"/>
              </a:rPr>
              <a:t>tre </a:t>
            </a:r>
            <a:r>
              <a:rPr sz="3200" b="1" dirty="0">
                <a:solidFill>
                  <a:srgbClr val="333399"/>
                </a:solidFill>
                <a:latin typeface="Times New Roman"/>
                <a:cs typeface="Times New Roman"/>
              </a:rPr>
              <a:t>fasi </a:t>
            </a:r>
            <a:r>
              <a:rPr sz="3200" b="1" spc="-5" dirty="0">
                <a:solidFill>
                  <a:srgbClr val="333399"/>
                </a:solidFill>
                <a:latin typeface="Times New Roman"/>
                <a:cs typeface="Times New Roman"/>
              </a:rPr>
              <a:t>in </a:t>
            </a:r>
            <a:r>
              <a:rPr sz="3200" b="1" spc="-785" dirty="0">
                <a:solidFill>
                  <a:srgbClr val="333399"/>
                </a:solidFill>
                <a:latin typeface="Times New Roman"/>
                <a:cs typeface="Times New Roman"/>
              </a:rPr>
              <a:t> </a:t>
            </a:r>
            <a:r>
              <a:rPr sz="3200" b="1" spc="-5" dirty="0">
                <a:solidFill>
                  <a:srgbClr val="333399"/>
                </a:solidFill>
                <a:latin typeface="Times New Roman"/>
                <a:cs typeface="Times New Roman"/>
              </a:rPr>
              <a:t>successione</a:t>
            </a:r>
            <a:r>
              <a:rPr sz="3200" b="1" spc="-10" dirty="0">
                <a:solidFill>
                  <a:srgbClr val="333399"/>
                </a:solidFill>
                <a:latin typeface="Times New Roman"/>
                <a:cs typeface="Times New Roman"/>
              </a:rPr>
              <a:t> </a:t>
            </a:r>
            <a:r>
              <a:rPr sz="3200" b="1" spc="-5" dirty="0">
                <a:solidFill>
                  <a:srgbClr val="333399"/>
                </a:solidFill>
                <a:latin typeface="Times New Roman"/>
                <a:cs typeface="Times New Roman"/>
              </a:rPr>
              <a:t>temporale.</a:t>
            </a:r>
            <a:endParaRPr sz="3200" dirty="0">
              <a:latin typeface="Times New Roman"/>
              <a:cs typeface="Times New Roman"/>
            </a:endParaRPr>
          </a:p>
          <a:p>
            <a:pPr>
              <a:lnSpc>
                <a:spcPct val="100000"/>
              </a:lnSpc>
            </a:pPr>
            <a:endParaRPr sz="3500" dirty="0">
              <a:latin typeface="Times New Roman"/>
              <a:cs typeface="Times New Roman"/>
            </a:endParaRPr>
          </a:p>
          <a:p>
            <a:pPr>
              <a:lnSpc>
                <a:spcPct val="100000"/>
              </a:lnSpc>
              <a:spcBef>
                <a:spcPts val="30"/>
              </a:spcBef>
            </a:pPr>
            <a:endParaRPr sz="2800" dirty="0">
              <a:latin typeface="Times New Roman"/>
              <a:cs typeface="Times New Roman"/>
            </a:endParaRPr>
          </a:p>
          <a:p>
            <a:pPr marL="1242695" marR="5915025">
              <a:lnSpc>
                <a:spcPts val="3200"/>
              </a:lnSpc>
            </a:pPr>
            <a:r>
              <a:rPr sz="2800" b="1" dirty="0">
                <a:solidFill>
                  <a:srgbClr val="333399"/>
                </a:solidFill>
                <a:latin typeface="Times New Roman"/>
                <a:cs typeface="Times New Roman"/>
              </a:rPr>
              <a:t>fase </a:t>
            </a:r>
            <a:r>
              <a:rPr sz="2800" b="1" spc="-5" dirty="0">
                <a:solidFill>
                  <a:srgbClr val="333399"/>
                </a:solidFill>
                <a:latin typeface="Times New Roman"/>
                <a:cs typeface="Times New Roman"/>
              </a:rPr>
              <a:t>tonica </a:t>
            </a:r>
            <a:r>
              <a:rPr sz="2800" b="1" dirty="0">
                <a:solidFill>
                  <a:srgbClr val="333399"/>
                </a:solidFill>
                <a:latin typeface="Times New Roman"/>
                <a:cs typeface="Times New Roman"/>
              </a:rPr>
              <a:t> fase</a:t>
            </a:r>
            <a:r>
              <a:rPr sz="2800" b="1" spc="-90" dirty="0">
                <a:solidFill>
                  <a:srgbClr val="333399"/>
                </a:solidFill>
                <a:latin typeface="Times New Roman"/>
                <a:cs typeface="Times New Roman"/>
              </a:rPr>
              <a:t> </a:t>
            </a:r>
            <a:r>
              <a:rPr sz="2800" b="1" spc="-5" dirty="0">
                <a:solidFill>
                  <a:srgbClr val="333399"/>
                </a:solidFill>
                <a:latin typeface="Times New Roman"/>
                <a:cs typeface="Times New Roman"/>
              </a:rPr>
              <a:t>clonica</a:t>
            </a:r>
            <a:endParaRPr sz="2800" dirty="0">
              <a:latin typeface="Times New Roman"/>
              <a:cs typeface="Times New Roman"/>
            </a:endParaRPr>
          </a:p>
          <a:p>
            <a:pPr marL="1242695">
              <a:lnSpc>
                <a:spcPts val="3120"/>
              </a:lnSpc>
            </a:pPr>
            <a:r>
              <a:rPr sz="2800" b="1" dirty="0">
                <a:solidFill>
                  <a:srgbClr val="333399"/>
                </a:solidFill>
                <a:latin typeface="Times New Roman"/>
                <a:cs typeface="Times New Roman"/>
              </a:rPr>
              <a:t>fase</a:t>
            </a:r>
            <a:r>
              <a:rPr sz="2800" b="1" spc="-35" dirty="0">
                <a:solidFill>
                  <a:srgbClr val="333399"/>
                </a:solidFill>
                <a:latin typeface="Times New Roman"/>
                <a:cs typeface="Times New Roman"/>
              </a:rPr>
              <a:t> </a:t>
            </a:r>
            <a:r>
              <a:rPr sz="2800" b="1" spc="-5" dirty="0">
                <a:solidFill>
                  <a:srgbClr val="333399"/>
                </a:solidFill>
                <a:latin typeface="Times New Roman"/>
                <a:cs typeface="Times New Roman"/>
              </a:rPr>
              <a:t>post-critica</a:t>
            </a:r>
            <a:endParaRPr sz="2800" dirty="0">
              <a:latin typeface="Times New Roman"/>
              <a:cs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26DF6AA-54DF-7D7F-9595-F8A51C07E0D7}"/>
              </a:ext>
            </a:extLst>
          </p:cNvPr>
          <p:cNvSpPr txBox="1"/>
          <p:nvPr/>
        </p:nvSpPr>
        <p:spPr>
          <a:xfrm>
            <a:off x="533400" y="422801"/>
            <a:ext cx="7848600" cy="4555093"/>
          </a:xfrm>
          <a:prstGeom prst="rect">
            <a:avLst/>
          </a:prstGeom>
          <a:noFill/>
        </p:spPr>
        <p:txBody>
          <a:bodyPr wrap="square">
            <a:spAutoFit/>
          </a:bodyPr>
          <a:lstStyle/>
          <a:p>
            <a:pPr algn="ctr"/>
            <a:r>
              <a:rPr lang="it-IT" sz="2800" b="1" dirty="0">
                <a:solidFill>
                  <a:srgbClr val="FF0000"/>
                </a:solidFill>
              </a:rPr>
              <a:t>INDENIZZO INAIL </a:t>
            </a:r>
          </a:p>
          <a:p>
            <a:pPr algn="ctr"/>
            <a:endParaRPr lang="it-IT" sz="2800" b="1" dirty="0"/>
          </a:p>
          <a:p>
            <a:r>
              <a:rPr lang="it-IT" sz="1800" b="1" dirty="0"/>
              <a:t>Comprende:</a:t>
            </a:r>
          </a:p>
          <a:p>
            <a:pPr marL="285750" indent="-285750">
              <a:buFont typeface="Arial"/>
              <a:buChar char="•"/>
            </a:pPr>
            <a:endParaRPr lang="it-IT" sz="1800" b="1" dirty="0"/>
          </a:p>
          <a:p>
            <a:pPr marL="285750" indent="-285750">
              <a:buFont typeface="Arial"/>
              <a:buChar char="•"/>
            </a:pPr>
            <a:r>
              <a:rPr lang="it-IT" sz="1800" b="1" dirty="0"/>
              <a:t>Danno patrimoniale temporaneo, </a:t>
            </a:r>
            <a:r>
              <a:rPr lang="it-IT" sz="1800" dirty="0"/>
              <a:t>integrazione della retribuzione spettante al lavoratore per il periodo di assenza per infortunio;</a:t>
            </a:r>
          </a:p>
          <a:p>
            <a:pPr marL="285750" indent="-285750">
              <a:buFont typeface="Arial"/>
              <a:buChar char="•"/>
            </a:pPr>
            <a:endParaRPr lang="it-IT" sz="1800" dirty="0"/>
          </a:p>
          <a:p>
            <a:pPr marL="285750" indent="-285750">
              <a:buFont typeface="Arial"/>
              <a:buChar char="•"/>
            </a:pPr>
            <a:r>
              <a:rPr lang="it-IT" sz="1800" b="1" dirty="0"/>
              <a:t>Danno patrimoniale permanente</a:t>
            </a:r>
            <a:r>
              <a:rPr lang="it-IT" sz="1800" dirty="0"/>
              <a:t>,  l’INAIL paga anche le future conseguenze patrimoniali in capo al lavoratore infortunato.</a:t>
            </a:r>
            <a:r>
              <a:rPr lang="it-IT" sz="1800" b="1" dirty="0"/>
              <a:t> Solo se supera la soglia di &gt;15% di Invalidità Permanente;</a:t>
            </a:r>
          </a:p>
          <a:p>
            <a:pPr marL="285750" indent="-285750">
              <a:buFont typeface="Arial"/>
              <a:buChar char="•"/>
            </a:pPr>
            <a:endParaRPr lang="it-IT" sz="1800" b="1" dirty="0"/>
          </a:p>
          <a:p>
            <a:pPr marL="285750" indent="-285750">
              <a:buFont typeface="Arial"/>
              <a:buChar char="•"/>
            </a:pPr>
            <a:r>
              <a:rPr lang="it-IT" sz="1800" b="1" dirty="0"/>
              <a:t>Danno non patrimoniale</a:t>
            </a:r>
            <a:r>
              <a:rPr lang="it-IT" sz="1800" dirty="0"/>
              <a:t>, indennizzo per </a:t>
            </a:r>
            <a:r>
              <a:rPr lang="it-IT" sz="1800" b="1" dirty="0"/>
              <a:t>danno biologico permanente</a:t>
            </a:r>
            <a:r>
              <a:rPr lang="it-IT" sz="1800" dirty="0"/>
              <a:t>, ovvero la lesione all’integrità psico-fisica che il lavoratore infortunato non recupererà mai più, solo se </a:t>
            </a:r>
            <a:r>
              <a:rPr lang="it-IT" sz="1800" b="1" dirty="0"/>
              <a:t>supera la soglia del 5% di Invalidità Permanente.</a:t>
            </a:r>
          </a:p>
          <a:p>
            <a:r>
              <a:rPr lang="sk-SK" dirty="0"/>
              <a:t> </a:t>
            </a:r>
            <a:endParaRPr lang="it-IT" dirty="0"/>
          </a:p>
        </p:txBody>
      </p:sp>
    </p:spTree>
    <p:extLst>
      <p:ext uri="{BB962C8B-B14F-4D97-AF65-F5344CB8AC3E}">
        <p14:creationId xmlns:p14="http://schemas.microsoft.com/office/powerpoint/2010/main" val="69404602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1066800" y="0"/>
            <a:ext cx="6627775" cy="6096000"/>
          </a:xfrm>
          <a:prstGeom prst="rect">
            <a:avLst/>
          </a:prstGeom>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60387" y="644128"/>
            <a:ext cx="2385060" cy="513080"/>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FF0000"/>
                </a:solidFill>
                <a:latin typeface="Times New Roman"/>
                <a:cs typeface="Times New Roman"/>
              </a:rPr>
              <a:t>1.</a:t>
            </a:r>
            <a:r>
              <a:rPr sz="3200" b="1" spc="-35" dirty="0">
                <a:solidFill>
                  <a:srgbClr val="FF0000"/>
                </a:solidFill>
                <a:latin typeface="Times New Roman"/>
                <a:cs typeface="Times New Roman"/>
              </a:rPr>
              <a:t> </a:t>
            </a:r>
            <a:r>
              <a:rPr sz="3200" b="1" spc="-5" dirty="0">
                <a:solidFill>
                  <a:srgbClr val="FF0000"/>
                </a:solidFill>
                <a:latin typeface="Times New Roman"/>
                <a:cs typeface="Times New Roman"/>
              </a:rPr>
              <a:t>Fase</a:t>
            </a:r>
            <a:r>
              <a:rPr sz="3200" b="1" spc="-35" dirty="0">
                <a:solidFill>
                  <a:srgbClr val="FF0000"/>
                </a:solidFill>
                <a:latin typeface="Times New Roman"/>
                <a:cs typeface="Times New Roman"/>
              </a:rPr>
              <a:t> </a:t>
            </a:r>
            <a:r>
              <a:rPr sz="3200" b="1" spc="-5" dirty="0">
                <a:solidFill>
                  <a:srgbClr val="FF0000"/>
                </a:solidFill>
                <a:latin typeface="Times New Roman"/>
                <a:cs typeface="Times New Roman"/>
              </a:rPr>
              <a:t>tonica</a:t>
            </a:r>
            <a:endParaRPr sz="3200">
              <a:latin typeface="Times New Roman"/>
              <a:cs typeface="Times New Roman"/>
            </a:endParaRPr>
          </a:p>
        </p:txBody>
      </p:sp>
      <p:sp>
        <p:nvSpPr>
          <p:cNvPr id="3" name="object 3"/>
          <p:cNvSpPr txBox="1"/>
          <p:nvPr/>
        </p:nvSpPr>
        <p:spPr>
          <a:xfrm>
            <a:off x="560387" y="1114474"/>
            <a:ext cx="8042909" cy="4643120"/>
          </a:xfrm>
          <a:prstGeom prst="rect">
            <a:avLst/>
          </a:prstGeom>
        </p:spPr>
        <p:txBody>
          <a:bodyPr vert="horz" wrap="square" lIns="0" tIns="43180" rIns="0" bIns="0" rtlCol="0">
            <a:spAutoFit/>
          </a:bodyPr>
          <a:lstStyle/>
          <a:p>
            <a:pPr marL="12700" marR="5080">
              <a:lnSpc>
                <a:spcPts val="3200"/>
              </a:lnSpc>
              <a:spcBef>
                <a:spcPts val="340"/>
              </a:spcBef>
            </a:pPr>
            <a:r>
              <a:rPr sz="2800" b="1" spc="-10" dirty="0">
                <a:solidFill>
                  <a:srgbClr val="333399"/>
                </a:solidFill>
                <a:latin typeface="Times New Roman"/>
                <a:cs typeface="Times New Roman"/>
              </a:rPr>
              <a:t>improvvisa</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perdita</a:t>
            </a:r>
            <a:r>
              <a:rPr sz="2800" b="1" dirty="0">
                <a:solidFill>
                  <a:srgbClr val="333399"/>
                </a:solidFill>
                <a:latin typeface="Times New Roman"/>
                <a:cs typeface="Times New Roman"/>
              </a:rPr>
              <a:t> di</a:t>
            </a:r>
            <a:r>
              <a:rPr sz="2800" b="1" spc="-5" dirty="0">
                <a:solidFill>
                  <a:srgbClr val="333399"/>
                </a:solidFill>
                <a:latin typeface="Times New Roman"/>
                <a:cs typeface="Times New Roman"/>
              </a:rPr>
              <a:t> coscienza</a:t>
            </a:r>
            <a:r>
              <a:rPr sz="2800" b="1" dirty="0">
                <a:solidFill>
                  <a:srgbClr val="333399"/>
                </a:solidFill>
                <a:latin typeface="Times New Roman"/>
                <a:cs typeface="Times New Roman"/>
              </a:rPr>
              <a:t> e</a:t>
            </a:r>
            <a:r>
              <a:rPr sz="2800" b="1" spc="-5" dirty="0">
                <a:solidFill>
                  <a:srgbClr val="333399"/>
                </a:solidFill>
                <a:latin typeface="Times New Roman"/>
                <a:cs typeface="Times New Roman"/>
              </a:rPr>
              <a:t> caduta</a:t>
            </a:r>
            <a:r>
              <a:rPr sz="2800" b="1" dirty="0">
                <a:solidFill>
                  <a:srgbClr val="333399"/>
                </a:solidFill>
                <a:latin typeface="Times New Roman"/>
                <a:cs typeface="Times New Roman"/>
              </a:rPr>
              <a:t> a </a:t>
            </a:r>
            <a:r>
              <a:rPr sz="2800" b="1" spc="-5" dirty="0">
                <a:solidFill>
                  <a:srgbClr val="333399"/>
                </a:solidFill>
                <a:latin typeface="Times New Roman"/>
                <a:cs typeface="Times New Roman"/>
              </a:rPr>
              <a:t>terra </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rigidità,</a:t>
            </a:r>
            <a:r>
              <a:rPr sz="2800" b="1" spc="5" dirty="0">
                <a:solidFill>
                  <a:srgbClr val="333399"/>
                </a:solidFill>
                <a:latin typeface="Times New Roman"/>
                <a:cs typeface="Times New Roman"/>
              </a:rPr>
              <a:t> </a:t>
            </a:r>
            <a:r>
              <a:rPr sz="2800" b="1" spc="-5" dirty="0">
                <a:solidFill>
                  <a:srgbClr val="333399"/>
                </a:solidFill>
                <a:latin typeface="Times New Roman"/>
                <a:cs typeface="Times New Roman"/>
              </a:rPr>
              <a:t>talora</a:t>
            </a:r>
            <a:r>
              <a:rPr sz="2800" b="1" spc="10" dirty="0">
                <a:solidFill>
                  <a:srgbClr val="333399"/>
                </a:solidFill>
                <a:latin typeface="Times New Roman"/>
                <a:cs typeface="Times New Roman"/>
              </a:rPr>
              <a:t> </a:t>
            </a:r>
            <a:r>
              <a:rPr sz="2800" b="1" spc="-5" dirty="0">
                <a:solidFill>
                  <a:srgbClr val="333399"/>
                </a:solidFill>
                <a:latin typeface="Times New Roman"/>
                <a:cs typeface="Times New Roman"/>
              </a:rPr>
              <a:t>apnea</a:t>
            </a:r>
            <a:r>
              <a:rPr sz="2800" b="1" spc="10" dirty="0">
                <a:solidFill>
                  <a:srgbClr val="333399"/>
                </a:solidFill>
                <a:latin typeface="Times New Roman"/>
                <a:cs typeface="Times New Roman"/>
              </a:rPr>
              <a:t> </a:t>
            </a:r>
            <a:r>
              <a:rPr sz="2800" b="1" spc="-5" dirty="0">
                <a:solidFill>
                  <a:srgbClr val="333399"/>
                </a:solidFill>
                <a:latin typeface="Times New Roman"/>
                <a:cs typeface="Times New Roman"/>
              </a:rPr>
              <a:t>anche</a:t>
            </a:r>
            <a:r>
              <a:rPr sz="2800" b="1" spc="5" dirty="0">
                <a:solidFill>
                  <a:srgbClr val="333399"/>
                </a:solidFill>
                <a:latin typeface="Times New Roman"/>
                <a:cs typeface="Times New Roman"/>
              </a:rPr>
              <a:t> </a:t>
            </a:r>
            <a:r>
              <a:rPr sz="2800" b="1" spc="-10" dirty="0">
                <a:solidFill>
                  <a:srgbClr val="333399"/>
                </a:solidFill>
                <a:latin typeface="Times New Roman"/>
                <a:cs typeface="Times New Roman"/>
              </a:rPr>
              <a:t>prolungata</a:t>
            </a:r>
            <a:r>
              <a:rPr sz="2800" b="1" spc="10" dirty="0">
                <a:solidFill>
                  <a:srgbClr val="333399"/>
                </a:solidFill>
                <a:latin typeface="Times New Roman"/>
                <a:cs typeface="Times New Roman"/>
              </a:rPr>
              <a:t> </a:t>
            </a:r>
            <a:r>
              <a:rPr sz="2800" b="1" spc="-5" dirty="0">
                <a:solidFill>
                  <a:srgbClr val="333399"/>
                </a:solidFill>
                <a:latin typeface="Times New Roman"/>
                <a:cs typeface="Times New Roman"/>
              </a:rPr>
              <a:t>(durata</a:t>
            </a:r>
            <a:r>
              <a:rPr sz="2800" b="1" spc="10" dirty="0">
                <a:solidFill>
                  <a:srgbClr val="333399"/>
                </a:solidFill>
                <a:latin typeface="Times New Roman"/>
                <a:cs typeface="Times New Roman"/>
              </a:rPr>
              <a:t> </a:t>
            </a:r>
            <a:r>
              <a:rPr sz="2800" b="1" spc="-15" dirty="0">
                <a:solidFill>
                  <a:srgbClr val="333399"/>
                </a:solidFill>
                <a:latin typeface="Times New Roman"/>
                <a:cs typeface="Times New Roman"/>
              </a:rPr>
              <a:t>circa </a:t>
            </a:r>
            <a:r>
              <a:rPr sz="2800" b="1" spc="-685" dirty="0">
                <a:solidFill>
                  <a:srgbClr val="333399"/>
                </a:solidFill>
                <a:latin typeface="Times New Roman"/>
                <a:cs typeface="Times New Roman"/>
              </a:rPr>
              <a:t> </a:t>
            </a:r>
            <a:r>
              <a:rPr sz="2800" b="1" dirty="0">
                <a:solidFill>
                  <a:srgbClr val="333399"/>
                </a:solidFill>
                <a:latin typeface="Times New Roman"/>
                <a:cs typeface="Times New Roman"/>
              </a:rPr>
              <a:t>30”)</a:t>
            </a:r>
            <a:endParaRPr sz="2800">
              <a:latin typeface="Times New Roman"/>
              <a:cs typeface="Times New Roman"/>
            </a:endParaRPr>
          </a:p>
          <a:p>
            <a:pPr marL="419100" indent="-406400">
              <a:lnSpc>
                <a:spcPts val="3529"/>
              </a:lnSpc>
              <a:buAutoNum type="arabicPeriod" startAt="2"/>
              <a:tabLst>
                <a:tab pos="419100" algn="l"/>
              </a:tabLst>
            </a:pPr>
            <a:r>
              <a:rPr sz="3200" b="1" spc="-5" dirty="0">
                <a:solidFill>
                  <a:srgbClr val="FF0000"/>
                </a:solidFill>
                <a:latin typeface="Times New Roman"/>
                <a:cs typeface="Times New Roman"/>
              </a:rPr>
              <a:t>Fase</a:t>
            </a:r>
            <a:r>
              <a:rPr sz="3200" b="1" spc="-35" dirty="0">
                <a:solidFill>
                  <a:srgbClr val="FF0000"/>
                </a:solidFill>
                <a:latin typeface="Times New Roman"/>
                <a:cs typeface="Times New Roman"/>
              </a:rPr>
              <a:t> </a:t>
            </a:r>
            <a:r>
              <a:rPr sz="3200" b="1" spc="-5" dirty="0">
                <a:solidFill>
                  <a:srgbClr val="FF0000"/>
                </a:solidFill>
                <a:latin typeface="Times New Roman"/>
                <a:cs typeface="Times New Roman"/>
              </a:rPr>
              <a:t>clonica</a:t>
            </a:r>
            <a:endParaRPr sz="3200">
              <a:latin typeface="Times New Roman"/>
              <a:cs typeface="Times New Roman"/>
            </a:endParaRPr>
          </a:p>
          <a:p>
            <a:pPr marL="12700" marR="40640">
              <a:lnSpc>
                <a:spcPts val="3200"/>
              </a:lnSpc>
              <a:spcBef>
                <a:spcPts val="170"/>
              </a:spcBef>
            </a:pPr>
            <a:r>
              <a:rPr sz="2800" b="1" spc="-5" dirty="0">
                <a:solidFill>
                  <a:srgbClr val="333399"/>
                </a:solidFill>
                <a:latin typeface="Times New Roman"/>
                <a:cs typeface="Times New Roman"/>
              </a:rPr>
              <a:t>contrazioni violente </a:t>
            </a:r>
            <a:r>
              <a:rPr sz="2800" b="1" dirty="0">
                <a:solidFill>
                  <a:srgbClr val="333399"/>
                </a:solidFill>
                <a:latin typeface="Times New Roman"/>
                <a:cs typeface="Times New Roman"/>
              </a:rPr>
              <a:t>e</a:t>
            </a:r>
            <a:r>
              <a:rPr sz="2800" b="1" spc="-5" dirty="0">
                <a:solidFill>
                  <a:srgbClr val="333399"/>
                </a:solidFill>
                <a:latin typeface="Times New Roman"/>
                <a:cs typeface="Times New Roman"/>
              </a:rPr>
              <a:t> ritmiche,</a:t>
            </a:r>
            <a:r>
              <a:rPr sz="2800" b="1" dirty="0">
                <a:solidFill>
                  <a:srgbClr val="333399"/>
                </a:solidFill>
                <a:latin typeface="Times New Roman"/>
                <a:cs typeface="Times New Roman"/>
              </a:rPr>
              <a:t> bava </a:t>
            </a:r>
            <a:r>
              <a:rPr sz="2800" b="1" spc="-5" dirty="0">
                <a:solidFill>
                  <a:srgbClr val="333399"/>
                </a:solidFill>
                <a:latin typeface="Times New Roman"/>
                <a:cs typeface="Times New Roman"/>
              </a:rPr>
              <a:t>alla</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bocca, </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cianosi,</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perdita</a:t>
            </a:r>
            <a:r>
              <a:rPr sz="2800" b="1" dirty="0">
                <a:solidFill>
                  <a:srgbClr val="333399"/>
                </a:solidFill>
                <a:latin typeface="Times New Roman"/>
                <a:cs typeface="Times New Roman"/>
              </a:rPr>
              <a:t> di</a:t>
            </a:r>
            <a:r>
              <a:rPr sz="2800" b="1" spc="-5" dirty="0">
                <a:solidFill>
                  <a:srgbClr val="333399"/>
                </a:solidFill>
                <a:latin typeface="Times New Roman"/>
                <a:cs typeface="Times New Roman"/>
              </a:rPr>
              <a:t> feci</a:t>
            </a:r>
            <a:r>
              <a:rPr sz="2800" b="1" dirty="0">
                <a:solidFill>
                  <a:srgbClr val="333399"/>
                </a:solidFill>
                <a:latin typeface="Times New Roman"/>
                <a:cs typeface="Times New Roman"/>
              </a:rPr>
              <a:t> e</a:t>
            </a:r>
            <a:r>
              <a:rPr sz="2800" b="1" spc="-5" dirty="0">
                <a:solidFill>
                  <a:srgbClr val="333399"/>
                </a:solidFill>
                <a:latin typeface="Times New Roman"/>
                <a:cs typeface="Times New Roman"/>
              </a:rPr>
              <a:t> urine (durata</a:t>
            </a:r>
            <a:r>
              <a:rPr sz="2800" b="1" dirty="0">
                <a:solidFill>
                  <a:srgbClr val="333399"/>
                </a:solidFill>
                <a:latin typeface="Times New Roman"/>
                <a:cs typeface="Times New Roman"/>
              </a:rPr>
              <a:t> da</a:t>
            </a:r>
            <a:r>
              <a:rPr sz="2800" b="1" spc="5" dirty="0">
                <a:solidFill>
                  <a:srgbClr val="333399"/>
                </a:solidFill>
                <a:latin typeface="Times New Roman"/>
                <a:cs typeface="Times New Roman"/>
              </a:rPr>
              <a:t> </a:t>
            </a:r>
            <a:r>
              <a:rPr sz="2800" b="1" dirty="0">
                <a:solidFill>
                  <a:srgbClr val="333399"/>
                </a:solidFill>
                <a:latin typeface="Times New Roman"/>
                <a:cs typeface="Times New Roman"/>
              </a:rPr>
              <a:t>1-2 </a:t>
            </a:r>
            <a:r>
              <a:rPr sz="2800" b="1" spc="-5" dirty="0">
                <a:solidFill>
                  <a:srgbClr val="333399"/>
                </a:solidFill>
                <a:latin typeface="Times New Roman"/>
                <a:cs typeface="Times New Roman"/>
              </a:rPr>
              <a:t>sino</a:t>
            </a:r>
            <a:r>
              <a:rPr sz="2800" b="1" dirty="0">
                <a:solidFill>
                  <a:srgbClr val="333399"/>
                </a:solidFill>
                <a:latin typeface="Times New Roman"/>
                <a:cs typeface="Times New Roman"/>
              </a:rPr>
              <a:t> a 5 </a:t>
            </a:r>
            <a:r>
              <a:rPr sz="2800" b="1" spc="-685" dirty="0">
                <a:solidFill>
                  <a:srgbClr val="333399"/>
                </a:solidFill>
                <a:latin typeface="Times New Roman"/>
                <a:cs typeface="Times New Roman"/>
              </a:rPr>
              <a:t> </a:t>
            </a:r>
            <a:r>
              <a:rPr sz="2800" b="1" spc="-5" dirty="0">
                <a:solidFill>
                  <a:srgbClr val="333399"/>
                </a:solidFill>
                <a:latin typeface="Times New Roman"/>
                <a:cs typeface="Times New Roman"/>
              </a:rPr>
              <a:t>minuti)</a:t>
            </a:r>
            <a:endParaRPr sz="2800">
              <a:latin typeface="Times New Roman"/>
              <a:cs typeface="Times New Roman"/>
            </a:endParaRPr>
          </a:p>
          <a:p>
            <a:pPr marL="419100" indent="-406400">
              <a:lnSpc>
                <a:spcPts val="3529"/>
              </a:lnSpc>
              <a:buAutoNum type="arabicPeriod" startAt="3"/>
              <a:tabLst>
                <a:tab pos="419100" algn="l"/>
              </a:tabLst>
            </a:pPr>
            <a:r>
              <a:rPr sz="3200" b="1" spc="-5" dirty="0">
                <a:solidFill>
                  <a:srgbClr val="FF0000"/>
                </a:solidFill>
                <a:latin typeface="Times New Roman"/>
                <a:cs typeface="Times New Roman"/>
              </a:rPr>
              <a:t>Fase</a:t>
            </a:r>
            <a:r>
              <a:rPr sz="3200" b="1" spc="-30" dirty="0">
                <a:solidFill>
                  <a:srgbClr val="FF0000"/>
                </a:solidFill>
                <a:latin typeface="Times New Roman"/>
                <a:cs typeface="Times New Roman"/>
              </a:rPr>
              <a:t> </a:t>
            </a:r>
            <a:r>
              <a:rPr sz="3200" b="1" spc="-5" dirty="0">
                <a:solidFill>
                  <a:srgbClr val="FF0000"/>
                </a:solidFill>
                <a:latin typeface="Times New Roman"/>
                <a:cs typeface="Times New Roman"/>
              </a:rPr>
              <a:t>post-critica</a:t>
            </a:r>
            <a:endParaRPr sz="3200">
              <a:latin typeface="Times New Roman"/>
              <a:cs typeface="Times New Roman"/>
            </a:endParaRPr>
          </a:p>
          <a:p>
            <a:pPr marL="12700">
              <a:lnSpc>
                <a:spcPts val="3210"/>
              </a:lnSpc>
            </a:pPr>
            <a:r>
              <a:rPr sz="2800" b="1" spc="-5" dirty="0">
                <a:solidFill>
                  <a:srgbClr val="333399"/>
                </a:solidFill>
                <a:latin typeface="Times New Roman"/>
                <a:cs typeface="Times New Roman"/>
              </a:rPr>
              <a:t>periodo</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d’incoscienza</a:t>
            </a:r>
            <a:r>
              <a:rPr sz="2800" b="1" spc="5" dirty="0">
                <a:solidFill>
                  <a:srgbClr val="333399"/>
                </a:solidFill>
                <a:latin typeface="Times New Roman"/>
                <a:cs typeface="Times New Roman"/>
              </a:rPr>
              <a:t> </a:t>
            </a:r>
            <a:r>
              <a:rPr sz="2800" b="1" spc="-5" dirty="0">
                <a:solidFill>
                  <a:srgbClr val="333399"/>
                </a:solidFill>
                <a:latin typeface="Times New Roman"/>
                <a:cs typeface="Times New Roman"/>
              </a:rPr>
              <a:t>definito</a:t>
            </a:r>
            <a:r>
              <a:rPr sz="2800" b="1" spc="5" dirty="0">
                <a:solidFill>
                  <a:srgbClr val="333399"/>
                </a:solidFill>
                <a:latin typeface="Times New Roman"/>
                <a:cs typeface="Times New Roman"/>
              </a:rPr>
              <a:t> </a:t>
            </a:r>
            <a:r>
              <a:rPr sz="2800" b="1" spc="-5" dirty="0">
                <a:solidFill>
                  <a:srgbClr val="333399"/>
                </a:solidFill>
                <a:latin typeface="Times New Roman"/>
                <a:cs typeface="Times New Roman"/>
              </a:rPr>
              <a:t>post-critico</a:t>
            </a:r>
            <a:endParaRPr sz="2800">
              <a:latin typeface="Times New Roman"/>
              <a:cs typeface="Times New Roman"/>
            </a:endParaRPr>
          </a:p>
          <a:p>
            <a:pPr marL="12700" marR="367665">
              <a:lnSpc>
                <a:spcPts val="3200"/>
              </a:lnSpc>
              <a:spcBef>
                <a:spcPts val="160"/>
              </a:spcBef>
            </a:pPr>
            <a:r>
              <a:rPr sz="2800" b="1" dirty="0">
                <a:solidFill>
                  <a:srgbClr val="333399"/>
                </a:solidFill>
                <a:latin typeface="Times New Roman"/>
                <a:cs typeface="Times New Roman"/>
              </a:rPr>
              <a:t>stato</a:t>
            </a:r>
            <a:r>
              <a:rPr sz="2800" b="1" spc="5" dirty="0">
                <a:solidFill>
                  <a:srgbClr val="333399"/>
                </a:solidFill>
                <a:latin typeface="Times New Roman"/>
                <a:cs typeface="Times New Roman"/>
              </a:rPr>
              <a:t> </a:t>
            </a:r>
            <a:r>
              <a:rPr sz="2800" b="1" spc="-5" dirty="0">
                <a:solidFill>
                  <a:srgbClr val="333399"/>
                </a:solidFill>
                <a:latin typeface="Times New Roman"/>
                <a:cs typeface="Times New Roman"/>
              </a:rPr>
              <a:t>confusionale,</a:t>
            </a:r>
            <a:r>
              <a:rPr sz="2800" b="1" spc="5" dirty="0">
                <a:solidFill>
                  <a:srgbClr val="333399"/>
                </a:solidFill>
                <a:latin typeface="Times New Roman"/>
                <a:cs typeface="Times New Roman"/>
              </a:rPr>
              <a:t> </a:t>
            </a:r>
            <a:r>
              <a:rPr sz="2800" b="1" spc="-5" dirty="0">
                <a:solidFill>
                  <a:srgbClr val="333399"/>
                </a:solidFill>
                <a:latin typeface="Times New Roman"/>
                <a:cs typeface="Times New Roman"/>
              </a:rPr>
              <a:t>cefalea</a:t>
            </a:r>
            <a:r>
              <a:rPr sz="2800" b="1" spc="5" dirty="0">
                <a:solidFill>
                  <a:srgbClr val="333399"/>
                </a:solidFill>
                <a:latin typeface="Times New Roman"/>
                <a:cs typeface="Times New Roman"/>
              </a:rPr>
              <a:t> </a:t>
            </a:r>
            <a:r>
              <a:rPr sz="2800" b="1" spc="-5" dirty="0">
                <a:solidFill>
                  <a:srgbClr val="333399"/>
                </a:solidFill>
                <a:latin typeface="Times New Roman"/>
                <a:cs typeface="Times New Roman"/>
              </a:rPr>
              <a:t>(durata</a:t>
            </a:r>
            <a:r>
              <a:rPr sz="2800" b="1" spc="5" dirty="0">
                <a:solidFill>
                  <a:srgbClr val="333399"/>
                </a:solidFill>
                <a:latin typeface="Times New Roman"/>
                <a:cs typeface="Times New Roman"/>
              </a:rPr>
              <a:t> </a:t>
            </a:r>
            <a:r>
              <a:rPr sz="2800" b="1" dirty="0">
                <a:solidFill>
                  <a:srgbClr val="333399"/>
                </a:solidFill>
                <a:latin typeface="Times New Roman"/>
                <a:cs typeface="Times New Roman"/>
              </a:rPr>
              <a:t>da</a:t>
            </a:r>
            <a:r>
              <a:rPr sz="2800" b="1" spc="5" dirty="0">
                <a:solidFill>
                  <a:srgbClr val="333399"/>
                </a:solidFill>
                <a:latin typeface="Times New Roman"/>
                <a:cs typeface="Times New Roman"/>
              </a:rPr>
              <a:t> </a:t>
            </a:r>
            <a:r>
              <a:rPr sz="2800" b="1" spc="-5" dirty="0">
                <a:solidFill>
                  <a:srgbClr val="333399"/>
                </a:solidFill>
                <a:latin typeface="Times New Roman"/>
                <a:cs typeface="Times New Roman"/>
              </a:rPr>
              <a:t>pochi</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minuti </a:t>
            </a:r>
            <a:r>
              <a:rPr sz="2800" b="1" spc="-685" dirty="0">
                <a:solidFill>
                  <a:srgbClr val="333399"/>
                </a:solidFill>
                <a:latin typeface="Times New Roman"/>
                <a:cs typeface="Times New Roman"/>
              </a:rPr>
              <a:t> </a:t>
            </a:r>
            <a:r>
              <a:rPr sz="2800" b="1" spc="-5" dirty="0">
                <a:solidFill>
                  <a:srgbClr val="333399"/>
                </a:solidFill>
                <a:latin typeface="Times New Roman"/>
                <a:cs typeface="Times New Roman"/>
              </a:rPr>
              <a:t>sino </a:t>
            </a:r>
            <a:r>
              <a:rPr sz="2800" b="1" dirty="0">
                <a:solidFill>
                  <a:srgbClr val="333399"/>
                </a:solidFill>
                <a:latin typeface="Times New Roman"/>
                <a:cs typeface="Times New Roman"/>
              </a:rPr>
              <a:t>a 30-60 </a:t>
            </a:r>
            <a:r>
              <a:rPr sz="2800" b="1" spc="-5" dirty="0">
                <a:solidFill>
                  <a:srgbClr val="333399"/>
                </a:solidFill>
                <a:latin typeface="Times New Roman"/>
                <a:cs typeface="Times New Roman"/>
              </a:rPr>
              <a:t>minuti),</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spossatezza</a:t>
            </a:r>
            <a:endParaRPr sz="2800">
              <a:latin typeface="Times New Roman"/>
              <a:cs typeface="Times New Roman"/>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2438400" y="228600"/>
            <a:ext cx="4649552" cy="5796489"/>
            <a:chOff x="2132248" y="223311"/>
            <a:chExt cx="5015230" cy="6546850"/>
          </a:xfrm>
        </p:grpSpPr>
        <p:pic>
          <p:nvPicPr>
            <p:cNvPr id="4" name="object 4"/>
            <p:cNvPicPr/>
            <p:nvPr/>
          </p:nvPicPr>
          <p:blipFill>
            <a:blip r:embed="rId3" cstate="print"/>
            <a:stretch>
              <a:fillRect/>
            </a:stretch>
          </p:blipFill>
          <p:spPr>
            <a:xfrm>
              <a:off x="2140590" y="231654"/>
              <a:ext cx="5006503" cy="6538375"/>
            </a:xfrm>
            <a:prstGeom prst="rect">
              <a:avLst/>
            </a:prstGeom>
          </p:spPr>
        </p:pic>
        <p:pic>
          <p:nvPicPr>
            <p:cNvPr id="5" name="object 5"/>
            <p:cNvPicPr/>
            <p:nvPr/>
          </p:nvPicPr>
          <p:blipFill>
            <a:blip r:embed="rId4" cstate="print"/>
            <a:stretch>
              <a:fillRect/>
            </a:stretch>
          </p:blipFill>
          <p:spPr>
            <a:xfrm>
              <a:off x="2146536" y="237600"/>
              <a:ext cx="4850928" cy="6382800"/>
            </a:xfrm>
            <a:prstGeom prst="rect">
              <a:avLst/>
            </a:prstGeom>
          </p:spPr>
        </p:pic>
        <p:sp>
          <p:nvSpPr>
            <p:cNvPr id="6" name="object 6"/>
            <p:cNvSpPr/>
            <p:nvPr/>
          </p:nvSpPr>
          <p:spPr>
            <a:xfrm>
              <a:off x="2146536" y="237599"/>
              <a:ext cx="4851400" cy="6383020"/>
            </a:xfrm>
            <a:custGeom>
              <a:avLst/>
              <a:gdLst/>
              <a:ahLst/>
              <a:cxnLst/>
              <a:rect l="l" t="t" r="r" b="b"/>
              <a:pathLst>
                <a:path w="4851400" h="6383020">
                  <a:moveTo>
                    <a:pt x="0" y="0"/>
                  </a:moveTo>
                  <a:lnTo>
                    <a:pt x="4850928" y="0"/>
                  </a:lnTo>
                  <a:lnTo>
                    <a:pt x="4850928" y="6382800"/>
                  </a:lnTo>
                  <a:lnTo>
                    <a:pt x="0" y="6382800"/>
                  </a:lnTo>
                  <a:lnTo>
                    <a:pt x="0" y="0"/>
                  </a:lnTo>
                  <a:close/>
                </a:path>
              </a:pathLst>
            </a:custGeom>
            <a:ln w="28575">
              <a:solidFill>
                <a:srgbClr val="000000"/>
              </a:solidFill>
            </a:ln>
          </p:spPr>
          <p:txBody>
            <a:bodyPr wrap="square" lIns="0" tIns="0" rIns="0" bIns="0" rtlCol="0"/>
            <a:lstStyle/>
            <a:p>
              <a:endParaRPr/>
            </a:p>
          </p:txBody>
        </p:sp>
      </p:gr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139700" y="495300"/>
            <a:ext cx="8864600" cy="5143500"/>
          </a:xfrm>
          <a:prstGeom prst="rect">
            <a:avLst/>
          </a:prstGeom>
        </p:spPr>
      </p:pic>
    </p:spTree>
    <p:extLst>
      <p:ext uri="{BB962C8B-B14F-4D97-AF65-F5344CB8AC3E}">
        <p14:creationId xmlns:p14="http://schemas.microsoft.com/office/powerpoint/2010/main" val="74920548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0" y="381000"/>
            <a:ext cx="6400564" cy="1107996"/>
          </a:xfrm>
          <a:prstGeom prst="rect">
            <a:avLst/>
          </a:prstGeom>
        </p:spPr>
        <p:txBody>
          <a:bodyPr vert="horz" wrap="square" lIns="0" tIns="43180" rIns="0" bIns="0" rtlCol="0">
            <a:spAutoFit/>
          </a:bodyPr>
          <a:lstStyle/>
          <a:p>
            <a:pPr marL="12700" marR="5080" algn="ctr">
              <a:lnSpc>
                <a:spcPts val="4200"/>
              </a:lnSpc>
              <a:spcBef>
                <a:spcPts val="340"/>
              </a:spcBef>
            </a:pPr>
            <a:r>
              <a:rPr sz="3600" b="1" spc="-35" dirty="0">
                <a:solidFill>
                  <a:srgbClr val="FF0000"/>
                </a:solidFill>
                <a:latin typeface="Arial"/>
                <a:cs typeface="Arial"/>
              </a:rPr>
              <a:t>Traumi</a:t>
            </a:r>
            <a:r>
              <a:rPr sz="3600" b="1" spc="-45" dirty="0">
                <a:solidFill>
                  <a:srgbClr val="FF0000"/>
                </a:solidFill>
                <a:latin typeface="Arial"/>
                <a:cs typeface="Arial"/>
              </a:rPr>
              <a:t> </a:t>
            </a:r>
            <a:r>
              <a:rPr sz="3600" b="1" spc="-5" dirty="0">
                <a:solidFill>
                  <a:srgbClr val="FF0000"/>
                </a:solidFill>
                <a:latin typeface="Arial"/>
                <a:cs typeface="Arial"/>
              </a:rPr>
              <a:t>di</a:t>
            </a:r>
            <a:r>
              <a:rPr sz="3600" b="1" spc="-40" dirty="0">
                <a:solidFill>
                  <a:srgbClr val="FF0000"/>
                </a:solidFill>
                <a:latin typeface="Arial"/>
                <a:cs typeface="Arial"/>
              </a:rPr>
              <a:t> </a:t>
            </a:r>
            <a:r>
              <a:rPr sz="3600" b="1" spc="-5" dirty="0">
                <a:solidFill>
                  <a:srgbClr val="FF0000"/>
                </a:solidFill>
                <a:latin typeface="Arial"/>
                <a:cs typeface="Arial"/>
              </a:rPr>
              <a:t>ossa </a:t>
            </a:r>
            <a:r>
              <a:rPr sz="3600" b="1" spc="-985" dirty="0">
                <a:solidFill>
                  <a:srgbClr val="FF0000"/>
                </a:solidFill>
                <a:latin typeface="Arial"/>
                <a:cs typeface="Arial"/>
              </a:rPr>
              <a:t> </a:t>
            </a:r>
            <a:r>
              <a:rPr sz="3600" b="1" dirty="0">
                <a:solidFill>
                  <a:srgbClr val="FF0000"/>
                </a:solidFill>
                <a:latin typeface="Arial"/>
                <a:cs typeface="Arial"/>
              </a:rPr>
              <a:t>e</a:t>
            </a:r>
            <a:endParaRPr sz="3600" dirty="0">
              <a:latin typeface="Arial"/>
              <a:cs typeface="Arial"/>
            </a:endParaRPr>
          </a:p>
          <a:p>
            <a:pPr algn="ctr">
              <a:lnSpc>
                <a:spcPts val="4079"/>
              </a:lnSpc>
            </a:pPr>
            <a:r>
              <a:rPr sz="3600" b="1" spc="-5" dirty="0">
                <a:solidFill>
                  <a:srgbClr val="FF0000"/>
                </a:solidFill>
                <a:latin typeface="Arial"/>
                <a:cs typeface="Arial"/>
              </a:rPr>
              <a:t>articolazioni</a:t>
            </a:r>
            <a:endParaRPr sz="3600" dirty="0">
              <a:latin typeface="Arial"/>
              <a:cs typeface="Arial"/>
            </a:endParaRPr>
          </a:p>
        </p:txBody>
      </p:sp>
      <p:pic>
        <p:nvPicPr>
          <p:cNvPr id="3" name="object 3"/>
          <p:cNvPicPr/>
          <p:nvPr/>
        </p:nvPicPr>
        <p:blipFill>
          <a:blip r:embed="rId2" cstate="print"/>
          <a:stretch>
            <a:fillRect/>
          </a:stretch>
        </p:blipFill>
        <p:spPr>
          <a:xfrm>
            <a:off x="2502694" y="1523632"/>
            <a:ext cx="4138612" cy="4486275"/>
          </a:xfrm>
          <a:prstGeom prst="rect">
            <a:avLst/>
          </a:prstGeom>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9400" y="463998"/>
            <a:ext cx="8540115" cy="2907030"/>
          </a:xfrm>
          <a:prstGeom prst="rect">
            <a:avLst/>
          </a:prstGeom>
        </p:spPr>
        <p:txBody>
          <a:bodyPr vert="horz" wrap="square" lIns="0" tIns="158750" rIns="0" bIns="0" rtlCol="0">
            <a:spAutoFit/>
          </a:bodyPr>
          <a:lstStyle/>
          <a:p>
            <a:pPr marL="3237865">
              <a:lnSpc>
                <a:spcPct val="100000"/>
              </a:lnSpc>
              <a:spcBef>
                <a:spcPts val="1250"/>
              </a:spcBef>
            </a:pPr>
            <a:r>
              <a:rPr sz="3600" b="1" spc="-5" dirty="0">
                <a:solidFill>
                  <a:srgbClr val="FF0000"/>
                </a:solidFill>
                <a:latin typeface="Times New Roman"/>
                <a:cs typeface="Times New Roman"/>
              </a:rPr>
              <a:t>Contusione</a:t>
            </a:r>
            <a:endParaRPr sz="3600">
              <a:latin typeface="Times New Roman"/>
              <a:cs typeface="Times New Roman"/>
            </a:endParaRPr>
          </a:p>
          <a:p>
            <a:pPr marL="12700" marR="5080">
              <a:lnSpc>
                <a:spcPct val="117200"/>
              </a:lnSpc>
              <a:spcBef>
                <a:spcPts val="340"/>
              </a:spcBef>
            </a:pPr>
            <a:r>
              <a:rPr sz="3000" b="1" dirty="0">
                <a:solidFill>
                  <a:srgbClr val="FF0000"/>
                </a:solidFill>
                <a:latin typeface="Times New Roman"/>
                <a:cs typeface="Times New Roman"/>
              </a:rPr>
              <a:t>La </a:t>
            </a:r>
            <a:r>
              <a:rPr sz="3000" b="1" spc="-5" dirty="0">
                <a:solidFill>
                  <a:srgbClr val="FF0000"/>
                </a:solidFill>
                <a:latin typeface="Times New Roman"/>
                <a:cs typeface="Times New Roman"/>
              </a:rPr>
              <a:t>contusione </a:t>
            </a:r>
            <a:r>
              <a:rPr sz="3000" b="1" dirty="0">
                <a:solidFill>
                  <a:srgbClr val="333399"/>
                </a:solidFill>
                <a:latin typeface="Times New Roman"/>
                <a:cs typeface="Times New Roman"/>
              </a:rPr>
              <a:t>è</a:t>
            </a:r>
            <a:r>
              <a:rPr sz="3000" b="1" spc="-5" dirty="0">
                <a:solidFill>
                  <a:srgbClr val="333399"/>
                </a:solidFill>
                <a:latin typeface="Times New Roman"/>
                <a:cs typeface="Times New Roman"/>
              </a:rPr>
              <a:t> la</a:t>
            </a:r>
            <a:r>
              <a:rPr sz="3000" b="1" dirty="0">
                <a:solidFill>
                  <a:srgbClr val="333399"/>
                </a:solidFill>
                <a:latin typeface="Times New Roman"/>
                <a:cs typeface="Times New Roman"/>
              </a:rPr>
              <a:t> </a:t>
            </a:r>
            <a:r>
              <a:rPr sz="3000" b="1" spc="-5" dirty="0">
                <a:solidFill>
                  <a:srgbClr val="333399"/>
                </a:solidFill>
                <a:latin typeface="Times New Roman"/>
                <a:cs typeface="Times New Roman"/>
              </a:rPr>
              <a:t>lesione</a:t>
            </a:r>
            <a:r>
              <a:rPr sz="3000" b="1" dirty="0">
                <a:solidFill>
                  <a:srgbClr val="333399"/>
                </a:solidFill>
                <a:latin typeface="Times New Roman"/>
                <a:cs typeface="Times New Roman"/>
              </a:rPr>
              <a:t> </a:t>
            </a:r>
            <a:r>
              <a:rPr sz="3000" b="1" spc="-5" dirty="0">
                <a:solidFill>
                  <a:srgbClr val="333399"/>
                </a:solidFill>
                <a:latin typeface="Times New Roman"/>
                <a:cs typeface="Times New Roman"/>
              </a:rPr>
              <a:t>delle parti cutanee </a:t>
            </a:r>
            <a:r>
              <a:rPr sz="3000" b="1" dirty="0">
                <a:solidFill>
                  <a:srgbClr val="333399"/>
                </a:solidFill>
                <a:latin typeface="Times New Roman"/>
                <a:cs typeface="Times New Roman"/>
              </a:rPr>
              <a:t>e </a:t>
            </a:r>
            <a:r>
              <a:rPr sz="3000" b="1" spc="5" dirty="0">
                <a:solidFill>
                  <a:srgbClr val="333399"/>
                </a:solidFill>
                <a:latin typeface="Times New Roman"/>
                <a:cs typeface="Times New Roman"/>
              </a:rPr>
              <a:t> </a:t>
            </a:r>
            <a:r>
              <a:rPr sz="3000" b="1" spc="-5" dirty="0">
                <a:solidFill>
                  <a:srgbClr val="333399"/>
                </a:solidFill>
                <a:latin typeface="Times New Roman"/>
                <a:cs typeface="Times New Roman"/>
              </a:rPr>
              <a:t>muscolari, </a:t>
            </a:r>
            <a:r>
              <a:rPr sz="3000" b="1" dirty="0">
                <a:solidFill>
                  <a:srgbClr val="333399"/>
                </a:solidFill>
                <a:latin typeface="Times New Roman"/>
                <a:cs typeface="Times New Roman"/>
              </a:rPr>
              <a:t>dovuta </a:t>
            </a:r>
            <a:r>
              <a:rPr sz="3000" b="1" spc="-5" dirty="0">
                <a:solidFill>
                  <a:srgbClr val="333399"/>
                </a:solidFill>
                <a:latin typeface="Times New Roman"/>
                <a:cs typeface="Times New Roman"/>
              </a:rPr>
              <a:t>alla</a:t>
            </a:r>
            <a:r>
              <a:rPr sz="3000" b="1" dirty="0">
                <a:solidFill>
                  <a:srgbClr val="333399"/>
                </a:solidFill>
                <a:latin typeface="Times New Roman"/>
                <a:cs typeface="Times New Roman"/>
              </a:rPr>
              <a:t> </a:t>
            </a:r>
            <a:r>
              <a:rPr sz="3000" b="1" spc="-10" dirty="0">
                <a:solidFill>
                  <a:srgbClr val="333399"/>
                </a:solidFill>
                <a:latin typeface="Times New Roman"/>
                <a:cs typeface="Times New Roman"/>
              </a:rPr>
              <a:t>pressione</a:t>
            </a:r>
            <a:r>
              <a:rPr sz="3000" b="1" spc="-5" dirty="0">
                <a:solidFill>
                  <a:srgbClr val="333399"/>
                </a:solidFill>
                <a:latin typeface="Times New Roman"/>
                <a:cs typeface="Times New Roman"/>
              </a:rPr>
              <a:t> </a:t>
            </a:r>
            <a:r>
              <a:rPr sz="3000" b="1" dirty="0">
                <a:solidFill>
                  <a:srgbClr val="333399"/>
                </a:solidFill>
                <a:latin typeface="Times New Roman"/>
                <a:cs typeface="Times New Roman"/>
              </a:rPr>
              <a:t>o </a:t>
            </a:r>
            <a:r>
              <a:rPr sz="3000" b="1" spc="-5" dirty="0">
                <a:solidFill>
                  <a:srgbClr val="333399"/>
                </a:solidFill>
                <a:latin typeface="Times New Roman"/>
                <a:cs typeface="Times New Roman"/>
              </a:rPr>
              <a:t>all’urto</a:t>
            </a:r>
            <a:r>
              <a:rPr sz="3000" b="1" dirty="0">
                <a:solidFill>
                  <a:srgbClr val="333399"/>
                </a:solidFill>
                <a:latin typeface="Times New Roman"/>
                <a:cs typeface="Times New Roman"/>
              </a:rPr>
              <a:t> di</a:t>
            </a:r>
            <a:r>
              <a:rPr sz="3000" b="1" spc="-5" dirty="0">
                <a:solidFill>
                  <a:srgbClr val="333399"/>
                </a:solidFill>
                <a:latin typeface="Times New Roman"/>
                <a:cs typeface="Times New Roman"/>
              </a:rPr>
              <a:t> </a:t>
            </a:r>
            <a:r>
              <a:rPr sz="3000" b="1" dirty="0">
                <a:solidFill>
                  <a:srgbClr val="333399"/>
                </a:solidFill>
                <a:latin typeface="Times New Roman"/>
                <a:cs typeface="Times New Roman"/>
              </a:rPr>
              <a:t>un </a:t>
            </a:r>
            <a:r>
              <a:rPr sz="3000" b="1" spc="5" dirty="0">
                <a:solidFill>
                  <a:srgbClr val="333399"/>
                </a:solidFill>
                <a:latin typeface="Times New Roman"/>
                <a:cs typeface="Times New Roman"/>
              </a:rPr>
              <a:t> </a:t>
            </a:r>
            <a:r>
              <a:rPr sz="3000" b="1" spc="-5" dirty="0">
                <a:solidFill>
                  <a:srgbClr val="333399"/>
                </a:solidFill>
                <a:latin typeface="Times New Roman"/>
                <a:cs typeface="Times New Roman"/>
              </a:rPr>
              <a:t>corpo</a:t>
            </a:r>
            <a:r>
              <a:rPr sz="3000" b="1" dirty="0">
                <a:solidFill>
                  <a:srgbClr val="333399"/>
                </a:solidFill>
                <a:latin typeface="Times New Roman"/>
                <a:cs typeface="Times New Roman"/>
              </a:rPr>
              <a:t> </a:t>
            </a:r>
            <a:r>
              <a:rPr sz="3000" b="1" spc="-5" dirty="0">
                <a:solidFill>
                  <a:srgbClr val="333399"/>
                </a:solidFill>
                <a:latin typeface="Times New Roman"/>
                <a:cs typeface="Times New Roman"/>
              </a:rPr>
              <a:t>estraneo,</a:t>
            </a:r>
            <a:r>
              <a:rPr sz="3000" b="1" dirty="0">
                <a:solidFill>
                  <a:srgbClr val="333399"/>
                </a:solidFill>
                <a:latin typeface="Times New Roman"/>
                <a:cs typeface="Times New Roman"/>
              </a:rPr>
              <a:t> </a:t>
            </a:r>
            <a:r>
              <a:rPr sz="3000" b="1" spc="-5" dirty="0">
                <a:solidFill>
                  <a:srgbClr val="333399"/>
                </a:solidFill>
                <a:latin typeface="Times New Roman"/>
                <a:cs typeface="Times New Roman"/>
              </a:rPr>
              <a:t>senza</a:t>
            </a:r>
            <a:r>
              <a:rPr sz="3000" b="1" dirty="0">
                <a:solidFill>
                  <a:srgbClr val="333399"/>
                </a:solidFill>
                <a:latin typeface="Times New Roman"/>
                <a:cs typeface="Times New Roman"/>
              </a:rPr>
              <a:t> </a:t>
            </a:r>
            <a:r>
              <a:rPr sz="3000" b="1" spc="-5" dirty="0">
                <a:solidFill>
                  <a:srgbClr val="333399"/>
                </a:solidFill>
                <a:latin typeface="Times New Roman"/>
                <a:cs typeface="Times New Roman"/>
              </a:rPr>
              <a:t>la</a:t>
            </a:r>
            <a:r>
              <a:rPr sz="3000" b="1" spc="5" dirty="0">
                <a:solidFill>
                  <a:srgbClr val="333399"/>
                </a:solidFill>
                <a:latin typeface="Times New Roman"/>
                <a:cs typeface="Times New Roman"/>
              </a:rPr>
              <a:t> </a:t>
            </a:r>
            <a:r>
              <a:rPr sz="3000" b="1" spc="-10" dirty="0">
                <a:solidFill>
                  <a:srgbClr val="333399"/>
                </a:solidFill>
                <a:latin typeface="Times New Roman"/>
                <a:cs typeface="Times New Roman"/>
              </a:rPr>
              <a:t>rottura</a:t>
            </a:r>
            <a:r>
              <a:rPr sz="3000" b="1" dirty="0">
                <a:solidFill>
                  <a:srgbClr val="333399"/>
                </a:solidFill>
                <a:latin typeface="Times New Roman"/>
                <a:cs typeface="Times New Roman"/>
              </a:rPr>
              <a:t> </a:t>
            </a:r>
            <a:r>
              <a:rPr sz="3000" b="1" spc="-5" dirty="0">
                <a:solidFill>
                  <a:srgbClr val="333399"/>
                </a:solidFill>
                <a:latin typeface="Times New Roman"/>
                <a:cs typeface="Times New Roman"/>
              </a:rPr>
              <a:t>della</a:t>
            </a:r>
            <a:r>
              <a:rPr sz="3000" b="1" dirty="0">
                <a:solidFill>
                  <a:srgbClr val="333399"/>
                </a:solidFill>
                <a:latin typeface="Times New Roman"/>
                <a:cs typeface="Times New Roman"/>
              </a:rPr>
              <a:t> </a:t>
            </a:r>
            <a:r>
              <a:rPr sz="3000" b="1" spc="-10" dirty="0">
                <a:solidFill>
                  <a:srgbClr val="333399"/>
                </a:solidFill>
                <a:latin typeface="Times New Roman"/>
                <a:cs typeface="Times New Roman"/>
              </a:rPr>
              <a:t>parete</a:t>
            </a:r>
            <a:r>
              <a:rPr sz="3000" b="1" spc="-5" dirty="0">
                <a:solidFill>
                  <a:srgbClr val="333399"/>
                </a:solidFill>
                <a:latin typeface="Times New Roman"/>
                <a:cs typeface="Times New Roman"/>
              </a:rPr>
              <a:t> cutanea </a:t>
            </a:r>
            <a:r>
              <a:rPr sz="3000" b="1" spc="-735" dirty="0">
                <a:solidFill>
                  <a:srgbClr val="333399"/>
                </a:solidFill>
                <a:latin typeface="Times New Roman"/>
                <a:cs typeface="Times New Roman"/>
              </a:rPr>
              <a:t> </a:t>
            </a:r>
            <a:r>
              <a:rPr sz="3000" b="1" dirty="0">
                <a:solidFill>
                  <a:srgbClr val="333399"/>
                </a:solidFill>
                <a:latin typeface="Times New Roman"/>
                <a:cs typeface="Times New Roman"/>
              </a:rPr>
              <a:t>e</a:t>
            </a:r>
            <a:r>
              <a:rPr sz="3000" b="1" spc="-10" dirty="0">
                <a:solidFill>
                  <a:srgbClr val="333399"/>
                </a:solidFill>
                <a:latin typeface="Times New Roman"/>
                <a:cs typeface="Times New Roman"/>
              </a:rPr>
              <a:t> </a:t>
            </a:r>
            <a:r>
              <a:rPr sz="3000" b="1" spc="-5" dirty="0">
                <a:solidFill>
                  <a:srgbClr val="333399"/>
                </a:solidFill>
                <a:latin typeface="Times New Roman"/>
                <a:cs typeface="Times New Roman"/>
              </a:rPr>
              <a:t>con</a:t>
            </a:r>
            <a:r>
              <a:rPr sz="3000" b="1" dirty="0">
                <a:solidFill>
                  <a:srgbClr val="333399"/>
                </a:solidFill>
                <a:latin typeface="Times New Roman"/>
                <a:cs typeface="Times New Roman"/>
              </a:rPr>
              <a:t> </a:t>
            </a:r>
            <a:r>
              <a:rPr sz="3000" b="1" spc="-5" dirty="0">
                <a:solidFill>
                  <a:srgbClr val="333399"/>
                </a:solidFill>
                <a:latin typeface="Times New Roman"/>
                <a:cs typeface="Times New Roman"/>
              </a:rPr>
              <a:t>la</a:t>
            </a:r>
            <a:r>
              <a:rPr sz="3000" b="1" dirty="0">
                <a:solidFill>
                  <a:srgbClr val="333399"/>
                </a:solidFill>
                <a:latin typeface="Times New Roman"/>
                <a:cs typeface="Times New Roman"/>
              </a:rPr>
              <a:t> </a:t>
            </a:r>
            <a:r>
              <a:rPr sz="3000" b="1" spc="-5" dirty="0">
                <a:solidFill>
                  <a:srgbClr val="333399"/>
                </a:solidFill>
                <a:latin typeface="Times New Roman"/>
                <a:cs typeface="Times New Roman"/>
              </a:rPr>
              <a:t>formazione </a:t>
            </a:r>
            <a:r>
              <a:rPr sz="3000" b="1" dirty="0">
                <a:solidFill>
                  <a:srgbClr val="333399"/>
                </a:solidFill>
                <a:latin typeface="Times New Roman"/>
                <a:cs typeface="Times New Roman"/>
              </a:rPr>
              <a:t>di</a:t>
            </a:r>
            <a:r>
              <a:rPr sz="3000" b="1" spc="-5" dirty="0">
                <a:solidFill>
                  <a:srgbClr val="333399"/>
                </a:solidFill>
                <a:latin typeface="Times New Roman"/>
                <a:cs typeface="Times New Roman"/>
              </a:rPr>
              <a:t> ematomi.</a:t>
            </a:r>
            <a:endParaRPr sz="3000">
              <a:latin typeface="Times New Roman"/>
              <a:cs typeface="Times New Roman"/>
            </a:endParaRPr>
          </a:p>
        </p:txBody>
      </p:sp>
      <p:pic>
        <p:nvPicPr>
          <p:cNvPr id="3" name="object 3"/>
          <p:cNvPicPr/>
          <p:nvPr/>
        </p:nvPicPr>
        <p:blipFill>
          <a:blip r:embed="rId3" cstate="print"/>
          <a:stretch>
            <a:fillRect/>
          </a:stretch>
        </p:blipFill>
        <p:spPr>
          <a:xfrm>
            <a:off x="5715000" y="3429000"/>
            <a:ext cx="2574925" cy="2574925"/>
          </a:xfrm>
          <a:prstGeom prst="rect">
            <a:avLst/>
          </a:prstGeom>
        </p:spPr>
      </p:pic>
      <p:pic>
        <p:nvPicPr>
          <p:cNvPr id="4" name="object 4"/>
          <p:cNvPicPr/>
          <p:nvPr/>
        </p:nvPicPr>
        <p:blipFill>
          <a:blip r:embed="rId4" cstate="print"/>
          <a:stretch>
            <a:fillRect/>
          </a:stretch>
        </p:blipFill>
        <p:spPr>
          <a:xfrm>
            <a:off x="381000" y="3810000"/>
            <a:ext cx="3510880" cy="2117725"/>
          </a:xfrm>
          <a:prstGeom prst="rect">
            <a:avLst/>
          </a:prstGeom>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914400" y="690145"/>
            <a:ext cx="7196455" cy="858519"/>
          </a:xfrm>
          <a:prstGeom prst="rect">
            <a:avLst/>
          </a:prstGeom>
        </p:spPr>
        <p:txBody>
          <a:bodyPr vert="horz" wrap="square" lIns="0" tIns="43180" rIns="0" bIns="0" rtlCol="0">
            <a:spAutoFit/>
          </a:bodyPr>
          <a:lstStyle/>
          <a:p>
            <a:pPr marL="12700" marR="5080">
              <a:lnSpc>
                <a:spcPts val="3200"/>
              </a:lnSpc>
              <a:spcBef>
                <a:spcPts val="340"/>
              </a:spcBef>
            </a:pPr>
            <a:r>
              <a:rPr sz="2800" b="1" dirty="0">
                <a:solidFill>
                  <a:srgbClr val="FF0000"/>
                </a:solidFill>
                <a:latin typeface="Times New Roman"/>
                <a:cs typeface="Times New Roman"/>
              </a:rPr>
              <a:t>La</a:t>
            </a:r>
            <a:r>
              <a:rPr sz="2800" b="1" spc="5" dirty="0">
                <a:solidFill>
                  <a:srgbClr val="FF0000"/>
                </a:solidFill>
                <a:latin typeface="Times New Roman"/>
                <a:cs typeface="Times New Roman"/>
              </a:rPr>
              <a:t> </a:t>
            </a:r>
            <a:r>
              <a:rPr sz="2800" b="1" spc="-5" dirty="0">
                <a:solidFill>
                  <a:srgbClr val="FF0000"/>
                </a:solidFill>
                <a:latin typeface="Times New Roman"/>
                <a:cs typeface="Times New Roman"/>
              </a:rPr>
              <a:t>distorsione</a:t>
            </a:r>
            <a:r>
              <a:rPr sz="2800" b="1" dirty="0">
                <a:solidFill>
                  <a:srgbClr val="FF0000"/>
                </a:solidFill>
                <a:latin typeface="Times New Roman"/>
                <a:cs typeface="Times New Roman"/>
              </a:rPr>
              <a:t> </a:t>
            </a:r>
            <a:r>
              <a:rPr sz="2800" b="1" dirty="0">
                <a:solidFill>
                  <a:srgbClr val="333399"/>
                </a:solidFill>
                <a:latin typeface="Times New Roman"/>
                <a:cs typeface="Times New Roman"/>
              </a:rPr>
              <a:t>è </a:t>
            </a:r>
            <a:r>
              <a:rPr sz="2800" b="1" spc="-5" dirty="0">
                <a:solidFill>
                  <a:srgbClr val="333399"/>
                </a:solidFill>
                <a:latin typeface="Times New Roman"/>
                <a:cs typeface="Times New Roman"/>
              </a:rPr>
              <a:t>lo</a:t>
            </a:r>
            <a:r>
              <a:rPr sz="2800" b="1" spc="5" dirty="0">
                <a:solidFill>
                  <a:srgbClr val="333399"/>
                </a:solidFill>
                <a:latin typeface="Times New Roman"/>
                <a:cs typeface="Times New Roman"/>
              </a:rPr>
              <a:t> </a:t>
            </a:r>
            <a:r>
              <a:rPr sz="2800" b="1" spc="-5" dirty="0">
                <a:solidFill>
                  <a:srgbClr val="333399"/>
                </a:solidFill>
                <a:latin typeface="Times New Roman"/>
                <a:cs typeface="Times New Roman"/>
              </a:rPr>
              <a:t>scostamento</a:t>
            </a:r>
            <a:r>
              <a:rPr sz="2800" b="1" spc="5" dirty="0">
                <a:solidFill>
                  <a:srgbClr val="333399"/>
                </a:solidFill>
                <a:latin typeface="Times New Roman"/>
                <a:cs typeface="Times New Roman"/>
              </a:rPr>
              <a:t> </a:t>
            </a:r>
            <a:r>
              <a:rPr sz="2800" b="1" spc="-5" dirty="0">
                <a:solidFill>
                  <a:srgbClr val="333399"/>
                </a:solidFill>
                <a:latin typeface="Times New Roman"/>
                <a:cs typeface="Times New Roman"/>
              </a:rPr>
              <a:t>temporaneo</a:t>
            </a:r>
            <a:r>
              <a:rPr sz="2800" b="1" spc="5" dirty="0">
                <a:solidFill>
                  <a:srgbClr val="333399"/>
                </a:solidFill>
                <a:latin typeface="Times New Roman"/>
                <a:cs typeface="Times New Roman"/>
              </a:rPr>
              <a:t> </a:t>
            </a:r>
            <a:r>
              <a:rPr sz="2800" b="1" spc="-5" dirty="0">
                <a:solidFill>
                  <a:srgbClr val="333399"/>
                </a:solidFill>
                <a:latin typeface="Times New Roman"/>
                <a:cs typeface="Times New Roman"/>
              </a:rPr>
              <a:t>dei </a:t>
            </a:r>
            <a:r>
              <a:rPr sz="2800" b="1" spc="-685" dirty="0">
                <a:solidFill>
                  <a:srgbClr val="333399"/>
                </a:solidFill>
                <a:latin typeface="Times New Roman"/>
                <a:cs typeface="Times New Roman"/>
              </a:rPr>
              <a:t> </a:t>
            </a:r>
            <a:r>
              <a:rPr sz="2800" b="1" spc="-5" dirty="0">
                <a:solidFill>
                  <a:srgbClr val="333399"/>
                </a:solidFill>
                <a:latin typeface="Times New Roman"/>
                <a:cs typeface="Times New Roman"/>
              </a:rPr>
              <a:t>capi articolari che formano</a:t>
            </a:r>
            <a:r>
              <a:rPr sz="2800" b="1" spc="5" dirty="0">
                <a:solidFill>
                  <a:srgbClr val="333399"/>
                </a:solidFill>
                <a:latin typeface="Times New Roman"/>
                <a:cs typeface="Times New Roman"/>
              </a:rPr>
              <a:t> </a:t>
            </a:r>
            <a:r>
              <a:rPr sz="2800" b="1" spc="-5" dirty="0">
                <a:solidFill>
                  <a:srgbClr val="333399"/>
                </a:solidFill>
                <a:latin typeface="Times New Roman"/>
                <a:cs typeface="Times New Roman"/>
              </a:rPr>
              <a:t>l’articolazione</a:t>
            </a:r>
            <a:endParaRPr sz="2800" dirty="0">
              <a:latin typeface="Times New Roman"/>
              <a:cs typeface="Times New Roman"/>
            </a:endParaRPr>
          </a:p>
        </p:txBody>
      </p:sp>
      <p:sp>
        <p:nvSpPr>
          <p:cNvPr id="4" name="object 4"/>
          <p:cNvSpPr txBox="1">
            <a:spLocks noGrp="1"/>
          </p:cNvSpPr>
          <p:nvPr>
            <p:ph type="title"/>
          </p:nvPr>
        </p:nvSpPr>
        <p:spPr>
          <a:xfrm>
            <a:off x="3525520" y="8364"/>
            <a:ext cx="2235200"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Distorsione</a:t>
            </a:r>
            <a:endParaRPr sz="3600">
              <a:latin typeface="Times New Roman"/>
              <a:cs typeface="Times New Roman"/>
            </a:endParaRPr>
          </a:p>
        </p:txBody>
      </p:sp>
      <p:grpSp>
        <p:nvGrpSpPr>
          <p:cNvPr id="5" name="object 5"/>
          <p:cNvGrpSpPr/>
          <p:nvPr/>
        </p:nvGrpSpPr>
        <p:grpSpPr>
          <a:xfrm>
            <a:off x="231119" y="1465109"/>
            <a:ext cx="8918575" cy="3354704"/>
            <a:chOff x="163381" y="1860550"/>
            <a:chExt cx="8918575" cy="3354704"/>
          </a:xfrm>
        </p:grpSpPr>
        <p:pic>
          <p:nvPicPr>
            <p:cNvPr id="6" name="object 6"/>
            <p:cNvPicPr/>
            <p:nvPr/>
          </p:nvPicPr>
          <p:blipFill>
            <a:blip r:embed="rId2" cstate="print"/>
            <a:stretch>
              <a:fillRect/>
            </a:stretch>
          </p:blipFill>
          <p:spPr>
            <a:xfrm>
              <a:off x="531210" y="2138982"/>
              <a:ext cx="3830637" cy="3067049"/>
            </a:xfrm>
            <a:prstGeom prst="rect">
              <a:avLst/>
            </a:prstGeom>
          </p:spPr>
        </p:pic>
        <p:pic>
          <p:nvPicPr>
            <p:cNvPr id="7" name="object 7"/>
            <p:cNvPicPr/>
            <p:nvPr/>
          </p:nvPicPr>
          <p:blipFill>
            <a:blip r:embed="rId3" cstate="print"/>
            <a:stretch>
              <a:fillRect/>
            </a:stretch>
          </p:blipFill>
          <p:spPr>
            <a:xfrm>
              <a:off x="5930604" y="1860550"/>
              <a:ext cx="3151187" cy="3136900"/>
            </a:xfrm>
            <a:prstGeom prst="rect">
              <a:avLst/>
            </a:prstGeom>
          </p:spPr>
        </p:pic>
        <p:sp>
          <p:nvSpPr>
            <p:cNvPr id="8" name="object 8"/>
            <p:cNvSpPr/>
            <p:nvPr/>
          </p:nvSpPr>
          <p:spPr>
            <a:xfrm>
              <a:off x="163381" y="4846826"/>
              <a:ext cx="5964555" cy="368300"/>
            </a:xfrm>
            <a:custGeom>
              <a:avLst/>
              <a:gdLst/>
              <a:ahLst/>
              <a:cxnLst/>
              <a:rect l="l" t="t" r="r" b="b"/>
              <a:pathLst>
                <a:path w="5964555" h="368300">
                  <a:moveTo>
                    <a:pt x="5964287" y="0"/>
                  </a:moveTo>
                  <a:lnTo>
                    <a:pt x="0" y="0"/>
                  </a:lnTo>
                  <a:lnTo>
                    <a:pt x="0" y="368300"/>
                  </a:lnTo>
                  <a:lnTo>
                    <a:pt x="5964287" y="368300"/>
                  </a:lnTo>
                  <a:lnTo>
                    <a:pt x="5964287" y="0"/>
                  </a:lnTo>
                  <a:close/>
                </a:path>
              </a:pathLst>
            </a:custGeom>
            <a:solidFill>
              <a:srgbClr val="DEDEDE"/>
            </a:solidFill>
          </p:spPr>
          <p:txBody>
            <a:bodyPr wrap="square" lIns="0" tIns="0" rIns="0" bIns="0" rtlCol="0"/>
            <a:lstStyle/>
            <a:p>
              <a:endParaRPr/>
            </a:p>
          </p:txBody>
        </p:sp>
      </p:grpSp>
      <p:sp>
        <p:nvSpPr>
          <p:cNvPr id="9" name="object 9"/>
          <p:cNvSpPr txBox="1"/>
          <p:nvPr/>
        </p:nvSpPr>
        <p:spPr>
          <a:xfrm>
            <a:off x="205719" y="4417859"/>
            <a:ext cx="5964555" cy="368300"/>
          </a:xfrm>
          <a:prstGeom prst="rect">
            <a:avLst/>
          </a:prstGeom>
        </p:spPr>
        <p:txBody>
          <a:bodyPr vert="horz" wrap="square" lIns="0" tIns="0" rIns="0" bIns="0" rtlCol="0">
            <a:spAutoFit/>
          </a:bodyPr>
          <a:lstStyle/>
          <a:p>
            <a:pPr>
              <a:lnSpc>
                <a:spcPts val="2830"/>
              </a:lnSpc>
            </a:pPr>
            <a:r>
              <a:rPr sz="2400" dirty="0">
                <a:solidFill>
                  <a:srgbClr val="73602A"/>
                </a:solidFill>
                <a:latin typeface="Arial MT"/>
                <a:cs typeface="Arial MT"/>
              </a:rPr>
              <a:t>La</a:t>
            </a:r>
            <a:r>
              <a:rPr sz="2400" spc="-5" dirty="0">
                <a:solidFill>
                  <a:srgbClr val="73602A"/>
                </a:solidFill>
                <a:latin typeface="Arial MT"/>
                <a:cs typeface="Arial MT"/>
              </a:rPr>
              <a:t> distorsione</a:t>
            </a:r>
            <a:r>
              <a:rPr sz="2400" dirty="0">
                <a:solidFill>
                  <a:srgbClr val="73602A"/>
                </a:solidFill>
                <a:latin typeface="Arial MT"/>
                <a:cs typeface="Arial MT"/>
              </a:rPr>
              <a:t> di caviglia è una </a:t>
            </a:r>
            <a:r>
              <a:rPr sz="2400" spc="-5" dirty="0">
                <a:solidFill>
                  <a:srgbClr val="73602A"/>
                </a:solidFill>
                <a:latin typeface="Arial MT"/>
                <a:cs typeface="Arial MT"/>
              </a:rPr>
              <a:t>temporanea</a:t>
            </a:r>
            <a:endParaRPr sz="2400" dirty="0">
              <a:latin typeface="Arial MT"/>
              <a:cs typeface="Arial MT"/>
            </a:endParaRPr>
          </a:p>
        </p:txBody>
      </p:sp>
      <p:sp>
        <p:nvSpPr>
          <p:cNvPr id="10" name="object 10"/>
          <p:cNvSpPr txBox="1"/>
          <p:nvPr/>
        </p:nvSpPr>
        <p:spPr>
          <a:xfrm>
            <a:off x="231119" y="4736257"/>
            <a:ext cx="6285865" cy="368300"/>
          </a:xfrm>
          <a:prstGeom prst="rect">
            <a:avLst/>
          </a:prstGeom>
          <a:solidFill>
            <a:srgbClr val="DEDEDE"/>
          </a:solidFill>
        </p:spPr>
        <p:txBody>
          <a:bodyPr vert="horz" wrap="square" lIns="0" tIns="0" rIns="0" bIns="0" rtlCol="0">
            <a:spAutoFit/>
          </a:bodyPr>
          <a:lstStyle/>
          <a:p>
            <a:pPr>
              <a:lnSpc>
                <a:spcPts val="2830"/>
              </a:lnSpc>
            </a:pPr>
            <a:r>
              <a:rPr sz="2400" spc="-5" dirty="0">
                <a:solidFill>
                  <a:srgbClr val="73602A"/>
                </a:solidFill>
                <a:latin typeface="Arial MT"/>
                <a:cs typeface="Arial MT"/>
              </a:rPr>
              <a:t>perdita</a:t>
            </a:r>
            <a:r>
              <a:rPr sz="2400" spc="5" dirty="0">
                <a:solidFill>
                  <a:srgbClr val="73602A"/>
                </a:solidFill>
                <a:latin typeface="Arial MT"/>
                <a:cs typeface="Arial MT"/>
              </a:rPr>
              <a:t> </a:t>
            </a:r>
            <a:r>
              <a:rPr sz="2400" dirty="0">
                <a:solidFill>
                  <a:srgbClr val="73602A"/>
                </a:solidFill>
                <a:latin typeface="Arial MT"/>
                <a:cs typeface="Arial MT"/>
              </a:rPr>
              <a:t>di</a:t>
            </a:r>
            <a:r>
              <a:rPr sz="2400" spc="5" dirty="0">
                <a:solidFill>
                  <a:srgbClr val="73602A"/>
                </a:solidFill>
                <a:latin typeface="Arial MT"/>
                <a:cs typeface="Arial MT"/>
              </a:rPr>
              <a:t> </a:t>
            </a:r>
            <a:r>
              <a:rPr sz="2400" spc="-5" dirty="0">
                <a:solidFill>
                  <a:srgbClr val="73602A"/>
                </a:solidFill>
                <a:latin typeface="Arial MT"/>
                <a:cs typeface="Arial MT"/>
              </a:rPr>
              <a:t>contatto</a:t>
            </a:r>
            <a:r>
              <a:rPr sz="2400" spc="5" dirty="0">
                <a:solidFill>
                  <a:srgbClr val="73602A"/>
                </a:solidFill>
                <a:latin typeface="Arial MT"/>
                <a:cs typeface="Arial MT"/>
              </a:rPr>
              <a:t> </a:t>
            </a:r>
            <a:r>
              <a:rPr sz="2400" dirty="0">
                <a:solidFill>
                  <a:srgbClr val="73602A"/>
                </a:solidFill>
                <a:latin typeface="Arial MT"/>
                <a:cs typeface="Arial MT"/>
              </a:rPr>
              <a:t>delle</a:t>
            </a:r>
            <a:r>
              <a:rPr sz="2400" spc="5" dirty="0">
                <a:solidFill>
                  <a:srgbClr val="73602A"/>
                </a:solidFill>
                <a:latin typeface="Arial MT"/>
                <a:cs typeface="Arial MT"/>
              </a:rPr>
              <a:t> </a:t>
            </a:r>
            <a:r>
              <a:rPr sz="2400" dirty="0">
                <a:solidFill>
                  <a:srgbClr val="73602A"/>
                </a:solidFill>
                <a:latin typeface="Arial MT"/>
                <a:cs typeface="Arial MT"/>
              </a:rPr>
              <a:t>due</a:t>
            </a:r>
            <a:r>
              <a:rPr sz="2400" spc="5" dirty="0">
                <a:solidFill>
                  <a:srgbClr val="73602A"/>
                </a:solidFill>
                <a:latin typeface="Arial MT"/>
                <a:cs typeface="Arial MT"/>
              </a:rPr>
              <a:t> </a:t>
            </a:r>
            <a:r>
              <a:rPr sz="2400" spc="-5" dirty="0">
                <a:solidFill>
                  <a:srgbClr val="73602A"/>
                </a:solidFill>
                <a:latin typeface="Arial MT"/>
                <a:cs typeface="Arial MT"/>
              </a:rPr>
              <a:t>superfici</a:t>
            </a:r>
            <a:r>
              <a:rPr sz="2400" spc="5" dirty="0">
                <a:solidFill>
                  <a:srgbClr val="73602A"/>
                </a:solidFill>
                <a:latin typeface="Arial MT"/>
                <a:cs typeface="Arial MT"/>
              </a:rPr>
              <a:t> </a:t>
            </a:r>
            <a:r>
              <a:rPr sz="2400" spc="-5" dirty="0">
                <a:solidFill>
                  <a:srgbClr val="73602A"/>
                </a:solidFill>
                <a:latin typeface="Arial MT"/>
                <a:cs typeface="Arial MT"/>
              </a:rPr>
              <a:t>articolari</a:t>
            </a:r>
            <a:endParaRPr sz="2400" dirty="0">
              <a:latin typeface="Arial MT"/>
              <a:cs typeface="Arial MT"/>
            </a:endParaRPr>
          </a:p>
        </p:txBody>
      </p:sp>
      <p:sp>
        <p:nvSpPr>
          <p:cNvPr id="11" name="object 11"/>
          <p:cNvSpPr txBox="1"/>
          <p:nvPr/>
        </p:nvSpPr>
        <p:spPr>
          <a:xfrm>
            <a:off x="231119" y="5104557"/>
            <a:ext cx="5777865" cy="368300"/>
          </a:xfrm>
          <a:prstGeom prst="rect">
            <a:avLst/>
          </a:prstGeom>
          <a:solidFill>
            <a:srgbClr val="DEDEDE"/>
          </a:solidFill>
        </p:spPr>
        <p:txBody>
          <a:bodyPr vert="horz" wrap="square" lIns="0" tIns="0" rIns="0" bIns="0" rtlCol="0">
            <a:spAutoFit/>
          </a:bodyPr>
          <a:lstStyle/>
          <a:p>
            <a:pPr>
              <a:lnSpc>
                <a:spcPts val="2830"/>
              </a:lnSpc>
            </a:pPr>
            <a:r>
              <a:rPr sz="2400" dirty="0">
                <a:solidFill>
                  <a:srgbClr val="73602A"/>
                </a:solidFill>
                <a:latin typeface="Arial MT"/>
                <a:cs typeface="Arial MT"/>
              </a:rPr>
              <a:t>che</a:t>
            </a:r>
            <a:r>
              <a:rPr sz="2400" spc="-20" dirty="0">
                <a:solidFill>
                  <a:srgbClr val="73602A"/>
                </a:solidFill>
                <a:latin typeface="Arial MT"/>
                <a:cs typeface="Arial MT"/>
              </a:rPr>
              <a:t> </a:t>
            </a:r>
            <a:r>
              <a:rPr sz="2400" dirty="0">
                <a:solidFill>
                  <a:srgbClr val="73602A"/>
                </a:solidFill>
                <a:latin typeface="Arial MT"/>
                <a:cs typeface="Arial MT"/>
              </a:rPr>
              <a:t>compongono</a:t>
            </a:r>
            <a:r>
              <a:rPr sz="2400" spc="-15" dirty="0">
                <a:solidFill>
                  <a:srgbClr val="73602A"/>
                </a:solidFill>
                <a:latin typeface="Arial MT"/>
                <a:cs typeface="Arial MT"/>
              </a:rPr>
              <a:t> </a:t>
            </a:r>
            <a:r>
              <a:rPr sz="2400" dirty="0">
                <a:solidFill>
                  <a:srgbClr val="73602A"/>
                </a:solidFill>
                <a:latin typeface="Arial MT"/>
                <a:cs typeface="Arial MT"/>
              </a:rPr>
              <a:t>la</a:t>
            </a:r>
            <a:r>
              <a:rPr sz="2400" spc="-15" dirty="0">
                <a:solidFill>
                  <a:srgbClr val="73602A"/>
                </a:solidFill>
                <a:latin typeface="Arial MT"/>
                <a:cs typeface="Arial MT"/>
              </a:rPr>
              <a:t> </a:t>
            </a:r>
            <a:r>
              <a:rPr sz="2400" dirty="0">
                <a:solidFill>
                  <a:srgbClr val="73602A"/>
                </a:solidFill>
                <a:latin typeface="Arial MT"/>
                <a:cs typeface="Arial MT"/>
              </a:rPr>
              <a:t>caviglia,</a:t>
            </a:r>
            <a:r>
              <a:rPr sz="2400" spc="-25" dirty="0">
                <a:solidFill>
                  <a:srgbClr val="73602A"/>
                </a:solidFill>
                <a:latin typeface="Arial MT"/>
                <a:cs typeface="Arial MT"/>
              </a:rPr>
              <a:t> </a:t>
            </a:r>
            <a:r>
              <a:rPr sz="2400" dirty="0">
                <a:solidFill>
                  <a:srgbClr val="73602A"/>
                </a:solidFill>
                <a:latin typeface="Arial MT"/>
                <a:cs typeface="Arial MT"/>
              </a:rPr>
              <a:t>con</a:t>
            </a:r>
            <a:r>
              <a:rPr sz="2400" spc="-15" dirty="0">
                <a:solidFill>
                  <a:srgbClr val="73602A"/>
                </a:solidFill>
                <a:latin typeface="Arial MT"/>
                <a:cs typeface="Arial MT"/>
              </a:rPr>
              <a:t> </a:t>
            </a:r>
            <a:r>
              <a:rPr sz="2400" dirty="0">
                <a:solidFill>
                  <a:srgbClr val="73602A"/>
                </a:solidFill>
                <a:latin typeface="Arial MT"/>
                <a:cs typeface="Arial MT"/>
              </a:rPr>
              <a:t>possibile</a:t>
            </a:r>
            <a:endParaRPr sz="2400" dirty="0">
              <a:latin typeface="Arial MT"/>
              <a:cs typeface="Arial MT"/>
            </a:endParaRPr>
          </a:p>
        </p:txBody>
      </p:sp>
      <p:sp>
        <p:nvSpPr>
          <p:cNvPr id="12" name="object 12"/>
          <p:cNvSpPr txBox="1"/>
          <p:nvPr/>
        </p:nvSpPr>
        <p:spPr>
          <a:xfrm>
            <a:off x="231119" y="5472858"/>
            <a:ext cx="5303520" cy="368300"/>
          </a:xfrm>
          <a:prstGeom prst="rect">
            <a:avLst/>
          </a:prstGeom>
          <a:solidFill>
            <a:srgbClr val="DEDEDE"/>
          </a:solidFill>
        </p:spPr>
        <p:txBody>
          <a:bodyPr vert="horz" wrap="square" lIns="0" tIns="0" rIns="0" bIns="0" rtlCol="0">
            <a:spAutoFit/>
          </a:bodyPr>
          <a:lstStyle/>
          <a:p>
            <a:pPr>
              <a:lnSpc>
                <a:spcPts val="2830"/>
              </a:lnSpc>
            </a:pPr>
            <a:r>
              <a:rPr sz="2400" dirty="0">
                <a:solidFill>
                  <a:srgbClr val="73602A"/>
                </a:solidFill>
                <a:latin typeface="Arial MT"/>
                <a:cs typeface="Arial MT"/>
              </a:rPr>
              <a:t>lesione</a:t>
            </a:r>
            <a:r>
              <a:rPr sz="2400" spc="-5" dirty="0">
                <a:solidFill>
                  <a:srgbClr val="73602A"/>
                </a:solidFill>
                <a:latin typeface="Arial MT"/>
                <a:cs typeface="Arial MT"/>
              </a:rPr>
              <a:t> associata </a:t>
            </a:r>
            <a:r>
              <a:rPr sz="2400" dirty="0">
                <a:solidFill>
                  <a:srgbClr val="73602A"/>
                </a:solidFill>
                <a:latin typeface="Arial MT"/>
                <a:cs typeface="Arial MT"/>
              </a:rPr>
              <a:t>dei </a:t>
            </a:r>
            <a:r>
              <a:rPr sz="2400" spc="-5" dirty="0">
                <a:solidFill>
                  <a:srgbClr val="73602A"/>
                </a:solidFill>
                <a:latin typeface="Arial MT"/>
                <a:cs typeface="Arial MT"/>
              </a:rPr>
              <a:t>legamenti </a:t>
            </a:r>
            <a:r>
              <a:rPr sz="2400" dirty="0">
                <a:solidFill>
                  <a:srgbClr val="73602A"/>
                </a:solidFill>
                <a:latin typeface="Arial MT"/>
                <a:cs typeface="Arial MT"/>
              </a:rPr>
              <a:t>e</a:t>
            </a:r>
            <a:r>
              <a:rPr sz="2400" spc="-5" dirty="0">
                <a:solidFill>
                  <a:srgbClr val="73602A"/>
                </a:solidFill>
                <a:latin typeface="Arial MT"/>
                <a:cs typeface="Arial MT"/>
              </a:rPr>
              <a:t> </a:t>
            </a:r>
            <a:r>
              <a:rPr sz="2400" dirty="0">
                <a:solidFill>
                  <a:srgbClr val="73602A"/>
                </a:solidFill>
                <a:latin typeface="Arial MT"/>
                <a:cs typeface="Arial MT"/>
              </a:rPr>
              <a:t>della</a:t>
            </a:r>
            <a:endParaRPr sz="2400">
              <a:latin typeface="Arial MT"/>
              <a:cs typeface="Arial MT"/>
            </a:endParaRPr>
          </a:p>
        </p:txBody>
      </p:sp>
      <p:sp>
        <p:nvSpPr>
          <p:cNvPr id="13" name="object 13"/>
          <p:cNvSpPr txBox="1"/>
          <p:nvPr/>
        </p:nvSpPr>
        <p:spPr>
          <a:xfrm>
            <a:off x="231119" y="5841158"/>
            <a:ext cx="2825115" cy="368300"/>
          </a:xfrm>
          <a:prstGeom prst="rect">
            <a:avLst/>
          </a:prstGeom>
          <a:solidFill>
            <a:srgbClr val="DEDEDE"/>
          </a:solidFill>
        </p:spPr>
        <p:txBody>
          <a:bodyPr vert="horz" wrap="square" lIns="0" tIns="0" rIns="0" bIns="0" rtlCol="0">
            <a:spAutoFit/>
          </a:bodyPr>
          <a:lstStyle/>
          <a:p>
            <a:pPr>
              <a:lnSpc>
                <a:spcPts val="2830"/>
              </a:lnSpc>
            </a:pPr>
            <a:r>
              <a:rPr sz="2400" spc="-5" dirty="0">
                <a:solidFill>
                  <a:srgbClr val="73602A"/>
                </a:solidFill>
                <a:latin typeface="Arial MT"/>
                <a:cs typeface="Arial MT"/>
              </a:rPr>
              <a:t>cartilagine</a:t>
            </a:r>
            <a:r>
              <a:rPr sz="2400" spc="10" dirty="0">
                <a:solidFill>
                  <a:srgbClr val="73602A"/>
                </a:solidFill>
                <a:latin typeface="Arial MT"/>
                <a:cs typeface="Arial MT"/>
              </a:rPr>
              <a:t> </a:t>
            </a:r>
            <a:r>
              <a:rPr sz="2400" spc="-5" dirty="0">
                <a:solidFill>
                  <a:srgbClr val="73602A"/>
                </a:solidFill>
                <a:latin typeface="Arial MT"/>
                <a:cs typeface="Arial MT"/>
              </a:rPr>
              <a:t>articolare.</a:t>
            </a:r>
            <a:endParaRPr sz="2400">
              <a:latin typeface="Arial MT"/>
              <a:cs typeface="Arial MT"/>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17949" y="611783"/>
            <a:ext cx="3028950" cy="513080"/>
          </a:xfrm>
          <a:prstGeom prst="rect">
            <a:avLst/>
          </a:prstGeom>
        </p:spPr>
        <p:txBody>
          <a:bodyPr vert="horz" wrap="square" lIns="0" tIns="12700" rIns="0" bIns="0" rtlCol="0">
            <a:spAutoFit/>
          </a:bodyPr>
          <a:lstStyle/>
          <a:p>
            <a:pPr marL="12700">
              <a:lnSpc>
                <a:spcPct val="100000"/>
              </a:lnSpc>
              <a:spcBef>
                <a:spcPts val="100"/>
              </a:spcBef>
            </a:pPr>
            <a:r>
              <a:rPr sz="3200" b="1" spc="-5" dirty="0">
                <a:solidFill>
                  <a:srgbClr val="FF0000"/>
                </a:solidFill>
                <a:latin typeface="Arial"/>
                <a:cs typeface="Arial"/>
              </a:rPr>
              <a:t>Segni</a:t>
            </a:r>
            <a:r>
              <a:rPr sz="3200" b="1" spc="-40" dirty="0">
                <a:solidFill>
                  <a:srgbClr val="FF0000"/>
                </a:solidFill>
                <a:latin typeface="Arial"/>
                <a:cs typeface="Arial"/>
              </a:rPr>
              <a:t> </a:t>
            </a:r>
            <a:r>
              <a:rPr sz="3200" b="1" dirty="0">
                <a:solidFill>
                  <a:srgbClr val="FF0000"/>
                </a:solidFill>
                <a:latin typeface="Arial"/>
                <a:cs typeface="Arial"/>
              </a:rPr>
              <a:t>e</a:t>
            </a:r>
            <a:r>
              <a:rPr sz="3200" b="1" spc="-30" dirty="0">
                <a:solidFill>
                  <a:srgbClr val="FF0000"/>
                </a:solidFill>
                <a:latin typeface="Arial"/>
                <a:cs typeface="Arial"/>
              </a:rPr>
              <a:t> </a:t>
            </a:r>
            <a:r>
              <a:rPr sz="3200" b="1" spc="-5" dirty="0">
                <a:solidFill>
                  <a:srgbClr val="FF0000"/>
                </a:solidFill>
                <a:latin typeface="Arial"/>
                <a:cs typeface="Arial"/>
              </a:rPr>
              <a:t>sintomi</a:t>
            </a:r>
            <a:endParaRPr sz="3200">
              <a:latin typeface="Arial"/>
              <a:cs typeface="Arial"/>
            </a:endParaRPr>
          </a:p>
        </p:txBody>
      </p:sp>
      <p:sp>
        <p:nvSpPr>
          <p:cNvPr id="3" name="object 3"/>
          <p:cNvSpPr txBox="1"/>
          <p:nvPr/>
        </p:nvSpPr>
        <p:spPr>
          <a:xfrm>
            <a:off x="1697037" y="2278296"/>
            <a:ext cx="5399405" cy="1892300"/>
          </a:xfrm>
          <a:prstGeom prst="rect">
            <a:avLst/>
          </a:prstGeom>
        </p:spPr>
        <p:txBody>
          <a:bodyPr vert="horz" wrap="square" lIns="0" tIns="86360" rIns="0" bIns="0" rtlCol="0">
            <a:spAutoFit/>
          </a:bodyPr>
          <a:lstStyle/>
          <a:p>
            <a:pPr marL="355600" indent="-342900">
              <a:lnSpc>
                <a:spcPct val="100000"/>
              </a:lnSpc>
              <a:spcBef>
                <a:spcPts val="680"/>
              </a:spcBef>
              <a:buFont typeface="Arial MT"/>
              <a:buChar char="•"/>
              <a:tabLst>
                <a:tab pos="355600" algn="l"/>
              </a:tabLst>
            </a:pPr>
            <a:r>
              <a:rPr sz="3600" b="1" spc="-5" dirty="0">
                <a:solidFill>
                  <a:srgbClr val="333399"/>
                </a:solidFill>
                <a:latin typeface="Arial"/>
                <a:cs typeface="Arial"/>
              </a:rPr>
              <a:t>Dolore</a:t>
            </a:r>
            <a:r>
              <a:rPr sz="3600" b="1" spc="-15" dirty="0">
                <a:solidFill>
                  <a:srgbClr val="333399"/>
                </a:solidFill>
                <a:latin typeface="Arial"/>
                <a:cs typeface="Arial"/>
              </a:rPr>
              <a:t> </a:t>
            </a:r>
            <a:r>
              <a:rPr sz="3600" b="1" spc="-5" dirty="0">
                <a:solidFill>
                  <a:srgbClr val="333399"/>
                </a:solidFill>
                <a:latin typeface="Arial"/>
                <a:cs typeface="Arial"/>
              </a:rPr>
              <a:t>vivo</a:t>
            </a:r>
            <a:r>
              <a:rPr sz="3600" b="1" spc="-15" dirty="0">
                <a:solidFill>
                  <a:srgbClr val="333399"/>
                </a:solidFill>
                <a:latin typeface="Arial"/>
                <a:cs typeface="Arial"/>
              </a:rPr>
              <a:t> </a:t>
            </a:r>
            <a:r>
              <a:rPr sz="3600" b="1" dirty="0">
                <a:solidFill>
                  <a:srgbClr val="333399"/>
                </a:solidFill>
                <a:latin typeface="Arial"/>
                <a:cs typeface="Arial"/>
              </a:rPr>
              <a:t>e</a:t>
            </a:r>
            <a:r>
              <a:rPr sz="3600" b="1" spc="-10" dirty="0">
                <a:solidFill>
                  <a:srgbClr val="333399"/>
                </a:solidFill>
                <a:latin typeface="Arial"/>
                <a:cs typeface="Arial"/>
              </a:rPr>
              <a:t> </a:t>
            </a:r>
            <a:r>
              <a:rPr sz="3600" b="1" spc="-5" dirty="0">
                <a:solidFill>
                  <a:srgbClr val="333399"/>
                </a:solidFill>
                <a:latin typeface="Arial"/>
                <a:cs typeface="Arial"/>
              </a:rPr>
              <a:t>costante;</a:t>
            </a:r>
            <a:endParaRPr sz="3600">
              <a:latin typeface="Arial"/>
              <a:cs typeface="Arial"/>
            </a:endParaRPr>
          </a:p>
          <a:p>
            <a:pPr marL="355600" indent="-342900">
              <a:lnSpc>
                <a:spcPct val="100000"/>
              </a:lnSpc>
              <a:spcBef>
                <a:spcPts val="580"/>
              </a:spcBef>
              <a:buFont typeface="Arial MT"/>
              <a:buChar char="•"/>
              <a:tabLst>
                <a:tab pos="355600" algn="l"/>
              </a:tabLst>
            </a:pPr>
            <a:r>
              <a:rPr sz="3600" b="1" spc="-5" dirty="0">
                <a:solidFill>
                  <a:srgbClr val="333399"/>
                </a:solidFill>
                <a:latin typeface="Arial"/>
                <a:cs typeface="Arial"/>
              </a:rPr>
              <a:t>Gonfiore;</a:t>
            </a:r>
            <a:endParaRPr sz="3600">
              <a:latin typeface="Arial"/>
              <a:cs typeface="Arial"/>
            </a:endParaRPr>
          </a:p>
          <a:p>
            <a:pPr marL="355600" indent="-342900">
              <a:lnSpc>
                <a:spcPct val="100000"/>
              </a:lnSpc>
              <a:spcBef>
                <a:spcPts val="580"/>
              </a:spcBef>
              <a:buFont typeface="Arial MT"/>
              <a:buChar char="•"/>
              <a:tabLst>
                <a:tab pos="355600" algn="l"/>
              </a:tabLst>
            </a:pPr>
            <a:r>
              <a:rPr sz="3600" b="1" spc="-5" dirty="0">
                <a:solidFill>
                  <a:srgbClr val="333399"/>
                </a:solidFill>
                <a:latin typeface="Arial"/>
                <a:cs typeface="Arial"/>
              </a:rPr>
              <a:t>Ecchimosi</a:t>
            </a:r>
            <a:r>
              <a:rPr sz="3600" b="1" spc="-20" dirty="0">
                <a:solidFill>
                  <a:srgbClr val="333399"/>
                </a:solidFill>
                <a:latin typeface="Arial"/>
                <a:cs typeface="Arial"/>
              </a:rPr>
              <a:t> </a:t>
            </a:r>
            <a:r>
              <a:rPr sz="3600" b="1" dirty="0">
                <a:solidFill>
                  <a:srgbClr val="333399"/>
                </a:solidFill>
                <a:latin typeface="Arial"/>
                <a:cs typeface="Arial"/>
              </a:rPr>
              <a:t>o</a:t>
            </a:r>
            <a:r>
              <a:rPr sz="3600" b="1" spc="-15" dirty="0">
                <a:solidFill>
                  <a:srgbClr val="333399"/>
                </a:solidFill>
                <a:latin typeface="Arial"/>
                <a:cs typeface="Arial"/>
              </a:rPr>
              <a:t> </a:t>
            </a:r>
            <a:r>
              <a:rPr sz="3600" b="1" spc="-5" dirty="0">
                <a:solidFill>
                  <a:srgbClr val="333399"/>
                </a:solidFill>
                <a:latin typeface="Arial"/>
                <a:cs typeface="Arial"/>
              </a:rPr>
              <a:t>ematomi.</a:t>
            </a:r>
            <a:endParaRPr sz="3600">
              <a:latin typeface="Arial"/>
              <a:cs typeface="Arial"/>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21556" y="166151"/>
            <a:ext cx="7646034" cy="368300"/>
          </a:xfrm>
          <a:prstGeom prst="rect">
            <a:avLst/>
          </a:prstGeom>
          <a:solidFill>
            <a:srgbClr val="DEDEDE"/>
          </a:solidFill>
        </p:spPr>
        <p:txBody>
          <a:bodyPr vert="horz" wrap="square" lIns="0" tIns="0" rIns="0" bIns="0" rtlCol="0">
            <a:spAutoFit/>
          </a:bodyPr>
          <a:lstStyle/>
          <a:p>
            <a:pPr>
              <a:lnSpc>
                <a:spcPts val="2830"/>
              </a:lnSpc>
            </a:pPr>
            <a:r>
              <a:rPr sz="2400" b="1" dirty="0">
                <a:solidFill>
                  <a:srgbClr val="30485A"/>
                </a:solidFill>
                <a:latin typeface="Arial"/>
                <a:cs typeface="Arial"/>
              </a:rPr>
              <a:t>R =</a:t>
            </a:r>
            <a:r>
              <a:rPr sz="2400" b="1" spc="5" dirty="0">
                <a:solidFill>
                  <a:srgbClr val="30485A"/>
                </a:solidFill>
                <a:latin typeface="Arial"/>
                <a:cs typeface="Arial"/>
              </a:rPr>
              <a:t> </a:t>
            </a:r>
            <a:r>
              <a:rPr sz="2400" b="1" spc="-5" dirty="0">
                <a:solidFill>
                  <a:srgbClr val="30485A"/>
                </a:solidFill>
                <a:latin typeface="Arial"/>
                <a:cs typeface="Arial"/>
              </a:rPr>
              <a:t>RIPOSO</a:t>
            </a:r>
            <a:r>
              <a:rPr sz="2400" b="1" spc="5" dirty="0">
                <a:solidFill>
                  <a:srgbClr val="30485A"/>
                </a:solidFill>
                <a:latin typeface="Arial"/>
                <a:cs typeface="Arial"/>
              </a:rPr>
              <a:t> </a:t>
            </a:r>
            <a:r>
              <a:rPr sz="1900" dirty="0">
                <a:solidFill>
                  <a:srgbClr val="30485A"/>
                </a:solidFill>
              </a:rPr>
              <a:t>Non appena</a:t>
            </a:r>
            <a:r>
              <a:rPr sz="1900" spc="5" dirty="0">
                <a:solidFill>
                  <a:srgbClr val="30485A"/>
                </a:solidFill>
              </a:rPr>
              <a:t> </a:t>
            </a:r>
            <a:r>
              <a:rPr sz="1900" dirty="0">
                <a:solidFill>
                  <a:srgbClr val="30485A"/>
                </a:solidFill>
              </a:rPr>
              <a:t>si</a:t>
            </a:r>
            <a:r>
              <a:rPr sz="1900" spc="5" dirty="0">
                <a:solidFill>
                  <a:srgbClr val="30485A"/>
                </a:solidFill>
              </a:rPr>
              <a:t> </a:t>
            </a:r>
            <a:r>
              <a:rPr sz="1900" spc="-5" dirty="0">
                <a:solidFill>
                  <a:srgbClr val="30485A"/>
                </a:solidFill>
              </a:rPr>
              <a:t>verifica</a:t>
            </a:r>
            <a:r>
              <a:rPr sz="1900" dirty="0">
                <a:solidFill>
                  <a:srgbClr val="30485A"/>
                </a:solidFill>
              </a:rPr>
              <a:t> la</a:t>
            </a:r>
            <a:r>
              <a:rPr sz="1900" spc="5" dirty="0">
                <a:solidFill>
                  <a:srgbClr val="30485A"/>
                </a:solidFill>
              </a:rPr>
              <a:t> </a:t>
            </a:r>
            <a:r>
              <a:rPr sz="1900" spc="-5" dirty="0">
                <a:solidFill>
                  <a:srgbClr val="30485A"/>
                </a:solidFill>
              </a:rPr>
              <a:t>distorsione, </a:t>
            </a:r>
            <a:r>
              <a:rPr sz="1900" dirty="0">
                <a:solidFill>
                  <a:srgbClr val="30485A"/>
                </a:solidFill>
              </a:rPr>
              <a:t>bisogna</a:t>
            </a:r>
            <a:r>
              <a:rPr sz="1900" spc="5" dirty="0">
                <a:solidFill>
                  <a:srgbClr val="30485A"/>
                </a:solidFill>
              </a:rPr>
              <a:t> </a:t>
            </a:r>
            <a:r>
              <a:rPr sz="1900" spc="-5" dirty="0">
                <a:solidFill>
                  <a:srgbClr val="30485A"/>
                </a:solidFill>
              </a:rPr>
              <a:t>mettere</a:t>
            </a:r>
            <a:endParaRPr sz="1900" dirty="0">
              <a:latin typeface="Arial"/>
              <a:cs typeface="Arial"/>
            </a:endParaRPr>
          </a:p>
        </p:txBody>
      </p:sp>
      <p:sp>
        <p:nvSpPr>
          <p:cNvPr id="4" name="object 4"/>
          <p:cNvSpPr txBox="1"/>
          <p:nvPr/>
        </p:nvSpPr>
        <p:spPr>
          <a:xfrm>
            <a:off x="127948" y="534451"/>
            <a:ext cx="8128634" cy="292100"/>
          </a:xfrm>
          <a:prstGeom prst="rect">
            <a:avLst/>
          </a:prstGeom>
          <a:solidFill>
            <a:srgbClr val="DEDEDE"/>
          </a:solidFill>
        </p:spPr>
        <p:txBody>
          <a:bodyPr vert="horz" wrap="square" lIns="0" tIns="0" rIns="0" bIns="0" rtlCol="0">
            <a:spAutoFit/>
          </a:bodyPr>
          <a:lstStyle/>
          <a:p>
            <a:pPr>
              <a:lnSpc>
                <a:spcPts val="2245"/>
              </a:lnSpc>
            </a:pPr>
            <a:r>
              <a:rPr sz="1900" spc="-5" dirty="0">
                <a:solidFill>
                  <a:srgbClr val="30485A"/>
                </a:solidFill>
                <a:latin typeface="Arial MT"/>
                <a:cs typeface="Arial MT"/>
              </a:rPr>
              <a:t>immediatamente</a:t>
            </a:r>
            <a:r>
              <a:rPr sz="1900" spc="5" dirty="0">
                <a:solidFill>
                  <a:srgbClr val="30485A"/>
                </a:solidFill>
                <a:latin typeface="Arial MT"/>
                <a:cs typeface="Arial MT"/>
              </a:rPr>
              <a:t> </a:t>
            </a:r>
            <a:r>
              <a:rPr sz="1900" dirty="0">
                <a:solidFill>
                  <a:srgbClr val="30485A"/>
                </a:solidFill>
                <a:latin typeface="Arial MT"/>
                <a:cs typeface="Arial MT"/>
              </a:rPr>
              <a:t>la</a:t>
            </a:r>
            <a:r>
              <a:rPr sz="1900" spc="5" dirty="0">
                <a:solidFill>
                  <a:srgbClr val="30485A"/>
                </a:solidFill>
                <a:latin typeface="Arial MT"/>
                <a:cs typeface="Arial MT"/>
              </a:rPr>
              <a:t> </a:t>
            </a:r>
            <a:r>
              <a:rPr sz="1900" dirty="0">
                <a:solidFill>
                  <a:srgbClr val="30485A"/>
                </a:solidFill>
                <a:latin typeface="Arial MT"/>
                <a:cs typeface="Arial MT"/>
              </a:rPr>
              <a:t>caviglia</a:t>
            </a:r>
            <a:r>
              <a:rPr sz="1900" spc="5" dirty="0">
                <a:solidFill>
                  <a:srgbClr val="30485A"/>
                </a:solidFill>
                <a:latin typeface="Arial MT"/>
                <a:cs typeface="Arial MT"/>
              </a:rPr>
              <a:t> </a:t>
            </a:r>
            <a:r>
              <a:rPr sz="1900" dirty="0">
                <a:solidFill>
                  <a:srgbClr val="30485A"/>
                </a:solidFill>
                <a:latin typeface="Arial MT"/>
                <a:cs typeface="Arial MT"/>
              </a:rPr>
              <a:t>a</a:t>
            </a:r>
            <a:r>
              <a:rPr sz="1900" spc="5" dirty="0">
                <a:solidFill>
                  <a:srgbClr val="30485A"/>
                </a:solidFill>
                <a:latin typeface="Arial MT"/>
                <a:cs typeface="Arial MT"/>
              </a:rPr>
              <a:t> </a:t>
            </a:r>
            <a:r>
              <a:rPr sz="1900" dirty="0">
                <a:solidFill>
                  <a:srgbClr val="30485A"/>
                </a:solidFill>
                <a:latin typeface="Arial MT"/>
                <a:cs typeface="Arial MT"/>
              </a:rPr>
              <a:t>riposo, </a:t>
            </a:r>
            <a:r>
              <a:rPr sz="1900" spc="-5" dirty="0">
                <a:solidFill>
                  <a:srgbClr val="30485A"/>
                </a:solidFill>
                <a:latin typeface="Arial MT"/>
                <a:cs typeface="Arial MT"/>
              </a:rPr>
              <a:t>evitando</a:t>
            </a:r>
            <a:r>
              <a:rPr sz="1900" spc="5" dirty="0">
                <a:solidFill>
                  <a:srgbClr val="30485A"/>
                </a:solidFill>
                <a:latin typeface="Arial MT"/>
                <a:cs typeface="Arial MT"/>
              </a:rPr>
              <a:t> </a:t>
            </a:r>
            <a:r>
              <a:rPr sz="1900" dirty="0">
                <a:solidFill>
                  <a:srgbClr val="30485A"/>
                </a:solidFill>
                <a:latin typeface="Arial MT"/>
                <a:cs typeface="Arial MT"/>
              </a:rPr>
              <a:t>qualsiasi</a:t>
            </a:r>
            <a:r>
              <a:rPr sz="1900" spc="5" dirty="0">
                <a:solidFill>
                  <a:srgbClr val="30485A"/>
                </a:solidFill>
                <a:latin typeface="Arial MT"/>
                <a:cs typeface="Arial MT"/>
              </a:rPr>
              <a:t> </a:t>
            </a:r>
            <a:r>
              <a:rPr sz="1900" spc="-5" dirty="0">
                <a:solidFill>
                  <a:srgbClr val="30485A"/>
                </a:solidFill>
                <a:latin typeface="Arial MT"/>
                <a:cs typeface="Arial MT"/>
              </a:rPr>
              <a:t>attività</a:t>
            </a:r>
            <a:r>
              <a:rPr sz="1900" spc="5" dirty="0">
                <a:solidFill>
                  <a:srgbClr val="30485A"/>
                </a:solidFill>
                <a:latin typeface="Arial MT"/>
                <a:cs typeface="Arial MT"/>
              </a:rPr>
              <a:t> </a:t>
            </a:r>
            <a:r>
              <a:rPr sz="1900" dirty="0">
                <a:solidFill>
                  <a:srgbClr val="30485A"/>
                </a:solidFill>
                <a:latin typeface="Arial MT"/>
                <a:cs typeface="Arial MT"/>
              </a:rPr>
              <a:t>e</a:t>
            </a:r>
            <a:r>
              <a:rPr sz="1900" spc="5" dirty="0">
                <a:solidFill>
                  <a:srgbClr val="30485A"/>
                </a:solidFill>
                <a:latin typeface="Arial MT"/>
                <a:cs typeface="Arial MT"/>
              </a:rPr>
              <a:t> </a:t>
            </a:r>
            <a:r>
              <a:rPr sz="1900" spc="-5" dirty="0">
                <a:solidFill>
                  <a:srgbClr val="30485A"/>
                </a:solidFill>
                <a:latin typeface="Arial MT"/>
                <a:cs typeface="Arial MT"/>
              </a:rPr>
              <a:t>soprattutto</a:t>
            </a:r>
            <a:endParaRPr sz="1900">
              <a:latin typeface="Arial MT"/>
              <a:cs typeface="Arial MT"/>
            </a:endParaRPr>
          </a:p>
        </p:txBody>
      </p:sp>
      <p:sp>
        <p:nvSpPr>
          <p:cNvPr id="5" name="object 5"/>
          <p:cNvSpPr txBox="1"/>
          <p:nvPr/>
        </p:nvSpPr>
        <p:spPr>
          <a:xfrm>
            <a:off x="125639" y="880590"/>
            <a:ext cx="4640580" cy="292100"/>
          </a:xfrm>
          <a:prstGeom prst="rect">
            <a:avLst/>
          </a:prstGeom>
          <a:solidFill>
            <a:srgbClr val="DEDEDE"/>
          </a:solidFill>
        </p:spPr>
        <p:txBody>
          <a:bodyPr vert="horz" wrap="square" lIns="0" tIns="0" rIns="0" bIns="0" rtlCol="0">
            <a:spAutoFit/>
          </a:bodyPr>
          <a:lstStyle/>
          <a:p>
            <a:pPr>
              <a:lnSpc>
                <a:spcPts val="2245"/>
              </a:lnSpc>
            </a:pPr>
            <a:r>
              <a:rPr sz="1900" spc="-5" dirty="0">
                <a:solidFill>
                  <a:srgbClr val="30485A"/>
                </a:solidFill>
                <a:latin typeface="Arial MT"/>
                <a:cs typeface="Arial MT"/>
              </a:rPr>
              <a:t>evitando </a:t>
            </a:r>
            <a:r>
              <a:rPr sz="1900" dirty="0">
                <a:solidFill>
                  <a:srgbClr val="30485A"/>
                </a:solidFill>
                <a:latin typeface="Arial MT"/>
                <a:cs typeface="Arial MT"/>
              </a:rPr>
              <a:t>di </a:t>
            </a:r>
            <a:r>
              <a:rPr sz="1900" spc="-5" dirty="0">
                <a:solidFill>
                  <a:srgbClr val="30485A"/>
                </a:solidFill>
                <a:latin typeface="Arial MT"/>
                <a:cs typeface="Arial MT"/>
              </a:rPr>
              <a:t>esercitare</a:t>
            </a:r>
            <a:r>
              <a:rPr sz="1900" dirty="0">
                <a:solidFill>
                  <a:srgbClr val="30485A"/>
                </a:solidFill>
                <a:latin typeface="Arial MT"/>
                <a:cs typeface="Arial MT"/>
              </a:rPr>
              <a:t> pressione</a:t>
            </a:r>
            <a:r>
              <a:rPr sz="1900" spc="-5" dirty="0">
                <a:solidFill>
                  <a:srgbClr val="30485A"/>
                </a:solidFill>
                <a:latin typeface="Arial MT"/>
                <a:cs typeface="Arial MT"/>
              </a:rPr>
              <a:t> </a:t>
            </a:r>
            <a:r>
              <a:rPr sz="1900" dirty="0">
                <a:solidFill>
                  <a:srgbClr val="30485A"/>
                </a:solidFill>
                <a:latin typeface="Arial MT"/>
                <a:cs typeface="Arial MT"/>
              </a:rPr>
              <a:t>su di essa.</a:t>
            </a:r>
            <a:endParaRPr sz="1900">
              <a:latin typeface="Arial MT"/>
              <a:cs typeface="Arial MT"/>
            </a:endParaRPr>
          </a:p>
        </p:txBody>
      </p:sp>
      <p:sp>
        <p:nvSpPr>
          <p:cNvPr id="6" name="object 6"/>
          <p:cNvSpPr/>
          <p:nvPr/>
        </p:nvSpPr>
        <p:spPr>
          <a:xfrm>
            <a:off x="115887" y="1328368"/>
            <a:ext cx="6073140" cy="1320800"/>
          </a:xfrm>
          <a:custGeom>
            <a:avLst/>
            <a:gdLst/>
            <a:ahLst/>
            <a:cxnLst/>
            <a:rect l="l" t="t" r="r" b="b"/>
            <a:pathLst>
              <a:path w="6073140" h="1320800">
                <a:moveTo>
                  <a:pt x="6036399" y="1028700"/>
                </a:moveTo>
                <a:lnTo>
                  <a:pt x="0" y="1028700"/>
                </a:lnTo>
                <a:lnTo>
                  <a:pt x="0" y="1320800"/>
                </a:lnTo>
                <a:lnTo>
                  <a:pt x="6036399" y="1320800"/>
                </a:lnTo>
                <a:lnTo>
                  <a:pt x="6036399" y="1028700"/>
                </a:lnTo>
                <a:close/>
              </a:path>
              <a:path w="6073140" h="1320800">
                <a:moveTo>
                  <a:pt x="6072581" y="0"/>
                </a:moveTo>
                <a:lnTo>
                  <a:pt x="0" y="0"/>
                </a:lnTo>
                <a:lnTo>
                  <a:pt x="0" y="368300"/>
                </a:lnTo>
                <a:lnTo>
                  <a:pt x="6072581" y="368300"/>
                </a:lnTo>
                <a:lnTo>
                  <a:pt x="6072581" y="0"/>
                </a:lnTo>
                <a:close/>
              </a:path>
            </a:pathLst>
          </a:custGeom>
          <a:solidFill>
            <a:srgbClr val="DEDEDE"/>
          </a:solidFill>
        </p:spPr>
        <p:txBody>
          <a:bodyPr wrap="square" lIns="0" tIns="0" rIns="0" bIns="0" rtlCol="0"/>
          <a:lstStyle/>
          <a:p>
            <a:endParaRPr/>
          </a:p>
        </p:txBody>
      </p:sp>
      <p:sp>
        <p:nvSpPr>
          <p:cNvPr id="7" name="object 7"/>
          <p:cNvSpPr txBox="1"/>
          <p:nvPr/>
        </p:nvSpPr>
        <p:spPr>
          <a:xfrm>
            <a:off x="115899" y="1328360"/>
            <a:ext cx="6054725" cy="368300"/>
          </a:xfrm>
          <a:prstGeom prst="rect">
            <a:avLst/>
          </a:prstGeom>
        </p:spPr>
        <p:txBody>
          <a:bodyPr vert="horz" wrap="square" lIns="0" tIns="0" rIns="0" bIns="0" rtlCol="0">
            <a:spAutoFit/>
          </a:bodyPr>
          <a:lstStyle/>
          <a:p>
            <a:pPr>
              <a:lnSpc>
                <a:spcPts val="2830"/>
              </a:lnSpc>
            </a:pPr>
            <a:r>
              <a:rPr sz="2400" b="1" dirty="0">
                <a:solidFill>
                  <a:srgbClr val="30485A"/>
                </a:solidFill>
                <a:latin typeface="Arial"/>
                <a:cs typeface="Arial"/>
              </a:rPr>
              <a:t>I</a:t>
            </a:r>
            <a:r>
              <a:rPr sz="2400" b="1" spc="-10" dirty="0">
                <a:solidFill>
                  <a:srgbClr val="30485A"/>
                </a:solidFill>
                <a:latin typeface="Arial"/>
                <a:cs typeface="Arial"/>
              </a:rPr>
              <a:t> </a:t>
            </a:r>
            <a:r>
              <a:rPr sz="2400" b="1" dirty="0">
                <a:solidFill>
                  <a:srgbClr val="30485A"/>
                </a:solidFill>
                <a:latin typeface="Arial"/>
                <a:cs typeface="Arial"/>
              </a:rPr>
              <a:t>=</a:t>
            </a:r>
            <a:r>
              <a:rPr sz="2400" b="1" spc="-5" dirty="0">
                <a:solidFill>
                  <a:srgbClr val="30485A"/>
                </a:solidFill>
                <a:latin typeface="Arial"/>
                <a:cs typeface="Arial"/>
              </a:rPr>
              <a:t> ICE (ghiaccio) </a:t>
            </a:r>
            <a:r>
              <a:rPr sz="1900" spc="-5" dirty="0">
                <a:solidFill>
                  <a:srgbClr val="30485A"/>
                </a:solidFill>
                <a:latin typeface="Arial MT"/>
                <a:cs typeface="Arial MT"/>
              </a:rPr>
              <a:t>Avvolgere </a:t>
            </a:r>
            <a:r>
              <a:rPr sz="1900" dirty="0">
                <a:solidFill>
                  <a:srgbClr val="30485A"/>
                </a:solidFill>
                <a:latin typeface="Arial MT"/>
                <a:cs typeface="Arial MT"/>
              </a:rPr>
              <a:t>del</a:t>
            </a:r>
            <a:r>
              <a:rPr sz="1900" spc="-5" dirty="0">
                <a:solidFill>
                  <a:srgbClr val="30485A"/>
                </a:solidFill>
                <a:latin typeface="Arial MT"/>
                <a:cs typeface="Arial MT"/>
              </a:rPr>
              <a:t> </a:t>
            </a:r>
            <a:r>
              <a:rPr sz="1900" dirty="0">
                <a:solidFill>
                  <a:srgbClr val="30485A"/>
                </a:solidFill>
                <a:latin typeface="Arial MT"/>
                <a:cs typeface="Arial MT"/>
              </a:rPr>
              <a:t>ghiaccio in</a:t>
            </a:r>
            <a:r>
              <a:rPr sz="1900" spc="-5" dirty="0">
                <a:solidFill>
                  <a:srgbClr val="30485A"/>
                </a:solidFill>
                <a:latin typeface="Arial MT"/>
                <a:cs typeface="Arial MT"/>
              </a:rPr>
              <a:t> </a:t>
            </a:r>
            <a:r>
              <a:rPr sz="1900" dirty="0">
                <a:solidFill>
                  <a:srgbClr val="30485A"/>
                </a:solidFill>
                <a:latin typeface="Arial MT"/>
                <a:cs typeface="Arial MT"/>
              </a:rPr>
              <a:t>un</a:t>
            </a:r>
            <a:r>
              <a:rPr sz="1900" spc="-5" dirty="0">
                <a:solidFill>
                  <a:srgbClr val="30485A"/>
                </a:solidFill>
                <a:latin typeface="Arial MT"/>
                <a:cs typeface="Arial MT"/>
              </a:rPr>
              <a:t> telo</a:t>
            </a:r>
            <a:endParaRPr sz="1900">
              <a:latin typeface="Arial MT"/>
              <a:cs typeface="Arial MT"/>
            </a:endParaRPr>
          </a:p>
        </p:txBody>
      </p:sp>
      <p:sp>
        <p:nvSpPr>
          <p:cNvPr id="8" name="object 8"/>
          <p:cNvSpPr txBox="1"/>
          <p:nvPr/>
        </p:nvSpPr>
        <p:spPr>
          <a:xfrm>
            <a:off x="115899" y="1696660"/>
            <a:ext cx="4980940" cy="368300"/>
          </a:xfrm>
          <a:prstGeom prst="rect">
            <a:avLst/>
          </a:prstGeom>
          <a:solidFill>
            <a:srgbClr val="DEDEDE"/>
          </a:solidFill>
        </p:spPr>
        <p:txBody>
          <a:bodyPr vert="horz" wrap="square" lIns="0" tIns="56515" rIns="0" bIns="0" rtlCol="0">
            <a:spAutoFit/>
          </a:bodyPr>
          <a:lstStyle/>
          <a:p>
            <a:pPr>
              <a:lnSpc>
                <a:spcPct val="100000"/>
              </a:lnSpc>
              <a:spcBef>
                <a:spcPts val="445"/>
              </a:spcBef>
            </a:pPr>
            <a:r>
              <a:rPr sz="1900" dirty="0">
                <a:solidFill>
                  <a:srgbClr val="30485A"/>
                </a:solidFill>
                <a:latin typeface="Arial MT"/>
                <a:cs typeface="Arial MT"/>
              </a:rPr>
              <a:t>e</a:t>
            </a:r>
            <a:r>
              <a:rPr sz="1900" spc="-5" dirty="0">
                <a:solidFill>
                  <a:srgbClr val="30485A"/>
                </a:solidFill>
                <a:latin typeface="Arial MT"/>
                <a:cs typeface="Arial MT"/>
              </a:rPr>
              <a:t> metterlo </a:t>
            </a:r>
            <a:r>
              <a:rPr sz="1900" dirty="0">
                <a:solidFill>
                  <a:srgbClr val="30485A"/>
                </a:solidFill>
                <a:latin typeface="Arial MT"/>
                <a:cs typeface="Arial MT"/>
              </a:rPr>
              <a:t>a</a:t>
            </a:r>
            <a:r>
              <a:rPr sz="1900" spc="-5" dirty="0">
                <a:solidFill>
                  <a:srgbClr val="30485A"/>
                </a:solidFill>
                <a:latin typeface="Arial MT"/>
                <a:cs typeface="Arial MT"/>
              </a:rPr>
              <a:t> contatto </a:t>
            </a:r>
            <a:r>
              <a:rPr sz="1900" dirty="0">
                <a:solidFill>
                  <a:srgbClr val="30485A"/>
                </a:solidFill>
                <a:latin typeface="Arial MT"/>
                <a:cs typeface="Arial MT"/>
              </a:rPr>
              <a:t>con</a:t>
            </a:r>
            <a:r>
              <a:rPr sz="1900" spc="-5" dirty="0">
                <a:solidFill>
                  <a:srgbClr val="30485A"/>
                </a:solidFill>
                <a:latin typeface="Arial MT"/>
                <a:cs typeface="Arial MT"/>
              </a:rPr>
              <a:t> </a:t>
            </a:r>
            <a:r>
              <a:rPr sz="1900" dirty="0">
                <a:solidFill>
                  <a:srgbClr val="30485A"/>
                </a:solidFill>
                <a:latin typeface="Arial MT"/>
                <a:cs typeface="Arial MT"/>
              </a:rPr>
              <a:t>la</a:t>
            </a:r>
            <a:r>
              <a:rPr sz="1900" spc="125" dirty="0">
                <a:solidFill>
                  <a:srgbClr val="30485A"/>
                </a:solidFill>
                <a:latin typeface="Arial MT"/>
                <a:cs typeface="Arial MT"/>
              </a:rPr>
              <a:t> </a:t>
            </a:r>
            <a:r>
              <a:rPr sz="1900" dirty="0">
                <a:solidFill>
                  <a:srgbClr val="30485A"/>
                </a:solidFill>
                <a:latin typeface="Arial MT"/>
                <a:cs typeface="Arial MT"/>
              </a:rPr>
              <a:t>caviglia.</a:t>
            </a:r>
            <a:r>
              <a:rPr sz="1900" spc="-5" dirty="0">
                <a:solidFill>
                  <a:srgbClr val="30485A"/>
                </a:solidFill>
                <a:latin typeface="Arial MT"/>
                <a:cs typeface="Arial MT"/>
              </a:rPr>
              <a:t> </a:t>
            </a:r>
            <a:r>
              <a:rPr sz="1900" dirty="0">
                <a:solidFill>
                  <a:srgbClr val="30485A"/>
                </a:solidFill>
                <a:latin typeface="Arial MT"/>
                <a:cs typeface="Arial MT"/>
              </a:rPr>
              <a:t>La</a:t>
            </a:r>
            <a:r>
              <a:rPr sz="1900" spc="-5" dirty="0">
                <a:solidFill>
                  <a:srgbClr val="30485A"/>
                </a:solidFill>
                <a:latin typeface="Arial MT"/>
                <a:cs typeface="Arial MT"/>
              </a:rPr>
              <a:t> </a:t>
            </a:r>
            <a:r>
              <a:rPr sz="1900" dirty="0">
                <a:solidFill>
                  <a:srgbClr val="30485A"/>
                </a:solidFill>
                <a:latin typeface="Arial MT"/>
                <a:cs typeface="Arial MT"/>
              </a:rPr>
              <a:t>bassa</a:t>
            </a:r>
            <a:endParaRPr sz="1900">
              <a:latin typeface="Arial MT"/>
              <a:cs typeface="Arial MT"/>
            </a:endParaRPr>
          </a:p>
        </p:txBody>
      </p:sp>
      <p:sp>
        <p:nvSpPr>
          <p:cNvPr id="9" name="object 9"/>
          <p:cNvSpPr txBox="1"/>
          <p:nvPr/>
        </p:nvSpPr>
        <p:spPr>
          <a:xfrm>
            <a:off x="115899" y="2064960"/>
            <a:ext cx="4774565" cy="292100"/>
          </a:xfrm>
          <a:prstGeom prst="rect">
            <a:avLst/>
          </a:prstGeom>
          <a:solidFill>
            <a:srgbClr val="DEDEDE"/>
          </a:solidFill>
        </p:spPr>
        <p:txBody>
          <a:bodyPr vert="horz" wrap="square" lIns="0" tIns="0" rIns="0" bIns="0" rtlCol="0">
            <a:spAutoFit/>
          </a:bodyPr>
          <a:lstStyle/>
          <a:p>
            <a:pPr>
              <a:lnSpc>
                <a:spcPts val="2245"/>
              </a:lnSpc>
            </a:pPr>
            <a:r>
              <a:rPr sz="1900" spc="-5" dirty="0">
                <a:solidFill>
                  <a:srgbClr val="30485A"/>
                </a:solidFill>
                <a:latin typeface="Arial MT"/>
                <a:cs typeface="Arial MT"/>
              </a:rPr>
              <a:t>temperatura</a:t>
            </a:r>
            <a:r>
              <a:rPr sz="1900" spc="10" dirty="0">
                <a:solidFill>
                  <a:srgbClr val="30485A"/>
                </a:solidFill>
                <a:latin typeface="Arial MT"/>
                <a:cs typeface="Arial MT"/>
              </a:rPr>
              <a:t> </a:t>
            </a:r>
            <a:r>
              <a:rPr sz="1900" dirty="0">
                <a:solidFill>
                  <a:srgbClr val="30485A"/>
                </a:solidFill>
                <a:latin typeface="Arial MT"/>
                <a:cs typeface="Arial MT"/>
              </a:rPr>
              <a:t>ridurrà</a:t>
            </a:r>
            <a:r>
              <a:rPr sz="1900" spc="10" dirty="0">
                <a:solidFill>
                  <a:srgbClr val="30485A"/>
                </a:solidFill>
                <a:latin typeface="Arial MT"/>
                <a:cs typeface="Arial MT"/>
              </a:rPr>
              <a:t> </a:t>
            </a:r>
            <a:r>
              <a:rPr sz="1900" spc="-5" dirty="0">
                <a:solidFill>
                  <a:srgbClr val="30485A"/>
                </a:solidFill>
                <a:latin typeface="Arial MT"/>
                <a:cs typeface="Arial MT"/>
              </a:rPr>
              <a:t>l’infiammazione</a:t>
            </a:r>
            <a:r>
              <a:rPr sz="1900" spc="10" dirty="0">
                <a:solidFill>
                  <a:srgbClr val="30485A"/>
                </a:solidFill>
                <a:latin typeface="Arial MT"/>
                <a:cs typeface="Arial MT"/>
              </a:rPr>
              <a:t> </a:t>
            </a:r>
            <a:r>
              <a:rPr sz="1900" spc="-5" dirty="0">
                <a:solidFill>
                  <a:srgbClr val="30485A"/>
                </a:solidFill>
                <a:latin typeface="Arial MT"/>
                <a:cs typeface="Arial MT"/>
              </a:rPr>
              <a:t>causata</a:t>
            </a:r>
            <a:endParaRPr sz="1900">
              <a:latin typeface="Arial MT"/>
              <a:cs typeface="Arial MT"/>
            </a:endParaRPr>
          </a:p>
        </p:txBody>
      </p:sp>
      <p:sp>
        <p:nvSpPr>
          <p:cNvPr id="10" name="object 10"/>
          <p:cNvSpPr txBox="1"/>
          <p:nvPr/>
        </p:nvSpPr>
        <p:spPr>
          <a:xfrm>
            <a:off x="115899" y="2357060"/>
            <a:ext cx="6054725" cy="292100"/>
          </a:xfrm>
          <a:prstGeom prst="rect">
            <a:avLst/>
          </a:prstGeom>
        </p:spPr>
        <p:txBody>
          <a:bodyPr vert="horz" wrap="square" lIns="0" tIns="0" rIns="0" bIns="0" rtlCol="0">
            <a:spAutoFit/>
          </a:bodyPr>
          <a:lstStyle/>
          <a:p>
            <a:pPr>
              <a:lnSpc>
                <a:spcPts val="2245"/>
              </a:lnSpc>
            </a:pPr>
            <a:r>
              <a:rPr sz="1900" spc="-5" dirty="0">
                <a:solidFill>
                  <a:srgbClr val="30485A"/>
                </a:solidFill>
                <a:latin typeface="Arial MT"/>
                <a:cs typeface="Arial MT"/>
              </a:rPr>
              <a:t>dall’aumento </a:t>
            </a:r>
            <a:r>
              <a:rPr sz="1900" dirty="0">
                <a:solidFill>
                  <a:srgbClr val="30485A"/>
                </a:solidFill>
                <a:latin typeface="Arial MT"/>
                <a:cs typeface="Arial MT"/>
              </a:rPr>
              <a:t>del</a:t>
            </a:r>
            <a:r>
              <a:rPr sz="1900" spc="-5" dirty="0">
                <a:solidFill>
                  <a:srgbClr val="30485A"/>
                </a:solidFill>
                <a:latin typeface="Arial MT"/>
                <a:cs typeface="Arial MT"/>
              </a:rPr>
              <a:t> </a:t>
            </a:r>
            <a:r>
              <a:rPr sz="1900" dirty="0">
                <a:solidFill>
                  <a:srgbClr val="30485A"/>
                </a:solidFill>
                <a:latin typeface="Arial MT"/>
                <a:cs typeface="Arial MT"/>
              </a:rPr>
              <a:t>flusso</a:t>
            </a:r>
            <a:r>
              <a:rPr sz="1900" spc="-5" dirty="0">
                <a:solidFill>
                  <a:srgbClr val="30485A"/>
                </a:solidFill>
                <a:latin typeface="Arial MT"/>
                <a:cs typeface="Arial MT"/>
              </a:rPr>
              <a:t> </a:t>
            </a:r>
            <a:r>
              <a:rPr sz="1900" dirty="0">
                <a:solidFill>
                  <a:srgbClr val="30485A"/>
                </a:solidFill>
                <a:latin typeface="Arial MT"/>
                <a:cs typeface="Arial MT"/>
              </a:rPr>
              <a:t>sanguigno,</a:t>
            </a:r>
            <a:r>
              <a:rPr sz="1900" spc="-5" dirty="0">
                <a:solidFill>
                  <a:srgbClr val="30485A"/>
                </a:solidFill>
                <a:latin typeface="Arial MT"/>
                <a:cs typeface="Arial MT"/>
              </a:rPr>
              <a:t> tenere </a:t>
            </a:r>
            <a:r>
              <a:rPr sz="1900" dirty="0">
                <a:solidFill>
                  <a:srgbClr val="30485A"/>
                </a:solidFill>
                <a:latin typeface="Arial MT"/>
                <a:cs typeface="Arial MT"/>
              </a:rPr>
              <a:t>in posizione</a:t>
            </a:r>
            <a:r>
              <a:rPr sz="1900" spc="-5" dirty="0">
                <a:solidFill>
                  <a:srgbClr val="30485A"/>
                </a:solidFill>
                <a:latin typeface="Arial MT"/>
                <a:cs typeface="Arial MT"/>
              </a:rPr>
              <a:t> </a:t>
            </a:r>
            <a:r>
              <a:rPr sz="1900" dirty="0">
                <a:solidFill>
                  <a:srgbClr val="30485A"/>
                </a:solidFill>
                <a:latin typeface="Arial MT"/>
                <a:cs typeface="Arial MT"/>
              </a:rPr>
              <a:t>il</a:t>
            </a:r>
            <a:endParaRPr sz="1900">
              <a:latin typeface="Arial MT"/>
              <a:cs typeface="Arial MT"/>
            </a:endParaRPr>
          </a:p>
        </p:txBody>
      </p:sp>
      <p:sp>
        <p:nvSpPr>
          <p:cNvPr id="11" name="object 11"/>
          <p:cNvSpPr txBox="1"/>
          <p:nvPr/>
        </p:nvSpPr>
        <p:spPr>
          <a:xfrm>
            <a:off x="115899" y="2649160"/>
            <a:ext cx="5821680" cy="292100"/>
          </a:xfrm>
          <a:prstGeom prst="rect">
            <a:avLst/>
          </a:prstGeom>
          <a:solidFill>
            <a:srgbClr val="DEDEDE"/>
          </a:solidFill>
        </p:spPr>
        <p:txBody>
          <a:bodyPr vert="horz" wrap="square" lIns="0" tIns="0" rIns="0" bIns="0" rtlCol="0">
            <a:spAutoFit/>
          </a:bodyPr>
          <a:lstStyle/>
          <a:p>
            <a:pPr>
              <a:lnSpc>
                <a:spcPts val="2245"/>
              </a:lnSpc>
            </a:pPr>
            <a:r>
              <a:rPr sz="1900" dirty="0">
                <a:solidFill>
                  <a:srgbClr val="30485A"/>
                </a:solidFill>
                <a:latin typeface="Arial MT"/>
                <a:cs typeface="Arial MT"/>
              </a:rPr>
              <a:t>ghiaccio</a:t>
            </a:r>
            <a:r>
              <a:rPr sz="1900" spc="-5" dirty="0">
                <a:solidFill>
                  <a:srgbClr val="30485A"/>
                </a:solidFill>
                <a:latin typeface="Arial MT"/>
                <a:cs typeface="Arial MT"/>
              </a:rPr>
              <a:t> </a:t>
            </a:r>
            <a:r>
              <a:rPr sz="1900" dirty="0">
                <a:solidFill>
                  <a:srgbClr val="30485A"/>
                </a:solidFill>
                <a:latin typeface="Arial MT"/>
                <a:cs typeface="Arial MT"/>
              </a:rPr>
              <a:t>sulla</a:t>
            </a:r>
            <a:r>
              <a:rPr sz="1900" spc="-5" dirty="0">
                <a:solidFill>
                  <a:srgbClr val="30485A"/>
                </a:solidFill>
                <a:latin typeface="Arial MT"/>
                <a:cs typeface="Arial MT"/>
              </a:rPr>
              <a:t> </a:t>
            </a:r>
            <a:r>
              <a:rPr sz="1900" dirty="0">
                <a:solidFill>
                  <a:srgbClr val="30485A"/>
                </a:solidFill>
                <a:latin typeface="Arial MT"/>
                <a:cs typeface="Arial MT"/>
              </a:rPr>
              <a:t>caviglia</a:t>
            </a:r>
            <a:r>
              <a:rPr sz="1900" spc="-5" dirty="0">
                <a:solidFill>
                  <a:srgbClr val="30485A"/>
                </a:solidFill>
                <a:latin typeface="Arial MT"/>
                <a:cs typeface="Arial MT"/>
              </a:rPr>
              <a:t> distorta </a:t>
            </a:r>
            <a:r>
              <a:rPr sz="1900" dirty="0">
                <a:solidFill>
                  <a:srgbClr val="30485A"/>
                </a:solidFill>
                <a:latin typeface="Arial MT"/>
                <a:cs typeface="Arial MT"/>
              </a:rPr>
              <a:t>per</a:t>
            </a:r>
            <a:r>
              <a:rPr sz="1900" spc="-10" dirty="0">
                <a:solidFill>
                  <a:srgbClr val="30485A"/>
                </a:solidFill>
                <a:latin typeface="Arial MT"/>
                <a:cs typeface="Arial MT"/>
              </a:rPr>
              <a:t> </a:t>
            </a:r>
            <a:r>
              <a:rPr sz="1900" dirty="0">
                <a:solidFill>
                  <a:srgbClr val="30485A"/>
                </a:solidFill>
                <a:latin typeface="Arial MT"/>
                <a:cs typeface="Arial MT"/>
              </a:rPr>
              <a:t>non</a:t>
            </a:r>
            <a:r>
              <a:rPr sz="1900" spc="-5" dirty="0">
                <a:solidFill>
                  <a:srgbClr val="30485A"/>
                </a:solidFill>
                <a:latin typeface="Arial MT"/>
                <a:cs typeface="Arial MT"/>
              </a:rPr>
              <a:t> </a:t>
            </a:r>
            <a:r>
              <a:rPr sz="1900" dirty="0">
                <a:solidFill>
                  <a:srgbClr val="30485A"/>
                </a:solidFill>
                <a:latin typeface="Arial MT"/>
                <a:cs typeface="Arial MT"/>
              </a:rPr>
              <a:t>più</a:t>
            </a:r>
            <a:r>
              <a:rPr sz="1900" spc="-5" dirty="0">
                <a:solidFill>
                  <a:srgbClr val="30485A"/>
                </a:solidFill>
                <a:latin typeface="Arial MT"/>
                <a:cs typeface="Arial MT"/>
              </a:rPr>
              <a:t> </a:t>
            </a:r>
            <a:r>
              <a:rPr sz="1900" dirty="0">
                <a:solidFill>
                  <a:srgbClr val="30485A"/>
                </a:solidFill>
                <a:latin typeface="Arial MT"/>
                <a:cs typeface="Arial MT"/>
              </a:rPr>
              <a:t>di</a:t>
            </a:r>
            <a:r>
              <a:rPr sz="1900" spc="-5" dirty="0">
                <a:solidFill>
                  <a:srgbClr val="30485A"/>
                </a:solidFill>
                <a:latin typeface="Arial MT"/>
                <a:cs typeface="Arial MT"/>
              </a:rPr>
              <a:t> </a:t>
            </a:r>
            <a:r>
              <a:rPr sz="1900" dirty="0">
                <a:solidFill>
                  <a:srgbClr val="30485A"/>
                </a:solidFill>
                <a:latin typeface="Arial MT"/>
                <a:cs typeface="Arial MT"/>
              </a:rPr>
              <a:t>20</a:t>
            </a:r>
            <a:r>
              <a:rPr sz="1900" spc="-5" dirty="0">
                <a:solidFill>
                  <a:srgbClr val="30485A"/>
                </a:solidFill>
                <a:latin typeface="Arial MT"/>
                <a:cs typeface="Arial MT"/>
              </a:rPr>
              <a:t> minuti</a:t>
            </a:r>
            <a:endParaRPr sz="1900">
              <a:latin typeface="Arial MT"/>
              <a:cs typeface="Arial MT"/>
            </a:endParaRPr>
          </a:p>
        </p:txBody>
      </p:sp>
      <p:sp>
        <p:nvSpPr>
          <p:cNvPr id="12" name="object 12"/>
          <p:cNvSpPr txBox="1"/>
          <p:nvPr/>
        </p:nvSpPr>
        <p:spPr>
          <a:xfrm>
            <a:off x="115899" y="2941260"/>
            <a:ext cx="5096510" cy="292100"/>
          </a:xfrm>
          <a:prstGeom prst="rect">
            <a:avLst/>
          </a:prstGeom>
          <a:solidFill>
            <a:srgbClr val="DEDEDE"/>
          </a:solidFill>
        </p:spPr>
        <p:txBody>
          <a:bodyPr vert="horz" wrap="square" lIns="0" tIns="0" rIns="0" bIns="0" rtlCol="0">
            <a:spAutoFit/>
          </a:bodyPr>
          <a:lstStyle/>
          <a:p>
            <a:pPr>
              <a:lnSpc>
                <a:spcPts val="2245"/>
              </a:lnSpc>
            </a:pPr>
            <a:r>
              <a:rPr sz="1900" spc="-5" dirty="0">
                <a:solidFill>
                  <a:srgbClr val="30485A"/>
                </a:solidFill>
                <a:latin typeface="Arial MT"/>
                <a:cs typeface="Arial MT"/>
              </a:rPr>
              <a:t>consecutivi </a:t>
            </a:r>
            <a:r>
              <a:rPr sz="1900" dirty="0">
                <a:solidFill>
                  <a:srgbClr val="30485A"/>
                </a:solidFill>
                <a:latin typeface="Arial MT"/>
                <a:cs typeface="Arial MT"/>
              </a:rPr>
              <a:t>e</a:t>
            </a:r>
            <a:r>
              <a:rPr sz="1900" spc="-5" dirty="0">
                <a:solidFill>
                  <a:srgbClr val="30485A"/>
                </a:solidFill>
                <a:latin typeface="Arial MT"/>
                <a:cs typeface="Arial MT"/>
              </a:rPr>
              <a:t> </a:t>
            </a:r>
            <a:r>
              <a:rPr sz="1900" dirty="0">
                <a:solidFill>
                  <a:srgbClr val="30485A"/>
                </a:solidFill>
                <a:latin typeface="Arial MT"/>
                <a:cs typeface="Arial MT"/>
              </a:rPr>
              <a:t>per</a:t>
            </a:r>
            <a:r>
              <a:rPr sz="1900" spc="-5" dirty="0">
                <a:solidFill>
                  <a:srgbClr val="30485A"/>
                </a:solidFill>
                <a:latin typeface="Arial MT"/>
                <a:cs typeface="Arial MT"/>
              </a:rPr>
              <a:t> </a:t>
            </a:r>
            <a:r>
              <a:rPr sz="1900" dirty="0">
                <a:solidFill>
                  <a:srgbClr val="30485A"/>
                </a:solidFill>
                <a:latin typeface="Arial MT"/>
                <a:cs typeface="Arial MT"/>
              </a:rPr>
              <a:t>un</a:t>
            </a:r>
            <a:r>
              <a:rPr sz="1900" spc="-5" dirty="0">
                <a:solidFill>
                  <a:srgbClr val="30485A"/>
                </a:solidFill>
                <a:latin typeface="Arial MT"/>
                <a:cs typeface="Arial MT"/>
              </a:rPr>
              <a:t> </a:t>
            </a:r>
            <a:r>
              <a:rPr sz="1900" dirty="0">
                <a:solidFill>
                  <a:srgbClr val="30485A"/>
                </a:solidFill>
                <a:latin typeface="Arial MT"/>
                <a:cs typeface="Arial MT"/>
              </a:rPr>
              <a:t>minimo di</a:t>
            </a:r>
            <a:r>
              <a:rPr sz="1900" spc="-5" dirty="0">
                <a:solidFill>
                  <a:srgbClr val="30485A"/>
                </a:solidFill>
                <a:latin typeface="Arial MT"/>
                <a:cs typeface="Arial MT"/>
              </a:rPr>
              <a:t> </a:t>
            </a:r>
            <a:r>
              <a:rPr sz="1900" dirty="0">
                <a:solidFill>
                  <a:srgbClr val="30485A"/>
                </a:solidFill>
                <a:latin typeface="Arial MT"/>
                <a:cs typeface="Arial MT"/>
              </a:rPr>
              <a:t>3 </a:t>
            </a:r>
            <a:r>
              <a:rPr sz="1900" spc="-5" dirty="0">
                <a:solidFill>
                  <a:srgbClr val="30485A"/>
                </a:solidFill>
                <a:latin typeface="Arial MT"/>
                <a:cs typeface="Arial MT"/>
              </a:rPr>
              <a:t>volte </a:t>
            </a:r>
            <a:r>
              <a:rPr sz="1900" dirty="0">
                <a:solidFill>
                  <a:srgbClr val="30485A"/>
                </a:solidFill>
                <a:latin typeface="Arial MT"/>
                <a:cs typeface="Arial MT"/>
              </a:rPr>
              <a:t>al giorno.</a:t>
            </a:r>
            <a:endParaRPr sz="1900">
              <a:latin typeface="Arial MT"/>
              <a:cs typeface="Arial MT"/>
            </a:endParaRPr>
          </a:p>
        </p:txBody>
      </p:sp>
      <p:sp>
        <p:nvSpPr>
          <p:cNvPr id="13" name="object 13"/>
          <p:cNvSpPr txBox="1"/>
          <p:nvPr/>
        </p:nvSpPr>
        <p:spPr>
          <a:xfrm>
            <a:off x="110774" y="3307779"/>
            <a:ext cx="8910320" cy="368300"/>
          </a:xfrm>
          <a:prstGeom prst="rect">
            <a:avLst/>
          </a:prstGeom>
          <a:solidFill>
            <a:srgbClr val="DEDEDE"/>
          </a:solidFill>
        </p:spPr>
        <p:txBody>
          <a:bodyPr vert="horz" wrap="square" lIns="0" tIns="0" rIns="0" bIns="0" rtlCol="0">
            <a:spAutoFit/>
          </a:bodyPr>
          <a:lstStyle/>
          <a:p>
            <a:pPr>
              <a:lnSpc>
                <a:spcPts val="2830"/>
              </a:lnSpc>
            </a:pPr>
            <a:r>
              <a:rPr sz="2400" b="1" dirty="0">
                <a:solidFill>
                  <a:srgbClr val="30485A"/>
                </a:solidFill>
                <a:latin typeface="Arial"/>
                <a:cs typeface="Arial"/>
              </a:rPr>
              <a:t>C = </a:t>
            </a:r>
            <a:r>
              <a:rPr sz="2400" b="1" spc="-5" dirty="0">
                <a:solidFill>
                  <a:srgbClr val="30485A"/>
                </a:solidFill>
                <a:latin typeface="Arial"/>
                <a:cs typeface="Arial"/>
              </a:rPr>
              <a:t>COMPRESSIONE</a:t>
            </a:r>
            <a:r>
              <a:rPr sz="2400" b="1" dirty="0">
                <a:solidFill>
                  <a:srgbClr val="30485A"/>
                </a:solidFill>
                <a:latin typeface="Arial"/>
                <a:cs typeface="Arial"/>
              </a:rPr>
              <a:t> </a:t>
            </a:r>
            <a:r>
              <a:rPr sz="1900" dirty="0">
                <a:solidFill>
                  <a:srgbClr val="30485A"/>
                </a:solidFill>
                <a:latin typeface="Arial MT"/>
                <a:cs typeface="Arial MT"/>
              </a:rPr>
              <a:t>Applicare una medicazione alla zona </a:t>
            </a:r>
            <a:r>
              <a:rPr sz="1900" spc="-5" dirty="0">
                <a:solidFill>
                  <a:srgbClr val="30485A"/>
                </a:solidFill>
                <a:latin typeface="Arial MT"/>
                <a:cs typeface="Arial MT"/>
              </a:rPr>
              <a:t>colpita</a:t>
            </a:r>
            <a:r>
              <a:rPr sz="1900" dirty="0">
                <a:solidFill>
                  <a:srgbClr val="30485A"/>
                </a:solidFill>
                <a:latin typeface="Arial MT"/>
                <a:cs typeface="Arial MT"/>
              </a:rPr>
              <a:t> </a:t>
            </a:r>
            <a:r>
              <a:rPr sz="1900" spc="-5" dirty="0">
                <a:solidFill>
                  <a:srgbClr val="30485A"/>
                </a:solidFill>
                <a:latin typeface="Arial MT"/>
                <a:cs typeface="Arial MT"/>
              </a:rPr>
              <a:t>aiuterà</a:t>
            </a:r>
            <a:r>
              <a:rPr sz="1900" dirty="0">
                <a:solidFill>
                  <a:srgbClr val="30485A"/>
                </a:solidFill>
                <a:latin typeface="Arial MT"/>
                <a:cs typeface="Arial MT"/>
              </a:rPr>
              <a:t> a</a:t>
            </a:r>
            <a:endParaRPr sz="1900">
              <a:latin typeface="Arial MT"/>
              <a:cs typeface="Arial MT"/>
            </a:endParaRPr>
          </a:p>
        </p:txBody>
      </p:sp>
      <p:sp>
        <p:nvSpPr>
          <p:cNvPr id="14" name="object 14"/>
          <p:cNvSpPr txBox="1"/>
          <p:nvPr/>
        </p:nvSpPr>
        <p:spPr>
          <a:xfrm>
            <a:off x="110774" y="3676079"/>
            <a:ext cx="8825230" cy="292100"/>
          </a:xfrm>
          <a:prstGeom prst="rect">
            <a:avLst/>
          </a:prstGeom>
          <a:solidFill>
            <a:srgbClr val="DEDEDE"/>
          </a:solidFill>
        </p:spPr>
        <p:txBody>
          <a:bodyPr vert="horz" wrap="square" lIns="0" tIns="0" rIns="0" bIns="0" rtlCol="0">
            <a:spAutoFit/>
          </a:bodyPr>
          <a:lstStyle/>
          <a:p>
            <a:pPr>
              <a:lnSpc>
                <a:spcPts val="2245"/>
              </a:lnSpc>
            </a:pPr>
            <a:r>
              <a:rPr sz="1900" dirty="0">
                <a:solidFill>
                  <a:srgbClr val="30485A"/>
                </a:solidFill>
                <a:latin typeface="Arial MT"/>
                <a:cs typeface="Arial MT"/>
              </a:rPr>
              <a:t>ridurre</a:t>
            </a:r>
            <a:r>
              <a:rPr sz="1900" spc="5" dirty="0">
                <a:solidFill>
                  <a:srgbClr val="30485A"/>
                </a:solidFill>
                <a:latin typeface="Arial MT"/>
                <a:cs typeface="Arial MT"/>
              </a:rPr>
              <a:t> </a:t>
            </a:r>
            <a:r>
              <a:rPr sz="1900" spc="-5" dirty="0">
                <a:solidFill>
                  <a:srgbClr val="30485A"/>
                </a:solidFill>
                <a:latin typeface="Arial MT"/>
                <a:cs typeface="Arial MT"/>
              </a:rPr>
              <a:t>l’infiammazione</a:t>
            </a:r>
            <a:r>
              <a:rPr sz="1900" spc="5" dirty="0">
                <a:solidFill>
                  <a:srgbClr val="30485A"/>
                </a:solidFill>
                <a:latin typeface="Arial MT"/>
                <a:cs typeface="Arial MT"/>
              </a:rPr>
              <a:t> </a:t>
            </a:r>
            <a:r>
              <a:rPr sz="1900" dirty="0">
                <a:solidFill>
                  <a:srgbClr val="30485A"/>
                </a:solidFill>
                <a:latin typeface="Arial MT"/>
                <a:cs typeface="Arial MT"/>
              </a:rPr>
              <a:t>e</a:t>
            </a:r>
            <a:r>
              <a:rPr sz="1900" spc="5" dirty="0">
                <a:solidFill>
                  <a:srgbClr val="30485A"/>
                </a:solidFill>
                <a:latin typeface="Arial MT"/>
                <a:cs typeface="Arial MT"/>
              </a:rPr>
              <a:t> </a:t>
            </a:r>
            <a:r>
              <a:rPr sz="1900" dirty="0">
                <a:solidFill>
                  <a:srgbClr val="30485A"/>
                </a:solidFill>
                <a:latin typeface="Arial MT"/>
                <a:cs typeface="Arial MT"/>
              </a:rPr>
              <a:t>il</a:t>
            </a:r>
            <a:r>
              <a:rPr sz="1900" spc="5" dirty="0">
                <a:solidFill>
                  <a:srgbClr val="30485A"/>
                </a:solidFill>
                <a:latin typeface="Arial MT"/>
                <a:cs typeface="Arial MT"/>
              </a:rPr>
              <a:t> </a:t>
            </a:r>
            <a:r>
              <a:rPr sz="1900" spc="-5" dirty="0">
                <a:solidFill>
                  <a:srgbClr val="30485A"/>
                </a:solidFill>
                <a:latin typeface="Arial MT"/>
                <a:cs typeface="Arial MT"/>
              </a:rPr>
              <a:t>gonfiore</a:t>
            </a:r>
            <a:r>
              <a:rPr sz="1900" spc="5" dirty="0">
                <a:solidFill>
                  <a:srgbClr val="30485A"/>
                </a:solidFill>
                <a:latin typeface="Arial MT"/>
                <a:cs typeface="Arial MT"/>
              </a:rPr>
              <a:t> </a:t>
            </a:r>
            <a:r>
              <a:rPr sz="1900" dirty="0">
                <a:solidFill>
                  <a:srgbClr val="30485A"/>
                </a:solidFill>
                <a:latin typeface="Arial MT"/>
                <a:cs typeface="Arial MT"/>
              </a:rPr>
              <a:t>che</a:t>
            </a:r>
            <a:r>
              <a:rPr sz="1900" spc="5" dirty="0">
                <a:solidFill>
                  <a:srgbClr val="30485A"/>
                </a:solidFill>
                <a:latin typeface="Arial MT"/>
                <a:cs typeface="Arial MT"/>
              </a:rPr>
              <a:t> </a:t>
            </a:r>
            <a:r>
              <a:rPr sz="1900" dirty="0">
                <a:solidFill>
                  <a:srgbClr val="30485A"/>
                </a:solidFill>
                <a:latin typeface="Arial MT"/>
                <a:cs typeface="Arial MT"/>
              </a:rPr>
              <a:t>ne</a:t>
            </a:r>
            <a:r>
              <a:rPr sz="1900" spc="10" dirty="0">
                <a:solidFill>
                  <a:srgbClr val="30485A"/>
                </a:solidFill>
                <a:latin typeface="Arial MT"/>
                <a:cs typeface="Arial MT"/>
              </a:rPr>
              <a:t> </a:t>
            </a:r>
            <a:r>
              <a:rPr sz="1900" spc="-5" dirty="0">
                <a:solidFill>
                  <a:srgbClr val="30485A"/>
                </a:solidFill>
                <a:latin typeface="Arial MT"/>
                <a:cs typeface="Arial MT"/>
              </a:rPr>
              <a:t>risulta</a:t>
            </a:r>
            <a:r>
              <a:rPr sz="1900" spc="5" dirty="0">
                <a:solidFill>
                  <a:srgbClr val="30485A"/>
                </a:solidFill>
                <a:latin typeface="Arial MT"/>
                <a:cs typeface="Arial MT"/>
              </a:rPr>
              <a:t> </a:t>
            </a:r>
            <a:r>
              <a:rPr sz="1900" dirty="0">
                <a:solidFill>
                  <a:srgbClr val="30485A"/>
                </a:solidFill>
                <a:latin typeface="Arial MT"/>
                <a:cs typeface="Arial MT"/>
              </a:rPr>
              <a:t>assicurarsi</a:t>
            </a:r>
            <a:r>
              <a:rPr sz="1900" spc="5" dirty="0">
                <a:solidFill>
                  <a:srgbClr val="30485A"/>
                </a:solidFill>
                <a:latin typeface="Arial MT"/>
                <a:cs typeface="Arial MT"/>
              </a:rPr>
              <a:t> </a:t>
            </a:r>
            <a:r>
              <a:rPr sz="1900" dirty="0">
                <a:solidFill>
                  <a:srgbClr val="30485A"/>
                </a:solidFill>
                <a:latin typeface="Arial MT"/>
                <a:cs typeface="Arial MT"/>
              </a:rPr>
              <a:t>che</a:t>
            </a:r>
            <a:r>
              <a:rPr sz="1900" spc="5" dirty="0">
                <a:solidFill>
                  <a:srgbClr val="30485A"/>
                </a:solidFill>
                <a:latin typeface="Arial MT"/>
                <a:cs typeface="Arial MT"/>
              </a:rPr>
              <a:t> </a:t>
            </a:r>
            <a:r>
              <a:rPr sz="1900" dirty="0">
                <a:solidFill>
                  <a:srgbClr val="30485A"/>
                </a:solidFill>
                <a:latin typeface="Arial MT"/>
                <a:cs typeface="Arial MT"/>
              </a:rPr>
              <a:t>la</a:t>
            </a:r>
            <a:r>
              <a:rPr sz="1900" spc="5" dirty="0">
                <a:solidFill>
                  <a:srgbClr val="30485A"/>
                </a:solidFill>
                <a:latin typeface="Arial MT"/>
                <a:cs typeface="Arial MT"/>
              </a:rPr>
              <a:t> </a:t>
            </a:r>
            <a:r>
              <a:rPr sz="1900" spc="-5" dirty="0">
                <a:solidFill>
                  <a:srgbClr val="30485A"/>
                </a:solidFill>
                <a:latin typeface="Arial MT"/>
                <a:cs typeface="Arial MT"/>
              </a:rPr>
              <a:t>fasciatura</a:t>
            </a:r>
            <a:r>
              <a:rPr sz="1900" spc="5" dirty="0">
                <a:solidFill>
                  <a:srgbClr val="30485A"/>
                </a:solidFill>
                <a:latin typeface="Arial MT"/>
                <a:cs typeface="Arial MT"/>
              </a:rPr>
              <a:t> </a:t>
            </a:r>
            <a:r>
              <a:rPr sz="1900" dirty="0">
                <a:solidFill>
                  <a:srgbClr val="30485A"/>
                </a:solidFill>
                <a:latin typeface="Arial MT"/>
                <a:cs typeface="Arial MT"/>
              </a:rPr>
              <a:t>non</a:t>
            </a:r>
            <a:endParaRPr sz="1900">
              <a:latin typeface="Arial MT"/>
              <a:cs typeface="Arial MT"/>
            </a:endParaRPr>
          </a:p>
        </p:txBody>
      </p:sp>
      <p:sp>
        <p:nvSpPr>
          <p:cNvPr id="15" name="object 15"/>
          <p:cNvSpPr txBox="1"/>
          <p:nvPr/>
        </p:nvSpPr>
        <p:spPr>
          <a:xfrm>
            <a:off x="110774" y="3968179"/>
            <a:ext cx="1810385" cy="292100"/>
          </a:xfrm>
          <a:prstGeom prst="rect">
            <a:avLst/>
          </a:prstGeom>
          <a:solidFill>
            <a:srgbClr val="DEDEDE"/>
          </a:solidFill>
        </p:spPr>
        <p:txBody>
          <a:bodyPr vert="horz" wrap="square" lIns="0" tIns="0" rIns="0" bIns="0" rtlCol="0">
            <a:spAutoFit/>
          </a:bodyPr>
          <a:lstStyle/>
          <a:p>
            <a:pPr>
              <a:lnSpc>
                <a:spcPts val="2245"/>
              </a:lnSpc>
            </a:pPr>
            <a:r>
              <a:rPr sz="1900" dirty="0">
                <a:solidFill>
                  <a:srgbClr val="30485A"/>
                </a:solidFill>
                <a:latin typeface="Arial MT"/>
                <a:cs typeface="Arial MT"/>
              </a:rPr>
              <a:t>sia</a:t>
            </a:r>
            <a:r>
              <a:rPr sz="1900" spc="-30" dirty="0">
                <a:solidFill>
                  <a:srgbClr val="30485A"/>
                </a:solidFill>
                <a:latin typeface="Arial MT"/>
                <a:cs typeface="Arial MT"/>
              </a:rPr>
              <a:t> </a:t>
            </a:r>
            <a:r>
              <a:rPr sz="1900" spc="-5" dirty="0">
                <a:solidFill>
                  <a:srgbClr val="30485A"/>
                </a:solidFill>
                <a:latin typeface="Arial MT"/>
                <a:cs typeface="Arial MT"/>
              </a:rPr>
              <a:t>troppo</a:t>
            </a:r>
            <a:r>
              <a:rPr sz="1900" spc="-25" dirty="0">
                <a:solidFill>
                  <a:srgbClr val="30485A"/>
                </a:solidFill>
                <a:latin typeface="Arial MT"/>
                <a:cs typeface="Arial MT"/>
              </a:rPr>
              <a:t> </a:t>
            </a:r>
            <a:r>
              <a:rPr sz="1900" spc="-5" dirty="0">
                <a:solidFill>
                  <a:srgbClr val="30485A"/>
                </a:solidFill>
                <a:latin typeface="Arial MT"/>
                <a:cs typeface="Arial MT"/>
              </a:rPr>
              <a:t>stretta</a:t>
            </a:r>
            <a:endParaRPr sz="1900">
              <a:latin typeface="Arial MT"/>
              <a:cs typeface="Arial MT"/>
            </a:endParaRPr>
          </a:p>
        </p:txBody>
      </p:sp>
      <p:sp>
        <p:nvSpPr>
          <p:cNvPr id="16" name="object 16"/>
          <p:cNvSpPr/>
          <p:nvPr/>
        </p:nvSpPr>
        <p:spPr>
          <a:xfrm>
            <a:off x="74899" y="4271726"/>
            <a:ext cx="5164455" cy="1828800"/>
          </a:xfrm>
          <a:custGeom>
            <a:avLst/>
            <a:gdLst/>
            <a:ahLst/>
            <a:cxnLst/>
            <a:rect l="l" t="t" r="r" b="b"/>
            <a:pathLst>
              <a:path w="5164455" h="1828800">
                <a:moveTo>
                  <a:pt x="5163921" y="952500"/>
                </a:moveTo>
                <a:lnTo>
                  <a:pt x="4842256" y="952500"/>
                </a:lnTo>
                <a:lnTo>
                  <a:pt x="4842256" y="660400"/>
                </a:lnTo>
                <a:lnTo>
                  <a:pt x="5110543" y="660400"/>
                </a:lnTo>
                <a:lnTo>
                  <a:pt x="5110543" y="368300"/>
                </a:lnTo>
                <a:lnTo>
                  <a:pt x="4907699" y="368300"/>
                </a:lnTo>
                <a:lnTo>
                  <a:pt x="4907699" y="0"/>
                </a:lnTo>
                <a:lnTo>
                  <a:pt x="0" y="0"/>
                </a:lnTo>
                <a:lnTo>
                  <a:pt x="0" y="1828800"/>
                </a:lnTo>
                <a:lnTo>
                  <a:pt x="4882324" y="1828800"/>
                </a:lnTo>
                <a:lnTo>
                  <a:pt x="4882324" y="1536700"/>
                </a:lnTo>
                <a:lnTo>
                  <a:pt x="5083327" y="1536700"/>
                </a:lnTo>
                <a:lnTo>
                  <a:pt x="5083327" y="1244600"/>
                </a:lnTo>
                <a:lnTo>
                  <a:pt x="5163921" y="1244600"/>
                </a:lnTo>
                <a:lnTo>
                  <a:pt x="5163921" y="952500"/>
                </a:lnTo>
                <a:close/>
              </a:path>
            </a:pathLst>
          </a:custGeom>
          <a:solidFill>
            <a:srgbClr val="DEDEDE"/>
          </a:solidFill>
        </p:spPr>
        <p:txBody>
          <a:bodyPr wrap="square" lIns="0" tIns="0" rIns="0" bIns="0" rtlCol="0"/>
          <a:lstStyle/>
          <a:p>
            <a:endParaRPr/>
          </a:p>
        </p:txBody>
      </p:sp>
      <p:sp>
        <p:nvSpPr>
          <p:cNvPr id="17" name="object 17"/>
          <p:cNvSpPr txBox="1"/>
          <p:nvPr/>
        </p:nvSpPr>
        <p:spPr>
          <a:xfrm>
            <a:off x="121556" y="4234558"/>
            <a:ext cx="5123180" cy="1853564"/>
          </a:xfrm>
          <a:prstGeom prst="rect">
            <a:avLst/>
          </a:prstGeom>
        </p:spPr>
        <p:txBody>
          <a:bodyPr vert="horz" wrap="square" lIns="0" tIns="9525" rIns="0" bIns="0" rtlCol="0">
            <a:spAutoFit/>
          </a:bodyPr>
          <a:lstStyle/>
          <a:p>
            <a:pPr marL="12700" marR="5080">
              <a:lnSpc>
                <a:spcPct val="100899"/>
              </a:lnSpc>
              <a:spcBef>
                <a:spcPts val="75"/>
              </a:spcBef>
            </a:pPr>
            <a:r>
              <a:rPr sz="2400" b="1" dirty="0">
                <a:solidFill>
                  <a:srgbClr val="30485A"/>
                </a:solidFill>
                <a:latin typeface="Arial"/>
                <a:cs typeface="Arial"/>
              </a:rPr>
              <a:t>E = </a:t>
            </a:r>
            <a:r>
              <a:rPr sz="2400" b="1" spc="-20" dirty="0">
                <a:solidFill>
                  <a:srgbClr val="30485A"/>
                </a:solidFill>
                <a:latin typeface="Arial"/>
                <a:cs typeface="Arial"/>
              </a:rPr>
              <a:t>ELEVAZIONE </a:t>
            </a:r>
            <a:r>
              <a:rPr sz="1900" spc="-5" dirty="0">
                <a:solidFill>
                  <a:srgbClr val="30485A"/>
                </a:solidFill>
                <a:latin typeface="Arial MT"/>
                <a:cs typeface="Arial MT"/>
              </a:rPr>
              <a:t>mantenere </a:t>
            </a:r>
            <a:r>
              <a:rPr sz="1900" dirty="0">
                <a:solidFill>
                  <a:srgbClr val="30485A"/>
                </a:solidFill>
                <a:latin typeface="Arial MT"/>
                <a:cs typeface="Arial MT"/>
              </a:rPr>
              <a:t>la caviglia </a:t>
            </a:r>
            <a:r>
              <a:rPr sz="1900" spc="5" dirty="0">
                <a:solidFill>
                  <a:srgbClr val="30485A"/>
                </a:solidFill>
                <a:latin typeface="Arial MT"/>
                <a:cs typeface="Arial MT"/>
              </a:rPr>
              <a:t> </a:t>
            </a:r>
            <a:r>
              <a:rPr sz="1900" spc="-5" dirty="0">
                <a:solidFill>
                  <a:srgbClr val="30485A"/>
                </a:solidFill>
                <a:latin typeface="Arial MT"/>
                <a:cs typeface="Arial MT"/>
              </a:rPr>
              <a:t>distorta </a:t>
            </a:r>
            <a:r>
              <a:rPr sz="1900" dirty="0">
                <a:solidFill>
                  <a:srgbClr val="30485A"/>
                </a:solidFill>
                <a:latin typeface="Arial MT"/>
                <a:cs typeface="Arial MT"/>
              </a:rPr>
              <a:t>in posizione </a:t>
            </a:r>
            <a:r>
              <a:rPr sz="1900" spc="-5" dirty="0">
                <a:solidFill>
                  <a:srgbClr val="30485A"/>
                </a:solidFill>
                <a:latin typeface="Arial MT"/>
                <a:cs typeface="Arial MT"/>
              </a:rPr>
              <a:t>elevata aiuta </a:t>
            </a:r>
            <a:r>
              <a:rPr sz="1900" dirty="0">
                <a:solidFill>
                  <a:srgbClr val="30485A"/>
                </a:solidFill>
                <a:latin typeface="Arial MT"/>
                <a:cs typeface="Arial MT"/>
              </a:rPr>
              <a:t>ad alleviare il </a:t>
            </a:r>
            <a:r>
              <a:rPr sz="1900" spc="-515" dirty="0">
                <a:solidFill>
                  <a:srgbClr val="30485A"/>
                </a:solidFill>
                <a:latin typeface="Arial MT"/>
                <a:cs typeface="Arial MT"/>
              </a:rPr>
              <a:t> </a:t>
            </a:r>
            <a:r>
              <a:rPr sz="1900" spc="-5" dirty="0">
                <a:solidFill>
                  <a:srgbClr val="30485A"/>
                </a:solidFill>
                <a:latin typeface="Arial MT"/>
                <a:cs typeface="Arial MT"/>
              </a:rPr>
              <a:t>dolore:posizio-nare</a:t>
            </a:r>
            <a:r>
              <a:rPr sz="1900" dirty="0">
                <a:solidFill>
                  <a:srgbClr val="30485A"/>
                </a:solidFill>
                <a:latin typeface="Arial MT"/>
                <a:cs typeface="Arial MT"/>
              </a:rPr>
              <a:t> il</a:t>
            </a:r>
            <a:r>
              <a:rPr sz="1900" spc="5" dirty="0">
                <a:solidFill>
                  <a:srgbClr val="30485A"/>
                </a:solidFill>
                <a:latin typeface="Arial MT"/>
                <a:cs typeface="Arial MT"/>
              </a:rPr>
              <a:t> </a:t>
            </a:r>
            <a:r>
              <a:rPr sz="1900" dirty="0">
                <a:solidFill>
                  <a:srgbClr val="30485A"/>
                </a:solidFill>
                <a:latin typeface="Arial MT"/>
                <a:cs typeface="Arial MT"/>
              </a:rPr>
              <a:t>piede</a:t>
            </a:r>
            <a:r>
              <a:rPr sz="1900" spc="5" dirty="0">
                <a:solidFill>
                  <a:srgbClr val="30485A"/>
                </a:solidFill>
                <a:latin typeface="Arial MT"/>
                <a:cs typeface="Arial MT"/>
              </a:rPr>
              <a:t> </a:t>
            </a:r>
            <a:r>
              <a:rPr sz="1900" dirty="0">
                <a:solidFill>
                  <a:srgbClr val="30485A"/>
                </a:solidFill>
                <a:latin typeface="Arial MT"/>
                <a:cs typeface="Arial MT"/>
              </a:rPr>
              <a:t>su una</a:t>
            </a:r>
            <a:r>
              <a:rPr sz="1900" spc="5" dirty="0">
                <a:solidFill>
                  <a:srgbClr val="30485A"/>
                </a:solidFill>
                <a:latin typeface="Arial MT"/>
                <a:cs typeface="Arial MT"/>
              </a:rPr>
              <a:t> </a:t>
            </a:r>
            <a:r>
              <a:rPr sz="1900" spc="-5" dirty="0">
                <a:solidFill>
                  <a:srgbClr val="30485A"/>
                </a:solidFill>
                <a:latin typeface="Arial MT"/>
                <a:cs typeface="Arial MT"/>
              </a:rPr>
              <a:t>superficie </a:t>
            </a:r>
            <a:r>
              <a:rPr sz="1900" dirty="0">
                <a:solidFill>
                  <a:srgbClr val="30485A"/>
                </a:solidFill>
                <a:latin typeface="Arial MT"/>
                <a:cs typeface="Arial MT"/>
              </a:rPr>
              <a:t> morbida </a:t>
            </a:r>
            <a:r>
              <a:rPr sz="1900" spc="-5" dirty="0">
                <a:solidFill>
                  <a:srgbClr val="30485A"/>
                </a:solidFill>
                <a:latin typeface="Arial MT"/>
                <a:cs typeface="Arial MT"/>
              </a:rPr>
              <a:t>all’altezza </a:t>
            </a:r>
            <a:r>
              <a:rPr sz="1900" dirty="0">
                <a:solidFill>
                  <a:srgbClr val="30485A"/>
                </a:solidFill>
                <a:latin typeface="Arial MT"/>
                <a:cs typeface="Arial MT"/>
              </a:rPr>
              <a:t>del cuore. </a:t>
            </a:r>
            <a:r>
              <a:rPr sz="1900" spc="-5" dirty="0">
                <a:solidFill>
                  <a:srgbClr val="30485A"/>
                </a:solidFill>
                <a:latin typeface="Arial MT"/>
                <a:cs typeface="Arial MT"/>
              </a:rPr>
              <a:t>In questo </a:t>
            </a:r>
            <a:r>
              <a:rPr sz="1900" dirty="0">
                <a:solidFill>
                  <a:srgbClr val="30485A"/>
                </a:solidFill>
                <a:latin typeface="Arial MT"/>
                <a:cs typeface="Arial MT"/>
              </a:rPr>
              <a:t>modo si </a:t>
            </a:r>
            <a:r>
              <a:rPr sz="1900" spc="-515" dirty="0">
                <a:solidFill>
                  <a:srgbClr val="30485A"/>
                </a:solidFill>
                <a:latin typeface="Arial MT"/>
                <a:cs typeface="Arial MT"/>
              </a:rPr>
              <a:t> </a:t>
            </a:r>
            <a:r>
              <a:rPr sz="1900" spc="-5" dirty="0">
                <a:solidFill>
                  <a:srgbClr val="30485A"/>
                </a:solidFill>
                <a:latin typeface="Arial MT"/>
                <a:cs typeface="Arial MT"/>
              </a:rPr>
              <a:t>faciliterà</a:t>
            </a:r>
            <a:r>
              <a:rPr sz="1900" dirty="0">
                <a:solidFill>
                  <a:srgbClr val="30485A"/>
                </a:solidFill>
                <a:latin typeface="Arial MT"/>
                <a:cs typeface="Arial MT"/>
              </a:rPr>
              <a:t> il </a:t>
            </a:r>
            <a:r>
              <a:rPr sz="1900" spc="-5" dirty="0">
                <a:solidFill>
                  <a:srgbClr val="30485A"/>
                </a:solidFill>
                <a:latin typeface="Arial MT"/>
                <a:cs typeface="Arial MT"/>
              </a:rPr>
              <a:t>ritorno</a:t>
            </a:r>
            <a:r>
              <a:rPr sz="1900" spc="5" dirty="0">
                <a:solidFill>
                  <a:srgbClr val="30485A"/>
                </a:solidFill>
                <a:latin typeface="Arial MT"/>
                <a:cs typeface="Arial MT"/>
              </a:rPr>
              <a:t> </a:t>
            </a:r>
            <a:r>
              <a:rPr sz="1900" dirty="0">
                <a:solidFill>
                  <a:srgbClr val="30485A"/>
                </a:solidFill>
                <a:latin typeface="Arial MT"/>
                <a:cs typeface="Arial MT"/>
              </a:rPr>
              <a:t>venoso,</a:t>
            </a:r>
            <a:r>
              <a:rPr sz="1900" spc="-5" dirty="0">
                <a:solidFill>
                  <a:srgbClr val="30485A"/>
                </a:solidFill>
                <a:latin typeface="Arial MT"/>
                <a:cs typeface="Arial MT"/>
              </a:rPr>
              <a:t> aumentando</a:t>
            </a:r>
            <a:r>
              <a:rPr sz="1900" spc="5" dirty="0">
                <a:solidFill>
                  <a:srgbClr val="30485A"/>
                </a:solidFill>
                <a:latin typeface="Arial MT"/>
                <a:cs typeface="Arial MT"/>
              </a:rPr>
              <a:t> </a:t>
            </a:r>
            <a:r>
              <a:rPr sz="1900" dirty="0">
                <a:solidFill>
                  <a:srgbClr val="30485A"/>
                </a:solidFill>
                <a:latin typeface="Arial MT"/>
                <a:cs typeface="Arial MT"/>
              </a:rPr>
              <a:t>il</a:t>
            </a:r>
            <a:r>
              <a:rPr sz="1900" spc="-5" dirty="0">
                <a:solidFill>
                  <a:srgbClr val="30485A"/>
                </a:solidFill>
                <a:latin typeface="Arial MT"/>
                <a:cs typeface="Arial MT"/>
              </a:rPr>
              <a:t> </a:t>
            </a:r>
            <a:r>
              <a:rPr sz="1900" dirty="0">
                <a:solidFill>
                  <a:srgbClr val="30485A"/>
                </a:solidFill>
                <a:latin typeface="Arial MT"/>
                <a:cs typeface="Arial MT"/>
              </a:rPr>
              <a:t>flusso </a:t>
            </a:r>
            <a:r>
              <a:rPr sz="1900" spc="5" dirty="0">
                <a:solidFill>
                  <a:srgbClr val="30485A"/>
                </a:solidFill>
                <a:latin typeface="Arial MT"/>
                <a:cs typeface="Arial MT"/>
              </a:rPr>
              <a:t> </a:t>
            </a:r>
            <a:r>
              <a:rPr sz="1900" dirty="0">
                <a:solidFill>
                  <a:srgbClr val="30485A"/>
                </a:solidFill>
                <a:latin typeface="Arial MT"/>
                <a:cs typeface="Arial MT"/>
              </a:rPr>
              <a:t>sanguigno</a:t>
            </a:r>
            <a:r>
              <a:rPr sz="1900" spc="-10" dirty="0">
                <a:solidFill>
                  <a:srgbClr val="30485A"/>
                </a:solidFill>
                <a:latin typeface="Arial MT"/>
                <a:cs typeface="Arial MT"/>
              </a:rPr>
              <a:t> </a:t>
            </a:r>
            <a:r>
              <a:rPr sz="1900" dirty="0">
                <a:solidFill>
                  <a:srgbClr val="30485A"/>
                </a:solidFill>
                <a:latin typeface="Arial MT"/>
                <a:cs typeface="Arial MT"/>
              </a:rPr>
              <a:t>venoso</a:t>
            </a:r>
            <a:r>
              <a:rPr sz="1900" spc="-10" dirty="0">
                <a:solidFill>
                  <a:srgbClr val="30485A"/>
                </a:solidFill>
                <a:latin typeface="Arial MT"/>
                <a:cs typeface="Arial MT"/>
              </a:rPr>
              <a:t> </a:t>
            </a:r>
            <a:r>
              <a:rPr sz="1900" dirty="0">
                <a:solidFill>
                  <a:srgbClr val="30485A"/>
                </a:solidFill>
                <a:latin typeface="Arial MT"/>
                <a:cs typeface="Arial MT"/>
              </a:rPr>
              <a:t>alla</a:t>
            </a:r>
            <a:r>
              <a:rPr sz="1900" spc="-5" dirty="0">
                <a:solidFill>
                  <a:srgbClr val="30485A"/>
                </a:solidFill>
                <a:latin typeface="Arial MT"/>
                <a:cs typeface="Arial MT"/>
              </a:rPr>
              <a:t> </a:t>
            </a:r>
            <a:r>
              <a:rPr sz="1900" dirty="0">
                <a:solidFill>
                  <a:srgbClr val="30485A"/>
                </a:solidFill>
                <a:latin typeface="Arial MT"/>
                <a:cs typeface="Arial MT"/>
              </a:rPr>
              <a:t>circolazione</a:t>
            </a:r>
            <a:r>
              <a:rPr sz="1900" spc="-10" dirty="0">
                <a:solidFill>
                  <a:srgbClr val="30485A"/>
                </a:solidFill>
                <a:latin typeface="Arial MT"/>
                <a:cs typeface="Arial MT"/>
              </a:rPr>
              <a:t> </a:t>
            </a:r>
            <a:r>
              <a:rPr sz="1900" spc="-5" dirty="0">
                <a:solidFill>
                  <a:srgbClr val="30485A"/>
                </a:solidFill>
                <a:latin typeface="Arial MT"/>
                <a:cs typeface="Arial MT"/>
              </a:rPr>
              <a:t>sistemica.</a:t>
            </a:r>
            <a:endParaRPr sz="1900" dirty="0">
              <a:latin typeface="Arial MT"/>
              <a:cs typeface="Arial MT"/>
            </a:endParaRPr>
          </a:p>
        </p:txBody>
      </p:sp>
      <p:pic>
        <p:nvPicPr>
          <p:cNvPr id="18" name="object 18"/>
          <p:cNvPicPr/>
          <p:nvPr/>
        </p:nvPicPr>
        <p:blipFill>
          <a:blip r:embed="rId2" cstate="print"/>
          <a:stretch>
            <a:fillRect/>
          </a:stretch>
        </p:blipFill>
        <p:spPr>
          <a:xfrm>
            <a:off x="5547677" y="4065689"/>
            <a:ext cx="3199099" cy="2076071"/>
          </a:xfrm>
          <a:prstGeom prst="rect">
            <a:avLst/>
          </a:prstGeom>
        </p:spPr>
      </p:pic>
      <p:pic>
        <p:nvPicPr>
          <p:cNvPr id="19" name="object 19"/>
          <p:cNvPicPr/>
          <p:nvPr/>
        </p:nvPicPr>
        <p:blipFill>
          <a:blip r:embed="rId3" cstate="print"/>
          <a:stretch>
            <a:fillRect/>
          </a:stretch>
        </p:blipFill>
        <p:spPr>
          <a:xfrm>
            <a:off x="6095795" y="1329495"/>
            <a:ext cx="2575147" cy="1767443"/>
          </a:xfrm>
          <a:prstGeom prst="rect">
            <a:avLst/>
          </a:prstGeom>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362830" y="755501"/>
            <a:ext cx="172085" cy="346075"/>
          </a:xfrm>
          <a:prstGeom prst="rect">
            <a:avLst/>
          </a:prstGeom>
        </p:spPr>
        <p:txBody>
          <a:bodyPr vert="horz" wrap="square" lIns="0" tIns="0" rIns="0" bIns="0" rtlCol="0">
            <a:spAutoFit/>
          </a:bodyPr>
          <a:lstStyle/>
          <a:p>
            <a:pPr>
              <a:lnSpc>
                <a:spcPts val="2685"/>
              </a:lnSpc>
            </a:pPr>
            <a:r>
              <a:rPr sz="2400" spc="20" dirty="0">
                <a:solidFill>
                  <a:srgbClr val="333399"/>
                </a:solidFill>
                <a:latin typeface="Arial MT"/>
                <a:cs typeface="Arial MT"/>
              </a:rPr>
              <a:t>e</a:t>
            </a:r>
            <a:endParaRPr sz="2400">
              <a:latin typeface="Arial MT"/>
              <a:cs typeface="Arial MT"/>
            </a:endParaRPr>
          </a:p>
        </p:txBody>
      </p:sp>
      <p:sp>
        <p:nvSpPr>
          <p:cNvPr id="3" name="object 3"/>
          <p:cNvSpPr txBox="1"/>
          <p:nvPr/>
        </p:nvSpPr>
        <p:spPr>
          <a:xfrm>
            <a:off x="331539" y="713496"/>
            <a:ext cx="6043930" cy="850265"/>
          </a:xfrm>
          <a:prstGeom prst="rect">
            <a:avLst/>
          </a:prstGeom>
        </p:spPr>
        <p:txBody>
          <a:bodyPr vert="horz" wrap="square" lIns="0" tIns="32384" rIns="0" bIns="0" rtlCol="0">
            <a:spAutoFit/>
          </a:bodyPr>
          <a:lstStyle/>
          <a:p>
            <a:pPr marL="1659255" marR="5080" indent="-1647189">
              <a:lnSpc>
                <a:spcPct val="95800"/>
              </a:lnSpc>
              <a:spcBef>
                <a:spcPts val="254"/>
              </a:spcBef>
            </a:pPr>
            <a:r>
              <a:rPr sz="2400" spc="15" dirty="0">
                <a:solidFill>
                  <a:srgbClr val="333399"/>
                </a:solidFill>
                <a:latin typeface="Arial MT"/>
                <a:cs typeface="Arial MT"/>
              </a:rPr>
              <a:t>Immobilizzare</a:t>
            </a:r>
            <a:r>
              <a:rPr sz="2400" dirty="0">
                <a:solidFill>
                  <a:srgbClr val="333399"/>
                </a:solidFill>
                <a:latin typeface="Arial MT"/>
                <a:cs typeface="Arial MT"/>
              </a:rPr>
              <a:t> </a:t>
            </a:r>
            <a:r>
              <a:rPr sz="2400" spc="20" dirty="0">
                <a:solidFill>
                  <a:srgbClr val="333399"/>
                </a:solidFill>
                <a:latin typeface="Arial MT"/>
                <a:cs typeface="Arial MT"/>
              </a:rPr>
              <a:t>e</a:t>
            </a:r>
            <a:r>
              <a:rPr sz="2400" spc="5" dirty="0">
                <a:solidFill>
                  <a:srgbClr val="333399"/>
                </a:solidFill>
                <a:latin typeface="Arial MT"/>
                <a:cs typeface="Arial MT"/>
              </a:rPr>
              <a:t> </a:t>
            </a:r>
            <a:r>
              <a:rPr sz="2400" spc="15" dirty="0">
                <a:solidFill>
                  <a:srgbClr val="333399"/>
                </a:solidFill>
                <a:latin typeface="Arial MT"/>
                <a:cs typeface="Arial MT"/>
              </a:rPr>
              <a:t>mettere</a:t>
            </a:r>
            <a:r>
              <a:rPr sz="2400" spc="5" dirty="0">
                <a:solidFill>
                  <a:srgbClr val="333399"/>
                </a:solidFill>
                <a:latin typeface="Arial MT"/>
                <a:cs typeface="Arial MT"/>
              </a:rPr>
              <a:t> </a:t>
            </a:r>
            <a:r>
              <a:rPr sz="2400" spc="20" dirty="0">
                <a:solidFill>
                  <a:srgbClr val="333399"/>
                </a:solidFill>
                <a:latin typeface="Arial MT"/>
                <a:cs typeface="Arial MT"/>
              </a:rPr>
              <a:t>a</a:t>
            </a:r>
            <a:r>
              <a:rPr sz="2400" dirty="0">
                <a:solidFill>
                  <a:srgbClr val="333399"/>
                </a:solidFill>
                <a:latin typeface="Arial MT"/>
                <a:cs typeface="Arial MT"/>
              </a:rPr>
              <a:t> </a:t>
            </a:r>
            <a:r>
              <a:rPr sz="2400" spc="15" dirty="0">
                <a:solidFill>
                  <a:srgbClr val="333399"/>
                </a:solidFill>
                <a:latin typeface="Arial MT"/>
                <a:cs typeface="Arial MT"/>
              </a:rPr>
              <a:t>riposo</a:t>
            </a:r>
            <a:r>
              <a:rPr sz="2400" spc="5" dirty="0">
                <a:solidFill>
                  <a:srgbClr val="333399"/>
                </a:solidFill>
                <a:latin typeface="Arial MT"/>
                <a:cs typeface="Arial MT"/>
              </a:rPr>
              <a:t> </a:t>
            </a:r>
            <a:r>
              <a:rPr sz="2400" spc="10" dirty="0">
                <a:solidFill>
                  <a:srgbClr val="333399"/>
                </a:solidFill>
                <a:latin typeface="Arial MT"/>
                <a:cs typeface="Arial MT"/>
              </a:rPr>
              <a:t>la</a:t>
            </a:r>
            <a:r>
              <a:rPr sz="2400" spc="5" dirty="0">
                <a:solidFill>
                  <a:srgbClr val="333399"/>
                </a:solidFill>
                <a:latin typeface="Arial MT"/>
                <a:cs typeface="Arial MT"/>
              </a:rPr>
              <a:t> </a:t>
            </a:r>
            <a:r>
              <a:rPr sz="2400" spc="15" dirty="0">
                <a:solidFill>
                  <a:srgbClr val="333399"/>
                </a:solidFill>
                <a:latin typeface="Arial MT"/>
                <a:cs typeface="Arial MT"/>
              </a:rPr>
              <a:t>parte</a:t>
            </a:r>
            <a:r>
              <a:rPr sz="2400" spc="5" dirty="0">
                <a:solidFill>
                  <a:srgbClr val="333399"/>
                </a:solidFill>
                <a:latin typeface="Arial MT"/>
                <a:cs typeface="Arial MT"/>
              </a:rPr>
              <a:t> </a:t>
            </a:r>
            <a:r>
              <a:rPr sz="2400" spc="15" dirty="0">
                <a:solidFill>
                  <a:srgbClr val="333399"/>
                </a:solidFill>
                <a:latin typeface="Arial MT"/>
                <a:cs typeface="Arial MT"/>
              </a:rPr>
              <a:t>ch </a:t>
            </a:r>
            <a:r>
              <a:rPr sz="2400" spc="-655" dirty="0">
                <a:solidFill>
                  <a:srgbClr val="333399"/>
                </a:solidFill>
                <a:latin typeface="Arial MT"/>
                <a:cs typeface="Arial MT"/>
              </a:rPr>
              <a:t> </a:t>
            </a:r>
            <a:r>
              <a:rPr sz="2400" spc="20" dirty="0">
                <a:solidFill>
                  <a:srgbClr val="333399"/>
                </a:solidFill>
                <a:latin typeface="Arial MT"/>
                <a:cs typeface="Arial MT"/>
              </a:rPr>
              <a:t>ha</a:t>
            </a:r>
            <a:r>
              <a:rPr sz="2400" spc="5" dirty="0">
                <a:solidFill>
                  <a:srgbClr val="333399"/>
                </a:solidFill>
                <a:latin typeface="Arial MT"/>
                <a:cs typeface="Arial MT"/>
              </a:rPr>
              <a:t> </a:t>
            </a:r>
            <a:r>
              <a:rPr sz="2400" spc="15" dirty="0">
                <a:solidFill>
                  <a:srgbClr val="333399"/>
                </a:solidFill>
                <a:latin typeface="Arial MT"/>
                <a:cs typeface="Arial MT"/>
              </a:rPr>
              <a:t>ricevuto</a:t>
            </a:r>
            <a:r>
              <a:rPr sz="2400" spc="5" dirty="0">
                <a:solidFill>
                  <a:srgbClr val="333399"/>
                </a:solidFill>
                <a:latin typeface="Arial MT"/>
                <a:cs typeface="Arial MT"/>
              </a:rPr>
              <a:t> il </a:t>
            </a:r>
            <a:r>
              <a:rPr sz="2400" spc="15" dirty="0">
                <a:solidFill>
                  <a:srgbClr val="333399"/>
                </a:solidFill>
                <a:latin typeface="Arial MT"/>
                <a:cs typeface="Arial MT"/>
              </a:rPr>
              <a:t>trauma</a:t>
            </a:r>
            <a:r>
              <a:rPr sz="3100" spc="15" dirty="0">
                <a:solidFill>
                  <a:srgbClr val="333399"/>
                </a:solidFill>
                <a:latin typeface="Arial MT"/>
                <a:cs typeface="Arial MT"/>
              </a:rPr>
              <a:t>.</a:t>
            </a:r>
            <a:endParaRPr sz="3100">
              <a:latin typeface="Arial MT"/>
              <a:cs typeface="Arial MT"/>
            </a:endParaRPr>
          </a:p>
        </p:txBody>
      </p:sp>
      <p:pic>
        <p:nvPicPr>
          <p:cNvPr id="4" name="object 4"/>
          <p:cNvPicPr/>
          <p:nvPr/>
        </p:nvPicPr>
        <p:blipFill>
          <a:blip r:embed="rId2" cstate="print"/>
          <a:stretch>
            <a:fillRect/>
          </a:stretch>
        </p:blipFill>
        <p:spPr>
          <a:xfrm>
            <a:off x="6372225" y="439737"/>
            <a:ext cx="2186074" cy="1585912"/>
          </a:xfrm>
          <a:prstGeom prst="rect">
            <a:avLst/>
          </a:prstGeom>
        </p:spPr>
      </p:pic>
      <p:pic>
        <p:nvPicPr>
          <p:cNvPr id="5" name="object 5"/>
          <p:cNvPicPr/>
          <p:nvPr/>
        </p:nvPicPr>
        <p:blipFill>
          <a:blip r:embed="rId3" cstate="print"/>
          <a:stretch>
            <a:fillRect/>
          </a:stretch>
        </p:blipFill>
        <p:spPr>
          <a:xfrm>
            <a:off x="179387" y="1905000"/>
            <a:ext cx="2482364" cy="2135187"/>
          </a:xfrm>
          <a:prstGeom prst="rect">
            <a:avLst/>
          </a:prstGeom>
        </p:spPr>
      </p:pic>
      <p:sp>
        <p:nvSpPr>
          <p:cNvPr id="6" name="object 6"/>
          <p:cNvSpPr txBox="1"/>
          <p:nvPr/>
        </p:nvSpPr>
        <p:spPr>
          <a:xfrm>
            <a:off x="2975061" y="5155127"/>
            <a:ext cx="5179060" cy="858519"/>
          </a:xfrm>
          <a:prstGeom prst="rect">
            <a:avLst/>
          </a:prstGeom>
        </p:spPr>
        <p:txBody>
          <a:bodyPr vert="horz" wrap="square" lIns="0" tIns="43180" rIns="0" bIns="0" rtlCol="0">
            <a:spAutoFit/>
          </a:bodyPr>
          <a:lstStyle/>
          <a:p>
            <a:pPr marL="12700" marR="5080">
              <a:lnSpc>
                <a:spcPts val="3200"/>
              </a:lnSpc>
              <a:spcBef>
                <a:spcPts val="340"/>
              </a:spcBef>
            </a:pPr>
            <a:r>
              <a:rPr sz="2800" dirty="0">
                <a:solidFill>
                  <a:srgbClr val="333399"/>
                </a:solidFill>
                <a:latin typeface="Times New Roman"/>
                <a:cs typeface="Times New Roman"/>
              </a:rPr>
              <a:t>MAI </a:t>
            </a:r>
            <a:r>
              <a:rPr sz="2800" spc="-5" dirty="0">
                <a:solidFill>
                  <a:srgbClr val="333399"/>
                </a:solidFill>
                <a:latin typeface="Times New Roman"/>
                <a:cs typeface="Times New Roman"/>
              </a:rPr>
              <a:t>applicare calore </a:t>
            </a:r>
            <a:r>
              <a:rPr sz="2800" dirty="0">
                <a:solidFill>
                  <a:srgbClr val="333399"/>
                </a:solidFill>
                <a:latin typeface="Times New Roman"/>
                <a:cs typeface="Times New Roman"/>
              </a:rPr>
              <a:t>o </a:t>
            </a:r>
            <a:r>
              <a:rPr sz="2800" spc="-5" dirty="0">
                <a:solidFill>
                  <a:srgbClr val="333399"/>
                </a:solidFill>
                <a:latin typeface="Times New Roman"/>
                <a:cs typeface="Times New Roman"/>
              </a:rPr>
              <a:t>massaggiare </a:t>
            </a:r>
            <a:r>
              <a:rPr sz="2800" spc="-685" dirty="0">
                <a:solidFill>
                  <a:srgbClr val="333399"/>
                </a:solidFill>
                <a:latin typeface="Times New Roman"/>
                <a:cs typeface="Times New Roman"/>
              </a:rPr>
              <a:t> </a:t>
            </a:r>
            <a:r>
              <a:rPr sz="2800" spc="-5" dirty="0">
                <a:solidFill>
                  <a:srgbClr val="333399"/>
                </a:solidFill>
                <a:latin typeface="Times New Roman"/>
                <a:cs typeface="Times New Roman"/>
              </a:rPr>
              <a:t>la</a:t>
            </a:r>
            <a:r>
              <a:rPr sz="2800" spc="-10" dirty="0">
                <a:solidFill>
                  <a:srgbClr val="333399"/>
                </a:solidFill>
                <a:latin typeface="Times New Roman"/>
                <a:cs typeface="Times New Roman"/>
              </a:rPr>
              <a:t> </a:t>
            </a:r>
            <a:r>
              <a:rPr sz="2800" spc="-5" dirty="0">
                <a:solidFill>
                  <a:srgbClr val="333399"/>
                </a:solidFill>
                <a:latin typeface="Times New Roman"/>
                <a:cs typeface="Times New Roman"/>
              </a:rPr>
              <a:t>parte colpita</a:t>
            </a:r>
            <a:r>
              <a:rPr sz="2800" spc="-10" dirty="0">
                <a:solidFill>
                  <a:srgbClr val="333399"/>
                </a:solidFill>
                <a:latin typeface="Times New Roman"/>
                <a:cs typeface="Times New Roman"/>
              </a:rPr>
              <a:t> </a:t>
            </a:r>
            <a:r>
              <a:rPr sz="2800" spc="-5" dirty="0">
                <a:solidFill>
                  <a:srgbClr val="333399"/>
                </a:solidFill>
                <a:latin typeface="Times New Roman"/>
                <a:cs typeface="Times New Roman"/>
              </a:rPr>
              <a:t>dal trauma</a:t>
            </a:r>
            <a:endParaRPr sz="2800" dirty="0">
              <a:latin typeface="Times New Roman"/>
              <a:cs typeface="Times New Roman"/>
            </a:endParaRPr>
          </a:p>
        </p:txBody>
      </p:sp>
      <p:sp>
        <p:nvSpPr>
          <p:cNvPr id="7" name="object 7"/>
          <p:cNvSpPr txBox="1"/>
          <p:nvPr/>
        </p:nvSpPr>
        <p:spPr>
          <a:xfrm>
            <a:off x="2949257" y="4141519"/>
            <a:ext cx="2903855" cy="452120"/>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FF0000"/>
                </a:solidFill>
                <a:latin typeface="Times New Roman"/>
                <a:cs typeface="Times New Roman"/>
              </a:rPr>
              <a:t>C</a:t>
            </a:r>
            <a:r>
              <a:rPr sz="2800" b="1" spc="-5" dirty="0">
                <a:solidFill>
                  <a:srgbClr val="FF0000"/>
                </a:solidFill>
                <a:latin typeface="Times New Roman"/>
                <a:cs typeface="Times New Roman"/>
              </a:rPr>
              <a:t>O</a:t>
            </a:r>
            <a:r>
              <a:rPr sz="2800" b="1" dirty="0">
                <a:solidFill>
                  <a:srgbClr val="FF0000"/>
                </a:solidFill>
                <a:latin typeface="Times New Roman"/>
                <a:cs typeface="Times New Roman"/>
              </a:rPr>
              <a:t>SA</a:t>
            </a:r>
            <a:r>
              <a:rPr sz="2800" b="1" spc="-155" dirty="0">
                <a:solidFill>
                  <a:srgbClr val="FF0000"/>
                </a:solidFill>
                <a:latin typeface="Times New Roman"/>
                <a:cs typeface="Times New Roman"/>
              </a:rPr>
              <a:t> </a:t>
            </a:r>
            <a:r>
              <a:rPr sz="2800" b="1" dirty="0">
                <a:solidFill>
                  <a:srgbClr val="FF0000"/>
                </a:solidFill>
                <a:latin typeface="Times New Roman"/>
                <a:cs typeface="Times New Roman"/>
              </a:rPr>
              <a:t>N</a:t>
            </a:r>
            <a:r>
              <a:rPr sz="2800" b="1" spc="-5" dirty="0">
                <a:solidFill>
                  <a:srgbClr val="FF0000"/>
                </a:solidFill>
                <a:latin typeface="Times New Roman"/>
                <a:cs typeface="Times New Roman"/>
              </a:rPr>
              <a:t>O</a:t>
            </a:r>
            <a:r>
              <a:rPr sz="2800" b="1" dirty="0">
                <a:solidFill>
                  <a:srgbClr val="FF0000"/>
                </a:solidFill>
                <a:latin typeface="Times New Roman"/>
                <a:cs typeface="Times New Roman"/>
              </a:rPr>
              <a:t>N </a:t>
            </a:r>
            <a:r>
              <a:rPr sz="2800" b="1" spc="-210" dirty="0">
                <a:solidFill>
                  <a:srgbClr val="FF0000"/>
                </a:solidFill>
                <a:latin typeface="Times New Roman"/>
                <a:cs typeface="Times New Roman"/>
              </a:rPr>
              <a:t>F</a:t>
            </a:r>
            <a:r>
              <a:rPr sz="2800" b="1" dirty="0">
                <a:solidFill>
                  <a:srgbClr val="FF0000"/>
                </a:solidFill>
                <a:latin typeface="Times New Roman"/>
                <a:cs typeface="Times New Roman"/>
              </a:rPr>
              <a:t>ARE</a:t>
            </a:r>
            <a:endParaRPr sz="2800">
              <a:latin typeface="Times New Roman"/>
              <a:cs typeface="Times New Roman"/>
            </a:endParaRPr>
          </a:p>
        </p:txBody>
      </p:sp>
      <p:pic>
        <p:nvPicPr>
          <p:cNvPr id="8" name="object 8"/>
          <p:cNvPicPr/>
          <p:nvPr/>
        </p:nvPicPr>
        <p:blipFill>
          <a:blip r:embed="rId4" cstate="print"/>
          <a:stretch>
            <a:fillRect/>
          </a:stretch>
        </p:blipFill>
        <p:spPr>
          <a:xfrm>
            <a:off x="609600" y="4367579"/>
            <a:ext cx="2016125" cy="1575097"/>
          </a:xfrm>
          <a:prstGeom prst="rect">
            <a:avLst/>
          </a:prstGeom>
        </p:spPr>
      </p:pic>
      <p:sp>
        <p:nvSpPr>
          <p:cNvPr id="9" name="object 9"/>
          <p:cNvSpPr txBox="1">
            <a:spLocks noGrp="1"/>
          </p:cNvSpPr>
          <p:nvPr>
            <p:ph type="title"/>
          </p:nvPr>
        </p:nvSpPr>
        <p:spPr>
          <a:xfrm>
            <a:off x="3525520" y="0"/>
            <a:ext cx="2024380" cy="452120"/>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FF0000"/>
                </a:solidFill>
                <a:latin typeface="Times New Roman"/>
                <a:cs typeface="Times New Roman"/>
              </a:rPr>
              <a:t>C</a:t>
            </a:r>
            <a:r>
              <a:rPr sz="2800" b="1" spc="-5" dirty="0">
                <a:solidFill>
                  <a:srgbClr val="FF0000"/>
                </a:solidFill>
                <a:latin typeface="Times New Roman"/>
                <a:cs typeface="Times New Roman"/>
              </a:rPr>
              <a:t>O</a:t>
            </a:r>
            <a:r>
              <a:rPr sz="2800" b="1" dirty="0">
                <a:solidFill>
                  <a:srgbClr val="FF0000"/>
                </a:solidFill>
                <a:latin typeface="Times New Roman"/>
                <a:cs typeface="Times New Roman"/>
              </a:rPr>
              <a:t>SA</a:t>
            </a:r>
            <a:r>
              <a:rPr sz="2800" b="1" spc="-155" dirty="0">
                <a:solidFill>
                  <a:srgbClr val="FF0000"/>
                </a:solidFill>
                <a:latin typeface="Times New Roman"/>
                <a:cs typeface="Times New Roman"/>
              </a:rPr>
              <a:t> </a:t>
            </a:r>
            <a:r>
              <a:rPr sz="2800" b="1" spc="-210" dirty="0">
                <a:solidFill>
                  <a:srgbClr val="FF0000"/>
                </a:solidFill>
                <a:latin typeface="Times New Roman"/>
                <a:cs typeface="Times New Roman"/>
              </a:rPr>
              <a:t>F</a:t>
            </a:r>
            <a:r>
              <a:rPr sz="2800" b="1" dirty="0">
                <a:solidFill>
                  <a:srgbClr val="FF0000"/>
                </a:solidFill>
                <a:latin typeface="Times New Roman"/>
                <a:cs typeface="Times New Roman"/>
              </a:rPr>
              <a:t>ARE</a:t>
            </a:r>
            <a:endParaRPr sz="2800">
              <a:latin typeface="Times New Roman"/>
              <a:cs typeface="Times New Roman"/>
            </a:endParaRPr>
          </a:p>
        </p:txBody>
      </p:sp>
      <p:sp>
        <p:nvSpPr>
          <p:cNvPr id="10" name="object 10"/>
          <p:cNvSpPr txBox="1"/>
          <p:nvPr/>
        </p:nvSpPr>
        <p:spPr>
          <a:xfrm>
            <a:off x="3452495" y="2628632"/>
            <a:ext cx="5011420" cy="452120"/>
          </a:xfrm>
          <a:prstGeom prst="rect">
            <a:avLst/>
          </a:prstGeom>
        </p:spPr>
        <p:txBody>
          <a:bodyPr vert="horz" wrap="square" lIns="0" tIns="12700" rIns="0" bIns="0" rtlCol="0">
            <a:spAutoFit/>
          </a:bodyPr>
          <a:lstStyle/>
          <a:p>
            <a:pPr marL="12700">
              <a:lnSpc>
                <a:spcPct val="100000"/>
              </a:lnSpc>
              <a:spcBef>
                <a:spcPts val="100"/>
              </a:spcBef>
            </a:pPr>
            <a:r>
              <a:rPr sz="2800" spc="-5" dirty="0">
                <a:solidFill>
                  <a:srgbClr val="333399"/>
                </a:solidFill>
                <a:latin typeface="Times New Roman"/>
                <a:cs typeface="Times New Roman"/>
              </a:rPr>
              <a:t>Applicare</a:t>
            </a:r>
            <a:r>
              <a:rPr sz="2800" spc="-10" dirty="0">
                <a:solidFill>
                  <a:srgbClr val="333399"/>
                </a:solidFill>
                <a:latin typeface="Times New Roman"/>
                <a:cs typeface="Times New Roman"/>
              </a:rPr>
              <a:t> </a:t>
            </a:r>
            <a:r>
              <a:rPr sz="2800" spc="-5" dirty="0">
                <a:solidFill>
                  <a:srgbClr val="333399"/>
                </a:solidFill>
                <a:latin typeface="Times New Roman"/>
                <a:cs typeface="Times New Roman"/>
              </a:rPr>
              <a:t>ghiaccio sulla</a:t>
            </a:r>
            <a:r>
              <a:rPr sz="2800" spc="-10" dirty="0">
                <a:solidFill>
                  <a:srgbClr val="333399"/>
                </a:solidFill>
                <a:latin typeface="Times New Roman"/>
                <a:cs typeface="Times New Roman"/>
              </a:rPr>
              <a:t> </a:t>
            </a:r>
            <a:r>
              <a:rPr sz="2800" spc="-5" dirty="0">
                <a:solidFill>
                  <a:srgbClr val="333399"/>
                </a:solidFill>
                <a:latin typeface="Times New Roman"/>
                <a:cs typeface="Times New Roman"/>
              </a:rPr>
              <a:t>parte</a:t>
            </a:r>
            <a:r>
              <a:rPr sz="2800" spc="-10" dirty="0">
                <a:solidFill>
                  <a:srgbClr val="333399"/>
                </a:solidFill>
                <a:latin typeface="Times New Roman"/>
                <a:cs typeface="Times New Roman"/>
              </a:rPr>
              <a:t> </a:t>
            </a:r>
            <a:r>
              <a:rPr sz="2800" spc="-5" dirty="0">
                <a:solidFill>
                  <a:srgbClr val="333399"/>
                </a:solidFill>
                <a:latin typeface="Times New Roman"/>
                <a:cs typeface="Times New Roman"/>
              </a:rPr>
              <a:t>lesa.</a:t>
            </a:r>
            <a:endParaRPr sz="2800">
              <a:latin typeface="Times New Roman"/>
              <a:cs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0517" y="190566"/>
            <a:ext cx="8197684" cy="5829234"/>
          </a:xfrm>
          <a:prstGeom prst="rect">
            <a:avLst/>
          </a:prstGeom>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32327" y="914400"/>
            <a:ext cx="9010650" cy="4806315"/>
            <a:chOff x="71768" y="442387"/>
            <a:chExt cx="9010650" cy="4806315"/>
          </a:xfrm>
        </p:grpSpPr>
        <p:pic>
          <p:nvPicPr>
            <p:cNvPr id="4" name="object 4"/>
            <p:cNvPicPr/>
            <p:nvPr/>
          </p:nvPicPr>
          <p:blipFill>
            <a:blip r:embed="rId2" cstate="print"/>
            <a:stretch>
              <a:fillRect/>
            </a:stretch>
          </p:blipFill>
          <p:spPr>
            <a:xfrm>
              <a:off x="71768" y="1795854"/>
              <a:ext cx="4361211" cy="2098833"/>
            </a:xfrm>
            <a:prstGeom prst="rect">
              <a:avLst/>
            </a:prstGeom>
          </p:spPr>
        </p:pic>
        <p:pic>
          <p:nvPicPr>
            <p:cNvPr id="5" name="object 5"/>
            <p:cNvPicPr/>
            <p:nvPr/>
          </p:nvPicPr>
          <p:blipFill>
            <a:blip r:embed="rId3" cstate="print"/>
            <a:stretch>
              <a:fillRect/>
            </a:stretch>
          </p:blipFill>
          <p:spPr>
            <a:xfrm>
              <a:off x="3757562" y="442387"/>
              <a:ext cx="5324698" cy="4805766"/>
            </a:xfrm>
            <a:prstGeom prst="rect">
              <a:avLst/>
            </a:prstGeom>
          </p:spPr>
        </p:pic>
      </p:grpSp>
      <p:sp>
        <p:nvSpPr>
          <p:cNvPr id="6" name="object 6"/>
          <p:cNvSpPr txBox="1">
            <a:spLocks noGrp="1"/>
          </p:cNvSpPr>
          <p:nvPr>
            <p:ph type="title"/>
          </p:nvPr>
        </p:nvSpPr>
        <p:spPr>
          <a:xfrm>
            <a:off x="2277110" y="228600"/>
            <a:ext cx="4589780" cy="375920"/>
          </a:xfrm>
          <a:prstGeom prst="rect">
            <a:avLst/>
          </a:prstGeom>
        </p:spPr>
        <p:txBody>
          <a:bodyPr vert="horz" wrap="square" lIns="0" tIns="12700" rIns="0" bIns="0" rtlCol="0">
            <a:spAutoFit/>
          </a:bodyPr>
          <a:lstStyle/>
          <a:p>
            <a:pPr marL="12700">
              <a:lnSpc>
                <a:spcPct val="100000"/>
              </a:lnSpc>
              <a:spcBef>
                <a:spcPts val="100"/>
              </a:spcBef>
            </a:pPr>
            <a:r>
              <a:rPr sz="2300" dirty="0"/>
              <a:t>Bendaggio</a:t>
            </a:r>
            <a:r>
              <a:rPr sz="2300" spc="-20" dirty="0"/>
              <a:t> </a:t>
            </a:r>
            <a:r>
              <a:rPr sz="2300" spc="-5" dirty="0"/>
              <a:t>funzionale</a:t>
            </a:r>
            <a:r>
              <a:rPr sz="2300" spc="-15" dirty="0"/>
              <a:t> </a:t>
            </a:r>
            <a:r>
              <a:rPr sz="2300" dirty="0"/>
              <a:t>della</a:t>
            </a:r>
            <a:r>
              <a:rPr sz="2300" spc="-20" dirty="0"/>
              <a:t> </a:t>
            </a:r>
            <a:r>
              <a:rPr sz="2300" dirty="0"/>
              <a:t>caviglia</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4800" y="1066800"/>
            <a:ext cx="8627745" cy="1944370"/>
          </a:xfrm>
          <a:prstGeom prst="rect">
            <a:avLst/>
          </a:prstGeom>
        </p:spPr>
        <p:txBody>
          <a:bodyPr vert="horz" wrap="square" lIns="0" tIns="12700" rIns="0" bIns="0" rtlCol="0">
            <a:spAutoFit/>
          </a:bodyPr>
          <a:lstStyle/>
          <a:p>
            <a:pPr marL="671830" marR="663575" algn="ctr">
              <a:lnSpc>
                <a:spcPct val="139900"/>
              </a:lnSpc>
              <a:spcBef>
                <a:spcPts val="100"/>
              </a:spcBef>
            </a:pPr>
            <a:r>
              <a:rPr sz="3000" b="1" dirty="0">
                <a:solidFill>
                  <a:srgbClr val="333399"/>
                </a:solidFill>
                <a:latin typeface="Times New Roman"/>
                <a:cs typeface="Times New Roman"/>
              </a:rPr>
              <a:t>È </a:t>
            </a:r>
            <a:r>
              <a:rPr sz="3000" b="1" spc="-5" dirty="0">
                <a:solidFill>
                  <a:srgbClr val="333399"/>
                </a:solidFill>
                <a:latin typeface="Times New Roman"/>
                <a:cs typeface="Times New Roman"/>
              </a:rPr>
              <a:t>lo</a:t>
            </a:r>
            <a:r>
              <a:rPr sz="3000" b="1" spc="5" dirty="0">
                <a:solidFill>
                  <a:srgbClr val="333399"/>
                </a:solidFill>
                <a:latin typeface="Times New Roman"/>
                <a:cs typeface="Times New Roman"/>
              </a:rPr>
              <a:t> </a:t>
            </a:r>
            <a:r>
              <a:rPr sz="3000" b="1" spc="-5" dirty="0">
                <a:solidFill>
                  <a:srgbClr val="333399"/>
                </a:solidFill>
                <a:latin typeface="Times New Roman"/>
                <a:cs typeface="Times New Roman"/>
              </a:rPr>
              <a:t>spostamento</a:t>
            </a:r>
            <a:r>
              <a:rPr sz="3000" b="1" spc="5" dirty="0">
                <a:solidFill>
                  <a:srgbClr val="333399"/>
                </a:solidFill>
                <a:latin typeface="Times New Roman"/>
                <a:cs typeface="Times New Roman"/>
              </a:rPr>
              <a:t> </a:t>
            </a:r>
            <a:r>
              <a:rPr sz="3000" b="1" spc="-5" dirty="0">
                <a:solidFill>
                  <a:srgbClr val="333399"/>
                </a:solidFill>
                <a:latin typeface="Times New Roman"/>
                <a:cs typeface="Times New Roman"/>
              </a:rPr>
              <a:t>permanente</a:t>
            </a:r>
            <a:r>
              <a:rPr sz="3000" b="1" dirty="0">
                <a:solidFill>
                  <a:srgbClr val="333399"/>
                </a:solidFill>
                <a:latin typeface="Times New Roman"/>
                <a:cs typeface="Times New Roman"/>
              </a:rPr>
              <a:t> </a:t>
            </a:r>
            <a:r>
              <a:rPr sz="3000" b="1" spc="-5" dirty="0">
                <a:solidFill>
                  <a:srgbClr val="333399"/>
                </a:solidFill>
                <a:latin typeface="Times New Roman"/>
                <a:cs typeface="Times New Roman"/>
              </a:rPr>
              <a:t>delle </a:t>
            </a:r>
            <a:r>
              <a:rPr sz="3000" b="1" spc="-10" dirty="0">
                <a:solidFill>
                  <a:srgbClr val="333399"/>
                </a:solidFill>
                <a:latin typeface="Times New Roman"/>
                <a:cs typeface="Times New Roman"/>
              </a:rPr>
              <a:t>estremità </a:t>
            </a:r>
            <a:r>
              <a:rPr sz="3000" b="1" spc="-735" dirty="0">
                <a:solidFill>
                  <a:srgbClr val="333399"/>
                </a:solidFill>
                <a:latin typeface="Times New Roman"/>
                <a:cs typeface="Times New Roman"/>
              </a:rPr>
              <a:t> </a:t>
            </a:r>
            <a:r>
              <a:rPr sz="3000" b="1" spc="-5" dirty="0">
                <a:solidFill>
                  <a:srgbClr val="333399"/>
                </a:solidFill>
                <a:latin typeface="Times New Roman"/>
                <a:cs typeface="Times New Roman"/>
              </a:rPr>
              <a:t>ossee</a:t>
            </a:r>
            <a:r>
              <a:rPr sz="3000" b="1" spc="-10" dirty="0">
                <a:solidFill>
                  <a:srgbClr val="333399"/>
                </a:solidFill>
                <a:latin typeface="Times New Roman"/>
                <a:cs typeface="Times New Roman"/>
              </a:rPr>
              <a:t> </a:t>
            </a:r>
            <a:r>
              <a:rPr sz="3000" b="1" dirty="0">
                <a:solidFill>
                  <a:srgbClr val="333399"/>
                </a:solidFill>
                <a:latin typeface="Times New Roman"/>
                <a:cs typeface="Times New Roman"/>
              </a:rPr>
              <a:t>di</a:t>
            </a:r>
            <a:r>
              <a:rPr sz="3000" b="1" spc="-5" dirty="0">
                <a:solidFill>
                  <a:srgbClr val="333399"/>
                </a:solidFill>
                <a:latin typeface="Times New Roman"/>
                <a:cs typeface="Times New Roman"/>
              </a:rPr>
              <a:t> </a:t>
            </a:r>
            <a:r>
              <a:rPr sz="3000" b="1" dirty="0">
                <a:solidFill>
                  <a:srgbClr val="333399"/>
                </a:solidFill>
                <a:latin typeface="Times New Roman"/>
                <a:cs typeface="Times New Roman"/>
              </a:rPr>
              <a:t>una </a:t>
            </a:r>
            <a:r>
              <a:rPr sz="3000" b="1" spc="-5" dirty="0">
                <a:solidFill>
                  <a:srgbClr val="333399"/>
                </a:solidFill>
                <a:latin typeface="Times New Roman"/>
                <a:cs typeface="Times New Roman"/>
              </a:rPr>
              <a:t>articolazione.</a:t>
            </a:r>
            <a:endParaRPr sz="3000" dirty="0">
              <a:latin typeface="Times New Roman"/>
              <a:cs typeface="Times New Roman"/>
            </a:endParaRPr>
          </a:p>
          <a:p>
            <a:pPr algn="ctr">
              <a:lnSpc>
                <a:spcPct val="100000"/>
              </a:lnSpc>
              <a:spcBef>
                <a:spcPts val="1435"/>
              </a:spcBef>
            </a:pPr>
            <a:r>
              <a:rPr sz="3000" b="1" dirty="0">
                <a:solidFill>
                  <a:srgbClr val="333399"/>
                </a:solidFill>
                <a:latin typeface="Times New Roman"/>
                <a:cs typeface="Times New Roman"/>
              </a:rPr>
              <a:t>Un</a:t>
            </a:r>
            <a:r>
              <a:rPr sz="3000" b="1" spc="5" dirty="0">
                <a:solidFill>
                  <a:srgbClr val="333399"/>
                </a:solidFill>
                <a:latin typeface="Times New Roman"/>
                <a:cs typeface="Times New Roman"/>
              </a:rPr>
              <a:t> </a:t>
            </a:r>
            <a:r>
              <a:rPr sz="3000" b="1" spc="-5" dirty="0">
                <a:solidFill>
                  <a:srgbClr val="333399"/>
                </a:solidFill>
                <a:latin typeface="Times New Roman"/>
                <a:cs typeface="Times New Roman"/>
              </a:rPr>
              <a:t>segno</a:t>
            </a:r>
            <a:r>
              <a:rPr sz="3000" b="1" spc="5" dirty="0">
                <a:solidFill>
                  <a:srgbClr val="333399"/>
                </a:solidFill>
                <a:latin typeface="Times New Roman"/>
                <a:cs typeface="Times New Roman"/>
              </a:rPr>
              <a:t> </a:t>
            </a:r>
            <a:r>
              <a:rPr sz="3000" b="1" spc="-5" dirty="0">
                <a:solidFill>
                  <a:srgbClr val="333399"/>
                </a:solidFill>
                <a:latin typeface="Times New Roman"/>
                <a:cs typeface="Times New Roman"/>
              </a:rPr>
              <a:t>caratteristico</a:t>
            </a:r>
            <a:r>
              <a:rPr sz="3000" b="1" spc="5" dirty="0">
                <a:solidFill>
                  <a:srgbClr val="333399"/>
                </a:solidFill>
                <a:latin typeface="Times New Roman"/>
                <a:cs typeface="Times New Roman"/>
              </a:rPr>
              <a:t> </a:t>
            </a:r>
            <a:r>
              <a:rPr sz="3000" b="1" dirty="0">
                <a:solidFill>
                  <a:srgbClr val="333399"/>
                </a:solidFill>
                <a:latin typeface="Times New Roman"/>
                <a:cs typeface="Times New Roman"/>
              </a:rPr>
              <a:t>è</a:t>
            </a:r>
            <a:r>
              <a:rPr sz="3000" b="1" spc="5" dirty="0">
                <a:solidFill>
                  <a:srgbClr val="333399"/>
                </a:solidFill>
                <a:latin typeface="Times New Roman"/>
                <a:cs typeface="Times New Roman"/>
              </a:rPr>
              <a:t> </a:t>
            </a:r>
            <a:r>
              <a:rPr sz="3000" b="1" spc="-5" dirty="0">
                <a:solidFill>
                  <a:srgbClr val="333399"/>
                </a:solidFill>
                <a:latin typeface="Times New Roman"/>
                <a:cs typeface="Times New Roman"/>
              </a:rPr>
              <a:t>la</a:t>
            </a:r>
            <a:r>
              <a:rPr sz="3000" b="1" spc="5" dirty="0">
                <a:solidFill>
                  <a:srgbClr val="333399"/>
                </a:solidFill>
                <a:latin typeface="Times New Roman"/>
                <a:cs typeface="Times New Roman"/>
              </a:rPr>
              <a:t> </a:t>
            </a:r>
            <a:r>
              <a:rPr sz="3000" b="1" spc="-5" dirty="0">
                <a:solidFill>
                  <a:srgbClr val="333399"/>
                </a:solidFill>
                <a:latin typeface="Times New Roman"/>
                <a:cs typeface="Times New Roman"/>
              </a:rPr>
              <a:t>deformazione</a:t>
            </a:r>
            <a:r>
              <a:rPr sz="3000" b="1" dirty="0">
                <a:solidFill>
                  <a:srgbClr val="333399"/>
                </a:solidFill>
                <a:latin typeface="Times New Roman"/>
                <a:cs typeface="Times New Roman"/>
              </a:rPr>
              <a:t> </a:t>
            </a:r>
            <a:r>
              <a:rPr sz="3000" b="1" spc="-5" dirty="0">
                <a:solidFill>
                  <a:srgbClr val="333399"/>
                </a:solidFill>
                <a:latin typeface="Times New Roman"/>
                <a:cs typeface="Times New Roman"/>
              </a:rPr>
              <a:t>anatomica.</a:t>
            </a:r>
            <a:endParaRPr sz="3000" dirty="0">
              <a:latin typeface="Times New Roman"/>
              <a:cs typeface="Times New Roman"/>
            </a:endParaRPr>
          </a:p>
        </p:txBody>
      </p:sp>
      <p:sp>
        <p:nvSpPr>
          <p:cNvPr id="3" name="object 3"/>
          <p:cNvSpPr txBox="1">
            <a:spLocks noGrp="1"/>
          </p:cNvSpPr>
          <p:nvPr>
            <p:ph type="title"/>
          </p:nvPr>
        </p:nvSpPr>
        <p:spPr>
          <a:xfrm>
            <a:off x="3775657" y="421431"/>
            <a:ext cx="2185035"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Lussazione</a:t>
            </a:r>
            <a:endParaRPr sz="3600">
              <a:latin typeface="Times New Roman"/>
              <a:cs typeface="Times New Roman"/>
            </a:endParaRPr>
          </a:p>
        </p:txBody>
      </p:sp>
      <p:pic>
        <p:nvPicPr>
          <p:cNvPr id="4" name="object 4"/>
          <p:cNvPicPr/>
          <p:nvPr/>
        </p:nvPicPr>
        <p:blipFill>
          <a:blip r:embed="rId3" cstate="print"/>
          <a:stretch>
            <a:fillRect/>
          </a:stretch>
        </p:blipFill>
        <p:spPr>
          <a:xfrm>
            <a:off x="6172200" y="3485188"/>
            <a:ext cx="1785937" cy="2667000"/>
          </a:xfrm>
          <a:prstGeom prst="rect">
            <a:avLst/>
          </a:prstGeom>
        </p:spPr>
      </p:pic>
      <p:pic>
        <p:nvPicPr>
          <p:cNvPr id="5" name="object 5"/>
          <p:cNvPicPr/>
          <p:nvPr/>
        </p:nvPicPr>
        <p:blipFill>
          <a:blip r:embed="rId4" cstate="print"/>
          <a:stretch>
            <a:fillRect/>
          </a:stretch>
        </p:blipFill>
        <p:spPr>
          <a:xfrm>
            <a:off x="1114425" y="3352800"/>
            <a:ext cx="3457575" cy="2770187"/>
          </a:xfrm>
          <a:prstGeom prst="rect">
            <a:avLst/>
          </a:prstGeom>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267218" y="4220368"/>
            <a:ext cx="5287645" cy="2011680"/>
          </a:xfrm>
          <a:prstGeom prst="rect">
            <a:avLst/>
          </a:prstGeom>
        </p:spPr>
        <p:txBody>
          <a:bodyPr vert="horz" wrap="square" lIns="0" tIns="43180" rIns="0" bIns="0" rtlCol="0">
            <a:spAutoFit/>
          </a:bodyPr>
          <a:lstStyle/>
          <a:p>
            <a:pPr marL="355600" marR="433705" indent="-342900">
              <a:lnSpc>
                <a:spcPts val="3700"/>
              </a:lnSpc>
              <a:spcBef>
                <a:spcPts val="340"/>
              </a:spcBef>
            </a:pPr>
            <a:r>
              <a:rPr sz="3200" b="1" spc="-5" dirty="0">
                <a:solidFill>
                  <a:srgbClr val="333399"/>
                </a:solidFill>
                <a:latin typeface="Arial"/>
                <a:cs typeface="Arial"/>
              </a:rPr>
              <a:t>Deformazione della parte </a:t>
            </a:r>
            <a:r>
              <a:rPr sz="3200" b="1" spc="-875" dirty="0">
                <a:solidFill>
                  <a:srgbClr val="333399"/>
                </a:solidFill>
                <a:latin typeface="Arial"/>
                <a:cs typeface="Arial"/>
              </a:rPr>
              <a:t> </a:t>
            </a:r>
            <a:r>
              <a:rPr sz="3200" b="1" spc="-5" dirty="0">
                <a:solidFill>
                  <a:srgbClr val="333399"/>
                </a:solidFill>
                <a:latin typeface="Arial"/>
                <a:cs typeface="Arial"/>
              </a:rPr>
              <a:t>colpita.</a:t>
            </a:r>
            <a:endParaRPr sz="3200">
              <a:latin typeface="Arial"/>
              <a:cs typeface="Arial"/>
            </a:endParaRPr>
          </a:p>
          <a:p>
            <a:pPr marL="355600" marR="5080" indent="-342900">
              <a:lnSpc>
                <a:spcPts val="3700"/>
              </a:lnSpc>
              <a:spcBef>
                <a:spcPts val="700"/>
              </a:spcBef>
            </a:pPr>
            <a:r>
              <a:rPr sz="3200" b="1" spc="-5" dirty="0">
                <a:solidFill>
                  <a:srgbClr val="333399"/>
                </a:solidFill>
                <a:latin typeface="Arial"/>
                <a:cs typeface="Arial"/>
              </a:rPr>
              <a:t>Impossibilità di utilizzare la </a:t>
            </a:r>
            <a:r>
              <a:rPr sz="3200" b="1" spc="-875" dirty="0">
                <a:solidFill>
                  <a:srgbClr val="333399"/>
                </a:solidFill>
                <a:latin typeface="Arial"/>
                <a:cs typeface="Arial"/>
              </a:rPr>
              <a:t> </a:t>
            </a:r>
            <a:r>
              <a:rPr sz="3200" b="1" spc="-5" dirty="0">
                <a:solidFill>
                  <a:srgbClr val="333399"/>
                </a:solidFill>
                <a:latin typeface="Arial"/>
                <a:cs typeface="Arial"/>
              </a:rPr>
              <a:t>parte colpita.</a:t>
            </a:r>
            <a:endParaRPr sz="3200">
              <a:latin typeface="Arial"/>
              <a:cs typeface="Arial"/>
            </a:endParaRPr>
          </a:p>
        </p:txBody>
      </p:sp>
      <p:sp>
        <p:nvSpPr>
          <p:cNvPr id="3" name="object 3"/>
          <p:cNvSpPr txBox="1">
            <a:spLocks noGrp="1"/>
          </p:cNvSpPr>
          <p:nvPr>
            <p:ph type="title"/>
          </p:nvPr>
        </p:nvSpPr>
        <p:spPr>
          <a:xfrm>
            <a:off x="3037128" y="8940"/>
            <a:ext cx="2972435"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Segni</a:t>
            </a:r>
            <a:r>
              <a:rPr sz="3600" b="1" spc="-30" dirty="0">
                <a:solidFill>
                  <a:srgbClr val="FF0000"/>
                </a:solidFill>
                <a:latin typeface="Times New Roman"/>
                <a:cs typeface="Times New Roman"/>
              </a:rPr>
              <a:t> </a:t>
            </a:r>
            <a:r>
              <a:rPr sz="3600" b="1" dirty="0">
                <a:solidFill>
                  <a:srgbClr val="FF0000"/>
                </a:solidFill>
                <a:latin typeface="Times New Roman"/>
                <a:cs typeface="Times New Roman"/>
              </a:rPr>
              <a:t>e</a:t>
            </a:r>
            <a:r>
              <a:rPr sz="3600" b="1" spc="-30" dirty="0">
                <a:solidFill>
                  <a:srgbClr val="FF0000"/>
                </a:solidFill>
                <a:latin typeface="Times New Roman"/>
                <a:cs typeface="Times New Roman"/>
              </a:rPr>
              <a:t> </a:t>
            </a:r>
            <a:r>
              <a:rPr sz="3600" b="1" spc="-5" dirty="0">
                <a:solidFill>
                  <a:srgbClr val="FF0000"/>
                </a:solidFill>
                <a:latin typeface="Times New Roman"/>
                <a:cs typeface="Times New Roman"/>
              </a:rPr>
              <a:t>sintomi</a:t>
            </a:r>
            <a:endParaRPr sz="3600">
              <a:latin typeface="Times New Roman"/>
              <a:cs typeface="Times New Roman"/>
            </a:endParaRPr>
          </a:p>
        </p:txBody>
      </p:sp>
      <p:sp>
        <p:nvSpPr>
          <p:cNvPr id="4" name="object 4"/>
          <p:cNvSpPr txBox="1"/>
          <p:nvPr/>
        </p:nvSpPr>
        <p:spPr>
          <a:xfrm>
            <a:off x="428307" y="1259759"/>
            <a:ext cx="2670810" cy="982980"/>
          </a:xfrm>
          <a:prstGeom prst="rect">
            <a:avLst/>
          </a:prstGeom>
        </p:spPr>
        <p:txBody>
          <a:bodyPr vert="horz" wrap="square" lIns="0" tIns="43180" rIns="0" bIns="0" rtlCol="0">
            <a:spAutoFit/>
          </a:bodyPr>
          <a:lstStyle/>
          <a:p>
            <a:pPr marL="12700" marR="5080">
              <a:lnSpc>
                <a:spcPts val="3700"/>
              </a:lnSpc>
              <a:spcBef>
                <a:spcPts val="340"/>
              </a:spcBef>
            </a:pPr>
            <a:r>
              <a:rPr sz="3200" b="1" spc="-10" dirty="0">
                <a:solidFill>
                  <a:srgbClr val="333399"/>
                </a:solidFill>
                <a:latin typeface="Times New Roman"/>
                <a:cs typeface="Times New Roman"/>
              </a:rPr>
              <a:t>Gonfiore; </a:t>
            </a:r>
            <a:r>
              <a:rPr sz="3200" b="1" spc="-5" dirty="0">
                <a:solidFill>
                  <a:srgbClr val="333399"/>
                </a:solidFill>
                <a:latin typeface="Times New Roman"/>
                <a:cs typeface="Times New Roman"/>
              </a:rPr>
              <a:t> </a:t>
            </a:r>
            <a:r>
              <a:rPr sz="3200" b="1" spc="-15" dirty="0">
                <a:solidFill>
                  <a:srgbClr val="333399"/>
                </a:solidFill>
                <a:latin typeface="Times New Roman"/>
                <a:cs typeface="Times New Roman"/>
              </a:rPr>
              <a:t>Dolore</a:t>
            </a:r>
            <a:r>
              <a:rPr sz="3200" b="1" spc="-50" dirty="0">
                <a:solidFill>
                  <a:srgbClr val="333399"/>
                </a:solidFill>
                <a:latin typeface="Times New Roman"/>
                <a:cs typeface="Times New Roman"/>
              </a:rPr>
              <a:t> </a:t>
            </a:r>
            <a:r>
              <a:rPr sz="3200" b="1" spc="-5" dirty="0">
                <a:solidFill>
                  <a:srgbClr val="333399"/>
                </a:solidFill>
                <a:latin typeface="Times New Roman"/>
                <a:cs typeface="Times New Roman"/>
              </a:rPr>
              <a:t>intenso;</a:t>
            </a:r>
            <a:endParaRPr sz="3200">
              <a:latin typeface="Times New Roman"/>
              <a:cs typeface="Times New Roman"/>
            </a:endParaRPr>
          </a:p>
        </p:txBody>
      </p:sp>
      <p:pic>
        <p:nvPicPr>
          <p:cNvPr id="5" name="object 5"/>
          <p:cNvPicPr/>
          <p:nvPr/>
        </p:nvPicPr>
        <p:blipFill>
          <a:blip r:embed="rId2" cstate="print"/>
          <a:stretch>
            <a:fillRect/>
          </a:stretch>
        </p:blipFill>
        <p:spPr>
          <a:xfrm>
            <a:off x="0" y="3841752"/>
            <a:ext cx="2597751" cy="2308532"/>
          </a:xfrm>
          <a:prstGeom prst="rect">
            <a:avLst/>
          </a:prstGeom>
        </p:spPr>
      </p:pic>
      <p:pic>
        <p:nvPicPr>
          <p:cNvPr id="6" name="object 6"/>
          <p:cNvPicPr/>
          <p:nvPr/>
        </p:nvPicPr>
        <p:blipFill>
          <a:blip r:embed="rId3" cstate="print"/>
          <a:stretch>
            <a:fillRect/>
          </a:stretch>
        </p:blipFill>
        <p:spPr>
          <a:xfrm>
            <a:off x="4692417" y="953419"/>
            <a:ext cx="4317089" cy="2750032"/>
          </a:xfrm>
          <a:prstGeom prst="rect">
            <a:avLst/>
          </a:prstGeom>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42852" y="3625612"/>
            <a:ext cx="3021965" cy="452120"/>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FF0000"/>
                </a:solidFill>
                <a:latin typeface="Times New Roman"/>
                <a:cs typeface="Times New Roman"/>
              </a:rPr>
              <a:t>C</a:t>
            </a:r>
            <a:r>
              <a:rPr sz="2800" b="1" spc="-5" dirty="0">
                <a:solidFill>
                  <a:srgbClr val="FF0000"/>
                </a:solidFill>
                <a:latin typeface="Times New Roman"/>
                <a:cs typeface="Times New Roman"/>
              </a:rPr>
              <a:t>O</a:t>
            </a:r>
            <a:r>
              <a:rPr sz="2800" b="1" dirty="0">
                <a:solidFill>
                  <a:srgbClr val="FF0000"/>
                </a:solidFill>
                <a:latin typeface="Times New Roman"/>
                <a:cs typeface="Times New Roman"/>
              </a:rPr>
              <a:t>SA</a:t>
            </a:r>
            <a:r>
              <a:rPr sz="2800" b="1" spc="-155" dirty="0">
                <a:solidFill>
                  <a:srgbClr val="FF0000"/>
                </a:solidFill>
                <a:latin typeface="Times New Roman"/>
                <a:cs typeface="Times New Roman"/>
              </a:rPr>
              <a:t> </a:t>
            </a:r>
            <a:r>
              <a:rPr sz="2800" b="1" dirty="0">
                <a:solidFill>
                  <a:srgbClr val="FF0000"/>
                </a:solidFill>
                <a:latin typeface="Times New Roman"/>
                <a:cs typeface="Times New Roman"/>
              </a:rPr>
              <a:t>N</a:t>
            </a:r>
            <a:r>
              <a:rPr sz="2800" b="1" spc="-5" dirty="0">
                <a:solidFill>
                  <a:srgbClr val="FF0000"/>
                </a:solidFill>
                <a:latin typeface="Times New Roman"/>
                <a:cs typeface="Times New Roman"/>
              </a:rPr>
              <a:t>O</a:t>
            </a:r>
            <a:r>
              <a:rPr sz="2800" b="1" dirty="0">
                <a:solidFill>
                  <a:srgbClr val="FF0000"/>
                </a:solidFill>
                <a:latin typeface="Times New Roman"/>
                <a:cs typeface="Times New Roman"/>
              </a:rPr>
              <a:t>N </a:t>
            </a:r>
            <a:r>
              <a:rPr sz="2800" b="1" spc="-210" dirty="0">
                <a:solidFill>
                  <a:srgbClr val="FF0000"/>
                </a:solidFill>
                <a:latin typeface="Times New Roman"/>
                <a:cs typeface="Times New Roman"/>
              </a:rPr>
              <a:t>F</a:t>
            </a:r>
            <a:r>
              <a:rPr sz="2800" b="1" dirty="0">
                <a:solidFill>
                  <a:srgbClr val="FF0000"/>
                </a:solidFill>
                <a:latin typeface="Times New Roman"/>
                <a:cs typeface="Times New Roman"/>
              </a:rPr>
              <a:t>ARE:</a:t>
            </a:r>
            <a:endParaRPr sz="2800">
              <a:latin typeface="Times New Roman"/>
              <a:cs typeface="Times New Roman"/>
            </a:endParaRPr>
          </a:p>
        </p:txBody>
      </p:sp>
      <p:pic>
        <p:nvPicPr>
          <p:cNvPr id="3" name="object 3"/>
          <p:cNvPicPr/>
          <p:nvPr/>
        </p:nvPicPr>
        <p:blipFill>
          <a:blip r:embed="rId3" cstate="print"/>
          <a:stretch>
            <a:fillRect/>
          </a:stretch>
        </p:blipFill>
        <p:spPr>
          <a:xfrm>
            <a:off x="6251575" y="476250"/>
            <a:ext cx="2674937" cy="2808287"/>
          </a:xfrm>
          <a:prstGeom prst="rect">
            <a:avLst/>
          </a:prstGeom>
        </p:spPr>
      </p:pic>
      <p:sp>
        <p:nvSpPr>
          <p:cNvPr id="4" name="object 4"/>
          <p:cNvSpPr txBox="1">
            <a:spLocks noGrp="1"/>
          </p:cNvSpPr>
          <p:nvPr>
            <p:ph type="title"/>
          </p:nvPr>
        </p:nvSpPr>
        <p:spPr>
          <a:xfrm>
            <a:off x="3092132" y="180707"/>
            <a:ext cx="2143125" cy="452120"/>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FF0000"/>
                </a:solidFill>
                <a:latin typeface="Times New Roman"/>
                <a:cs typeface="Times New Roman"/>
              </a:rPr>
              <a:t>C</a:t>
            </a:r>
            <a:r>
              <a:rPr sz="2800" b="1" spc="-5" dirty="0">
                <a:solidFill>
                  <a:srgbClr val="FF0000"/>
                </a:solidFill>
                <a:latin typeface="Times New Roman"/>
                <a:cs typeface="Times New Roman"/>
              </a:rPr>
              <a:t>O</a:t>
            </a:r>
            <a:r>
              <a:rPr sz="2800" b="1" dirty="0">
                <a:solidFill>
                  <a:srgbClr val="FF0000"/>
                </a:solidFill>
                <a:latin typeface="Times New Roman"/>
                <a:cs typeface="Times New Roman"/>
              </a:rPr>
              <a:t>SA</a:t>
            </a:r>
            <a:r>
              <a:rPr sz="2800" b="1" spc="-155" dirty="0">
                <a:solidFill>
                  <a:srgbClr val="FF0000"/>
                </a:solidFill>
                <a:latin typeface="Times New Roman"/>
                <a:cs typeface="Times New Roman"/>
              </a:rPr>
              <a:t> </a:t>
            </a:r>
            <a:r>
              <a:rPr sz="2800" b="1" spc="-210" dirty="0">
                <a:solidFill>
                  <a:srgbClr val="FF0000"/>
                </a:solidFill>
                <a:latin typeface="Times New Roman"/>
                <a:cs typeface="Times New Roman"/>
              </a:rPr>
              <a:t>F</a:t>
            </a:r>
            <a:r>
              <a:rPr sz="2800" b="1" dirty="0">
                <a:solidFill>
                  <a:srgbClr val="FF0000"/>
                </a:solidFill>
                <a:latin typeface="Times New Roman"/>
                <a:cs typeface="Times New Roman"/>
              </a:rPr>
              <a:t>ARE:</a:t>
            </a:r>
            <a:endParaRPr sz="2800">
              <a:latin typeface="Times New Roman"/>
              <a:cs typeface="Times New Roman"/>
            </a:endParaRPr>
          </a:p>
        </p:txBody>
      </p:sp>
      <p:sp>
        <p:nvSpPr>
          <p:cNvPr id="5" name="object 5"/>
          <p:cNvSpPr txBox="1"/>
          <p:nvPr/>
        </p:nvSpPr>
        <p:spPr>
          <a:xfrm>
            <a:off x="283845" y="1044307"/>
            <a:ext cx="5806440" cy="1264920"/>
          </a:xfrm>
          <a:prstGeom prst="rect">
            <a:avLst/>
          </a:prstGeom>
        </p:spPr>
        <p:txBody>
          <a:bodyPr vert="horz" wrap="square" lIns="0" tIns="43180" rIns="0" bIns="0" rtlCol="0">
            <a:spAutoFit/>
          </a:bodyPr>
          <a:lstStyle/>
          <a:p>
            <a:pPr marL="12700" marR="5080">
              <a:lnSpc>
                <a:spcPts val="3200"/>
              </a:lnSpc>
              <a:spcBef>
                <a:spcPts val="340"/>
              </a:spcBef>
            </a:pPr>
            <a:r>
              <a:rPr sz="2800" b="1" spc="-10" dirty="0">
                <a:solidFill>
                  <a:srgbClr val="333399"/>
                </a:solidFill>
                <a:latin typeface="Times New Roman"/>
                <a:cs typeface="Times New Roman"/>
              </a:rPr>
              <a:t>Immobilizzare</a:t>
            </a:r>
            <a:r>
              <a:rPr sz="2800" b="1" spc="-5" dirty="0">
                <a:solidFill>
                  <a:srgbClr val="333399"/>
                </a:solidFill>
                <a:latin typeface="Times New Roman"/>
                <a:cs typeface="Times New Roman"/>
              </a:rPr>
              <a:t> la</a:t>
            </a:r>
            <a:r>
              <a:rPr sz="2800" b="1" spc="5" dirty="0">
                <a:solidFill>
                  <a:srgbClr val="333399"/>
                </a:solidFill>
                <a:latin typeface="Times New Roman"/>
                <a:cs typeface="Times New Roman"/>
              </a:rPr>
              <a:t> </a:t>
            </a:r>
            <a:r>
              <a:rPr sz="2800" b="1" spc="-5" dirty="0">
                <a:solidFill>
                  <a:srgbClr val="333399"/>
                </a:solidFill>
                <a:latin typeface="Times New Roman"/>
                <a:cs typeface="Times New Roman"/>
              </a:rPr>
              <a:t>parte</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nella</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posizione </a:t>
            </a:r>
            <a:r>
              <a:rPr sz="2800" b="1" spc="-685" dirty="0">
                <a:solidFill>
                  <a:srgbClr val="333399"/>
                </a:solidFill>
                <a:latin typeface="Times New Roman"/>
                <a:cs typeface="Times New Roman"/>
              </a:rPr>
              <a:t> </a:t>
            </a:r>
            <a:r>
              <a:rPr sz="2800" b="1" dirty="0">
                <a:solidFill>
                  <a:srgbClr val="333399"/>
                </a:solidFill>
                <a:latin typeface="Times New Roman"/>
                <a:cs typeface="Times New Roman"/>
              </a:rPr>
              <a:t>assunta dopo </a:t>
            </a:r>
            <a:r>
              <a:rPr sz="2800" b="1" spc="-5" dirty="0">
                <a:solidFill>
                  <a:srgbClr val="333399"/>
                </a:solidFill>
                <a:latin typeface="Times New Roman"/>
                <a:cs typeface="Times New Roman"/>
              </a:rPr>
              <a:t>il trauma </a:t>
            </a:r>
            <a:r>
              <a:rPr sz="2800" b="1" dirty="0">
                <a:solidFill>
                  <a:srgbClr val="333399"/>
                </a:solidFill>
                <a:latin typeface="Times New Roman"/>
                <a:cs typeface="Times New Roman"/>
              </a:rPr>
              <a:t>e </a:t>
            </a:r>
            <a:r>
              <a:rPr sz="2800" b="1" spc="-10" dirty="0">
                <a:solidFill>
                  <a:srgbClr val="333399"/>
                </a:solidFill>
                <a:latin typeface="Times New Roman"/>
                <a:cs typeface="Times New Roman"/>
              </a:rPr>
              <a:t>applicare </a:t>
            </a:r>
            <a:r>
              <a:rPr sz="2800" b="1" spc="-5" dirty="0">
                <a:solidFill>
                  <a:srgbClr val="333399"/>
                </a:solidFill>
                <a:latin typeface="Times New Roman"/>
                <a:cs typeface="Times New Roman"/>
              </a:rPr>
              <a:t> ghiaccio.</a:t>
            </a:r>
            <a:endParaRPr sz="2800">
              <a:latin typeface="Times New Roman"/>
              <a:cs typeface="Times New Roman"/>
            </a:endParaRPr>
          </a:p>
        </p:txBody>
      </p:sp>
      <p:sp>
        <p:nvSpPr>
          <p:cNvPr id="6" name="object 6"/>
          <p:cNvSpPr txBox="1"/>
          <p:nvPr/>
        </p:nvSpPr>
        <p:spPr>
          <a:xfrm>
            <a:off x="3042852" y="4548774"/>
            <a:ext cx="6334443" cy="453970"/>
          </a:xfrm>
          <a:prstGeom prst="rect">
            <a:avLst/>
          </a:prstGeom>
        </p:spPr>
        <p:txBody>
          <a:bodyPr vert="horz" wrap="square" lIns="0" tIns="43180" rIns="0" bIns="0" rtlCol="0">
            <a:spAutoFit/>
          </a:bodyPr>
          <a:lstStyle/>
          <a:p>
            <a:pPr marL="12700" marR="5080">
              <a:lnSpc>
                <a:spcPts val="3200"/>
              </a:lnSpc>
              <a:spcBef>
                <a:spcPts val="340"/>
              </a:spcBef>
            </a:pPr>
            <a:r>
              <a:rPr sz="2800" b="1" spc="-5" dirty="0">
                <a:solidFill>
                  <a:srgbClr val="333399"/>
                </a:solidFill>
                <a:latin typeface="Times New Roman"/>
                <a:cs typeface="Times New Roman"/>
              </a:rPr>
              <a:t>MAI </a:t>
            </a:r>
            <a:r>
              <a:rPr sz="2800" b="1" spc="-20" dirty="0">
                <a:solidFill>
                  <a:srgbClr val="333399"/>
                </a:solidFill>
                <a:latin typeface="Times New Roman"/>
                <a:cs typeface="Times New Roman"/>
              </a:rPr>
              <a:t>cercare </a:t>
            </a:r>
            <a:r>
              <a:rPr sz="2800" b="1" dirty="0">
                <a:solidFill>
                  <a:srgbClr val="333399"/>
                </a:solidFill>
                <a:latin typeface="Times New Roman"/>
                <a:cs typeface="Times New Roman"/>
              </a:rPr>
              <a:t>di </a:t>
            </a:r>
            <a:r>
              <a:rPr sz="2800" b="1" spc="-10" dirty="0">
                <a:solidFill>
                  <a:srgbClr val="333399"/>
                </a:solidFill>
                <a:latin typeface="Times New Roman"/>
                <a:cs typeface="Times New Roman"/>
              </a:rPr>
              <a:t>ridurre </a:t>
            </a:r>
            <a:r>
              <a:rPr sz="2800" b="1" spc="-690" dirty="0">
                <a:solidFill>
                  <a:srgbClr val="333399"/>
                </a:solidFill>
                <a:latin typeface="Times New Roman"/>
                <a:cs typeface="Times New Roman"/>
              </a:rPr>
              <a:t> </a:t>
            </a:r>
            <a:r>
              <a:rPr sz="2800" b="1" spc="-5" dirty="0">
                <a:solidFill>
                  <a:srgbClr val="333399"/>
                </a:solidFill>
                <a:latin typeface="Times New Roman"/>
                <a:cs typeface="Times New Roman"/>
              </a:rPr>
              <a:t>la lussazione.</a:t>
            </a:r>
            <a:endParaRPr sz="2800" dirty="0">
              <a:latin typeface="Times New Roman"/>
              <a:cs typeface="Times New Roman"/>
            </a:endParaRPr>
          </a:p>
        </p:txBody>
      </p:sp>
      <p:pic>
        <p:nvPicPr>
          <p:cNvPr id="7" name="object 7"/>
          <p:cNvPicPr/>
          <p:nvPr/>
        </p:nvPicPr>
        <p:blipFill>
          <a:blip r:embed="rId4" cstate="print"/>
          <a:stretch>
            <a:fillRect/>
          </a:stretch>
        </p:blipFill>
        <p:spPr>
          <a:xfrm>
            <a:off x="477452" y="3608079"/>
            <a:ext cx="2565400" cy="2198687"/>
          </a:xfrm>
          <a:prstGeom prst="rect">
            <a:avLst/>
          </a:prstGeom>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26299" y="211514"/>
            <a:ext cx="1692910"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Fr</a:t>
            </a:r>
            <a:r>
              <a:rPr sz="3600" b="1" dirty="0">
                <a:solidFill>
                  <a:srgbClr val="FF0000"/>
                </a:solidFill>
                <a:latin typeface="Times New Roman"/>
                <a:cs typeface="Times New Roman"/>
              </a:rPr>
              <a:t>attu</a:t>
            </a:r>
            <a:r>
              <a:rPr sz="3600" b="1" spc="-65" dirty="0">
                <a:solidFill>
                  <a:srgbClr val="FF0000"/>
                </a:solidFill>
                <a:latin typeface="Times New Roman"/>
                <a:cs typeface="Times New Roman"/>
              </a:rPr>
              <a:t>r</a:t>
            </a:r>
            <a:r>
              <a:rPr sz="3600" b="1" dirty="0">
                <a:solidFill>
                  <a:srgbClr val="FF0000"/>
                </a:solidFill>
                <a:latin typeface="Times New Roman"/>
                <a:cs typeface="Times New Roman"/>
              </a:rPr>
              <a:t>e</a:t>
            </a:r>
            <a:endParaRPr sz="3600" dirty="0">
              <a:latin typeface="Times New Roman"/>
              <a:cs typeface="Times New Roman"/>
            </a:endParaRPr>
          </a:p>
        </p:txBody>
      </p:sp>
      <p:sp>
        <p:nvSpPr>
          <p:cNvPr id="3" name="object 3"/>
          <p:cNvSpPr txBox="1"/>
          <p:nvPr/>
        </p:nvSpPr>
        <p:spPr>
          <a:xfrm>
            <a:off x="250825" y="5181600"/>
            <a:ext cx="7860665" cy="858519"/>
          </a:xfrm>
          <a:prstGeom prst="rect">
            <a:avLst/>
          </a:prstGeom>
        </p:spPr>
        <p:txBody>
          <a:bodyPr vert="horz" wrap="square" lIns="0" tIns="43180" rIns="0" bIns="0" rtlCol="0">
            <a:spAutoFit/>
          </a:bodyPr>
          <a:lstStyle/>
          <a:p>
            <a:pPr marL="12700" marR="5080">
              <a:lnSpc>
                <a:spcPts val="3200"/>
              </a:lnSpc>
              <a:spcBef>
                <a:spcPts val="340"/>
              </a:spcBef>
              <a:buClr>
                <a:srgbClr val="333399"/>
              </a:buClr>
              <a:buSzPct val="96428"/>
              <a:buFont typeface="Times New Roman"/>
              <a:buChar char="•"/>
              <a:tabLst>
                <a:tab pos="138430" algn="l"/>
              </a:tabLst>
            </a:pPr>
            <a:r>
              <a:rPr sz="2800" b="1" spc="-25" dirty="0">
                <a:solidFill>
                  <a:srgbClr val="FF0000"/>
                </a:solidFill>
                <a:latin typeface="Times New Roman"/>
                <a:cs typeface="Times New Roman"/>
              </a:rPr>
              <a:t>INCOMPLETA:</a:t>
            </a:r>
            <a:r>
              <a:rPr sz="2800" b="1" spc="-5" dirty="0">
                <a:solidFill>
                  <a:srgbClr val="FF0000"/>
                </a:solidFill>
                <a:latin typeface="Times New Roman"/>
                <a:cs typeface="Times New Roman"/>
              </a:rPr>
              <a:t> </a:t>
            </a:r>
            <a:r>
              <a:rPr sz="2800" b="1" spc="-5" dirty="0">
                <a:solidFill>
                  <a:srgbClr val="333399"/>
                </a:solidFill>
                <a:latin typeface="Times New Roman"/>
                <a:cs typeface="Times New Roman"/>
              </a:rPr>
              <a:t>l’osso</a:t>
            </a:r>
            <a:r>
              <a:rPr sz="2800" b="1" spc="5" dirty="0">
                <a:solidFill>
                  <a:srgbClr val="333399"/>
                </a:solidFill>
                <a:latin typeface="Times New Roman"/>
                <a:cs typeface="Times New Roman"/>
              </a:rPr>
              <a:t> </a:t>
            </a:r>
            <a:r>
              <a:rPr sz="2800" b="1" dirty="0">
                <a:solidFill>
                  <a:srgbClr val="333399"/>
                </a:solidFill>
                <a:latin typeface="Times New Roman"/>
                <a:cs typeface="Times New Roman"/>
              </a:rPr>
              <a:t>non</a:t>
            </a:r>
            <a:r>
              <a:rPr sz="2800" b="1" spc="5" dirty="0">
                <a:solidFill>
                  <a:srgbClr val="333399"/>
                </a:solidFill>
                <a:latin typeface="Times New Roman"/>
                <a:cs typeface="Times New Roman"/>
              </a:rPr>
              <a:t> </a:t>
            </a:r>
            <a:r>
              <a:rPr sz="2800" b="1" dirty="0">
                <a:solidFill>
                  <a:srgbClr val="333399"/>
                </a:solidFill>
                <a:latin typeface="Times New Roman"/>
                <a:cs typeface="Times New Roman"/>
              </a:rPr>
              <a:t>è </a:t>
            </a:r>
            <a:r>
              <a:rPr sz="2800" b="1" spc="-5" dirty="0">
                <a:solidFill>
                  <a:srgbClr val="333399"/>
                </a:solidFill>
                <a:latin typeface="Times New Roman"/>
                <a:cs typeface="Times New Roman"/>
              </a:rPr>
              <a:t>completamente</a:t>
            </a:r>
            <a:r>
              <a:rPr sz="2800" b="1" dirty="0">
                <a:solidFill>
                  <a:srgbClr val="333399"/>
                </a:solidFill>
                <a:latin typeface="Times New Roman"/>
                <a:cs typeface="Times New Roman"/>
              </a:rPr>
              <a:t> </a:t>
            </a:r>
            <a:r>
              <a:rPr sz="2800" b="1" spc="-10" dirty="0">
                <a:solidFill>
                  <a:srgbClr val="333399"/>
                </a:solidFill>
                <a:latin typeface="Times New Roman"/>
                <a:cs typeface="Times New Roman"/>
              </a:rPr>
              <a:t>rotto. </a:t>
            </a:r>
            <a:r>
              <a:rPr sz="2800" b="1" spc="-685" dirty="0">
                <a:solidFill>
                  <a:srgbClr val="333399"/>
                </a:solidFill>
                <a:latin typeface="Times New Roman"/>
                <a:cs typeface="Times New Roman"/>
              </a:rPr>
              <a:t> </a:t>
            </a:r>
            <a:r>
              <a:rPr sz="2800" b="1" spc="-70" dirty="0">
                <a:solidFill>
                  <a:srgbClr val="333399"/>
                </a:solidFill>
                <a:latin typeface="Times New Roman"/>
                <a:cs typeface="Times New Roman"/>
              </a:rPr>
              <a:t>Tali</a:t>
            </a:r>
            <a:r>
              <a:rPr sz="2800" b="1" spc="-10" dirty="0">
                <a:solidFill>
                  <a:srgbClr val="333399"/>
                </a:solidFill>
                <a:latin typeface="Times New Roman"/>
                <a:cs typeface="Times New Roman"/>
              </a:rPr>
              <a:t> fratture</a:t>
            </a:r>
            <a:r>
              <a:rPr sz="2800" b="1" spc="-5" dirty="0">
                <a:solidFill>
                  <a:srgbClr val="333399"/>
                </a:solidFill>
                <a:latin typeface="Times New Roman"/>
                <a:cs typeface="Times New Roman"/>
              </a:rPr>
              <a:t> </a:t>
            </a:r>
            <a:r>
              <a:rPr sz="2800" b="1" dirty="0">
                <a:solidFill>
                  <a:srgbClr val="333399"/>
                </a:solidFill>
                <a:latin typeface="Times New Roman"/>
                <a:cs typeface="Times New Roman"/>
              </a:rPr>
              <a:t>sono </a:t>
            </a:r>
            <a:r>
              <a:rPr sz="2800" b="1" spc="-5" dirty="0">
                <a:solidFill>
                  <a:srgbClr val="333399"/>
                </a:solidFill>
                <a:latin typeface="Times New Roman"/>
                <a:cs typeface="Times New Roman"/>
              </a:rPr>
              <a:t>tipiche dei bambini</a:t>
            </a:r>
            <a:endParaRPr sz="2800">
              <a:latin typeface="Times New Roman"/>
              <a:cs typeface="Times New Roman"/>
            </a:endParaRPr>
          </a:p>
        </p:txBody>
      </p:sp>
      <p:pic>
        <p:nvPicPr>
          <p:cNvPr id="4" name="object 4"/>
          <p:cNvPicPr/>
          <p:nvPr/>
        </p:nvPicPr>
        <p:blipFill>
          <a:blip r:embed="rId3" cstate="print"/>
          <a:stretch>
            <a:fillRect/>
          </a:stretch>
        </p:blipFill>
        <p:spPr>
          <a:xfrm>
            <a:off x="6934200" y="211514"/>
            <a:ext cx="1792287" cy="2449512"/>
          </a:xfrm>
          <a:prstGeom prst="rect">
            <a:avLst/>
          </a:prstGeom>
        </p:spPr>
      </p:pic>
      <p:sp>
        <p:nvSpPr>
          <p:cNvPr id="5" name="object 5"/>
          <p:cNvSpPr txBox="1"/>
          <p:nvPr/>
        </p:nvSpPr>
        <p:spPr>
          <a:xfrm>
            <a:off x="140970" y="1117332"/>
            <a:ext cx="6647180" cy="3589020"/>
          </a:xfrm>
          <a:prstGeom prst="rect">
            <a:avLst/>
          </a:prstGeom>
        </p:spPr>
        <p:txBody>
          <a:bodyPr vert="horz" wrap="square" lIns="0" tIns="43180" rIns="0" bIns="0" rtlCol="0">
            <a:spAutoFit/>
          </a:bodyPr>
          <a:lstStyle/>
          <a:p>
            <a:pPr marL="12700" marR="1992630">
              <a:lnSpc>
                <a:spcPts val="3200"/>
              </a:lnSpc>
              <a:spcBef>
                <a:spcPts val="340"/>
              </a:spcBef>
              <a:buClr>
                <a:srgbClr val="333399"/>
              </a:buClr>
              <a:buSzPct val="96428"/>
              <a:buFont typeface="Times New Roman"/>
              <a:buChar char="•"/>
              <a:tabLst>
                <a:tab pos="138430" algn="l"/>
              </a:tabLst>
            </a:pPr>
            <a:r>
              <a:rPr sz="2800" b="1" dirty="0">
                <a:solidFill>
                  <a:srgbClr val="FF0000"/>
                </a:solidFill>
                <a:latin typeface="Times New Roman"/>
                <a:cs typeface="Times New Roman"/>
              </a:rPr>
              <a:t>CHIUSA: </a:t>
            </a:r>
            <a:r>
              <a:rPr sz="2800" b="1" spc="-5" dirty="0">
                <a:solidFill>
                  <a:srgbClr val="333399"/>
                </a:solidFill>
                <a:latin typeface="Times New Roman"/>
                <a:cs typeface="Times New Roman"/>
              </a:rPr>
              <a:t>senza fuoriuscita </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dell’osso dalla pelle, l’osso </a:t>
            </a:r>
            <a:r>
              <a:rPr sz="2800" b="1" dirty="0">
                <a:solidFill>
                  <a:srgbClr val="333399"/>
                </a:solidFill>
                <a:latin typeface="Times New Roman"/>
                <a:cs typeface="Times New Roman"/>
              </a:rPr>
              <a:t>non </a:t>
            </a:r>
            <a:r>
              <a:rPr sz="2800" b="1" spc="-685" dirty="0">
                <a:solidFill>
                  <a:srgbClr val="333399"/>
                </a:solidFill>
                <a:latin typeface="Times New Roman"/>
                <a:cs typeface="Times New Roman"/>
              </a:rPr>
              <a:t> </a:t>
            </a:r>
            <a:r>
              <a:rPr sz="2800" b="1" spc="-5" dirty="0">
                <a:solidFill>
                  <a:srgbClr val="333399"/>
                </a:solidFill>
                <a:latin typeface="Times New Roman"/>
                <a:cs typeface="Times New Roman"/>
              </a:rPr>
              <a:t>comunica con l’esterno</a:t>
            </a:r>
            <a:endParaRPr sz="2800">
              <a:latin typeface="Times New Roman"/>
              <a:cs typeface="Times New Roman"/>
            </a:endParaRPr>
          </a:p>
          <a:p>
            <a:pPr marL="3108325" marR="5080" lvl="1">
              <a:lnSpc>
                <a:spcPts val="3200"/>
              </a:lnSpc>
              <a:spcBef>
                <a:spcPts val="2300"/>
              </a:spcBef>
              <a:buClr>
                <a:srgbClr val="333399"/>
              </a:buClr>
              <a:buSzPct val="96428"/>
              <a:buFont typeface="Times New Roman"/>
              <a:buChar char="•"/>
              <a:tabLst>
                <a:tab pos="3234055" algn="l"/>
              </a:tabLst>
            </a:pPr>
            <a:r>
              <a:rPr sz="2800" b="1" spc="-30" dirty="0">
                <a:solidFill>
                  <a:srgbClr val="FF0000"/>
                </a:solidFill>
                <a:latin typeface="Times New Roman"/>
                <a:cs typeface="Times New Roman"/>
              </a:rPr>
              <a:t>ESPOSTA:</a:t>
            </a:r>
            <a:r>
              <a:rPr sz="2800" b="1" spc="-25" dirty="0">
                <a:solidFill>
                  <a:srgbClr val="FF0000"/>
                </a:solidFill>
                <a:latin typeface="Times New Roman"/>
                <a:cs typeface="Times New Roman"/>
              </a:rPr>
              <a:t> </a:t>
            </a:r>
            <a:r>
              <a:rPr sz="2800" b="1" dirty="0">
                <a:solidFill>
                  <a:srgbClr val="333399"/>
                </a:solidFill>
                <a:latin typeface="Times New Roman"/>
                <a:cs typeface="Times New Roman"/>
              </a:rPr>
              <a:t>i</a:t>
            </a:r>
            <a:r>
              <a:rPr sz="2800" b="1" spc="-25" dirty="0">
                <a:solidFill>
                  <a:srgbClr val="333399"/>
                </a:solidFill>
                <a:latin typeface="Times New Roman"/>
                <a:cs typeface="Times New Roman"/>
              </a:rPr>
              <a:t> </a:t>
            </a:r>
            <a:r>
              <a:rPr sz="2800" b="1" spc="-5" dirty="0">
                <a:solidFill>
                  <a:srgbClr val="333399"/>
                </a:solidFill>
                <a:latin typeface="Times New Roman"/>
                <a:cs typeface="Times New Roman"/>
              </a:rPr>
              <a:t>muscoli</a:t>
            </a:r>
            <a:r>
              <a:rPr sz="2800" b="1" spc="-20" dirty="0">
                <a:solidFill>
                  <a:srgbClr val="333399"/>
                </a:solidFill>
                <a:latin typeface="Times New Roman"/>
                <a:cs typeface="Times New Roman"/>
              </a:rPr>
              <a:t> </a:t>
            </a:r>
            <a:r>
              <a:rPr sz="2800" b="1" dirty="0">
                <a:solidFill>
                  <a:srgbClr val="333399"/>
                </a:solidFill>
                <a:latin typeface="Times New Roman"/>
                <a:cs typeface="Times New Roman"/>
              </a:rPr>
              <a:t>e </a:t>
            </a:r>
            <a:r>
              <a:rPr sz="2800" b="1" spc="-685" dirty="0">
                <a:solidFill>
                  <a:srgbClr val="333399"/>
                </a:solidFill>
                <a:latin typeface="Times New Roman"/>
                <a:cs typeface="Times New Roman"/>
              </a:rPr>
              <a:t> </a:t>
            </a:r>
            <a:r>
              <a:rPr sz="2800" b="1" spc="-5" dirty="0">
                <a:solidFill>
                  <a:srgbClr val="333399"/>
                </a:solidFill>
                <a:latin typeface="Times New Roman"/>
                <a:cs typeface="Times New Roman"/>
              </a:rPr>
              <a:t>la pelle </a:t>
            </a:r>
            <a:r>
              <a:rPr sz="2800" b="1" dirty="0">
                <a:solidFill>
                  <a:srgbClr val="333399"/>
                </a:solidFill>
                <a:latin typeface="Times New Roman"/>
                <a:cs typeface="Times New Roman"/>
              </a:rPr>
              <a:t>sono </a:t>
            </a:r>
            <a:r>
              <a:rPr sz="2800" b="1" spc="-5" dirty="0">
                <a:solidFill>
                  <a:srgbClr val="333399"/>
                </a:solidFill>
                <a:latin typeface="Times New Roman"/>
                <a:cs typeface="Times New Roman"/>
              </a:rPr>
              <a:t>lacerati </a:t>
            </a:r>
            <a:r>
              <a:rPr sz="2800" b="1" dirty="0">
                <a:solidFill>
                  <a:srgbClr val="333399"/>
                </a:solidFill>
                <a:latin typeface="Times New Roman"/>
                <a:cs typeface="Times New Roman"/>
              </a:rPr>
              <a:t>e </a:t>
            </a:r>
            <a:r>
              <a:rPr sz="2800" b="1" spc="5" dirty="0">
                <a:solidFill>
                  <a:srgbClr val="333399"/>
                </a:solidFill>
                <a:latin typeface="Times New Roman"/>
                <a:cs typeface="Times New Roman"/>
              </a:rPr>
              <a:t> </a:t>
            </a:r>
            <a:r>
              <a:rPr sz="2800" b="1" spc="-5" dirty="0">
                <a:solidFill>
                  <a:srgbClr val="333399"/>
                </a:solidFill>
                <a:latin typeface="Times New Roman"/>
                <a:cs typeface="Times New Roman"/>
              </a:rPr>
              <a:t>le </a:t>
            </a:r>
            <a:r>
              <a:rPr sz="2800" b="1" dirty="0">
                <a:solidFill>
                  <a:srgbClr val="333399"/>
                </a:solidFill>
                <a:latin typeface="Times New Roman"/>
                <a:cs typeface="Times New Roman"/>
              </a:rPr>
              <a:t>ossa </a:t>
            </a:r>
            <a:r>
              <a:rPr sz="2800" b="1" spc="-5" dirty="0">
                <a:solidFill>
                  <a:srgbClr val="333399"/>
                </a:solidFill>
                <a:latin typeface="Times New Roman"/>
                <a:cs typeface="Times New Roman"/>
              </a:rPr>
              <a:t>fratturate </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comunicano con </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l’esterno</a:t>
            </a:r>
            <a:endParaRPr sz="2800">
              <a:latin typeface="Times New Roman"/>
              <a:cs typeface="Times New Roman"/>
            </a:endParaRPr>
          </a:p>
        </p:txBody>
      </p:sp>
      <p:pic>
        <p:nvPicPr>
          <p:cNvPr id="6" name="object 6"/>
          <p:cNvPicPr/>
          <p:nvPr/>
        </p:nvPicPr>
        <p:blipFill>
          <a:blip r:embed="rId4" cstate="print"/>
          <a:stretch>
            <a:fillRect/>
          </a:stretch>
        </p:blipFill>
        <p:spPr>
          <a:xfrm>
            <a:off x="250825" y="2781300"/>
            <a:ext cx="2952750" cy="1957387"/>
          </a:xfrm>
          <a:prstGeom prst="rect">
            <a:avLst/>
          </a:prstGeom>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04962" y="2063075"/>
            <a:ext cx="5630545" cy="3200400"/>
          </a:xfrm>
          <a:prstGeom prst="rect">
            <a:avLst/>
          </a:prstGeom>
        </p:spPr>
        <p:txBody>
          <a:bodyPr vert="horz" wrap="square" lIns="0" tIns="83820" rIns="0" bIns="0" rtlCol="0">
            <a:spAutoFit/>
          </a:bodyPr>
          <a:lstStyle/>
          <a:p>
            <a:pPr marL="355600" indent="-342900">
              <a:lnSpc>
                <a:spcPct val="100000"/>
              </a:lnSpc>
              <a:spcBef>
                <a:spcPts val="660"/>
              </a:spcBef>
              <a:buFont typeface="Arial MT"/>
              <a:buChar char="•"/>
              <a:tabLst>
                <a:tab pos="354965" algn="l"/>
                <a:tab pos="355600" algn="l"/>
              </a:tabLst>
            </a:pPr>
            <a:r>
              <a:rPr sz="3200" b="1" spc="-5" dirty="0">
                <a:solidFill>
                  <a:srgbClr val="333399"/>
                </a:solidFill>
                <a:latin typeface="Arial"/>
                <a:cs typeface="Arial"/>
              </a:rPr>
              <a:t>Gonfiore;</a:t>
            </a:r>
            <a:endParaRPr sz="3200">
              <a:latin typeface="Arial"/>
              <a:cs typeface="Arial"/>
            </a:endParaRPr>
          </a:p>
          <a:p>
            <a:pPr marL="355600" indent="-342900">
              <a:lnSpc>
                <a:spcPct val="100000"/>
              </a:lnSpc>
              <a:spcBef>
                <a:spcPts val="560"/>
              </a:spcBef>
              <a:buFont typeface="Arial MT"/>
              <a:buChar char="•"/>
              <a:tabLst>
                <a:tab pos="354965" algn="l"/>
                <a:tab pos="355600" algn="l"/>
              </a:tabLst>
            </a:pPr>
            <a:r>
              <a:rPr sz="3200" b="1" spc="-5" dirty="0">
                <a:solidFill>
                  <a:srgbClr val="333399"/>
                </a:solidFill>
                <a:latin typeface="Arial"/>
                <a:cs typeface="Arial"/>
              </a:rPr>
              <a:t>Dolore</a:t>
            </a:r>
            <a:r>
              <a:rPr sz="3200" b="1" spc="-30" dirty="0">
                <a:solidFill>
                  <a:srgbClr val="333399"/>
                </a:solidFill>
                <a:latin typeface="Arial"/>
                <a:cs typeface="Arial"/>
              </a:rPr>
              <a:t> </a:t>
            </a:r>
            <a:r>
              <a:rPr sz="3200" b="1" spc="-5" dirty="0">
                <a:solidFill>
                  <a:srgbClr val="333399"/>
                </a:solidFill>
                <a:latin typeface="Arial"/>
                <a:cs typeface="Arial"/>
              </a:rPr>
              <a:t>intenso;</a:t>
            </a:r>
            <a:endParaRPr sz="3200">
              <a:latin typeface="Arial"/>
              <a:cs typeface="Arial"/>
            </a:endParaRPr>
          </a:p>
          <a:p>
            <a:pPr marL="355600" marR="433705" indent="-342900">
              <a:lnSpc>
                <a:spcPts val="3700"/>
              </a:lnSpc>
              <a:spcBef>
                <a:spcPts val="800"/>
              </a:spcBef>
              <a:buFont typeface="Arial MT"/>
              <a:buChar char="•"/>
              <a:tabLst>
                <a:tab pos="354965" algn="l"/>
                <a:tab pos="355600" algn="l"/>
              </a:tabLst>
            </a:pPr>
            <a:r>
              <a:rPr sz="3200" b="1" spc="-5" dirty="0">
                <a:solidFill>
                  <a:srgbClr val="333399"/>
                </a:solidFill>
                <a:latin typeface="Arial"/>
                <a:cs typeface="Arial"/>
              </a:rPr>
              <a:t>Deformazione della parte </a:t>
            </a:r>
            <a:r>
              <a:rPr sz="3200" b="1" spc="-875" dirty="0">
                <a:solidFill>
                  <a:srgbClr val="333399"/>
                </a:solidFill>
                <a:latin typeface="Arial"/>
                <a:cs typeface="Arial"/>
              </a:rPr>
              <a:t> </a:t>
            </a:r>
            <a:r>
              <a:rPr sz="3200" b="1" spc="-5" dirty="0">
                <a:solidFill>
                  <a:srgbClr val="333399"/>
                </a:solidFill>
                <a:latin typeface="Arial"/>
                <a:cs typeface="Arial"/>
              </a:rPr>
              <a:t>colpita;</a:t>
            </a:r>
            <a:endParaRPr sz="3200">
              <a:latin typeface="Arial"/>
              <a:cs typeface="Arial"/>
            </a:endParaRPr>
          </a:p>
          <a:p>
            <a:pPr marL="355600" marR="5080" indent="-342900">
              <a:lnSpc>
                <a:spcPts val="3700"/>
              </a:lnSpc>
              <a:spcBef>
                <a:spcPts val="700"/>
              </a:spcBef>
              <a:buFont typeface="Arial MT"/>
              <a:buChar char="•"/>
              <a:tabLst>
                <a:tab pos="354965" algn="l"/>
                <a:tab pos="355600" algn="l"/>
              </a:tabLst>
            </a:pPr>
            <a:r>
              <a:rPr sz="3200" b="1" spc="-5" dirty="0">
                <a:solidFill>
                  <a:srgbClr val="333399"/>
                </a:solidFill>
                <a:latin typeface="Arial"/>
                <a:cs typeface="Arial"/>
              </a:rPr>
              <a:t>Impossibilità di utilizzare la </a:t>
            </a:r>
            <a:r>
              <a:rPr sz="3200" b="1" spc="-875" dirty="0">
                <a:solidFill>
                  <a:srgbClr val="333399"/>
                </a:solidFill>
                <a:latin typeface="Arial"/>
                <a:cs typeface="Arial"/>
              </a:rPr>
              <a:t> </a:t>
            </a:r>
            <a:r>
              <a:rPr sz="3200" b="1" spc="-5" dirty="0">
                <a:solidFill>
                  <a:srgbClr val="333399"/>
                </a:solidFill>
                <a:latin typeface="Arial"/>
                <a:cs typeface="Arial"/>
              </a:rPr>
              <a:t>parte colpita.</a:t>
            </a:r>
            <a:endParaRPr sz="3200">
              <a:latin typeface="Arial"/>
              <a:cs typeface="Arial"/>
            </a:endParaRPr>
          </a:p>
        </p:txBody>
      </p:sp>
      <p:sp>
        <p:nvSpPr>
          <p:cNvPr id="3" name="object 3"/>
          <p:cNvSpPr txBox="1">
            <a:spLocks noGrp="1"/>
          </p:cNvSpPr>
          <p:nvPr>
            <p:ph type="title"/>
          </p:nvPr>
        </p:nvSpPr>
        <p:spPr>
          <a:xfrm>
            <a:off x="3099507" y="660374"/>
            <a:ext cx="2972435"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Segni</a:t>
            </a:r>
            <a:r>
              <a:rPr sz="3600" b="1" spc="-30" dirty="0">
                <a:solidFill>
                  <a:srgbClr val="FF0000"/>
                </a:solidFill>
                <a:latin typeface="Times New Roman"/>
                <a:cs typeface="Times New Roman"/>
              </a:rPr>
              <a:t> </a:t>
            </a:r>
            <a:r>
              <a:rPr sz="3600" b="1" dirty="0">
                <a:solidFill>
                  <a:srgbClr val="FF0000"/>
                </a:solidFill>
                <a:latin typeface="Times New Roman"/>
                <a:cs typeface="Times New Roman"/>
              </a:rPr>
              <a:t>e</a:t>
            </a:r>
            <a:r>
              <a:rPr sz="3600" b="1" spc="-30" dirty="0">
                <a:solidFill>
                  <a:srgbClr val="FF0000"/>
                </a:solidFill>
                <a:latin typeface="Times New Roman"/>
                <a:cs typeface="Times New Roman"/>
              </a:rPr>
              <a:t> </a:t>
            </a:r>
            <a:r>
              <a:rPr sz="3600" b="1" spc="-5" dirty="0">
                <a:solidFill>
                  <a:srgbClr val="FF0000"/>
                </a:solidFill>
                <a:latin typeface="Times New Roman"/>
                <a:cs typeface="Times New Roman"/>
              </a:rPr>
              <a:t>sintomi</a:t>
            </a:r>
            <a:endParaRPr sz="3600">
              <a:latin typeface="Times New Roman"/>
              <a:cs typeface="Times New Roman"/>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28800" y="685800"/>
            <a:ext cx="4808142" cy="443711"/>
          </a:xfrm>
          <a:prstGeom prst="rect">
            <a:avLst/>
          </a:prstGeom>
        </p:spPr>
        <p:txBody>
          <a:bodyPr vert="horz" wrap="square" lIns="0" tIns="12700" rIns="0" bIns="0" rtlCol="0">
            <a:spAutoFit/>
          </a:bodyPr>
          <a:lstStyle/>
          <a:p>
            <a:pPr marL="1264920" algn="l" defTabSz="457200" rtl="0">
              <a:spcBef>
                <a:spcPts val="100"/>
              </a:spcBef>
            </a:pPr>
            <a:r>
              <a:rPr sz="2800" b="1" kern="1200" dirty="0">
                <a:solidFill>
                  <a:srgbClr val="FF0000"/>
                </a:solidFill>
                <a:latin typeface="Times New Roman"/>
                <a:ea typeface="+mn-ea"/>
                <a:cs typeface="Times New Roman"/>
              </a:rPr>
              <a:t>COSA FARE</a:t>
            </a:r>
          </a:p>
        </p:txBody>
      </p:sp>
      <p:sp>
        <p:nvSpPr>
          <p:cNvPr id="3" name="object 3"/>
          <p:cNvSpPr txBox="1"/>
          <p:nvPr/>
        </p:nvSpPr>
        <p:spPr>
          <a:xfrm>
            <a:off x="1398587" y="1443495"/>
            <a:ext cx="6687820" cy="3920490"/>
          </a:xfrm>
          <a:prstGeom prst="rect">
            <a:avLst/>
          </a:prstGeom>
        </p:spPr>
        <p:txBody>
          <a:bodyPr vert="horz" wrap="square" lIns="0" tIns="12700" rIns="0" bIns="0" rtlCol="0">
            <a:spAutoFit/>
          </a:bodyPr>
          <a:lstStyle/>
          <a:p>
            <a:pPr marL="406400" indent="-342900">
              <a:lnSpc>
                <a:spcPct val="100000"/>
              </a:lnSpc>
              <a:spcBef>
                <a:spcPts val="100"/>
              </a:spcBef>
              <a:buFont typeface="Arial MT"/>
              <a:buChar char="•"/>
              <a:tabLst>
                <a:tab pos="405765" algn="l"/>
                <a:tab pos="406400" algn="l"/>
              </a:tabLst>
            </a:pPr>
            <a:r>
              <a:rPr sz="3000" b="1" spc="-5" dirty="0">
                <a:solidFill>
                  <a:srgbClr val="333399"/>
                </a:solidFill>
                <a:latin typeface="Arial"/>
                <a:cs typeface="Arial"/>
              </a:rPr>
              <a:t>Applicare</a:t>
            </a:r>
            <a:r>
              <a:rPr sz="3000" b="1" spc="-45" dirty="0">
                <a:solidFill>
                  <a:srgbClr val="333399"/>
                </a:solidFill>
                <a:latin typeface="Arial"/>
                <a:cs typeface="Arial"/>
              </a:rPr>
              <a:t> </a:t>
            </a:r>
            <a:r>
              <a:rPr sz="3000" b="1" dirty="0">
                <a:solidFill>
                  <a:srgbClr val="333399"/>
                </a:solidFill>
                <a:latin typeface="Arial"/>
                <a:cs typeface="Arial"/>
              </a:rPr>
              <a:t>ghiaccio;</a:t>
            </a:r>
            <a:endParaRPr sz="3000" dirty="0">
              <a:latin typeface="Arial"/>
              <a:cs typeface="Arial"/>
            </a:endParaRPr>
          </a:p>
          <a:p>
            <a:pPr marL="406400" marR="5080" indent="-342900">
              <a:lnSpc>
                <a:spcPts val="2900"/>
              </a:lnSpc>
              <a:spcBef>
                <a:spcPts val="685"/>
              </a:spcBef>
              <a:buFont typeface="Arial MT"/>
              <a:buChar char="•"/>
              <a:tabLst>
                <a:tab pos="405765" algn="l"/>
                <a:tab pos="406400" algn="l"/>
              </a:tabLst>
            </a:pPr>
            <a:r>
              <a:rPr sz="3000" b="1" spc="-5" dirty="0">
                <a:solidFill>
                  <a:srgbClr val="333399"/>
                </a:solidFill>
                <a:latin typeface="Arial"/>
                <a:cs typeface="Arial"/>
              </a:rPr>
              <a:t>Eventualmente</a:t>
            </a:r>
            <a:r>
              <a:rPr sz="3000" b="1" dirty="0">
                <a:solidFill>
                  <a:srgbClr val="333399"/>
                </a:solidFill>
                <a:latin typeface="Arial"/>
                <a:cs typeface="Arial"/>
              </a:rPr>
              <a:t> </a:t>
            </a:r>
            <a:r>
              <a:rPr sz="3000" b="1" spc="-5" dirty="0">
                <a:solidFill>
                  <a:srgbClr val="333399"/>
                </a:solidFill>
                <a:latin typeface="Arial"/>
                <a:cs typeface="Arial"/>
              </a:rPr>
              <a:t>medicare</a:t>
            </a:r>
            <a:r>
              <a:rPr sz="3000" b="1" dirty="0">
                <a:solidFill>
                  <a:srgbClr val="333399"/>
                </a:solidFill>
                <a:latin typeface="Arial"/>
                <a:cs typeface="Arial"/>
              </a:rPr>
              <a:t> </a:t>
            </a:r>
            <a:r>
              <a:rPr sz="3000" b="1" spc="-5" dirty="0">
                <a:solidFill>
                  <a:srgbClr val="333399"/>
                </a:solidFill>
                <a:latin typeface="Arial"/>
                <a:cs typeface="Arial"/>
              </a:rPr>
              <a:t>la</a:t>
            </a:r>
            <a:r>
              <a:rPr sz="3000" b="1" dirty="0">
                <a:solidFill>
                  <a:srgbClr val="333399"/>
                </a:solidFill>
                <a:latin typeface="Arial"/>
                <a:cs typeface="Arial"/>
              </a:rPr>
              <a:t> </a:t>
            </a:r>
            <a:r>
              <a:rPr sz="3000" b="1" spc="-5" dirty="0">
                <a:solidFill>
                  <a:srgbClr val="333399"/>
                </a:solidFill>
                <a:latin typeface="Arial"/>
                <a:cs typeface="Arial"/>
              </a:rPr>
              <a:t>ferita</a:t>
            </a:r>
            <a:r>
              <a:rPr sz="3000" b="1" dirty="0">
                <a:solidFill>
                  <a:srgbClr val="333399"/>
                </a:solidFill>
                <a:latin typeface="Arial"/>
                <a:cs typeface="Arial"/>
              </a:rPr>
              <a:t> e </a:t>
            </a:r>
            <a:r>
              <a:rPr sz="3000" b="1" spc="-815" dirty="0">
                <a:solidFill>
                  <a:srgbClr val="333399"/>
                </a:solidFill>
                <a:latin typeface="Arial"/>
                <a:cs typeface="Arial"/>
              </a:rPr>
              <a:t> </a:t>
            </a:r>
            <a:r>
              <a:rPr sz="3000" b="1" spc="-5" dirty="0">
                <a:solidFill>
                  <a:srgbClr val="333399"/>
                </a:solidFill>
                <a:latin typeface="Arial"/>
                <a:cs typeface="Arial"/>
              </a:rPr>
              <a:t>tamponare l’emorragia;</a:t>
            </a:r>
            <a:endParaRPr sz="3000" dirty="0">
              <a:latin typeface="Arial"/>
              <a:cs typeface="Arial"/>
            </a:endParaRPr>
          </a:p>
          <a:p>
            <a:pPr marL="406400" indent="-342900">
              <a:lnSpc>
                <a:spcPct val="100000"/>
              </a:lnSpc>
              <a:spcBef>
                <a:spcPts val="280"/>
              </a:spcBef>
              <a:buFont typeface="Arial MT"/>
              <a:buChar char="•"/>
              <a:tabLst>
                <a:tab pos="405765" algn="l"/>
                <a:tab pos="406400" algn="l"/>
              </a:tabLst>
            </a:pPr>
            <a:r>
              <a:rPr sz="3000" b="1" spc="-5" dirty="0">
                <a:solidFill>
                  <a:srgbClr val="333399"/>
                </a:solidFill>
                <a:latin typeface="Arial"/>
                <a:cs typeface="Arial"/>
              </a:rPr>
              <a:t>Immobilizzare</a:t>
            </a:r>
            <a:r>
              <a:rPr sz="3000" b="1" spc="-15" dirty="0">
                <a:solidFill>
                  <a:srgbClr val="333399"/>
                </a:solidFill>
                <a:latin typeface="Arial"/>
                <a:cs typeface="Arial"/>
              </a:rPr>
              <a:t> </a:t>
            </a:r>
            <a:r>
              <a:rPr sz="3000" b="1" spc="-5" dirty="0">
                <a:solidFill>
                  <a:srgbClr val="333399"/>
                </a:solidFill>
                <a:latin typeface="Arial"/>
                <a:cs typeface="Arial"/>
              </a:rPr>
              <a:t>la</a:t>
            </a:r>
            <a:r>
              <a:rPr sz="3000" b="1" spc="-10" dirty="0">
                <a:solidFill>
                  <a:srgbClr val="333399"/>
                </a:solidFill>
                <a:latin typeface="Arial"/>
                <a:cs typeface="Arial"/>
              </a:rPr>
              <a:t> </a:t>
            </a:r>
            <a:r>
              <a:rPr sz="3000" b="1" spc="-5" dirty="0">
                <a:solidFill>
                  <a:srgbClr val="333399"/>
                </a:solidFill>
                <a:latin typeface="Arial"/>
                <a:cs typeface="Arial"/>
              </a:rPr>
              <a:t>parte</a:t>
            </a:r>
            <a:endParaRPr sz="3000" dirty="0">
              <a:latin typeface="Arial"/>
              <a:cs typeface="Arial"/>
            </a:endParaRPr>
          </a:p>
          <a:p>
            <a:pPr>
              <a:lnSpc>
                <a:spcPct val="100000"/>
              </a:lnSpc>
              <a:spcBef>
                <a:spcPts val="5"/>
              </a:spcBef>
            </a:pPr>
            <a:endParaRPr sz="3650" dirty="0">
              <a:latin typeface="Arial"/>
              <a:cs typeface="Arial"/>
            </a:endParaRPr>
          </a:p>
          <a:p>
            <a:pPr marL="1264920">
              <a:lnSpc>
                <a:spcPct val="100000"/>
              </a:lnSpc>
            </a:pPr>
            <a:r>
              <a:rPr sz="2800" b="1" dirty="0">
                <a:solidFill>
                  <a:srgbClr val="FF0000"/>
                </a:solidFill>
                <a:latin typeface="Times New Roman"/>
                <a:cs typeface="Times New Roman"/>
              </a:rPr>
              <a:t>C</a:t>
            </a:r>
            <a:r>
              <a:rPr sz="2800" b="1" spc="-5" dirty="0">
                <a:solidFill>
                  <a:srgbClr val="FF0000"/>
                </a:solidFill>
                <a:latin typeface="Times New Roman"/>
                <a:cs typeface="Times New Roman"/>
              </a:rPr>
              <a:t>O</a:t>
            </a:r>
            <a:r>
              <a:rPr sz="2800" b="1" dirty="0">
                <a:solidFill>
                  <a:srgbClr val="FF0000"/>
                </a:solidFill>
                <a:latin typeface="Times New Roman"/>
                <a:cs typeface="Times New Roman"/>
              </a:rPr>
              <a:t>SA</a:t>
            </a:r>
            <a:r>
              <a:rPr sz="2800" b="1" spc="-155" dirty="0">
                <a:solidFill>
                  <a:srgbClr val="FF0000"/>
                </a:solidFill>
                <a:latin typeface="Times New Roman"/>
                <a:cs typeface="Times New Roman"/>
              </a:rPr>
              <a:t> </a:t>
            </a:r>
            <a:r>
              <a:rPr sz="2800" b="1" dirty="0">
                <a:solidFill>
                  <a:srgbClr val="FF0000"/>
                </a:solidFill>
                <a:latin typeface="Times New Roman"/>
                <a:cs typeface="Times New Roman"/>
              </a:rPr>
              <a:t>N</a:t>
            </a:r>
            <a:r>
              <a:rPr sz="2800" b="1" spc="-5" dirty="0">
                <a:solidFill>
                  <a:srgbClr val="FF0000"/>
                </a:solidFill>
                <a:latin typeface="Times New Roman"/>
                <a:cs typeface="Times New Roman"/>
              </a:rPr>
              <a:t>O</a:t>
            </a:r>
            <a:r>
              <a:rPr sz="2800" b="1" dirty="0">
                <a:solidFill>
                  <a:srgbClr val="FF0000"/>
                </a:solidFill>
                <a:latin typeface="Times New Roman"/>
                <a:cs typeface="Times New Roman"/>
              </a:rPr>
              <a:t>N </a:t>
            </a:r>
            <a:r>
              <a:rPr sz="2800" b="1" spc="-210" dirty="0">
                <a:solidFill>
                  <a:srgbClr val="FF0000"/>
                </a:solidFill>
                <a:latin typeface="Times New Roman"/>
                <a:cs typeface="Times New Roman"/>
              </a:rPr>
              <a:t>F</a:t>
            </a:r>
            <a:r>
              <a:rPr sz="2800" b="1" dirty="0">
                <a:solidFill>
                  <a:srgbClr val="FF0000"/>
                </a:solidFill>
                <a:latin typeface="Times New Roman"/>
                <a:cs typeface="Times New Roman"/>
              </a:rPr>
              <a:t>ARE</a:t>
            </a:r>
            <a:endParaRPr sz="2800" dirty="0">
              <a:latin typeface="Times New Roman"/>
              <a:cs typeface="Times New Roman"/>
            </a:endParaRPr>
          </a:p>
          <a:p>
            <a:pPr marL="355600" indent="-342900">
              <a:lnSpc>
                <a:spcPts val="3554"/>
              </a:lnSpc>
              <a:spcBef>
                <a:spcPts val="2030"/>
              </a:spcBef>
              <a:buFont typeface="Times New Roman"/>
              <a:buChar char="•"/>
              <a:tabLst>
                <a:tab pos="354965" algn="l"/>
                <a:tab pos="355600" algn="l"/>
              </a:tabLst>
            </a:pPr>
            <a:r>
              <a:rPr sz="3000" b="1" dirty="0">
                <a:solidFill>
                  <a:srgbClr val="333399"/>
                </a:solidFill>
                <a:latin typeface="Times New Roman"/>
                <a:cs typeface="Times New Roman"/>
              </a:rPr>
              <a:t>Non</a:t>
            </a:r>
            <a:r>
              <a:rPr sz="3000" b="1" spc="-15" dirty="0">
                <a:solidFill>
                  <a:srgbClr val="333399"/>
                </a:solidFill>
                <a:latin typeface="Times New Roman"/>
                <a:cs typeface="Times New Roman"/>
              </a:rPr>
              <a:t> </a:t>
            </a:r>
            <a:r>
              <a:rPr sz="3000" b="1" spc="-10" dirty="0">
                <a:solidFill>
                  <a:srgbClr val="333399"/>
                </a:solidFill>
                <a:latin typeface="Times New Roman"/>
                <a:cs typeface="Times New Roman"/>
              </a:rPr>
              <a:t>muovere</a:t>
            </a:r>
            <a:r>
              <a:rPr sz="3000" b="1" spc="-20" dirty="0">
                <a:solidFill>
                  <a:srgbClr val="333399"/>
                </a:solidFill>
                <a:latin typeface="Times New Roman"/>
                <a:cs typeface="Times New Roman"/>
              </a:rPr>
              <a:t> </a:t>
            </a:r>
            <a:r>
              <a:rPr sz="3000" b="1" spc="-5" dirty="0">
                <a:solidFill>
                  <a:srgbClr val="333399"/>
                </a:solidFill>
                <a:latin typeface="Times New Roman"/>
                <a:cs typeface="Times New Roman"/>
              </a:rPr>
              <a:t>la</a:t>
            </a:r>
            <a:r>
              <a:rPr sz="3000" b="1" spc="-15" dirty="0">
                <a:solidFill>
                  <a:srgbClr val="333399"/>
                </a:solidFill>
                <a:latin typeface="Times New Roman"/>
                <a:cs typeface="Times New Roman"/>
              </a:rPr>
              <a:t> </a:t>
            </a:r>
            <a:r>
              <a:rPr sz="3000" b="1" spc="-5" dirty="0">
                <a:solidFill>
                  <a:srgbClr val="333399"/>
                </a:solidFill>
                <a:latin typeface="Times New Roman"/>
                <a:cs typeface="Times New Roman"/>
              </a:rPr>
              <a:t>parte;</a:t>
            </a:r>
            <a:endParaRPr sz="3000" dirty="0">
              <a:latin typeface="Times New Roman"/>
              <a:cs typeface="Times New Roman"/>
            </a:endParaRPr>
          </a:p>
          <a:p>
            <a:pPr marL="355600" indent="-342900">
              <a:lnSpc>
                <a:spcPts val="3554"/>
              </a:lnSpc>
              <a:buFont typeface="Times New Roman"/>
              <a:buChar char="•"/>
              <a:tabLst>
                <a:tab pos="354965" algn="l"/>
                <a:tab pos="355600" algn="l"/>
              </a:tabLst>
            </a:pPr>
            <a:r>
              <a:rPr sz="3000" b="1" dirty="0">
                <a:solidFill>
                  <a:srgbClr val="333399"/>
                </a:solidFill>
                <a:latin typeface="Times New Roman"/>
                <a:cs typeface="Times New Roman"/>
              </a:rPr>
              <a:t>Non</a:t>
            </a:r>
            <a:r>
              <a:rPr sz="3000" b="1" spc="-10" dirty="0">
                <a:solidFill>
                  <a:srgbClr val="333399"/>
                </a:solidFill>
                <a:latin typeface="Times New Roman"/>
                <a:cs typeface="Times New Roman"/>
              </a:rPr>
              <a:t> </a:t>
            </a:r>
            <a:r>
              <a:rPr sz="3000" b="1" spc="-20" dirty="0">
                <a:solidFill>
                  <a:srgbClr val="333399"/>
                </a:solidFill>
                <a:latin typeface="Times New Roman"/>
                <a:cs typeface="Times New Roman"/>
              </a:rPr>
              <a:t>cercare</a:t>
            </a:r>
            <a:r>
              <a:rPr sz="3000" b="1" spc="-10" dirty="0">
                <a:solidFill>
                  <a:srgbClr val="333399"/>
                </a:solidFill>
                <a:latin typeface="Times New Roman"/>
                <a:cs typeface="Times New Roman"/>
              </a:rPr>
              <a:t> </a:t>
            </a:r>
            <a:r>
              <a:rPr sz="3000" b="1" dirty="0">
                <a:solidFill>
                  <a:srgbClr val="333399"/>
                </a:solidFill>
                <a:latin typeface="Times New Roman"/>
                <a:cs typeface="Times New Roman"/>
              </a:rPr>
              <a:t>di</a:t>
            </a:r>
            <a:r>
              <a:rPr sz="3000" b="1" spc="-10" dirty="0">
                <a:solidFill>
                  <a:srgbClr val="333399"/>
                </a:solidFill>
                <a:latin typeface="Times New Roman"/>
                <a:cs typeface="Times New Roman"/>
              </a:rPr>
              <a:t> ricomporre </a:t>
            </a:r>
            <a:r>
              <a:rPr sz="3000" b="1" spc="-5" dirty="0">
                <a:solidFill>
                  <a:srgbClr val="333399"/>
                </a:solidFill>
                <a:latin typeface="Times New Roman"/>
                <a:cs typeface="Times New Roman"/>
              </a:rPr>
              <a:t>l’osso.</a:t>
            </a:r>
            <a:endParaRPr sz="3000" dirty="0">
              <a:latin typeface="Times New Roman"/>
              <a:cs typeface="Times New Roman"/>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93134" y="2751137"/>
            <a:ext cx="7818120" cy="3359894"/>
          </a:xfrm>
          <a:prstGeom prst="rect">
            <a:avLst/>
          </a:prstGeom>
        </p:spPr>
        <p:txBody>
          <a:bodyPr vert="horz" wrap="square" lIns="0" tIns="12700" rIns="0" bIns="0" rtlCol="0">
            <a:spAutoFit/>
          </a:bodyPr>
          <a:lstStyle/>
          <a:p>
            <a:pPr marL="179705" algn="ctr">
              <a:lnSpc>
                <a:spcPts val="3770"/>
              </a:lnSpc>
              <a:spcBef>
                <a:spcPts val="100"/>
              </a:spcBef>
            </a:pPr>
            <a:r>
              <a:rPr sz="3200" b="1" dirty="0">
                <a:solidFill>
                  <a:srgbClr val="333399"/>
                </a:solidFill>
                <a:latin typeface="Times New Roman"/>
                <a:cs typeface="Times New Roman"/>
              </a:rPr>
              <a:t>I </a:t>
            </a:r>
            <a:r>
              <a:rPr sz="3200" b="1" spc="-5" dirty="0">
                <a:solidFill>
                  <a:srgbClr val="333399"/>
                </a:solidFill>
                <a:latin typeface="Times New Roman"/>
                <a:cs typeface="Times New Roman"/>
              </a:rPr>
              <a:t>traumi del</a:t>
            </a:r>
            <a:r>
              <a:rPr sz="3200" b="1" dirty="0">
                <a:solidFill>
                  <a:srgbClr val="333399"/>
                </a:solidFill>
                <a:latin typeface="Times New Roman"/>
                <a:cs typeface="Times New Roman"/>
              </a:rPr>
              <a:t> </a:t>
            </a:r>
            <a:r>
              <a:rPr sz="3200" b="1" spc="-5" dirty="0">
                <a:solidFill>
                  <a:srgbClr val="333399"/>
                </a:solidFill>
                <a:latin typeface="Times New Roman"/>
                <a:cs typeface="Times New Roman"/>
              </a:rPr>
              <a:t>cranio</a:t>
            </a:r>
            <a:r>
              <a:rPr sz="3200" b="1" dirty="0">
                <a:solidFill>
                  <a:srgbClr val="333399"/>
                </a:solidFill>
                <a:latin typeface="Times New Roman"/>
                <a:cs typeface="Times New Roman"/>
              </a:rPr>
              <a:t> sono</a:t>
            </a:r>
            <a:r>
              <a:rPr sz="3200" b="1" spc="5" dirty="0">
                <a:solidFill>
                  <a:srgbClr val="333399"/>
                </a:solidFill>
                <a:latin typeface="Times New Roman"/>
                <a:cs typeface="Times New Roman"/>
              </a:rPr>
              <a:t> </a:t>
            </a:r>
            <a:r>
              <a:rPr sz="3200" b="1" spc="-15" dirty="0">
                <a:solidFill>
                  <a:srgbClr val="333399"/>
                </a:solidFill>
                <a:latin typeface="Times New Roman"/>
                <a:cs typeface="Times New Roman"/>
              </a:rPr>
              <a:t>sempre</a:t>
            </a:r>
            <a:r>
              <a:rPr sz="3200" b="1" spc="-5" dirty="0">
                <a:solidFill>
                  <a:srgbClr val="333399"/>
                </a:solidFill>
                <a:latin typeface="Times New Roman"/>
                <a:cs typeface="Times New Roman"/>
              </a:rPr>
              <a:t> </a:t>
            </a:r>
            <a:r>
              <a:rPr sz="3200" b="1" spc="-5" dirty="0" err="1">
                <a:solidFill>
                  <a:srgbClr val="333399"/>
                </a:solidFill>
                <a:latin typeface="Times New Roman"/>
                <a:cs typeface="Times New Roman"/>
              </a:rPr>
              <a:t>importanti</a:t>
            </a:r>
            <a:r>
              <a:rPr sz="3200" b="1" spc="-5" dirty="0">
                <a:solidFill>
                  <a:srgbClr val="333399"/>
                </a:solidFill>
                <a:latin typeface="Times New Roman"/>
                <a:cs typeface="Times New Roman"/>
              </a:rPr>
              <a:t>.</a:t>
            </a:r>
            <a:br>
              <a:rPr lang="it-IT" sz="3200" b="1" spc="-5" dirty="0">
                <a:solidFill>
                  <a:srgbClr val="333399"/>
                </a:solidFill>
                <a:latin typeface="Times New Roman"/>
                <a:cs typeface="Times New Roman"/>
              </a:rPr>
            </a:br>
            <a:endParaRPr sz="3200" dirty="0">
              <a:latin typeface="Times New Roman"/>
              <a:cs typeface="Times New Roman"/>
            </a:endParaRPr>
          </a:p>
          <a:p>
            <a:pPr marL="179705" algn="ctr">
              <a:lnSpc>
                <a:spcPts val="3700"/>
              </a:lnSpc>
            </a:pPr>
            <a:r>
              <a:rPr sz="3200" b="1" spc="-5" dirty="0">
                <a:solidFill>
                  <a:srgbClr val="333399"/>
                </a:solidFill>
                <a:latin typeface="Times New Roman"/>
                <a:cs typeface="Times New Roman"/>
              </a:rPr>
              <a:t>Nelle</a:t>
            </a:r>
            <a:r>
              <a:rPr sz="3200" b="1" spc="-15" dirty="0">
                <a:solidFill>
                  <a:srgbClr val="333399"/>
                </a:solidFill>
                <a:latin typeface="Times New Roman"/>
                <a:cs typeface="Times New Roman"/>
              </a:rPr>
              <a:t> </a:t>
            </a:r>
            <a:r>
              <a:rPr sz="3200" b="1" spc="-5" dirty="0">
                <a:solidFill>
                  <a:srgbClr val="333399"/>
                </a:solidFill>
                <a:latin typeface="Times New Roman"/>
                <a:cs typeface="Times New Roman"/>
              </a:rPr>
              <a:t>forme</a:t>
            </a:r>
            <a:r>
              <a:rPr sz="3200" b="1" spc="-15" dirty="0">
                <a:solidFill>
                  <a:srgbClr val="333399"/>
                </a:solidFill>
                <a:latin typeface="Times New Roman"/>
                <a:cs typeface="Times New Roman"/>
              </a:rPr>
              <a:t> </a:t>
            </a:r>
            <a:r>
              <a:rPr sz="3200" b="1" spc="-5" dirty="0">
                <a:solidFill>
                  <a:srgbClr val="333399"/>
                </a:solidFill>
                <a:latin typeface="Times New Roman"/>
                <a:cs typeface="Times New Roman"/>
              </a:rPr>
              <a:t>gravi</a:t>
            </a:r>
            <a:r>
              <a:rPr sz="3200" b="1" spc="-15" dirty="0">
                <a:solidFill>
                  <a:srgbClr val="333399"/>
                </a:solidFill>
                <a:latin typeface="Times New Roman"/>
                <a:cs typeface="Times New Roman"/>
              </a:rPr>
              <a:t> </a:t>
            </a:r>
            <a:r>
              <a:rPr sz="3200" b="1" dirty="0">
                <a:solidFill>
                  <a:srgbClr val="333399"/>
                </a:solidFill>
                <a:latin typeface="Times New Roman"/>
                <a:cs typeface="Times New Roman"/>
              </a:rPr>
              <a:t>possono</a:t>
            </a:r>
            <a:r>
              <a:rPr sz="3200" b="1" spc="-10" dirty="0">
                <a:solidFill>
                  <a:srgbClr val="333399"/>
                </a:solidFill>
                <a:latin typeface="Times New Roman"/>
                <a:cs typeface="Times New Roman"/>
              </a:rPr>
              <a:t> esserci:</a:t>
            </a:r>
            <a:endParaRPr sz="3200" dirty="0">
              <a:latin typeface="Times New Roman"/>
              <a:cs typeface="Times New Roman"/>
            </a:endParaRPr>
          </a:p>
          <a:p>
            <a:pPr marL="12065" algn="ctr">
              <a:lnSpc>
                <a:spcPts val="3700"/>
              </a:lnSpc>
              <a:tabLst>
                <a:tab pos="564515" algn="l"/>
                <a:tab pos="565150" algn="l"/>
              </a:tabLst>
            </a:pPr>
            <a:r>
              <a:rPr sz="3200" b="1" spc="-5" dirty="0">
                <a:solidFill>
                  <a:srgbClr val="333399"/>
                </a:solidFill>
                <a:latin typeface="Times New Roman"/>
                <a:cs typeface="Times New Roman"/>
              </a:rPr>
              <a:t>incoscienza,</a:t>
            </a:r>
            <a:r>
              <a:rPr sz="3200" b="1" spc="5" dirty="0">
                <a:solidFill>
                  <a:srgbClr val="333399"/>
                </a:solidFill>
                <a:latin typeface="Times New Roman"/>
                <a:cs typeface="Times New Roman"/>
              </a:rPr>
              <a:t> </a:t>
            </a:r>
            <a:r>
              <a:rPr sz="3200" b="1" spc="-5" dirty="0">
                <a:solidFill>
                  <a:srgbClr val="333399"/>
                </a:solidFill>
                <a:latin typeface="Times New Roman"/>
                <a:cs typeface="Times New Roman"/>
              </a:rPr>
              <a:t>sonnolenza,</a:t>
            </a:r>
            <a:r>
              <a:rPr sz="3200" b="1" spc="5" dirty="0">
                <a:solidFill>
                  <a:srgbClr val="333399"/>
                </a:solidFill>
                <a:latin typeface="Times New Roman"/>
                <a:cs typeface="Times New Roman"/>
              </a:rPr>
              <a:t> </a:t>
            </a:r>
            <a:r>
              <a:rPr sz="3200" b="1" spc="-5" dirty="0">
                <a:solidFill>
                  <a:srgbClr val="333399"/>
                </a:solidFill>
                <a:latin typeface="Times New Roman"/>
                <a:cs typeface="Times New Roman"/>
              </a:rPr>
              <a:t>disorientamento</a:t>
            </a:r>
            <a:endParaRPr sz="3200" dirty="0">
              <a:latin typeface="Times New Roman"/>
              <a:cs typeface="Times New Roman"/>
            </a:endParaRPr>
          </a:p>
          <a:p>
            <a:pPr marL="12064" algn="ctr">
              <a:lnSpc>
                <a:spcPts val="3700"/>
              </a:lnSpc>
              <a:tabLst>
                <a:tab pos="451484" algn="l"/>
                <a:tab pos="452120" algn="l"/>
              </a:tabLst>
            </a:pPr>
            <a:r>
              <a:rPr sz="3200" b="1" dirty="0">
                <a:solidFill>
                  <a:srgbClr val="333399"/>
                </a:solidFill>
                <a:latin typeface="Times New Roman"/>
                <a:cs typeface="Times New Roman"/>
              </a:rPr>
              <a:t>sangue</a:t>
            </a:r>
            <a:r>
              <a:rPr sz="3200" b="1" spc="-10" dirty="0">
                <a:solidFill>
                  <a:srgbClr val="333399"/>
                </a:solidFill>
                <a:latin typeface="Times New Roman"/>
                <a:cs typeface="Times New Roman"/>
              </a:rPr>
              <a:t> </a:t>
            </a:r>
            <a:r>
              <a:rPr sz="3200" b="1" spc="-5" dirty="0">
                <a:solidFill>
                  <a:srgbClr val="333399"/>
                </a:solidFill>
                <a:latin typeface="Times New Roman"/>
                <a:cs typeface="Times New Roman"/>
              </a:rPr>
              <a:t>che</a:t>
            </a:r>
            <a:r>
              <a:rPr sz="3200" b="1" spc="-10" dirty="0">
                <a:solidFill>
                  <a:srgbClr val="333399"/>
                </a:solidFill>
                <a:latin typeface="Times New Roman"/>
                <a:cs typeface="Times New Roman"/>
              </a:rPr>
              <a:t> </a:t>
            </a:r>
            <a:r>
              <a:rPr sz="3200" b="1" spc="-5" dirty="0">
                <a:solidFill>
                  <a:srgbClr val="333399"/>
                </a:solidFill>
                <a:latin typeface="Times New Roman"/>
                <a:cs typeface="Times New Roman"/>
              </a:rPr>
              <a:t>fuoriesce</a:t>
            </a:r>
            <a:r>
              <a:rPr sz="3200" b="1" spc="-10" dirty="0">
                <a:solidFill>
                  <a:srgbClr val="333399"/>
                </a:solidFill>
                <a:latin typeface="Times New Roman"/>
                <a:cs typeface="Times New Roman"/>
              </a:rPr>
              <a:t> </a:t>
            </a:r>
            <a:r>
              <a:rPr sz="3200" b="1" dirty="0">
                <a:solidFill>
                  <a:srgbClr val="333399"/>
                </a:solidFill>
                <a:latin typeface="Times New Roman"/>
                <a:cs typeface="Times New Roman"/>
              </a:rPr>
              <a:t>dal</a:t>
            </a:r>
            <a:r>
              <a:rPr sz="3200" b="1" spc="-10" dirty="0">
                <a:solidFill>
                  <a:srgbClr val="333399"/>
                </a:solidFill>
                <a:latin typeface="Times New Roman"/>
                <a:cs typeface="Times New Roman"/>
              </a:rPr>
              <a:t> </a:t>
            </a:r>
            <a:r>
              <a:rPr sz="3200" b="1" dirty="0">
                <a:solidFill>
                  <a:srgbClr val="333399"/>
                </a:solidFill>
                <a:latin typeface="Times New Roman"/>
                <a:cs typeface="Times New Roman"/>
              </a:rPr>
              <a:t>naso,</a:t>
            </a:r>
            <a:r>
              <a:rPr sz="3200" b="1" spc="-5" dirty="0">
                <a:solidFill>
                  <a:srgbClr val="333399"/>
                </a:solidFill>
                <a:latin typeface="Times New Roman"/>
                <a:cs typeface="Times New Roman"/>
              </a:rPr>
              <a:t> dalla bocca,</a:t>
            </a:r>
            <a:br>
              <a:rPr lang="it-IT" sz="3200" dirty="0">
                <a:latin typeface="Times New Roman"/>
                <a:cs typeface="Times New Roman"/>
              </a:rPr>
            </a:br>
            <a:r>
              <a:rPr lang="it-IT" sz="3200" b="1" spc="-10" dirty="0">
                <a:solidFill>
                  <a:srgbClr val="333399"/>
                </a:solidFill>
                <a:latin typeface="Times New Roman"/>
                <a:cs typeface="Times New Roman"/>
              </a:rPr>
              <a:t>dall’orecchio </a:t>
            </a:r>
            <a:r>
              <a:rPr lang="it-IT" sz="3200" b="1" spc="-5" dirty="0">
                <a:solidFill>
                  <a:srgbClr val="333399"/>
                </a:solidFill>
                <a:latin typeface="Times New Roman"/>
                <a:cs typeface="Times New Roman"/>
              </a:rPr>
              <a:t> paralisi</a:t>
            </a:r>
            <a:r>
              <a:rPr lang="it-IT" sz="3200" b="1" spc="-15" dirty="0">
                <a:solidFill>
                  <a:srgbClr val="333399"/>
                </a:solidFill>
                <a:latin typeface="Times New Roman"/>
                <a:cs typeface="Times New Roman"/>
              </a:rPr>
              <a:t> </a:t>
            </a:r>
            <a:r>
              <a:rPr lang="it-IT" sz="3200" b="1" dirty="0">
                <a:solidFill>
                  <a:srgbClr val="333399"/>
                </a:solidFill>
                <a:latin typeface="Times New Roman"/>
                <a:cs typeface="Times New Roman"/>
              </a:rPr>
              <a:t>di</a:t>
            </a:r>
            <a:r>
              <a:rPr lang="it-IT" sz="3200" b="1" spc="-10" dirty="0">
                <a:solidFill>
                  <a:srgbClr val="333399"/>
                </a:solidFill>
                <a:latin typeface="Times New Roman"/>
                <a:cs typeface="Times New Roman"/>
              </a:rPr>
              <a:t> </a:t>
            </a:r>
            <a:r>
              <a:rPr lang="it-IT" sz="3200" b="1" dirty="0">
                <a:solidFill>
                  <a:srgbClr val="333399"/>
                </a:solidFill>
                <a:latin typeface="Times New Roman"/>
                <a:cs typeface="Times New Roman"/>
              </a:rPr>
              <a:t>un</a:t>
            </a:r>
            <a:r>
              <a:rPr lang="it-IT" sz="3200" b="1" spc="-10" dirty="0">
                <a:solidFill>
                  <a:srgbClr val="333399"/>
                </a:solidFill>
                <a:latin typeface="Times New Roman"/>
                <a:cs typeface="Times New Roman"/>
              </a:rPr>
              <a:t> </a:t>
            </a:r>
            <a:r>
              <a:rPr lang="it-IT" sz="3200" b="1" spc="-5" dirty="0">
                <a:solidFill>
                  <a:srgbClr val="333399"/>
                </a:solidFill>
                <a:latin typeface="Times New Roman"/>
                <a:cs typeface="Times New Roman"/>
              </a:rPr>
              <a:t>lato del</a:t>
            </a:r>
            <a:r>
              <a:rPr lang="it-IT" sz="3200" b="1" spc="-10" dirty="0">
                <a:solidFill>
                  <a:srgbClr val="333399"/>
                </a:solidFill>
                <a:latin typeface="Times New Roman"/>
                <a:cs typeface="Times New Roman"/>
              </a:rPr>
              <a:t> </a:t>
            </a:r>
            <a:r>
              <a:rPr lang="it-IT" sz="3200" b="1" spc="-5" dirty="0">
                <a:solidFill>
                  <a:srgbClr val="333399"/>
                </a:solidFill>
                <a:latin typeface="Times New Roman"/>
                <a:cs typeface="Times New Roman"/>
              </a:rPr>
              <a:t>corpo</a:t>
            </a:r>
            <a:br>
              <a:rPr lang="it-IT" sz="3200" dirty="0">
                <a:latin typeface="Times New Roman"/>
                <a:cs typeface="Times New Roman"/>
              </a:rPr>
            </a:br>
            <a:r>
              <a:rPr sz="3200" b="1" spc="-5" dirty="0" err="1">
                <a:solidFill>
                  <a:srgbClr val="333399"/>
                </a:solidFill>
                <a:latin typeface="Times New Roman"/>
                <a:cs typeface="Times New Roman"/>
              </a:rPr>
              <a:t>vomito</a:t>
            </a:r>
            <a:r>
              <a:rPr sz="3200" b="1" spc="-5" dirty="0">
                <a:solidFill>
                  <a:srgbClr val="333399"/>
                </a:solidFill>
                <a:latin typeface="Times New Roman"/>
                <a:cs typeface="Times New Roman"/>
              </a:rPr>
              <a:t>,</a:t>
            </a:r>
            <a:r>
              <a:rPr sz="3200" b="1" spc="-15" dirty="0">
                <a:solidFill>
                  <a:srgbClr val="333399"/>
                </a:solidFill>
                <a:latin typeface="Times New Roman"/>
                <a:cs typeface="Times New Roman"/>
              </a:rPr>
              <a:t> </a:t>
            </a:r>
            <a:r>
              <a:rPr sz="3200" b="1" spc="-5" dirty="0">
                <a:solidFill>
                  <a:srgbClr val="333399"/>
                </a:solidFill>
                <a:latin typeface="Times New Roman"/>
                <a:cs typeface="Times New Roman"/>
              </a:rPr>
              <a:t>vertigine,</a:t>
            </a:r>
            <a:r>
              <a:rPr sz="3200" b="1" spc="-10" dirty="0">
                <a:solidFill>
                  <a:srgbClr val="333399"/>
                </a:solidFill>
                <a:latin typeface="Times New Roman"/>
                <a:cs typeface="Times New Roman"/>
              </a:rPr>
              <a:t> </a:t>
            </a:r>
            <a:r>
              <a:rPr sz="3200" b="1" spc="-5" dirty="0">
                <a:solidFill>
                  <a:srgbClr val="333399"/>
                </a:solidFill>
                <a:latin typeface="Times New Roman"/>
                <a:cs typeface="Times New Roman"/>
              </a:rPr>
              <a:t>cefalea</a:t>
            </a:r>
            <a:endParaRPr sz="3200" dirty="0">
              <a:latin typeface="Times New Roman"/>
              <a:cs typeface="Times New Roman"/>
            </a:endParaRPr>
          </a:p>
        </p:txBody>
      </p:sp>
      <p:sp>
        <p:nvSpPr>
          <p:cNvPr id="4" name="object 4"/>
          <p:cNvSpPr txBox="1">
            <a:spLocks noGrp="1"/>
          </p:cNvSpPr>
          <p:nvPr>
            <p:ph type="title"/>
          </p:nvPr>
        </p:nvSpPr>
        <p:spPr>
          <a:xfrm>
            <a:off x="2927089" y="0"/>
            <a:ext cx="2950210" cy="574040"/>
          </a:xfrm>
          <a:prstGeom prst="rect">
            <a:avLst/>
          </a:prstGeom>
        </p:spPr>
        <p:txBody>
          <a:bodyPr vert="horz" wrap="square" lIns="0" tIns="12700" rIns="0" bIns="0" rtlCol="0">
            <a:spAutoFit/>
          </a:bodyPr>
          <a:lstStyle/>
          <a:p>
            <a:pPr marL="12700">
              <a:lnSpc>
                <a:spcPct val="100000"/>
              </a:lnSpc>
              <a:spcBef>
                <a:spcPts val="100"/>
              </a:spcBef>
            </a:pPr>
            <a:r>
              <a:rPr sz="3600" b="1" spc="-50" dirty="0">
                <a:solidFill>
                  <a:srgbClr val="FF0000"/>
                </a:solidFill>
                <a:latin typeface="Times New Roman"/>
                <a:cs typeface="Times New Roman"/>
              </a:rPr>
              <a:t>Traumi</a:t>
            </a:r>
            <a:r>
              <a:rPr sz="3600" b="1" spc="-60" dirty="0">
                <a:solidFill>
                  <a:srgbClr val="FF0000"/>
                </a:solidFill>
                <a:latin typeface="Times New Roman"/>
                <a:cs typeface="Times New Roman"/>
              </a:rPr>
              <a:t> </a:t>
            </a:r>
            <a:r>
              <a:rPr sz="3600" b="1" spc="-5" dirty="0">
                <a:solidFill>
                  <a:srgbClr val="FF0000"/>
                </a:solidFill>
                <a:latin typeface="Times New Roman"/>
                <a:cs typeface="Times New Roman"/>
              </a:rPr>
              <a:t>cranici</a:t>
            </a:r>
            <a:endParaRPr sz="3600">
              <a:latin typeface="Times New Roman"/>
              <a:cs typeface="Times New Roman"/>
            </a:endParaRPr>
          </a:p>
        </p:txBody>
      </p:sp>
      <p:pic>
        <p:nvPicPr>
          <p:cNvPr id="5" name="object 5"/>
          <p:cNvPicPr/>
          <p:nvPr/>
        </p:nvPicPr>
        <p:blipFill>
          <a:blip r:embed="rId3" cstate="print"/>
          <a:stretch>
            <a:fillRect/>
          </a:stretch>
        </p:blipFill>
        <p:spPr>
          <a:xfrm>
            <a:off x="2987675" y="549275"/>
            <a:ext cx="2952750" cy="2201862"/>
          </a:xfrm>
          <a:prstGeom prst="rect">
            <a:avLst/>
          </a:prstGeom>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CasellaDiTesto 1"/>
          <p:cNvSpPr txBox="1">
            <a:spLocks noChangeArrowheads="1"/>
          </p:cNvSpPr>
          <p:nvPr/>
        </p:nvSpPr>
        <p:spPr bwMode="auto">
          <a:xfrm>
            <a:off x="285751" y="44624"/>
            <a:ext cx="464629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z="2400" b="1" dirty="0"/>
              <a:t>Possiamo dividere i traumi cranici in 2 gruppi:</a:t>
            </a:r>
          </a:p>
          <a:p>
            <a:pPr eaLnBrk="1" hangingPunct="1"/>
            <a:endParaRPr lang="it-IT" altLang="it-IT" sz="2400" dirty="0"/>
          </a:p>
          <a:p>
            <a:pPr eaLnBrk="1" hangingPunct="1"/>
            <a:r>
              <a:rPr lang="it-IT" altLang="it-IT" sz="2400" dirty="0"/>
              <a:t>1-CON PERDITA DI COSCIENZA</a:t>
            </a:r>
          </a:p>
          <a:p>
            <a:pPr eaLnBrk="1" hangingPunct="1"/>
            <a:r>
              <a:rPr lang="it-IT" altLang="it-IT" sz="2400" dirty="0"/>
              <a:t>2- SENZA PERDITA DI COSCIENZA</a:t>
            </a:r>
          </a:p>
        </p:txBody>
      </p:sp>
      <p:sp>
        <p:nvSpPr>
          <p:cNvPr id="151555" name="CasellaDiTesto 2"/>
          <p:cNvSpPr txBox="1">
            <a:spLocks noChangeArrowheads="1"/>
          </p:cNvSpPr>
          <p:nvPr/>
        </p:nvSpPr>
        <p:spPr bwMode="auto">
          <a:xfrm>
            <a:off x="285750" y="2471405"/>
            <a:ext cx="8678863"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it-IT" altLang="it-IT" sz="2000" dirty="0"/>
              <a:t>ESEMPIO:</a:t>
            </a:r>
          </a:p>
          <a:p>
            <a:pPr algn="ctr" eaLnBrk="1" hangingPunct="1"/>
            <a:endParaRPr lang="it-IT" altLang="it-IT" sz="2000" dirty="0"/>
          </a:p>
          <a:p>
            <a:pPr algn="ctr" eaLnBrk="1" hangingPunct="1"/>
            <a:r>
              <a:rPr lang="it-IT" altLang="it-IT" sz="2000" dirty="0"/>
              <a:t>VEDO DALLA FINESTRA UN CICLISTA CHE CADE A CAUSA DELLE ROTAIE DEL TRAM. </a:t>
            </a:r>
          </a:p>
          <a:p>
            <a:pPr algn="ctr" eaLnBrk="1" hangingPunct="1"/>
            <a:endParaRPr lang="it-IT" altLang="it-IT" sz="2000" dirty="0"/>
          </a:p>
          <a:p>
            <a:pPr algn="ctr" eaLnBrk="1" hangingPunct="1"/>
            <a:r>
              <a:rPr lang="it-IT" altLang="it-IT" sz="2000" dirty="0"/>
              <a:t>RIMANE IMMOBILE A TERRA. </a:t>
            </a:r>
          </a:p>
          <a:p>
            <a:pPr algn="ctr" eaLnBrk="1" hangingPunct="1"/>
            <a:r>
              <a:rPr lang="it-IT" altLang="it-IT" sz="2000" dirty="0"/>
              <a:t>IO VADO A SOCCORRERLO E ARRIVO IN STRADA IN 2 MINUTI.</a:t>
            </a:r>
          </a:p>
          <a:p>
            <a:pPr algn="ctr" eaLnBrk="1" hangingPunct="1"/>
            <a:endParaRPr lang="it-IT" altLang="it-IT" sz="2000" dirty="0"/>
          </a:p>
          <a:p>
            <a:pPr algn="ctr" eaLnBrk="1" hangingPunct="1"/>
            <a:r>
              <a:rPr lang="it-IT" altLang="it-IT" sz="2000" dirty="0"/>
              <a:t>COME FACCIO A CAPIRE SE ABBIA PERSO O MENO CONOSCIENZA?</a:t>
            </a:r>
          </a:p>
          <a:p>
            <a:pPr algn="ctr" eaLnBrk="1" hangingPunct="1"/>
            <a:endParaRPr lang="it-IT" altLang="it-IT" sz="2000" dirty="0"/>
          </a:p>
          <a:p>
            <a:pPr algn="ctr" eaLnBrk="1" hangingPunct="1"/>
            <a:r>
              <a:rPr lang="it-IT" altLang="it-IT" sz="2000" dirty="0"/>
              <a:t>CHE DOMANDE POSSO FARE? </a:t>
            </a:r>
          </a:p>
        </p:txBody>
      </p:sp>
      <p:pic>
        <p:nvPicPr>
          <p:cNvPr id="3" name="Picture 2">
            <a:extLst>
              <a:ext uri="{FF2B5EF4-FFF2-40B4-BE49-F238E27FC236}">
                <a16:creationId xmlns:a16="http://schemas.microsoft.com/office/drawing/2014/main" id="{81D8BE7B-BB49-304B-92C7-54C7122D93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6056" y="188640"/>
            <a:ext cx="3660881" cy="1903658"/>
          </a:xfrm>
          <a:prstGeom prst="rect">
            <a:avLst/>
          </a:prstGeom>
        </p:spPr>
      </p:pic>
    </p:spTree>
    <p:extLst>
      <p:ext uri="{BB962C8B-B14F-4D97-AF65-F5344CB8AC3E}">
        <p14:creationId xmlns:p14="http://schemas.microsoft.com/office/powerpoint/2010/main" val="135645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51555"/>
                                        </p:tgtEl>
                                        <p:attrNameLst>
                                          <p:attrName>style.visibility</p:attrName>
                                        </p:attrNameLst>
                                      </p:cBhvr>
                                      <p:to>
                                        <p:strVal val="visible"/>
                                      </p:to>
                                    </p:set>
                                    <p:anim calcmode="lin" valueType="num">
                                      <p:cBhvr additive="base">
                                        <p:cTn id="12" dur="500" fill="hold"/>
                                        <p:tgtEl>
                                          <p:spTgt spid="151555"/>
                                        </p:tgtEl>
                                        <p:attrNameLst>
                                          <p:attrName>ppt_x</p:attrName>
                                        </p:attrNameLst>
                                      </p:cBhvr>
                                      <p:tavLst>
                                        <p:tav tm="0">
                                          <p:val>
                                            <p:strVal val="#ppt_x"/>
                                          </p:val>
                                        </p:tav>
                                        <p:tav tm="100000">
                                          <p:val>
                                            <p:strVal val="#ppt_x"/>
                                          </p:val>
                                        </p:tav>
                                      </p:tavLst>
                                    </p:anim>
                                    <p:anim calcmode="lin" valueType="num">
                                      <p:cBhvr additive="base">
                                        <p:cTn id="13" dur="500" fill="hold"/>
                                        <p:tgtEl>
                                          <p:spTgt spid="1515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38450" y="134987"/>
            <a:ext cx="2024380" cy="452120"/>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FF0000"/>
                </a:solidFill>
                <a:latin typeface="Times New Roman"/>
                <a:cs typeface="Times New Roman"/>
              </a:rPr>
              <a:t>C</a:t>
            </a:r>
            <a:r>
              <a:rPr sz="2800" b="1" spc="-5" dirty="0">
                <a:solidFill>
                  <a:srgbClr val="FF0000"/>
                </a:solidFill>
                <a:latin typeface="Times New Roman"/>
                <a:cs typeface="Times New Roman"/>
              </a:rPr>
              <a:t>O</a:t>
            </a:r>
            <a:r>
              <a:rPr sz="2800" b="1" dirty="0">
                <a:solidFill>
                  <a:srgbClr val="FF0000"/>
                </a:solidFill>
                <a:latin typeface="Times New Roman"/>
                <a:cs typeface="Times New Roman"/>
              </a:rPr>
              <a:t>SA</a:t>
            </a:r>
            <a:r>
              <a:rPr sz="2800" b="1" spc="-155" dirty="0">
                <a:solidFill>
                  <a:srgbClr val="FF0000"/>
                </a:solidFill>
                <a:latin typeface="Times New Roman"/>
                <a:cs typeface="Times New Roman"/>
              </a:rPr>
              <a:t> </a:t>
            </a:r>
            <a:r>
              <a:rPr sz="2800" b="1" spc="-210" dirty="0">
                <a:solidFill>
                  <a:srgbClr val="FF0000"/>
                </a:solidFill>
                <a:latin typeface="Times New Roman"/>
                <a:cs typeface="Times New Roman"/>
              </a:rPr>
              <a:t>F</a:t>
            </a:r>
            <a:r>
              <a:rPr sz="2800" b="1" dirty="0">
                <a:solidFill>
                  <a:srgbClr val="FF0000"/>
                </a:solidFill>
                <a:latin typeface="Times New Roman"/>
                <a:cs typeface="Times New Roman"/>
              </a:rPr>
              <a:t>ARE</a:t>
            </a:r>
            <a:endParaRPr sz="2800">
              <a:latin typeface="Times New Roman"/>
              <a:cs typeface="Times New Roman"/>
            </a:endParaRPr>
          </a:p>
        </p:txBody>
      </p:sp>
      <p:sp>
        <p:nvSpPr>
          <p:cNvPr id="3" name="object 3"/>
          <p:cNvSpPr txBox="1"/>
          <p:nvPr/>
        </p:nvSpPr>
        <p:spPr>
          <a:xfrm>
            <a:off x="422275" y="534813"/>
            <a:ext cx="7924800" cy="3479800"/>
          </a:xfrm>
          <a:prstGeom prst="rect">
            <a:avLst/>
          </a:prstGeom>
        </p:spPr>
        <p:txBody>
          <a:bodyPr vert="horz" wrap="square" lIns="0" tIns="12700" rIns="0" bIns="0" rtlCol="0">
            <a:spAutoFit/>
          </a:bodyPr>
          <a:lstStyle/>
          <a:p>
            <a:pPr marL="298450" indent="-285750">
              <a:lnSpc>
                <a:spcPts val="3500"/>
              </a:lnSpc>
              <a:spcBef>
                <a:spcPts val="100"/>
              </a:spcBef>
              <a:buFont typeface="Times New Roman"/>
              <a:buChar char="•"/>
              <a:tabLst>
                <a:tab pos="297815" algn="l"/>
                <a:tab pos="298450" algn="l"/>
              </a:tabLst>
            </a:pPr>
            <a:r>
              <a:rPr sz="3000" b="1" spc="-40" dirty="0">
                <a:solidFill>
                  <a:srgbClr val="333399"/>
                </a:solidFill>
                <a:latin typeface="Times New Roman"/>
                <a:cs typeface="Times New Roman"/>
              </a:rPr>
              <a:t>Verificare</a:t>
            </a:r>
            <a:r>
              <a:rPr sz="3000" b="1" spc="-5" dirty="0">
                <a:solidFill>
                  <a:srgbClr val="333399"/>
                </a:solidFill>
                <a:latin typeface="Times New Roman"/>
                <a:cs typeface="Times New Roman"/>
              </a:rPr>
              <a:t> lo</a:t>
            </a:r>
            <a:r>
              <a:rPr sz="3000" b="1" dirty="0">
                <a:solidFill>
                  <a:srgbClr val="333399"/>
                </a:solidFill>
                <a:latin typeface="Times New Roman"/>
                <a:cs typeface="Times New Roman"/>
              </a:rPr>
              <a:t> stato di</a:t>
            </a:r>
            <a:r>
              <a:rPr sz="3000" b="1" spc="-5" dirty="0">
                <a:solidFill>
                  <a:srgbClr val="333399"/>
                </a:solidFill>
                <a:latin typeface="Times New Roman"/>
                <a:cs typeface="Times New Roman"/>
              </a:rPr>
              <a:t> coscienza</a:t>
            </a:r>
            <a:r>
              <a:rPr sz="3000" b="1" dirty="0">
                <a:solidFill>
                  <a:srgbClr val="333399"/>
                </a:solidFill>
                <a:latin typeface="Times New Roman"/>
                <a:cs typeface="Times New Roman"/>
              </a:rPr>
              <a:t> </a:t>
            </a:r>
            <a:r>
              <a:rPr sz="3000" b="1" spc="-5" dirty="0">
                <a:solidFill>
                  <a:srgbClr val="333399"/>
                </a:solidFill>
                <a:latin typeface="Times New Roman"/>
                <a:cs typeface="Times New Roman"/>
              </a:rPr>
              <a:t>della</a:t>
            </a:r>
            <a:r>
              <a:rPr sz="3000" b="1" dirty="0">
                <a:solidFill>
                  <a:srgbClr val="333399"/>
                </a:solidFill>
                <a:latin typeface="Times New Roman"/>
                <a:cs typeface="Times New Roman"/>
              </a:rPr>
              <a:t> </a:t>
            </a:r>
            <a:r>
              <a:rPr sz="3000" b="1" spc="-5" dirty="0">
                <a:solidFill>
                  <a:srgbClr val="333399"/>
                </a:solidFill>
                <a:latin typeface="Times New Roman"/>
                <a:cs typeface="Times New Roman"/>
              </a:rPr>
              <a:t>vittima;</a:t>
            </a:r>
            <a:endParaRPr sz="3000">
              <a:latin typeface="Times New Roman"/>
              <a:cs typeface="Times New Roman"/>
            </a:endParaRPr>
          </a:p>
          <a:p>
            <a:pPr marL="298450" marR="140970" indent="-285750">
              <a:lnSpc>
                <a:spcPts val="3400"/>
              </a:lnSpc>
              <a:spcBef>
                <a:spcPts val="180"/>
              </a:spcBef>
              <a:buFont typeface="Times New Roman"/>
              <a:buChar char="•"/>
              <a:tabLst>
                <a:tab pos="297815" algn="l"/>
                <a:tab pos="298450" algn="l"/>
              </a:tabLst>
            </a:pPr>
            <a:r>
              <a:rPr sz="3000" b="1" spc="-40" dirty="0">
                <a:solidFill>
                  <a:srgbClr val="333399"/>
                </a:solidFill>
                <a:latin typeface="Times New Roman"/>
                <a:cs typeface="Times New Roman"/>
              </a:rPr>
              <a:t>Verificare</a:t>
            </a:r>
            <a:r>
              <a:rPr sz="3000" b="1" spc="-5" dirty="0">
                <a:solidFill>
                  <a:srgbClr val="333399"/>
                </a:solidFill>
                <a:latin typeface="Times New Roman"/>
                <a:cs typeface="Times New Roman"/>
              </a:rPr>
              <a:t> la</a:t>
            </a:r>
            <a:r>
              <a:rPr sz="3000" b="1" spc="5" dirty="0">
                <a:solidFill>
                  <a:srgbClr val="333399"/>
                </a:solidFill>
                <a:latin typeface="Times New Roman"/>
                <a:cs typeface="Times New Roman"/>
              </a:rPr>
              <a:t> </a:t>
            </a:r>
            <a:r>
              <a:rPr sz="3000" b="1" spc="-10" dirty="0">
                <a:solidFill>
                  <a:srgbClr val="333399"/>
                </a:solidFill>
                <a:latin typeface="Times New Roman"/>
                <a:cs typeface="Times New Roman"/>
              </a:rPr>
              <a:t>presenza</a:t>
            </a:r>
            <a:r>
              <a:rPr sz="3000" b="1" spc="5" dirty="0">
                <a:solidFill>
                  <a:srgbClr val="333399"/>
                </a:solidFill>
                <a:latin typeface="Times New Roman"/>
                <a:cs typeface="Times New Roman"/>
              </a:rPr>
              <a:t> </a:t>
            </a:r>
            <a:r>
              <a:rPr sz="3000" b="1" dirty="0">
                <a:solidFill>
                  <a:srgbClr val="333399"/>
                </a:solidFill>
                <a:latin typeface="Times New Roman"/>
                <a:cs typeface="Times New Roman"/>
              </a:rPr>
              <a:t>di </a:t>
            </a:r>
            <a:r>
              <a:rPr sz="3000" b="1" spc="-10" dirty="0">
                <a:solidFill>
                  <a:srgbClr val="333399"/>
                </a:solidFill>
                <a:latin typeface="Times New Roman"/>
                <a:cs typeface="Times New Roman"/>
              </a:rPr>
              <a:t>respirazione</a:t>
            </a:r>
            <a:r>
              <a:rPr sz="3000" b="1" dirty="0">
                <a:solidFill>
                  <a:srgbClr val="333399"/>
                </a:solidFill>
                <a:latin typeface="Times New Roman"/>
                <a:cs typeface="Times New Roman"/>
              </a:rPr>
              <a:t> e</a:t>
            </a:r>
            <a:r>
              <a:rPr sz="3000" b="1" spc="-5" dirty="0">
                <a:solidFill>
                  <a:srgbClr val="333399"/>
                </a:solidFill>
                <a:latin typeface="Times New Roman"/>
                <a:cs typeface="Times New Roman"/>
              </a:rPr>
              <a:t> battito </a:t>
            </a:r>
            <a:r>
              <a:rPr sz="3000" b="1" spc="-735" dirty="0">
                <a:solidFill>
                  <a:srgbClr val="333399"/>
                </a:solidFill>
                <a:latin typeface="Times New Roman"/>
                <a:cs typeface="Times New Roman"/>
              </a:rPr>
              <a:t> </a:t>
            </a:r>
            <a:r>
              <a:rPr sz="3000" b="1" spc="-5" dirty="0">
                <a:solidFill>
                  <a:srgbClr val="333399"/>
                </a:solidFill>
                <a:latin typeface="Times New Roman"/>
                <a:cs typeface="Times New Roman"/>
              </a:rPr>
              <a:t>cardiaco spontanei;</a:t>
            </a:r>
            <a:endParaRPr sz="3000">
              <a:latin typeface="Times New Roman"/>
              <a:cs typeface="Times New Roman"/>
            </a:endParaRPr>
          </a:p>
          <a:p>
            <a:pPr marL="298450" indent="-285750">
              <a:lnSpc>
                <a:spcPts val="3245"/>
              </a:lnSpc>
              <a:buFont typeface="Times New Roman"/>
              <a:buChar char="•"/>
              <a:tabLst>
                <a:tab pos="297815" algn="l"/>
                <a:tab pos="298450" algn="l"/>
              </a:tabLst>
            </a:pPr>
            <a:r>
              <a:rPr sz="3000" b="1" dirty="0">
                <a:solidFill>
                  <a:srgbClr val="333399"/>
                </a:solidFill>
                <a:latin typeface="Times New Roman"/>
                <a:cs typeface="Times New Roman"/>
              </a:rPr>
              <a:t>Se</a:t>
            </a:r>
            <a:r>
              <a:rPr sz="3000" b="1" spc="-15" dirty="0">
                <a:solidFill>
                  <a:srgbClr val="333399"/>
                </a:solidFill>
                <a:latin typeface="Times New Roman"/>
                <a:cs typeface="Times New Roman"/>
              </a:rPr>
              <a:t> </a:t>
            </a:r>
            <a:r>
              <a:rPr sz="3000" b="1" dirty="0">
                <a:solidFill>
                  <a:srgbClr val="333399"/>
                </a:solidFill>
                <a:latin typeface="Times New Roman"/>
                <a:cs typeface="Times New Roman"/>
              </a:rPr>
              <a:t>è</a:t>
            </a:r>
            <a:r>
              <a:rPr sz="3000" b="1" spc="-10" dirty="0">
                <a:solidFill>
                  <a:srgbClr val="333399"/>
                </a:solidFill>
                <a:latin typeface="Times New Roman"/>
                <a:cs typeface="Times New Roman"/>
              </a:rPr>
              <a:t> </a:t>
            </a:r>
            <a:r>
              <a:rPr sz="3000" b="1" spc="-5" dirty="0">
                <a:solidFill>
                  <a:srgbClr val="333399"/>
                </a:solidFill>
                <a:latin typeface="Times New Roman"/>
                <a:cs typeface="Times New Roman"/>
              </a:rPr>
              <a:t>possibile, </a:t>
            </a:r>
            <a:r>
              <a:rPr sz="3000" b="1" spc="-10" dirty="0">
                <a:solidFill>
                  <a:srgbClr val="333399"/>
                </a:solidFill>
                <a:latin typeface="Times New Roman"/>
                <a:cs typeface="Times New Roman"/>
              </a:rPr>
              <a:t>coprire </a:t>
            </a:r>
            <a:r>
              <a:rPr sz="3000" b="1" spc="-5" dirty="0">
                <a:solidFill>
                  <a:srgbClr val="333399"/>
                </a:solidFill>
                <a:latin typeface="Times New Roman"/>
                <a:cs typeface="Times New Roman"/>
              </a:rPr>
              <a:t>la vittima.</a:t>
            </a:r>
            <a:endParaRPr sz="3000">
              <a:latin typeface="Times New Roman"/>
              <a:cs typeface="Times New Roman"/>
            </a:endParaRPr>
          </a:p>
          <a:p>
            <a:pPr marL="531495" algn="ctr">
              <a:lnSpc>
                <a:spcPts val="3180"/>
              </a:lnSpc>
            </a:pPr>
            <a:r>
              <a:rPr sz="2800" b="1" dirty="0">
                <a:solidFill>
                  <a:srgbClr val="FF0000"/>
                </a:solidFill>
                <a:latin typeface="Times New Roman"/>
                <a:cs typeface="Times New Roman"/>
              </a:rPr>
              <a:t>C</a:t>
            </a:r>
            <a:r>
              <a:rPr sz="2800" b="1" spc="-5" dirty="0">
                <a:solidFill>
                  <a:srgbClr val="FF0000"/>
                </a:solidFill>
                <a:latin typeface="Times New Roman"/>
                <a:cs typeface="Times New Roman"/>
              </a:rPr>
              <a:t>O</a:t>
            </a:r>
            <a:r>
              <a:rPr sz="2800" b="1" dirty="0">
                <a:solidFill>
                  <a:srgbClr val="FF0000"/>
                </a:solidFill>
                <a:latin typeface="Times New Roman"/>
                <a:cs typeface="Times New Roman"/>
              </a:rPr>
              <a:t>SA</a:t>
            </a:r>
            <a:r>
              <a:rPr sz="2800" b="1" spc="-155" dirty="0">
                <a:solidFill>
                  <a:srgbClr val="FF0000"/>
                </a:solidFill>
                <a:latin typeface="Times New Roman"/>
                <a:cs typeface="Times New Roman"/>
              </a:rPr>
              <a:t> </a:t>
            </a:r>
            <a:r>
              <a:rPr sz="2800" b="1" dirty="0">
                <a:solidFill>
                  <a:srgbClr val="FF0000"/>
                </a:solidFill>
                <a:latin typeface="Times New Roman"/>
                <a:cs typeface="Times New Roman"/>
              </a:rPr>
              <a:t>N</a:t>
            </a:r>
            <a:r>
              <a:rPr sz="2800" b="1" spc="-5" dirty="0">
                <a:solidFill>
                  <a:srgbClr val="FF0000"/>
                </a:solidFill>
                <a:latin typeface="Times New Roman"/>
                <a:cs typeface="Times New Roman"/>
              </a:rPr>
              <a:t>O</a:t>
            </a:r>
            <a:r>
              <a:rPr sz="2800" b="1" dirty="0">
                <a:solidFill>
                  <a:srgbClr val="FF0000"/>
                </a:solidFill>
                <a:latin typeface="Times New Roman"/>
                <a:cs typeface="Times New Roman"/>
              </a:rPr>
              <a:t>N </a:t>
            </a:r>
            <a:r>
              <a:rPr sz="2800" b="1" spc="-210" dirty="0">
                <a:solidFill>
                  <a:srgbClr val="FF0000"/>
                </a:solidFill>
                <a:latin typeface="Times New Roman"/>
                <a:cs typeface="Times New Roman"/>
              </a:rPr>
              <a:t>F</a:t>
            </a:r>
            <a:r>
              <a:rPr sz="2800" b="1" dirty="0">
                <a:solidFill>
                  <a:srgbClr val="FF0000"/>
                </a:solidFill>
                <a:latin typeface="Times New Roman"/>
                <a:cs typeface="Times New Roman"/>
              </a:rPr>
              <a:t>ARE</a:t>
            </a:r>
            <a:endParaRPr sz="2800">
              <a:latin typeface="Times New Roman"/>
              <a:cs typeface="Times New Roman"/>
            </a:endParaRPr>
          </a:p>
          <a:p>
            <a:pPr marL="298450" marR="5080" indent="-285750">
              <a:lnSpc>
                <a:spcPts val="3400"/>
              </a:lnSpc>
              <a:spcBef>
                <a:spcPts val="175"/>
              </a:spcBef>
              <a:buFont typeface="Times New Roman"/>
              <a:buChar char="•"/>
              <a:tabLst>
                <a:tab pos="297815" algn="l"/>
                <a:tab pos="298450" algn="l"/>
              </a:tabLst>
            </a:pPr>
            <a:r>
              <a:rPr sz="3000" b="1" dirty="0">
                <a:solidFill>
                  <a:srgbClr val="333399"/>
                </a:solidFill>
                <a:latin typeface="Times New Roman"/>
                <a:cs typeface="Times New Roman"/>
              </a:rPr>
              <a:t>Non </a:t>
            </a:r>
            <a:r>
              <a:rPr sz="3000" b="1" spc="-10" dirty="0">
                <a:solidFill>
                  <a:srgbClr val="333399"/>
                </a:solidFill>
                <a:latin typeface="Times New Roman"/>
                <a:cs typeface="Times New Roman"/>
              </a:rPr>
              <a:t>bloccare </a:t>
            </a:r>
            <a:r>
              <a:rPr sz="3000" b="1" spc="-5" dirty="0">
                <a:solidFill>
                  <a:srgbClr val="333399"/>
                </a:solidFill>
                <a:latin typeface="Times New Roman"/>
                <a:cs typeface="Times New Roman"/>
              </a:rPr>
              <a:t>la fuoriuscita del </a:t>
            </a:r>
            <a:r>
              <a:rPr sz="3000" b="1" dirty="0">
                <a:solidFill>
                  <a:srgbClr val="333399"/>
                </a:solidFill>
                <a:latin typeface="Times New Roman"/>
                <a:cs typeface="Times New Roman"/>
              </a:rPr>
              <a:t>sangue da naso, </a:t>
            </a:r>
            <a:r>
              <a:rPr sz="3000" b="1" spc="-735" dirty="0">
                <a:solidFill>
                  <a:srgbClr val="333399"/>
                </a:solidFill>
                <a:latin typeface="Times New Roman"/>
                <a:cs typeface="Times New Roman"/>
              </a:rPr>
              <a:t> </a:t>
            </a:r>
            <a:r>
              <a:rPr sz="3000" b="1" spc="-5" dirty="0">
                <a:solidFill>
                  <a:srgbClr val="333399"/>
                </a:solidFill>
                <a:latin typeface="Times New Roman"/>
                <a:cs typeface="Times New Roman"/>
              </a:rPr>
              <a:t>bocca, </a:t>
            </a:r>
            <a:r>
              <a:rPr sz="3000" b="1" spc="-10" dirty="0">
                <a:solidFill>
                  <a:srgbClr val="333399"/>
                </a:solidFill>
                <a:latin typeface="Times New Roman"/>
                <a:cs typeface="Times New Roman"/>
              </a:rPr>
              <a:t>orecchio.</a:t>
            </a:r>
            <a:endParaRPr sz="3000">
              <a:latin typeface="Times New Roman"/>
              <a:cs typeface="Times New Roman"/>
            </a:endParaRPr>
          </a:p>
          <a:p>
            <a:pPr marL="298450" indent="-285750">
              <a:lnSpc>
                <a:spcPts val="3320"/>
              </a:lnSpc>
              <a:buFont typeface="Times New Roman"/>
              <a:buChar char="•"/>
              <a:tabLst>
                <a:tab pos="297815" algn="l"/>
                <a:tab pos="298450" algn="l"/>
              </a:tabLst>
            </a:pPr>
            <a:r>
              <a:rPr sz="3000" b="1" dirty="0">
                <a:solidFill>
                  <a:srgbClr val="333399"/>
                </a:solidFill>
                <a:latin typeface="Times New Roman"/>
                <a:cs typeface="Times New Roman"/>
              </a:rPr>
              <a:t>Non</a:t>
            </a:r>
            <a:r>
              <a:rPr sz="3000" b="1" spc="-5" dirty="0">
                <a:solidFill>
                  <a:srgbClr val="333399"/>
                </a:solidFill>
                <a:latin typeface="Times New Roman"/>
                <a:cs typeface="Times New Roman"/>
              </a:rPr>
              <a:t> </a:t>
            </a:r>
            <a:r>
              <a:rPr sz="3000" b="1" spc="-10" dirty="0">
                <a:solidFill>
                  <a:srgbClr val="333399"/>
                </a:solidFill>
                <a:latin typeface="Times New Roman"/>
                <a:cs typeface="Times New Roman"/>
              </a:rPr>
              <a:t>rimuovere</a:t>
            </a:r>
            <a:r>
              <a:rPr sz="3000" b="1" spc="-5" dirty="0">
                <a:solidFill>
                  <a:srgbClr val="333399"/>
                </a:solidFill>
                <a:latin typeface="Times New Roman"/>
                <a:cs typeface="Times New Roman"/>
              </a:rPr>
              <a:t> gli</a:t>
            </a:r>
            <a:r>
              <a:rPr sz="3000" b="1" spc="-10" dirty="0">
                <a:solidFill>
                  <a:srgbClr val="333399"/>
                </a:solidFill>
                <a:latin typeface="Times New Roman"/>
                <a:cs typeface="Times New Roman"/>
              </a:rPr>
              <a:t> </a:t>
            </a:r>
            <a:r>
              <a:rPr sz="3000" b="1" spc="-5" dirty="0">
                <a:solidFill>
                  <a:srgbClr val="333399"/>
                </a:solidFill>
                <a:latin typeface="Times New Roman"/>
                <a:cs typeface="Times New Roman"/>
              </a:rPr>
              <a:t>oggetti conficcati.</a:t>
            </a:r>
            <a:endParaRPr sz="3000">
              <a:latin typeface="Times New Roman"/>
              <a:cs typeface="Times New Roman"/>
            </a:endParaRPr>
          </a:p>
        </p:txBody>
      </p:sp>
      <p:pic>
        <p:nvPicPr>
          <p:cNvPr id="4" name="object 4"/>
          <p:cNvPicPr/>
          <p:nvPr/>
        </p:nvPicPr>
        <p:blipFill>
          <a:blip r:embed="rId3" cstate="print"/>
          <a:stretch>
            <a:fillRect/>
          </a:stretch>
        </p:blipFill>
        <p:spPr>
          <a:xfrm>
            <a:off x="3048000" y="4014613"/>
            <a:ext cx="2902318" cy="221121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051"/>
          <p:cNvSpPr>
            <a:spLocks noGrp="1" noChangeArrowheads="1"/>
          </p:cNvSpPr>
          <p:nvPr>
            <p:ph idx="4294967295"/>
          </p:nvPr>
        </p:nvSpPr>
        <p:spPr bwMode="auto">
          <a:xfrm>
            <a:off x="357187" y="1448118"/>
            <a:ext cx="5588000" cy="2325687"/>
          </a:xfrm>
          <a:prstGeom prst="rect">
            <a:avLst/>
          </a:prstGeom>
          <a:noFill/>
          <a:ln algn="ctr">
            <a:no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lnSpc>
                <a:spcPct val="90000"/>
              </a:lnSpc>
              <a:buFontTx/>
              <a:buNone/>
            </a:pPr>
            <a:r>
              <a:rPr lang="it-IT" altLang="it-IT" sz="2400" b="1" dirty="0">
                <a:solidFill>
                  <a:srgbClr val="FF0000"/>
                </a:solidFill>
                <a:cs typeface="Arial" pitchFamily="34" charset="0"/>
              </a:rPr>
              <a:t>Modulo A</a:t>
            </a:r>
            <a:r>
              <a:rPr lang="it-IT" altLang="it-IT" sz="2400" b="1" dirty="0">
                <a:cs typeface="Arial" pitchFamily="34" charset="0"/>
              </a:rPr>
              <a:t> </a:t>
            </a:r>
          </a:p>
          <a:p>
            <a:pPr eaLnBrk="1" hangingPunct="1">
              <a:lnSpc>
                <a:spcPct val="90000"/>
              </a:lnSpc>
              <a:buFont typeface="Wingdings" pitchFamily="2" charset="2"/>
              <a:buNone/>
            </a:pPr>
            <a:r>
              <a:rPr lang="it-IT" altLang="it-IT" sz="2400" b="1" dirty="0">
                <a:solidFill>
                  <a:srgbClr val="002060"/>
                </a:solidFill>
                <a:cs typeface="Arial" pitchFamily="34" charset="0"/>
              </a:rPr>
              <a:t>- Normative 	</a:t>
            </a:r>
          </a:p>
          <a:p>
            <a:pPr eaLnBrk="1" hangingPunct="1">
              <a:lnSpc>
                <a:spcPct val="90000"/>
              </a:lnSpc>
              <a:buFontTx/>
              <a:buChar char="-"/>
            </a:pPr>
            <a:r>
              <a:rPr lang="it-IT" altLang="it-IT" sz="2400" b="1" dirty="0">
                <a:solidFill>
                  <a:srgbClr val="002060"/>
                </a:solidFill>
                <a:cs typeface="Arial" pitchFamily="34" charset="0"/>
              </a:rPr>
              <a:t>Norme di comportamento generale nelle varie emergenze</a:t>
            </a:r>
          </a:p>
          <a:p>
            <a:pPr eaLnBrk="1" hangingPunct="1">
              <a:lnSpc>
                <a:spcPct val="90000"/>
              </a:lnSpc>
              <a:buFontTx/>
              <a:buChar char="-"/>
            </a:pPr>
            <a:r>
              <a:rPr lang="it-IT" altLang="it-IT" sz="2400" b="1" dirty="0">
                <a:solidFill>
                  <a:srgbClr val="002060"/>
                </a:solidFill>
                <a:cs typeface="Arial" pitchFamily="34" charset="0"/>
              </a:rPr>
              <a:t>«In attesa dei soccorsi»</a:t>
            </a:r>
          </a:p>
          <a:p>
            <a:pPr eaLnBrk="1" hangingPunct="1">
              <a:lnSpc>
                <a:spcPct val="90000"/>
              </a:lnSpc>
              <a:buFontTx/>
              <a:buChar char="-"/>
            </a:pPr>
            <a:endParaRPr lang="it-IT" altLang="it-IT" sz="2400" b="1" dirty="0">
              <a:solidFill>
                <a:schemeClr val="accent2"/>
              </a:solidFill>
              <a:cs typeface="Arial" pitchFamily="34" charset="0"/>
            </a:endParaRPr>
          </a:p>
          <a:p>
            <a:pPr eaLnBrk="1" hangingPunct="1">
              <a:lnSpc>
                <a:spcPct val="90000"/>
              </a:lnSpc>
              <a:buFontTx/>
              <a:buChar char="-"/>
            </a:pPr>
            <a:endParaRPr lang="it-IT" altLang="it-IT" sz="2400" b="1" dirty="0">
              <a:solidFill>
                <a:schemeClr val="accent2"/>
              </a:solidFill>
              <a:cs typeface="Arial" pitchFamily="34" charset="0"/>
            </a:endParaRPr>
          </a:p>
        </p:txBody>
      </p:sp>
      <p:sp>
        <p:nvSpPr>
          <p:cNvPr id="4" name="Rectangle 2"/>
          <p:cNvSpPr>
            <a:spLocks noChangeArrowheads="1"/>
          </p:cNvSpPr>
          <p:nvPr/>
        </p:nvSpPr>
        <p:spPr bwMode="auto">
          <a:xfrm>
            <a:off x="357187" y="554758"/>
            <a:ext cx="8429625" cy="500063"/>
          </a:xfrm>
          <a:prstGeom prst="rect">
            <a:avLst/>
          </a:prstGeom>
          <a:solidFill>
            <a:srgbClr val="002060"/>
          </a:solidFill>
          <a:ln w="9525">
            <a:noFill/>
            <a:miter lim="800000"/>
            <a:headEnd/>
            <a:tailEnd/>
          </a:ln>
          <a:effectLst/>
        </p:spPr>
        <p:txBody>
          <a:bodyPr anchor="ctr"/>
          <a:lstStyle/>
          <a:p>
            <a:pPr algn="ctr" eaLnBrk="0" fontAlgn="base" hangingPunct="0">
              <a:spcBef>
                <a:spcPct val="20000"/>
              </a:spcBef>
              <a:spcAft>
                <a:spcPct val="0"/>
              </a:spcAft>
            </a:pPr>
            <a:r>
              <a:rPr lang="it-IT" sz="3200" b="1" dirty="0">
                <a:solidFill>
                  <a:schemeClr val="bg1"/>
                </a:solidFill>
                <a:latin typeface="Arial" charset="0"/>
                <a:cs typeface="Arial" charset="0"/>
              </a:rPr>
              <a:t>STRUTTURA DEL CORSO</a:t>
            </a:r>
          </a:p>
        </p:txBody>
      </p:sp>
      <p:sp>
        <p:nvSpPr>
          <p:cNvPr id="2" name="TextBox 1">
            <a:extLst>
              <a:ext uri="{FF2B5EF4-FFF2-40B4-BE49-F238E27FC236}">
                <a16:creationId xmlns:a16="http://schemas.microsoft.com/office/drawing/2014/main" id="{69116E47-25C6-8844-B136-3E7730E350E6}"/>
              </a:ext>
            </a:extLst>
          </p:cNvPr>
          <p:cNvSpPr txBox="1"/>
          <p:nvPr/>
        </p:nvSpPr>
        <p:spPr>
          <a:xfrm>
            <a:off x="6085622" y="1616328"/>
            <a:ext cx="2746136" cy="1479764"/>
          </a:xfrm>
          <a:prstGeom prst="rect">
            <a:avLst/>
          </a:prstGeom>
        </p:spPr>
        <p:txBody>
          <a:bodyPr wrap="none">
            <a:spAutoFit/>
          </a:bodyPr>
          <a:lstStyle>
            <a:defPPr>
              <a:defRPr lang="it-IT"/>
            </a:defPPr>
            <a:lvl1pPr algn="r">
              <a:lnSpc>
                <a:spcPct val="80000"/>
              </a:lnSpc>
              <a:defRPr sz="2800" b="1">
                <a:solidFill>
                  <a:srgbClr val="042788"/>
                </a:solidFill>
                <a:cs typeface="Arial" pitchFamily="34" charset="0"/>
              </a:defRPr>
            </a:lvl1pPr>
          </a:lstStyle>
          <a:p>
            <a:r>
              <a:rPr lang="it-IT" altLang="it-IT" dirty="0">
                <a:solidFill>
                  <a:srgbClr val="002060"/>
                </a:solidFill>
              </a:rPr>
              <a:t>GENERALITÀ</a:t>
            </a:r>
          </a:p>
          <a:p>
            <a:r>
              <a:rPr lang="it-IT" altLang="it-IT" dirty="0">
                <a:solidFill>
                  <a:srgbClr val="002060"/>
                </a:solidFill>
              </a:rPr>
              <a:t>DIRITTI E DOVERI</a:t>
            </a:r>
          </a:p>
          <a:p>
            <a:r>
              <a:rPr lang="it-IT" altLang="it-IT" dirty="0">
                <a:solidFill>
                  <a:srgbClr val="002060"/>
                </a:solidFill>
              </a:rPr>
              <a:t>ALLERTARE</a:t>
            </a:r>
          </a:p>
          <a:p>
            <a:endParaRPr lang="it-IT" altLang="it-IT" dirty="0">
              <a:solidFill>
                <a:srgbClr val="002060"/>
              </a:solidFill>
            </a:endParaRPr>
          </a:p>
        </p:txBody>
      </p:sp>
      <p:sp>
        <p:nvSpPr>
          <p:cNvPr id="5" name="Rectangle 2051">
            <a:extLst>
              <a:ext uri="{FF2B5EF4-FFF2-40B4-BE49-F238E27FC236}">
                <a16:creationId xmlns:a16="http://schemas.microsoft.com/office/drawing/2014/main" id="{A4901D96-B4A0-3440-9C40-AFB3CDBCFE68}"/>
              </a:ext>
            </a:extLst>
          </p:cNvPr>
          <p:cNvSpPr txBox="1">
            <a:spLocks noChangeArrowheads="1"/>
          </p:cNvSpPr>
          <p:nvPr/>
        </p:nvSpPr>
        <p:spPr bwMode="auto">
          <a:xfrm>
            <a:off x="336405" y="3268133"/>
            <a:ext cx="5383387" cy="1295921"/>
          </a:xfrm>
          <a:prstGeom prst="rect">
            <a:avLst/>
          </a:prstGeom>
          <a:noFill/>
          <a:ln algn="ctr">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buFontTx/>
              <a:buNone/>
            </a:pPr>
            <a:r>
              <a:rPr lang="it-IT" altLang="it-IT" sz="2400" b="1" kern="0" dirty="0">
                <a:solidFill>
                  <a:srgbClr val="FF0000"/>
                </a:solidFill>
                <a:latin typeface="Times New Roman" panose="02020603050405020304" pitchFamily="18" charset="0"/>
                <a:cs typeface="Times New Roman" panose="02020603050405020304" pitchFamily="18" charset="0"/>
              </a:rPr>
              <a:t>Modulo B</a:t>
            </a:r>
          </a:p>
          <a:p>
            <a:pPr eaLnBrk="1" hangingPunct="1">
              <a:lnSpc>
                <a:spcPct val="90000"/>
              </a:lnSpc>
              <a:buFontTx/>
              <a:buChar char="-"/>
            </a:pPr>
            <a:r>
              <a:rPr lang="it-IT" altLang="it-IT" sz="2400" b="1" kern="0" dirty="0">
                <a:solidFill>
                  <a:srgbClr val="002060"/>
                </a:solidFill>
                <a:latin typeface="Times New Roman" panose="02020603050405020304" pitchFamily="18" charset="0"/>
                <a:cs typeface="Times New Roman" panose="02020603050405020304" pitchFamily="18" charset="0"/>
              </a:rPr>
              <a:t>Cenni di anatomia e fisiologia</a:t>
            </a:r>
          </a:p>
          <a:p>
            <a:pPr eaLnBrk="1" hangingPunct="1">
              <a:lnSpc>
                <a:spcPct val="90000"/>
              </a:lnSpc>
              <a:buFontTx/>
              <a:buChar char="-"/>
            </a:pPr>
            <a:r>
              <a:rPr lang="it-IT" altLang="it-IT" sz="2400" b="1" kern="0" dirty="0">
                <a:solidFill>
                  <a:srgbClr val="002060"/>
                </a:solidFill>
                <a:latin typeface="Times New Roman" panose="02020603050405020304" pitchFamily="18" charset="0"/>
                <a:cs typeface="Times New Roman" panose="02020603050405020304" pitchFamily="18" charset="0"/>
              </a:rPr>
              <a:t>Cenni di patologie</a:t>
            </a:r>
          </a:p>
        </p:txBody>
      </p:sp>
      <p:sp>
        <p:nvSpPr>
          <p:cNvPr id="6" name="TextBox 1">
            <a:extLst>
              <a:ext uri="{FF2B5EF4-FFF2-40B4-BE49-F238E27FC236}">
                <a16:creationId xmlns:a16="http://schemas.microsoft.com/office/drawing/2014/main" id="{78DFDF84-95C4-484A-AE1A-57B64FCD2419}"/>
              </a:ext>
            </a:extLst>
          </p:cNvPr>
          <p:cNvSpPr txBox="1"/>
          <p:nvPr/>
        </p:nvSpPr>
        <p:spPr>
          <a:xfrm>
            <a:off x="6442147" y="3657600"/>
            <a:ext cx="2386230" cy="1135054"/>
          </a:xfrm>
          <a:prstGeom prst="rect">
            <a:avLst/>
          </a:prstGeom>
        </p:spPr>
        <p:txBody>
          <a:bodyPr wrap="none">
            <a:spAutoFit/>
          </a:bodyPr>
          <a:lstStyle>
            <a:defPPr>
              <a:defRPr lang="it-IT"/>
            </a:defPPr>
            <a:lvl1pPr algn="r">
              <a:lnSpc>
                <a:spcPct val="80000"/>
              </a:lnSpc>
              <a:defRPr sz="2800" b="1">
                <a:solidFill>
                  <a:srgbClr val="042788"/>
                </a:solidFill>
                <a:cs typeface="Arial" pitchFamily="34" charset="0"/>
              </a:defRPr>
            </a:lvl1pPr>
          </a:lstStyle>
          <a:p>
            <a:r>
              <a:rPr lang="it-IT" altLang="it-IT" dirty="0">
                <a:solidFill>
                  <a:srgbClr val="002060"/>
                </a:solidFill>
              </a:rPr>
              <a:t>RICONOSCERE</a:t>
            </a:r>
            <a:br>
              <a:rPr lang="it-IT" altLang="it-IT" dirty="0">
                <a:solidFill>
                  <a:srgbClr val="002060"/>
                </a:solidFill>
              </a:rPr>
            </a:br>
            <a:r>
              <a:rPr lang="it-IT" altLang="it-IT" dirty="0">
                <a:solidFill>
                  <a:srgbClr val="002060"/>
                </a:solidFill>
              </a:rPr>
              <a:t>LE PATOLOGIE</a:t>
            </a:r>
          </a:p>
          <a:p>
            <a:endParaRPr lang="it-IT" dirty="0">
              <a:solidFill>
                <a:srgbClr val="002060"/>
              </a:solidFill>
            </a:endParaRPr>
          </a:p>
        </p:txBody>
      </p:sp>
      <p:sp>
        <p:nvSpPr>
          <p:cNvPr id="7" name="Rectangle 2051">
            <a:extLst>
              <a:ext uri="{FF2B5EF4-FFF2-40B4-BE49-F238E27FC236}">
                <a16:creationId xmlns:a16="http://schemas.microsoft.com/office/drawing/2014/main" id="{6E6B3796-317F-E648-AED4-81EBC8941247}"/>
              </a:ext>
            </a:extLst>
          </p:cNvPr>
          <p:cNvSpPr txBox="1">
            <a:spLocks noChangeArrowheads="1"/>
          </p:cNvSpPr>
          <p:nvPr/>
        </p:nvSpPr>
        <p:spPr bwMode="auto">
          <a:xfrm>
            <a:off x="324903" y="4889194"/>
            <a:ext cx="4710966" cy="1151905"/>
          </a:xfrm>
          <a:prstGeom prst="rect">
            <a:avLst/>
          </a:prstGeom>
          <a:noFill/>
          <a:ln algn="ctr">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buFontTx/>
              <a:buNone/>
            </a:pPr>
            <a:r>
              <a:rPr lang="it-IT" altLang="it-IT" sz="2400" b="1" kern="0" dirty="0">
                <a:solidFill>
                  <a:srgbClr val="FF0000"/>
                </a:solidFill>
                <a:latin typeface="Times New Roman" panose="02020603050405020304" pitchFamily="18" charset="0"/>
                <a:cs typeface="Times New Roman" panose="02020603050405020304" pitchFamily="18" charset="0"/>
              </a:rPr>
              <a:t>Modulo C</a:t>
            </a:r>
          </a:p>
          <a:p>
            <a:pPr eaLnBrk="1" hangingPunct="1">
              <a:lnSpc>
                <a:spcPct val="90000"/>
              </a:lnSpc>
              <a:buFontTx/>
              <a:buNone/>
            </a:pPr>
            <a:r>
              <a:rPr lang="it-IT" altLang="it-IT" sz="2400" b="1" kern="0" dirty="0">
                <a:solidFill>
                  <a:srgbClr val="002060"/>
                </a:solidFill>
                <a:latin typeface="Times New Roman" panose="02020603050405020304" pitchFamily="18" charset="0"/>
                <a:cs typeface="Times New Roman" panose="02020603050405020304" pitchFamily="18" charset="0"/>
              </a:rPr>
              <a:t>-  BLS teorico e pratico</a:t>
            </a:r>
          </a:p>
        </p:txBody>
      </p:sp>
      <p:sp>
        <p:nvSpPr>
          <p:cNvPr id="9" name="Rectangle 1">
            <a:extLst>
              <a:ext uri="{FF2B5EF4-FFF2-40B4-BE49-F238E27FC236}">
                <a16:creationId xmlns:a16="http://schemas.microsoft.com/office/drawing/2014/main" id="{CC27E05B-D54B-F044-9F93-C0FC08871DA6}"/>
              </a:ext>
            </a:extLst>
          </p:cNvPr>
          <p:cNvSpPr/>
          <p:nvPr/>
        </p:nvSpPr>
        <p:spPr>
          <a:xfrm>
            <a:off x="7679457" y="5246626"/>
            <a:ext cx="1100429" cy="445635"/>
          </a:xfrm>
          <a:prstGeom prst="rect">
            <a:avLst/>
          </a:prstGeom>
        </p:spPr>
        <p:txBody>
          <a:bodyPr wrap="none">
            <a:spAutoFit/>
          </a:bodyPr>
          <a:lstStyle/>
          <a:p>
            <a:pPr algn="r">
              <a:lnSpc>
                <a:spcPct val="80000"/>
              </a:lnSpc>
            </a:pPr>
            <a:r>
              <a:rPr lang="it-IT" altLang="it-IT" sz="2800" b="1" dirty="0">
                <a:solidFill>
                  <a:srgbClr val="002060"/>
                </a:solidFill>
                <a:cs typeface="Arial" pitchFamily="34" charset="0"/>
              </a:rPr>
              <a:t>AGIRE</a:t>
            </a:r>
          </a:p>
        </p:txBody>
      </p:sp>
    </p:spTree>
    <p:extLst>
      <p:ext uri="{BB962C8B-B14F-4D97-AF65-F5344CB8AC3E}">
        <p14:creationId xmlns:p14="http://schemas.microsoft.com/office/powerpoint/2010/main" val="235537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8156" y="0"/>
            <a:ext cx="8807688" cy="1370671"/>
          </a:xfrm>
          <a:prstGeom prst="rect">
            <a:avLst/>
          </a:prstGeom>
        </p:spPr>
        <p:txBody>
          <a:bodyPr vert="horz" wrap="square" lIns="0" tIns="752577" rIns="0" bIns="0" rtlCol="0">
            <a:spAutoFit/>
          </a:bodyPr>
          <a:lstStyle/>
          <a:p>
            <a:pPr marL="1603375" marR="5080" indent="-372745">
              <a:lnSpc>
                <a:spcPts val="5500"/>
              </a:lnSpc>
              <a:spcBef>
                <a:spcPts val="459"/>
              </a:spcBef>
            </a:pPr>
            <a:r>
              <a:rPr sz="2800" b="1" spc="-5" dirty="0">
                <a:solidFill>
                  <a:srgbClr val="FF0000"/>
                </a:solidFill>
                <a:latin typeface="Arial"/>
                <a:cs typeface="Arial"/>
              </a:rPr>
              <a:t>LA</a:t>
            </a:r>
            <a:r>
              <a:rPr sz="2800" b="1" spc="-229" dirty="0">
                <a:solidFill>
                  <a:srgbClr val="FF0000"/>
                </a:solidFill>
                <a:latin typeface="Arial"/>
                <a:cs typeface="Arial"/>
              </a:rPr>
              <a:t> </a:t>
            </a:r>
            <a:r>
              <a:rPr sz="2800" b="1" spc="-5" dirty="0">
                <a:solidFill>
                  <a:srgbClr val="FF0000"/>
                </a:solidFill>
                <a:latin typeface="Arial"/>
                <a:cs typeface="Arial"/>
              </a:rPr>
              <a:t>RESPONSABILITÀ </a:t>
            </a:r>
            <a:r>
              <a:rPr sz="2800" b="1" spc="-1320" dirty="0">
                <a:solidFill>
                  <a:srgbClr val="FF0000"/>
                </a:solidFill>
                <a:latin typeface="Arial"/>
                <a:cs typeface="Arial"/>
              </a:rPr>
              <a:t> </a:t>
            </a:r>
            <a:r>
              <a:rPr sz="2800" b="1" spc="-5" dirty="0">
                <a:solidFill>
                  <a:srgbClr val="FF0000"/>
                </a:solidFill>
                <a:latin typeface="Arial"/>
                <a:cs typeface="Arial"/>
              </a:rPr>
              <a:t>DEGLI</a:t>
            </a:r>
            <a:r>
              <a:rPr sz="2800" b="1" spc="-25" dirty="0">
                <a:solidFill>
                  <a:srgbClr val="FF0000"/>
                </a:solidFill>
                <a:latin typeface="Arial"/>
                <a:cs typeface="Arial"/>
              </a:rPr>
              <a:t> </a:t>
            </a:r>
            <a:r>
              <a:rPr sz="2800" b="1" spc="-55" dirty="0">
                <a:solidFill>
                  <a:srgbClr val="FF0000"/>
                </a:solidFill>
                <a:latin typeface="Arial"/>
                <a:cs typeface="Arial"/>
              </a:rPr>
              <a:t>OPERATORI</a:t>
            </a:r>
            <a:endParaRPr sz="2800" dirty="0">
              <a:latin typeface="Arial"/>
              <a:cs typeface="Arial"/>
            </a:endParaRPr>
          </a:p>
        </p:txBody>
      </p:sp>
      <p:sp>
        <p:nvSpPr>
          <p:cNvPr id="3" name="object 3"/>
          <p:cNvSpPr txBox="1"/>
          <p:nvPr/>
        </p:nvSpPr>
        <p:spPr>
          <a:xfrm>
            <a:off x="381000" y="1985307"/>
            <a:ext cx="6992620" cy="1882567"/>
          </a:xfrm>
          <a:prstGeom prst="rect">
            <a:avLst/>
          </a:prstGeom>
        </p:spPr>
        <p:txBody>
          <a:bodyPr vert="horz" wrap="square" lIns="0" tIns="279400" rIns="0" bIns="0" rtlCol="0">
            <a:spAutoFit/>
          </a:bodyPr>
          <a:lstStyle/>
          <a:p>
            <a:pPr marL="191135" indent="-166370">
              <a:lnSpc>
                <a:spcPct val="100000"/>
              </a:lnSpc>
              <a:spcBef>
                <a:spcPts val="2200"/>
              </a:spcBef>
              <a:buClr>
                <a:srgbClr val="009999"/>
              </a:buClr>
              <a:buSzPct val="57500"/>
              <a:buFont typeface="Lucida Sans Unicode"/>
              <a:buChar char="■"/>
              <a:tabLst>
                <a:tab pos="191770" algn="l"/>
              </a:tabLst>
            </a:pPr>
            <a:r>
              <a:rPr sz="2300" spc="-5" dirty="0">
                <a:solidFill>
                  <a:srgbClr val="042788"/>
                </a:solidFill>
                <a:latin typeface="Arial MT"/>
                <a:cs typeface="Arial MT"/>
              </a:rPr>
              <a:t>Responsabilità</a:t>
            </a:r>
            <a:r>
              <a:rPr sz="2300" spc="-25" dirty="0">
                <a:solidFill>
                  <a:srgbClr val="042788"/>
                </a:solidFill>
                <a:latin typeface="Arial MT"/>
                <a:cs typeface="Arial MT"/>
              </a:rPr>
              <a:t> </a:t>
            </a:r>
            <a:r>
              <a:rPr sz="2300" b="1" spc="-5" dirty="0">
                <a:solidFill>
                  <a:srgbClr val="042788"/>
                </a:solidFill>
                <a:latin typeface="Arial"/>
                <a:cs typeface="Arial"/>
              </a:rPr>
              <a:t>penale</a:t>
            </a:r>
            <a:endParaRPr sz="2300" dirty="0">
              <a:latin typeface="Arial"/>
              <a:cs typeface="Arial"/>
            </a:endParaRPr>
          </a:p>
          <a:p>
            <a:pPr marL="191135" indent="-166370">
              <a:lnSpc>
                <a:spcPct val="100000"/>
              </a:lnSpc>
              <a:spcBef>
                <a:spcPts val="2100"/>
              </a:spcBef>
              <a:buClr>
                <a:srgbClr val="009999"/>
              </a:buClr>
              <a:buSzPct val="57500"/>
              <a:buFont typeface="Lucida Sans Unicode"/>
              <a:buChar char="■"/>
              <a:tabLst>
                <a:tab pos="191770" algn="l"/>
              </a:tabLst>
            </a:pPr>
            <a:r>
              <a:rPr sz="2300" spc="-5" dirty="0">
                <a:solidFill>
                  <a:srgbClr val="042788"/>
                </a:solidFill>
                <a:latin typeface="Arial MT"/>
                <a:cs typeface="Arial MT"/>
              </a:rPr>
              <a:t>Responsabilità</a:t>
            </a:r>
            <a:r>
              <a:rPr sz="2300" spc="-25" dirty="0">
                <a:solidFill>
                  <a:srgbClr val="042788"/>
                </a:solidFill>
                <a:latin typeface="Arial MT"/>
                <a:cs typeface="Arial MT"/>
              </a:rPr>
              <a:t> </a:t>
            </a:r>
            <a:r>
              <a:rPr sz="2300" b="1" dirty="0">
                <a:solidFill>
                  <a:srgbClr val="042788"/>
                </a:solidFill>
                <a:latin typeface="Arial"/>
                <a:cs typeface="Arial"/>
              </a:rPr>
              <a:t>civile</a:t>
            </a:r>
            <a:endParaRPr sz="2300" dirty="0">
              <a:latin typeface="Arial"/>
              <a:cs typeface="Arial"/>
            </a:endParaRPr>
          </a:p>
          <a:p>
            <a:pPr marL="191135" indent="-166370">
              <a:lnSpc>
                <a:spcPct val="100000"/>
              </a:lnSpc>
              <a:spcBef>
                <a:spcPts val="2100"/>
              </a:spcBef>
              <a:buClr>
                <a:srgbClr val="009999"/>
              </a:buClr>
              <a:buSzPct val="57500"/>
              <a:buFont typeface="Lucida Sans Unicode"/>
              <a:buChar char="■"/>
              <a:tabLst>
                <a:tab pos="191770" algn="l"/>
              </a:tabLst>
            </a:pPr>
            <a:r>
              <a:rPr sz="2300" spc="-5" dirty="0">
                <a:solidFill>
                  <a:srgbClr val="042788"/>
                </a:solidFill>
                <a:latin typeface="Arial MT"/>
                <a:cs typeface="Arial MT"/>
              </a:rPr>
              <a:t>Responsabilità </a:t>
            </a:r>
            <a:r>
              <a:rPr sz="2300" b="1" spc="-5" dirty="0">
                <a:solidFill>
                  <a:srgbClr val="042788"/>
                </a:solidFill>
                <a:latin typeface="Arial"/>
                <a:cs typeface="Arial"/>
              </a:rPr>
              <a:t>professionale</a:t>
            </a:r>
            <a:endParaRPr sz="2300" dirty="0">
              <a:latin typeface="Arial"/>
              <a:cs typeface="Arial"/>
            </a:endParaRPr>
          </a:p>
        </p:txBody>
      </p:sp>
      <p:pic>
        <p:nvPicPr>
          <p:cNvPr id="4" name="object 4"/>
          <p:cNvPicPr/>
          <p:nvPr/>
        </p:nvPicPr>
        <p:blipFill>
          <a:blip r:embed="rId3" cstate="print"/>
          <a:stretch>
            <a:fillRect/>
          </a:stretch>
        </p:blipFill>
        <p:spPr>
          <a:xfrm>
            <a:off x="4432300" y="3877938"/>
            <a:ext cx="4330700" cy="1879600"/>
          </a:xfrm>
          <a:prstGeom prst="rect">
            <a:avLst/>
          </a:prstGeom>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302260" y="904997"/>
            <a:ext cx="8539480" cy="4556125"/>
          </a:xfrm>
          <a:prstGeom prst="rect">
            <a:avLst/>
          </a:prstGeom>
        </p:spPr>
        <p:txBody>
          <a:bodyPr vert="horz" wrap="square" lIns="0" tIns="530245" rIns="0" bIns="0" rtlCol="0">
            <a:spAutoFit/>
          </a:bodyPr>
          <a:lstStyle/>
          <a:p>
            <a:pPr marL="19050" marR="5080" indent="-635" algn="ctr">
              <a:lnSpc>
                <a:spcPts val="3200"/>
              </a:lnSpc>
              <a:spcBef>
                <a:spcPts val="340"/>
              </a:spcBef>
            </a:pPr>
            <a:r>
              <a:rPr sz="2800" b="1" dirty="0">
                <a:solidFill>
                  <a:srgbClr val="333399"/>
                </a:solidFill>
                <a:latin typeface="Arial"/>
                <a:cs typeface="Arial"/>
              </a:rPr>
              <a:t>Urti </a:t>
            </a:r>
            <a:r>
              <a:rPr sz="2800" b="1" spc="-5" dirty="0">
                <a:solidFill>
                  <a:srgbClr val="333399"/>
                </a:solidFill>
                <a:latin typeface="Arial"/>
                <a:cs typeface="Arial"/>
              </a:rPr>
              <a:t>violenti </a:t>
            </a:r>
            <a:r>
              <a:rPr sz="2800" b="1" dirty="0">
                <a:solidFill>
                  <a:srgbClr val="333399"/>
                </a:solidFill>
                <a:latin typeface="Arial"/>
                <a:cs typeface="Arial"/>
              </a:rPr>
              <a:t>o </a:t>
            </a:r>
            <a:r>
              <a:rPr sz="2800" b="1" spc="-5" dirty="0">
                <a:solidFill>
                  <a:srgbClr val="333399"/>
                </a:solidFill>
                <a:latin typeface="Arial"/>
                <a:cs typeface="Arial"/>
              </a:rPr>
              <a:t>forti compressioni della gabbia </a:t>
            </a:r>
            <a:r>
              <a:rPr sz="2800" b="1" dirty="0">
                <a:solidFill>
                  <a:srgbClr val="333399"/>
                </a:solidFill>
                <a:latin typeface="Arial"/>
                <a:cs typeface="Arial"/>
              </a:rPr>
              <a:t> </a:t>
            </a:r>
            <a:r>
              <a:rPr sz="2800" b="1" spc="-5" dirty="0">
                <a:solidFill>
                  <a:srgbClr val="333399"/>
                </a:solidFill>
                <a:latin typeface="Arial"/>
                <a:cs typeface="Arial"/>
              </a:rPr>
              <a:t>toracica</a:t>
            </a:r>
            <a:r>
              <a:rPr sz="2800" b="1" dirty="0">
                <a:solidFill>
                  <a:srgbClr val="333399"/>
                </a:solidFill>
                <a:latin typeface="Arial"/>
                <a:cs typeface="Arial"/>
              </a:rPr>
              <a:t> </a:t>
            </a:r>
            <a:r>
              <a:rPr sz="2800" b="1" spc="-5" dirty="0">
                <a:solidFill>
                  <a:srgbClr val="333399"/>
                </a:solidFill>
                <a:latin typeface="Arial"/>
                <a:cs typeface="Arial"/>
              </a:rPr>
              <a:t>possono provocare</a:t>
            </a:r>
            <a:r>
              <a:rPr sz="2800" b="1" dirty="0">
                <a:solidFill>
                  <a:srgbClr val="333399"/>
                </a:solidFill>
                <a:latin typeface="Arial"/>
                <a:cs typeface="Arial"/>
              </a:rPr>
              <a:t> </a:t>
            </a:r>
            <a:r>
              <a:rPr sz="2800" b="1" spc="-5" dirty="0">
                <a:solidFill>
                  <a:srgbClr val="333399"/>
                </a:solidFill>
                <a:latin typeface="Arial"/>
                <a:cs typeface="Arial"/>
              </a:rPr>
              <a:t>lesioni ossee </a:t>
            </a:r>
            <a:r>
              <a:rPr sz="2800" b="1" dirty="0">
                <a:solidFill>
                  <a:srgbClr val="333399"/>
                </a:solidFill>
                <a:latin typeface="Arial"/>
                <a:cs typeface="Arial"/>
              </a:rPr>
              <a:t> </a:t>
            </a:r>
            <a:r>
              <a:rPr sz="2800" b="1" spc="-5" dirty="0">
                <a:solidFill>
                  <a:srgbClr val="333399"/>
                </a:solidFill>
                <a:latin typeface="Arial"/>
                <a:cs typeface="Arial"/>
              </a:rPr>
              <a:t>associate</a:t>
            </a:r>
            <a:r>
              <a:rPr sz="2800" b="1" dirty="0">
                <a:solidFill>
                  <a:srgbClr val="333399"/>
                </a:solidFill>
                <a:latin typeface="Arial"/>
                <a:cs typeface="Arial"/>
              </a:rPr>
              <a:t> o</a:t>
            </a:r>
            <a:r>
              <a:rPr sz="2800" b="1" spc="-5" dirty="0">
                <a:solidFill>
                  <a:srgbClr val="333399"/>
                </a:solidFill>
                <a:latin typeface="Arial"/>
                <a:cs typeface="Arial"/>
              </a:rPr>
              <a:t> no </a:t>
            </a:r>
            <a:r>
              <a:rPr sz="2800" b="1" dirty="0">
                <a:solidFill>
                  <a:srgbClr val="333399"/>
                </a:solidFill>
                <a:latin typeface="Arial"/>
                <a:cs typeface="Arial"/>
              </a:rPr>
              <a:t>a </a:t>
            </a:r>
            <a:r>
              <a:rPr sz="2800" b="1" spc="-5" dirty="0">
                <a:solidFill>
                  <a:srgbClr val="333399"/>
                </a:solidFill>
                <a:latin typeface="Arial"/>
                <a:cs typeface="Arial"/>
              </a:rPr>
              <a:t>lesioni</a:t>
            </a:r>
            <a:r>
              <a:rPr sz="2800" b="1" dirty="0">
                <a:solidFill>
                  <a:srgbClr val="333399"/>
                </a:solidFill>
                <a:latin typeface="Arial"/>
                <a:cs typeface="Arial"/>
              </a:rPr>
              <a:t> </a:t>
            </a:r>
            <a:r>
              <a:rPr sz="2800" b="1" spc="-5" dirty="0">
                <a:solidFill>
                  <a:srgbClr val="333399"/>
                </a:solidFill>
                <a:latin typeface="Arial"/>
                <a:cs typeface="Arial"/>
              </a:rPr>
              <a:t>interne</a:t>
            </a:r>
            <a:r>
              <a:rPr sz="2800" b="1" dirty="0">
                <a:solidFill>
                  <a:srgbClr val="333399"/>
                </a:solidFill>
                <a:latin typeface="Arial"/>
                <a:cs typeface="Arial"/>
              </a:rPr>
              <a:t> </a:t>
            </a:r>
            <a:r>
              <a:rPr sz="2800" b="1" spc="-5" dirty="0">
                <a:solidFill>
                  <a:srgbClr val="333399"/>
                </a:solidFill>
                <a:latin typeface="Arial"/>
                <a:cs typeface="Arial"/>
              </a:rPr>
              <a:t>(dei polmoni, del </a:t>
            </a:r>
            <a:r>
              <a:rPr sz="2800" b="1" spc="-760" dirty="0">
                <a:solidFill>
                  <a:srgbClr val="333399"/>
                </a:solidFill>
                <a:latin typeface="Arial"/>
                <a:cs typeface="Arial"/>
              </a:rPr>
              <a:t> </a:t>
            </a:r>
            <a:r>
              <a:rPr sz="2800" b="1" spc="-5" dirty="0">
                <a:solidFill>
                  <a:srgbClr val="333399"/>
                </a:solidFill>
                <a:latin typeface="Arial"/>
                <a:cs typeface="Arial"/>
              </a:rPr>
              <a:t>cuore,</a:t>
            </a:r>
            <a:r>
              <a:rPr sz="2800" b="1" spc="-10" dirty="0">
                <a:solidFill>
                  <a:srgbClr val="333399"/>
                </a:solidFill>
                <a:latin typeface="Arial"/>
                <a:cs typeface="Arial"/>
              </a:rPr>
              <a:t> </a:t>
            </a:r>
            <a:r>
              <a:rPr sz="2800" b="1" spc="-5" dirty="0">
                <a:solidFill>
                  <a:srgbClr val="333399"/>
                </a:solidFill>
                <a:latin typeface="Arial"/>
                <a:cs typeface="Arial"/>
              </a:rPr>
              <a:t>dei vasi).</a:t>
            </a:r>
            <a:endParaRPr sz="2800" dirty="0">
              <a:latin typeface="Arial"/>
              <a:cs typeface="Arial"/>
            </a:endParaRPr>
          </a:p>
        </p:txBody>
      </p:sp>
      <p:sp>
        <p:nvSpPr>
          <p:cNvPr id="3" name="object 3"/>
          <p:cNvSpPr txBox="1">
            <a:spLocks noGrp="1"/>
          </p:cNvSpPr>
          <p:nvPr>
            <p:ph type="title"/>
          </p:nvPr>
        </p:nvSpPr>
        <p:spPr>
          <a:xfrm>
            <a:off x="3034480" y="675431"/>
            <a:ext cx="3279775" cy="574040"/>
          </a:xfrm>
          <a:prstGeom prst="rect">
            <a:avLst/>
          </a:prstGeom>
        </p:spPr>
        <p:txBody>
          <a:bodyPr vert="horz" wrap="square" lIns="0" tIns="12700" rIns="0" bIns="0" rtlCol="0">
            <a:spAutoFit/>
          </a:bodyPr>
          <a:lstStyle/>
          <a:p>
            <a:pPr marL="12700">
              <a:lnSpc>
                <a:spcPct val="100000"/>
              </a:lnSpc>
              <a:spcBef>
                <a:spcPts val="100"/>
              </a:spcBef>
            </a:pPr>
            <a:r>
              <a:rPr sz="3600" b="1" spc="-50" dirty="0">
                <a:solidFill>
                  <a:srgbClr val="FF0000"/>
                </a:solidFill>
                <a:latin typeface="Times New Roman"/>
                <a:cs typeface="Times New Roman"/>
              </a:rPr>
              <a:t>Trauma</a:t>
            </a:r>
            <a:r>
              <a:rPr sz="3600" b="1" spc="-55" dirty="0">
                <a:solidFill>
                  <a:srgbClr val="FF0000"/>
                </a:solidFill>
                <a:latin typeface="Times New Roman"/>
                <a:cs typeface="Times New Roman"/>
              </a:rPr>
              <a:t> </a:t>
            </a:r>
            <a:r>
              <a:rPr sz="3600" b="1" spc="-5" dirty="0">
                <a:solidFill>
                  <a:srgbClr val="FF0000"/>
                </a:solidFill>
                <a:latin typeface="Times New Roman"/>
                <a:cs typeface="Times New Roman"/>
              </a:rPr>
              <a:t>toracico</a:t>
            </a:r>
            <a:endParaRPr sz="3600">
              <a:latin typeface="Times New Roman"/>
              <a:cs typeface="Times New Roman"/>
            </a:endParaRPr>
          </a:p>
        </p:txBody>
      </p:sp>
      <p:pic>
        <p:nvPicPr>
          <p:cNvPr id="4" name="object 4"/>
          <p:cNvPicPr/>
          <p:nvPr/>
        </p:nvPicPr>
        <p:blipFill>
          <a:blip r:embed="rId3" cstate="print"/>
          <a:stretch>
            <a:fillRect/>
          </a:stretch>
        </p:blipFill>
        <p:spPr>
          <a:xfrm>
            <a:off x="1981200" y="3183060"/>
            <a:ext cx="4465637" cy="2971800"/>
          </a:xfrm>
          <a:prstGeom prst="rect">
            <a:avLst/>
          </a:prstGeom>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31957" y="4035425"/>
            <a:ext cx="7989570" cy="2077720"/>
          </a:xfrm>
          <a:prstGeom prst="rect">
            <a:avLst/>
          </a:prstGeom>
        </p:spPr>
        <p:txBody>
          <a:bodyPr vert="horz" wrap="square" lIns="0" tIns="43180" rIns="0" bIns="0" rtlCol="0">
            <a:spAutoFit/>
          </a:bodyPr>
          <a:lstStyle/>
          <a:p>
            <a:pPr marL="12065" marR="5080" algn="ctr">
              <a:lnSpc>
                <a:spcPts val="3200"/>
              </a:lnSpc>
              <a:spcBef>
                <a:spcPts val="340"/>
              </a:spcBef>
              <a:tabLst>
                <a:tab pos="3450590" algn="l"/>
              </a:tabLst>
            </a:pPr>
            <a:r>
              <a:rPr sz="2800" b="1" spc="-5" dirty="0">
                <a:solidFill>
                  <a:srgbClr val="333399"/>
                </a:solidFill>
                <a:latin typeface="Arial"/>
                <a:cs typeface="Arial"/>
              </a:rPr>
              <a:t>Dolori</a:t>
            </a:r>
            <a:r>
              <a:rPr sz="2800" b="1" dirty="0">
                <a:solidFill>
                  <a:srgbClr val="333399"/>
                </a:solidFill>
                <a:latin typeface="Arial"/>
                <a:cs typeface="Arial"/>
              </a:rPr>
              <a:t> </a:t>
            </a:r>
            <a:r>
              <a:rPr sz="2800" b="1" spc="-5" dirty="0">
                <a:solidFill>
                  <a:srgbClr val="333399"/>
                </a:solidFill>
                <a:latin typeface="Arial"/>
                <a:cs typeface="Arial"/>
              </a:rPr>
              <a:t>localizzati,</a:t>
            </a:r>
            <a:r>
              <a:rPr sz="2800" b="1" spc="5" dirty="0">
                <a:solidFill>
                  <a:srgbClr val="333399"/>
                </a:solidFill>
                <a:latin typeface="Arial"/>
                <a:cs typeface="Arial"/>
              </a:rPr>
              <a:t> </a:t>
            </a:r>
            <a:r>
              <a:rPr sz="2800" b="1" spc="-5" dirty="0">
                <a:solidFill>
                  <a:srgbClr val="333399"/>
                </a:solidFill>
                <a:latin typeface="Arial"/>
                <a:cs typeface="Arial"/>
              </a:rPr>
              <a:t>accentuati</a:t>
            </a:r>
            <a:r>
              <a:rPr sz="2800" b="1" spc="5" dirty="0">
                <a:solidFill>
                  <a:srgbClr val="333399"/>
                </a:solidFill>
                <a:latin typeface="Arial"/>
                <a:cs typeface="Arial"/>
              </a:rPr>
              <a:t> </a:t>
            </a:r>
            <a:r>
              <a:rPr sz="2800" b="1" spc="-5" dirty="0">
                <a:solidFill>
                  <a:srgbClr val="333399"/>
                </a:solidFill>
                <a:latin typeface="Arial"/>
                <a:cs typeface="Arial"/>
              </a:rPr>
              <a:t>dalla</a:t>
            </a:r>
            <a:r>
              <a:rPr sz="2800" b="1" spc="10" dirty="0">
                <a:solidFill>
                  <a:srgbClr val="333399"/>
                </a:solidFill>
                <a:latin typeface="Arial"/>
                <a:cs typeface="Arial"/>
              </a:rPr>
              <a:t> </a:t>
            </a:r>
            <a:r>
              <a:rPr sz="2800" b="1" spc="-5" dirty="0">
                <a:solidFill>
                  <a:srgbClr val="333399"/>
                </a:solidFill>
                <a:latin typeface="Arial"/>
                <a:cs typeface="Arial"/>
              </a:rPr>
              <a:t>respirazione, </a:t>
            </a:r>
            <a:r>
              <a:rPr sz="2800" b="1" spc="-760" dirty="0">
                <a:solidFill>
                  <a:srgbClr val="333399"/>
                </a:solidFill>
                <a:latin typeface="Arial"/>
                <a:cs typeface="Arial"/>
              </a:rPr>
              <a:t> </a:t>
            </a:r>
            <a:r>
              <a:rPr sz="2800" b="1" dirty="0">
                <a:solidFill>
                  <a:srgbClr val="333399"/>
                </a:solidFill>
                <a:latin typeface="Arial"/>
                <a:cs typeface="Arial"/>
              </a:rPr>
              <a:t>o</a:t>
            </a:r>
            <a:r>
              <a:rPr sz="2800" b="1" spc="-5" dirty="0">
                <a:solidFill>
                  <a:srgbClr val="333399"/>
                </a:solidFill>
                <a:latin typeface="Arial"/>
                <a:cs typeface="Arial"/>
              </a:rPr>
              <a:t> grosse</a:t>
            </a:r>
            <a:r>
              <a:rPr sz="2800" b="1" dirty="0">
                <a:solidFill>
                  <a:srgbClr val="333399"/>
                </a:solidFill>
                <a:latin typeface="Arial"/>
                <a:cs typeface="Arial"/>
              </a:rPr>
              <a:t> </a:t>
            </a:r>
            <a:r>
              <a:rPr sz="2800" b="1" spc="-5" dirty="0">
                <a:solidFill>
                  <a:srgbClr val="333399"/>
                </a:solidFill>
                <a:latin typeface="Arial"/>
                <a:cs typeface="Arial"/>
              </a:rPr>
              <a:t>difficoltà</a:t>
            </a:r>
            <a:r>
              <a:rPr sz="2800" b="1" dirty="0">
                <a:solidFill>
                  <a:srgbClr val="333399"/>
                </a:solidFill>
                <a:latin typeface="Arial"/>
                <a:cs typeface="Arial"/>
              </a:rPr>
              <a:t> </a:t>
            </a:r>
            <a:r>
              <a:rPr sz="2800" b="1" spc="-5" dirty="0">
                <a:solidFill>
                  <a:srgbClr val="333399"/>
                </a:solidFill>
                <a:latin typeface="Arial"/>
                <a:cs typeface="Arial"/>
              </a:rPr>
              <a:t>respiratorie,</a:t>
            </a:r>
            <a:r>
              <a:rPr sz="2800" b="1" dirty="0">
                <a:solidFill>
                  <a:srgbClr val="333399"/>
                </a:solidFill>
                <a:latin typeface="Arial"/>
                <a:cs typeface="Arial"/>
              </a:rPr>
              <a:t> </a:t>
            </a:r>
            <a:r>
              <a:rPr sz="2800" b="1" spc="-5" dirty="0">
                <a:solidFill>
                  <a:srgbClr val="333399"/>
                </a:solidFill>
                <a:latin typeface="Arial"/>
                <a:cs typeface="Arial"/>
              </a:rPr>
              <a:t>richiedono il </a:t>
            </a:r>
            <a:r>
              <a:rPr sz="2800" b="1" dirty="0">
                <a:solidFill>
                  <a:srgbClr val="333399"/>
                </a:solidFill>
                <a:latin typeface="Arial"/>
                <a:cs typeface="Arial"/>
              </a:rPr>
              <a:t> </a:t>
            </a:r>
            <a:r>
              <a:rPr sz="2800" b="1" spc="-5" dirty="0">
                <a:solidFill>
                  <a:srgbClr val="333399"/>
                </a:solidFill>
                <a:latin typeface="Arial"/>
                <a:cs typeface="Arial"/>
              </a:rPr>
              <a:t>trasporto all'ospedale</a:t>
            </a:r>
            <a:r>
              <a:rPr sz="2800" b="1" dirty="0">
                <a:solidFill>
                  <a:srgbClr val="333399"/>
                </a:solidFill>
                <a:latin typeface="Arial"/>
                <a:cs typeface="Arial"/>
              </a:rPr>
              <a:t> </a:t>
            </a:r>
            <a:r>
              <a:rPr sz="2800" b="1" spc="-5" dirty="0">
                <a:solidFill>
                  <a:srgbClr val="333399"/>
                </a:solidFill>
                <a:latin typeface="Arial"/>
                <a:cs typeface="Arial"/>
              </a:rPr>
              <a:t>nella</a:t>
            </a:r>
            <a:r>
              <a:rPr sz="2800" b="1" dirty="0">
                <a:solidFill>
                  <a:srgbClr val="333399"/>
                </a:solidFill>
                <a:latin typeface="Arial"/>
                <a:cs typeface="Arial"/>
              </a:rPr>
              <a:t> </a:t>
            </a:r>
            <a:r>
              <a:rPr sz="2800" b="1" spc="-5" dirty="0">
                <a:solidFill>
                  <a:srgbClr val="333399"/>
                </a:solidFill>
                <a:latin typeface="Arial"/>
                <a:cs typeface="Arial"/>
              </a:rPr>
              <a:t>posizione</a:t>
            </a:r>
            <a:r>
              <a:rPr sz="2800" b="1" dirty="0">
                <a:solidFill>
                  <a:srgbClr val="333399"/>
                </a:solidFill>
                <a:latin typeface="Arial"/>
                <a:cs typeface="Arial"/>
              </a:rPr>
              <a:t> </a:t>
            </a:r>
            <a:r>
              <a:rPr sz="2800" b="1" spc="-5" dirty="0">
                <a:solidFill>
                  <a:srgbClr val="333399"/>
                </a:solidFill>
                <a:latin typeface="Arial"/>
                <a:cs typeface="Arial"/>
              </a:rPr>
              <a:t>meno </a:t>
            </a:r>
            <a:r>
              <a:rPr sz="2800" b="1" dirty="0">
                <a:solidFill>
                  <a:srgbClr val="333399"/>
                </a:solidFill>
                <a:latin typeface="Arial"/>
                <a:cs typeface="Arial"/>
              </a:rPr>
              <a:t> </a:t>
            </a:r>
            <a:r>
              <a:rPr sz="2800" b="1" spc="-5" dirty="0">
                <a:solidFill>
                  <a:srgbClr val="333399"/>
                </a:solidFill>
                <a:latin typeface="Arial"/>
                <a:cs typeface="Arial"/>
              </a:rPr>
              <a:t>dolorosa</a:t>
            </a:r>
            <a:r>
              <a:rPr sz="2800" b="1" spc="10" dirty="0">
                <a:solidFill>
                  <a:srgbClr val="333399"/>
                </a:solidFill>
                <a:latin typeface="Arial"/>
                <a:cs typeface="Arial"/>
              </a:rPr>
              <a:t> </a:t>
            </a:r>
            <a:r>
              <a:rPr sz="2800" b="1" spc="-5" dirty="0">
                <a:solidFill>
                  <a:srgbClr val="333399"/>
                </a:solidFill>
                <a:latin typeface="Arial"/>
                <a:cs typeface="Arial"/>
              </a:rPr>
              <a:t>possibile,	controllando </a:t>
            </a:r>
            <a:r>
              <a:rPr sz="2800" b="1" dirty="0">
                <a:solidFill>
                  <a:srgbClr val="333399"/>
                </a:solidFill>
                <a:latin typeface="Arial"/>
                <a:cs typeface="Arial"/>
              </a:rPr>
              <a:t>stato </a:t>
            </a:r>
            <a:r>
              <a:rPr sz="2800" b="1" spc="-5" dirty="0">
                <a:solidFill>
                  <a:srgbClr val="333399"/>
                </a:solidFill>
                <a:latin typeface="Arial"/>
                <a:cs typeface="Arial"/>
              </a:rPr>
              <a:t>di </a:t>
            </a:r>
            <a:r>
              <a:rPr sz="2800" b="1" dirty="0">
                <a:solidFill>
                  <a:srgbClr val="333399"/>
                </a:solidFill>
                <a:latin typeface="Arial"/>
                <a:cs typeface="Arial"/>
              </a:rPr>
              <a:t> </a:t>
            </a:r>
            <a:r>
              <a:rPr sz="2800" b="1" spc="-5" dirty="0">
                <a:solidFill>
                  <a:srgbClr val="333399"/>
                </a:solidFill>
                <a:latin typeface="Arial"/>
                <a:cs typeface="Arial"/>
              </a:rPr>
              <a:t>coscienza, respirazione, battito</a:t>
            </a:r>
            <a:r>
              <a:rPr sz="2800" b="1" dirty="0">
                <a:solidFill>
                  <a:srgbClr val="333399"/>
                </a:solidFill>
                <a:latin typeface="Arial"/>
                <a:cs typeface="Arial"/>
              </a:rPr>
              <a:t> </a:t>
            </a:r>
            <a:r>
              <a:rPr sz="2800" b="1" spc="-5" dirty="0">
                <a:solidFill>
                  <a:srgbClr val="333399"/>
                </a:solidFill>
                <a:latin typeface="Arial"/>
                <a:cs typeface="Arial"/>
              </a:rPr>
              <a:t>cardiaco.</a:t>
            </a:r>
            <a:endParaRPr sz="2800" dirty="0">
              <a:latin typeface="Arial"/>
              <a:cs typeface="Arial"/>
            </a:endParaRPr>
          </a:p>
        </p:txBody>
      </p:sp>
      <p:sp>
        <p:nvSpPr>
          <p:cNvPr id="3" name="object 3"/>
          <p:cNvSpPr txBox="1">
            <a:spLocks noGrp="1"/>
          </p:cNvSpPr>
          <p:nvPr>
            <p:ph type="title"/>
          </p:nvPr>
        </p:nvSpPr>
        <p:spPr>
          <a:xfrm>
            <a:off x="2986855" y="61069"/>
            <a:ext cx="3279775" cy="574040"/>
          </a:xfrm>
          <a:prstGeom prst="rect">
            <a:avLst/>
          </a:prstGeom>
        </p:spPr>
        <p:txBody>
          <a:bodyPr vert="horz" wrap="square" lIns="0" tIns="12700" rIns="0" bIns="0" rtlCol="0">
            <a:spAutoFit/>
          </a:bodyPr>
          <a:lstStyle/>
          <a:p>
            <a:pPr marL="12700">
              <a:lnSpc>
                <a:spcPct val="100000"/>
              </a:lnSpc>
              <a:spcBef>
                <a:spcPts val="100"/>
              </a:spcBef>
            </a:pPr>
            <a:r>
              <a:rPr sz="3600" b="1" spc="-50" dirty="0">
                <a:solidFill>
                  <a:srgbClr val="FF0000"/>
                </a:solidFill>
                <a:latin typeface="Times New Roman"/>
                <a:cs typeface="Times New Roman"/>
              </a:rPr>
              <a:t>Trauma</a:t>
            </a:r>
            <a:r>
              <a:rPr sz="3600" b="1" spc="-55" dirty="0">
                <a:solidFill>
                  <a:srgbClr val="FF0000"/>
                </a:solidFill>
                <a:latin typeface="Times New Roman"/>
                <a:cs typeface="Times New Roman"/>
              </a:rPr>
              <a:t> </a:t>
            </a:r>
            <a:r>
              <a:rPr sz="3600" b="1" spc="-5" dirty="0">
                <a:solidFill>
                  <a:srgbClr val="FF0000"/>
                </a:solidFill>
                <a:latin typeface="Times New Roman"/>
                <a:cs typeface="Times New Roman"/>
              </a:rPr>
              <a:t>toracico</a:t>
            </a:r>
            <a:endParaRPr sz="3600">
              <a:latin typeface="Times New Roman"/>
              <a:cs typeface="Times New Roman"/>
            </a:endParaRPr>
          </a:p>
        </p:txBody>
      </p:sp>
      <p:pic>
        <p:nvPicPr>
          <p:cNvPr id="4" name="object 4"/>
          <p:cNvPicPr/>
          <p:nvPr/>
        </p:nvPicPr>
        <p:blipFill>
          <a:blip r:embed="rId2" cstate="print"/>
          <a:stretch>
            <a:fillRect/>
          </a:stretch>
        </p:blipFill>
        <p:spPr>
          <a:xfrm>
            <a:off x="2411412" y="765175"/>
            <a:ext cx="4248150" cy="3270250"/>
          </a:xfrm>
          <a:prstGeom prst="rect">
            <a:avLst/>
          </a:prstGeom>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04176" y="3880247"/>
            <a:ext cx="8335645" cy="2326640"/>
          </a:xfrm>
          <a:prstGeom prst="rect">
            <a:avLst/>
          </a:prstGeom>
        </p:spPr>
        <p:txBody>
          <a:bodyPr vert="horz" wrap="square" lIns="0" tIns="38100" rIns="0" bIns="0" rtlCol="0">
            <a:spAutoFit/>
          </a:bodyPr>
          <a:lstStyle/>
          <a:p>
            <a:pPr marL="12700" marR="5080" algn="ctr">
              <a:lnSpc>
                <a:spcPts val="3000"/>
              </a:lnSpc>
              <a:spcBef>
                <a:spcPts val="300"/>
              </a:spcBef>
            </a:pPr>
            <a:r>
              <a:rPr sz="2600" b="1" spc="-5" dirty="0">
                <a:solidFill>
                  <a:srgbClr val="FF0000"/>
                </a:solidFill>
                <a:latin typeface="Times New Roman"/>
                <a:cs typeface="Times New Roman"/>
              </a:rPr>
              <a:t>Spostamenti</a:t>
            </a:r>
            <a:r>
              <a:rPr sz="2600" b="1" spc="5" dirty="0">
                <a:solidFill>
                  <a:srgbClr val="FF0000"/>
                </a:solidFill>
                <a:latin typeface="Times New Roman"/>
                <a:cs typeface="Times New Roman"/>
              </a:rPr>
              <a:t> </a:t>
            </a:r>
            <a:r>
              <a:rPr sz="2600" b="1" spc="-5" dirty="0">
                <a:solidFill>
                  <a:srgbClr val="FF0000"/>
                </a:solidFill>
                <a:latin typeface="Times New Roman"/>
                <a:cs typeface="Times New Roman"/>
              </a:rPr>
              <a:t>anche</a:t>
            </a:r>
            <a:r>
              <a:rPr sz="2600" b="1" spc="10" dirty="0">
                <a:solidFill>
                  <a:srgbClr val="FF0000"/>
                </a:solidFill>
                <a:latin typeface="Times New Roman"/>
                <a:cs typeface="Times New Roman"/>
              </a:rPr>
              <a:t> </a:t>
            </a:r>
            <a:r>
              <a:rPr sz="2600" b="1" spc="-5" dirty="0">
                <a:solidFill>
                  <a:srgbClr val="FF0000"/>
                </a:solidFill>
                <a:latin typeface="Times New Roman"/>
                <a:cs typeface="Times New Roman"/>
              </a:rPr>
              <a:t>minimi</a:t>
            </a:r>
            <a:r>
              <a:rPr sz="2600" b="1" spc="10" dirty="0">
                <a:solidFill>
                  <a:srgbClr val="FF0000"/>
                </a:solidFill>
                <a:latin typeface="Times New Roman"/>
                <a:cs typeface="Times New Roman"/>
              </a:rPr>
              <a:t> </a:t>
            </a:r>
            <a:r>
              <a:rPr sz="2600" b="1" spc="-5" dirty="0">
                <a:solidFill>
                  <a:srgbClr val="FF0000"/>
                </a:solidFill>
                <a:latin typeface="Times New Roman"/>
                <a:cs typeface="Times New Roman"/>
              </a:rPr>
              <a:t>dell’infortunato</a:t>
            </a:r>
            <a:r>
              <a:rPr sz="2600" b="1" spc="10" dirty="0">
                <a:solidFill>
                  <a:srgbClr val="FF0000"/>
                </a:solidFill>
                <a:latin typeface="Times New Roman"/>
                <a:cs typeface="Times New Roman"/>
              </a:rPr>
              <a:t> </a:t>
            </a:r>
            <a:r>
              <a:rPr sz="2600" b="1" dirty="0">
                <a:solidFill>
                  <a:srgbClr val="FF0000"/>
                </a:solidFill>
                <a:latin typeface="Times New Roman"/>
                <a:cs typeface="Times New Roman"/>
              </a:rPr>
              <a:t>sono</a:t>
            </a:r>
            <a:r>
              <a:rPr sz="2600" b="1" spc="15" dirty="0">
                <a:solidFill>
                  <a:srgbClr val="FF0000"/>
                </a:solidFill>
                <a:latin typeface="Times New Roman"/>
                <a:cs typeface="Times New Roman"/>
              </a:rPr>
              <a:t> </a:t>
            </a:r>
            <a:r>
              <a:rPr sz="2600" b="1" spc="-5" dirty="0">
                <a:solidFill>
                  <a:srgbClr val="FF0000"/>
                </a:solidFill>
                <a:latin typeface="Times New Roman"/>
                <a:cs typeface="Times New Roman"/>
              </a:rPr>
              <a:t>pericolosi, </a:t>
            </a:r>
            <a:r>
              <a:rPr sz="2600" b="1" spc="-635" dirty="0">
                <a:solidFill>
                  <a:srgbClr val="FF0000"/>
                </a:solidFill>
                <a:latin typeface="Times New Roman"/>
                <a:cs typeface="Times New Roman"/>
              </a:rPr>
              <a:t> </a:t>
            </a:r>
            <a:r>
              <a:rPr sz="2600" b="1" dirty="0">
                <a:solidFill>
                  <a:srgbClr val="FF0000"/>
                </a:solidFill>
                <a:latin typeface="Times New Roman"/>
                <a:cs typeface="Times New Roman"/>
              </a:rPr>
              <a:t>a</a:t>
            </a:r>
            <a:r>
              <a:rPr sz="2600" b="1" spc="-5" dirty="0">
                <a:solidFill>
                  <a:srgbClr val="FF0000"/>
                </a:solidFill>
                <a:latin typeface="Times New Roman"/>
                <a:cs typeface="Times New Roman"/>
              </a:rPr>
              <a:t> causa</a:t>
            </a:r>
            <a:r>
              <a:rPr sz="2600" b="1" dirty="0">
                <a:solidFill>
                  <a:srgbClr val="FF0000"/>
                </a:solidFill>
                <a:latin typeface="Times New Roman"/>
                <a:cs typeface="Times New Roman"/>
              </a:rPr>
              <a:t> </a:t>
            </a:r>
            <a:r>
              <a:rPr sz="2600" b="1" spc="-5" dirty="0">
                <a:solidFill>
                  <a:srgbClr val="FF0000"/>
                </a:solidFill>
                <a:latin typeface="Times New Roman"/>
                <a:cs typeface="Times New Roman"/>
              </a:rPr>
              <a:t>dei </a:t>
            </a:r>
            <a:r>
              <a:rPr sz="2600" b="1" dirty="0">
                <a:solidFill>
                  <a:srgbClr val="FF0000"/>
                </a:solidFill>
                <a:latin typeface="Times New Roman"/>
                <a:cs typeface="Times New Roman"/>
              </a:rPr>
              <a:t>danni</a:t>
            </a:r>
            <a:r>
              <a:rPr sz="2600" b="1" spc="-5" dirty="0">
                <a:solidFill>
                  <a:srgbClr val="FF0000"/>
                </a:solidFill>
                <a:latin typeface="Times New Roman"/>
                <a:cs typeface="Times New Roman"/>
              </a:rPr>
              <a:t> che </a:t>
            </a:r>
            <a:r>
              <a:rPr sz="2600" b="1" dirty="0">
                <a:solidFill>
                  <a:srgbClr val="FF0000"/>
                </a:solidFill>
                <a:latin typeface="Times New Roman"/>
                <a:cs typeface="Times New Roman"/>
              </a:rPr>
              <a:t>si</a:t>
            </a:r>
            <a:r>
              <a:rPr sz="2600" b="1" spc="-5" dirty="0">
                <a:solidFill>
                  <a:srgbClr val="FF0000"/>
                </a:solidFill>
                <a:latin typeface="Times New Roman"/>
                <a:cs typeface="Times New Roman"/>
              </a:rPr>
              <a:t> </a:t>
            </a:r>
            <a:r>
              <a:rPr sz="2600" b="1" dirty="0">
                <a:solidFill>
                  <a:srgbClr val="FF0000"/>
                </a:solidFill>
                <a:latin typeface="Times New Roman"/>
                <a:cs typeface="Times New Roman"/>
              </a:rPr>
              <a:t>possono </a:t>
            </a:r>
            <a:r>
              <a:rPr sz="2600" b="1" spc="-20" dirty="0">
                <a:solidFill>
                  <a:srgbClr val="FF0000"/>
                </a:solidFill>
                <a:latin typeface="Times New Roman"/>
                <a:cs typeface="Times New Roman"/>
              </a:rPr>
              <a:t>creare</a:t>
            </a:r>
            <a:r>
              <a:rPr sz="2600" b="1" spc="-5" dirty="0">
                <a:solidFill>
                  <a:srgbClr val="FF0000"/>
                </a:solidFill>
                <a:latin typeface="Times New Roman"/>
                <a:cs typeface="Times New Roman"/>
              </a:rPr>
              <a:t> </a:t>
            </a:r>
            <a:r>
              <a:rPr sz="2600" b="1" dirty="0">
                <a:solidFill>
                  <a:srgbClr val="FF0000"/>
                </a:solidFill>
                <a:latin typeface="Times New Roman"/>
                <a:cs typeface="Times New Roman"/>
              </a:rPr>
              <a:t>al</a:t>
            </a:r>
            <a:r>
              <a:rPr sz="2600" b="1" spc="-5" dirty="0">
                <a:solidFill>
                  <a:srgbClr val="FF0000"/>
                </a:solidFill>
                <a:latin typeface="Times New Roman"/>
                <a:cs typeface="Times New Roman"/>
              </a:rPr>
              <a:t> midollo</a:t>
            </a:r>
            <a:r>
              <a:rPr sz="2600" b="1" dirty="0">
                <a:solidFill>
                  <a:srgbClr val="FF0000"/>
                </a:solidFill>
                <a:latin typeface="Times New Roman"/>
                <a:cs typeface="Times New Roman"/>
              </a:rPr>
              <a:t> </a:t>
            </a:r>
            <a:r>
              <a:rPr sz="2600" b="1" spc="-5" dirty="0">
                <a:solidFill>
                  <a:srgbClr val="FF0000"/>
                </a:solidFill>
                <a:latin typeface="Times New Roman"/>
                <a:cs typeface="Times New Roman"/>
              </a:rPr>
              <a:t>spinale.</a:t>
            </a:r>
            <a:endParaRPr sz="2600" dirty="0">
              <a:latin typeface="Times New Roman"/>
              <a:cs typeface="Times New Roman"/>
            </a:endParaRPr>
          </a:p>
          <a:p>
            <a:pPr marL="162560" marR="154940" algn="ctr">
              <a:lnSpc>
                <a:spcPts val="3000"/>
              </a:lnSpc>
            </a:pPr>
            <a:r>
              <a:rPr sz="2600" b="1" dirty="0">
                <a:solidFill>
                  <a:srgbClr val="FF0000"/>
                </a:solidFill>
                <a:latin typeface="Times New Roman"/>
                <a:cs typeface="Times New Roman"/>
              </a:rPr>
              <a:t>Se </a:t>
            </a:r>
            <a:r>
              <a:rPr sz="2600" b="1" spc="-5" dirty="0">
                <a:solidFill>
                  <a:srgbClr val="FF0000"/>
                </a:solidFill>
                <a:latin typeface="Times New Roman"/>
                <a:cs typeface="Times New Roman"/>
              </a:rPr>
              <a:t>possibile,</a:t>
            </a:r>
            <a:r>
              <a:rPr sz="2600" b="1" spc="5" dirty="0">
                <a:solidFill>
                  <a:srgbClr val="FF0000"/>
                </a:solidFill>
                <a:latin typeface="Times New Roman"/>
                <a:cs typeface="Times New Roman"/>
              </a:rPr>
              <a:t> </a:t>
            </a:r>
            <a:r>
              <a:rPr sz="2600" b="1" dirty="0">
                <a:solidFill>
                  <a:srgbClr val="FF0000"/>
                </a:solidFill>
                <a:latin typeface="Times New Roman"/>
                <a:cs typeface="Times New Roman"/>
              </a:rPr>
              <a:t>è </a:t>
            </a:r>
            <a:r>
              <a:rPr sz="2600" b="1" spc="-5" dirty="0">
                <a:solidFill>
                  <a:srgbClr val="FF0000"/>
                </a:solidFill>
                <a:latin typeface="Times New Roman"/>
                <a:cs typeface="Times New Roman"/>
              </a:rPr>
              <a:t>meglio</a:t>
            </a:r>
            <a:r>
              <a:rPr sz="2600" b="1" spc="10" dirty="0">
                <a:solidFill>
                  <a:srgbClr val="FF0000"/>
                </a:solidFill>
                <a:latin typeface="Times New Roman"/>
                <a:cs typeface="Times New Roman"/>
              </a:rPr>
              <a:t> </a:t>
            </a:r>
            <a:r>
              <a:rPr sz="2600" b="1" spc="-10" dirty="0">
                <a:solidFill>
                  <a:srgbClr val="FF0000"/>
                </a:solidFill>
                <a:latin typeface="Times New Roman"/>
                <a:cs typeface="Times New Roman"/>
              </a:rPr>
              <a:t>attendere</a:t>
            </a:r>
            <a:r>
              <a:rPr sz="2600" b="1" dirty="0">
                <a:solidFill>
                  <a:srgbClr val="FF0000"/>
                </a:solidFill>
                <a:latin typeface="Times New Roman"/>
                <a:cs typeface="Times New Roman"/>
              </a:rPr>
              <a:t> </a:t>
            </a:r>
            <a:r>
              <a:rPr sz="2600" b="1" spc="-5" dirty="0">
                <a:solidFill>
                  <a:srgbClr val="FF0000"/>
                </a:solidFill>
                <a:latin typeface="Times New Roman"/>
                <a:cs typeface="Times New Roman"/>
              </a:rPr>
              <a:t>l’arrivo</a:t>
            </a:r>
            <a:r>
              <a:rPr sz="2600" b="1" spc="5" dirty="0">
                <a:solidFill>
                  <a:srgbClr val="FF0000"/>
                </a:solidFill>
                <a:latin typeface="Times New Roman"/>
                <a:cs typeface="Times New Roman"/>
              </a:rPr>
              <a:t> </a:t>
            </a:r>
            <a:r>
              <a:rPr sz="2600" b="1" dirty="0">
                <a:solidFill>
                  <a:srgbClr val="FF0000"/>
                </a:solidFill>
                <a:latin typeface="Times New Roman"/>
                <a:cs typeface="Times New Roman"/>
              </a:rPr>
              <a:t>di </a:t>
            </a:r>
            <a:r>
              <a:rPr sz="2600" b="1" spc="-5" dirty="0">
                <a:solidFill>
                  <a:srgbClr val="FF0000"/>
                </a:solidFill>
                <a:latin typeface="Times New Roman"/>
                <a:cs typeface="Times New Roman"/>
              </a:rPr>
              <a:t>un’ambulanza </a:t>
            </a:r>
            <a:r>
              <a:rPr sz="2600" b="1" spc="-635" dirty="0">
                <a:solidFill>
                  <a:srgbClr val="FF0000"/>
                </a:solidFill>
                <a:latin typeface="Times New Roman"/>
                <a:cs typeface="Times New Roman"/>
              </a:rPr>
              <a:t> </a:t>
            </a:r>
            <a:r>
              <a:rPr sz="2600" b="1" dirty="0">
                <a:solidFill>
                  <a:srgbClr val="FF0000"/>
                </a:solidFill>
                <a:latin typeface="Times New Roman"/>
                <a:cs typeface="Times New Roman"/>
              </a:rPr>
              <a:t>e</a:t>
            </a:r>
            <a:r>
              <a:rPr sz="2600" b="1" spc="-10" dirty="0">
                <a:solidFill>
                  <a:srgbClr val="FF0000"/>
                </a:solidFill>
                <a:latin typeface="Times New Roman"/>
                <a:cs typeface="Times New Roman"/>
              </a:rPr>
              <a:t> </a:t>
            </a:r>
            <a:r>
              <a:rPr sz="2600" b="1" dirty="0">
                <a:solidFill>
                  <a:srgbClr val="FF0000"/>
                </a:solidFill>
                <a:latin typeface="Times New Roman"/>
                <a:cs typeface="Times New Roman"/>
              </a:rPr>
              <a:t>di</a:t>
            </a:r>
            <a:r>
              <a:rPr sz="2600" b="1" spc="-5" dirty="0">
                <a:solidFill>
                  <a:srgbClr val="FF0000"/>
                </a:solidFill>
                <a:latin typeface="Times New Roman"/>
                <a:cs typeface="Times New Roman"/>
              </a:rPr>
              <a:t> personale esperto</a:t>
            </a:r>
            <a:endParaRPr sz="2600" dirty="0">
              <a:latin typeface="Times New Roman"/>
              <a:cs typeface="Times New Roman"/>
            </a:endParaRPr>
          </a:p>
          <a:p>
            <a:pPr marL="620395" marR="612775" algn="ctr">
              <a:lnSpc>
                <a:spcPts val="3000"/>
              </a:lnSpc>
            </a:pPr>
            <a:r>
              <a:rPr sz="2600" b="1" spc="-30" dirty="0">
                <a:solidFill>
                  <a:srgbClr val="333399"/>
                </a:solidFill>
                <a:latin typeface="Times New Roman"/>
                <a:cs typeface="Times New Roman"/>
              </a:rPr>
              <a:t>L’assenza </a:t>
            </a:r>
            <a:r>
              <a:rPr sz="2600" b="1" dirty="0">
                <a:solidFill>
                  <a:srgbClr val="333399"/>
                </a:solidFill>
                <a:latin typeface="Times New Roman"/>
                <a:cs typeface="Times New Roman"/>
              </a:rPr>
              <a:t>di </a:t>
            </a:r>
            <a:r>
              <a:rPr sz="2600" b="1" spc="-10" dirty="0">
                <a:solidFill>
                  <a:srgbClr val="333399"/>
                </a:solidFill>
                <a:latin typeface="Times New Roman"/>
                <a:cs typeface="Times New Roman"/>
              </a:rPr>
              <a:t>dolore </a:t>
            </a:r>
            <a:r>
              <a:rPr sz="2600" b="1" dirty="0">
                <a:solidFill>
                  <a:srgbClr val="333399"/>
                </a:solidFill>
                <a:latin typeface="Times New Roman"/>
                <a:cs typeface="Times New Roman"/>
              </a:rPr>
              <a:t>non </a:t>
            </a:r>
            <a:r>
              <a:rPr sz="2600" b="1" spc="-5" dirty="0">
                <a:solidFill>
                  <a:srgbClr val="333399"/>
                </a:solidFill>
                <a:latin typeface="Times New Roman"/>
                <a:cs typeface="Times New Roman"/>
              </a:rPr>
              <a:t>esclude che </a:t>
            </a:r>
            <a:r>
              <a:rPr sz="2600" b="1" dirty="0">
                <a:solidFill>
                  <a:srgbClr val="333399"/>
                </a:solidFill>
                <a:latin typeface="Times New Roman"/>
                <a:cs typeface="Times New Roman"/>
              </a:rPr>
              <a:t>vi possa </a:t>
            </a:r>
            <a:r>
              <a:rPr sz="2600" b="1" spc="-10" dirty="0">
                <a:solidFill>
                  <a:srgbClr val="333399"/>
                </a:solidFill>
                <a:latin typeface="Times New Roman"/>
                <a:cs typeface="Times New Roman"/>
              </a:rPr>
              <a:t>essere </a:t>
            </a:r>
            <a:r>
              <a:rPr sz="2600" b="1" spc="-635" dirty="0">
                <a:solidFill>
                  <a:srgbClr val="333399"/>
                </a:solidFill>
                <a:latin typeface="Times New Roman"/>
                <a:cs typeface="Times New Roman"/>
              </a:rPr>
              <a:t> </a:t>
            </a:r>
            <a:r>
              <a:rPr sz="2600" b="1" dirty="0">
                <a:solidFill>
                  <a:srgbClr val="333399"/>
                </a:solidFill>
                <a:latin typeface="Times New Roman"/>
                <a:cs typeface="Times New Roman"/>
              </a:rPr>
              <a:t>una</a:t>
            </a:r>
            <a:r>
              <a:rPr sz="2600" b="1" spc="-5" dirty="0">
                <a:solidFill>
                  <a:srgbClr val="333399"/>
                </a:solidFill>
                <a:latin typeface="Times New Roman"/>
                <a:cs typeface="Times New Roman"/>
              </a:rPr>
              <a:t> lesione della</a:t>
            </a:r>
            <a:r>
              <a:rPr sz="2600" b="1" dirty="0">
                <a:solidFill>
                  <a:srgbClr val="333399"/>
                </a:solidFill>
                <a:latin typeface="Times New Roman"/>
                <a:cs typeface="Times New Roman"/>
              </a:rPr>
              <a:t> </a:t>
            </a:r>
            <a:r>
              <a:rPr sz="2600" b="1" spc="-5" dirty="0">
                <a:solidFill>
                  <a:srgbClr val="333399"/>
                </a:solidFill>
                <a:latin typeface="Times New Roman"/>
                <a:cs typeface="Times New Roman"/>
              </a:rPr>
              <a:t>colonna</a:t>
            </a:r>
            <a:endParaRPr sz="2600" dirty="0">
              <a:latin typeface="Times New Roman"/>
              <a:cs typeface="Times New Roman"/>
            </a:endParaRPr>
          </a:p>
        </p:txBody>
      </p:sp>
      <p:sp>
        <p:nvSpPr>
          <p:cNvPr id="3" name="object 3"/>
          <p:cNvSpPr txBox="1">
            <a:spLocks noGrp="1"/>
          </p:cNvSpPr>
          <p:nvPr>
            <p:ph type="title"/>
          </p:nvPr>
        </p:nvSpPr>
        <p:spPr>
          <a:xfrm>
            <a:off x="168154" y="152400"/>
            <a:ext cx="8807688" cy="3531736"/>
          </a:xfrm>
          <a:prstGeom prst="rect">
            <a:avLst/>
          </a:prstGeom>
        </p:spPr>
        <p:txBody>
          <a:bodyPr vert="horz" wrap="square" lIns="0" tIns="43180" rIns="0" bIns="0" rtlCol="0">
            <a:spAutoFit/>
          </a:bodyPr>
          <a:lstStyle/>
          <a:p>
            <a:pPr marL="4932045" marR="5080" indent="-2089785">
              <a:lnSpc>
                <a:spcPts val="3700"/>
              </a:lnSpc>
              <a:spcBef>
                <a:spcPts val="340"/>
              </a:spcBef>
            </a:pPr>
            <a:r>
              <a:rPr sz="3200" b="1" spc="-45" dirty="0">
                <a:solidFill>
                  <a:srgbClr val="FF0000"/>
                </a:solidFill>
                <a:latin typeface="Times New Roman"/>
                <a:cs typeface="Times New Roman"/>
              </a:rPr>
              <a:t>Trauma</a:t>
            </a:r>
            <a:r>
              <a:rPr sz="3200" b="1" spc="-5" dirty="0">
                <a:solidFill>
                  <a:srgbClr val="FF0000"/>
                </a:solidFill>
                <a:latin typeface="Times New Roman"/>
                <a:cs typeface="Times New Roman"/>
              </a:rPr>
              <a:t> della colonna vertebrale</a:t>
            </a:r>
            <a:r>
              <a:rPr sz="3200" b="1" spc="-10" dirty="0">
                <a:solidFill>
                  <a:srgbClr val="FF0000"/>
                </a:solidFill>
                <a:latin typeface="Times New Roman"/>
                <a:cs typeface="Times New Roman"/>
              </a:rPr>
              <a:t> </a:t>
            </a:r>
            <a:r>
              <a:rPr sz="3200" b="1" dirty="0">
                <a:solidFill>
                  <a:srgbClr val="FF0000"/>
                </a:solidFill>
                <a:latin typeface="Times New Roman"/>
                <a:cs typeface="Times New Roman"/>
              </a:rPr>
              <a:t>e </a:t>
            </a:r>
            <a:r>
              <a:rPr sz="3200" b="1" spc="-785" dirty="0">
                <a:solidFill>
                  <a:srgbClr val="FF0000"/>
                </a:solidFill>
                <a:latin typeface="Times New Roman"/>
                <a:cs typeface="Times New Roman"/>
              </a:rPr>
              <a:t> </a:t>
            </a:r>
            <a:r>
              <a:rPr sz="3200" b="1" spc="-5" dirty="0">
                <a:solidFill>
                  <a:srgbClr val="FF0000"/>
                </a:solidFill>
                <a:latin typeface="Times New Roman"/>
                <a:cs typeface="Times New Roman"/>
              </a:rPr>
              <a:t>del</a:t>
            </a:r>
            <a:r>
              <a:rPr sz="3200" b="1" spc="-10" dirty="0">
                <a:solidFill>
                  <a:srgbClr val="FF0000"/>
                </a:solidFill>
                <a:latin typeface="Times New Roman"/>
                <a:cs typeface="Times New Roman"/>
              </a:rPr>
              <a:t> </a:t>
            </a:r>
            <a:r>
              <a:rPr sz="3200" b="1" spc="-5" dirty="0" err="1">
                <a:solidFill>
                  <a:srgbClr val="FF0000"/>
                </a:solidFill>
                <a:latin typeface="Times New Roman"/>
                <a:cs typeface="Times New Roman"/>
              </a:rPr>
              <a:t>bacino</a:t>
            </a:r>
            <a:br>
              <a:rPr lang="it-IT" sz="3200" b="1" spc="-5" dirty="0">
                <a:solidFill>
                  <a:srgbClr val="FF0000"/>
                </a:solidFill>
                <a:latin typeface="Times New Roman"/>
                <a:cs typeface="Times New Roman"/>
              </a:rPr>
            </a:br>
            <a:endParaRPr sz="3200" dirty="0">
              <a:latin typeface="Times New Roman"/>
              <a:cs typeface="Times New Roman"/>
            </a:endParaRPr>
          </a:p>
          <a:p>
            <a:pPr marL="2864485" marR="142875">
              <a:lnSpc>
                <a:spcPts val="3200"/>
              </a:lnSpc>
              <a:spcBef>
                <a:spcPts val="110"/>
              </a:spcBef>
            </a:pPr>
            <a:r>
              <a:rPr sz="2800" b="1" dirty="0">
                <a:solidFill>
                  <a:srgbClr val="333399"/>
                </a:solidFill>
                <a:latin typeface="Times New Roman"/>
                <a:cs typeface="Times New Roman"/>
              </a:rPr>
              <a:t>Una </a:t>
            </a:r>
            <a:r>
              <a:rPr sz="2800" b="1" spc="-5" dirty="0">
                <a:solidFill>
                  <a:srgbClr val="333399"/>
                </a:solidFill>
                <a:latin typeface="Times New Roman"/>
                <a:cs typeface="Times New Roman"/>
              </a:rPr>
              <a:t>lesione della colonna vertebrale </a:t>
            </a:r>
            <a:r>
              <a:rPr sz="2800" b="1" dirty="0">
                <a:solidFill>
                  <a:srgbClr val="333399"/>
                </a:solidFill>
                <a:latin typeface="Times New Roman"/>
                <a:cs typeface="Times New Roman"/>
              </a:rPr>
              <a:t> può </a:t>
            </a:r>
            <a:r>
              <a:rPr sz="2800" b="1" spc="-10" dirty="0">
                <a:solidFill>
                  <a:srgbClr val="333399"/>
                </a:solidFill>
                <a:latin typeface="Times New Roman"/>
                <a:cs typeface="Times New Roman"/>
              </a:rPr>
              <a:t>coinvolgere</a:t>
            </a:r>
            <a:r>
              <a:rPr sz="2800" b="1" spc="-5" dirty="0">
                <a:solidFill>
                  <a:srgbClr val="333399"/>
                </a:solidFill>
                <a:latin typeface="Times New Roman"/>
                <a:cs typeface="Times New Roman"/>
              </a:rPr>
              <a:t> solo</a:t>
            </a:r>
            <a:r>
              <a:rPr sz="2800" b="1" spc="5" dirty="0">
                <a:solidFill>
                  <a:srgbClr val="333399"/>
                </a:solidFill>
                <a:latin typeface="Times New Roman"/>
                <a:cs typeface="Times New Roman"/>
              </a:rPr>
              <a:t> </a:t>
            </a:r>
            <a:r>
              <a:rPr sz="2800" b="1" spc="-5" dirty="0">
                <a:solidFill>
                  <a:srgbClr val="333399"/>
                </a:solidFill>
                <a:latin typeface="Times New Roman"/>
                <a:cs typeface="Times New Roman"/>
              </a:rPr>
              <a:t>la</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struttura</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ossea </a:t>
            </a:r>
            <a:r>
              <a:rPr sz="2800" b="1" spc="-685" dirty="0">
                <a:solidFill>
                  <a:srgbClr val="333399"/>
                </a:solidFill>
                <a:latin typeface="Times New Roman"/>
                <a:cs typeface="Times New Roman"/>
              </a:rPr>
              <a:t> </a:t>
            </a:r>
            <a:r>
              <a:rPr sz="2800" b="1" spc="-10" dirty="0">
                <a:solidFill>
                  <a:srgbClr val="333399"/>
                </a:solidFill>
                <a:latin typeface="Times New Roman"/>
                <a:cs typeface="Times New Roman"/>
              </a:rPr>
              <a:t>oppure </a:t>
            </a:r>
            <a:r>
              <a:rPr sz="2800" b="1" dirty="0">
                <a:solidFill>
                  <a:srgbClr val="333399"/>
                </a:solidFill>
                <a:latin typeface="Times New Roman"/>
                <a:cs typeface="Times New Roman"/>
              </a:rPr>
              <a:t>può </a:t>
            </a:r>
            <a:r>
              <a:rPr sz="2800" b="1" spc="-15" dirty="0">
                <a:solidFill>
                  <a:srgbClr val="333399"/>
                </a:solidFill>
                <a:latin typeface="Times New Roman"/>
                <a:cs typeface="Times New Roman"/>
              </a:rPr>
              <a:t>interessare</a:t>
            </a:r>
            <a:r>
              <a:rPr sz="2800" b="1" spc="-10" dirty="0">
                <a:solidFill>
                  <a:srgbClr val="333399"/>
                </a:solidFill>
                <a:latin typeface="Times New Roman"/>
                <a:cs typeface="Times New Roman"/>
              </a:rPr>
              <a:t> </a:t>
            </a:r>
            <a:r>
              <a:rPr sz="2800" b="1" spc="-5" dirty="0">
                <a:solidFill>
                  <a:srgbClr val="333399"/>
                </a:solidFill>
                <a:latin typeface="Times New Roman"/>
                <a:cs typeface="Times New Roman"/>
              </a:rPr>
              <a:t>il midollo </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spinale contenuto</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all’interno</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del </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canale</a:t>
            </a:r>
            <a:r>
              <a:rPr sz="2800" b="1" spc="-10" dirty="0">
                <a:solidFill>
                  <a:srgbClr val="333399"/>
                </a:solidFill>
                <a:latin typeface="Times New Roman"/>
                <a:cs typeface="Times New Roman"/>
              </a:rPr>
              <a:t> </a:t>
            </a:r>
            <a:r>
              <a:rPr sz="2800" b="1" spc="-5" dirty="0">
                <a:solidFill>
                  <a:srgbClr val="333399"/>
                </a:solidFill>
                <a:latin typeface="Times New Roman"/>
                <a:cs typeface="Times New Roman"/>
              </a:rPr>
              <a:t>vertebrale.</a:t>
            </a:r>
            <a:endParaRPr sz="2800" dirty="0">
              <a:latin typeface="Times New Roman"/>
              <a:cs typeface="Times New Roman"/>
            </a:endParaRPr>
          </a:p>
        </p:txBody>
      </p:sp>
      <p:pic>
        <p:nvPicPr>
          <p:cNvPr id="4" name="object 4"/>
          <p:cNvPicPr/>
          <p:nvPr/>
        </p:nvPicPr>
        <p:blipFill>
          <a:blip r:embed="rId3" cstate="print"/>
          <a:stretch>
            <a:fillRect/>
          </a:stretch>
        </p:blipFill>
        <p:spPr>
          <a:xfrm>
            <a:off x="533400" y="381000"/>
            <a:ext cx="2216150" cy="3384550"/>
          </a:xfrm>
          <a:prstGeom prst="rect">
            <a:avLst/>
          </a:prstGeom>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39787" y="2133600"/>
            <a:ext cx="7464425" cy="4109720"/>
          </a:xfrm>
          <a:prstGeom prst="rect">
            <a:avLst/>
          </a:prstGeom>
        </p:spPr>
        <p:txBody>
          <a:bodyPr vert="horz" wrap="square" lIns="0" tIns="12700" rIns="0" bIns="0" rtlCol="0">
            <a:spAutoFit/>
          </a:bodyPr>
          <a:lstStyle/>
          <a:p>
            <a:pPr marL="2630805">
              <a:lnSpc>
                <a:spcPts val="3279"/>
              </a:lnSpc>
              <a:spcBef>
                <a:spcPts val="100"/>
              </a:spcBef>
            </a:pPr>
            <a:r>
              <a:rPr sz="2800" b="1" dirty="0">
                <a:solidFill>
                  <a:srgbClr val="FF0000"/>
                </a:solidFill>
                <a:latin typeface="Times New Roman"/>
                <a:cs typeface="Times New Roman"/>
              </a:rPr>
              <a:t>I</a:t>
            </a:r>
            <a:r>
              <a:rPr sz="2800" b="1" spc="-25" dirty="0">
                <a:solidFill>
                  <a:srgbClr val="FF0000"/>
                </a:solidFill>
                <a:latin typeface="Times New Roman"/>
                <a:cs typeface="Times New Roman"/>
              </a:rPr>
              <a:t> </a:t>
            </a:r>
            <a:r>
              <a:rPr sz="2800" b="1" spc="-5" dirty="0">
                <a:solidFill>
                  <a:srgbClr val="FF0000"/>
                </a:solidFill>
                <a:latin typeface="Times New Roman"/>
                <a:cs typeface="Times New Roman"/>
              </a:rPr>
              <a:t>sintomi</a:t>
            </a:r>
            <a:r>
              <a:rPr sz="2800" b="1" spc="-25" dirty="0">
                <a:solidFill>
                  <a:srgbClr val="FF0000"/>
                </a:solidFill>
                <a:latin typeface="Times New Roman"/>
                <a:cs typeface="Times New Roman"/>
              </a:rPr>
              <a:t> </a:t>
            </a:r>
            <a:r>
              <a:rPr sz="2800" b="1" dirty="0">
                <a:solidFill>
                  <a:srgbClr val="FF0000"/>
                </a:solidFill>
                <a:latin typeface="Times New Roman"/>
                <a:cs typeface="Times New Roman"/>
              </a:rPr>
              <a:t>sono:</a:t>
            </a:r>
            <a:endParaRPr sz="2800" dirty="0">
              <a:latin typeface="Times New Roman"/>
              <a:cs typeface="Times New Roman"/>
            </a:endParaRPr>
          </a:p>
          <a:p>
            <a:pPr marL="1091565" indent="-1079500">
              <a:lnSpc>
                <a:spcPts val="3200"/>
              </a:lnSpc>
              <a:buFont typeface="Times New Roman"/>
              <a:buChar char="•"/>
              <a:tabLst>
                <a:tab pos="1091565" algn="l"/>
                <a:tab pos="1092200" algn="l"/>
              </a:tabLst>
            </a:pPr>
            <a:r>
              <a:rPr sz="2800" b="1" spc="-10" dirty="0">
                <a:solidFill>
                  <a:srgbClr val="333399"/>
                </a:solidFill>
                <a:latin typeface="Times New Roman"/>
                <a:cs typeface="Times New Roman"/>
              </a:rPr>
              <a:t>dolore </a:t>
            </a:r>
            <a:r>
              <a:rPr sz="2800" b="1" spc="-5" dirty="0">
                <a:solidFill>
                  <a:srgbClr val="333399"/>
                </a:solidFill>
                <a:latin typeface="Times New Roman"/>
                <a:cs typeface="Times New Roman"/>
              </a:rPr>
              <a:t>intenso alla schiena </a:t>
            </a:r>
            <a:r>
              <a:rPr sz="2800" b="1" dirty="0">
                <a:solidFill>
                  <a:srgbClr val="333399"/>
                </a:solidFill>
                <a:latin typeface="Times New Roman"/>
                <a:cs typeface="Times New Roman"/>
              </a:rPr>
              <a:t>o</a:t>
            </a:r>
            <a:r>
              <a:rPr sz="2800" b="1" spc="-5" dirty="0">
                <a:solidFill>
                  <a:srgbClr val="333399"/>
                </a:solidFill>
                <a:latin typeface="Times New Roman"/>
                <a:cs typeface="Times New Roman"/>
              </a:rPr>
              <a:t> </a:t>
            </a:r>
            <a:r>
              <a:rPr sz="2800" b="1" dirty="0">
                <a:solidFill>
                  <a:srgbClr val="333399"/>
                </a:solidFill>
                <a:latin typeface="Times New Roman"/>
                <a:cs typeface="Times New Roman"/>
              </a:rPr>
              <a:t>al</a:t>
            </a:r>
            <a:r>
              <a:rPr sz="2800" b="1" spc="-5" dirty="0">
                <a:solidFill>
                  <a:srgbClr val="333399"/>
                </a:solidFill>
                <a:latin typeface="Times New Roman"/>
                <a:cs typeface="Times New Roman"/>
              </a:rPr>
              <a:t> collo;</a:t>
            </a:r>
            <a:endParaRPr sz="2800" dirty="0">
              <a:latin typeface="Times New Roman"/>
              <a:cs typeface="Times New Roman"/>
            </a:endParaRPr>
          </a:p>
          <a:p>
            <a:pPr marL="2164715" indent="-2152650">
              <a:lnSpc>
                <a:spcPts val="3200"/>
              </a:lnSpc>
              <a:buFont typeface="Times New Roman"/>
              <a:buChar char="•"/>
              <a:tabLst>
                <a:tab pos="2164715" algn="l"/>
                <a:tab pos="2165350" algn="l"/>
              </a:tabLst>
            </a:pPr>
            <a:r>
              <a:rPr sz="2800" b="1" spc="-5" dirty="0">
                <a:solidFill>
                  <a:srgbClr val="333399"/>
                </a:solidFill>
                <a:latin typeface="Times New Roman"/>
                <a:cs typeface="Times New Roman"/>
              </a:rPr>
              <a:t>insensibilità</a:t>
            </a:r>
            <a:r>
              <a:rPr sz="2800" b="1" spc="-15" dirty="0">
                <a:solidFill>
                  <a:srgbClr val="333399"/>
                </a:solidFill>
                <a:latin typeface="Times New Roman"/>
                <a:cs typeface="Times New Roman"/>
              </a:rPr>
              <a:t> </a:t>
            </a:r>
            <a:r>
              <a:rPr sz="2800" b="1" spc="-5" dirty="0">
                <a:solidFill>
                  <a:srgbClr val="333399"/>
                </a:solidFill>
                <a:latin typeface="Times New Roman"/>
                <a:cs typeface="Times New Roman"/>
              </a:rPr>
              <a:t>degli</a:t>
            </a:r>
            <a:r>
              <a:rPr sz="2800" b="1" spc="-15" dirty="0">
                <a:solidFill>
                  <a:srgbClr val="333399"/>
                </a:solidFill>
                <a:latin typeface="Times New Roman"/>
                <a:cs typeface="Times New Roman"/>
              </a:rPr>
              <a:t> </a:t>
            </a:r>
            <a:r>
              <a:rPr sz="2800" b="1" spc="-5" dirty="0">
                <a:solidFill>
                  <a:srgbClr val="333399"/>
                </a:solidFill>
                <a:latin typeface="Times New Roman"/>
                <a:cs typeface="Times New Roman"/>
              </a:rPr>
              <a:t>arti;</a:t>
            </a:r>
            <a:endParaRPr sz="2800" dirty="0">
              <a:latin typeface="Times New Roman"/>
              <a:cs typeface="Times New Roman"/>
            </a:endParaRPr>
          </a:p>
          <a:p>
            <a:pPr marL="1228725" marR="956310" indent="-1228725">
              <a:lnSpc>
                <a:spcPts val="3200"/>
              </a:lnSpc>
              <a:spcBef>
                <a:spcPts val="160"/>
              </a:spcBef>
              <a:buFont typeface="Times New Roman"/>
              <a:buChar char="•"/>
              <a:tabLst>
                <a:tab pos="1228725" algn="l"/>
                <a:tab pos="1229360" algn="l"/>
              </a:tabLst>
            </a:pPr>
            <a:r>
              <a:rPr sz="2800" b="1" spc="-10" dirty="0">
                <a:solidFill>
                  <a:srgbClr val="333399"/>
                </a:solidFill>
                <a:latin typeface="Times New Roman"/>
                <a:cs typeface="Times New Roman"/>
              </a:rPr>
              <a:t>respirazione</a:t>
            </a:r>
            <a:r>
              <a:rPr sz="2800" b="1" spc="-5" dirty="0">
                <a:solidFill>
                  <a:srgbClr val="333399"/>
                </a:solidFill>
                <a:latin typeface="Times New Roman"/>
                <a:cs typeface="Times New Roman"/>
              </a:rPr>
              <a:t> </a:t>
            </a:r>
            <a:r>
              <a:rPr sz="2800" b="1" spc="-10" dirty="0">
                <a:solidFill>
                  <a:srgbClr val="333399"/>
                </a:solidFill>
                <a:latin typeface="Times New Roman"/>
                <a:cs typeface="Times New Roman"/>
              </a:rPr>
              <a:t>compromessa</a:t>
            </a:r>
            <a:r>
              <a:rPr sz="2800" b="1" spc="5" dirty="0">
                <a:solidFill>
                  <a:srgbClr val="333399"/>
                </a:solidFill>
                <a:latin typeface="Times New Roman"/>
                <a:cs typeface="Times New Roman"/>
              </a:rPr>
              <a:t> </a:t>
            </a:r>
            <a:r>
              <a:rPr sz="2800" b="1" spc="-5" dirty="0">
                <a:solidFill>
                  <a:srgbClr val="333399"/>
                </a:solidFill>
                <a:latin typeface="Times New Roman"/>
                <a:cs typeface="Times New Roman"/>
              </a:rPr>
              <a:t>(in</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caso </a:t>
            </a:r>
            <a:r>
              <a:rPr sz="2800" b="1" spc="-685" dirty="0">
                <a:solidFill>
                  <a:srgbClr val="333399"/>
                </a:solidFill>
                <a:latin typeface="Times New Roman"/>
                <a:cs typeface="Times New Roman"/>
              </a:rPr>
              <a:t> </a:t>
            </a:r>
            <a:r>
              <a:rPr sz="2800" b="1" dirty="0">
                <a:solidFill>
                  <a:srgbClr val="333399"/>
                </a:solidFill>
                <a:latin typeface="Times New Roman"/>
                <a:cs typeface="Times New Roman"/>
              </a:rPr>
              <a:t>di</a:t>
            </a:r>
            <a:r>
              <a:rPr sz="2800" b="1" spc="-10" dirty="0">
                <a:solidFill>
                  <a:srgbClr val="333399"/>
                </a:solidFill>
                <a:latin typeface="Times New Roman"/>
                <a:cs typeface="Times New Roman"/>
              </a:rPr>
              <a:t> </a:t>
            </a:r>
            <a:r>
              <a:rPr sz="2800" b="1" spc="-5" dirty="0">
                <a:solidFill>
                  <a:srgbClr val="333399"/>
                </a:solidFill>
                <a:latin typeface="Times New Roman"/>
                <a:cs typeface="Times New Roman"/>
              </a:rPr>
              <a:t>lesione</a:t>
            </a:r>
            <a:r>
              <a:rPr sz="2800" b="1" spc="-10" dirty="0">
                <a:solidFill>
                  <a:srgbClr val="333399"/>
                </a:solidFill>
                <a:latin typeface="Times New Roman"/>
                <a:cs typeface="Times New Roman"/>
              </a:rPr>
              <a:t> </a:t>
            </a:r>
            <a:r>
              <a:rPr sz="2800" b="1" spc="-5" dirty="0">
                <a:solidFill>
                  <a:srgbClr val="333399"/>
                </a:solidFill>
                <a:latin typeface="Times New Roman"/>
                <a:cs typeface="Times New Roman"/>
              </a:rPr>
              <a:t>alla colona</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cervicale);</a:t>
            </a:r>
            <a:endParaRPr sz="2800" dirty="0">
              <a:latin typeface="Times New Roman"/>
              <a:cs typeface="Times New Roman"/>
            </a:endParaRPr>
          </a:p>
          <a:p>
            <a:pPr marL="276860" indent="-264795">
              <a:lnSpc>
                <a:spcPts val="3040"/>
              </a:lnSpc>
              <a:buFont typeface="Times New Roman"/>
              <a:buChar char="•"/>
              <a:tabLst>
                <a:tab pos="276225" algn="l"/>
                <a:tab pos="277495" algn="l"/>
              </a:tabLst>
            </a:pPr>
            <a:r>
              <a:rPr sz="2800" b="1" spc="-5" dirty="0">
                <a:solidFill>
                  <a:srgbClr val="333399"/>
                </a:solidFill>
                <a:latin typeface="Times New Roman"/>
                <a:cs typeface="Times New Roman"/>
              </a:rPr>
              <a:t>perdita</a:t>
            </a:r>
            <a:r>
              <a:rPr sz="2800" b="1" spc="5" dirty="0">
                <a:solidFill>
                  <a:srgbClr val="333399"/>
                </a:solidFill>
                <a:latin typeface="Times New Roman"/>
                <a:cs typeface="Times New Roman"/>
              </a:rPr>
              <a:t> </a:t>
            </a:r>
            <a:r>
              <a:rPr sz="2800" b="1" spc="-5" dirty="0">
                <a:solidFill>
                  <a:srgbClr val="333399"/>
                </a:solidFill>
                <a:latin typeface="Times New Roman"/>
                <a:cs typeface="Times New Roman"/>
              </a:rPr>
              <a:t>involontaria</a:t>
            </a:r>
            <a:r>
              <a:rPr sz="2800" b="1" spc="5" dirty="0">
                <a:solidFill>
                  <a:srgbClr val="333399"/>
                </a:solidFill>
                <a:latin typeface="Times New Roman"/>
                <a:cs typeface="Times New Roman"/>
              </a:rPr>
              <a:t> </a:t>
            </a:r>
            <a:r>
              <a:rPr sz="2800" b="1" spc="-5" dirty="0">
                <a:solidFill>
                  <a:srgbClr val="333399"/>
                </a:solidFill>
                <a:latin typeface="Times New Roman"/>
                <a:cs typeface="Times New Roman"/>
              </a:rPr>
              <a:t>del</a:t>
            </a:r>
            <a:r>
              <a:rPr sz="2800" b="1" dirty="0">
                <a:solidFill>
                  <a:srgbClr val="333399"/>
                </a:solidFill>
                <a:latin typeface="Times New Roman"/>
                <a:cs typeface="Times New Roman"/>
              </a:rPr>
              <a:t> </a:t>
            </a:r>
            <a:r>
              <a:rPr sz="2800" b="1" spc="-10" dirty="0">
                <a:solidFill>
                  <a:srgbClr val="333399"/>
                </a:solidFill>
                <a:latin typeface="Times New Roman"/>
                <a:cs typeface="Times New Roman"/>
              </a:rPr>
              <a:t>controllo</a:t>
            </a:r>
            <a:r>
              <a:rPr sz="2800" b="1" spc="10" dirty="0">
                <a:solidFill>
                  <a:srgbClr val="333399"/>
                </a:solidFill>
                <a:latin typeface="Times New Roman"/>
                <a:cs typeface="Times New Roman"/>
              </a:rPr>
              <a:t> </a:t>
            </a:r>
            <a:r>
              <a:rPr sz="2800" b="1" spc="-5" dirty="0">
                <a:solidFill>
                  <a:srgbClr val="333399"/>
                </a:solidFill>
                <a:latin typeface="Times New Roman"/>
                <a:cs typeface="Times New Roman"/>
              </a:rPr>
              <a:t>degli</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intestini</a:t>
            </a:r>
            <a:endParaRPr sz="2800" dirty="0">
              <a:latin typeface="Times New Roman"/>
              <a:cs typeface="Times New Roman"/>
            </a:endParaRPr>
          </a:p>
          <a:p>
            <a:pPr marL="2734945">
              <a:lnSpc>
                <a:spcPts val="3200"/>
              </a:lnSpc>
            </a:pPr>
            <a:r>
              <a:rPr sz="2800" b="1" dirty="0">
                <a:solidFill>
                  <a:srgbClr val="333399"/>
                </a:solidFill>
                <a:latin typeface="Times New Roman"/>
                <a:cs typeface="Times New Roman"/>
              </a:rPr>
              <a:t>e</a:t>
            </a:r>
            <a:r>
              <a:rPr sz="2800" b="1" spc="-30" dirty="0">
                <a:solidFill>
                  <a:srgbClr val="333399"/>
                </a:solidFill>
                <a:latin typeface="Times New Roman"/>
                <a:cs typeface="Times New Roman"/>
              </a:rPr>
              <a:t> </a:t>
            </a:r>
            <a:r>
              <a:rPr sz="2800" b="1" spc="-5" dirty="0">
                <a:solidFill>
                  <a:srgbClr val="333399"/>
                </a:solidFill>
                <a:latin typeface="Times New Roman"/>
                <a:cs typeface="Times New Roman"/>
              </a:rPr>
              <a:t>della</a:t>
            </a:r>
            <a:r>
              <a:rPr sz="2800" b="1" spc="-20" dirty="0">
                <a:solidFill>
                  <a:srgbClr val="333399"/>
                </a:solidFill>
                <a:latin typeface="Times New Roman"/>
                <a:cs typeface="Times New Roman"/>
              </a:rPr>
              <a:t> </a:t>
            </a:r>
            <a:r>
              <a:rPr sz="2800" b="1" spc="-5" dirty="0">
                <a:solidFill>
                  <a:srgbClr val="333399"/>
                </a:solidFill>
                <a:latin typeface="Times New Roman"/>
                <a:cs typeface="Times New Roman"/>
              </a:rPr>
              <a:t>vescica.</a:t>
            </a:r>
            <a:endParaRPr sz="2800" dirty="0">
              <a:latin typeface="Times New Roman"/>
              <a:cs typeface="Times New Roman"/>
            </a:endParaRPr>
          </a:p>
          <a:p>
            <a:pPr marL="1997075" marR="380365" indent="-1558925">
              <a:lnSpc>
                <a:spcPts val="3200"/>
              </a:lnSpc>
              <a:spcBef>
                <a:spcPts val="160"/>
              </a:spcBef>
            </a:pPr>
            <a:r>
              <a:rPr sz="2800" b="1" dirty="0">
                <a:solidFill>
                  <a:srgbClr val="333399"/>
                </a:solidFill>
                <a:latin typeface="Times New Roman"/>
                <a:cs typeface="Times New Roman"/>
              </a:rPr>
              <a:t>La </a:t>
            </a:r>
            <a:r>
              <a:rPr sz="2800" b="1" spc="-5" dirty="0">
                <a:solidFill>
                  <a:srgbClr val="333399"/>
                </a:solidFill>
                <a:latin typeface="Times New Roman"/>
                <a:cs typeface="Times New Roman"/>
              </a:rPr>
              <a:t>paralisi degli</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arti,</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nel</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paziente cosciente, </a:t>
            </a:r>
            <a:r>
              <a:rPr sz="2800" b="1" spc="-685" dirty="0">
                <a:solidFill>
                  <a:srgbClr val="333399"/>
                </a:solidFill>
                <a:latin typeface="Times New Roman"/>
                <a:cs typeface="Times New Roman"/>
              </a:rPr>
              <a:t> </a:t>
            </a:r>
            <a:r>
              <a:rPr sz="2800" b="1" dirty="0">
                <a:solidFill>
                  <a:srgbClr val="333399"/>
                </a:solidFill>
                <a:latin typeface="Times New Roman"/>
                <a:cs typeface="Times New Roman"/>
              </a:rPr>
              <a:t>è</a:t>
            </a:r>
            <a:r>
              <a:rPr sz="2800" b="1" spc="-10" dirty="0">
                <a:solidFill>
                  <a:srgbClr val="333399"/>
                </a:solidFill>
                <a:latin typeface="Times New Roman"/>
                <a:cs typeface="Times New Roman"/>
              </a:rPr>
              <a:t> probabilmente</a:t>
            </a:r>
            <a:r>
              <a:rPr sz="2800" b="1" spc="-5" dirty="0">
                <a:solidFill>
                  <a:srgbClr val="333399"/>
                </a:solidFill>
                <a:latin typeface="Times New Roman"/>
                <a:cs typeface="Times New Roman"/>
              </a:rPr>
              <a:t> il segno</a:t>
            </a:r>
            <a:endParaRPr sz="2800" dirty="0">
              <a:latin typeface="Times New Roman"/>
              <a:cs typeface="Times New Roman"/>
            </a:endParaRPr>
          </a:p>
          <a:p>
            <a:pPr marL="1459865">
              <a:lnSpc>
                <a:spcPts val="3120"/>
              </a:lnSpc>
            </a:pPr>
            <a:r>
              <a:rPr sz="2800" b="1" spc="-5" dirty="0">
                <a:solidFill>
                  <a:srgbClr val="333399"/>
                </a:solidFill>
                <a:latin typeface="Times New Roman"/>
                <a:cs typeface="Times New Roman"/>
              </a:rPr>
              <a:t>più affidabile </a:t>
            </a:r>
            <a:r>
              <a:rPr sz="2800" b="1" dirty="0">
                <a:solidFill>
                  <a:srgbClr val="333399"/>
                </a:solidFill>
                <a:latin typeface="Times New Roman"/>
                <a:cs typeface="Times New Roman"/>
              </a:rPr>
              <a:t>di</a:t>
            </a:r>
            <a:r>
              <a:rPr sz="2800" b="1" spc="-10" dirty="0">
                <a:solidFill>
                  <a:srgbClr val="333399"/>
                </a:solidFill>
                <a:latin typeface="Times New Roman"/>
                <a:cs typeface="Times New Roman"/>
              </a:rPr>
              <a:t> </a:t>
            </a:r>
            <a:r>
              <a:rPr sz="2800" b="1" spc="-5" dirty="0">
                <a:solidFill>
                  <a:srgbClr val="333399"/>
                </a:solidFill>
                <a:latin typeface="Times New Roman"/>
                <a:cs typeface="Times New Roman"/>
              </a:rPr>
              <a:t>lesione spinale.</a:t>
            </a:r>
            <a:endParaRPr sz="2800" dirty="0">
              <a:latin typeface="Times New Roman"/>
              <a:cs typeface="Times New Roman"/>
            </a:endParaRPr>
          </a:p>
        </p:txBody>
      </p:sp>
      <p:sp>
        <p:nvSpPr>
          <p:cNvPr id="3" name="object 3"/>
          <p:cNvSpPr txBox="1">
            <a:spLocks noGrp="1"/>
          </p:cNvSpPr>
          <p:nvPr>
            <p:ph type="title"/>
          </p:nvPr>
        </p:nvSpPr>
        <p:spPr>
          <a:xfrm>
            <a:off x="769242" y="101600"/>
            <a:ext cx="7851775" cy="513080"/>
          </a:xfrm>
          <a:prstGeom prst="rect">
            <a:avLst/>
          </a:prstGeom>
        </p:spPr>
        <p:txBody>
          <a:bodyPr vert="horz" wrap="square" lIns="0" tIns="12700" rIns="0" bIns="0" rtlCol="0">
            <a:spAutoFit/>
          </a:bodyPr>
          <a:lstStyle/>
          <a:p>
            <a:pPr marL="12700">
              <a:lnSpc>
                <a:spcPct val="100000"/>
              </a:lnSpc>
              <a:spcBef>
                <a:spcPts val="100"/>
              </a:spcBef>
            </a:pPr>
            <a:r>
              <a:rPr sz="3200" b="1" spc="-45" dirty="0">
                <a:solidFill>
                  <a:srgbClr val="FF0000"/>
                </a:solidFill>
                <a:latin typeface="Times New Roman"/>
                <a:cs typeface="Times New Roman"/>
              </a:rPr>
              <a:t>Trauma</a:t>
            </a:r>
            <a:r>
              <a:rPr sz="3200" b="1" dirty="0">
                <a:solidFill>
                  <a:srgbClr val="FF0000"/>
                </a:solidFill>
                <a:latin typeface="Times New Roman"/>
                <a:cs typeface="Times New Roman"/>
              </a:rPr>
              <a:t> </a:t>
            </a:r>
            <a:r>
              <a:rPr sz="3200" b="1" spc="-5" dirty="0">
                <a:solidFill>
                  <a:srgbClr val="FF0000"/>
                </a:solidFill>
                <a:latin typeface="Times New Roman"/>
                <a:cs typeface="Times New Roman"/>
              </a:rPr>
              <a:t>della</a:t>
            </a:r>
            <a:r>
              <a:rPr sz="3200" b="1" dirty="0">
                <a:solidFill>
                  <a:srgbClr val="FF0000"/>
                </a:solidFill>
                <a:latin typeface="Times New Roman"/>
                <a:cs typeface="Times New Roman"/>
              </a:rPr>
              <a:t> </a:t>
            </a:r>
            <a:r>
              <a:rPr sz="3200" b="1" spc="-5" dirty="0">
                <a:solidFill>
                  <a:srgbClr val="FF0000"/>
                </a:solidFill>
                <a:latin typeface="Times New Roman"/>
                <a:cs typeface="Times New Roman"/>
              </a:rPr>
              <a:t>colonna</a:t>
            </a:r>
            <a:r>
              <a:rPr sz="3200" b="1" dirty="0">
                <a:solidFill>
                  <a:srgbClr val="FF0000"/>
                </a:solidFill>
                <a:latin typeface="Times New Roman"/>
                <a:cs typeface="Times New Roman"/>
              </a:rPr>
              <a:t> </a:t>
            </a:r>
            <a:r>
              <a:rPr sz="3200" b="1" spc="-5" dirty="0">
                <a:solidFill>
                  <a:srgbClr val="FF0000"/>
                </a:solidFill>
                <a:latin typeface="Times New Roman"/>
                <a:cs typeface="Times New Roman"/>
              </a:rPr>
              <a:t>vertebrale</a:t>
            </a:r>
            <a:r>
              <a:rPr sz="3200" b="1" dirty="0">
                <a:solidFill>
                  <a:srgbClr val="FF0000"/>
                </a:solidFill>
                <a:latin typeface="Times New Roman"/>
                <a:cs typeface="Times New Roman"/>
              </a:rPr>
              <a:t> e</a:t>
            </a:r>
            <a:r>
              <a:rPr sz="3200" b="1" spc="-5" dirty="0">
                <a:solidFill>
                  <a:srgbClr val="FF0000"/>
                </a:solidFill>
                <a:latin typeface="Times New Roman"/>
                <a:cs typeface="Times New Roman"/>
              </a:rPr>
              <a:t> del bacino</a:t>
            </a:r>
            <a:endParaRPr sz="3200" dirty="0">
              <a:latin typeface="Times New Roman"/>
              <a:cs typeface="Times New Roman"/>
            </a:endParaRPr>
          </a:p>
        </p:txBody>
      </p:sp>
      <p:pic>
        <p:nvPicPr>
          <p:cNvPr id="4" name="object 4"/>
          <p:cNvPicPr/>
          <p:nvPr/>
        </p:nvPicPr>
        <p:blipFill>
          <a:blip r:embed="rId2" cstate="print"/>
          <a:stretch>
            <a:fillRect/>
          </a:stretch>
        </p:blipFill>
        <p:spPr>
          <a:xfrm>
            <a:off x="3688655" y="646091"/>
            <a:ext cx="2012950" cy="1589087"/>
          </a:xfrm>
          <a:prstGeom prst="rect">
            <a:avLst/>
          </a:prstGeom>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7175" y="1095648"/>
            <a:ext cx="8441055" cy="4231640"/>
          </a:xfrm>
          <a:prstGeom prst="rect">
            <a:avLst/>
          </a:prstGeom>
        </p:spPr>
        <p:txBody>
          <a:bodyPr vert="horz" wrap="square" lIns="0" tIns="38100" rIns="0" bIns="0" rtlCol="0">
            <a:spAutoFit/>
          </a:bodyPr>
          <a:lstStyle/>
          <a:p>
            <a:pPr marL="12700" marR="57150">
              <a:lnSpc>
                <a:spcPts val="3000"/>
              </a:lnSpc>
              <a:spcBef>
                <a:spcPts val="300"/>
              </a:spcBef>
              <a:buFont typeface="Times New Roman"/>
              <a:buChar char="•"/>
              <a:tabLst>
                <a:tab pos="211454" algn="l"/>
              </a:tabLst>
            </a:pPr>
            <a:r>
              <a:rPr sz="2600" b="1" dirty="0">
                <a:solidFill>
                  <a:srgbClr val="FF0000"/>
                </a:solidFill>
                <a:latin typeface="Times New Roman"/>
                <a:cs typeface="Times New Roman"/>
              </a:rPr>
              <a:t>Non</a:t>
            </a:r>
            <a:r>
              <a:rPr sz="2600" b="1" spc="5" dirty="0">
                <a:solidFill>
                  <a:srgbClr val="FF0000"/>
                </a:solidFill>
                <a:latin typeface="Times New Roman"/>
                <a:cs typeface="Times New Roman"/>
              </a:rPr>
              <a:t> </a:t>
            </a:r>
            <a:r>
              <a:rPr sz="2600" b="1" spc="-10" dirty="0">
                <a:solidFill>
                  <a:srgbClr val="FF0000"/>
                </a:solidFill>
                <a:latin typeface="Times New Roman"/>
                <a:cs typeface="Times New Roman"/>
              </a:rPr>
              <a:t>muovere</a:t>
            </a:r>
            <a:r>
              <a:rPr sz="2600" b="1" spc="5" dirty="0">
                <a:solidFill>
                  <a:srgbClr val="FF0000"/>
                </a:solidFill>
                <a:latin typeface="Times New Roman"/>
                <a:cs typeface="Times New Roman"/>
              </a:rPr>
              <a:t> </a:t>
            </a:r>
            <a:r>
              <a:rPr sz="2600" b="1" spc="-5" dirty="0">
                <a:solidFill>
                  <a:srgbClr val="FF0000"/>
                </a:solidFill>
                <a:latin typeface="Times New Roman"/>
                <a:cs typeface="Times New Roman"/>
              </a:rPr>
              <a:t>assolutamente</a:t>
            </a:r>
            <a:r>
              <a:rPr sz="2600" b="1" spc="5" dirty="0">
                <a:solidFill>
                  <a:srgbClr val="FF0000"/>
                </a:solidFill>
                <a:latin typeface="Times New Roman"/>
                <a:cs typeface="Times New Roman"/>
              </a:rPr>
              <a:t> </a:t>
            </a:r>
            <a:r>
              <a:rPr sz="2600" b="1" spc="-5" dirty="0">
                <a:solidFill>
                  <a:srgbClr val="FF0000"/>
                </a:solidFill>
                <a:latin typeface="Times New Roman"/>
                <a:cs typeface="Times New Roman"/>
              </a:rPr>
              <a:t>l’infortunato</a:t>
            </a:r>
            <a:r>
              <a:rPr sz="2600" spc="-5" dirty="0">
                <a:solidFill>
                  <a:srgbClr val="FF0000"/>
                </a:solidFill>
                <a:latin typeface="Times New Roman"/>
                <a:cs typeface="Times New Roman"/>
              </a:rPr>
              <a:t>,</a:t>
            </a:r>
            <a:r>
              <a:rPr sz="2600" spc="10" dirty="0">
                <a:solidFill>
                  <a:srgbClr val="FF0000"/>
                </a:solidFill>
                <a:latin typeface="Times New Roman"/>
                <a:cs typeface="Times New Roman"/>
              </a:rPr>
              <a:t> </a:t>
            </a:r>
            <a:r>
              <a:rPr sz="2600" dirty="0">
                <a:solidFill>
                  <a:srgbClr val="333399"/>
                </a:solidFill>
                <a:latin typeface="Times New Roman"/>
                <a:cs typeface="Times New Roman"/>
              </a:rPr>
              <a:t>non</a:t>
            </a:r>
            <a:r>
              <a:rPr sz="2600" spc="10" dirty="0">
                <a:solidFill>
                  <a:srgbClr val="333399"/>
                </a:solidFill>
                <a:latin typeface="Times New Roman"/>
                <a:cs typeface="Times New Roman"/>
              </a:rPr>
              <a:t> </a:t>
            </a:r>
            <a:r>
              <a:rPr sz="2600" spc="-5" dirty="0">
                <a:solidFill>
                  <a:srgbClr val="333399"/>
                </a:solidFill>
                <a:latin typeface="Times New Roman"/>
                <a:cs typeface="Times New Roman"/>
              </a:rPr>
              <a:t>farlo</a:t>
            </a:r>
            <a:r>
              <a:rPr sz="2600" spc="10" dirty="0">
                <a:solidFill>
                  <a:srgbClr val="333399"/>
                </a:solidFill>
                <a:latin typeface="Times New Roman"/>
                <a:cs typeface="Times New Roman"/>
              </a:rPr>
              <a:t> </a:t>
            </a:r>
            <a:r>
              <a:rPr sz="2600" spc="-5" dirty="0">
                <a:solidFill>
                  <a:srgbClr val="333399"/>
                </a:solidFill>
                <a:latin typeface="Times New Roman"/>
                <a:cs typeface="Times New Roman"/>
              </a:rPr>
              <a:t>sedere </a:t>
            </a:r>
            <a:r>
              <a:rPr sz="2600" spc="-635" dirty="0">
                <a:solidFill>
                  <a:srgbClr val="333399"/>
                </a:solidFill>
                <a:latin typeface="Times New Roman"/>
                <a:cs typeface="Times New Roman"/>
              </a:rPr>
              <a:t> </a:t>
            </a:r>
            <a:r>
              <a:rPr sz="2600" dirty="0">
                <a:solidFill>
                  <a:srgbClr val="333399"/>
                </a:solidFill>
                <a:latin typeface="Times New Roman"/>
                <a:cs typeface="Times New Roman"/>
              </a:rPr>
              <a:t>e</a:t>
            </a:r>
            <a:r>
              <a:rPr sz="2600" spc="-10" dirty="0">
                <a:solidFill>
                  <a:srgbClr val="333399"/>
                </a:solidFill>
                <a:latin typeface="Times New Roman"/>
                <a:cs typeface="Times New Roman"/>
              </a:rPr>
              <a:t> </a:t>
            </a:r>
            <a:r>
              <a:rPr sz="2600" dirty="0">
                <a:solidFill>
                  <a:srgbClr val="333399"/>
                </a:solidFill>
                <a:latin typeface="Times New Roman"/>
                <a:cs typeface="Times New Roman"/>
              </a:rPr>
              <a:t>non </a:t>
            </a:r>
            <a:r>
              <a:rPr sz="2600" spc="-10" dirty="0">
                <a:solidFill>
                  <a:srgbClr val="333399"/>
                </a:solidFill>
                <a:latin typeface="Times New Roman"/>
                <a:cs typeface="Times New Roman"/>
              </a:rPr>
              <a:t>piegargli</a:t>
            </a:r>
            <a:r>
              <a:rPr sz="2600" spc="-5" dirty="0">
                <a:solidFill>
                  <a:srgbClr val="333399"/>
                </a:solidFill>
                <a:latin typeface="Times New Roman"/>
                <a:cs typeface="Times New Roman"/>
              </a:rPr>
              <a:t> mai il collo</a:t>
            </a:r>
            <a:r>
              <a:rPr sz="2600" dirty="0">
                <a:solidFill>
                  <a:srgbClr val="333399"/>
                </a:solidFill>
                <a:latin typeface="Times New Roman"/>
                <a:cs typeface="Times New Roman"/>
              </a:rPr>
              <a:t> o</a:t>
            </a:r>
            <a:r>
              <a:rPr sz="2600" spc="-5" dirty="0">
                <a:solidFill>
                  <a:srgbClr val="333399"/>
                </a:solidFill>
                <a:latin typeface="Times New Roman"/>
                <a:cs typeface="Times New Roman"/>
              </a:rPr>
              <a:t> la schiena;</a:t>
            </a:r>
            <a:endParaRPr sz="2600">
              <a:latin typeface="Times New Roman"/>
              <a:cs typeface="Times New Roman"/>
            </a:endParaRPr>
          </a:p>
          <a:p>
            <a:pPr marL="12700" marR="5080">
              <a:lnSpc>
                <a:spcPts val="3000"/>
              </a:lnSpc>
              <a:buClr>
                <a:srgbClr val="000000"/>
              </a:buClr>
              <a:buFont typeface="Times New Roman"/>
              <a:buChar char="•"/>
              <a:tabLst>
                <a:tab pos="211454" algn="l"/>
                <a:tab pos="1717675" algn="l"/>
                <a:tab pos="2524760" algn="l"/>
              </a:tabLst>
            </a:pPr>
            <a:r>
              <a:rPr sz="2600" b="1" spc="-10" dirty="0">
                <a:solidFill>
                  <a:srgbClr val="FF0000"/>
                </a:solidFill>
                <a:latin typeface="Times New Roman"/>
                <a:cs typeface="Times New Roman"/>
              </a:rPr>
              <a:t>Chiamare</a:t>
            </a:r>
            <a:r>
              <a:rPr sz="2600" b="1" spc="-5" dirty="0">
                <a:solidFill>
                  <a:srgbClr val="FF0000"/>
                </a:solidFill>
                <a:latin typeface="Times New Roman"/>
                <a:cs typeface="Times New Roman"/>
              </a:rPr>
              <a:t> il </a:t>
            </a:r>
            <a:r>
              <a:rPr sz="2600" b="1" spc="-50" dirty="0">
                <a:solidFill>
                  <a:srgbClr val="FF0000"/>
                </a:solidFill>
                <a:latin typeface="Times New Roman"/>
                <a:cs typeface="Times New Roman"/>
              </a:rPr>
              <a:t>112</a:t>
            </a:r>
            <a:r>
              <a:rPr sz="2600" b="1" spc="5" dirty="0">
                <a:solidFill>
                  <a:srgbClr val="FF0000"/>
                </a:solidFill>
                <a:latin typeface="Times New Roman"/>
                <a:cs typeface="Times New Roman"/>
              </a:rPr>
              <a:t> </a:t>
            </a:r>
            <a:r>
              <a:rPr sz="2600" spc="-5" dirty="0">
                <a:solidFill>
                  <a:srgbClr val="333399"/>
                </a:solidFill>
                <a:latin typeface="Times New Roman"/>
                <a:cs typeface="Times New Roman"/>
              </a:rPr>
              <a:t>specificando</a:t>
            </a:r>
            <a:r>
              <a:rPr sz="2600" dirty="0">
                <a:solidFill>
                  <a:srgbClr val="333399"/>
                </a:solidFill>
                <a:latin typeface="Times New Roman"/>
                <a:cs typeface="Times New Roman"/>
              </a:rPr>
              <a:t> </a:t>
            </a:r>
            <a:r>
              <a:rPr sz="2600" spc="-5" dirty="0">
                <a:solidFill>
                  <a:srgbClr val="333399"/>
                </a:solidFill>
                <a:latin typeface="Times New Roman"/>
                <a:cs typeface="Times New Roman"/>
              </a:rPr>
              <a:t>che </a:t>
            </a:r>
            <a:r>
              <a:rPr sz="2600" dirty="0">
                <a:solidFill>
                  <a:srgbClr val="333399"/>
                </a:solidFill>
                <a:latin typeface="Times New Roman"/>
                <a:cs typeface="Times New Roman"/>
              </a:rPr>
              <a:t>si </a:t>
            </a:r>
            <a:r>
              <a:rPr sz="2600" spc="-5" dirty="0">
                <a:solidFill>
                  <a:srgbClr val="333399"/>
                </a:solidFill>
                <a:latin typeface="Times New Roman"/>
                <a:cs typeface="Times New Roman"/>
              </a:rPr>
              <a:t>tratta </a:t>
            </a:r>
            <a:r>
              <a:rPr sz="2600" dirty="0">
                <a:solidFill>
                  <a:srgbClr val="333399"/>
                </a:solidFill>
                <a:latin typeface="Times New Roman"/>
                <a:cs typeface="Times New Roman"/>
              </a:rPr>
              <a:t>di</a:t>
            </a:r>
            <a:r>
              <a:rPr sz="2600" spc="-5" dirty="0">
                <a:solidFill>
                  <a:srgbClr val="333399"/>
                </a:solidFill>
                <a:latin typeface="Times New Roman"/>
                <a:cs typeface="Times New Roman"/>
              </a:rPr>
              <a:t> </a:t>
            </a:r>
            <a:r>
              <a:rPr sz="2600" dirty="0">
                <a:solidFill>
                  <a:srgbClr val="333399"/>
                </a:solidFill>
                <a:latin typeface="Times New Roman"/>
                <a:cs typeface="Times New Roman"/>
              </a:rPr>
              <a:t>un</a:t>
            </a:r>
            <a:r>
              <a:rPr sz="2600" spc="5" dirty="0">
                <a:solidFill>
                  <a:srgbClr val="333399"/>
                </a:solidFill>
                <a:latin typeface="Times New Roman"/>
                <a:cs typeface="Times New Roman"/>
              </a:rPr>
              <a:t> </a:t>
            </a:r>
            <a:r>
              <a:rPr sz="2600" spc="-5" dirty="0">
                <a:solidFill>
                  <a:srgbClr val="333399"/>
                </a:solidFill>
                <a:latin typeface="Times New Roman"/>
                <a:cs typeface="Times New Roman"/>
              </a:rPr>
              <a:t>soggetto</a:t>
            </a:r>
            <a:r>
              <a:rPr sz="2600" dirty="0">
                <a:solidFill>
                  <a:srgbClr val="333399"/>
                </a:solidFill>
                <a:latin typeface="Times New Roman"/>
                <a:cs typeface="Times New Roman"/>
              </a:rPr>
              <a:t> </a:t>
            </a:r>
            <a:r>
              <a:rPr sz="2600" spc="-5" dirty="0">
                <a:solidFill>
                  <a:srgbClr val="333399"/>
                </a:solidFill>
                <a:latin typeface="Times New Roman"/>
                <a:cs typeface="Times New Roman"/>
              </a:rPr>
              <a:t>con </a:t>
            </a:r>
            <a:r>
              <a:rPr sz="2600" dirty="0">
                <a:solidFill>
                  <a:srgbClr val="333399"/>
                </a:solidFill>
                <a:latin typeface="Times New Roman"/>
                <a:cs typeface="Times New Roman"/>
              </a:rPr>
              <a:t> </a:t>
            </a:r>
            <a:r>
              <a:rPr sz="2600" spc="-5" dirty="0">
                <a:solidFill>
                  <a:srgbClr val="333399"/>
                </a:solidFill>
                <a:latin typeface="Times New Roman"/>
                <a:cs typeface="Times New Roman"/>
              </a:rPr>
              <a:t>probabile</a:t>
            </a:r>
            <a:r>
              <a:rPr sz="2600" dirty="0">
                <a:solidFill>
                  <a:srgbClr val="333399"/>
                </a:solidFill>
                <a:latin typeface="Times New Roman"/>
                <a:cs typeface="Times New Roman"/>
              </a:rPr>
              <a:t> </a:t>
            </a:r>
            <a:r>
              <a:rPr sz="2600" spc="-5" dirty="0">
                <a:solidFill>
                  <a:srgbClr val="333399"/>
                </a:solidFill>
                <a:latin typeface="Times New Roman"/>
                <a:cs typeface="Times New Roman"/>
              </a:rPr>
              <a:t>lesione</a:t>
            </a:r>
            <a:r>
              <a:rPr sz="2600" dirty="0">
                <a:solidFill>
                  <a:srgbClr val="333399"/>
                </a:solidFill>
                <a:latin typeface="Times New Roman"/>
                <a:cs typeface="Times New Roman"/>
              </a:rPr>
              <a:t> </a:t>
            </a:r>
            <a:r>
              <a:rPr sz="2600" spc="-5" dirty="0">
                <a:solidFill>
                  <a:srgbClr val="333399"/>
                </a:solidFill>
                <a:latin typeface="Times New Roman"/>
                <a:cs typeface="Times New Roman"/>
              </a:rPr>
              <a:t>spinale.</a:t>
            </a:r>
            <a:r>
              <a:rPr sz="2600" spc="5" dirty="0">
                <a:solidFill>
                  <a:srgbClr val="333399"/>
                </a:solidFill>
                <a:latin typeface="Times New Roman"/>
                <a:cs typeface="Times New Roman"/>
              </a:rPr>
              <a:t> </a:t>
            </a:r>
            <a:r>
              <a:rPr sz="2600" dirty="0">
                <a:solidFill>
                  <a:srgbClr val="333399"/>
                </a:solidFill>
                <a:latin typeface="Times New Roman"/>
                <a:cs typeface="Times New Roman"/>
              </a:rPr>
              <a:t>In</a:t>
            </a:r>
            <a:r>
              <a:rPr sz="2600" spc="5" dirty="0">
                <a:solidFill>
                  <a:srgbClr val="333399"/>
                </a:solidFill>
                <a:latin typeface="Times New Roman"/>
                <a:cs typeface="Times New Roman"/>
              </a:rPr>
              <a:t> </a:t>
            </a:r>
            <a:r>
              <a:rPr sz="2600" spc="-5" dirty="0">
                <a:solidFill>
                  <a:srgbClr val="333399"/>
                </a:solidFill>
                <a:latin typeface="Times New Roman"/>
                <a:cs typeface="Times New Roman"/>
              </a:rPr>
              <a:t>attesa</a:t>
            </a:r>
            <a:r>
              <a:rPr sz="2600" dirty="0">
                <a:solidFill>
                  <a:srgbClr val="333399"/>
                </a:solidFill>
                <a:latin typeface="Times New Roman"/>
                <a:cs typeface="Times New Roman"/>
              </a:rPr>
              <a:t> </a:t>
            </a:r>
            <a:r>
              <a:rPr sz="2600" spc="-5" dirty="0">
                <a:solidFill>
                  <a:srgbClr val="333399"/>
                </a:solidFill>
                <a:latin typeface="Times New Roman"/>
                <a:cs typeface="Times New Roman"/>
              </a:rPr>
              <a:t>dell’ambulanza</a:t>
            </a:r>
            <a:r>
              <a:rPr sz="2600" dirty="0">
                <a:solidFill>
                  <a:srgbClr val="333399"/>
                </a:solidFill>
                <a:latin typeface="Times New Roman"/>
                <a:cs typeface="Times New Roman"/>
              </a:rPr>
              <a:t> </a:t>
            </a:r>
            <a:r>
              <a:rPr sz="2600" spc="-5" dirty="0">
                <a:solidFill>
                  <a:srgbClr val="333399"/>
                </a:solidFill>
                <a:latin typeface="Times New Roman"/>
                <a:cs typeface="Times New Roman"/>
              </a:rPr>
              <a:t>tenere</a:t>
            </a:r>
            <a:r>
              <a:rPr sz="2600" dirty="0">
                <a:solidFill>
                  <a:srgbClr val="333399"/>
                </a:solidFill>
                <a:latin typeface="Times New Roman"/>
                <a:cs typeface="Times New Roman"/>
              </a:rPr>
              <a:t> </a:t>
            </a:r>
            <a:r>
              <a:rPr sz="2600" spc="-5" dirty="0">
                <a:solidFill>
                  <a:srgbClr val="333399"/>
                </a:solidFill>
                <a:latin typeface="Times New Roman"/>
                <a:cs typeface="Times New Roman"/>
              </a:rPr>
              <a:t>ferma </a:t>
            </a:r>
            <a:r>
              <a:rPr sz="2600" spc="-635" dirty="0">
                <a:solidFill>
                  <a:srgbClr val="333399"/>
                </a:solidFill>
                <a:latin typeface="Times New Roman"/>
                <a:cs typeface="Times New Roman"/>
              </a:rPr>
              <a:t> </a:t>
            </a:r>
            <a:r>
              <a:rPr sz="2600" spc="-5" dirty="0">
                <a:solidFill>
                  <a:srgbClr val="333399"/>
                </a:solidFill>
                <a:latin typeface="Times New Roman"/>
                <a:cs typeface="Times New Roman"/>
              </a:rPr>
              <a:t>la testa</a:t>
            </a:r>
            <a:r>
              <a:rPr sz="2600" dirty="0">
                <a:solidFill>
                  <a:srgbClr val="333399"/>
                </a:solidFill>
                <a:latin typeface="Times New Roman"/>
                <a:cs typeface="Times New Roman"/>
              </a:rPr>
              <a:t> e </a:t>
            </a:r>
            <a:r>
              <a:rPr sz="2600" spc="-5" dirty="0">
                <a:solidFill>
                  <a:srgbClr val="333399"/>
                </a:solidFill>
                <a:latin typeface="Times New Roman"/>
                <a:cs typeface="Times New Roman"/>
              </a:rPr>
              <a:t>sostenere</a:t>
            </a:r>
            <a:r>
              <a:rPr sz="2600" dirty="0">
                <a:solidFill>
                  <a:srgbClr val="333399"/>
                </a:solidFill>
                <a:latin typeface="Times New Roman"/>
                <a:cs typeface="Times New Roman"/>
              </a:rPr>
              <a:t> i </a:t>
            </a:r>
            <a:r>
              <a:rPr sz="2600" spc="-5" dirty="0">
                <a:solidFill>
                  <a:srgbClr val="333399"/>
                </a:solidFill>
                <a:latin typeface="Times New Roman"/>
                <a:cs typeface="Times New Roman"/>
              </a:rPr>
              <a:t>piedi</a:t>
            </a:r>
            <a:r>
              <a:rPr sz="2600" dirty="0">
                <a:solidFill>
                  <a:srgbClr val="333399"/>
                </a:solidFill>
                <a:latin typeface="Times New Roman"/>
                <a:cs typeface="Times New Roman"/>
              </a:rPr>
              <a:t> </a:t>
            </a:r>
            <a:r>
              <a:rPr sz="2600" spc="-5" dirty="0">
                <a:solidFill>
                  <a:srgbClr val="333399"/>
                </a:solidFill>
                <a:latin typeface="Times New Roman"/>
                <a:cs typeface="Times New Roman"/>
              </a:rPr>
              <a:t>dell’infortunato,</a:t>
            </a:r>
            <a:r>
              <a:rPr sz="2600" spc="5" dirty="0">
                <a:solidFill>
                  <a:srgbClr val="333399"/>
                </a:solidFill>
                <a:latin typeface="Times New Roman"/>
                <a:cs typeface="Times New Roman"/>
              </a:rPr>
              <a:t> </a:t>
            </a:r>
            <a:r>
              <a:rPr sz="2600" spc="-5" dirty="0">
                <a:solidFill>
                  <a:srgbClr val="333399"/>
                </a:solidFill>
                <a:latin typeface="Times New Roman"/>
                <a:cs typeface="Times New Roman"/>
              </a:rPr>
              <a:t>in</a:t>
            </a:r>
            <a:r>
              <a:rPr sz="2600" dirty="0">
                <a:solidFill>
                  <a:srgbClr val="333399"/>
                </a:solidFill>
                <a:latin typeface="Times New Roman"/>
                <a:cs typeface="Times New Roman"/>
              </a:rPr>
              <a:t> </a:t>
            </a:r>
            <a:r>
              <a:rPr sz="2600" spc="-5" dirty="0">
                <a:solidFill>
                  <a:srgbClr val="333399"/>
                </a:solidFill>
                <a:latin typeface="Times New Roman"/>
                <a:cs typeface="Times New Roman"/>
              </a:rPr>
              <a:t>modo</a:t>
            </a:r>
            <a:r>
              <a:rPr sz="2600" spc="5" dirty="0">
                <a:solidFill>
                  <a:srgbClr val="333399"/>
                </a:solidFill>
                <a:latin typeface="Times New Roman"/>
                <a:cs typeface="Times New Roman"/>
              </a:rPr>
              <a:t> </a:t>
            </a:r>
            <a:r>
              <a:rPr sz="2600" spc="-5" dirty="0">
                <a:solidFill>
                  <a:srgbClr val="333399"/>
                </a:solidFill>
                <a:latin typeface="Times New Roman"/>
                <a:cs typeface="Times New Roman"/>
              </a:rPr>
              <a:t>che</a:t>
            </a:r>
            <a:r>
              <a:rPr sz="2600" dirty="0">
                <a:solidFill>
                  <a:srgbClr val="333399"/>
                </a:solidFill>
                <a:latin typeface="Times New Roman"/>
                <a:cs typeface="Times New Roman"/>
              </a:rPr>
              <a:t> </a:t>
            </a:r>
            <a:r>
              <a:rPr sz="2600" spc="-5" dirty="0">
                <a:solidFill>
                  <a:srgbClr val="333399"/>
                </a:solidFill>
                <a:latin typeface="Times New Roman"/>
                <a:cs typeface="Times New Roman"/>
              </a:rPr>
              <a:t>tutto</a:t>
            </a:r>
            <a:r>
              <a:rPr sz="2600" spc="5" dirty="0">
                <a:solidFill>
                  <a:srgbClr val="333399"/>
                </a:solidFill>
                <a:latin typeface="Times New Roman"/>
                <a:cs typeface="Times New Roman"/>
              </a:rPr>
              <a:t> </a:t>
            </a:r>
            <a:r>
              <a:rPr sz="2600" spc="-5" dirty="0">
                <a:solidFill>
                  <a:srgbClr val="333399"/>
                </a:solidFill>
                <a:latin typeface="Times New Roman"/>
                <a:cs typeface="Times New Roman"/>
              </a:rPr>
              <a:t>il </a:t>
            </a:r>
            <a:r>
              <a:rPr sz="2600" dirty="0">
                <a:solidFill>
                  <a:srgbClr val="333399"/>
                </a:solidFill>
                <a:latin typeface="Times New Roman"/>
                <a:cs typeface="Times New Roman"/>
              </a:rPr>
              <a:t> </a:t>
            </a:r>
            <a:r>
              <a:rPr sz="2600" spc="-5" dirty="0">
                <a:solidFill>
                  <a:srgbClr val="333399"/>
                </a:solidFill>
                <a:latin typeface="Times New Roman"/>
                <a:cs typeface="Times New Roman"/>
              </a:rPr>
              <a:t>corpo</a:t>
            </a:r>
            <a:r>
              <a:rPr sz="2600" spc="5" dirty="0">
                <a:solidFill>
                  <a:srgbClr val="333399"/>
                </a:solidFill>
                <a:latin typeface="Times New Roman"/>
                <a:cs typeface="Times New Roman"/>
              </a:rPr>
              <a:t> </a:t>
            </a:r>
            <a:r>
              <a:rPr sz="2600" spc="-5" dirty="0">
                <a:solidFill>
                  <a:srgbClr val="333399"/>
                </a:solidFill>
                <a:latin typeface="Times New Roman"/>
                <a:cs typeface="Times New Roman"/>
              </a:rPr>
              <a:t>sia</a:t>
            </a:r>
            <a:r>
              <a:rPr sz="2600" spc="5" dirty="0">
                <a:solidFill>
                  <a:srgbClr val="333399"/>
                </a:solidFill>
                <a:latin typeface="Times New Roman"/>
                <a:cs typeface="Times New Roman"/>
              </a:rPr>
              <a:t> </a:t>
            </a:r>
            <a:r>
              <a:rPr sz="2600" spc="-5" dirty="0">
                <a:solidFill>
                  <a:srgbClr val="333399"/>
                </a:solidFill>
                <a:latin typeface="Times New Roman"/>
                <a:cs typeface="Times New Roman"/>
              </a:rPr>
              <a:t>in	linea	retta.</a:t>
            </a:r>
            <a:endParaRPr sz="2600">
              <a:latin typeface="Times New Roman"/>
              <a:cs typeface="Times New Roman"/>
            </a:endParaRPr>
          </a:p>
          <a:p>
            <a:pPr marL="12700" marR="132715">
              <a:lnSpc>
                <a:spcPts val="3000"/>
              </a:lnSpc>
              <a:buFont typeface="Times New Roman"/>
              <a:buChar char="•"/>
              <a:tabLst>
                <a:tab pos="211454" algn="l"/>
                <a:tab pos="1387475" algn="l"/>
                <a:tab pos="1604645" algn="l"/>
                <a:tab pos="2265045" algn="l"/>
                <a:tab pos="2286000" algn="l"/>
                <a:tab pos="2927350" algn="l"/>
                <a:tab pos="2962275" algn="l"/>
                <a:tab pos="4273550" algn="l"/>
                <a:tab pos="5640070" algn="l"/>
                <a:tab pos="6722109" algn="l"/>
              </a:tabLst>
            </a:pPr>
            <a:r>
              <a:rPr sz="2600" b="1" spc="-5" dirty="0">
                <a:solidFill>
                  <a:srgbClr val="FF0000"/>
                </a:solidFill>
                <a:latin typeface="Times New Roman"/>
                <a:cs typeface="Times New Roman"/>
              </a:rPr>
              <a:t>Coprirlo	con	</a:t>
            </a:r>
            <a:r>
              <a:rPr sz="2600" b="1" dirty="0">
                <a:solidFill>
                  <a:srgbClr val="FF0000"/>
                </a:solidFill>
                <a:latin typeface="Times New Roman"/>
                <a:cs typeface="Times New Roman"/>
              </a:rPr>
              <a:t>una		</a:t>
            </a:r>
            <a:r>
              <a:rPr sz="2600" b="1" spc="-5" dirty="0">
                <a:solidFill>
                  <a:srgbClr val="FF0000"/>
                </a:solidFill>
                <a:latin typeface="Times New Roman"/>
                <a:cs typeface="Times New Roman"/>
              </a:rPr>
              <a:t>coperta</a:t>
            </a:r>
            <a:r>
              <a:rPr sz="2600" spc="-5" dirty="0">
                <a:solidFill>
                  <a:srgbClr val="FF0000"/>
                </a:solidFill>
                <a:latin typeface="Times New Roman"/>
                <a:cs typeface="Times New Roman"/>
              </a:rPr>
              <a:t>.	</a:t>
            </a:r>
            <a:r>
              <a:rPr sz="2600" dirty="0">
                <a:solidFill>
                  <a:srgbClr val="333399"/>
                </a:solidFill>
                <a:latin typeface="Times New Roman"/>
                <a:cs typeface="Times New Roman"/>
              </a:rPr>
              <a:t>Se</a:t>
            </a:r>
            <a:r>
              <a:rPr sz="2600" spc="-5" dirty="0">
                <a:solidFill>
                  <a:srgbClr val="333399"/>
                </a:solidFill>
                <a:latin typeface="Times New Roman"/>
                <a:cs typeface="Times New Roman"/>
              </a:rPr>
              <a:t> </a:t>
            </a:r>
            <a:r>
              <a:rPr sz="2600" dirty="0">
                <a:solidFill>
                  <a:srgbClr val="333399"/>
                </a:solidFill>
                <a:latin typeface="Times New Roman"/>
                <a:cs typeface="Times New Roman"/>
              </a:rPr>
              <a:t>si</a:t>
            </a:r>
            <a:r>
              <a:rPr sz="2600" spc="-5" dirty="0">
                <a:solidFill>
                  <a:srgbClr val="333399"/>
                </a:solidFill>
                <a:latin typeface="Times New Roman"/>
                <a:cs typeface="Times New Roman"/>
              </a:rPr>
              <a:t> </a:t>
            </a:r>
            <a:r>
              <a:rPr sz="2600" dirty="0">
                <a:solidFill>
                  <a:srgbClr val="333399"/>
                </a:solidFill>
                <a:latin typeface="Times New Roman"/>
                <a:cs typeface="Times New Roman"/>
              </a:rPr>
              <a:t>è</a:t>
            </a:r>
            <a:r>
              <a:rPr sz="2600" spc="-5" dirty="0">
                <a:solidFill>
                  <a:srgbClr val="333399"/>
                </a:solidFill>
                <a:latin typeface="Times New Roman"/>
                <a:cs typeface="Times New Roman"/>
              </a:rPr>
              <a:t> in	dubbio	circa </a:t>
            </a:r>
            <a:r>
              <a:rPr sz="2600" dirty="0">
                <a:solidFill>
                  <a:srgbClr val="333399"/>
                </a:solidFill>
                <a:latin typeface="Times New Roman"/>
                <a:cs typeface="Times New Roman"/>
              </a:rPr>
              <a:t> </a:t>
            </a:r>
            <a:r>
              <a:rPr sz="2600" spc="-5" dirty="0">
                <a:solidFill>
                  <a:srgbClr val="333399"/>
                </a:solidFill>
                <a:latin typeface="Times New Roman"/>
                <a:cs typeface="Times New Roman"/>
              </a:rPr>
              <a:t>eventuali	danni		alla	colonna vertebrale perché </a:t>
            </a:r>
            <a:r>
              <a:rPr sz="2600" dirty="0">
                <a:solidFill>
                  <a:srgbClr val="333399"/>
                </a:solidFill>
                <a:latin typeface="Times New Roman"/>
                <a:cs typeface="Times New Roman"/>
              </a:rPr>
              <a:t>sono </a:t>
            </a:r>
            <a:r>
              <a:rPr sz="2600" spc="-5" dirty="0">
                <a:solidFill>
                  <a:srgbClr val="333399"/>
                </a:solidFill>
                <a:latin typeface="Times New Roman"/>
                <a:cs typeface="Times New Roman"/>
              </a:rPr>
              <a:t>assenti </a:t>
            </a:r>
            <a:r>
              <a:rPr sz="2600" dirty="0">
                <a:solidFill>
                  <a:srgbClr val="333399"/>
                </a:solidFill>
                <a:latin typeface="Times New Roman"/>
                <a:cs typeface="Times New Roman"/>
              </a:rPr>
              <a:t> </a:t>
            </a:r>
            <a:r>
              <a:rPr sz="2600" spc="-5" dirty="0">
                <a:solidFill>
                  <a:srgbClr val="333399"/>
                </a:solidFill>
                <a:latin typeface="Times New Roman"/>
                <a:cs typeface="Times New Roman"/>
              </a:rPr>
              <a:t>sintomi </a:t>
            </a:r>
            <a:r>
              <a:rPr sz="2600" dirty="0">
                <a:solidFill>
                  <a:srgbClr val="333399"/>
                </a:solidFill>
                <a:latin typeface="Times New Roman"/>
                <a:cs typeface="Times New Roman"/>
              </a:rPr>
              <a:t>e </a:t>
            </a:r>
            <a:r>
              <a:rPr sz="2600" spc="-5" dirty="0">
                <a:solidFill>
                  <a:srgbClr val="333399"/>
                </a:solidFill>
                <a:latin typeface="Times New Roman"/>
                <a:cs typeface="Times New Roman"/>
              </a:rPr>
              <a:t>segni evidenti,</a:t>
            </a:r>
            <a:r>
              <a:rPr sz="2600" spc="5" dirty="0">
                <a:solidFill>
                  <a:srgbClr val="333399"/>
                </a:solidFill>
                <a:latin typeface="Times New Roman"/>
                <a:cs typeface="Times New Roman"/>
              </a:rPr>
              <a:t> </a:t>
            </a:r>
            <a:r>
              <a:rPr sz="2600" spc="-5" dirty="0">
                <a:solidFill>
                  <a:srgbClr val="333399"/>
                </a:solidFill>
                <a:latin typeface="Times New Roman"/>
                <a:cs typeface="Times New Roman"/>
              </a:rPr>
              <a:t>immobilizzare il</a:t>
            </a:r>
            <a:r>
              <a:rPr sz="2600" dirty="0">
                <a:solidFill>
                  <a:srgbClr val="333399"/>
                </a:solidFill>
                <a:latin typeface="Times New Roman"/>
                <a:cs typeface="Times New Roman"/>
              </a:rPr>
              <a:t> </a:t>
            </a:r>
            <a:r>
              <a:rPr sz="2600" spc="-5" dirty="0">
                <a:solidFill>
                  <a:srgbClr val="333399"/>
                </a:solidFill>
                <a:latin typeface="Times New Roman"/>
                <a:cs typeface="Times New Roman"/>
              </a:rPr>
              <a:t>paziente </a:t>
            </a:r>
            <a:r>
              <a:rPr sz="2600" dirty="0">
                <a:solidFill>
                  <a:srgbClr val="333399"/>
                </a:solidFill>
                <a:latin typeface="Times New Roman"/>
                <a:cs typeface="Times New Roman"/>
              </a:rPr>
              <a:t>e </a:t>
            </a:r>
            <a:r>
              <a:rPr sz="2600" spc="-5" dirty="0">
                <a:solidFill>
                  <a:srgbClr val="333399"/>
                </a:solidFill>
                <a:latin typeface="Times New Roman"/>
                <a:cs typeface="Times New Roman"/>
              </a:rPr>
              <a:t>fare come </a:t>
            </a:r>
            <a:r>
              <a:rPr sz="2600" spc="-635" dirty="0">
                <a:solidFill>
                  <a:srgbClr val="333399"/>
                </a:solidFill>
                <a:latin typeface="Times New Roman"/>
                <a:cs typeface="Times New Roman"/>
              </a:rPr>
              <a:t> </a:t>
            </a:r>
            <a:r>
              <a:rPr sz="2600" dirty="0">
                <a:solidFill>
                  <a:srgbClr val="333399"/>
                </a:solidFill>
                <a:latin typeface="Times New Roman"/>
                <a:cs typeface="Times New Roman"/>
              </a:rPr>
              <a:t>si</a:t>
            </a:r>
            <a:r>
              <a:rPr sz="2600" spc="-5" dirty="0">
                <a:solidFill>
                  <a:srgbClr val="333399"/>
                </a:solidFill>
                <a:latin typeface="Times New Roman"/>
                <a:cs typeface="Times New Roman"/>
              </a:rPr>
              <a:t> </a:t>
            </a:r>
            <a:r>
              <a:rPr sz="2600" dirty="0">
                <a:solidFill>
                  <a:srgbClr val="333399"/>
                </a:solidFill>
                <a:latin typeface="Times New Roman"/>
                <a:cs typeface="Times New Roman"/>
              </a:rPr>
              <a:t>fosse</a:t>
            </a:r>
            <a:r>
              <a:rPr sz="2600" spc="-5" dirty="0">
                <a:solidFill>
                  <a:srgbClr val="333399"/>
                </a:solidFill>
                <a:latin typeface="Times New Roman"/>
                <a:cs typeface="Times New Roman"/>
              </a:rPr>
              <a:t> certi dell’esistenza </a:t>
            </a:r>
            <a:r>
              <a:rPr sz="2600" dirty="0">
                <a:solidFill>
                  <a:srgbClr val="333399"/>
                </a:solidFill>
                <a:latin typeface="Times New Roman"/>
                <a:cs typeface="Times New Roman"/>
              </a:rPr>
              <a:t>di</a:t>
            </a:r>
            <a:r>
              <a:rPr sz="2600" spc="-5" dirty="0">
                <a:solidFill>
                  <a:srgbClr val="333399"/>
                </a:solidFill>
                <a:latin typeface="Times New Roman"/>
                <a:cs typeface="Times New Roman"/>
              </a:rPr>
              <a:t> </a:t>
            </a:r>
            <a:r>
              <a:rPr sz="2600" dirty="0">
                <a:solidFill>
                  <a:srgbClr val="333399"/>
                </a:solidFill>
                <a:latin typeface="Times New Roman"/>
                <a:cs typeface="Times New Roman"/>
              </a:rPr>
              <a:t>una</a:t>
            </a:r>
            <a:r>
              <a:rPr sz="2600" spc="-5" dirty="0">
                <a:solidFill>
                  <a:srgbClr val="333399"/>
                </a:solidFill>
                <a:latin typeface="Times New Roman"/>
                <a:cs typeface="Times New Roman"/>
              </a:rPr>
              <a:t> lesione al midollo</a:t>
            </a:r>
            <a:r>
              <a:rPr sz="2600" dirty="0">
                <a:solidFill>
                  <a:srgbClr val="333399"/>
                </a:solidFill>
                <a:latin typeface="Times New Roman"/>
                <a:cs typeface="Times New Roman"/>
              </a:rPr>
              <a:t> </a:t>
            </a:r>
            <a:r>
              <a:rPr sz="2600" spc="-5" dirty="0">
                <a:solidFill>
                  <a:srgbClr val="333399"/>
                </a:solidFill>
                <a:latin typeface="Times New Roman"/>
                <a:cs typeface="Times New Roman"/>
              </a:rPr>
              <a:t>spinale</a:t>
            </a:r>
            <a:endParaRPr sz="2600">
              <a:latin typeface="Times New Roman"/>
              <a:cs typeface="Times New Roman"/>
            </a:endParaRPr>
          </a:p>
          <a:p>
            <a:pPr marL="210820" indent="-198755">
              <a:lnSpc>
                <a:spcPts val="2920"/>
              </a:lnSpc>
              <a:buFont typeface="Times New Roman"/>
              <a:buChar char="•"/>
              <a:tabLst>
                <a:tab pos="211454" algn="l"/>
              </a:tabLst>
            </a:pPr>
            <a:r>
              <a:rPr sz="2600" b="1" spc="-10" dirty="0">
                <a:solidFill>
                  <a:srgbClr val="FF0000"/>
                </a:solidFill>
                <a:latin typeface="Times New Roman"/>
                <a:cs typeface="Times New Roman"/>
              </a:rPr>
              <a:t>Controllare</a:t>
            </a:r>
            <a:r>
              <a:rPr sz="2600" b="1" spc="-15" dirty="0">
                <a:solidFill>
                  <a:srgbClr val="FF0000"/>
                </a:solidFill>
                <a:latin typeface="Times New Roman"/>
                <a:cs typeface="Times New Roman"/>
              </a:rPr>
              <a:t> </a:t>
            </a:r>
            <a:r>
              <a:rPr sz="2600" b="1" spc="-5" dirty="0">
                <a:solidFill>
                  <a:srgbClr val="FF0000"/>
                </a:solidFill>
                <a:latin typeface="Times New Roman"/>
                <a:cs typeface="Times New Roman"/>
              </a:rPr>
              <a:t>l’attività </a:t>
            </a:r>
            <a:r>
              <a:rPr sz="2600" b="1" spc="-10" dirty="0">
                <a:solidFill>
                  <a:srgbClr val="FF0000"/>
                </a:solidFill>
                <a:latin typeface="Times New Roman"/>
                <a:cs typeface="Times New Roman"/>
              </a:rPr>
              <a:t>respiratoria</a:t>
            </a:r>
            <a:endParaRPr sz="2600">
              <a:latin typeface="Times New Roman"/>
              <a:cs typeface="Times New Roman"/>
            </a:endParaRPr>
          </a:p>
        </p:txBody>
      </p:sp>
      <p:sp>
        <p:nvSpPr>
          <p:cNvPr id="3" name="object 3"/>
          <p:cNvSpPr txBox="1">
            <a:spLocks noGrp="1"/>
          </p:cNvSpPr>
          <p:nvPr>
            <p:ph type="title"/>
          </p:nvPr>
        </p:nvSpPr>
        <p:spPr>
          <a:xfrm>
            <a:off x="3446462" y="350887"/>
            <a:ext cx="2024380" cy="452120"/>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FF0000"/>
                </a:solidFill>
                <a:latin typeface="Times New Roman"/>
                <a:cs typeface="Times New Roman"/>
              </a:rPr>
              <a:t>C</a:t>
            </a:r>
            <a:r>
              <a:rPr sz="2800" b="1" spc="-5" dirty="0">
                <a:solidFill>
                  <a:srgbClr val="FF0000"/>
                </a:solidFill>
                <a:latin typeface="Times New Roman"/>
                <a:cs typeface="Times New Roman"/>
              </a:rPr>
              <a:t>O</a:t>
            </a:r>
            <a:r>
              <a:rPr sz="2800" b="1" dirty="0">
                <a:solidFill>
                  <a:srgbClr val="FF0000"/>
                </a:solidFill>
                <a:latin typeface="Times New Roman"/>
                <a:cs typeface="Times New Roman"/>
              </a:rPr>
              <a:t>SA</a:t>
            </a:r>
            <a:r>
              <a:rPr sz="2800" b="1" spc="-155" dirty="0">
                <a:solidFill>
                  <a:srgbClr val="FF0000"/>
                </a:solidFill>
                <a:latin typeface="Times New Roman"/>
                <a:cs typeface="Times New Roman"/>
              </a:rPr>
              <a:t> </a:t>
            </a:r>
            <a:r>
              <a:rPr sz="2800" b="1" spc="-210" dirty="0">
                <a:solidFill>
                  <a:srgbClr val="FF0000"/>
                </a:solidFill>
                <a:latin typeface="Times New Roman"/>
                <a:cs typeface="Times New Roman"/>
              </a:rPr>
              <a:t>F</a:t>
            </a:r>
            <a:r>
              <a:rPr sz="2800" b="1" dirty="0">
                <a:solidFill>
                  <a:srgbClr val="FF0000"/>
                </a:solidFill>
                <a:latin typeface="Times New Roman"/>
                <a:cs typeface="Times New Roman"/>
              </a:rPr>
              <a:t>ARE</a:t>
            </a:r>
            <a:endParaRPr sz="2800">
              <a:latin typeface="Times New Roman"/>
              <a:cs typeface="Times New Roman"/>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86918" y="421556"/>
            <a:ext cx="2895600"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Arial"/>
                <a:cs typeface="Arial"/>
              </a:rPr>
              <a:t>Amputazione</a:t>
            </a:r>
            <a:endParaRPr sz="3600">
              <a:latin typeface="Arial"/>
              <a:cs typeface="Arial"/>
            </a:endParaRPr>
          </a:p>
        </p:txBody>
      </p:sp>
      <p:sp>
        <p:nvSpPr>
          <p:cNvPr id="3" name="object 3"/>
          <p:cNvSpPr txBox="1"/>
          <p:nvPr/>
        </p:nvSpPr>
        <p:spPr>
          <a:xfrm>
            <a:off x="647700" y="3429000"/>
            <a:ext cx="7848600" cy="2195473"/>
          </a:xfrm>
          <a:prstGeom prst="rect">
            <a:avLst/>
          </a:prstGeom>
        </p:spPr>
        <p:txBody>
          <a:bodyPr vert="horz" wrap="square" lIns="0" tIns="40640" rIns="0" bIns="0" rtlCol="0">
            <a:spAutoFit/>
          </a:bodyPr>
          <a:lstStyle/>
          <a:p>
            <a:pPr marL="12065" marR="5080" algn="ctr">
              <a:lnSpc>
                <a:spcPts val="4200"/>
              </a:lnSpc>
              <a:spcBef>
                <a:spcPts val="320"/>
              </a:spcBef>
            </a:pPr>
            <a:r>
              <a:rPr sz="3600" b="1" dirty="0">
                <a:solidFill>
                  <a:srgbClr val="333399"/>
                </a:solidFill>
                <a:latin typeface="Arial"/>
                <a:cs typeface="Arial"/>
              </a:rPr>
              <a:t>È </a:t>
            </a:r>
            <a:r>
              <a:rPr sz="3600" b="1" spc="-5" dirty="0">
                <a:solidFill>
                  <a:srgbClr val="333399"/>
                </a:solidFill>
                <a:latin typeface="Arial"/>
                <a:cs typeface="Arial"/>
              </a:rPr>
              <a:t>il distacco di una parte </a:t>
            </a:r>
            <a:r>
              <a:rPr sz="3600" b="1" dirty="0">
                <a:solidFill>
                  <a:srgbClr val="333399"/>
                </a:solidFill>
                <a:latin typeface="Arial"/>
                <a:cs typeface="Arial"/>
              </a:rPr>
              <a:t> </a:t>
            </a:r>
            <a:r>
              <a:rPr sz="3600" b="1" spc="-5" dirty="0">
                <a:solidFill>
                  <a:srgbClr val="333399"/>
                </a:solidFill>
                <a:latin typeface="Arial"/>
                <a:cs typeface="Arial"/>
              </a:rPr>
              <a:t>anatomica,</a:t>
            </a:r>
            <a:r>
              <a:rPr sz="3600" b="1" spc="-10" dirty="0">
                <a:solidFill>
                  <a:srgbClr val="333399"/>
                </a:solidFill>
                <a:latin typeface="Arial"/>
                <a:cs typeface="Arial"/>
              </a:rPr>
              <a:t> </a:t>
            </a:r>
            <a:r>
              <a:rPr sz="3600" b="1" spc="-5" dirty="0">
                <a:solidFill>
                  <a:srgbClr val="333399"/>
                </a:solidFill>
                <a:latin typeface="Arial"/>
                <a:cs typeface="Arial"/>
              </a:rPr>
              <a:t>per</a:t>
            </a:r>
            <a:r>
              <a:rPr sz="3600" b="1" dirty="0">
                <a:solidFill>
                  <a:srgbClr val="333399"/>
                </a:solidFill>
                <a:latin typeface="Arial"/>
                <a:cs typeface="Arial"/>
              </a:rPr>
              <a:t> </a:t>
            </a:r>
            <a:r>
              <a:rPr sz="3600" b="1" spc="-5" dirty="0">
                <a:solidFill>
                  <a:srgbClr val="333399"/>
                </a:solidFill>
                <a:latin typeface="Arial"/>
                <a:cs typeface="Arial"/>
              </a:rPr>
              <a:t>la lesione</a:t>
            </a:r>
            <a:r>
              <a:rPr sz="3600" b="1" dirty="0">
                <a:solidFill>
                  <a:srgbClr val="333399"/>
                </a:solidFill>
                <a:latin typeface="Arial"/>
                <a:cs typeface="Arial"/>
              </a:rPr>
              <a:t> </a:t>
            </a:r>
            <a:r>
              <a:rPr sz="3600" b="1" spc="-5" dirty="0">
                <a:solidFill>
                  <a:srgbClr val="333399"/>
                </a:solidFill>
                <a:latin typeface="Arial"/>
                <a:cs typeface="Arial"/>
              </a:rPr>
              <a:t>di tutte </a:t>
            </a:r>
            <a:r>
              <a:rPr sz="3600" b="1" spc="-985" dirty="0">
                <a:solidFill>
                  <a:srgbClr val="333399"/>
                </a:solidFill>
                <a:latin typeface="Arial"/>
                <a:cs typeface="Arial"/>
              </a:rPr>
              <a:t> </a:t>
            </a:r>
            <a:r>
              <a:rPr sz="3600" b="1" spc="-5" dirty="0">
                <a:solidFill>
                  <a:srgbClr val="333399"/>
                </a:solidFill>
                <a:latin typeface="Arial"/>
                <a:cs typeface="Arial"/>
              </a:rPr>
              <a:t>le strutture</a:t>
            </a:r>
            <a:r>
              <a:rPr sz="3600" b="1" dirty="0">
                <a:solidFill>
                  <a:srgbClr val="333399"/>
                </a:solidFill>
                <a:latin typeface="Arial"/>
                <a:cs typeface="Arial"/>
              </a:rPr>
              <a:t> </a:t>
            </a:r>
            <a:r>
              <a:rPr sz="3600" b="1" spc="-5" dirty="0">
                <a:solidFill>
                  <a:srgbClr val="333399"/>
                </a:solidFill>
                <a:latin typeface="Arial"/>
                <a:cs typeface="Arial"/>
              </a:rPr>
              <a:t>anatomiche</a:t>
            </a:r>
            <a:r>
              <a:rPr sz="3600" b="1" dirty="0">
                <a:solidFill>
                  <a:srgbClr val="333399"/>
                </a:solidFill>
                <a:latin typeface="Arial"/>
                <a:cs typeface="Arial"/>
              </a:rPr>
              <a:t> </a:t>
            </a:r>
            <a:r>
              <a:rPr sz="3600" b="1" spc="-5" dirty="0">
                <a:solidFill>
                  <a:srgbClr val="333399"/>
                </a:solidFill>
                <a:latin typeface="Arial"/>
                <a:cs typeface="Arial"/>
              </a:rPr>
              <a:t>(cute, </a:t>
            </a:r>
            <a:r>
              <a:rPr sz="3600" b="1" dirty="0">
                <a:solidFill>
                  <a:srgbClr val="333399"/>
                </a:solidFill>
                <a:latin typeface="Arial"/>
                <a:cs typeface="Arial"/>
              </a:rPr>
              <a:t> </a:t>
            </a:r>
            <a:r>
              <a:rPr sz="3600" b="1" spc="-5" dirty="0">
                <a:solidFill>
                  <a:srgbClr val="333399"/>
                </a:solidFill>
                <a:latin typeface="Arial"/>
                <a:cs typeface="Arial"/>
              </a:rPr>
              <a:t>muscoli, tendini, vasi, nervi, </a:t>
            </a:r>
            <a:r>
              <a:rPr sz="3600" b="1" dirty="0">
                <a:solidFill>
                  <a:srgbClr val="333399"/>
                </a:solidFill>
                <a:latin typeface="Arial"/>
                <a:cs typeface="Arial"/>
              </a:rPr>
              <a:t> </a:t>
            </a:r>
            <a:r>
              <a:rPr sz="3600" b="1" spc="-5" dirty="0">
                <a:solidFill>
                  <a:srgbClr val="333399"/>
                </a:solidFill>
                <a:latin typeface="Arial"/>
                <a:cs typeface="Arial"/>
              </a:rPr>
              <a:t>ossa).</a:t>
            </a:r>
            <a:endParaRPr sz="3600" dirty="0">
              <a:latin typeface="Arial"/>
              <a:cs typeface="Arial"/>
            </a:endParaRPr>
          </a:p>
        </p:txBody>
      </p:sp>
      <p:pic>
        <p:nvPicPr>
          <p:cNvPr id="4" name="object 4"/>
          <p:cNvPicPr/>
          <p:nvPr/>
        </p:nvPicPr>
        <p:blipFill>
          <a:blip r:embed="rId2" cstate="print"/>
          <a:stretch>
            <a:fillRect/>
          </a:stretch>
        </p:blipFill>
        <p:spPr>
          <a:xfrm>
            <a:off x="457200" y="1124372"/>
            <a:ext cx="3212257" cy="2129867"/>
          </a:xfrm>
          <a:prstGeom prst="rect">
            <a:avLst/>
          </a:prstGeom>
        </p:spPr>
      </p:pic>
      <p:pic>
        <p:nvPicPr>
          <p:cNvPr id="5" name="object 5"/>
          <p:cNvPicPr/>
          <p:nvPr/>
        </p:nvPicPr>
        <p:blipFill>
          <a:blip r:embed="rId3" cstate="print"/>
          <a:stretch>
            <a:fillRect/>
          </a:stretch>
        </p:blipFill>
        <p:spPr>
          <a:xfrm>
            <a:off x="4724400" y="1226600"/>
            <a:ext cx="4254500" cy="1905000"/>
          </a:xfrm>
          <a:prstGeom prst="rect">
            <a:avLst/>
          </a:prstGeom>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29000" y="-29585"/>
            <a:ext cx="2642235" cy="1163320"/>
          </a:xfrm>
          <a:prstGeom prst="rect">
            <a:avLst/>
          </a:prstGeom>
        </p:spPr>
        <p:txBody>
          <a:bodyPr vert="horz" wrap="square" lIns="0" tIns="103505" rIns="0" bIns="0" rtlCol="0">
            <a:spAutoFit/>
          </a:bodyPr>
          <a:lstStyle/>
          <a:p>
            <a:pPr marL="12700">
              <a:lnSpc>
                <a:spcPct val="100000"/>
              </a:lnSpc>
              <a:spcBef>
                <a:spcPts val="815"/>
              </a:spcBef>
            </a:pPr>
            <a:r>
              <a:rPr sz="3600" b="1" spc="-5" dirty="0">
                <a:solidFill>
                  <a:srgbClr val="FF0000"/>
                </a:solidFill>
                <a:latin typeface="Times New Roman"/>
                <a:cs typeface="Times New Roman"/>
              </a:rPr>
              <a:t>Amputazione</a:t>
            </a:r>
            <a:endParaRPr sz="3600" dirty="0">
              <a:latin typeface="Times New Roman"/>
              <a:cs typeface="Times New Roman"/>
            </a:endParaRPr>
          </a:p>
          <a:p>
            <a:pPr marL="227329">
              <a:lnSpc>
                <a:spcPct val="100000"/>
              </a:lnSpc>
              <a:spcBef>
                <a:spcPts val="560"/>
              </a:spcBef>
            </a:pPr>
            <a:r>
              <a:rPr sz="2800" b="1" dirty="0">
                <a:solidFill>
                  <a:srgbClr val="FF0000"/>
                </a:solidFill>
                <a:latin typeface="Times New Roman"/>
                <a:cs typeface="Times New Roman"/>
              </a:rPr>
              <a:t>C</a:t>
            </a:r>
            <a:r>
              <a:rPr sz="2800" b="1" spc="-5" dirty="0">
                <a:solidFill>
                  <a:srgbClr val="FF0000"/>
                </a:solidFill>
                <a:latin typeface="Times New Roman"/>
                <a:cs typeface="Times New Roman"/>
              </a:rPr>
              <a:t>O</a:t>
            </a:r>
            <a:r>
              <a:rPr sz="2800" b="1" dirty="0">
                <a:solidFill>
                  <a:srgbClr val="FF0000"/>
                </a:solidFill>
                <a:latin typeface="Times New Roman"/>
                <a:cs typeface="Times New Roman"/>
              </a:rPr>
              <a:t>SA</a:t>
            </a:r>
            <a:r>
              <a:rPr sz="2800" b="1" spc="-155" dirty="0">
                <a:solidFill>
                  <a:srgbClr val="FF0000"/>
                </a:solidFill>
                <a:latin typeface="Times New Roman"/>
                <a:cs typeface="Times New Roman"/>
              </a:rPr>
              <a:t> </a:t>
            </a:r>
            <a:r>
              <a:rPr sz="2800" b="1" spc="-210" dirty="0">
                <a:solidFill>
                  <a:srgbClr val="FF0000"/>
                </a:solidFill>
                <a:latin typeface="Times New Roman"/>
                <a:cs typeface="Times New Roman"/>
              </a:rPr>
              <a:t>F</a:t>
            </a:r>
            <a:r>
              <a:rPr sz="2800" b="1" dirty="0">
                <a:solidFill>
                  <a:srgbClr val="FF0000"/>
                </a:solidFill>
                <a:latin typeface="Times New Roman"/>
                <a:cs typeface="Times New Roman"/>
              </a:rPr>
              <a:t>ARE</a:t>
            </a:r>
            <a:endParaRPr sz="2800" dirty="0">
              <a:latin typeface="Times New Roman"/>
              <a:cs typeface="Times New Roman"/>
            </a:endParaRPr>
          </a:p>
        </p:txBody>
      </p:sp>
      <p:pic>
        <p:nvPicPr>
          <p:cNvPr id="3" name="object 3"/>
          <p:cNvPicPr/>
          <p:nvPr/>
        </p:nvPicPr>
        <p:blipFill>
          <a:blip r:embed="rId2" cstate="print"/>
          <a:stretch>
            <a:fillRect/>
          </a:stretch>
        </p:blipFill>
        <p:spPr>
          <a:xfrm>
            <a:off x="144895" y="1828800"/>
            <a:ext cx="2160587" cy="2160587"/>
          </a:xfrm>
          <a:prstGeom prst="rect">
            <a:avLst/>
          </a:prstGeom>
        </p:spPr>
      </p:pic>
      <p:sp>
        <p:nvSpPr>
          <p:cNvPr id="4" name="object 4"/>
          <p:cNvSpPr txBox="1"/>
          <p:nvPr/>
        </p:nvSpPr>
        <p:spPr>
          <a:xfrm>
            <a:off x="1146391" y="1142971"/>
            <a:ext cx="6546850" cy="5021580"/>
          </a:xfrm>
          <a:prstGeom prst="rect">
            <a:avLst/>
          </a:prstGeom>
        </p:spPr>
        <p:txBody>
          <a:bodyPr vert="horz" wrap="square" lIns="0" tIns="12700" rIns="0" bIns="0" rtlCol="0">
            <a:spAutoFit/>
          </a:bodyPr>
          <a:lstStyle/>
          <a:p>
            <a:pPr marL="466090" algn="ctr">
              <a:lnSpc>
                <a:spcPct val="100000"/>
              </a:lnSpc>
              <a:spcBef>
                <a:spcPts val="100"/>
              </a:spcBef>
            </a:pPr>
            <a:r>
              <a:rPr sz="2800" b="1" spc="-10" dirty="0">
                <a:solidFill>
                  <a:srgbClr val="333399"/>
                </a:solidFill>
                <a:latin typeface="Times New Roman"/>
                <a:cs typeface="Times New Roman"/>
              </a:rPr>
              <a:t>Chiamare </a:t>
            </a:r>
            <a:r>
              <a:rPr sz="2800" b="1" spc="-35" dirty="0">
                <a:solidFill>
                  <a:srgbClr val="333399"/>
                </a:solidFill>
                <a:latin typeface="Times New Roman"/>
                <a:cs typeface="Times New Roman"/>
              </a:rPr>
              <a:t>IMMEDIATAMENTE</a:t>
            </a:r>
            <a:r>
              <a:rPr sz="2800" b="1" spc="-5" dirty="0">
                <a:solidFill>
                  <a:srgbClr val="333399"/>
                </a:solidFill>
                <a:latin typeface="Times New Roman"/>
                <a:cs typeface="Times New Roman"/>
              </a:rPr>
              <a:t> il</a:t>
            </a:r>
            <a:r>
              <a:rPr sz="2800" b="1" spc="-10" dirty="0">
                <a:solidFill>
                  <a:srgbClr val="333399"/>
                </a:solidFill>
                <a:latin typeface="Times New Roman"/>
                <a:cs typeface="Times New Roman"/>
              </a:rPr>
              <a:t> </a:t>
            </a:r>
            <a:r>
              <a:rPr sz="2800" b="1" spc="-40" dirty="0">
                <a:solidFill>
                  <a:srgbClr val="333399"/>
                </a:solidFill>
                <a:latin typeface="Times New Roman"/>
                <a:cs typeface="Times New Roman"/>
              </a:rPr>
              <a:t>112;</a:t>
            </a:r>
            <a:endParaRPr sz="2800" dirty="0">
              <a:latin typeface="Times New Roman"/>
              <a:cs typeface="Times New Roman"/>
            </a:endParaRPr>
          </a:p>
          <a:p>
            <a:pPr>
              <a:lnSpc>
                <a:spcPct val="100000"/>
              </a:lnSpc>
            </a:pPr>
            <a:endParaRPr sz="3100" dirty="0">
              <a:latin typeface="Times New Roman"/>
              <a:cs typeface="Times New Roman"/>
            </a:endParaRPr>
          </a:p>
          <a:p>
            <a:pPr marL="2068195" marR="1690370" algn="ctr">
              <a:lnSpc>
                <a:spcPts val="3200"/>
              </a:lnSpc>
              <a:spcBef>
                <a:spcPts val="1814"/>
              </a:spcBef>
            </a:pPr>
            <a:r>
              <a:rPr sz="2800" b="1" spc="-10" dirty="0">
                <a:solidFill>
                  <a:srgbClr val="333399"/>
                </a:solidFill>
                <a:latin typeface="Times New Roman"/>
                <a:cs typeface="Times New Roman"/>
              </a:rPr>
              <a:t>Indossare</a:t>
            </a:r>
            <a:r>
              <a:rPr sz="2800" b="1" spc="-40" dirty="0">
                <a:solidFill>
                  <a:srgbClr val="333399"/>
                </a:solidFill>
                <a:latin typeface="Times New Roman"/>
                <a:cs typeface="Times New Roman"/>
              </a:rPr>
              <a:t> </a:t>
            </a:r>
            <a:r>
              <a:rPr sz="2800" b="1" dirty="0">
                <a:solidFill>
                  <a:srgbClr val="333399"/>
                </a:solidFill>
                <a:latin typeface="Times New Roman"/>
                <a:cs typeface="Times New Roman"/>
              </a:rPr>
              <a:t>guanti</a:t>
            </a:r>
            <a:r>
              <a:rPr sz="2800" b="1" spc="-35" dirty="0">
                <a:solidFill>
                  <a:srgbClr val="333399"/>
                </a:solidFill>
                <a:latin typeface="Times New Roman"/>
                <a:cs typeface="Times New Roman"/>
              </a:rPr>
              <a:t> </a:t>
            </a:r>
            <a:r>
              <a:rPr sz="2800" b="1" dirty="0">
                <a:solidFill>
                  <a:srgbClr val="333399"/>
                </a:solidFill>
                <a:latin typeface="Times New Roman"/>
                <a:cs typeface="Times New Roman"/>
              </a:rPr>
              <a:t>e </a:t>
            </a:r>
            <a:r>
              <a:rPr sz="2800" b="1" spc="-685" dirty="0">
                <a:solidFill>
                  <a:srgbClr val="333399"/>
                </a:solidFill>
                <a:latin typeface="Times New Roman"/>
                <a:cs typeface="Times New Roman"/>
              </a:rPr>
              <a:t> </a:t>
            </a:r>
            <a:r>
              <a:rPr sz="2800" b="1" spc="-5" dirty="0">
                <a:solidFill>
                  <a:srgbClr val="333399"/>
                </a:solidFill>
                <a:latin typeface="Times New Roman"/>
                <a:cs typeface="Times New Roman"/>
              </a:rPr>
              <a:t>visiera </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paraschizzi</a:t>
            </a:r>
            <a:r>
              <a:rPr sz="2800" spc="-5" dirty="0">
                <a:solidFill>
                  <a:srgbClr val="333399"/>
                </a:solidFill>
                <a:latin typeface="Times New Roman"/>
                <a:cs typeface="Times New Roman"/>
              </a:rPr>
              <a:t>;</a:t>
            </a:r>
            <a:endParaRPr sz="2800" dirty="0">
              <a:latin typeface="Times New Roman"/>
              <a:cs typeface="Times New Roman"/>
            </a:endParaRPr>
          </a:p>
          <a:p>
            <a:pPr>
              <a:lnSpc>
                <a:spcPct val="100000"/>
              </a:lnSpc>
              <a:spcBef>
                <a:spcPts val="15"/>
              </a:spcBef>
            </a:pPr>
            <a:endParaRPr sz="4400" dirty="0">
              <a:latin typeface="Times New Roman"/>
              <a:cs typeface="Times New Roman"/>
            </a:endParaRPr>
          </a:p>
          <a:p>
            <a:pPr marL="12065" marR="1050290" indent="-116839" algn="ctr">
              <a:lnSpc>
                <a:spcPts val="3200"/>
              </a:lnSpc>
            </a:pPr>
            <a:r>
              <a:rPr sz="2800" spc="-5" dirty="0">
                <a:solidFill>
                  <a:srgbClr val="333399"/>
                </a:solidFill>
                <a:latin typeface="Times New Roman"/>
                <a:cs typeface="Times New Roman"/>
              </a:rPr>
              <a:t>Cercare </a:t>
            </a:r>
            <a:r>
              <a:rPr sz="2800" dirty="0">
                <a:solidFill>
                  <a:srgbClr val="333399"/>
                </a:solidFill>
                <a:latin typeface="Times New Roman"/>
                <a:cs typeface="Times New Roman"/>
              </a:rPr>
              <a:t>di </a:t>
            </a:r>
            <a:r>
              <a:rPr sz="2800" spc="-5" dirty="0">
                <a:solidFill>
                  <a:srgbClr val="333399"/>
                </a:solidFill>
                <a:latin typeface="Times New Roman"/>
                <a:cs typeface="Times New Roman"/>
              </a:rPr>
              <a:t>fermare l’emorragia con la </a:t>
            </a:r>
            <a:r>
              <a:rPr sz="2800" dirty="0">
                <a:solidFill>
                  <a:srgbClr val="333399"/>
                </a:solidFill>
                <a:latin typeface="Times New Roman"/>
                <a:cs typeface="Times New Roman"/>
              </a:rPr>
              <a:t> </a:t>
            </a:r>
            <a:r>
              <a:rPr sz="2800" spc="-5" dirty="0">
                <a:solidFill>
                  <a:srgbClr val="333399"/>
                </a:solidFill>
                <a:latin typeface="Times New Roman"/>
                <a:cs typeface="Times New Roman"/>
              </a:rPr>
              <a:t>compressione</a:t>
            </a:r>
            <a:r>
              <a:rPr sz="2800" spc="-10" dirty="0">
                <a:solidFill>
                  <a:srgbClr val="333399"/>
                </a:solidFill>
                <a:latin typeface="Times New Roman"/>
                <a:cs typeface="Times New Roman"/>
              </a:rPr>
              <a:t> </a:t>
            </a:r>
            <a:r>
              <a:rPr sz="2800" dirty="0">
                <a:solidFill>
                  <a:srgbClr val="333399"/>
                </a:solidFill>
                <a:latin typeface="Times New Roman"/>
                <a:cs typeface="Times New Roman"/>
              </a:rPr>
              <a:t>o, </a:t>
            </a:r>
            <a:r>
              <a:rPr sz="2800" spc="-5" dirty="0">
                <a:solidFill>
                  <a:srgbClr val="333399"/>
                </a:solidFill>
                <a:latin typeface="Times New Roman"/>
                <a:cs typeface="Times New Roman"/>
              </a:rPr>
              <a:t>in</a:t>
            </a:r>
            <a:r>
              <a:rPr sz="2800" dirty="0">
                <a:solidFill>
                  <a:srgbClr val="333399"/>
                </a:solidFill>
                <a:latin typeface="Times New Roman"/>
                <a:cs typeface="Times New Roman"/>
              </a:rPr>
              <a:t> </a:t>
            </a:r>
            <a:r>
              <a:rPr sz="2800" spc="-5" dirty="0">
                <a:solidFill>
                  <a:srgbClr val="333399"/>
                </a:solidFill>
                <a:latin typeface="Times New Roman"/>
                <a:cs typeface="Times New Roman"/>
              </a:rPr>
              <a:t>secondo</a:t>
            </a:r>
            <a:r>
              <a:rPr sz="2800" dirty="0">
                <a:solidFill>
                  <a:srgbClr val="333399"/>
                </a:solidFill>
                <a:latin typeface="Times New Roman"/>
                <a:cs typeface="Times New Roman"/>
              </a:rPr>
              <a:t> </a:t>
            </a:r>
            <a:r>
              <a:rPr sz="2800" spc="-5" dirty="0">
                <a:solidFill>
                  <a:srgbClr val="333399"/>
                </a:solidFill>
                <a:latin typeface="Times New Roman"/>
                <a:cs typeface="Times New Roman"/>
              </a:rPr>
              <a:t>luogo, </a:t>
            </a:r>
            <a:r>
              <a:rPr sz="2800" dirty="0">
                <a:solidFill>
                  <a:srgbClr val="333399"/>
                </a:solidFill>
                <a:latin typeface="Times New Roman"/>
                <a:cs typeface="Times New Roman"/>
              </a:rPr>
              <a:t> </a:t>
            </a:r>
            <a:r>
              <a:rPr sz="2800" spc="-5" dirty="0">
                <a:solidFill>
                  <a:srgbClr val="333399"/>
                </a:solidFill>
                <a:latin typeface="Times New Roman"/>
                <a:cs typeface="Times New Roman"/>
              </a:rPr>
              <a:t>applicando il laccio emostatico </a:t>
            </a:r>
            <a:r>
              <a:rPr sz="2800" dirty="0">
                <a:solidFill>
                  <a:srgbClr val="333399"/>
                </a:solidFill>
                <a:latin typeface="Times New Roman"/>
                <a:cs typeface="Times New Roman"/>
              </a:rPr>
              <a:t>(o una </a:t>
            </a:r>
            <a:r>
              <a:rPr sz="2800" spc="-685" dirty="0">
                <a:solidFill>
                  <a:srgbClr val="333399"/>
                </a:solidFill>
                <a:latin typeface="Times New Roman"/>
                <a:cs typeface="Times New Roman"/>
              </a:rPr>
              <a:t> </a:t>
            </a:r>
            <a:r>
              <a:rPr sz="2800" spc="-5" dirty="0">
                <a:solidFill>
                  <a:srgbClr val="333399"/>
                </a:solidFill>
                <a:latin typeface="Times New Roman"/>
                <a:cs typeface="Times New Roman"/>
              </a:rPr>
              <a:t>cinta </a:t>
            </a:r>
            <a:r>
              <a:rPr sz="2800" spc="-100" dirty="0">
                <a:solidFill>
                  <a:srgbClr val="333399"/>
                </a:solidFill>
                <a:latin typeface="Times New Roman"/>
                <a:cs typeface="Times New Roman"/>
              </a:rPr>
              <a:t>ALTA, </a:t>
            </a:r>
            <a:r>
              <a:rPr sz="2800" dirty="0">
                <a:solidFill>
                  <a:srgbClr val="333399"/>
                </a:solidFill>
                <a:latin typeface="Times New Roman"/>
                <a:cs typeface="Times New Roman"/>
              </a:rPr>
              <a:t>o una </a:t>
            </a:r>
            <a:r>
              <a:rPr sz="2800" spc="-5" dirty="0">
                <a:solidFill>
                  <a:srgbClr val="333399"/>
                </a:solidFill>
                <a:latin typeface="Times New Roman"/>
                <a:cs typeface="Times New Roman"/>
              </a:rPr>
              <a:t>corda </a:t>
            </a:r>
            <a:r>
              <a:rPr sz="2800" dirty="0">
                <a:solidFill>
                  <a:srgbClr val="333399"/>
                </a:solidFill>
                <a:latin typeface="Times New Roman"/>
                <a:cs typeface="Times New Roman"/>
              </a:rPr>
              <a:t>DOPPIA) a </a:t>
            </a:r>
            <a:r>
              <a:rPr sz="2800" spc="5" dirty="0">
                <a:solidFill>
                  <a:srgbClr val="333399"/>
                </a:solidFill>
                <a:latin typeface="Times New Roman"/>
                <a:cs typeface="Times New Roman"/>
              </a:rPr>
              <a:t> </a:t>
            </a:r>
            <a:r>
              <a:rPr sz="2800" spc="-5" dirty="0">
                <a:solidFill>
                  <a:srgbClr val="333399"/>
                </a:solidFill>
                <a:latin typeface="Times New Roman"/>
                <a:cs typeface="Times New Roman"/>
              </a:rPr>
              <a:t>monte</a:t>
            </a:r>
            <a:r>
              <a:rPr sz="2800" spc="-10" dirty="0">
                <a:solidFill>
                  <a:srgbClr val="333399"/>
                </a:solidFill>
                <a:latin typeface="Times New Roman"/>
                <a:cs typeface="Times New Roman"/>
              </a:rPr>
              <a:t> </a:t>
            </a:r>
            <a:r>
              <a:rPr sz="2800" spc="-5" dirty="0">
                <a:solidFill>
                  <a:srgbClr val="333399"/>
                </a:solidFill>
                <a:latin typeface="Times New Roman"/>
                <a:cs typeface="Times New Roman"/>
              </a:rPr>
              <a:t>dell’amputazione</a:t>
            </a:r>
            <a:r>
              <a:rPr sz="2600" spc="-5" dirty="0">
                <a:solidFill>
                  <a:srgbClr val="333399"/>
                </a:solidFill>
                <a:latin typeface="Times New Roman"/>
                <a:cs typeface="Times New Roman"/>
              </a:rPr>
              <a:t>;</a:t>
            </a:r>
            <a:endParaRPr sz="2600" dirty="0">
              <a:latin typeface="Times New Roman"/>
              <a:cs typeface="Times New Roman"/>
            </a:endParaRPr>
          </a:p>
        </p:txBody>
      </p:sp>
      <p:pic>
        <p:nvPicPr>
          <p:cNvPr id="5" name="object 5"/>
          <p:cNvPicPr/>
          <p:nvPr/>
        </p:nvPicPr>
        <p:blipFill>
          <a:blip r:embed="rId3" cstate="print"/>
          <a:stretch>
            <a:fillRect/>
          </a:stretch>
        </p:blipFill>
        <p:spPr>
          <a:xfrm>
            <a:off x="6992505" y="1828800"/>
            <a:ext cx="2006600" cy="1889548"/>
          </a:xfrm>
          <a:prstGeom prst="rect">
            <a:avLst/>
          </a:prstGeom>
        </p:spPr>
      </p:pic>
      <p:pic>
        <p:nvPicPr>
          <p:cNvPr id="6" name="object 6"/>
          <p:cNvPicPr/>
          <p:nvPr/>
        </p:nvPicPr>
        <p:blipFill>
          <a:blip r:embed="rId4" cstate="print"/>
          <a:stretch>
            <a:fillRect/>
          </a:stretch>
        </p:blipFill>
        <p:spPr>
          <a:xfrm>
            <a:off x="6781800" y="3810000"/>
            <a:ext cx="1957816" cy="2363787"/>
          </a:xfrm>
          <a:prstGeom prst="rect">
            <a:avLst/>
          </a:prstGeom>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33412" y="1355774"/>
            <a:ext cx="8390255" cy="2549525"/>
          </a:xfrm>
          <a:prstGeom prst="rect">
            <a:avLst/>
          </a:prstGeom>
        </p:spPr>
        <p:txBody>
          <a:bodyPr vert="horz" wrap="square" lIns="0" tIns="12700" rIns="0" bIns="0" rtlCol="0">
            <a:spAutoFit/>
          </a:bodyPr>
          <a:lstStyle/>
          <a:p>
            <a:pPr marL="31115" algn="ctr">
              <a:lnSpc>
                <a:spcPct val="100000"/>
              </a:lnSpc>
              <a:spcBef>
                <a:spcPts val="100"/>
              </a:spcBef>
            </a:pPr>
            <a:r>
              <a:rPr sz="2800" b="1" dirty="0">
                <a:solidFill>
                  <a:srgbClr val="FF0000"/>
                </a:solidFill>
                <a:latin typeface="Times New Roman"/>
                <a:cs typeface="Times New Roman"/>
              </a:rPr>
              <a:t>C</a:t>
            </a:r>
            <a:r>
              <a:rPr sz="2800" b="1" spc="-5" dirty="0">
                <a:solidFill>
                  <a:srgbClr val="FF0000"/>
                </a:solidFill>
                <a:latin typeface="Times New Roman"/>
                <a:cs typeface="Times New Roman"/>
              </a:rPr>
              <a:t>O</a:t>
            </a:r>
            <a:r>
              <a:rPr sz="2800" b="1" dirty="0">
                <a:solidFill>
                  <a:srgbClr val="FF0000"/>
                </a:solidFill>
                <a:latin typeface="Times New Roman"/>
                <a:cs typeface="Times New Roman"/>
              </a:rPr>
              <a:t>SA</a:t>
            </a:r>
            <a:r>
              <a:rPr sz="2800" b="1" spc="-155" dirty="0">
                <a:solidFill>
                  <a:srgbClr val="FF0000"/>
                </a:solidFill>
                <a:latin typeface="Times New Roman"/>
                <a:cs typeface="Times New Roman"/>
              </a:rPr>
              <a:t> </a:t>
            </a:r>
            <a:r>
              <a:rPr sz="2800" b="1" spc="-210" dirty="0">
                <a:solidFill>
                  <a:srgbClr val="FF0000"/>
                </a:solidFill>
                <a:latin typeface="Times New Roman"/>
                <a:cs typeface="Times New Roman"/>
              </a:rPr>
              <a:t>F</a:t>
            </a:r>
            <a:r>
              <a:rPr sz="2800" b="1" dirty="0">
                <a:solidFill>
                  <a:srgbClr val="FF0000"/>
                </a:solidFill>
                <a:latin typeface="Times New Roman"/>
                <a:cs typeface="Times New Roman"/>
              </a:rPr>
              <a:t>ARE</a:t>
            </a:r>
            <a:endParaRPr sz="2800">
              <a:latin typeface="Times New Roman"/>
              <a:cs typeface="Times New Roman"/>
            </a:endParaRPr>
          </a:p>
          <a:p>
            <a:pPr>
              <a:lnSpc>
                <a:spcPct val="100000"/>
              </a:lnSpc>
              <a:spcBef>
                <a:spcPts val="45"/>
              </a:spcBef>
            </a:pPr>
            <a:endParaRPr sz="3950">
              <a:latin typeface="Times New Roman"/>
              <a:cs typeface="Times New Roman"/>
            </a:endParaRPr>
          </a:p>
          <a:p>
            <a:pPr marL="202565" marR="5080" indent="-190500">
              <a:lnSpc>
                <a:spcPts val="3000"/>
              </a:lnSpc>
              <a:spcBef>
                <a:spcPts val="5"/>
              </a:spcBef>
              <a:buChar char="•"/>
              <a:tabLst>
                <a:tab pos="203200" algn="l"/>
              </a:tabLst>
            </a:pPr>
            <a:r>
              <a:rPr sz="2600" spc="-5" dirty="0">
                <a:solidFill>
                  <a:srgbClr val="333399"/>
                </a:solidFill>
                <a:latin typeface="Times New Roman"/>
                <a:cs typeface="Times New Roman"/>
              </a:rPr>
              <a:t>Rimuovere il laccio</a:t>
            </a:r>
            <a:r>
              <a:rPr sz="2600" dirty="0">
                <a:solidFill>
                  <a:srgbClr val="333399"/>
                </a:solidFill>
                <a:latin typeface="Times New Roman"/>
                <a:cs typeface="Times New Roman"/>
              </a:rPr>
              <a:t> ~</a:t>
            </a:r>
            <a:r>
              <a:rPr sz="2600" spc="-5" dirty="0">
                <a:solidFill>
                  <a:srgbClr val="333399"/>
                </a:solidFill>
                <a:latin typeface="Times New Roman"/>
                <a:cs typeface="Times New Roman"/>
              </a:rPr>
              <a:t> </a:t>
            </a:r>
            <a:r>
              <a:rPr sz="2600" dirty="0">
                <a:solidFill>
                  <a:srgbClr val="333399"/>
                </a:solidFill>
                <a:latin typeface="Times New Roman"/>
                <a:cs typeface="Times New Roman"/>
              </a:rPr>
              <a:t>ogni</a:t>
            </a:r>
            <a:r>
              <a:rPr sz="2600" spc="-5" dirty="0">
                <a:solidFill>
                  <a:srgbClr val="333399"/>
                </a:solidFill>
                <a:latin typeface="Times New Roman"/>
                <a:cs typeface="Times New Roman"/>
              </a:rPr>
              <a:t> </a:t>
            </a:r>
            <a:r>
              <a:rPr sz="2600" dirty="0">
                <a:solidFill>
                  <a:srgbClr val="333399"/>
                </a:solidFill>
                <a:latin typeface="Times New Roman"/>
                <a:cs typeface="Times New Roman"/>
              </a:rPr>
              <a:t>20</a:t>
            </a:r>
            <a:r>
              <a:rPr sz="2600" spc="5" dirty="0">
                <a:solidFill>
                  <a:srgbClr val="333399"/>
                </a:solidFill>
                <a:latin typeface="Times New Roman"/>
                <a:cs typeface="Times New Roman"/>
              </a:rPr>
              <a:t> </a:t>
            </a:r>
            <a:r>
              <a:rPr sz="2600" spc="-5" dirty="0">
                <a:solidFill>
                  <a:srgbClr val="333399"/>
                </a:solidFill>
                <a:latin typeface="Times New Roman"/>
                <a:cs typeface="Times New Roman"/>
              </a:rPr>
              <a:t>minuti: all’inizio</a:t>
            </a:r>
            <a:r>
              <a:rPr sz="2600" dirty="0">
                <a:solidFill>
                  <a:srgbClr val="333399"/>
                </a:solidFill>
                <a:latin typeface="Times New Roman"/>
                <a:cs typeface="Times New Roman"/>
              </a:rPr>
              <a:t> </a:t>
            </a:r>
            <a:r>
              <a:rPr sz="2600" spc="-5" dirty="0">
                <a:solidFill>
                  <a:srgbClr val="333399"/>
                </a:solidFill>
                <a:latin typeface="Times New Roman"/>
                <a:cs typeface="Times New Roman"/>
              </a:rPr>
              <a:t>il sangue esce </a:t>
            </a:r>
            <a:r>
              <a:rPr sz="2600" spc="-635" dirty="0">
                <a:solidFill>
                  <a:srgbClr val="333399"/>
                </a:solidFill>
                <a:latin typeface="Times New Roman"/>
                <a:cs typeface="Times New Roman"/>
              </a:rPr>
              <a:t> </a:t>
            </a:r>
            <a:r>
              <a:rPr sz="2600" spc="-5" dirty="0">
                <a:solidFill>
                  <a:srgbClr val="333399"/>
                </a:solidFill>
                <a:latin typeface="Times New Roman"/>
                <a:cs typeface="Times New Roman"/>
              </a:rPr>
              <a:t>molto</a:t>
            </a:r>
            <a:r>
              <a:rPr sz="2600" dirty="0">
                <a:solidFill>
                  <a:srgbClr val="333399"/>
                </a:solidFill>
                <a:latin typeface="Times New Roman"/>
                <a:cs typeface="Times New Roman"/>
              </a:rPr>
              <a:t> </a:t>
            </a:r>
            <a:r>
              <a:rPr sz="2600" spc="-5" dirty="0">
                <a:solidFill>
                  <a:srgbClr val="333399"/>
                </a:solidFill>
                <a:latin typeface="Times New Roman"/>
                <a:cs typeface="Times New Roman"/>
              </a:rPr>
              <a:t>scuro; lascialo</a:t>
            </a:r>
            <a:r>
              <a:rPr sz="2600" dirty="0">
                <a:solidFill>
                  <a:srgbClr val="333399"/>
                </a:solidFill>
                <a:latin typeface="Times New Roman"/>
                <a:cs typeface="Times New Roman"/>
              </a:rPr>
              <a:t> </a:t>
            </a:r>
            <a:r>
              <a:rPr sz="2600" spc="-5" dirty="0">
                <a:solidFill>
                  <a:srgbClr val="333399"/>
                </a:solidFill>
                <a:latin typeface="Times New Roman"/>
                <a:cs typeface="Times New Roman"/>
              </a:rPr>
              <a:t>uscire finché </a:t>
            </a:r>
            <a:r>
              <a:rPr sz="2600" dirty="0">
                <a:solidFill>
                  <a:srgbClr val="333399"/>
                </a:solidFill>
                <a:latin typeface="Times New Roman"/>
                <a:cs typeface="Times New Roman"/>
              </a:rPr>
              <a:t>è</a:t>
            </a:r>
            <a:r>
              <a:rPr sz="2600" spc="-5" dirty="0">
                <a:solidFill>
                  <a:srgbClr val="333399"/>
                </a:solidFill>
                <a:latin typeface="Times New Roman"/>
                <a:cs typeface="Times New Roman"/>
              </a:rPr>
              <a:t> scuro;</a:t>
            </a:r>
            <a:endParaRPr sz="2600">
              <a:latin typeface="Times New Roman"/>
              <a:cs typeface="Times New Roman"/>
            </a:endParaRPr>
          </a:p>
          <a:p>
            <a:pPr marL="202565" marR="459105" indent="-190500">
              <a:lnSpc>
                <a:spcPts val="3000"/>
              </a:lnSpc>
              <a:buChar char="•"/>
              <a:tabLst>
                <a:tab pos="203200" algn="l"/>
              </a:tabLst>
            </a:pPr>
            <a:r>
              <a:rPr sz="2600" spc="-5" dirty="0">
                <a:solidFill>
                  <a:srgbClr val="333399"/>
                </a:solidFill>
                <a:latin typeface="Times New Roman"/>
                <a:cs typeface="Times New Roman"/>
              </a:rPr>
              <a:t>Rimettere il laccio</a:t>
            </a:r>
            <a:r>
              <a:rPr sz="2600" dirty="0">
                <a:solidFill>
                  <a:srgbClr val="333399"/>
                </a:solidFill>
                <a:latin typeface="Times New Roman"/>
                <a:cs typeface="Times New Roman"/>
              </a:rPr>
              <a:t> </a:t>
            </a:r>
            <a:r>
              <a:rPr sz="2600" spc="-5" dirty="0">
                <a:solidFill>
                  <a:srgbClr val="333399"/>
                </a:solidFill>
                <a:latin typeface="Times New Roman"/>
                <a:cs typeface="Times New Roman"/>
              </a:rPr>
              <a:t>quando</a:t>
            </a:r>
            <a:r>
              <a:rPr sz="2600" spc="5" dirty="0">
                <a:solidFill>
                  <a:srgbClr val="333399"/>
                </a:solidFill>
                <a:latin typeface="Times New Roman"/>
                <a:cs typeface="Times New Roman"/>
              </a:rPr>
              <a:t> </a:t>
            </a:r>
            <a:r>
              <a:rPr sz="2600" spc="-5" dirty="0">
                <a:solidFill>
                  <a:srgbClr val="333399"/>
                </a:solidFill>
                <a:latin typeface="Times New Roman"/>
                <a:cs typeface="Times New Roman"/>
              </a:rPr>
              <a:t>il sangue che</a:t>
            </a:r>
            <a:r>
              <a:rPr sz="2600" dirty="0">
                <a:solidFill>
                  <a:srgbClr val="333399"/>
                </a:solidFill>
                <a:latin typeface="Times New Roman"/>
                <a:cs typeface="Times New Roman"/>
              </a:rPr>
              <a:t> </a:t>
            </a:r>
            <a:r>
              <a:rPr sz="2600" spc="-5" dirty="0">
                <a:solidFill>
                  <a:srgbClr val="333399"/>
                </a:solidFill>
                <a:latin typeface="Times New Roman"/>
                <a:cs typeface="Times New Roman"/>
              </a:rPr>
              <a:t>esce </a:t>
            </a:r>
            <a:r>
              <a:rPr sz="2600" dirty="0">
                <a:solidFill>
                  <a:srgbClr val="333399"/>
                </a:solidFill>
                <a:latin typeface="Times New Roman"/>
                <a:cs typeface="Times New Roman"/>
              </a:rPr>
              <a:t>è</a:t>
            </a:r>
            <a:r>
              <a:rPr sz="2600" spc="-5" dirty="0">
                <a:solidFill>
                  <a:srgbClr val="333399"/>
                </a:solidFill>
                <a:latin typeface="Times New Roman"/>
                <a:cs typeface="Times New Roman"/>
              </a:rPr>
              <a:t> color</a:t>
            </a:r>
            <a:r>
              <a:rPr sz="2600" dirty="0">
                <a:solidFill>
                  <a:srgbClr val="333399"/>
                </a:solidFill>
                <a:latin typeface="Times New Roman"/>
                <a:cs typeface="Times New Roman"/>
              </a:rPr>
              <a:t> rosso </a:t>
            </a:r>
            <a:r>
              <a:rPr sz="2600" spc="-635" dirty="0">
                <a:solidFill>
                  <a:srgbClr val="333399"/>
                </a:solidFill>
                <a:latin typeface="Times New Roman"/>
                <a:cs typeface="Times New Roman"/>
              </a:rPr>
              <a:t> </a:t>
            </a:r>
            <a:r>
              <a:rPr sz="2600" spc="-5" dirty="0">
                <a:solidFill>
                  <a:srgbClr val="333399"/>
                </a:solidFill>
                <a:latin typeface="Times New Roman"/>
                <a:cs typeface="Times New Roman"/>
              </a:rPr>
              <a:t>vivo.</a:t>
            </a:r>
            <a:endParaRPr sz="2600">
              <a:latin typeface="Times New Roman"/>
              <a:cs typeface="Times New Roman"/>
            </a:endParaRPr>
          </a:p>
        </p:txBody>
      </p:sp>
      <p:sp>
        <p:nvSpPr>
          <p:cNvPr id="3" name="object 3"/>
          <p:cNvSpPr txBox="1">
            <a:spLocks noGrp="1"/>
          </p:cNvSpPr>
          <p:nvPr>
            <p:ph type="title"/>
          </p:nvPr>
        </p:nvSpPr>
        <p:spPr>
          <a:xfrm>
            <a:off x="3506006" y="602592"/>
            <a:ext cx="2642235"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Amputazione</a:t>
            </a:r>
            <a:endParaRPr sz="3600">
              <a:latin typeface="Times New Roman"/>
              <a:cs typeface="Times New Roman"/>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prstGeom prst="rect">
            <a:avLst/>
          </a:prstGeom>
        </p:spPr>
        <p:txBody>
          <a:bodyPr vert="horz" wrap="square" lIns="0" tIns="286826" rIns="0" bIns="0" rtlCol="0">
            <a:spAutoFit/>
          </a:bodyPr>
          <a:lstStyle/>
          <a:p>
            <a:pPr algn="ctr">
              <a:lnSpc>
                <a:spcPct val="100000"/>
              </a:lnSpc>
              <a:spcBef>
                <a:spcPts val="1215"/>
              </a:spcBef>
            </a:pPr>
            <a:r>
              <a:rPr sz="2800" b="1" dirty="0">
                <a:solidFill>
                  <a:srgbClr val="FF0000"/>
                </a:solidFill>
                <a:latin typeface="Times New Roman"/>
                <a:cs typeface="Times New Roman"/>
              </a:rPr>
              <a:t>C</a:t>
            </a:r>
            <a:r>
              <a:rPr sz="2800" b="1" spc="-5" dirty="0">
                <a:solidFill>
                  <a:srgbClr val="FF0000"/>
                </a:solidFill>
                <a:latin typeface="Times New Roman"/>
                <a:cs typeface="Times New Roman"/>
              </a:rPr>
              <a:t>O</a:t>
            </a:r>
            <a:r>
              <a:rPr sz="2800" b="1" dirty="0">
                <a:solidFill>
                  <a:srgbClr val="FF0000"/>
                </a:solidFill>
                <a:latin typeface="Times New Roman"/>
                <a:cs typeface="Times New Roman"/>
              </a:rPr>
              <a:t>SA</a:t>
            </a:r>
            <a:r>
              <a:rPr sz="2800" b="1" spc="-155" dirty="0">
                <a:solidFill>
                  <a:srgbClr val="FF0000"/>
                </a:solidFill>
                <a:latin typeface="Times New Roman"/>
                <a:cs typeface="Times New Roman"/>
              </a:rPr>
              <a:t> </a:t>
            </a:r>
            <a:r>
              <a:rPr sz="2800" b="1" dirty="0">
                <a:solidFill>
                  <a:srgbClr val="FF0000"/>
                </a:solidFill>
                <a:latin typeface="Times New Roman"/>
                <a:cs typeface="Times New Roman"/>
              </a:rPr>
              <a:t>N</a:t>
            </a:r>
            <a:r>
              <a:rPr sz="2800" b="1" spc="-5" dirty="0">
                <a:solidFill>
                  <a:srgbClr val="FF0000"/>
                </a:solidFill>
                <a:latin typeface="Times New Roman"/>
                <a:cs typeface="Times New Roman"/>
              </a:rPr>
              <a:t>O</a:t>
            </a:r>
            <a:r>
              <a:rPr sz="2800" b="1" dirty="0">
                <a:solidFill>
                  <a:srgbClr val="FF0000"/>
                </a:solidFill>
                <a:latin typeface="Times New Roman"/>
                <a:cs typeface="Times New Roman"/>
              </a:rPr>
              <a:t>N </a:t>
            </a:r>
            <a:r>
              <a:rPr sz="2800" b="1" spc="-210" dirty="0">
                <a:solidFill>
                  <a:srgbClr val="FF0000"/>
                </a:solidFill>
                <a:latin typeface="Times New Roman"/>
                <a:cs typeface="Times New Roman"/>
              </a:rPr>
              <a:t>F</a:t>
            </a:r>
            <a:r>
              <a:rPr sz="2800" b="1" dirty="0">
                <a:solidFill>
                  <a:srgbClr val="FF0000"/>
                </a:solidFill>
                <a:latin typeface="Times New Roman"/>
                <a:cs typeface="Times New Roman"/>
              </a:rPr>
              <a:t>ARE</a:t>
            </a:r>
            <a:endParaRPr sz="2800">
              <a:latin typeface="Times New Roman"/>
              <a:cs typeface="Times New Roman"/>
            </a:endParaRPr>
          </a:p>
          <a:p>
            <a:pPr algn="ctr">
              <a:lnSpc>
                <a:spcPct val="100000"/>
              </a:lnSpc>
              <a:spcBef>
                <a:spcPts val="1430"/>
              </a:spcBef>
            </a:pPr>
            <a:r>
              <a:rPr sz="3600" b="1" dirty="0">
                <a:solidFill>
                  <a:srgbClr val="333399"/>
                </a:solidFill>
                <a:latin typeface="Times New Roman"/>
                <a:cs typeface="Times New Roman"/>
              </a:rPr>
              <a:t>Non</a:t>
            </a:r>
            <a:r>
              <a:rPr sz="3600" b="1" spc="-10" dirty="0">
                <a:solidFill>
                  <a:srgbClr val="333399"/>
                </a:solidFill>
                <a:latin typeface="Times New Roman"/>
                <a:cs typeface="Times New Roman"/>
              </a:rPr>
              <a:t> somministrare</a:t>
            </a:r>
            <a:r>
              <a:rPr sz="3600" b="1" spc="-15" dirty="0">
                <a:solidFill>
                  <a:srgbClr val="333399"/>
                </a:solidFill>
                <a:latin typeface="Times New Roman"/>
                <a:cs typeface="Times New Roman"/>
              </a:rPr>
              <a:t> </a:t>
            </a:r>
            <a:r>
              <a:rPr sz="3600" b="1" spc="-5" dirty="0">
                <a:solidFill>
                  <a:srgbClr val="333399"/>
                </a:solidFill>
                <a:latin typeface="Times New Roman"/>
                <a:cs typeface="Times New Roman"/>
              </a:rPr>
              <a:t>farmaci</a:t>
            </a:r>
            <a:endParaRPr sz="3600">
              <a:latin typeface="Times New Roman"/>
              <a:cs typeface="Times New Roman"/>
            </a:endParaRPr>
          </a:p>
          <a:p>
            <a:pPr algn="ctr">
              <a:lnSpc>
                <a:spcPct val="100000"/>
              </a:lnSpc>
              <a:spcBef>
                <a:spcPts val="1380"/>
              </a:spcBef>
            </a:pPr>
            <a:r>
              <a:rPr sz="3600" b="1" dirty="0">
                <a:solidFill>
                  <a:srgbClr val="333399"/>
                </a:solidFill>
                <a:latin typeface="Times New Roman"/>
                <a:cs typeface="Times New Roman"/>
              </a:rPr>
              <a:t>Non</a:t>
            </a:r>
            <a:r>
              <a:rPr sz="3600" b="1" spc="-5" dirty="0">
                <a:solidFill>
                  <a:srgbClr val="333399"/>
                </a:solidFill>
                <a:latin typeface="Times New Roman"/>
                <a:cs typeface="Times New Roman"/>
              </a:rPr>
              <a:t> </a:t>
            </a:r>
            <a:r>
              <a:rPr sz="3600" b="1" spc="-10" dirty="0">
                <a:solidFill>
                  <a:srgbClr val="333399"/>
                </a:solidFill>
                <a:latin typeface="Times New Roman"/>
                <a:cs typeface="Times New Roman"/>
              </a:rPr>
              <a:t>somministrare</a:t>
            </a:r>
            <a:r>
              <a:rPr sz="3600" b="1" spc="-5" dirty="0">
                <a:solidFill>
                  <a:srgbClr val="333399"/>
                </a:solidFill>
                <a:latin typeface="Times New Roman"/>
                <a:cs typeface="Times New Roman"/>
              </a:rPr>
              <a:t> bevande alcoliche</a:t>
            </a:r>
            <a:endParaRPr sz="3600">
              <a:latin typeface="Times New Roman"/>
              <a:cs typeface="Times New Roman"/>
            </a:endParaRPr>
          </a:p>
          <a:p>
            <a:pPr algn="ctr">
              <a:lnSpc>
                <a:spcPct val="100000"/>
              </a:lnSpc>
              <a:spcBef>
                <a:spcPts val="1380"/>
              </a:spcBef>
            </a:pPr>
            <a:r>
              <a:rPr sz="3600" b="1" dirty="0">
                <a:solidFill>
                  <a:srgbClr val="333399"/>
                </a:solidFill>
                <a:latin typeface="Times New Roman"/>
                <a:cs typeface="Times New Roman"/>
              </a:rPr>
              <a:t>Non</a:t>
            </a:r>
            <a:r>
              <a:rPr sz="3600" b="1" spc="-10" dirty="0">
                <a:solidFill>
                  <a:srgbClr val="333399"/>
                </a:solidFill>
                <a:latin typeface="Times New Roman"/>
                <a:cs typeface="Times New Roman"/>
              </a:rPr>
              <a:t> applicare </a:t>
            </a:r>
            <a:r>
              <a:rPr sz="3600" b="1" spc="-5" dirty="0">
                <a:solidFill>
                  <a:srgbClr val="333399"/>
                </a:solidFill>
                <a:latin typeface="Times New Roman"/>
                <a:cs typeface="Times New Roman"/>
              </a:rPr>
              <a:t>sostanze</a:t>
            </a:r>
            <a:r>
              <a:rPr sz="3600" b="1" spc="-10" dirty="0">
                <a:solidFill>
                  <a:srgbClr val="333399"/>
                </a:solidFill>
                <a:latin typeface="Times New Roman"/>
                <a:cs typeface="Times New Roman"/>
              </a:rPr>
              <a:t> </a:t>
            </a:r>
            <a:r>
              <a:rPr sz="3600" b="1" spc="-5" dirty="0">
                <a:solidFill>
                  <a:srgbClr val="333399"/>
                </a:solidFill>
                <a:latin typeface="Times New Roman"/>
                <a:cs typeface="Times New Roman"/>
              </a:rPr>
              <a:t>sulla ferita</a:t>
            </a:r>
            <a:endParaRPr sz="3600">
              <a:latin typeface="Times New Roman"/>
              <a:cs typeface="Times New Roman"/>
            </a:endParaRPr>
          </a:p>
        </p:txBody>
      </p:sp>
      <p:sp>
        <p:nvSpPr>
          <p:cNvPr id="3" name="object 3"/>
          <p:cNvSpPr txBox="1">
            <a:spLocks noGrp="1"/>
          </p:cNvSpPr>
          <p:nvPr>
            <p:ph type="title"/>
          </p:nvPr>
        </p:nvSpPr>
        <p:spPr>
          <a:xfrm>
            <a:off x="3506006" y="678792"/>
            <a:ext cx="2642235"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Amputazione</a:t>
            </a:r>
            <a:endParaRPr sz="3600">
              <a:latin typeface="Times New Roman"/>
              <a:cs typeface="Times New Roman"/>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278273" y="1546274"/>
            <a:ext cx="2903855" cy="452120"/>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FF0000"/>
                </a:solidFill>
                <a:latin typeface="Times New Roman"/>
                <a:cs typeface="Times New Roman"/>
              </a:rPr>
              <a:t>C</a:t>
            </a:r>
            <a:r>
              <a:rPr sz="2800" b="1" spc="-5" dirty="0">
                <a:solidFill>
                  <a:srgbClr val="FF0000"/>
                </a:solidFill>
                <a:latin typeface="Times New Roman"/>
                <a:cs typeface="Times New Roman"/>
              </a:rPr>
              <a:t>O</a:t>
            </a:r>
            <a:r>
              <a:rPr sz="2800" b="1" dirty="0">
                <a:solidFill>
                  <a:srgbClr val="FF0000"/>
                </a:solidFill>
                <a:latin typeface="Times New Roman"/>
                <a:cs typeface="Times New Roman"/>
              </a:rPr>
              <a:t>SA</a:t>
            </a:r>
            <a:r>
              <a:rPr sz="2800" b="1" spc="-155" dirty="0">
                <a:solidFill>
                  <a:srgbClr val="FF0000"/>
                </a:solidFill>
                <a:latin typeface="Times New Roman"/>
                <a:cs typeface="Times New Roman"/>
              </a:rPr>
              <a:t> </a:t>
            </a:r>
            <a:r>
              <a:rPr sz="2800" b="1" dirty="0">
                <a:solidFill>
                  <a:srgbClr val="FF0000"/>
                </a:solidFill>
                <a:latin typeface="Times New Roman"/>
                <a:cs typeface="Times New Roman"/>
              </a:rPr>
              <a:t>N</a:t>
            </a:r>
            <a:r>
              <a:rPr sz="2800" b="1" spc="-5" dirty="0">
                <a:solidFill>
                  <a:srgbClr val="FF0000"/>
                </a:solidFill>
                <a:latin typeface="Times New Roman"/>
                <a:cs typeface="Times New Roman"/>
              </a:rPr>
              <a:t>O</a:t>
            </a:r>
            <a:r>
              <a:rPr sz="2800" b="1" dirty="0">
                <a:solidFill>
                  <a:srgbClr val="FF0000"/>
                </a:solidFill>
                <a:latin typeface="Times New Roman"/>
                <a:cs typeface="Times New Roman"/>
              </a:rPr>
              <a:t>N </a:t>
            </a:r>
            <a:r>
              <a:rPr sz="2800" b="1" spc="-210" dirty="0">
                <a:solidFill>
                  <a:srgbClr val="FF0000"/>
                </a:solidFill>
                <a:latin typeface="Times New Roman"/>
                <a:cs typeface="Times New Roman"/>
              </a:rPr>
              <a:t>F</a:t>
            </a:r>
            <a:r>
              <a:rPr sz="2800" b="1" dirty="0">
                <a:solidFill>
                  <a:srgbClr val="FF0000"/>
                </a:solidFill>
                <a:latin typeface="Times New Roman"/>
                <a:cs typeface="Times New Roman"/>
              </a:rPr>
              <a:t>ARE</a:t>
            </a:r>
            <a:endParaRPr sz="2800">
              <a:latin typeface="Times New Roman"/>
              <a:cs typeface="Times New Roman"/>
            </a:endParaRPr>
          </a:p>
        </p:txBody>
      </p:sp>
      <p:sp>
        <p:nvSpPr>
          <p:cNvPr id="3" name="object 3"/>
          <p:cNvSpPr txBox="1"/>
          <p:nvPr/>
        </p:nvSpPr>
        <p:spPr>
          <a:xfrm>
            <a:off x="785812" y="1748852"/>
            <a:ext cx="4723765" cy="1666875"/>
          </a:xfrm>
          <a:prstGeom prst="rect">
            <a:avLst/>
          </a:prstGeom>
        </p:spPr>
        <p:txBody>
          <a:bodyPr vert="horz" wrap="square" lIns="0" tIns="216535" rIns="0" bIns="0" rtlCol="0">
            <a:spAutoFit/>
          </a:bodyPr>
          <a:lstStyle/>
          <a:p>
            <a:pPr marL="12700">
              <a:lnSpc>
                <a:spcPct val="100000"/>
              </a:lnSpc>
              <a:spcBef>
                <a:spcPts val="1705"/>
              </a:spcBef>
            </a:pPr>
            <a:r>
              <a:rPr sz="2400" dirty="0">
                <a:solidFill>
                  <a:srgbClr val="333399"/>
                </a:solidFill>
                <a:latin typeface="Times New Roman"/>
                <a:cs typeface="Times New Roman"/>
              </a:rPr>
              <a:t>.</a:t>
            </a:r>
            <a:endParaRPr sz="2400">
              <a:latin typeface="Times New Roman"/>
              <a:cs typeface="Times New Roman"/>
            </a:endParaRPr>
          </a:p>
          <a:p>
            <a:pPr marL="159385" marR="5080">
              <a:lnSpc>
                <a:spcPts val="3200"/>
              </a:lnSpc>
              <a:spcBef>
                <a:spcPts val="2120"/>
              </a:spcBef>
            </a:pPr>
            <a:r>
              <a:rPr sz="2800" dirty="0">
                <a:solidFill>
                  <a:srgbClr val="333399"/>
                </a:solidFill>
                <a:latin typeface="Times New Roman"/>
                <a:cs typeface="Times New Roman"/>
              </a:rPr>
              <a:t>Non </a:t>
            </a:r>
            <a:r>
              <a:rPr sz="2800" spc="-5" dirty="0">
                <a:solidFill>
                  <a:srgbClr val="333399"/>
                </a:solidFill>
                <a:latin typeface="Times New Roman"/>
                <a:cs typeface="Times New Roman"/>
              </a:rPr>
              <a:t>mettere la parte amputata </a:t>
            </a:r>
            <a:r>
              <a:rPr sz="2800" dirty="0">
                <a:solidFill>
                  <a:srgbClr val="333399"/>
                </a:solidFill>
                <a:latin typeface="Times New Roman"/>
                <a:cs typeface="Times New Roman"/>
              </a:rPr>
              <a:t>a </a:t>
            </a:r>
            <a:r>
              <a:rPr sz="2800" spc="-685" dirty="0">
                <a:solidFill>
                  <a:srgbClr val="333399"/>
                </a:solidFill>
                <a:latin typeface="Times New Roman"/>
                <a:cs typeface="Times New Roman"/>
              </a:rPr>
              <a:t> </a:t>
            </a:r>
            <a:r>
              <a:rPr sz="2800" spc="-5" dirty="0">
                <a:solidFill>
                  <a:srgbClr val="333399"/>
                </a:solidFill>
                <a:latin typeface="Times New Roman"/>
                <a:cs typeface="Times New Roman"/>
              </a:rPr>
              <a:t>contatto</a:t>
            </a:r>
            <a:r>
              <a:rPr sz="2800" spc="-10" dirty="0">
                <a:solidFill>
                  <a:srgbClr val="333399"/>
                </a:solidFill>
                <a:latin typeface="Times New Roman"/>
                <a:cs typeface="Times New Roman"/>
              </a:rPr>
              <a:t> </a:t>
            </a:r>
            <a:r>
              <a:rPr sz="2800" spc="-5" dirty="0">
                <a:solidFill>
                  <a:srgbClr val="333399"/>
                </a:solidFill>
                <a:latin typeface="Times New Roman"/>
                <a:cs typeface="Times New Roman"/>
              </a:rPr>
              <a:t>diretto con il</a:t>
            </a:r>
            <a:r>
              <a:rPr sz="2800" spc="-10" dirty="0">
                <a:solidFill>
                  <a:srgbClr val="333399"/>
                </a:solidFill>
                <a:latin typeface="Times New Roman"/>
                <a:cs typeface="Times New Roman"/>
              </a:rPr>
              <a:t> </a:t>
            </a:r>
            <a:r>
              <a:rPr sz="2800" spc="-5" dirty="0">
                <a:solidFill>
                  <a:srgbClr val="333399"/>
                </a:solidFill>
                <a:latin typeface="Times New Roman"/>
                <a:cs typeface="Times New Roman"/>
              </a:rPr>
              <a:t>ghiaccio</a:t>
            </a:r>
            <a:endParaRPr sz="2800">
              <a:latin typeface="Times New Roman"/>
              <a:cs typeface="Times New Roman"/>
            </a:endParaRPr>
          </a:p>
        </p:txBody>
      </p:sp>
      <p:sp>
        <p:nvSpPr>
          <p:cNvPr id="4" name="object 4"/>
          <p:cNvSpPr txBox="1">
            <a:spLocks noGrp="1"/>
          </p:cNvSpPr>
          <p:nvPr>
            <p:ph type="title"/>
          </p:nvPr>
        </p:nvSpPr>
        <p:spPr>
          <a:xfrm>
            <a:off x="3284103" y="526392"/>
            <a:ext cx="3085465"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Parte</a:t>
            </a:r>
            <a:r>
              <a:rPr sz="3600" b="1" spc="-85" dirty="0">
                <a:solidFill>
                  <a:srgbClr val="FF0000"/>
                </a:solidFill>
                <a:latin typeface="Times New Roman"/>
                <a:cs typeface="Times New Roman"/>
              </a:rPr>
              <a:t> </a:t>
            </a:r>
            <a:r>
              <a:rPr sz="3600" b="1" dirty="0">
                <a:solidFill>
                  <a:srgbClr val="FF0000"/>
                </a:solidFill>
                <a:latin typeface="Times New Roman"/>
                <a:cs typeface="Times New Roman"/>
              </a:rPr>
              <a:t>amputata</a:t>
            </a:r>
            <a:endParaRPr sz="3600">
              <a:latin typeface="Times New Roman"/>
              <a:cs typeface="Times New Roman"/>
            </a:endParaRPr>
          </a:p>
        </p:txBody>
      </p:sp>
      <p:pic>
        <p:nvPicPr>
          <p:cNvPr id="5" name="object 5"/>
          <p:cNvPicPr/>
          <p:nvPr/>
        </p:nvPicPr>
        <p:blipFill>
          <a:blip r:embed="rId2" cstate="print"/>
          <a:stretch>
            <a:fillRect/>
          </a:stretch>
        </p:blipFill>
        <p:spPr>
          <a:xfrm>
            <a:off x="755650" y="4221162"/>
            <a:ext cx="666750" cy="1838325"/>
          </a:xfrm>
          <a:prstGeom prst="rect">
            <a:avLst/>
          </a:prstGeom>
        </p:spPr>
      </p:pic>
      <p:grpSp>
        <p:nvGrpSpPr>
          <p:cNvPr id="6" name="object 6"/>
          <p:cNvGrpSpPr/>
          <p:nvPr/>
        </p:nvGrpSpPr>
        <p:grpSpPr>
          <a:xfrm>
            <a:off x="6372225" y="2419350"/>
            <a:ext cx="2466975" cy="3406775"/>
            <a:chOff x="6372225" y="2419350"/>
            <a:chExt cx="2466975" cy="3406775"/>
          </a:xfrm>
        </p:grpSpPr>
        <p:pic>
          <p:nvPicPr>
            <p:cNvPr id="7" name="object 7"/>
            <p:cNvPicPr/>
            <p:nvPr/>
          </p:nvPicPr>
          <p:blipFill>
            <a:blip r:embed="rId3" cstate="print"/>
            <a:stretch>
              <a:fillRect/>
            </a:stretch>
          </p:blipFill>
          <p:spPr>
            <a:xfrm>
              <a:off x="7604125" y="4149725"/>
              <a:ext cx="762000" cy="1676400"/>
            </a:xfrm>
            <a:prstGeom prst="rect">
              <a:avLst/>
            </a:prstGeom>
          </p:spPr>
        </p:pic>
        <p:pic>
          <p:nvPicPr>
            <p:cNvPr id="8" name="object 8"/>
            <p:cNvPicPr/>
            <p:nvPr/>
          </p:nvPicPr>
          <p:blipFill>
            <a:blip r:embed="rId4" cstate="print"/>
            <a:stretch>
              <a:fillRect/>
            </a:stretch>
          </p:blipFill>
          <p:spPr>
            <a:xfrm>
              <a:off x="6372225" y="2419350"/>
              <a:ext cx="2466975" cy="1695450"/>
            </a:xfrm>
            <a:prstGeom prst="rect">
              <a:avLst/>
            </a:prstGeom>
          </p:spPr>
        </p:pic>
      </p:grpSp>
      <p:sp>
        <p:nvSpPr>
          <p:cNvPr id="9" name="object 9"/>
          <p:cNvSpPr txBox="1"/>
          <p:nvPr/>
        </p:nvSpPr>
        <p:spPr>
          <a:xfrm>
            <a:off x="1796732" y="4716194"/>
            <a:ext cx="4863465" cy="858519"/>
          </a:xfrm>
          <a:prstGeom prst="rect">
            <a:avLst/>
          </a:prstGeom>
        </p:spPr>
        <p:txBody>
          <a:bodyPr vert="horz" wrap="square" lIns="0" tIns="43180" rIns="0" bIns="0" rtlCol="0">
            <a:spAutoFit/>
          </a:bodyPr>
          <a:lstStyle/>
          <a:p>
            <a:pPr marL="12700" marR="5080">
              <a:lnSpc>
                <a:spcPts val="3200"/>
              </a:lnSpc>
              <a:spcBef>
                <a:spcPts val="340"/>
              </a:spcBef>
            </a:pPr>
            <a:r>
              <a:rPr sz="2800" dirty="0">
                <a:solidFill>
                  <a:srgbClr val="333399"/>
                </a:solidFill>
                <a:latin typeface="Times New Roman"/>
                <a:cs typeface="Times New Roman"/>
              </a:rPr>
              <a:t>Non </a:t>
            </a:r>
            <a:r>
              <a:rPr sz="2800" spc="-5" dirty="0">
                <a:solidFill>
                  <a:srgbClr val="333399"/>
                </a:solidFill>
                <a:latin typeface="Times New Roman"/>
                <a:cs typeface="Times New Roman"/>
              </a:rPr>
              <a:t>disinfettare la parte amputata </a:t>
            </a:r>
            <a:r>
              <a:rPr sz="2800" spc="-685" dirty="0">
                <a:solidFill>
                  <a:srgbClr val="333399"/>
                </a:solidFill>
                <a:latin typeface="Times New Roman"/>
                <a:cs typeface="Times New Roman"/>
              </a:rPr>
              <a:t> </a:t>
            </a:r>
            <a:r>
              <a:rPr sz="2800" spc="-5" dirty="0">
                <a:solidFill>
                  <a:srgbClr val="333399"/>
                </a:solidFill>
                <a:latin typeface="Times New Roman"/>
                <a:cs typeface="Times New Roman"/>
              </a:rPr>
              <a:t>con alcool,</a:t>
            </a:r>
            <a:r>
              <a:rPr sz="2800" dirty="0">
                <a:solidFill>
                  <a:srgbClr val="333399"/>
                </a:solidFill>
                <a:latin typeface="Times New Roman"/>
                <a:cs typeface="Times New Roman"/>
              </a:rPr>
              <a:t> </a:t>
            </a:r>
            <a:r>
              <a:rPr sz="2800" spc="-5" dirty="0">
                <a:solidFill>
                  <a:srgbClr val="333399"/>
                </a:solidFill>
                <a:latin typeface="Times New Roman"/>
                <a:cs typeface="Times New Roman"/>
              </a:rPr>
              <a:t>iodio, cloro</a:t>
            </a:r>
            <a:endParaRPr sz="2800">
              <a:latin typeface="Times New Roman"/>
              <a:cs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1C01703-0C9D-B983-9189-49D330D64D7C}"/>
              </a:ext>
            </a:extLst>
          </p:cNvPr>
          <p:cNvSpPr txBox="1"/>
          <p:nvPr/>
        </p:nvSpPr>
        <p:spPr>
          <a:xfrm>
            <a:off x="609600" y="304800"/>
            <a:ext cx="8153400" cy="1384995"/>
          </a:xfrm>
          <a:prstGeom prst="rect">
            <a:avLst/>
          </a:prstGeom>
          <a:noFill/>
        </p:spPr>
        <p:txBody>
          <a:bodyPr wrap="square">
            <a:spAutoFit/>
          </a:bodyPr>
          <a:lstStyle/>
          <a:p>
            <a:pPr algn="ctr" eaLnBrk="1" hangingPunct="1"/>
            <a:r>
              <a:rPr lang="it-IT" altLang="it-IT" sz="2800" b="1" dirty="0">
                <a:solidFill>
                  <a:srgbClr val="FF0000"/>
                </a:solidFill>
                <a:cs typeface="Arial" pitchFamily="34" charset="0"/>
              </a:rPr>
              <a:t>LA CLASSIFICAZIONE DEGLI INFORTUNI E DELLE MALATTIE PROFESSIONALI SULLA BASE DEL MOVENTE PSICOLOGICO</a:t>
            </a:r>
          </a:p>
        </p:txBody>
      </p:sp>
      <p:sp>
        <p:nvSpPr>
          <p:cNvPr id="5" name="CasellaDiTesto 4">
            <a:extLst>
              <a:ext uri="{FF2B5EF4-FFF2-40B4-BE49-F238E27FC236}">
                <a16:creationId xmlns:a16="http://schemas.microsoft.com/office/drawing/2014/main" id="{73E7262D-7E55-DB92-E2FB-BE8714195E9B}"/>
              </a:ext>
            </a:extLst>
          </p:cNvPr>
          <p:cNvSpPr txBox="1"/>
          <p:nvPr/>
        </p:nvSpPr>
        <p:spPr>
          <a:xfrm>
            <a:off x="990600" y="2362200"/>
            <a:ext cx="4572000" cy="1815882"/>
          </a:xfrm>
          <a:prstGeom prst="rect">
            <a:avLst/>
          </a:prstGeom>
          <a:noFill/>
        </p:spPr>
        <p:txBody>
          <a:bodyPr wrap="square">
            <a:spAutoFit/>
          </a:bodyPr>
          <a:lstStyle/>
          <a:p>
            <a:pPr eaLnBrk="1" hangingPunct="1">
              <a:spcBef>
                <a:spcPct val="50000"/>
              </a:spcBef>
              <a:buSzPct val="60000"/>
              <a:buFont typeface="Wingdings" pitchFamily="2" charset="2"/>
              <a:buChar char="n"/>
            </a:pPr>
            <a:r>
              <a:rPr lang="it-IT" altLang="it-IT" sz="2800" dirty="0"/>
              <a:t> Lesione </a:t>
            </a:r>
            <a:r>
              <a:rPr lang="it-IT" altLang="it-IT" sz="2800" b="1" dirty="0"/>
              <a:t>colposa</a:t>
            </a:r>
          </a:p>
          <a:p>
            <a:pPr eaLnBrk="1" hangingPunct="1">
              <a:spcBef>
                <a:spcPct val="50000"/>
              </a:spcBef>
              <a:buSzPct val="60000"/>
              <a:buFont typeface="Wingdings" pitchFamily="2" charset="2"/>
              <a:buChar char="n"/>
            </a:pPr>
            <a:r>
              <a:rPr lang="it-IT" altLang="it-IT" sz="2800" dirty="0"/>
              <a:t> Lesione </a:t>
            </a:r>
            <a:r>
              <a:rPr lang="it-IT" altLang="it-IT" sz="2800" b="1" dirty="0"/>
              <a:t>preterintenzionale</a:t>
            </a:r>
          </a:p>
          <a:p>
            <a:pPr eaLnBrk="1" hangingPunct="1">
              <a:spcBef>
                <a:spcPct val="50000"/>
              </a:spcBef>
              <a:buSzPct val="60000"/>
              <a:buFont typeface="Wingdings" pitchFamily="2" charset="2"/>
              <a:buChar char="n"/>
            </a:pPr>
            <a:r>
              <a:rPr lang="it-IT" altLang="it-IT" sz="2800" dirty="0"/>
              <a:t> Lesione </a:t>
            </a:r>
            <a:r>
              <a:rPr lang="it-IT" altLang="it-IT" sz="2800" b="1" dirty="0"/>
              <a:t>dolosa</a:t>
            </a:r>
          </a:p>
        </p:txBody>
      </p:sp>
    </p:spTree>
    <p:extLst>
      <p:ext uri="{BB962C8B-B14F-4D97-AF65-F5344CB8AC3E}">
        <p14:creationId xmlns:p14="http://schemas.microsoft.com/office/powerpoint/2010/main" val="275798695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81400" y="-76200"/>
            <a:ext cx="3085465"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Parte</a:t>
            </a:r>
            <a:r>
              <a:rPr sz="3600" b="1" spc="-85" dirty="0">
                <a:solidFill>
                  <a:srgbClr val="FF0000"/>
                </a:solidFill>
                <a:latin typeface="Times New Roman"/>
                <a:cs typeface="Times New Roman"/>
              </a:rPr>
              <a:t> </a:t>
            </a:r>
            <a:r>
              <a:rPr sz="3600" b="1" dirty="0">
                <a:solidFill>
                  <a:srgbClr val="FF0000"/>
                </a:solidFill>
                <a:latin typeface="Times New Roman"/>
                <a:cs typeface="Times New Roman"/>
              </a:rPr>
              <a:t>amputata</a:t>
            </a:r>
            <a:endParaRPr sz="3600" dirty="0">
              <a:latin typeface="Times New Roman"/>
              <a:cs typeface="Times New Roman"/>
            </a:endParaRPr>
          </a:p>
        </p:txBody>
      </p:sp>
      <p:pic>
        <p:nvPicPr>
          <p:cNvPr id="3" name="object 3"/>
          <p:cNvPicPr/>
          <p:nvPr/>
        </p:nvPicPr>
        <p:blipFill>
          <a:blip r:embed="rId2" cstate="print"/>
          <a:stretch>
            <a:fillRect/>
          </a:stretch>
        </p:blipFill>
        <p:spPr>
          <a:xfrm>
            <a:off x="722284" y="934967"/>
            <a:ext cx="1957834" cy="1600200"/>
          </a:xfrm>
          <a:prstGeom prst="rect">
            <a:avLst/>
          </a:prstGeom>
        </p:spPr>
      </p:pic>
      <p:pic>
        <p:nvPicPr>
          <p:cNvPr id="4" name="object 4"/>
          <p:cNvPicPr/>
          <p:nvPr/>
        </p:nvPicPr>
        <p:blipFill>
          <a:blip r:embed="rId3" cstate="print"/>
          <a:stretch>
            <a:fillRect/>
          </a:stretch>
        </p:blipFill>
        <p:spPr>
          <a:xfrm>
            <a:off x="6324600" y="2425749"/>
            <a:ext cx="2390775" cy="1790700"/>
          </a:xfrm>
          <a:prstGeom prst="rect">
            <a:avLst/>
          </a:prstGeom>
        </p:spPr>
      </p:pic>
      <p:sp>
        <p:nvSpPr>
          <p:cNvPr id="5" name="object 5"/>
          <p:cNvSpPr txBox="1"/>
          <p:nvPr/>
        </p:nvSpPr>
        <p:spPr>
          <a:xfrm>
            <a:off x="626623" y="803134"/>
            <a:ext cx="7701280" cy="5035930"/>
          </a:xfrm>
          <a:prstGeom prst="rect">
            <a:avLst/>
          </a:prstGeom>
        </p:spPr>
        <p:txBody>
          <a:bodyPr vert="horz" wrap="square" lIns="0" tIns="12700" rIns="0" bIns="0" rtlCol="0">
            <a:spAutoFit/>
          </a:bodyPr>
          <a:lstStyle/>
          <a:p>
            <a:pPr marL="268288" algn="ctr">
              <a:lnSpc>
                <a:spcPts val="3100"/>
              </a:lnSpc>
              <a:spcBef>
                <a:spcPts val="100"/>
              </a:spcBef>
            </a:pPr>
            <a:r>
              <a:rPr sz="2800" b="1" dirty="0">
                <a:solidFill>
                  <a:srgbClr val="FF0000"/>
                </a:solidFill>
                <a:latin typeface="Times New Roman"/>
                <a:cs typeface="Times New Roman"/>
              </a:rPr>
              <a:t>C</a:t>
            </a:r>
            <a:r>
              <a:rPr sz="2800" b="1" spc="-5" dirty="0">
                <a:solidFill>
                  <a:srgbClr val="FF0000"/>
                </a:solidFill>
                <a:latin typeface="Times New Roman"/>
                <a:cs typeface="Times New Roman"/>
              </a:rPr>
              <a:t>O</a:t>
            </a:r>
            <a:r>
              <a:rPr sz="2800" b="1" dirty="0">
                <a:solidFill>
                  <a:srgbClr val="FF0000"/>
                </a:solidFill>
                <a:latin typeface="Times New Roman"/>
                <a:cs typeface="Times New Roman"/>
              </a:rPr>
              <a:t>SA</a:t>
            </a:r>
            <a:r>
              <a:rPr sz="2800" b="1" spc="-155" dirty="0">
                <a:solidFill>
                  <a:srgbClr val="FF0000"/>
                </a:solidFill>
                <a:latin typeface="Times New Roman"/>
                <a:cs typeface="Times New Roman"/>
              </a:rPr>
              <a:t> </a:t>
            </a:r>
            <a:r>
              <a:rPr sz="2800" b="1" spc="-210" dirty="0">
                <a:solidFill>
                  <a:srgbClr val="FF0000"/>
                </a:solidFill>
                <a:latin typeface="Times New Roman"/>
                <a:cs typeface="Times New Roman"/>
              </a:rPr>
              <a:t>F</a:t>
            </a:r>
            <a:r>
              <a:rPr sz="2800" b="1" dirty="0">
                <a:solidFill>
                  <a:srgbClr val="FF0000"/>
                </a:solidFill>
                <a:latin typeface="Times New Roman"/>
                <a:cs typeface="Times New Roman"/>
              </a:rPr>
              <a:t>ARE</a:t>
            </a:r>
            <a:endParaRPr sz="2800" dirty="0">
              <a:latin typeface="Times New Roman"/>
              <a:cs typeface="Times New Roman"/>
            </a:endParaRPr>
          </a:p>
          <a:p>
            <a:pPr marL="336550" algn="ctr">
              <a:lnSpc>
                <a:spcPts val="3100"/>
              </a:lnSpc>
            </a:pPr>
            <a:r>
              <a:rPr sz="2600" spc="-5" dirty="0">
                <a:solidFill>
                  <a:srgbClr val="333399"/>
                </a:solidFill>
                <a:latin typeface="Times New Roman"/>
                <a:cs typeface="Times New Roman"/>
              </a:rPr>
              <a:t>Scolare</a:t>
            </a:r>
            <a:r>
              <a:rPr sz="2600" spc="-15" dirty="0">
                <a:solidFill>
                  <a:srgbClr val="333399"/>
                </a:solidFill>
                <a:latin typeface="Times New Roman"/>
                <a:cs typeface="Times New Roman"/>
              </a:rPr>
              <a:t> </a:t>
            </a:r>
            <a:r>
              <a:rPr sz="2600" spc="-5" dirty="0">
                <a:solidFill>
                  <a:srgbClr val="333399"/>
                </a:solidFill>
                <a:latin typeface="Times New Roman"/>
                <a:cs typeface="Times New Roman"/>
              </a:rPr>
              <a:t>via</a:t>
            </a:r>
            <a:r>
              <a:rPr sz="2600" spc="-15" dirty="0">
                <a:solidFill>
                  <a:srgbClr val="333399"/>
                </a:solidFill>
                <a:latin typeface="Times New Roman"/>
                <a:cs typeface="Times New Roman"/>
              </a:rPr>
              <a:t> </a:t>
            </a:r>
            <a:r>
              <a:rPr sz="2600" spc="-5" dirty="0">
                <a:solidFill>
                  <a:srgbClr val="333399"/>
                </a:solidFill>
                <a:latin typeface="Times New Roman"/>
                <a:cs typeface="Times New Roman"/>
              </a:rPr>
              <a:t>il</a:t>
            </a:r>
            <a:r>
              <a:rPr sz="2600" spc="-15" dirty="0">
                <a:solidFill>
                  <a:srgbClr val="333399"/>
                </a:solidFill>
                <a:latin typeface="Times New Roman"/>
                <a:cs typeface="Times New Roman"/>
              </a:rPr>
              <a:t> </a:t>
            </a:r>
            <a:r>
              <a:rPr sz="2600" spc="-5" dirty="0" err="1">
                <a:solidFill>
                  <a:srgbClr val="333399"/>
                </a:solidFill>
                <a:latin typeface="Times New Roman"/>
                <a:cs typeface="Times New Roman"/>
              </a:rPr>
              <a:t>sangue</a:t>
            </a:r>
            <a:endParaRPr lang="it-IT" dirty="0">
              <a:latin typeface="Times New Roman"/>
              <a:cs typeface="Times New Roman"/>
            </a:endParaRPr>
          </a:p>
          <a:p>
            <a:pPr marL="12700" marR="5080" indent="2700020">
              <a:lnSpc>
                <a:spcPct val="150000"/>
              </a:lnSpc>
              <a:spcBef>
                <a:spcPts val="2275"/>
              </a:spcBef>
            </a:pPr>
            <a:r>
              <a:rPr lang="it-IT" sz="2600" spc="-5" dirty="0">
                <a:solidFill>
                  <a:srgbClr val="333399"/>
                </a:solidFill>
                <a:latin typeface="Times New Roman"/>
                <a:cs typeface="Times New Roman"/>
              </a:rPr>
              <a:t>Lavare la parte con acqua </a:t>
            </a:r>
            <a:r>
              <a:rPr lang="it-IT" sz="2600" dirty="0">
                <a:solidFill>
                  <a:srgbClr val="333399"/>
                </a:solidFill>
                <a:latin typeface="Times New Roman"/>
                <a:cs typeface="Times New Roman"/>
              </a:rPr>
              <a:t>e </a:t>
            </a:r>
            <a:r>
              <a:rPr lang="it-IT" sz="2600" spc="-5" dirty="0">
                <a:solidFill>
                  <a:srgbClr val="333399"/>
                </a:solidFill>
                <a:latin typeface="Times New Roman"/>
                <a:cs typeface="Times New Roman"/>
              </a:rPr>
              <a:t>sapone </a:t>
            </a:r>
            <a:r>
              <a:rPr lang="it-IT" sz="2600" spc="-685" dirty="0">
                <a:solidFill>
                  <a:srgbClr val="333399"/>
                </a:solidFill>
                <a:latin typeface="Times New Roman"/>
                <a:cs typeface="Times New Roman"/>
              </a:rPr>
              <a:t> </a:t>
            </a:r>
            <a:r>
              <a:rPr lang="it-IT" sz="2600" spc="-5" dirty="0">
                <a:solidFill>
                  <a:srgbClr val="333399"/>
                </a:solidFill>
                <a:latin typeface="Times New Roman"/>
                <a:cs typeface="Times New Roman"/>
              </a:rPr>
              <a:t>Metterla</a:t>
            </a:r>
            <a:r>
              <a:rPr lang="it-IT" sz="2600" spc="-10" dirty="0">
                <a:solidFill>
                  <a:srgbClr val="333399"/>
                </a:solidFill>
                <a:latin typeface="Times New Roman"/>
                <a:cs typeface="Times New Roman"/>
              </a:rPr>
              <a:t> </a:t>
            </a:r>
            <a:r>
              <a:rPr lang="it-IT" sz="2600" spc="-5" dirty="0">
                <a:solidFill>
                  <a:srgbClr val="333399"/>
                </a:solidFill>
                <a:latin typeface="Times New Roman"/>
                <a:cs typeface="Times New Roman"/>
              </a:rPr>
              <a:t>in</a:t>
            </a:r>
            <a:r>
              <a:rPr lang="it-IT" sz="2600" dirty="0">
                <a:solidFill>
                  <a:srgbClr val="333399"/>
                </a:solidFill>
                <a:latin typeface="Times New Roman"/>
                <a:cs typeface="Times New Roman"/>
              </a:rPr>
              <a:t> una</a:t>
            </a:r>
            <a:r>
              <a:rPr lang="it-IT" sz="2600" spc="-5" dirty="0">
                <a:solidFill>
                  <a:srgbClr val="333399"/>
                </a:solidFill>
                <a:latin typeface="Times New Roman"/>
                <a:cs typeface="Times New Roman"/>
              </a:rPr>
              <a:t> busta </a:t>
            </a:r>
            <a:r>
              <a:rPr lang="it-IT" sz="2600" dirty="0">
                <a:solidFill>
                  <a:srgbClr val="333399"/>
                </a:solidFill>
                <a:latin typeface="Times New Roman"/>
                <a:cs typeface="Times New Roman"/>
              </a:rPr>
              <a:t>di</a:t>
            </a:r>
            <a:r>
              <a:rPr lang="it-IT" sz="2600" spc="-5" dirty="0">
                <a:solidFill>
                  <a:srgbClr val="333399"/>
                </a:solidFill>
                <a:latin typeface="Times New Roman"/>
                <a:cs typeface="Times New Roman"/>
              </a:rPr>
              <a:t> plastica</a:t>
            </a:r>
            <a:r>
              <a:rPr lang="it-IT" sz="2600" spc="-10" dirty="0">
                <a:solidFill>
                  <a:srgbClr val="333399"/>
                </a:solidFill>
                <a:latin typeface="Times New Roman"/>
                <a:cs typeface="Times New Roman"/>
              </a:rPr>
              <a:t> </a:t>
            </a:r>
            <a:r>
              <a:rPr lang="it-IT" sz="2600" spc="-5" dirty="0">
                <a:solidFill>
                  <a:srgbClr val="333399"/>
                </a:solidFill>
                <a:latin typeface="Times New Roman"/>
                <a:cs typeface="Times New Roman"/>
              </a:rPr>
              <a:t>pulita.</a:t>
            </a:r>
            <a:endParaRPr lang="it-IT" sz="2600" dirty="0">
              <a:latin typeface="Times New Roman"/>
              <a:cs typeface="Times New Roman"/>
            </a:endParaRPr>
          </a:p>
          <a:p>
            <a:pPr marL="12700" marR="1440180">
              <a:lnSpc>
                <a:spcPts val="3200"/>
              </a:lnSpc>
              <a:spcBef>
                <a:spcPts val="80"/>
              </a:spcBef>
            </a:pPr>
            <a:r>
              <a:rPr sz="2600" spc="-5" dirty="0" err="1">
                <a:solidFill>
                  <a:srgbClr val="333399"/>
                </a:solidFill>
                <a:latin typeface="Times New Roman"/>
                <a:cs typeface="Times New Roman"/>
              </a:rPr>
              <a:t>Mettere</a:t>
            </a:r>
            <a:r>
              <a:rPr sz="2600" spc="-10" dirty="0">
                <a:solidFill>
                  <a:srgbClr val="333399"/>
                </a:solidFill>
                <a:latin typeface="Times New Roman"/>
                <a:cs typeface="Times New Roman"/>
              </a:rPr>
              <a:t> </a:t>
            </a:r>
            <a:r>
              <a:rPr sz="2600" spc="-5" dirty="0">
                <a:solidFill>
                  <a:srgbClr val="333399"/>
                </a:solidFill>
                <a:latin typeface="Times New Roman"/>
                <a:cs typeface="Times New Roman"/>
              </a:rPr>
              <a:t>la busta con</a:t>
            </a:r>
            <a:r>
              <a:rPr sz="2600" dirty="0">
                <a:solidFill>
                  <a:srgbClr val="333399"/>
                </a:solidFill>
                <a:latin typeface="Times New Roman"/>
                <a:cs typeface="Times New Roman"/>
              </a:rPr>
              <a:t> </a:t>
            </a:r>
            <a:r>
              <a:rPr sz="2600" spc="-5" dirty="0">
                <a:solidFill>
                  <a:srgbClr val="333399"/>
                </a:solidFill>
                <a:latin typeface="Times New Roman"/>
                <a:cs typeface="Times New Roman"/>
              </a:rPr>
              <a:t>la</a:t>
            </a:r>
            <a:r>
              <a:rPr sz="2600" spc="-10" dirty="0">
                <a:solidFill>
                  <a:srgbClr val="333399"/>
                </a:solidFill>
                <a:latin typeface="Times New Roman"/>
                <a:cs typeface="Times New Roman"/>
              </a:rPr>
              <a:t> </a:t>
            </a:r>
            <a:r>
              <a:rPr sz="2600" spc="-5" dirty="0">
                <a:solidFill>
                  <a:srgbClr val="333399"/>
                </a:solidFill>
                <a:latin typeface="Times New Roman"/>
                <a:cs typeface="Times New Roman"/>
              </a:rPr>
              <a:t>parte </a:t>
            </a:r>
            <a:r>
              <a:rPr sz="2600" spc="-5" dirty="0" err="1">
                <a:solidFill>
                  <a:srgbClr val="333399"/>
                </a:solidFill>
                <a:latin typeface="Times New Roman"/>
                <a:cs typeface="Times New Roman"/>
              </a:rPr>
              <a:t>amputata</a:t>
            </a:r>
            <a:r>
              <a:rPr sz="2600" spc="-5" dirty="0">
                <a:solidFill>
                  <a:srgbClr val="333399"/>
                </a:solidFill>
                <a:latin typeface="Times New Roman"/>
                <a:cs typeface="Times New Roman"/>
              </a:rPr>
              <a:t> </a:t>
            </a:r>
            <a:br>
              <a:rPr lang="it-IT" sz="2600" spc="-5" dirty="0">
                <a:solidFill>
                  <a:srgbClr val="333399"/>
                </a:solidFill>
                <a:latin typeface="Times New Roman"/>
                <a:cs typeface="Times New Roman"/>
              </a:rPr>
            </a:br>
            <a:r>
              <a:rPr sz="2600" spc="-5" dirty="0">
                <a:solidFill>
                  <a:srgbClr val="333399"/>
                </a:solidFill>
                <a:latin typeface="Times New Roman"/>
                <a:cs typeface="Times New Roman"/>
              </a:rPr>
              <a:t>in</a:t>
            </a:r>
            <a:r>
              <a:rPr sz="2600" dirty="0">
                <a:solidFill>
                  <a:srgbClr val="333399"/>
                </a:solidFill>
                <a:latin typeface="Times New Roman"/>
                <a:cs typeface="Times New Roman"/>
              </a:rPr>
              <a:t> un </a:t>
            </a:r>
            <a:r>
              <a:rPr sz="2600" spc="-685" dirty="0">
                <a:solidFill>
                  <a:srgbClr val="333399"/>
                </a:solidFill>
                <a:latin typeface="Times New Roman"/>
                <a:cs typeface="Times New Roman"/>
              </a:rPr>
              <a:t> </a:t>
            </a:r>
            <a:r>
              <a:rPr sz="2600" spc="-5" dirty="0">
                <a:solidFill>
                  <a:srgbClr val="333399"/>
                </a:solidFill>
                <a:latin typeface="Times New Roman"/>
                <a:cs typeface="Times New Roman"/>
              </a:rPr>
              <a:t>altro contenitore pieno</a:t>
            </a:r>
            <a:r>
              <a:rPr sz="2600" dirty="0">
                <a:solidFill>
                  <a:srgbClr val="333399"/>
                </a:solidFill>
                <a:latin typeface="Times New Roman"/>
                <a:cs typeface="Times New Roman"/>
              </a:rPr>
              <a:t> di</a:t>
            </a:r>
            <a:r>
              <a:rPr sz="2600" spc="-10" dirty="0">
                <a:solidFill>
                  <a:srgbClr val="333399"/>
                </a:solidFill>
                <a:latin typeface="Times New Roman"/>
                <a:cs typeface="Times New Roman"/>
              </a:rPr>
              <a:t> </a:t>
            </a:r>
            <a:r>
              <a:rPr sz="2600" spc="-5" dirty="0">
                <a:solidFill>
                  <a:srgbClr val="333399"/>
                </a:solidFill>
                <a:latin typeface="Times New Roman"/>
                <a:cs typeface="Times New Roman"/>
              </a:rPr>
              <a:t>ghiaccio</a:t>
            </a:r>
            <a:endParaRPr sz="2600" dirty="0">
              <a:latin typeface="Times New Roman"/>
              <a:cs typeface="Times New Roman"/>
            </a:endParaRPr>
          </a:p>
          <a:p>
            <a:pPr marL="2482850" marR="973455" indent="-190500">
              <a:lnSpc>
                <a:spcPts val="3200"/>
              </a:lnSpc>
              <a:spcBef>
                <a:spcPts val="2240"/>
              </a:spcBef>
            </a:pPr>
            <a:r>
              <a:rPr sz="2600" spc="-5" dirty="0">
                <a:solidFill>
                  <a:srgbClr val="333399"/>
                </a:solidFill>
                <a:latin typeface="Times New Roman"/>
                <a:cs typeface="Times New Roman"/>
              </a:rPr>
              <a:t>Portare tutto, prima possibile, </a:t>
            </a:r>
            <a:r>
              <a:rPr sz="2600" dirty="0">
                <a:solidFill>
                  <a:srgbClr val="333399"/>
                </a:solidFill>
                <a:latin typeface="Times New Roman"/>
                <a:cs typeface="Times New Roman"/>
              </a:rPr>
              <a:t> </a:t>
            </a:r>
            <a:r>
              <a:rPr sz="2600" spc="-5" dirty="0">
                <a:solidFill>
                  <a:srgbClr val="333399"/>
                </a:solidFill>
                <a:latin typeface="Times New Roman"/>
                <a:cs typeface="Times New Roman"/>
              </a:rPr>
              <a:t>all’ospedale, possibilmente lo </a:t>
            </a:r>
            <a:r>
              <a:rPr sz="2600" spc="-685" dirty="0">
                <a:solidFill>
                  <a:srgbClr val="333399"/>
                </a:solidFill>
                <a:latin typeface="Times New Roman"/>
                <a:cs typeface="Times New Roman"/>
              </a:rPr>
              <a:t> </a:t>
            </a:r>
            <a:r>
              <a:rPr sz="2600" spc="-5" dirty="0">
                <a:solidFill>
                  <a:srgbClr val="333399"/>
                </a:solidFill>
                <a:latin typeface="Times New Roman"/>
                <a:cs typeface="Times New Roman"/>
              </a:rPr>
              <a:t>stesso </a:t>
            </a:r>
            <a:r>
              <a:rPr sz="2600" dirty="0">
                <a:solidFill>
                  <a:srgbClr val="333399"/>
                </a:solidFill>
                <a:latin typeface="Times New Roman"/>
                <a:cs typeface="Times New Roman"/>
              </a:rPr>
              <a:t>dove si </a:t>
            </a:r>
            <a:r>
              <a:rPr sz="2600" spc="-5" dirty="0">
                <a:solidFill>
                  <a:srgbClr val="333399"/>
                </a:solidFill>
                <a:latin typeface="Times New Roman"/>
                <a:cs typeface="Times New Roman"/>
              </a:rPr>
              <a:t>trova la vittima </a:t>
            </a:r>
            <a:r>
              <a:rPr sz="2600" spc="-685" dirty="0">
                <a:solidFill>
                  <a:srgbClr val="333399"/>
                </a:solidFill>
                <a:latin typeface="Times New Roman"/>
                <a:cs typeface="Times New Roman"/>
              </a:rPr>
              <a:t> </a:t>
            </a:r>
            <a:r>
              <a:rPr sz="2600" spc="-5" dirty="0">
                <a:solidFill>
                  <a:srgbClr val="333399"/>
                </a:solidFill>
                <a:latin typeface="Times New Roman"/>
                <a:cs typeface="Times New Roman"/>
              </a:rPr>
              <a:t>dell’incidente</a:t>
            </a:r>
            <a:endParaRPr sz="2600" dirty="0">
              <a:latin typeface="Times New Roman"/>
              <a:cs typeface="Times New Roman"/>
            </a:endParaRPr>
          </a:p>
        </p:txBody>
      </p:sp>
      <p:pic>
        <p:nvPicPr>
          <p:cNvPr id="6" name="object 6"/>
          <p:cNvPicPr/>
          <p:nvPr/>
        </p:nvPicPr>
        <p:blipFill>
          <a:blip r:embed="rId4" cstate="print"/>
          <a:stretch>
            <a:fillRect/>
          </a:stretch>
        </p:blipFill>
        <p:spPr>
          <a:xfrm>
            <a:off x="722284" y="4267200"/>
            <a:ext cx="1828800" cy="1828800"/>
          </a:xfrm>
          <a:prstGeom prst="rect">
            <a:avLst/>
          </a:prstGeom>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23579" y="1945556"/>
            <a:ext cx="4013200"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Arial"/>
                <a:cs typeface="Arial"/>
              </a:rPr>
              <a:t>TRAUMI</a:t>
            </a:r>
            <a:r>
              <a:rPr sz="3600" b="1" spc="-50" dirty="0">
                <a:solidFill>
                  <a:srgbClr val="FF0000"/>
                </a:solidFill>
                <a:latin typeface="Arial"/>
                <a:cs typeface="Arial"/>
              </a:rPr>
              <a:t> </a:t>
            </a:r>
            <a:r>
              <a:rPr sz="3600" b="1" spc="-5" dirty="0">
                <a:solidFill>
                  <a:srgbClr val="FF0000"/>
                </a:solidFill>
                <a:latin typeface="Arial"/>
                <a:cs typeface="Arial"/>
              </a:rPr>
              <a:t>OCULARI</a:t>
            </a:r>
            <a:endParaRPr sz="3600">
              <a:latin typeface="Arial"/>
              <a:cs typeface="Arial"/>
            </a:endParaRPr>
          </a:p>
        </p:txBody>
      </p:sp>
      <p:pic>
        <p:nvPicPr>
          <p:cNvPr id="3" name="object 3"/>
          <p:cNvPicPr/>
          <p:nvPr/>
        </p:nvPicPr>
        <p:blipFill>
          <a:blip r:embed="rId3" cstate="print"/>
          <a:stretch>
            <a:fillRect/>
          </a:stretch>
        </p:blipFill>
        <p:spPr>
          <a:xfrm>
            <a:off x="2339975" y="2565400"/>
            <a:ext cx="4392612" cy="2787650"/>
          </a:xfrm>
          <a:prstGeom prst="rect">
            <a:avLst/>
          </a:prstGeom>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66403" y="548283"/>
            <a:ext cx="4994275" cy="513080"/>
          </a:xfrm>
          <a:prstGeom prst="rect">
            <a:avLst/>
          </a:prstGeom>
        </p:spPr>
        <p:txBody>
          <a:bodyPr vert="horz" wrap="square" lIns="0" tIns="12700" rIns="0" bIns="0" rtlCol="0">
            <a:spAutoFit/>
          </a:bodyPr>
          <a:lstStyle/>
          <a:p>
            <a:pPr marL="12700">
              <a:lnSpc>
                <a:spcPct val="100000"/>
              </a:lnSpc>
              <a:spcBef>
                <a:spcPts val="100"/>
              </a:spcBef>
            </a:pPr>
            <a:r>
              <a:rPr sz="3200" b="1" spc="-5" dirty="0">
                <a:solidFill>
                  <a:srgbClr val="FF0000"/>
                </a:solidFill>
                <a:latin typeface="Arial"/>
                <a:cs typeface="Arial"/>
              </a:rPr>
              <a:t>Corpi</a:t>
            </a:r>
            <a:r>
              <a:rPr sz="3200" b="1" spc="-20" dirty="0">
                <a:solidFill>
                  <a:srgbClr val="FF0000"/>
                </a:solidFill>
                <a:latin typeface="Arial"/>
                <a:cs typeface="Arial"/>
              </a:rPr>
              <a:t> </a:t>
            </a:r>
            <a:r>
              <a:rPr sz="3200" b="1" spc="-5" dirty="0">
                <a:solidFill>
                  <a:srgbClr val="FF0000"/>
                </a:solidFill>
                <a:latin typeface="Arial"/>
                <a:cs typeface="Arial"/>
              </a:rPr>
              <a:t>estranei</a:t>
            </a:r>
            <a:r>
              <a:rPr sz="3200" b="1" spc="-20" dirty="0">
                <a:solidFill>
                  <a:srgbClr val="FF0000"/>
                </a:solidFill>
                <a:latin typeface="Arial"/>
                <a:cs typeface="Arial"/>
              </a:rPr>
              <a:t> </a:t>
            </a:r>
            <a:r>
              <a:rPr sz="3200" b="1" spc="-5" dirty="0">
                <a:solidFill>
                  <a:srgbClr val="FF0000"/>
                </a:solidFill>
                <a:latin typeface="Arial"/>
                <a:cs typeface="Arial"/>
              </a:rPr>
              <a:t>nell’occhio</a:t>
            </a:r>
            <a:endParaRPr sz="3200">
              <a:latin typeface="Arial"/>
              <a:cs typeface="Arial"/>
            </a:endParaRPr>
          </a:p>
        </p:txBody>
      </p:sp>
      <p:sp>
        <p:nvSpPr>
          <p:cNvPr id="3" name="object 3"/>
          <p:cNvSpPr txBox="1"/>
          <p:nvPr/>
        </p:nvSpPr>
        <p:spPr>
          <a:xfrm>
            <a:off x="185737" y="1409978"/>
            <a:ext cx="5459730" cy="3091180"/>
          </a:xfrm>
          <a:prstGeom prst="rect">
            <a:avLst/>
          </a:prstGeom>
        </p:spPr>
        <p:txBody>
          <a:bodyPr vert="horz" wrap="square" lIns="0" tIns="12700" rIns="0" bIns="0" rtlCol="0">
            <a:spAutoFit/>
          </a:bodyPr>
          <a:lstStyle/>
          <a:p>
            <a:pPr marL="2896870">
              <a:lnSpc>
                <a:spcPct val="100000"/>
              </a:lnSpc>
              <a:spcBef>
                <a:spcPts val="100"/>
              </a:spcBef>
            </a:pPr>
            <a:r>
              <a:rPr sz="3200" b="1" spc="-5" dirty="0">
                <a:solidFill>
                  <a:srgbClr val="FF0000"/>
                </a:solidFill>
                <a:latin typeface="Arial"/>
                <a:cs typeface="Arial"/>
              </a:rPr>
              <a:t>COSA</a:t>
            </a:r>
            <a:r>
              <a:rPr sz="3200" b="1" spc="-160" dirty="0">
                <a:solidFill>
                  <a:srgbClr val="FF0000"/>
                </a:solidFill>
                <a:latin typeface="Arial"/>
                <a:cs typeface="Arial"/>
              </a:rPr>
              <a:t> </a:t>
            </a:r>
            <a:r>
              <a:rPr sz="3200" b="1" spc="-45" dirty="0">
                <a:solidFill>
                  <a:srgbClr val="FF0000"/>
                </a:solidFill>
                <a:latin typeface="Arial"/>
                <a:cs typeface="Arial"/>
              </a:rPr>
              <a:t>FARE</a:t>
            </a:r>
            <a:endParaRPr sz="3200">
              <a:latin typeface="Arial"/>
              <a:cs typeface="Arial"/>
            </a:endParaRPr>
          </a:p>
          <a:p>
            <a:pPr>
              <a:lnSpc>
                <a:spcPct val="100000"/>
              </a:lnSpc>
            </a:pPr>
            <a:endParaRPr sz="3600">
              <a:latin typeface="Arial"/>
              <a:cs typeface="Arial"/>
            </a:endParaRPr>
          </a:p>
          <a:p>
            <a:pPr marL="328295">
              <a:lnSpc>
                <a:spcPct val="100000"/>
              </a:lnSpc>
              <a:spcBef>
                <a:spcPts val="2230"/>
              </a:spcBef>
            </a:pPr>
            <a:r>
              <a:rPr sz="3200" dirty="0">
                <a:solidFill>
                  <a:srgbClr val="333399"/>
                </a:solidFill>
                <a:latin typeface="Arial MT"/>
                <a:cs typeface="Arial MT"/>
              </a:rPr>
              <a:t>Lavare</a:t>
            </a:r>
            <a:r>
              <a:rPr sz="3200" spc="-50" dirty="0">
                <a:solidFill>
                  <a:srgbClr val="333399"/>
                </a:solidFill>
                <a:latin typeface="Arial MT"/>
                <a:cs typeface="Arial MT"/>
              </a:rPr>
              <a:t> </a:t>
            </a:r>
            <a:r>
              <a:rPr sz="3200" dirty="0">
                <a:solidFill>
                  <a:srgbClr val="333399"/>
                </a:solidFill>
                <a:latin typeface="Arial MT"/>
                <a:cs typeface="Arial MT"/>
              </a:rPr>
              <a:t>l’occhio</a:t>
            </a:r>
            <a:endParaRPr sz="3200">
              <a:latin typeface="Arial MT"/>
              <a:cs typeface="Arial MT"/>
            </a:endParaRPr>
          </a:p>
          <a:p>
            <a:pPr marL="298450" marR="5080" indent="-285750">
              <a:lnSpc>
                <a:spcPct val="77100"/>
              </a:lnSpc>
              <a:spcBef>
                <a:spcPts val="865"/>
              </a:spcBef>
            </a:pPr>
            <a:r>
              <a:rPr sz="2350" spc="5" dirty="0">
                <a:solidFill>
                  <a:srgbClr val="333399"/>
                </a:solidFill>
                <a:latin typeface="Arial MT"/>
                <a:cs typeface="Arial MT"/>
              </a:rPr>
              <a:t>Chiuderlo</a:t>
            </a:r>
            <a:r>
              <a:rPr sz="2350" dirty="0">
                <a:solidFill>
                  <a:srgbClr val="333399"/>
                </a:solidFill>
                <a:latin typeface="Arial MT"/>
                <a:cs typeface="Arial MT"/>
              </a:rPr>
              <a:t> </a:t>
            </a:r>
            <a:r>
              <a:rPr sz="2350" spc="10" dirty="0">
                <a:solidFill>
                  <a:srgbClr val="333399"/>
                </a:solidFill>
                <a:latin typeface="Arial MT"/>
                <a:cs typeface="Arial MT"/>
              </a:rPr>
              <a:t>e</a:t>
            </a:r>
            <a:r>
              <a:rPr sz="2350" spc="5" dirty="0">
                <a:solidFill>
                  <a:srgbClr val="333399"/>
                </a:solidFill>
                <a:latin typeface="Arial MT"/>
                <a:cs typeface="Arial MT"/>
              </a:rPr>
              <a:t> coprirlo</a:t>
            </a:r>
            <a:r>
              <a:rPr sz="2350" dirty="0">
                <a:solidFill>
                  <a:srgbClr val="333399"/>
                </a:solidFill>
                <a:latin typeface="Arial MT"/>
                <a:cs typeface="Arial MT"/>
              </a:rPr>
              <a:t> </a:t>
            </a:r>
            <a:r>
              <a:rPr sz="2350" spc="5" dirty="0">
                <a:solidFill>
                  <a:srgbClr val="333399"/>
                </a:solidFill>
                <a:latin typeface="Arial MT"/>
                <a:cs typeface="Arial MT"/>
              </a:rPr>
              <a:t>con </a:t>
            </a:r>
            <a:r>
              <a:rPr sz="2350" spc="10" dirty="0">
                <a:solidFill>
                  <a:srgbClr val="333399"/>
                </a:solidFill>
                <a:latin typeface="Arial MT"/>
                <a:cs typeface="Arial MT"/>
              </a:rPr>
              <a:t>una</a:t>
            </a:r>
            <a:r>
              <a:rPr sz="2350" dirty="0">
                <a:solidFill>
                  <a:srgbClr val="333399"/>
                </a:solidFill>
                <a:latin typeface="Arial MT"/>
                <a:cs typeface="Arial MT"/>
              </a:rPr>
              <a:t> </a:t>
            </a:r>
            <a:r>
              <a:rPr sz="2350" spc="5" dirty="0">
                <a:solidFill>
                  <a:srgbClr val="333399"/>
                </a:solidFill>
                <a:latin typeface="Arial MT"/>
                <a:cs typeface="Arial MT"/>
              </a:rPr>
              <a:t>garza </a:t>
            </a:r>
            <a:r>
              <a:rPr sz="2350" spc="10" dirty="0">
                <a:solidFill>
                  <a:srgbClr val="333399"/>
                </a:solidFill>
                <a:latin typeface="Arial MT"/>
                <a:cs typeface="Arial MT"/>
              </a:rPr>
              <a:t>o</a:t>
            </a:r>
            <a:r>
              <a:rPr sz="2350" spc="5" dirty="0">
                <a:solidFill>
                  <a:srgbClr val="333399"/>
                </a:solidFill>
                <a:latin typeface="Arial MT"/>
                <a:cs typeface="Arial MT"/>
              </a:rPr>
              <a:t> </a:t>
            </a:r>
            <a:r>
              <a:rPr sz="2350" spc="10" dirty="0">
                <a:solidFill>
                  <a:srgbClr val="333399"/>
                </a:solidFill>
                <a:latin typeface="Arial MT"/>
                <a:cs typeface="Arial MT"/>
              </a:rPr>
              <a:t>una </a:t>
            </a:r>
            <a:r>
              <a:rPr sz="2350" spc="-640" dirty="0">
                <a:solidFill>
                  <a:srgbClr val="333399"/>
                </a:solidFill>
                <a:latin typeface="Arial MT"/>
                <a:cs typeface="Arial MT"/>
              </a:rPr>
              <a:t> </a:t>
            </a:r>
            <a:r>
              <a:rPr sz="2350" spc="5" dirty="0">
                <a:solidFill>
                  <a:srgbClr val="333399"/>
                </a:solidFill>
                <a:latin typeface="Arial MT"/>
                <a:cs typeface="Arial MT"/>
              </a:rPr>
              <a:t>benda,</a:t>
            </a:r>
            <a:r>
              <a:rPr sz="2350" dirty="0">
                <a:solidFill>
                  <a:srgbClr val="333399"/>
                </a:solidFill>
                <a:latin typeface="Arial MT"/>
                <a:cs typeface="Arial MT"/>
              </a:rPr>
              <a:t> </a:t>
            </a:r>
            <a:r>
              <a:rPr sz="2350" spc="5" dirty="0">
                <a:solidFill>
                  <a:srgbClr val="333399"/>
                </a:solidFill>
                <a:latin typeface="Arial MT"/>
                <a:cs typeface="Arial MT"/>
              </a:rPr>
              <a:t>senza comprimere troppo</a:t>
            </a:r>
            <a:endParaRPr sz="2350">
              <a:latin typeface="Arial MT"/>
              <a:cs typeface="Arial MT"/>
            </a:endParaRPr>
          </a:p>
          <a:p>
            <a:pPr marL="298450" marR="523875" indent="-285750">
              <a:lnSpc>
                <a:spcPct val="77100"/>
              </a:lnSpc>
              <a:spcBef>
                <a:spcPts val="515"/>
              </a:spcBef>
            </a:pPr>
            <a:r>
              <a:rPr sz="2350" spc="5" dirty="0">
                <a:solidFill>
                  <a:srgbClr val="333399"/>
                </a:solidFill>
                <a:latin typeface="Arial MT"/>
                <a:cs typeface="Arial MT"/>
              </a:rPr>
              <a:t>Far trasportare l’infortunato in Pronto </a:t>
            </a:r>
            <a:r>
              <a:rPr sz="2350" spc="-640" dirty="0">
                <a:solidFill>
                  <a:srgbClr val="333399"/>
                </a:solidFill>
                <a:latin typeface="Arial MT"/>
                <a:cs typeface="Arial MT"/>
              </a:rPr>
              <a:t> </a:t>
            </a:r>
            <a:r>
              <a:rPr sz="2350" spc="5" dirty="0">
                <a:solidFill>
                  <a:srgbClr val="333399"/>
                </a:solidFill>
                <a:latin typeface="Arial MT"/>
                <a:cs typeface="Arial MT"/>
              </a:rPr>
              <a:t>Soccorso</a:t>
            </a:r>
            <a:endParaRPr sz="2350">
              <a:latin typeface="Arial MT"/>
              <a:cs typeface="Arial MT"/>
            </a:endParaRPr>
          </a:p>
        </p:txBody>
      </p:sp>
      <p:pic>
        <p:nvPicPr>
          <p:cNvPr id="4" name="object 4"/>
          <p:cNvPicPr/>
          <p:nvPr/>
        </p:nvPicPr>
        <p:blipFill>
          <a:blip r:embed="rId2" cstate="print"/>
          <a:stretch>
            <a:fillRect/>
          </a:stretch>
        </p:blipFill>
        <p:spPr>
          <a:xfrm>
            <a:off x="5697797" y="2057400"/>
            <a:ext cx="2833687" cy="3452812"/>
          </a:xfrm>
          <a:prstGeom prst="rect">
            <a:avLst/>
          </a:prstGeom>
        </p:spPr>
      </p:pic>
      <p:pic>
        <p:nvPicPr>
          <p:cNvPr id="5" name="object 5"/>
          <p:cNvPicPr/>
          <p:nvPr/>
        </p:nvPicPr>
        <p:blipFill>
          <a:blip r:embed="rId3" cstate="print"/>
          <a:stretch>
            <a:fillRect/>
          </a:stretch>
        </p:blipFill>
        <p:spPr>
          <a:xfrm>
            <a:off x="468312" y="1109662"/>
            <a:ext cx="2303462" cy="1576387"/>
          </a:xfrm>
          <a:prstGeom prst="rect">
            <a:avLst/>
          </a:prstGeom>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84128" y="90809"/>
            <a:ext cx="2976245" cy="452120"/>
          </a:xfrm>
          <a:prstGeom prst="rect">
            <a:avLst/>
          </a:prstGeom>
        </p:spPr>
        <p:txBody>
          <a:bodyPr vert="horz" wrap="square" lIns="0" tIns="12700" rIns="0" bIns="0" rtlCol="0">
            <a:spAutoFit/>
          </a:bodyPr>
          <a:lstStyle/>
          <a:p>
            <a:pPr marL="12700">
              <a:lnSpc>
                <a:spcPct val="100000"/>
              </a:lnSpc>
              <a:spcBef>
                <a:spcPts val="100"/>
              </a:spcBef>
            </a:pPr>
            <a:r>
              <a:rPr sz="2800" b="1" spc="-5" dirty="0">
                <a:solidFill>
                  <a:srgbClr val="FF0000"/>
                </a:solidFill>
                <a:latin typeface="Arial"/>
                <a:cs typeface="Arial"/>
              </a:rPr>
              <a:t>COSA</a:t>
            </a:r>
            <a:r>
              <a:rPr sz="2800" b="1" spc="-140" dirty="0">
                <a:solidFill>
                  <a:srgbClr val="FF0000"/>
                </a:solidFill>
                <a:latin typeface="Arial"/>
                <a:cs typeface="Arial"/>
              </a:rPr>
              <a:t> </a:t>
            </a:r>
            <a:r>
              <a:rPr sz="2800" b="1" spc="-5" dirty="0">
                <a:solidFill>
                  <a:srgbClr val="FF0000"/>
                </a:solidFill>
                <a:latin typeface="Arial"/>
                <a:cs typeface="Arial"/>
              </a:rPr>
              <a:t>NON</a:t>
            </a:r>
            <a:r>
              <a:rPr sz="2800" b="1" spc="-30" dirty="0">
                <a:solidFill>
                  <a:srgbClr val="FF0000"/>
                </a:solidFill>
                <a:latin typeface="Arial"/>
                <a:cs typeface="Arial"/>
              </a:rPr>
              <a:t> </a:t>
            </a:r>
            <a:r>
              <a:rPr sz="2800" b="1" spc="-40" dirty="0">
                <a:solidFill>
                  <a:srgbClr val="FF0000"/>
                </a:solidFill>
                <a:latin typeface="Arial"/>
                <a:cs typeface="Arial"/>
              </a:rPr>
              <a:t>FARE</a:t>
            </a:r>
            <a:endParaRPr sz="2800">
              <a:latin typeface="Arial"/>
              <a:cs typeface="Arial"/>
            </a:endParaRPr>
          </a:p>
        </p:txBody>
      </p:sp>
      <p:pic>
        <p:nvPicPr>
          <p:cNvPr id="3" name="object 3"/>
          <p:cNvPicPr/>
          <p:nvPr/>
        </p:nvPicPr>
        <p:blipFill>
          <a:blip r:embed="rId2" cstate="print"/>
          <a:stretch>
            <a:fillRect/>
          </a:stretch>
        </p:blipFill>
        <p:spPr>
          <a:xfrm>
            <a:off x="107950" y="836612"/>
            <a:ext cx="2303462" cy="1554162"/>
          </a:xfrm>
          <a:prstGeom prst="rect">
            <a:avLst/>
          </a:prstGeom>
        </p:spPr>
      </p:pic>
      <p:sp>
        <p:nvSpPr>
          <p:cNvPr id="4" name="object 4"/>
          <p:cNvSpPr txBox="1"/>
          <p:nvPr/>
        </p:nvSpPr>
        <p:spPr>
          <a:xfrm>
            <a:off x="77787" y="967065"/>
            <a:ext cx="8534400" cy="5219700"/>
          </a:xfrm>
          <a:prstGeom prst="rect">
            <a:avLst/>
          </a:prstGeom>
        </p:spPr>
        <p:txBody>
          <a:bodyPr vert="horz" wrap="square" lIns="0" tIns="43180" rIns="0" bIns="0" rtlCol="0">
            <a:spAutoFit/>
          </a:bodyPr>
          <a:lstStyle/>
          <a:p>
            <a:pPr marL="2918460" marR="5080">
              <a:lnSpc>
                <a:spcPts val="3700"/>
              </a:lnSpc>
              <a:spcBef>
                <a:spcPts val="340"/>
              </a:spcBef>
            </a:pPr>
            <a:r>
              <a:rPr sz="3200" dirty="0">
                <a:solidFill>
                  <a:srgbClr val="333399"/>
                </a:solidFill>
                <a:latin typeface="Arial MT"/>
                <a:cs typeface="Arial MT"/>
              </a:rPr>
              <a:t>Non</a:t>
            </a:r>
            <a:r>
              <a:rPr sz="3200" spc="-15" dirty="0">
                <a:solidFill>
                  <a:srgbClr val="333399"/>
                </a:solidFill>
                <a:latin typeface="Arial MT"/>
                <a:cs typeface="Arial MT"/>
              </a:rPr>
              <a:t> </a:t>
            </a:r>
            <a:r>
              <a:rPr sz="3200" spc="-5" dirty="0">
                <a:solidFill>
                  <a:srgbClr val="333399"/>
                </a:solidFill>
                <a:latin typeface="Arial MT"/>
                <a:cs typeface="Arial MT"/>
              </a:rPr>
              <a:t>strofinare</a:t>
            </a:r>
            <a:r>
              <a:rPr sz="3200" spc="-15" dirty="0">
                <a:solidFill>
                  <a:srgbClr val="333399"/>
                </a:solidFill>
                <a:latin typeface="Arial MT"/>
                <a:cs typeface="Arial MT"/>
              </a:rPr>
              <a:t> </a:t>
            </a:r>
            <a:r>
              <a:rPr sz="3200" dirty="0">
                <a:solidFill>
                  <a:srgbClr val="333399"/>
                </a:solidFill>
                <a:latin typeface="Arial MT"/>
                <a:cs typeface="Arial MT"/>
              </a:rPr>
              <a:t>mai</a:t>
            </a:r>
            <a:r>
              <a:rPr sz="3200" spc="-15" dirty="0">
                <a:solidFill>
                  <a:srgbClr val="333399"/>
                </a:solidFill>
                <a:latin typeface="Arial MT"/>
                <a:cs typeface="Arial MT"/>
              </a:rPr>
              <a:t> </a:t>
            </a:r>
            <a:r>
              <a:rPr sz="3200" dirty="0">
                <a:solidFill>
                  <a:srgbClr val="333399"/>
                </a:solidFill>
                <a:latin typeface="Arial MT"/>
                <a:cs typeface="Arial MT"/>
              </a:rPr>
              <a:t>l’occhio,</a:t>
            </a:r>
            <a:r>
              <a:rPr sz="3200" spc="-20" dirty="0">
                <a:solidFill>
                  <a:srgbClr val="333399"/>
                </a:solidFill>
                <a:latin typeface="Arial MT"/>
                <a:cs typeface="Arial MT"/>
              </a:rPr>
              <a:t> </a:t>
            </a:r>
            <a:r>
              <a:rPr sz="3200" dirty="0">
                <a:solidFill>
                  <a:srgbClr val="333399"/>
                </a:solidFill>
                <a:latin typeface="Arial MT"/>
                <a:cs typeface="Arial MT"/>
              </a:rPr>
              <a:t>per </a:t>
            </a:r>
            <a:r>
              <a:rPr sz="3200" spc="-875" dirty="0">
                <a:solidFill>
                  <a:srgbClr val="333399"/>
                </a:solidFill>
                <a:latin typeface="Arial MT"/>
                <a:cs typeface="Arial MT"/>
              </a:rPr>
              <a:t> </a:t>
            </a:r>
            <a:r>
              <a:rPr sz="3200" spc="-5" dirty="0">
                <a:solidFill>
                  <a:srgbClr val="333399"/>
                </a:solidFill>
                <a:latin typeface="Arial MT"/>
                <a:cs typeface="Arial MT"/>
              </a:rPr>
              <a:t>evitare </a:t>
            </a:r>
            <a:r>
              <a:rPr sz="3200" dirty="0">
                <a:solidFill>
                  <a:srgbClr val="333399"/>
                </a:solidFill>
                <a:latin typeface="Arial MT"/>
                <a:cs typeface="Arial MT"/>
              </a:rPr>
              <a:t>la </a:t>
            </a:r>
            <a:r>
              <a:rPr sz="3200" spc="-5" dirty="0">
                <a:solidFill>
                  <a:srgbClr val="333399"/>
                </a:solidFill>
                <a:latin typeface="Arial MT"/>
                <a:cs typeface="Arial MT"/>
              </a:rPr>
              <a:t>penetrazione</a:t>
            </a:r>
            <a:r>
              <a:rPr sz="3200" dirty="0">
                <a:solidFill>
                  <a:srgbClr val="333399"/>
                </a:solidFill>
                <a:latin typeface="Arial MT"/>
                <a:cs typeface="Arial MT"/>
              </a:rPr>
              <a:t> in </a:t>
            </a:r>
            <a:r>
              <a:rPr sz="3200" spc="5" dirty="0">
                <a:solidFill>
                  <a:srgbClr val="333399"/>
                </a:solidFill>
                <a:latin typeface="Arial MT"/>
                <a:cs typeface="Arial MT"/>
              </a:rPr>
              <a:t> </a:t>
            </a:r>
            <a:r>
              <a:rPr sz="3200" spc="-5" dirty="0">
                <a:solidFill>
                  <a:srgbClr val="333399"/>
                </a:solidFill>
                <a:latin typeface="Arial MT"/>
                <a:cs typeface="Arial MT"/>
              </a:rPr>
              <a:t>profondità </a:t>
            </a:r>
            <a:r>
              <a:rPr sz="3200" dirty="0">
                <a:solidFill>
                  <a:srgbClr val="333399"/>
                </a:solidFill>
                <a:latin typeface="Arial MT"/>
                <a:cs typeface="Arial MT"/>
              </a:rPr>
              <a:t>del</a:t>
            </a:r>
            <a:r>
              <a:rPr sz="3200" spc="-5" dirty="0">
                <a:solidFill>
                  <a:srgbClr val="333399"/>
                </a:solidFill>
                <a:latin typeface="Arial MT"/>
                <a:cs typeface="Arial MT"/>
              </a:rPr>
              <a:t> </a:t>
            </a:r>
            <a:r>
              <a:rPr sz="3200" dirty="0">
                <a:solidFill>
                  <a:srgbClr val="333399"/>
                </a:solidFill>
                <a:latin typeface="Arial MT"/>
                <a:cs typeface="Arial MT"/>
              </a:rPr>
              <a:t>corpo</a:t>
            </a:r>
            <a:r>
              <a:rPr sz="3200" spc="-5" dirty="0">
                <a:solidFill>
                  <a:srgbClr val="333399"/>
                </a:solidFill>
                <a:latin typeface="Arial MT"/>
                <a:cs typeface="Arial MT"/>
              </a:rPr>
              <a:t> estraneo.</a:t>
            </a:r>
            <a:endParaRPr sz="3200">
              <a:latin typeface="Arial MT"/>
              <a:cs typeface="Arial MT"/>
            </a:endParaRPr>
          </a:p>
          <a:p>
            <a:pPr marL="146685">
              <a:lnSpc>
                <a:spcPct val="100000"/>
              </a:lnSpc>
              <a:spcBef>
                <a:spcPts val="1785"/>
              </a:spcBef>
            </a:pPr>
            <a:r>
              <a:rPr sz="3200" dirty="0">
                <a:solidFill>
                  <a:srgbClr val="333399"/>
                </a:solidFill>
                <a:latin typeface="Arial MT"/>
                <a:cs typeface="Arial MT"/>
              </a:rPr>
              <a:t>Non</a:t>
            </a:r>
            <a:r>
              <a:rPr sz="3200" spc="-15" dirty="0">
                <a:solidFill>
                  <a:srgbClr val="333399"/>
                </a:solidFill>
                <a:latin typeface="Arial MT"/>
                <a:cs typeface="Arial MT"/>
              </a:rPr>
              <a:t> </a:t>
            </a:r>
            <a:r>
              <a:rPr sz="3200" dirty="0">
                <a:solidFill>
                  <a:srgbClr val="333399"/>
                </a:solidFill>
                <a:latin typeface="Arial MT"/>
                <a:cs typeface="Arial MT"/>
              </a:rPr>
              <a:t>aprire</a:t>
            </a:r>
            <a:r>
              <a:rPr sz="3200" spc="-15" dirty="0">
                <a:solidFill>
                  <a:srgbClr val="333399"/>
                </a:solidFill>
                <a:latin typeface="Arial MT"/>
                <a:cs typeface="Arial MT"/>
              </a:rPr>
              <a:t> </a:t>
            </a:r>
            <a:r>
              <a:rPr sz="3200" dirty="0">
                <a:solidFill>
                  <a:srgbClr val="333399"/>
                </a:solidFill>
                <a:latin typeface="Arial MT"/>
                <a:cs typeface="Arial MT"/>
              </a:rPr>
              <a:t>con</a:t>
            </a:r>
            <a:r>
              <a:rPr sz="3200" spc="-10" dirty="0">
                <a:solidFill>
                  <a:srgbClr val="333399"/>
                </a:solidFill>
                <a:latin typeface="Arial MT"/>
                <a:cs typeface="Arial MT"/>
              </a:rPr>
              <a:t> </a:t>
            </a:r>
            <a:r>
              <a:rPr sz="3200" spc="-5" dirty="0">
                <a:solidFill>
                  <a:srgbClr val="333399"/>
                </a:solidFill>
                <a:latin typeface="Arial MT"/>
                <a:cs typeface="Arial MT"/>
              </a:rPr>
              <a:t>forza</a:t>
            </a:r>
            <a:r>
              <a:rPr sz="3200" spc="-15" dirty="0">
                <a:solidFill>
                  <a:srgbClr val="333399"/>
                </a:solidFill>
                <a:latin typeface="Arial MT"/>
                <a:cs typeface="Arial MT"/>
              </a:rPr>
              <a:t> </a:t>
            </a:r>
            <a:r>
              <a:rPr sz="3200" dirty="0">
                <a:solidFill>
                  <a:srgbClr val="333399"/>
                </a:solidFill>
                <a:latin typeface="Arial MT"/>
                <a:cs typeface="Arial MT"/>
              </a:rPr>
              <a:t>le</a:t>
            </a:r>
            <a:r>
              <a:rPr sz="3200" spc="-10" dirty="0">
                <a:solidFill>
                  <a:srgbClr val="333399"/>
                </a:solidFill>
                <a:latin typeface="Arial MT"/>
                <a:cs typeface="Arial MT"/>
              </a:rPr>
              <a:t> </a:t>
            </a:r>
            <a:r>
              <a:rPr sz="3200" dirty="0">
                <a:solidFill>
                  <a:srgbClr val="333399"/>
                </a:solidFill>
                <a:latin typeface="Arial MT"/>
                <a:cs typeface="Arial MT"/>
              </a:rPr>
              <a:t>palpebre.</a:t>
            </a:r>
            <a:endParaRPr sz="3200">
              <a:latin typeface="Arial MT"/>
              <a:cs typeface="Arial MT"/>
            </a:endParaRPr>
          </a:p>
          <a:p>
            <a:pPr marL="146685" marR="2459355">
              <a:lnSpc>
                <a:spcPts val="3340"/>
              </a:lnSpc>
              <a:spcBef>
                <a:spcPts val="2360"/>
              </a:spcBef>
            </a:pPr>
            <a:r>
              <a:rPr sz="3200" dirty="0">
                <a:solidFill>
                  <a:srgbClr val="333399"/>
                </a:solidFill>
                <a:latin typeface="Arial MT"/>
                <a:cs typeface="Arial MT"/>
              </a:rPr>
              <a:t>Non</a:t>
            </a:r>
            <a:r>
              <a:rPr sz="3200" spc="-10" dirty="0">
                <a:solidFill>
                  <a:srgbClr val="333399"/>
                </a:solidFill>
                <a:latin typeface="Arial MT"/>
                <a:cs typeface="Arial MT"/>
              </a:rPr>
              <a:t> </a:t>
            </a:r>
            <a:r>
              <a:rPr sz="3200" dirty="0">
                <a:solidFill>
                  <a:srgbClr val="333399"/>
                </a:solidFill>
                <a:latin typeface="Arial MT"/>
                <a:cs typeface="Arial MT"/>
              </a:rPr>
              <a:t>applicare</a:t>
            </a:r>
            <a:r>
              <a:rPr sz="3200" spc="-10" dirty="0">
                <a:solidFill>
                  <a:srgbClr val="333399"/>
                </a:solidFill>
                <a:latin typeface="Arial MT"/>
                <a:cs typeface="Arial MT"/>
              </a:rPr>
              <a:t> </a:t>
            </a:r>
            <a:r>
              <a:rPr sz="3200" dirty="0">
                <a:solidFill>
                  <a:srgbClr val="333399"/>
                </a:solidFill>
                <a:latin typeface="Arial MT"/>
                <a:cs typeface="Arial MT"/>
              </a:rPr>
              <a:t>mai</a:t>
            </a:r>
            <a:r>
              <a:rPr sz="3200" spc="-10" dirty="0">
                <a:solidFill>
                  <a:srgbClr val="333399"/>
                </a:solidFill>
                <a:latin typeface="Arial MT"/>
                <a:cs typeface="Arial MT"/>
              </a:rPr>
              <a:t> </a:t>
            </a:r>
            <a:r>
              <a:rPr sz="3200" spc="-5" dirty="0">
                <a:solidFill>
                  <a:srgbClr val="333399"/>
                </a:solidFill>
                <a:latin typeface="Arial MT"/>
                <a:cs typeface="Arial MT"/>
              </a:rPr>
              <a:t>cotone</a:t>
            </a:r>
            <a:r>
              <a:rPr sz="3200" spc="-10" dirty="0">
                <a:solidFill>
                  <a:srgbClr val="333399"/>
                </a:solidFill>
                <a:latin typeface="Arial MT"/>
                <a:cs typeface="Arial MT"/>
              </a:rPr>
              <a:t> </a:t>
            </a:r>
            <a:r>
              <a:rPr sz="3200" spc="-5" dirty="0">
                <a:solidFill>
                  <a:srgbClr val="333399"/>
                </a:solidFill>
                <a:latin typeface="Arial MT"/>
                <a:cs typeface="Arial MT"/>
              </a:rPr>
              <a:t>idrofilo </a:t>
            </a:r>
            <a:r>
              <a:rPr sz="3200" spc="-875" dirty="0">
                <a:solidFill>
                  <a:srgbClr val="333399"/>
                </a:solidFill>
                <a:latin typeface="Arial MT"/>
                <a:cs typeface="Arial MT"/>
              </a:rPr>
              <a:t> </a:t>
            </a:r>
            <a:r>
              <a:rPr sz="3200" spc="-5" dirty="0">
                <a:solidFill>
                  <a:srgbClr val="333399"/>
                </a:solidFill>
                <a:latin typeface="Arial MT"/>
                <a:cs typeface="Arial MT"/>
              </a:rPr>
              <a:t>(ovatta)</a:t>
            </a:r>
            <a:r>
              <a:rPr sz="3200" spc="-10" dirty="0">
                <a:solidFill>
                  <a:srgbClr val="333399"/>
                </a:solidFill>
                <a:latin typeface="Arial MT"/>
                <a:cs typeface="Arial MT"/>
              </a:rPr>
              <a:t> </a:t>
            </a:r>
            <a:r>
              <a:rPr sz="3200" dirty="0">
                <a:solidFill>
                  <a:srgbClr val="333399"/>
                </a:solidFill>
                <a:latin typeface="Arial MT"/>
                <a:cs typeface="Arial MT"/>
              </a:rPr>
              <a:t>sull’occhio.</a:t>
            </a:r>
            <a:endParaRPr sz="3200">
              <a:latin typeface="Arial MT"/>
              <a:cs typeface="Arial MT"/>
            </a:endParaRPr>
          </a:p>
          <a:p>
            <a:pPr>
              <a:lnSpc>
                <a:spcPct val="100000"/>
              </a:lnSpc>
            </a:pPr>
            <a:endParaRPr sz="3600">
              <a:latin typeface="Arial MT"/>
              <a:cs typeface="Arial MT"/>
            </a:endParaRPr>
          </a:p>
          <a:p>
            <a:pPr marL="12700" marR="2548890">
              <a:lnSpc>
                <a:spcPct val="105200"/>
              </a:lnSpc>
              <a:spcBef>
                <a:spcPts val="2670"/>
              </a:spcBef>
            </a:pPr>
            <a:r>
              <a:rPr sz="3200" dirty="0">
                <a:solidFill>
                  <a:srgbClr val="333399"/>
                </a:solidFill>
                <a:latin typeface="Arial MT"/>
                <a:cs typeface="Arial MT"/>
              </a:rPr>
              <a:t>Non</a:t>
            </a:r>
            <a:r>
              <a:rPr sz="3200" spc="-10" dirty="0">
                <a:solidFill>
                  <a:srgbClr val="333399"/>
                </a:solidFill>
                <a:latin typeface="Arial MT"/>
                <a:cs typeface="Arial MT"/>
              </a:rPr>
              <a:t> </a:t>
            </a:r>
            <a:r>
              <a:rPr sz="3200" dirty="0">
                <a:solidFill>
                  <a:srgbClr val="333399"/>
                </a:solidFill>
                <a:latin typeface="Arial MT"/>
                <a:cs typeface="Arial MT"/>
              </a:rPr>
              <a:t>rimuovere</a:t>
            </a:r>
            <a:r>
              <a:rPr sz="3200" spc="-10" dirty="0">
                <a:solidFill>
                  <a:srgbClr val="333399"/>
                </a:solidFill>
                <a:latin typeface="Arial MT"/>
                <a:cs typeface="Arial MT"/>
              </a:rPr>
              <a:t> </a:t>
            </a:r>
            <a:r>
              <a:rPr sz="3200" dirty="0">
                <a:solidFill>
                  <a:srgbClr val="333399"/>
                </a:solidFill>
                <a:latin typeface="Arial MT"/>
                <a:cs typeface="Arial MT"/>
              </a:rPr>
              <a:t>le</a:t>
            </a:r>
            <a:r>
              <a:rPr sz="3200" spc="-10" dirty="0">
                <a:solidFill>
                  <a:srgbClr val="333399"/>
                </a:solidFill>
                <a:latin typeface="Arial MT"/>
                <a:cs typeface="Arial MT"/>
              </a:rPr>
              <a:t> </a:t>
            </a:r>
            <a:r>
              <a:rPr sz="3200" spc="-5" dirty="0">
                <a:solidFill>
                  <a:srgbClr val="333399"/>
                </a:solidFill>
                <a:latin typeface="Arial MT"/>
                <a:cs typeface="Arial MT"/>
              </a:rPr>
              <a:t>lenti</a:t>
            </a:r>
            <a:r>
              <a:rPr sz="3200" spc="-10" dirty="0">
                <a:solidFill>
                  <a:srgbClr val="333399"/>
                </a:solidFill>
                <a:latin typeface="Arial MT"/>
                <a:cs typeface="Arial MT"/>
              </a:rPr>
              <a:t> </a:t>
            </a:r>
            <a:r>
              <a:rPr sz="3200" dirty="0">
                <a:solidFill>
                  <a:srgbClr val="333399"/>
                </a:solidFill>
                <a:latin typeface="Arial MT"/>
                <a:cs typeface="Arial MT"/>
              </a:rPr>
              <a:t>a</a:t>
            </a:r>
            <a:r>
              <a:rPr sz="3200" spc="-10" dirty="0">
                <a:solidFill>
                  <a:srgbClr val="333399"/>
                </a:solidFill>
                <a:latin typeface="Arial MT"/>
                <a:cs typeface="Arial MT"/>
              </a:rPr>
              <a:t> </a:t>
            </a:r>
            <a:r>
              <a:rPr sz="3200" spc="-5" dirty="0">
                <a:solidFill>
                  <a:srgbClr val="333399"/>
                </a:solidFill>
                <a:latin typeface="Arial MT"/>
                <a:cs typeface="Arial MT"/>
              </a:rPr>
              <a:t>contatto. </a:t>
            </a:r>
            <a:r>
              <a:rPr sz="3200" spc="-875" dirty="0">
                <a:solidFill>
                  <a:srgbClr val="333399"/>
                </a:solidFill>
                <a:latin typeface="Arial MT"/>
                <a:cs typeface="Arial MT"/>
              </a:rPr>
              <a:t> </a:t>
            </a:r>
            <a:r>
              <a:rPr sz="3200" dirty="0">
                <a:solidFill>
                  <a:srgbClr val="333399"/>
                </a:solidFill>
                <a:latin typeface="Arial MT"/>
                <a:cs typeface="Arial MT"/>
              </a:rPr>
              <a:t>Non</a:t>
            </a:r>
            <a:r>
              <a:rPr sz="3200" spc="-15" dirty="0">
                <a:solidFill>
                  <a:srgbClr val="333399"/>
                </a:solidFill>
                <a:latin typeface="Arial MT"/>
                <a:cs typeface="Arial MT"/>
              </a:rPr>
              <a:t> </a:t>
            </a:r>
            <a:r>
              <a:rPr sz="3200" dirty="0">
                <a:solidFill>
                  <a:srgbClr val="333399"/>
                </a:solidFill>
                <a:latin typeface="Arial MT"/>
                <a:cs typeface="Arial MT"/>
              </a:rPr>
              <a:t>rimuovere</a:t>
            </a:r>
            <a:r>
              <a:rPr sz="3200" spc="-15" dirty="0">
                <a:solidFill>
                  <a:srgbClr val="333399"/>
                </a:solidFill>
                <a:latin typeface="Arial MT"/>
                <a:cs typeface="Arial MT"/>
              </a:rPr>
              <a:t> </a:t>
            </a:r>
            <a:r>
              <a:rPr sz="3200" dirty="0">
                <a:solidFill>
                  <a:srgbClr val="333399"/>
                </a:solidFill>
                <a:latin typeface="Arial MT"/>
                <a:cs typeface="Arial MT"/>
              </a:rPr>
              <a:t>il</a:t>
            </a:r>
            <a:r>
              <a:rPr sz="3200" spc="-10" dirty="0">
                <a:solidFill>
                  <a:srgbClr val="333399"/>
                </a:solidFill>
                <a:latin typeface="Arial MT"/>
                <a:cs typeface="Arial MT"/>
              </a:rPr>
              <a:t> </a:t>
            </a:r>
            <a:r>
              <a:rPr sz="3200" dirty="0">
                <a:solidFill>
                  <a:srgbClr val="333399"/>
                </a:solidFill>
                <a:latin typeface="Arial MT"/>
                <a:cs typeface="Arial MT"/>
              </a:rPr>
              <a:t>corpo</a:t>
            </a:r>
            <a:r>
              <a:rPr sz="3200" spc="-15" dirty="0">
                <a:solidFill>
                  <a:srgbClr val="333399"/>
                </a:solidFill>
                <a:latin typeface="Arial MT"/>
                <a:cs typeface="Arial MT"/>
              </a:rPr>
              <a:t> </a:t>
            </a:r>
            <a:r>
              <a:rPr sz="3200" spc="-5" dirty="0">
                <a:solidFill>
                  <a:srgbClr val="333399"/>
                </a:solidFill>
                <a:latin typeface="Arial MT"/>
                <a:cs typeface="Arial MT"/>
              </a:rPr>
              <a:t>estraneo.</a:t>
            </a:r>
            <a:endParaRPr sz="3200">
              <a:latin typeface="Arial MT"/>
              <a:cs typeface="Arial MT"/>
            </a:endParaRPr>
          </a:p>
        </p:txBody>
      </p:sp>
      <p:pic>
        <p:nvPicPr>
          <p:cNvPr id="5" name="object 5"/>
          <p:cNvPicPr/>
          <p:nvPr/>
        </p:nvPicPr>
        <p:blipFill>
          <a:blip r:embed="rId3" cstate="print"/>
          <a:stretch>
            <a:fillRect/>
          </a:stretch>
        </p:blipFill>
        <p:spPr>
          <a:xfrm>
            <a:off x="6934200" y="2500612"/>
            <a:ext cx="2038350" cy="1581150"/>
          </a:xfrm>
          <a:prstGeom prst="rect">
            <a:avLst/>
          </a:prstGeom>
        </p:spPr>
      </p:pic>
      <p:pic>
        <p:nvPicPr>
          <p:cNvPr id="6" name="object 6"/>
          <p:cNvPicPr/>
          <p:nvPr/>
        </p:nvPicPr>
        <p:blipFill>
          <a:blip r:embed="rId4" cstate="print"/>
          <a:stretch>
            <a:fillRect/>
          </a:stretch>
        </p:blipFill>
        <p:spPr>
          <a:xfrm>
            <a:off x="6587693" y="4081762"/>
            <a:ext cx="2466975" cy="1847850"/>
          </a:xfrm>
          <a:prstGeom prst="rect">
            <a:avLst/>
          </a:prstGeom>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0" y="167009"/>
            <a:ext cx="993775" cy="452120"/>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FF0000"/>
                </a:solidFill>
                <a:latin typeface="Arial"/>
                <a:cs typeface="Arial"/>
              </a:rPr>
              <a:t>ACIDI</a:t>
            </a:r>
            <a:endParaRPr sz="2800" dirty="0">
              <a:latin typeface="Arial"/>
              <a:cs typeface="Arial"/>
            </a:endParaRPr>
          </a:p>
        </p:txBody>
      </p:sp>
      <p:sp>
        <p:nvSpPr>
          <p:cNvPr id="3" name="object 3"/>
          <p:cNvSpPr txBox="1"/>
          <p:nvPr/>
        </p:nvSpPr>
        <p:spPr>
          <a:xfrm>
            <a:off x="5671207" y="319409"/>
            <a:ext cx="875030" cy="452120"/>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FF0000"/>
                </a:solidFill>
                <a:latin typeface="Arial"/>
                <a:cs typeface="Arial"/>
              </a:rPr>
              <a:t>BASI</a:t>
            </a:r>
            <a:endParaRPr sz="2800" dirty="0">
              <a:latin typeface="Arial"/>
              <a:cs typeface="Arial"/>
            </a:endParaRPr>
          </a:p>
        </p:txBody>
      </p:sp>
      <p:sp>
        <p:nvSpPr>
          <p:cNvPr id="4" name="object 4"/>
          <p:cNvSpPr txBox="1"/>
          <p:nvPr/>
        </p:nvSpPr>
        <p:spPr>
          <a:xfrm>
            <a:off x="533400" y="604520"/>
            <a:ext cx="3667760" cy="5648960"/>
          </a:xfrm>
          <a:prstGeom prst="rect">
            <a:avLst/>
          </a:prstGeom>
        </p:spPr>
        <p:txBody>
          <a:bodyPr vert="horz" wrap="square" lIns="0" tIns="43180" rIns="0" bIns="0" rtlCol="0">
            <a:spAutoFit/>
          </a:bodyPr>
          <a:lstStyle/>
          <a:p>
            <a:pPr marL="12700" marR="5080">
              <a:lnSpc>
                <a:spcPts val="2700"/>
              </a:lnSpc>
              <a:spcBef>
                <a:spcPts val="340"/>
              </a:spcBef>
            </a:pPr>
            <a:r>
              <a:rPr sz="2400" b="1" spc="-5" dirty="0">
                <a:solidFill>
                  <a:srgbClr val="333399"/>
                </a:solidFill>
                <a:latin typeface="Times New Roman"/>
                <a:cs typeface="Times New Roman"/>
              </a:rPr>
              <a:t>Sostanza solida, liquida</a:t>
            </a:r>
            <a:r>
              <a:rPr sz="2400" b="1" dirty="0">
                <a:solidFill>
                  <a:srgbClr val="333399"/>
                </a:solidFill>
                <a:latin typeface="Times New Roman"/>
                <a:cs typeface="Times New Roman"/>
              </a:rPr>
              <a:t> o </a:t>
            </a:r>
            <a:r>
              <a:rPr sz="2400" b="1" spc="5" dirty="0">
                <a:solidFill>
                  <a:srgbClr val="333399"/>
                </a:solidFill>
                <a:latin typeface="Times New Roman"/>
                <a:cs typeface="Times New Roman"/>
              </a:rPr>
              <a:t> </a:t>
            </a:r>
            <a:r>
              <a:rPr sz="2400" b="1" dirty="0">
                <a:solidFill>
                  <a:srgbClr val="333399"/>
                </a:solidFill>
                <a:latin typeface="Times New Roman"/>
                <a:cs typeface="Times New Roman"/>
              </a:rPr>
              <a:t>gassosa di </a:t>
            </a:r>
            <a:r>
              <a:rPr sz="2400" b="1" spc="-10" dirty="0">
                <a:solidFill>
                  <a:srgbClr val="333399"/>
                </a:solidFill>
                <a:latin typeface="Times New Roman"/>
                <a:cs typeface="Times New Roman"/>
              </a:rPr>
              <a:t>sapore </a:t>
            </a:r>
            <a:r>
              <a:rPr sz="2400" b="1" spc="-5" dirty="0">
                <a:solidFill>
                  <a:srgbClr val="333399"/>
                </a:solidFill>
                <a:latin typeface="Times New Roman"/>
                <a:cs typeface="Times New Roman"/>
              </a:rPr>
              <a:t>pungente </a:t>
            </a:r>
            <a:r>
              <a:rPr sz="2400" b="1" dirty="0">
                <a:solidFill>
                  <a:srgbClr val="333399"/>
                </a:solidFill>
                <a:latin typeface="Times New Roman"/>
                <a:cs typeface="Times New Roman"/>
              </a:rPr>
              <a:t> </a:t>
            </a:r>
            <a:r>
              <a:rPr sz="2400" b="1" spc="-5" dirty="0">
                <a:solidFill>
                  <a:srgbClr val="333399"/>
                </a:solidFill>
                <a:latin typeface="Times New Roman"/>
                <a:cs typeface="Times New Roman"/>
              </a:rPr>
              <a:t>che in soluzione acquosa </a:t>
            </a:r>
            <a:r>
              <a:rPr sz="2400" b="1" dirty="0">
                <a:solidFill>
                  <a:srgbClr val="333399"/>
                </a:solidFill>
                <a:latin typeface="Times New Roman"/>
                <a:cs typeface="Times New Roman"/>
              </a:rPr>
              <a:t> </a:t>
            </a:r>
            <a:r>
              <a:rPr sz="2400" b="1" spc="-5" dirty="0">
                <a:solidFill>
                  <a:srgbClr val="333399"/>
                </a:solidFill>
                <a:latin typeface="Times New Roman"/>
                <a:cs typeface="Times New Roman"/>
              </a:rPr>
              <a:t>libera ioni </a:t>
            </a:r>
            <a:r>
              <a:rPr sz="2400" b="1" spc="-10" dirty="0">
                <a:solidFill>
                  <a:srgbClr val="333399"/>
                </a:solidFill>
                <a:latin typeface="Times New Roman"/>
                <a:cs typeface="Times New Roman"/>
              </a:rPr>
              <a:t>idrogeni </a:t>
            </a:r>
            <a:r>
              <a:rPr sz="2400" b="1" dirty="0">
                <a:solidFill>
                  <a:srgbClr val="333399"/>
                </a:solidFill>
                <a:latin typeface="Times New Roman"/>
                <a:cs typeface="Times New Roman"/>
              </a:rPr>
              <a:t>e </a:t>
            </a:r>
            <a:r>
              <a:rPr sz="2400" b="1" spc="-5" dirty="0">
                <a:solidFill>
                  <a:srgbClr val="333399"/>
                </a:solidFill>
                <a:latin typeface="Times New Roman"/>
                <a:cs typeface="Times New Roman"/>
              </a:rPr>
              <a:t>che, </a:t>
            </a:r>
            <a:r>
              <a:rPr sz="2400" b="1" dirty="0">
                <a:solidFill>
                  <a:srgbClr val="333399"/>
                </a:solidFill>
                <a:latin typeface="Times New Roman"/>
                <a:cs typeface="Times New Roman"/>
              </a:rPr>
              <a:t> </a:t>
            </a:r>
            <a:r>
              <a:rPr sz="2400" b="1" spc="-5" dirty="0">
                <a:solidFill>
                  <a:srgbClr val="333399"/>
                </a:solidFill>
                <a:latin typeface="Times New Roman"/>
                <a:cs typeface="Times New Roman"/>
              </a:rPr>
              <a:t>combinandosi con </a:t>
            </a:r>
            <a:r>
              <a:rPr sz="2400" b="1" dirty="0">
                <a:solidFill>
                  <a:srgbClr val="333399"/>
                </a:solidFill>
                <a:latin typeface="Times New Roman"/>
                <a:cs typeface="Times New Roman"/>
              </a:rPr>
              <a:t>una </a:t>
            </a:r>
            <a:r>
              <a:rPr sz="2400" b="1" spc="-5" dirty="0">
                <a:solidFill>
                  <a:srgbClr val="333399"/>
                </a:solidFill>
                <a:latin typeface="Times New Roman"/>
                <a:cs typeface="Times New Roman"/>
              </a:rPr>
              <a:t>base, </a:t>
            </a:r>
            <a:r>
              <a:rPr sz="2400" b="1" spc="-585" dirty="0">
                <a:solidFill>
                  <a:srgbClr val="333399"/>
                </a:solidFill>
                <a:latin typeface="Times New Roman"/>
                <a:cs typeface="Times New Roman"/>
              </a:rPr>
              <a:t> </a:t>
            </a:r>
            <a:r>
              <a:rPr sz="2400" b="1" dirty="0">
                <a:solidFill>
                  <a:srgbClr val="333399"/>
                </a:solidFill>
                <a:latin typeface="Times New Roman"/>
                <a:cs typeface="Times New Roman"/>
              </a:rPr>
              <a:t>dà</a:t>
            </a:r>
            <a:r>
              <a:rPr sz="2400" b="1" spc="-5" dirty="0">
                <a:solidFill>
                  <a:srgbClr val="333399"/>
                </a:solidFill>
                <a:latin typeface="Times New Roman"/>
                <a:cs typeface="Times New Roman"/>
              </a:rPr>
              <a:t> </a:t>
            </a:r>
            <a:r>
              <a:rPr sz="2400" b="1" dirty="0">
                <a:solidFill>
                  <a:srgbClr val="333399"/>
                </a:solidFill>
                <a:latin typeface="Times New Roman"/>
                <a:cs typeface="Times New Roman"/>
              </a:rPr>
              <a:t>un</a:t>
            </a:r>
            <a:r>
              <a:rPr sz="2400" b="1" spc="-5" dirty="0">
                <a:solidFill>
                  <a:srgbClr val="333399"/>
                </a:solidFill>
                <a:latin typeface="Times New Roman"/>
                <a:cs typeface="Times New Roman"/>
              </a:rPr>
              <a:t> sale.</a:t>
            </a:r>
            <a:endParaRPr sz="2400" dirty="0">
              <a:latin typeface="Times New Roman"/>
              <a:cs typeface="Times New Roman"/>
            </a:endParaRPr>
          </a:p>
          <a:p>
            <a:pPr marL="200025">
              <a:lnSpc>
                <a:spcPts val="3279"/>
              </a:lnSpc>
              <a:spcBef>
                <a:spcPts val="2105"/>
              </a:spcBef>
            </a:pPr>
            <a:r>
              <a:rPr sz="2800" b="1" spc="-5" dirty="0">
                <a:solidFill>
                  <a:srgbClr val="FF0000"/>
                </a:solidFill>
                <a:latin typeface="Arial"/>
                <a:cs typeface="Arial"/>
              </a:rPr>
              <a:t>Esempi:</a:t>
            </a:r>
            <a:endParaRPr sz="2800" dirty="0">
              <a:latin typeface="Arial"/>
              <a:cs typeface="Arial"/>
            </a:endParaRPr>
          </a:p>
          <a:p>
            <a:pPr marL="942975" marR="1229995" indent="-285750">
              <a:lnSpc>
                <a:spcPct val="77100"/>
              </a:lnSpc>
              <a:spcBef>
                <a:spcPts val="665"/>
              </a:spcBef>
              <a:buChar char="–"/>
              <a:tabLst>
                <a:tab pos="942975" algn="l"/>
              </a:tabLst>
            </a:pPr>
            <a:r>
              <a:rPr sz="2700" dirty="0">
                <a:solidFill>
                  <a:srgbClr val="333399"/>
                </a:solidFill>
                <a:latin typeface="Arial MT"/>
                <a:cs typeface="Arial MT"/>
              </a:rPr>
              <a:t>Acido </a:t>
            </a:r>
            <a:r>
              <a:rPr sz="2700" spc="5" dirty="0">
                <a:solidFill>
                  <a:srgbClr val="333399"/>
                </a:solidFill>
                <a:latin typeface="Arial MT"/>
                <a:cs typeface="Arial MT"/>
              </a:rPr>
              <a:t> </a:t>
            </a:r>
            <a:r>
              <a:rPr sz="2700" dirty="0">
                <a:solidFill>
                  <a:srgbClr val="333399"/>
                </a:solidFill>
                <a:latin typeface="Arial MT"/>
                <a:cs typeface="Arial MT"/>
              </a:rPr>
              <a:t>muria</a:t>
            </a:r>
            <a:r>
              <a:rPr sz="2700" spc="-5" dirty="0">
                <a:solidFill>
                  <a:srgbClr val="333399"/>
                </a:solidFill>
                <a:latin typeface="Arial MT"/>
                <a:cs typeface="Arial MT"/>
              </a:rPr>
              <a:t>t</a:t>
            </a:r>
            <a:r>
              <a:rPr sz="2700" dirty="0">
                <a:solidFill>
                  <a:srgbClr val="333399"/>
                </a:solidFill>
                <a:latin typeface="Arial MT"/>
                <a:cs typeface="Arial MT"/>
              </a:rPr>
              <a:t>ico;</a:t>
            </a:r>
            <a:endParaRPr sz="2700" dirty="0">
              <a:latin typeface="Arial MT"/>
              <a:cs typeface="Arial MT"/>
            </a:endParaRPr>
          </a:p>
          <a:p>
            <a:pPr marL="942975" marR="1249045" indent="-285750">
              <a:lnSpc>
                <a:spcPct val="77100"/>
              </a:lnSpc>
              <a:spcBef>
                <a:spcPts val="600"/>
              </a:spcBef>
              <a:buChar char="–"/>
              <a:tabLst>
                <a:tab pos="942975" algn="l"/>
              </a:tabLst>
            </a:pPr>
            <a:r>
              <a:rPr sz="2700" dirty="0">
                <a:solidFill>
                  <a:srgbClr val="333399"/>
                </a:solidFill>
                <a:latin typeface="Arial MT"/>
                <a:cs typeface="Arial MT"/>
              </a:rPr>
              <a:t>Acido </a:t>
            </a:r>
            <a:r>
              <a:rPr sz="2700" spc="5" dirty="0">
                <a:solidFill>
                  <a:srgbClr val="333399"/>
                </a:solidFill>
                <a:latin typeface="Arial MT"/>
                <a:cs typeface="Arial MT"/>
              </a:rPr>
              <a:t> </a:t>
            </a:r>
            <a:r>
              <a:rPr sz="2700" dirty="0">
                <a:solidFill>
                  <a:srgbClr val="333399"/>
                </a:solidFill>
                <a:latin typeface="Arial MT"/>
                <a:cs typeface="Arial MT"/>
              </a:rPr>
              <a:t>cloridrico;</a:t>
            </a:r>
            <a:endParaRPr sz="2700" dirty="0">
              <a:latin typeface="Arial MT"/>
              <a:cs typeface="Arial MT"/>
            </a:endParaRPr>
          </a:p>
          <a:p>
            <a:pPr marL="942975" marR="1134745" indent="-285750">
              <a:lnSpc>
                <a:spcPct val="77100"/>
              </a:lnSpc>
              <a:spcBef>
                <a:spcPts val="600"/>
              </a:spcBef>
              <a:buChar char="–"/>
              <a:tabLst>
                <a:tab pos="942975" algn="l"/>
              </a:tabLst>
            </a:pPr>
            <a:r>
              <a:rPr sz="2700" dirty="0">
                <a:solidFill>
                  <a:srgbClr val="333399"/>
                </a:solidFill>
                <a:latin typeface="Arial MT"/>
                <a:cs typeface="Arial MT"/>
              </a:rPr>
              <a:t>Acido </a:t>
            </a:r>
            <a:r>
              <a:rPr sz="2700" spc="5" dirty="0">
                <a:solidFill>
                  <a:srgbClr val="333399"/>
                </a:solidFill>
                <a:latin typeface="Arial MT"/>
                <a:cs typeface="Arial MT"/>
              </a:rPr>
              <a:t> </a:t>
            </a:r>
            <a:r>
              <a:rPr sz="2700" spc="-5" dirty="0">
                <a:solidFill>
                  <a:srgbClr val="333399"/>
                </a:solidFill>
                <a:latin typeface="Arial MT"/>
                <a:cs typeface="Arial MT"/>
              </a:rPr>
              <a:t>f</a:t>
            </a:r>
            <a:r>
              <a:rPr sz="2700" dirty="0">
                <a:solidFill>
                  <a:srgbClr val="333399"/>
                </a:solidFill>
                <a:latin typeface="Arial MT"/>
                <a:cs typeface="Arial MT"/>
              </a:rPr>
              <a:t>luoridrico;</a:t>
            </a:r>
            <a:endParaRPr sz="2700" dirty="0">
              <a:latin typeface="Arial MT"/>
              <a:cs typeface="Arial MT"/>
            </a:endParaRPr>
          </a:p>
          <a:p>
            <a:pPr marL="942975" marR="1534795" indent="-285750">
              <a:lnSpc>
                <a:spcPct val="77100"/>
              </a:lnSpc>
              <a:spcBef>
                <a:spcPts val="600"/>
              </a:spcBef>
              <a:buChar char="–"/>
              <a:tabLst>
                <a:tab pos="942975" algn="l"/>
              </a:tabLst>
            </a:pPr>
            <a:r>
              <a:rPr sz="2700" dirty="0">
                <a:solidFill>
                  <a:srgbClr val="333399"/>
                </a:solidFill>
                <a:latin typeface="Arial MT"/>
                <a:cs typeface="Arial MT"/>
              </a:rPr>
              <a:t>Acido </a:t>
            </a:r>
            <a:r>
              <a:rPr sz="2700" spc="5" dirty="0">
                <a:solidFill>
                  <a:srgbClr val="333399"/>
                </a:solidFill>
                <a:latin typeface="Arial MT"/>
                <a:cs typeface="Arial MT"/>
              </a:rPr>
              <a:t> </a:t>
            </a:r>
            <a:r>
              <a:rPr sz="2700" dirty="0">
                <a:solidFill>
                  <a:srgbClr val="333399"/>
                </a:solidFill>
                <a:latin typeface="Arial MT"/>
                <a:cs typeface="Arial MT"/>
              </a:rPr>
              <a:t>ace</a:t>
            </a:r>
            <a:r>
              <a:rPr sz="2700" spc="-5" dirty="0">
                <a:solidFill>
                  <a:srgbClr val="333399"/>
                </a:solidFill>
                <a:latin typeface="Arial MT"/>
                <a:cs typeface="Arial MT"/>
              </a:rPr>
              <a:t>t</a:t>
            </a:r>
            <a:r>
              <a:rPr sz="2700" dirty="0">
                <a:solidFill>
                  <a:srgbClr val="333399"/>
                </a:solidFill>
                <a:latin typeface="Arial MT"/>
                <a:cs typeface="Arial MT"/>
              </a:rPr>
              <a:t>ico.</a:t>
            </a:r>
            <a:endParaRPr sz="2700" dirty="0">
              <a:latin typeface="Arial MT"/>
              <a:cs typeface="Arial MT"/>
            </a:endParaRPr>
          </a:p>
        </p:txBody>
      </p:sp>
      <p:sp>
        <p:nvSpPr>
          <p:cNvPr id="5" name="object 5"/>
          <p:cNvSpPr txBox="1">
            <a:spLocks noGrp="1"/>
          </p:cNvSpPr>
          <p:nvPr>
            <p:ph sz="half" idx="3"/>
          </p:nvPr>
        </p:nvSpPr>
        <p:spPr>
          <a:prstGeom prst="rect">
            <a:avLst/>
          </a:prstGeom>
        </p:spPr>
        <p:txBody>
          <a:bodyPr vert="horz" wrap="square" lIns="0" tIns="43180" rIns="0" bIns="0" rtlCol="0">
            <a:spAutoFit/>
          </a:bodyPr>
          <a:lstStyle/>
          <a:p>
            <a:pPr marL="12700" marR="108585">
              <a:lnSpc>
                <a:spcPts val="2700"/>
              </a:lnSpc>
              <a:spcBef>
                <a:spcPts val="340"/>
              </a:spcBef>
            </a:pPr>
            <a:r>
              <a:rPr dirty="0"/>
              <a:t>Composto </a:t>
            </a:r>
            <a:r>
              <a:rPr spc="-5" dirty="0"/>
              <a:t>che con acidi </a:t>
            </a:r>
            <a:r>
              <a:rPr dirty="0"/>
              <a:t> dà </a:t>
            </a:r>
            <a:r>
              <a:rPr spc="-5" dirty="0"/>
              <a:t>sali </a:t>
            </a:r>
            <a:r>
              <a:rPr dirty="0"/>
              <a:t>e </a:t>
            </a:r>
            <a:r>
              <a:rPr spc="-5" dirty="0"/>
              <a:t>che in soluzione </a:t>
            </a:r>
            <a:r>
              <a:rPr spc="-585" dirty="0"/>
              <a:t> </a:t>
            </a:r>
            <a:r>
              <a:rPr spc="-5" dirty="0"/>
              <a:t>possiede </a:t>
            </a:r>
            <a:r>
              <a:rPr spc="-10" dirty="0"/>
              <a:t>reazione </a:t>
            </a:r>
            <a:r>
              <a:rPr spc="-5" dirty="0"/>
              <a:t> alcalina.</a:t>
            </a:r>
          </a:p>
          <a:p>
            <a:pPr>
              <a:lnSpc>
                <a:spcPct val="100000"/>
              </a:lnSpc>
            </a:pPr>
            <a:endParaRPr sz="2600"/>
          </a:p>
          <a:p>
            <a:pPr>
              <a:lnSpc>
                <a:spcPct val="100000"/>
              </a:lnSpc>
              <a:spcBef>
                <a:spcPts val="5"/>
              </a:spcBef>
            </a:pPr>
            <a:endParaRPr sz="2750"/>
          </a:p>
          <a:p>
            <a:pPr marL="85725">
              <a:lnSpc>
                <a:spcPct val="100000"/>
              </a:lnSpc>
            </a:pPr>
            <a:r>
              <a:rPr sz="2600" spc="-5" dirty="0">
                <a:solidFill>
                  <a:srgbClr val="FF0000"/>
                </a:solidFill>
                <a:latin typeface="Arial"/>
                <a:cs typeface="Arial"/>
              </a:rPr>
              <a:t>Esempi:</a:t>
            </a:r>
            <a:endParaRPr sz="2600">
              <a:latin typeface="Arial"/>
              <a:cs typeface="Arial"/>
            </a:endParaRPr>
          </a:p>
          <a:p>
            <a:pPr marL="428625" marR="5080" indent="-342900">
              <a:lnSpc>
                <a:spcPts val="3100"/>
              </a:lnSpc>
              <a:spcBef>
                <a:spcPts val="700"/>
              </a:spcBef>
              <a:buChar char="–"/>
              <a:tabLst>
                <a:tab pos="427990" algn="l"/>
                <a:tab pos="428625" algn="l"/>
              </a:tabLst>
            </a:pPr>
            <a:r>
              <a:rPr sz="2600" b="0" dirty="0">
                <a:latin typeface="Arial MT"/>
                <a:cs typeface="Arial MT"/>
              </a:rPr>
              <a:t>Soda </a:t>
            </a:r>
            <a:r>
              <a:rPr sz="2600" b="0" spc="-5" dirty="0">
                <a:latin typeface="Arial MT"/>
                <a:cs typeface="Arial MT"/>
              </a:rPr>
              <a:t>caustica </a:t>
            </a:r>
            <a:r>
              <a:rPr sz="2600" b="0" dirty="0">
                <a:latin typeface="Arial MT"/>
                <a:cs typeface="Arial MT"/>
              </a:rPr>
              <a:t> (idrossido</a:t>
            </a:r>
            <a:r>
              <a:rPr sz="2600" b="0" spc="-50" dirty="0">
                <a:latin typeface="Arial MT"/>
                <a:cs typeface="Arial MT"/>
              </a:rPr>
              <a:t> </a:t>
            </a:r>
            <a:r>
              <a:rPr sz="2600" b="0" dirty="0">
                <a:latin typeface="Arial MT"/>
                <a:cs typeface="Arial MT"/>
              </a:rPr>
              <a:t>di</a:t>
            </a:r>
            <a:r>
              <a:rPr sz="2600" b="0" spc="-50" dirty="0">
                <a:latin typeface="Arial MT"/>
                <a:cs typeface="Arial MT"/>
              </a:rPr>
              <a:t> </a:t>
            </a:r>
            <a:r>
              <a:rPr sz="2600" b="0" dirty="0">
                <a:latin typeface="Arial MT"/>
                <a:cs typeface="Arial MT"/>
              </a:rPr>
              <a:t>sodio);</a:t>
            </a:r>
            <a:endParaRPr sz="2600">
              <a:latin typeface="Arial MT"/>
              <a:cs typeface="Arial MT"/>
            </a:endParaRPr>
          </a:p>
          <a:p>
            <a:pPr marL="428625" indent="-342900">
              <a:lnSpc>
                <a:spcPct val="100000"/>
              </a:lnSpc>
              <a:spcBef>
                <a:spcPts val="480"/>
              </a:spcBef>
              <a:buChar char="–"/>
              <a:tabLst>
                <a:tab pos="427990" algn="l"/>
                <a:tab pos="428625" algn="l"/>
              </a:tabLst>
            </a:pPr>
            <a:r>
              <a:rPr sz="2600" b="0" dirty="0">
                <a:latin typeface="Arial MT"/>
                <a:cs typeface="Arial MT"/>
              </a:rPr>
              <a:t>Ammoniaca.</a:t>
            </a:r>
            <a:endParaRPr sz="2600">
              <a:latin typeface="Arial MT"/>
              <a:cs typeface="Arial MT"/>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09926" y="332656"/>
            <a:ext cx="1143635" cy="57404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FF0000"/>
                </a:solidFill>
                <a:latin typeface="Arial"/>
                <a:cs typeface="Arial"/>
              </a:rPr>
              <a:t>Acidi</a:t>
            </a:r>
            <a:endParaRPr sz="3600">
              <a:latin typeface="Arial"/>
              <a:cs typeface="Arial"/>
            </a:endParaRPr>
          </a:p>
        </p:txBody>
      </p:sp>
      <p:sp>
        <p:nvSpPr>
          <p:cNvPr id="3" name="object 3"/>
          <p:cNvSpPr txBox="1"/>
          <p:nvPr/>
        </p:nvSpPr>
        <p:spPr>
          <a:xfrm>
            <a:off x="257175" y="1237063"/>
            <a:ext cx="8251825" cy="4333240"/>
          </a:xfrm>
          <a:prstGeom prst="rect">
            <a:avLst/>
          </a:prstGeom>
        </p:spPr>
        <p:txBody>
          <a:bodyPr vert="horz" wrap="square" lIns="0" tIns="73025" rIns="0" bIns="0" rtlCol="0">
            <a:spAutoFit/>
          </a:bodyPr>
          <a:lstStyle/>
          <a:p>
            <a:pPr marL="346710" algn="ctr">
              <a:lnSpc>
                <a:spcPct val="100000"/>
              </a:lnSpc>
              <a:spcBef>
                <a:spcPts val="575"/>
              </a:spcBef>
            </a:pPr>
            <a:r>
              <a:rPr sz="2800" b="1" spc="-5" dirty="0">
                <a:solidFill>
                  <a:srgbClr val="FF0000"/>
                </a:solidFill>
                <a:latin typeface="Arial"/>
                <a:cs typeface="Arial"/>
              </a:rPr>
              <a:t>COSA</a:t>
            </a:r>
            <a:r>
              <a:rPr sz="2800" b="1" spc="-140" dirty="0">
                <a:solidFill>
                  <a:srgbClr val="FF0000"/>
                </a:solidFill>
                <a:latin typeface="Arial"/>
                <a:cs typeface="Arial"/>
              </a:rPr>
              <a:t> </a:t>
            </a:r>
            <a:r>
              <a:rPr sz="2800" b="1" spc="-40" dirty="0">
                <a:solidFill>
                  <a:srgbClr val="FF0000"/>
                </a:solidFill>
                <a:latin typeface="Arial"/>
                <a:cs typeface="Arial"/>
              </a:rPr>
              <a:t>FARE</a:t>
            </a:r>
            <a:endParaRPr sz="2800">
              <a:latin typeface="Arial"/>
              <a:cs typeface="Arial"/>
            </a:endParaRPr>
          </a:p>
          <a:p>
            <a:pPr marL="355600" marR="5080" indent="-342900">
              <a:lnSpc>
                <a:spcPts val="3700"/>
              </a:lnSpc>
              <a:spcBef>
                <a:spcPts val="780"/>
              </a:spcBef>
              <a:buFont typeface="Arial MT"/>
              <a:buChar char="•"/>
              <a:tabLst>
                <a:tab pos="354965" algn="l"/>
                <a:tab pos="355600" algn="l"/>
              </a:tabLst>
            </a:pPr>
            <a:r>
              <a:rPr sz="3200" b="1" spc="-5" dirty="0">
                <a:solidFill>
                  <a:srgbClr val="333399"/>
                </a:solidFill>
                <a:latin typeface="Arial"/>
                <a:cs typeface="Arial"/>
              </a:rPr>
              <a:t>Sciacquare abbondantemente </a:t>
            </a:r>
            <a:r>
              <a:rPr sz="3200" dirty="0">
                <a:solidFill>
                  <a:srgbClr val="333399"/>
                </a:solidFill>
                <a:latin typeface="Arial MT"/>
                <a:cs typeface="Arial MT"/>
              </a:rPr>
              <a:t>con acqua: </a:t>
            </a:r>
            <a:r>
              <a:rPr sz="3200" spc="-875" dirty="0">
                <a:solidFill>
                  <a:srgbClr val="333399"/>
                </a:solidFill>
                <a:latin typeface="Arial MT"/>
                <a:cs typeface="Arial MT"/>
              </a:rPr>
              <a:t> </a:t>
            </a:r>
            <a:r>
              <a:rPr sz="3200" dirty="0">
                <a:solidFill>
                  <a:srgbClr val="333399"/>
                </a:solidFill>
                <a:latin typeface="Arial MT"/>
                <a:cs typeface="Arial MT"/>
              </a:rPr>
              <a:t>si può usare una siringa (senza </a:t>
            </a:r>
            <a:r>
              <a:rPr sz="3200" spc="-5" dirty="0">
                <a:solidFill>
                  <a:srgbClr val="333399"/>
                </a:solidFill>
                <a:latin typeface="Arial MT"/>
                <a:cs typeface="Arial MT"/>
              </a:rPr>
              <a:t>ago!) </a:t>
            </a:r>
            <a:r>
              <a:rPr sz="3200" dirty="0">
                <a:solidFill>
                  <a:srgbClr val="333399"/>
                </a:solidFill>
                <a:latin typeface="Arial MT"/>
                <a:cs typeface="Arial MT"/>
              </a:rPr>
              <a:t>o un </a:t>
            </a:r>
            <a:r>
              <a:rPr sz="3200" spc="5" dirty="0">
                <a:solidFill>
                  <a:srgbClr val="333399"/>
                </a:solidFill>
                <a:latin typeface="Arial MT"/>
                <a:cs typeface="Arial MT"/>
              </a:rPr>
              <a:t> </a:t>
            </a:r>
            <a:r>
              <a:rPr sz="3200" spc="-5" dirty="0">
                <a:solidFill>
                  <a:srgbClr val="333399"/>
                </a:solidFill>
                <a:latin typeface="Arial MT"/>
                <a:cs typeface="Arial MT"/>
              </a:rPr>
              <a:t>contagocce;</a:t>
            </a:r>
            <a:endParaRPr sz="3200">
              <a:latin typeface="Arial MT"/>
              <a:cs typeface="Arial MT"/>
            </a:endParaRPr>
          </a:p>
          <a:p>
            <a:pPr marL="355600" indent="-342900">
              <a:lnSpc>
                <a:spcPts val="3770"/>
              </a:lnSpc>
              <a:spcBef>
                <a:spcPts val="459"/>
              </a:spcBef>
              <a:buChar char="•"/>
              <a:tabLst>
                <a:tab pos="354965" algn="l"/>
                <a:tab pos="355600" algn="l"/>
              </a:tabLst>
            </a:pPr>
            <a:r>
              <a:rPr sz="3200" dirty="0">
                <a:solidFill>
                  <a:srgbClr val="333399"/>
                </a:solidFill>
                <a:latin typeface="Arial MT"/>
                <a:cs typeface="Arial MT"/>
              </a:rPr>
              <a:t>Se</a:t>
            </a:r>
            <a:r>
              <a:rPr sz="3200" spc="-20" dirty="0">
                <a:solidFill>
                  <a:srgbClr val="333399"/>
                </a:solidFill>
                <a:latin typeface="Arial MT"/>
                <a:cs typeface="Arial MT"/>
              </a:rPr>
              <a:t> </a:t>
            </a:r>
            <a:r>
              <a:rPr sz="3200" dirty="0">
                <a:solidFill>
                  <a:srgbClr val="333399"/>
                </a:solidFill>
                <a:latin typeface="Arial MT"/>
                <a:cs typeface="Arial MT"/>
              </a:rPr>
              <a:t>disponibile,</a:t>
            </a:r>
            <a:r>
              <a:rPr sz="3200" spc="-20" dirty="0">
                <a:solidFill>
                  <a:srgbClr val="333399"/>
                </a:solidFill>
                <a:latin typeface="Arial MT"/>
                <a:cs typeface="Arial MT"/>
              </a:rPr>
              <a:t> </a:t>
            </a:r>
            <a:r>
              <a:rPr sz="3200" dirty="0">
                <a:solidFill>
                  <a:srgbClr val="333399"/>
                </a:solidFill>
                <a:latin typeface="Arial MT"/>
                <a:cs typeface="Arial MT"/>
              </a:rPr>
              <a:t>aggiungere</a:t>
            </a:r>
            <a:r>
              <a:rPr sz="3200" spc="-15" dirty="0">
                <a:solidFill>
                  <a:srgbClr val="333399"/>
                </a:solidFill>
                <a:latin typeface="Arial MT"/>
                <a:cs typeface="Arial MT"/>
              </a:rPr>
              <a:t> </a:t>
            </a:r>
            <a:r>
              <a:rPr sz="3200" dirty="0">
                <a:solidFill>
                  <a:srgbClr val="333399"/>
                </a:solidFill>
                <a:latin typeface="Arial MT"/>
                <a:cs typeface="Arial MT"/>
              </a:rPr>
              <a:t>un</a:t>
            </a:r>
            <a:r>
              <a:rPr sz="3200" spc="-20" dirty="0">
                <a:solidFill>
                  <a:srgbClr val="333399"/>
                </a:solidFill>
                <a:latin typeface="Arial MT"/>
                <a:cs typeface="Arial MT"/>
              </a:rPr>
              <a:t> </a:t>
            </a:r>
            <a:r>
              <a:rPr sz="3200" dirty="0">
                <a:solidFill>
                  <a:srgbClr val="333399"/>
                </a:solidFill>
                <a:latin typeface="Arial MT"/>
                <a:cs typeface="Arial MT"/>
              </a:rPr>
              <a:t>po’</a:t>
            </a:r>
            <a:r>
              <a:rPr sz="3200" spc="-135" dirty="0">
                <a:solidFill>
                  <a:srgbClr val="333399"/>
                </a:solidFill>
                <a:latin typeface="Arial MT"/>
                <a:cs typeface="Arial MT"/>
              </a:rPr>
              <a:t> </a:t>
            </a:r>
            <a:r>
              <a:rPr sz="3200" dirty="0">
                <a:solidFill>
                  <a:srgbClr val="333399"/>
                </a:solidFill>
                <a:latin typeface="Arial MT"/>
                <a:cs typeface="Arial MT"/>
              </a:rPr>
              <a:t>di</a:t>
            </a:r>
            <a:endParaRPr sz="3200">
              <a:latin typeface="Arial MT"/>
              <a:cs typeface="Arial MT"/>
            </a:endParaRPr>
          </a:p>
          <a:p>
            <a:pPr marL="355600">
              <a:lnSpc>
                <a:spcPts val="3770"/>
              </a:lnSpc>
            </a:pPr>
            <a:r>
              <a:rPr sz="3200" b="1" spc="-5" dirty="0">
                <a:solidFill>
                  <a:srgbClr val="333399"/>
                </a:solidFill>
                <a:latin typeface="Arial"/>
                <a:cs typeface="Arial"/>
              </a:rPr>
              <a:t>bicarbonato</a:t>
            </a:r>
            <a:r>
              <a:rPr sz="3200" b="1" spc="-15" dirty="0">
                <a:solidFill>
                  <a:srgbClr val="333399"/>
                </a:solidFill>
                <a:latin typeface="Arial"/>
                <a:cs typeface="Arial"/>
              </a:rPr>
              <a:t> </a:t>
            </a:r>
            <a:r>
              <a:rPr sz="3200" dirty="0">
                <a:solidFill>
                  <a:srgbClr val="333399"/>
                </a:solidFill>
                <a:latin typeface="Arial MT"/>
                <a:cs typeface="Arial MT"/>
              </a:rPr>
              <a:t>all’acqua</a:t>
            </a:r>
            <a:r>
              <a:rPr sz="3200" spc="-15" dirty="0">
                <a:solidFill>
                  <a:srgbClr val="333399"/>
                </a:solidFill>
                <a:latin typeface="Arial MT"/>
                <a:cs typeface="Arial MT"/>
              </a:rPr>
              <a:t> </a:t>
            </a:r>
            <a:r>
              <a:rPr sz="3200" dirty="0">
                <a:solidFill>
                  <a:srgbClr val="333399"/>
                </a:solidFill>
                <a:latin typeface="Arial MT"/>
                <a:cs typeface="Arial MT"/>
              </a:rPr>
              <a:t>dei</a:t>
            </a:r>
            <a:r>
              <a:rPr sz="3200" spc="-15" dirty="0">
                <a:solidFill>
                  <a:srgbClr val="333399"/>
                </a:solidFill>
                <a:latin typeface="Arial MT"/>
                <a:cs typeface="Arial MT"/>
              </a:rPr>
              <a:t> </a:t>
            </a:r>
            <a:r>
              <a:rPr sz="3200" dirty="0">
                <a:solidFill>
                  <a:srgbClr val="333399"/>
                </a:solidFill>
                <a:latin typeface="Arial MT"/>
                <a:cs typeface="Arial MT"/>
              </a:rPr>
              <a:t>lavaggi</a:t>
            </a:r>
            <a:r>
              <a:rPr sz="3200" spc="-10" dirty="0">
                <a:solidFill>
                  <a:srgbClr val="333399"/>
                </a:solidFill>
                <a:latin typeface="Arial MT"/>
                <a:cs typeface="Arial MT"/>
              </a:rPr>
              <a:t> </a:t>
            </a:r>
            <a:r>
              <a:rPr sz="3200" dirty="0">
                <a:solidFill>
                  <a:srgbClr val="333399"/>
                </a:solidFill>
                <a:latin typeface="Arial MT"/>
                <a:cs typeface="Arial MT"/>
              </a:rPr>
              <a:t>oculari;</a:t>
            </a:r>
            <a:endParaRPr sz="3200">
              <a:latin typeface="Arial MT"/>
              <a:cs typeface="Arial MT"/>
            </a:endParaRPr>
          </a:p>
          <a:p>
            <a:pPr marL="355600" indent="-342900">
              <a:lnSpc>
                <a:spcPct val="100000"/>
              </a:lnSpc>
              <a:spcBef>
                <a:spcPts val="560"/>
              </a:spcBef>
              <a:buChar char="•"/>
              <a:tabLst>
                <a:tab pos="354965" algn="l"/>
                <a:tab pos="355600" algn="l"/>
              </a:tabLst>
            </a:pPr>
            <a:r>
              <a:rPr sz="3200" dirty="0">
                <a:solidFill>
                  <a:srgbClr val="333399"/>
                </a:solidFill>
                <a:latin typeface="Arial MT"/>
                <a:cs typeface="Arial MT"/>
              </a:rPr>
              <a:t>Bendare;</a:t>
            </a:r>
            <a:endParaRPr sz="3200">
              <a:latin typeface="Arial MT"/>
              <a:cs typeface="Arial MT"/>
            </a:endParaRPr>
          </a:p>
          <a:p>
            <a:pPr marL="677545" lvl="1" indent="-286385">
              <a:lnSpc>
                <a:spcPct val="100000"/>
              </a:lnSpc>
              <a:spcBef>
                <a:spcPts val="1960"/>
              </a:spcBef>
              <a:buChar char="•"/>
              <a:tabLst>
                <a:tab pos="678180" algn="l"/>
              </a:tabLst>
            </a:pPr>
            <a:r>
              <a:rPr sz="3200" spc="-40" dirty="0">
                <a:solidFill>
                  <a:srgbClr val="333399"/>
                </a:solidFill>
                <a:latin typeface="Times New Roman"/>
                <a:cs typeface="Times New Roman"/>
              </a:rPr>
              <a:t>Avviare</a:t>
            </a:r>
            <a:r>
              <a:rPr sz="3200" spc="-10" dirty="0">
                <a:solidFill>
                  <a:srgbClr val="333399"/>
                </a:solidFill>
                <a:latin typeface="Times New Roman"/>
                <a:cs typeface="Times New Roman"/>
              </a:rPr>
              <a:t> </a:t>
            </a:r>
            <a:r>
              <a:rPr sz="3200" spc="-5" dirty="0">
                <a:solidFill>
                  <a:srgbClr val="333399"/>
                </a:solidFill>
                <a:latin typeface="Times New Roman"/>
                <a:cs typeface="Times New Roman"/>
              </a:rPr>
              <a:t>al Pronto</a:t>
            </a:r>
            <a:r>
              <a:rPr sz="3200" dirty="0">
                <a:solidFill>
                  <a:srgbClr val="333399"/>
                </a:solidFill>
                <a:latin typeface="Times New Roman"/>
                <a:cs typeface="Times New Roman"/>
              </a:rPr>
              <a:t> </a:t>
            </a:r>
            <a:r>
              <a:rPr sz="3200" spc="-5" dirty="0">
                <a:solidFill>
                  <a:srgbClr val="333399"/>
                </a:solidFill>
                <a:latin typeface="Times New Roman"/>
                <a:cs typeface="Times New Roman"/>
              </a:rPr>
              <a:t>Soccorso.</a:t>
            </a:r>
            <a:endParaRPr sz="3200">
              <a:latin typeface="Times New Roman"/>
              <a:cs typeface="Times New Roman"/>
            </a:endParaRPr>
          </a:p>
        </p:txBody>
      </p:sp>
      <p:pic>
        <p:nvPicPr>
          <p:cNvPr id="4" name="object 4"/>
          <p:cNvPicPr/>
          <p:nvPr/>
        </p:nvPicPr>
        <p:blipFill>
          <a:blip r:embed="rId2" cstate="print"/>
          <a:stretch>
            <a:fillRect/>
          </a:stretch>
        </p:blipFill>
        <p:spPr>
          <a:xfrm>
            <a:off x="6524625" y="188912"/>
            <a:ext cx="2619375" cy="1743075"/>
          </a:xfrm>
          <a:prstGeom prst="rect">
            <a:avLst/>
          </a:prstGeom>
        </p:spPr>
      </p:pic>
      <p:pic>
        <p:nvPicPr>
          <p:cNvPr id="5" name="object 5"/>
          <p:cNvPicPr/>
          <p:nvPr/>
        </p:nvPicPr>
        <p:blipFill>
          <a:blip r:embed="rId3" cstate="print"/>
          <a:stretch>
            <a:fillRect/>
          </a:stretch>
        </p:blipFill>
        <p:spPr>
          <a:xfrm>
            <a:off x="6172200" y="4419600"/>
            <a:ext cx="1990725" cy="1695450"/>
          </a:xfrm>
          <a:prstGeom prst="rect">
            <a:avLst/>
          </a:prstGeom>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77989" y="256456"/>
            <a:ext cx="991235" cy="57404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FF0000"/>
                </a:solidFill>
                <a:latin typeface="Arial"/>
                <a:cs typeface="Arial"/>
              </a:rPr>
              <a:t>Basi</a:t>
            </a:r>
            <a:endParaRPr sz="3600">
              <a:latin typeface="Arial"/>
              <a:cs typeface="Arial"/>
            </a:endParaRPr>
          </a:p>
        </p:txBody>
      </p:sp>
      <p:sp>
        <p:nvSpPr>
          <p:cNvPr id="3" name="object 3"/>
          <p:cNvSpPr txBox="1"/>
          <p:nvPr/>
        </p:nvSpPr>
        <p:spPr>
          <a:xfrm>
            <a:off x="534987" y="1271605"/>
            <a:ext cx="7350125" cy="4231640"/>
          </a:xfrm>
          <a:prstGeom prst="rect">
            <a:avLst/>
          </a:prstGeom>
        </p:spPr>
        <p:txBody>
          <a:bodyPr vert="horz" wrap="square" lIns="0" tIns="38100" rIns="0" bIns="0" rtlCol="0">
            <a:spAutoFit/>
          </a:bodyPr>
          <a:lstStyle/>
          <a:p>
            <a:pPr marL="535305" algn="ctr">
              <a:lnSpc>
                <a:spcPct val="100000"/>
              </a:lnSpc>
              <a:spcBef>
                <a:spcPts val="300"/>
              </a:spcBef>
            </a:pPr>
            <a:r>
              <a:rPr sz="2800" b="1" spc="-5" dirty="0">
                <a:solidFill>
                  <a:srgbClr val="FF0000"/>
                </a:solidFill>
                <a:latin typeface="Arial"/>
                <a:cs typeface="Arial"/>
              </a:rPr>
              <a:t>COSA</a:t>
            </a:r>
            <a:r>
              <a:rPr sz="2800" b="1" spc="-140" dirty="0">
                <a:solidFill>
                  <a:srgbClr val="FF0000"/>
                </a:solidFill>
                <a:latin typeface="Arial"/>
                <a:cs typeface="Arial"/>
              </a:rPr>
              <a:t> </a:t>
            </a:r>
            <a:r>
              <a:rPr sz="2800" b="1" spc="-40" dirty="0">
                <a:solidFill>
                  <a:srgbClr val="FF0000"/>
                </a:solidFill>
                <a:latin typeface="Arial"/>
                <a:cs typeface="Arial"/>
              </a:rPr>
              <a:t>FARE</a:t>
            </a:r>
            <a:endParaRPr sz="2800">
              <a:latin typeface="Arial"/>
              <a:cs typeface="Arial"/>
            </a:endParaRPr>
          </a:p>
          <a:p>
            <a:pPr marL="355600" marR="5080" indent="-342900">
              <a:lnSpc>
                <a:spcPts val="3340"/>
              </a:lnSpc>
              <a:spcBef>
                <a:spcPts val="760"/>
              </a:spcBef>
              <a:buFont typeface="Arial MT"/>
              <a:buChar char="•"/>
              <a:tabLst>
                <a:tab pos="354965" algn="l"/>
                <a:tab pos="355600" algn="l"/>
              </a:tabLst>
            </a:pPr>
            <a:r>
              <a:rPr sz="3200" b="1" spc="-5" dirty="0">
                <a:solidFill>
                  <a:srgbClr val="333399"/>
                </a:solidFill>
                <a:latin typeface="Arial"/>
                <a:cs typeface="Arial"/>
              </a:rPr>
              <a:t>Sciacquare abbondantemente </a:t>
            </a:r>
            <a:r>
              <a:rPr sz="3200" dirty="0">
                <a:solidFill>
                  <a:srgbClr val="333399"/>
                </a:solidFill>
                <a:latin typeface="Arial MT"/>
                <a:cs typeface="Arial MT"/>
              </a:rPr>
              <a:t>con </a:t>
            </a:r>
            <a:r>
              <a:rPr sz="3200" spc="5" dirty="0">
                <a:solidFill>
                  <a:srgbClr val="333399"/>
                </a:solidFill>
                <a:latin typeface="Arial MT"/>
                <a:cs typeface="Arial MT"/>
              </a:rPr>
              <a:t> </a:t>
            </a:r>
            <a:r>
              <a:rPr sz="3200" dirty="0">
                <a:solidFill>
                  <a:srgbClr val="333399"/>
                </a:solidFill>
                <a:latin typeface="Arial MT"/>
                <a:cs typeface="Arial MT"/>
              </a:rPr>
              <a:t>acqua:</a:t>
            </a:r>
            <a:r>
              <a:rPr sz="3200" spc="-25" dirty="0">
                <a:solidFill>
                  <a:srgbClr val="333399"/>
                </a:solidFill>
                <a:latin typeface="Arial MT"/>
                <a:cs typeface="Arial MT"/>
              </a:rPr>
              <a:t> </a:t>
            </a:r>
            <a:r>
              <a:rPr sz="3200" dirty="0">
                <a:solidFill>
                  <a:srgbClr val="333399"/>
                </a:solidFill>
                <a:latin typeface="Arial MT"/>
                <a:cs typeface="Arial MT"/>
              </a:rPr>
              <a:t>si</a:t>
            </a:r>
            <a:r>
              <a:rPr sz="3200" spc="-15" dirty="0">
                <a:solidFill>
                  <a:srgbClr val="333399"/>
                </a:solidFill>
                <a:latin typeface="Arial MT"/>
                <a:cs typeface="Arial MT"/>
              </a:rPr>
              <a:t> </a:t>
            </a:r>
            <a:r>
              <a:rPr sz="3200" dirty="0">
                <a:solidFill>
                  <a:srgbClr val="333399"/>
                </a:solidFill>
                <a:latin typeface="Arial MT"/>
                <a:cs typeface="Arial MT"/>
              </a:rPr>
              <a:t>può</a:t>
            </a:r>
            <a:r>
              <a:rPr sz="3200" spc="-15" dirty="0">
                <a:solidFill>
                  <a:srgbClr val="333399"/>
                </a:solidFill>
                <a:latin typeface="Arial MT"/>
                <a:cs typeface="Arial MT"/>
              </a:rPr>
              <a:t> </a:t>
            </a:r>
            <a:r>
              <a:rPr sz="3200" dirty="0">
                <a:solidFill>
                  <a:srgbClr val="333399"/>
                </a:solidFill>
                <a:latin typeface="Arial MT"/>
                <a:cs typeface="Arial MT"/>
              </a:rPr>
              <a:t>usare</a:t>
            </a:r>
            <a:r>
              <a:rPr sz="3200" spc="-20" dirty="0">
                <a:solidFill>
                  <a:srgbClr val="333399"/>
                </a:solidFill>
                <a:latin typeface="Arial MT"/>
                <a:cs typeface="Arial MT"/>
              </a:rPr>
              <a:t> </a:t>
            </a:r>
            <a:r>
              <a:rPr sz="3200" dirty="0">
                <a:solidFill>
                  <a:srgbClr val="333399"/>
                </a:solidFill>
                <a:latin typeface="Arial MT"/>
                <a:cs typeface="Arial MT"/>
              </a:rPr>
              <a:t>una</a:t>
            </a:r>
            <a:r>
              <a:rPr sz="3200" spc="-15" dirty="0">
                <a:solidFill>
                  <a:srgbClr val="333399"/>
                </a:solidFill>
                <a:latin typeface="Arial MT"/>
                <a:cs typeface="Arial MT"/>
              </a:rPr>
              <a:t> </a:t>
            </a:r>
            <a:r>
              <a:rPr sz="3200" dirty="0">
                <a:solidFill>
                  <a:srgbClr val="333399"/>
                </a:solidFill>
                <a:latin typeface="Arial MT"/>
                <a:cs typeface="Arial MT"/>
              </a:rPr>
              <a:t>siringa</a:t>
            </a:r>
            <a:r>
              <a:rPr sz="3200" spc="-15" dirty="0">
                <a:solidFill>
                  <a:srgbClr val="333399"/>
                </a:solidFill>
                <a:latin typeface="Arial MT"/>
                <a:cs typeface="Arial MT"/>
              </a:rPr>
              <a:t> </a:t>
            </a:r>
            <a:r>
              <a:rPr sz="3200" dirty="0">
                <a:solidFill>
                  <a:srgbClr val="333399"/>
                </a:solidFill>
                <a:latin typeface="Arial MT"/>
                <a:cs typeface="Arial MT"/>
              </a:rPr>
              <a:t>(senza </a:t>
            </a:r>
            <a:r>
              <a:rPr sz="3200" spc="-875" dirty="0">
                <a:solidFill>
                  <a:srgbClr val="333399"/>
                </a:solidFill>
                <a:latin typeface="Arial MT"/>
                <a:cs typeface="Arial MT"/>
              </a:rPr>
              <a:t> </a:t>
            </a:r>
            <a:r>
              <a:rPr sz="3200" spc="-5" dirty="0">
                <a:solidFill>
                  <a:srgbClr val="333399"/>
                </a:solidFill>
                <a:latin typeface="Arial MT"/>
                <a:cs typeface="Arial MT"/>
              </a:rPr>
              <a:t>ago!)</a:t>
            </a:r>
            <a:r>
              <a:rPr sz="3200" spc="-10" dirty="0">
                <a:solidFill>
                  <a:srgbClr val="333399"/>
                </a:solidFill>
                <a:latin typeface="Arial MT"/>
                <a:cs typeface="Arial MT"/>
              </a:rPr>
              <a:t> </a:t>
            </a:r>
            <a:r>
              <a:rPr sz="3200" dirty="0">
                <a:solidFill>
                  <a:srgbClr val="333399"/>
                </a:solidFill>
                <a:latin typeface="Arial MT"/>
                <a:cs typeface="Arial MT"/>
              </a:rPr>
              <a:t>o un </a:t>
            </a:r>
            <a:r>
              <a:rPr sz="3200" spc="-5" dirty="0">
                <a:solidFill>
                  <a:srgbClr val="333399"/>
                </a:solidFill>
                <a:latin typeface="Arial MT"/>
                <a:cs typeface="Arial MT"/>
              </a:rPr>
              <a:t>contagocce.</a:t>
            </a:r>
            <a:endParaRPr sz="3200">
              <a:latin typeface="Arial MT"/>
              <a:cs typeface="Arial MT"/>
            </a:endParaRPr>
          </a:p>
          <a:p>
            <a:pPr marL="355600" marR="561340" indent="-342900">
              <a:lnSpc>
                <a:spcPts val="3340"/>
              </a:lnSpc>
              <a:spcBef>
                <a:spcPts val="700"/>
              </a:spcBef>
              <a:buChar char="•"/>
              <a:tabLst>
                <a:tab pos="354965" algn="l"/>
                <a:tab pos="355600" algn="l"/>
              </a:tabLst>
            </a:pPr>
            <a:r>
              <a:rPr sz="3200" dirty="0">
                <a:solidFill>
                  <a:srgbClr val="333399"/>
                </a:solidFill>
                <a:latin typeface="Arial MT"/>
                <a:cs typeface="Arial MT"/>
              </a:rPr>
              <a:t>Se</a:t>
            </a:r>
            <a:r>
              <a:rPr sz="3200" spc="-25" dirty="0">
                <a:solidFill>
                  <a:srgbClr val="333399"/>
                </a:solidFill>
                <a:latin typeface="Arial MT"/>
                <a:cs typeface="Arial MT"/>
              </a:rPr>
              <a:t> </a:t>
            </a:r>
            <a:r>
              <a:rPr sz="3200" dirty="0">
                <a:solidFill>
                  <a:srgbClr val="333399"/>
                </a:solidFill>
                <a:latin typeface="Arial MT"/>
                <a:cs typeface="Arial MT"/>
              </a:rPr>
              <a:t>disponibile,</a:t>
            </a:r>
            <a:r>
              <a:rPr sz="3200" spc="-25" dirty="0">
                <a:solidFill>
                  <a:srgbClr val="333399"/>
                </a:solidFill>
                <a:latin typeface="Arial MT"/>
                <a:cs typeface="Arial MT"/>
              </a:rPr>
              <a:t> </a:t>
            </a:r>
            <a:r>
              <a:rPr sz="3200" dirty="0">
                <a:solidFill>
                  <a:srgbClr val="333399"/>
                </a:solidFill>
                <a:latin typeface="Arial MT"/>
                <a:cs typeface="Arial MT"/>
              </a:rPr>
              <a:t>aggiungere</a:t>
            </a:r>
            <a:r>
              <a:rPr sz="3200" spc="-20" dirty="0">
                <a:solidFill>
                  <a:srgbClr val="333399"/>
                </a:solidFill>
                <a:latin typeface="Arial MT"/>
                <a:cs typeface="Arial MT"/>
              </a:rPr>
              <a:t> </a:t>
            </a:r>
            <a:r>
              <a:rPr sz="3200" dirty="0">
                <a:solidFill>
                  <a:srgbClr val="333399"/>
                </a:solidFill>
                <a:latin typeface="Arial MT"/>
                <a:cs typeface="Arial MT"/>
              </a:rPr>
              <a:t>un</a:t>
            </a:r>
            <a:r>
              <a:rPr sz="3200" spc="-20" dirty="0">
                <a:solidFill>
                  <a:srgbClr val="333399"/>
                </a:solidFill>
                <a:latin typeface="Arial MT"/>
                <a:cs typeface="Arial MT"/>
              </a:rPr>
              <a:t> </a:t>
            </a:r>
            <a:r>
              <a:rPr sz="3200" dirty="0">
                <a:solidFill>
                  <a:srgbClr val="333399"/>
                </a:solidFill>
                <a:latin typeface="Arial MT"/>
                <a:cs typeface="Arial MT"/>
              </a:rPr>
              <a:t>po’</a:t>
            </a:r>
            <a:r>
              <a:rPr sz="3200" spc="-135" dirty="0">
                <a:solidFill>
                  <a:srgbClr val="333399"/>
                </a:solidFill>
                <a:latin typeface="Arial MT"/>
                <a:cs typeface="Arial MT"/>
              </a:rPr>
              <a:t> </a:t>
            </a:r>
            <a:r>
              <a:rPr sz="3200" dirty="0">
                <a:solidFill>
                  <a:srgbClr val="333399"/>
                </a:solidFill>
                <a:latin typeface="Arial MT"/>
                <a:cs typeface="Arial MT"/>
              </a:rPr>
              <a:t>di </a:t>
            </a:r>
            <a:r>
              <a:rPr sz="3200" spc="-875" dirty="0">
                <a:solidFill>
                  <a:srgbClr val="333399"/>
                </a:solidFill>
                <a:latin typeface="Arial MT"/>
                <a:cs typeface="Arial MT"/>
              </a:rPr>
              <a:t> </a:t>
            </a:r>
            <a:r>
              <a:rPr sz="3200" b="1" spc="-5" dirty="0">
                <a:solidFill>
                  <a:srgbClr val="333399"/>
                </a:solidFill>
                <a:latin typeface="Arial"/>
                <a:cs typeface="Arial"/>
              </a:rPr>
              <a:t>acido </a:t>
            </a:r>
            <a:r>
              <a:rPr sz="3200" b="1" dirty="0">
                <a:solidFill>
                  <a:srgbClr val="333399"/>
                </a:solidFill>
                <a:latin typeface="Arial"/>
                <a:cs typeface="Arial"/>
              </a:rPr>
              <a:t>borico </a:t>
            </a:r>
            <a:r>
              <a:rPr sz="3200" dirty="0">
                <a:solidFill>
                  <a:srgbClr val="333399"/>
                </a:solidFill>
                <a:latin typeface="Arial MT"/>
                <a:cs typeface="Arial MT"/>
              </a:rPr>
              <a:t>all’acqua dei lavaggi, </a:t>
            </a:r>
            <a:r>
              <a:rPr sz="3200" spc="5" dirty="0">
                <a:solidFill>
                  <a:srgbClr val="333399"/>
                </a:solidFill>
                <a:latin typeface="Arial MT"/>
                <a:cs typeface="Arial MT"/>
              </a:rPr>
              <a:t> </a:t>
            </a:r>
            <a:r>
              <a:rPr sz="3200" dirty="0">
                <a:solidFill>
                  <a:srgbClr val="333399"/>
                </a:solidFill>
                <a:latin typeface="Arial MT"/>
                <a:cs typeface="Arial MT"/>
              </a:rPr>
              <a:t>oppure</a:t>
            </a:r>
            <a:r>
              <a:rPr sz="3200" spc="-20" dirty="0">
                <a:solidFill>
                  <a:srgbClr val="333399"/>
                </a:solidFill>
                <a:latin typeface="Arial MT"/>
                <a:cs typeface="Arial MT"/>
              </a:rPr>
              <a:t> </a:t>
            </a:r>
            <a:r>
              <a:rPr sz="3200" dirty="0">
                <a:solidFill>
                  <a:srgbClr val="333399"/>
                </a:solidFill>
                <a:latin typeface="Arial MT"/>
                <a:cs typeface="Arial MT"/>
              </a:rPr>
              <a:t>zucchero</a:t>
            </a:r>
            <a:r>
              <a:rPr sz="3200" spc="-15" dirty="0">
                <a:solidFill>
                  <a:srgbClr val="333399"/>
                </a:solidFill>
                <a:latin typeface="Arial MT"/>
                <a:cs typeface="Arial MT"/>
              </a:rPr>
              <a:t> </a:t>
            </a:r>
            <a:r>
              <a:rPr sz="3200" dirty="0">
                <a:solidFill>
                  <a:srgbClr val="333399"/>
                </a:solidFill>
                <a:latin typeface="Arial MT"/>
                <a:cs typeface="Arial MT"/>
              </a:rPr>
              <a:t>(in</a:t>
            </a:r>
            <a:r>
              <a:rPr sz="3200" spc="-15" dirty="0">
                <a:solidFill>
                  <a:srgbClr val="333399"/>
                </a:solidFill>
                <a:latin typeface="Arial MT"/>
                <a:cs typeface="Arial MT"/>
              </a:rPr>
              <a:t> </a:t>
            </a:r>
            <a:r>
              <a:rPr sz="3200" dirty="0">
                <a:solidFill>
                  <a:srgbClr val="333399"/>
                </a:solidFill>
                <a:latin typeface="Arial MT"/>
                <a:cs typeface="Arial MT"/>
              </a:rPr>
              <a:t>caso</a:t>
            </a:r>
            <a:r>
              <a:rPr sz="3200" spc="-20" dirty="0">
                <a:solidFill>
                  <a:srgbClr val="333399"/>
                </a:solidFill>
                <a:latin typeface="Arial MT"/>
                <a:cs typeface="Arial MT"/>
              </a:rPr>
              <a:t> </a:t>
            </a:r>
            <a:r>
              <a:rPr sz="3200" dirty="0">
                <a:solidFill>
                  <a:srgbClr val="333399"/>
                </a:solidFill>
                <a:latin typeface="Arial MT"/>
                <a:cs typeface="Arial MT"/>
              </a:rPr>
              <a:t>di</a:t>
            </a:r>
            <a:r>
              <a:rPr sz="3200" spc="-15" dirty="0">
                <a:solidFill>
                  <a:srgbClr val="333399"/>
                </a:solidFill>
                <a:latin typeface="Arial MT"/>
                <a:cs typeface="Arial MT"/>
              </a:rPr>
              <a:t> </a:t>
            </a:r>
            <a:r>
              <a:rPr sz="3200" dirty="0">
                <a:solidFill>
                  <a:srgbClr val="333399"/>
                </a:solidFill>
                <a:latin typeface="Arial MT"/>
                <a:cs typeface="Arial MT"/>
              </a:rPr>
              <a:t>calce).</a:t>
            </a:r>
            <a:endParaRPr sz="3200">
              <a:latin typeface="Arial MT"/>
              <a:cs typeface="Arial MT"/>
            </a:endParaRPr>
          </a:p>
          <a:p>
            <a:pPr marL="355600" indent="-342900">
              <a:lnSpc>
                <a:spcPct val="100000"/>
              </a:lnSpc>
              <a:spcBef>
                <a:spcPts val="175"/>
              </a:spcBef>
              <a:buChar char="•"/>
              <a:tabLst>
                <a:tab pos="354965" algn="l"/>
                <a:tab pos="355600" algn="l"/>
              </a:tabLst>
            </a:pPr>
            <a:r>
              <a:rPr sz="3200" dirty="0">
                <a:solidFill>
                  <a:srgbClr val="333399"/>
                </a:solidFill>
                <a:latin typeface="Arial MT"/>
                <a:cs typeface="Arial MT"/>
              </a:rPr>
              <a:t>Bendare.</a:t>
            </a:r>
            <a:endParaRPr sz="3200">
              <a:latin typeface="Arial MT"/>
              <a:cs typeface="Arial MT"/>
            </a:endParaRPr>
          </a:p>
          <a:p>
            <a:pPr marL="355600" indent="-342900">
              <a:lnSpc>
                <a:spcPct val="100000"/>
              </a:lnSpc>
              <a:spcBef>
                <a:spcPts val="200"/>
              </a:spcBef>
              <a:buChar char="•"/>
              <a:tabLst>
                <a:tab pos="354965" algn="l"/>
                <a:tab pos="355600" algn="l"/>
              </a:tabLst>
            </a:pPr>
            <a:r>
              <a:rPr sz="3200" spc="-10" dirty="0">
                <a:solidFill>
                  <a:srgbClr val="333399"/>
                </a:solidFill>
                <a:latin typeface="Arial MT"/>
                <a:cs typeface="Arial MT"/>
              </a:rPr>
              <a:t>Avviare</a:t>
            </a:r>
            <a:r>
              <a:rPr sz="3200" spc="-20" dirty="0">
                <a:solidFill>
                  <a:srgbClr val="333399"/>
                </a:solidFill>
                <a:latin typeface="Arial MT"/>
                <a:cs typeface="Arial MT"/>
              </a:rPr>
              <a:t> </a:t>
            </a:r>
            <a:r>
              <a:rPr sz="3200" dirty="0">
                <a:solidFill>
                  <a:srgbClr val="333399"/>
                </a:solidFill>
                <a:latin typeface="Arial MT"/>
                <a:cs typeface="Arial MT"/>
              </a:rPr>
              <a:t>al</a:t>
            </a:r>
            <a:r>
              <a:rPr sz="3200" spc="-15" dirty="0">
                <a:solidFill>
                  <a:srgbClr val="333399"/>
                </a:solidFill>
                <a:latin typeface="Arial MT"/>
                <a:cs typeface="Arial MT"/>
              </a:rPr>
              <a:t> </a:t>
            </a:r>
            <a:r>
              <a:rPr sz="3200" spc="-5" dirty="0">
                <a:solidFill>
                  <a:srgbClr val="333399"/>
                </a:solidFill>
                <a:latin typeface="Arial MT"/>
                <a:cs typeface="Arial MT"/>
              </a:rPr>
              <a:t>Pronto</a:t>
            </a:r>
            <a:r>
              <a:rPr sz="3200" spc="-15" dirty="0">
                <a:solidFill>
                  <a:srgbClr val="333399"/>
                </a:solidFill>
                <a:latin typeface="Arial MT"/>
                <a:cs typeface="Arial MT"/>
              </a:rPr>
              <a:t> </a:t>
            </a:r>
            <a:r>
              <a:rPr sz="3200" dirty="0">
                <a:solidFill>
                  <a:srgbClr val="333399"/>
                </a:solidFill>
                <a:latin typeface="Arial MT"/>
                <a:cs typeface="Arial MT"/>
              </a:rPr>
              <a:t>Soccorso.</a:t>
            </a:r>
            <a:endParaRPr sz="3200">
              <a:latin typeface="Arial MT"/>
              <a:cs typeface="Arial MT"/>
            </a:endParaRPr>
          </a:p>
        </p:txBody>
      </p:sp>
      <p:pic>
        <p:nvPicPr>
          <p:cNvPr id="4" name="object 4"/>
          <p:cNvPicPr/>
          <p:nvPr/>
        </p:nvPicPr>
        <p:blipFill>
          <a:blip r:embed="rId2" cstate="print"/>
          <a:stretch>
            <a:fillRect/>
          </a:stretch>
        </p:blipFill>
        <p:spPr>
          <a:xfrm>
            <a:off x="6300787" y="260350"/>
            <a:ext cx="2159000" cy="1476375"/>
          </a:xfrm>
          <a:prstGeom prst="rect">
            <a:avLst/>
          </a:prstGeom>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4000" y="945198"/>
            <a:ext cx="6839584" cy="3332479"/>
          </a:xfrm>
          <a:prstGeom prst="rect">
            <a:avLst/>
          </a:prstGeom>
        </p:spPr>
        <p:txBody>
          <a:bodyPr vert="horz" wrap="square" lIns="0" tIns="12700" rIns="0" bIns="0" rtlCol="0">
            <a:spAutoFit/>
          </a:bodyPr>
          <a:lstStyle/>
          <a:p>
            <a:pPr marL="635" algn="ctr">
              <a:lnSpc>
                <a:spcPts val="3770"/>
              </a:lnSpc>
              <a:spcBef>
                <a:spcPts val="100"/>
              </a:spcBef>
            </a:pPr>
            <a:r>
              <a:rPr sz="3200" b="1" dirty="0">
                <a:solidFill>
                  <a:srgbClr val="FF0000"/>
                </a:solidFill>
                <a:latin typeface="Times New Roman"/>
                <a:cs typeface="Times New Roman"/>
              </a:rPr>
              <a:t>C</a:t>
            </a:r>
            <a:r>
              <a:rPr sz="3200" b="1" spc="-5" dirty="0">
                <a:solidFill>
                  <a:srgbClr val="FF0000"/>
                </a:solidFill>
                <a:latin typeface="Times New Roman"/>
                <a:cs typeface="Times New Roman"/>
              </a:rPr>
              <a:t>O</a:t>
            </a:r>
            <a:r>
              <a:rPr sz="3200" b="1" dirty="0">
                <a:solidFill>
                  <a:srgbClr val="FF0000"/>
                </a:solidFill>
                <a:latin typeface="Times New Roman"/>
                <a:cs typeface="Times New Roman"/>
              </a:rPr>
              <a:t>SA</a:t>
            </a:r>
            <a:r>
              <a:rPr sz="3200" b="1" spc="-180" dirty="0">
                <a:solidFill>
                  <a:srgbClr val="FF0000"/>
                </a:solidFill>
                <a:latin typeface="Times New Roman"/>
                <a:cs typeface="Times New Roman"/>
              </a:rPr>
              <a:t> </a:t>
            </a:r>
            <a:r>
              <a:rPr sz="3200" b="1" spc="-240" dirty="0">
                <a:solidFill>
                  <a:srgbClr val="FF0000"/>
                </a:solidFill>
                <a:latin typeface="Times New Roman"/>
                <a:cs typeface="Times New Roman"/>
              </a:rPr>
              <a:t>F</a:t>
            </a:r>
            <a:r>
              <a:rPr sz="3200" b="1" dirty="0">
                <a:solidFill>
                  <a:srgbClr val="FF0000"/>
                </a:solidFill>
                <a:latin typeface="Times New Roman"/>
                <a:cs typeface="Times New Roman"/>
              </a:rPr>
              <a:t>ARE</a:t>
            </a:r>
            <a:endParaRPr sz="3200" dirty="0">
              <a:latin typeface="Times New Roman"/>
              <a:cs typeface="Times New Roman"/>
            </a:endParaRPr>
          </a:p>
          <a:p>
            <a:pPr marL="1343025" marR="1334770" indent="572770">
              <a:lnSpc>
                <a:spcPts val="3700"/>
              </a:lnSpc>
              <a:spcBef>
                <a:spcPts val="170"/>
              </a:spcBef>
            </a:pPr>
            <a:r>
              <a:rPr sz="3200" spc="-5" dirty="0">
                <a:solidFill>
                  <a:srgbClr val="333399"/>
                </a:solidFill>
                <a:latin typeface="Times New Roman"/>
                <a:cs typeface="Times New Roman"/>
              </a:rPr>
              <a:t>Bendare l'occhio </a:t>
            </a:r>
            <a:r>
              <a:rPr sz="3200" dirty="0">
                <a:solidFill>
                  <a:srgbClr val="333399"/>
                </a:solidFill>
                <a:latin typeface="Times New Roman"/>
                <a:cs typeface="Times New Roman"/>
              </a:rPr>
              <a:t>e </a:t>
            </a:r>
            <a:r>
              <a:rPr sz="3200" spc="5" dirty="0">
                <a:solidFill>
                  <a:srgbClr val="333399"/>
                </a:solidFill>
                <a:latin typeface="Times New Roman"/>
                <a:cs typeface="Times New Roman"/>
              </a:rPr>
              <a:t> </a:t>
            </a:r>
            <a:r>
              <a:rPr sz="3200" spc="-5" dirty="0">
                <a:solidFill>
                  <a:srgbClr val="333399"/>
                </a:solidFill>
                <a:latin typeface="Times New Roman"/>
                <a:cs typeface="Times New Roman"/>
              </a:rPr>
              <a:t>avvia</a:t>
            </a:r>
            <a:r>
              <a:rPr sz="3200" spc="-15" dirty="0">
                <a:solidFill>
                  <a:srgbClr val="333399"/>
                </a:solidFill>
                <a:latin typeface="Times New Roman"/>
                <a:cs typeface="Times New Roman"/>
              </a:rPr>
              <a:t> </a:t>
            </a:r>
            <a:r>
              <a:rPr sz="3200" spc="-5" dirty="0">
                <a:solidFill>
                  <a:srgbClr val="333399"/>
                </a:solidFill>
                <a:latin typeface="Times New Roman"/>
                <a:cs typeface="Times New Roman"/>
              </a:rPr>
              <a:t>al</a:t>
            </a:r>
            <a:r>
              <a:rPr sz="3200" spc="-10" dirty="0">
                <a:solidFill>
                  <a:srgbClr val="333399"/>
                </a:solidFill>
                <a:latin typeface="Times New Roman"/>
                <a:cs typeface="Times New Roman"/>
              </a:rPr>
              <a:t> </a:t>
            </a:r>
            <a:r>
              <a:rPr sz="3200" spc="-5" dirty="0">
                <a:solidFill>
                  <a:srgbClr val="333399"/>
                </a:solidFill>
                <a:latin typeface="Times New Roman"/>
                <a:cs typeface="Times New Roman"/>
              </a:rPr>
              <a:t>Pronto Soccorso.</a:t>
            </a:r>
            <a:endParaRPr sz="3200" dirty="0">
              <a:latin typeface="Times New Roman"/>
              <a:cs typeface="Times New Roman"/>
            </a:endParaRPr>
          </a:p>
          <a:p>
            <a:pPr>
              <a:lnSpc>
                <a:spcPct val="100000"/>
              </a:lnSpc>
              <a:spcBef>
                <a:spcPts val="10"/>
              </a:spcBef>
            </a:pPr>
            <a:endParaRPr sz="3000" dirty="0">
              <a:latin typeface="Times New Roman"/>
              <a:cs typeface="Times New Roman"/>
            </a:endParaRPr>
          </a:p>
          <a:p>
            <a:pPr marL="635" algn="ctr">
              <a:lnSpc>
                <a:spcPts val="3770"/>
              </a:lnSpc>
            </a:pPr>
            <a:r>
              <a:rPr sz="3200" b="1" dirty="0">
                <a:solidFill>
                  <a:srgbClr val="FF0000"/>
                </a:solidFill>
                <a:latin typeface="Times New Roman"/>
                <a:cs typeface="Times New Roman"/>
              </a:rPr>
              <a:t>C</a:t>
            </a:r>
            <a:r>
              <a:rPr sz="3200" b="1" spc="-5" dirty="0">
                <a:solidFill>
                  <a:srgbClr val="FF0000"/>
                </a:solidFill>
                <a:latin typeface="Times New Roman"/>
                <a:cs typeface="Times New Roman"/>
              </a:rPr>
              <a:t>O</a:t>
            </a:r>
            <a:r>
              <a:rPr sz="3200" b="1" dirty="0">
                <a:solidFill>
                  <a:srgbClr val="FF0000"/>
                </a:solidFill>
                <a:latin typeface="Times New Roman"/>
                <a:cs typeface="Times New Roman"/>
              </a:rPr>
              <a:t>SA</a:t>
            </a:r>
            <a:r>
              <a:rPr sz="3200" b="1" spc="-180" dirty="0">
                <a:solidFill>
                  <a:srgbClr val="FF0000"/>
                </a:solidFill>
                <a:latin typeface="Times New Roman"/>
                <a:cs typeface="Times New Roman"/>
              </a:rPr>
              <a:t> </a:t>
            </a:r>
            <a:r>
              <a:rPr sz="3200" b="1" dirty="0">
                <a:solidFill>
                  <a:srgbClr val="FF0000"/>
                </a:solidFill>
                <a:latin typeface="Times New Roman"/>
                <a:cs typeface="Times New Roman"/>
              </a:rPr>
              <a:t>N</a:t>
            </a:r>
            <a:r>
              <a:rPr sz="3200" b="1" spc="-5" dirty="0">
                <a:solidFill>
                  <a:srgbClr val="FF0000"/>
                </a:solidFill>
                <a:latin typeface="Times New Roman"/>
                <a:cs typeface="Times New Roman"/>
              </a:rPr>
              <a:t>O</a:t>
            </a:r>
            <a:r>
              <a:rPr sz="3200" b="1" dirty="0">
                <a:solidFill>
                  <a:srgbClr val="FF0000"/>
                </a:solidFill>
                <a:latin typeface="Times New Roman"/>
                <a:cs typeface="Times New Roman"/>
              </a:rPr>
              <a:t>N </a:t>
            </a:r>
            <a:r>
              <a:rPr sz="3200" b="1" spc="-240" dirty="0">
                <a:solidFill>
                  <a:srgbClr val="FF0000"/>
                </a:solidFill>
                <a:latin typeface="Times New Roman"/>
                <a:cs typeface="Times New Roman"/>
              </a:rPr>
              <a:t>F</a:t>
            </a:r>
            <a:r>
              <a:rPr sz="3200" b="1" dirty="0">
                <a:solidFill>
                  <a:srgbClr val="FF0000"/>
                </a:solidFill>
                <a:latin typeface="Times New Roman"/>
                <a:cs typeface="Times New Roman"/>
              </a:rPr>
              <a:t>ARE</a:t>
            </a:r>
            <a:endParaRPr sz="3200" dirty="0">
              <a:latin typeface="Times New Roman"/>
              <a:cs typeface="Times New Roman"/>
            </a:endParaRPr>
          </a:p>
          <a:p>
            <a:pPr marL="12065" marR="5080" algn="ctr">
              <a:lnSpc>
                <a:spcPts val="3700"/>
              </a:lnSpc>
              <a:spcBef>
                <a:spcPts val="170"/>
              </a:spcBef>
            </a:pPr>
            <a:r>
              <a:rPr sz="3200" dirty="0">
                <a:solidFill>
                  <a:srgbClr val="333399"/>
                </a:solidFill>
                <a:latin typeface="Times New Roman"/>
                <a:cs typeface="Times New Roman"/>
              </a:rPr>
              <a:t>Non </a:t>
            </a:r>
            <a:r>
              <a:rPr sz="3200" spc="-5" dirty="0">
                <a:solidFill>
                  <a:srgbClr val="333399"/>
                </a:solidFill>
                <a:latin typeface="Times New Roman"/>
                <a:cs typeface="Times New Roman"/>
              </a:rPr>
              <a:t>far aprire </a:t>
            </a:r>
            <a:r>
              <a:rPr sz="3200" dirty="0">
                <a:solidFill>
                  <a:srgbClr val="333399"/>
                </a:solidFill>
                <a:latin typeface="Times New Roman"/>
                <a:cs typeface="Times New Roman"/>
              </a:rPr>
              <a:t>e </a:t>
            </a:r>
            <a:r>
              <a:rPr sz="3200" spc="-5" dirty="0">
                <a:solidFill>
                  <a:srgbClr val="333399"/>
                </a:solidFill>
                <a:latin typeface="Times New Roman"/>
                <a:cs typeface="Times New Roman"/>
              </a:rPr>
              <a:t>chiudere ripetutamente le </a:t>
            </a:r>
            <a:r>
              <a:rPr sz="3200" spc="-785" dirty="0">
                <a:solidFill>
                  <a:srgbClr val="333399"/>
                </a:solidFill>
                <a:latin typeface="Times New Roman"/>
                <a:cs typeface="Times New Roman"/>
              </a:rPr>
              <a:t> </a:t>
            </a:r>
            <a:r>
              <a:rPr sz="3200" spc="-5" dirty="0">
                <a:solidFill>
                  <a:srgbClr val="333399"/>
                </a:solidFill>
                <a:latin typeface="Times New Roman"/>
                <a:cs typeface="Times New Roman"/>
              </a:rPr>
              <a:t>palpebre.</a:t>
            </a:r>
            <a:endParaRPr sz="3200" dirty="0">
              <a:latin typeface="Times New Roman"/>
              <a:cs typeface="Times New Roman"/>
            </a:endParaRPr>
          </a:p>
        </p:txBody>
      </p:sp>
      <p:sp>
        <p:nvSpPr>
          <p:cNvPr id="3" name="object 3"/>
          <p:cNvSpPr txBox="1">
            <a:spLocks noGrp="1"/>
          </p:cNvSpPr>
          <p:nvPr>
            <p:ph type="title"/>
          </p:nvPr>
        </p:nvSpPr>
        <p:spPr>
          <a:xfrm>
            <a:off x="3232785" y="129808"/>
            <a:ext cx="2678430"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Ferite</a:t>
            </a:r>
            <a:r>
              <a:rPr sz="3600" b="1" spc="-70" dirty="0">
                <a:solidFill>
                  <a:srgbClr val="FF0000"/>
                </a:solidFill>
                <a:latin typeface="Times New Roman"/>
                <a:cs typeface="Times New Roman"/>
              </a:rPr>
              <a:t> </a:t>
            </a:r>
            <a:r>
              <a:rPr sz="3600" b="1" spc="-5" dirty="0">
                <a:solidFill>
                  <a:srgbClr val="FF0000"/>
                </a:solidFill>
                <a:latin typeface="Times New Roman"/>
                <a:cs typeface="Times New Roman"/>
              </a:rPr>
              <a:t>oculari</a:t>
            </a:r>
            <a:endParaRPr sz="3600" dirty="0">
              <a:latin typeface="Times New Roman"/>
              <a:cs typeface="Times New Roman"/>
            </a:endParaRPr>
          </a:p>
        </p:txBody>
      </p:sp>
      <p:pic>
        <p:nvPicPr>
          <p:cNvPr id="4" name="object 4"/>
          <p:cNvPicPr/>
          <p:nvPr/>
        </p:nvPicPr>
        <p:blipFill>
          <a:blip r:embed="rId2" cstate="print"/>
          <a:stretch>
            <a:fillRect/>
          </a:stretch>
        </p:blipFill>
        <p:spPr>
          <a:xfrm>
            <a:off x="0" y="620712"/>
            <a:ext cx="2700337" cy="2024062"/>
          </a:xfrm>
          <a:prstGeom prst="rect">
            <a:avLst/>
          </a:prstGeom>
        </p:spPr>
      </p:pic>
      <p:pic>
        <p:nvPicPr>
          <p:cNvPr id="5" name="object 5"/>
          <p:cNvPicPr/>
          <p:nvPr/>
        </p:nvPicPr>
        <p:blipFill>
          <a:blip r:embed="rId3" cstate="print"/>
          <a:stretch>
            <a:fillRect/>
          </a:stretch>
        </p:blipFill>
        <p:spPr>
          <a:xfrm>
            <a:off x="3591242" y="4468227"/>
            <a:ext cx="2705100" cy="1685925"/>
          </a:xfrm>
          <a:prstGeom prst="rect">
            <a:avLst/>
          </a:prstGeom>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47082" y="1394311"/>
            <a:ext cx="8019415" cy="4044950"/>
          </a:xfrm>
          <a:prstGeom prst="rect">
            <a:avLst/>
          </a:prstGeom>
        </p:spPr>
        <p:txBody>
          <a:bodyPr vert="horz" wrap="square" lIns="0" tIns="11430" rIns="0" bIns="0" rtlCol="0">
            <a:spAutoFit/>
          </a:bodyPr>
          <a:lstStyle/>
          <a:p>
            <a:pPr algn="ctr">
              <a:lnSpc>
                <a:spcPts val="3579"/>
              </a:lnSpc>
              <a:spcBef>
                <a:spcPts val="90"/>
              </a:spcBef>
            </a:pPr>
            <a:r>
              <a:rPr sz="3050" spc="-10" dirty="0">
                <a:solidFill>
                  <a:srgbClr val="333399"/>
                </a:solidFill>
                <a:latin typeface="Arial MT"/>
                <a:cs typeface="Arial MT"/>
              </a:rPr>
              <a:t>Se</a:t>
            </a:r>
            <a:r>
              <a:rPr sz="3050" spc="-20" dirty="0">
                <a:solidFill>
                  <a:srgbClr val="333399"/>
                </a:solidFill>
                <a:latin typeface="Arial MT"/>
                <a:cs typeface="Arial MT"/>
              </a:rPr>
              <a:t> </a:t>
            </a:r>
            <a:r>
              <a:rPr sz="3050" spc="-5" dirty="0">
                <a:solidFill>
                  <a:srgbClr val="333399"/>
                </a:solidFill>
                <a:latin typeface="Arial MT"/>
                <a:cs typeface="Arial MT"/>
              </a:rPr>
              <a:t>si</a:t>
            </a:r>
            <a:r>
              <a:rPr sz="3050" spc="-15" dirty="0">
                <a:solidFill>
                  <a:srgbClr val="333399"/>
                </a:solidFill>
                <a:latin typeface="Arial MT"/>
                <a:cs typeface="Arial MT"/>
              </a:rPr>
              <a:t> </a:t>
            </a:r>
            <a:r>
              <a:rPr sz="3050" spc="-10" dirty="0">
                <a:solidFill>
                  <a:srgbClr val="333399"/>
                </a:solidFill>
                <a:latin typeface="Arial MT"/>
                <a:cs typeface="Arial MT"/>
              </a:rPr>
              <a:t>presentano:</a:t>
            </a:r>
            <a:endParaRPr sz="3050">
              <a:latin typeface="Arial MT"/>
              <a:cs typeface="Arial MT"/>
            </a:endParaRPr>
          </a:p>
          <a:p>
            <a:pPr marL="2286635" marR="2280285" indent="965200">
              <a:lnSpc>
                <a:spcPts val="3500"/>
              </a:lnSpc>
              <a:spcBef>
                <a:spcPts val="170"/>
              </a:spcBef>
              <a:tabLst>
                <a:tab pos="5504815" algn="l"/>
              </a:tabLst>
            </a:pPr>
            <a:r>
              <a:rPr sz="3050" b="1" i="1" spc="-10" dirty="0">
                <a:solidFill>
                  <a:srgbClr val="333399"/>
                </a:solidFill>
                <a:latin typeface="Arial"/>
                <a:cs typeface="Arial"/>
              </a:rPr>
              <a:t>dolore + </a:t>
            </a:r>
            <a:r>
              <a:rPr sz="3050" b="1" i="1" spc="-5" dirty="0">
                <a:solidFill>
                  <a:srgbClr val="333399"/>
                </a:solidFill>
                <a:latin typeface="Arial"/>
                <a:cs typeface="Arial"/>
              </a:rPr>
              <a:t> fast</a:t>
            </a:r>
            <a:r>
              <a:rPr sz="3050" b="1" i="1" spc="-10" dirty="0">
                <a:solidFill>
                  <a:srgbClr val="333399"/>
                </a:solidFill>
                <a:latin typeface="Arial"/>
                <a:cs typeface="Arial"/>
              </a:rPr>
              <a:t>idio</a:t>
            </a:r>
            <a:r>
              <a:rPr sz="3050" b="1" i="1" spc="-5" dirty="0">
                <a:solidFill>
                  <a:srgbClr val="333399"/>
                </a:solidFill>
                <a:latin typeface="Arial"/>
                <a:cs typeface="Arial"/>
              </a:rPr>
              <a:t> </a:t>
            </a:r>
            <a:r>
              <a:rPr sz="3050" b="1" i="1" spc="-10" dirty="0">
                <a:solidFill>
                  <a:srgbClr val="333399"/>
                </a:solidFill>
                <a:latin typeface="Arial"/>
                <a:cs typeface="Arial"/>
              </a:rPr>
              <a:t>alla</a:t>
            </a:r>
            <a:r>
              <a:rPr sz="3050" b="1" i="1" spc="-5" dirty="0">
                <a:solidFill>
                  <a:srgbClr val="333399"/>
                </a:solidFill>
                <a:latin typeface="Arial"/>
                <a:cs typeface="Arial"/>
              </a:rPr>
              <a:t> </a:t>
            </a:r>
            <a:r>
              <a:rPr sz="3050" b="1" i="1" spc="-10" dirty="0">
                <a:solidFill>
                  <a:srgbClr val="333399"/>
                </a:solidFill>
                <a:latin typeface="Arial"/>
                <a:cs typeface="Arial"/>
              </a:rPr>
              <a:t>luce</a:t>
            </a:r>
            <a:r>
              <a:rPr sz="3050" b="1" i="1" dirty="0">
                <a:solidFill>
                  <a:srgbClr val="333399"/>
                </a:solidFill>
                <a:latin typeface="Arial"/>
                <a:cs typeface="Arial"/>
              </a:rPr>
              <a:t>	</a:t>
            </a:r>
            <a:r>
              <a:rPr sz="3050" b="1" i="1" spc="-10" dirty="0">
                <a:solidFill>
                  <a:srgbClr val="333399"/>
                </a:solidFill>
                <a:latin typeface="Arial"/>
                <a:cs typeface="Arial"/>
              </a:rPr>
              <a:t>+</a:t>
            </a:r>
            <a:endParaRPr sz="3050">
              <a:latin typeface="Arial"/>
              <a:cs typeface="Arial"/>
            </a:endParaRPr>
          </a:p>
          <a:p>
            <a:pPr marL="2496185">
              <a:lnSpc>
                <a:spcPts val="3410"/>
              </a:lnSpc>
            </a:pPr>
            <a:r>
              <a:rPr sz="3050" b="1" i="1" spc="-10" dirty="0">
                <a:solidFill>
                  <a:srgbClr val="333399"/>
                </a:solidFill>
                <a:latin typeface="Arial"/>
                <a:cs typeface="Arial"/>
              </a:rPr>
              <a:t>vista</a:t>
            </a:r>
            <a:r>
              <a:rPr sz="3050" b="1" i="1" spc="-35" dirty="0">
                <a:solidFill>
                  <a:srgbClr val="333399"/>
                </a:solidFill>
                <a:latin typeface="Arial"/>
                <a:cs typeface="Arial"/>
              </a:rPr>
              <a:t> </a:t>
            </a:r>
            <a:r>
              <a:rPr sz="3050" b="1" i="1" spc="-10" dirty="0">
                <a:solidFill>
                  <a:srgbClr val="333399"/>
                </a:solidFill>
                <a:latin typeface="Arial"/>
                <a:cs typeface="Arial"/>
              </a:rPr>
              <a:t>annebbiata</a:t>
            </a:r>
            <a:endParaRPr sz="3050">
              <a:latin typeface="Arial"/>
              <a:cs typeface="Arial"/>
            </a:endParaRPr>
          </a:p>
          <a:p>
            <a:pPr marL="2789555" marR="2783205" algn="ctr">
              <a:lnSpc>
                <a:spcPts val="7000"/>
              </a:lnSpc>
              <a:spcBef>
                <a:spcPts val="790"/>
              </a:spcBef>
            </a:pPr>
            <a:r>
              <a:rPr sz="3050" b="1" spc="-10" dirty="0">
                <a:solidFill>
                  <a:srgbClr val="FF0000"/>
                </a:solidFill>
                <a:latin typeface="Arial"/>
                <a:cs typeface="Arial"/>
              </a:rPr>
              <a:t>SONO</a:t>
            </a:r>
            <a:r>
              <a:rPr sz="3050" b="1" spc="-90" dirty="0">
                <a:solidFill>
                  <a:srgbClr val="FF0000"/>
                </a:solidFill>
                <a:latin typeface="Arial"/>
                <a:cs typeface="Arial"/>
              </a:rPr>
              <a:t> </a:t>
            </a:r>
            <a:r>
              <a:rPr sz="3050" b="1" spc="-55" dirty="0">
                <a:solidFill>
                  <a:srgbClr val="FF0000"/>
                </a:solidFill>
                <a:latin typeface="Arial"/>
                <a:cs typeface="Arial"/>
              </a:rPr>
              <a:t>GRAVI </a:t>
            </a:r>
            <a:r>
              <a:rPr sz="3050" b="1" spc="-835" dirty="0">
                <a:solidFill>
                  <a:srgbClr val="FF0000"/>
                </a:solidFill>
                <a:latin typeface="Arial"/>
                <a:cs typeface="Arial"/>
              </a:rPr>
              <a:t> </a:t>
            </a:r>
            <a:r>
              <a:rPr sz="3050" b="1" spc="-10" dirty="0">
                <a:solidFill>
                  <a:srgbClr val="FF0000"/>
                </a:solidFill>
                <a:latin typeface="Arial"/>
                <a:cs typeface="Arial"/>
              </a:rPr>
              <a:t>COSA</a:t>
            </a:r>
            <a:r>
              <a:rPr sz="3050" b="1" spc="-145" dirty="0">
                <a:solidFill>
                  <a:srgbClr val="FF0000"/>
                </a:solidFill>
                <a:latin typeface="Arial"/>
                <a:cs typeface="Arial"/>
              </a:rPr>
              <a:t> </a:t>
            </a:r>
            <a:r>
              <a:rPr sz="3050" b="1" spc="-50" dirty="0">
                <a:solidFill>
                  <a:srgbClr val="FF0000"/>
                </a:solidFill>
                <a:latin typeface="Arial"/>
                <a:cs typeface="Arial"/>
              </a:rPr>
              <a:t>FARE</a:t>
            </a:r>
            <a:endParaRPr sz="3050">
              <a:latin typeface="Arial"/>
              <a:cs typeface="Arial"/>
            </a:endParaRPr>
          </a:p>
          <a:p>
            <a:pPr algn="ctr">
              <a:lnSpc>
                <a:spcPts val="2710"/>
              </a:lnSpc>
            </a:pPr>
            <a:r>
              <a:rPr sz="3050" spc="-10" dirty="0">
                <a:solidFill>
                  <a:srgbClr val="333399"/>
                </a:solidFill>
                <a:latin typeface="Arial MT"/>
                <a:cs typeface="Arial MT"/>
              </a:rPr>
              <a:t>Bendare </a:t>
            </a:r>
            <a:r>
              <a:rPr sz="3050" spc="-5" dirty="0">
                <a:solidFill>
                  <a:srgbClr val="333399"/>
                </a:solidFill>
                <a:latin typeface="Arial MT"/>
                <a:cs typeface="Arial MT"/>
              </a:rPr>
              <a:t>l'occhio</a:t>
            </a:r>
            <a:r>
              <a:rPr sz="3050" spc="-10" dirty="0">
                <a:solidFill>
                  <a:srgbClr val="333399"/>
                </a:solidFill>
                <a:latin typeface="Arial MT"/>
                <a:cs typeface="Arial MT"/>
              </a:rPr>
              <a:t> e </a:t>
            </a:r>
            <a:r>
              <a:rPr sz="3050" spc="-5" dirty="0">
                <a:solidFill>
                  <a:srgbClr val="333399"/>
                </a:solidFill>
                <a:latin typeface="Arial MT"/>
                <a:cs typeface="Arial MT"/>
              </a:rPr>
              <a:t>avviare</a:t>
            </a:r>
            <a:r>
              <a:rPr sz="3050" spc="-10" dirty="0">
                <a:solidFill>
                  <a:srgbClr val="333399"/>
                </a:solidFill>
                <a:latin typeface="Arial MT"/>
                <a:cs typeface="Arial MT"/>
              </a:rPr>
              <a:t> </a:t>
            </a:r>
            <a:r>
              <a:rPr sz="3050" spc="-5" dirty="0">
                <a:solidFill>
                  <a:srgbClr val="333399"/>
                </a:solidFill>
                <a:latin typeface="Arial MT"/>
                <a:cs typeface="Arial MT"/>
              </a:rPr>
              <a:t>al</a:t>
            </a:r>
            <a:r>
              <a:rPr sz="3050" spc="-10" dirty="0">
                <a:solidFill>
                  <a:srgbClr val="333399"/>
                </a:solidFill>
                <a:latin typeface="Arial MT"/>
                <a:cs typeface="Arial MT"/>
              </a:rPr>
              <a:t> Pronto </a:t>
            </a:r>
            <a:r>
              <a:rPr sz="3050" spc="-5" dirty="0">
                <a:solidFill>
                  <a:srgbClr val="333399"/>
                </a:solidFill>
                <a:latin typeface="Arial MT"/>
                <a:cs typeface="Arial MT"/>
              </a:rPr>
              <a:t>Soccorso.</a:t>
            </a:r>
            <a:endParaRPr sz="3050">
              <a:latin typeface="Arial MT"/>
              <a:cs typeface="Arial MT"/>
            </a:endParaRPr>
          </a:p>
        </p:txBody>
      </p:sp>
      <p:sp>
        <p:nvSpPr>
          <p:cNvPr id="3" name="object 3"/>
          <p:cNvSpPr txBox="1">
            <a:spLocks noGrp="1"/>
          </p:cNvSpPr>
          <p:nvPr>
            <p:ph type="title"/>
          </p:nvPr>
        </p:nvSpPr>
        <p:spPr>
          <a:xfrm>
            <a:off x="2547937" y="523031"/>
            <a:ext cx="3646170"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Contusioni</a:t>
            </a:r>
            <a:r>
              <a:rPr sz="3600" b="1" spc="-40" dirty="0">
                <a:solidFill>
                  <a:srgbClr val="FF0000"/>
                </a:solidFill>
                <a:latin typeface="Times New Roman"/>
                <a:cs typeface="Times New Roman"/>
              </a:rPr>
              <a:t> </a:t>
            </a:r>
            <a:r>
              <a:rPr sz="3600" b="1" spc="-5" dirty="0">
                <a:solidFill>
                  <a:srgbClr val="FF0000"/>
                </a:solidFill>
                <a:latin typeface="Times New Roman"/>
                <a:cs typeface="Times New Roman"/>
              </a:rPr>
              <a:t>oculari</a:t>
            </a:r>
            <a:endParaRPr sz="3600">
              <a:latin typeface="Times New Roman"/>
              <a:cs typeface="Times New Roman"/>
            </a:endParaRPr>
          </a:p>
        </p:txBody>
      </p:sp>
      <p:pic>
        <p:nvPicPr>
          <p:cNvPr id="4" name="object 4"/>
          <p:cNvPicPr/>
          <p:nvPr/>
        </p:nvPicPr>
        <p:blipFill>
          <a:blip r:embed="rId2" cstate="print"/>
          <a:stretch>
            <a:fillRect/>
          </a:stretch>
        </p:blipFill>
        <p:spPr>
          <a:xfrm>
            <a:off x="6588125" y="1268412"/>
            <a:ext cx="2397125" cy="3600450"/>
          </a:xfrm>
          <a:prstGeom prst="rect">
            <a:avLst/>
          </a:prstGeom>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09575" y="1012428"/>
            <a:ext cx="8323580" cy="2566670"/>
          </a:xfrm>
          <a:prstGeom prst="rect">
            <a:avLst/>
          </a:prstGeom>
        </p:spPr>
        <p:txBody>
          <a:bodyPr vert="horz" wrap="square" lIns="0" tIns="43180" rIns="0" bIns="0" rtlCol="0">
            <a:spAutoFit/>
          </a:bodyPr>
          <a:lstStyle/>
          <a:p>
            <a:pPr marL="12700" marR="5080">
              <a:lnSpc>
                <a:spcPts val="3700"/>
              </a:lnSpc>
              <a:spcBef>
                <a:spcPts val="340"/>
              </a:spcBef>
            </a:pPr>
            <a:r>
              <a:rPr sz="3200" b="1" dirty="0">
                <a:solidFill>
                  <a:srgbClr val="333399"/>
                </a:solidFill>
                <a:latin typeface="Times New Roman"/>
                <a:cs typeface="Times New Roman"/>
              </a:rPr>
              <a:t>Le</a:t>
            </a:r>
            <a:r>
              <a:rPr sz="3200" b="1" spc="-5" dirty="0">
                <a:solidFill>
                  <a:srgbClr val="333399"/>
                </a:solidFill>
                <a:latin typeface="Times New Roman"/>
                <a:cs typeface="Times New Roman"/>
              </a:rPr>
              <a:t> ferite </a:t>
            </a:r>
            <a:r>
              <a:rPr sz="3200" b="1" dirty="0">
                <a:solidFill>
                  <a:srgbClr val="333399"/>
                </a:solidFill>
                <a:latin typeface="Times New Roman"/>
                <a:cs typeface="Times New Roman"/>
              </a:rPr>
              <a:t>sono </a:t>
            </a:r>
            <a:r>
              <a:rPr sz="3200" b="1" spc="-5" dirty="0">
                <a:solidFill>
                  <a:srgbClr val="333399"/>
                </a:solidFill>
                <a:latin typeface="Times New Roman"/>
                <a:cs typeface="Times New Roman"/>
              </a:rPr>
              <a:t>lesioni </a:t>
            </a:r>
            <a:r>
              <a:rPr sz="3200" b="1" dirty="0">
                <a:solidFill>
                  <a:srgbClr val="333399"/>
                </a:solidFill>
                <a:latin typeface="Times New Roman"/>
                <a:cs typeface="Times New Roman"/>
              </a:rPr>
              <a:t>di</a:t>
            </a:r>
            <a:r>
              <a:rPr sz="3200" b="1" spc="-5" dirty="0">
                <a:solidFill>
                  <a:srgbClr val="333399"/>
                </a:solidFill>
                <a:latin typeface="Times New Roman"/>
                <a:cs typeface="Times New Roman"/>
              </a:rPr>
              <a:t> continuo</a:t>
            </a:r>
            <a:r>
              <a:rPr sz="3200" b="1" dirty="0">
                <a:solidFill>
                  <a:srgbClr val="333399"/>
                </a:solidFill>
                <a:latin typeface="Times New Roman"/>
                <a:cs typeface="Times New Roman"/>
              </a:rPr>
              <a:t> </a:t>
            </a:r>
            <a:r>
              <a:rPr sz="3200" b="1" spc="-5" dirty="0">
                <a:solidFill>
                  <a:srgbClr val="333399"/>
                </a:solidFill>
                <a:latin typeface="Times New Roman"/>
                <a:cs typeface="Times New Roman"/>
              </a:rPr>
              <a:t>della</a:t>
            </a:r>
            <a:r>
              <a:rPr sz="3200" b="1" dirty="0">
                <a:solidFill>
                  <a:srgbClr val="333399"/>
                </a:solidFill>
                <a:latin typeface="Times New Roman"/>
                <a:cs typeface="Times New Roman"/>
              </a:rPr>
              <a:t> </a:t>
            </a:r>
            <a:r>
              <a:rPr sz="3200" b="1" spc="-5" dirty="0">
                <a:solidFill>
                  <a:srgbClr val="333399"/>
                </a:solidFill>
                <a:latin typeface="Times New Roman"/>
                <a:cs typeface="Times New Roman"/>
              </a:rPr>
              <a:t>cute,</a:t>
            </a:r>
            <a:r>
              <a:rPr sz="3200" b="1" dirty="0">
                <a:solidFill>
                  <a:srgbClr val="333399"/>
                </a:solidFill>
                <a:latin typeface="Times New Roman"/>
                <a:cs typeface="Times New Roman"/>
              </a:rPr>
              <a:t> </a:t>
            </a:r>
            <a:r>
              <a:rPr sz="3200" b="1" spc="-5" dirty="0">
                <a:solidFill>
                  <a:srgbClr val="333399"/>
                </a:solidFill>
                <a:latin typeface="Times New Roman"/>
                <a:cs typeface="Times New Roman"/>
              </a:rPr>
              <a:t>più </a:t>
            </a:r>
            <a:r>
              <a:rPr sz="3200" b="1" dirty="0">
                <a:solidFill>
                  <a:srgbClr val="333399"/>
                </a:solidFill>
                <a:latin typeface="Times New Roman"/>
                <a:cs typeface="Times New Roman"/>
              </a:rPr>
              <a:t> o </a:t>
            </a:r>
            <a:r>
              <a:rPr sz="3200" b="1" spc="-5" dirty="0">
                <a:solidFill>
                  <a:srgbClr val="333399"/>
                </a:solidFill>
                <a:latin typeface="Times New Roman"/>
                <a:cs typeface="Times New Roman"/>
              </a:rPr>
              <a:t>meno</a:t>
            </a:r>
            <a:r>
              <a:rPr sz="3200" b="1" dirty="0">
                <a:solidFill>
                  <a:srgbClr val="333399"/>
                </a:solidFill>
                <a:latin typeface="Times New Roman"/>
                <a:cs typeface="Times New Roman"/>
              </a:rPr>
              <a:t> </a:t>
            </a:r>
            <a:r>
              <a:rPr sz="3200" b="1" spc="-10" dirty="0">
                <a:solidFill>
                  <a:srgbClr val="333399"/>
                </a:solidFill>
                <a:latin typeface="Times New Roman"/>
                <a:cs typeface="Times New Roman"/>
              </a:rPr>
              <a:t>profonde,</a:t>
            </a:r>
            <a:r>
              <a:rPr sz="3200" b="1" dirty="0">
                <a:solidFill>
                  <a:srgbClr val="333399"/>
                </a:solidFill>
                <a:latin typeface="Times New Roman"/>
                <a:cs typeface="Times New Roman"/>
              </a:rPr>
              <a:t> </a:t>
            </a:r>
            <a:r>
              <a:rPr sz="3200" b="1" spc="-5" dirty="0">
                <a:solidFill>
                  <a:srgbClr val="333399"/>
                </a:solidFill>
                <a:latin typeface="Times New Roman"/>
                <a:cs typeface="Times New Roman"/>
              </a:rPr>
              <a:t>che </a:t>
            </a:r>
            <a:r>
              <a:rPr sz="3200" b="1" dirty="0">
                <a:solidFill>
                  <a:srgbClr val="333399"/>
                </a:solidFill>
                <a:latin typeface="Times New Roman"/>
                <a:cs typeface="Times New Roman"/>
              </a:rPr>
              <a:t>possono </a:t>
            </a:r>
            <a:r>
              <a:rPr sz="3200" b="1" spc="-15" dirty="0">
                <a:solidFill>
                  <a:srgbClr val="333399"/>
                </a:solidFill>
                <a:latin typeface="Times New Roman"/>
                <a:cs typeface="Times New Roman"/>
              </a:rPr>
              <a:t>interessare</a:t>
            </a:r>
            <a:r>
              <a:rPr sz="3200" b="1" spc="-5" dirty="0">
                <a:solidFill>
                  <a:srgbClr val="333399"/>
                </a:solidFill>
                <a:latin typeface="Times New Roman"/>
                <a:cs typeface="Times New Roman"/>
              </a:rPr>
              <a:t> anche </a:t>
            </a:r>
            <a:r>
              <a:rPr sz="3200" b="1" spc="-785" dirty="0">
                <a:solidFill>
                  <a:srgbClr val="333399"/>
                </a:solidFill>
                <a:latin typeface="Times New Roman"/>
                <a:cs typeface="Times New Roman"/>
              </a:rPr>
              <a:t> </a:t>
            </a:r>
            <a:r>
              <a:rPr sz="3200" b="1" dirty="0">
                <a:solidFill>
                  <a:srgbClr val="333399"/>
                </a:solidFill>
                <a:latin typeface="Times New Roman"/>
                <a:cs typeface="Times New Roman"/>
              </a:rPr>
              <a:t>i</a:t>
            </a:r>
            <a:r>
              <a:rPr sz="3200" b="1" spc="-10" dirty="0">
                <a:solidFill>
                  <a:srgbClr val="333399"/>
                </a:solidFill>
                <a:latin typeface="Times New Roman"/>
                <a:cs typeface="Times New Roman"/>
              </a:rPr>
              <a:t> </a:t>
            </a:r>
            <a:r>
              <a:rPr sz="3200" b="1" spc="-5" dirty="0">
                <a:solidFill>
                  <a:srgbClr val="333399"/>
                </a:solidFill>
                <a:latin typeface="Times New Roman"/>
                <a:cs typeface="Times New Roman"/>
              </a:rPr>
              <a:t>muscoli </a:t>
            </a:r>
            <a:r>
              <a:rPr sz="3200" b="1" dirty="0">
                <a:solidFill>
                  <a:srgbClr val="333399"/>
                </a:solidFill>
                <a:latin typeface="Times New Roman"/>
                <a:cs typeface="Times New Roman"/>
              </a:rPr>
              <a:t>e</a:t>
            </a:r>
            <a:r>
              <a:rPr sz="3200" b="1" spc="-5" dirty="0">
                <a:solidFill>
                  <a:srgbClr val="333399"/>
                </a:solidFill>
                <a:latin typeface="Times New Roman"/>
                <a:cs typeface="Times New Roman"/>
              </a:rPr>
              <a:t> </a:t>
            </a:r>
            <a:r>
              <a:rPr sz="3200" b="1" dirty="0">
                <a:solidFill>
                  <a:srgbClr val="333399"/>
                </a:solidFill>
                <a:latin typeface="Times New Roman"/>
                <a:cs typeface="Times New Roman"/>
              </a:rPr>
              <a:t>i</a:t>
            </a:r>
            <a:r>
              <a:rPr sz="3200" b="1" spc="-5" dirty="0">
                <a:solidFill>
                  <a:srgbClr val="333399"/>
                </a:solidFill>
                <a:latin typeface="Times New Roman"/>
                <a:cs typeface="Times New Roman"/>
              </a:rPr>
              <a:t> vasi:</a:t>
            </a:r>
            <a:endParaRPr sz="3200" dirty="0">
              <a:latin typeface="Times New Roman"/>
              <a:cs typeface="Times New Roman"/>
            </a:endParaRPr>
          </a:p>
          <a:p>
            <a:pPr>
              <a:lnSpc>
                <a:spcPct val="100000"/>
              </a:lnSpc>
              <a:spcBef>
                <a:spcPts val="55"/>
              </a:spcBef>
            </a:pPr>
            <a:endParaRPr sz="4150" dirty="0">
              <a:latin typeface="Times New Roman"/>
              <a:cs typeface="Times New Roman"/>
            </a:endParaRPr>
          </a:p>
          <a:p>
            <a:pPr marL="1399540">
              <a:lnSpc>
                <a:spcPct val="100000"/>
              </a:lnSpc>
            </a:pPr>
            <a:r>
              <a:rPr sz="3200" b="1" spc="-5" dirty="0">
                <a:solidFill>
                  <a:srgbClr val="333399"/>
                </a:solidFill>
                <a:latin typeface="Arial"/>
                <a:cs typeface="Arial"/>
              </a:rPr>
              <a:t>abrasioni,</a:t>
            </a:r>
            <a:r>
              <a:rPr sz="3200" b="1" spc="-25" dirty="0">
                <a:solidFill>
                  <a:srgbClr val="333399"/>
                </a:solidFill>
                <a:latin typeface="Arial"/>
                <a:cs typeface="Arial"/>
              </a:rPr>
              <a:t> </a:t>
            </a:r>
            <a:r>
              <a:rPr sz="3200" b="1" spc="-5" dirty="0">
                <a:solidFill>
                  <a:srgbClr val="333399"/>
                </a:solidFill>
                <a:latin typeface="Arial"/>
                <a:cs typeface="Arial"/>
              </a:rPr>
              <a:t>escoriazioni</a:t>
            </a:r>
            <a:endParaRPr sz="3200" dirty="0">
              <a:latin typeface="Arial"/>
              <a:cs typeface="Arial"/>
            </a:endParaRPr>
          </a:p>
        </p:txBody>
      </p:sp>
      <p:sp>
        <p:nvSpPr>
          <p:cNvPr id="3" name="object 3"/>
          <p:cNvSpPr txBox="1">
            <a:spLocks noGrp="1"/>
          </p:cNvSpPr>
          <p:nvPr>
            <p:ph type="title"/>
          </p:nvPr>
        </p:nvSpPr>
        <p:spPr>
          <a:xfrm>
            <a:off x="3761395" y="229344"/>
            <a:ext cx="1687830" cy="57404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FF0000"/>
                </a:solidFill>
                <a:latin typeface="Times New Roman"/>
                <a:cs typeface="Times New Roman"/>
              </a:rPr>
              <a:t>Le</a:t>
            </a:r>
            <a:r>
              <a:rPr sz="3600" b="1" spc="-80" dirty="0">
                <a:solidFill>
                  <a:srgbClr val="FF0000"/>
                </a:solidFill>
                <a:latin typeface="Times New Roman"/>
                <a:cs typeface="Times New Roman"/>
              </a:rPr>
              <a:t> </a:t>
            </a:r>
            <a:r>
              <a:rPr sz="3600" b="1" spc="-5" dirty="0">
                <a:solidFill>
                  <a:srgbClr val="FF0000"/>
                </a:solidFill>
                <a:latin typeface="Times New Roman"/>
                <a:cs typeface="Times New Roman"/>
              </a:rPr>
              <a:t>ferite</a:t>
            </a:r>
            <a:endParaRPr sz="3600">
              <a:latin typeface="Times New Roman"/>
              <a:cs typeface="Times New Roman"/>
            </a:endParaRPr>
          </a:p>
        </p:txBody>
      </p:sp>
      <p:pic>
        <p:nvPicPr>
          <p:cNvPr id="4" name="object 4"/>
          <p:cNvPicPr/>
          <p:nvPr/>
        </p:nvPicPr>
        <p:blipFill>
          <a:blip r:embed="rId3" cstate="print"/>
          <a:stretch>
            <a:fillRect/>
          </a:stretch>
        </p:blipFill>
        <p:spPr>
          <a:xfrm>
            <a:off x="179387" y="2565400"/>
            <a:ext cx="1498600" cy="1728787"/>
          </a:xfrm>
          <a:prstGeom prst="rect">
            <a:avLst/>
          </a:prstGeom>
        </p:spPr>
      </p:pic>
      <p:sp>
        <p:nvSpPr>
          <p:cNvPr id="5" name="object 5"/>
          <p:cNvSpPr txBox="1"/>
          <p:nvPr/>
        </p:nvSpPr>
        <p:spPr>
          <a:xfrm>
            <a:off x="609600" y="5589032"/>
            <a:ext cx="7703820" cy="513080"/>
          </a:xfrm>
          <a:prstGeom prst="rect">
            <a:avLst/>
          </a:prstGeom>
        </p:spPr>
        <p:txBody>
          <a:bodyPr vert="horz" wrap="square" lIns="0" tIns="12700" rIns="0" bIns="0" rtlCol="0">
            <a:spAutoFit/>
          </a:bodyPr>
          <a:lstStyle/>
          <a:p>
            <a:pPr marL="12700">
              <a:lnSpc>
                <a:spcPct val="100000"/>
              </a:lnSpc>
              <a:spcBef>
                <a:spcPts val="100"/>
              </a:spcBef>
            </a:pPr>
            <a:r>
              <a:rPr sz="3200" b="1" spc="-5" dirty="0">
                <a:solidFill>
                  <a:srgbClr val="333399"/>
                </a:solidFill>
                <a:latin typeface="Arial"/>
                <a:cs typeface="Arial"/>
              </a:rPr>
              <a:t>ferita</a:t>
            </a:r>
            <a:r>
              <a:rPr sz="3200" b="1" dirty="0">
                <a:solidFill>
                  <a:srgbClr val="333399"/>
                </a:solidFill>
                <a:latin typeface="Arial"/>
                <a:cs typeface="Arial"/>
              </a:rPr>
              <a:t> </a:t>
            </a:r>
            <a:r>
              <a:rPr sz="3200" b="1" spc="-5" dirty="0">
                <a:solidFill>
                  <a:srgbClr val="333399"/>
                </a:solidFill>
                <a:latin typeface="Arial"/>
                <a:cs typeface="Arial"/>
              </a:rPr>
              <a:t>da</a:t>
            </a:r>
            <a:r>
              <a:rPr sz="3200" b="1" dirty="0">
                <a:solidFill>
                  <a:srgbClr val="333399"/>
                </a:solidFill>
                <a:latin typeface="Arial"/>
                <a:cs typeface="Arial"/>
              </a:rPr>
              <a:t> </a:t>
            </a:r>
            <a:r>
              <a:rPr sz="3200" b="1" spc="-5" dirty="0">
                <a:solidFill>
                  <a:srgbClr val="333399"/>
                </a:solidFill>
                <a:latin typeface="Arial"/>
                <a:cs typeface="Arial"/>
              </a:rPr>
              <a:t>taglio, </a:t>
            </a:r>
            <a:r>
              <a:rPr sz="3200" b="1" dirty="0">
                <a:solidFill>
                  <a:srgbClr val="333399"/>
                </a:solidFill>
                <a:latin typeface="Arial"/>
                <a:cs typeface="Arial"/>
              </a:rPr>
              <a:t>a</a:t>
            </a:r>
            <a:r>
              <a:rPr sz="3200" b="1" spc="5" dirty="0">
                <a:solidFill>
                  <a:srgbClr val="333399"/>
                </a:solidFill>
                <a:latin typeface="Arial"/>
                <a:cs typeface="Arial"/>
              </a:rPr>
              <a:t> </a:t>
            </a:r>
            <a:r>
              <a:rPr sz="3200" b="1" spc="-5" dirty="0">
                <a:solidFill>
                  <a:srgbClr val="333399"/>
                </a:solidFill>
                <a:latin typeface="Arial"/>
                <a:cs typeface="Arial"/>
              </a:rPr>
              <a:t>margini quasi rettilinei</a:t>
            </a:r>
            <a:endParaRPr sz="3200" dirty="0">
              <a:latin typeface="Arial"/>
              <a:cs typeface="Arial"/>
            </a:endParaRPr>
          </a:p>
        </p:txBody>
      </p:sp>
      <p:pic>
        <p:nvPicPr>
          <p:cNvPr id="6" name="object 6"/>
          <p:cNvPicPr/>
          <p:nvPr/>
        </p:nvPicPr>
        <p:blipFill>
          <a:blip r:embed="rId4" cstate="print"/>
          <a:stretch>
            <a:fillRect/>
          </a:stretch>
        </p:blipFill>
        <p:spPr>
          <a:xfrm>
            <a:off x="2484437" y="3644900"/>
            <a:ext cx="3240087" cy="2025650"/>
          </a:xfrm>
          <a:prstGeom prst="rect">
            <a:avLst/>
          </a:prstGeom>
        </p:spPr>
      </p:pic>
      <p:pic>
        <p:nvPicPr>
          <p:cNvPr id="7" name="object 7"/>
          <p:cNvPicPr/>
          <p:nvPr/>
        </p:nvPicPr>
        <p:blipFill>
          <a:blip r:embed="rId5" cstate="print"/>
          <a:stretch>
            <a:fillRect/>
          </a:stretch>
        </p:blipFill>
        <p:spPr>
          <a:xfrm>
            <a:off x="6372225" y="2492375"/>
            <a:ext cx="2628900" cy="174307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4400" y="152400"/>
            <a:ext cx="7876540" cy="590354"/>
          </a:xfrm>
          <a:prstGeom prst="rect">
            <a:avLst/>
          </a:prstGeom>
        </p:spPr>
        <p:txBody>
          <a:bodyPr vert="horz" wrap="square" lIns="0" tIns="63500" rIns="0" bIns="0" rtlCol="0">
            <a:spAutoFit/>
          </a:bodyPr>
          <a:lstStyle/>
          <a:p>
            <a:pPr marL="1023619" marR="5080" indent="-1011555">
              <a:lnSpc>
                <a:spcPts val="4500"/>
              </a:lnSpc>
              <a:spcBef>
                <a:spcPts val="500"/>
              </a:spcBef>
              <a:tabLst>
                <a:tab pos="3168650" algn="l"/>
              </a:tabLst>
            </a:pPr>
            <a:r>
              <a:rPr sz="3200" b="1" spc="-5" dirty="0">
                <a:solidFill>
                  <a:srgbClr val="FF0000"/>
                </a:solidFill>
                <a:latin typeface="Arial"/>
                <a:cs typeface="Arial"/>
              </a:rPr>
              <a:t>IL</a:t>
            </a:r>
            <a:r>
              <a:rPr sz="3200" b="1" spc="-105" dirty="0">
                <a:solidFill>
                  <a:srgbClr val="FF0000"/>
                </a:solidFill>
                <a:latin typeface="Arial"/>
                <a:cs typeface="Arial"/>
              </a:rPr>
              <a:t> </a:t>
            </a:r>
            <a:r>
              <a:rPr sz="3200" b="1" spc="-15" dirty="0">
                <a:solidFill>
                  <a:srgbClr val="FF0000"/>
                </a:solidFill>
                <a:latin typeface="Arial"/>
                <a:cs typeface="Arial"/>
              </a:rPr>
              <a:t>DELITTO</a:t>
            </a:r>
            <a:r>
              <a:rPr sz="3200" b="1" spc="-35" dirty="0">
                <a:solidFill>
                  <a:srgbClr val="FF0000"/>
                </a:solidFill>
                <a:latin typeface="Arial"/>
                <a:cs typeface="Arial"/>
              </a:rPr>
              <a:t> </a:t>
            </a:r>
            <a:r>
              <a:rPr sz="3200" b="1" spc="-5" dirty="0">
                <a:solidFill>
                  <a:srgbClr val="FF0000"/>
                </a:solidFill>
                <a:latin typeface="Arial"/>
                <a:cs typeface="Arial"/>
              </a:rPr>
              <a:t>COLPOSO </a:t>
            </a:r>
            <a:r>
              <a:rPr sz="3200" b="1" spc="-1095" dirty="0">
                <a:solidFill>
                  <a:srgbClr val="FF0000"/>
                </a:solidFill>
                <a:latin typeface="Arial"/>
                <a:cs typeface="Arial"/>
              </a:rPr>
              <a:t> </a:t>
            </a:r>
            <a:r>
              <a:rPr sz="3200" b="1" spc="-90" dirty="0">
                <a:solidFill>
                  <a:srgbClr val="FF0000"/>
                </a:solidFill>
                <a:latin typeface="Arial"/>
                <a:cs typeface="Arial"/>
              </a:rPr>
              <a:t>(ART.</a:t>
            </a:r>
            <a:r>
              <a:rPr sz="3200" b="1" spc="-5" dirty="0">
                <a:solidFill>
                  <a:srgbClr val="FF0000"/>
                </a:solidFill>
                <a:latin typeface="Arial"/>
                <a:cs typeface="Arial"/>
              </a:rPr>
              <a:t> </a:t>
            </a:r>
            <a:r>
              <a:rPr sz="3200" b="1" dirty="0">
                <a:solidFill>
                  <a:srgbClr val="FF0000"/>
                </a:solidFill>
                <a:latin typeface="Arial"/>
                <a:cs typeface="Arial"/>
              </a:rPr>
              <a:t>43</a:t>
            </a:r>
            <a:r>
              <a:rPr lang="it-IT" sz="3200" b="1" dirty="0">
                <a:solidFill>
                  <a:srgbClr val="FF0000"/>
                </a:solidFill>
                <a:latin typeface="Arial"/>
                <a:cs typeface="Arial"/>
              </a:rPr>
              <a:t> </a:t>
            </a:r>
            <a:r>
              <a:rPr sz="3200" b="1" spc="-90" dirty="0">
                <a:solidFill>
                  <a:srgbClr val="FF0000"/>
                </a:solidFill>
                <a:latin typeface="Arial"/>
                <a:cs typeface="Arial"/>
              </a:rPr>
              <a:t>C.P.):</a:t>
            </a:r>
            <a:endParaRPr sz="3200" dirty="0">
              <a:latin typeface="Arial"/>
              <a:cs typeface="Arial"/>
            </a:endParaRPr>
          </a:p>
        </p:txBody>
      </p:sp>
      <p:sp>
        <p:nvSpPr>
          <p:cNvPr id="3" name="object 3"/>
          <p:cNvSpPr txBox="1"/>
          <p:nvPr/>
        </p:nvSpPr>
        <p:spPr>
          <a:xfrm>
            <a:off x="533400" y="609600"/>
            <a:ext cx="7876540" cy="4942840"/>
          </a:xfrm>
          <a:prstGeom prst="rect">
            <a:avLst/>
          </a:prstGeom>
        </p:spPr>
        <p:txBody>
          <a:bodyPr vert="horz" wrap="square" lIns="0" tIns="205740" rIns="0" bIns="0" rtlCol="0">
            <a:spAutoFit/>
          </a:bodyPr>
          <a:lstStyle/>
          <a:p>
            <a:pPr marL="141605" indent="-116839">
              <a:lnSpc>
                <a:spcPct val="100000"/>
              </a:lnSpc>
              <a:spcBef>
                <a:spcPts val="1620"/>
              </a:spcBef>
              <a:buClr>
                <a:srgbClr val="009999"/>
              </a:buClr>
              <a:buSzPct val="55357"/>
              <a:buFont typeface="Lucida Sans Unicode"/>
              <a:buChar char="■"/>
              <a:tabLst>
                <a:tab pos="142240" algn="l"/>
              </a:tabLst>
            </a:pPr>
            <a:r>
              <a:rPr sz="2800" b="1" spc="-5" dirty="0">
                <a:solidFill>
                  <a:srgbClr val="042788"/>
                </a:solidFill>
                <a:latin typeface="Arial"/>
                <a:cs typeface="Arial"/>
              </a:rPr>
              <a:t>Imperizia</a:t>
            </a:r>
            <a:r>
              <a:rPr sz="2800" b="1" dirty="0">
                <a:solidFill>
                  <a:srgbClr val="042788"/>
                </a:solidFill>
                <a:latin typeface="Arial"/>
                <a:cs typeface="Arial"/>
              </a:rPr>
              <a:t> </a:t>
            </a:r>
            <a:r>
              <a:rPr sz="2800" spc="-5" dirty="0">
                <a:solidFill>
                  <a:srgbClr val="042788"/>
                </a:solidFill>
                <a:latin typeface="Arial MT"/>
                <a:cs typeface="Arial MT"/>
              </a:rPr>
              <a:t>difetto</a:t>
            </a:r>
            <a:r>
              <a:rPr sz="2800" dirty="0">
                <a:solidFill>
                  <a:srgbClr val="042788"/>
                </a:solidFill>
                <a:latin typeface="Arial MT"/>
                <a:cs typeface="Arial MT"/>
              </a:rPr>
              <a:t> di </a:t>
            </a:r>
            <a:r>
              <a:rPr sz="2800" spc="-5" dirty="0">
                <a:solidFill>
                  <a:srgbClr val="042788"/>
                </a:solidFill>
                <a:latin typeface="Arial MT"/>
                <a:cs typeface="Arial MT"/>
              </a:rPr>
              <a:t>abilità</a:t>
            </a:r>
            <a:r>
              <a:rPr sz="2800" dirty="0">
                <a:solidFill>
                  <a:srgbClr val="042788"/>
                </a:solidFill>
                <a:latin typeface="Arial MT"/>
                <a:cs typeface="Arial MT"/>
              </a:rPr>
              <a:t> </a:t>
            </a:r>
            <a:r>
              <a:rPr sz="2800" spc="-5" dirty="0">
                <a:solidFill>
                  <a:srgbClr val="042788"/>
                </a:solidFill>
                <a:latin typeface="Arial MT"/>
                <a:cs typeface="Arial MT"/>
              </a:rPr>
              <a:t>tecnica</a:t>
            </a:r>
            <a:r>
              <a:rPr sz="2800" dirty="0">
                <a:solidFill>
                  <a:srgbClr val="042788"/>
                </a:solidFill>
                <a:latin typeface="Arial MT"/>
                <a:cs typeface="Arial MT"/>
              </a:rPr>
              <a:t> o preparazione</a:t>
            </a:r>
            <a:endParaRPr sz="2800" dirty="0">
              <a:latin typeface="Arial MT"/>
              <a:cs typeface="Arial MT"/>
            </a:endParaRPr>
          </a:p>
          <a:p>
            <a:pPr marL="25400" marR="133350">
              <a:lnSpc>
                <a:spcPts val="3200"/>
              </a:lnSpc>
              <a:spcBef>
                <a:spcPts val="1760"/>
              </a:spcBef>
              <a:buClr>
                <a:srgbClr val="009999"/>
              </a:buClr>
              <a:buSzPct val="55357"/>
              <a:buFont typeface="Lucida Sans Unicode"/>
              <a:buChar char="■"/>
              <a:tabLst>
                <a:tab pos="142240" algn="l"/>
              </a:tabLst>
            </a:pPr>
            <a:r>
              <a:rPr sz="2800" b="1" spc="-5" dirty="0">
                <a:solidFill>
                  <a:srgbClr val="042788"/>
                </a:solidFill>
                <a:latin typeface="Arial"/>
                <a:cs typeface="Arial"/>
              </a:rPr>
              <a:t>Imprudenza </a:t>
            </a:r>
            <a:r>
              <a:rPr sz="2800" spc="-5" dirty="0">
                <a:solidFill>
                  <a:srgbClr val="042788"/>
                </a:solidFill>
                <a:latin typeface="Arial MT"/>
                <a:cs typeface="Arial MT"/>
              </a:rPr>
              <a:t>trascurare cautele. Atto </a:t>
            </a:r>
            <a:r>
              <a:rPr sz="2800" dirty="0">
                <a:solidFill>
                  <a:srgbClr val="042788"/>
                </a:solidFill>
                <a:latin typeface="Arial MT"/>
                <a:cs typeface="Arial MT"/>
              </a:rPr>
              <a:t>o </a:t>
            </a:r>
            <a:r>
              <a:rPr sz="2800" spc="5" dirty="0">
                <a:solidFill>
                  <a:srgbClr val="042788"/>
                </a:solidFill>
                <a:latin typeface="Arial MT"/>
                <a:cs typeface="Arial MT"/>
              </a:rPr>
              <a:t> </a:t>
            </a:r>
            <a:r>
              <a:rPr sz="2800" spc="-5" dirty="0">
                <a:solidFill>
                  <a:srgbClr val="042788"/>
                </a:solidFill>
                <a:latin typeface="Arial MT"/>
                <a:cs typeface="Arial MT"/>
              </a:rPr>
              <a:t>comportamento</a:t>
            </a:r>
            <a:r>
              <a:rPr sz="2800" spc="10" dirty="0">
                <a:solidFill>
                  <a:srgbClr val="042788"/>
                </a:solidFill>
                <a:latin typeface="Arial MT"/>
                <a:cs typeface="Arial MT"/>
              </a:rPr>
              <a:t> </a:t>
            </a:r>
            <a:r>
              <a:rPr sz="2800" spc="-5" dirty="0">
                <a:solidFill>
                  <a:srgbClr val="042788"/>
                </a:solidFill>
                <a:latin typeface="Arial MT"/>
                <a:cs typeface="Arial MT"/>
              </a:rPr>
              <a:t>palesemente</a:t>
            </a:r>
            <a:r>
              <a:rPr sz="2800" spc="10" dirty="0">
                <a:solidFill>
                  <a:srgbClr val="042788"/>
                </a:solidFill>
                <a:latin typeface="Arial MT"/>
                <a:cs typeface="Arial MT"/>
              </a:rPr>
              <a:t> </a:t>
            </a:r>
            <a:r>
              <a:rPr sz="2800" spc="-5" dirty="0">
                <a:solidFill>
                  <a:srgbClr val="042788"/>
                </a:solidFill>
                <a:latin typeface="Arial MT"/>
                <a:cs typeface="Arial MT"/>
              </a:rPr>
              <a:t>contrastante</a:t>
            </a:r>
            <a:r>
              <a:rPr sz="2800" spc="15" dirty="0">
                <a:solidFill>
                  <a:srgbClr val="042788"/>
                </a:solidFill>
                <a:latin typeface="Arial MT"/>
                <a:cs typeface="Arial MT"/>
              </a:rPr>
              <a:t> </a:t>
            </a:r>
            <a:r>
              <a:rPr sz="2800" dirty="0">
                <a:solidFill>
                  <a:srgbClr val="042788"/>
                </a:solidFill>
                <a:latin typeface="Arial MT"/>
                <a:cs typeface="Arial MT"/>
              </a:rPr>
              <a:t>con</a:t>
            </a:r>
            <a:r>
              <a:rPr sz="2800" spc="10" dirty="0">
                <a:solidFill>
                  <a:srgbClr val="042788"/>
                </a:solidFill>
                <a:latin typeface="Arial MT"/>
                <a:cs typeface="Arial MT"/>
              </a:rPr>
              <a:t> </a:t>
            </a:r>
            <a:r>
              <a:rPr sz="2800" dirty="0">
                <a:solidFill>
                  <a:srgbClr val="042788"/>
                </a:solidFill>
                <a:latin typeface="Arial MT"/>
                <a:cs typeface="Arial MT"/>
              </a:rPr>
              <a:t>le </a:t>
            </a:r>
            <a:r>
              <a:rPr sz="2800" spc="-760" dirty="0">
                <a:solidFill>
                  <a:srgbClr val="042788"/>
                </a:solidFill>
                <a:latin typeface="Arial MT"/>
                <a:cs typeface="Arial MT"/>
              </a:rPr>
              <a:t> </a:t>
            </a:r>
            <a:r>
              <a:rPr sz="2800" dirty="0">
                <a:solidFill>
                  <a:srgbClr val="042788"/>
                </a:solidFill>
                <a:latin typeface="Arial MT"/>
                <a:cs typeface="Arial MT"/>
              </a:rPr>
              <a:t>norme di sicurezza </a:t>
            </a:r>
            <a:r>
              <a:rPr sz="2800" spc="-5" dirty="0">
                <a:solidFill>
                  <a:srgbClr val="042788"/>
                </a:solidFill>
                <a:latin typeface="Arial MT"/>
                <a:cs typeface="Arial MT"/>
              </a:rPr>
              <a:t>dettate </a:t>
            </a:r>
            <a:r>
              <a:rPr sz="2800" dirty="0">
                <a:solidFill>
                  <a:srgbClr val="042788"/>
                </a:solidFill>
                <a:latin typeface="Arial MT"/>
                <a:cs typeface="Arial MT"/>
              </a:rPr>
              <a:t>dalla ragione o </a:t>
            </a:r>
            <a:r>
              <a:rPr sz="2800" spc="5" dirty="0">
                <a:solidFill>
                  <a:srgbClr val="042788"/>
                </a:solidFill>
                <a:latin typeface="Arial MT"/>
                <a:cs typeface="Arial MT"/>
              </a:rPr>
              <a:t> </a:t>
            </a:r>
            <a:r>
              <a:rPr sz="2800" spc="-5" dirty="0">
                <a:solidFill>
                  <a:srgbClr val="042788"/>
                </a:solidFill>
                <a:latin typeface="Arial MT"/>
                <a:cs typeface="Arial MT"/>
              </a:rPr>
              <a:t>dall'esperienza.</a:t>
            </a:r>
            <a:endParaRPr sz="2800" dirty="0">
              <a:latin typeface="Arial MT"/>
              <a:cs typeface="Arial MT"/>
            </a:endParaRPr>
          </a:p>
          <a:p>
            <a:pPr marL="25400" marR="132715">
              <a:lnSpc>
                <a:spcPts val="3200"/>
              </a:lnSpc>
              <a:spcBef>
                <a:spcPts val="1680"/>
              </a:spcBef>
              <a:buClr>
                <a:srgbClr val="009999"/>
              </a:buClr>
              <a:buSzPct val="55357"/>
              <a:buFont typeface="Lucida Sans Unicode"/>
              <a:buChar char="■"/>
              <a:tabLst>
                <a:tab pos="142240" algn="l"/>
              </a:tabLst>
            </a:pPr>
            <a:r>
              <a:rPr sz="2800" b="1" spc="-5" dirty="0">
                <a:solidFill>
                  <a:srgbClr val="042788"/>
                </a:solidFill>
                <a:latin typeface="Arial"/>
                <a:cs typeface="Arial"/>
              </a:rPr>
              <a:t>Negligenza</a:t>
            </a:r>
            <a:r>
              <a:rPr sz="2800" b="1" dirty="0">
                <a:solidFill>
                  <a:srgbClr val="042788"/>
                </a:solidFill>
                <a:latin typeface="Arial"/>
                <a:cs typeface="Arial"/>
              </a:rPr>
              <a:t> </a:t>
            </a:r>
            <a:r>
              <a:rPr sz="2800" spc="-5" dirty="0">
                <a:solidFill>
                  <a:srgbClr val="042788"/>
                </a:solidFill>
                <a:latin typeface="Arial MT"/>
                <a:cs typeface="Arial MT"/>
              </a:rPr>
              <a:t>superficialità,</a:t>
            </a:r>
            <a:r>
              <a:rPr sz="2800" dirty="0">
                <a:solidFill>
                  <a:srgbClr val="042788"/>
                </a:solidFill>
                <a:latin typeface="Arial MT"/>
                <a:cs typeface="Arial MT"/>
              </a:rPr>
              <a:t> </a:t>
            </a:r>
            <a:r>
              <a:rPr sz="2800" spc="-5" dirty="0">
                <a:solidFill>
                  <a:srgbClr val="042788"/>
                </a:solidFill>
                <a:latin typeface="Arial MT"/>
                <a:cs typeface="Arial MT"/>
              </a:rPr>
              <a:t>disattenzione. </a:t>
            </a:r>
            <a:r>
              <a:rPr sz="2800" dirty="0">
                <a:solidFill>
                  <a:srgbClr val="042788"/>
                </a:solidFill>
                <a:latin typeface="Arial MT"/>
                <a:cs typeface="Arial MT"/>
              </a:rPr>
              <a:t> </a:t>
            </a:r>
            <a:r>
              <a:rPr sz="2800" spc="-5" dirty="0">
                <a:solidFill>
                  <a:srgbClr val="042788"/>
                </a:solidFill>
                <a:latin typeface="Arial MT"/>
                <a:cs typeface="Arial MT"/>
              </a:rPr>
              <a:t>Atteggiamento </a:t>
            </a:r>
            <a:r>
              <a:rPr sz="2800" dirty="0">
                <a:solidFill>
                  <a:srgbClr val="042788"/>
                </a:solidFill>
                <a:latin typeface="Arial MT"/>
                <a:cs typeface="Arial MT"/>
              </a:rPr>
              <a:t>passivo e colposo nei </a:t>
            </a:r>
            <a:r>
              <a:rPr sz="2800" spc="-5" dirty="0">
                <a:solidFill>
                  <a:srgbClr val="042788"/>
                </a:solidFill>
                <a:latin typeface="Arial MT"/>
                <a:cs typeface="Arial MT"/>
              </a:rPr>
              <a:t>confronti </a:t>
            </a:r>
            <a:r>
              <a:rPr sz="2800" dirty="0">
                <a:solidFill>
                  <a:srgbClr val="042788"/>
                </a:solidFill>
                <a:latin typeface="Arial MT"/>
                <a:cs typeface="Arial MT"/>
              </a:rPr>
              <a:t>di </a:t>
            </a:r>
            <a:r>
              <a:rPr sz="2800" spc="-765" dirty="0">
                <a:solidFill>
                  <a:srgbClr val="042788"/>
                </a:solidFill>
                <a:latin typeface="Arial MT"/>
                <a:cs typeface="Arial MT"/>
              </a:rPr>
              <a:t> </a:t>
            </a:r>
            <a:r>
              <a:rPr sz="2800" dirty="0">
                <a:solidFill>
                  <a:srgbClr val="042788"/>
                </a:solidFill>
                <a:latin typeface="Arial MT"/>
                <a:cs typeface="Arial MT"/>
              </a:rPr>
              <a:t>obblighi</a:t>
            </a:r>
            <a:r>
              <a:rPr sz="2800" spc="-5" dirty="0">
                <a:solidFill>
                  <a:srgbClr val="042788"/>
                </a:solidFill>
                <a:latin typeface="Arial MT"/>
                <a:cs typeface="Arial MT"/>
              </a:rPr>
              <a:t> </a:t>
            </a:r>
            <a:r>
              <a:rPr sz="2800" dirty="0">
                <a:solidFill>
                  <a:srgbClr val="042788"/>
                </a:solidFill>
                <a:latin typeface="Arial MT"/>
                <a:cs typeface="Arial MT"/>
              </a:rPr>
              <a:t>o doveri,</a:t>
            </a:r>
            <a:r>
              <a:rPr sz="2800" spc="-5" dirty="0">
                <a:solidFill>
                  <a:srgbClr val="042788"/>
                </a:solidFill>
                <a:latin typeface="Arial MT"/>
                <a:cs typeface="Arial MT"/>
              </a:rPr>
              <a:t> dovuto </a:t>
            </a:r>
            <a:r>
              <a:rPr sz="2800" dirty="0">
                <a:solidFill>
                  <a:srgbClr val="042788"/>
                </a:solidFill>
                <a:latin typeface="Arial MT"/>
                <a:cs typeface="Arial MT"/>
              </a:rPr>
              <a:t>a pigrizia o </a:t>
            </a:r>
            <a:r>
              <a:rPr sz="2800" spc="-5" dirty="0">
                <a:solidFill>
                  <a:srgbClr val="042788"/>
                </a:solidFill>
                <a:latin typeface="Arial MT"/>
                <a:cs typeface="Arial MT"/>
              </a:rPr>
              <a:t>insensibilità.</a:t>
            </a:r>
            <a:endParaRPr sz="2800" dirty="0">
              <a:latin typeface="Arial MT"/>
              <a:cs typeface="Arial MT"/>
            </a:endParaRPr>
          </a:p>
          <a:p>
            <a:pPr marL="25400" marR="828040">
              <a:lnSpc>
                <a:spcPts val="3200"/>
              </a:lnSpc>
              <a:spcBef>
                <a:spcPts val="1680"/>
              </a:spcBef>
              <a:buClr>
                <a:srgbClr val="009999"/>
              </a:buClr>
              <a:buSzPct val="55357"/>
              <a:buFont typeface="Lucida Sans Unicode"/>
              <a:buChar char="■"/>
              <a:tabLst>
                <a:tab pos="142240" algn="l"/>
              </a:tabLst>
            </a:pPr>
            <a:r>
              <a:rPr sz="2800" b="1" spc="-5" dirty="0">
                <a:solidFill>
                  <a:srgbClr val="042788"/>
                </a:solidFill>
                <a:latin typeface="Arial"/>
                <a:cs typeface="Arial"/>
              </a:rPr>
              <a:t>Inosservanza </a:t>
            </a:r>
            <a:r>
              <a:rPr sz="2800" dirty="0">
                <a:solidFill>
                  <a:srgbClr val="042788"/>
                </a:solidFill>
                <a:latin typeface="Arial MT"/>
                <a:cs typeface="Arial MT"/>
              </a:rPr>
              <a:t>di leggi, </a:t>
            </a:r>
            <a:r>
              <a:rPr sz="2800" spc="-5" dirty="0">
                <a:solidFill>
                  <a:srgbClr val="042788"/>
                </a:solidFill>
                <a:latin typeface="Arial MT"/>
                <a:cs typeface="Arial MT"/>
              </a:rPr>
              <a:t>regolamenti, </a:t>
            </a:r>
            <a:r>
              <a:rPr sz="2800" dirty="0">
                <a:solidFill>
                  <a:srgbClr val="042788"/>
                </a:solidFill>
                <a:latin typeface="Arial MT"/>
                <a:cs typeface="Arial MT"/>
              </a:rPr>
              <a:t>ordini o </a:t>
            </a:r>
            <a:r>
              <a:rPr sz="2800" spc="-765" dirty="0">
                <a:solidFill>
                  <a:srgbClr val="042788"/>
                </a:solidFill>
                <a:latin typeface="Arial MT"/>
                <a:cs typeface="Arial MT"/>
              </a:rPr>
              <a:t> </a:t>
            </a:r>
            <a:r>
              <a:rPr sz="2800" dirty="0">
                <a:solidFill>
                  <a:srgbClr val="042788"/>
                </a:solidFill>
                <a:latin typeface="Arial MT"/>
                <a:cs typeface="Arial MT"/>
              </a:rPr>
              <a:t>discipline.</a:t>
            </a:r>
            <a:endParaRPr sz="2800" dirty="0">
              <a:latin typeface="Arial MT"/>
              <a:cs typeface="Arial MT"/>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09575" y="1012428"/>
            <a:ext cx="8179434" cy="982980"/>
          </a:xfrm>
          <a:prstGeom prst="rect">
            <a:avLst/>
          </a:prstGeom>
        </p:spPr>
        <p:txBody>
          <a:bodyPr vert="horz" wrap="square" lIns="0" tIns="43180" rIns="0" bIns="0" rtlCol="0">
            <a:spAutoFit/>
          </a:bodyPr>
          <a:lstStyle/>
          <a:p>
            <a:pPr marL="12700" marR="5080">
              <a:lnSpc>
                <a:spcPts val="3700"/>
              </a:lnSpc>
              <a:spcBef>
                <a:spcPts val="340"/>
              </a:spcBef>
            </a:pPr>
            <a:r>
              <a:rPr sz="3200" b="1" spc="-5" dirty="0">
                <a:solidFill>
                  <a:srgbClr val="333399"/>
                </a:solidFill>
                <a:latin typeface="Times New Roman"/>
                <a:cs typeface="Times New Roman"/>
              </a:rPr>
              <a:t>ferita </a:t>
            </a:r>
            <a:r>
              <a:rPr sz="3200" b="1" dirty="0">
                <a:solidFill>
                  <a:srgbClr val="333399"/>
                </a:solidFill>
                <a:latin typeface="Times New Roman"/>
                <a:cs typeface="Times New Roman"/>
              </a:rPr>
              <a:t>da</a:t>
            </a:r>
            <a:r>
              <a:rPr sz="3200" b="1" spc="-5" dirty="0">
                <a:solidFill>
                  <a:srgbClr val="333399"/>
                </a:solidFill>
                <a:latin typeface="Times New Roman"/>
                <a:cs typeface="Times New Roman"/>
              </a:rPr>
              <a:t> punta,</a:t>
            </a:r>
            <a:r>
              <a:rPr sz="3200" b="1" dirty="0">
                <a:solidFill>
                  <a:srgbClr val="333399"/>
                </a:solidFill>
                <a:latin typeface="Times New Roman"/>
                <a:cs typeface="Times New Roman"/>
              </a:rPr>
              <a:t> </a:t>
            </a:r>
            <a:r>
              <a:rPr sz="3200" b="1" spc="-5" dirty="0">
                <a:solidFill>
                  <a:srgbClr val="333399"/>
                </a:solidFill>
                <a:latin typeface="Times New Roman"/>
                <a:cs typeface="Times New Roman"/>
              </a:rPr>
              <a:t>lesione</a:t>
            </a:r>
            <a:r>
              <a:rPr sz="3200" b="1" spc="-10" dirty="0">
                <a:solidFill>
                  <a:srgbClr val="333399"/>
                </a:solidFill>
                <a:latin typeface="Times New Roman"/>
                <a:cs typeface="Times New Roman"/>
              </a:rPr>
              <a:t> </a:t>
            </a:r>
            <a:r>
              <a:rPr sz="3200" b="1" dirty="0">
                <a:solidFill>
                  <a:srgbClr val="333399"/>
                </a:solidFill>
                <a:latin typeface="Times New Roman"/>
                <a:cs typeface="Times New Roman"/>
              </a:rPr>
              <a:t>di</a:t>
            </a:r>
            <a:r>
              <a:rPr sz="3200" b="1" spc="-5" dirty="0">
                <a:solidFill>
                  <a:srgbClr val="333399"/>
                </a:solidFill>
                <a:latin typeface="Times New Roman"/>
                <a:cs typeface="Times New Roman"/>
              </a:rPr>
              <a:t> </a:t>
            </a:r>
            <a:r>
              <a:rPr sz="3200" b="1" spc="-10" dirty="0">
                <a:solidFill>
                  <a:srgbClr val="333399"/>
                </a:solidFill>
                <a:latin typeface="Times New Roman"/>
                <a:cs typeface="Times New Roman"/>
              </a:rPr>
              <a:t>diametro</a:t>
            </a:r>
            <a:r>
              <a:rPr sz="3200" b="1" spc="-5" dirty="0">
                <a:solidFill>
                  <a:srgbClr val="333399"/>
                </a:solidFill>
                <a:latin typeface="Times New Roman"/>
                <a:cs typeface="Times New Roman"/>
              </a:rPr>
              <a:t> piccolo,</a:t>
            </a:r>
            <a:r>
              <a:rPr sz="3200" b="1" dirty="0">
                <a:solidFill>
                  <a:srgbClr val="333399"/>
                </a:solidFill>
                <a:latin typeface="Times New Roman"/>
                <a:cs typeface="Times New Roman"/>
              </a:rPr>
              <a:t> </a:t>
            </a:r>
            <a:r>
              <a:rPr sz="3200" b="1" spc="-5" dirty="0">
                <a:solidFill>
                  <a:srgbClr val="333399"/>
                </a:solidFill>
                <a:latin typeface="Times New Roman"/>
                <a:cs typeface="Times New Roman"/>
              </a:rPr>
              <a:t>ma </a:t>
            </a:r>
            <a:r>
              <a:rPr sz="3200" b="1" spc="-785" dirty="0">
                <a:solidFill>
                  <a:srgbClr val="333399"/>
                </a:solidFill>
                <a:latin typeface="Times New Roman"/>
                <a:cs typeface="Times New Roman"/>
              </a:rPr>
              <a:t> </a:t>
            </a:r>
            <a:r>
              <a:rPr sz="3200" b="1" spc="-10" dirty="0">
                <a:solidFill>
                  <a:srgbClr val="333399"/>
                </a:solidFill>
                <a:latin typeface="Times New Roman"/>
                <a:cs typeface="Times New Roman"/>
              </a:rPr>
              <a:t>profonda</a:t>
            </a:r>
            <a:endParaRPr sz="3200">
              <a:latin typeface="Times New Roman"/>
              <a:cs typeface="Times New Roman"/>
            </a:endParaRPr>
          </a:p>
        </p:txBody>
      </p:sp>
      <p:sp>
        <p:nvSpPr>
          <p:cNvPr id="3" name="object 3"/>
          <p:cNvSpPr txBox="1">
            <a:spLocks noGrp="1"/>
          </p:cNvSpPr>
          <p:nvPr>
            <p:ph type="title"/>
          </p:nvPr>
        </p:nvSpPr>
        <p:spPr>
          <a:xfrm>
            <a:off x="3761395" y="229344"/>
            <a:ext cx="1687830" cy="57404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FF0000"/>
                </a:solidFill>
                <a:latin typeface="Times New Roman"/>
                <a:cs typeface="Times New Roman"/>
              </a:rPr>
              <a:t>Le</a:t>
            </a:r>
            <a:r>
              <a:rPr sz="3600" b="1" spc="-80" dirty="0">
                <a:solidFill>
                  <a:srgbClr val="FF0000"/>
                </a:solidFill>
                <a:latin typeface="Times New Roman"/>
                <a:cs typeface="Times New Roman"/>
              </a:rPr>
              <a:t> </a:t>
            </a:r>
            <a:r>
              <a:rPr sz="3600" b="1" spc="-5" dirty="0">
                <a:solidFill>
                  <a:srgbClr val="FF0000"/>
                </a:solidFill>
                <a:latin typeface="Times New Roman"/>
                <a:cs typeface="Times New Roman"/>
              </a:rPr>
              <a:t>ferite</a:t>
            </a:r>
            <a:endParaRPr sz="3600">
              <a:latin typeface="Times New Roman"/>
              <a:cs typeface="Times New Roman"/>
            </a:endParaRPr>
          </a:p>
        </p:txBody>
      </p:sp>
      <p:grpSp>
        <p:nvGrpSpPr>
          <p:cNvPr id="4" name="object 4"/>
          <p:cNvGrpSpPr/>
          <p:nvPr/>
        </p:nvGrpSpPr>
        <p:grpSpPr>
          <a:xfrm>
            <a:off x="2203565" y="1770143"/>
            <a:ext cx="6875780" cy="3092450"/>
            <a:chOff x="2268537" y="1628775"/>
            <a:chExt cx="6875780" cy="3092450"/>
          </a:xfrm>
        </p:grpSpPr>
        <p:pic>
          <p:nvPicPr>
            <p:cNvPr id="5" name="object 5"/>
            <p:cNvPicPr/>
            <p:nvPr/>
          </p:nvPicPr>
          <p:blipFill>
            <a:blip r:embed="rId2" cstate="print"/>
            <a:stretch>
              <a:fillRect/>
            </a:stretch>
          </p:blipFill>
          <p:spPr>
            <a:xfrm>
              <a:off x="2268537" y="1628775"/>
              <a:ext cx="3097212" cy="2457450"/>
            </a:xfrm>
            <a:prstGeom prst="rect">
              <a:avLst/>
            </a:prstGeom>
          </p:spPr>
        </p:pic>
        <p:pic>
          <p:nvPicPr>
            <p:cNvPr id="6" name="object 6"/>
            <p:cNvPicPr/>
            <p:nvPr/>
          </p:nvPicPr>
          <p:blipFill>
            <a:blip r:embed="rId3" cstate="print"/>
            <a:stretch>
              <a:fillRect/>
            </a:stretch>
          </p:blipFill>
          <p:spPr>
            <a:xfrm>
              <a:off x="5364162" y="2205037"/>
              <a:ext cx="3779837" cy="2516187"/>
            </a:xfrm>
            <a:prstGeom prst="rect">
              <a:avLst/>
            </a:prstGeom>
          </p:spPr>
        </p:pic>
      </p:grpSp>
      <p:sp>
        <p:nvSpPr>
          <p:cNvPr id="7" name="object 7"/>
          <p:cNvSpPr txBox="1"/>
          <p:nvPr/>
        </p:nvSpPr>
        <p:spPr>
          <a:xfrm>
            <a:off x="76200" y="4704193"/>
            <a:ext cx="11178310" cy="1467068"/>
          </a:xfrm>
          <a:prstGeom prst="rect">
            <a:avLst/>
          </a:prstGeom>
        </p:spPr>
        <p:txBody>
          <a:bodyPr vert="horz" wrap="square" lIns="0" tIns="43180" rIns="0" bIns="0" rtlCol="0">
            <a:spAutoFit/>
          </a:bodyPr>
          <a:lstStyle/>
          <a:p>
            <a:pPr marL="12700" marR="1899285">
              <a:lnSpc>
                <a:spcPts val="3700"/>
              </a:lnSpc>
              <a:spcBef>
                <a:spcPts val="340"/>
              </a:spcBef>
            </a:pPr>
            <a:r>
              <a:rPr sz="3200" b="1" spc="-5" dirty="0">
                <a:solidFill>
                  <a:srgbClr val="333399"/>
                </a:solidFill>
                <a:latin typeface="Arial"/>
                <a:cs typeface="Arial"/>
              </a:rPr>
              <a:t>ferita lacero- contusa, la</a:t>
            </a:r>
            <a:r>
              <a:rPr sz="3200" b="1" dirty="0">
                <a:solidFill>
                  <a:srgbClr val="333399"/>
                </a:solidFill>
                <a:latin typeface="Arial"/>
                <a:cs typeface="Arial"/>
              </a:rPr>
              <a:t> </a:t>
            </a:r>
            <a:r>
              <a:rPr sz="3200" b="1" spc="-5" dirty="0">
                <a:solidFill>
                  <a:srgbClr val="333399"/>
                </a:solidFill>
                <a:latin typeface="Arial"/>
                <a:cs typeface="Arial"/>
              </a:rPr>
              <a:t>cute</a:t>
            </a:r>
            <a:r>
              <a:rPr sz="3200" b="1" dirty="0">
                <a:solidFill>
                  <a:srgbClr val="333399"/>
                </a:solidFill>
                <a:latin typeface="Arial"/>
                <a:cs typeface="Arial"/>
              </a:rPr>
              <a:t> ed </a:t>
            </a:r>
            <a:r>
              <a:rPr sz="3200" b="1" spc="-875" dirty="0">
                <a:solidFill>
                  <a:srgbClr val="333399"/>
                </a:solidFill>
                <a:latin typeface="Arial"/>
                <a:cs typeface="Arial"/>
              </a:rPr>
              <a:t> </a:t>
            </a:r>
            <a:r>
              <a:rPr sz="3200" b="1" dirty="0">
                <a:solidFill>
                  <a:srgbClr val="333399"/>
                </a:solidFill>
                <a:latin typeface="Arial"/>
                <a:cs typeface="Arial"/>
              </a:rPr>
              <a:t>i</a:t>
            </a:r>
            <a:r>
              <a:rPr sz="3200" b="1" spc="-5" dirty="0">
                <a:solidFill>
                  <a:srgbClr val="333399"/>
                </a:solidFill>
                <a:latin typeface="Arial"/>
                <a:cs typeface="Arial"/>
              </a:rPr>
              <a:t> tessuti sottostanti, per</a:t>
            </a:r>
            <a:r>
              <a:rPr sz="3200" b="1" dirty="0">
                <a:solidFill>
                  <a:srgbClr val="333399"/>
                </a:solidFill>
                <a:latin typeface="Arial"/>
                <a:cs typeface="Arial"/>
              </a:rPr>
              <a:t> </a:t>
            </a:r>
            <a:r>
              <a:rPr sz="3200" b="1" spc="-5" dirty="0" err="1">
                <a:solidFill>
                  <a:srgbClr val="333399"/>
                </a:solidFill>
                <a:latin typeface="Arial"/>
                <a:cs typeface="Arial"/>
              </a:rPr>
              <a:t>strappi</a:t>
            </a:r>
            <a:r>
              <a:rPr lang="it-IT" sz="3200" spc="-5" dirty="0">
                <a:latin typeface="Arial"/>
                <a:cs typeface="Arial"/>
              </a:rPr>
              <a:t> </a:t>
            </a:r>
            <a:r>
              <a:rPr sz="3200" b="1" dirty="0">
                <a:solidFill>
                  <a:srgbClr val="333399"/>
                </a:solidFill>
                <a:latin typeface="Arial"/>
                <a:cs typeface="Arial"/>
              </a:rPr>
              <a:t>o </a:t>
            </a:r>
            <a:r>
              <a:rPr sz="3200" b="1" spc="-5" dirty="0">
                <a:solidFill>
                  <a:srgbClr val="333399"/>
                </a:solidFill>
                <a:latin typeface="Arial"/>
                <a:cs typeface="Arial"/>
              </a:rPr>
              <a:t>sfregamenti, </a:t>
            </a:r>
            <a:r>
              <a:rPr sz="3200" b="1" dirty="0">
                <a:solidFill>
                  <a:srgbClr val="333399"/>
                </a:solidFill>
                <a:latin typeface="Arial"/>
                <a:cs typeface="Arial"/>
              </a:rPr>
              <a:t>si </a:t>
            </a:r>
            <a:r>
              <a:rPr sz="3200" b="1" spc="-5" dirty="0">
                <a:solidFill>
                  <a:srgbClr val="333399"/>
                </a:solidFill>
                <a:latin typeface="Arial"/>
                <a:cs typeface="Arial"/>
              </a:rPr>
              <a:t>rompono dando luogo </a:t>
            </a:r>
            <a:r>
              <a:rPr sz="3200" b="1" dirty="0">
                <a:solidFill>
                  <a:srgbClr val="333399"/>
                </a:solidFill>
                <a:latin typeface="Arial"/>
                <a:cs typeface="Arial"/>
              </a:rPr>
              <a:t>a </a:t>
            </a:r>
            <a:r>
              <a:rPr sz="3200" b="1" spc="-875" dirty="0">
                <a:solidFill>
                  <a:srgbClr val="333399"/>
                </a:solidFill>
                <a:latin typeface="Arial"/>
                <a:cs typeface="Arial"/>
              </a:rPr>
              <a:t> </a:t>
            </a:r>
            <a:r>
              <a:rPr sz="3200" b="1" spc="-5" dirty="0">
                <a:solidFill>
                  <a:srgbClr val="333399"/>
                </a:solidFill>
                <a:latin typeface="Arial"/>
                <a:cs typeface="Arial"/>
              </a:rPr>
              <a:t>lesioni</a:t>
            </a:r>
            <a:r>
              <a:rPr sz="3200" b="1" spc="-10" dirty="0">
                <a:solidFill>
                  <a:srgbClr val="333399"/>
                </a:solidFill>
                <a:latin typeface="Arial"/>
                <a:cs typeface="Arial"/>
              </a:rPr>
              <a:t> </a:t>
            </a:r>
            <a:r>
              <a:rPr sz="3200" b="1" spc="-5" dirty="0">
                <a:solidFill>
                  <a:srgbClr val="333399"/>
                </a:solidFill>
                <a:latin typeface="Arial"/>
                <a:cs typeface="Arial"/>
              </a:rPr>
              <a:t>molto irregolai</a:t>
            </a:r>
            <a:endParaRPr sz="3200" dirty="0">
              <a:latin typeface="Arial"/>
              <a:cs typeface="Arial"/>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5587" y="1182291"/>
            <a:ext cx="8500110" cy="3942079"/>
          </a:xfrm>
          <a:prstGeom prst="rect">
            <a:avLst/>
          </a:prstGeom>
        </p:spPr>
        <p:txBody>
          <a:bodyPr vert="horz" wrap="square" lIns="0" tIns="43180" rIns="0" bIns="0" rtlCol="0">
            <a:spAutoFit/>
          </a:bodyPr>
          <a:lstStyle/>
          <a:p>
            <a:pPr marL="12700" marR="1357630">
              <a:lnSpc>
                <a:spcPts val="3700"/>
              </a:lnSpc>
              <a:spcBef>
                <a:spcPts val="340"/>
              </a:spcBef>
            </a:pPr>
            <a:r>
              <a:rPr sz="3200" b="1" dirty="0">
                <a:solidFill>
                  <a:srgbClr val="FF0000"/>
                </a:solidFill>
                <a:latin typeface="Times New Roman"/>
                <a:cs typeface="Times New Roman"/>
              </a:rPr>
              <a:t>I </a:t>
            </a:r>
            <a:r>
              <a:rPr sz="3200" b="1" spc="-5" dirty="0">
                <a:solidFill>
                  <a:srgbClr val="FF0000"/>
                </a:solidFill>
                <a:latin typeface="Times New Roman"/>
                <a:cs typeface="Times New Roman"/>
              </a:rPr>
              <a:t>pericoli </a:t>
            </a:r>
            <a:r>
              <a:rPr sz="3200" b="1" spc="-5" dirty="0">
                <a:solidFill>
                  <a:srgbClr val="333399"/>
                </a:solidFill>
                <a:latin typeface="Times New Roman"/>
                <a:cs typeface="Times New Roman"/>
              </a:rPr>
              <a:t>delle ferite </a:t>
            </a:r>
            <a:r>
              <a:rPr sz="3200" b="1" dirty="0">
                <a:solidFill>
                  <a:srgbClr val="333399"/>
                </a:solidFill>
                <a:latin typeface="Times New Roman"/>
                <a:cs typeface="Times New Roman"/>
              </a:rPr>
              <a:t>vanno </a:t>
            </a:r>
            <a:r>
              <a:rPr sz="3200" b="1" spc="-5" dirty="0">
                <a:solidFill>
                  <a:srgbClr val="333399"/>
                </a:solidFill>
                <a:latin typeface="Times New Roman"/>
                <a:cs typeface="Times New Roman"/>
              </a:rPr>
              <a:t>dall’infezione </a:t>
            </a:r>
            <a:r>
              <a:rPr sz="3200" b="1" spc="-785" dirty="0">
                <a:solidFill>
                  <a:srgbClr val="333399"/>
                </a:solidFill>
                <a:latin typeface="Times New Roman"/>
                <a:cs typeface="Times New Roman"/>
              </a:rPr>
              <a:t> </a:t>
            </a:r>
            <a:r>
              <a:rPr sz="3200" b="1" spc="-5" dirty="0">
                <a:solidFill>
                  <a:srgbClr val="333399"/>
                </a:solidFill>
                <a:latin typeface="Times New Roman"/>
                <a:cs typeface="Times New Roman"/>
              </a:rPr>
              <a:t>all’emorragia.</a:t>
            </a:r>
            <a:endParaRPr sz="3200">
              <a:latin typeface="Times New Roman"/>
              <a:cs typeface="Times New Roman"/>
            </a:endParaRPr>
          </a:p>
          <a:p>
            <a:pPr marL="12700" marR="5080">
              <a:lnSpc>
                <a:spcPts val="3700"/>
              </a:lnSpc>
            </a:pPr>
            <a:r>
              <a:rPr sz="3200" b="1" dirty="0">
                <a:solidFill>
                  <a:srgbClr val="333399"/>
                </a:solidFill>
                <a:latin typeface="Times New Roman"/>
                <a:cs typeface="Times New Roman"/>
              </a:rPr>
              <a:t>In </a:t>
            </a:r>
            <a:r>
              <a:rPr sz="3200" b="1" spc="-5" dirty="0">
                <a:solidFill>
                  <a:srgbClr val="333399"/>
                </a:solidFill>
                <a:latin typeface="Times New Roman"/>
                <a:cs typeface="Times New Roman"/>
              </a:rPr>
              <a:t>caso </a:t>
            </a:r>
            <a:r>
              <a:rPr sz="3200" b="1" dirty="0">
                <a:solidFill>
                  <a:srgbClr val="333399"/>
                </a:solidFill>
                <a:latin typeface="Times New Roman"/>
                <a:cs typeface="Times New Roman"/>
              </a:rPr>
              <a:t>di </a:t>
            </a:r>
            <a:r>
              <a:rPr sz="3200" b="1" spc="-5" dirty="0">
                <a:solidFill>
                  <a:srgbClr val="333399"/>
                </a:solidFill>
                <a:latin typeface="Times New Roman"/>
                <a:cs typeface="Times New Roman"/>
              </a:rPr>
              <a:t>ferite </a:t>
            </a:r>
            <a:r>
              <a:rPr sz="3200" b="1" spc="-10" dirty="0">
                <a:solidFill>
                  <a:srgbClr val="333399"/>
                </a:solidFill>
                <a:latin typeface="Times New Roman"/>
                <a:cs typeface="Times New Roman"/>
              </a:rPr>
              <a:t>profonde </a:t>
            </a:r>
            <a:r>
              <a:rPr sz="3200" b="1" dirty="0">
                <a:solidFill>
                  <a:srgbClr val="333399"/>
                </a:solidFill>
                <a:latin typeface="Times New Roman"/>
                <a:cs typeface="Times New Roman"/>
              </a:rPr>
              <a:t>si possono </a:t>
            </a:r>
            <a:r>
              <a:rPr sz="3200" b="1" spc="-15" dirty="0">
                <a:solidFill>
                  <a:srgbClr val="333399"/>
                </a:solidFill>
                <a:latin typeface="Times New Roman"/>
                <a:cs typeface="Times New Roman"/>
              </a:rPr>
              <a:t>avere </a:t>
            </a:r>
            <a:r>
              <a:rPr sz="3200" b="1" spc="-5" dirty="0">
                <a:solidFill>
                  <a:srgbClr val="333399"/>
                </a:solidFill>
                <a:latin typeface="Times New Roman"/>
                <a:cs typeface="Times New Roman"/>
              </a:rPr>
              <a:t>lesioni </a:t>
            </a:r>
            <a:r>
              <a:rPr sz="3200" b="1" spc="-785" dirty="0">
                <a:solidFill>
                  <a:srgbClr val="333399"/>
                </a:solidFill>
                <a:latin typeface="Times New Roman"/>
                <a:cs typeface="Times New Roman"/>
              </a:rPr>
              <a:t> </a:t>
            </a:r>
            <a:r>
              <a:rPr sz="3200" b="1" dirty="0">
                <a:solidFill>
                  <a:srgbClr val="333399"/>
                </a:solidFill>
                <a:latin typeface="Times New Roman"/>
                <a:cs typeface="Times New Roman"/>
              </a:rPr>
              <a:t>di</a:t>
            </a:r>
            <a:r>
              <a:rPr sz="3200" b="1" spc="-5" dirty="0">
                <a:solidFill>
                  <a:srgbClr val="333399"/>
                </a:solidFill>
                <a:latin typeface="Times New Roman"/>
                <a:cs typeface="Times New Roman"/>
              </a:rPr>
              <a:t> organi interni,</a:t>
            </a:r>
            <a:r>
              <a:rPr sz="3200" b="1" dirty="0">
                <a:solidFill>
                  <a:srgbClr val="333399"/>
                </a:solidFill>
                <a:latin typeface="Times New Roman"/>
                <a:cs typeface="Times New Roman"/>
              </a:rPr>
              <a:t> </a:t>
            </a:r>
            <a:r>
              <a:rPr sz="3200" b="1" spc="-5" dirty="0">
                <a:solidFill>
                  <a:srgbClr val="333399"/>
                </a:solidFill>
                <a:latin typeface="Times New Roman"/>
                <a:cs typeface="Times New Roman"/>
              </a:rPr>
              <a:t>gravi emorragie,</a:t>
            </a:r>
            <a:r>
              <a:rPr sz="3200" b="1" dirty="0">
                <a:solidFill>
                  <a:srgbClr val="333399"/>
                </a:solidFill>
                <a:latin typeface="Times New Roman"/>
                <a:cs typeface="Times New Roman"/>
              </a:rPr>
              <a:t> </a:t>
            </a:r>
            <a:r>
              <a:rPr sz="3200" b="1" spc="-5" dirty="0">
                <a:solidFill>
                  <a:srgbClr val="333399"/>
                </a:solidFill>
                <a:latin typeface="Times New Roman"/>
                <a:cs typeface="Times New Roman"/>
              </a:rPr>
              <a:t>shock.</a:t>
            </a:r>
            <a:endParaRPr sz="3200">
              <a:latin typeface="Times New Roman"/>
              <a:cs typeface="Times New Roman"/>
            </a:endParaRPr>
          </a:p>
          <a:p>
            <a:pPr marL="3906520">
              <a:lnSpc>
                <a:spcPts val="3770"/>
              </a:lnSpc>
              <a:spcBef>
                <a:spcPts val="860"/>
              </a:spcBef>
            </a:pPr>
            <a:r>
              <a:rPr sz="3200" b="1" dirty="0">
                <a:solidFill>
                  <a:srgbClr val="FF0000"/>
                </a:solidFill>
                <a:latin typeface="Times New Roman"/>
                <a:cs typeface="Times New Roman"/>
              </a:rPr>
              <a:t>I</a:t>
            </a:r>
            <a:r>
              <a:rPr sz="3200" b="1" spc="-30" dirty="0">
                <a:solidFill>
                  <a:srgbClr val="FF0000"/>
                </a:solidFill>
                <a:latin typeface="Times New Roman"/>
                <a:cs typeface="Times New Roman"/>
              </a:rPr>
              <a:t> </a:t>
            </a:r>
            <a:r>
              <a:rPr sz="3200" b="1" spc="-5" dirty="0">
                <a:solidFill>
                  <a:srgbClr val="FF0000"/>
                </a:solidFill>
                <a:latin typeface="Times New Roman"/>
                <a:cs typeface="Times New Roman"/>
              </a:rPr>
              <a:t>sintomi:</a:t>
            </a:r>
            <a:endParaRPr sz="3200">
              <a:latin typeface="Times New Roman"/>
              <a:cs typeface="Times New Roman"/>
            </a:endParaRPr>
          </a:p>
          <a:p>
            <a:pPr marL="256540" indent="-244475">
              <a:lnSpc>
                <a:spcPts val="3700"/>
              </a:lnSpc>
              <a:buFont typeface="Times New Roman"/>
              <a:buChar char="•"/>
              <a:tabLst>
                <a:tab pos="257175" algn="l"/>
              </a:tabLst>
            </a:pPr>
            <a:r>
              <a:rPr sz="3200" b="1" spc="-5" dirty="0">
                <a:solidFill>
                  <a:srgbClr val="333399"/>
                </a:solidFill>
                <a:latin typeface="Times New Roman"/>
                <a:cs typeface="Times New Roman"/>
              </a:rPr>
              <a:t>cute</a:t>
            </a:r>
            <a:r>
              <a:rPr sz="3200" b="1" spc="-40" dirty="0">
                <a:solidFill>
                  <a:srgbClr val="333399"/>
                </a:solidFill>
                <a:latin typeface="Times New Roman"/>
                <a:cs typeface="Times New Roman"/>
              </a:rPr>
              <a:t> </a:t>
            </a:r>
            <a:r>
              <a:rPr sz="3200" b="1" spc="-5" dirty="0">
                <a:solidFill>
                  <a:srgbClr val="333399"/>
                </a:solidFill>
                <a:latin typeface="Times New Roman"/>
                <a:cs typeface="Times New Roman"/>
              </a:rPr>
              <a:t>lesa</a:t>
            </a:r>
            <a:endParaRPr sz="3200">
              <a:latin typeface="Times New Roman"/>
              <a:cs typeface="Times New Roman"/>
            </a:endParaRPr>
          </a:p>
          <a:p>
            <a:pPr marL="256540" indent="-244475">
              <a:lnSpc>
                <a:spcPts val="3700"/>
              </a:lnSpc>
              <a:buFont typeface="Times New Roman"/>
              <a:buChar char="•"/>
              <a:tabLst>
                <a:tab pos="257175" algn="l"/>
              </a:tabLst>
            </a:pPr>
            <a:r>
              <a:rPr sz="3200" b="1" spc="-5" dirty="0">
                <a:solidFill>
                  <a:srgbClr val="333399"/>
                </a:solidFill>
                <a:latin typeface="Times New Roman"/>
                <a:cs typeface="Times New Roman"/>
              </a:rPr>
              <a:t>fuoriuscita</a:t>
            </a:r>
            <a:r>
              <a:rPr sz="3200" b="1" spc="-25" dirty="0">
                <a:solidFill>
                  <a:srgbClr val="333399"/>
                </a:solidFill>
                <a:latin typeface="Times New Roman"/>
                <a:cs typeface="Times New Roman"/>
              </a:rPr>
              <a:t> </a:t>
            </a:r>
            <a:r>
              <a:rPr sz="3200" b="1" dirty="0">
                <a:solidFill>
                  <a:srgbClr val="333399"/>
                </a:solidFill>
                <a:latin typeface="Times New Roman"/>
                <a:cs typeface="Times New Roman"/>
              </a:rPr>
              <a:t>di</a:t>
            </a:r>
            <a:r>
              <a:rPr sz="3200" b="1" spc="-25" dirty="0">
                <a:solidFill>
                  <a:srgbClr val="333399"/>
                </a:solidFill>
                <a:latin typeface="Times New Roman"/>
                <a:cs typeface="Times New Roman"/>
              </a:rPr>
              <a:t> </a:t>
            </a:r>
            <a:r>
              <a:rPr sz="3200" b="1" dirty="0">
                <a:solidFill>
                  <a:srgbClr val="333399"/>
                </a:solidFill>
                <a:latin typeface="Times New Roman"/>
                <a:cs typeface="Times New Roman"/>
              </a:rPr>
              <a:t>sangue</a:t>
            </a:r>
            <a:endParaRPr sz="3200">
              <a:latin typeface="Times New Roman"/>
              <a:cs typeface="Times New Roman"/>
            </a:endParaRPr>
          </a:p>
          <a:p>
            <a:pPr marL="256540" indent="-244475">
              <a:lnSpc>
                <a:spcPts val="3770"/>
              </a:lnSpc>
              <a:buFont typeface="Times New Roman"/>
              <a:buChar char="•"/>
              <a:tabLst>
                <a:tab pos="257175" algn="l"/>
              </a:tabLst>
            </a:pPr>
            <a:r>
              <a:rPr sz="3200" b="1" spc="-15" dirty="0">
                <a:solidFill>
                  <a:srgbClr val="333399"/>
                </a:solidFill>
                <a:latin typeface="Times New Roman"/>
                <a:cs typeface="Times New Roman"/>
              </a:rPr>
              <a:t>dolore</a:t>
            </a:r>
            <a:endParaRPr sz="3200">
              <a:latin typeface="Times New Roman"/>
              <a:cs typeface="Times New Roman"/>
            </a:endParaRPr>
          </a:p>
        </p:txBody>
      </p:sp>
      <p:sp>
        <p:nvSpPr>
          <p:cNvPr id="3" name="object 3"/>
          <p:cNvSpPr txBox="1">
            <a:spLocks noGrp="1"/>
          </p:cNvSpPr>
          <p:nvPr>
            <p:ph type="title"/>
          </p:nvPr>
        </p:nvSpPr>
        <p:spPr>
          <a:xfrm>
            <a:off x="3761395" y="229344"/>
            <a:ext cx="1687830" cy="57404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FF0000"/>
                </a:solidFill>
                <a:latin typeface="Times New Roman"/>
                <a:cs typeface="Times New Roman"/>
              </a:rPr>
              <a:t>Le</a:t>
            </a:r>
            <a:r>
              <a:rPr sz="3600" b="1" spc="-80" dirty="0">
                <a:solidFill>
                  <a:srgbClr val="FF0000"/>
                </a:solidFill>
                <a:latin typeface="Times New Roman"/>
                <a:cs typeface="Times New Roman"/>
              </a:rPr>
              <a:t> </a:t>
            </a:r>
            <a:r>
              <a:rPr sz="3600" b="1" spc="-5" dirty="0">
                <a:solidFill>
                  <a:srgbClr val="FF0000"/>
                </a:solidFill>
                <a:latin typeface="Times New Roman"/>
                <a:cs typeface="Times New Roman"/>
              </a:rPr>
              <a:t>ferite</a:t>
            </a:r>
            <a:endParaRPr sz="3600">
              <a:latin typeface="Times New Roman"/>
              <a:cs typeface="Times New Roman"/>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2587" y="1362124"/>
            <a:ext cx="7086600" cy="4565352"/>
          </a:xfrm>
          <a:prstGeom prst="rect">
            <a:avLst/>
          </a:prstGeom>
        </p:spPr>
        <p:txBody>
          <a:bodyPr vert="horz" wrap="square" lIns="0" tIns="12700" rIns="0" bIns="0" rtlCol="0">
            <a:spAutoFit/>
          </a:bodyPr>
          <a:lstStyle/>
          <a:p>
            <a:pPr marL="226060" indent="-213995">
              <a:lnSpc>
                <a:spcPts val="3279"/>
              </a:lnSpc>
              <a:spcBef>
                <a:spcPts val="100"/>
              </a:spcBef>
              <a:buFont typeface="Times New Roman"/>
              <a:buChar char="•"/>
              <a:tabLst>
                <a:tab pos="226695" algn="l"/>
              </a:tabLst>
            </a:pPr>
            <a:r>
              <a:rPr sz="2800" b="1" spc="-10" dirty="0">
                <a:solidFill>
                  <a:srgbClr val="333399"/>
                </a:solidFill>
                <a:latin typeface="Times New Roman"/>
                <a:cs typeface="Times New Roman"/>
              </a:rPr>
              <a:t>utilizzare</a:t>
            </a:r>
            <a:r>
              <a:rPr sz="2800" b="1" spc="-30" dirty="0">
                <a:solidFill>
                  <a:srgbClr val="333399"/>
                </a:solidFill>
                <a:latin typeface="Times New Roman"/>
                <a:cs typeface="Times New Roman"/>
              </a:rPr>
              <a:t> </a:t>
            </a:r>
            <a:r>
              <a:rPr sz="2800" b="1" dirty="0">
                <a:solidFill>
                  <a:srgbClr val="333399"/>
                </a:solidFill>
                <a:latin typeface="Times New Roman"/>
                <a:cs typeface="Times New Roman"/>
              </a:rPr>
              <a:t>i</a:t>
            </a:r>
            <a:r>
              <a:rPr sz="2800" b="1" spc="-30" dirty="0">
                <a:solidFill>
                  <a:srgbClr val="333399"/>
                </a:solidFill>
                <a:latin typeface="Times New Roman"/>
                <a:cs typeface="Times New Roman"/>
              </a:rPr>
              <a:t> </a:t>
            </a:r>
            <a:r>
              <a:rPr sz="2800" b="1" dirty="0">
                <a:solidFill>
                  <a:srgbClr val="333399"/>
                </a:solidFill>
                <a:latin typeface="Times New Roman"/>
                <a:cs typeface="Times New Roman"/>
              </a:rPr>
              <a:t>guanti</a:t>
            </a:r>
            <a:endParaRPr sz="2800" dirty="0">
              <a:latin typeface="Times New Roman"/>
              <a:cs typeface="Times New Roman"/>
            </a:endParaRPr>
          </a:p>
          <a:p>
            <a:pPr marL="226060" indent="-213995">
              <a:lnSpc>
                <a:spcPts val="3200"/>
              </a:lnSpc>
              <a:buFont typeface="Times New Roman"/>
              <a:buChar char="•"/>
              <a:tabLst>
                <a:tab pos="226695" algn="l"/>
              </a:tabLst>
            </a:pPr>
            <a:r>
              <a:rPr sz="2800" b="1" spc="-5" dirty="0">
                <a:solidFill>
                  <a:srgbClr val="333399"/>
                </a:solidFill>
                <a:latin typeface="Times New Roman"/>
                <a:cs typeface="Times New Roman"/>
              </a:rPr>
              <a:t>lavaggio</a:t>
            </a:r>
            <a:r>
              <a:rPr sz="2800" b="1" spc="-15" dirty="0">
                <a:solidFill>
                  <a:srgbClr val="333399"/>
                </a:solidFill>
                <a:latin typeface="Times New Roman"/>
                <a:cs typeface="Times New Roman"/>
              </a:rPr>
              <a:t> </a:t>
            </a:r>
            <a:r>
              <a:rPr sz="2800" b="1" dirty="0">
                <a:solidFill>
                  <a:srgbClr val="333399"/>
                </a:solidFill>
                <a:latin typeface="Times New Roman"/>
                <a:cs typeface="Times New Roman"/>
              </a:rPr>
              <a:t>e</a:t>
            </a:r>
            <a:r>
              <a:rPr sz="2800" b="1" spc="-15" dirty="0">
                <a:solidFill>
                  <a:srgbClr val="333399"/>
                </a:solidFill>
                <a:latin typeface="Times New Roman"/>
                <a:cs typeface="Times New Roman"/>
              </a:rPr>
              <a:t> </a:t>
            </a:r>
            <a:r>
              <a:rPr sz="2800" b="1" spc="-5" dirty="0">
                <a:solidFill>
                  <a:srgbClr val="333399"/>
                </a:solidFill>
                <a:latin typeface="Times New Roman"/>
                <a:cs typeface="Times New Roman"/>
              </a:rPr>
              <a:t>disinfezione</a:t>
            </a:r>
            <a:endParaRPr sz="2800" dirty="0">
              <a:latin typeface="Times New Roman"/>
              <a:cs typeface="Times New Roman"/>
            </a:endParaRPr>
          </a:p>
          <a:p>
            <a:pPr marL="12700" marR="2919095">
              <a:lnSpc>
                <a:spcPts val="3200"/>
              </a:lnSpc>
              <a:spcBef>
                <a:spcPts val="160"/>
              </a:spcBef>
              <a:buFont typeface="Times New Roman"/>
              <a:buChar char="•"/>
              <a:tabLst>
                <a:tab pos="226695" algn="l"/>
              </a:tabLst>
            </a:pPr>
            <a:r>
              <a:rPr sz="2800" b="1" dirty="0">
                <a:solidFill>
                  <a:srgbClr val="333399"/>
                </a:solidFill>
                <a:latin typeface="Times New Roman"/>
                <a:cs typeface="Times New Roman"/>
              </a:rPr>
              <a:t>se </a:t>
            </a:r>
            <a:r>
              <a:rPr sz="2800" b="1" spc="-5" dirty="0">
                <a:solidFill>
                  <a:srgbClr val="333399"/>
                </a:solidFill>
                <a:latin typeface="Times New Roman"/>
                <a:cs typeface="Times New Roman"/>
              </a:rPr>
              <a:t>c’è emorragia, </a:t>
            </a:r>
            <a:r>
              <a:rPr sz="2800" b="1" spc="-15" dirty="0">
                <a:solidFill>
                  <a:srgbClr val="333399"/>
                </a:solidFill>
                <a:latin typeface="Times New Roman"/>
                <a:cs typeface="Times New Roman"/>
              </a:rPr>
              <a:t>fare </a:t>
            </a:r>
            <a:r>
              <a:rPr sz="2800" b="1" dirty="0">
                <a:solidFill>
                  <a:srgbClr val="333399"/>
                </a:solidFill>
                <a:latin typeface="Times New Roman"/>
                <a:cs typeface="Times New Roman"/>
              </a:rPr>
              <a:t>una </a:t>
            </a:r>
            <a:r>
              <a:rPr sz="2800" b="1" spc="-690" dirty="0">
                <a:solidFill>
                  <a:srgbClr val="333399"/>
                </a:solidFill>
                <a:latin typeface="Times New Roman"/>
                <a:cs typeface="Times New Roman"/>
              </a:rPr>
              <a:t> </a:t>
            </a:r>
            <a:r>
              <a:rPr sz="2800" b="1" spc="-10" dirty="0">
                <a:solidFill>
                  <a:srgbClr val="333399"/>
                </a:solidFill>
                <a:latin typeface="Times New Roman"/>
                <a:cs typeface="Times New Roman"/>
              </a:rPr>
              <a:t>compressione</a:t>
            </a:r>
            <a:r>
              <a:rPr sz="2800" b="1" spc="-15" dirty="0">
                <a:solidFill>
                  <a:srgbClr val="333399"/>
                </a:solidFill>
                <a:latin typeface="Times New Roman"/>
                <a:cs typeface="Times New Roman"/>
              </a:rPr>
              <a:t> </a:t>
            </a:r>
            <a:r>
              <a:rPr sz="2800" b="1" dirty="0">
                <a:solidFill>
                  <a:srgbClr val="333399"/>
                </a:solidFill>
                <a:latin typeface="Times New Roman"/>
                <a:cs typeface="Times New Roman"/>
              </a:rPr>
              <a:t>sul</a:t>
            </a:r>
            <a:r>
              <a:rPr sz="2800" b="1" spc="-10" dirty="0">
                <a:solidFill>
                  <a:srgbClr val="333399"/>
                </a:solidFill>
                <a:latin typeface="Times New Roman"/>
                <a:cs typeface="Times New Roman"/>
              </a:rPr>
              <a:t> </a:t>
            </a:r>
            <a:r>
              <a:rPr sz="2800" b="1" dirty="0">
                <a:solidFill>
                  <a:srgbClr val="333399"/>
                </a:solidFill>
                <a:latin typeface="Times New Roman"/>
                <a:cs typeface="Times New Roman"/>
              </a:rPr>
              <a:t>punto</a:t>
            </a:r>
            <a:endParaRPr sz="2800" dirty="0">
              <a:latin typeface="Times New Roman"/>
              <a:cs typeface="Times New Roman"/>
            </a:endParaRPr>
          </a:p>
          <a:p>
            <a:pPr marL="12700">
              <a:lnSpc>
                <a:spcPts val="3040"/>
              </a:lnSpc>
            </a:pPr>
            <a:r>
              <a:rPr sz="2800" b="1" dirty="0">
                <a:solidFill>
                  <a:srgbClr val="333399"/>
                </a:solidFill>
                <a:latin typeface="Times New Roman"/>
                <a:cs typeface="Times New Roman"/>
              </a:rPr>
              <a:t>di</a:t>
            </a:r>
            <a:r>
              <a:rPr sz="2800" b="1" spc="-25" dirty="0">
                <a:solidFill>
                  <a:srgbClr val="333399"/>
                </a:solidFill>
                <a:latin typeface="Times New Roman"/>
                <a:cs typeface="Times New Roman"/>
              </a:rPr>
              <a:t> </a:t>
            </a:r>
            <a:r>
              <a:rPr sz="2800" b="1" spc="-5" dirty="0">
                <a:solidFill>
                  <a:srgbClr val="333399"/>
                </a:solidFill>
                <a:latin typeface="Times New Roman"/>
                <a:cs typeface="Times New Roman"/>
              </a:rPr>
              <a:t>sanguinamento</a:t>
            </a:r>
            <a:endParaRPr sz="2800" dirty="0">
              <a:latin typeface="Times New Roman"/>
              <a:cs typeface="Times New Roman"/>
            </a:endParaRPr>
          </a:p>
          <a:p>
            <a:pPr marL="12700" marR="636905">
              <a:lnSpc>
                <a:spcPts val="3200"/>
              </a:lnSpc>
              <a:spcBef>
                <a:spcPts val="160"/>
              </a:spcBef>
              <a:buFont typeface="Times New Roman"/>
              <a:buChar char="•"/>
              <a:tabLst>
                <a:tab pos="226695" algn="l"/>
              </a:tabLst>
            </a:pPr>
            <a:r>
              <a:rPr sz="2800" b="1" dirty="0">
                <a:solidFill>
                  <a:srgbClr val="333399"/>
                </a:solidFill>
                <a:latin typeface="Times New Roman"/>
                <a:cs typeface="Times New Roman"/>
              </a:rPr>
              <a:t>non </a:t>
            </a:r>
            <a:r>
              <a:rPr sz="2800" b="1" spc="-10" dirty="0">
                <a:solidFill>
                  <a:srgbClr val="333399"/>
                </a:solidFill>
                <a:latin typeface="Times New Roman"/>
                <a:cs typeface="Times New Roman"/>
              </a:rPr>
              <a:t>comprimere </a:t>
            </a:r>
            <a:r>
              <a:rPr sz="2800" b="1" dirty="0">
                <a:solidFill>
                  <a:srgbClr val="333399"/>
                </a:solidFill>
                <a:latin typeface="Times New Roman"/>
                <a:cs typeface="Times New Roman"/>
              </a:rPr>
              <a:t>se vi sono </a:t>
            </a:r>
            <a:r>
              <a:rPr sz="2800" b="1" spc="-5" dirty="0">
                <a:solidFill>
                  <a:srgbClr val="333399"/>
                </a:solidFill>
                <a:latin typeface="Times New Roman"/>
                <a:cs typeface="Times New Roman"/>
              </a:rPr>
              <a:t>corpi estranei </a:t>
            </a:r>
            <a:r>
              <a:rPr sz="2800" b="1" spc="-685" dirty="0">
                <a:solidFill>
                  <a:srgbClr val="333399"/>
                </a:solidFill>
                <a:latin typeface="Times New Roman"/>
                <a:cs typeface="Times New Roman"/>
              </a:rPr>
              <a:t> </a:t>
            </a:r>
            <a:r>
              <a:rPr sz="2800" b="1" spc="-5" dirty="0">
                <a:solidFill>
                  <a:srgbClr val="333399"/>
                </a:solidFill>
                <a:latin typeface="Times New Roman"/>
                <a:cs typeface="Times New Roman"/>
              </a:rPr>
              <a:t>conficcati</a:t>
            </a:r>
            <a:endParaRPr sz="2800" dirty="0">
              <a:latin typeface="Times New Roman"/>
              <a:cs typeface="Times New Roman"/>
            </a:endParaRPr>
          </a:p>
          <a:p>
            <a:pPr marL="101600" marR="1999614" indent="-88900">
              <a:lnSpc>
                <a:spcPts val="3200"/>
              </a:lnSpc>
              <a:buFont typeface="Times New Roman"/>
              <a:buChar char="•"/>
              <a:tabLst>
                <a:tab pos="226695" algn="l"/>
              </a:tabLst>
            </a:pPr>
            <a:r>
              <a:rPr sz="2800" b="1" dirty="0">
                <a:solidFill>
                  <a:srgbClr val="333399"/>
                </a:solidFill>
                <a:latin typeface="Times New Roman"/>
                <a:cs typeface="Times New Roman"/>
              </a:rPr>
              <a:t>non </a:t>
            </a:r>
            <a:r>
              <a:rPr sz="2800" b="1" spc="-10" dirty="0">
                <a:solidFill>
                  <a:srgbClr val="333399"/>
                </a:solidFill>
                <a:latin typeface="Times New Roman"/>
                <a:cs typeface="Times New Roman"/>
              </a:rPr>
              <a:t>rimuovere </a:t>
            </a:r>
            <a:r>
              <a:rPr sz="2800" b="1" spc="-5" dirty="0">
                <a:solidFill>
                  <a:srgbClr val="333399"/>
                </a:solidFill>
                <a:latin typeface="Times New Roman"/>
                <a:cs typeface="Times New Roman"/>
              </a:rPr>
              <a:t>il corpo estraneo </a:t>
            </a:r>
            <a:r>
              <a:rPr sz="2800" b="1" spc="-685" dirty="0">
                <a:solidFill>
                  <a:srgbClr val="333399"/>
                </a:solidFill>
                <a:latin typeface="Times New Roman"/>
                <a:cs typeface="Times New Roman"/>
              </a:rPr>
              <a:t> </a:t>
            </a:r>
            <a:r>
              <a:rPr sz="2800" b="1" spc="-5" dirty="0">
                <a:solidFill>
                  <a:srgbClr val="333399"/>
                </a:solidFill>
                <a:latin typeface="Times New Roman"/>
                <a:cs typeface="Times New Roman"/>
              </a:rPr>
              <a:t>(pericolo </a:t>
            </a:r>
            <a:r>
              <a:rPr sz="2800" b="1" dirty="0">
                <a:solidFill>
                  <a:srgbClr val="333399"/>
                </a:solidFill>
                <a:latin typeface="Times New Roman"/>
                <a:cs typeface="Times New Roman"/>
              </a:rPr>
              <a:t>di</a:t>
            </a:r>
            <a:r>
              <a:rPr sz="2800" b="1" spc="-10" dirty="0">
                <a:solidFill>
                  <a:srgbClr val="333399"/>
                </a:solidFill>
                <a:latin typeface="Times New Roman"/>
                <a:cs typeface="Times New Roman"/>
              </a:rPr>
              <a:t> </a:t>
            </a:r>
            <a:r>
              <a:rPr sz="2800" b="1" spc="-5" dirty="0">
                <a:solidFill>
                  <a:srgbClr val="333399"/>
                </a:solidFill>
                <a:latin typeface="Times New Roman"/>
                <a:cs typeface="Times New Roman"/>
              </a:rPr>
              <a:t>emorragia)</a:t>
            </a:r>
            <a:endParaRPr sz="2800" dirty="0">
              <a:latin typeface="Times New Roman"/>
              <a:cs typeface="Times New Roman"/>
            </a:endParaRPr>
          </a:p>
          <a:p>
            <a:pPr marL="12700" marR="5080">
              <a:lnSpc>
                <a:spcPts val="3200"/>
              </a:lnSpc>
              <a:buFont typeface="Times New Roman"/>
              <a:buChar char="•"/>
              <a:tabLst>
                <a:tab pos="314325" algn="l"/>
                <a:tab pos="315595" algn="l"/>
              </a:tabLst>
            </a:pPr>
            <a:r>
              <a:rPr sz="2800" b="1" spc="-5" dirty="0">
                <a:solidFill>
                  <a:srgbClr val="333399"/>
                </a:solidFill>
                <a:latin typeface="Times New Roman"/>
                <a:cs typeface="Times New Roman"/>
              </a:rPr>
              <a:t>nel caso</a:t>
            </a:r>
            <a:r>
              <a:rPr sz="2800" b="1" dirty="0">
                <a:solidFill>
                  <a:srgbClr val="333399"/>
                </a:solidFill>
                <a:latin typeface="Times New Roman"/>
                <a:cs typeface="Times New Roman"/>
              </a:rPr>
              <a:t> di</a:t>
            </a:r>
            <a:r>
              <a:rPr sz="2800" b="1" spc="-5" dirty="0">
                <a:solidFill>
                  <a:srgbClr val="333399"/>
                </a:solidFill>
                <a:latin typeface="Times New Roman"/>
                <a:cs typeface="Times New Roman"/>
              </a:rPr>
              <a:t> ferite estese</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e/o</a:t>
            </a:r>
            <a:r>
              <a:rPr sz="2800" b="1" dirty="0">
                <a:solidFill>
                  <a:srgbClr val="333399"/>
                </a:solidFill>
                <a:latin typeface="Times New Roman"/>
                <a:cs typeface="Times New Roman"/>
              </a:rPr>
              <a:t> </a:t>
            </a:r>
            <a:r>
              <a:rPr sz="2800" b="1" spc="-10" dirty="0">
                <a:solidFill>
                  <a:srgbClr val="333399"/>
                </a:solidFill>
                <a:latin typeface="Times New Roman"/>
                <a:cs typeface="Times New Roman"/>
              </a:rPr>
              <a:t>profonde</a:t>
            </a:r>
            <a:r>
              <a:rPr sz="2800" b="1" spc="-5" dirty="0">
                <a:solidFill>
                  <a:srgbClr val="333399"/>
                </a:solidFill>
                <a:latin typeface="Times New Roman"/>
                <a:cs typeface="Times New Roman"/>
              </a:rPr>
              <a:t> </a:t>
            </a:r>
            <a:r>
              <a:rPr sz="2800" b="1" dirty="0">
                <a:solidFill>
                  <a:srgbClr val="333399"/>
                </a:solidFill>
                <a:latin typeface="Times New Roman"/>
                <a:cs typeface="Times New Roman"/>
              </a:rPr>
              <a:t>o </a:t>
            </a:r>
            <a:r>
              <a:rPr sz="2800" b="1" spc="-5" dirty="0">
                <a:solidFill>
                  <a:srgbClr val="333399"/>
                </a:solidFill>
                <a:latin typeface="Times New Roman"/>
                <a:cs typeface="Times New Roman"/>
              </a:rPr>
              <a:t>in</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sedi </a:t>
            </a:r>
            <a:r>
              <a:rPr sz="2800" b="1" spc="-685" dirty="0">
                <a:solidFill>
                  <a:srgbClr val="333399"/>
                </a:solidFill>
                <a:latin typeface="Times New Roman"/>
                <a:cs typeface="Times New Roman"/>
              </a:rPr>
              <a:t> </a:t>
            </a:r>
            <a:r>
              <a:rPr sz="2800" b="1" spc="-5" dirty="0">
                <a:solidFill>
                  <a:srgbClr val="333399"/>
                </a:solidFill>
                <a:latin typeface="Times New Roman"/>
                <a:cs typeface="Times New Roman"/>
              </a:rPr>
              <a:t>particolari </a:t>
            </a:r>
            <a:r>
              <a:rPr sz="2800" b="1" spc="-10" dirty="0">
                <a:solidFill>
                  <a:srgbClr val="333399"/>
                </a:solidFill>
                <a:latin typeface="Times New Roman"/>
                <a:cs typeface="Times New Roman"/>
              </a:rPr>
              <a:t>chiamare</a:t>
            </a:r>
            <a:r>
              <a:rPr sz="2800" b="1" spc="-5" dirty="0">
                <a:solidFill>
                  <a:srgbClr val="333399"/>
                </a:solidFill>
                <a:latin typeface="Times New Roman"/>
                <a:cs typeface="Times New Roman"/>
              </a:rPr>
              <a:t> tempestivamente</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il </a:t>
            </a:r>
            <a:r>
              <a:rPr lang="it-IT" sz="2800" b="1" spc="-55" dirty="0">
                <a:solidFill>
                  <a:srgbClr val="333399"/>
                </a:solidFill>
                <a:latin typeface="Times New Roman"/>
                <a:cs typeface="Times New Roman"/>
              </a:rPr>
              <a:t>112</a:t>
            </a:r>
            <a:endParaRPr sz="2800" dirty="0">
              <a:latin typeface="Times New Roman"/>
              <a:cs typeface="Times New Roman"/>
            </a:endParaRPr>
          </a:p>
        </p:txBody>
      </p:sp>
      <p:sp>
        <p:nvSpPr>
          <p:cNvPr id="3" name="object 3"/>
          <p:cNvSpPr txBox="1">
            <a:spLocks noGrp="1"/>
          </p:cNvSpPr>
          <p:nvPr>
            <p:ph type="title"/>
          </p:nvPr>
        </p:nvSpPr>
        <p:spPr>
          <a:xfrm>
            <a:off x="3359150" y="555674"/>
            <a:ext cx="2024380" cy="452120"/>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FF0000"/>
                </a:solidFill>
                <a:latin typeface="Times New Roman"/>
                <a:cs typeface="Times New Roman"/>
              </a:rPr>
              <a:t>C</a:t>
            </a:r>
            <a:r>
              <a:rPr sz="2800" b="1" spc="-5" dirty="0">
                <a:solidFill>
                  <a:srgbClr val="FF0000"/>
                </a:solidFill>
                <a:latin typeface="Times New Roman"/>
                <a:cs typeface="Times New Roman"/>
              </a:rPr>
              <a:t>O</a:t>
            </a:r>
            <a:r>
              <a:rPr sz="2800" b="1" dirty="0">
                <a:solidFill>
                  <a:srgbClr val="FF0000"/>
                </a:solidFill>
                <a:latin typeface="Times New Roman"/>
                <a:cs typeface="Times New Roman"/>
              </a:rPr>
              <a:t>SA</a:t>
            </a:r>
            <a:r>
              <a:rPr sz="2800" b="1" spc="-155" dirty="0">
                <a:solidFill>
                  <a:srgbClr val="FF0000"/>
                </a:solidFill>
                <a:latin typeface="Times New Roman"/>
                <a:cs typeface="Times New Roman"/>
              </a:rPr>
              <a:t> </a:t>
            </a:r>
            <a:r>
              <a:rPr sz="2800" b="1" spc="-210" dirty="0">
                <a:solidFill>
                  <a:srgbClr val="FF0000"/>
                </a:solidFill>
                <a:latin typeface="Times New Roman"/>
                <a:cs typeface="Times New Roman"/>
              </a:rPr>
              <a:t>F</a:t>
            </a:r>
            <a:r>
              <a:rPr sz="2800" b="1" dirty="0">
                <a:solidFill>
                  <a:srgbClr val="FF0000"/>
                </a:solidFill>
                <a:latin typeface="Times New Roman"/>
                <a:cs typeface="Times New Roman"/>
              </a:rPr>
              <a:t>ARE</a:t>
            </a:r>
            <a:endParaRPr sz="2800">
              <a:latin typeface="Times New Roman"/>
              <a:cs typeface="Times New Roman"/>
            </a:endParaRPr>
          </a:p>
        </p:txBody>
      </p:sp>
      <p:pic>
        <p:nvPicPr>
          <p:cNvPr id="4" name="object 4"/>
          <p:cNvPicPr/>
          <p:nvPr/>
        </p:nvPicPr>
        <p:blipFill>
          <a:blip r:embed="rId3" cstate="print"/>
          <a:stretch>
            <a:fillRect/>
          </a:stretch>
        </p:blipFill>
        <p:spPr>
          <a:xfrm>
            <a:off x="5940425" y="1870075"/>
            <a:ext cx="3078162" cy="1577975"/>
          </a:xfrm>
          <a:prstGeom prst="rect">
            <a:avLst/>
          </a:prstGeom>
        </p:spPr>
      </p:pic>
      <p:pic>
        <p:nvPicPr>
          <p:cNvPr id="5" name="object 5"/>
          <p:cNvPicPr/>
          <p:nvPr/>
        </p:nvPicPr>
        <p:blipFill>
          <a:blip r:embed="rId4" cstate="print"/>
          <a:stretch>
            <a:fillRect/>
          </a:stretch>
        </p:blipFill>
        <p:spPr>
          <a:xfrm>
            <a:off x="6502590" y="235711"/>
            <a:ext cx="1591055" cy="1119632"/>
          </a:xfrm>
          <a:prstGeom prst="rect">
            <a:avLst/>
          </a:prstGeom>
        </p:spPr>
      </p:pic>
      <p:pic>
        <p:nvPicPr>
          <p:cNvPr id="6" name="object 6"/>
          <p:cNvPicPr/>
          <p:nvPr/>
        </p:nvPicPr>
        <p:blipFill>
          <a:blip r:embed="rId5" cstate="print"/>
          <a:stretch>
            <a:fillRect/>
          </a:stretch>
        </p:blipFill>
        <p:spPr>
          <a:xfrm>
            <a:off x="7062787" y="3502025"/>
            <a:ext cx="2050545" cy="1577975"/>
          </a:xfrm>
          <a:prstGeom prst="rect">
            <a:avLst/>
          </a:prstGeom>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6090" y="768032"/>
            <a:ext cx="8902700" cy="5321935"/>
          </a:xfrm>
          <a:prstGeom prst="rect">
            <a:avLst/>
          </a:prstGeom>
        </p:spPr>
        <p:txBody>
          <a:bodyPr vert="horz" wrap="square" lIns="0" tIns="12700" rIns="0" bIns="0" rtlCol="0">
            <a:spAutoFit/>
          </a:bodyPr>
          <a:lstStyle/>
          <a:p>
            <a:pPr marL="12700">
              <a:lnSpc>
                <a:spcPts val="2790"/>
              </a:lnSpc>
              <a:spcBef>
                <a:spcPts val="100"/>
              </a:spcBef>
            </a:pPr>
            <a:r>
              <a:rPr sz="2400" b="1" dirty="0">
                <a:solidFill>
                  <a:srgbClr val="FF0000"/>
                </a:solidFill>
                <a:latin typeface="Times New Roman"/>
                <a:cs typeface="Times New Roman"/>
              </a:rPr>
              <a:t>La</a:t>
            </a:r>
            <a:r>
              <a:rPr sz="2400" b="1" spc="-5" dirty="0">
                <a:solidFill>
                  <a:srgbClr val="FF0000"/>
                </a:solidFill>
                <a:latin typeface="Times New Roman"/>
                <a:cs typeface="Times New Roman"/>
              </a:rPr>
              <a:t> gravità delle</a:t>
            </a:r>
            <a:r>
              <a:rPr sz="2400" b="1" spc="-10" dirty="0">
                <a:solidFill>
                  <a:srgbClr val="FF0000"/>
                </a:solidFill>
                <a:latin typeface="Times New Roman"/>
                <a:cs typeface="Times New Roman"/>
              </a:rPr>
              <a:t> </a:t>
            </a:r>
            <a:r>
              <a:rPr sz="2400" b="1" spc="-5" dirty="0">
                <a:solidFill>
                  <a:srgbClr val="FF0000"/>
                </a:solidFill>
                <a:latin typeface="Times New Roman"/>
                <a:cs typeface="Times New Roman"/>
              </a:rPr>
              <a:t>ferite </a:t>
            </a:r>
            <a:r>
              <a:rPr sz="2400" b="1" dirty="0">
                <a:solidFill>
                  <a:srgbClr val="FF0000"/>
                </a:solidFill>
                <a:latin typeface="Times New Roman"/>
                <a:cs typeface="Times New Roman"/>
              </a:rPr>
              <a:t>si</a:t>
            </a:r>
            <a:r>
              <a:rPr sz="2400" b="1" spc="-10" dirty="0">
                <a:solidFill>
                  <a:srgbClr val="FF0000"/>
                </a:solidFill>
                <a:latin typeface="Times New Roman"/>
                <a:cs typeface="Times New Roman"/>
              </a:rPr>
              <a:t> </a:t>
            </a:r>
            <a:r>
              <a:rPr sz="2400" b="1" spc="-5" dirty="0">
                <a:solidFill>
                  <a:srgbClr val="FF0000"/>
                </a:solidFill>
                <a:latin typeface="Times New Roman"/>
                <a:cs typeface="Times New Roman"/>
              </a:rPr>
              <a:t>giudica </a:t>
            </a:r>
            <a:r>
              <a:rPr sz="2400" b="1" dirty="0">
                <a:solidFill>
                  <a:srgbClr val="FF0000"/>
                </a:solidFill>
                <a:latin typeface="Times New Roman"/>
                <a:cs typeface="Times New Roman"/>
              </a:rPr>
              <a:t>da</a:t>
            </a:r>
            <a:r>
              <a:rPr sz="2400" b="1" spc="-5" dirty="0">
                <a:solidFill>
                  <a:srgbClr val="FF0000"/>
                </a:solidFill>
                <a:latin typeface="Times New Roman"/>
                <a:cs typeface="Times New Roman"/>
              </a:rPr>
              <a:t> </a:t>
            </a:r>
            <a:r>
              <a:rPr sz="2400" b="1" dirty="0">
                <a:solidFill>
                  <a:srgbClr val="FF0000"/>
                </a:solidFill>
                <a:latin typeface="Times New Roman"/>
                <a:cs typeface="Times New Roman"/>
              </a:rPr>
              <a:t>:</a:t>
            </a:r>
            <a:endParaRPr sz="2400" dirty="0">
              <a:latin typeface="Times New Roman"/>
              <a:cs typeface="Times New Roman"/>
            </a:endParaRPr>
          </a:p>
          <a:p>
            <a:pPr marL="195580" indent="-183515">
              <a:lnSpc>
                <a:spcPts val="2700"/>
              </a:lnSpc>
              <a:buClr>
                <a:srgbClr val="000000"/>
              </a:buClr>
              <a:buFont typeface="Times New Roman"/>
              <a:buChar char="•"/>
              <a:tabLst>
                <a:tab pos="196215" algn="l"/>
              </a:tabLst>
            </a:pPr>
            <a:r>
              <a:rPr sz="2400" b="1" spc="-5" dirty="0">
                <a:solidFill>
                  <a:srgbClr val="333399"/>
                </a:solidFill>
                <a:latin typeface="Times New Roman"/>
                <a:cs typeface="Times New Roman"/>
              </a:rPr>
              <a:t>estensione</a:t>
            </a:r>
            <a:endParaRPr sz="2400" dirty="0">
              <a:latin typeface="Times New Roman"/>
              <a:cs typeface="Times New Roman"/>
            </a:endParaRPr>
          </a:p>
          <a:p>
            <a:pPr marL="195580" indent="-183515">
              <a:lnSpc>
                <a:spcPts val="2700"/>
              </a:lnSpc>
              <a:buFont typeface="Times New Roman"/>
              <a:buChar char="•"/>
              <a:tabLst>
                <a:tab pos="196215" algn="l"/>
              </a:tabLst>
            </a:pPr>
            <a:r>
              <a:rPr sz="2400" b="1" spc="-5" dirty="0">
                <a:solidFill>
                  <a:srgbClr val="333399"/>
                </a:solidFill>
                <a:latin typeface="Times New Roman"/>
                <a:cs typeface="Times New Roman"/>
              </a:rPr>
              <a:t>profondità</a:t>
            </a:r>
            <a:endParaRPr sz="2400" dirty="0">
              <a:latin typeface="Times New Roman"/>
              <a:cs typeface="Times New Roman"/>
            </a:endParaRPr>
          </a:p>
          <a:p>
            <a:pPr marL="195580" indent="-183515">
              <a:lnSpc>
                <a:spcPts val="2790"/>
              </a:lnSpc>
              <a:buFont typeface="Times New Roman"/>
              <a:buChar char="•"/>
              <a:tabLst>
                <a:tab pos="196215" algn="l"/>
              </a:tabLst>
            </a:pPr>
            <a:r>
              <a:rPr sz="2400" b="1" spc="-10" dirty="0">
                <a:solidFill>
                  <a:srgbClr val="333399"/>
                </a:solidFill>
                <a:latin typeface="Times New Roman"/>
                <a:cs typeface="Times New Roman"/>
              </a:rPr>
              <a:t>presenza </a:t>
            </a:r>
            <a:r>
              <a:rPr sz="2400" b="1" dirty="0">
                <a:solidFill>
                  <a:srgbClr val="333399"/>
                </a:solidFill>
                <a:latin typeface="Times New Roman"/>
                <a:cs typeface="Times New Roman"/>
              </a:rPr>
              <a:t>di</a:t>
            </a:r>
            <a:r>
              <a:rPr sz="2400" b="1" spc="-15" dirty="0">
                <a:solidFill>
                  <a:srgbClr val="333399"/>
                </a:solidFill>
                <a:latin typeface="Times New Roman"/>
                <a:cs typeface="Times New Roman"/>
              </a:rPr>
              <a:t> </a:t>
            </a:r>
            <a:r>
              <a:rPr sz="2400" b="1" spc="-5" dirty="0">
                <a:solidFill>
                  <a:srgbClr val="333399"/>
                </a:solidFill>
                <a:latin typeface="Times New Roman"/>
                <a:cs typeface="Times New Roman"/>
              </a:rPr>
              <a:t>corpi</a:t>
            </a:r>
            <a:r>
              <a:rPr sz="2400" b="1" spc="-15" dirty="0">
                <a:solidFill>
                  <a:srgbClr val="333399"/>
                </a:solidFill>
                <a:latin typeface="Times New Roman"/>
                <a:cs typeface="Times New Roman"/>
              </a:rPr>
              <a:t> </a:t>
            </a:r>
            <a:r>
              <a:rPr sz="2400" b="1" spc="-5" dirty="0">
                <a:solidFill>
                  <a:srgbClr val="333399"/>
                </a:solidFill>
                <a:latin typeface="Times New Roman"/>
                <a:cs typeface="Times New Roman"/>
              </a:rPr>
              <a:t>estranei</a:t>
            </a:r>
            <a:endParaRPr sz="2400" dirty="0">
              <a:latin typeface="Times New Roman"/>
              <a:cs typeface="Times New Roman"/>
            </a:endParaRPr>
          </a:p>
          <a:p>
            <a:pPr marL="2162175">
              <a:lnSpc>
                <a:spcPts val="2790"/>
              </a:lnSpc>
              <a:spcBef>
                <a:spcPts val="1170"/>
              </a:spcBef>
            </a:pPr>
            <a:r>
              <a:rPr sz="2400" b="1" dirty="0">
                <a:solidFill>
                  <a:srgbClr val="FF0000"/>
                </a:solidFill>
                <a:latin typeface="Times New Roman"/>
                <a:cs typeface="Times New Roman"/>
              </a:rPr>
              <a:t>Sono </a:t>
            </a:r>
            <a:r>
              <a:rPr sz="2400" b="1" spc="-10" dirty="0">
                <a:solidFill>
                  <a:srgbClr val="FF0000"/>
                </a:solidFill>
                <a:latin typeface="Times New Roman"/>
                <a:cs typeface="Times New Roman"/>
              </a:rPr>
              <a:t>sempre</a:t>
            </a:r>
            <a:r>
              <a:rPr sz="2400" b="1" dirty="0">
                <a:solidFill>
                  <a:srgbClr val="FF0000"/>
                </a:solidFill>
                <a:latin typeface="Times New Roman"/>
                <a:cs typeface="Times New Roman"/>
              </a:rPr>
              <a:t> </a:t>
            </a:r>
            <a:r>
              <a:rPr sz="2400" b="1" spc="-5" dirty="0">
                <a:solidFill>
                  <a:srgbClr val="FF0000"/>
                </a:solidFill>
                <a:latin typeface="Times New Roman"/>
                <a:cs typeface="Times New Roman"/>
              </a:rPr>
              <a:t>gravi</a:t>
            </a:r>
            <a:r>
              <a:rPr sz="2400" b="1" dirty="0">
                <a:solidFill>
                  <a:srgbClr val="FF0000"/>
                </a:solidFill>
                <a:latin typeface="Times New Roman"/>
                <a:cs typeface="Times New Roman"/>
              </a:rPr>
              <a:t> e </a:t>
            </a:r>
            <a:r>
              <a:rPr sz="2400" b="1" spc="-5" dirty="0">
                <a:solidFill>
                  <a:srgbClr val="FF0000"/>
                </a:solidFill>
                <a:latin typeface="Times New Roman"/>
                <a:cs typeface="Times New Roman"/>
              </a:rPr>
              <a:t>richiedono</a:t>
            </a:r>
            <a:r>
              <a:rPr sz="2400" b="1" spc="5" dirty="0">
                <a:solidFill>
                  <a:srgbClr val="FF0000"/>
                </a:solidFill>
                <a:latin typeface="Times New Roman"/>
                <a:cs typeface="Times New Roman"/>
              </a:rPr>
              <a:t> </a:t>
            </a:r>
            <a:r>
              <a:rPr sz="2400" b="1" spc="-5" dirty="0">
                <a:solidFill>
                  <a:srgbClr val="FF0000"/>
                </a:solidFill>
                <a:latin typeface="Times New Roman"/>
                <a:cs typeface="Times New Roman"/>
              </a:rPr>
              <a:t>terapie</a:t>
            </a:r>
            <a:r>
              <a:rPr sz="2400" b="1" dirty="0">
                <a:solidFill>
                  <a:srgbClr val="FF0000"/>
                </a:solidFill>
                <a:latin typeface="Times New Roman"/>
                <a:cs typeface="Times New Roman"/>
              </a:rPr>
              <a:t> </a:t>
            </a:r>
            <a:r>
              <a:rPr sz="2400" b="1" spc="-10" dirty="0">
                <a:solidFill>
                  <a:srgbClr val="FF0000"/>
                </a:solidFill>
                <a:latin typeface="Times New Roman"/>
                <a:cs typeface="Times New Roman"/>
              </a:rPr>
              <a:t>ospedaliere</a:t>
            </a:r>
            <a:r>
              <a:rPr sz="2400" b="1" spc="-10" dirty="0">
                <a:solidFill>
                  <a:srgbClr val="333399"/>
                </a:solidFill>
                <a:latin typeface="Times New Roman"/>
                <a:cs typeface="Times New Roman"/>
              </a:rPr>
              <a:t>:</a:t>
            </a:r>
            <a:endParaRPr sz="2400" dirty="0">
              <a:latin typeface="Times New Roman"/>
              <a:cs typeface="Times New Roman"/>
            </a:endParaRPr>
          </a:p>
          <a:p>
            <a:pPr marL="2345055" lvl="1" indent="-183515">
              <a:lnSpc>
                <a:spcPts val="2700"/>
              </a:lnSpc>
              <a:buClr>
                <a:srgbClr val="000000"/>
              </a:buClr>
              <a:buFont typeface="Times New Roman"/>
              <a:buChar char="•"/>
              <a:tabLst>
                <a:tab pos="2345690" algn="l"/>
              </a:tabLst>
            </a:pPr>
            <a:r>
              <a:rPr sz="2400" b="1" dirty="0">
                <a:solidFill>
                  <a:srgbClr val="333399"/>
                </a:solidFill>
                <a:latin typeface="Times New Roman"/>
                <a:cs typeface="Times New Roman"/>
              </a:rPr>
              <a:t>al</a:t>
            </a:r>
            <a:r>
              <a:rPr sz="2400" b="1" spc="-45" dirty="0">
                <a:solidFill>
                  <a:srgbClr val="333399"/>
                </a:solidFill>
                <a:latin typeface="Times New Roman"/>
                <a:cs typeface="Times New Roman"/>
              </a:rPr>
              <a:t> </a:t>
            </a:r>
            <a:r>
              <a:rPr sz="2400" b="1" spc="-5" dirty="0">
                <a:solidFill>
                  <a:srgbClr val="333399"/>
                </a:solidFill>
                <a:latin typeface="Times New Roman"/>
                <a:cs typeface="Times New Roman"/>
              </a:rPr>
              <a:t>viso</a:t>
            </a:r>
            <a:endParaRPr sz="2400" dirty="0">
              <a:latin typeface="Times New Roman"/>
              <a:cs typeface="Times New Roman"/>
            </a:endParaRPr>
          </a:p>
          <a:p>
            <a:pPr marL="2345055" lvl="1" indent="-183515">
              <a:lnSpc>
                <a:spcPts val="2700"/>
              </a:lnSpc>
              <a:buFont typeface="Times New Roman"/>
              <a:buChar char="•"/>
              <a:tabLst>
                <a:tab pos="2345690" algn="l"/>
              </a:tabLst>
            </a:pPr>
            <a:r>
              <a:rPr sz="2400" b="1" spc="-5" dirty="0">
                <a:solidFill>
                  <a:srgbClr val="333399"/>
                </a:solidFill>
                <a:latin typeface="Times New Roman"/>
                <a:cs typeface="Times New Roman"/>
              </a:rPr>
              <a:t>agli</a:t>
            </a:r>
            <a:r>
              <a:rPr sz="2400" b="1" spc="-10" dirty="0">
                <a:solidFill>
                  <a:srgbClr val="333399"/>
                </a:solidFill>
                <a:latin typeface="Times New Roman"/>
                <a:cs typeface="Times New Roman"/>
              </a:rPr>
              <a:t> </a:t>
            </a:r>
            <a:r>
              <a:rPr sz="2400" b="1" spc="-5" dirty="0">
                <a:solidFill>
                  <a:srgbClr val="333399"/>
                </a:solidFill>
                <a:latin typeface="Times New Roman"/>
                <a:cs typeface="Times New Roman"/>
              </a:rPr>
              <a:t>orifizi</a:t>
            </a:r>
            <a:r>
              <a:rPr sz="2400" b="1" spc="-10" dirty="0">
                <a:solidFill>
                  <a:srgbClr val="333399"/>
                </a:solidFill>
                <a:latin typeface="Times New Roman"/>
                <a:cs typeface="Times New Roman"/>
              </a:rPr>
              <a:t> </a:t>
            </a:r>
            <a:r>
              <a:rPr sz="2400" b="1" spc="-5" dirty="0">
                <a:solidFill>
                  <a:srgbClr val="333399"/>
                </a:solidFill>
                <a:latin typeface="Times New Roman"/>
                <a:cs typeface="Times New Roman"/>
              </a:rPr>
              <a:t>naturali del</a:t>
            </a:r>
            <a:r>
              <a:rPr sz="2400" b="1" spc="-10" dirty="0">
                <a:solidFill>
                  <a:srgbClr val="333399"/>
                </a:solidFill>
                <a:latin typeface="Times New Roman"/>
                <a:cs typeface="Times New Roman"/>
              </a:rPr>
              <a:t> </a:t>
            </a:r>
            <a:r>
              <a:rPr sz="2400" b="1" spc="-5" dirty="0">
                <a:solidFill>
                  <a:srgbClr val="333399"/>
                </a:solidFill>
                <a:latin typeface="Times New Roman"/>
                <a:cs typeface="Times New Roman"/>
              </a:rPr>
              <a:t>corpo</a:t>
            </a:r>
            <a:endParaRPr sz="2400" dirty="0">
              <a:latin typeface="Times New Roman"/>
              <a:cs typeface="Times New Roman"/>
            </a:endParaRPr>
          </a:p>
          <a:p>
            <a:pPr marL="2345055" lvl="1" indent="-183515">
              <a:lnSpc>
                <a:spcPts val="2700"/>
              </a:lnSpc>
              <a:buFont typeface="Times New Roman"/>
              <a:buChar char="•"/>
              <a:tabLst>
                <a:tab pos="2345690" algn="l"/>
              </a:tabLst>
            </a:pPr>
            <a:r>
              <a:rPr sz="2400" b="1" dirty="0">
                <a:solidFill>
                  <a:srgbClr val="333399"/>
                </a:solidFill>
                <a:latin typeface="Times New Roman"/>
                <a:cs typeface="Times New Roman"/>
              </a:rPr>
              <a:t>al</a:t>
            </a:r>
            <a:r>
              <a:rPr sz="2400" b="1" spc="-40" dirty="0">
                <a:solidFill>
                  <a:srgbClr val="333399"/>
                </a:solidFill>
                <a:latin typeface="Times New Roman"/>
                <a:cs typeface="Times New Roman"/>
              </a:rPr>
              <a:t> </a:t>
            </a:r>
            <a:r>
              <a:rPr sz="2400" b="1" spc="-5" dirty="0">
                <a:solidFill>
                  <a:srgbClr val="333399"/>
                </a:solidFill>
                <a:latin typeface="Times New Roman"/>
                <a:cs typeface="Times New Roman"/>
              </a:rPr>
              <a:t>torace</a:t>
            </a:r>
            <a:endParaRPr sz="2400" dirty="0">
              <a:latin typeface="Times New Roman"/>
              <a:cs typeface="Times New Roman"/>
            </a:endParaRPr>
          </a:p>
          <a:p>
            <a:pPr marL="2345055" lvl="1" indent="-183515">
              <a:lnSpc>
                <a:spcPts val="2790"/>
              </a:lnSpc>
              <a:buFont typeface="Times New Roman"/>
              <a:buChar char="•"/>
              <a:tabLst>
                <a:tab pos="2345690" algn="l"/>
              </a:tabLst>
            </a:pPr>
            <a:r>
              <a:rPr sz="2400" b="1" spc="-5" dirty="0">
                <a:solidFill>
                  <a:srgbClr val="333399"/>
                </a:solidFill>
                <a:latin typeface="Times New Roman"/>
                <a:cs typeface="Times New Roman"/>
              </a:rPr>
              <a:t>all’addome</a:t>
            </a:r>
            <a:endParaRPr sz="2400" dirty="0">
              <a:latin typeface="Times New Roman"/>
              <a:cs typeface="Times New Roman"/>
            </a:endParaRPr>
          </a:p>
          <a:p>
            <a:pPr marL="5083175">
              <a:lnSpc>
                <a:spcPts val="2790"/>
              </a:lnSpc>
              <a:spcBef>
                <a:spcPts val="2195"/>
              </a:spcBef>
            </a:pPr>
            <a:r>
              <a:rPr sz="2400" b="1" spc="-5" dirty="0">
                <a:solidFill>
                  <a:srgbClr val="FF0000"/>
                </a:solidFill>
                <a:latin typeface="Times New Roman"/>
                <a:cs typeface="Times New Roman"/>
              </a:rPr>
              <a:t>Complicanze</a:t>
            </a:r>
            <a:r>
              <a:rPr sz="2400" b="1" spc="-20" dirty="0">
                <a:solidFill>
                  <a:srgbClr val="FF0000"/>
                </a:solidFill>
                <a:latin typeface="Times New Roman"/>
                <a:cs typeface="Times New Roman"/>
              </a:rPr>
              <a:t> </a:t>
            </a:r>
            <a:r>
              <a:rPr sz="2400" b="1" spc="-5" dirty="0">
                <a:solidFill>
                  <a:srgbClr val="FF0000"/>
                </a:solidFill>
                <a:latin typeface="Times New Roman"/>
                <a:cs typeface="Times New Roman"/>
              </a:rPr>
              <a:t>delle</a:t>
            </a:r>
            <a:r>
              <a:rPr sz="2400" b="1" spc="-15" dirty="0">
                <a:solidFill>
                  <a:srgbClr val="FF0000"/>
                </a:solidFill>
                <a:latin typeface="Times New Roman"/>
                <a:cs typeface="Times New Roman"/>
              </a:rPr>
              <a:t> </a:t>
            </a:r>
            <a:r>
              <a:rPr sz="2400" b="1" spc="-5" dirty="0">
                <a:solidFill>
                  <a:srgbClr val="FF0000"/>
                </a:solidFill>
                <a:latin typeface="Times New Roman"/>
                <a:cs typeface="Times New Roman"/>
              </a:rPr>
              <a:t>ferite</a:t>
            </a:r>
            <a:endParaRPr sz="2400" dirty="0">
              <a:latin typeface="Times New Roman"/>
              <a:cs typeface="Times New Roman"/>
            </a:endParaRPr>
          </a:p>
          <a:p>
            <a:pPr marL="5266055" lvl="2" indent="-183515">
              <a:lnSpc>
                <a:spcPts val="2700"/>
              </a:lnSpc>
              <a:buFont typeface="Times New Roman"/>
              <a:buChar char="•"/>
              <a:tabLst>
                <a:tab pos="5266690" algn="l"/>
              </a:tabLst>
            </a:pPr>
            <a:r>
              <a:rPr sz="2400" b="1" spc="-5" dirty="0">
                <a:solidFill>
                  <a:srgbClr val="333399"/>
                </a:solidFill>
                <a:latin typeface="Times New Roman"/>
                <a:cs typeface="Times New Roman"/>
              </a:rPr>
              <a:t>emorragie</a:t>
            </a:r>
            <a:endParaRPr sz="2400" dirty="0">
              <a:latin typeface="Times New Roman"/>
              <a:cs typeface="Times New Roman"/>
            </a:endParaRPr>
          </a:p>
          <a:p>
            <a:pPr marL="5266055" lvl="2" indent="-183515">
              <a:lnSpc>
                <a:spcPts val="2700"/>
              </a:lnSpc>
              <a:buFont typeface="Times New Roman"/>
              <a:buChar char="•"/>
              <a:tabLst>
                <a:tab pos="5266690" algn="l"/>
              </a:tabLst>
            </a:pPr>
            <a:r>
              <a:rPr sz="2400" b="1" spc="-5" dirty="0">
                <a:solidFill>
                  <a:srgbClr val="333399"/>
                </a:solidFill>
                <a:latin typeface="Times New Roman"/>
                <a:cs typeface="Times New Roman"/>
              </a:rPr>
              <a:t>shock</a:t>
            </a:r>
            <a:endParaRPr sz="2400" dirty="0">
              <a:latin typeface="Times New Roman"/>
              <a:cs typeface="Times New Roman"/>
            </a:endParaRPr>
          </a:p>
          <a:p>
            <a:pPr marL="5266055" lvl="2" indent="-183515">
              <a:lnSpc>
                <a:spcPts val="2700"/>
              </a:lnSpc>
              <a:buFont typeface="Times New Roman"/>
              <a:buChar char="•"/>
              <a:tabLst>
                <a:tab pos="5266690" algn="l"/>
              </a:tabLst>
            </a:pPr>
            <a:r>
              <a:rPr sz="2400" b="1" spc="-5" dirty="0">
                <a:solidFill>
                  <a:srgbClr val="333399"/>
                </a:solidFill>
                <a:latin typeface="Times New Roman"/>
                <a:cs typeface="Times New Roman"/>
              </a:rPr>
              <a:t>infezioni</a:t>
            </a:r>
            <a:r>
              <a:rPr sz="2400" b="1" spc="-25" dirty="0">
                <a:solidFill>
                  <a:srgbClr val="333399"/>
                </a:solidFill>
                <a:latin typeface="Times New Roman"/>
                <a:cs typeface="Times New Roman"/>
              </a:rPr>
              <a:t> </a:t>
            </a:r>
            <a:r>
              <a:rPr sz="2400" b="1" spc="-5" dirty="0">
                <a:solidFill>
                  <a:srgbClr val="333399"/>
                </a:solidFill>
                <a:latin typeface="Times New Roman"/>
                <a:cs typeface="Times New Roman"/>
              </a:rPr>
              <a:t>(tetano)</a:t>
            </a:r>
            <a:endParaRPr sz="2400" dirty="0">
              <a:latin typeface="Times New Roman"/>
              <a:cs typeface="Times New Roman"/>
            </a:endParaRPr>
          </a:p>
          <a:p>
            <a:pPr marL="5266055" lvl="2" indent="-183515">
              <a:lnSpc>
                <a:spcPts val="2790"/>
              </a:lnSpc>
              <a:buFont typeface="Times New Roman"/>
              <a:buChar char="•"/>
              <a:tabLst>
                <a:tab pos="5266690" algn="l"/>
              </a:tabLst>
            </a:pPr>
            <a:r>
              <a:rPr sz="2400" b="1" spc="-5" dirty="0">
                <a:solidFill>
                  <a:srgbClr val="333399"/>
                </a:solidFill>
                <a:latin typeface="Times New Roman"/>
                <a:cs typeface="Times New Roman"/>
              </a:rPr>
              <a:t>lesioni</a:t>
            </a:r>
            <a:r>
              <a:rPr sz="2400" b="1" spc="-20" dirty="0">
                <a:solidFill>
                  <a:srgbClr val="333399"/>
                </a:solidFill>
                <a:latin typeface="Times New Roman"/>
                <a:cs typeface="Times New Roman"/>
              </a:rPr>
              <a:t> </a:t>
            </a:r>
            <a:r>
              <a:rPr sz="2400" b="1" spc="-5" dirty="0">
                <a:solidFill>
                  <a:srgbClr val="333399"/>
                </a:solidFill>
                <a:latin typeface="Times New Roman"/>
                <a:cs typeface="Times New Roman"/>
              </a:rPr>
              <a:t>organi</a:t>
            </a:r>
            <a:r>
              <a:rPr sz="2400" b="1" spc="-15" dirty="0">
                <a:solidFill>
                  <a:srgbClr val="333399"/>
                </a:solidFill>
                <a:latin typeface="Times New Roman"/>
                <a:cs typeface="Times New Roman"/>
              </a:rPr>
              <a:t> </a:t>
            </a:r>
            <a:r>
              <a:rPr sz="2400" b="1" spc="-5" dirty="0">
                <a:solidFill>
                  <a:srgbClr val="333399"/>
                </a:solidFill>
                <a:latin typeface="Times New Roman"/>
                <a:cs typeface="Times New Roman"/>
              </a:rPr>
              <a:t>interni</a:t>
            </a:r>
            <a:endParaRPr sz="2400" dirty="0">
              <a:latin typeface="Times New Roman"/>
              <a:cs typeface="Times New Roman"/>
            </a:endParaRPr>
          </a:p>
        </p:txBody>
      </p:sp>
      <p:sp>
        <p:nvSpPr>
          <p:cNvPr id="3" name="object 3"/>
          <p:cNvSpPr txBox="1">
            <a:spLocks noGrp="1"/>
          </p:cNvSpPr>
          <p:nvPr>
            <p:ph type="title"/>
          </p:nvPr>
        </p:nvSpPr>
        <p:spPr>
          <a:xfrm>
            <a:off x="2706052" y="35560"/>
            <a:ext cx="3731895"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Gravità</a:t>
            </a:r>
            <a:r>
              <a:rPr sz="3600" b="1" spc="-30" dirty="0">
                <a:solidFill>
                  <a:srgbClr val="FF0000"/>
                </a:solidFill>
                <a:latin typeface="Times New Roman"/>
                <a:cs typeface="Times New Roman"/>
              </a:rPr>
              <a:t> </a:t>
            </a:r>
            <a:r>
              <a:rPr sz="3600" b="1" spc="-5" dirty="0">
                <a:solidFill>
                  <a:srgbClr val="FF0000"/>
                </a:solidFill>
                <a:latin typeface="Times New Roman"/>
                <a:cs typeface="Times New Roman"/>
              </a:rPr>
              <a:t>delle</a:t>
            </a:r>
            <a:r>
              <a:rPr sz="3600" b="1" spc="-35" dirty="0">
                <a:solidFill>
                  <a:srgbClr val="FF0000"/>
                </a:solidFill>
                <a:latin typeface="Times New Roman"/>
                <a:cs typeface="Times New Roman"/>
              </a:rPr>
              <a:t> </a:t>
            </a:r>
            <a:r>
              <a:rPr sz="3600" b="1" spc="-5" dirty="0">
                <a:solidFill>
                  <a:srgbClr val="FF0000"/>
                </a:solidFill>
                <a:latin typeface="Times New Roman"/>
                <a:cs typeface="Times New Roman"/>
              </a:rPr>
              <a:t>ferite</a:t>
            </a:r>
            <a:endParaRPr sz="3600" dirty="0">
              <a:latin typeface="Times New Roman"/>
              <a:cs typeface="Times New Roman"/>
            </a:endParaRPr>
          </a:p>
        </p:txBody>
      </p:sp>
      <p:pic>
        <p:nvPicPr>
          <p:cNvPr id="4" name="object 4"/>
          <p:cNvPicPr/>
          <p:nvPr/>
        </p:nvPicPr>
        <p:blipFill>
          <a:blip r:embed="rId2" cstate="print"/>
          <a:stretch>
            <a:fillRect/>
          </a:stretch>
        </p:blipFill>
        <p:spPr>
          <a:xfrm>
            <a:off x="6092835" y="609600"/>
            <a:ext cx="2746365" cy="1804816"/>
          </a:xfrm>
          <a:prstGeom prst="rect">
            <a:avLst/>
          </a:prstGeom>
        </p:spPr>
      </p:pic>
      <p:pic>
        <p:nvPicPr>
          <p:cNvPr id="5" name="object 5"/>
          <p:cNvPicPr/>
          <p:nvPr/>
        </p:nvPicPr>
        <p:blipFill>
          <a:blip r:embed="rId3" cstate="print"/>
          <a:stretch>
            <a:fillRect/>
          </a:stretch>
        </p:blipFill>
        <p:spPr>
          <a:xfrm>
            <a:off x="356643" y="2562241"/>
            <a:ext cx="1610536" cy="2150149"/>
          </a:xfrm>
          <a:prstGeom prst="rect">
            <a:avLst/>
          </a:prstGeom>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10011" y="402381"/>
            <a:ext cx="2595880" cy="57404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FF0000"/>
                </a:solidFill>
                <a:latin typeface="Times New Roman"/>
                <a:cs typeface="Times New Roman"/>
              </a:rPr>
              <a:t>C</a:t>
            </a:r>
            <a:r>
              <a:rPr sz="3600" b="1" spc="-5" dirty="0">
                <a:solidFill>
                  <a:srgbClr val="FF0000"/>
                </a:solidFill>
                <a:latin typeface="Times New Roman"/>
                <a:cs typeface="Times New Roman"/>
              </a:rPr>
              <a:t>O</a:t>
            </a:r>
            <a:r>
              <a:rPr sz="3600" b="1" dirty="0">
                <a:solidFill>
                  <a:srgbClr val="FF0000"/>
                </a:solidFill>
                <a:latin typeface="Times New Roman"/>
                <a:cs typeface="Times New Roman"/>
              </a:rPr>
              <a:t>SA</a:t>
            </a:r>
            <a:r>
              <a:rPr sz="3600" b="1" spc="-200" dirty="0">
                <a:solidFill>
                  <a:srgbClr val="FF0000"/>
                </a:solidFill>
                <a:latin typeface="Times New Roman"/>
                <a:cs typeface="Times New Roman"/>
              </a:rPr>
              <a:t> </a:t>
            </a:r>
            <a:r>
              <a:rPr sz="3600" b="1" spc="-270" dirty="0">
                <a:solidFill>
                  <a:srgbClr val="FF0000"/>
                </a:solidFill>
                <a:latin typeface="Times New Roman"/>
                <a:cs typeface="Times New Roman"/>
              </a:rPr>
              <a:t>F</a:t>
            </a:r>
            <a:r>
              <a:rPr sz="3600" b="1" dirty="0">
                <a:solidFill>
                  <a:srgbClr val="FF0000"/>
                </a:solidFill>
                <a:latin typeface="Times New Roman"/>
                <a:cs typeface="Times New Roman"/>
              </a:rPr>
              <a:t>ARE</a:t>
            </a:r>
            <a:endParaRPr sz="3600">
              <a:latin typeface="Times New Roman"/>
              <a:cs typeface="Times New Roman"/>
            </a:endParaRPr>
          </a:p>
        </p:txBody>
      </p:sp>
      <p:sp>
        <p:nvSpPr>
          <p:cNvPr id="3" name="object 3"/>
          <p:cNvSpPr txBox="1"/>
          <p:nvPr/>
        </p:nvSpPr>
        <p:spPr>
          <a:xfrm>
            <a:off x="445770" y="1231900"/>
            <a:ext cx="8252459" cy="4426853"/>
          </a:xfrm>
          <a:prstGeom prst="rect">
            <a:avLst/>
          </a:prstGeom>
        </p:spPr>
        <p:txBody>
          <a:bodyPr vert="horz" wrap="square" lIns="0" tIns="195580" rIns="0" bIns="0" rtlCol="0">
            <a:spAutoFit/>
          </a:bodyPr>
          <a:lstStyle/>
          <a:p>
            <a:pPr marL="469265" indent="-457200">
              <a:spcBef>
                <a:spcPts val="1540"/>
              </a:spcBef>
              <a:buFont typeface="Arial" panose="020B0604020202020204" pitchFamily="34" charset="0"/>
              <a:buChar char="•"/>
              <a:tabLst>
                <a:tab pos="3136265" algn="l"/>
                <a:tab pos="3136900" algn="l"/>
              </a:tabLst>
            </a:pPr>
            <a:r>
              <a:rPr sz="2800" spc="-5" dirty="0">
                <a:solidFill>
                  <a:srgbClr val="333399"/>
                </a:solidFill>
                <a:latin typeface="Times New Roman"/>
                <a:cs typeface="Times New Roman"/>
              </a:rPr>
              <a:t>chiamare</a:t>
            </a:r>
            <a:r>
              <a:rPr sz="2800" spc="-40" dirty="0">
                <a:solidFill>
                  <a:srgbClr val="333399"/>
                </a:solidFill>
                <a:latin typeface="Times New Roman"/>
                <a:cs typeface="Times New Roman"/>
              </a:rPr>
              <a:t> </a:t>
            </a:r>
            <a:r>
              <a:rPr sz="2800" spc="-5" dirty="0">
                <a:solidFill>
                  <a:srgbClr val="333399"/>
                </a:solidFill>
                <a:latin typeface="Times New Roman"/>
                <a:cs typeface="Times New Roman"/>
              </a:rPr>
              <a:t>il</a:t>
            </a:r>
            <a:r>
              <a:rPr sz="2800" spc="-35" dirty="0">
                <a:solidFill>
                  <a:srgbClr val="333399"/>
                </a:solidFill>
                <a:latin typeface="Times New Roman"/>
                <a:cs typeface="Times New Roman"/>
              </a:rPr>
              <a:t> </a:t>
            </a:r>
            <a:r>
              <a:rPr sz="2800" spc="-30" dirty="0">
                <a:solidFill>
                  <a:srgbClr val="333399"/>
                </a:solidFill>
                <a:latin typeface="Times New Roman"/>
                <a:cs typeface="Times New Roman"/>
              </a:rPr>
              <a:t>112;</a:t>
            </a:r>
            <a:endParaRPr sz="2800" dirty="0">
              <a:latin typeface="Times New Roman"/>
              <a:cs typeface="Times New Roman"/>
            </a:endParaRPr>
          </a:p>
          <a:p>
            <a:pPr marL="469265" indent="-457200">
              <a:spcBef>
                <a:spcPts val="1440"/>
              </a:spcBef>
              <a:buFont typeface="Arial" panose="020B0604020202020204" pitchFamily="34" charset="0"/>
              <a:buChar char="•"/>
              <a:tabLst>
                <a:tab pos="2981325" algn="l"/>
                <a:tab pos="2981960" algn="l"/>
              </a:tabLst>
            </a:pPr>
            <a:r>
              <a:rPr sz="2800" spc="-5" dirty="0">
                <a:solidFill>
                  <a:srgbClr val="333399"/>
                </a:solidFill>
                <a:latin typeface="Times New Roman"/>
                <a:cs typeface="Times New Roman"/>
              </a:rPr>
              <a:t>indossare</a:t>
            </a:r>
            <a:r>
              <a:rPr sz="2800" spc="-30" dirty="0">
                <a:solidFill>
                  <a:srgbClr val="333399"/>
                </a:solidFill>
                <a:latin typeface="Times New Roman"/>
                <a:cs typeface="Times New Roman"/>
              </a:rPr>
              <a:t> </a:t>
            </a:r>
            <a:r>
              <a:rPr sz="2800" dirty="0">
                <a:solidFill>
                  <a:srgbClr val="333399"/>
                </a:solidFill>
                <a:latin typeface="Times New Roman"/>
                <a:cs typeface="Times New Roman"/>
              </a:rPr>
              <a:t>i</a:t>
            </a:r>
            <a:r>
              <a:rPr sz="2800" spc="-25" dirty="0">
                <a:solidFill>
                  <a:srgbClr val="333399"/>
                </a:solidFill>
                <a:latin typeface="Times New Roman"/>
                <a:cs typeface="Times New Roman"/>
              </a:rPr>
              <a:t> </a:t>
            </a:r>
            <a:r>
              <a:rPr sz="2800" spc="-5" dirty="0">
                <a:solidFill>
                  <a:srgbClr val="333399"/>
                </a:solidFill>
                <a:latin typeface="Times New Roman"/>
                <a:cs typeface="Times New Roman"/>
              </a:rPr>
              <a:t>guanti;</a:t>
            </a:r>
            <a:endParaRPr sz="2800" dirty="0">
              <a:latin typeface="Times New Roman"/>
              <a:cs typeface="Times New Roman"/>
            </a:endParaRPr>
          </a:p>
          <a:p>
            <a:pPr marL="469265" indent="-457200">
              <a:spcBef>
                <a:spcPts val="1440"/>
              </a:spcBef>
              <a:buFont typeface="Arial" panose="020B0604020202020204" pitchFamily="34" charset="0"/>
              <a:buChar char="•"/>
              <a:tabLst>
                <a:tab pos="1816735" algn="l"/>
                <a:tab pos="1817370" algn="l"/>
              </a:tabLst>
            </a:pPr>
            <a:r>
              <a:rPr sz="2800" spc="-5" dirty="0">
                <a:solidFill>
                  <a:srgbClr val="333399"/>
                </a:solidFill>
                <a:latin typeface="Times New Roman"/>
                <a:cs typeface="Times New Roman"/>
              </a:rPr>
              <a:t>valutare</a:t>
            </a:r>
            <a:r>
              <a:rPr sz="2800" spc="-15" dirty="0">
                <a:solidFill>
                  <a:srgbClr val="333399"/>
                </a:solidFill>
                <a:latin typeface="Times New Roman"/>
                <a:cs typeface="Times New Roman"/>
              </a:rPr>
              <a:t> </a:t>
            </a:r>
            <a:r>
              <a:rPr sz="2800" spc="-5" dirty="0">
                <a:solidFill>
                  <a:srgbClr val="333399"/>
                </a:solidFill>
                <a:latin typeface="Times New Roman"/>
                <a:cs typeface="Times New Roman"/>
              </a:rPr>
              <a:t>la</a:t>
            </a:r>
            <a:r>
              <a:rPr sz="2800" spc="-15" dirty="0">
                <a:solidFill>
                  <a:srgbClr val="333399"/>
                </a:solidFill>
                <a:latin typeface="Times New Roman"/>
                <a:cs typeface="Times New Roman"/>
              </a:rPr>
              <a:t> </a:t>
            </a:r>
            <a:r>
              <a:rPr sz="2800" spc="-5" dirty="0">
                <a:solidFill>
                  <a:srgbClr val="333399"/>
                </a:solidFill>
                <a:latin typeface="Times New Roman"/>
                <a:cs typeface="Times New Roman"/>
              </a:rPr>
              <a:t>coscienza</a:t>
            </a:r>
            <a:r>
              <a:rPr sz="2800" spc="-15" dirty="0">
                <a:solidFill>
                  <a:srgbClr val="333399"/>
                </a:solidFill>
                <a:latin typeface="Times New Roman"/>
                <a:cs typeface="Times New Roman"/>
              </a:rPr>
              <a:t> </a:t>
            </a:r>
            <a:r>
              <a:rPr sz="2800" spc="-5" dirty="0">
                <a:solidFill>
                  <a:srgbClr val="333399"/>
                </a:solidFill>
                <a:latin typeface="Times New Roman"/>
                <a:cs typeface="Times New Roman"/>
              </a:rPr>
              <a:t>della</a:t>
            </a:r>
            <a:r>
              <a:rPr sz="2800" spc="-10" dirty="0">
                <a:solidFill>
                  <a:srgbClr val="333399"/>
                </a:solidFill>
                <a:latin typeface="Times New Roman"/>
                <a:cs typeface="Times New Roman"/>
              </a:rPr>
              <a:t> </a:t>
            </a:r>
            <a:r>
              <a:rPr sz="2800" spc="-5" dirty="0">
                <a:solidFill>
                  <a:srgbClr val="333399"/>
                </a:solidFill>
                <a:latin typeface="Times New Roman"/>
                <a:cs typeface="Times New Roman"/>
              </a:rPr>
              <a:t>vittima;</a:t>
            </a:r>
            <a:endParaRPr sz="2800" dirty="0">
              <a:latin typeface="Times New Roman"/>
              <a:cs typeface="Times New Roman"/>
            </a:endParaRPr>
          </a:p>
          <a:p>
            <a:pPr marL="457200" marR="108585" indent="-457200">
              <a:spcBef>
                <a:spcPts val="1680"/>
              </a:spcBef>
              <a:buFont typeface="Arial" panose="020B0604020202020204" pitchFamily="34" charset="0"/>
              <a:buChar char="•"/>
              <a:tabLst>
                <a:tab pos="433705" algn="l"/>
                <a:tab pos="434975" algn="l"/>
              </a:tabLst>
            </a:pPr>
            <a:r>
              <a:rPr sz="2800" dirty="0">
                <a:solidFill>
                  <a:srgbClr val="333399"/>
                </a:solidFill>
                <a:latin typeface="Times New Roman"/>
                <a:cs typeface="Times New Roman"/>
              </a:rPr>
              <a:t>se </a:t>
            </a:r>
            <a:r>
              <a:rPr sz="2800" spc="-5" dirty="0">
                <a:solidFill>
                  <a:srgbClr val="333399"/>
                </a:solidFill>
                <a:latin typeface="Times New Roman"/>
                <a:cs typeface="Times New Roman"/>
              </a:rPr>
              <a:t>la vittima </a:t>
            </a:r>
            <a:r>
              <a:rPr sz="2800" dirty="0">
                <a:solidFill>
                  <a:srgbClr val="333399"/>
                </a:solidFill>
                <a:latin typeface="Times New Roman"/>
                <a:cs typeface="Times New Roman"/>
              </a:rPr>
              <a:t>è </a:t>
            </a:r>
            <a:r>
              <a:rPr sz="2800" spc="-5" dirty="0">
                <a:solidFill>
                  <a:srgbClr val="333399"/>
                </a:solidFill>
                <a:latin typeface="Times New Roman"/>
                <a:cs typeface="Times New Roman"/>
              </a:rPr>
              <a:t>COSCIENTE, tamponare l’emorragia </a:t>
            </a:r>
            <a:r>
              <a:rPr sz="2800" dirty="0">
                <a:solidFill>
                  <a:srgbClr val="333399"/>
                </a:solidFill>
                <a:latin typeface="Times New Roman"/>
                <a:cs typeface="Times New Roman"/>
              </a:rPr>
              <a:t>e </a:t>
            </a:r>
            <a:r>
              <a:rPr sz="2800" spc="-685" dirty="0">
                <a:solidFill>
                  <a:srgbClr val="333399"/>
                </a:solidFill>
                <a:latin typeface="Times New Roman"/>
                <a:cs typeface="Times New Roman"/>
              </a:rPr>
              <a:t> </a:t>
            </a:r>
            <a:r>
              <a:rPr sz="2800" spc="-5" dirty="0">
                <a:solidFill>
                  <a:srgbClr val="333399"/>
                </a:solidFill>
                <a:latin typeface="Times New Roman"/>
                <a:cs typeface="Times New Roman"/>
              </a:rPr>
              <a:t>coprire</a:t>
            </a:r>
            <a:r>
              <a:rPr sz="2800" spc="-10" dirty="0">
                <a:solidFill>
                  <a:srgbClr val="333399"/>
                </a:solidFill>
                <a:latin typeface="Times New Roman"/>
                <a:cs typeface="Times New Roman"/>
              </a:rPr>
              <a:t> </a:t>
            </a:r>
            <a:r>
              <a:rPr sz="2800" spc="-5" dirty="0">
                <a:solidFill>
                  <a:srgbClr val="333399"/>
                </a:solidFill>
                <a:latin typeface="Times New Roman"/>
                <a:cs typeface="Times New Roman"/>
              </a:rPr>
              <a:t>la ferita con</a:t>
            </a:r>
            <a:r>
              <a:rPr sz="2800" dirty="0">
                <a:solidFill>
                  <a:srgbClr val="333399"/>
                </a:solidFill>
                <a:latin typeface="Times New Roman"/>
                <a:cs typeface="Times New Roman"/>
              </a:rPr>
              <a:t> </a:t>
            </a:r>
            <a:r>
              <a:rPr sz="2800" spc="-5" dirty="0">
                <a:solidFill>
                  <a:srgbClr val="333399"/>
                </a:solidFill>
                <a:latin typeface="Times New Roman"/>
                <a:cs typeface="Times New Roman"/>
              </a:rPr>
              <a:t>delle garze;</a:t>
            </a:r>
            <a:endParaRPr sz="2800" dirty="0">
              <a:latin typeface="Times New Roman"/>
              <a:cs typeface="Times New Roman"/>
            </a:endParaRPr>
          </a:p>
          <a:p>
            <a:pPr marL="457200" marR="5080" indent="-457200">
              <a:spcBef>
                <a:spcPts val="1600"/>
              </a:spcBef>
              <a:buFont typeface="Arial" panose="020B0604020202020204" pitchFamily="34" charset="0"/>
              <a:buChar char="•"/>
              <a:tabLst>
                <a:tab pos="330200" algn="l"/>
                <a:tab pos="330835" algn="l"/>
              </a:tabLst>
            </a:pPr>
            <a:r>
              <a:rPr sz="2800" dirty="0">
                <a:solidFill>
                  <a:srgbClr val="333399"/>
                </a:solidFill>
                <a:latin typeface="Times New Roman"/>
                <a:cs typeface="Times New Roman"/>
              </a:rPr>
              <a:t>se </a:t>
            </a:r>
            <a:r>
              <a:rPr sz="2800" spc="-5" dirty="0">
                <a:solidFill>
                  <a:srgbClr val="333399"/>
                </a:solidFill>
                <a:latin typeface="Times New Roman"/>
                <a:cs typeface="Times New Roman"/>
              </a:rPr>
              <a:t>la vittima </a:t>
            </a:r>
            <a:r>
              <a:rPr sz="2800" dirty="0">
                <a:solidFill>
                  <a:srgbClr val="333399"/>
                </a:solidFill>
                <a:latin typeface="Times New Roman"/>
                <a:cs typeface="Times New Roman"/>
              </a:rPr>
              <a:t>è </a:t>
            </a:r>
            <a:r>
              <a:rPr sz="2800" spc="-5" dirty="0">
                <a:solidFill>
                  <a:srgbClr val="333399"/>
                </a:solidFill>
                <a:latin typeface="Times New Roman"/>
                <a:cs typeface="Times New Roman"/>
              </a:rPr>
              <a:t>INCOSCIENTE, iniziare le valutazioni </a:t>
            </a:r>
            <a:r>
              <a:rPr sz="2800" dirty="0">
                <a:solidFill>
                  <a:srgbClr val="333399"/>
                </a:solidFill>
                <a:latin typeface="Times New Roman"/>
                <a:cs typeface="Times New Roman"/>
              </a:rPr>
              <a:t>e </a:t>
            </a:r>
            <a:r>
              <a:rPr sz="2800" spc="-685" dirty="0">
                <a:solidFill>
                  <a:srgbClr val="333399"/>
                </a:solidFill>
                <a:latin typeface="Times New Roman"/>
                <a:cs typeface="Times New Roman"/>
              </a:rPr>
              <a:t> </a:t>
            </a:r>
            <a:r>
              <a:rPr sz="2800" spc="-5" dirty="0">
                <a:solidFill>
                  <a:srgbClr val="333399"/>
                </a:solidFill>
                <a:latin typeface="Times New Roman"/>
                <a:cs typeface="Times New Roman"/>
              </a:rPr>
              <a:t>le azioni della</a:t>
            </a:r>
            <a:r>
              <a:rPr sz="2800" dirty="0">
                <a:solidFill>
                  <a:srgbClr val="333399"/>
                </a:solidFill>
                <a:latin typeface="Times New Roman"/>
                <a:cs typeface="Times New Roman"/>
              </a:rPr>
              <a:t> </a:t>
            </a:r>
            <a:r>
              <a:rPr sz="2800" spc="-5" dirty="0">
                <a:solidFill>
                  <a:srgbClr val="333399"/>
                </a:solidFill>
                <a:latin typeface="Times New Roman"/>
                <a:cs typeface="Times New Roman"/>
              </a:rPr>
              <a:t>rianimazione cardiopolmonare </a:t>
            </a:r>
            <a:r>
              <a:rPr sz="2800" dirty="0">
                <a:solidFill>
                  <a:srgbClr val="333399"/>
                </a:solidFill>
                <a:latin typeface="Times New Roman"/>
                <a:cs typeface="Times New Roman"/>
              </a:rPr>
              <a:t>di </a:t>
            </a:r>
            <a:r>
              <a:rPr sz="2800" spc="-5" dirty="0">
                <a:solidFill>
                  <a:srgbClr val="333399"/>
                </a:solidFill>
                <a:latin typeface="Times New Roman"/>
                <a:cs typeface="Times New Roman"/>
              </a:rPr>
              <a:t>base</a:t>
            </a:r>
            <a:endParaRPr sz="2800" dirty="0">
              <a:latin typeface="Times New Roman"/>
              <a:cs typeface="Times New Roman"/>
            </a:endParaRPr>
          </a:p>
          <a:p>
            <a:pPr marL="442913" indent="-442913">
              <a:buFont typeface="Arial" panose="020B0604020202020204" pitchFamily="34" charset="0"/>
              <a:buChar char="•"/>
            </a:pPr>
            <a:r>
              <a:rPr sz="2800" spc="-5" dirty="0">
                <a:solidFill>
                  <a:srgbClr val="333399"/>
                </a:solidFill>
                <a:latin typeface="Times New Roman"/>
                <a:cs typeface="Times New Roman"/>
              </a:rPr>
              <a:t>eventualmente</a:t>
            </a:r>
            <a:r>
              <a:rPr sz="2800" spc="-30" dirty="0">
                <a:solidFill>
                  <a:srgbClr val="333399"/>
                </a:solidFill>
                <a:latin typeface="Times New Roman"/>
                <a:cs typeface="Times New Roman"/>
              </a:rPr>
              <a:t> </a:t>
            </a:r>
            <a:r>
              <a:rPr sz="2800" spc="-5" dirty="0">
                <a:solidFill>
                  <a:srgbClr val="333399"/>
                </a:solidFill>
                <a:latin typeface="Times New Roman"/>
                <a:cs typeface="Times New Roman"/>
              </a:rPr>
              <a:t>necessarie.</a:t>
            </a:r>
            <a:endParaRPr sz="2800" dirty="0">
              <a:latin typeface="Times New Roman"/>
              <a:cs typeface="Times New Roman"/>
            </a:endParaRPr>
          </a:p>
        </p:txBody>
      </p:sp>
      <p:pic>
        <p:nvPicPr>
          <p:cNvPr id="4" name="object 4"/>
          <p:cNvPicPr/>
          <p:nvPr/>
        </p:nvPicPr>
        <p:blipFill>
          <a:blip r:embed="rId2" cstate="print"/>
          <a:stretch>
            <a:fillRect/>
          </a:stretch>
        </p:blipFill>
        <p:spPr>
          <a:xfrm>
            <a:off x="6227762" y="260350"/>
            <a:ext cx="2724150" cy="1943100"/>
          </a:xfrm>
          <a:prstGeom prst="rect">
            <a:avLst/>
          </a:prstGeom>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28900" y="0"/>
            <a:ext cx="2971800"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EMORRAGIA</a:t>
            </a:r>
            <a:endParaRPr sz="3600">
              <a:latin typeface="Times New Roman"/>
              <a:cs typeface="Times New Roman"/>
            </a:endParaRPr>
          </a:p>
        </p:txBody>
      </p:sp>
      <p:sp>
        <p:nvSpPr>
          <p:cNvPr id="3" name="object 3"/>
          <p:cNvSpPr txBox="1"/>
          <p:nvPr/>
        </p:nvSpPr>
        <p:spPr>
          <a:xfrm>
            <a:off x="211137" y="534627"/>
            <a:ext cx="8493125" cy="5655394"/>
          </a:xfrm>
          <a:prstGeom prst="rect">
            <a:avLst/>
          </a:prstGeom>
        </p:spPr>
        <p:txBody>
          <a:bodyPr vert="horz" wrap="square" lIns="0" tIns="12700" rIns="0" bIns="0" rtlCol="0">
            <a:spAutoFit/>
          </a:bodyPr>
          <a:lstStyle/>
          <a:p>
            <a:pPr marL="675005">
              <a:lnSpc>
                <a:spcPts val="3770"/>
              </a:lnSpc>
              <a:spcBef>
                <a:spcPts val="100"/>
              </a:spcBef>
            </a:pPr>
            <a:r>
              <a:rPr sz="3200" spc="-5" dirty="0">
                <a:solidFill>
                  <a:srgbClr val="333399"/>
                </a:solidFill>
                <a:latin typeface="Times New Roman"/>
                <a:cs typeface="Times New Roman"/>
              </a:rPr>
              <a:t>Fuoriuscita </a:t>
            </a:r>
            <a:r>
              <a:rPr sz="3200" dirty="0">
                <a:solidFill>
                  <a:srgbClr val="333399"/>
                </a:solidFill>
                <a:latin typeface="Times New Roman"/>
                <a:cs typeface="Times New Roman"/>
              </a:rPr>
              <a:t>di </a:t>
            </a:r>
            <a:r>
              <a:rPr sz="3200" spc="-5" dirty="0">
                <a:solidFill>
                  <a:srgbClr val="333399"/>
                </a:solidFill>
                <a:latin typeface="Times New Roman"/>
                <a:cs typeface="Times New Roman"/>
              </a:rPr>
              <a:t>sangue dai</a:t>
            </a:r>
            <a:r>
              <a:rPr sz="3200" dirty="0">
                <a:solidFill>
                  <a:srgbClr val="333399"/>
                </a:solidFill>
                <a:latin typeface="Times New Roman"/>
                <a:cs typeface="Times New Roman"/>
              </a:rPr>
              <a:t> </a:t>
            </a:r>
            <a:r>
              <a:rPr sz="3200" spc="-5" dirty="0">
                <a:solidFill>
                  <a:srgbClr val="333399"/>
                </a:solidFill>
                <a:latin typeface="Times New Roman"/>
                <a:cs typeface="Times New Roman"/>
              </a:rPr>
              <a:t>vasi</a:t>
            </a:r>
            <a:r>
              <a:rPr sz="3200" dirty="0">
                <a:solidFill>
                  <a:srgbClr val="333399"/>
                </a:solidFill>
                <a:latin typeface="Times New Roman"/>
                <a:cs typeface="Times New Roman"/>
              </a:rPr>
              <a:t> </a:t>
            </a:r>
            <a:r>
              <a:rPr sz="3200" spc="-5" dirty="0">
                <a:solidFill>
                  <a:srgbClr val="333399"/>
                </a:solidFill>
                <a:latin typeface="Times New Roman"/>
                <a:cs typeface="Times New Roman"/>
              </a:rPr>
              <a:t>sanguigni.</a:t>
            </a:r>
            <a:endParaRPr sz="3200" dirty="0">
              <a:latin typeface="Times New Roman"/>
              <a:cs typeface="Times New Roman"/>
            </a:endParaRPr>
          </a:p>
          <a:p>
            <a:pPr marL="186055">
              <a:lnSpc>
                <a:spcPts val="3700"/>
              </a:lnSpc>
            </a:pPr>
            <a:r>
              <a:rPr sz="3200" dirty="0">
                <a:solidFill>
                  <a:srgbClr val="333399"/>
                </a:solidFill>
                <a:latin typeface="Times New Roman"/>
                <a:cs typeface="Times New Roman"/>
              </a:rPr>
              <a:t>Si</a:t>
            </a:r>
            <a:r>
              <a:rPr sz="3200" spc="-20" dirty="0">
                <a:solidFill>
                  <a:srgbClr val="333399"/>
                </a:solidFill>
                <a:latin typeface="Times New Roman"/>
                <a:cs typeface="Times New Roman"/>
              </a:rPr>
              <a:t> </a:t>
            </a:r>
            <a:r>
              <a:rPr sz="3200" spc="-5" dirty="0">
                <a:solidFill>
                  <a:srgbClr val="333399"/>
                </a:solidFill>
                <a:latin typeface="Times New Roman"/>
                <a:cs typeface="Times New Roman"/>
              </a:rPr>
              <a:t>distinguono</a:t>
            </a:r>
            <a:r>
              <a:rPr sz="3200" spc="-15" dirty="0">
                <a:solidFill>
                  <a:srgbClr val="333399"/>
                </a:solidFill>
                <a:latin typeface="Times New Roman"/>
                <a:cs typeface="Times New Roman"/>
              </a:rPr>
              <a:t> </a:t>
            </a:r>
            <a:r>
              <a:rPr sz="3200" spc="-5" dirty="0">
                <a:solidFill>
                  <a:srgbClr val="333399"/>
                </a:solidFill>
                <a:latin typeface="Times New Roman"/>
                <a:cs typeface="Times New Roman"/>
              </a:rPr>
              <a:t>in:</a:t>
            </a:r>
            <a:endParaRPr lang="it-IT" sz="3200" dirty="0">
              <a:latin typeface="Times New Roman"/>
              <a:cs typeface="Times New Roman"/>
            </a:endParaRPr>
          </a:p>
          <a:p>
            <a:pPr marL="186055">
              <a:lnSpc>
                <a:spcPts val="3700"/>
              </a:lnSpc>
            </a:pPr>
            <a:r>
              <a:rPr sz="3200" b="1" spc="-15" dirty="0">
                <a:solidFill>
                  <a:srgbClr val="FF0000"/>
                </a:solidFill>
                <a:latin typeface="Times New Roman"/>
                <a:cs typeface="Times New Roman"/>
              </a:rPr>
              <a:t>ARTERIOSA: </a:t>
            </a:r>
            <a:r>
              <a:rPr sz="3200" spc="-5" dirty="0">
                <a:solidFill>
                  <a:srgbClr val="333399"/>
                </a:solidFill>
                <a:latin typeface="Times New Roman"/>
                <a:cs typeface="Times New Roman"/>
              </a:rPr>
              <a:t>sangue </a:t>
            </a:r>
            <a:r>
              <a:rPr sz="3200" dirty="0">
                <a:solidFill>
                  <a:srgbClr val="333399"/>
                </a:solidFill>
                <a:latin typeface="Times New Roman"/>
                <a:cs typeface="Times New Roman"/>
              </a:rPr>
              <a:t>rosso </a:t>
            </a:r>
            <a:r>
              <a:rPr sz="3200" spc="-5" dirty="0">
                <a:solidFill>
                  <a:srgbClr val="333399"/>
                </a:solidFill>
                <a:latin typeface="Times New Roman"/>
                <a:cs typeface="Times New Roman"/>
              </a:rPr>
              <a:t>vivo </a:t>
            </a:r>
            <a:r>
              <a:rPr sz="3200" spc="-785" dirty="0">
                <a:solidFill>
                  <a:srgbClr val="333399"/>
                </a:solidFill>
                <a:latin typeface="Times New Roman"/>
                <a:cs typeface="Times New Roman"/>
              </a:rPr>
              <a:t> </a:t>
            </a:r>
            <a:r>
              <a:rPr sz="3200" spc="-5" dirty="0">
                <a:solidFill>
                  <a:srgbClr val="333399"/>
                </a:solidFill>
                <a:latin typeface="Times New Roman"/>
                <a:cs typeface="Times New Roman"/>
              </a:rPr>
              <a:t>che</a:t>
            </a:r>
            <a:r>
              <a:rPr sz="3200" spc="-10" dirty="0">
                <a:solidFill>
                  <a:srgbClr val="333399"/>
                </a:solidFill>
                <a:latin typeface="Times New Roman"/>
                <a:cs typeface="Times New Roman"/>
              </a:rPr>
              <a:t> </a:t>
            </a:r>
            <a:r>
              <a:rPr sz="3200" spc="-5" dirty="0">
                <a:solidFill>
                  <a:srgbClr val="333399"/>
                </a:solidFill>
                <a:latin typeface="Times New Roman"/>
                <a:cs typeface="Times New Roman"/>
              </a:rPr>
              <a:t>esce </a:t>
            </a:r>
            <a:r>
              <a:rPr sz="3200" dirty="0">
                <a:solidFill>
                  <a:srgbClr val="333399"/>
                </a:solidFill>
                <a:latin typeface="Times New Roman"/>
                <a:cs typeface="Times New Roman"/>
              </a:rPr>
              <a:t>a</a:t>
            </a:r>
            <a:r>
              <a:rPr sz="3200" spc="-10" dirty="0">
                <a:solidFill>
                  <a:srgbClr val="333399"/>
                </a:solidFill>
                <a:latin typeface="Times New Roman"/>
                <a:cs typeface="Times New Roman"/>
              </a:rPr>
              <a:t> </a:t>
            </a:r>
            <a:r>
              <a:rPr sz="3200" spc="-5" dirty="0">
                <a:solidFill>
                  <a:srgbClr val="333399"/>
                </a:solidFill>
                <a:latin typeface="Times New Roman"/>
                <a:cs typeface="Times New Roman"/>
              </a:rPr>
              <a:t>getto</a:t>
            </a:r>
            <a:r>
              <a:rPr sz="3200" dirty="0">
                <a:solidFill>
                  <a:srgbClr val="333399"/>
                </a:solidFill>
                <a:latin typeface="Times New Roman"/>
                <a:cs typeface="Times New Roman"/>
              </a:rPr>
              <a:t> </a:t>
            </a:r>
            <a:r>
              <a:rPr sz="3200" spc="-5" dirty="0">
                <a:solidFill>
                  <a:srgbClr val="333399"/>
                </a:solidFill>
                <a:latin typeface="Times New Roman"/>
                <a:cs typeface="Times New Roman"/>
              </a:rPr>
              <a:t>pulsante</a:t>
            </a:r>
            <a:endParaRPr sz="3200" dirty="0">
              <a:latin typeface="Times New Roman"/>
              <a:cs typeface="Times New Roman"/>
            </a:endParaRPr>
          </a:p>
          <a:p>
            <a:pPr marL="12700" marR="2961005">
              <a:lnSpc>
                <a:spcPts val="3700"/>
              </a:lnSpc>
              <a:spcBef>
                <a:spcPts val="2055"/>
              </a:spcBef>
            </a:pPr>
            <a:r>
              <a:rPr sz="3200" b="1" spc="-5" dirty="0">
                <a:solidFill>
                  <a:srgbClr val="FF0000"/>
                </a:solidFill>
                <a:latin typeface="Times New Roman" panose="02020603050405020304" pitchFamily="18" charset="0"/>
                <a:cs typeface="Times New Roman" panose="02020603050405020304" pitchFamily="18" charset="0"/>
              </a:rPr>
              <a:t>VENOSA:</a:t>
            </a:r>
            <a:r>
              <a:rPr sz="3200" b="1" spc="-30" dirty="0">
                <a:solidFill>
                  <a:srgbClr val="FF0000"/>
                </a:solidFill>
                <a:latin typeface="Times New Roman" panose="02020603050405020304" pitchFamily="18" charset="0"/>
                <a:cs typeface="Times New Roman" panose="02020603050405020304" pitchFamily="18" charset="0"/>
              </a:rPr>
              <a:t> </a:t>
            </a:r>
            <a:r>
              <a:rPr sz="3200" dirty="0">
                <a:solidFill>
                  <a:srgbClr val="333399"/>
                </a:solidFill>
                <a:latin typeface="Times New Roman" panose="02020603050405020304" pitchFamily="18" charset="0"/>
                <a:cs typeface="Times New Roman" panose="02020603050405020304" pitchFamily="18" charset="0"/>
              </a:rPr>
              <a:t>sangue</a:t>
            </a:r>
            <a:r>
              <a:rPr sz="3200" spc="-25" dirty="0">
                <a:solidFill>
                  <a:srgbClr val="333399"/>
                </a:solidFill>
                <a:latin typeface="Times New Roman" panose="02020603050405020304" pitchFamily="18" charset="0"/>
                <a:cs typeface="Times New Roman" panose="02020603050405020304" pitchFamily="18" charset="0"/>
              </a:rPr>
              <a:t> </a:t>
            </a:r>
            <a:r>
              <a:rPr sz="3200" dirty="0">
                <a:solidFill>
                  <a:srgbClr val="333399"/>
                </a:solidFill>
                <a:latin typeface="Times New Roman" panose="02020603050405020304" pitchFamily="18" charset="0"/>
                <a:cs typeface="Times New Roman" panose="02020603050405020304" pitchFamily="18" charset="0"/>
              </a:rPr>
              <a:t>rosso</a:t>
            </a:r>
            <a:r>
              <a:rPr sz="3200" spc="-20" dirty="0">
                <a:solidFill>
                  <a:srgbClr val="333399"/>
                </a:solidFill>
                <a:latin typeface="Times New Roman" panose="02020603050405020304" pitchFamily="18" charset="0"/>
                <a:cs typeface="Times New Roman" panose="02020603050405020304" pitchFamily="18" charset="0"/>
              </a:rPr>
              <a:t> </a:t>
            </a:r>
            <a:r>
              <a:rPr sz="3200" dirty="0">
                <a:solidFill>
                  <a:srgbClr val="333399"/>
                </a:solidFill>
                <a:latin typeface="Times New Roman" panose="02020603050405020304" pitchFamily="18" charset="0"/>
                <a:cs typeface="Times New Roman" panose="02020603050405020304" pitchFamily="18" charset="0"/>
              </a:rPr>
              <a:t>scuro </a:t>
            </a:r>
            <a:r>
              <a:rPr sz="3200" spc="-875" dirty="0">
                <a:solidFill>
                  <a:srgbClr val="333399"/>
                </a:solidFill>
                <a:latin typeface="Times New Roman" panose="02020603050405020304" pitchFamily="18" charset="0"/>
                <a:cs typeface="Times New Roman" panose="02020603050405020304" pitchFamily="18" charset="0"/>
              </a:rPr>
              <a:t> </a:t>
            </a:r>
            <a:r>
              <a:rPr sz="3200" dirty="0">
                <a:solidFill>
                  <a:srgbClr val="333399"/>
                </a:solidFill>
                <a:latin typeface="Times New Roman" panose="02020603050405020304" pitchFamily="18" charset="0"/>
                <a:cs typeface="Times New Roman" panose="02020603050405020304" pitchFamily="18" charset="0"/>
              </a:rPr>
              <a:t>che</a:t>
            </a:r>
            <a:r>
              <a:rPr sz="3200" spc="-5" dirty="0">
                <a:solidFill>
                  <a:srgbClr val="333399"/>
                </a:solidFill>
                <a:latin typeface="Times New Roman" panose="02020603050405020304" pitchFamily="18" charset="0"/>
                <a:cs typeface="Times New Roman" panose="02020603050405020304" pitchFamily="18" charset="0"/>
              </a:rPr>
              <a:t> </a:t>
            </a:r>
            <a:r>
              <a:rPr sz="3200" dirty="0">
                <a:solidFill>
                  <a:srgbClr val="333399"/>
                </a:solidFill>
                <a:latin typeface="Times New Roman" panose="02020603050405020304" pitchFamily="18" charset="0"/>
                <a:cs typeface="Times New Roman" panose="02020603050405020304" pitchFamily="18" charset="0"/>
              </a:rPr>
              <a:t>esce</a:t>
            </a:r>
            <a:r>
              <a:rPr sz="3200" spc="-5" dirty="0">
                <a:solidFill>
                  <a:srgbClr val="333399"/>
                </a:solidFill>
                <a:latin typeface="Times New Roman" panose="02020603050405020304" pitchFamily="18" charset="0"/>
                <a:cs typeface="Times New Roman" panose="02020603050405020304" pitchFamily="18" charset="0"/>
              </a:rPr>
              <a:t> </a:t>
            </a:r>
            <a:r>
              <a:rPr sz="3200" dirty="0">
                <a:solidFill>
                  <a:srgbClr val="333399"/>
                </a:solidFill>
                <a:latin typeface="Times New Roman" panose="02020603050405020304" pitchFamily="18" charset="0"/>
                <a:cs typeface="Times New Roman" panose="02020603050405020304" pitchFamily="18" charset="0"/>
              </a:rPr>
              <a:t>di</a:t>
            </a:r>
            <a:r>
              <a:rPr sz="3200" spc="-5" dirty="0">
                <a:solidFill>
                  <a:srgbClr val="333399"/>
                </a:solidFill>
                <a:latin typeface="Times New Roman" panose="02020603050405020304" pitchFamily="18" charset="0"/>
                <a:cs typeface="Times New Roman" panose="02020603050405020304" pitchFamily="18" charset="0"/>
              </a:rPr>
              <a:t> continuo</a:t>
            </a:r>
            <a:endParaRPr sz="3200" dirty="0">
              <a:latin typeface="Times New Roman" panose="02020603050405020304" pitchFamily="18" charset="0"/>
              <a:cs typeface="Times New Roman" panose="02020603050405020304" pitchFamily="18" charset="0"/>
            </a:endParaRPr>
          </a:p>
          <a:p>
            <a:pPr marL="120650" marR="5080">
              <a:lnSpc>
                <a:spcPts val="3700"/>
              </a:lnSpc>
              <a:spcBef>
                <a:spcPts val="1100"/>
              </a:spcBef>
            </a:pPr>
            <a:r>
              <a:rPr sz="3200" b="1" spc="-5" dirty="0">
                <a:solidFill>
                  <a:srgbClr val="FF0000"/>
                </a:solidFill>
                <a:latin typeface="Times New Roman" panose="02020603050405020304" pitchFamily="18" charset="0"/>
                <a:cs typeface="Times New Roman" panose="02020603050405020304" pitchFamily="18" charset="0"/>
              </a:rPr>
              <a:t>CAPILLARE: </a:t>
            </a:r>
            <a:r>
              <a:rPr sz="3200" dirty="0">
                <a:solidFill>
                  <a:srgbClr val="333399"/>
                </a:solidFill>
                <a:latin typeface="Times New Roman" panose="02020603050405020304" pitchFamily="18" charset="0"/>
                <a:cs typeface="Times New Roman" panose="02020603050405020304" pitchFamily="18" charset="0"/>
              </a:rPr>
              <a:t>il sangue, di colore rosso vivo, </a:t>
            </a:r>
            <a:r>
              <a:rPr sz="3200" spc="5" dirty="0">
                <a:solidFill>
                  <a:srgbClr val="333399"/>
                </a:solidFill>
                <a:latin typeface="Times New Roman" panose="02020603050405020304" pitchFamily="18" charset="0"/>
                <a:cs typeface="Times New Roman" panose="02020603050405020304" pitchFamily="18" charset="0"/>
              </a:rPr>
              <a:t> </a:t>
            </a:r>
            <a:r>
              <a:rPr sz="3200" spc="-5" dirty="0">
                <a:solidFill>
                  <a:srgbClr val="333399"/>
                </a:solidFill>
                <a:latin typeface="Times New Roman" panose="02020603050405020304" pitchFamily="18" charset="0"/>
                <a:cs typeface="Times New Roman" panose="02020603050405020304" pitchFamily="18" charset="0"/>
              </a:rPr>
              <a:t>stilla</a:t>
            </a:r>
            <a:r>
              <a:rPr sz="3200" dirty="0">
                <a:solidFill>
                  <a:srgbClr val="333399"/>
                </a:solidFill>
                <a:latin typeface="Times New Roman" panose="02020603050405020304" pitchFamily="18" charset="0"/>
                <a:cs typeface="Times New Roman" panose="02020603050405020304" pitchFamily="18" charset="0"/>
              </a:rPr>
              <a:t> </a:t>
            </a:r>
            <a:r>
              <a:rPr sz="3200" spc="-5" dirty="0">
                <a:solidFill>
                  <a:srgbClr val="333399"/>
                </a:solidFill>
                <a:latin typeface="Times New Roman" panose="02020603050405020304" pitchFamily="18" charset="0"/>
                <a:cs typeface="Times New Roman" panose="02020603050405020304" pitchFamily="18" charset="0"/>
              </a:rPr>
              <a:t>tutto</a:t>
            </a:r>
            <a:r>
              <a:rPr sz="3200" dirty="0">
                <a:solidFill>
                  <a:srgbClr val="333399"/>
                </a:solidFill>
                <a:latin typeface="Times New Roman" panose="02020603050405020304" pitchFamily="18" charset="0"/>
                <a:cs typeface="Times New Roman" panose="02020603050405020304" pitchFamily="18" charset="0"/>
              </a:rPr>
              <a:t> </a:t>
            </a:r>
            <a:r>
              <a:rPr sz="3200" spc="-5" dirty="0">
                <a:solidFill>
                  <a:srgbClr val="333399"/>
                </a:solidFill>
                <a:latin typeface="Times New Roman" panose="02020603050405020304" pitchFamily="18" charset="0"/>
                <a:cs typeface="Times New Roman" panose="02020603050405020304" pitchFamily="18" charset="0"/>
              </a:rPr>
              <a:t>intorno</a:t>
            </a:r>
            <a:r>
              <a:rPr sz="3200" dirty="0">
                <a:solidFill>
                  <a:srgbClr val="333399"/>
                </a:solidFill>
                <a:latin typeface="Times New Roman" panose="02020603050405020304" pitchFamily="18" charset="0"/>
                <a:cs typeface="Times New Roman" panose="02020603050405020304" pitchFamily="18" charset="0"/>
              </a:rPr>
              <a:t> alla </a:t>
            </a:r>
            <a:r>
              <a:rPr sz="3200" spc="-5" dirty="0">
                <a:solidFill>
                  <a:srgbClr val="333399"/>
                </a:solidFill>
                <a:latin typeface="Times New Roman" panose="02020603050405020304" pitchFamily="18" charset="0"/>
                <a:cs typeface="Times New Roman" panose="02020603050405020304" pitchFamily="18" charset="0"/>
              </a:rPr>
              <a:t>ferita.</a:t>
            </a:r>
            <a:r>
              <a:rPr sz="3200" dirty="0">
                <a:solidFill>
                  <a:srgbClr val="333399"/>
                </a:solidFill>
                <a:latin typeface="Times New Roman" panose="02020603050405020304" pitchFamily="18" charset="0"/>
                <a:cs typeface="Times New Roman" panose="02020603050405020304" pitchFamily="18" charset="0"/>
              </a:rPr>
              <a:t> La </a:t>
            </a:r>
            <a:r>
              <a:rPr sz="3200" spc="-5" dirty="0">
                <a:solidFill>
                  <a:srgbClr val="333399"/>
                </a:solidFill>
                <a:latin typeface="Times New Roman" panose="02020603050405020304" pitchFamily="18" charset="0"/>
                <a:cs typeface="Times New Roman" panose="02020603050405020304" pitchFamily="18" charset="0"/>
              </a:rPr>
              <a:t>perdita</a:t>
            </a:r>
            <a:r>
              <a:rPr sz="3200" dirty="0">
                <a:solidFill>
                  <a:srgbClr val="333399"/>
                </a:solidFill>
                <a:latin typeface="Times New Roman" panose="02020603050405020304" pitchFamily="18" charset="0"/>
                <a:cs typeface="Times New Roman" panose="02020603050405020304" pitchFamily="18" charset="0"/>
              </a:rPr>
              <a:t> di </a:t>
            </a:r>
            <a:r>
              <a:rPr sz="3200" spc="5" dirty="0">
                <a:solidFill>
                  <a:srgbClr val="333399"/>
                </a:solidFill>
                <a:latin typeface="Times New Roman" panose="02020603050405020304" pitchFamily="18" charset="0"/>
                <a:cs typeface="Times New Roman" panose="02020603050405020304" pitchFamily="18" charset="0"/>
              </a:rPr>
              <a:t> </a:t>
            </a:r>
            <a:r>
              <a:rPr sz="3200" dirty="0">
                <a:solidFill>
                  <a:srgbClr val="333399"/>
                </a:solidFill>
                <a:latin typeface="Times New Roman" panose="02020603050405020304" pitchFamily="18" charset="0"/>
                <a:cs typeface="Times New Roman" panose="02020603050405020304" pitchFamily="18" charset="0"/>
              </a:rPr>
              <a:t>sangue è in genere </a:t>
            </a:r>
            <a:r>
              <a:rPr sz="3200" spc="-5" dirty="0">
                <a:solidFill>
                  <a:srgbClr val="333399"/>
                </a:solidFill>
                <a:latin typeface="Times New Roman" panose="02020603050405020304" pitchFamily="18" charset="0"/>
                <a:cs typeface="Times New Roman" panose="02020603050405020304" pitchFamily="18" charset="0"/>
              </a:rPr>
              <a:t>trascurabile. </a:t>
            </a:r>
            <a:r>
              <a:rPr sz="3200" spc="-20" dirty="0">
                <a:solidFill>
                  <a:srgbClr val="333399"/>
                </a:solidFill>
                <a:latin typeface="Times New Roman" panose="02020603050405020304" pitchFamily="18" charset="0"/>
                <a:cs typeface="Times New Roman" panose="02020603050405020304" pitchFamily="18" charset="0"/>
              </a:rPr>
              <a:t>L’ecchimosi</a:t>
            </a:r>
            <a:r>
              <a:rPr sz="3200" dirty="0">
                <a:solidFill>
                  <a:srgbClr val="333399"/>
                </a:solidFill>
                <a:latin typeface="Times New Roman" panose="02020603050405020304" pitchFamily="18" charset="0"/>
                <a:cs typeface="Times New Roman" panose="02020603050405020304" pitchFamily="18" charset="0"/>
              </a:rPr>
              <a:t> è </a:t>
            </a:r>
            <a:r>
              <a:rPr sz="3200" spc="-875" dirty="0">
                <a:solidFill>
                  <a:srgbClr val="333399"/>
                </a:solidFill>
                <a:latin typeface="Times New Roman" panose="02020603050405020304" pitchFamily="18" charset="0"/>
                <a:cs typeface="Times New Roman" panose="02020603050405020304" pitchFamily="18" charset="0"/>
              </a:rPr>
              <a:t> </a:t>
            </a:r>
            <a:r>
              <a:rPr sz="3200" dirty="0">
                <a:solidFill>
                  <a:srgbClr val="333399"/>
                </a:solidFill>
                <a:latin typeface="Times New Roman" panose="02020603050405020304" pitchFamily="18" charset="0"/>
                <a:cs typeface="Times New Roman" panose="02020603050405020304" pitchFamily="18" charset="0"/>
              </a:rPr>
              <a:t>l’emorragia capillare che si </a:t>
            </a:r>
            <a:r>
              <a:rPr sz="3200" spc="-5" dirty="0">
                <a:solidFill>
                  <a:srgbClr val="333399"/>
                </a:solidFill>
                <a:latin typeface="Times New Roman" panose="02020603050405020304" pitchFamily="18" charset="0"/>
                <a:cs typeface="Times New Roman" panose="02020603050405020304" pitchFamily="18" charset="0"/>
              </a:rPr>
              <a:t>verifica all’interno </a:t>
            </a:r>
            <a:r>
              <a:rPr sz="3200" dirty="0">
                <a:solidFill>
                  <a:srgbClr val="333399"/>
                </a:solidFill>
                <a:latin typeface="Times New Roman" panose="02020603050405020304" pitchFamily="18" charset="0"/>
                <a:cs typeface="Times New Roman" panose="02020603050405020304" pitchFamily="18" charset="0"/>
              </a:rPr>
              <a:t> dei </a:t>
            </a:r>
            <a:r>
              <a:rPr sz="3200" spc="-5" dirty="0">
                <a:solidFill>
                  <a:srgbClr val="333399"/>
                </a:solidFill>
                <a:latin typeface="Times New Roman" panose="02020603050405020304" pitchFamily="18" charset="0"/>
                <a:cs typeface="Times New Roman" panose="02020603050405020304" pitchFamily="18" charset="0"/>
              </a:rPr>
              <a:t>tessuti, sotto</a:t>
            </a:r>
            <a:r>
              <a:rPr sz="3200" spc="5" dirty="0">
                <a:solidFill>
                  <a:srgbClr val="333399"/>
                </a:solidFill>
                <a:latin typeface="Times New Roman" panose="02020603050405020304" pitchFamily="18" charset="0"/>
                <a:cs typeface="Times New Roman" panose="02020603050405020304" pitchFamily="18" charset="0"/>
              </a:rPr>
              <a:t> </a:t>
            </a:r>
            <a:r>
              <a:rPr sz="3200" dirty="0">
                <a:solidFill>
                  <a:srgbClr val="333399"/>
                </a:solidFill>
                <a:latin typeface="Times New Roman" panose="02020603050405020304" pitchFamily="18" charset="0"/>
                <a:cs typeface="Times New Roman" panose="02020603050405020304" pitchFamily="18" charset="0"/>
              </a:rPr>
              <a:t>la </a:t>
            </a:r>
            <a:r>
              <a:rPr sz="3200" spc="-5" dirty="0">
                <a:solidFill>
                  <a:srgbClr val="333399"/>
                </a:solidFill>
                <a:latin typeface="Times New Roman" panose="02020603050405020304" pitchFamily="18" charset="0"/>
                <a:cs typeface="Times New Roman" panose="02020603050405020304" pitchFamily="18" charset="0"/>
              </a:rPr>
              <a:t>cute</a:t>
            </a:r>
            <a:r>
              <a:rPr sz="3200" spc="5" dirty="0">
                <a:solidFill>
                  <a:srgbClr val="333399"/>
                </a:solidFill>
                <a:latin typeface="Times New Roman" panose="02020603050405020304" pitchFamily="18" charset="0"/>
                <a:cs typeface="Times New Roman" panose="02020603050405020304" pitchFamily="18" charset="0"/>
              </a:rPr>
              <a:t> </a:t>
            </a:r>
            <a:r>
              <a:rPr sz="3200" spc="-5" dirty="0">
                <a:solidFill>
                  <a:srgbClr val="333399"/>
                </a:solidFill>
                <a:latin typeface="Times New Roman" panose="02020603050405020304" pitchFamily="18" charset="0"/>
                <a:cs typeface="Times New Roman" panose="02020603050405020304" pitchFamily="18" charset="0"/>
              </a:rPr>
              <a:t>integra, </a:t>
            </a:r>
            <a:r>
              <a:rPr sz="3200" dirty="0">
                <a:solidFill>
                  <a:srgbClr val="333399"/>
                </a:solidFill>
                <a:latin typeface="Times New Roman" panose="02020603050405020304" pitchFamily="18" charset="0"/>
                <a:cs typeface="Times New Roman" panose="02020603050405020304" pitchFamily="18" charset="0"/>
              </a:rPr>
              <a:t>per un </a:t>
            </a:r>
            <a:r>
              <a:rPr sz="3200" spc="-5" dirty="0">
                <a:solidFill>
                  <a:srgbClr val="333399"/>
                </a:solidFill>
                <a:latin typeface="Times New Roman" panose="02020603050405020304" pitchFamily="18" charset="0"/>
                <a:cs typeface="Times New Roman" panose="02020603050405020304" pitchFamily="18" charset="0"/>
              </a:rPr>
              <a:t>trauma </a:t>
            </a:r>
            <a:r>
              <a:rPr sz="3200" spc="-869" dirty="0">
                <a:solidFill>
                  <a:srgbClr val="333399"/>
                </a:solidFill>
                <a:latin typeface="Times New Roman" panose="02020603050405020304" pitchFamily="18" charset="0"/>
                <a:cs typeface="Times New Roman" panose="02020603050405020304" pitchFamily="18" charset="0"/>
              </a:rPr>
              <a:t> </a:t>
            </a:r>
            <a:r>
              <a:rPr sz="3200" spc="-5" dirty="0">
                <a:solidFill>
                  <a:srgbClr val="333399"/>
                </a:solidFill>
                <a:latin typeface="Times New Roman" panose="02020603050405020304" pitchFamily="18" charset="0"/>
                <a:cs typeface="Times New Roman" panose="02020603050405020304" pitchFamily="18" charset="0"/>
              </a:rPr>
              <a:t>contusivo.</a:t>
            </a:r>
            <a:endParaRPr sz="3200" dirty="0">
              <a:latin typeface="Times New Roman" panose="02020603050405020304" pitchFamily="18" charset="0"/>
              <a:cs typeface="Times New Roman" panose="02020603050405020304" pitchFamily="18" charset="0"/>
            </a:endParaRPr>
          </a:p>
        </p:txBody>
      </p:sp>
      <p:grpSp>
        <p:nvGrpSpPr>
          <p:cNvPr id="4" name="object 4"/>
          <p:cNvGrpSpPr/>
          <p:nvPr/>
        </p:nvGrpSpPr>
        <p:grpSpPr>
          <a:xfrm>
            <a:off x="6477000" y="1981200"/>
            <a:ext cx="2133600" cy="1758950"/>
            <a:chOff x="6084887" y="1268412"/>
            <a:chExt cx="2619375" cy="2603500"/>
          </a:xfrm>
        </p:grpSpPr>
        <p:pic>
          <p:nvPicPr>
            <p:cNvPr id="5" name="object 5"/>
            <p:cNvPicPr/>
            <p:nvPr/>
          </p:nvPicPr>
          <p:blipFill>
            <a:blip r:embed="rId2" cstate="print"/>
            <a:stretch>
              <a:fillRect/>
            </a:stretch>
          </p:blipFill>
          <p:spPr>
            <a:xfrm>
              <a:off x="6084887" y="1268412"/>
              <a:ext cx="2619375" cy="1743075"/>
            </a:xfrm>
            <a:prstGeom prst="rect">
              <a:avLst/>
            </a:prstGeom>
          </p:spPr>
        </p:pic>
        <p:pic>
          <p:nvPicPr>
            <p:cNvPr id="6" name="object 6"/>
            <p:cNvPicPr/>
            <p:nvPr/>
          </p:nvPicPr>
          <p:blipFill>
            <a:blip r:embed="rId3" cstate="print"/>
            <a:stretch>
              <a:fillRect/>
            </a:stretch>
          </p:blipFill>
          <p:spPr>
            <a:xfrm>
              <a:off x="7092950" y="2852737"/>
              <a:ext cx="1371600" cy="1019175"/>
            </a:xfrm>
            <a:prstGeom prst="rect">
              <a:avLst/>
            </a:prstGeom>
          </p:spPr>
        </p:pic>
      </p:gr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79400" y="495349"/>
            <a:ext cx="5763260" cy="5643880"/>
          </a:xfrm>
          <a:prstGeom prst="rect">
            <a:avLst/>
          </a:prstGeom>
        </p:spPr>
        <p:txBody>
          <a:bodyPr vert="horz" wrap="square" lIns="0" tIns="43180" rIns="0" bIns="0" rtlCol="0">
            <a:spAutoFit/>
          </a:bodyPr>
          <a:lstStyle/>
          <a:p>
            <a:pPr marL="101600" marR="5080" indent="-88900">
              <a:lnSpc>
                <a:spcPts val="3200"/>
              </a:lnSpc>
              <a:spcBef>
                <a:spcPts val="340"/>
              </a:spcBef>
            </a:pPr>
            <a:r>
              <a:rPr sz="2800" b="1" spc="-5" dirty="0">
                <a:solidFill>
                  <a:srgbClr val="FF0000"/>
                </a:solidFill>
                <a:latin typeface="Times New Roman"/>
                <a:cs typeface="Times New Roman"/>
              </a:rPr>
              <a:t>emorragia esterna</a:t>
            </a:r>
            <a:r>
              <a:rPr sz="2800" b="1" spc="-5" dirty="0">
                <a:solidFill>
                  <a:srgbClr val="333399"/>
                </a:solidFill>
                <a:latin typeface="Times New Roman"/>
                <a:cs typeface="Times New Roman"/>
              </a:rPr>
              <a:t>, il </a:t>
            </a:r>
            <a:r>
              <a:rPr sz="2800" b="1" dirty="0">
                <a:solidFill>
                  <a:srgbClr val="333399"/>
                </a:solidFill>
                <a:latin typeface="Times New Roman"/>
                <a:cs typeface="Times New Roman"/>
              </a:rPr>
              <a:t>sangue </a:t>
            </a:r>
            <a:r>
              <a:rPr sz="2800" b="1" spc="-5" dirty="0">
                <a:solidFill>
                  <a:srgbClr val="333399"/>
                </a:solidFill>
                <a:latin typeface="Times New Roman"/>
                <a:cs typeface="Times New Roman"/>
              </a:rPr>
              <a:t>fuoriesce </a:t>
            </a:r>
            <a:r>
              <a:rPr sz="2800" b="1" spc="-685" dirty="0">
                <a:solidFill>
                  <a:srgbClr val="333399"/>
                </a:solidFill>
                <a:latin typeface="Times New Roman"/>
                <a:cs typeface="Times New Roman"/>
              </a:rPr>
              <a:t> </a:t>
            </a:r>
            <a:r>
              <a:rPr sz="2800" b="1" spc="-10" dirty="0">
                <a:solidFill>
                  <a:srgbClr val="333399"/>
                </a:solidFill>
                <a:latin typeface="Times New Roman"/>
                <a:cs typeface="Times New Roman"/>
              </a:rPr>
              <a:t>direttamente</a:t>
            </a:r>
            <a:r>
              <a:rPr sz="2800" b="1" spc="-5" dirty="0">
                <a:solidFill>
                  <a:srgbClr val="333399"/>
                </a:solidFill>
                <a:latin typeface="Times New Roman"/>
                <a:cs typeface="Times New Roman"/>
              </a:rPr>
              <a:t> all’esterno</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(arteriose, </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venose, capillari)</a:t>
            </a:r>
            <a:endParaRPr sz="2800">
              <a:latin typeface="Times New Roman"/>
              <a:cs typeface="Times New Roman"/>
            </a:endParaRPr>
          </a:p>
          <a:p>
            <a:pPr marL="12700" marR="854710" indent="88900">
              <a:lnSpc>
                <a:spcPts val="3200"/>
              </a:lnSpc>
            </a:pPr>
            <a:r>
              <a:rPr sz="2800" b="1" spc="-5" dirty="0">
                <a:solidFill>
                  <a:srgbClr val="FF0000"/>
                </a:solidFill>
                <a:latin typeface="Times New Roman"/>
                <a:cs typeface="Times New Roman"/>
              </a:rPr>
              <a:t>emorragia interna</a:t>
            </a:r>
            <a:r>
              <a:rPr sz="2800" b="1" spc="-5" dirty="0">
                <a:solidFill>
                  <a:srgbClr val="333399"/>
                </a:solidFill>
                <a:latin typeface="Times New Roman"/>
                <a:cs typeface="Times New Roman"/>
              </a:rPr>
              <a:t>, con raccolta </a:t>
            </a:r>
            <a:r>
              <a:rPr sz="2800" b="1" spc="-685" dirty="0">
                <a:solidFill>
                  <a:srgbClr val="333399"/>
                </a:solidFill>
                <a:latin typeface="Times New Roman"/>
                <a:cs typeface="Times New Roman"/>
              </a:rPr>
              <a:t> </a:t>
            </a:r>
            <a:r>
              <a:rPr sz="2800" b="1" dirty="0">
                <a:solidFill>
                  <a:srgbClr val="333399"/>
                </a:solidFill>
                <a:latin typeface="Times New Roman"/>
                <a:cs typeface="Times New Roman"/>
              </a:rPr>
              <a:t>di sangue </a:t>
            </a:r>
            <a:r>
              <a:rPr sz="2800" b="1" spc="-5" dirty="0">
                <a:solidFill>
                  <a:srgbClr val="333399"/>
                </a:solidFill>
                <a:latin typeface="Times New Roman"/>
                <a:cs typeface="Times New Roman"/>
              </a:rPr>
              <a:t>nelle cavità </a:t>
            </a:r>
            <a:r>
              <a:rPr sz="2800" b="1" spc="-10" dirty="0">
                <a:solidFill>
                  <a:srgbClr val="333399"/>
                </a:solidFill>
                <a:latin typeface="Times New Roman"/>
                <a:cs typeface="Times New Roman"/>
              </a:rPr>
              <a:t>corpore </a:t>
            </a:r>
            <a:r>
              <a:rPr sz="2800" b="1" spc="-5" dirty="0">
                <a:solidFill>
                  <a:srgbClr val="333399"/>
                </a:solidFill>
                <a:latin typeface="Times New Roman"/>
                <a:cs typeface="Times New Roman"/>
              </a:rPr>
              <a:t> (cranio, torace,</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addome) </a:t>
            </a:r>
            <a:r>
              <a:rPr sz="2800" b="1" dirty="0">
                <a:solidFill>
                  <a:srgbClr val="333399"/>
                </a:solidFill>
                <a:latin typeface="Times New Roman"/>
                <a:cs typeface="Times New Roman"/>
              </a:rPr>
              <a:t> </a:t>
            </a:r>
            <a:r>
              <a:rPr sz="2800" b="1" spc="-5" dirty="0">
                <a:solidFill>
                  <a:srgbClr val="FF0000"/>
                </a:solidFill>
                <a:latin typeface="Times New Roman"/>
                <a:cs typeface="Times New Roman"/>
              </a:rPr>
              <a:t>emorragia esteriorizzata</a:t>
            </a:r>
            <a:endParaRPr sz="2800">
              <a:latin typeface="Times New Roman"/>
              <a:cs typeface="Times New Roman"/>
            </a:endParaRPr>
          </a:p>
          <a:p>
            <a:pPr marL="101600">
              <a:lnSpc>
                <a:spcPts val="3040"/>
              </a:lnSpc>
            </a:pPr>
            <a:r>
              <a:rPr sz="2800" b="1" dirty="0">
                <a:solidFill>
                  <a:srgbClr val="FF0000"/>
                </a:solidFill>
                <a:latin typeface="Times New Roman"/>
                <a:cs typeface="Times New Roman"/>
              </a:rPr>
              <a:t>(o</a:t>
            </a:r>
            <a:r>
              <a:rPr sz="2800" b="1" spc="-5" dirty="0">
                <a:solidFill>
                  <a:srgbClr val="FF0000"/>
                </a:solidFill>
                <a:latin typeface="Times New Roman"/>
                <a:cs typeface="Times New Roman"/>
              </a:rPr>
              <a:t> endocavitaria) </a:t>
            </a:r>
            <a:r>
              <a:rPr sz="2800" b="1" dirty="0">
                <a:solidFill>
                  <a:srgbClr val="333399"/>
                </a:solidFill>
                <a:latin typeface="Times New Roman"/>
                <a:cs typeface="Times New Roman"/>
              </a:rPr>
              <a:t>,</a:t>
            </a:r>
            <a:r>
              <a:rPr sz="2800" b="1" spc="-5" dirty="0">
                <a:solidFill>
                  <a:srgbClr val="333399"/>
                </a:solidFill>
                <a:latin typeface="Times New Roman"/>
                <a:cs typeface="Times New Roman"/>
              </a:rPr>
              <a:t> con raccolta</a:t>
            </a:r>
            <a:endParaRPr sz="2800">
              <a:latin typeface="Times New Roman"/>
              <a:cs typeface="Times New Roman"/>
            </a:endParaRPr>
          </a:p>
          <a:p>
            <a:pPr marL="12700" marR="556260">
              <a:lnSpc>
                <a:spcPts val="3200"/>
              </a:lnSpc>
              <a:spcBef>
                <a:spcPts val="160"/>
              </a:spcBef>
            </a:pPr>
            <a:r>
              <a:rPr sz="2800" b="1" dirty="0">
                <a:solidFill>
                  <a:srgbClr val="333399"/>
                </a:solidFill>
                <a:latin typeface="Times New Roman"/>
                <a:cs typeface="Times New Roman"/>
              </a:rPr>
              <a:t>di sangue </a:t>
            </a:r>
            <a:r>
              <a:rPr sz="2800" b="1" spc="-5" dirty="0">
                <a:solidFill>
                  <a:srgbClr val="333399"/>
                </a:solidFill>
                <a:latin typeface="Times New Roman"/>
                <a:cs typeface="Times New Roman"/>
              </a:rPr>
              <a:t>all’interno </a:t>
            </a:r>
            <a:r>
              <a:rPr sz="2800" b="1" dirty="0">
                <a:solidFill>
                  <a:srgbClr val="333399"/>
                </a:solidFill>
                <a:latin typeface="Times New Roman"/>
                <a:cs typeface="Times New Roman"/>
              </a:rPr>
              <a:t>di </a:t>
            </a:r>
            <a:r>
              <a:rPr sz="2800" b="1" spc="-5" dirty="0">
                <a:solidFill>
                  <a:srgbClr val="333399"/>
                </a:solidFill>
                <a:latin typeface="Times New Roman"/>
                <a:cs typeface="Times New Roman"/>
              </a:rPr>
              <a:t>organi che </a:t>
            </a:r>
            <a:r>
              <a:rPr sz="2800" b="1" spc="-685" dirty="0">
                <a:solidFill>
                  <a:srgbClr val="333399"/>
                </a:solidFill>
                <a:latin typeface="Times New Roman"/>
                <a:cs typeface="Times New Roman"/>
              </a:rPr>
              <a:t> </a:t>
            </a:r>
            <a:r>
              <a:rPr sz="2800" b="1" dirty="0">
                <a:solidFill>
                  <a:srgbClr val="333399"/>
                </a:solidFill>
                <a:latin typeface="Times New Roman"/>
                <a:cs typeface="Times New Roman"/>
              </a:rPr>
              <a:t>sono </a:t>
            </a:r>
            <a:r>
              <a:rPr sz="2800" b="1" spc="-5" dirty="0">
                <a:solidFill>
                  <a:srgbClr val="333399"/>
                </a:solidFill>
                <a:latin typeface="Times New Roman"/>
                <a:cs typeface="Times New Roman"/>
              </a:rPr>
              <a:t>in comunicazione con </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l’esterno </a:t>
            </a:r>
            <a:r>
              <a:rPr sz="2800" b="1" spc="-10" dirty="0">
                <a:solidFill>
                  <a:srgbClr val="333399"/>
                </a:solidFill>
                <a:latin typeface="Times New Roman"/>
                <a:cs typeface="Times New Roman"/>
              </a:rPr>
              <a:t>(orecchio,</a:t>
            </a:r>
            <a:r>
              <a:rPr sz="2800" b="1" spc="-5" dirty="0">
                <a:solidFill>
                  <a:srgbClr val="333399"/>
                </a:solidFill>
                <a:latin typeface="Times New Roman"/>
                <a:cs typeface="Times New Roman"/>
              </a:rPr>
              <a:t> </a:t>
            </a:r>
            <a:r>
              <a:rPr sz="2800" b="1" dirty="0">
                <a:solidFill>
                  <a:srgbClr val="333399"/>
                </a:solidFill>
                <a:latin typeface="Times New Roman"/>
                <a:cs typeface="Times New Roman"/>
              </a:rPr>
              <a:t>naso...)</a:t>
            </a:r>
            <a:endParaRPr sz="2800">
              <a:latin typeface="Times New Roman"/>
              <a:cs typeface="Times New Roman"/>
            </a:endParaRPr>
          </a:p>
          <a:p>
            <a:pPr marL="760095" marR="307975" indent="163830">
              <a:lnSpc>
                <a:spcPts val="3700"/>
              </a:lnSpc>
              <a:spcBef>
                <a:spcPts val="1495"/>
              </a:spcBef>
            </a:pPr>
            <a:r>
              <a:rPr sz="3200" b="1" dirty="0">
                <a:solidFill>
                  <a:srgbClr val="FF0000"/>
                </a:solidFill>
                <a:latin typeface="Times New Roman"/>
                <a:cs typeface="Times New Roman"/>
              </a:rPr>
              <a:t>La </a:t>
            </a:r>
            <a:r>
              <a:rPr sz="3200" b="1" spc="-5" dirty="0">
                <a:solidFill>
                  <a:srgbClr val="FF0000"/>
                </a:solidFill>
                <a:latin typeface="Times New Roman"/>
                <a:cs typeface="Times New Roman"/>
              </a:rPr>
              <a:t>gravità dipende dalla </a:t>
            </a:r>
            <a:r>
              <a:rPr sz="3200" b="1" dirty="0">
                <a:solidFill>
                  <a:srgbClr val="FF0000"/>
                </a:solidFill>
                <a:latin typeface="Times New Roman"/>
                <a:cs typeface="Times New Roman"/>
              </a:rPr>
              <a:t> </a:t>
            </a:r>
            <a:r>
              <a:rPr sz="3200" b="1" spc="-5" dirty="0">
                <a:solidFill>
                  <a:srgbClr val="FF0000"/>
                </a:solidFill>
                <a:latin typeface="Times New Roman"/>
                <a:cs typeface="Times New Roman"/>
              </a:rPr>
              <a:t>quantità</a:t>
            </a:r>
            <a:r>
              <a:rPr sz="3200" b="1" spc="-15" dirty="0">
                <a:solidFill>
                  <a:srgbClr val="FF0000"/>
                </a:solidFill>
                <a:latin typeface="Times New Roman"/>
                <a:cs typeface="Times New Roman"/>
              </a:rPr>
              <a:t> </a:t>
            </a:r>
            <a:r>
              <a:rPr sz="3200" b="1" dirty="0">
                <a:solidFill>
                  <a:srgbClr val="FF0000"/>
                </a:solidFill>
                <a:latin typeface="Times New Roman"/>
                <a:cs typeface="Times New Roman"/>
              </a:rPr>
              <a:t>di</a:t>
            </a:r>
            <a:r>
              <a:rPr sz="3200" b="1" spc="-20" dirty="0">
                <a:solidFill>
                  <a:srgbClr val="FF0000"/>
                </a:solidFill>
                <a:latin typeface="Times New Roman"/>
                <a:cs typeface="Times New Roman"/>
              </a:rPr>
              <a:t> </a:t>
            </a:r>
            <a:r>
              <a:rPr sz="3200" b="1" dirty="0">
                <a:solidFill>
                  <a:srgbClr val="FF0000"/>
                </a:solidFill>
                <a:latin typeface="Times New Roman"/>
                <a:cs typeface="Times New Roman"/>
              </a:rPr>
              <a:t>sangue</a:t>
            </a:r>
            <a:r>
              <a:rPr sz="3200" b="1" spc="-20" dirty="0">
                <a:solidFill>
                  <a:srgbClr val="FF0000"/>
                </a:solidFill>
                <a:latin typeface="Times New Roman"/>
                <a:cs typeface="Times New Roman"/>
              </a:rPr>
              <a:t> </a:t>
            </a:r>
            <a:r>
              <a:rPr sz="3200" b="1" spc="-5" dirty="0">
                <a:solidFill>
                  <a:srgbClr val="FF0000"/>
                </a:solidFill>
                <a:latin typeface="Times New Roman"/>
                <a:cs typeface="Times New Roman"/>
              </a:rPr>
              <a:t>perduto</a:t>
            </a:r>
            <a:endParaRPr sz="3200">
              <a:latin typeface="Times New Roman"/>
              <a:cs typeface="Times New Roman"/>
            </a:endParaRPr>
          </a:p>
        </p:txBody>
      </p:sp>
      <p:sp>
        <p:nvSpPr>
          <p:cNvPr id="3" name="object 3"/>
          <p:cNvSpPr txBox="1">
            <a:spLocks noGrp="1"/>
          </p:cNvSpPr>
          <p:nvPr>
            <p:ph type="title"/>
          </p:nvPr>
        </p:nvSpPr>
        <p:spPr>
          <a:xfrm>
            <a:off x="2495339" y="0"/>
            <a:ext cx="3670935" cy="57404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FF0000"/>
                </a:solidFill>
                <a:latin typeface="Times New Roman"/>
                <a:cs typeface="Times New Roman"/>
              </a:rPr>
              <a:t>LE</a:t>
            </a:r>
            <a:r>
              <a:rPr sz="3600" b="1" spc="-65" dirty="0">
                <a:solidFill>
                  <a:srgbClr val="FF0000"/>
                </a:solidFill>
                <a:latin typeface="Times New Roman"/>
                <a:cs typeface="Times New Roman"/>
              </a:rPr>
              <a:t> </a:t>
            </a:r>
            <a:r>
              <a:rPr sz="3600" b="1" spc="-5" dirty="0">
                <a:solidFill>
                  <a:srgbClr val="FF0000"/>
                </a:solidFill>
                <a:latin typeface="Times New Roman"/>
                <a:cs typeface="Times New Roman"/>
              </a:rPr>
              <a:t>EMORRAGIE</a:t>
            </a:r>
            <a:endParaRPr sz="3600">
              <a:latin typeface="Times New Roman"/>
              <a:cs typeface="Times New Roman"/>
            </a:endParaRPr>
          </a:p>
        </p:txBody>
      </p:sp>
      <p:pic>
        <p:nvPicPr>
          <p:cNvPr id="4" name="object 4"/>
          <p:cNvPicPr/>
          <p:nvPr/>
        </p:nvPicPr>
        <p:blipFill>
          <a:blip r:embed="rId3" cstate="print"/>
          <a:stretch>
            <a:fillRect/>
          </a:stretch>
        </p:blipFill>
        <p:spPr>
          <a:xfrm>
            <a:off x="6516687" y="1268412"/>
            <a:ext cx="1895475" cy="2409825"/>
          </a:xfrm>
          <a:prstGeom prst="rect">
            <a:avLst/>
          </a:prstGeom>
        </p:spPr>
      </p:pic>
      <p:pic>
        <p:nvPicPr>
          <p:cNvPr id="5" name="object 5"/>
          <p:cNvPicPr/>
          <p:nvPr/>
        </p:nvPicPr>
        <p:blipFill>
          <a:blip r:embed="rId4" cstate="print"/>
          <a:stretch>
            <a:fillRect/>
          </a:stretch>
        </p:blipFill>
        <p:spPr>
          <a:xfrm>
            <a:off x="6877050" y="4076700"/>
            <a:ext cx="1447800" cy="1412875"/>
          </a:xfrm>
          <a:prstGeom prst="rect">
            <a:avLst/>
          </a:prstGeom>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38424" y="170180"/>
            <a:ext cx="2971800"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EMORRAGIA</a:t>
            </a:r>
            <a:endParaRPr sz="3600">
              <a:latin typeface="Times New Roman"/>
              <a:cs typeface="Times New Roman"/>
            </a:endParaRPr>
          </a:p>
        </p:txBody>
      </p:sp>
      <p:pic>
        <p:nvPicPr>
          <p:cNvPr id="3" name="object 3"/>
          <p:cNvPicPr/>
          <p:nvPr/>
        </p:nvPicPr>
        <p:blipFill>
          <a:blip r:embed="rId3" cstate="print"/>
          <a:stretch>
            <a:fillRect/>
          </a:stretch>
        </p:blipFill>
        <p:spPr>
          <a:xfrm>
            <a:off x="6227762" y="1560512"/>
            <a:ext cx="2743200" cy="1447800"/>
          </a:xfrm>
          <a:prstGeom prst="rect">
            <a:avLst/>
          </a:prstGeom>
        </p:spPr>
      </p:pic>
      <p:pic>
        <p:nvPicPr>
          <p:cNvPr id="4" name="object 4"/>
          <p:cNvPicPr/>
          <p:nvPr/>
        </p:nvPicPr>
        <p:blipFill>
          <a:blip r:embed="rId4" cstate="print"/>
          <a:stretch>
            <a:fillRect/>
          </a:stretch>
        </p:blipFill>
        <p:spPr>
          <a:xfrm>
            <a:off x="166816" y="1664616"/>
            <a:ext cx="2345853" cy="1355266"/>
          </a:xfrm>
          <a:prstGeom prst="rect">
            <a:avLst/>
          </a:prstGeom>
        </p:spPr>
      </p:pic>
      <p:sp>
        <p:nvSpPr>
          <p:cNvPr id="5" name="object 5"/>
          <p:cNvSpPr txBox="1"/>
          <p:nvPr/>
        </p:nvSpPr>
        <p:spPr>
          <a:xfrm>
            <a:off x="255842" y="457200"/>
            <a:ext cx="8736965" cy="5682615"/>
          </a:xfrm>
          <a:prstGeom prst="rect">
            <a:avLst/>
          </a:prstGeom>
        </p:spPr>
        <p:txBody>
          <a:bodyPr vert="horz" wrap="square" lIns="0" tIns="205105" rIns="0" bIns="0" rtlCol="0">
            <a:spAutoFit/>
          </a:bodyPr>
          <a:lstStyle/>
          <a:p>
            <a:pPr marL="1683385">
              <a:lnSpc>
                <a:spcPct val="100000"/>
              </a:lnSpc>
              <a:spcBef>
                <a:spcPts val="1615"/>
              </a:spcBef>
            </a:pPr>
            <a:r>
              <a:rPr sz="2800" b="1" spc="-5" dirty="0">
                <a:solidFill>
                  <a:srgbClr val="FF0000"/>
                </a:solidFill>
                <a:latin typeface="Arial"/>
                <a:cs typeface="Arial"/>
              </a:rPr>
              <a:t>Norme generali di comportamento</a:t>
            </a:r>
            <a:endParaRPr sz="2800" dirty="0">
              <a:latin typeface="Arial"/>
              <a:cs typeface="Arial"/>
            </a:endParaRPr>
          </a:p>
          <a:p>
            <a:pPr marL="2732405" marR="3089910" indent="-190500" algn="ctr">
              <a:lnSpc>
                <a:spcPct val="113700"/>
              </a:lnSpc>
              <a:spcBef>
                <a:spcPts val="1055"/>
              </a:spcBef>
            </a:pPr>
            <a:r>
              <a:rPr sz="2800" spc="-5" dirty="0">
                <a:solidFill>
                  <a:srgbClr val="333399"/>
                </a:solidFill>
                <a:latin typeface="Arial MT"/>
                <a:cs typeface="Arial MT"/>
              </a:rPr>
              <a:t>evitare </a:t>
            </a:r>
            <a:r>
              <a:rPr sz="2800" dirty="0">
                <a:solidFill>
                  <a:srgbClr val="333399"/>
                </a:solidFill>
                <a:latin typeface="Arial MT"/>
                <a:cs typeface="Arial MT"/>
              </a:rPr>
              <a:t>sempre il </a:t>
            </a:r>
            <a:r>
              <a:rPr sz="2800" spc="5" dirty="0">
                <a:solidFill>
                  <a:srgbClr val="333399"/>
                </a:solidFill>
                <a:latin typeface="Arial MT"/>
                <a:cs typeface="Arial MT"/>
              </a:rPr>
              <a:t> </a:t>
            </a:r>
            <a:r>
              <a:rPr sz="2800" spc="-5" dirty="0">
                <a:solidFill>
                  <a:srgbClr val="333399"/>
                </a:solidFill>
                <a:latin typeface="Arial MT"/>
                <a:cs typeface="Arial MT"/>
              </a:rPr>
              <a:t>contatto</a:t>
            </a:r>
            <a:r>
              <a:rPr sz="2800" spc="-25" dirty="0">
                <a:solidFill>
                  <a:srgbClr val="333399"/>
                </a:solidFill>
                <a:latin typeface="Arial MT"/>
                <a:cs typeface="Arial MT"/>
              </a:rPr>
              <a:t> </a:t>
            </a:r>
            <a:r>
              <a:rPr sz="2800" spc="-5" dirty="0">
                <a:solidFill>
                  <a:srgbClr val="333399"/>
                </a:solidFill>
                <a:latin typeface="Arial MT"/>
                <a:cs typeface="Arial MT"/>
              </a:rPr>
              <a:t>diretto</a:t>
            </a:r>
            <a:r>
              <a:rPr sz="2800" spc="-25" dirty="0">
                <a:solidFill>
                  <a:srgbClr val="333399"/>
                </a:solidFill>
                <a:latin typeface="Arial MT"/>
                <a:cs typeface="Arial MT"/>
              </a:rPr>
              <a:t> </a:t>
            </a:r>
            <a:r>
              <a:rPr sz="2800" dirty="0">
                <a:solidFill>
                  <a:srgbClr val="333399"/>
                </a:solidFill>
                <a:latin typeface="Arial MT"/>
                <a:cs typeface="Arial MT"/>
              </a:rPr>
              <a:t>col </a:t>
            </a:r>
            <a:r>
              <a:rPr sz="2800" spc="-765" dirty="0">
                <a:solidFill>
                  <a:srgbClr val="333399"/>
                </a:solidFill>
                <a:latin typeface="Arial MT"/>
                <a:cs typeface="Arial MT"/>
              </a:rPr>
              <a:t> </a:t>
            </a:r>
            <a:r>
              <a:rPr sz="2800" dirty="0">
                <a:solidFill>
                  <a:srgbClr val="333399"/>
                </a:solidFill>
                <a:latin typeface="Arial MT"/>
                <a:cs typeface="Arial MT"/>
              </a:rPr>
              <a:t>sangue</a:t>
            </a:r>
            <a:endParaRPr sz="2800" dirty="0">
              <a:latin typeface="Arial MT"/>
              <a:cs typeface="Arial MT"/>
            </a:endParaRPr>
          </a:p>
          <a:p>
            <a:pPr>
              <a:lnSpc>
                <a:spcPct val="100000"/>
              </a:lnSpc>
              <a:spcBef>
                <a:spcPts val="30"/>
              </a:spcBef>
            </a:pPr>
            <a:endParaRPr sz="2750" dirty="0">
              <a:latin typeface="Arial MT"/>
              <a:cs typeface="Arial MT"/>
            </a:endParaRPr>
          </a:p>
          <a:p>
            <a:pPr marL="12700" marR="2608580">
              <a:lnSpc>
                <a:spcPts val="3200"/>
              </a:lnSpc>
              <a:spcBef>
                <a:spcPts val="5"/>
              </a:spcBef>
            </a:pPr>
            <a:r>
              <a:rPr sz="2800" dirty="0">
                <a:solidFill>
                  <a:srgbClr val="333399"/>
                </a:solidFill>
                <a:latin typeface="Arial MT"/>
                <a:cs typeface="Arial MT"/>
              </a:rPr>
              <a:t>non applicare un laccio per </a:t>
            </a:r>
            <a:r>
              <a:rPr sz="2800" spc="-5" dirty="0">
                <a:solidFill>
                  <a:srgbClr val="333399"/>
                </a:solidFill>
                <a:latin typeface="Arial MT"/>
                <a:cs typeface="Arial MT"/>
              </a:rPr>
              <a:t>arrestare </a:t>
            </a:r>
            <a:r>
              <a:rPr sz="2800" dirty="0">
                <a:solidFill>
                  <a:srgbClr val="333399"/>
                </a:solidFill>
                <a:latin typeface="Arial MT"/>
                <a:cs typeface="Arial MT"/>
              </a:rPr>
              <a:t> l’emorragia</a:t>
            </a:r>
            <a:r>
              <a:rPr sz="2800" spc="-20" dirty="0">
                <a:solidFill>
                  <a:srgbClr val="333399"/>
                </a:solidFill>
                <a:latin typeface="Arial MT"/>
                <a:cs typeface="Arial MT"/>
              </a:rPr>
              <a:t> </a:t>
            </a:r>
            <a:r>
              <a:rPr sz="2800" u="heavy" dirty="0">
                <a:solidFill>
                  <a:srgbClr val="333399"/>
                </a:solidFill>
                <a:uFill>
                  <a:solidFill>
                    <a:srgbClr val="333399"/>
                  </a:solidFill>
                </a:uFill>
                <a:latin typeface="Arial MT"/>
                <a:cs typeface="Arial MT"/>
              </a:rPr>
              <a:t>se</a:t>
            </a:r>
            <a:r>
              <a:rPr sz="2800" u="heavy" spc="-15" dirty="0">
                <a:solidFill>
                  <a:srgbClr val="333399"/>
                </a:solidFill>
                <a:uFill>
                  <a:solidFill>
                    <a:srgbClr val="333399"/>
                  </a:solidFill>
                </a:uFill>
                <a:latin typeface="Arial MT"/>
                <a:cs typeface="Arial MT"/>
              </a:rPr>
              <a:t> </a:t>
            </a:r>
            <a:r>
              <a:rPr sz="2800" u="heavy" dirty="0">
                <a:solidFill>
                  <a:srgbClr val="333399"/>
                </a:solidFill>
                <a:uFill>
                  <a:solidFill>
                    <a:srgbClr val="333399"/>
                  </a:solidFill>
                </a:uFill>
                <a:latin typeface="Arial MT"/>
                <a:cs typeface="Arial MT"/>
              </a:rPr>
              <a:t>non</a:t>
            </a:r>
            <a:r>
              <a:rPr sz="2800" u="heavy" spc="-15" dirty="0">
                <a:solidFill>
                  <a:srgbClr val="333399"/>
                </a:solidFill>
                <a:uFill>
                  <a:solidFill>
                    <a:srgbClr val="333399"/>
                  </a:solidFill>
                </a:uFill>
                <a:latin typeface="Arial MT"/>
                <a:cs typeface="Arial MT"/>
              </a:rPr>
              <a:t> </a:t>
            </a:r>
            <a:r>
              <a:rPr sz="2800" u="heavy" dirty="0">
                <a:solidFill>
                  <a:srgbClr val="333399"/>
                </a:solidFill>
                <a:uFill>
                  <a:solidFill>
                    <a:srgbClr val="333399"/>
                  </a:solidFill>
                </a:uFill>
                <a:latin typeface="Arial MT"/>
                <a:cs typeface="Arial MT"/>
              </a:rPr>
              <a:t>come</a:t>
            </a:r>
            <a:r>
              <a:rPr sz="2800" u="heavy" spc="-15" dirty="0">
                <a:solidFill>
                  <a:srgbClr val="333399"/>
                </a:solidFill>
                <a:uFill>
                  <a:solidFill>
                    <a:srgbClr val="333399"/>
                  </a:solidFill>
                </a:uFill>
                <a:latin typeface="Arial MT"/>
                <a:cs typeface="Arial MT"/>
              </a:rPr>
              <a:t> </a:t>
            </a:r>
            <a:r>
              <a:rPr sz="2800" u="heavy" spc="-5" dirty="0">
                <a:solidFill>
                  <a:srgbClr val="333399"/>
                </a:solidFill>
                <a:uFill>
                  <a:solidFill>
                    <a:srgbClr val="333399"/>
                  </a:solidFill>
                </a:uFill>
                <a:latin typeface="Arial MT"/>
                <a:cs typeface="Arial MT"/>
              </a:rPr>
              <a:t>ultima</a:t>
            </a:r>
            <a:r>
              <a:rPr sz="2800" u="heavy" spc="-15" dirty="0">
                <a:solidFill>
                  <a:srgbClr val="333399"/>
                </a:solidFill>
                <a:uFill>
                  <a:solidFill>
                    <a:srgbClr val="333399"/>
                  </a:solidFill>
                </a:uFill>
                <a:latin typeface="Arial MT"/>
                <a:cs typeface="Arial MT"/>
              </a:rPr>
              <a:t> </a:t>
            </a:r>
            <a:r>
              <a:rPr sz="2800" u="heavy" dirty="0">
                <a:solidFill>
                  <a:srgbClr val="333399"/>
                </a:solidFill>
                <a:uFill>
                  <a:solidFill>
                    <a:srgbClr val="333399"/>
                  </a:solidFill>
                </a:uFill>
                <a:latin typeface="Arial MT"/>
                <a:cs typeface="Arial MT"/>
              </a:rPr>
              <a:t>risorsa</a:t>
            </a:r>
            <a:endParaRPr sz="2800" dirty="0">
              <a:latin typeface="Arial MT"/>
              <a:cs typeface="Arial MT"/>
            </a:endParaRPr>
          </a:p>
          <a:p>
            <a:pPr>
              <a:lnSpc>
                <a:spcPct val="100000"/>
              </a:lnSpc>
              <a:spcBef>
                <a:spcPts val="10"/>
              </a:spcBef>
            </a:pPr>
            <a:endParaRPr sz="3150" dirty="0">
              <a:latin typeface="Arial MT"/>
              <a:cs typeface="Arial MT"/>
            </a:endParaRPr>
          </a:p>
          <a:p>
            <a:pPr marL="1626870" marR="5080">
              <a:lnSpc>
                <a:spcPts val="3200"/>
              </a:lnSpc>
              <a:spcBef>
                <a:spcPts val="5"/>
              </a:spcBef>
            </a:pPr>
            <a:r>
              <a:rPr sz="2800" dirty="0">
                <a:solidFill>
                  <a:srgbClr val="333399"/>
                </a:solidFill>
                <a:latin typeface="Arial MT"/>
                <a:cs typeface="Arial MT"/>
              </a:rPr>
              <a:t>non</a:t>
            </a:r>
            <a:r>
              <a:rPr sz="2800" spc="-10" dirty="0">
                <a:solidFill>
                  <a:srgbClr val="333399"/>
                </a:solidFill>
                <a:latin typeface="Arial MT"/>
                <a:cs typeface="Arial MT"/>
              </a:rPr>
              <a:t> </a:t>
            </a:r>
            <a:r>
              <a:rPr sz="2800" dirty="0">
                <a:solidFill>
                  <a:srgbClr val="333399"/>
                </a:solidFill>
                <a:latin typeface="Arial MT"/>
                <a:cs typeface="Arial MT"/>
              </a:rPr>
              <a:t>aprire</a:t>
            </a:r>
            <a:r>
              <a:rPr sz="2800" spc="-10" dirty="0">
                <a:solidFill>
                  <a:srgbClr val="333399"/>
                </a:solidFill>
                <a:latin typeface="Arial MT"/>
                <a:cs typeface="Arial MT"/>
              </a:rPr>
              <a:t> </a:t>
            </a:r>
            <a:r>
              <a:rPr sz="2800" dirty="0">
                <a:solidFill>
                  <a:srgbClr val="333399"/>
                </a:solidFill>
                <a:latin typeface="Arial MT"/>
                <a:cs typeface="Arial MT"/>
              </a:rPr>
              <a:t>mai</a:t>
            </a:r>
            <a:r>
              <a:rPr sz="2800" spc="-10" dirty="0">
                <a:solidFill>
                  <a:srgbClr val="333399"/>
                </a:solidFill>
                <a:latin typeface="Arial MT"/>
                <a:cs typeface="Arial MT"/>
              </a:rPr>
              <a:t> </a:t>
            </a:r>
            <a:r>
              <a:rPr sz="2800" dirty="0">
                <a:solidFill>
                  <a:srgbClr val="333399"/>
                </a:solidFill>
                <a:latin typeface="Arial MT"/>
                <a:cs typeface="Arial MT"/>
              </a:rPr>
              <a:t>i</a:t>
            </a:r>
            <a:r>
              <a:rPr sz="2800" spc="-10" dirty="0">
                <a:solidFill>
                  <a:srgbClr val="333399"/>
                </a:solidFill>
                <a:latin typeface="Arial MT"/>
                <a:cs typeface="Arial MT"/>
              </a:rPr>
              <a:t> </a:t>
            </a:r>
            <a:r>
              <a:rPr sz="2800" dirty="0">
                <a:solidFill>
                  <a:srgbClr val="333399"/>
                </a:solidFill>
                <a:latin typeface="Arial MT"/>
                <a:cs typeface="Arial MT"/>
              </a:rPr>
              <a:t>bordi</a:t>
            </a:r>
            <a:r>
              <a:rPr sz="2800" spc="-5" dirty="0">
                <a:solidFill>
                  <a:srgbClr val="333399"/>
                </a:solidFill>
                <a:latin typeface="Arial MT"/>
                <a:cs typeface="Arial MT"/>
              </a:rPr>
              <a:t> </a:t>
            </a:r>
            <a:r>
              <a:rPr sz="2800" dirty="0">
                <a:solidFill>
                  <a:srgbClr val="333399"/>
                </a:solidFill>
                <a:latin typeface="Arial MT"/>
                <a:cs typeface="Arial MT"/>
              </a:rPr>
              <a:t>di</a:t>
            </a:r>
            <a:r>
              <a:rPr sz="2800" spc="-10" dirty="0">
                <a:solidFill>
                  <a:srgbClr val="333399"/>
                </a:solidFill>
                <a:latin typeface="Arial MT"/>
                <a:cs typeface="Arial MT"/>
              </a:rPr>
              <a:t> </a:t>
            </a:r>
            <a:r>
              <a:rPr sz="2800" dirty="0">
                <a:solidFill>
                  <a:srgbClr val="333399"/>
                </a:solidFill>
                <a:latin typeface="Arial MT"/>
                <a:cs typeface="Arial MT"/>
              </a:rPr>
              <a:t>una</a:t>
            </a:r>
            <a:r>
              <a:rPr sz="2800" spc="-10" dirty="0">
                <a:solidFill>
                  <a:srgbClr val="333399"/>
                </a:solidFill>
                <a:latin typeface="Arial MT"/>
                <a:cs typeface="Arial MT"/>
              </a:rPr>
              <a:t> </a:t>
            </a:r>
            <a:r>
              <a:rPr sz="2800" spc="-5" dirty="0">
                <a:solidFill>
                  <a:srgbClr val="333399"/>
                </a:solidFill>
                <a:latin typeface="Arial MT"/>
                <a:cs typeface="Arial MT"/>
              </a:rPr>
              <a:t>ferita</a:t>
            </a:r>
            <a:r>
              <a:rPr sz="2800" spc="-10" dirty="0">
                <a:solidFill>
                  <a:srgbClr val="333399"/>
                </a:solidFill>
                <a:latin typeface="Arial MT"/>
                <a:cs typeface="Arial MT"/>
              </a:rPr>
              <a:t> </a:t>
            </a:r>
            <a:r>
              <a:rPr sz="2800" dirty="0">
                <a:solidFill>
                  <a:srgbClr val="333399"/>
                </a:solidFill>
                <a:latin typeface="Arial MT"/>
                <a:cs typeface="Arial MT"/>
              </a:rPr>
              <a:t>per</a:t>
            </a:r>
            <a:r>
              <a:rPr sz="2800" spc="-10" dirty="0">
                <a:solidFill>
                  <a:srgbClr val="333399"/>
                </a:solidFill>
                <a:latin typeface="Arial MT"/>
                <a:cs typeface="Arial MT"/>
              </a:rPr>
              <a:t> </a:t>
            </a:r>
            <a:r>
              <a:rPr sz="2800" dirty="0">
                <a:solidFill>
                  <a:srgbClr val="333399"/>
                </a:solidFill>
                <a:latin typeface="Arial MT"/>
                <a:cs typeface="Arial MT"/>
              </a:rPr>
              <a:t>vedere </a:t>
            </a:r>
            <a:r>
              <a:rPr sz="2800" spc="-765" dirty="0">
                <a:solidFill>
                  <a:srgbClr val="333399"/>
                </a:solidFill>
                <a:latin typeface="Arial MT"/>
                <a:cs typeface="Arial MT"/>
              </a:rPr>
              <a:t> </a:t>
            </a:r>
            <a:r>
              <a:rPr sz="2800" dirty="0">
                <a:solidFill>
                  <a:srgbClr val="333399"/>
                </a:solidFill>
                <a:latin typeface="Arial MT"/>
                <a:cs typeface="Arial MT"/>
              </a:rPr>
              <a:t>la</a:t>
            </a:r>
            <a:r>
              <a:rPr sz="2800" spc="-5" dirty="0">
                <a:solidFill>
                  <a:srgbClr val="333399"/>
                </a:solidFill>
                <a:latin typeface="Arial MT"/>
                <a:cs typeface="Arial MT"/>
              </a:rPr>
              <a:t> profondità</a:t>
            </a:r>
            <a:r>
              <a:rPr sz="2800" dirty="0">
                <a:solidFill>
                  <a:srgbClr val="333399"/>
                </a:solidFill>
                <a:latin typeface="Arial MT"/>
                <a:cs typeface="Arial MT"/>
              </a:rPr>
              <a:t> della</a:t>
            </a:r>
            <a:r>
              <a:rPr sz="2800" spc="-5" dirty="0">
                <a:solidFill>
                  <a:srgbClr val="333399"/>
                </a:solidFill>
                <a:latin typeface="Arial MT"/>
                <a:cs typeface="Arial MT"/>
              </a:rPr>
              <a:t> </a:t>
            </a:r>
            <a:r>
              <a:rPr sz="2800" dirty="0">
                <a:solidFill>
                  <a:srgbClr val="333399"/>
                </a:solidFill>
                <a:latin typeface="Arial MT"/>
                <a:cs typeface="Arial MT"/>
              </a:rPr>
              <a:t>lesione</a:t>
            </a:r>
            <a:endParaRPr sz="2800" dirty="0">
              <a:latin typeface="Arial MT"/>
              <a:cs typeface="Arial MT"/>
            </a:endParaRPr>
          </a:p>
          <a:p>
            <a:pPr marL="552450" marR="1039494">
              <a:lnSpc>
                <a:spcPts val="3820"/>
              </a:lnSpc>
            </a:pPr>
            <a:r>
              <a:rPr sz="2800" dirty="0">
                <a:solidFill>
                  <a:srgbClr val="333399"/>
                </a:solidFill>
                <a:latin typeface="Arial MT"/>
                <a:cs typeface="Arial MT"/>
              </a:rPr>
              <a:t>in</a:t>
            </a:r>
            <a:r>
              <a:rPr sz="2800" spc="-10" dirty="0">
                <a:solidFill>
                  <a:srgbClr val="333399"/>
                </a:solidFill>
                <a:latin typeface="Arial MT"/>
                <a:cs typeface="Arial MT"/>
              </a:rPr>
              <a:t> </a:t>
            </a:r>
            <a:r>
              <a:rPr sz="2800" dirty="0">
                <a:solidFill>
                  <a:srgbClr val="333399"/>
                </a:solidFill>
                <a:latin typeface="Arial MT"/>
                <a:cs typeface="Arial MT"/>
              </a:rPr>
              <a:t>presenza</a:t>
            </a:r>
            <a:r>
              <a:rPr sz="2800" spc="-10" dirty="0">
                <a:solidFill>
                  <a:srgbClr val="333399"/>
                </a:solidFill>
                <a:latin typeface="Arial MT"/>
                <a:cs typeface="Arial MT"/>
              </a:rPr>
              <a:t> </a:t>
            </a:r>
            <a:r>
              <a:rPr sz="2800" dirty="0">
                <a:solidFill>
                  <a:srgbClr val="333399"/>
                </a:solidFill>
                <a:latin typeface="Arial MT"/>
                <a:cs typeface="Arial MT"/>
              </a:rPr>
              <a:t>di</a:t>
            </a:r>
            <a:r>
              <a:rPr sz="2800" spc="-10" dirty="0">
                <a:solidFill>
                  <a:srgbClr val="333399"/>
                </a:solidFill>
                <a:latin typeface="Arial MT"/>
                <a:cs typeface="Arial MT"/>
              </a:rPr>
              <a:t> </a:t>
            </a:r>
            <a:r>
              <a:rPr sz="2800" dirty="0">
                <a:solidFill>
                  <a:srgbClr val="333399"/>
                </a:solidFill>
                <a:latin typeface="Arial MT"/>
                <a:cs typeface="Arial MT"/>
              </a:rPr>
              <a:t>emorragia</a:t>
            </a:r>
            <a:r>
              <a:rPr sz="2800" spc="-10" dirty="0">
                <a:solidFill>
                  <a:srgbClr val="333399"/>
                </a:solidFill>
                <a:latin typeface="Arial MT"/>
                <a:cs typeface="Arial MT"/>
              </a:rPr>
              <a:t> </a:t>
            </a:r>
            <a:r>
              <a:rPr sz="2800" spc="-5" dirty="0">
                <a:solidFill>
                  <a:srgbClr val="333399"/>
                </a:solidFill>
                <a:latin typeface="Arial MT"/>
                <a:cs typeface="Arial MT"/>
              </a:rPr>
              <a:t>abbondante</a:t>
            </a:r>
            <a:r>
              <a:rPr sz="2800" spc="-10" dirty="0">
                <a:solidFill>
                  <a:srgbClr val="333399"/>
                </a:solidFill>
                <a:latin typeface="Arial MT"/>
                <a:cs typeface="Arial MT"/>
              </a:rPr>
              <a:t> </a:t>
            </a:r>
            <a:r>
              <a:rPr sz="2800" dirty="0">
                <a:solidFill>
                  <a:srgbClr val="333399"/>
                </a:solidFill>
                <a:latin typeface="Arial MT"/>
                <a:cs typeface="Arial MT"/>
              </a:rPr>
              <a:t>il</a:t>
            </a:r>
            <a:r>
              <a:rPr sz="2800" spc="-5" dirty="0">
                <a:solidFill>
                  <a:srgbClr val="333399"/>
                </a:solidFill>
                <a:latin typeface="Arial MT"/>
                <a:cs typeface="Arial MT"/>
              </a:rPr>
              <a:t> </a:t>
            </a:r>
            <a:r>
              <a:rPr sz="2800" dirty="0">
                <a:solidFill>
                  <a:srgbClr val="333399"/>
                </a:solidFill>
                <a:latin typeface="Arial MT"/>
                <a:cs typeface="Arial MT"/>
              </a:rPr>
              <a:t>primo </a:t>
            </a:r>
            <a:r>
              <a:rPr sz="2800" spc="-765" dirty="0">
                <a:solidFill>
                  <a:srgbClr val="333399"/>
                </a:solidFill>
                <a:latin typeface="Arial MT"/>
                <a:cs typeface="Arial MT"/>
              </a:rPr>
              <a:t> </a:t>
            </a:r>
            <a:r>
              <a:rPr sz="2800" spc="-5" dirty="0">
                <a:solidFill>
                  <a:srgbClr val="333399"/>
                </a:solidFill>
                <a:latin typeface="Arial MT"/>
                <a:cs typeface="Arial MT"/>
              </a:rPr>
              <a:t>intervento</a:t>
            </a:r>
            <a:r>
              <a:rPr sz="2800" dirty="0">
                <a:solidFill>
                  <a:srgbClr val="333399"/>
                </a:solidFill>
                <a:latin typeface="Arial MT"/>
                <a:cs typeface="Arial MT"/>
              </a:rPr>
              <a:t> </a:t>
            </a:r>
            <a:r>
              <a:rPr sz="2800" spc="-5" dirty="0">
                <a:solidFill>
                  <a:srgbClr val="333399"/>
                </a:solidFill>
                <a:latin typeface="Arial MT"/>
                <a:cs typeface="Arial MT"/>
              </a:rPr>
              <a:t>urgente</a:t>
            </a:r>
            <a:r>
              <a:rPr sz="2800" dirty="0">
                <a:solidFill>
                  <a:srgbClr val="333399"/>
                </a:solidFill>
                <a:latin typeface="Arial MT"/>
                <a:cs typeface="Arial MT"/>
              </a:rPr>
              <a:t> è </a:t>
            </a:r>
            <a:r>
              <a:rPr sz="2800" spc="-5" dirty="0">
                <a:solidFill>
                  <a:srgbClr val="333399"/>
                </a:solidFill>
                <a:latin typeface="Arial MT"/>
                <a:cs typeface="Arial MT"/>
              </a:rPr>
              <a:t>arrestare</a:t>
            </a:r>
            <a:r>
              <a:rPr sz="2800" dirty="0">
                <a:solidFill>
                  <a:srgbClr val="333399"/>
                </a:solidFill>
                <a:latin typeface="Arial MT"/>
                <a:cs typeface="Arial MT"/>
              </a:rPr>
              <a:t> l’emorragia</a:t>
            </a:r>
            <a:endParaRPr sz="2800" dirty="0">
              <a:latin typeface="Arial MT"/>
              <a:cs typeface="Arial MT"/>
            </a:endParaRPr>
          </a:p>
        </p:txBody>
      </p:sp>
      <p:pic>
        <p:nvPicPr>
          <p:cNvPr id="6" name="object 6"/>
          <p:cNvPicPr/>
          <p:nvPr/>
        </p:nvPicPr>
        <p:blipFill>
          <a:blip r:embed="rId5" cstate="print"/>
          <a:stretch>
            <a:fillRect/>
          </a:stretch>
        </p:blipFill>
        <p:spPr>
          <a:xfrm>
            <a:off x="6588125" y="2924175"/>
            <a:ext cx="2555875" cy="1457325"/>
          </a:xfrm>
          <a:prstGeom prst="rect">
            <a:avLst/>
          </a:prstGeom>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02709" y="76200"/>
            <a:ext cx="2971800"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EMORRAGIA</a:t>
            </a:r>
            <a:endParaRPr sz="3600">
              <a:latin typeface="Times New Roman"/>
              <a:cs typeface="Times New Roman"/>
            </a:endParaRPr>
          </a:p>
        </p:txBody>
      </p:sp>
      <p:sp>
        <p:nvSpPr>
          <p:cNvPr id="3" name="object 3"/>
          <p:cNvSpPr txBox="1"/>
          <p:nvPr/>
        </p:nvSpPr>
        <p:spPr>
          <a:xfrm>
            <a:off x="278534" y="5832995"/>
            <a:ext cx="2343785"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333399"/>
                </a:solidFill>
                <a:latin typeface="Times New Roman"/>
                <a:cs typeface="Times New Roman"/>
              </a:rPr>
              <a:t>proteggere</a:t>
            </a:r>
            <a:r>
              <a:rPr sz="2400" spc="-30" dirty="0">
                <a:solidFill>
                  <a:srgbClr val="333399"/>
                </a:solidFill>
                <a:latin typeface="Times New Roman"/>
                <a:cs typeface="Times New Roman"/>
              </a:rPr>
              <a:t> </a:t>
            </a:r>
            <a:r>
              <a:rPr sz="2400" spc="-5" dirty="0">
                <a:solidFill>
                  <a:srgbClr val="333399"/>
                </a:solidFill>
                <a:latin typeface="Times New Roman"/>
                <a:cs typeface="Times New Roman"/>
              </a:rPr>
              <a:t>la</a:t>
            </a:r>
            <a:r>
              <a:rPr sz="2400" spc="-25" dirty="0">
                <a:solidFill>
                  <a:srgbClr val="333399"/>
                </a:solidFill>
                <a:latin typeface="Times New Roman"/>
                <a:cs typeface="Times New Roman"/>
              </a:rPr>
              <a:t> </a:t>
            </a:r>
            <a:r>
              <a:rPr sz="2400" spc="-5" dirty="0">
                <a:solidFill>
                  <a:srgbClr val="333399"/>
                </a:solidFill>
                <a:latin typeface="Times New Roman"/>
                <a:cs typeface="Times New Roman"/>
              </a:rPr>
              <a:t>ferita</a:t>
            </a:r>
            <a:endParaRPr sz="2400" dirty="0">
              <a:latin typeface="Times New Roman"/>
              <a:cs typeface="Times New Roman"/>
            </a:endParaRPr>
          </a:p>
        </p:txBody>
      </p:sp>
      <p:pic>
        <p:nvPicPr>
          <p:cNvPr id="4" name="object 4"/>
          <p:cNvPicPr/>
          <p:nvPr/>
        </p:nvPicPr>
        <p:blipFill>
          <a:blip r:embed="rId2" cstate="print"/>
          <a:stretch>
            <a:fillRect/>
          </a:stretch>
        </p:blipFill>
        <p:spPr>
          <a:xfrm>
            <a:off x="250825" y="1412875"/>
            <a:ext cx="2628900" cy="1743075"/>
          </a:xfrm>
          <a:prstGeom prst="rect">
            <a:avLst/>
          </a:prstGeom>
        </p:spPr>
      </p:pic>
      <p:pic>
        <p:nvPicPr>
          <p:cNvPr id="5" name="object 5"/>
          <p:cNvPicPr/>
          <p:nvPr/>
        </p:nvPicPr>
        <p:blipFill>
          <a:blip r:embed="rId3" cstate="print"/>
          <a:stretch>
            <a:fillRect/>
          </a:stretch>
        </p:blipFill>
        <p:spPr>
          <a:xfrm>
            <a:off x="6858000" y="3660140"/>
            <a:ext cx="1716174" cy="1640840"/>
          </a:xfrm>
          <a:prstGeom prst="rect">
            <a:avLst/>
          </a:prstGeom>
        </p:spPr>
      </p:pic>
      <p:sp>
        <p:nvSpPr>
          <p:cNvPr id="6" name="object 6"/>
          <p:cNvSpPr txBox="1"/>
          <p:nvPr/>
        </p:nvSpPr>
        <p:spPr>
          <a:xfrm>
            <a:off x="278534" y="736600"/>
            <a:ext cx="8820150" cy="3078480"/>
          </a:xfrm>
          <a:prstGeom prst="rect">
            <a:avLst/>
          </a:prstGeom>
        </p:spPr>
        <p:txBody>
          <a:bodyPr vert="horz" wrap="square" lIns="0" tIns="12700" rIns="0" bIns="0" rtlCol="0">
            <a:spAutoFit/>
          </a:bodyPr>
          <a:lstStyle/>
          <a:p>
            <a:pPr marR="12700" algn="ctr">
              <a:lnSpc>
                <a:spcPct val="100000"/>
              </a:lnSpc>
              <a:spcBef>
                <a:spcPts val="100"/>
              </a:spcBef>
            </a:pPr>
            <a:r>
              <a:rPr sz="2800" b="1" spc="-5" dirty="0">
                <a:solidFill>
                  <a:srgbClr val="FF0000"/>
                </a:solidFill>
                <a:latin typeface="Arial"/>
                <a:cs typeface="Arial"/>
              </a:rPr>
              <a:t>Norme generali di comportamento</a:t>
            </a:r>
            <a:endParaRPr sz="2800" dirty="0">
              <a:latin typeface="Arial"/>
              <a:cs typeface="Arial"/>
            </a:endParaRPr>
          </a:p>
          <a:p>
            <a:pPr marL="2749550" marR="267335">
              <a:lnSpc>
                <a:spcPct val="116100"/>
              </a:lnSpc>
              <a:spcBef>
                <a:spcPts val="2070"/>
              </a:spcBef>
              <a:buSzPct val="95833"/>
              <a:buFont typeface="Times New Roman"/>
              <a:buChar char="•"/>
              <a:tabLst>
                <a:tab pos="2857500" algn="l"/>
              </a:tabLst>
            </a:pPr>
            <a:r>
              <a:rPr sz="2400" dirty="0">
                <a:solidFill>
                  <a:srgbClr val="333399"/>
                </a:solidFill>
                <a:latin typeface="Arial MT"/>
                <a:cs typeface="Arial MT"/>
              </a:rPr>
              <a:t>non usare mai </a:t>
            </a:r>
            <a:r>
              <a:rPr sz="2400" spc="-5" dirty="0">
                <a:solidFill>
                  <a:srgbClr val="333399"/>
                </a:solidFill>
                <a:latin typeface="Arial MT"/>
                <a:cs typeface="Arial MT"/>
              </a:rPr>
              <a:t>cotone idrofilo </a:t>
            </a:r>
            <a:r>
              <a:rPr sz="2400" dirty="0">
                <a:solidFill>
                  <a:srgbClr val="333399"/>
                </a:solidFill>
                <a:latin typeface="Arial MT"/>
                <a:cs typeface="Arial MT"/>
              </a:rPr>
              <a:t>per pulire o </a:t>
            </a:r>
            <a:r>
              <a:rPr sz="2400" spc="5" dirty="0">
                <a:solidFill>
                  <a:srgbClr val="333399"/>
                </a:solidFill>
                <a:latin typeface="Arial MT"/>
                <a:cs typeface="Arial MT"/>
              </a:rPr>
              <a:t> </a:t>
            </a:r>
            <a:r>
              <a:rPr sz="2400" dirty="0">
                <a:solidFill>
                  <a:srgbClr val="333399"/>
                </a:solidFill>
                <a:latin typeface="Arial MT"/>
                <a:cs typeface="Arial MT"/>
              </a:rPr>
              <a:t>medicare una </a:t>
            </a:r>
            <a:r>
              <a:rPr sz="2400" spc="-5" dirty="0">
                <a:solidFill>
                  <a:srgbClr val="333399"/>
                </a:solidFill>
                <a:latin typeface="Arial MT"/>
                <a:cs typeface="Arial MT"/>
              </a:rPr>
              <a:t>ferita, utilizzare </a:t>
            </a:r>
            <a:r>
              <a:rPr sz="2400" dirty="0">
                <a:solidFill>
                  <a:srgbClr val="333399"/>
                </a:solidFill>
                <a:latin typeface="Arial MT"/>
                <a:cs typeface="Arial MT"/>
              </a:rPr>
              <a:t>invece garze </a:t>
            </a:r>
            <a:r>
              <a:rPr sz="2400" spc="-655" dirty="0">
                <a:solidFill>
                  <a:srgbClr val="333399"/>
                </a:solidFill>
                <a:latin typeface="Arial MT"/>
                <a:cs typeface="Arial MT"/>
              </a:rPr>
              <a:t> </a:t>
            </a:r>
            <a:r>
              <a:rPr sz="2400" dirty="0">
                <a:solidFill>
                  <a:srgbClr val="333399"/>
                </a:solidFill>
                <a:latin typeface="Arial MT"/>
                <a:cs typeface="Arial MT"/>
              </a:rPr>
              <a:t>bagnate</a:t>
            </a:r>
            <a:endParaRPr sz="2400" dirty="0">
              <a:latin typeface="Arial MT"/>
              <a:cs typeface="Arial MT"/>
            </a:endParaRPr>
          </a:p>
          <a:p>
            <a:pPr>
              <a:lnSpc>
                <a:spcPct val="100000"/>
              </a:lnSpc>
              <a:spcBef>
                <a:spcPts val="5"/>
              </a:spcBef>
            </a:pPr>
            <a:endParaRPr sz="2650" dirty="0">
              <a:latin typeface="Arial MT"/>
              <a:cs typeface="Arial MT"/>
            </a:endParaRPr>
          </a:p>
          <a:p>
            <a:pPr marL="12700" marR="5080">
              <a:lnSpc>
                <a:spcPts val="2800"/>
              </a:lnSpc>
            </a:pPr>
            <a:r>
              <a:rPr sz="2400" dirty="0">
                <a:solidFill>
                  <a:srgbClr val="333399"/>
                </a:solidFill>
                <a:latin typeface="Arial MT"/>
                <a:cs typeface="Arial MT"/>
              </a:rPr>
              <a:t>non applicare nessun </a:t>
            </a:r>
            <a:r>
              <a:rPr sz="2400" spc="-5" dirty="0">
                <a:solidFill>
                  <a:srgbClr val="333399"/>
                </a:solidFill>
                <a:latin typeface="Arial MT"/>
                <a:cs typeface="Arial MT"/>
              </a:rPr>
              <a:t>materiale</a:t>
            </a:r>
            <a:r>
              <a:rPr sz="2400" spc="5" dirty="0">
                <a:solidFill>
                  <a:srgbClr val="333399"/>
                </a:solidFill>
                <a:latin typeface="Arial MT"/>
                <a:cs typeface="Arial MT"/>
              </a:rPr>
              <a:t> </a:t>
            </a:r>
            <a:r>
              <a:rPr sz="2400" dirty="0">
                <a:solidFill>
                  <a:srgbClr val="333399"/>
                </a:solidFill>
                <a:latin typeface="Arial MT"/>
                <a:cs typeface="Arial MT"/>
              </a:rPr>
              <a:t>sulla </a:t>
            </a:r>
            <a:r>
              <a:rPr sz="2400" spc="-5" dirty="0">
                <a:solidFill>
                  <a:srgbClr val="333399"/>
                </a:solidFill>
                <a:latin typeface="Arial MT"/>
                <a:cs typeface="Arial MT"/>
              </a:rPr>
              <a:t>ferita</a:t>
            </a:r>
            <a:r>
              <a:rPr sz="2400" dirty="0">
                <a:solidFill>
                  <a:srgbClr val="333399"/>
                </a:solidFill>
                <a:latin typeface="Arial MT"/>
                <a:cs typeface="Arial MT"/>
              </a:rPr>
              <a:t> (polveri,</a:t>
            </a:r>
            <a:r>
              <a:rPr sz="2400" spc="-5" dirty="0">
                <a:solidFill>
                  <a:srgbClr val="333399"/>
                </a:solidFill>
                <a:latin typeface="Arial MT"/>
                <a:cs typeface="Arial MT"/>
              </a:rPr>
              <a:t> paste, cotone </a:t>
            </a:r>
            <a:r>
              <a:rPr sz="2400" spc="-650" dirty="0">
                <a:solidFill>
                  <a:srgbClr val="333399"/>
                </a:solidFill>
                <a:latin typeface="Arial MT"/>
                <a:cs typeface="Arial MT"/>
              </a:rPr>
              <a:t> </a:t>
            </a:r>
            <a:r>
              <a:rPr sz="2400" spc="-5" dirty="0">
                <a:solidFill>
                  <a:srgbClr val="333399"/>
                </a:solidFill>
                <a:latin typeface="Arial MT"/>
                <a:cs typeface="Arial MT"/>
              </a:rPr>
              <a:t>idrofilo) </a:t>
            </a:r>
            <a:r>
              <a:rPr sz="2400" dirty="0">
                <a:solidFill>
                  <a:srgbClr val="333399"/>
                </a:solidFill>
                <a:latin typeface="Arial MT"/>
                <a:cs typeface="Arial MT"/>
              </a:rPr>
              <a:t>nel </a:t>
            </a:r>
            <a:r>
              <a:rPr sz="2400" spc="-5" dirty="0">
                <a:solidFill>
                  <a:srgbClr val="333399"/>
                </a:solidFill>
                <a:latin typeface="Arial MT"/>
                <a:cs typeface="Arial MT"/>
              </a:rPr>
              <a:t>tentativo</a:t>
            </a:r>
            <a:r>
              <a:rPr sz="2400" dirty="0">
                <a:solidFill>
                  <a:srgbClr val="333399"/>
                </a:solidFill>
                <a:latin typeface="Arial MT"/>
                <a:cs typeface="Arial MT"/>
              </a:rPr>
              <a:t> di </a:t>
            </a:r>
            <a:r>
              <a:rPr sz="2400" spc="-5" dirty="0">
                <a:solidFill>
                  <a:srgbClr val="333399"/>
                </a:solidFill>
                <a:latin typeface="Arial MT"/>
                <a:cs typeface="Arial MT"/>
              </a:rPr>
              <a:t>arrestare</a:t>
            </a:r>
            <a:r>
              <a:rPr sz="2400" dirty="0">
                <a:solidFill>
                  <a:srgbClr val="333399"/>
                </a:solidFill>
                <a:latin typeface="Arial MT"/>
                <a:cs typeface="Arial MT"/>
              </a:rPr>
              <a:t> l’emorragia</a:t>
            </a:r>
            <a:endParaRPr sz="2400" dirty="0">
              <a:latin typeface="Arial MT"/>
              <a:cs typeface="Arial MT"/>
            </a:endParaRPr>
          </a:p>
        </p:txBody>
      </p:sp>
      <p:pic>
        <p:nvPicPr>
          <p:cNvPr id="7" name="object 7"/>
          <p:cNvPicPr/>
          <p:nvPr/>
        </p:nvPicPr>
        <p:blipFill>
          <a:blip r:embed="rId4" cstate="print"/>
          <a:stretch>
            <a:fillRect/>
          </a:stretch>
        </p:blipFill>
        <p:spPr>
          <a:xfrm>
            <a:off x="283152" y="3905852"/>
            <a:ext cx="2449512" cy="1971675"/>
          </a:xfrm>
          <a:prstGeom prst="rect">
            <a:avLst/>
          </a:prstGeom>
        </p:spPr>
      </p:pic>
      <p:sp>
        <p:nvSpPr>
          <p:cNvPr id="8" name="object 8"/>
          <p:cNvSpPr txBox="1"/>
          <p:nvPr/>
        </p:nvSpPr>
        <p:spPr>
          <a:xfrm>
            <a:off x="3577676" y="5281815"/>
            <a:ext cx="5193665" cy="746760"/>
          </a:xfrm>
          <a:prstGeom prst="rect">
            <a:avLst/>
          </a:prstGeom>
        </p:spPr>
        <p:txBody>
          <a:bodyPr vert="horz" wrap="square" lIns="0" tIns="33019" rIns="0" bIns="0" rtlCol="0">
            <a:spAutoFit/>
          </a:bodyPr>
          <a:lstStyle/>
          <a:p>
            <a:pPr marL="12700" marR="5080">
              <a:lnSpc>
                <a:spcPts val="2800"/>
              </a:lnSpc>
              <a:spcBef>
                <a:spcPts val="259"/>
              </a:spcBef>
            </a:pPr>
            <a:r>
              <a:rPr sz="2400" dirty="0">
                <a:solidFill>
                  <a:srgbClr val="333399"/>
                </a:solidFill>
                <a:latin typeface="Arial MT"/>
                <a:cs typeface="Arial MT"/>
              </a:rPr>
              <a:t>non</a:t>
            </a:r>
            <a:r>
              <a:rPr sz="2400" spc="-10" dirty="0">
                <a:solidFill>
                  <a:srgbClr val="333399"/>
                </a:solidFill>
                <a:latin typeface="Arial MT"/>
                <a:cs typeface="Arial MT"/>
              </a:rPr>
              <a:t> </a:t>
            </a:r>
            <a:r>
              <a:rPr sz="2400" dirty="0">
                <a:solidFill>
                  <a:srgbClr val="333399"/>
                </a:solidFill>
                <a:latin typeface="Arial MT"/>
                <a:cs typeface="Arial MT"/>
              </a:rPr>
              <a:t>rimuovere</a:t>
            </a:r>
            <a:r>
              <a:rPr sz="2400" spc="-5" dirty="0">
                <a:solidFill>
                  <a:srgbClr val="333399"/>
                </a:solidFill>
                <a:latin typeface="Arial MT"/>
                <a:cs typeface="Arial MT"/>
              </a:rPr>
              <a:t> eventuali </a:t>
            </a:r>
            <a:r>
              <a:rPr sz="2400" dirty="0">
                <a:solidFill>
                  <a:srgbClr val="333399"/>
                </a:solidFill>
                <a:latin typeface="Arial MT"/>
                <a:cs typeface="Arial MT"/>
              </a:rPr>
              <a:t>corpi</a:t>
            </a:r>
            <a:r>
              <a:rPr sz="2400" spc="-5" dirty="0">
                <a:solidFill>
                  <a:srgbClr val="333399"/>
                </a:solidFill>
                <a:latin typeface="Arial MT"/>
                <a:cs typeface="Arial MT"/>
              </a:rPr>
              <a:t> estranei </a:t>
            </a:r>
            <a:r>
              <a:rPr sz="2400" spc="-655" dirty="0">
                <a:solidFill>
                  <a:srgbClr val="333399"/>
                </a:solidFill>
                <a:latin typeface="Arial MT"/>
                <a:cs typeface="Arial MT"/>
              </a:rPr>
              <a:t> </a:t>
            </a:r>
            <a:r>
              <a:rPr sz="2400" spc="-5" dirty="0">
                <a:solidFill>
                  <a:srgbClr val="333399"/>
                </a:solidFill>
                <a:latin typeface="Arial MT"/>
                <a:cs typeface="Arial MT"/>
              </a:rPr>
              <a:t>conficcati</a:t>
            </a:r>
            <a:r>
              <a:rPr sz="2400" dirty="0">
                <a:solidFill>
                  <a:srgbClr val="333399"/>
                </a:solidFill>
                <a:latin typeface="Arial MT"/>
                <a:cs typeface="Arial MT"/>
              </a:rPr>
              <a:t> </a:t>
            </a:r>
            <a:r>
              <a:rPr sz="2400" spc="-5" dirty="0">
                <a:solidFill>
                  <a:srgbClr val="333399"/>
                </a:solidFill>
                <a:latin typeface="Arial MT"/>
                <a:cs typeface="Arial MT"/>
              </a:rPr>
              <a:t>profondamente</a:t>
            </a:r>
            <a:r>
              <a:rPr sz="2400" dirty="0">
                <a:solidFill>
                  <a:srgbClr val="333399"/>
                </a:solidFill>
                <a:latin typeface="Arial MT"/>
                <a:cs typeface="Arial MT"/>
              </a:rPr>
              <a:t> nella</a:t>
            </a:r>
            <a:r>
              <a:rPr sz="2400" spc="5" dirty="0">
                <a:solidFill>
                  <a:srgbClr val="333399"/>
                </a:solidFill>
                <a:latin typeface="Arial MT"/>
                <a:cs typeface="Arial MT"/>
              </a:rPr>
              <a:t> </a:t>
            </a:r>
            <a:r>
              <a:rPr sz="2400" spc="-5" dirty="0">
                <a:solidFill>
                  <a:srgbClr val="333399"/>
                </a:solidFill>
                <a:latin typeface="Arial MT"/>
                <a:cs typeface="Arial MT"/>
              </a:rPr>
              <a:t>ferita</a:t>
            </a:r>
            <a:endParaRPr sz="2400" dirty="0">
              <a:latin typeface="Arial MT"/>
              <a:cs typeface="Arial MT"/>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5102" y="396031"/>
            <a:ext cx="5220970" cy="57404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FF0000"/>
                </a:solidFill>
                <a:latin typeface="Times New Roman"/>
                <a:cs typeface="Times New Roman"/>
              </a:rPr>
              <a:t>E</a:t>
            </a:r>
            <a:r>
              <a:rPr sz="3600" b="1" spc="-5" dirty="0">
                <a:solidFill>
                  <a:srgbClr val="FF0000"/>
                </a:solidFill>
                <a:latin typeface="Times New Roman"/>
                <a:cs typeface="Times New Roman"/>
              </a:rPr>
              <a:t>MO</a:t>
            </a:r>
            <a:r>
              <a:rPr sz="3600" b="1" dirty="0">
                <a:solidFill>
                  <a:srgbClr val="FF0000"/>
                </a:solidFill>
                <a:latin typeface="Times New Roman"/>
                <a:cs typeface="Times New Roman"/>
              </a:rPr>
              <a:t>RRA</a:t>
            </a:r>
            <a:r>
              <a:rPr sz="3600" b="1" spc="-5" dirty="0">
                <a:solidFill>
                  <a:srgbClr val="FF0000"/>
                </a:solidFill>
                <a:latin typeface="Times New Roman"/>
                <a:cs typeface="Times New Roman"/>
              </a:rPr>
              <a:t>G</a:t>
            </a:r>
            <a:r>
              <a:rPr sz="3600" b="1" dirty="0">
                <a:solidFill>
                  <a:srgbClr val="FF0000"/>
                </a:solidFill>
                <a:latin typeface="Times New Roman"/>
                <a:cs typeface="Times New Roman"/>
              </a:rPr>
              <a:t>IA</a:t>
            </a:r>
            <a:r>
              <a:rPr sz="3600" b="1" spc="-200" dirty="0">
                <a:solidFill>
                  <a:srgbClr val="FF0000"/>
                </a:solidFill>
                <a:latin typeface="Times New Roman"/>
                <a:cs typeface="Times New Roman"/>
              </a:rPr>
              <a:t> </a:t>
            </a:r>
            <a:r>
              <a:rPr sz="3600" b="1" dirty="0">
                <a:solidFill>
                  <a:srgbClr val="FF0000"/>
                </a:solidFill>
                <a:latin typeface="Times New Roman"/>
                <a:cs typeface="Times New Roman"/>
              </a:rPr>
              <a:t>ESTERNA</a:t>
            </a:r>
            <a:endParaRPr sz="3600">
              <a:latin typeface="Times New Roman"/>
              <a:cs typeface="Times New Roman"/>
            </a:endParaRPr>
          </a:p>
        </p:txBody>
      </p:sp>
      <p:sp>
        <p:nvSpPr>
          <p:cNvPr id="3" name="object 3"/>
          <p:cNvSpPr txBox="1"/>
          <p:nvPr/>
        </p:nvSpPr>
        <p:spPr>
          <a:xfrm>
            <a:off x="468312" y="1054564"/>
            <a:ext cx="8545830" cy="4885055"/>
          </a:xfrm>
          <a:prstGeom prst="rect">
            <a:avLst/>
          </a:prstGeom>
        </p:spPr>
        <p:txBody>
          <a:bodyPr vert="horz" wrap="square" lIns="0" tIns="12700" rIns="0" bIns="0" rtlCol="0">
            <a:spAutoFit/>
          </a:bodyPr>
          <a:lstStyle/>
          <a:p>
            <a:pPr marL="28575" marR="306705" algn="just">
              <a:lnSpc>
                <a:spcPct val="118900"/>
              </a:lnSpc>
              <a:spcBef>
                <a:spcPts val="100"/>
              </a:spcBef>
            </a:pPr>
            <a:r>
              <a:rPr sz="2000" b="1" u="heavy" spc="-5" dirty="0">
                <a:solidFill>
                  <a:srgbClr val="FF0000"/>
                </a:solidFill>
                <a:uFill>
                  <a:solidFill>
                    <a:srgbClr val="FF0000"/>
                  </a:solidFill>
                </a:uFill>
                <a:latin typeface="Times New Roman"/>
                <a:cs typeface="Times New Roman"/>
              </a:rPr>
              <a:t>VENOSA</a:t>
            </a:r>
            <a:r>
              <a:rPr sz="2000" spc="-5" dirty="0">
                <a:solidFill>
                  <a:srgbClr val="FF0000"/>
                </a:solidFill>
                <a:latin typeface="Times New Roman"/>
                <a:cs typeface="Times New Roman"/>
              </a:rPr>
              <a:t>: </a:t>
            </a:r>
            <a:r>
              <a:rPr sz="2000" spc="-5" dirty="0">
                <a:solidFill>
                  <a:srgbClr val="333399"/>
                </a:solidFill>
                <a:latin typeface="Times New Roman"/>
                <a:cs typeface="Times New Roman"/>
              </a:rPr>
              <a:t>Rappresenta la fuoriuscita </a:t>
            </a:r>
            <a:r>
              <a:rPr sz="2000" dirty="0">
                <a:solidFill>
                  <a:srgbClr val="333399"/>
                </a:solidFill>
                <a:latin typeface="Times New Roman"/>
                <a:cs typeface="Times New Roman"/>
              </a:rPr>
              <a:t>di </a:t>
            </a:r>
            <a:r>
              <a:rPr sz="2000" spc="-5" dirty="0">
                <a:solidFill>
                  <a:srgbClr val="333399"/>
                </a:solidFill>
                <a:latin typeface="Times New Roman"/>
                <a:cs typeface="Times New Roman"/>
              </a:rPr>
              <a:t>sangue proveniente </a:t>
            </a:r>
            <a:r>
              <a:rPr sz="2000" dirty="0">
                <a:solidFill>
                  <a:srgbClr val="333399"/>
                </a:solidFill>
                <a:latin typeface="Times New Roman"/>
                <a:cs typeface="Times New Roman"/>
              </a:rPr>
              <a:t>da un </a:t>
            </a:r>
            <a:r>
              <a:rPr sz="2000" spc="-5" dirty="0">
                <a:solidFill>
                  <a:srgbClr val="333399"/>
                </a:solidFill>
                <a:latin typeface="Times New Roman"/>
                <a:cs typeface="Times New Roman"/>
              </a:rPr>
              <a:t>vaso venoso. </a:t>
            </a:r>
            <a:r>
              <a:rPr sz="2000" dirty="0">
                <a:solidFill>
                  <a:srgbClr val="333399"/>
                </a:solidFill>
                <a:latin typeface="Times New Roman"/>
                <a:cs typeface="Times New Roman"/>
              </a:rPr>
              <a:t> Si</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riscontra</a:t>
            </a:r>
            <a:r>
              <a:rPr sz="2000" dirty="0">
                <a:solidFill>
                  <a:srgbClr val="333399"/>
                </a:solidFill>
                <a:latin typeface="Times New Roman"/>
                <a:cs typeface="Times New Roman"/>
              </a:rPr>
              <a:t> </a:t>
            </a:r>
            <a:r>
              <a:rPr sz="2000" spc="-5" dirty="0">
                <a:solidFill>
                  <a:srgbClr val="333399"/>
                </a:solidFill>
                <a:latin typeface="Times New Roman"/>
                <a:cs typeface="Times New Roman"/>
              </a:rPr>
              <a:t>con</a:t>
            </a:r>
            <a:r>
              <a:rPr sz="2000" dirty="0">
                <a:solidFill>
                  <a:srgbClr val="333399"/>
                </a:solidFill>
                <a:latin typeface="Times New Roman"/>
                <a:cs typeface="Times New Roman"/>
              </a:rPr>
              <a:t> </a:t>
            </a:r>
            <a:r>
              <a:rPr sz="2000" spc="-5" dirty="0">
                <a:solidFill>
                  <a:srgbClr val="333399"/>
                </a:solidFill>
                <a:latin typeface="Times New Roman"/>
                <a:cs typeface="Times New Roman"/>
              </a:rPr>
              <a:t>frequenza</a:t>
            </a:r>
            <a:r>
              <a:rPr sz="2000" dirty="0">
                <a:solidFill>
                  <a:srgbClr val="333399"/>
                </a:solidFill>
                <a:latin typeface="Times New Roman"/>
                <a:cs typeface="Times New Roman"/>
              </a:rPr>
              <a:t> </a:t>
            </a:r>
            <a:r>
              <a:rPr sz="2000" spc="-5" dirty="0">
                <a:solidFill>
                  <a:srgbClr val="333399"/>
                </a:solidFill>
                <a:latin typeface="Times New Roman"/>
                <a:cs typeface="Times New Roman"/>
              </a:rPr>
              <a:t>notevolmente</a:t>
            </a:r>
            <a:r>
              <a:rPr sz="2000" dirty="0">
                <a:solidFill>
                  <a:srgbClr val="333399"/>
                </a:solidFill>
                <a:latin typeface="Times New Roman"/>
                <a:cs typeface="Times New Roman"/>
              </a:rPr>
              <a:t> </a:t>
            </a:r>
            <a:r>
              <a:rPr sz="2000" spc="-5" dirty="0">
                <a:solidFill>
                  <a:srgbClr val="333399"/>
                </a:solidFill>
                <a:latin typeface="Times New Roman"/>
                <a:cs typeface="Times New Roman"/>
              </a:rPr>
              <a:t>maggiore</a:t>
            </a:r>
            <a:r>
              <a:rPr sz="2000" dirty="0">
                <a:solidFill>
                  <a:srgbClr val="333399"/>
                </a:solidFill>
                <a:latin typeface="Times New Roman"/>
                <a:cs typeface="Times New Roman"/>
              </a:rPr>
              <a:t> </a:t>
            </a:r>
            <a:r>
              <a:rPr sz="2000" spc="-5" dirty="0">
                <a:solidFill>
                  <a:srgbClr val="333399"/>
                </a:solidFill>
                <a:latin typeface="Times New Roman"/>
                <a:cs typeface="Times New Roman"/>
              </a:rPr>
              <a:t>rispetto</a:t>
            </a:r>
            <a:r>
              <a:rPr sz="2000" dirty="0">
                <a:solidFill>
                  <a:srgbClr val="333399"/>
                </a:solidFill>
                <a:latin typeface="Times New Roman"/>
                <a:cs typeface="Times New Roman"/>
              </a:rPr>
              <a:t> </a:t>
            </a:r>
            <a:r>
              <a:rPr sz="2000" spc="-5" dirty="0">
                <a:solidFill>
                  <a:srgbClr val="333399"/>
                </a:solidFill>
                <a:latin typeface="Times New Roman"/>
                <a:cs typeface="Times New Roman"/>
              </a:rPr>
              <a:t>all’emorragia </a:t>
            </a:r>
            <a:r>
              <a:rPr sz="2000" dirty="0">
                <a:solidFill>
                  <a:srgbClr val="333399"/>
                </a:solidFill>
                <a:latin typeface="Times New Roman"/>
                <a:cs typeface="Times New Roman"/>
              </a:rPr>
              <a:t> </a:t>
            </a:r>
            <a:r>
              <a:rPr sz="2000" spc="-5" dirty="0">
                <a:solidFill>
                  <a:srgbClr val="333399"/>
                </a:solidFill>
                <a:latin typeface="Times New Roman"/>
                <a:cs typeface="Times New Roman"/>
              </a:rPr>
              <a:t>arteriosa considerando il decorso prevalentemente superficiale delle vene nei </a:t>
            </a:r>
            <a:r>
              <a:rPr sz="2000" dirty="0">
                <a:solidFill>
                  <a:srgbClr val="333399"/>
                </a:solidFill>
                <a:latin typeface="Times New Roman"/>
                <a:cs typeface="Times New Roman"/>
              </a:rPr>
              <a:t> </a:t>
            </a:r>
            <a:r>
              <a:rPr sz="2000" spc="-5" dirty="0">
                <a:solidFill>
                  <a:srgbClr val="333399"/>
                </a:solidFill>
                <a:latin typeface="Times New Roman"/>
                <a:cs typeface="Times New Roman"/>
              </a:rPr>
              <a:t>riguardi</a:t>
            </a:r>
            <a:r>
              <a:rPr sz="2000" spc="-10" dirty="0">
                <a:solidFill>
                  <a:srgbClr val="333399"/>
                </a:solidFill>
                <a:latin typeface="Times New Roman"/>
                <a:cs typeface="Times New Roman"/>
              </a:rPr>
              <a:t> </a:t>
            </a:r>
            <a:r>
              <a:rPr sz="2000" spc="-5" dirty="0">
                <a:solidFill>
                  <a:srgbClr val="333399"/>
                </a:solidFill>
                <a:latin typeface="Times New Roman"/>
                <a:cs typeface="Times New Roman"/>
              </a:rPr>
              <a:t>delle arterie</a:t>
            </a:r>
            <a:endParaRPr sz="2000">
              <a:latin typeface="Times New Roman"/>
              <a:cs typeface="Times New Roman"/>
            </a:endParaRPr>
          </a:p>
          <a:p>
            <a:pPr>
              <a:lnSpc>
                <a:spcPct val="100000"/>
              </a:lnSpc>
              <a:spcBef>
                <a:spcPts val="35"/>
              </a:spcBef>
            </a:pPr>
            <a:endParaRPr sz="1850">
              <a:latin typeface="Times New Roman"/>
              <a:cs typeface="Times New Roman"/>
            </a:endParaRPr>
          </a:p>
          <a:p>
            <a:pPr marL="100330">
              <a:lnSpc>
                <a:spcPct val="100000"/>
              </a:lnSpc>
            </a:pPr>
            <a:r>
              <a:rPr sz="2000" spc="-30" dirty="0">
                <a:solidFill>
                  <a:srgbClr val="FF0000"/>
                </a:solidFill>
                <a:latin typeface="Times New Roman"/>
                <a:cs typeface="Times New Roman"/>
              </a:rPr>
              <a:t>Viene</a:t>
            </a:r>
            <a:r>
              <a:rPr sz="2000" dirty="0">
                <a:solidFill>
                  <a:srgbClr val="FF0000"/>
                </a:solidFill>
                <a:latin typeface="Times New Roman"/>
                <a:cs typeface="Times New Roman"/>
              </a:rPr>
              <a:t> </a:t>
            </a:r>
            <a:r>
              <a:rPr sz="2000" spc="-5" dirty="0">
                <a:solidFill>
                  <a:srgbClr val="FF0000"/>
                </a:solidFill>
                <a:latin typeface="Times New Roman"/>
                <a:cs typeface="Times New Roman"/>
              </a:rPr>
              <a:t>individuata</a:t>
            </a:r>
            <a:r>
              <a:rPr sz="2000" spc="5" dirty="0">
                <a:solidFill>
                  <a:srgbClr val="FF0000"/>
                </a:solidFill>
                <a:latin typeface="Times New Roman"/>
                <a:cs typeface="Times New Roman"/>
              </a:rPr>
              <a:t> </a:t>
            </a:r>
            <a:r>
              <a:rPr sz="2000" spc="-5" dirty="0">
                <a:solidFill>
                  <a:srgbClr val="FF0000"/>
                </a:solidFill>
                <a:latin typeface="Times New Roman"/>
                <a:cs typeface="Times New Roman"/>
              </a:rPr>
              <a:t>riscontrando</a:t>
            </a:r>
            <a:r>
              <a:rPr sz="2000" spc="5" dirty="0">
                <a:solidFill>
                  <a:srgbClr val="FF0000"/>
                </a:solidFill>
                <a:latin typeface="Times New Roman"/>
                <a:cs typeface="Times New Roman"/>
              </a:rPr>
              <a:t> </a:t>
            </a:r>
            <a:r>
              <a:rPr sz="2000" spc="-5" dirty="0">
                <a:solidFill>
                  <a:srgbClr val="FF0000"/>
                </a:solidFill>
                <a:latin typeface="Times New Roman"/>
                <a:cs typeface="Times New Roman"/>
              </a:rPr>
              <a:t>la</a:t>
            </a:r>
            <a:r>
              <a:rPr sz="2000" spc="5" dirty="0">
                <a:solidFill>
                  <a:srgbClr val="FF0000"/>
                </a:solidFill>
                <a:latin typeface="Times New Roman"/>
                <a:cs typeface="Times New Roman"/>
              </a:rPr>
              <a:t> </a:t>
            </a:r>
            <a:r>
              <a:rPr sz="2000" spc="-5" dirty="0">
                <a:solidFill>
                  <a:srgbClr val="FF0000"/>
                </a:solidFill>
                <a:latin typeface="Times New Roman"/>
                <a:cs typeface="Times New Roman"/>
              </a:rPr>
              <a:t>presenza</a:t>
            </a:r>
            <a:r>
              <a:rPr sz="2000" dirty="0">
                <a:solidFill>
                  <a:srgbClr val="FF0000"/>
                </a:solidFill>
                <a:latin typeface="Times New Roman"/>
                <a:cs typeface="Times New Roman"/>
              </a:rPr>
              <a:t> di</a:t>
            </a:r>
            <a:r>
              <a:rPr sz="2000" spc="5" dirty="0">
                <a:solidFill>
                  <a:srgbClr val="FF0000"/>
                </a:solidFill>
                <a:latin typeface="Times New Roman"/>
                <a:cs typeface="Times New Roman"/>
              </a:rPr>
              <a:t> </a:t>
            </a:r>
            <a:r>
              <a:rPr sz="2000" dirty="0">
                <a:solidFill>
                  <a:srgbClr val="FF0000"/>
                </a:solidFill>
                <a:latin typeface="Times New Roman"/>
                <a:cs typeface="Times New Roman"/>
              </a:rPr>
              <a:t>due </a:t>
            </a:r>
            <a:r>
              <a:rPr sz="2000" spc="-5" dirty="0">
                <a:solidFill>
                  <a:srgbClr val="FF0000"/>
                </a:solidFill>
                <a:latin typeface="Times New Roman"/>
                <a:cs typeface="Times New Roman"/>
              </a:rPr>
              <a:t>caratteristiche</a:t>
            </a:r>
            <a:r>
              <a:rPr sz="2000" dirty="0">
                <a:solidFill>
                  <a:srgbClr val="FF0000"/>
                </a:solidFill>
                <a:latin typeface="Times New Roman"/>
                <a:cs typeface="Times New Roman"/>
              </a:rPr>
              <a:t> </a:t>
            </a:r>
            <a:r>
              <a:rPr sz="2000" spc="-5" dirty="0">
                <a:solidFill>
                  <a:srgbClr val="FF0000"/>
                </a:solidFill>
                <a:latin typeface="Times New Roman"/>
                <a:cs typeface="Times New Roman"/>
              </a:rPr>
              <a:t>fondamentali:</a:t>
            </a:r>
            <a:endParaRPr sz="2000">
              <a:latin typeface="Times New Roman"/>
              <a:cs typeface="Times New Roman"/>
            </a:endParaRPr>
          </a:p>
          <a:p>
            <a:pPr marL="203200" marR="5080" indent="-190500">
              <a:lnSpc>
                <a:spcPct val="114300"/>
              </a:lnSpc>
              <a:spcBef>
                <a:spcPts val="1230"/>
              </a:spcBef>
              <a:buChar char="•"/>
              <a:tabLst>
                <a:tab pos="203200" algn="l"/>
              </a:tabLst>
            </a:pPr>
            <a:r>
              <a:rPr sz="2000" spc="-5" dirty="0">
                <a:solidFill>
                  <a:srgbClr val="333399"/>
                </a:solidFill>
                <a:latin typeface="Times New Roman"/>
                <a:cs typeface="Times New Roman"/>
              </a:rPr>
              <a:t>la</a:t>
            </a:r>
            <a:r>
              <a:rPr sz="2000" spc="465" dirty="0">
                <a:solidFill>
                  <a:srgbClr val="333399"/>
                </a:solidFill>
                <a:latin typeface="Times New Roman"/>
                <a:cs typeface="Times New Roman"/>
              </a:rPr>
              <a:t> </a:t>
            </a:r>
            <a:r>
              <a:rPr sz="2000" spc="-5" dirty="0">
                <a:solidFill>
                  <a:srgbClr val="333399"/>
                </a:solidFill>
                <a:latin typeface="Times New Roman"/>
                <a:cs typeface="Times New Roman"/>
              </a:rPr>
              <a:t>fuoriuscita</a:t>
            </a:r>
            <a:r>
              <a:rPr sz="2000" spc="465" dirty="0">
                <a:solidFill>
                  <a:srgbClr val="333399"/>
                </a:solidFill>
                <a:latin typeface="Times New Roman"/>
                <a:cs typeface="Times New Roman"/>
              </a:rPr>
              <a:t> </a:t>
            </a:r>
            <a:r>
              <a:rPr sz="2000" dirty="0">
                <a:solidFill>
                  <a:srgbClr val="333399"/>
                </a:solidFill>
                <a:latin typeface="Times New Roman"/>
                <a:cs typeface="Times New Roman"/>
              </a:rPr>
              <a:t>di</a:t>
            </a:r>
            <a:r>
              <a:rPr sz="2000" spc="465" dirty="0">
                <a:solidFill>
                  <a:srgbClr val="333399"/>
                </a:solidFill>
                <a:latin typeface="Times New Roman"/>
                <a:cs typeface="Times New Roman"/>
              </a:rPr>
              <a:t> </a:t>
            </a:r>
            <a:r>
              <a:rPr sz="2000" spc="-5" dirty="0">
                <a:solidFill>
                  <a:srgbClr val="333399"/>
                </a:solidFill>
                <a:latin typeface="Times New Roman"/>
                <a:cs typeface="Times New Roman"/>
              </a:rPr>
              <a:t>sangue</a:t>
            </a:r>
            <a:r>
              <a:rPr sz="2000" spc="465" dirty="0">
                <a:solidFill>
                  <a:srgbClr val="333399"/>
                </a:solidFill>
                <a:latin typeface="Times New Roman"/>
                <a:cs typeface="Times New Roman"/>
              </a:rPr>
              <a:t> </a:t>
            </a:r>
            <a:r>
              <a:rPr sz="2000" spc="-5" dirty="0">
                <a:solidFill>
                  <a:srgbClr val="333399"/>
                </a:solidFill>
                <a:latin typeface="Times New Roman"/>
                <a:cs typeface="Times New Roman"/>
              </a:rPr>
              <a:t>avviene</a:t>
            </a:r>
            <a:r>
              <a:rPr sz="2000" spc="465" dirty="0">
                <a:solidFill>
                  <a:srgbClr val="333399"/>
                </a:solidFill>
                <a:latin typeface="Times New Roman"/>
                <a:cs typeface="Times New Roman"/>
              </a:rPr>
              <a:t> </a:t>
            </a:r>
            <a:r>
              <a:rPr sz="2000" spc="-5" dirty="0">
                <a:solidFill>
                  <a:srgbClr val="333399"/>
                </a:solidFill>
                <a:latin typeface="Times New Roman"/>
                <a:cs typeface="Times New Roman"/>
              </a:rPr>
              <a:t>in</a:t>
            </a:r>
            <a:r>
              <a:rPr sz="2000" spc="465" dirty="0">
                <a:solidFill>
                  <a:srgbClr val="333399"/>
                </a:solidFill>
                <a:latin typeface="Times New Roman"/>
                <a:cs typeface="Times New Roman"/>
              </a:rPr>
              <a:t> </a:t>
            </a:r>
            <a:r>
              <a:rPr sz="2000" b="1" dirty="0">
                <a:solidFill>
                  <a:srgbClr val="FF0000"/>
                </a:solidFill>
                <a:latin typeface="Times New Roman"/>
                <a:cs typeface="Times New Roman"/>
              </a:rPr>
              <a:t>modo</a:t>
            </a:r>
            <a:r>
              <a:rPr sz="2000" b="1" spc="465" dirty="0">
                <a:solidFill>
                  <a:srgbClr val="FF0000"/>
                </a:solidFill>
                <a:latin typeface="Times New Roman"/>
                <a:cs typeface="Times New Roman"/>
              </a:rPr>
              <a:t> </a:t>
            </a:r>
            <a:r>
              <a:rPr sz="2000" b="1" spc="-5" dirty="0">
                <a:solidFill>
                  <a:srgbClr val="FF0000"/>
                </a:solidFill>
                <a:latin typeface="Times New Roman"/>
                <a:cs typeface="Times New Roman"/>
              </a:rPr>
              <a:t>continuo</a:t>
            </a:r>
            <a:r>
              <a:rPr sz="2000" b="1" spc="465" dirty="0">
                <a:solidFill>
                  <a:srgbClr val="FF0000"/>
                </a:solidFill>
                <a:latin typeface="Times New Roman"/>
                <a:cs typeface="Times New Roman"/>
              </a:rPr>
              <a:t> </a:t>
            </a:r>
            <a:r>
              <a:rPr sz="2000" dirty="0">
                <a:solidFill>
                  <a:srgbClr val="333399"/>
                </a:solidFill>
                <a:latin typeface="Times New Roman"/>
                <a:cs typeface="Times New Roman"/>
              </a:rPr>
              <a:t>e</a:t>
            </a:r>
            <a:r>
              <a:rPr sz="2000" spc="465" dirty="0">
                <a:solidFill>
                  <a:srgbClr val="333399"/>
                </a:solidFill>
                <a:latin typeface="Times New Roman"/>
                <a:cs typeface="Times New Roman"/>
              </a:rPr>
              <a:t> </a:t>
            </a:r>
            <a:r>
              <a:rPr sz="2000" dirty="0">
                <a:solidFill>
                  <a:srgbClr val="333399"/>
                </a:solidFill>
                <a:latin typeface="Times New Roman"/>
                <a:cs typeface="Times New Roman"/>
              </a:rPr>
              <a:t>non</a:t>
            </a:r>
            <a:r>
              <a:rPr sz="2000" spc="465" dirty="0">
                <a:solidFill>
                  <a:srgbClr val="333399"/>
                </a:solidFill>
                <a:latin typeface="Times New Roman"/>
                <a:cs typeface="Times New Roman"/>
              </a:rPr>
              <a:t> </a:t>
            </a:r>
            <a:r>
              <a:rPr sz="2000" dirty="0">
                <a:solidFill>
                  <a:srgbClr val="333399"/>
                </a:solidFill>
                <a:latin typeface="Times New Roman"/>
                <a:cs typeface="Times New Roman"/>
              </a:rPr>
              <a:t>a</a:t>
            </a:r>
            <a:r>
              <a:rPr sz="2000" spc="465" dirty="0">
                <a:solidFill>
                  <a:srgbClr val="333399"/>
                </a:solidFill>
                <a:latin typeface="Times New Roman"/>
                <a:cs typeface="Times New Roman"/>
              </a:rPr>
              <a:t> </a:t>
            </a:r>
            <a:r>
              <a:rPr sz="2000" spc="-5" dirty="0">
                <a:solidFill>
                  <a:srgbClr val="333399"/>
                </a:solidFill>
                <a:latin typeface="Times New Roman"/>
                <a:cs typeface="Times New Roman"/>
              </a:rPr>
              <a:t>fiotti</a:t>
            </a:r>
            <a:r>
              <a:rPr sz="2000" spc="465" dirty="0">
                <a:solidFill>
                  <a:srgbClr val="333399"/>
                </a:solidFill>
                <a:latin typeface="Times New Roman"/>
                <a:cs typeface="Times New Roman"/>
              </a:rPr>
              <a:t> </a:t>
            </a:r>
            <a:r>
              <a:rPr sz="2000" spc="-5" dirty="0">
                <a:solidFill>
                  <a:srgbClr val="333399"/>
                </a:solidFill>
                <a:latin typeface="Times New Roman"/>
                <a:cs typeface="Times New Roman"/>
              </a:rPr>
              <a:t>(il</a:t>
            </a:r>
            <a:r>
              <a:rPr sz="2000" spc="465" dirty="0">
                <a:solidFill>
                  <a:srgbClr val="333399"/>
                </a:solidFill>
                <a:latin typeface="Times New Roman"/>
                <a:cs typeface="Times New Roman"/>
              </a:rPr>
              <a:t> </a:t>
            </a:r>
            <a:r>
              <a:rPr sz="2000" spc="-5" dirty="0">
                <a:solidFill>
                  <a:srgbClr val="333399"/>
                </a:solidFill>
                <a:latin typeface="Times New Roman"/>
                <a:cs typeface="Times New Roman"/>
              </a:rPr>
              <a:t>sangue </a:t>
            </a:r>
            <a:r>
              <a:rPr sz="2000" spc="-484" dirty="0">
                <a:solidFill>
                  <a:srgbClr val="333399"/>
                </a:solidFill>
                <a:latin typeface="Times New Roman"/>
                <a:cs typeface="Times New Roman"/>
              </a:rPr>
              <a:t> </a:t>
            </a:r>
            <a:r>
              <a:rPr sz="2000" spc="-5" dirty="0">
                <a:solidFill>
                  <a:srgbClr val="333399"/>
                </a:solidFill>
                <a:latin typeface="Times New Roman"/>
                <a:cs typeface="Times New Roman"/>
              </a:rPr>
              <a:t>venoso</a:t>
            </a:r>
            <a:r>
              <a:rPr sz="2000" dirty="0">
                <a:solidFill>
                  <a:srgbClr val="333399"/>
                </a:solidFill>
                <a:latin typeface="Times New Roman"/>
                <a:cs typeface="Times New Roman"/>
              </a:rPr>
              <a:t> </a:t>
            </a:r>
            <a:r>
              <a:rPr sz="2000" spc="-5" dirty="0">
                <a:solidFill>
                  <a:srgbClr val="333399"/>
                </a:solidFill>
                <a:latin typeface="Times New Roman"/>
                <a:cs typeface="Times New Roman"/>
              </a:rPr>
              <a:t>scorre </a:t>
            </a:r>
            <a:r>
              <a:rPr sz="2000" dirty="0">
                <a:solidFill>
                  <a:srgbClr val="333399"/>
                </a:solidFill>
                <a:latin typeface="Times New Roman"/>
                <a:cs typeface="Times New Roman"/>
              </a:rPr>
              <a:t>a</a:t>
            </a:r>
            <a:r>
              <a:rPr sz="2000" spc="-5" dirty="0">
                <a:solidFill>
                  <a:srgbClr val="333399"/>
                </a:solidFill>
                <a:latin typeface="Times New Roman"/>
                <a:cs typeface="Times New Roman"/>
              </a:rPr>
              <a:t> bassa pressione)</a:t>
            </a:r>
            <a:endParaRPr sz="2000">
              <a:latin typeface="Times New Roman"/>
              <a:cs typeface="Times New Roman"/>
            </a:endParaRPr>
          </a:p>
          <a:p>
            <a:pPr marL="203200" marR="5080" indent="-190500">
              <a:lnSpc>
                <a:spcPct val="114300"/>
              </a:lnSpc>
              <a:buChar char="•"/>
              <a:tabLst>
                <a:tab pos="203200" algn="l"/>
              </a:tabLst>
            </a:pPr>
            <a:r>
              <a:rPr sz="2000" spc="-5" dirty="0">
                <a:solidFill>
                  <a:srgbClr val="333399"/>
                </a:solidFill>
                <a:latin typeface="Times New Roman"/>
                <a:cs typeface="Times New Roman"/>
              </a:rPr>
              <a:t>il</a:t>
            </a:r>
            <a:r>
              <a:rPr sz="2000" spc="110" dirty="0">
                <a:solidFill>
                  <a:srgbClr val="333399"/>
                </a:solidFill>
                <a:latin typeface="Times New Roman"/>
                <a:cs typeface="Times New Roman"/>
              </a:rPr>
              <a:t> </a:t>
            </a:r>
            <a:r>
              <a:rPr sz="2000" spc="-5" dirty="0">
                <a:solidFill>
                  <a:srgbClr val="333399"/>
                </a:solidFill>
                <a:latin typeface="Times New Roman"/>
                <a:cs typeface="Times New Roman"/>
              </a:rPr>
              <a:t>sangue</a:t>
            </a:r>
            <a:r>
              <a:rPr sz="2000" spc="110" dirty="0">
                <a:solidFill>
                  <a:srgbClr val="333399"/>
                </a:solidFill>
                <a:latin typeface="Times New Roman"/>
                <a:cs typeface="Times New Roman"/>
              </a:rPr>
              <a:t> </a:t>
            </a:r>
            <a:r>
              <a:rPr sz="2000" spc="-5" dirty="0">
                <a:solidFill>
                  <a:srgbClr val="333399"/>
                </a:solidFill>
                <a:latin typeface="Times New Roman"/>
                <a:cs typeface="Times New Roman"/>
              </a:rPr>
              <a:t>venoso</a:t>
            </a:r>
            <a:r>
              <a:rPr sz="2000" spc="110" dirty="0">
                <a:solidFill>
                  <a:srgbClr val="333399"/>
                </a:solidFill>
                <a:latin typeface="Times New Roman"/>
                <a:cs typeface="Times New Roman"/>
              </a:rPr>
              <a:t> </a:t>
            </a:r>
            <a:r>
              <a:rPr sz="2000" dirty="0">
                <a:solidFill>
                  <a:srgbClr val="333399"/>
                </a:solidFill>
                <a:latin typeface="Times New Roman"/>
                <a:cs typeface="Times New Roman"/>
              </a:rPr>
              <a:t>si</a:t>
            </a:r>
            <a:r>
              <a:rPr sz="2000" spc="114" dirty="0">
                <a:solidFill>
                  <a:srgbClr val="333399"/>
                </a:solidFill>
                <a:latin typeface="Times New Roman"/>
                <a:cs typeface="Times New Roman"/>
              </a:rPr>
              <a:t> </a:t>
            </a:r>
            <a:r>
              <a:rPr sz="2000" spc="-5" dirty="0">
                <a:solidFill>
                  <a:srgbClr val="333399"/>
                </a:solidFill>
                <a:latin typeface="Times New Roman"/>
                <a:cs typeface="Times New Roman"/>
              </a:rPr>
              <a:t>presenta</a:t>
            </a:r>
            <a:r>
              <a:rPr sz="2000" spc="110" dirty="0">
                <a:solidFill>
                  <a:srgbClr val="333399"/>
                </a:solidFill>
                <a:latin typeface="Times New Roman"/>
                <a:cs typeface="Times New Roman"/>
              </a:rPr>
              <a:t> </a:t>
            </a:r>
            <a:r>
              <a:rPr sz="2000" dirty="0">
                <a:solidFill>
                  <a:srgbClr val="333399"/>
                </a:solidFill>
                <a:latin typeface="Times New Roman"/>
                <a:cs typeface="Times New Roman"/>
              </a:rPr>
              <a:t>di</a:t>
            </a:r>
            <a:r>
              <a:rPr sz="2000" spc="110" dirty="0">
                <a:solidFill>
                  <a:srgbClr val="333399"/>
                </a:solidFill>
                <a:latin typeface="Times New Roman"/>
                <a:cs typeface="Times New Roman"/>
              </a:rPr>
              <a:t> </a:t>
            </a:r>
            <a:r>
              <a:rPr sz="2000" b="1" spc="-10" dirty="0">
                <a:solidFill>
                  <a:srgbClr val="FF0000"/>
                </a:solidFill>
                <a:latin typeface="Times New Roman"/>
                <a:cs typeface="Times New Roman"/>
              </a:rPr>
              <a:t>colore</a:t>
            </a:r>
            <a:r>
              <a:rPr sz="2000" b="1" spc="110" dirty="0">
                <a:solidFill>
                  <a:srgbClr val="FF0000"/>
                </a:solidFill>
                <a:latin typeface="Times New Roman"/>
                <a:cs typeface="Times New Roman"/>
              </a:rPr>
              <a:t> </a:t>
            </a:r>
            <a:r>
              <a:rPr sz="2000" b="1" spc="-10" dirty="0">
                <a:solidFill>
                  <a:srgbClr val="FF0000"/>
                </a:solidFill>
                <a:latin typeface="Times New Roman"/>
                <a:cs typeface="Times New Roman"/>
              </a:rPr>
              <a:t>rosso</a:t>
            </a:r>
            <a:r>
              <a:rPr sz="2000" b="1" spc="114" dirty="0">
                <a:solidFill>
                  <a:srgbClr val="FF0000"/>
                </a:solidFill>
                <a:latin typeface="Times New Roman"/>
                <a:cs typeface="Times New Roman"/>
              </a:rPr>
              <a:t> </a:t>
            </a:r>
            <a:r>
              <a:rPr sz="2000" b="1" spc="-10" dirty="0">
                <a:solidFill>
                  <a:srgbClr val="FF0000"/>
                </a:solidFill>
                <a:latin typeface="Times New Roman"/>
                <a:cs typeface="Times New Roman"/>
              </a:rPr>
              <a:t>scuro</a:t>
            </a:r>
            <a:r>
              <a:rPr sz="2000" b="1" spc="110" dirty="0">
                <a:solidFill>
                  <a:srgbClr val="FF0000"/>
                </a:solidFill>
                <a:latin typeface="Times New Roman"/>
                <a:cs typeface="Times New Roman"/>
              </a:rPr>
              <a:t> </a:t>
            </a:r>
            <a:r>
              <a:rPr sz="2000" spc="-5" dirty="0">
                <a:solidFill>
                  <a:srgbClr val="333399"/>
                </a:solidFill>
                <a:latin typeface="Times New Roman"/>
                <a:cs typeface="Times New Roman"/>
              </a:rPr>
              <a:t>(il</a:t>
            </a:r>
            <a:r>
              <a:rPr sz="2000" spc="110" dirty="0">
                <a:solidFill>
                  <a:srgbClr val="333399"/>
                </a:solidFill>
                <a:latin typeface="Times New Roman"/>
                <a:cs typeface="Times New Roman"/>
              </a:rPr>
              <a:t> </a:t>
            </a:r>
            <a:r>
              <a:rPr sz="2000" spc="-5" dirty="0">
                <a:solidFill>
                  <a:srgbClr val="333399"/>
                </a:solidFill>
                <a:latin typeface="Times New Roman"/>
                <a:cs typeface="Times New Roman"/>
              </a:rPr>
              <a:t>sangue</a:t>
            </a:r>
            <a:r>
              <a:rPr sz="2000" spc="110" dirty="0">
                <a:solidFill>
                  <a:srgbClr val="333399"/>
                </a:solidFill>
                <a:latin typeface="Times New Roman"/>
                <a:cs typeface="Times New Roman"/>
              </a:rPr>
              <a:t> </a:t>
            </a:r>
            <a:r>
              <a:rPr sz="2000" spc="-5" dirty="0">
                <a:solidFill>
                  <a:srgbClr val="333399"/>
                </a:solidFill>
                <a:latin typeface="Times New Roman"/>
                <a:cs typeface="Times New Roman"/>
              </a:rPr>
              <a:t>venoso</a:t>
            </a:r>
            <a:r>
              <a:rPr sz="2000" spc="114" dirty="0">
                <a:solidFill>
                  <a:srgbClr val="333399"/>
                </a:solidFill>
                <a:latin typeface="Times New Roman"/>
                <a:cs typeface="Times New Roman"/>
              </a:rPr>
              <a:t> </a:t>
            </a:r>
            <a:r>
              <a:rPr sz="2000" dirty="0">
                <a:solidFill>
                  <a:srgbClr val="333399"/>
                </a:solidFill>
                <a:latin typeface="Times New Roman"/>
                <a:cs typeface="Times New Roman"/>
              </a:rPr>
              <a:t>è</a:t>
            </a:r>
            <a:r>
              <a:rPr sz="2000" spc="110" dirty="0">
                <a:solidFill>
                  <a:srgbClr val="333399"/>
                </a:solidFill>
                <a:latin typeface="Times New Roman"/>
                <a:cs typeface="Times New Roman"/>
              </a:rPr>
              <a:t> </a:t>
            </a:r>
            <a:r>
              <a:rPr sz="2000" spc="-5" dirty="0">
                <a:solidFill>
                  <a:srgbClr val="333399"/>
                </a:solidFill>
                <a:latin typeface="Times New Roman"/>
                <a:cs typeface="Times New Roman"/>
              </a:rPr>
              <a:t>povero</a:t>
            </a:r>
            <a:r>
              <a:rPr sz="2000" spc="110" dirty="0">
                <a:solidFill>
                  <a:srgbClr val="333399"/>
                </a:solidFill>
                <a:latin typeface="Times New Roman"/>
                <a:cs typeface="Times New Roman"/>
              </a:rPr>
              <a:t> </a:t>
            </a:r>
            <a:r>
              <a:rPr sz="2000" dirty="0">
                <a:solidFill>
                  <a:srgbClr val="333399"/>
                </a:solidFill>
                <a:latin typeface="Times New Roman"/>
                <a:cs typeface="Times New Roman"/>
              </a:rPr>
              <a:t>di </a:t>
            </a:r>
            <a:r>
              <a:rPr sz="2000" spc="-484" dirty="0">
                <a:solidFill>
                  <a:srgbClr val="333399"/>
                </a:solidFill>
                <a:latin typeface="Times New Roman"/>
                <a:cs typeface="Times New Roman"/>
              </a:rPr>
              <a:t> </a:t>
            </a:r>
            <a:r>
              <a:rPr sz="2000" spc="-5" dirty="0">
                <a:solidFill>
                  <a:srgbClr val="333399"/>
                </a:solidFill>
                <a:latin typeface="Times New Roman"/>
                <a:cs typeface="Times New Roman"/>
              </a:rPr>
              <a:t>ossigeno)</a:t>
            </a:r>
            <a:endParaRPr sz="2000">
              <a:latin typeface="Times New Roman"/>
              <a:cs typeface="Times New Roman"/>
            </a:endParaRPr>
          </a:p>
          <a:p>
            <a:pPr marL="104775" marR="153670" algn="just">
              <a:lnSpc>
                <a:spcPct val="114300"/>
              </a:lnSpc>
              <a:spcBef>
                <a:spcPts val="1855"/>
              </a:spcBef>
            </a:pPr>
            <a:r>
              <a:rPr sz="2000" dirty="0">
                <a:solidFill>
                  <a:srgbClr val="333399"/>
                </a:solidFill>
                <a:latin typeface="Times New Roman"/>
                <a:cs typeface="Times New Roman"/>
              </a:rPr>
              <a:t>Quando</a:t>
            </a:r>
            <a:r>
              <a:rPr sz="2000" spc="5" dirty="0">
                <a:solidFill>
                  <a:srgbClr val="333399"/>
                </a:solidFill>
                <a:latin typeface="Times New Roman"/>
                <a:cs typeface="Times New Roman"/>
              </a:rPr>
              <a:t> </a:t>
            </a:r>
            <a:r>
              <a:rPr sz="2000" dirty="0">
                <a:solidFill>
                  <a:srgbClr val="333399"/>
                </a:solidFill>
                <a:latin typeface="Times New Roman"/>
                <a:cs typeface="Times New Roman"/>
              </a:rPr>
              <a:t>il</a:t>
            </a:r>
            <a:r>
              <a:rPr sz="2000" spc="5" dirty="0">
                <a:solidFill>
                  <a:srgbClr val="333399"/>
                </a:solidFill>
                <a:latin typeface="Times New Roman"/>
                <a:cs typeface="Times New Roman"/>
              </a:rPr>
              <a:t> </a:t>
            </a:r>
            <a:r>
              <a:rPr sz="2000" dirty="0">
                <a:solidFill>
                  <a:srgbClr val="333399"/>
                </a:solidFill>
                <a:latin typeface="Times New Roman"/>
                <a:cs typeface="Times New Roman"/>
              </a:rPr>
              <a:t>vaso</a:t>
            </a:r>
            <a:r>
              <a:rPr sz="2000" spc="5" dirty="0">
                <a:solidFill>
                  <a:srgbClr val="333399"/>
                </a:solidFill>
                <a:latin typeface="Times New Roman"/>
                <a:cs typeface="Times New Roman"/>
              </a:rPr>
              <a:t> </a:t>
            </a:r>
            <a:r>
              <a:rPr sz="2000" dirty="0">
                <a:solidFill>
                  <a:srgbClr val="333399"/>
                </a:solidFill>
                <a:latin typeface="Times New Roman"/>
                <a:cs typeface="Times New Roman"/>
              </a:rPr>
              <a:t>sanguinante</a:t>
            </a:r>
            <a:r>
              <a:rPr sz="2000" spc="5" dirty="0">
                <a:solidFill>
                  <a:srgbClr val="333399"/>
                </a:solidFill>
                <a:latin typeface="Times New Roman"/>
                <a:cs typeface="Times New Roman"/>
              </a:rPr>
              <a:t> </a:t>
            </a:r>
            <a:r>
              <a:rPr sz="2000" dirty="0">
                <a:solidFill>
                  <a:srgbClr val="333399"/>
                </a:solidFill>
                <a:latin typeface="Times New Roman"/>
                <a:cs typeface="Times New Roman"/>
              </a:rPr>
              <a:t>abbia</a:t>
            </a:r>
            <a:r>
              <a:rPr sz="2000" spc="5" dirty="0">
                <a:solidFill>
                  <a:srgbClr val="333399"/>
                </a:solidFill>
                <a:latin typeface="Times New Roman"/>
                <a:cs typeface="Times New Roman"/>
              </a:rPr>
              <a:t> </a:t>
            </a:r>
            <a:r>
              <a:rPr sz="2000" dirty="0">
                <a:solidFill>
                  <a:srgbClr val="333399"/>
                </a:solidFill>
                <a:latin typeface="Times New Roman"/>
                <a:cs typeface="Times New Roman"/>
              </a:rPr>
              <a:t>un</a:t>
            </a:r>
            <a:r>
              <a:rPr sz="2000" spc="5" dirty="0">
                <a:solidFill>
                  <a:srgbClr val="333399"/>
                </a:solidFill>
                <a:latin typeface="Times New Roman"/>
                <a:cs typeface="Times New Roman"/>
              </a:rPr>
              <a:t> </a:t>
            </a:r>
            <a:r>
              <a:rPr sz="2000" dirty="0">
                <a:solidFill>
                  <a:srgbClr val="333399"/>
                </a:solidFill>
                <a:latin typeface="Times New Roman"/>
                <a:cs typeface="Times New Roman"/>
              </a:rPr>
              <a:t>diametro</a:t>
            </a:r>
            <a:r>
              <a:rPr sz="2000" spc="5" dirty="0">
                <a:solidFill>
                  <a:srgbClr val="333399"/>
                </a:solidFill>
                <a:latin typeface="Times New Roman"/>
                <a:cs typeface="Times New Roman"/>
              </a:rPr>
              <a:t> </a:t>
            </a:r>
            <a:r>
              <a:rPr sz="2000" dirty="0">
                <a:solidFill>
                  <a:srgbClr val="333399"/>
                </a:solidFill>
                <a:latin typeface="Times New Roman"/>
                <a:cs typeface="Times New Roman"/>
              </a:rPr>
              <a:t>sufficientemente</a:t>
            </a:r>
            <a:r>
              <a:rPr sz="2000" spc="5" dirty="0">
                <a:solidFill>
                  <a:srgbClr val="333399"/>
                </a:solidFill>
                <a:latin typeface="Times New Roman"/>
                <a:cs typeface="Times New Roman"/>
              </a:rPr>
              <a:t> </a:t>
            </a:r>
            <a:r>
              <a:rPr sz="2000" dirty="0">
                <a:solidFill>
                  <a:srgbClr val="333399"/>
                </a:solidFill>
                <a:latin typeface="Times New Roman"/>
                <a:cs typeface="Times New Roman"/>
              </a:rPr>
              <a:t>grande </a:t>
            </a:r>
            <a:r>
              <a:rPr sz="2000" spc="-484" dirty="0">
                <a:solidFill>
                  <a:srgbClr val="333399"/>
                </a:solidFill>
                <a:latin typeface="Times New Roman"/>
                <a:cs typeface="Times New Roman"/>
              </a:rPr>
              <a:t> </a:t>
            </a:r>
            <a:r>
              <a:rPr sz="2000" spc="-5" dirty="0">
                <a:solidFill>
                  <a:srgbClr val="333399"/>
                </a:solidFill>
                <a:latin typeface="Times New Roman"/>
                <a:cs typeface="Times New Roman"/>
              </a:rPr>
              <a:t>l’emorragia</a:t>
            </a:r>
            <a:r>
              <a:rPr sz="2000" dirty="0">
                <a:solidFill>
                  <a:srgbClr val="333399"/>
                </a:solidFill>
                <a:latin typeface="Times New Roman"/>
                <a:cs typeface="Times New Roman"/>
              </a:rPr>
              <a:t> </a:t>
            </a:r>
            <a:r>
              <a:rPr sz="2000" spc="-5" dirty="0">
                <a:solidFill>
                  <a:srgbClr val="333399"/>
                </a:solidFill>
                <a:latin typeface="Times New Roman"/>
                <a:cs typeface="Times New Roman"/>
              </a:rPr>
              <a:t>venosa</a:t>
            </a:r>
            <a:r>
              <a:rPr sz="2000" dirty="0">
                <a:solidFill>
                  <a:srgbClr val="333399"/>
                </a:solidFill>
                <a:latin typeface="Times New Roman"/>
                <a:cs typeface="Times New Roman"/>
              </a:rPr>
              <a:t> può</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assumere</a:t>
            </a:r>
            <a:r>
              <a:rPr sz="2000" dirty="0">
                <a:solidFill>
                  <a:srgbClr val="333399"/>
                </a:solidFill>
                <a:latin typeface="Times New Roman"/>
                <a:cs typeface="Times New Roman"/>
              </a:rPr>
              <a:t> </a:t>
            </a:r>
            <a:r>
              <a:rPr sz="2000" spc="-5" dirty="0">
                <a:solidFill>
                  <a:srgbClr val="333399"/>
                </a:solidFill>
                <a:latin typeface="Times New Roman"/>
                <a:cs typeface="Times New Roman"/>
              </a:rPr>
              <a:t>gli</a:t>
            </a:r>
            <a:r>
              <a:rPr sz="2000" dirty="0">
                <a:solidFill>
                  <a:srgbClr val="333399"/>
                </a:solidFill>
                <a:latin typeface="Times New Roman"/>
                <a:cs typeface="Times New Roman"/>
              </a:rPr>
              <a:t> </a:t>
            </a:r>
            <a:r>
              <a:rPr sz="2000" spc="-5" dirty="0">
                <a:solidFill>
                  <a:srgbClr val="333399"/>
                </a:solidFill>
                <a:latin typeface="Times New Roman"/>
                <a:cs typeface="Times New Roman"/>
              </a:rPr>
              <a:t>stessi</a:t>
            </a:r>
            <a:r>
              <a:rPr sz="2000" dirty="0">
                <a:solidFill>
                  <a:srgbClr val="333399"/>
                </a:solidFill>
                <a:latin typeface="Times New Roman"/>
                <a:cs typeface="Times New Roman"/>
              </a:rPr>
              <a:t> </a:t>
            </a:r>
            <a:r>
              <a:rPr sz="2000" spc="-5" dirty="0">
                <a:solidFill>
                  <a:srgbClr val="333399"/>
                </a:solidFill>
                <a:latin typeface="Times New Roman"/>
                <a:cs typeface="Times New Roman"/>
              </a:rPr>
              <a:t>caratteri</a:t>
            </a:r>
            <a:r>
              <a:rPr sz="2000" dirty="0">
                <a:solidFill>
                  <a:srgbClr val="333399"/>
                </a:solidFill>
                <a:latin typeface="Times New Roman"/>
                <a:cs typeface="Times New Roman"/>
              </a:rPr>
              <a:t> di</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pericolosità</a:t>
            </a:r>
            <a:r>
              <a:rPr sz="2000" dirty="0">
                <a:solidFill>
                  <a:srgbClr val="333399"/>
                </a:solidFill>
                <a:latin typeface="Times New Roman"/>
                <a:cs typeface="Times New Roman"/>
              </a:rPr>
              <a:t> propri </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dell’emorragia</a:t>
            </a:r>
            <a:r>
              <a:rPr sz="2000" spc="-10" dirty="0">
                <a:solidFill>
                  <a:srgbClr val="333399"/>
                </a:solidFill>
                <a:latin typeface="Times New Roman"/>
                <a:cs typeface="Times New Roman"/>
              </a:rPr>
              <a:t> </a:t>
            </a:r>
            <a:r>
              <a:rPr sz="2000" spc="-5" dirty="0">
                <a:solidFill>
                  <a:srgbClr val="333399"/>
                </a:solidFill>
                <a:latin typeface="Times New Roman"/>
                <a:cs typeface="Times New Roman"/>
              </a:rPr>
              <a:t>arteriosa.</a:t>
            </a:r>
            <a:endParaRPr sz="2000">
              <a:latin typeface="Times New Roman"/>
              <a:cs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8156" y="381000"/>
            <a:ext cx="8807688" cy="1167435"/>
          </a:xfrm>
          <a:prstGeom prst="rect">
            <a:avLst/>
          </a:prstGeom>
        </p:spPr>
        <p:txBody>
          <a:bodyPr vert="horz" wrap="square" lIns="0" tIns="63500" rIns="0" bIns="0" rtlCol="0">
            <a:spAutoFit/>
          </a:bodyPr>
          <a:lstStyle/>
          <a:p>
            <a:pPr marL="1023619" marR="5080" indent="-1011555" algn="ctr">
              <a:lnSpc>
                <a:spcPts val="4500"/>
              </a:lnSpc>
              <a:spcBef>
                <a:spcPts val="500"/>
              </a:spcBef>
              <a:tabLst>
                <a:tab pos="3168650" algn="l"/>
              </a:tabLst>
            </a:pPr>
            <a:r>
              <a:rPr sz="3200" b="1" spc="-5" dirty="0">
                <a:solidFill>
                  <a:srgbClr val="FF0000"/>
                </a:solidFill>
                <a:latin typeface="Arial"/>
                <a:cs typeface="Arial"/>
              </a:rPr>
              <a:t>LA CLASSIFICAZIONE DEGLI  INFORTUNI SU BASE PROGNOSTICA</a:t>
            </a:r>
          </a:p>
        </p:txBody>
      </p:sp>
      <p:sp>
        <p:nvSpPr>
          <p:cNvPr id="3" name="object 3"/>
          <p:cNvSpPr txBox="1"/>
          <p:nvPr/>
        </p:nvSpPr>
        <p:spPr>
          <a:xfrm>
            <a:off x="510540" y="1903898"/>
            <a:ext cx="7912100" cy="3594100"/>
          </a:xfrm>
          <a:prstGeom prst="rect">
            <a:avLst/>
          </a:prstGeom>
        </p:spPr>
        <p:txBody>
          <a:bodyPr vert="horz" wrap="square" lIns="0" tIns="238760" rIns="0" bIns="0" rtlCol="0">
            <a:spAutoFit/>
          </a:bodyPr>
          <a:lstStyle/>
          <a:p>
            <a:pPr marL="170815" indent="-133350">
              <a:lnSpc>
                <a:spcPct val="100000"/>
              </a:lnSpc>
              <a:spcBef>
                <a:spcPts val="1880"/>
              </a:spcBef>
              <a:buClr>
                <a:srgbClr val="009999"/>
              </a:buClr>
              <a:buSzPct val="56250"/>
              <a:buFont typeface="Lucida Sans Unicode"/>
              <a:buChar char="■"/>
              <a:tabLst>
                <a:tab pos="171450" algn="l"/>
              </a:tabLst>
            </a:pPr>
            <a:r>
              <a:rPr sz="3200" dirty="0">
                <a:solidFill>
                  <a:srgbClr val="042788"/>
                </a:solidFill>
                <a:latin typeface="Arial MT"/>
                <a:cs typeface="Arial MT"/>
              </a:rPr>
              <a:t>Lesioni</a:t>
            </a:r>
            <a:r>
              <a:rPr sz="3200" spc="-20" dirty="0">
                <a:solidFill>
                  <a:srgbClr val="042788"/>
                </a:solidFill>
                <a:latin typeface="Arial MT"/>
                <a:cs typeface="Arial MT"/>
              </a:rPr>
              <a:t> </a:t>
            </a:r>
            <a:r>
              <a:rPr sz="3200" dirty="0">
                <a:solidFill>
                  <a:srgbClr val="042788"/>
                </a:solidFill>
                <a:latin typeface="Arial MT"/>
                <a:cs typeface="Arial MT"/>
              </a:rPr>
              <a:t>personali</a:t>
            </a:r>
            <a:r>
              <a:rPr sz="3200" spc="-25" dirty="0">
                <a:solidFill>
                  <a:srgbClr val="042788"/>
                </a:solidFill>
                <a:latin typeface="Arial MT"/>
                <a:cs typeface="Arial MT"/>
              </a:rPr>
              <a:t> </a:t>
            </a:r>
            <a:r>
              <a:rPr sz="3200" b="1" spc="-5" dirty="0">
                <a:solidFill>
                  <a:srgbClr val="042788"/>
                </a:solidFill>
                <a:latin typeface="Arial"/>
                <a:cs typeface="Arial"/>
              </a:rPr>
              <a:t>lievissime</a:t>
            </a:r>
            <a:r>
              <a:rPr sz="3200" b="1" spc="-15" dirty="0">
                <a:solidFill>
                  <a:srgbClr val="042788"/>
                </a:solidFill>
                <a:latin typeface="Arial"/>
                <a:cs typeface="Arial"/>
              </a:rPr>
              <a:t> </a:t>
            </a:r>
            <a:r>
              <a:rPr sz="3200" dirty="0">
                <a:solidFill>
                  <a:srgbClr val="042788"/>
                </a:solidFill>
                <a:latin typeface="Arial MT"/>
                <a:cs typeface="Arial MT"/>
              </a:rPr>
              <a:t>(&lt;20</a:t>
            </a:r>
            <a:r>
              <a:rPr sz="3200" spc="-20" dirty="0">
                <a:solidFill>
                  <a:srgbClr val="042788"/>
                </a:solidFill>
                <a:latin typeface="Arial MT"/>
                <a:cs typeface="Arial MT"/>
              </a:rPr>
              <a:t> </a:t>
            </a:r>
            <a:r>
              <a:rPr sz="3200" dirty="0">
                <a:solidFill>
                  <a:srgbClr val="042788"/>
                </a:solidFill>
                <a:latin typeface="Arial MT"/>
                <a:cs typeface="Arial MT"/>
              </a:rPr>
              <a:t>giorni)</a:t>
            </a:r>
            <a:endParaRPr sz="3200">
              <a:latin typeface="Arial MT"/>
              <a:cs typeface="Arial MT"/>
            </a:endParaRPr>
          </a:p>
          <a:p>
            <a:pPr marL="170815" indent="-133350">
              <a:lnSpc>
                <a:spcPct val="100000"/>
              </a:lnSpc>
              <a:spcBef>
                <a:spcPts val="1780"/>
              </a:spcBef>
              <a:buClr>
                <a:srgbClr val="009999"/>
              </a:buClr>
              <a:buSzPct val="56250"/>
              <a:buFont typeface="Lucida Sans Unicode"/>
              <a:buChar char="■"/>
              <a:tabLst>
                <a:tab pos="171450" algn="l"/>
              </a:tabLst>
            </a:pPr>
            <a:r>
              <a:rPr sz="3200" dirty="0">
                <a:solidFill>
                  <a:srgbClr val="042788"/>
                </a:solidFill>
                <a:latin typeface="Arial MT"/>
                <a:cs typeface="Arial MT"/>
              </a:rPr>
              <a:t>Lesioni</a:t>
            </a:r>
            <a:r>
              <a:rPr sz="3200" spc="-20" dirty="0">
                <a:solidFill>
                  <a:srgbClr val="042788"/>
                </a:solidFill>
                <a:latin typeface="Arial MT"/>
                <a:cs typeface="Arial MT"/>
              </a:rPr>
              <a:t> </a:t>
            </a:r>
            <a:r>
              <a:rPr sz="3200" dirty="0">
                <a:solidFill>
                  <a:srgbClr val="042788"/>
                </a:solidFill>
                <a:latin typeface="Arial MT"/>
                <a:cs typeface="Arial MT"/>
              </a:rPr>
              <a:t>personali</a:t>
            </a:r>
            <a:r>
              <a:rPr sz="3200" spc="-25" dirty="0">
                <a:solidFill>
                  <a:srgbClr val="042788"/>
                </a:solidFill>
                <a:latin typeface="Arial MT"/>
                <a:cs typeface="Arial MT"/>
              </a:rPr>
              <a:t> </a:t>
            </a:r>
            <a:r>
              <a:rPr sz="3200" b="1" spc="-5" dirty="0">
                <a:solidFill>
                  <a:srgbClr val="042788"/>
                </a:solidFill>
                <a:latin typeface="Arial"/>
                <a:cs typeface="Arial"/>
              </a:rPr>
              <a:t>lievi</a:t>
            </a:r>
            <a:r>
              <a:rPr sz="3200" b="1" spc="-15" dirty="0">
                <a:solidFill>
                  <a:srgbClr val="042788"/>
                </a:solidFill>
                <a:latin typeface="Arial"/>
                <a:cs typeface="Arial"/>
              </a:rPr>
              <a:t> </a:t>
            </a:r>
            <a:r>
              <a:rPr sz="3200" dirty="0">
                <a:solidFill>
                  <a:srgbClr val="042788"/>
                </a:solidFill>
                <a:latin typeface="Arial MT"/>
                <a:cs typeface="Arial MT"/>
              </a:rPr>
              <a:t>(21-40</a:t>
            </a:r>
            <a:r>
              <a:rPr sz="3200" spc="-20" dirty="0">
                <a:solidFill>
                  <a:srgbClr val="042788"/>
                </a:solidFill>
                <a:latin typeface="Arial MT"/>
                <a:cs typeface="Arial MT"/>
              </a:rPr>
              <a:t> </a:t>
            </a:r>
            <a:r>
              <a:rPr sz="3200" dirty="0">
                <a:solidFill>
                  <a:srgbClr val="042788"/>
                </a:solidFill>
                <a:latin typeface="Arial MT"/>
                <a:cs typeface="Arial MT"/>
              </a:rPr>
              <a:t>giorni)</a:t>
            </a:r>
            <a:endParaRPr sz="3200">
              <a:latin typeface="Arial MT"/>
              <a:cs typeface="Arial MT"/>
            </a:endParaRPr>
          </a:p>
          <a:p>
            <a:pPr marL="170815" indent="-133350">
              <a:lnSpc>
                <a:spcPct val="100000"/>
              </a:lnSpc>
              <a:spcBef>
                <a:spcPts val="1780"/>
              </a:spcBef>
              <a:buClr>
                <a:srgbClr val="009999"/>
              </a:buClr>
              <a:buSzPct val="56250"/>
              <a:buFont typeface="Lucida Sans Unicode"/>
              <a:buChar char="■"/>
              <a:tabLst>
                <a:tab pos="171450" algn="l"/>
              </a:tabLst>
            </a:pPr>
            <a:r>
              <a:rPr sz="3200" dirty="0">
                <a:solidFill>
                  <a:srgbClr val="042788"/>
                </a:solidFill>
                <a:latin typeface="Arial MT"/>
                <a:cs typeface="Arial MT"/>
              </a:rPr>
              <a:t>Lesioni</a:t>
            </a:r>
            <a:r>
              <a:rPr sz="3200" spc="-20" dirty="0">
                <a:solidFill>
                  <a:srgbClr val="042788"/>
                </a:solidFill>
                <a:latin typeface="Arial MT"/>
                <a:cs typeface="Arial MT"/>
              </a:rPr>
              <a:t> </a:t>
            </a:r>
            <a:r>
              <a:rPr sz="3200" dirty="0">
                <a:solidFill>
                  <a:srgbClr val="042788"/>
                </a:solidFill>
                <a:latin typeface="Arial MT"/>
                <a:cs typeface="Arial MT"/>
              </a:rPr>
              <a:t>personali</a:t>
            </a:r>
            <a:r>
              <a:rPr sz="3200" spc="-25" dirty="0">
                <a:solidFill>
                  <a:srgbClr val="042788"/>
                </a:solidFill>
                <a:latin typeface="Arial MT"/>
                <a:cs typeface="Arial MT"/>
              </a:rPr>
              <a:t> </a:t>
            </a:r>
            <a:r>
              <a:rPr sz="3200" b="1" spc="-5" dirty="0">
                <a:solidFill>
                  <a:srgbClr val="042788"/>
                </a:solidFill>
                <a:latin typeface="Arial"/>
                <a:cs typeface="Arial"/>
              </a:rPr>
              <a:t>gravi</a:t>
            </a:r>
            <a:r>
              <a:rPr sz="3200" b="1" spc="-15" dirty="0">
                <a:solidFill>
                  <a:srgbClr val="042788"/>
                </a:solidFill>
                <a:latin typeface="Arial"/>
                <a:cs typeface="Arial"/>
              </a:rPr>
              <a:t> </a:t>
            </a:r>
            <a:r>
              <a:rPr sz="3200" dirty="0">
                <a:solidFill>
                  <a:srgbClr val="042788"/>
                </a:solidFill>
                <a:latin typeface="Arial MT"/>
                <a:cs typeface="Arial MT"/>
              </a:rPr>
              <a:t>(&gt;40</a:t>
            </a:r>
            <a:r>
              <a:rPr sz="3200" spc="-20" dirty="0">
                <a:solidFill>
                  <a:srgbClr val="042788"/>
                </a:solidFill>
                <a:latin typeface="Arial MT"/>
                <a:cs typeface="Arial MT"/>
              </a:rPr>
              <a:t> </a:t>
            </a:r>
            <a:r>
              <a:rPr sz="3200" dirty="0">
                <a:solidFill>
                  <a:srgbClr val="042788"/>
                </a:solidFill>
                <a:latin typeface="Arial MT"/>
                <a:cs typeface="Arial MT"/>
              </a:rPr>
              <a:t>giorni)</a:t>
            </a:r>
            <a:endParaRPr sz="3200">
              <a:latin typeface="Arial MT"/>
              <a:cs typeface="Arial MT"/>
            </a:endParaRPr>
          </a:p>
          <a:p>
            <a:pPr marL="170815" indent="-133350">
              <a:lnSpc>
                <a:spcPct val="100000"/>
              </a:lnSpc>
              <a:spcBef>
                <a:spcPts val="1780"/>
              </a:spcBef>
              <a:buClr>
                <a:srgbClr val="009999"/>
              </a:buClr>
              <a:buSzPct val="56250"/>
              <a:buFont typeface="Lucida Sans Unicode"/>
              <a:buChar char="■"/>
              <a:tabLst>
                <a:tab pos="171450" algn="l"/>
              </a:tabLst>
            </a:pPr>
            <a:r>
              <a:rPr sz="3200" dirty="0">
                <a:solidFill>
                  <a:srgbClr val="042788"/>
                </a:solidFill>
                <a:latin typeface="Arial MT"/>
                <a:cs typeface="Arial MT"/>
              </a:rPr>
              <a:t>Lesioni</a:t>
            </a:r>
            <a:r>
              <a:rPr sz="3200" spc="-15" dirty="0">
                <a:solidFill>
                  <a:srgbClr val="042788"/>
                </a:solidFill>
                <a:latin typeface="Arial MT"/>
                <a:cs typeface="Arial MT"/>
              </a:rPr>
              <a:t> </a:t>
            </a:r>
            <a:r>
              <a:rPr sz="3200" dirty="0">
                <a:solidFill>
                  <a:srgbClr val="042788"/>
                </a:solidFill>
                <a:latin typeface="Arial MT"/>
                <a:cs typeface="Arial MT"/>
              </a:rPr>
              <a:t>personali</a:t>
            </a:r>
            <a:r>
              <a:rPr sz="3200" spc="-15" dirty="0">
                <a:solidFill>
                  <a:srgbClr val="042788"/>
                </a:solidFill>
                <a:latin typeface="Arial MT"/>
                <a:cs typeface="Arial MT"/>
              </a:rPr>
              <a:t> </a:t>
            </a:r>
            <a:r>
              <a:rPr sz="3200" b="1" spc="-5" dirty="0">
                <a:solidFill>
                  <a:srgbClr val="042788"/>
                </a:solidFill>
                <a:latin typeface="Arial"/>
                <a:cs typeface="Arial"/>
              </a:rPr>
              <a:t>gravissime</a:t>
            </a:r>
            <a:r>
              <a:rPr sz="3200" b="1" spc="-15" dirty="0">
                <a:solidFill>
                  <a:srgbClr val="042788"/>
                </a:solidFill>
                <a:latin typeface="Arial"/>
                <a:cs typeface="Arial"/>
              </a:rPr>
              <a:t> </a:t>
            </a:r>
            <a:r>
              <a:rPr sz="3200" spc="-5" dirty="0">
                <a:solidFill>
                  <a:srgbClr val="042788"/>
                </a:solidFill>
                <a:latin typeface="Arial MT"/>
                <a:cs typeface="Arial MT"/>
              </a:rPr>
              <a:t>(permanenti)</a:t>
            </a:r>
            <a:endParaRPr sz="3200">
              <a:latin typeface="Arial MT"/>
              <a:cs typeface="Arial MT"/>
            </a:endParaRPr>
          </a:p>
          <a:p>
            <a:pPr marL="170815" indent="-133350">
              <a:lnSpc>
                <a:spcPct val="100000"/>
              </a:lnSpc>
              <a:spcBef>
                <a:spcPts val="1780"/>
              </a:spcBef>
              <a:buClr>
                <a:srgbClr val="009999"/>
              </a:buClr>
              <a:buSzPct val="56250"/>
              <a:buFont typeface="Lucida Sans Unicode"/>
              <a:buChar char="■"/>
              <a:tabLst>
                <a:tab pos="171450" algn="l"/>
              </a:tabLst>
            </a:pPr>
            <a:r>
              <a:rPr sz="3200" dirty="0">
                <a:solidFill>
                  <a:srgbClr val="042788"/>
                </a:solidFill>
                <a:latin typeface="Arial MT"/>
                <a:cs typeface="Arial MT"/>
              </a:rPr>
              <a:t>Lesioni</a:t>
            </a:r>
            <a:r>
              <a:rPr sz="3200" spc="-40" dirty="0">
                <a:solidFill>
                  <a:srgbClr val="042788"/>
                </a:solidFill>
                <a:latin typeface="Arial MT"/>
                <a:cs typeface="Arial MT"/>
              </a:rPr>
              <a:t> </a:t>
            </a:r>
            <a:r>
              <a:rPr sz="3200" b="1" spc="-5" dirty="0">
                <a:solidFill>
                  <a:srgbClr val="042788"/>
                </a:solidFill>
                <a:latin typeface="Arial"/>
                <a:cs typeface="Arial"/>
              </a:rPr>
              <a:t>mortali</a:t>
            </a:r>
            <a:endParaRPr sz="3200">
              <a:latin typeface="Arial"/>
              <a:cs typeface="Arial"/>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5102" y="319831"/>
            <a:ext cx="5220970" cy="57404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FF0000"/>
                </a:solidFill>
                <a:latin typeface="Times New Roman"/>
                <a:cs typeface="Times New Roman"/>
              </a:rPr>
              <a:t>E</a:t>
            </a:r>
            <a:r>
              <a:rPr sz="3600" b="1" spc="-5" dirty="0">
                <a:solidFill>
                  <a:srgbClr val="FF0000"/>
                </a:solidFill>
                <a:latin typeface="Times New Roman"/>
                <a:cs typeface="Times New Roman"/>
              </a:rPr>
              <a:t>MO</a:t>
            </a:r>
            <a:r>
              <a:rPr sz="3600" b="1" dirty="0">
                <a:solidFill>
                  <a:srgbClr val="FF0000"/>
                </a:solidFill>
                <a:latin typeface="Times New Roman"/>
                <a:cs typeface="Times New Roman"/>
              </a:rPr>
              <a:t>RRA</a:t>
            </a:r>
            <a:r>
              <a:rPr sz="3600" b="1" spc="-5" dirty="0">
                <a:solidFill>
                  <a:srgbClr val="FF0000"/>
                </a:solidFill>
                <a:latin typeface="Times New Roman"/>
                <a:cs typeface="Times New Roman"/>
              </a:rPr>
              <a:t>G</a:t>
            </a:r>
            <a:r>
              <a:rPr sz="3600" b="1" dirty="0">
                <a:solidFill>
                  <a:srgbClr val="FF0000"/>
                </a:solidFill>
                <a:latin typeface="Times New Roman"/>
                <a:cs typeface="Times New Roman"/>
              </a:rPr>
              <a:t>IA</a:t>
            </a:r>
            <a:r>
              <a:rPr sz="3600" b="1" spc="-200" dirty="0">
                <a:solidFill>
                  <a:srgbClr val="FF0000"/>
                </a:solidFill>
                <a:latin typeface="Times New Roman"/>
                <a:cs typeface="Times New Roman"/>
              </a:rPr>
              <a:t> </a:t>
            </a:r>
            <a:r>
              <a:rPr sz="3600" b="1" dirty="0">
                <a:solidFill>
                  <a:srgbClr val="FF0000"/>
                </a:solidFill>
                <a:latin typeface="Times New Roman"/>
                <a:cs typeface="Times New Roman"/>
              </a:rPr>
              <a:t>ESTERNA</a:t>
            </a:r>
            <a:endParaRPr sz="3600">
              <a:latin typeface="Times New Roman"/>
              <a:cs typeface="Times New Roman"/>
            </a:endParaRPr>
          </a:p>
        </p:txBody>
      </p:sp>
      <p:grpSp>
        <p:nvGrpSpPr>
          <p:cNvPr id="3" name="object 3"/>
          <p:cNvGrpSpPr/>
          <p:nvPr/>
        </p:nvGrpSpPr>
        <p:grpSpPr>
          <a:xfrm>
            <a:off x="0" y="5208151"/>
            <a:ext cx="9113982" cy="821990"/>
            <a:chOff x="-9524" y="5274010"/>
            <a:chExt cx="9152255" cy="1578610"/>
          </a:xfrm>
        </p:grpSpPr>
        <p:sp>
          <p:nvSpPr>
            <p:cNvPr id="4" name="object 4"/>
            <p:cNvSpPr/>
            <p:nvPr/>
          </p:nvSpPr>
          <p:spPr>
            <a:xfrm>
              <a:off x="0" y="5283534"/>
              <a:ext cx="9133205" cy="1559560"/>
            </a:xfrm>
            <a:custGeom>
              <a:avLst/>
              <a:gdLst/>
              <a:ahLst/>
              <a:cxnLst/>
              <a:rect l="l" t="t" r="r" b="b"/>
              <a:pathLst>
                <a:path w="9133205" h="1559559">
                  <a:moveTo>
                    <a:pt x="9132658" y="0"/>
                  </a:moveTo>
                  <a:lnTo>
                    <a:pt x="0" y="0"/>
                  </a:lnTo>
                  <a:lnTo>
                    <a:pt x="0" y="1559046"/>
                  </a:lnTo>
                  <a:lnTo>
                    <a:pt x="9132658" y="1559046"/>
                  </a:lnTo>
                  <a:lnTo>
                    <a:pt x="9132658" y="0"/>
                  </a:lnTo>
                  <a:close/>
                </a:path>
              </a:pathLst>
            </a:custGeom>
            <a:solidFill>
              <a:srgbClr val="000066"/>
            </a:solidFill>
          </p:spPr>
          <p:txBody>
            <a:bodyPr wrap="square" lIns="0" tIns="0" rIns="0" bIns="0" rtlCol="0"/>
            <a:lstStyle/>
            <a:p>
              <a:pPr algn="ctr"/>
              <a:endParaRPr/>
            </a:p>
          </p:txBody>
        </p:sp>
        <p:sp>
          <p:nvSpPr>
            <p:cNvPr id="5" name="object 5"/>
            <p:cNvSpPr/>
            <p:nvPr/>
          </p:nvSpPr>
          <p:spPr>
            <a:xfrm>
              <a:off x="0" y="5283535"/>
              <a:ext cx="9133205" cy="1559560"/>
            </a:xfrm>
            <a:custGeom>
              <a:avLst/>
              <a:gdLst/>
              <a:ahLst/>
              <a:cxnLst/>
              <a:rect l="l" t="t" r="r" b="b"/>
              <a:pathLst>
                <a:path w="9133205" h="1559559">
                  <a:moveTo>
                    <a:pt x="0" y="0"/>
                  </a:moveTo>
                  <a:lnTo>
                    <a:pt x="9132658" y="0"/>
                  </a:lnTo>
                  <a:lnTo>
                    <a:pt x="9132658" y="1559046"/>
                  </a:lnTo>
                  <a:lnTo>
                    <a:pt x="0" y="1559046"/>
                  </a:lnTo>
                </a:path>
              </a:pathLst>
            </a:custGeom>
            <a:ln w="19050">
              <a:solidFill>
                <a:srgbClr val="000000"/>
              </a:solidFill>
            </a:ln>
          </p:spPr>
          <p:txBody>
            <a:bodyPr wrap="square" lIns="0" tIns="0" rIns="0" bIns="0" rtlCol="0"/>
            <a:lstStyle/>
            <a:p>
              <a:pPr algn="ctr"/>
              <a:endParaRPr/>
            </a:p>
          </p:txBody>
        </p:sp>
      </p:grpSp>
      <p:sp>
        <p:nvSpPr>
          <p:cNvPr id="6" name="object 6"/>
          <p:cNvSpPr txBox="1"/>
          <p:nvPr/>
        </p:nvSpPr>
        <p:spPr>
          <a:xfrm>
            <a:off x="-25171" y="974711"/>
            <a:ext cx="9171940" cy="4974590"/>
          </a:xfrm>
          <a:prstGeom prst="rect">
            <a:avLst/>
          </a:prstGeom>
        </p:spPr>
        <p:txBody>
          <a:bodyPr vert="horz" wrap="square" lIns="0" tIns="12700" rIns="0" bIns="0" rtlCol="0">
            <a:spAutoFit/>
          </a:bodyPr>
          <a:lstStyle/>
          <a:p>
            <a:pPr marL="369570" marR="287020" algn="just">
              <a:lnSpc>
                <a:spcPct val="142000"/>
              </a:lnSpc>
              <a:spcBef>
                <a:spcPts val="100"/>
              </a:spcBef>
            </a:pPr>
            <a:r>
              <a:rPr sz="2000" b="1" u="heavy" spc="-10" dirty="0">
                <a:solidFill>
                  <a:srgbClr val="FF0000"/>
                </a:solidFill>
                <a:uFill>
                  <a:solidFill>
                    <a:srgbClr val="FF0000"/>
                  </a:solidFill>
                </a:uFill>
                <a:latin typeface="Times New Roman"/>
                <a:cs typeface="Times New Roman"/>
              </a:rPr>
              <a:t>ARTERIOSA</a:t>
            </a:r>
            <a:r>
              <a:rPr sz="2000" spc="-10" dirty="0">
                <a:solidFill>
                  <a:srgbClr val="FF0000"/>
                </a:solidFill>
                <a:latin typeface="Times New Roman"/>
                <a:cs typeface="Times New Roman"/>
              </a:rPr>
              <a:t>:</a:t>
            </a:r>
            <a:r>
              <a:rPr sz="2000" spc="-5" dirty="0">
                <a:solidFill>
                  <a:srgbClr val="FF0000"/>
                </a:solidFill>
                <a:latin typeface="Times New Roman"/>
                <a:cs typeface="Times New Roman"/>
              </a:rPr>
              <a:t> </a:t>
            </a:r>
            <a:r>
              <a:rPr sz="2000" spc="-5" dirty="0">
                <a:solidFill>
                  <a:srgbClr val="333399"/>
                </a:solidFill>
                <a:latin typeface="Times New Roman"/>
                <a:cs typeface="Times New Roman"/>
              </a:rPr>
              <a:t>Rappresenta</a:t>
            </a:r>
            <a:r>
              <a:rPr sz="2000" dirty="0">
                <a:solidFill>
                  <a:srgbClr val="333399"/>
                </a:solidFill>
                <a:latin typeface="Times New Roman"/>
                <a:cs typeface="Times New Roman"/>
              </a:rPr>
              <a:t> </a:t>
            </a:r>
            <a:r>
              <a:rPr sz="2000" spc="-5" dirty="0">
                <a:solidFill>
                  <a:srgbClr val="333399"/>
                </a:solidFill>
                <a:latin typeface="Times New Roman"/>
                <a:cs typeface="Times New Roman"/>
              </a:rPr>
              <a:t>la</a:t>
            </a:r>
            <a:r>
              <a:rPr sz="2000" dirty="0">
                <a:solidFill>
                  <a:srgbClr val="333399"/>
                </a:solidFill>
                <a:latin typeface="Times New Roman"/>
                <a:cs typeface="Times New Roman"/>
              </a:rPr>
              <a:t> </a:t>
            </a:r>
            <a:r>
              <a:rPr sz="2000" spc="-5" dirty="0">
                <a:solidFill>
                  <a:srgbClr val="333399"/>
                </a:solidFill>
                <a:latin typeface="Times New Roman"/>
                <a:cs typeface="Times New Roman"/>
              </a:rPr>
              <a:t>fuoriuscita</a:t>
            </a:r>
            <a:r>
              <a:rPr sz="2000" dirty="0">
                <a:solidFill>
                  <a:srgbClr val="333399"/>
                </a:solidFill>
                <a:latin typeface="Times New Roman"/>
                <a:cs typeface="Times New Roman"/>
              </a:rPr>
              <a:t> di</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sangue</a:t>
            </a:r>
            <a:r>
              <a:rPr sz="2000" dirty="0">
                <a:solidFill>
                  <a:srgbClr val="333399"/>
                </a:solidFill>
                <a:latin typeface="Times New Roman"/>
                <a:cs typeface="Times New Roman"/>
              </a:rPr>
              <a:t> </a:t>
            </a:r>
            <a:r>
              <a:rPr sz="2000" spc="-5" dirty="0">
                <a:solidFill>
                  <a:srgbClr val="333399"/>
                </a:solidFill>
                <a:latin typeface="Times New Roman"/>
                <a:cs typeface="Times New Roman"/>
              </a:rPr>
              <a:t>proveniente</a:t>
            </a:r>
            <a:r>
              <a:rPr sz="2000" dirty="0">
                <a:solidFill>
                  <a:srgbClr val="333399"/>
                </a:solidFill>
                <a:latin typeface="Times New Roman"/>
                <a:cs typeface="Times New Roman"/>
              </a:rPr>
              <a:t> da</a:t>
            </a:r>
            <a:r>
              <a:rPr sz="2000" spc="5" dirty="0">
                <a:solidFill>
                  <a:srgbClr val="333399"/>
                </a:solidFill>
                <a:latin typeface="Times New Roman"/>
                <a:cs typeface="Times New Roman"/>
              </a:rPr>
              <a:t> </a:t>
            </a:r>
            <a:r>
              <a:rPr sz="2000" dirty="0">
                <a:solidFill>
                  <a:srgbClr val="333399"/>
                </a:solidFill>
                <a:latin typeface="Times New Roman"/>
                <a:cs typeface="Times New Roman"/>
              </a:rPr>
              <a:t>un</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vaso </a:t>
            </a:r>
            <a:r>
              <a:rPr sz="2000" dirty="0">
                <a:solidFill>
                  <a:srgbClr val="333399"/>
                </a:solidFill>
                <a:latin typeface="Times New Roman"/>
                <a:cs typeface="Times New Roman"/>
              </a:rPr>
              <a:t> </a:t>
            </a:r>
            <a:r>
              <a:rPr sz="2000" spc="-5" dirty="0">
                <a:solidFill>
                  <a:srgbClr val="333399"/>
                </a:solidFill>
                <a:latin typeface="Times New Roman"/>
                <a:cs typeface="Times New Roman"/>
              </a:rPr>
              <a:t>arterioso. Poiché interessa vasi prossimi al cuore </a:t>
            </a:r>
            <a:r>
              <a:rPr sz="2000" dirty="0">
                <a:solidFill>
                  <a:srgbClr val="333399"/>
                </a:solidFill>
                <a:latin typeface="Times New Roman"/>
                <a:cs typeface="Times New Roman"/>
              </a:rPr>
              <a:t>e di </a:t>
            </a:r>
            <a:r>
              <a:rPr sz="2000" spc="-5" dirty="0">
                <a:solidFill>
                  <a:srgbClr val="333399"/>
                </a:solidFill>
                <a:latin typeface="Times New Roman"/>
                <a:cs typeface="Times New Roman"/>
              </a:rPr>
              <a:t>diametro particolarmente </a:t>
            </a:r>
            <a:r>
              <a:rPr sz="2000" dirty="0">
                <a:solidFill>
                  <a:srgbClr val="333399"/>
                </a:solidFill>
                <a:latin typeface="Times New Roman"/>
                <a:cs typeface="Times New Roman"/>
              </a:rPr>
              <a:t> </a:t>
            </a:r>
            <a:r>
              <a:rPr sz="2000" spc="-5" dirty="0">
                <a:solidFill>
                  <a:srgbClr val="333399"/>
                </a:solidFill>
                <a:latin typeface="Times New Roman"/>
                <a:cs typeface="Times New Roman"/>
              </a:rPr>
              <a:t>ampio,</a:t>
            </a:r>
            <a:r>
              <a:rPr sz="2000" dirty="0">
                <a:solidFill>
                  <a:srgbClr val="333399"/>
                </a:solidFill>
                <a:latin typeface="Times New Roman"/>
                <a:cs typeface="Times New Roman"/>
              </a:rPr>
              <a:t> </a:t>
            </a:r>
            <a:r>
              <a:rPr sz="2000" spc="-5" dirty="0">
                <a:solidFill>
                  <a:srgbClr val="333399"/>
                </a:solidFill>
                <a:latin typeface="Times New Roman"/>
                <a:cs typeface="Times New Roman"/>
              </a:rPr>
              <a:t>il</a:t>
            </a:r>
            <a:r>
              <a:rPr sz="2000" dirty="0">
                <a:solidFill>
                  <a:srgbClr val="333399"/>
                </a:solidFill>
                <a:latin typeface="Times New Roman"/>
                <a:cs typeface="Times New Roman"/>
              </a:rPr>
              <a:t> </a:t>
            </a:r>
            <a:r>
              <a:rPr sz="2000" spc="-5" dirty="0">
                <a:solidFill>
                  <a:srgbClr val="333399"/>
                </a:solidFill>
                <a:latin typeface="Times New Roman"/>
                <a:cs typeface="Times New Roman"/>
              </a:rPr>
              <a:t>sangue</a:t>
            </a:r>
            <a:r>
              <a:rPr sz="2000" dirty="0">
                <a:solidFill>
                  <a:srgbClr val="333399"/>
                </a:solidFill>
                <a:latin typeface="Times New Roman"/>
                <a:cs typeface="Times New Roman"/>
              </a:rPr>
              <a:t> </a:t>
            </a:r>
            <a:r>
              <a:rPr sz="2000" spc="-5" dirty="0">
                <a:solidFill>
                  <a:srgbClr val="333399"/>
                </a:solidFill>
                <a:latin typeface="Times New Roman"/>
                <a:cs typeface="Times New Roman"/>
              </a:rPr>
              <a:t>fuoriesce</a:t>
            </a:r>
            <a:r>
              <a:rPr sz="2000" dirty="0">
                <a:solidFill>
                  <a:srgbClr val="333399"/>
                </a:solidFill>
                <a:latin typeface="Times New Roman"/>
                <a:cs typeface="Times New Roman"/>
              </a:rPr>
              <a:t> a</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pressione</a:t>
            </a:r>
            <a:r>
              <a:rPr sz="2000" dirty="0">
                <a:solidFill>
                  <a:srgbClr val="333399"/>
                </a:solidFill>
                <a:latin typeface="Times New Roman"/>
                <a:cs typeface="Times New Roman"/>
              </a:rPr>
              <a:t> </a:t>
            </a:r>
            <a:r>
              <a:rPr sz="2000" spc="-5" dirty="0">
                <a:solidFill>
                  <a:srgbClr val="333399"/>
                </a:solidFill>
                <a:latin typeface="Times New Roman"/>
                <a:cs typeface="Times New Roman"/>
              </a:rPr>
              <a:t>estremamente</a:t>
            </a:r>
            <a:r>
              <a:rPr sz="2000" dirty="0">
                <a:solidFill>
                  <a:srgbClr val="333399"/>
                </a:solidFill>
                <a:latin typeface="Times New Roman"/>
                <a:cs typeface="Times New Roman"/>
              </a:rPr>
              <a:t> </a:t>
            </a:r>
            <a:r>
              <a:rPr sz="2000" spc="-5" dirty="0">
                <a:solidFill>
                  <a:srgbClr val="333399"/>
                </a:solidFill>
                <a:latin typeface="Times New Roman"/>
                <a:cs typeface="Times New Roman"/>
              </a:rPr>
              <a:t>elevata</a:t>
            </a:r>
            <a:r>
              <a:rPr sz="2000" dirty="0">
                <a:solidFill>
                  <a:srgbClr val="333399"/>
                </a:solidFill>
                <a:latin typeface="Times New Roman"/>
                <a:cs typeface="Times New Roman"/>
              </a:rPr>
              <a:t> e</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presenta</a:t>
            </a:r>
            <a:r>
              <a:rPr sz="2000" dirty="0">
                <a:solidFill>
                  <a:srgbClr val="333399"/>
                </a:solidFill>
                <a:latin typeface="Times New Roman"/>
                <a:cs typeface="Times New Roman"/>
              </a:rPr>
              <a:t> </a:t>
            </a:r>
            <a:r>
              <a:rPr sz="2000" spc="-5" dirty="0">
                <a:solidFill>
                  <a:srgbClr val="333399"/>
                </a:solidFill>
                <a:latin typeface="Times New Roman"/>
                <a:cs typeface="Times New Roman"/>
              </a:rPr>
              <a:t>scarse </a:t>
            </a:r>
            <a:r>
              <a:rPr sz="2000" spc="-484" dirty="0">
                <a:solidFill>
                  <a:srgbClr val="333399"/>
                </a:solidFill>
                <a:latin typeface="Times New Roman"/>
                <a:cs typeface="Times New Roman"/>
              </a:rPr>
              <a:t> </a:t>
            </a:r>
            <a:r>
              <a:rPr sz="2000" spc="-5" dirty="0">
                <a:solidFill>
                  <a:srgbClr val="333399"/>
                </a:solidFill>
                <a:latin typeface="Times New Roman"/>
                <a:cs typeface="Times New Roman"/>
              </a:rPr>
              <a:t>probabilità</a:t>
            </a:r>
            <a:r>
              <a:rPr sz="2000" spc="-10" dirty="0">
                <a:solidFill>
                  <a:srgbClr val="333399"/>
                </a:solidFill>
                <a:latin typeface="Times New Roman"/>
                <a:cs typeface="Times New Roman"/>
              </a:rPr>
              <a:t> </a:t>
            </a:r>
            <a:r>
              <a:rPr sz="2000" dirty="0">
                <a:solidFill>
                  <a:srgbClr val="333399"/>
                </a:solidFill>
                <a:latin typeface="Times New Roman"/>
                <a:cs typeface="Times New Roman"/>
              </a:rPr>
              <a:t>di</a:t>
            </a:r>
            <a:r>
              <a:rPr sz="2000" spc="-5" dirty="0">
                <a:solidFill>
                  <a:srgbClr val="333399"/>
                </a:solidFill>
                <a:latin typeface="Times New Roman"/>
                <a:cs typeface="Times New Roman"/>
              </a:rPr>
              <a:t> coagulare spontaneamente.</a:t>
            </a:r>
            <a:endParaRPr sz="2000" dirty="0">
              <a:latin typeface="Times New Roman"/>
              <a:cs typeface="Times New Roman"/>
            </a:endParaRPr>
          </a:p>
          <a:p>
            <a:pPr marL="445770" algn="just">
              <a:lnSpc>
                <a:spcPct val="100000"/>
              </a:lnSpc>
              <a:spcBef>
                <a:spcPts val="375"/>
              </a:spcBef>
            </a:pPr>
            <a:r>
              <a:rPr sz="2000" spc="-30" dirty="0">
                <a:solidFill>
                  <a:srgbClr val="333399"/>
                </a:solidFill>
                <a:latin typeface="Times New Roman"/>
                <a:cs typeface="Times New Roman"/>
              </a:rPr>
              <a:t>Viene</a:t>
            </a:r>
            <a:r>
              <a:rPr sz="2000" dirty="0">
                <a:solidFill>
                  <a:srgbClr val="333399"/>
                </a:solidFill>
                <a:latin typeface="Times New Roman"/>
                <a:cs typeface="Times New Roman"/>
              </a:rPr>
              <a:t> </a:t>
            </a:r>
            <a:r>
              <a:rPr sz="2000" spc="-5" dirty="0">
                <a:solidFill>
                  <a:srgbClr val="333399"/>
                </a:solidFill>
                <a:latin typeface="Times New Roman"/>
                <a:cs typeface="Times New Roman"/>
              </a:rPr>
              <a:t>individuata</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riscontrando</a:t>
            </a:r>
            <a:r>
              <a:rPr sz="2000" spc="10" dirty="0">
                <a:solidFill>
                  <a:srgbClr val="333399"/>
                </a:solidFill>
                <a:latin typeface="Times New Roman"/>
                <a:cs typeface="Times New Roman"/>
              </a:rPr>
              <a:t> </a:t>
            </a:r>
            <a:r>
              <a:rPr sz="2000" spc="-5" dirty="0">
                <a:solidFill>
                  <a:srgbClr val="333399"/>
                </a:solidFill>
                <a:latin typeface="Times New Roman"/>
                <a:cs typeface="Times New Roman"/>
              </a:rPr>
              <a:t>la</a:t>
            </a:r>
            <a:r>
              <a:rPr sz="2000" dirty="0">
                <a:solidFill>
                  <a:srgbClr val="333399"/>
                </a:solidFill>
                <a:latin typeface="Times New Roman"/>
                <a:cs typeface="Times New Roman"/>
              </a:rPr>
              <a:t> </a:t>
            </a:r>
            <a:r>
              <a:rPr sz="2000" spc="-5" dirty="0">
                <a:solidFill>
                  <a:srgbClr val="333399"/>
                </a:solidFill>
                <a:latin typeface="Times New Roman"/>
                <a:cs typeface="Times New Roman"/>
              </a:rPr>
              <a:t>presenza</a:t>
            </a:r>
            <a:r>
              <a:rPr sz="2000" spc="5" dirty="0">
                <a:solidFill>
                  <a:srgbClr val="333399"/>
                </a:solidFill>
                <a:latin typeface="Times New Roman"/>
                <a:cs typeface="Times New Roman"/>
              </a:rPr>
              <a:t> </a:t>
            </a:r>
            <a:r>
              <a:rPr sz="2000" dirty="0">
                <a:solidFill>
                  <a:srgbClr val="333399"/>
                </a:solidFill>
                <a:latin typeface="Times New Roman"/>
                <a:cs typeface="Times New Roman"/>
              </a:rPr>
              <a:t>di</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tre</a:t>
            </a:r>
            <a:r>
              <a:rPr sz="2000" dirty="0">
                <a:solidFill>
                  <a:srgbClr val="333399"/>
                </a:solidFill>
                <a:latin typeface="Times New Roman"/>
                <a:cs typeface="Times New Roman"/>
              </a:rPr>
              <a:t> </a:t>
            </a:r>
            <a:r>
              <a:rPr sz="2000" spc="-5" dirty="0">
                <a:solidFill>
                  <a:srgbClr val="333399"/>
                </a:solidFill>
                <a:latin typeface="Times New Roman"/>
                <a:cs typeface="Times New Roman"/>
              </a:rPr>
              <a:t>caratteristiche</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fondamentali:</a:t>
            </a:r>
            <a:endParaRPr sz="2000" dirty="0">
              <a:latin typeface="Times New Roman"/>
              <a:cs typeface="Times New Roman"/>
            </a:endParaRPr>
          </a:p>
          <a:p>
            <a:pPr marL="629920" indent="-191135" algn="just">
              <a:lnSpc>
                <a:spcPct val="100000"/>
              </a:lnSpc>
              <a:spcBef>
                <a:spcPts val="585"/>
              </a:spcBef>
              <a:buChar char="•"/>
              <a:tabLst>
                <a:tab pos="630555" algn="l"/>
              </a:tabLst>
            </a:pPr>
            <a:r>
              <a:rPr sz="2000" dirty="0">
                <a:solidFill>
                  <a:srgbClr val="333399"/>
                </a:solidFill>
                <a:latin typeface="Times New Roman"/>
                <a:cs typeface="Times New Roman"/>
              </a:rPr>
              <a:t>Il</a:t>
            </a:r>
            <a:r>
              <a:rPr sz="2000" spc="370" dirty="0">
                <a:solidFill>
                  <a:srgbClr val="333399"/>
                </a:solidFill>
                <a:latin typeface="Times New Roman"/>
                <a:cs typeface="Times New Roman"/>
              </a:rPr>
              <a:t> </a:t>
            </a:r>
            <a:r>
              <a:rPr sz="2000" spc="-5" dirty="0">
                <a:solidFill>
                  <a:srgbClr val="333399"/>
                </a:solidFill>
                <a:latin typeface="Times New Roman"/>
                <a:cs typeface="Times New Roman"/>
              </a:rPr>
              <a:t>sangue</a:t>
            </a:r>
            <a:r>
              <a:rPr sz="2000" spc="370" dirty="0">
                <a:solidFill>
                  <a:srgbClr val="333399"/>
                </a:solidFill>
                <a:latin typeface="Times New Roman"/>
                <a:cs typeface="Times New Roman"/>
              </a:rPr>
              <a:t> </a:t>
            </a:r>
            <a:r>
              <a:rPr sz="2000" spc="-5" dirty="0">
                <a:solidFill>
                  <a:srgbClr val="333399"/>
                </a:solidFill>
                <a:latin typeface="Times New Roman"/>
                <a:cs typeface="Times New Roman"/>
              </a:rPr>
              <a:t>esce</a:t>
            </a:r>
            <a:r>
              <a:rPr sz="2000" spc="375" dirty="0">
                <a:solidFill>
                  <a:srgbClr val="333399"/>
                </a:solidFill>
                <a:latin typeface="Times New Roman"/>
                <a:cs typeface="Times New Roman"/>
              </a:rPr>
              <a:t> </a:t>
            </a:r>
            <a:r>
              <a:rPr sz="2000" spc="-5" dirty="0">
                <a:solidFill>
                  <a:srgbClr val="333399"/>
                </a:solidFill>
                <a:latin typeface="Times New Roman"/>
                <a:cs typeface="Times New Roman"/>
              </a:rPr>
              <a:t>rapidamente</a:t>
            </a:r>
            <a:r>
              <a:rPr sz="2000" spc="380" dirty="0">
                <a:solidFill>
                  <a:srgbClr val="333399"/>
                </a:solidFill>
                <a:latin typeface="Times New Roman"/>
                <a:cs typeface="Times New Roman"/>
              </a:rPr>
              <a:t> </a:t>
            </a:r>
            <a:r>
              <a:rPr sz="2000" dirty="0">
                <a:solidFill>
                  <a:srgbClr val="333399"/>
                </a:solidFill>
                <a:latin typeface="Times New Roman"/>
                <a:cs typeface="Times New Roman"/>
              </a:rPr>
              <a:t>e</a:t>
            </a:r>
            <a:r>
              <a:rPr sz="2000" spc="375" dirty="0">
                <a:solidFill>
                  <a:srgbClr val="333399"/>
                </a:solidFill>
                <a:latin typeface="Times New Roman"/>
                <a:cs typeface="Times New Roman"/>
              </a:rPr>
              <a:t> </a:t>
            </a:r>
            <a:r>
              <a:rPr sz="2000" spc="-5" dirty="0">
                <a:solidFill>
                  <a:srgbClr val="333399"/>
                </a:solidFill>
                <a:latin typeface="Times New Roman"/>
                <a:cs typeface="Times New Roman"/>
              </a:rPr>
              <a:t>abbondantemente</a:t>
            </a:r>
            <a:r>
              <a:rPr sz="2000" spc="375" dirty="0">
                <a:solidFill>
                  <a:srgbClr val="333399"/>
                </a:solidFill>
                <a:latin typeface="Times New Roman"/>
                <a:cs typeface="Times New Roman"/>
              </a:rPr>
              <a:t> </a:t>
            </a:r>
            <a:r>
              <a:rPr sz="2000" spc="-5" dirty="0">
                <a:solidFill>
                  <a:srgbClr val="333399"/>
                </a:solidFill>
                <a:latin typeface="Times New Roman"/>
                <a:cs typeface="Times New Roman"/>
              </a:rPr>
              <a:t>(in</a:t>
            </a:r>
            <a:r>
              <a:rPr sz="2000" spc="380" dirty="0">
                <a:solidFill>
                  <a:srgbClr val="333399"/>
                </a:solidFill>
                <a:latin typeface="Times New Roman"/>
                <a:cs typeface="Times New Roman"/>
              </a:rPr>
              <a:t> </a:t>
            </a:r>
            <a:r>
              <a:rPr sz="2000" spc="-5" dirty="0">
                <a:solidFill>
                  <a:srgbClr val="333399"/>
                </a:solidFill>
                <a:latin typeface="Times New Roman"/>
                <a:cs typeface="Times New Roman"/>
              </a:rPr>
              <a:t>rapporto</a:t>
            </a:r>
            <a:r>
              <a:rPr sz="2000" spc="375" dirty="0">
                <a:solidFill>
                  <a:srgbClr val="333399"/>
                </a:solidFill>
                <a:latin typeface="Times New Roman"/>
                <a:cs typeface="Times New Roman"/>
              </a:rPr>
              <a:t> </a:t>
            </a:r>
            <a:r>
              <a:rPr sz="2000" spc="-5" dirty="0">
                <a:solidFill>
                  <a:srgbClr val="333399"/>
                </a:solidFill>
                <a:latin typeface="Times New Roman"/>
                <a:cs typeface="Times New Roman"/>
              </a:rPr>
              <a:t>al</a:t>
            </a:r>
            <a:r>
              <a:rPr sz="2000" spc="375" dirty="0">
                <a:solidFill>
                  <a:srgbClr val="333399"/>
                </a:solidFill>
                <a:latin typeface="Times New Roman"/>
                <a:cs typeface="Times New Roman"/>
              </a:rPr>
              <a:t> </a:t>
            </a:r>
            <a:r>
              <a:rPr sz="2000" spc="-5" dirty="0">
                <a:solidFill>
                  <a:srgbClr val="333399"/>
                </a:solidFill>
                <a:latin typeface="Times New Roman"/>
                <a:cs typeface="Times New Roman"/>
              </a:rPr>
              <a:t>diametro</a:t>
            </a:r>
            <a:r>
              <a:rPr sz="2000" spc="380" dirty="0">
                <a:solidFill>
                  <a:srgbClr val="333399"/>
                </a:solidFill>
                <a:latin typeface="Times New Roman"/>
                <a:cs typeface="Times New Roman"/>
              </a:rPr>
              <a:t> </a:t>
            </a:r>
            <a:r>
              <a:rPr sz="2000" spc="-5" dirty="0">
                <a:solidFill>
                  <a:srgbClr val="333399"/>
                </a:solidFill>
                <a:latin typeface="Times New Roman"/>
                <a:cs typeface="Times New Roman"/>
              </a:rPr>
              <a:t>del</a:t>
            </a:r>
            <a:endParaRPr sz="2000" dirty="0">
              <a:latin typeface="Times New Roman"/>
              <a:cs typeface="Times New Roman"/>
            </a:endParaRPr>
          </a:p>
          <a:p>
            <a:pPr marL="629920">
              <a:lnSpc>
                <a:spcPct val="100000"/>
              </a:lnSpc>
              <a:spcBef>
                <a:spcPts val="1010"/>
              </a:spcBef>
            </a:pPr>
            <a:r>
              <a:rPr sz="2000" spc="-5" dirty="0">
                <a:solidFill>
                  <a:srgbClr val="333399"/>
                </a:solidFill>
                <a:latin typeface="Times New Roman"/>
                <a:cs typeface="Times New Roman"/>
              </a:rPr>
              <a:t>vaso)</a:t>
            </a:r>
            <a:endParaRPr sz="2000" dirty="0">
              <a:latin typeface="Times New Roman"/>
              <a:cs typeface="Times New Roman"/>
            </a:endParaRPr>
          </a:p>
          <a:p>
            <a:pPr marL="629920" marR="433070" indent="-190500">
              <a:lnSpc>
                <a:spcPct val="142000"/>
              </a:lnSpc>
              <a:buChar char="•"/>
              <a:tabLst>
                <a:tab pos="630555" algn="l"/>
              </a:tabLst>
            </a:pPr>
            <a:r>
              <a:rPr sz="2000" spc="-5" dirty="0">
                <a:solidFill>
                  <a:srgbClr val="333399"/>
                </a:solidFill>
                <a:latin typeface="Times New Roman"/>
                <a:cs typeface="Times New Roman"/>
              </a:rPr>
              <a:t>il</a:t>
            </a:r>
            <a:r>
              <a:rPr sz="2000" spc="280" dirty="0">
                <a:solidFill>
                  <a:srgbClr val="333399"/>
                </a:solidFill>
                <a:latin typeface="Times New Roman"/>
                <a:cs typeface="Times New Roman"/>
              </a:rPr>
              <a:t> </a:t>
            </a:r>
            <a:r>
              <a:rPr sz="2000" spc="-5" dirty="0">
                <a:solidFill>
                  <a:srgbClr val="333399"/>
                </a:solidFill>
                <a:latin typeface="Times New Roman"/>
                <a:cs typeface="Times New Roman"/>
              </a:rPr>
              <a:t>sangue</a:t>
            </a:r>
            <a:r>
              <a:rPr sz="2000" spc="285" dirty="0">
                <a:solidFill>
                  <a:srgbClr val="333399"/>
                </a:solidFill>
                <a:latin typeface="Times New Roman"/>
                <a:cs typeface="Times New Roman"/>
              </a:rPr>
              <a:t> </a:t>
            </a:r>
            <a:r>
              <a:rPr sz="2000" spc="-5" dirty="0">
                <a:solidFill>
                  <a:srgbClr val="333399"/>
                </a:solidFill>
                <a:latin typeface="Times New Roman"/>
                <a:cs typeface="Times New Roman"/>
              </a:rPr>
              <a:t>fuoriesce</a:t>
            </a:r>
            <a:r>
              <a:rPr sz="2000" spc="285" dirty="0">
                <a:solidFill>
                  <a:srgbClr val="333399"/>
                </a:solidFill>
                <a:latin typeface="Times New Roman"/>
                <a:cs typeface="Times New Roman"/>
              </a:rPr>
              <a:t> </a:t>
            </a:r>
            <a:r>
              <a:rPr sz="2000" dirty="0">
                <a:solidFill>
                  <a:srgbClr val="333399"/>
                </a:solidFill>
                <a:latin typeface="Times New Roman"/>
                <a:cs typeface="Times New Roman"/>
              </a:rPr>
              <a:t>a</a:t>
            </a:r>
            <a:r>
              <a:rPr sz="2000" spc="285" dirty="0">
                <a:solidFill>
                  <a:srgbClr val="333399"/>
                </a:solidFill>
                <a:latin typeface="Times New Roman"/>
                <a:cs typeface="Times New Roman"/>
              </a:rPr>
              <a:t> </a:t>
            </a:r>
            <a:r>
              <a:rPr sz="2000" spc="-5" dirty="0">
                <a:solidFill>
                  <a:srgbClr val="333399"/>
                </a:solidFill>
                <a:latin typeface="Times New Roman"/>
                <a:cs typeface="Times New Roman"/>
              </a:rPr>
              <a:t>fiotti,</a:t>
            </a:r>
            <a:r>
              <a:rPr sz="2000" spc="285" dirty="0">
                <a:solidFill>
                  <a:srgbClr val="333399"/>
                </a:solidFill>
                <a:latin typeface="Times New Roman"/>
                <a:cs typeface="Times New Roman"/>
              </a:rPr>
              <a:t> </a:t>
            </a:r>
            <a:r>
              <a:rPr sz="2000" dirty="0">
                <a:solidFill>
                  <a:srgbClr val="333399"/>
                </a:solidFill>
                <a:latin typeface="Times New Roman"/>
                <a:cs typeface="Times New Roman"/>
              </a:rPr>
              <a:t>a</a:t>
            </a:r>
            <a:r>
              <a:rPr sz="2000" spc="285" dirty="0">
                <a:solidFill>
                  <a:srgbClr val="333399"/>
                </a:solidFill>
                <a:latin typeface="Times New Roman"/>
                <a:cs typeface="Times New Roman"/>
              </a:rPr>
              <a:t> </a:t>
            </a:r>
            <a:r>
              <a:rPr sz="2000" spc="-5" dirty="0">
                <a:solidFill>
                  <a:srgbClr val="333399"/>
                </a:solidFill>
                <a:latin typeface="Times New Roman"/>
                <a:cs typeface="Times New Roman"/>
              </a:rPr>
              <a:t>zampilli</a:t>
            </a:r>
            <a:r>
              <a:rPr sz="2000" spc="285" dirty="0">
                <a:solidFill>
                  <a:srgbClr val="333399"/>
                </a:solidFill>
                <a:latin typeface="Times New Roman"/>
                <a:cs typeface="Times New Roman"/>
              </a:rPr>
              <a:t> </a:t>
            </a:r>
            <a:r>
              <a:rPr sz="2000" spc="-5" dirty="0">
                <a:solidFill>
                  <a:srgbClr val="333399"/>
                </a:solidFill>
                <a:latin typeface="Times New Roman"/>
                <a:cs typeface="Times New Roman"/>
              </a:rPr>
              <a:t>ed</a:t>
            </a:r>
            <a:r>
              <a:rPr sz="2000" spc="285" dirty="0">
                <a:solidFill>
                  <a:srgbClr val="333399"/>
                </a:solidFill>
                <a:latin typeface="Times New Roman"/>
                <a:cs typeface="Times New Roman"/>
              </a:rPr>
              <a:t> </a:t>
            </a:r>
            <a:r>
              <a:rPr sz="2000" spc="-5" dirty="0">
                <a:solidFill>
                  <a:srgbClr val="333399"/>
                </a:solidFill>
                <a:latin typeface="Times New Roman"/>
                <a:cs typeface="Times New Roman"/>
              </a:rPr>
              <a:t>il</a:t>
            </a:r>
            <a:r>
              <a:rPr sz="2000" spc="285" dirty="0">
                <a:solidFill>
                  <a:srgbClr val="333399"/>
                </a:solidFill>
                <a:latin typeface="Times New Roman"/>
                <a:cs typeface="Times New Roman"/>
              </a:rPr>
              <a:t> </a:t>
            </a:r>
            <a:r>
              <a:rPr sz="2000" spc="-5" dirty="0">
                <a:solidFill>
                  <a:srgbClr val="333399"/>
                </a:solidFill>
                <a:latin typeface="Times New Roman"/>
                <a:cs typeface="Times New Roman"/>
              </a:rPr>
              <a:t>ritmo</a:t>
            </a:r>
            <a:r>
              <a:rPr sz="2000" spc="285" dirty="0">
                <a:solidFill>
                  <a:srgbClr val="333399"/>
                </a:solidFill>
                <a:latin typeface="Times New Roman"/>
                <a:cs typeface="Times New Roman"/>
              </a:rPr>
              <a:t> </a:t>
            </a:r>
            <a:r>
              <a:rPr sz="2000" dirty="0">
                <a:solidFill>
                  <a:srgbClr val="333399"/>
                </a:solidFill>
                <a:latin typeface="Times New Roman"/>
                <a:cs typeface="Times New Roman"/>
              </a:rPr>
              <a:t>di</a:t>
            </a:r>
            <a:r>
              <a:rPr sz="2000" spc="285" dirty="0">
                <a:solidFill>
                  <a:srgbClr val="333399"/>
                </a:solidFill>
                <a:latin typeface="Times New Roman"/>
                <a:cs typeface="Times New Roman"/>
              </a:rPr>
              <a:t> </a:t>
            </a:r>
            <a:r>
              <a:rPr sz="2000" spc="-5" dirty="0">
                <a:solidFill>
                  <a:srgbClr val="333399"/>
                </a:solidFill>
                <a:latin typeface="Times New Roman"/>
                <a:cs typeface="Times New Roman"/>
              </a:rPr>
              <a:t>fuoriuscita</a:t>
            </a:r>
            <a:r>
              <a:rPr sz="2000" spc="285" dirty="0">
                <a:solidFill>
                  <a:srgbClr val="333399"/>
                </a:solidFill>
                <a:latin typeface="Times New Roman"/>
                <a:cs typeface="Times New Roman"/>
              </a:rPr>
              <a:t> </a:t>
            </a:r>
            <a:r>
              <a:rPr sz="2000" dirty="0">
                <a:solidFill>
                  <a:srgbClr val="333399"/>
                </a:solidFill>
                <a:latin typeface="Times New Roman"/>
                <a:cs typeface="Times New Roman"/>
              </a:rPr>
              <a:t>è</a:t>
            </a:r>
            <a:r>
              <a:rPr sz="2000" spc="285" dirty="0">
                <a:solidFill>
                  <a:srgbClr val="333399"/>
                </a:solidFill>
                <a:latin typeface="Times New Roman"/>
                <a:cs typeface="Times New Roman"/>
              </a:rPr>
              <a:t> </a:t>
            </a:r>
            <a:r>
              <a:rPr sz="2000" spc="-5" dirty="0">
                <a:solidFill>
                  <a:srgbClr val="333399"/>
                </a:solidFill>
                <a:latin typeface="Times New Roman"/>
                <a:cs typeface="Times New Roman"/>
              </a:rPr>
              <a:t>sincrono</a:t>
            </a:r>
            <a:r>
              <a:rPr sz="2000" spc="285" dirty="0">
                <a:solidFill>
                  <a:srgbClr val="333399"/>
                </a:solidFill>
                <a:latin typeface="Times New Roman"/>
                <a:cs typeface="Times New Roman"/>
              </a:rPr>
              <a:t> </a:t>
            </a:r>
            <a:r>
              <a:rPr sz="2000" dirty="0">
                <a:solidFill>
                  <a:srgbClr val="333399"/>
                </a:solidFill>
                <a:latin typeface="Times New Roman"/>
                <a:cs typeface="Times New Roman"/>
              </a:rPr>
              <a:t>a </a:t>
            </a:r>
            <a:r>
              <a:rPr sz="2000" spc="-484" dirty="0">
                <a:solidFill>
                  <a:srgbClr val="333399"/>
                </a:solidFill>
                <a:latin typeface="Times New Roman"/>
                <a:cs typeface="Times New Roman"/>
              </a:rPr>
              <a:t> </a:t>
            </a:r>
            <a:r>
              <a:rPr sz="2000" spc="-5" dirty="0">
                <a:solidFill>
                  <a:srgbClr val="333399"/>
                </a:solidFill>
                <a:latin typeface="Times New Roman"/>
                <a:cs typeface="Times New Roman"/>
              </a:rPr>
              <a:t>quello</a:t>
            </a:r>
            <a:r>
              <a:rPr sz="2000" dirty="0">
                <a:solidFill>
                  <a:srgbClr val="333399"/>
                </a:solidFill>
                <a:latin typeface="Times New Roman"/>
                <a:cs typeface="Times New Roman"/>
              </a:rPr>
              <a:t> </a:t>
            </a:r>
            <a:r>
              <a:rPr sz="2000" spc="-5" dirty="0">
                <a:solidFill>
                  <a:srgbClr val="333399"/>
                </a:solidFill>
                <a:latin typeface="Times New Roman"/>
                <a:cs typeface="Times New Roman"/>
              </a:rPr>
              <a:t>del</a:t>
            </a:r>
            <a:r>
              <a:rPr sz="2000" dirty="0">
                <a:solidFill>
                  <a:srgbClr val="333399"/>
                </a:solidFill>
                <a:latin typeface="Times New Roman"/>
                <a:cs typeface="Times New Roman"/>
              </a:rPr>
              <a:t> </a:t>
            </a:r>
            <a:r>
              <a:rPr sz="2000" spc="-5" dirty="0">
                <a:solidFill>
                  <a:srgbClr val="333399"/>
                </a:solidFill>
                <a:latin typeface="Times New Roman"/>
                <a:cs typeface="Times New Roman"/>
              </a:rPr>
              <a:t>battito</a:t>
            </a:r>
            <a:r>
              <a:rPr sz="2000" dirty="0">
                <a:solidFill>
                  <a:srgbClr val="333399"/>
                </a:solidFill>
                <a:latin typeface="Times New Roman"/>
                <a:cs typeface="Times New Roman"/>
              </a:rPr>
              <a:t> </a:t>
            </a:r>
            <a:r>
              <a:rPr sz="2000" spc="-5" dirty="0">
                <a:solidFill>
                  <a:srgbClr val="333399"/>
                </a:solidFill>
                <a:latin typeface="Times New Roman"/>
                <a:cs typeface="Times New Roman"/>
              </a:rPr>
              <a:t>cardiaco</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(il</a:t>
            </a:r>
            <a:r>
              <a:rPr sz="2000" dirty="0">
                <a:solidFill>
                  <a:srgbClr val="333399"/>
                </a:solidFill>
                <a:latin typeface="Times New Roman"/>
                <a:cs typeface="Times New Roman"/>
              </a:rPr>
              <a:t> </a:t>
            </a:r>
            <a:r>
              <a:rPr sz="2000" spc="-5" dirty="0">
                <a:solidFill>
                  <a:srgbClr val="333399"/>
                </a:solidFill>
                <a:latin typeface="Times New Roman"/>
                <a:cs typeface="Times New Roman"/>
              </a:rPr>
              <a:t>sangue arterioso</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scorre</a:t>
            </a:r>
            <a:r>
              <a:rPr sz="2000" dirty="0">
                <a:solidFill>
                  <a:srgbClr val="333399"/>
                </a:solidFill>
                <a:latin typeface="Times New Roman"/>
                <a:cs typeface="Times New Roman"/>
              </a:rPr>
              <a:t> </a:t>
            </a:r>
            <a:r>
              <a:rPr sz="2000" spc="-5" dirty="0">
                <a:solidFill>
                  <a:srgbClr val="333399"/>
                </a:solidFill>
                <a:latin typeface="Times New Roman"/>
                <a:cs typeface="Times New Roman"/>
              </a:rPr>
              <a:t>ad</a:t>
            </a:r>
            <a:r>
              <a:rPr sz="2000" dirty="0">
                <a:solidFill>
                  <a:srgbClr val="333399"/>
                </a:solidFill>
                <a:latin typeface="Times New Roman"/>
                <a:cs typeface="Times New Roman"/>
              </a:rPr>
              <a:t> </a:t>
            </a:r>
            <a:r>
              <a:rPr sz="2000" spc="-5" dirty="0">
                <a:solidFill>
                  <a:srgbClr val="333399"/>
                </a:solidFill>
                <a:latin typeface="Times New Roman"/>
                <a:cs typeface="Times New Roman"/>
              </a:rPr>
              <a:t>alta</a:t>
            </a:r>
            <a:r>
              <a:rPr sz="2000" dirty="0">
                <a:solidFill>
                  <a:srgbClr val="333399"/>
                </a:solidFill>
                <a:latin typeface="Times New Roman"/>
                <a:cs typeface="Times New Roman"/>
              </a:rPr>
              <a:t> </a:t>
            </a:r>
            <a:r>
              <a:rPr sz="2000" spc="-5" dirty="0">
                <a:solidFill>
                  <a:srgbClr val="333399"/>
                </a:solidFill>
                <a:latin typeface="Times New Roman"/>
                <a:cs typeface="Times New Roman"/>
              </a:rPr>
              <a:t>pressione)</a:t>
            </a:r>
            <a:endParaRPr sz="2000" dirty="0">
              <a:latin typeface="Times New Roman"/>
              <a:cs typeface="Times New Roman"/>
            </a:endParaRPr>
          </a:p>
          <a:p>
            <a:pPr marL="629920" indent="-191135">
              <a:lnSpc>
                <a:spcPct val="100000"/>
              </a:lnSpc>
              <a:spcBef>
                <a:spcPts val="1005"/>
              </a:spcBef>
              <a:buChar char="•"/>
              <a:tabLst>
                <a:tab pos="630555" algn="l"/>
              </a:tabLst>
            </a:pPr>
            <a:r>
              <a:rPr sz="2000" spc="-5" dirty="0">
                <a:solidFill>
                  <a:srgbClr val="333399"/>
                </a:solidFill>
                <a:latin typeface="Times New Roman"/>
                <a:cs typeface="Times New Roman"/>
              </a:rPr>
              <a:t>il</a:t>
            </a:r>
            <a:r>
              <a:rPr sz="2000" dirty="0">
                <a:solidFill>
                  <a:srgbClr val="333399"/>
                </a:solidFill>
                <a:latin typeface="Times New Roman"/>
                <a:cs typeface="Times New Roman"/>
              </a:rPr>
              <a:t> </a:t>
            </a:r>
            <a:r>
              <a:rPr sz="2000" spc="-5" dirty="0">
                <a:solidFill>
                  <a:srgbClr val="333399"/>
                </a:solidFill>
                <a:latin typeface="Times New Roman"/>
                <a:cs typeface="Times New Roman"/>
              </a:rPr>
              <a:t>colore</a:t>
            </a:r>
            <a:r>
              <a:rPr sz="2000" dirty="0">
                <a:solidFill>
                  <a:srgbClr val="333399"/>
                </a:solidFill>
                <a:latin typeface="Times New Roman"/>
                <a:cs typeface="Times New Roman"/>
              </a:rPr>
              <a:t> </a:t>
            </a:r>
            <a:r>
              <a:rPr sz="2000" spc="-5" dirty="0">
                <a:solidFill>
                  <a:srgbClr val="333399"/>
                </a:solidFill>
                <a:latin typeface="Times New Roman"/>
                <a:cs typeface="Times New Roman"/>
              </a:rPr>
              <a:t>del</a:t>
            </a:r>
            <a:r>
              <a:rPr sz="2000" dirty="0">
                <a:solidFill>
                  <a:srgbClr val="333399"/>
                </a:solidFill>
                <a:latin typeface="Times New Roman"/>
                <a:cs typeface="Times New Roman"/>
              </a:rPr>
              <a:t> </a:t>
            </a:r>
            <a:r>
              <a:rPr sz="2000" spc="-5" dirty="0">
                <a:solidFill>
                  <a:srgbClr val="333399"/>
                </a:solidFill>
                <a:latin typeface="Times New Roman"/>
                <a:cs typeface="Times New Roman"/>
              </a:rPr>
              <a:t>sangue</a:t>
            </a:r>
            <a:r>
              <a:rPr sz="2000" dirty="0">
                <a:solidFill>
                  <a:srgbClr val="333399"/>
                </a:solidFill>
                <a:latin typeface="Times New Roman"/>
                <a:cs typeface="Times New Roman"/>
              </a:rPr>
              <a:t> è rosso</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vivo</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(il</a:t>
            </a:r>
            <a:r>
              <a:rPr sz="2000" dirty="0">
                <a:solidFill>
                  <a:srgbClr val="333399"/>
                </a:solidFill>
                <a:latin typeface="Times New Roman"/>
                <a:cs typeface="Times New Roman"/>
              </a:rPr>
              <a:t> </a:t>
            </a:r>
            <a:r>
              <a:rPr sz="2000" spc="-5" dirty="0">
                <a:solidFill>
                  <a:srgbClr val="333399"/>
                </a:solidFill>
                <a:latin typeface="Times New Roman"/>
                <a:cs typeface="Times New Roman"/>
              </a:rPr>
              <a:t>sangue</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arterioso</a:t>
            </a:r>
            <a:r>
              <a:rPr sz="2000" spc="5" dirty="0">
                <a:solidFill>
                  <a:srgbClr val="333399"/>
                </a:solidFill>
                <a:latin typeface="Times New Roman"/>
                <a:cs typeface="Times New Roman"/>
              </a:rPr>
              <a:t> </a:t>
            </a:r>
            <a:r>
              <a:rPr sz="2000" dirty="0">
                <a:solidFill>
                  <a:srgbClr val="333399"/>
                </a:solidFill>
                <a:latin typeface="Times New Roman"/>
                <a:cs typeface="Times New Roman"/>
              </a:rPr>
              <a:t>è </a:t>
            </a:r>
            <a:r>
              <a:rPr sz="2000" spc="-5" dirty="0">
                <a:solidFill>
                  <a:srgbClr val="333399"/>
                </a:solidFill>
                <a:latin typeface="Times New Roman"/>
                <a:cs typeface="Times New Roman"/>
              </a:rPr>
              <a:t>ricco</a:t>
            </a:r>
            <a:r>
              <a:rPr sz="2000" spc="5" dirty="0">
                <a:solidFill>
                  <a:srgbClr val="333399"/>
                </a:solidFill>
                <a:latin typeface="Times New Roman"/>
                <a:cs typeface="Times New Roman"/>
              </a:rPr>
              <a:t> </a:t>
            </a:r>
            <a:r>
              <a:rPr sz="2000" dirty="0">
                <a:solidFill>
                  <a:srgbClr val="333399"/>
                </a:solidFill>
                <a:latin typeface="Times New Roman"/>
                <a:cs typeface="Times New Roman"/>
              </a:rPr>
              <a:t>di </a:t>
            </a:r>
            <a:r>
              <a:rPr sz="2000" spc="-5" dirty="0">
                <a:solidFill>
                  <a:srgbClr val="333399"/>
                </a:solidFill>
                <a:latin typeface="Times New Roman"/>
                <a:cs typeface="Times New Roman"/>
              </a:rPr>
              <a:t>ossigeno)</a:t>
            </a:r>
            <a:endParaRPr sz="2000" dirty="0">
              <a:latin typeface="Times New Roman"/>
              <a:cs typeface="Times New Roman"/>
            </a:endParaRPr>
          </a:p>
          <a:p>
            <a:pPr marL="12700">
              <a:lnSpc>
                <a:spcPct val="100000"/>
              </a:lnSpc>
              <a:spcBef>
                <a:spcPts val="665"/>
              </a:spcBef>
            </a:pPr>
            <a:r>
              <a:rPr sz="1800" spc="-5" dirty="0">
                <a:solidFill>
                  <a:srgbClr val="FFFFFF"/>
                </a:solidFill>
                <a:latin typeface="Arial MT"/>
                <a:cs typeface="Arial MT"/>
              </a:rPr>
              <a:t>Qualsiasi</a:t>
            </a:r>
            <a:r>
              <a:rPr sz="1800" spc="340" dirty="0">
                <a:solidFill>
                  <a:srgbClr val="FFFFFF"/>
                </a:solidFill>
                <a:latin typeface="Arial MT"/>
                <a:cs typeface="Arial MT"/>
              </a:rPr>
              <a:t> </a:t>
            </a:r>
            <a:r>
              <a:rPr sz="1800" dirty="0">
                <a:solidFill>
                  <a:srgbClr val="FFFFFF"/>
                </a:solidFill>
                <a:latin typeface="Arial MT"/>
                <a:cs typeface="Arial MT"/>
              </a:rPr>
              <a:t>emorragia</a:t>
            </a:r>
            <a:r>
              <a:rPr sz="1800" spc="340" dirty="0">
                <a:solidFill>
                  <a:srgbClr val="FFFFFF"/>
                </a:solidFill>
                <a:latin typeface="Arial MT"/>
                <a:cs typeface="Arial MT"/>
              </a:rPr>
              <a:t> </a:t>
            </a:r>
            <a:r>
              <a:rPr sz="1800" spc="-5" dirty="0">
                <a:solidFill>
                  <a:srgbClr val="FFFFFF"/>
                </a:solidFill>
                <a:latin typeface="Arial MT"/>
                <a:cs typeface="Arial MT"/>
              </a:rPr>
              <a:t>arteriosa</a:t>
            </a:r>
            <a:r>
              <a:rPr sz="1800" spc="345" dirty="0">
                <a:solidFill>
                  <a:srgbClr val="FFFFFF"/>
                </a:solidFill>
                <a:latin typeface="Arial MT"/>
                <a:cs typeface="Arial MT"/>
              </a:rPr>
              <a:t> </a:t>
            </a:r>
            <a:r>
              <a:rPr sz="1800" dirty="0">
                <a:solidFill>
                  <a:srgbClr val="FFFFFF"/>
                </a:solidFill>
                <a:latin typeface="Arial MT"/>
                <a:cs typeface="Arial MT"/>
              </a:rPr>
              <a:t>può</a:t>
            </a:r>
            <a:r>
              <a:rPr sz="1800" spc="340" dirty="0">
                <a:solidFill>
                  <a:srgbClr val="FFFFFF"/>
                </a:solidFill>
                <a:latin typeface="Arial MT"/>
                <a:cs typeface="Arial MT"/>
              </a:rPr>
              <a:t> </a:t>
            </a:r>
            <a:r>
              <a:rPr sz="1800" spc="-5" dirty="0">
                <a:solidFill>
                  <a:srgbClr val="FFFFFF"/>
                </a:solidFill>
                <a:latin typeface="Arial MT"/>
                <a:cs typeface="Arial MT"/>
              </a:rPr>
              <a:t>mettere</a:t>
            </a:r>
            <a:r>
              <a:rPr sz="1800" spc="340" dirty="0">
                <a:solidFill>
                  <a:srgbClr val="FFFFFF"/>
                </a:solidFill>
                <a:latin typeface="Arial MT"/>
                <a:cs typeface="Arial MT"/>
              </a:rPr>
              <a:t> </a:t>
            </a:r>
            <a:r>
              <a:rPr sz="1800" dirty="0">
                <a:solidFill>
                  <a:srgbClr val="FFFFFF"/>
                </a:solidFill>
                <a:latin typeface="Arial MT"/>
                <a:cs typeface="Arial MT"/>
              </a:rPr>
              <a:t>in</a:t>
            </a:r>
            <a:r>
              <a:rPr sz="1800" spc="340" dirty="0">
                <a:solidFill>
                  <a:srgbClr val="FFFFFF"/>
                </a:solidFill>
                <a:latin typeface="Arial MT"/>
                <a:cs typeface="Arial MT"/>
              </a:rPr>
              <a:t> </a:t>
            </a:r>
            <a:r>
              <a:rPr sz="1800" dirty="0">
                <a:solidFill>
                  <a:srgbClr val="FFFFFF"/>
                </a:solidFill>
                <a:latin typeface="Arial MT"/>
                <a:cs typeface="Arial MT"/>
              </a:rPr>
              <a:t>pericolo,</a:t>
            </a:r>
            <a:r>
              <a:rPr sz="1800" spc="340" dirty="0">
                <a:solidFill>
                  <a:srgbClr val="FFFFFF"/>
                </a:solidFill>
                <a:latin typeface="Arial MT"/>
                <a:cs typeface="Arial MT"/>
              </a:rPr>
              <a:t> </a:t>
            </a:r>
            <a:r>
              <a:rPr sz="1800" dirty="0">
                <a:solidFill>
                  <a:srgbClr val="FFFFFF"/>
                </a:solidFill>
                <a:latin typeface="Arial MT"/>
                <a:cs typeface="Arial MT"/>
              </a:rPr>
              <a:t>in</a:t>
            </a:r>
            <a:r>
              <a:rPr sz="1800" spc="340" dirty="0">
                <a:solidFill>
                  <a:srgbClr val="FFFFFF"/>
                </a:solidFill>
                <a:latin typeface="Arial MT"/>
                <a:cs typeface="Arial MT"/>
              </a:rPr>
              <a:t> </a:t>
            </a:r>
            <a:r>
              <a:rPr sz="1800" dirty="0">
                <a:solidFill>
                  <a:srgbClr val="FFFFFF"/>
                </a:solidFill>
                <a:latin typeface="Arial MT"/>
                <a:cs typeface="Arial MT"/>
              </a:rPr>
              <a:t>brevissimo</a:t>
            </a:r>
            <a:r>
              <a:rPr sz="1800" spc="340" dirty="0">
                <a:solidFill>
                  <a:srgbClr val="FFFFFF"/>
                </a:solidFill>
                <a:latin typeface="Arial MT"/>
                <a:cs typeface="Arial MT"/>
              </a:rPr>
              <a:t> </a:t>
            </a:r>
            <a:r>
              <a:rPr sz="1800" spc="-5" dirty="0">
                <a:solidFill>
                  <a:srgbClr val="FFFFFF"/>
                </a:solidFill>
                <a:latin typeface="Arial MT"/>
                <a:cs typeface="Arial MT"/>
              </a:rPr>
              <a:t>tempo,</a:t>
            </a:r>
            <a:r>
              <a:rPr sz="1800" spc="340" dirty="0">
                <a:solidFill>
                  <a:srgbClr val="FFFFFF"/>
                </a:solidFill>
                <a:latin typeface="Arial MT"/>
                <a:cs typeface="Arial MT"/>
              </a:rPr>
              <a:t> </a:t>
            </a:r>
            <a:r>
              <a:rPr sz="1800" dirty="0">
                <a:solidFill>
                  <a:srgbClr val="FFFFFF"/>
                </a:solidFill>
                <a:latin typeface="Arial MT"/>
                <a:cs typeface="Arial MT"/>
              </a:rPr>
              <a:t>la</a:t>
            </a:r>
            <a:r>
              <a:rPr sz="1800" spc="340" dirty="0">
                <a:solidFill>
                  <a:srgbClr val="FFFFFF"/>
                </a:solidFill>
                <a:latin typeface="Arial MT"/>
                <a:cs typeface="Arial MT"/>
              </a:rPr>
              <a:t> </a:t>
            </a:r>
            <a:r>
              <a:rPr sz="1800" spc="-5" dirty="0">
                <a:solidFill>
                  <a:srgbClr val="FFFFFF"/>
                </a:solidFill>
                <a:latin typeface="Arial MT"/>
                <a:cs typeface="Arial MT"/>
              </a:rPr>
              <a:t>vita</a:t>
            </a:r>
            <a:r>
              <a:rPr sz="1800" spc="340" dirty="0">
                <a:solidFill>
                  <a:srgbClr val="FFFFFF"/>
                </a:solidFill>
                <a:latin typeface="Arial MT"/>
                <a:cs typeface="Arial MT"/>
              </a:rPr>
              <a:t> </a:t>
            </a:r>
            <a:r>
              <a:rPr sz="1800" dirty="0">
                <a:solidFill>
                  <a:srgbClr val="FFFFFF"/>
                </a:solidFill>
                <a:latin typeface="Arial MT"/>
                <a:cs typeface="Arial MT"/>
              </a:rPr>
              <a:t>del</a:t>
            </a:r>
            <a:endParaRPr sz="1800" dirty="0">
              <a:latin typeface="Arial MT"/>
              <a:cs typeface="Arial MT"/>
            </a:endParaRPr>
          </a:p>
          <a:p>
            <a:pPr marL="12700">
              <a:lnSpc>
                <a:spcPct val="100000"/>
              </a:lnSpc>
              <a:spcBef>
                <a:spcPts val="960"/>
              </a:spcBef>
            </a:pPr>
            <a:r>
              <a:rPr sz="1800" spc="-5" dirty="0">
                <a:solidFill>
                  <a:srgbClr val="FFFFFF"/>
                </a:solidFill>
                <a:latin typeface="Arial MT"/>
                <a:cs typeface="Arial MT"/>
              </a:rPr>
              <a:t>paziente</a:t>
            </a:r>
            <a:r>
              <a:rPr sz="1800" spc="5" dirty="0">
                <a:solidFill>
                  <a:srgbClr val="FFFFFF"/>
                </a:solidFill>
                <a:latin typeface="Arial MT"/>
                <a:cs typeface="Arial MT"/>
              </a:rPr>
              <a:t> </a:t>
            </a:r>
            <a:r>
              <a:rPr sz="1800" dirty="0">
                <a:solidFill>
                  <a:srgbClr val="FFFFFF"/>
                </a:solidFill>
                <a:latin typeface="Arial MT"/>
                <a:cs typeface="Arial MT"/>
              </a:rPr>
              <a:t>perché</a:t>
            </a:r>
            <a:r>
              <a:rPr sz="1800" spc="10" dirty="0">
                <a:solidFill>
                  <a:srgbClr val="FFFFFF"/>
                </a:solidFill>
                <a:latin typeface="Arial MT"/>
                <a:cs typeface="Arial MT"/>
              </a:rPr>
              <a:t> </a:t>
            </a:r>
            <a:r>
              <a:rPr sz="1800" spc="-5" dirty="0">
                <a:solidFill>
                  <a:srgbClr val="FFFFFF"/>
                </a:solidFill>
                <a:latin typeface="Arial MT"/>
                <a:cs typeface="Arial MT"/>
              </a:rPr>
              <a:t>determina</a:t>
            </a:r>
            <a:r>
              <a:rPr sz="1800" spc="10" dirty="0">
                <a:solidFill>
                  <a:srgbClr val="FFFFFF"/>
                </a:solidFill>
                <a:latin typeface="Arial MT"/>
                <a:cs typeface="Arial MT"/>
              </a:rPr>
              <a:t> </a:t>
            </a:r>
            <a:r>
              <a:rPr sz="1800" spc="-5" dirty="0">
                <a:solidFill>
                  <a:srgbClr val="FFFFFF"/>
                </a:solidFill>
                <a:latin typeface="Arial MT"/>
                <a:cs typeface="Arial MT"/>
              </a:rPr>
              <a:t>perdite</a:t>
            </a:r>
            <a:r>
              <a:rPr sz="1800" spc="10" dirty="0">
                <a:solidFill>
                  <a:srgbClr val="FFFFFF"/>
                </a:solidFill>
                <a:latin typeface="Arial MT"/>
                <a:cs typeface="Arial MT"/>
              </a:rPr>
              <a:t> </a:t>
            </a:r>
            <a:r>
              <a:rPr sz="1800" dirty="0">
                <a:solidFill>
                  <a:srgbClr val="FFFFFF"/>
                </a:solidFill>
                <a:latin typeface="Arial MT"/>
                <a:cs typeface="Arial MT"/>
              </a:rPr>
              <a:t>cospicue</a:t>
            </a:r>
            <a:r>
              <a:rPr sz="1800" spc="10" dirty="0">
                <a:solidFill>
                  <a:srgbClr val="FFFFFF"/>
                </a:solidFill>
                <a:latin typeface="Arial MT"/>
                <a:cs typeface="Arial MT"/>
              </a:rPr>
              <a:t> </a:t>
            </a:r>
            <a:r>
              <a:rPr sz="1800" dirty="0">
                <a:solidFill>
                  <a:srgbClr val="FFFFFF"/>
                </a:solidFill>
                <a:latin typeface="Arial MT"/>
                <a:cs typeface="Arial MT"/>
              </a:rPr>
              <a:t>di</a:t>
            </a:r>
            <a:r>
              <a:rPr sz="1800" spc="10" dirty="0">
                <a:solidFill>
                  <a:srgbClr val="FFFFFF"/>
                </a:solidFill>
                <a:latin typeface="Arial MT"/>
                <a:cs typeface="Arial MT"/>
              </a:rPr>
              <a:t> </a:t>
            </a:r>
            <a:r>
              <a:rPr sz="1800" dirty="0">
                <a:solidFill>
                  <a:srgbClr val="FFFFFF"/>
                </a:solidFill>
                <a:latin typeface="Arial MT"/>
                <a:cs typeface="Arial MT"/>
              </a:rPr>
              <a:t>sangue</a:t>
            </a:r>
            <a:r>
              <a:rPr sz="1800" spc="10" dirty="0">
                <a:solidFill>
                  <a:srgbClr val="FFFFFF"/>
                </a:solidFill>
                <a:latin typeface="Arial MT"/>
                <a:cs typeface="Arial MT"/>
              </a:rPr>
              <a:t> </a:t>
            </a:r>
            <a:r>
              <a:rPr sz="1800" spc="-5" dirty="0">
                <a:solidFill>
                  <a:srgbClr val="FFFFFF"/>
                </a:solidFill>
                <a:latin typeface="Arial MT"/>
                <a:cs typeface="Arial MT"/>
              </a:rPr>
              <a:t>difficilmente</a:t>
            </a:r>
            <a:r>
              <a:rPr sz="1800" spc="10" dirty="0">
                <a:solidFill>
                  <a:srgbClr val="FFFFFF"/>
                </a:solidFill>
                <a:latin typeface="Arial MT"/>
                <a:cs typeface="Arial MT"/>
              </a:rPr>
              <a:t> </a:t>
            </a:r>
            <a:r>
              <a:rPr sz="1800" spc="-5" dirty="0">
                <a:solidFill>
                  <a:srgbClr val="FFFFFF"/>
                </a:solidFill>
                <a:latin typeface="Arial MT"/>
                <a:cs typeface="Arial MT"/>
              </a:rPr>
              <a:t>controllabili.</a:t>
            </a:r>
            <a:endParaRPr sz="1800" dirty="0">
              <a:latin typeface="Arial MT"/>
              <a:cs typeface="Arial MT"/>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889625" y="260350"/>
            <a:ext cx="3060700" cy="3313112"/>
          </a:xfrm>
          <a:prstGeom prst="rect">
            <a:avLst/>
          </a:prstGeom>
        </p:spPr>
      </p:pic>
      <p:sp>
        <p:nvSpPr>
          <p:cNvPr id="3" name="object 3"/>
          <p:cNvSpPr txBox="1"/>
          <p:nvPr/>
        </p:nvSpPr>
        <p:spPr>
          <a:xfrm>
            <a:off x="28575" y="134987"/>
            <a:ext cx="8502650" cy="6006465"/>
          </a:xfrm>
          <a:prstGeom prst="rect">
            <a:avLst/>
          </a:prstGeom>
        </p:spPr>
        <p:txBody>
          <a:bodyPr vert="horz" wrap="square" lIns="0" tIns="12700" rIns="0" bIns="0" rtlCol="0">
            <a:spAutoFit/>
          </a:bodyPr>
          <a:lstStyle/>
          <a:p>
            <a:pPr marL="356870" algn="ctr">
              <a:lnSpc>
                <a:spcPct val="100000"/>
              </a:lnSpc>
              <a:spcBef>
                <a:spcPts val="100"/>
              </a:spcBef>
            </a:pPr>
            <a:r>
              <a:rPr sz="2800" b="1" dirty="0">
                <a:solidFill>
                  <a:srgbClr val="FF0000"/>
                </a:solidFill>
                <a:latin typeface="Times New Roman"/>
                <a:cs typeface="Times New Roman"/>
              </a:rPr>
              <a:t>C</a:t>
            </a:r>
            <a:r>
              <a:rPr sz="2800" b="1" spc="-5" dirty="0">
                <a:solidFill>
                  <a:srgbClr val="FF0000"/>
                </a:solidFill>
                <a:latin typeface="Times New Roman"/>
                <a:cs typeface="Times New Roman"/>
              </a:rPr>
              <a:t>O</a:t>
            </a:r>
            <a:r>
              <a:rPr sz="2800" b="1" dirty="0">
                <a:solidFill>
                  <a:srgbClr val="FF0000"/>
                </a:solidFill>
                <a:latin typeface="Times New Roman"/>
                <a:cs typeface="Times New Roman"/>
              </a:rPr>
              <a:t>SA</a:t>
            </a:r>
            <a:r>
              <a:rPr sz="2800" b="1" spc="-155" dirty="0">
                <a:solidFill>
                  <a:srgbClr val="FF0000"/>
                </a:solidFill>
                <a:latin typeface="Times New Roman"/>
                <a:cs typeface="Times New Roman"/>
              </a:rPr>
              <a:t> </a:t>
            </a:r>
            <a:r>
              <a:rPr sz="2800" b="1" spc="-210" dirty="0">
                <a:solidFill>
                  <a:srgbClr val="FF0000"/>
                </a:solidFill>
                <a:latin typeface="Times New Roman"/>
                <a:cs typeface="Times New Roman"/>
              </a:rPr>
              <a:t>F</a:t>
            </a:r>
            <a:r>
              <a:rPr sz="2800" b="1" dirty="0">
                <a:solidFill>
                  <a:srgbClr val="FF0000"/>
                </a:solidFill>
                <a:latin typeface="Times New Roman"/>
                <a:cs typeface="Times New Roman"/>
              </a:rPr>
              <a:t>ARE</a:t>
            </a:r>
            <a:endParaRPr sz="2800" dirty="0">
              <a:latin typeface="Times New Roman"/>
              <a:cs typeface="Times New Roman"/>
            </a:endParaRPr>
          </a:p>
          <a:p>
            <a:pPr marL="115570" marR="2884805" indent="-99060">
              <a:lnSpc>
                <a:spcPts val="3200"/>
              </a:lnSpc>
              <a:spcBef>
                <a:spcPts val="2380"/>
              </a:spcBef>
            </a:pPr>
            <a:r>
              <a:rPr sz="2800" b="1" dirty="0">
                <a:solidFill>
                  <a:srgbClr val="333399"/>
                </a:solidFill>
                <a:latin typeface="Arial"/>
                <a:cs typeface="Arial"/>
              </a:rPr>
              <a:t>1 </a:t>
            </a:r>
            <a:r>
              <a:rPr sz="2800" b="1" spc="-5" dirty="0">
                <a:solidFill>
                  <a:srgbClr val="333399"/>
                </a:solidFill>
                <a:latin typeface="Arial"/>
                <a:cs typeface="Arial"/>
              </a:rPr>
              <a:t>tamponare l’emorragia con una </a:t>
            </a:r>
            <a:r>
              <a:rPr sz="2800" b="1" spc="-765" dirty="0">
                <a:solidFill>
                  <a:srgbClr val="333399"/>
                </a:solidFill>
                <a:latin typeface="Arial"/>
                <a:cs typeface="Arial"/>
              </a:rPr>
              <a:t> </a:t>
            </a:r>
            <a:r>
              <a:rPr sz="2800" b="1" spc="-5" dirty="0">
                <a:solidFill>
                  <a:srgbClr val="333399"/>
                </a:solidFill>
                <a:latin typeface="Arial"/>
                <a:cs typeface="Arial"/>
              </a:rPr>
              <a:t>pressione diretta </a:t>
            </a:r>
            <a:r>
              <a:rPr sz="2800" b="1" dirty="0">
                <a:solidFill>
                  <a:srgbClr val="333399"/>
                </a:solidFill>
                <a:latin typeface="Arial"/>
                <a:cs typeface="Arial"/>
              </a:rPr>
              <a:t>o </a:t>
            </a:r>
            <a:r>
              <a:rPr sz="2800" b="1" spc="-5" dirty="0">
                <a:solidFill>
                  <a:srgbClr val="333399"/>
                </a:solidFill>
                <a:latin typeface="Arial"/>
                <a:cs typeface="Arial"/>
              </a:rPr>
              <a:t>sui punti di </a:t>
            </a:r>
            <a:r>
              <a:rPr sz="2800" b="1" dirty="0">
                <a:solidFill>
                  <a:srgbClr val="333399"/>
                </a:solidFill>
                <a:latin typeface="Arial"/>
                <a:cs typeface="Arial"/>
              </a:rPr>
              <a:t> </a:t>
            </a:r>
            <a:r>
              <a:rPr sz="2800" b="1" spc="-5" dirty="0">
                <a:solidFill>
                  <a:srgbClr val="333399"/>
                </a:solidFill>
                <a:latin typeface="Arial"/>
                <a:cs typeface="Arial"/>
              </a:rPr>
              <a:t>compressione</a:t>
            </a:r>
            <a:endParaRPr sz="2800" dirty="0">
              <a:latin typeface="Arial"/>
              <a:cs typeface="Arial"/>
            </a:endParaRPr>
          </a:p>
          <a:p>
            <a:pPr marL="17145" marR="4525645">
              <a:lnSpc>
                <a:spcPts val="3200"/>
              </a:lnSpc>
              <a:spcBef>
                <a:spcPts val="1735"/>
              </a:spcBef>
              <a:buAutoNum type="arabicPeriod" startAt="2"/>
              <a:tabLst>
                <a:tab pos="412750" algn="l"/>
              </a:tabLst>
            </a:pPr>
            <a:r>
              <a:rPr sz="2800" b="1" spc="-5" dirty="0">
                <a:solidFill>
                  <a:srgbClr val="333399"/>
                </a:solidFill>
                <a:latin typeface="Arial"/>
                <a:cs typeface="Arial"/>
              </a:rPr>
              <a:t>sdraiare l’infortunato </a:t>
            </a:r>
            <a:r>
              <a:rPr sz="2800" b="1" spc="-765" dirty="0">
                <a:solidFill>
                  <a:srgbClr val="333399"/>
                </a:solidFill>
                <a:latin typeface="Arial"/>
                <a:cs typeface="Arial"/>
              </a:rPr>
              <a:t> </a:t>
            </a:r>
            <a:r>
              <a:rPr sz="2800" b="1" spc="-5" dirty="0">
                <a:solidFill>
                  <a:srgbClr val="333399"/>
                </a:solidFill>
                <a:latin typeface="Arial"/>
                <a:cs typeface="Arial"/>
              </a:rPr>
              <a:t>senza rialzare il</a:t>
            </a:r>
            <a:r>
              <a:rPr sz="2800" b="1" spc="-10" dirty="0">
                <a:solidFill>
                  <a:srgbClr val="333399"/>
                </a:solidFill>
                <a:latin typeface="Arial"/>
                <a:cs typeface="Arial"/>
              </a:rPr>
              <a:t> </a:t>
            </a:r>
            <a:r>
              <a:rPr sz="2800" b="1" spc="-5" dirty="0">
                <a:solidFill>
                  <a:srgbClr val="333399"/>
                </a:solidFill>
                <a:latin typeface="Arial"/>
                <a:cs typeface="Arial"/>
              </a:rPr>
              <a:t>capo</a:t>
            </a:r>
            <a:endParaRPr sz="2800" dirty="0">
              <a:latin typeface="Arial"/>
              <a:cs typeface="Arial"/>
            </a:endParaRPr>
          </a:p>
          <a:p>
            <a:pPr>
              <a:lnSpc>
                <a:spcPct val="100000"/>
              </a:lnSpc>
              <a:spcBef>
                <a:spcPts val="35"/>
              </a:spcBef>
              <a:buClr>
                <a:srgbClr val="333399"/>
              </a:buClr>
              <a:buFont typeface="Arial"/>
              <a:buAutoNum type="arabicPeriod" startAt="2"/>
            </a:pPr>
            <a:endParaRPr sz="3750" dirty="0">
              <a:latin typeface="Arial"/>
              <a:cs typeface="Arial"/>
            </a:endParaRPr>
          </a:p>
          <a:p>
            <a:pPr marL="407670" indent="-395605">
              <a:lnSpc>
                <a:spcPct val="100000"/>
              </a:lnSpc>
              <a:buAutoNum type="arabicPeriod" startAt="2"/>
              <a:tabLst>
                <a:tab pos="408305" algn="l"/>
              </a:tabLst>
            </a:pPr>
            <a:r>
              <a:rPr sz="2800" b="1" spc="-5" dirty="0">
                <a:solidFill>
                  <a:srgbClr val="333399"/>
                </a:solidFill>
                <a:latin typeface="Arial"/>
                <a:cs typeface="Arial"/>
              </a:rPr>
              <a:t>chiamare</a:t>
            </a:r>
            <a:r>
              <a:rPr sz="2800" b="1" dirty="0">
                <a:solidFill>
                  <a:srgbClr val="333399"/>
                </a:solidFill>
                <a:latin typeface="Arial"/>
                <a:cs typeface="Arial"/>
              </a:rPr>
              <a:t> </a:t>
            </a:r>
            <a:r>
              <a:rPr sz="2800" b="1" spc="-5" dirty="0">
                <a:solidFill>
                  <a:srgbClr val="333399"/>
                </a:solidFill>
                <a:latin typeface="Arial"/>
                <a:cs typeface="Arial"/>
              </a:rPr>
              <a:t>tempestivamente</a:t>
            </a:r>
            <a:r>
              <a:rPr sz="2800" b="1" spc="5" dirty="0">
                <a:solidFill>
                  <a:srgbClr val="333399"/>
                </a:solidFill>
                <a:latin typeface="Arial"/>
                <a:cs typeface="Arial"/>
              </a:rPr>
              <a:t> </a:t>
            </a:r>
            <a:r>
              <a:rPr sz="2800" b="1" dirty="0">
                <a:solidFill>
                  <a:srgbClr val="333399"/>
                </a:solidFill>
                <a:latin typeface="Arial"/>
                <a:cs typeface="Arial"/>
              </a:rPr>
              <a:t>i </a:t>
            </a:r>
            <a:r>
              <a:rPr sz="2800" b="1" spc="-5" dirty="0">
                <a:solidFill>
                  <a:srgbClr val="333399"/>
                </a:solidFill>
                <a:latin typeface="Arial"/>
                <a:cs typeface="Arial"/>
              </a:rPr>
              <a:t>soccorsi,</a:t>
            </a:r>
            <a:r>
              <a:rPr sz="2800" b="1" dirty="0">
                <a:solidFill>
                  <a:srgbClr val="333399"/>
                </a:solidFill>
                <a:latin typeface="Arial"/>
                <a:cs typeface="Arial"/>
              </a:rPr>
              <a:t> </a:t>
            </a:r>
            <a:r>
              <a:rPr sz="2800" b="1" spc="-55" dirty="0">
                <a:solidFill>
                  <a:srgbClr val="FF0000"/>
                </a:solidFill>
                <a:latin typeface="Arial"/>
                <a:cs typeface="Arial"/>
              </a:rPr>
              <a:t>112</a:t>
            </a:r>
            <a:endParaRPr sz="2800" dirty="0">
              <a:latin typeface="Arial"/>
              <a:cs typeface="Arial"/>
            </a:endParaRPr>
          </a:p>
          <a:p>
            <a:pPr marL="12700" marR="5080">
              <a:lnSpc>
                <a:spcPts val="3979"/>
              </a:lnSpc>
              <a:spcBef>
                <a:spcPts val="229"/>
              </a:spcBef>
              <a:buAutoNum type="arabicPeriod" startAt="2"/>
              <a:tabLst>
                <a:tab pos="408305" algn="l"/>
              </a:tabLst>
            </a:pPr>
            <a:r>
              <a:rPr sz="2800" b="1" spc="-5" dirty="0">
                <a:solidFill>
                  <a:srgbClr val="333399"/>
                </a:solidFill>
                <a:latin typeface="Arial"/>
                <a:cs typeface="Arial"/>
              </a:rPr>
              <a:t>solo in</a:t>
            </a:r>
            <a:r>
              <a:rPr sz="2800" b="1" dirty="0">
                <a:solidFill>
                  <a:srgbClr val="333399"/>
                </a:solidFill>
                <a:latin typeface="Arial"/>
                <a:cs typeface="Arial"/>
              </a:rPr>
              <a:t> </a:t>
            </a:r>
            <a:r>
              <a:rPr sz="2800" b="1" spc="-5" dirty="0">
                <a:solidFill>
                  <a:srgbClr val="333399"/>
                </a:solidFill>
                <a:latin typeface="Arial"/>
                <a:cs typeface="Arial"/>
              </a:rPr>
              <a:t>situazioni di</a:t>
            </a:r>
            <a:r>
              <a:rPr sz="2800" b="1" dirty="0">
                <a:solidFill>
                  <a:srgbClr val="333399"/>
                </a:solidFill>
                <a:latin typeface="Arial"/>
                <a:cs typeface="Arial"/>
              </a:rPr>
              <a:t> </a:t>
            </a:r>
            <a:r>
              <a:rPr sz="2800" b="1" spc="-5" dirty="0">
                <a:solidFill>
                  <a:srgbClr val="333399"/>
                </a:solidFill>
                <a:latin typeface="Arial"/>
                <a:cs typeface="Arial"/>
              </a:rPr>
              <a:t>rischio</a:t>
            </a:r>
            <a:r>
              <a:rPr sz="2800" b="1" dirty="0">
                <a:solidFill>
                  <a:srgbClr val="333399"/>
                </a:solidFill>
                <a:latin typeface="Arial"/>
                <a:cs typeface="Arial"/>
              </a:rPr>
              <a:t> </a:t>
            </a:r>
            <a:r>
              <a:rPr sz="2800" b="1" spc="-5" dirty="0">
                <a:solidFill>
                  <a:srgbClr val="333399"/>
                </a:solidFill>
                <a:latin typeface="Arial"/>
                <a:cs typeface="Arial"/>
              </a:rPr>
              <a:t>per</a:t>
            </a:r>
            <a:r>
              <a:rPr sz="2800" b="1" dirty="0">
                <a:solidFill>
                  <a:srgbClr val="333399"/>
                </a:solidFill>
                <a:latin typeface="Arial"/>
                <a:cs typeface="Arial"/>
              </a:rPr>
              <a:t> </a:t>
            </a:r>
            <a:r>
              <a:rPr sz="2800" b="1" spc="-5" dirty="0">
                <a:solidFill>
                  <a:srgbClr val="333399"/>
                </a:solidFill>
                <a:latin typeface="Arial"/>
                <a:cs typeface="Arial"/>
              </a:rPr>
              <a:t>la</a:t>
            </a:r>
            <a:r>
              <a:rPr sz="2800" b="1" spc="5" dirty="0">
                <a:solidFill>
                  <a:srgbClr val="333399"/>
                </a:solidFill>
                <a:latin typeface="Arial"/>
                <a:cs typeface="Arial"/>
              </a:rPr>
              <a:t> </a:t>
            </a:r>
            <a:r>
              <a:rPr sz="2800" b="1" spc="-5" dirty="0">
                <a:solidFill>
                  <a:srgbClr val="333399"/>
                </a:solidFill>
                <a:latin typeface="Arial"/>
                <a:cs typeface="Arial"/>
              </a:rPr>
              <a:t>vita, applicare </a:t>
            </a:r>
            <a:r>
              <a:rPr sz="2800" b="1" spc="-760" dirty="0">
                <a:solidFill>
                  <a:srgbClr val="333399"/>
                </a:solidFill>
                <a:latin typeface="Arial"/>
                <a:cs typeface="Arial"/>
              </a:rPr>
              <a:t> </a:t>
            </a:r>
            <a:r>
              <a:rPr sz="2800" b="1" spc="-5" dirty="0">
                <a:solidFill>
                  <a:srgbClr val="333399"/>
                </a:solidFill>
                <a:latin typeface="Arial"/>
                <a:cs typeface="Arial"/>
              </a:rPr>
              <a:t>un laccio (striscia</a:t>
            </a:r>
            <a:r>
              <a:rPr sz="2800" b="1" dirty="0">
                <a:solidFill>
                  <a:srgbClr val="333399"/>
                </a:solidFill>
                <a:latin typeface="Arial"/>
                <a:cs typeface="Arial"/>
              </a:rPr>
              <a:t> </a:t>
            </a:r>
            <a:r>
              <a:rPr sz="2800" b="1" spc="-5" dirty="0">
                <a:solidFill>
                  <a:srgbClr val="333399"/>
                </a:solidFill>
                <a:latin typeface="Arial"/>
                <a:cs typeface="Arial"/>
              </a:rPr>
              <a:t>di tessuto, cintura..)</a:t>
            </a:r>
            <a:endParaRPr sz="2800" dirty="0">
              <a:latin typeface="Arial"/>
              <a:cs typeface="Arial"/>
            </a:endParaRPr>
          </a:p>
          <a:p>
            <a:pPr marL="407670" indent="-395605">
              <a:lnSpc>
                <a:spcPct val="100000"/>
              </a:lnSpc>
              <a:spcBef>
                <a:spcPts val="380"/>
              </a:spcBef>
              <a:buAutoNum type="arabicPeriod" startAt="2"/>
              <a:tabLst>
                <a:tab pos="408305" algn="l"/>
              </a:tabLst>
            </a:pPr>
            <a:r>
              <a:rPr sz="2800" b="1" spc="-5" dirty="0">
                <a:solidFill>
                  <a:srgbClr val="333399"/>
                </a:solidFill>
                <a:latin typeface="Arial"/>
                <a:cs typeface="Arial"/>
              </a:rPr>
              <a:t>non</a:t>
            </a:r>
            <a:r>
              <a:rPr sz="2800" b="1" spc="-10" dirty="0">
                <a:solidFill>
                  <a:srgbClr val="333399"/>
                </a:solidFill>
                <a:latin typeface="Arial"/>
                <a:cs typeface="Arial"/>
              </a:rPr>
              <a:t> </a:t>
            </a:r>
            <a:r>
              <a:rPr sz="2800" b="1" spc="-5" dirty="0">
                <a:solidFill>
                  <a:srgbClr val="333399"/>
                </a:solidFill>
                <a:latin typeface="Arial"/>
                <a:cs typeface="Arial"/>
              </a:rPr>
              <a:t>rimuovere </a:t>
            </a:r>
            <a:r>
              <a:rPr sz="2800" b="1" dirty="0">
                <a:solidFill>
                  <a:srgbClr val="333399"/>
                </a:solidFill>
                <a:latin typeface="Arial"/>
                <a:cs typeface="Arial"/>
              </a:rPr>
              <a:t>i</a:t>
            </a:r>
            <a:r>
              <a:rPr sz="2800" b="1" spc="-5" dirty="0">
                <a:solidFill>
                  <a:srgbClr val="333399"/>
                </a:solidFill>
                <a:latin typeface="Arial"/>
                <a:cs typeface="Arial"/>
              </a:rPr>
              <a:t> corpi</a:t>
            </a:r>
            <a:r>
              <a:rPr sz="2800" b="1" spc="-10" dirty="0">
                <a:solidFill>
                  <a:srgbClr val="333399"/>
                </a:solidFill>
                <a:latin typeface="Arial"/>
                <a:cs typeface="Arial"/>
              </a:rPr>
              <a:t> </a:t>
            </a:r>
            <a:r>
              <a:rPr sz="2800" b="1" spc="-5" dirty="0">
                <a:solidFill>
                  <a:srgbClr val="333399"/>
                </a:solidFill>
                <a:latin typeface="Arial"/>
                <a:cs typeface="Arial"/>
              </a:rPr>
              <a:t>conficcati</a:t>
            </a:r>
            <a:endParaRPr sz="2800" dirty="0">
              <a:latin typeface="Arial"/>
              <a:cs typeface="Arial"/>
            </a:endParaRPr>
          </a:p>
          <a:p>
            <a:pPr marL="407670" indent="-395605">
              <a:lnSpc>
                <a:spcPct val="100000"/>
              </a:lnSpc>
              <a:spcBef>
                <a:spcPts val="615"/>
              </a:spcBef>
              <a:buAutoNum type="arabicPeriod" startAt="2"/>
              <a:tabLst>
                <a:tab pos="408305" algn="l"/>
              </a:tabLst>
            </a:pPr>
            <a:r>
              <a:rPr sz="2800" b="1" spc="-5" dirty="0">
                <a:solidFill>
                  <a:srgbClr val="333399"/>
                </a:solidFill>
                <a:latin typeface="Arial"/>
                <a:cs typeface="Arial"/>
              </a:rPr>
              <a:t>coprire</a:t>
            </a:r>
            <a:r>
              <a:rPr sz="2800" b="1" dirty="0">
                <a:solidFill>
                  <a:srgbClr val="333399"/>
                </a:solidFill>
                <a:latin typeface="Arial"/>
                <a:cs typeface="Arial"/>
              </a:rPr>
              <a:t> </a:t>
            </a:r>
            <a:r>
              <a:rPr sz="2800" b="1" spc="-5" dirty="0">
                <a:solidFill>
                  <a:srgbClr val="333399"/>
                </a:solidFill>
                <a:latin typeface="Arial"/>
                <a:cs typeface="Arial"/>
              </a:rPr>
              <a:t>per</a:t>
            </a:r>
            <a:r>
              <a:rPr sz="2800" b="1" dirty="0">
                <a:solidFill>
                  <a:srgbClr val="333399"/>
                </a:solidFill>
                <a:latin typeface="Arial"/>
                <a:cs typeface="Arial"/>
              </a:rPr>
              <a:t> </a:t>
            </a:r>
            <a:r>
              <a:rPr sz="2800" b="1" spc="-5" dirty="0">
                <a:solidFill>
                  <a:srgbClr val="333399"/>
                </a:solidFill>
                <a:latin typeface="Arial"/>
                <a:cs typeface="Arial"/>
              </a:rPr>
              <a:t>evitare</a:t>
            </a:r>
            <a:r>
              <a:rPr sz="2800" b="1" dirty="0">
                <a:solidFill>
                  <a:srgbClr val="333399"/>
                </a:solidFill>
                <a:latin typeface="Arial"/>
                <a:cs typeface="Arial"/>
              </a:rPr>
              <a:t> </a:t>
            </a:r>
            <a:r>
              <a:rPr sz="2800" b="1" spc="-5" dirty="0">
                <a:solidFill>
                  <a:srgbClr val="333399"/>
                </a:solidFill>
                <a:latin typeface="Arial"/>
                <a:cs typeface="Arial"/>
              </a:rPr>
              <a:t>perdite</a:t>
            </a:r>
            <a:r>
              <a:rPr sz="2800" b="1" dirty="0">
                <a:solidFill>
                  <a:srgbClr val="333399"/>
                </a:solidFill>
                <a:latin typeface="Arial"/>
                <a:cs typeface="Arial"/>
              </a:rPr>
              <a:t> </a:t>
            </a:r>
            <a:r>
              <a:rPr sz="2800" b="1" spc="-5" dirty="0">
                <a:solidFill>
                  <a:srgbClr val="333399"/>
                </a:solidFill>
                <a:latin typeface="Arial"/>
                <a:cs typeface="Arial"/>
              </a:rPr>
              <a:t>di calore</a:t>
            </a:r>
            <a:endParaRPr sz="2800" dirty="0">
              <a:latin typeface="Arial"/>
              <a:cs typeface="Arial"/>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58033" y="396031"/>
            <a:ext cx="3694429"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Emorragia</a:t>
            </a:r>
            <a:r>
              <a:rPr sz="3600" b="1" spc="-45" dirty="0">
                <a:solidFill>
                  <a:srgbClr val="FF0000"/>
                </a:solidFill>
                <a:latin typeface="Times New Roman"/>
                <a:cs typeface="Times New Roman"/>
              </a:rPr>
              <a:t> </a:t>
            </a:r>
            <a:r>
              <a:rPr sz="3600" b="1" spc="-5" dirty="0">
                <a:solidFill>
                  <a:srgbClr val="FF0000"/>
                </a:solidFill>
                <a:latin typeface="Times New Roman"/>
                <a:cs typeface="Times New Roman"/>
              </a:rPr>
              <a:t>esterna</a:t>
            </a:r>
            <a:endParaRPr sz="3600">
              <a:latin typeface="Times New Roman"/>
              <a:cs typeface="Times New Roman"/>
            </a:endParaRPr>
          </a:p>
        </p:txBody>
      </p:sp>
      <p:grpSp>
        <p:nvGrpSpPr>
          <p:cNvPr id="3" name="object 3"/>
          <p:cNvGrpSpPr/>
          <p:nvPr/>
        </p:nvGrpSpPr>
        <p:grpSpPr>
          <a:xfrm>
            <a:off x="5091112" y="1204912"/>
            <a:ext cx="3479165" cy="2350135"/>
            <a:chOff x="5091112" y="1204912"/>
            <a:chExt cx="3479165" cy="2350135"/>
          </a:xfrm>
        </p:grpSpPr>
        <p:pic>
          <p:nvPicPr>
            <p:cNvPr id="4" name="object 4"/>
            <p:cNvPicPr/>
            <p:nvPr/>
          </p:nvPicPr>
          <p:blipFill>
            <a:blip r:embed="rId2" cstate="print"/>
            <a:stretch>
              <a:fillRect/>
            </a:stretch>
          </p:blipFill>
          <p:spPr>
            <a:xfrm>
              <a:off x="5099455" y="1213255"/>
              <a:ext cx="3470274" cy="2341562"/>
            </a:xfrm>
            <a:prstGeom prst="rect">
              <a:avLst/>
            </a:prstGeom>
          </p:spPr>
        </p:pic>
        <p:pic>
          <p:nvPicPr>
            <p:cNvPr id="5" name="object 5"/>
            <p:cNvPicPr/>
            <p:nvPr/>
          </p:nvPicPr>
          <p:blipFill>
            <a:blip r:embed="rId3" cstate="print"/>
            <a:stretch>
              <a:fillRect/>
            </a:stretch>
          </p:blipFill>
          <p:spPr>
            <a:xfrm>
              <a:off x="5105400" y="1219200"/>
              <a:ext cx="3314700" cy="2185987"/>
            </a:xfrm>
            <a:prstGeom prst="rect">
              <a:avLst/>
            </a:prstGeom>
          </p:spPr>
        </p:pic>
        <p:sp>
          <p:nvSpPr>
            <p:cNvPr id="6" name="object 6"/>
            <p:cNvSpPr/>
            <p:nvPr/>
          </p:nvSpPr>
          <p:spPr>
            <a:xfrm>
              <a:off x="5105400" y="1219200"/>
              <a:ext cx="3314700" cy="2186305"/>
            </a:xfrm>
            <a:custGeom>
              <a:avLst/>
              <a:gdLst/>
              <a:ahLst/>
              <a:cxnLst/>
              <a:rect l="l" t="t" r="r" b="b"/>
              <a:pathLst>
                <a:path w="3314700" h="2186304">
                  <a:moveTo>
                    <a:pt x="0" y="0"/>
                  </a:moveTo>
                  <a:lnTo>
                    <a:pt x="3314700" y="0"/>
                  </a:lnTo>
                  <a:lnTo>
                    <a:pt x="3314700" y="2185987"/>
                  </a:lnTo>
                  <a:lnTo>
                    <a:pt x="0" y="2185987"/>
                  </a:lnTo>
                  <a:lnTo>
                    <a:pt x="0" y="0"/>
                  </a:lnTo>
                  <a:close/>
                </a:path>
              </a:pathLst>
            </a:custGeom>
            <a:ln w="28575">
              <a:solidFill>
                <a:srgbClr val="000000"/>
              </a:solidFill>
            </a:ln>
          </p:spPr>
          <p:txBody>
            <a:bodyPr wrap="square" lIns="0" tIns="0" rIns="0" bIns="0" rtlCol="0"/>
            <a:lstStyle/>
            <a:p>
              <a:endParaRPr/>
            </a:p>
          </p:txBody>
        </p:sp>
      </p:grpSp>
      <p:sp>
        <p:nvSpPr>
          <p:cNvPr id="7" name="object 7"/>
          <p:cNvSpPr txBox="1"/>
          <p:nvPr/>
        </p:nvSpPr>
        <p:spPr>
          <a:xfrm>
            <a:off x="407987" y="1615440"/>
            <a:ext cx="4189095" cy="749935"/>
          </a:xfrm>
          <a:prstGeom prst="rect">
            <a:avLst/>
          </a:prstGeom>
        </p:spPr>
        <p:txBody>
          <a:bodyPr vert="horz" wrap="square" lIns="0" tIns="12700" rIns="0" bIns="0" rtlCol="0">
            <a:spAutoFit/>
          </a:bodyPr>
          <a:lstStyle/>
          <a:p>
            <a:pPr marL="12700" marR="5080">
              <a:lnSpc>
                <a:spcPct val="108000"/>
              </a:lnSpc>
              <a:spcBef>
                <a:spcPts val="100"/>
              </a:spcBef>
            </a:pPr>
            <a:r>
              <a:rPr sz="2200" dirty="0">
                <a:solidFill>
                  <a:srgbClr val="333399"/>
                </a:solidFill>
                <a:latin typeface="Times New Roman"/>
                <a:cs typeface="Times New Roman"/>
              </a:rPr>
              <a:t>Se</a:t>
            </a:r>
            <a:r>
              <a:rPr sz="2200" spc="10" dirty="0">
                <a:solidFill>
                  <a:srgbClr val="333399"/>
                </a:solidFill>
                <a:latin typeface="Times New Roman"/>
                <a:cs typeface="Times New Roman"/>
              </a:rPr>
              <a:t> </a:t>
            </a:r>
            <a:r>
              <a:rPr sz="2200" spc="-5" dirty="0">
                <a:solidFill>
                  <a:srgbClr val="333399"/>
                </a:solidFill>
                <a:latin typeface="Times New Roman"/>
                <a:cs typeface="Times New Roman"/>
              </a:rPr>
              <a:t>necessario</a:t>
            </a:r>
            <a:r>
              <a:rPr sz="2200" spc="10" dirty="0">
                <a:solidFill>
                  <a:srgbClr val="333399"/>
                </a:solidFill>
                <a:latin typeface="Times New Roman"/>
                <a:cs typeface="Times New Roman"/>
              </a:rPr>
              <a:t> </a:t>
            </a:r>
            <a:r>
              <a:rPr sz="2200" spc="-5" dirty="0">
                <a:solidFill>
                  <a:srgbClr val="333399"/>
                </a:solidFill>
                <a:latin typeface="Times New Roman"/>
                <a:cs typeface="Times New Roman"/>
              </a:rPr>
              <a:t>sovrapporre</a:t>
            </a:r>
            <a:r>
              <a:rPr sz="2200" spc="10" dirty="0">
                <a:solidFill>
                  <a:srgbClr val="333399"/>
                </a:solidFill>
                <a:latin typeface="Times New Roman"/>
                <a:cs typeface="Times New Roman"/>
              </a:rPr>
              <a:t> </a:t>
            </a:r>
            <a:r>
              <a:rPr sz="2200" spc="-5" dirty="0">
                <a:solidFill>
                  <a:srgbClr val="333399"/>
                </a:solidFill>
                <a:latin typeface="Times New Roman"/>
                <a:cs typeface="Times New Roman"/>
              </a:rPr>
              <a:t>altra</a:t>
            </a:r>
            <a:r>
              <a:rPr sz="2200" spc="10" dirty="0">
                <a:solidFill>
                  <a:srgbClr val="333399"/>
                </a:solidFill>
                <a:latin typeface="Times New Roman"/>
                <a:cs typeface="Times New Roman"/>
              </a:rPr>
              <a:t> </a:t>
            </a:r>
            <a:r>
              <a:rPr sz="2200" spc="-5" dirty="0">
                <a:solidFill>
                  <a:srgbClr val="333399"/>
                </a:solidFill>
                <a:latin typeface="Times New Roman"/>
                <a:cs typeface="Times New Roman"/>
              </a:rPr>
              <a:t>garza </a:t>
            </a:r>
            <a:r>
              <a:rPr sz="2200" spc="-535" dirty="0">
                <a:solidFill>
                  <a:srgbClr val="333399"/>
                </a:solidFill>
                <a:latin typeface="Times New Roman"/>
                <a:cs typeface="Times New Roman"/>
              </a:rPr>
              <a:t> </a:t>
            </a:r>
            <a:r>
              <a:rPr sz="2200" spc="-5" dirty="0">
                <a:solidFill>
                  <a:srgbClr val="333399"/>
                </a:solidFill>
                <a:latin typeface="Times New Roman"/>
                <a:cs typeface="Times New Roman"/>
              </a:rPr>
              <a:t>alla</a:t>
            </a:r>
            <a:r>
              <a:rPr sz="2200" spc="-10" dirty="0">
                <a:solidFill>
                  <a:srgbClr val="333399"/>
                </a:solidFill>
                <a:latin typeface="Times New Roman"/>
                <a:cs typeface="Times New Roman"/>
              </a:rPr>
              <a:t> </a:t>
            </a:r>
            <a:r>
              <a:rPr sz="2200" spc="-5" dirty="0">
                <a:solidFill>
                  <a:srgbClr val="333399"/>
                </a:solidFill>
                <a:latin typeface="Times New Roman"/>
                <a:cs typeface="Times New Roman"/>
              </a:rPr>
              <a:t>prima</a:t>
            </a:r>
            <a:endParaRPr sz="2200">
              <a:latin typeface="Times New Roman"/>
              <a:cs typeface="Times New Roman"/>
            </a:endParaRPr>
          </a:p>
        </p:txBody>
      </p:sp>
      <p:sp>
        <p:nvSpPr>
          <p:cNvPr id="8" name="object 8"/>
          <p:cNvSpPr txBox="1"/>
          <p:nvPr/>
        </p:nvSpPr>
        <p:spPr>
          <a:xfrm>
            <a:off x="4751387" y="3749039"/>
            <a:ext cx="4189729" cy="2197735"/>
          </a:xfrm>
          <a:prstGeom prst="rect">
            <a:avLst/>
          </a:prstGeom>
        </p:spPr>
        <p:txBody>
          <a:bodyPr vert="horz" wrap="square" lIns="0" tIns="12700" rIns="0" bIns="0" rtlCol="0">
            <a:spAutoFit/>
          </a:bodyPr>
          <a:lstStyle/>
          <a:p>
            <a:pPr marL="12700" marR="5080" algn="just">
              <a:lnSpc>
                <a:spcPct val="108000"/>
              </a:lnSpc>
              <a:spcBef>
                <a:spcPts val="100"/>
              </a:spcBef>
            </a:pPr>
            <a:r>
              <a:rPr sz="2200" spc="-20" dirty="0">
                <a:solidFill>
                  <a:srgbClr val="333399"/>
                </a:solidFill>
                <a:latin typeface="Times New Roman"/>
                <a:cs typeface="Times New Roman"/>
              </a:rPr>
              <a:t>Avvolgere</a:t>
            </a:r>
            <a:r>
              <a:rPr sz="2200" spc="-15" dirty="0">
                <a:solidFill>
                  <a:srgbClr val="333399"/>
                </a:solidFill>
                <a:latin typeface="Times New Roman"/>
                <a:cs typeface="Times New Roman"/>
              </a:rPr>
              <a:t> </a:t>
            </a:r>
            <a:r>
              <a:rPr sz="2200" spc="-5" dirty="0">
                <a:solidFill>
                  <a:srgbClr val="333399"/>
                </a:solidFill>
                <a:latin typeface="Times New Roman"/>
                <a:cs typeface="Times New Roman"/>
              </a:rPr>
              <a:t>la</a:t>
            </a:r>
            <a:r>
              <a:rPr sz="2200" dirty="0">
                <a:solidFill>
                  <a:srgbClr val="333399"/>
                </a:solidFill>
                <a:latin typeface="Times New Roman"/>
                <a:cs typeface="Times New Roman"/>
              </a:rPr>
              <a:t> </a:t>
            </a:r>
            <a:r>
              <a:rPr sz="2200" spc="-5" dirty="0">
                <a:solidFill>
                  <a:srgbClr val="333399"/>
                </a:solidFill>
                <a:latin typeface="Times New Roman"/>
                <a:cs typeface="Times New Roman"/>
              </a:rPr>
              <a:t>medicazione</a:t>
            </a:r>
            <a:r>
              <a:rPr sz="2200" dirty="0">
                <a:solidFill>
                  <a:srgbClr val="333399"/>
                </a:solidFill>
                <a:latin typeface="Times New Roman"/>
                <a:cs typeface="Times New Roman"/>
              </a:rPr>
              <a:t> </a:t>
            </a:r>
            <a:r>
              <a:rPr sz="2200" spc="-5" dirty="0">
                <a:solidFill>
                  <a:srgbClr val="333399"/>
                </a:solidFill>
                <a:latin typeface="Times New Roman"/>
                <a:cs typeface="Times New Roman"/>
              </a:rPr>
              <a:t>con</a:t>
            </a:r>
            <a:r>
              <a:rPr sz="2200" dirty="0">
                <a:solidFill>
                  <a:srgbClr val="333399"/>
                </a:solidFill>
                <a:latin typeface="Times New Roman"/>
                <a:cs typeface="Times New Roman"/>
              </a:rPr>
              <a:t> una </a:t>
            </a:r>
            <a:r>
              <a:rPr sz="2200" spc="-535" dirty="0">
                <a:solidFill>
                  <a:srgbClr val="333399"/>
                </a:solidFill>
                <a:latin typeface="Times New Roman"/>
                <a:cs typeface="Times New Roman"/>
              </a:rPr>
              <a:t> </a:t>
            </a:r>
            <a:r>
              <a:rPr sz="2200" spc="-5" dirty="0">
                <a:solidFill>
                  <a:srgbClr val="333399"/>
                </a:solidFill>
                <a:latin typeface="Times New Roman"/>
                <a:cs typeface="Times New Roman"/>
              </a:rPr>
              <a:t>fasciatura avvalendosi dell’ausilio </a:t>
            </a:r>
            <a:r>
              <a:rPr sz="2200" dirty="0">
                <a:solidFill>
                  <a:srgbClr val="333399"/>
                </a:solidFill>
                <a:latin typeface="Times New Roman"/>
                <a:cs typeface="Times New Roman"/>
              </a:rPr>
              <a:t>di </a:t>
            </a:r>
            <a:r>
              <a:rPr sz="2200" spc="5" dirty="0">
                <a:solidFill>
                  <a:srgbClr val="333399"/>
                </a:solidFill>
                <a:latin typeface="Times New Roman"/>
                <a:cs typeface="Times New Roman"/>
              </a:rPr>
              <a:t> </a:t>
            </a:r>
            <a:r>
              <a:rPr sz="2200" spc="40" dirty="0">
                <a:solidFill>
                  <a:srgbClr val="333399"/>
                </a:solidFill>
                <a:latin typeface="Times New Roman"/>
                <a:cs typeface="Times New Roman"/>
              </a:rPr>
              <a:t>bende</a:t>
            </a:r>
            <a:r>
              <a:rPr sz="2200" spc="45" dirty="0">
                <a:solidFill>
                  <a:srgbClr val="333399"/>
                </a:solidFill>
                <a:latin typeface="Times New Roman"/>
                <a:cs typeface="Times New Roman"/>
              </a:rPr>
              <a:t> </a:t>
            </a:r>
            <a:r>
              <a:rPr sz="2200" dirty="0">
                <a:solidFill>
                  <a:srgbClr val="333399"/>
                </a:solidFill>
                <a:latin typeface="Times New Roman"/>
                <a:cs typeface="Times New Roman"/>
              </a:rPr>
              <a:t>o</a:t>
            </a:r>
            <a:r>
              <a:rPr sz="2200" spc="5" dirty="0">
                <a:solidFill>
                  <a:srgbClr val="333399"/>
                </a:solidFill>
                <a:latin typeface="Times New Roman"/>
                <a:cs typeface="Times New Roman"/>
              </a:rPr>
              <a:t> </a:t>
            </a:r>
            <a:r>
              <a:rPr sz="2200" spc="25" dirty="0">
                <a:solidFill>
                  <a:srgbClr val="333399"/>
                </a:solidFill>
                <a:latin typeface="Times New Roman"/>
                <a:cs typeface="Times New Roman"/>
              </a:rPr>
              <a:t>di</a:t>
            </a:r>
            <a:r>
              <a:rPr sz="2200" spc="30" dirty="0">
                <a:solidFill>
                  <a:srgbClr val="333399"/>
                </a:solidFill>
                <a:latin typeface="Times New Roman"/>
                <a:cs typeface="Times New Roman"/>
              </a:rPr>
              <a:t> </a:t>
            </a:r>
            <a:r>
              <a:rPr sz="2200" spc="45" dirty="0">
                <a:solidFill>
                  <a:srgbClr val="333399"/>
                </a:solidFill>
                <a:latin typeface="Times New Roman"/>
                <a:cs typeface="Times New Roman"/>
              </a:rPr>
              <a:t>“mezzi</a:t>
            </a:r>
            <a:r>
              <a:rPr sz="2200" spc="50" dirty="0">
                <a:solidFill>
                  <a:srgbClr val="333399"/>
                </a:solidFill>
                <a:latin typeface="Times New Roman"/>
                <a:cs typeface="Times New Roman"/>
              </a:rPr>
              <a:t> </a:t>
            </a:r>
            <a:r>
              <a:rPr sz="2200" spc="25" dirty="0">
                <a:solidFill>
                  <a:srgbClr val="333399"/>
                </a:solidFill>
                <a:latin typeface="Times New Roman"/>
                <a:cs typeface="Times New Roman"/>
              </a:rPr>
              <a:t>di</a:t>
            </a:r>
            <a:r>
              <a:rPr sz="2200" spc="30" dirty="0">
                <a:solidFill>
                  <a:srgbClr val="333399"/>
                </a:solidFill>
                <a:latin typeface="Times New Roman"/>
                <a:cs typeface="Times New Roman"/>
              </a:rPr>
              <a:t> </a:t>
            </a:r>
            <a:r>
              <a:rPr sz="2200" spc="45" dirty="0">
                <a:solidFill>
                  <a:srgbClr val="333399"/>
                </a:solidFill>
                <a:latin typeface="Times New Roman"/>
                <a:cs typeface="Times New Roman"/>
              </a:rPr>
              <a:t>fortuna” </a:t>
            </a:r>
            <a:r>
              <a:rPr sz="2200" spc="50" dirty="0">
                <a:solidFill>
                  <a:srgbClr val="333399"/>
                </a:solidFill>
                <a:latin typeface="Times New Roman"/>
                <a:cs typeface="Times New Roman"/>
              </a:rPr>
              <a:t> </a:t>
            </a:r>
            <a:r>
              <a:rPr sz="2200" spc="-5" dirty="0">
                <a:solidFill>
                  <a:srgbClr val="333399"/>
                </a:solidFill>
                <a:latin typeface="Times New Roman"/>
                <a:cs typeface="Times New Roman"/>
              </a:rPr>
              <a:t>preferibilmente </a:t>
            </a:r>
            <a:r>
              <a:rPr sz="2200" dirty="0">
                <a:solidFill>
                  <a:srgbClr val="333399"/>
                </a:solidFill>
                <a:latin typeface="Times New Roman"/>
                <a:cs typeface="Times New Roman"/>
              </a:rPr>
              <a:t>di </a:t>
            </a:r>
            <a:r>
              <a:rPr sz="2200" spc="-5" dirty="0">
                <a:solidFill>
                  <a:srgbClr val="333399"/>
                </a:solidFill>
                <a:latin typeface="Times New Roman"/>
                <a:cs typeface="Times New Roman"/>
              </a:rPr>
              <a:t>colore chiaro per </a:t>
            </a:r>
            <a:r>
              <a:rPr sz="2200" dirty="0">
                <a:solidFill>
                  <a:srgbClr val="333399"/>
                </a:solidFill>
                <a:latin typeface="Times New Roman"/>
                <a:cs typeface="Times New Roman"/>
              </a:rPr>
              <a:t> </a:t>
            </a:r>
            <a:r>
              <a:rPr sz="2200" spc="-5" dirty="0">
                <a:solidFill>
                  <a:srgbClr val="333399"/>
                </a:solidFill>
                <a:latin typeface="Times New Roman"/>
                <a:cs typeface="Times New Roman"/>
              </a:rPr>
              <a:t>poter</a:t>
            </a:r>
            <a:r>
              <a:rPr sz="2200" spc="275" dirty="0">
                <a:solidFill>
                  <a:srgbClr val="333399"/>
                </a:solidFill>
                <a:latin typeface="Times New Roman"/>
                <a:cs typeface="Times New Roman"/>
              </a:rPr>
              <a:t> </a:t>
            </a:r>
            <a:r>
              <a:rPr sz="2200" spc="-5" dirty="0">
                <a:solidFill>
                  <a:srgbClr val="333399"/>
                </a:solidFill>
                <a:latin typeface="Times New Roman"/>
                <a:cs typeface="Times New Roman"/>
              </a:rPr>
              <a:t>controllare</a:t>
            </a:r>
            <a:r>
              <a:rPr sz="2200" spc="280" dirty="0">
                <a:solidFill>
                  <a:srgbClr val="333399"/>
                </a:solidFill>
                <a:latin typeface="Times New Roman"/>
                <a:cs typeface="Times New Roman"/>
              </a:rPr>
              <a:t> </a:t>
            </a:r>
            <a:r>
              <a:rPr sz="2200" dirty="0">
                <a:solidFill>
                  <a:srgbClr val="333399"/>
                </a:solidFill>
                <a:latin typeface="Times New Roman"/>
                <a:cs typeface="Times New Roman"/>
              </a:rPr>
              <a:t>se</a:t>
            </a:r>
            <a:r>
              <a:rPr sz="2200" spc="280" dirty="0">
                <a:solidFill>
                  <a:srgbClr val="333399"/>
                </a:solidFill>
                <a:latin typeface="Times New Roman"/>
                <a:cs typeface="Times New Roman"/>
              </a:rPr>
              <a:t> </a:t>
            </a:r>
            <a:r>
              <a:rPr sz="2200" spc="-5" dirty="0">
                <a:solidFill>
                  <a:srgbClr val="333399"/>
                </a:solidFill>
                <a:latin typeface="Times New Roman"/>
                <a:cs typeface="Times New Roman"/>
              </a:rPr>
              <a:t>l’emorragia</a:t>
            </a:r>
            <a:r>
              <a:rPr sz="2200" spc="280" dirty="0">
                <a:solidFill>
                  <a:srgbClr val="333399"/>
                </a:solidFill>
                <a:latin typeface="Times New Roman"/>
                <a:cs typeface="Times New Roman"/>
              </a:rPr>
              <a:t> </a:t>
            </a:r>
            <a:r>
              <a:rPr sz="2200" dirty="0">
                <a:solidFill>
                  <a:srgbClr val="333399"/>
                </a:solidFill>
                <a:latin typeface="Times New Roman"/>
                <a:cs typeface="Times New Roman"/>
              </a:rPr>
              <a:t>non </a:t>
            </a:r>
            <a:r>
              <a:rPr sz="2200" spc="-540" dirty="0">
                <a:solidFill>
                  <a:srgbClr val="333399"/>
                </a:solidFill>
                <a:latin typeface="Times New Roman"/>
                <a:cs typeface="Times New Roman"/>
              </a:rPr>
              <a:t> </a:t>
            </a:r>
            <a:r>
              <a:rPr sz="2200" dirty="0">
                <a:solidFill>
                  <a:srgbClr val="333399"/>
                </a:solidFill>
                <a:latin typeface="Times New Roman"/>
                <a:cs typeface="Times New Roman"/>
              </a:rPr>
              <a:t>è</a:t>
            </a:r>
            <a:r>
              <a:rPr sz="2200" spc="-10" dirty="0">
                <a:solidFill>
                  <a:srgbClr val="333399"/>
                </a:solidFill>
                <a:latin typeface="Times New Roman"/>
                <a:cs typeface="Times New Roman"/>
              </a:rPr>
              <a:t> </a:t>
            </a:r>
            <a:r>
              <a:rPr sz="2200" spc="-5" dirty="0">
                <a:solidFill>
                  <a:srgbClr val="333399"/>
                </a:solidFill>
                <a:latin typeface="Times New Roman"/>
                <a:cs typeface="Times New Roman"/>
              </a:rPr>
              <a:t>cessata.</a:t>
            </a:r>
            <a:endParaRPr sz="2200">
              <a:latin typeface="Times New Roman"/>
              <a:cs typeface="Times New Roman"/>
            </a:endParaRPr>
          </a:p>
        </p:txBody>
      </p:sp>
      <p:grpSp>
        <p:nvGrpSpPr>
          <p:cNvPr id="9" name="object 9"/>
          <p:cNvGrpSpPr/>
          <p:nvPr/>
        </p:nvGrpSpPr>
        <p:grpSpPr>
          <a:xfrm>
            <a:off x="442912" y="3871912"/>
            <a:ext cx="4156710" cy="2421890"/>
            <a:chOff x="442912" y="3871912"/>
            <a:chExt cx="4156710" cy="2421890"/>
          </a:xfrm>
        </p:grpSpPr>
        <p:pic>
          <p:nvPicPr>
            <p:cNvPr id="10" name="object 10"/>
            <p:cNvPicPr/>
            <p:nvPr/>
          </p:nvPicPr>
          <p:blipFill>
            <a:blip r:embed="rId4" cstate="print"/>
            <a:stretch>
              <a:fillRect/>
            </a:stretch>
          </p:blipFill>
          <p:spPr>
            <a:xfrm>
              <a:off x="451254" y="3880254"/>
              <a:ext cx="4148137" cy="2413000"/>
            </a:xfrm>
            <a:prstGeom prst="rect">
              <a:avLst/>
            </a:prstGeom>
          </p:spPr>
        </p:pic>
        <p:pic>
          <p:nvPicPr>
            <p:cNvPr id="11" name="object 11"/>
            <p:cNvPicPr/>
            <p:nvPr/>
          </p:nvPicPr>
          <p:blipFill>
            <a:blip r:embed="rId5" cstate="print"/>
            <a:stretch>
              <a:fillRect/>
            </a:stretch>
          </p:blipFill>
          <p:spPr>
            <a:xfrm>
              <a:off x="457200" y="3886200"/>
              <a:ext cx="3992562" cy="2257425"/>
            </a:xfrm>
            <a:prstGeom prst="rect">
              <a:avLst/>
            </a:prstGeom>
          </p:spPr>
        </p:pic>
        <p:sp>
          <p:nvSpPr>
            <p:cNvPr id="12" name="object 12"/>
            <p:cNvSpPr/>
            <p:nvPr/>
          </p:nvSpPr>
          <p:spPr>
            <a:xfrm>
              <a:off x="457200" y="3886200"/>
              <a:ext cx="3992879" cy="2257425"/>
            </a:xfrm>
            <a:custGeom>
              <a:avLst/>
              <a:gdLst/>
              <a:ahLst/>
              <a:cxnLst/>
              <a:rect l="l" t="t" r="r" b="b"/>
              <a:pathLst>
                <a:path w="3992879" h="2257425">
                  <a:moveTo>
                    <a:pt x="0" y="0"/>
                  </a:moveTo>
                  <a:lnTo>
                    <a:pt x="3992562" y="0"/>
                  </a:lnTo>
                  <a:lnTo>
                    <a:pt x="3992562" y="2257425"/>
                  </a:lnTo>
                  <a:lnTo>
                    <a:pt x="0" y="2257425"/>
                  </a:lnTo>
                  <a:lnTo>
                    <a:pt x="0" y="0"/>
                  </a:lnTo>
                  <a:close/>
                </a:path>
              </a:pathLst>
            </a:custGeom>
            <a:ln w="28575">
              <a:solidFill>
                <a:srgbClr val="000000"/>
              </a:solidFill>
            </a:ln>
          </p:spPr>
          <p:txBody>
            <a:bodyPr wrap="square" lIns="0" tIns="0" rIns="0" bIns="0" rtlCol="0"/>
            <a:lstStyle/>
            <a:p>
              <a:endParaRPr/>
            </a:p>
          </p:txBody>
        </p:sp>
      </p:gr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58033" y="396031"/>
            <a:ext cx="3694429"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Emorragia</a:t>
            </a:r>
            <a:r>
              <a:rPr sz="3600" b="1" spc="-45" dirty="0">
                <a:solidFill>
                  <a:srgbClr val="FF0000"/>
                </a:solidFill>
                <a:latin typeface="Times New Roman"/>
                <a:cs typeface="Times New Roman"/>
              </a:rPr>
              <a:t> </a:t>
            </a:r>
            <a:r>
              <a:rPr sz="3600" b="1" spc="-5" dirty="0">
                <a:solidFill>
                  <a:srgbClr val="FF0000"/>
                </a:solidFill>
                <a:latin typeface="Times New Roman"/>
                <a:cs typeface="Times New Roman"/>
              </a:rPr>
              <a:t>esterna</a:t>
            </a:r>
            <a:endParaRPr sz="3600">
              <a:latin typeface="Times New Roman"/>
              <a:cs typeface="Times New Roman"/>
            </a:endParaRPr>
          </a:p>
        </p:txBody>
      </p:sp>
      <p:sp>
        <p:nvSpPr>
          <p:cNvPr id="3" name="object 3"/>
          <p:cNvSpPr txBox="1"/>
          <p:nvPr/>
        </p:nvSpPr>
        <p:spPr>
          <a:xfrm>
            <a:off x="407987" y="1197439"/>
            <a:ext cx="4497705" cy="4143375"/>
          </a:xfrm>
          <a:prstGeom prst="rect">
            <a:avLst/>
          </a:prstGeom>
        </p:spPr>
        <p:txBody>
          <a:bodyPr vert="horz" wrap="square" lIns="0" tIns="12700" rIns="0" bIns="0" rtlCol="0">
            <a:spAutoFit/>
          </a:bodyPr>
          <a:lstStyle/>
          <a:p>
            <a:pPr marL="12700" marR="5080" algn="just">
              <a:lnSpc>
                <a:spcPct val="118900"/>
              </a:lnSpc>
              <a:spcBef>
                <a:spcPts val="100"/>
              </a:spcBef>
            </a:pPr>
            <a:r>
              <a:rPr sz="2000" spc="85" dirty="0">
                <a:solidFill>
                  <a:srgbClr val="333399"/>
                </a:solidFill>
                <a:latin typeface="Times New Roman"/>
                <a:cs typeface="Times New Roman"/>
              </a:rPr>
              <a:t>Nel </a:t>
            </a:r>
            <a:r>
              <a:rPr sz="2000" spc="670" dirty="0">
                <a:solidFill>
                  <a:srgbClr val="333399"/>
                </a:solidFill>
                <a:latin typeface="Times New Roman"/>
                <a:cs typeface="Times New Roman"/>
              </a:rPr>
              <a:t> </a:t>
            </a:r>
            <a:r>
              <a:rPr sz="2000" spc="110" dirty="0">
                <a:solidFill>
                  <a:srgbClr val="333399"/>
                </a:solidFill>
                <a:latin typeface="Times New Roman"/>
                <a:cs typeface="Times New Roman"/>
              </a:rPr>
              <a:t>fasciare  </a:t>
            </a:r>
            <a:r>
              <a:rPr sz="2000" spc="65" dirty="0">
                <a:solidFill>
                  <a:srgbClr val="333399"/>
                </a:solidFill>
                <a:latin typeface="Times New Roman"/>
                <a:cs typeface="Times New Roman"/>
              </a:rPr>
              <a:t>la   </a:t>
            </a:r>
            <a:r>
              <a:rPr sz="2000" spc="105" dirty="0">
                <a:solidFill>
                  <a:srgbClr val="333399"/>
                </a:solidFill>
                <a:latin typeface="Times New Roman"/>
                <a:cs typeface="Times New Roman"/>
              </a:rPr>
              <a:t>ferita  </a:t>
            </a:r>
            <a:r>
              <a:rPr sz="2000" spc="85" dirty="0">
                <a:solidFill>
                  <a:srgbClr val="333399"/>
                </a:solidFill>
                <a:latin typeface="Times New Roman"/>
                <a:cs typeface="Times New Roman"/>
              </a:rPr>
              <a:t>non </a:t>
            </a:r>
            <a:r>
              <a:rPr sz="2000" spc="670" dirty="0">
                <a:solidFill>
                  <a:srgbClr val="333399"/>
                </a:solidFill>
                <a:latin typeface="Times New Roman"/>
                <a:cs typeface="Times New Roman"/>
              </a:rPr>
              <a:t> </a:t>
            </a:r>
            <a:r>
              <a:rPr sz="2000" spc="110" dirty="0">
                <a:solidFill>
                  <a:srgbClr val="333399"/>
                </a:solidFill>
                <a:latin typeface="Times New Roman"/>
                <a:cs typeface="Times New Roman"/>
              </a:rPr>
              <a:t>premere </a:t>
            </a:r>
            <a:r>
              <a:rPr sz="2000" spc="-484" dirty="0">
                <a:solidFill>
                  <a:srgbClr val="333399"/>
                </a:solidFill>
                <a:latin typeface="Times New Roman"/>
                <a:cs typeface="Times New Roman"/>
              </a:rPr>
              <a:t> </a:t>
            </a:r>
            <a:r>
              <a:rPr sz="2000" dirty="0">
                <a:solidFill>
                  <a:srgbClr val="333399"/>
                </a:solidFill>
                <a:latin typeface="Times New Roman"/>
                <a:cs typeface="Times New Roman"/>
              </a:rPr>
              <a:t>e</a:t>
            </a:r>
            <a:r>
              <a:rPr sz="2000" spc="-130" dirty="0">
                <a:solidFill>
                  <a:srgbClr val="333399"/>
                </a:solidFill>
                <a:latin typeface="Times New Roman"/>
                <a:cs typeface="Times New Roman"/>
              </a:rPr>
              <a:t> </a:t>
            </a:r>
            <a:r>
              <a:rPr sz="2000" dirty="0">
                <a:solidFill>
                  <a:srgbClr val="333399"/>
                </a:solidFill>
                <a:latin typeface="Times New Roman"/>
                <a:cs typeface="Times New Roman"/>
              </a:rPr>
              <a:t>c</a:t>
            </a:r>
            <a:r>
              <a:rPr sz="2000" spc="-130" dirty="0">
                <a:solidFill>
                  <a:srgbClr val="333399"/>
                </a:solidFill>
                <a:latin typeface="Times New Roman"/>
                <a:cs typeface="Times New Roman"/>
              </a:rPr>
              <a:t> </a:t>
            </a:r>
            <a:r>
              <a:rPr sz="2000" dirty="0">
                <a:solidFill>
                  <a:srgbClr val="333399"/>
                </a:solidFill>
                <a:latin typeface="Times New Roman"/>
                <a:cs typeface="Times New Roman"/>
              </a:rPr>
              <a:t>c</a:t>
            </a:r>
            <a:r>
              <a:rPr sz="2000" spc="-130" dirty="0">
                <a:solidFill>
                  <a:srgbClr val="333399"/>
                </a:solidFill>
                <a:latin typeface="Times New Roman"/>
                <a:cs typeface="Times New Roman"/>
              </a:rPr>
              <a:t> </a:t>
            </a:r>
            <a:r>
              <a:rPr sz="2000" dirty="0">
                <a:solidFill>
                  <a:srgbClr val="333399"/>
                </a:solidFill>
                <a:latin typeface="Times New Roman"/>
                <a:cs typeface="Times New Roman"/>
              </a:rPr>
              <a:t>e</a:t>
            </a:r>
            <a:r>
              <a:rPr sz="2000" spc="-130" dirty="0">
                <a:solidFill>
                  <a:srgbClr val="333399"/>
                </a:solidFill>
                <a:latin typeface="Times New Roman"/>
                <a:cs typeface="Times New Roman"/>
              </a:rPr>
              <a:t> </a:t>
            </a:r>
            <a:r>
              <a:rPr sz="2000" dirty="0">
                <a:solidFill>
                  <a:srgbClr val="333399"/>
                </a:solidFill>
                <a:latin typeface="Times New Roman"/>
                <a:cs typeface="Times New Roman"/>
              </a:rPr>
              <a:t>s</a:t>
            </a:r>
            <a:r>
              <a:rPr sz="2000" spc="-130" dirty="0">
                <a:solidFill>
                  <a:srgbClr val="333399"/>
                </a:solidFill>
                <a:latin typeface="Times New Roman"/>
                <a:cs typeface="Times New Roman"/>
              </a:rPr>
              <a:t> </a:t>
            </a:r>
            <a:r>
              <a:rPr sz="2000" dirty="0">
                <a:solidFill>
                  <a:srgbClr val="333399"/>
                </a:solidFill>
                <a:latin typeface="Times New Roman"/>
                <a:cs typeface="Times New Roman"/>
              </a:rPr>
              <a:t>s</a:t>
            </a:r>
            <a:r>
              <a:rPr sz="2000" spc="-130" dirty="0">
                <a:solidFill>
                  <a:srgbClr val="333399"/>
                </a:solidFill>
                <a:latin typeface="Times New Roman"/>
                <a:cs typeface="Times New Roman"/>
              </a:rPr>
              <a:t> </a:t>
            </a:r>
            <a:r>
              <a:rPr sz="2000" dirty="0">
                <a:solidFill>
                  <a:srgbClr val="333399"/>
                </a:solidFill>
                <a:latin typeface="Times New Roman"/>
                <a:cs typeface="Times New Roman"/>
              </a:rPr>
              <a:t>i</a:t>
            </a:r>
            <a:r>
              <a:rPr sz="2000" spc="-130" dirty="0">
                <a:solidFill>
                  <a:srgbClr val="333399"/>
                </a:solidFill>
                <a:latin typeface="Times New Roman"/>
                <a:cs typeface="Times New Roman"/>
              </a:rPr>
              <a:t> </a:t>
            </a:r>
            <a:r>
              <a:rPr sz="2000" dirty="0">
                <a:solidFill>
                  <a:srgbClr val="333399"/>
                </a:solidFill>
                <a:latin typeface="Times New Roman"/>
                <a:cs typeface="Times New Roman"/>
              </a:rPr>
              <a:t>v</a:t>
            </a:r>
            <a:r>
              <a:rPr sz="2000" spc="-130" dirty="0">
                <a:solidFill>
                  <a:srgbClr val="333399"/>
                </a:solidFill>
                <a:latin typeface="Times New Roman"/>
                <a:cs typeface="Times New Roman"/>
              </a:rPr>
              <a:t> </a:t>
            </a:r>
            <a:r>
              <a:rPr sz="2000" dirty="0">
                <a:solidFill>
                  <a:srgbClr val="333399"/>
                </a:solidFill>
                <a:latin typeface="Times New Roman"/>
                <a:cs typeface="Times New Roman"/>
              </a:rPr>
              <a:t>a</a:t>
            </a:r>
            <a:r>
              <a:rPr sz="2000" spc="-130" dirty="0">
                <a:solidFill>
                  <a:srgbClr val="333399"/>
                </a:solidFill>
                <a:latin typeface="Times New Roman"/>
                <a:cs typeface="Times New Roman"/>
              </a:rPr>
              <a:t> </a:t>
            </a:r>
            <a:r>
              <a:rPr sz="2000" dirty="0">
                <a:solidFill>
                  <a:srgbClr val="333399"/>
                </a:solidFill>
                <a:latin typeface="Times New Roman"/>
                <a:cs typeface="Times New Roman"/>
              </a:rPr>
              <a:t>m</a:t>
            </a:r>
            <a:r>
              <a:rPr sz="2000" spc="-130" dirty="0">
                <a:solidFill>
                  <a:srgbClr val="333399"/>
                </a:solidFill>
                <a:latin typeface="Times New Roman"/>
                <a:cs typeface="Times New Roman"/>
              </a:rPr>
              <a:t> </a:t>
            </a:r>
            <a:r>
              <a:rPr sz="2000" dirty="0">
                <a:solidFill>
                  <a:srgbClr val="333399"/>
                </a:solidFill>
                <a:latin typeface="Times New Roman"/>
                <a:cs typeface="Times New Roman"/>
              </a:rPr>
              <a:t>e</a:t>
            </a:r>
            <a:r>
              <a:rPr sz="2000" spc="-130" dirty="0">
                <a:solidFill>
                  <a:srgbClr val="333399"/>
                </a:solidFill>
                <a:latin typeface="Times New Roman"/>
                <a:cs typeface="Times New Roman"/>
              </a:rPr>
              <a:t> </a:t>
            </a:r>
            <a:r>
              <a:rPr sz="2000" dirty="0">
                <a:solidFill>
                  <a:srgbClr val="333399"/>
                </a:solidFill>
                <a:latin typeface="Times New Roman"/>
                <a:cs typeface="Times New Roman"/>
              </a:rPr>
              <a:t>n</a:t>
            </a:r>
            <a:r>
              <a:rPr sz="2000" spc="-130" dirty="0">
                <a:solidFill>
                  <a:srgbClr val="333399"/>
                </a:solidFill>
                <a:latin typeface="Times New Roman"/>
                <a:cs typeface="Times New Roman"/>
              </a:rPr>
              <a:t> </a:t>
            </a:r>
            <a:r>
              <a:rPr sz="2000" dirty="0">
                <a:solidFill>
                  <a:srgbClr val="333399"/>
                </a:solidFill>
                <a:latin typeface="Times New Roman"/>
                <a:cs typeface="Times New Roman"/>
              </a:rPr>
              <a:t>t</a:t>
            </a:r>
            <a:r>
              <a:rPr sz="2000" spc="-130" dirty="0">
                <a:solidFill>
                  <a:srgbClr val="333399"/>
                </a:solidFill>
                <a:latin typeface="Times New Roman"/>
                <a:cs typeface="Times New Roman"/>
              </a:rPr>
              <a:t> </a:t>
            </a:r>
            <a:r>
              <a:rPr sz="2000" dirty="0">
                <a:solidFill>
                  <a:srgbClr val="333399"/>
                </a:solidFill>
                <a:latin typeface="Times New Roman"/>
                <a:cs typeface="Times New Roman"/>
              </a:rPr>
              <a:t>e  </a:t>
            </a:r>
            <a:r>
              <a:rPr sz="2000" spc="185" dirty="0">
                <a:solidFill>
                  <a:srgbClr val="333399"/>
                </a:solidFill>
                <a:latin typeface="Times New Roman"/>
                <a:cs typeface="Times New Roman"/>
              </a:rPr>
              <a:t> </a:t>
            </a:r>
            <a:r>
              <a:rPr sz="2000" dirty="0">
                <a:solidFill>
                  <a:srgbClr val="333399"/>
                </a:solidFill>
                <a:latin typeface="Times New Roman"/>
                <a:cs typeface="Times New Roman"/>
              </a:rPr>
              <a:t>p</a:t>
            </a:r>
            <a:r>
              <a:rPr sz="2000" spc="-130" dirty="0">
                <a:solidFill>
                  <a:srgbClr val="333399"/>
                </a:solidFill>
                <a:latin typeface="Times New Roman"/>
                <a:cs typeface="Times New Roman"/>
              </a:rPr>
              <a:t> </a:t>
            </a:r>
            <a:r>
              <a:rPr sz="2000" dirty="0">
                <a:solidFill>
                  <a:srgbClr val="333399"/>
                </a:solidFill>
                <a:latin typeface="Times New Roman"/>
                <a:cs typeface="Times New Roman"/>
              </a:rPr>
              <a:t>e</a:t>
            </a:r>
            <a:r>
              <a:rPr sz="2000" spc="-130" dirty="0">
                <a:solidFill>
                  <a:srgbClr val="333399"/>
                </a:solidFill>
                <a:latin typeface="Times New Roman"/>
                <a:cs typeface="Times New Roman"/>
              </a:rPr>
              <a:t> </a:t>
            </a:r>
            <a:r>
              <a:rPr sz="2000" dirty="0">
                <a:solidFill>
                  <a:srgbClr val="333399"/>
                </a:solidFill>
                <a:latin typeface="Times New Roman"/>
                <a:cs typeface="Times New Roman"/>
              </a:rPr>
              <a:t>r  </a:t>
            </a:r>
            <a:r>
              <a:rPr sz="2000" spc="185" dirty="0">
                <a:solidFill>
                  <a:srgbClr val="333399"/>
                </a:solidFill>
                <a:latin typeface="Times New Roman"/>
                <a:cs typeface="Times New Roman"/>
              </a:rPr>
              <a:t> </a:t>
            </a:r>
            <a:r>
              <a:rPr sz="2000" dirty="0">
                <a:solidFill>
                  <a:srgbClr val="333399"/>
                </a:solidFill>
                <a:latin typeface="Times New Roman"/>
                <a:cs typeface="Times New Roman"/>
              </a:rPr>
              <a:t>e</a:t>
            </a:r>
            <a:r>
              <a:rPr sz="2000" spc="-130" dirty="0">
                <a:solidFill>
                  <a:srgbClr val="333399"/>
                </a:solidFill>
                <a:latin typeface="Times New Roman"/>
                <a:cs typeface="Times New Roman"/>
              </a:rPr>
              <a:t> </a:t>
            </a:r>
            <a:r>
              <a:rPr sz="2000" dirty="0">
                <a:solidFill>
                  <a:srgbClr val="333399"/>
                </a:solidFill>
                <a:latin typeface="Times New Roman"/>
                <a:cs typeface="Times New Roman"/>
              </a:rPr>
              <a:t>v</a:t>
            </a:r>
            <a:r>
              <a:rPr sz="2000" spc="-130" dirty="0">
                <a:solidFill>
                  <a:srgbClr val="333399"/>
                </a:solidFill>
                <a:latin typeface="Times New Roman"/>
                <a:cs typeface="Times New Roman"/>
              </a:rPr>
              <a:t> </a:t>
            </a:r>
            <a:r>
              <a:rPr sz="2000" dirty="0">
                <a:solidFill>
                  <a:srgbClr val="333399"/>
                </a:solidFill>
                <a:latin typeface="Times New Roman"/>
                <a:cs typeface="Times New Roman"/>
              </a:rPr>
              <a:t>i</a:t>
            </a:r>
            <a:r>
              <a:rPr sz="2000" spc="-130" dirty="0">
                <a:solidFill>
                  <a:srgbClr val="333399"/>
                </a:solidFill>
                <a:latin typeface="Times New Roman"/>
                <a:cs typeface="Times New Roman"/>
              </a:rPr>
              <a:t> </a:t>
            </a:r>
            <a:r>
              <a:rPr sz="2000" dirty="0">
                <a:solidFill>
                  <a:srgbClr val="333399"/>
                </a:solidFill>
                <a:latin typeface="Times New Roman"/>
                <a:cs typeface="Times New Roman"/>
              </a:rPr>
              <a:t>t</a:t>
            </a:r>
            <a:r>
              <a:rPr sz="2000" spc="-130" dirty="0">
                <a:solidFill>
                  <a:srgbClr val="333399"/>
                </a:solidFill>
                <a:latin typeface="Times New Roman"/>
                <a:cs typeface="Times New Roman"/>
              </a:rPr>
              <a:t> </a:t>
            </a:r>
            <a:r>
              <a:rPr sz="2000" dirty="0">
                <a:solidFill>
                  <a:srgbClr val="333399"/>
                </a:solidFill>
                <a:latin typeface="Times New Roman"/>
                <a:cs typeface="Times New Roman"/>
              </a:rPr>
              <a:t>a</a:t>
            </a:r>
            <a:r>
              <a:rPr sz="2000" spc="-130" dirty="0">
                <a:solidFill>
                  <a:srgbClr val="333399"/>
                </a:solidFill>
                <a:latin typeface="Times New Roman"/>
                <a:cs typeface="Times New Roman"/>
              </a:rPr>
              <a:t> </a:t>
            </a:r>
            <a:r>
              <a:rPr sz="2000" dirty="0">
                <a:solidFill>
                  <a:srgbClr val="333399"/>
                </a:solidFill>
                <a:latin typeface="Times New Roman"/>
                <a:cs typeface="Times New Roman"/>
              </a:rPr>
              <a:t>r</a:t>
            </a:r>
            <a:r>
              <a:rPr sz="2000" spc="-130" dirty="0">
                <a:solidFill>
                  <a:srgbClr val="333399"/>
                </a:solidFill>
                <a:latin typeface="Times New Roman"/>
                <a:cs typeface="Times New Roman"/>
              </a:rPr>
              <a:t> </a:t>
            </a:r>
            <a:r>
              <a:rPr sz="2000" dirty="0">
                <a:solidFill>
                  <a:srgbClr val="333399"/>
                </a:solidFill>
                <a:latin typeface="Times New Roman"/>
                <a:cs typeface="Times New Roman"/>
              </a:rPr>
              <a:t>e  </a:t>
            </a:r>
            <a:r>
              <a:rPr sz="2000" spc="185" dirty="0">
                <a:solidFill>
                  <a:srgbClr val="333399"/>
                </a:solidFill>
                <a:latin typeface="Times New Roman"/>
                <a:cs typeface="Times New Roman"/>
              </a:rPr>
              <a:t> </a:t>
            </a:r>
            <a:r>
              <a:rPr sz="2000" dirty="0">
                <a:solidFill>
                  <a:srgbClr val="333399"/>
                </a:solidFill>
                <a:latin typeface="Times New Roman"/>
                <a:cs typeface="Times New Roman"/>
              </a:rPr>
              <a:t>d</a:t>
            </a:r>
            <a:r>
              <a:rPr sz="2000" spc="-130" dirty="0">
                <a:solidFill>
                  <a:srgbClr val="333399"/>
                </a:solidFill>
                <a:latin typeface="Times New Roman"/>
                <a:cs typeface="Times New Roman"/>
              </a:rPr>
              <a:t> </a:t>
            </a:r>
            <a:r>
              <a:rPr sz="2000" dirty="0">
                <a:solidFill>
                  <a:srgbClr val="333399"/>
                </a:solidFill>
                <a:latin typeface="Times New Roman"/>
                <a:cs typeface="Times New Roman"/>
              </a:rPr>
              <a:t>i  </a:t>
            </a:r>
            <a:r>
              <a:rPr sz="2000" spc="25" dirty="0">
                <a:solidFill>
                  <a:srgbClr val="333399"/>
                </a:solidFill>
                <a:latin typeface="Times New Roman"/>
                <a:cs typeface="Times New Roman"/>
              </a:rPr>
              <a:t>compromettere</a:t>
            </a:r>
            <a:r>
              <a:rPr sz="2000" spc="30" dirty="0">
                <a:solidFill>
                  <a:srgbClr val="333399"/>
                </a:solidFill>
                <a:latin typeface="Times New Roman"/>
                <a:cs typeface="Times New Roman"/>
              </a:rPr>
              <a:t> </a:t>
            </a:r>
            <a:r>
              <a:rPr sz="2000" spc="25" dirty="0">
                <a:solidFill>
                  <a:srgbClr val="333399"/>
                </a:solidFill>
                <a:latin typeface="Times New Roman"/>
                <a:cs typeface="Times New Roman"/>
              </a:rPr>
              <a:t>l’irrorazione</a:t>
            </a:r>
            <a:r>
              <a:rPr sz="2000" spc="30" dirty="0">
                <a:solidFill>
                  <a:srgbClr val="333399"/>
                </a:solidFill>
                <a:latin typeface="Times New Roman"/>
                <a:cs typeface="Times New Roman"/>
              </a:rPr>
              <a:t> </a:t>
            </a:r>
            <a:r>
              <a:rPr sz="2000" spc="20" dirty="0">
                <a:solidFill>
                  <a:srgbClr val="333399"/>
                </a:solidFill>
                <a:latin typeface="Times New Roman"/>
                <a:cs typeface="Times New Roman"/>
              </a:rPr>
              <a:t>dei</a:t>
            </a:r>
            <a:r>
              <a:rPr sz="2000" spc="25" dirty="0">
                <a:solidFill>
                  <a:srgbClr val="333399"/>
                </a:solidFill>
                <a:latin typeface="Times New Roman"/>
                <a:cs typeface="Times New Roman"/>
              </a:rPr>
              <a:t> </a:t>
            </a:r>
            <a:r>
              <a:rPr sz="2000" spc="30" dirty="0">
                <a:solidFill>
                  <a:srgbClr val="333399"/>
                </a:solidFill>
                <a:latin typeface="Times New Roman"/>
                <a:cs typeface="Times New Roman"/>
              </a:rPr>
              <a:t>tessuti </a:t>
            </a:r>
            <a:r>
              <a:rPr sz="2000" spc="35" dirty="0">
                <a:solidFill>
                  <a:srgbClr val="333399"/>
                </a:solidFill>
                <a:latin typeface="Times New Roman"/>
                <a:cs typeface="Times New Roman"/>
              </a:rPr>
              <a:t> </a:t>
            </a:r>
            <a:r>
              <a:rPr sz="2000" spc="-5" dirty="0">
                <a:solidFill>
                  <a:srgbClr val="333399"/>
                </a:solidFill>
                <a:latin typeface="Times New Roman"/>
                <a:cs typeface="Times New Roman"/>
              </a:rPr>
              <a:t>situati</a:t>
            </a:r>
            <a:r>
              <a:rPr sz="2000" spc="-10" dirty="0">
                <a:solidFill>
                  <a:srgbClr val="333399"/>
                </a:solidFill>
                <a:latin typeface="Times New Roman"/>
                <a:cs typeface="Times New Roman"/>
              </a:rPr>
              <a:t> </a:t>
            </a:r>
            <a:r>
              <a:rPr sz="2000" dirty="0">
                <a:solidFill>
                  <a:srgbClr val="333399"/>
                </a:solidFill>
                <a:latin typeface="Times New Roman"/>
                <a:cs typeface="Times New Roman"/>
              </a:rPr>
              <a:t>a</a:t>
            </a:r>
            <a:r>
              <a:rPr sz="2000" spc="-5" dirty="0">
                <a:solidFill>
                  <a:srgbClr val="333399"/>
                </a:solidFill>
                <a:latin typeface="Times New Roman"/>
                <a:cs typeface="Times New Roman"/>
              </a:rPr>
              <a:t> valle della</a:t>
            </a:r>
            <a:r>
              <a:rPr sz="2000" spc="-10" dirty="0">
                <a:solidFill>
                  <a:srgbClr val="333399"/>
                </a:solidFill>
                <a:latin typeface="Times New Roman"/>
                <a:cs typeface="Times New Roman"/>
              </a:rPr>
              <a:t> </a:t>
            </a:r>
            <a:r>
              <a:rPr sz="2000" spc="-5" dirty="0">
                <a:solidFill>
                  <a:srgbClr val="333399"/>
                </a:solidFill>
                <a:latin typeface="Times New Roman"/>
                <a:cs typeface="Times New Roman"/>
              </a:rPr>
              <a:t>ferita.</a:t>
            </a:r>
            <a:endParaRPr sz="2000">
              <a:latin typeface="Times New Roman"/>
              <a:cs typeface="Times New Roman"/>
            </a:endParaRPr>
          </a:p>
          <a:p>
            <a:pPr marL="12700" marR="5080" algn="just">
              <a:lnSpc>
                <a:spcPct val="142000"/>
              </a:lnSpc>
              <a:spcBef>
                <a:spcPts val="560"/>
              </a:spcBef>
            </a:pPr>
            <a:r>
              <a:rPr sz="2000" spc="15" dirty="0">
                <a:solidFill>
                  <a:srgbClr val="333399"/>
                </a:solidFill>
                <a:latin typeface="Times New Roman"/>
                <a:cs typeface="Times New Roman"/>
              </a:rPr>
              <a:t>Se</a:t>
            </a:r>
            <a:r>
              <a:rPr sz="2000" spc="20" dirty="0">
                <a:solidFill>
                  <a:srgbClr val="333399"/>
                </a:solidFill>
                <a:latin typeface="Times New Roman"/>
                <a:cs typeface="Times New Roman"/>
              </a:rPr>
              <a:t> </a:t>
            </a:r>
            <a:r>
              <a:rPr sz="2000" spc="15" dirty="0">
                <a:solidFill>
                  <a:srgbClr val="333399"/>
                </a:solidFill>
                <a:latin typeface="Times New Roman"/>
                <a:cs typeface="Times New Roman"/>
              </a:rPr>
              <a:t>la</a:t>
            </a:r>
            <a:r>
              <a:rPr sz="2000" spc="20" dirty="0">
                <a:solidFill>
                  <a:srgbClr val="333399"/>
                </a:solidFill>
                <a:latin typeface="Times New Roman"/>
                <a:cs typeface="Times New Roman"/>
              </a:rPr>
              <a:t> </a:t>
            </a:r>
            <a:r>
              <a:rPr sz="2000" spc="25" dirty="0">
                <a:solidFill>
                  <a:srgbClr val="333399"/>
                </a:solidFill>
                <a:latin typeface="Times New Roman"/>
                <a:cs typeface="Times New Roman"/>
              </a:rPr>
              <a:t>ferita</a:t>
            </a:r>
            <a:r>
              <a:rPr sz="2000" spc="30" dirty="0">
                <a:solidFill>
                  <a:srgbClr val="333399"/>
                </a:solidFill>
                <a:latin typeface="Times New Roman"/>
                <a:cs typeface="Times New Roman"/>
              </a:rPr>
              <a:t> riguarda</a:t>
            </a:r>
            <a:r>
              <a:rPr sz="2000" spc="35" dirty="0">
                <a:solidFill>
                  <a:srgbClr val="333399"/>
                </a:solidFill>
                <a:latin typeface="Times New Roman"/>
                <a:cs typeface="Times New Roman"/>
              </a:rPr>
              <a:t> </a:t>
            </a:r>
            <a:r>
              <a:rPr sz="2000" spc="15" dirty="0">
                <a:solidFill>
                  <a:srgbClr val="333399"/>
                </a:solidFill>
                <a:latin typeface="Times New Roman"/>
                <a:cs typeface="Times New Roman"/>
              </a:rPr>
              <a:t>un</a:t>
            </a:r>
            <a:r>
              <a:rPr sz="2000" spc="20" dirty="0">
                <a:solidFill>
                  <a:srgbClr val="333399"/>
                </a:solidFill>
                <a:latin typeface="Times New Roman"/>
                <a:cs typeface="Times New Roman"/>
              </a:rPr>
              <a:t> </a:t>
            </a:r>
            <a:r>
              <a:rPr sz="2000" spc="25" dirty="0">
                <a:solidFill>
                  <a:srgbClr val="333399"/>
                </a:solidFill>
                <a:latin typeface="Times New Roman"/>
                <a:cs typeface="Times New Roman"/>
              </a:rPr>
              <a:t>arto</a:t>
            </a:r>
            <a:r>
              <a:rPr sz="2000" spc="30" dirty="0">
                <a:solidFill>
                  <a:srgbClr val="333399"/>
                </a:solidFill>
                <a:latin typeface="Times New Roman"/>
                <a:cs typeface="Times New Roman"/>
              </a:rPr>
              <a:t> </a:t>
            </a:r>
            <a:r>
              <a:rPr sz="2000" spc="15" dirty="0">
                <a:solidFill>
                  <a:srgbClr val="333399"/>
                </a:solidFill>
                <a:latin typeface="Times New Roman"/>
                <a:cs typeface="Times New Roman"/>
              </a:rPr>
              <a:t>si</a:t>
            </a:r>
            <a:r>
              <a:rPr sz="2000" spc="20" dirty="0">
                <a:solidFill>
                  <a:srgbClr val="333399"/>
                </a:solidFill>
                <a:latin typeface="Times New Roman"/>
                <a:cs typeface="Times New Roman"/>
              </a:rPr>
              <a:t> può </a:t>
            </a:r>
            <a:r>
              <a:rPr sz="2000" spc="25" dirty="0">
                <a:solidFill>
                  <a:srgbClr val="333399"/>
                </a:solidFill>
                <a:latin typeface="Times New Roman"/>
                <a:cs typeface="Times New Roman"/>
              </a:rPr>
              <a:t> </a:t>
            </a:r>
            <a:r>
              <a:rPr sz="2000" spc="70" dirty="0">
                <a:solidFill>
                  <a:srgbClr val="333399"/>
                </a:solidFill>
                <a:latin typeface="Times New Roman"/>
                <a:cs typeface="Times New Roman"/>
              </a:rPr>
              <a:t>verificare</a:t>
            </a:r>
            <a:r>
              <a:rPr sz="2000" spc="75" dirty="0">
                <a:solidFill>
                  <a:srgbClr val="333399"/>
                </a:solidFill>
                <a:latin typeface="Times New Roman"/>
                <a:cs typeface="Times New Roman"/>
              </a:rPr>
              <a:t> </a:t>
            </a:r>
            <a:r>
              <a:rPr sz="2000" spc="40" dirty="0">
                <a:solidFill>
                  <a:srgbClr val="333399"/>
                </a:solidFill>
                <a:latin typeface="Times New Roman"/>
                <a:cs typeface="Times New Roman"/>
              </a:rPr>
              <a:t>lo</a:t>
            </a:r>
            <a:r>
              <a:rPr sz="2000" spc="45" dirty="0">
                <a:solidFill>
                  <a:srgbClr val="333399"/>
                </a:solidFill>
                <a:latin typeface="Times New Roman"/>
                <a:cs typeface="Times New Roman"/>
              </a:rPr>
              <a:t> </a:t>
            </a:r>
            <a:r>
              <a:rPr sz="2000" spc="60" dirty="0">
                <a:solidFill>
                  <a:srgbClr val="333399"/>
                </a:solidFill>
                <a:latin typeface="Times New Roman"/>
                <a:cs typeface="Times New Roman"/>
              </a:rPr>
              <a:t>stato</a:t>
            </a:r>
            <a:r>
              <a:rPr sz="2000" spc="65" dirty="0">
                <a:solidFill>
                  <a:srgbClr val="333399"/>
                </a:solidFill>
                <a:latin typeface="Times New Roman"/>
                <a:cs typeface="Times New Roman"/>
              </a:rPr>
              <a:t> </a:t>
            </a:r>
            <a:r>
              <a:rPr sz="2000" spc="60" dirty="0">
                <a:solidFill>
                  <a:srgbClr val="333399"/>
                </a:solidFill>
                <a:latin typeface="Times New Roman"/>
                <a:cs typeface="Times New Roman"/>
              </a:rPr>
              <a:t>della</a:t>
            </a:r>
            <a:r>
              <a:rPr sz="2000" spc="65" dirty="0">
                <a:solidFill>
                  <a:srgbClr val="333399"/>
                </a:solidFill>
                <a:latin typeface="Times New Roman"/>
                <a:cs typeface="Times New Roman"/>
              </a:rPr>
              <a:t> </a:t>
            </a:r>
            <a:r>
              <a:rPr sz="2000" spc="70" dirty="0">
                <a:solidFill>
                  <a:srgbClr val="333399"/>
                </a:solidFill>
                <a:latin typeface="Times New Roman"/>
                <a:cs typeface="Times New Roman"/>
              </a:rPr>
              <a:t>circolazione </a:t>
            </a:r>
            <a:r>
              <a:rPr sz="2000" spc="75" dirty="0">
                <a:solidFill>
                  <a:srgbClr val="333399"/>
                </a:solidFill>
                <a:latin typeface="Times New Roman"/>
                <a:cs typeface="Times New Roman"/>
              </a:rPr>
              <a:t> </a:t>
            </a:r>
            <a:r>
              <a:rPr sz="2000" spc="-5" dirty="0">
                <a:solidFill>
                  <a:srgbClr val="333399"/>
                </a:solidFill>
                <a:latin typeface="Times New Roman"/>
                <a:cs typeface="Times New Roman"/>
              </a:rPr>
              <a:t>premendo </a:t>
            </a:r>
            <a:r>
              <a:rPr sz="2000" dirty="0">
                <a:solidFill>
                  <a:srgbClr val="333399"/>
                </a:solidFill>
                <a:latin typeface="Times New Roman"/>
                <a:cs typeface="Times New Roman"/>
              </a:rPr>
              <a:t>su un </a:t>
            </a:r>
            <a:r>
              <a:rPr sz="2000" spc="-5" dirty="0">
                <a:solidFill>
                  <a:srgbClr val="333399"/>
                </a:solidFill>
                <a:latin typeface="Times New Roman"/>
                <a:cs typeface="Times New Roman"/>
              </a:rPr>
              <a:t>unghia dell’arto ferito, fino </a:t>
            </a:r>
            <a:r>
              <a:rPr sz="2000" spc="-484" dirty="0">
                <a:solidFill>
                  <a:srgbClr val="333399"/>
                </a:solidFill>
                <a:latin typeface="Times New Roman"/>
                <a:cs typeface="Times New Roman"/>
              </a:rPr>
              <a:t> </a:t>
            </a:r>
            <a:r>
              <a:rPr sz="2000" dirty="0">
                <a:solidFill>
                  <a:srgbClr val="333399"/>
                </a:solidFill>
                <a:latin typeface="Times New Roman"/>
                <a:cs typeface="Times New Roman"/>
              </a:rPr>
              <a:t>a</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quando</a:t>
            </a:r>
            <a:r>
              <a:rPr sz="2000" dirty="0">
                <a:solidFill>
                  <a:srgbClr val="333399"/>
                </a:solidFill>
                <a:latin typeface="Times New Roman"/>
                <a:cs typeface="Times New Roman"/>
              </a:rPr>
              <a:t> non</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diventa</a:t>
            </a:r>
            <a:r>
              <a:rPr sz="2000" dirty="0">
                <a:solidFill>
                  <a:srgbClr val="333399"/>
                </a:solidFill>
                <a:latin typeface="Times New Roman"/>
                <a:cs typeface="Times New Roman"/>
              </a:rPr>
              <a:t> </a:t>
            </a:r>
            <a:r>
              <a:rPr sz="2000" spc="-5" dirty="0">
                <a:solidFill>
                  <a:srgbClr val="333399"/>
                </a:solidFill>
                <a:latin typeface="Times New Roman"/>
                <a:cs typeface="Times New Roman"/>
              </a:rPr>
              <a:t>bianca.</a:t>
            </a:r>
            <a:r>
              <a:rPr sz="2000" dirty="0">
                <a:solidFill>
                  <a:srgbClr val="333399"/>
                </a:solidFill>
                <a:latin typeface="Times New Roman"/>
                <a:cs typeface="Times New Roman"/>
              </a:rPr>
              <a:t> </a:t>
            </a:r>
            <a:r>
              <a:rPr sz="2000" spc="-5" dirty="0">
                <a:solidFill>
                  <a:srgbClr val="333399"/>
                </a:solidFill>
                <a:latin typeface="Times New Roman"/>
                <a:cs typeface="Times New Roman"/>
              </a:rPr>
              <a:t>Quando</a:t>
            </a:r>
            <a:r>
              <a:rPr sz="2000" dirty="0">
                <a:solidFill>
                  <a:srgbClr val="333399"/>
                </a:solidFill>
                <a:latin typeface="Times New Roman"/>
                <a:cs typeface="Times New Roman"/>
              </a:rPr>
              <a:t> si </a:t>
            </a:r>
            <a:r>
              <a:rPr sz="2000" spc="-484" dirty="0">
                <a:solidFill>
                  <a:srgbClr val="333399"/>
                </a:solidFill>
                <a:latin typeface="Times New Roman"/>
                <a:cs typeface="Times New Roman"/>
              </a:rPr>
              <a:t> </a:t>
            </a:r>
            <a:r>
              <a:rPr sz="2000" spc="25" dirty="0">
                <a:solidFill>
                  <a:srgbClr val="333399"/>
                </a:solidFill>
                <a:latin typeface="Times New Roman"/>
                <a:cs typeface="Times New Roman"/>
              </a:rPr>
              <a:t>rilascia</a:t>
            </a:r>
            <a:r>
              <a:rPr sz="2000" spc="30" dirty="0">
                <a:solidFill>
                  <a:srgbClr val="333399"/>
                </a:solidFill>
                <a:latin typeface="Times New Roman"/>
                <a:cs typeface="Times New Roman"/>
              </a:rPr>
              <a:t> </a:t>
            </a:r>
            <a:r>
              <a:rPr sz="2000" spc="25" dirty="0">
                <a:solidFill>
                  <a:srgbClr val="333399"/>
                </a:solidFill>
                <a:latin typeface="Times New Roman"/>
                <a:cs typeface="Times New Roman"/>
              </a:rPr>
              <a:t>l’unghia</a:t>
            </a:r>
            <a:r>
              <a:rPr sz="2000" spc="30" dirty="0">
                <a:solidFill>
                  <a:srgbClr val="333399"/>
                </a:solidFill>
                <a:latin typeface="Times New Roman"/>
                <a:cs typeface="Times New Roman"/>
              </a:rPr>
              <a:t> </a:t>
            </a:r>
            <a:r>
              <a:rPr sz="2000" spc="25" dirty="0">
                <a:solidFill>
                  <a:srgbClr val="333399"/>
                </a:solidFill>
                <a:latin typeface="Times New Roman"/>
                <a:cs typeface="Times New Roman"/>
              </a:rPr>
              <a:t>dovrebbe</a:t>
            </a:r>
            <a:r>
              <a:rPr sz="2000" spc="30" dirty="0">
                <a:solidFill>
                  <a:srgbClr val="333399"/>
                </a:solidFill>
                <a:latin typeface="Times New Roman"/>
                <a:cs typeface="Times New Roman"/>
              </a:rPr>
              <a:t> </a:t>
            </a:r>
            <a:r>
              <a:rPr sz="2000" spc="25" dirty="0">
                <a:solidFill>
                  <a:srgbClr val="333399"/>
                </a:solidFill>
                <a:latin typeface="Times New Roman"/>
                <a:cs typeface="Times New Roman"/>
              </a:rPr>
              <a:t>ritornare</a:t>
            </a:r>
            <a:r>
              <a:rPr sz="2000" spc="30" dirty="0">
                <a:solidFill>
                  <a:srgbClr val="333399"/>
                </a:solidFill>
                <a:latin typeface="Times New Roman"/>
                <a:cs typeface="Times New Roman"/>
              </a:rPr>
              <a:t> al </a:t>
            </a:r>
            <a:r>
              <a:rPr sz="2000" spc="35" dirty="0">
                <a:solidFill>
                  <a:srgbClr val="333399"/>
                </a:solidFill>
                <a:latin typeface="Times New Roman"/>
                <a:cs typeface="Times New Roman"/>
              </a:rPr>
              <a:t> </a:t>
            </a:r>
            <a:r>
              <a:rPr sz="2000" spc="-5" dirty="0">
                <a:solidFill>
                  <a:srgbClr val="333399"/>
                </a:solidFill>
                <a:latin typeface="Times New Roman"/>
                <a:cs typeface="Times New Roman"/>
              </a:rPr>
              <a:t>colore</a:t>
            </a:r>
            <a:r>
              <a:rPr sz="2000" spc="-10" dirty="0">
                <a:solidFill>
                  <a:srgbClr val="333399"/>
                </a:solidFill>
                <a:latin typeface="Times New Roman"/>
                <a:cs typeface="Times New Roman"/>
              </a:rPr>
              <a:t> </a:t>
            </a:r>
            <a:r>
              <a:rPr sz="2000" spc="-5" dirty="0">
                <a:solidFill>
                  <a:srgbClr val="333399"/>
                </a:solidFill>
                <a:latin typeface="Times New Roman"/>
                <a:cs typeface="Times New Roman"/>
              </a:rPr>
              <a:t>originario</a:t>
            </a:r>
            <a:r>
              <a:rPr sz="2000" dirty="0">
                <a:solidFill>
                  <a:srgbClr val="333399"/>
                </a:solidFill>
                <a:latin typeface="Times New Roman"/>
                <a:cs typeface="Times New Roman"/>
              </a:rPr>
              <a:t> </a:t>
            </a:r>
            <a:r>
              <a:rPr sz="2000" spc="-5" dirty="0">
                <a:solidFill>
                  <a:srgbClr val="333399"/>
                </a:solidFill>
                <a:latin typeface="Times New Roman"/>
                <a:cs typeface="Times New Roman"/>
              </a:rPr>
              <a:t>nell’arco</a:t>
            </a:r>
            <a:r>
              <a:rPr sz="2000" dirty="0">
                <a:solidFill>
                  <a:srgbClr val="333399"/>
                </a:solidFill>
                <a:latin typeface="Times New Roman"/>
                <a:cs typeface="Times New Roman"/>
              </a:rPr>
              <a:t> di</a:t>
            </a:r>
            <a:r>
              <a:rPr sz="2000" spc="-5" dirty="0">
                <a:solidFill>
                  <a:srgbClr val="333399"/>
                </a:solidFill>
                <a:latin typeface="Times New Roman"/>
                <a:cs typeface="Times New Roman"/>
              </a:rPr>
              <a:t> </a:t>
            </a:r>
            <a:r>
              <a:rPr sz="2000" dirty="0">
                <a:solidFill>
                  <a:srgbClr val="333399"/>
                </a:solidFill>
                <a:latin typeface="Times New Roman"/>
                <a:cs typeface="Times New Roman"/>
              </a:rPr>
              <a:t>2 </a:t>
            </a:r>
            <a:r>
              <a:rPr sz="2000" spc="-5" dirty="0">
                <a:solidFill>
                  <a:srgbClr val="333399"/>
                </a:solidFill>
                <a:latin typeface="Times New Roman"/>
                <a:cs typeface="Times New Roman"/>
              </a:rPr>
              <a:t>secondi.</a:t>
            </a:r>
            <a:endParaRPr sz="2000">
              <a:latin typeface="Times New Roman"/>
              <a:cs typeface="Times New Roman"/>
            </a:endParaRPr>
          </a:p>
        </p:txBody>
      </p:sp>
      <p:grpSp>
        <p:nvGrpSpPr>
          <p:cNvPr id="4" name="object 4"/>
          <p:cNvGrpSpPr/>
          <p:nvPr/>
        </p:nvGrpSpPr>
        <p:grpSpPr>
          <a:xfrm>
            <a:off x="5091112" y="2673350"/>
            <a:ext cx="3851910" cy="2248535"/>
            <a:chOff x="5091112" y="2673350"/>
            <a:chExt cx="3851910" cy="2248535"/>
          </a:xfrm>
        </p:grpSpPr>
        <p:pic>
          <p:nvPicPr>
            <p:cNvPr id="5" name="object 5"/>
            <p:cNvPicPr/>
            <p:nvPr/>
          </p:nvPicPr>
          <p:blipFill>
            <a:blip r:embed="rId2" cstate="print"/>
            <a:stretch>
              <a:fillRect/>
            </a:stretch>
          </p:blipFill>
          <p:spPr>
            <a:xfrm>
              <a:off x="5099455" y="2681692"/>
              <a:ext cx="3843337" cy="2239962"/>
            </a:xfrm>
            <a:prstGeom prst="rect">
              <a:avLst/>
            </a:prstGeom>
          </p:spPr>
        </p:pic>
        <p:pic>
          <p:nvPicPr>
            <p:cNvPr id="6" name="object 6"/>
            <p:cNvPicPr/>
            <p:nvPr/>
          </p:nvPicPr>
          <p:blipFill>
            <a:blip r:embed="rId3" cstate="print"/>
            <a:stretch>
              <a:fillRect/>
            </a:stretch>
          </p:blipFill>
          <p:spPr>
            <a:xfrm>
              <a:off x="5105400" y="2687637"/>
              <a:ext cx="3687762" cy="2084387"/>
            </a:xfrm>
            <a:prstGeom prst="rect">
              <a:avLst/>
            </a:prstGeom>
          </p:spPr>
        </p:pic>
        <p:sp>
          <p:nvSpPr>
            <p:cNvPr id="7" name="object 7"/>
            <p:cNvSpPr/>
            <p:nvPr/>
          </p:nvSpPr>
          <p:spPr>
            <a:xfrm>
              <a:off x="5105400" y="2687637"/>
              <a:ext cx="3688079" cy="2084705"/>
            </a:xfrm>
            <a:custGeom>
              <a:avLst/>
              <a:gdLst/>
              <a:ahLst/>
              <a:cxnLst/>
              <a:rect l="l" t="t" r="r" b="b"/>
              <a:pathLst>
                <a:path w="3688079" h="2084704">
                  <a:moveTo>
                    <a:pt x="0" y="0"/>
                  </a:moveTo>
                  <a:lnTo>
                    <a:pt x="3687762" y="0"/>
                  </a:lnTo>
                  <a:lnTo>
                    <a:pt x="3687762" y="2084387"/>
                  </a:lnTo>
                  <a:lnTo>
                    <a:pt x="0" y="2084387"/>
                  </a:lnTo>
                  <a:lnTo>
                    <a:pt x="0" y="0"/>
                  </a:lnTo>
                  <a:close/>
                </a:path>
              </a:pathLst>
            </a:custGeom>
            <a:ln w="28575">
              <a:solidFill>
                <a:srgbClr val="000000"/>
              </a:solidFill>
            </a:ln>
          </p:spPr>
          <p:txBody>
            <a:bodyPr wrap="square" lIns="0" tIns="0" rIns="0" bIns="0" rtlCol="0"/>
            <a:lstStyle/>
            <a:p>
              <a:endParaRPr/>
            </a:p>
          </p:txBody>
        </p:sp>
      </p:gr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58033" y="396031"/>
            <a:ext cx="3694429"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00B050"/>
                </a:solidFill>
                <a:latin typeface="Times New Roman"/>
                <a:cs typeface="Times New Roman"/>
              </a:rPr>
              <a:t>Emorragia</a:t>
            </a:r>
            <a:r>
              <a:rPr sz="3600" b="1" spc="-45" dirty="0">
                <a:solidFill>
                  <a:srgbClr val="00B050"/>
                </a:solidFill>
                <a:latin typeface="Times New Roman"/>
                <a:cs typeface="Times New Roman"/>
              </a:rPr>
              <a:t> </a:t>
            </a:r>
            <a:r>
              <a:rPr sz="3600" b="1" spc="-5" dirty="0">
                <a:solidFill>
                  <a:srgbClr val="00B050"/>
                </a:solidFill>
                <a:latin typeface="Times New Roman"/>
                <a:cs typeface="Times New Roman"/>
              </a:rPr>
              <a:t>esterna</a:t>
            </a:r>
            <a:endParaRPr sz="3600">
              <a:latin typeface="Times New Roman"/>
              <a:cs typeface="Times New Roman"/>
            </a:endParaRPr>
          </a:p>
        </p:txBody>
      </p:sp>
      <p:sp>
        <p:nvSpPr>
          <p:cNvPr id="3" name="object 3"/>
          <p:cNvSpPr txBox="1"/>
          <p:nvPr/>
        </p:nvSpPr>
        <p:spPr>
          <a:xfrm>
            <a:off x="560387" y="2173974"/>
            <a:ext cx="2543175" cy="1531620"/>
          </a:xfrm>
          <a:prstGeom prst="rect">
            <a:avLst/>
          </a:prstGeom>
        </p:spPr>
        <p:txBody>
          <a:bodyPr vert="horz" wrap="square" lIns="0" tIns="84455" rIns="0" bIns="0" rtlCol="0">
            <a:spAutoFit/>
          </a:bodyPr>
          <a:lstStyle/>
          <a:p>
            <a:pPr marL="12700">
              <a:lnSpc>
                <a:spcPct val="100000"/>
              </a:lnSpc>
              <a:spcBef>
                <a:spcPts val="665"/>
              </a:spcBef>
            </a:pPr>
            <a:r>
              <a:rPr sz="2000" spc="-5" dirty="0">
                <a:solidFill>
                  <a:srgbClr val="333399"/>
                </a:solidFill>
                <a:latin typeface="Times New Roman"/>
                <a:cs typeface="Times New Roman"/>
              </a:rPr>
              <a:t>Palpare</a:t>
            </a:r>
            <a:r>
              <a:rPr sz="2000" spc="-20" dirty="0">
                <a:solidFill>
                  <a:srgbClr val="333399"/>
                </a:solidFill>
                <a:latin typeface="Times New Roman"/>
                <a:cs typeface="Times New Roman"/>
              </a:rPr>
              <a:t> </a:t>
            </a:r>
            <a:r>
              <a:rPr sz="2000" dirty="0">
                <a:solidFill>
                  <a:srgbClr val="333399"/>
                </a:solidFill>
                <a:latin typeface="Times New Roman"/>
                <a:cs typeface="Times New Roman"/>
              </a:rPr>
              <a:t>i</a:t>
            </a:r>
            <a:r>
              <a:rPr sz="2000" spc="-15" dirty="0">
                <a:solidFill>
                  <a:srgbClr val="333399"/>
                </a:solidFill>
                <a:latin typeface="Times New Roman"/>
                <a:cs typeface="Times New Roman"/>
              </a:rPr>
              <a:t> </a:t>
            </a:r>
            <a:r>
              <a:rPr sz="2000" spc="-5" dirty="0">
                <a:solidFill>
                  <a:srgbClr val="333399"/>
                </a:solidFill>
                <a:latin typeface="Times New Roman"/>
                <a:cs typeface="Times New Roman"/>
              </a:rPr>
              <a:t>polsi</a:t>
            </a:r>
            <a:r>
              <a:rPr sz="2000" spc="-15" dirty="0">
                <a:solidFill>
                  <a:srgbClr val="333399"/>
                </a:solidFill>
                <a:latin typeface="Times New Roman"/>
                <a:cs typeface="Times New Roman"/>
              </a:rPr>
              <a:t> </a:t>
            </a:r>
            <a:r>
              <a:rPr sz="2000" spc="-5" dirty="0">
                <a:solidFill>
                  <a:srgbClr val="333399"/>
                </a:solidFill>
                <a:latin typeface="Times New Roman"/>
                <a:cs typeface="Times New Roman"/>
              </a:rPr>
              <a:t>periferici:</a:t>
            </a:r>
            <a:endParaRPr sz="2000">
              <a:latin typeface="Times New Roman"/>
              <a:cs typeface="Times New Roman"/>
            </a:endParaRPr>
          </a:p>
          <a:p>
            <a:pPr marL="203200" indent="-190500">
              <a:lnSpc>
                <a:spcPct val="100000"/>
              </a:lnSpc>
              <a:spcBef>
                <a:spcPts val="565"/>
              </a:spcBef>
              <a:buChar char="•"/>
              <a:tabLst>
                <a:tab pos="203200" algn="l"/>
              </a:tabLst>
            </a:pPr>
            <a:r>
              <a:rPr sz="2000" spc="-5" dirty="0">
                <a:solidFill>
                  <a:srgbClr val="333399"/>
                </a:solidFill>
                <a:latin typeface="Times New Roman"/>
                <a:cs typeface="Times New Roman"/>
              </a:rPr>
              <a:t>radiale</a:t>
            </a:r>
            <a:endParaRPr sz="2000">
              <a:latin typeface="Times New Roman"/>
              <a:cs typeface="Times New Roman"/>
            </a:endParaRPr>
          </a:p>
          <a:p>
            <a:pPr marL="203200" indent="-190500">
              <a:lnSpc>
                <a:spcPct val="100000"/>
              </a:lnSpc>
              <a:spcBef>
                <a:spcPts val="560"/>
              </a:spcBef>
              <a:buChar char="•"/>
              <a:tabLst>
                <a:tab pos="203200" algn="l"/>
              </a:tabLst>
            </a:pPr>
            <a:r>
              <a:rPr sz="2000" spc="-5" dirty="0">
                <a:solidFill>
                  <a:srgbClr val="333399"/>
                </a:solidFill>
                <a:latin typeface="Times New Roman"/>
                <a:cs typeface="Times New Roman"/>
              </a:rPr>
              <a:t>tibiale</a:t>
            </a:r>
            <a:r>
              <a:rPr sz="2000" spc="-30" dirty="0">
                <a:solidFill>
                  <a:srgbClr val="333399"/>
                </a:solidFill>
                <a:latin typeface="Times New Roman"/>
                <a:cs typeface="Times New Roman"/>
              </a:rPr>
              <a:t> </a:t>
            </a:r>
            <a:r>
              <a:rPr sz="2000" spc="-5" dirty="0">
                <a:solidFill>
                  <a:srgbClr val="333399"/>
                </a:solidFill>
                <a:latin typeface="Times New Roman"/>
                <a:cs typeface="Times New Roman"/>
              </a:rPr>
              <a:t>posteriore</a:t>
            </a:r>
            <a:endParaRPr sz="2000">
              <a:latin typeface="Times New Roman"/>
              <a:cs typeface="Times New Roman"/>
            </a:endParaRPr>
          </a:p>
          <a:p>
            <a:pPr marL="203200" indent="-190500">
              <a:lnSpc>
                <a:spcPct val="100000"/>
              </a:lnSpc>
              <a:spcBef>
                <a:spcPts val="565"/>
              </a:spcBef>
              <a:buChar char="•"/>
              <a:tabLst>
                <a:tab pos="203200" algn="l"/>
              </a:tabLst>
            </a:pPr>
            <a:r>
              <a:rPr sz="2000" spc="-5" dirty="0">
                <a:solidFill>
                  <a:srgbClr val="333399"/>
                </a:solidFill>
                <a:latin typeface="Times New Roman"/>
                <a:cs typeface="Times New Roman"/>
              </a:rPr>
              <a:t>pedidio</a:t>
            </a:r>
            <a:endParaRPr sz="2000">
              <a:latin typeface="Times New Roman"/>
              <a:cs typeface="Times New Roman"/>
            </a:endParaRPr>
          </a:p>
        </p:txBody>
      </p:sp>
      <p:sp>
        <p:nvSpPr>
          <p:cNvPr id="4" name="object 4"/>
          <p:cNvSpPr txBox="1"/>
          <p:nvPr/>
        </p:nvSpPr>
        <p:spPr>
          <a:xfrm>
            <a:off x="2367160" y="1029791"/>
            <a:ext cx="4766945" cy="269240"/>
          </a:xfrm>
          <a:prstGeom prst="rect">
            <a:avLst/>
          </a:prstGeom>
        </p:spPr>
        <p:txBody>
          <a:bodyPr vert="horz" wrap="square" lIns="0" tIns="12700" rIns="0" bIns="0" rtlCol="0">
            <a:spAutoFit/>
          </a:bodyPr>
          <a:lstStyle/>
          <a:p>
            <a:pPr marL="12700">
              <a:lnSpc>
                <a:spcPct val="100000"/>
              </a:lnSpc>
              <a:spcBef>
                <a:spcPts val="100"/>
              </a:spcBef>
            </a:pPr>
            <a:r>
              <a:rPr sz="1600" b="1" spc="-5" dirty="0">
                <a:solidFill>
                  <a:srgbClr val="333399"/>
                </a:solidFill>
                <a:latin typeface="Arial"/>
                <a:cs typeface="Arial"/>
              </a:rPr>
              <a:t>I</a:t>
            </a:r>
            <a:r>
              <a:rPr sz="1600" b="1" dirty="0">
                <a:solidFill>
                  <a:srgbClr val="333399"/>
                </a:solidFill>
                <a:latin typeface="Arial"/>
                <a:cs typeface="Arial"/>
              </a:rPr>
              <a:t>N CASO</a:t>
            </a:r>
            <a:r>
              <a:rPr sz="1600" b="1" spc="-5" dirty="0">
                <a:solidFill>
                  <a:srgbClr val="333399"/>
                </a:solidFill>
                <a:latin typeface="Arial"/>
                <a:cs typeface="Arial"/>
              </a:rPr>
              <a:t> </a:t>
            </a:r>
            <a:r>
              <a:rPr sz="1600" b="1" dirty="0">
                <a:solidFill>
                  <a:srgbClr val="333399"/>
                </a:solidFill>
                <a:latin typeface="Arial"/>
                <a:cs typeface="Arial"/>
              </a:rPr>
              <a:t>DI</a:t>
            </a:r>
            <a:r>
              <a:rPr sz="1600" b="1" spc="-5" dirty="0">
                <a:solidFill>
                  <a:srgbClr val="333399"/>
                </a:solidFill>
                <a:latin typeface="Arial"/>
                <a:cs typeface="Arial"/>
              </a:rPr>
              <a:t> </a:t>
            </a:r>
            <a:r>
              <a:rPr sz="1600" b="1" dirty="0">
                <a:solidFill>
                  <a:srgbClr val="333399"/>
                </a:solidFill>
                <a:latin typeface="Arial"/>
                <a:cs typeface="Arial"/>
              </a:rPr>
              <a:t>EM</a:t>
            </a:r>
            <a:r>
              <a:rPr sz="1600" b="1" spc="-5" dirty="0">
                <a:solidFill>
                  <a:srgbClr val="333399"/>
                </a:solidFill>
                <a:latin typeface="Arial"/>
                <a:cs typeface="Arial"/>
              </a:rPr>
              <a:t>O</a:t>
            </a:r>
            <a:r>
              <a:rPr sz="1600" b="1" dirty="0">
                <a:solidFill>
                  <a:srgbClr val="333399"/>
                </a:solidFill>
                <a:latin typeface="Arial"/>
                <a:cs typeface="Arial"/>
              </a:rPr>
              <a:t>RRA</a:t>
            </a:r>
            <a:r>
              <a:rPr sz="1600" b="1" spc="-5" dirty="0">
                <a:solidFill>
                  <a:srgbClr val="333399"/>
                </a:solidFill>
                <a:latin typeface="Arial"/>
                <a:cs typeface="Arial"/>
              </a:rPr>
              <a:t>GI</a:t>
            </a:r>
            <a:r>
              <a:rPr sz="1600" b="1" dirty="0">
                <a:solidFill>
                  <a:srgbClr val="333399"/>
                </a:solidFill>
                <a:latin typeface="Arial"/>
                <a:cs typeface="Arial"/>
              </a:rPr>
              <a:t>A</a:t>
            </a:r>
            <a:r>
              <a:rPr sz="1600" b="1" spc="-120" dirty="0">
                <a:solidFill>
                  <a:srgbClr val="333399"/>
                </a:solidFill>
                <a:latin typeface="Arial"/>
                <a:cs typeface="Arial"/>
              </a:rPr>
              <a:t> </a:t>
            </a:r>
            <a:r>
              <a:rPr sz="1600" b="1" dirty="0">
                <a:solidFill>
                  <a:srgbClr val="333399"/>
                </a:solidFill>
                <a:latin typeface="Arial"/>
                <a:cs typeface="Arial"/>
              </a:rPr>
              <a:t>A</a:t>
            </a:r>
            <a:r>
              <a:rPr sz="1600" b="1" spc="-60" dirty="0">
                <a:solidFill>
                  <a:srgbClr val="333399"/>
                </a:solidFill>
                <a:latin typeface="Arial"/>
                <a:cs typeface="Arial"/>
              </a:rPr>
              <a:t> </a:t>
            </a:r>
            <a:r>
              <a:rPr sz="1600" b="1" dirty="0">
                <a:solidFill>
                  <a:srgbClr val="333399"/>
                </a:solidFill>
                <a:latin typeface="Arial"/>
                <a:cs typeface="Arial"/>
              </a:rPr>
              <a:t>UN</a:t>
            </a:r>
            <a:r>
              <a:rPr sz="1600" b="1" spc="-60" dirty="0">
                <a:solidFill>
                  <a:srgbClr val="333399"/>
                </a:solidFill>
                <a:latin typeface="Arial"/>
                <a:cs typeface="Arial"/>
              </a:rPr>
              <a:t> </a:t>
            </a:r>
            <a:r>
              <a:rPr sz="1600" b="1" dirty="0">
                <a:solidFill>
                  <a:srgbClr val="333399"/>
                </a:solidFill>
                <a:latin typeface="Arial"/>
                <a:cs typeface="Arial"/>
              </a:rPr>
              <a:t>AR</a:t>
            </a:r>
            <a:r>
              <a:rPr sz="1600" b="1" spc="-30" dirty="0">
                <a:solidFill>
                  <a:srgbClr val="333399"/>
                </a:solidFill>
                <a:latin typeface="Arial"/>
                <a:cs typeface="Arial"/>
              </a:rPr>
              <a:t>T</a:t>
            </a:r>
            <a:r>
              <a:rPr sz="1600" b="1" dirty="0">
                <a:solidFill>
                  <a:srgbClr val="333399"/>
                </a:solidFill>
                <a:latin typeface="Arial"/>
                <a:cs typeface="Arial"/>
              </a:rPr>
              <a:t>O</a:t>
            </a:r>
            <a:r>
              <a:rPr sz="1600" b="1" spc="-5" dirty="0">
                <a:solidFill>
                  <a:srgbClr val="333399"/>
                </a:solidFill>
                <a:latin typeface="Arial"/>
                <a:cs typeface="Arial"/>
              </a:rPr>
              <a:t> I</a:t>
            </a:r>
            <a:r>
              <a:rPr sz="1600" b="1" dirty="0">
                <a:solidFill>
                  <a:srgbClr val="333399"/>
                </a:solidFill>
                <a:latin typeface="Arial"/>
                <a:cs typeface="Arial"/>
              </a:rPr>
              <a:t>N</a:t>
            </a:r>
            <a:r>
              <a:rPr sz="1600" b="1" spc="-5" dirty="0">
                <a:solidFill>
                  <a:srgbClr val="333399"/>
                </a:solidFill>
                <a:latin typeface="Arial"/>
                <a:cs typeface="Arial"/>
              </a:rPr>
              <a:t>F</a:t>
            </a:r>
            <a:r>
              <a:rPr sz="1600" b="1" dirty="0">
                <a:solidFill>
                  <a:srgbClr val="333399"/>
                </a:solidFill>
                <a:latin typeface="Arial"/>
                <a:cs typeface="Arial"/>
              </a:rPr>
              <a:t>ER</a:t>
            </a:r>
            <a:r>
              <a:rPr sz="1600" b="1" spc="-5" dirty="0">
                <a:solidFill>
                  <a:srgbClr val="333399"/>
                </a:solidFill>
                <a:latin typeface="Arial"/>
                <a:cs typeface="Arial"/>
              </a:rPr>
              <a:t>IO</a:t>
            </a:r>
            <a:r>
              <a:rPr sz="1600" b="1" dirty="0">
                <a:solidFill>
                  <a:srgbClr val="333399"/>
                </a:solidFill>
                <a:latin typeface="Arial"/>
                <a:cs typeface="Arial"/>
              </a:rPr>
              <a:t>RE</a:t>
            </a:r>
            <a:endParaRPr sz="1600">
              <a:latin typeface="Arial"/>
              <a:cs typeface="Arial"/>
            </a:endParaRPr>
          </a:p>
        </p:txBody>
      </p:sp>
      <p:grpSp>
        <p:nvGrpSpPr>
          <p:cNvPr id="5" name="object 5"/>
          <p:cNvGrpSpPr/>
          <p:nvPr/>
        </p:nvGrpSpPr>
        <p:grpSpPr>
          <a:xfrm>
            <a:off x="1433512" y="4329112"/>
            <a:ext cx="2298065" cy="1553210"/>
            <a:chOff x="1433512" y="4329112"/>
            <a:chExt cx="2298065" cy="1553210"/>
          </a:xfrm>
        </p:grpSpPr>
        <p:pic>
          <p:nvPicPr>
            <p:cNvPr id="6" name="object 6"/>
            <p:cNvPicPr/>
            <p:nvPr/>
          </p:nvPicPr>
          <p:blipFill>
            <a:blip r:embed="rId2" cstate="print"/>
            <a:stretch>
              <a:fillRect/>
            </a:stretch>
          </p:blipFill>
          <p:spPr>
            <a:xfrm>
              <a:off x="1441855" y="4337454"/>
              <a:ext cx="2289175" cy="1544637"/>
            </a:xfrm>
            <a:prstGeom prst="rect">
              <a:avLst/>
            </a:prstGeom>
          </p:spPr>
        </p:pic>
        <p:pic>
          <p:nvPicPr>
            <p:cNvPr id="7" name="object 7"/>
            <p:cNvPicPr/>
            <p:nvPr/>
          </p:nvPicPr>
          <p:blipFill>
            <a:blip r:embed="rId3" cstate="print"/>
            <a:stretch>
              <a:fillRect/>
            </a:stretch>
          </p:blipFill>
          <p:spPr>
            <a:xfrm>
              <a:off x="1447800" y="4343400"/>
              <a:ext cx="2133600" cy="1389062"/>
            </a:xfrm>
            <a:prstGeom prst="rect">
              <a:avLst/>
            </a:prstGeom>
          </p:spPr>
        </p:pic>
        <p:sp>
          <p:nvSpPr>
            <p:cNvPr id="8" name="object 8"/>
            <p:cNvSpPr/>
            <p:nvPr/>
          </p:nvSpPr>
          <p:spPr>
            <a:xfrm>
              <a:off x="1447800" y="4343400"/>
              <a:ext cx="2133600" cy="1389380"/>
            </a:xfrm>
            <a:custGeom>
              <a:avLst/>
              <a:gdLst/>
              <a:ahLst/>
              <a:cxnLst/>
              <a:rect l="l" t="t" r="r" b="b"/>
              <a:pathLst>
                <a:path w="2133600" h="1389379">
                  <a:moveTo>
                    <a:pt x="0" y="0"/>
                  </a:moveTo>
                  <a:lnTo>
                    <a:pt x="2133600" y="0"/>
                  </a:lnTo>
                  <a:lnTo>
                    <a:pt x="2133600" y="1389062"/>
                  </a:lnTo>
                  <a:lnTo>
                    <a:pt x="0" y="1389062"/>
                  </a:lnTo>
                  <a:lnTo>
                    <a:pt x="0" y="0"/>
                  </a:lnTo>
                  <a:close/>
                </a:path>
              </a:pathLst>
            </a:custGeom>
            <a:ln w="28575">
              <a:solidFill>
                <a:srgbClr val="000000"/>
              </a:solidFill>
            </a:ln>
          </p:spPr>
          <p:txBody>
            <a:bodyPr wrap="square" lIns="0" tIns="0" rIns="0" bIns="0" rtlCol="0"/>
            <a:lstStyle/>
            <a:p>
              <a:endParaRPr/>
            </a:p>
          </p:txBody>
        </p:sp>
      </p:grpSp>
      <p:grpSp>
        <p:nvGrpSpPr>
          <p:cNvPr id="9" name="object 9"/>
          <p:cNvGrpSpPr/>
          <p:nvPr/>
        </p:nvGrpSpPr>
        <p:grpSpPr>
          <a:xfrm>
            <a:off x="3871912" y="2347912"/>
            <a:ext cx="2298065" cy="1530985"/>
            <a:chOff x="3871912" y="2347912"/>
            <a:chExt cx="2298065" cy="1530985"/>
          </a:xfrm>
        </p:grpSpPr>
        <p:pic>
          <p:nvPicPr>
            <p:cNvPr id="10" name="object 10"/>
            <p:cNvPicPr/>
            <p:nvPr/>
          </p:nvPicPr>
          <p:blipFill>
            <a:blip r:embed="rId4" cstate="print"/>
            <a:stretch>
              <a:fillRect/>
            </a:stretch>
          </p:blipFill>
          <p:spPr>
            <a:xfrm>
              <a:off x="3880255" y="2356255"/>
              <a:ext cx="2289175" cy="1522412"/>
            </a:xfrm>
            <a:prstGeom prst="rect">
              <a:avLst/>
            </a:prstGeom>
          </p:spPr>
        </p:pic>
        <p:pic>
          <p:nvPicPr>
            <p:cNvPr id="11" name="object 11"/>
            <p:cNvPicPr/>
            <p:nvPr/>
          </p:nvPicPr>
          <p:blipFill>
            <a:blip r:embed="rId5" cstate="print"/>
            <a:stretch>
              <a:fillRect/>
            </a:stretch>
          </p:blipFill>
          <p:spPr>
            <a:xfrm>
              <a:off x="3886200" y="2362200"/>
              <a:ext cx="2133600" cy="1366837"/>
            </a:xfrm>
            <a:prstGeom prst="rect">
              <a:avLst/>
            </a:prstGeom>
          </p:spPr>
        </p:pic>
        <p:sp>
          <p:nvSpPr>
            <p:cNvPr id="12" name="object 12"/>
            <p:cNvSpPr/>
            <p:nvPr/>
          </p:nvSpPr>
          <p:spPr>
            <a:xfrm>
              <a:off x="3886200" y="2362200"/>
              <a:ext cx="2133600" cy="1367155"/>
            </a:xfrm>
            <a:custGeom>
              <a:avLst/>
              <a:gdLst/>
              <a:ahLst/>
              <a:cxnLst/>
              <a:rect l="l" t="t" r="r" b="b"/>
              <a:pathLst>
                <a:path w="2133600" h="1367154">
                  <a:moveTo>
                    <a:pt x="0" y="0"/>
                  </a:moveTo>
                  <a:lnTo>
                    <a:pt x="2133600" y="0"/>
                  </a:lnTo>
                  <a:lnTo>
                    <a:pt x="2133600" y="1366837"/>
                  </a:lnTo>
                  <a:lnTo>
                    <a:pt x="0" y="1366837"/>
                  </a:lnTo>
                  <a:lnTo>
                    <a:pt x="0" y="0"/>
                  </a:lnTo>
                  <a:close/>
                </a:path>
              </a:pathLst>
            </a:custGeom>
            <a:ln w="28575">
              <a:solidFill>
                <a:srgbClr val="000000"/>
              </a:solidFill>
            </a:ln>
          </p:spPr>
          <p:txBody>
            <a:bodyPr wrap="square" lIns="0" tIns="0" rIns="0" bIns="0" rtlCol="0"/>
            <a:lstStyle/>
            <a:p>
              <a:endParaRPr/>
            </a:p>
          </p:txBody>
        </p:sp>
      </p:grpSp>
      <p:sp>
        <p:nvSpPr>
          <p:cNvPr id="13" name="object 13"/>
          <p:cNvSpPr txBox="1"/>
          <p:nvPr/>
        </p:nvSpPr>
        <p:spPr>
          <a:xfrm>
            <a:off x="6351587" y="2611235"/>
            <a:ext cx="2374265" cy="666115"/>
          </a:xfrm>
          <a:prstGeom prst="rect">
            <a:avLst/>
          </a:prstGeom>
        </p:spPr>
        <p:txBody>
          <a:bodyPr vert="horz" wrap="square" lIns="0" tIns="12700" rIns="0" bIns="0" rtlCol="0">
            <a:spAutoFit/>
          </a:bodyPr>
          <a:lstStyle/>
          <a:p>
            <a:pPr marL="12700" marR="5080">
              <a:lnSpc>
                <a:spcPct val="105100"/>
              </a:lnSpc>
              <a:spcBef>
                <a:spcPts val="100"/>
              </a:spcBef>
            </a:pPr>
            <a:r>
              <a:rPr sz="2000" spc="-5" dirty="0">
                <a:solidFill>
                  <a:srgbClr val="333399"/>
                </a:solidFill>
                <a:latin typeface="Times New Roman"/>
                <a:cs typeface="Times New Roman"/>
              </a:rPr>
              <a:t>Palpare subito dietro al </a:t>
            </a:r>
            <a:r>
              <a:rPr sz="2000" spc="-484" dirty="0">
                <a:solidFill>
                  <a:srgbClr val="333399"/>
                </a:solidFill>
                <a:latin typeface="Times New Roman"/>
                <a:cs typeface="Times New Roman"/>
              </a:rPr>
              <a:t> </a:t>
            </a:r>
            <a:r>
              <a:rPr sz="2000" spc="-5" dirty="0">
                <a:solidFill>
                  <a:srgbClr val="333399"/>
                </a:solidFill>
                <a:latin typeface="Times New Roman"/>
                <a:cs typeface="Times New Roman"/>
              </a:rPr>
              <a:t>malleolo</a:t>
            </a:r>
            <a:r>
              <a:rPr sz="2000" spc="-10" dirty="0">
                <a:solidFill>
                  <a:srgbClr val="333399"/>
                </a:solidFill>
                <a:latin typeface="Times New Roman"/>
                <a:cs typeface="Times New Roman"/>
              </a:rPr>
              <a:t> </a:t>
            </a:r>
            <a:r>
              <a:rPr sz="2000" spc="-5" dirty="0">
                <a:solidFill>
                  <a:srgbClr val="333399"/>
                </a:solidFill>
                <a:latin typeface="Times New Roman"/>
                <a:cs typeface="Times New Roman"/>
              </a:rPr>
              <a:t>interno</a:t>
            </a:r>
            <a:endParaRPr sz="2000">
              <a:latin typeface="Times New Roman"/>
              <a:cs typeface="Times New Roman"/>
            </a:endParaRPr>
          </a:p>
        </p:txBody>
      </p:sp>
      <p:sp>
        <p:nvSpPr>
          <p:cNvPr id="14" name="object 14"/>
          <p:cNvSpPr txBox="1"/>
          <p:nvPr/>
        </p:nvSpPr>
        <p:spPr>
          <a:xfrm>
            <a:off x="4238625" y="4309860"/>
            <a:ext cx="4432935" cy="1306830"/>
          </a:xfrm>
          <a:prstGeom prst="rect">
            <a:avLst/>
          </a:prstGeom>
        </p:spPr>
        <p:txBody>
          <a:bodyPr vert="horz" wrap="square" lIns="0" tIns="12700" rIns="0" bIns="0" rtlCol="0">
            <a:spAutoFit/>
          </a:bodyPr>
          <a:lstStyle/>
          <a:p>
            <a:pPr marL="12700" marR="5080" algn="just">
              <a:lnSpc>
                <a:spcPct val="105100"/>
              </a:lnSpc>
              <a:spcBef>
                <a:spcPts val="100"/>
              </a:spcBef>
            </a:pPr>
            <a:r>
              <a:rPr sz="2000" spc="-5" dirty="0">
                <a:solidFill>
                  <a:srgbClr val="333399"/>
                </a:solidFill>
                <a:latin typeface="Times New Roman"/>
                <a:cs typeface="Times New Roman"/>
              </a:rPr>
              <a:t>Palpare </a:t>
            </a:r>
            <a:r>
              <a:rPr sz="2000" dirty="0">
                <a:solidFill>
                  <a:srgbClr val="333399"/>
                </a:solidFill>
                <a:latin typeface="Times New Roman"/>
                <a:cs typeface="Times New Roman"/>
              </a:rPr>
              <a:t>sul dorso </a:t>
            </a:r>
            <a:r>
              <a:rPr sz="2000" spc="-5" dirty="0">
                <a:solidFill>
                  <a:srgbClr val="333399"/>
                </a:solidFill>
                <a:latin typeface="Times New Roman"/>
                <a:cs typeface="Times New Roman"/>
              </a:rPr>
              <a:t>del piede, </a:t>
            </a:r>
            <a:r>
              <a:rPr sz="2000" dirty="0">
                <a:solidFill>
                  <a:srgbClr val="333399"/>
                </a:solidFill>
                <a:latin typeface="Times New Roman"/>
                <a:cs typeface="Times New Roman"/>
              </a:rPr>
              <a:t>a </a:t>
            </a:r>
            <a:r>
              <a:rPr sz="2000" spc="-5" dirty="0">
                <a:solidFill>
                  <a:srgbClr val="333399"/>
                </a:solidFill>
                <a:latin typeface="Times New Roman"/>
                <a:cs typeface="Times New Roman"/>
              </a:rPr>
              <a:t>metà circa </a:t>
            </a:r>
            <a:r>
              <a:rPr sz="2000" dirty="0">
                <a:solidFill>
                  <a:srgbClr val="333399"/>
                </a:solidFill>
                <a:latin typeface="Times New Roman"/>
                <a:cs typeface="Times New Roman"/>
              </a:rPr>
              <a:t>di </a:t>
            </a:r>
            <a:r>
              <a:rPr sz="2000" spc="5" dirty="0">
                <a:solidFill>
                  <a:srgbClr val="333399"/>
                </a:solidFill>
                <a:latin typeface="Times New Roman"/>
                <a:cs typeface="Times New Roman"/>
              </a:rPr>
              <a:t> </a:t>
            </a:r>
            <a:r>
              <a:rPr sz="2000" dirty="0">
                <a:solidFill>
                  <a:srgbClr val="333399"/>
                </a:solidFill>
                <a:latin typeface="Times New Roman"/>
                <a:cs typeface="Times New Roman"/>
              </a:rPr>
              <a:t>una </a:t>
            </a:r>
            <a:r>
              <a:rPr sz="2000" spc="-5" dirty="0">
                <a:solidFill>
                  <a:srgbClr val="333399"/>
                </a:solidFill>
                <a:latin typeface="Times New Roman"/>
                <a:cs typeface="Times New Roman"/>
              </a:rPr>
              <a:t>linea che unisce idealmente la caviglia, </a:t>
            </a:r>
            <a:r>
              <a:rPr sz="2000" spc="-484" dirty="0">
                <a:solidFill>
                  <a:srgbClr val="333399"/>
                </a:solidFill>
                <a:latin typeface="Times New Roman"/>
                <a:cs typeface="Times New Roman"/>
              </a:rPr>
              <a:t> </a:t>
            </a:r>
            <a:r>
              <a:rPr sz="2000" spc="-5" dirty="0">
                <a:solidFill>
                  <a:srgbClr val="333399"/>
                </a:solidFill>
                <a:latin typeface="Times New Roman"/>
                <a:cs typeface="Times New Roman"/>
              </a:rPr>
              <a:t>in alto, </a:t>
            </a:r>
            <a:r>
              <a:rPr sz="2000" dirty="0">
                <a:solidFill>
                  <a:srgbClr val="333399"/>
                </a:solidFill>
                <a:latin typeface="Times New Roman"/>
                <a:cs typeface="Times New Roman"/>
              </a:rPr>
              <a:t>e </a:t>
            </a:r>
            <a:r>
              <a:rPr sz="2000" spc="-5" dirty="0">
                <a:solidFill>
                  <a:srgbClr val="333399"/>
                </a:solidFill>
                <a:latin typeface="Times New Roman"/>
                <a:cs typeface="Times New Roman"/>
              </a:rPr>
              <a:t>il punto </a:t>
            </a:r>
            <a:r>
              <a:rPr sz="2000" dirty="0">
                <a:solidFill>
                  <a:srgbClr val="333399"/>
                </a:solidFill>
                <a:latin typeface="Times New Roman"/>
                <a:cs typeface="Times New Roman"/>
              </a:rPr>
              <a:t>di </a:t>
            </a:r>
            <a:r>
              <a:rPr sz="2000" spc="-5" dirty="0">
                <a:solidFill>
                  <a:srgbClr val="333399"/>
                </a:solidFill>
                <a:latin typeface="Times New Roman"/>
                <a:cs typeface="Times New Roman"/>
              </a:rPr>
              <a:t>unione del </a:t>
            </a:r>
            <a:r>
              <a:rPr sz="2000" dirty="0">
                <a:solidFill>
                  <a:srgbClr val="333399"/>
                </a:solidFill>
                <a:latin typeface="Times New Roman"/>
                <a:cs typeface="Times New Roman"/>
              </a:rPr>
              <a:t>1° e 2° </a:t>
            </a:r>
            <a:r>
              <a:rPr sz="2000" spc="-5" dirty="0">
                <a:solidFill>
                  <a:srgbClr val="333399"/>
                </a:solidFill>
                <a:latin typeface="Times New Roman"/>
                <a:cs typeface="Times New Roman"/>
              </a:rPr>
              <a:t>dito </a:t>
            </a:r>
            <a:r>
              <a:rPr sz="2000" dirty="0">
                <a:solidFill>
                  <a:srgbClr val="333399"/>
                </a:solidFill>
                <a:latin typeface="Times New Roman"/>
                <a:cs typeface="Times New Roman"/>
              </a:rPr>
              <a:t> </a:t>
            </a:r>
            <a:r>
              <a:rPr sz="2000" spc="-5" dirty="0">
                <a:solidFill>
                  <a:srgbClr val="333399"/>
                </a:solidFill>
                <a:latin typeface="Times New Roman"/>
                <a:cs typeface="Times New Roman"/>
              </a:rPr>
              <a:t>del</a:t>
            </a:r>
            <a:r>
              <a:rPr sz="2000" spc="-10" dirty="0">
                <a:solidFill>
                  <a:srgbClr val="333399"/>
                </a:solidFill>
                <a:latin typeface="Times New Roman"/>
                <a:cs typeface="Times New Roman"/>
              </a:rPr>
              <a:t> </a:t>
            </a:r>
            <a:r>
              <a:rPr sz="2000" spc="-5" dirty="0">
                <a:solidFill>
                  <a:srgbClr val="333399"/>
                </a:solidFill>
                <a:latin typeface="Times New Roman"/>
                <a:cs typeface="Times New Roman"/>
              </a:rPr>
              <a:t>piede,</a:t>
            </a:r>
            <a:r>
              <a:rPr sz="2000" dirty="0">
                <a:solidFill>
                  <a:srgbClr val="333399"/>
                </a:solidFill>
                <a:latin typeface="Times New Roman"/>
                <a:cs typeface="Times New Roman"/>
              </a:rPr>
              <a:t> </a:t>
            </a:r>
            <a:r>
              <a:rPr sz="2000" spc="-5" dirty="0">
                <a:solidFill>
                  <a:srgbClr val="333399"/>
                </a:solidFill>
                <a:latin typeface="Times New Roman"/>
                <a:cs typeface="Times New Roman"/>
              </a:rPr>
              <a:t>in</a:t>
            </a:r>
            <a:r>
              <a:rPr sz="2000" dirty="0">
                <a:solidFill>
                  <a:srgbClr val="333399"/>
                </a:solidFill>
                <a:latin typeface="Times New Roman"/>
                <a:cs typeface="Times New Roman"/>
              </a:rPr>
              <a:t> </a:t>
            </a:r>
            <a:r>
              <a:rPr sz="2000" spc="-5" dirty="0">
                <a:solidFill>
                  <a:srgbClr val="333399"/>
                </a:solidFill>
                <a:latin typeface="Times New Roman"/>
                <a:cs typeface="Times New Roman"/>
              </a:rPr>
              <a:t>basso</a:t>
            </a:r>
            <a:endParaRPr sz="2000">
              <a:latin typeface="Times New Roman"/>
              <a:cs typeface="Times New Roman"/>
            </a:endParaRPr>
          </a:p>
        </p:txBody>
      </p:sp>
      <p:sp>
        <p:nvSpPr>
          <p:cNvPr id="15" name="object 15"/>
          <p:cNvSpPr txBox="1"/>
          <p:nvPr/>
        </p:nvSpPr>
        <p:spPr>
          <a:xfrm>
            <a:off x="3151187" y="1469628"/>
            <a:ext cx="2310130" cy="513080"/>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0070C0"/>
                </a:solidFill>
                <a:latin typeface="Times New Roman"/>
                <a:cs typeface="Times New Roman"/>
              </a:rPr>
              <a:t>C</a:t>
            </a:r>
            <a:r>
              <a:rPr sz="3200" b="1" spc="-5" dirty="0">
                <a:solidFill>
                  <a:srgbClr val="0070C0"/>
                </a:solidFill>
                <a:latin typeface="Times New Roman"/>
                <a:cs typeface="Times New Roman"/>
              </a:rPr>
              <a:t>O</a:t>
            </a:r>
            <a:r>
              <a:rPr sz="3200" b="1" dirty="0">
                <a:solidFill>
                  <a:srgbClr val="0070C0"/>
                </a:solidFill>
                <a:latin typeface="Times New Roman"/>
                <a:cs typeface="Times New Roman"/>
              </a:rPr>
              <a:t>SA</a:t>
            </a:r>
            <a:r>
              <a:rPr sz="3200" b="1" spc="-180" dirty="0">
                <a:solidFill>
                  <a:srgbClr val="0070C0"/>
                </a:solidFill>
                <a:latin typeface="Times New Roman"/>
                <a:cs typeface="Times New Roman"/>
              </a:rPr>
              <a:t> </a:t>
            </a:r>
            <a:r>
              <a:rPr sz="3200" b="1" spc="-240" dirty="0">
                <a:solidFill>
                  <a:srgbClr val="0070C0"/>
                </a:solidFill>
                <a:latin typeface="Times New Roman"/>
                <a:cs typeface="Times New Roman"/>
              </a:rPr>
              <a:t>F</a:t>
            </a:r>
            <a:r>
              <a:rPr sz="3200" b="1" dirty="0">
                <a:solidFill>
                  <a:srgbClr val="0070C0"/>
                </a:solidFill>
                <a:latin typeface="Times New Roman"/>
                <a:cs typeface="Times New Roman"/>
              </a:rPr>
              <a:t>ARE</a:t>
            </a:r>
            <a:endParaRPr sz="3200">
              <a:latin typeface="Times New Roman"/>
              <a:cs typeface="Times New Roman"/>
            </a:endParaRP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58033" y="305544"/>
            <a:ext cx="3694429"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00B050"/>
                </a:solidFill>
                <a:latin typeface="Times New Roman"/>
                <a:cs typeface="Times New Roman"/>
              </a:rPr>
              <a:t>Emorragia</a:t>
            </a:r>
            <a:r>
              <a:rPr sz="3600" b="1" spc="-45" dirty="0">
                <a:solidFill>
                  <a:srgbClr val="00B050"/>
                </a:solidFill>
                <a:latin typeface="Times New Roman"/>
                <a:cs typeface="Times New Roman"/>
              </a:rPr>
              <a:t> </a:t>
            </a:r>
            <a:r>
              <a:rPr sz="3600" b="1" spc="-5" dirty="0">
                <a:solidFill>
                  <a:srgbClr val="00B050"/>
                </a:solidFill>
                <a:latin typeface="Times New Roman"/>
                <a:cs typeface="Times New Roman"/>
              </a:rPr>
              <a:t>esterna</a:t>
            </a:r>
            <a:endParaRPr sz="3600">
              <a:latin typeface="Times New Roman"/>
              <a:cs typeface="Times New Roman"/>
            </a:endParaRPr>
          </a:p>
        </p:txBody>
      </p:sp>
      <p:sp>
        <p:nvSpPr>
          <p:cNvPr id="3" name="object 3"/>
          <p:cNvSpPr txBox="1"/>
          <p:nvPr/>
        </p:nvSpPr>
        <p:spPr>
          <a:xfrm>
            <a:off x="560387" y="877391"/>
            <a:ext cx="8042909" cy="1104900"/>
          </a:xfrm>
          <a:prstGeom prst="rect">
            <a:avLst/>
          </a:prstGeom>
        </p:spPr>
        <p:txBody>
          <a:bodyPr vert="horz" wrap="square" lIns="0" tIns="12700" rIns="0" bIns="0" rtlCol="0">
            <a:spAutoFit/>
          </a:bodyPr>
          <a:lstStyle/>
          <a:p>
            <a:pPr marL="260985" algn="ctr">
              <a:lnSpc>
                <a:spcPct val="100000"/>
              </a:lnSpc>
              <a:spcBef>
                <a:spcPts val="100"/>
              </a:spcBef>
            </a:pPr>
            <a:r>
              <a:rPr sz="1600" b="1" u="heavy" spc="-10" dirty="0">
                <a:solidFill>
                  <a:srgbClr val="333399"/>
                </a:solidFill>
                <a:uFill>
                  <a:solidFill>
                    <a:srgbClr val="333399"/>
                  </a:solidFill>
                </a:uFill>
                <a:latin typeface="Arial"/>
                <a:cs typeface="Arial"/>
              </a:rPr>
              <a:t>METODO</a:t>
            </a:r>
            <a:r>
              <a:rPr sz="1600" b="1" u="heavy" spc="-25" dirty="0">
                <a:solidFill>
                  <a:srgbClr val="333399"/>
                </a:solidFill>
                <a:uFill>
                  <a:solidFill>
                    <a:srgbClr val="333399"/>
                  </a:solidFill>
                </a:uFill>
                <a:latin typeface="Arial"/>
                <a:cs typeface="Arial"/>
              </a:rPr>
              <a:t> </a:t>
            </a:r>
            <a:r>
              <a:rPr sz="1600" b="1" u="heavy" dirty="0">
                <a:solidFill>
                  <a:srgbClr val="333399"/>
                </a:solidFill>
                <a:uFill>
                  <a:solidFill>
                    <a:srgbClr val="333399"/>
                  </a:solidFill>
                </a:uFill>
                <a:latin typeface="Arial"/>
                <a:cs typeface="Arial"/>
              </a:rPr>
              <a:t>DEL</a:t>
            </a:r>
            <a:r>
              <a:rPr sz="1600" b="1" u="heavy" spc="-50" dirty="0">
                <a:solidFill>
                  <a:srgbClr val="333399"/>
                </a:solidFill>
                <a:uFill>
                  <a:solidFill>
                    <a:srgbClr val="333399"/>
                  </a:solidFill>
                </a:uFill>
                <a:latin typeface="Arial"/>
                <a:cs typeface="Arial"/>
              </a:rPr>
              <a:t> </a:t>
            </a:r>
            <a:r>
              <a:rPr sz="1600" b="1" u="heavy" spc="-15" dirty="0">
                <a:solidFill>
                  <a:srgbClr val="333399"/>
                </a:solidFill>
                <a:uFill>
                  <a:solidFill>
                    <a:srgbClr val="333399"/>
                  </a:solidFill>
                </a:uFill>
                <a:latin typeface="Arial"/>
                <a:cs typeface="Arial"/>
              </a:rPr>
              <a:t>SOLLEVAMENTO</a:t>
            </a:r>
            <a:endParaRPr sz="1600">
              <a:latin typeface="Arial"/>
              <a:cs typeface="Arial"/>
            </a:endParaRPr>
          </a:p>
          <a:p>
            <a:pPr marL="12700" marR="5080">
              <a:lnSpc>
                <a:spcPct val="105100"/>
              </a:lnSpc>
              <a:spcBef>
                <a:spcPts val="1530"/>
              </a:spcBef>
            </a:pPr>
            <a:r>
              <a:rPr sz="2000" dirty="0">
                <a:latin typeface="Times New Roman"/>
                <a:cs typeface="Times New Roman"/>
              </a:rPr>
              <a:t>È </a:t>
            </a:r>
            <a:r>
              <a:rPr sz="2000" spc="-5" dirty="0">
                <a:latin typeface="Times New Roman"/>
                <a:cs typeface="Times New Roman"/>
              </a:rPr>
              <a:t>applicabile</a:t>
            </a:r>
            <a:r>
              <a:rPr sz="2000" dirty="0">
                <a:latin typeface="Times New Roman"/>
                <a:cs typeface="Times New Roman"/>
              </a:rPr>
              <a:t> </a:t>
            </a:r>
            <a:r>
              <a:rPr sz="2000" spc="-5" dirty="0">
                <a:latin typeface="Times New Roman"/>
                <a:cs typeface="Times New Roman"/>
              </a:rPr>
              <a:t>contemporaneamente</a:t>
            </a:r>
            <a:r>
              <a:rPr sz="2000" dirty="0">
                <a:latin typeface="Times New Roman"/>
                <a:cs typeface="Times New Roman"/>
              </a:rPr>
              <a:t> </a:t>
            </a:r>
            <a:r>
              <a:rPr sz="2000" spc="-5" dirty="0">
                <a:latin typeface="Times New Roman"/>
                <a:cs typeface="Times New Roman"/>
              </a:rPr>
              <a:t>alla</a:t>
            </a:r>
            <a:r>
              <a:rPr sz="2000" dirty="0">
                <a:latin typeface="Times New Roman"/>
                <a:cs typeface="Times New Roman"/>
              </a:rPr>
              <a:t> </a:t>
            </a:r>
            <a:r>
              <a:rPr sz="2000" spc="-5" dirty="0">
                <a:latin typeface="Times New Roman"/>
                <a:cs typeface="Times New Roman"/>
              </a:rPr>
              <a:t>tecnica</a:t>
            </a:r>
            <a:r>
              <a:rPr sz="2000" dirty="0">
                <a:latin typeface="Times New Roman"/>
                <a:cs typeface="Times New Roman"/>
              </a:rPr>
              <a:t> </a:t>
            </a:r>
            <a:r>
              <a:rPr sz="2000" spc="-5" dirty="0">
                <a:latin typeface="Times New Roman"/>
                <a:cs typeface="Times New Roman"/>
              </a:rPr>
              <a:t>della</a:t>
            </a:r>
            <a:r>
              <a:rPr sz="2000" spc="5" dirty="0">
                <a:latin typeface="Times New Roman"/>
                <a:cs typeface="Times New Roman"/>
              </a:rPr>
              <a:t> </a:t>
            </a:r>
            <a:r>
              <a:rPr sz="2000" spc="-5" dirty="0">
                <a:latin typeface="Times New Roman"/>
                <a:cs typeface="Times New Roman"/>
              </a:rPr>
              <a:t>compressione</a:t>
            </a:r>
            <a:r>
              <a:rPr sz="2000" dirty="0">
                <a:latin typeface="Times New Roman"/>
                <a:cs typeface="Times New Roman"/>
              </a:rPr>
              <a:t> </a:t>
            </a:r>
            <a:r>
              <a:rPr sz="2000" spc="-5" dirty="0">
                <a:latin typeface="Times New Roman"/>
                <a:cs typeface="Times New Roman"/>
              </a:rPr>
              <a:t>della</a:t>
            </a:r>
            <a:r>
              <a:rPr sz="2000" dirty="0">
                <a:latin typeface="Times New Roman"/>
                <a:cs typeface="Times New Roman"/>
              </a:rPr>
              <a:t> </a:t>
            </a:r>
            <a:r>
              <a:rPr sz="2000" spc="-5" dirty="0">
                <a:latin typeface="Times New Roman"/>
                <a:cs typeface="Times New Roman"/>
              </a:rPr>
              <a:t>ferita, </a:t>
            </a:r>
            <a:r>
              <a:rPr sz="2000" spc="-484" dirty="0">
                <a:latin typeface="Times New Roman"/>
                <a:cs typeface="Times New Roman"/>
              </a:rPr>
              <a:t> </a:t>
            </a:r>
            <a:r>
              <a:rPr sz="2000" spc="-5" dirty="0">
                <a:latin typeface="Times New Roman"/>
                <a:cs typeface="Times New Roman"/>
              </a:rPr>
              <a:t>qualora</a:t>
            </a:r>
            <a:r>
              <a:rPr sz="2000" dirty="0">
                <a:latin typeface="Times New Roman"/>
                <a:cs typeface="Times New Roman"/>
              </a:rPr>
              <a:t> </a:t>
            </a:r>
            <a:r>
              <a:rPr sz="2000" spc="-5" dirty="0">
                <a:latin typeface="Times New Roman"/>
                <a:cs typeface="Times New Roman"/>
              </a:rPr>
              <a:t>la</a:t>
            </a:r>
            <a:r>
              <a:rPr sz="2000" dirty="0">
                <a:latin typeface="Times New Roman"/>
                <a:cs typeface="Times New Roman"/>
              </a:rPr>
              <a:t> </a:t>
            </a:r>
            <a:r>
              <a:rPr sz="2000" spc="-5" dirty="0">
                <a:latin typeface="Times New Roman"/>
                <a:cs typeface="Times New Roman"/>
              </a:rPr>
              <a:t>sede</a:t>
            </a:r>
            <a:r>
              <a:rPr sz="2000" dirty="0">
                <a:latin typeface="Times New Roman"/>
                <a:cs typeface="Times New Roman"/>
              </a:rPr>
              <a:t> </a:t>
            </a:r>
            <a:r>
              <a:rPr sz="2000" spc="-5" dirty="0">
                <a:latin typeface="Times New Roman"/>
                <a:cs typeface="Times New Roman"/>
              </a:rPr>
              <a:t>del</a:t>
            </a:r>
            <a:r>
              <a:rPr sz="2000" spc="5" dirty="0">
                <a:latin typeface="Times New Roman"/>
                <a:cs typeface="Times New Roman"/>
              </a:rPr>
              <a:t> </a:t>
            </a:r>
            <a:r>
              <a:rPr sz="2000" spc="-5" dirty="0">
                <a:latin typeface="Times New Roman"/>
                <a:cs typeface="Times New Roman"/>
              </a:rPr>
              <a:t>sanguinamento</a:t>
            </a:r>
            <a:r>
              <a:rPr sz="2000" spc="5" dirty="0">
                <a:latin typeface="Times New Roman"/>
                <a:cs typeface="Times New Roman"/>
              </a:rPr>
              <a:t> </a:t>
            </a:r>
            <a:r>
              <a:rPr sz="2000" spc="-5" dirty="0">
                <a:latin typeface="Times New Roman"/>
                <a:cs typeface="Times New Roman"/>
              </a:rPr>
              <a:t>sia</a:t>
            </a:r>
            <a:r>
              <a:rPr sz="2000" dirty="0">
                <a:latin typeface="Times New Roman"/>
                <a:cs typeface="Times New Roman"/>
              </a:rPr>
              <a:t> </a:t>
            </a:r>
            <a:r>
              <a:rPr sz="2000" spc="-5" dirty="0">
                <a:latin typeface="Times New Roman"/>
                <a:cs typeface="Times New Roman"/>
              </a:rPr>
              <a:t>localizzata</a:t>
            </a:r>
            <a:r>
              <a:rPr sz="2000" spc="5" dirty="0">
                <a:latin typeface="Times New Roman"/>
                <a:cs typeface="Times New Roman"/>
              </a:rPr>
              <a:t> </a:t>
            </a:r>
            <a:r>
              <a:rPr sz="2000" spc="-5" dirty="0">
                <a:latin typeface="Times New Roman"/>
                <a:cs typeface="Times New Roman"/>
              </a:rPr>
              <a:t>in</a:t>
            </a:r>
            <a:r>
              <a:rPr sz="2000" spc="5" dirty="0">
                <a:latin typeface="Times New Roman"/>
                <a:cs typeface="Times New Roman"/>
              </a:rPr>
              <a:t> </a:t>
            </a:r>
            <a:r>
              <a:rPr sz="2000" spc="-5" dirty="0">
                <a:latin typeface="Times New Roman"/>
                <a:cs typeface="Times New Roman"/>
              </a:rPr>
              <a:t>corrispondenza</a:t>
            </a:r>
            <a:r>
              <a:rPr sz="2000" dirty="0">
                <a:latin typeface="Times New Roman"/>
                <a:cs typeface="Times New Roman"/>
              </a:rPr>
              <a:t> di</a:t>
            </a:r>
            <a:r>
              <a:rPr sz="2000" spc="5" dirty="0">
                <a:latin typeface="Times New Roman"/>
                <a:cs typeface="Times New Roman"/>
              </a:rPr>
              <a:t> </a:t>
            </a:r>
            <a:r>
              <a:rPr sz="2000" dirty="0">
                <a:latin typeface="Times New Roman"/>
                <a:cs typeface="Times New Roman"/>
              </a:rPr>
              <a:t>un</a:t>
            </a:r>
            <a:r>
              <a:rPr sz="2000" spc="5" dirty="0">
                <a:latin typeface="Times New Roman"/>
                <a:cs typeface="Times New Roman"/>
              </a:rPr>
              <a:t> </a:t>
            </a:r>
            <a:r>
              <a:rPr sz="2000" spc="-5" dirty="0">
                <a:latin typeface="Times New Roman"/>
                <a:cs typeface="Times New Roman"/>
              </a:rPr>
              <a:t>arto.</a:t>
            </a:r>
            <a:endParaRPr sz="2000">
              <a:latin typeface="Times New Roman"/>
              <a:cs typeface="Times New Roman"/>
            </a:endParaRPr>
          </a:p>
        </p:txBody>
      </p:sp>
      <p:sp>
        <p:nvSpPr>
          <p:cNvPr id="4" name="object 4"/>
          <p:cNvSpPr txBox="1"/>
          <p:nvPr/>
        </p:nvSpPr>
        <p:spPr>
          <a:xfrm>
            <a:off x="407987" y="4836889"/>
            <a:ext cx="8533130" cy="1214120"/>
          </a:xfrm>
          <a:prstGeom prst="rect">
            <a:avLst/>
          </a:prstGeom>
        </p:spPr>
        <p:txBody>
          <a:bodyPr vert="horz" wrap="square" lIns="0" tIns="22860" rIns="0" bIns="0" rtlCol="0">
            <a:spAutoFit/>
          </a:bodyPr>
          <a:lstStyle/>
          <a:p>
            <a:pPr marL="12700" marR="5080" algn="just">
              <a:lnSpc>
                <a:spcPct val="96600"/>
              </a:lnSpc>
              <a:spcBef>
                <a:spcPts val="180"/>
              </a:spcBef>
            </a:pPr>
            <a:r>
              <a:rPr sz="2000" spc="-35" dirty="0">
                <a:solidFill>
                  <a:srgbClr val="333399"/>
                </a:solidFill>
                <a:latin typeface="Times New Roman"/>
                <a:cs typeface="Times New Roman"/>
              </a:rPr>
              <a:t>L’arto</a:t>
            </a:r>
            <a:r>
              <a:rPr sz="2000" spc="-30" dirty="0">
                <a:solidFill>
                  <a:srgbClr val="333399"/>
                </a:solidFill>
                <a:latin typeface="Times New Roman"/>
                <a:cs typeface="Times New Roman"/>
              </a:rPr>
              <a:t> </a:t>
            </a:r>
            <a:r>
              <a:rPr sz="2000" spc="-5" dirty="0">
                <a:solidFill>
                  <a:srgbClr val="333399"/>
                </a:solidFill>
                <a:latin typeface="Times New Roman"/>
                <a:cs typeface="Times New Roman"/>
              </a:rPr>
              <a:t>ferito</a:t>
            </a:r>
            <a:r>
              <a:rPr sz="2000" dirty="0">
                <a:solidFill>
                  <a:srgbClr val="333399"/>
                </a:solidFill>
                <a:latin typeface="Times New Roman"/>
                <a:cs typeface="Times New Roman"/>
              </a:rPr>
              <a:t> </a:t>
            </a:r>
            <a:r>
              <a:rPr sz="2000" dirty="0">
                <a:latin typeface="Times New Roman"/>
                <a:cs typeface="Times New Roman"/>
              </a:rPr>
              <a:t>va</a:t>
            </a:r>
            <a:r>
              <a:rPr sz="2000" spc="5" dirty="0">
                <a:latin typeface="Times New Roman"/>
                <a:cs typeface="Times New Roman"/>
              </a:rPr>
              <a:t> </a:t>
            </a:r>
            <a:r>
              <a:rPr sz="2000" spc="-5" dirty="0">
                <a:latin typeface="Times New Roman"/>
                <a:cs typeface="Times New Roman"/>
              </a:rPr>
              <a:t>tenuto</a:t>
            </a:r>
            <a:r>
              <a:rPr sz="2000" dirty="0">
                <a:latin typeface="Times New Roman"/>
                <a:cs typeface="Times New Roman"/>
              </a:rPr>
              <a:t> </a:t>
            </a:r>
            <a:r>
              <a:rPr sz="2000" spc="-5" dirty="0">
                <a:solidFill>
                  <a:srgbClr val="333399"/>
                </a:solidFill>
                <a:latin typeface="Times New Roman"/>
                <a:cs typeface="Times New Roman"/>
              </a:rPr>
              <a:t>preferibilmente</a:t>
            </a:r>
            <a:r>
              <a:rPr sz="2000" dirty="0">
                <a:solidFill>
                  <a:srgbClr val="333399"/>
                </a:solidFill>
                <a:latin typeface="Times New Roman"/>
                <a:cs typeface="Times New Roman"/>
              </a:rPr>
              <a:t> </a:t>
            </a:r>
            <a:r>
              <a:rPr sz="2000" spc="-5" dirty="0">
                <a:solidFill>
                  <a:srgbClr val="333399"/>
                </a:solidFill>
                <a:latin typeface="Times New Roman"/>
                <a:cs typeface="Times New Roman"/>
              </a:rPr>
              <a:t>sollevato</a:t>
            </a:r>
            <a:r>
              <a:rPr sz="2000" spc="-5" dirty="0">
                <a:latin typeface="Times New Roman"/>
                <a:cs typeface="Times New Roman"/>
              </a:rPr>
              <a:t>,</a:t>
            </a:r>
            <a:r>
              <a:rPr sz="2000" dirty="0">
                <a:latin typeface="Times New Roman"/>
                <a:cs typeface="Times New Roman"/>
              </a:rPr>
              <a:t> </a:t>
            </a:r>
            <a:r>
              <a:rPr sz="2000" spc="-5" dirty="0">
                <a:latin typeface="Times New Roman"/>
                <a:cs typeface="Times New Roman"/>
              </a:rPr>
              <a:t>in</a:t>
            </a:r>
            <a:r>
              <a:rPr sz="2000" dirty="0">
                <a:latin typeface="Times New Roman"/>
                <a:cs typeface="Times New Roman"/>
              </a:rPr>
              <a:t> </a:t>
            </a:r>
            <a:r>
              <a:rPr sz="2000" spc="-5" dirty="0">
                <a:latin typeface="Times New Roman"/>
                <a:cs typeface="Times New Roman"/>
              </a:rPr>
              <a:t>modo</a:t>
            </a:r>
            <a:r>
              <a:rPr sz="2000" dirty="0">
                <a:latin typeface="Times New Roman"/>
                <a:cs typeface="Times New Roman"/>
              </a:rPr>
              <a:t> </a:t>
            </a:r>
            <a:r>
              <a:rPr sz="2000" spc="-5" dirty="0">
                <a:latin typeface="Times New Roman"/>
                <a:cs typeface="Times New Roman"/>
              </a:rPr>
              <a:t>che</a:t>
            </a:r>
            <a:r>
              <a:rPr sz="2000" dirty="0">
                <a:latin typeface="Times New Roman"/>
                <a:cs typeface="Times New Roman"/>
              </a:rPr>
              <a:t> </a:t>
            </a:r>
            <a:r>
              <a:rPr sz="2000" spc="-5" dirty="0">
                <a:latin typeface="Times New Roman"/>
                <a:cs typeface="Times New Roman"/>
              </a:rPr>
              <a:t>la</a:t>
            </a:r>
            <a:r>
              <a:rPr sz="2000" dirty="0">
                <a:latin typeface="Times New Roman"/>
                <a:cs typeface="Times New Roman"/>
              </a:rPr>
              <a:t> </a:t>
            </a:r>
            <a:r>
              <a:rPr sz="2000" spc="-5" dirty="0">
                <a:latin typeface="Times New Roman"/>
                <a:cs typeface="Times New Roman"/>
              </a:rPr>
              <a:t>sede</a:t>
            </a:r>
            <a:r>
              <a:rPr sz="2000" dirty="0">
                <a:latin typeface="Times New Roman"/>
                <a:cs typeface="Times New Roman"/>
              </a:rPr>
              <a:t> </a:t>
            </a:r>
            <a:r>
              <a:rPr sz="2000" spc="-5" dirty="0">
                <a:latin typeface="Times New Roman"/>
                <a:cs typeface="Times New Roman"/>
              </a:rPr>
              <a:t>del </a:t>
            </a:r>
            <a:r>
              <a:rPr sz="2000" dirty="0">
                <a:latin typeface="Times New Roman"/>
                <a:cs typeface="Times New Roman"/>
              </a:rPr>
              <a:t> </a:t>
            </a:r>
            <a:r>
              <a:rPr sz="2000" spc="-5" dirty="0">
                <a:latin typeface="Times New Roman"/>
                <a:cs typeface="Times New Roman"/>
              </a:rPr>
              <a:t>sanguinamento sia posizionata ad </a:t>
            </a:r>
            <a:r>
              <a:rPr sz="2000" dirty="0">
                <a:latin typeface="Times New Roman"/>
                <a:cs typeface="Times New Roman"/>
              </a:rPr>
              <a:t>un </a:t>
            </a:r>
            <a:r>
              <a:rPr sz="2000" spc="-5" dirty="0">
                <a:solidFill>
                  <a:srgbClr val="333399"/>
                </a:solidFill>
                <a:latin typeface="Times New Roman"/>
                <a:cs typeface="Times New Roman"/>
              </a:rPr>
              <a:t>livello sovrastante il piano del cuore</a:t>
            </a:r>
            <a:r>
              <a:rPr sz="2000" spc="-5" dirty="0">
                <a:latin typeface="Times New Roman"/>
                <a:cs typeface="Times New Roman"/>
              </a:rPr>
              <a:t>, in modo </a:t>
            </a:r>
            <a:r>
              <a:rPr sz="2000" dirty="0">
                <a:latin typeface="Times New Roman"/>
                <a:cs typeface="Times New Roman"/>
              </a:rPr>
              <a:t> da</a:t>
            </a:r>
            <a:r>
              <a:rPr sz="2000" spc="470" dirty="0">
                <a:latin typeface="Times New Roman"/>
                <a:cs typeface="Times New Roman"/>
              </a:rPr>
              <a:t> </a:t>
            </a:r>
            <a:r>
              <a:rPr sz="2000" spc="-5" dirty="0">
                <a:latin typeface="Times New Roman"/>
                <a:cs typeface="Times New Roman"/>
              </a:rPr>
              <a:t>favorire</a:t>
            </a:r>
            <a:r>
              <a:rPr sz="2000" spc="470" dirty="0">
                <a:latin typeface="Times New Roman"/>
                <a:cs typeface="Times New Roman"/>
              </a:rPr>
              <a:t> </a:t>
            </a:r>
            <a:r>
              <a:rPr sz="2000" dirty="0">
                <a:latin typeface="Times New Roman"/>
                <a:cs typeface="Times New Roman"/>
              </a:rPr>
              <a:t>-</a:t>
            </a:r>
            <a:r>
              <a:rPr sz="2000" spc="470" dirty="0">
                <a:latin typeface="Times New Roman"/>
                <a:cs typeface="Times New Roman"/>
              </a:rPr>
              <a:t> </a:t>
            </a:r>
            <a:r>
              <a:rPr sz="2000" spc="-5" dirty="0">
                <a:latin typeface="Times New Roman"/>
                <a:cs typeface="Times New Roman"/>
              </a:rPr>
              <a:t>per</a:t>
            </a:r>
            <a:r>
              <a:rPr sz="2000" spc="470" dirty="0">
                <a:latin typeface="Times New Roman"/>
                <a:cs typeface="Times New Roman"/>
              </a:rPr>
              <a:t> </a:t>
            </a:r>
            <a:r>
              <a:rPr sz="2000" spc="-5" dirty="0">
                <a:latin typeface="Times New Roman"/>
                <a:cs typeface="Times New Roman"/>
              </a:rPr>
              <a:t>gravità</a:t>
            </a:r>
            <a:r>
              <a:rPr sz="2000" spc="470" dirty="0">
                <a:latin typeface="Times New Roman"/>
                <a:cs typeface="Times New Roman"/>
              </a:rPr>
              <a:t> </a:t>
            </a:r>
            <a:r>
              <a:rPr sz="2000" dirty="0">
                <a:latin typeface="Times New Roman"/>
                <a:cs typeface="Times New Roman"/>
              </a:rPr>
              <a:t>-</a:t>
            </a:r>
            <a:r>
              <a:rPr sz="2000" spc="470" dirty="0">
                <a:latin typeface="Times New Roman"/>
                <a:cs typeface="Times New Roman"/>
              </a:rPr>
              <a:t> </a:t>
            </a:r>
            <a:r>
              <a:rPr sz="2000" dirty="0">
                <a:latin typeface="Times New Roman"/>
                <a:cs typeface="Times New Roman"/>
              </a:rPr>
              <a:t>una</a:t>
            </a:r>
            <a:r>
              <a:rPr sz="2000" spc="470" dirty="0">
                <a:latin typeface="Times New Roman"/>
                <a:cs typeface="Times New Roman"/>
              </a:rPr>
              <a:t> </a:t>
            </a:r>
            <a:r>
              <a:rPr sz="2000" spc="-5" dirty="0">
                <a:latin typeface="Times New Roman"/>
                <a:cs typeface="Times New Roman"/>
              </a:rPr>
              <a:t>riduzione</a:t>
            </a:r>
            <a:r>
              <a:rPr sz="2000" spc="470" dirty="0">
                <a:latin typeface="Times New Roman"/>
                <a:cs typeface="Times New Roman"/>
              </a:rPr>
              <a:t> </a:t>
            </a:r>
            <a:r>
              <a:rPr sz="2000" spc="-5" dirty="0">
                <a:latin typeface="Times New Roman"/>
                <a:cs typeface="Times New Roman"/>
              </a:rPr>
              <a:t>del</a:t>
            </a:r>
            <a:r>
              <a:rPr sz="2000" spc="470" dirty="0">
                <a:latin typeface="Times New Roman"/>
                <a:cs typeface="Times New Roman"/>
              </a:rPr>
              <a:t> </a:t>
            </a:r>
            <a:r>
              <a:rPr sz="2000" spc="-5" dirty="0">
                <a:latin typeface="Times New Roman"/>
                <a:cs typeface="Times New Roman"/>
              </a:rPr>
              <a:t>flusso</a:t>
            </a:r>
            <a:r>
              <a:rPr sz="2000" spc="470" dirty="0">
                <a:latin typeface="Times New Roman"/>
                <a:cs typeface="Times New Roman"/>
              </a:rPr>
              <a:t> </a:t>
            </a:r>
            <a:r>
              <a:rPr sz="2000" spc="-5" dirty="0">
                <a:latin typeface="Times New Roman"/>
                <a:cs typeface="Times New Roman"/>
              </a:rPr>
              <a:t>ematico</a:t>
            </a:r>
            <a:r>
              <a:rPr sz="2000" spc="470" dirty="0">
                <a:latin typeface="Times New Roman"/>
                <a:cs typeface="Times New Roman"/>
              </a:rPr>
              <a:t> </a:t>
            </a:r>
            <a:r>
              <a:rPr sz="2000" spc="-5" dirty="0">
                <a:latin typeface="Times New Roman"/>
                <a:cs typeface="Times New Roman"/>
              </a:rPr>
              <a:t>dell’arto</a:t>
            </a:r>
            <a:r>
              <a:rPr sz="2000" spc="470" dirty="0">
                <a:latin typeface="Times New Roman"/>
                <a:cs typeface="Times New Roman"/>
              </a:rPr>
              <a:t> </a:t>
            </a:r>
            <a:r>
              <a:rPr sz="2000" spc="-5" dirty="0">
                <a:latin typeface="Times New Roman"/>
                <a:cs typeface="Times New Roman"/>
              </a:rPr>
              <a:t>leso</a:t>
            </a:r>
            <a:r>
              <a:rPr sz="2000" spc="470" dirty="0">
                <a:latin typeface="Times New Roman"/>
                <a:cs typeface="Times New Roman"/>
              </a:rPr>
              <a:t> </a:t>
            </a:r>
            <a:r>
              <a:rPr sz="2000" spc="-5" dirty="0">
                <a:latin typeface="Times New Roman"/>
                <a:cs typeface="Times New Roman"/>
              </a:rPr>
              <a:t>che </a:t>
            </a:r>
            <a:r>
              <a:rPr sz="2000" spc="-484" dirty="0">
                <a:latin typeface="Times New Roman"/>
                <a:cs typeface="Times New Roman"/>
              </a:rPr>
              <a:t> </a:t>
            </a:r>
            <a:r>
              <a:rPr sz="2000" spc="-5" dirty="0">
                <a:latin typeface="Times New Roman"/>
                <a:cs typeface="Times New Roman"/>
              </a:rPr>
              <a:t>consenta </a:t>
            </a:r>
            <a:r>
              <a:rPr sz="2000" dirty="0">
                <a:latin typeface="Times New Roman"/>
                <a:cs typeface="Times New Roman"/>
              </a:rPr>
              <a:t>un </a:t>
            </a:r>
            <a:r>
              <a:rPr sz="2000" spc="-5" dirty="0">
                <a:latin typeface="Times New Roman"/>
                <a:cs typeface="Times New Roman"/>
              </a:rPr>
              <a:t>maggiore controllo</a:t>
            </a:r>
            <a:r>
              <a:rPr sz="2000" dirty="0">
                <a:latin typeface="Times New Roman"/>
                <a:cs typeface="Times New Roman"/>
              </a:rPr>
              <a:t> </a:t>
            </a:r>
            <a:r>
              <a:rPr sz="2000" spc="-5" dirty="0">
                <a:latin typeface="Times New Roman"/>
                <a:cs typeface="Times New Roman"/>
              </a:rPr>
              <a:t>dell’emorragia.</a:t>
            </a:r>
            <a:endParaRPr sz="2000">
              <a:latin typeface="Times New Roman"/>
              <a:cs typeface="Times New Roman"/>
            </a:endParaRPr>
          </a:p>
        </p:txBody>
      </p:sp>
      <p:grpSp>
        <p:nvGrpSpPr>
          <p:cNvPr id="5" name="object 5"/>
          <p:cNvGrpSpPr/>
          <p:nvPr/>
        </p:nvGrpSpPr>
        <p:grpSpPr>
          <a:xfrm>
            <a:off x="5472112" y="2335212"/>
            <a:ext cx="2831465" cy="2386965"/>
            <a:chOff x="5472112" y="2335212"/>
            <a:chExt cx="2831465" cy="2386965"/>
          </a:xfrm>
        </p:grpSpPr>
        <p:pic>
          <p:nvPicPr>
            <p:cNvPr id="6" name="object 6"/>
            <p:cNvPicPr/>
            <p:nvPr/>
          </p:nvPicPr>
          <p:blipFill>
            <a:blip r:embed="rId2" cstate="print"/>
            <a:stretch>
              <a:fillRect/>
            </a:stretch>
          </p:blipFill>
          <p:spPr>
            <a:xfrm>
              <a:off x="5480455" y="2343555"/>
              <a:ext cx="2822574" cy="2378075"/>
            </a:xfrm>
            <a:prstGeom prst="rect">
              <a:avLst/>
            </a:prstGeom>
          </p:spPr>
        </p:pic>
        <p:pic>
          <p:nvPicPr>
            <p:cNvPr id="7" name="object 7"/>
            <p:cNvPicPr/>
            <p:nvPr/>
          </p:nvPicPr>
          <p:blipFill>
            <a:blip r:embed="rId3" cstate="print"/>
            <a:stretch>
              <a:fillRect/>
            </a:stretch>
          </p:blipFill>
          <p:spPr>
            <a:xfrm>
              <a:off x="5486400" y="2349500"/>
              <a:ext cx="2667000" cy="2222500"/>
            </a:xfrm>
            <a:prstGeom prst="rect">
              <a:avLst/>
            </a:prstGeom>
          </p:spPr>
        </p:pic>
        <p:sp>
          <p:nvSpPr>
            <p:cNvPr id="8" name="object 8"/>
            <p:cNvSpPr/>
            <p:nvPr/>
          </p:nvSpPr>
          <p:spPr>
            <a:xfrm>
              <a:off x="5486400" y="2349500"/>
              <a:ext cx="2667000" cy="2222500"/>
            </a:xfrm>
            <a:custGeom>
              <a:avLst/>
              <a:gdLst/>
              <a:ahLst/>
              <a:cxnLst/>
              <a:rect l="l" t="t" r="r" b="b"/>
              <a:pathLst>
                <a:path w="2667000" h="2222500">
                  <a:moveTo>
                    <a:pt x="0" y="0"/>
                  </a:moveTo>
                  <a:lnTo>
                    <a:pt x="2667000" y="0"/>
                  </a:lnTo>
                  <a:lnTo>
                    <a:pt x="2667000" y="2222500"/>
                  </a:lnTo>
                  <a:lnTo>
                    <a:pt x="0" y="2222500"/>
                  </a:lnTo>
                  <a:lnTo>
                    <a:pt x="0" y="0"/>
                  </a:lnTo>
                  <a:close/>
                </a:path>
              </a:pathLst>
            </a:custGeom>
            <a:ln w="28575">
              <a:solidFill>
                <a:srgbClr val="000000"/>
              </a:solidFill>
            </a:ln>
          </p:spPr>
          <p:txBody>
            <a:bodyPr wrap="square" lIns="0" tIns="0" rIns="0" bIns="0" rtlCol="0"/>
            <a:lstStyle/>
            <a:p>
              <a:endParaRPr/>
            </a:p>
          </p:txBody>
        </p:sp>
      </p:grpSp>
      <p:grpSp>
        <p:nvGrpSpPr>
          <p:cNvPr id="9" name="object 9"/>
          <p:cNvGrpSpPr/>
          <p:nvPr/>
        </p:nvGrpSpPr>
        <p:grpSpPr>
          <a:xfrm>
            <a:off x="1128712" y="2335212"/>
            <a:ext cx="3441065" cy="2362835"/>
            <a:chOff x="1128712" y="2335212"/>
            <a:chExt cx="3441065" cy="2362835"/>
          </a:xfrm>
        </p:grpSpPr>
        <p:pic>
          <p:nvPicPr>
            <p:cNvPr id="10" name="object 10"/>
            <p:cNvPicPr/>
            <p:nvPr/>
          </p:nvPicPr>
          <p:blipFill>
            <a:blip r:embed="rId4" cstate="print"/>
            <a:stretch>
              <a:fillRect/>
            </a:stretch>
          </p:blipFill>
          <p:spPr>
            <a:xfrm>
              <a:off x="1137054" y="2343555"/>
              <a:ext cx="3432175" cy="2354262"/>
            </a:xfrm>
            <a:prstGeom prst="rect">
              <a:avLst/>
            </a:prstGeom>
          </p:spPr>
        </p:pic>
        <p:pic>
          <p:nvPicPr>
            <p:cNvPr id="11" name="object 11"/>
            <p:cNvPicPr/>
            <p:nvPr/>
          </p:nvPicPr>
          <p:blipFill>
            <a:blip r:embed="rId5" cstate="print"/>
            <a:stretch>
              <a:fillRect/>
            </a:stretch>
          </p:blipFill>
          <p:spPr>
            <a:xfrm>
              <a:off x="1143000" y="2349500"/>
              <a:ext cx="3276600" cy="2198687"/>
            </a:xfrm>
            <a:prstGeom prst="rect">
              <a:avLst/>
            </a:prstGeom>
          </p:spPr>
        </p:pic>
        <p:sp>
          <p:nvSpPr>
            <p:cNvPr id="12" name="object 12"/>
            <p:cNvSpPr/>
            <p:nvPr/>
          </p:nvSpPr>
          <p:spPr>
            <a:xfrm>
              <a:off x="1143000" y="2349500"/>
              <a:ext cx="3276600" cy="2199005"/>
            </a:xfrm>
            <a:custGeom>
              <a:avLst/>
              <a:gdLst/>
              <a:ahLst/>
              <a:cxnLst/>
              <a:rect l="l" t="t" r="r" b="b"/>
              <a:pathLst>
                <a:path w="3276600" h="2199004">
                  <a:moveTo>
                    <a:pt x="0" y="0"/>
                  </a:moveTo>
                  <a:lnTo>
                    <a:pt x="3276600" y="0"/>
                  </a:lnTo>
                  <a:lnTo>
                    <a:pt x="3276600" y="2198687"/>
                  </a:lnTo>
                  <a:lnTo>
                    <a:pt x="0" y="2198687"/>
                  </a:lnTo>
                  <a:lnTo>
                    <a:pt x="0" y="0"/>
                  </a:lnTo>
                  <a:close/>
                </a:path>
              </a:pathLst>
            </a:custGeom>
            <a:ln w="28575">
              <a:solidFill>
                <a:srgbClr val="000000"/>
              </a:solidFill>
            </a:ln>
          </p:spPr>
          <p:txBody>
            <a:bodyPr wrap="square" lIns="0" tIns="0" rIns="0" bIns="0" rtlCol="0"/>
            <a:lstStyle/>
            <a:p>
              <a:endParaRPr/>
            </a:p>
          </p:txBody>
        </p:sp>
      </p:gr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58033" y="253328"/>
            <a:ext cx="3694429" cy="893444"/>
          </a:xfrm>
          <a:prstGeom prst="rect">
            <a:avLst/>
          </a:prstGeom>
        </p:spPr>
        <p:txBody>
          <a:bodyPr vert="horz" wrap="square" lIns="0" tIns="64769" rIns="0" bIns="0" rtlCol="0">
            <a:spAutoFit/>
          </a:bodyPr>
          <a:lstStyle/>
          <a:p>
            <a:pPr marL="12700">
              <a:lnSpc>
                <a:spcPct val="100000"/>
              </a:lnSpc>
              <a:spcBef>
                <a:spcPts val="509"/>
              </a:spcBef>
            </a:pPr>
            <a:r>
              <a:rPr sz="3600" b="1" spc="-5" dirty="0">
                <a:solidFill>
                  <a:srgbClr val="FF0000"/>
                </a:solidFill>
                <a:latin typeface="Times New Roman"/>
                <a:cs typeface="Times New Roman"/>
              </a:rPr>
              <a:t>Emorragia</a:t>
            </a:r>
            <a:r>
              <a:rPr sz="3600" b="1" spc="-45" dirty="0">
                <a:solidFill>
                  <a:srgbClr val="FF0000"/>
                </a:solidFill>
                <a:latin typeface="Times New Roman"/>
                <a:cs typeface="Times New Roman"/>
              </a:rPr>
              <a:t> </a:t>
            </a:r>
            <a:r>
              <a:rPr sz="3600" b="1" spc="-5" dirty="0">
                <a:solidFill>
                  <a:srgbClr val="FF0000"/>
                </a:solidFill>
                <a:latin typeface="Times New Roman"/>
                <a:cs typeface="Times New Roman"/>
              </a:rPr>
              <a:t>esterna</a:t>
            </a:r>
            <a:endParaRPr sz="3600">
              <a:latin typeface="Times New Roman"/>
              <a:cs typeface="Times New Roman"/>
            </a:endParaRPr>
          </a:p>
          <a:p>
            <a:pPr marL="414655">
              <a:lnSpc>
                <a:spcPct val="100000"/>
              </a:lnSpc>
              <a:spcBef>
                <a:spcPts val="180"/>
              </a:spcBef>
            </a:pPr>
            <a:r>
              <a:rPr sz="1600" b="1" u="heavy" spc="-10" dirty="0">
                <a:solidFill>
                  <a:srgbClr val="333399"/>
                </a:solidFill>
                <a:uFill>
                  <a:solidFill>
                    <a:srgbClr val="333399"/>
                  </a:solidFill>
                </a:uFill>
                <a:latin typeface="Arial"/>
                <a:cs typeface="Arial"/>
              </a:rPr>
              <a:t>METODO</a:t>
            </a:r>
            <a:r>
              <a:rPr sz="1600" b="1" u="heavy" spc="-25" dirty="0">
                <a:solidFill>
                  <a:srgbClr val="333399"/>
                </a:solidFill>
                <a:uFill>
                  <a:solidFill>
                    <a:srgbClr val="333399"/>
                  </a:solidFill>
                </a:uFill>
                <a:latin typeface="Arial"/>
                <a:cs typeface="Arial"/>
              </a:rPr>
              <a:t> </a:t>
            </a:r>
            <a:r>
              <a:rPr sz="1600" b="1" u="heavy" dirty="0">
                <a:solidFill>
                  <a:srgbClr val="333399"/>
                </a:solidFill>
                <a:uFill>
                  <a:solidFill>
                    <a:srgbClr val="333399"/>
                  </a:solidFill>
                </a:uFill>
                <a:latin typeface="Arial"/>
                <a:cs typeface="Arial"/>
              </a:rPr>
              <a:t>DEL</a:t>
            </a:r>
            <a:r>
              <a:rPr sz="1600" b="1" u="heavy" spc="-50" dirty="0">
                <a:solidFill>
                  <a:srgbClr val="333399"/>
                </a:solidFill>
                <a:uFill>
                  <a:solidFill>
                    <a:srgbClr val="333399"/>
                  </a:solidFill>
                </a:uFill>
                <a:latin typeface="Arial"/>
                <a:cs typeface="Arial"/>
              </a:rPr>
              <a:t> </a:t>
            </a:r>
            <a:r>
              <a:rPr sz="1600" b="1" u="heavy" spc="-15" dirty="0">
                <a:solidFill>
                  <a:srgbClr val="333399"/>
                </a:solidFill>
                <a:uFill>
                  <a:solidFill>
                    <a:srgbClr val="333399"/>
                  </a:solidFill>
                </a:uFill>
                <a:latin typeface="Arial"/>
                <a:cs typeface="Arial"/>
              </a:rPr>
              <a:t>SOLLEVAMENTO</a:t>
            </a:r>
            <a:endParaRPr sz="1600">
              <a:latin typeface="Arial"/>
              <a:cs typeface="Arial"/>
            </a:endParaRPr>
          </a:p>
        </p:txBody>
      </p:sp>
      <p:sp>
        <p:nvSpPr>
          <p:cNvPr id="3" name="object 3"/>
          <p:cNvSpPr txBox="1"/>
          <p:nvPr/>
        </p:nvSpPr>
        <p:spPr>
          <a:xfrm>
            <a:off x="903932" y="4899521"/>
            <a:ext cx="7540625" cy="767080"/>
          </a:xfrm>
          <a:prstGeom prst="rect">
            <a:avLst/>
          </a:prstGeom>
        </p:spPr>
        <p:txBody>
          <a:bodyPr vert="horz" wrap="square" lIns="0" tIns="2540" rIns="0" bIns="0" rtlCol="0">
            <a:spAutoFit/>
          </a:bodyPr>
          <a:lstStyle/>
          <a:p>
            <a:pPr marL="1557020" marR="5080" indent="-1544955">
              <a:lnSpc>
                <a:spcPct val="102800"/>
              </a:lnSpc>
              <a:spcBef>
                <a:spcPts val="20"/>
              </a:spcBef>
            </a:pPr>
            <a:r>
              <a:rPr sz="2400" spc="-30" dirty="0">
                <a:solidFill>
                  <a:srgbClr val="FF0000"/>
                </a:solidFill>
                <a:latin typeface="Times New Roman"/>
                <a:cs typeface="Times New Roman"/>
              </a:rPr>
              <a:t>ATTENZIONE:</a:t>
            </a:r>
            <a:r>
              <a:rPr sz="2400" dirty="0">
                <a:solidFill>
                  <a:srgbClr val="FF0000"/>
                </a:solidFill>
                <a:latin typeface="Times New Roman"/>
                <a:cs typeface="Times New Roman"/>
              </a:rPr>
              <a:t> </a:t>
            </a:r>
            <a:r>
              <a:rPr sz="2400" spc="-5" dirty="0">
                <a:solidFill>
                  <a:srgbClr val="333399"/>
                </a:solidFill>
                <a:latin typeface="Times New Roman"/>
                <a:cs typeface="Times New Roman"/>
              </a:rPr>
              <a:t>evitare </a:t>
            </a:r>
            <a:r>
              <a:rPr sz="2400" dirty="0">
                <a:solidFill>
                  <a:srgbClr val="333399"/>
                </a:solidFill>
                <a:latin typeface="Times New Roman"/>
                <a:cs typeface="Times New Roman"/>
              </a:rPr>
              <a:t>di </a:t>
            </a:r>
            <a:r>
              <a:rPr sz="2400" spc="-5" dirty="0">
                <a:solidFill>
                  <a:srgbClr val="333399"/>
                </a:solidFill>
                <a:latin typeface="Times New Roman"/>
                <a:cs typeface="Times New Roman"/>
              </a:rPr>
              <a:t>impiegare questa tecnica</a:t>
            </a:r>
            <a:r>
              <a:rPr sz="2400" dirty="0">
                <a:solidFill>
                  <a:srgbClr val="333399"/>
                </a:solidFill>
                <a:latin typeface="Times New Roman"/>
                <a:cs typeface="Times New Roman"/>
              </a:rPr>
              <a:t> </a:t>
            </a:r>
            <a:r>
              <a:rPr sz="2400" spc="-5" dirty="0">
                <a:solidFill>
                  <a:srgbClr val="333399"/>
                </a:solidFill>
                <a:latin typeface="Times New Roman"/>
                <a:cs typeface="Times New Roman"/>
              </a:rPr>
              <a:t>in</a:t>
            </a:r>
            <a:r>
              <a:rPr sz="2400" dirty="0">
                <a:solidFill>
                  <a:srgbClr val="333399"/>
                </a:solidFill>
                <a:latin typeface="Times New Roman"/>
                <a:cs typeface="Times New Roman"/>
              </a:rPr>
              <a:t> </a:t>
            </a:r>
            <a:r>
              <a:rPr sz="2400" spc="-5" dirty="0">
                <a:solidFill>
                  <a:srgbClr val="333399"/>
                </a:solidFill>
                <a:latin typeface="Times New Roman"/>
                <a:cs typeface="Times New Roman"/>
              </a:rPr>
              <a:t>caso</a:t>
            </a:r>
            <a:r>
              <a:rPr sz="2400" dirty="0">
                <a:solidFill>
                  <a:srgbClr val="333399"/>
                </a:solidFill>
                <a:latin typeface="Times New Roman"/>
                <a:cs typeface="Times New Roman"/>
              </a:rPr>
              <a:t> di </a:t>
            </a:r>
            <a:r>
              <a:rPr sz="2400" spc="-585" dirty="0">
                <a:solidFill>
                  <a:srgbClr val="333399"/>
                </a:solidFill>
                <a:latin typeface="Times New Roman"/>
                <a:cs typeface="Times New Roman"/>
              </a:rPr>
              <a:t> </a:t>
            </a:r>
            <a:r>
              <a:rPr sz="2400" spc="-5" dirty="0">
                <a:solidFill>
                  <a:srgbClr val="333399"/>
                </a:solidFill>
                <a:latin typeface="Times New Roman"/>
                <a:cs typeface="Times New Roman"/>
              </a:rPr>
              <a:t>sospette fratture/lussazioni degli arti</a:t>
            </a:r>
            <a:endParaRPr sz="2400">
              <a:latin typeface="Times New Roman"/>
              <a:cs typeface="Times New Roman"/>
            </a:endParaRPr>
          </a:p>
        </p:txBody>
      </p:sp>
      <p:pic>
        <p:nvPicPr>
          <p:cNvPr id="4" name="object 4"/>
          <p:cNvPicPr/>
          <p:nvPr/>
        </p:nvPicPr>
        <p:blipFill>
          <a:blip r:embed="rId2" cstate="print"/>
          <a:stretch>
            <a:fillRect/>
          </a:stretch>
        </p:blipFill>
        <p:spPr>
          <a:xfrm>
            <a:off x="611187" y="2025650"/>
            <a:ext cx="3187700" cy="2387600"/>
          </a:xfrm>
          <a:prstGeom prst="rect">
            <a:avLst/>
          </a:prstGeom>
        </p:spPr>
      </p:pic>
      <p:pic>
        <p:nvPicPr>
          <p:cNvPr id="5" name="object 5"/>
          <p:cNvPicPr/>
          <p:nvPr/>
        </p:nvPicPr>
        <p:blipFill>
          <a:blip r:embed="rId3" cstate="print"/>
          <a:stretch>
            <a:fillRect/>
          </a:stretch>
        </p:blipFill>
        <p:spPr>
          <a:xfrm>
            <a:off x="5003800" y="2014537"/>
            <a:ext cx="3349625" cy="2220912"/>
          </a:xfrm>
          <a:prstGeom prst="rect">
            <a:avLst/>
          </a:prstGeom>
        </p:spPr>
      </p:pic>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34542" y="72353"/>
            <a:ext cx="4402455" cy="1625600"/>
          </a:xfrm>
          <a:prstGeom prst="rect">
            <a:avLst/>
          </a:prstGeom>
        </p:spPr>
        <p:txBody>
          <a:bodyPr vert="horz" wrap="square" lIns="0" tIns="335915" rIns="0" bIns="0" rtlCol="0">
            <a:spAutoFit/>
          </a:bodyPr>
          <a:lstStyle/>
          <a:p>
            <a:pPr marL="235585">
              <a:lnSpc>
                <a:spcPct val="100000"/>
              </a:lnSpc>
              <a:spcBef>
                <a:spcPts val="2645"/>
              </a:spcBef>
            </a:pPr>
            <a:r>
              <a:rPr sz="3600" b="1" spc="-5" dirty="0">
                <a:solidFill>
                  <a:srgbClr val="FF0000"/>
                </a:solidFill>
                <a:latin typeface="Times New Roman"/>
                <a:cs typeface="Times New Roman"/>
              </a:rPr>
              <a:t>Emorragia</a:t>
            </a:r>
            <a:r>
              <a:rPr sz="3600" b="1" spc="-25" dirty="0">
                <a:solidFill>
                  <a:srgbClr val="FF0000"/>
                </a:solidFill>
                <a:latin typeface="Times New Roman"/>
                <a:cs typeface="Times New Roman"/>
              </a:rPr>
              <a:t> </a:t>
            </a:r>
            <a:r>
              <a:rPr sz="3600" b="1" spc="-5" dirty="0">
                <a:solidFill>
                  <a:srgbClr val="FF0000"/>
                </a:solidFill>
                <a:latin typeface="Times New Roman"/>
                <a:cs typeface="Times New Roman"/>
              </a:rPr>
              <a:t>esterna</a:t>
            </a:r>
            <a:endParaRPr sz="3600">
              <a:latin typeface="Times New Roman"/>
              <a:cs typeface="Times New Roman"/>
            </a:endParaRPr>
          </a:p>
          <a:p>
            <a:pPr marL="358775" marR="5080" indent="-346710">
              <a:lnSpc>
                <a:spcPct val="139300"/>
              </a:lnSpc>
              <a:spcBef>
                <a:spcPts val="380"/>
              </a:spcBef>
            </a:pPr>
            <a:r>
              <a:rPr sz="1600" b="1" u="heavy" spc="-10" dirty="0">
                <a:solidFill>
                  <a:srgbClr val="333399"/>
                </a:solidFill>
                <a:uFill>
                  <a:solidFill>
                    <a:srgbClr val="333399"/>
                  </a:solidFill>
                </a:uFill>
                <a:latin typeface="Arial"/>
                <a:cs typeface="Arial"/>
              </a:rPr>
              <a:t>METODO </a:t>
            </a:r>
            <a:r>
              <a:rPr sz="1600" b="1" u="heavy" spc="-5" dirty="0">
                <a:solidFill>
                  <a:srgbClr val="333399"/>
                </a:solidFill>
                <a:uFill>
                  <a:solidFill>
                    <a:srgbClr val="333399"/>
                  </a:solidFill>
                </a:uFill>
                <a:latin typeface="Arial"/>
                <a:cs typeface="Arial"/>
              </a:rPr>
              <a:t>DELLA COMPRESSIONE</a:t>
            </a:r>
            <a:r>
              <a:rPr sz="1600" b="1" u="heavy" dirty="0">
                <a:solidFill>
                  <a:srgbClr val="333399"/>
                </a:solidFill>
                <a:uFill>
                  <a:solidFill>
                    <a:srgbClr val="333399"/>
                  </a:solidFill>
                </a:uFill>
                <a:latin typeface="Arial"/>
                <a:cs typeface="Arial"/>
              </a:rPr>
              <a:t> </a:t>
            </a:r>
            <a:r>
              <a:rPr sz="1600" b="1" u="heavy" spc="-20" dirty="0">
                <a:solidFill>
                  <a:srgbClr val="333399"/>
                </a:solidFill>
                <a:uFill>
                  <a:solidFill>
                    <a:srgbClr val="333399"/>
                  </a:solidFill>
                </a:uFill>
                <a:latin typeface="Arial"/>
                <a:cs typeface="Arial"/>
              </a:rPr>
              <a:t>DIGITALE </a:t>
            </a:r>
            <a:r>
              <a:rPr sz="1600" b="1" spc="-430" dirty="0">
                <a:solidFill>
                  <a:srgbClr val="333399"/>
                </a:solidFill>
                <a:latin typeface="Arial"/>
                <a:cs typeface="Arial"/>
              </a:rPr>
              <a:t> </a:t>
            </a:r>
            <a:r>
              <a:rPr sz="1600" b="1" u="heavy" dirty="0">
                <a:solidFill>
                  <a:srgbClr val="333399"/>
                </a:solidFill>
                <a:uFill>
                  <a:solidFill>
                    <a:srgbClr val="333399"/>
                  </a:solidFill>
                </a:uFill>
                <a:latin typeface="Arial"/>
                <a:cs typeface="Arial"/>
              </a:rPr>
              <a:t>A</a:t>
            </a:r>
            <a:r>
              <a:rPr sz="1600" b="1" u="heavy" spc="-65" dirty="0">
                <a:solidFill>
                  <a:srgbClr val="333399"/>
                </a:solidFill>
                <a:uFill>
                  <a:solidFill>
                    <a:srgbClr val="333399"/>
                  </a:solidFill>
                </a:uFill>
                <a:latin typeface="Arial"/>
                <a:cs typeface="Arial"/>
              </a:rPr>
              <a:t> </a:t>
            </a:r>
            <a:r>
              <a:rPr sz="1600" b="1" u="heavy" spc="-20" dirty="0">
                <a:solidFill>
                  <a:srgbClr val="333399"/>
                </a:solidFill>
                <a:uFill>
                  <a:solidFill>
                    <a:srgbClr val="333399"/>
                  </a:solidFill>
                </a:uFill>
                <a:latin typeface="Arial"/>
                <a:cs typeface="Arial"/>
              </a:rPr>
              <a:t>DISTANZA</a:t>
            </a:r>
            <a:r>
              <a:rPr sz="1600" b="1" u="heavy" spc="-60" dirty="0">
                <a:solidFill>
                  <a:srgbClr val="333399"/>
                </a:solidFill>
                <a:uFill>
                  <a:solidFill>
                    <a:srgbClr val="333399"/>
                  </a:solidFill>
                </a:uFill>
                <a:latin typeface="Arial"/>
                <a:cs typeface="Arial"/>
              </a:rPr>
              <a:t> </a:t>
            </a:r>
            <a:r>
              <a:rPr sz="1600" b="1" u="heavy" dirty="0">
                <a:solidFill>
                  <a:srgbClr val="333399"/>
                </a:solidFill>
                <a:uFill>
                  <a:solidFill>
                    <a:srgbClr val="333399"/>
                  </a:solidFill>
                </a:uFill>
                <a:latin typeface="Arial"/>
                <a:cs typeface="Arial"/>
              </a:rPr>
              <a:t>DEL</a:t>
            </a:r>
            <a:r>
              <a:rPr sz="1600" b="1" u="heavy" spc="-35" dirty="0">
                <a:solidFill>
                  <a:srgbClr val="333399"/>
                </a:solidFill>
                <a:uFill>
                  <a:solidFill>
                    <a:srgbClr val="333399"/>
                  </a:solidFill>
                </a:uFill>
                <a:latin typeface="Arial"/>
                <a:cs typeface="Arial"/>
              </a:rPr>
              <a:t> </a:t>
            </a:r>
            <a:r>
              <a:rPr sz="1600" b="1" u="heavy" spc="-5" dirty="0">
                <a:solidFill>
                  <a:srgbClr val="333399"/>
                </a:solidFill>
                <a:uFill>
                  <a:solidFill>
                    <a:srgbClr val="333399"/>
                  </a:solidFill>
                </a:uFill>
                <a:latin typeface="Arial"/>
                <a:cs typeface="Arial"/>
              </a:rPr>
              <a:t>POLSO</a:t>
            </a:r>
            <a:r>
              <a:rPr sz="1600" b="1" u="heavy" spc="-60" dirty="0">
                <a:solidFill>
                  <a:srgbClr val="333399"/>
                </a:solidFill>
                <a:uFill>
                  <a:solidFill>
                    <a:srgbClr val="333399"/>
                  </a:solidFill>
                </a:uFill>
                <a:latin typeface="Arial"/>
                <a:cs typeface="Arial"/>
              </a:rPr>
              <a:t> </a:t>
            </a:r>
            <a:r>
              <a:rPr sz="1600" b="1" u="heavy" spc="-5" dirty="0">
                <a:solidFill>
                  <a:srgbClr val="333399"/>
                </a:solidFill>
                <a:uFill>
                  <a:solidFill>
                    <a:srgbClr val="333399"/>
                  </a:solidFill>
                </a:uFill>
                <a:latin typeface="Arial"/>
                <a:cs typeface="Arial"/>
              </a:rPr>
              <a:t>ARTERIOSO</a:t>
            </a:r>
            <a:endParaRPr sz="1600">
              <a:latin typeface="Arial"/>
              <a:cs typeface="Arial"/>
            </a:endParaRPr>
          </a:p>
        </p:txBody>
      </p:sp>
      <p:pic>
        <p:nvPicPr>
          <p:cNvPr id="3" name="object 3"/>
          <p:cNvPicPr/>
          <p:nvPr/>
        </p:nvPicPr>
        <p:blipFill>
          <a:blip r:embed="rId2" cstate="print"/>
          <a:stretch>
            <a:fillRect/>
          </a:stretch>
        </p:blipFill>
        <p:spPr>
          <a:xfrm>
            <a:off x="0" y="762000"/>
            <a:ext cx="2152650" cy="4204617"/>
          </a:xfrm>
          <a:prstGeom prst="rect">
            <a:avLst/>
          </a:prstGeom>
        </p:spPr>
      </p:pic>
      <p:sp>
        <p:nvSpPr>
          <p:cNvPr id="4" name="object 4"/>
          <p:cNvSpPr txBox="1"/>
          <p:nvPr/>
        </p:nvSpPr>
        <p:spPr>
          <a:xfrm>
            <a:off x="333057" y="1828800"/>
            <a:ext cx="8477885" cy="4189095"/>
          </a:xfrm>
          <a:prstGeom prst="rect">
            <a:avLst/>
          </a:prstGeom>
        </p:spPr>
        <p:txBody>
          <a:bodyPr vert="horz" wrap="square" lIns="0" tIns="12700" rIns="0" bIns="0" rtlCol="0">
            <a:spAutoFit/>
          </a:bodyPr>
          <a:lstStyle/>
          <a:p>
            <a:pPr marL="175895" algn="ctr">
              <a:lnSpc>
                <a:spcPct val="100000"/>
              </a:lnSpc>
              <a:spcBef>
                <a:spcPts val="100"/>
              </a:spcBef>
            </a:pPr>
            <a:r>
              <a:rPr sz="3200" b="1" dirty="0">
                <a:solidFill>
                  <a:srgbClr val="FF0000"/>
                </a:solidFill>
                <a:latin typeface="Times New Roman"/>
                <a:cs typeface="Times New Roman"/>
              </a:rPr>
              <a:t>C</a:t>
            </a:r>
            <a:r>
              <a:rPr sz="3200" b="1" spc="-5" dirty="0">
                <a:solidFill>
                  <a:srgbClr val="FF0000"/>
                </a:solidFill>
                <a:latin typeface="Times New Roman"/>
                <a:cs typeface="Times New Roman"/>
              </a:rPr>
              <a:t>O</a:t>
            </a:r>
            <a:r>
              <a:rPr sz="3200" b="1" dirty="0">
                <a:solidFill>
                  <a:srgbClr val="FF0000"/>
                </a:solidFill>
                <a:latin typeface="Times New Roman"/>
                <a:cs typeface="Times New Roman"/>
              </a:rPr>
              <a:t>SA</a:t>
            </a:r>
            <a:r>
              <a:rPr sz="3200" b="1" spc="-180" dirty="0">
                <a:solidFill>
                  <a:srgbClr val="FF0000"/>
                </a:solidFill>
                <a:latin typeface="Times New Roman"/>
                <a:cs typeface="Times New Roman"/>
              </a:rPr>
              <a:t> </a:t>
            </a:r>
            <a:r>
              <a:rPr sz="3200" b="1" spc="-240" dirty="0">
                <a:solidFill>
                  <a:srgbClr val="FF0000"/>
                </a:solidFill>
                <a:latin typeface="Times New Roman"/>
                <a:cs typeface="Times New Roman"/>
              </a:rPr>
              <a:t>F</a:t>
            </a:r>
            <a:r>
              <a:rPr sz="3200" b="1" dirty="0">
                <a:solidFill>
                  <a:srgbClr val="FF0000"/>
                </a:solidFill>
                <a:latin typeface="Times New Roman"/>
                <a:cs typeface="Times New Roman"/>
              </a:rPr>
              <a:t>ARE</a:t>
            </a:r>
            <a:endParaRPr sz="3200" dirty="0">
              <a:latin typeface="Times New Roman"/>
              <a:cs typeface="Times New Roman"/>
            </a:endParaRPr>
          </a:p>
          <a:p>
            <a:pPr marL="2599055" marR="943610">
              <a:lnSpc>
                <a:spcPct val="142400"/>
              </a:lnSpc>
              <a:spcBef>
                <a:spcPts val="740"/>
              </a:spcBef>
            </a:pPr>
            <a:r>
              <a:rPr sz="2000" dirty="0">
                <a:latin typeface="Arial MT"/>
                <a:cs typeface="Arial MT"/>
              </a:rPr>
              <a:t>Nei</a:t>
            </a:r>
            <a:r>
              <a:rPr sz="2000" spc="-10" dirty="0">
                <a:latin typeface="Arial MT"/>
                <a:cs typeface="Arial MT"/>
              </a:rPr>
              <a:t> </a:t>
            </a:r>
            <a:r>
              <a:rPr sz="2000" dirty="0">
                <a:latin typeface="Arial MT"/>
                <a:cs typeface="Arial MT"/>
              </a:rPr>
              <a:t>casi</a:t>
            </a:r>
            <a:r>
              <a:rPr sz="2000" spc="-5" dirty="0">
                <a:latin typeface="Arial MT"/>
                <a:cs typeface="Arial MT"/>
              </a:rPr>
              <a:t> </a:t>
            </a:r>
            <a:r>
              <a:rPr sz="2000" dirty="0">
                <a:latin typeface="Arial MT"/>
                <a:cs typeface="Arial MT"/>
              </a:rPr>
              <a:t>in</a:t>
            </a:r>
            <a:r>
              <a:rPr sz="2000" spc="-5" dirty="0">
                <a:latin typeface="Arial MT"/>
                <a:cs typeface="Arial MT"/>
              </a:rPr>
              <a:t> </a:t>
            </a:r>
            <a:r>
              <a:rPr sz="2000" dirty="0">
                <a:latin typeface="Arial MT"/>
                <a:cs typeface="Arial MT"/>
              </a:rPr>
              <a:t>cui</a:t>
            </a:r>
            <a:r>
              <a:rPr sz="2000" spc="-5" dirty="0">
                <a:latin typeface="Arial MT"/>
                <a:cs typeface="Arial MT"/>
              </a:rPr>
              <a:t> </a:t>
            </a:r>
            <a:r>
              <a:rPr sz="2000" dirty="0">
                <a:latin typeface="Arial MT"/>
                <a:cs typeface="Arial MT"/>
              </a:rPr>
              <a:t>l’emorragia</a:t>
            </a:r>
            <a:r>
              <a:rPr sz="2000" spc="-5" dirty="0">
                <a:latin typeface="Arial MT"/>
                <a:cs typeface="Arial MT"/>
              </a:rPr>
              <a:t> </a:t>
            </a:r>
            <a:r>
              <a:rPr sz="2000" dirty="0">
                <a:latin typeface="Arial MT"/>
                <a:cs typeface="Arial MT"/>
              </a:rPr>
              <a:t>è</a:t>
            </a:r>
            <a:r>
              <a:rPr sz="2000" spc="-5" dirty="0">
                <a:latin typeface="Arial MT"/>
                <a:cs typeface="Arial MT"/>
              </a:rPr>
              <a:t> particolarmente </a:t>
            </a:r>
            <a:r>
              <a:rPr sz="2000" spc="-545" dirty="0">
                <a:latin typeface="Arial MT"/>
                <a:cs typeface="Arial MT"/>
              </a:rPr>
              <a:t> </a:t>
            </a:r>
            <a:r>
              <a:rPr sz="2000" dirty="0">
                <a:latin typeface="Arial MT"/>
                <a:cs typeface="Arial MT"/>
              </a:rPr>
              <a:t>grave e non </a:t>
            </a:r>
            <a:r>
              <a:rPr sz="2000" spc="-5" dirty="0">
                <a:latin typeface="Arial MT"/>
                <a:cs typeface="Arial MT"/>
              </a:rPr>
              <a:t>controllabile</a:t>
            </a:r>
            <a:r>
              <a:rPr sz="2000" dirty="0">
                <a:latin typeface="Arial MT"/>
                <a:cs typeface="Arial MT"/>
              </a:rPr>
              <a:t> con le </a:t>
            </a:r>
            <a:r>
              <a:rPr sz="2000" spc="-5" dirty="0">
                <a:latin typeface="Arial MT"/>
                <a:cs typeface="Arial MT"/>
              </a:rPr>
              <a:t>metodiche </a:t>
            </a:r>
            <a:r>
              <a:rPr sz="2000" dirty="0">
                <a:latin typeface="Arial MT"/>
                <a:cs typeface="Arial MT"/>
              </a:rPr>
              <a:t> </a:t>
            </a:r>
            <a:r>
              <a:rPr sz="2000" spc="-5" dirty="0">
                <a:latin typeface="Arial MT"/>
                <a:cs typeface="Arial MT"/>
              </a:rPr>
              <a:t>precedentemente</a:t>
            </a:r>
            <a:r>
              <a:rPr sz="2000" dirty="0">
                <a:latin typeface="Arial MT"/>
                <a:cs typeface="Arial MT"/>
              </a:rPr>
              <a:t> </a:t>
            </a:r>
            <a:r>
              <a:rPr sz="2000" spc="-5" dirty="0">
                <a:latin typeface="Arial MT"/>
                <a:cs typeface="Arial MT"/>
              </a:rPr>
              <a:t>descritte:</a:t>
            </a:r>
            <a:endParaRPr sz="2000" dirty="0">
              <a:latin typeface="Arial MT"/>
              <a:cs typeface="Arial MT"/>
            </a:endParaRPr>
          </a:p>
          <a:p>
            <a:pPr>
              <a:lnSpc>
                <a:spcPct val="100000"/>
              </a:lnSpc>
              <a:spcBef>
                <a:spcPts val="15"/>
              </a:spcBef>
            </a:pPr>
            <a:endParaRPr sz="2700" dirty="0">
              <a:latin typeface="Arial MT"/>
              <a:cs typeface="Arial MT"/>
            </a:endParaRPr>
          </a:p>
          <a:p>
            <a:pPr marL="1879600" marR="5080">
              <a:lnSpc>
                <a:spcPct val="105100"/>
              </a:lnSpc>
            </a:pPr>
            <a:r>
              <a:rPr sz="2000" dirty="0">
                <a:solidFill>
                  <a:srgbClr val="FF0000"/>
                </a:solidFill>
                <a:latin typeface="Arial MT"/>
                <a:cs typeface="Arial MT"/>
              </a:rPr>
              <a:t>Comprime</a:t>
            </a:r>
            <a:r>
              <a:rPr sz="2000" spc="40" dirty="0">
                <a:solidFill>
                  <a:srgbClr val="FF0000"/>
                </a:solidFill>
                <a:latin typeface="Arial MT"/>
                <a:cs typeface="Arial MT"/>
              </a:rPr>
              <a:t> </a:t>
            </a:r>
            <a:r>
              <a:rPr sz="2000" spc="-5" dirty="0">
                <a:solidFill>
                  <a:srgbClr val="FF0000"/>
                </a:solidFill>
                <a:latin typeface="Arial MT"/>
                <a:cs typeface="Arial MT"/>
              </a:rPr>
              <a:t>l’arteria</a:t>
            </a:r>
            <a:r>
              <a:rPr sz="2000" spc="40" dirty="0">
                <a:solidFill>
                  <a:srgbClr val="FF0000"/>
                </a:solidFill>
                <a:latin typeface="Arial MT"/>
                <a:cs typeface="Arial MT"/>
              </a:rPr>
              <a:t> </a:t>
            </a:r>
            <a:r>
              <a:rPr sz="2000" dirty="0">
                <a:solidFill>
                  <a:srgbClr val="FF0000"/>
                </a:solidFill>
                <a:latin typeface="Arial MT"/>
                <a:cs typeface="Arial MT"/>
              </a:rPr>
              <a:t>principale</a:t>
            </a:r>
            <a:r>
              <a:rPr sz="2000" spc="35" dirty="0">
                <a:solidFill>
                  <a:srgbClr val="FF0000"/>
                </a:solidFill>
                <a:latin typeface="Arial MT"/>
                <a:cs typeface="Arial MT"/>
              </a:rPr>
              <a:t> </a:t>
            </a:r>
            <a:r>
              <a:rPr sz="2000" dirty="0">
                <a:latin typeface="Arial MT"/>
                <a:cs typeface="Arial MT"/>
              </a:rPr>
              <a:t>che</a:t>
            </a:r>
            <a:r>
              <a:rPr sz="2000" spc="40" dirty="0">
                <a:latin typeface="Arial MT"/>
                <a:cs typeface="Arial MT"/>
              </a:rPr>
              <a:t> </a:t>
            </a:r>
            <a:r>
              <a:rPr sz="2000" spc="-5" dirty="0">
                <a:latin typeface="Arial MT"/>
                <a:cs typeface="Arial MT"/>
              </a:rPr>
              <a:t>porta</a:t>
            </a:r>
            <a:r>
              <a:rPr sz="2000" spc="40" dirty="0">
                <a:latin typeface="Arial MT"/>
                <a:cs typeface="Arial MT"/>
              </a:rPr>
              <a:t> </a:t>
            </a:r>
            <a:r>
              <a:rPr sz="2000" dirty="0">
                <a:latin typeface="Arial MT"/>
                <a:cs typeface="Arial MT"/>
              </a:rPr>
              <a:t>il</a:t>
            </a:r>
            <a:r>
              <a:rPr sz="2000" spc="40" dirty="0">
                <a:latin typeface="Arial MT"/>
                <a:cs typeface="Arial MT"/>
              </a:rPr>
              <a:t> </a:t>
            </a:r>
            <a:r>
              <a:rPr sz="2000" dirty="0">
                <a:latin typeface="Arial MT"/>
                <a:cs typeface="Arial MT"/>
              </a:rPr>
              <a:t>sangue</a:t>
            </a:r>
            <a:r>
              <a:rPr sz="2000" spc="40" dirty="0">
                <a:latin typeface="Arial MT"/>
                <a:cs typeface="Arial MT"/>
              </a:rPr>
              <a:t> </a:t>
            </a:r>
            <a:r>
              <a:rPr sz="2000" dirty="0">
                <a:latin typeface="Arial MT"/>
                <a:cs typeface="Arial MT"/>
              </a:rPr>
              <a:t>alla</a:t>
            </a:r>
            <a:r>
              <a:rPr sz="2000" spc="40" dirty="0">
                <a:latin typeface="Arial MT"/>
                <a:cs typeface="Arial MT"/>
              </a:rPr>
              <a:t> </a:t>
            </a:r>
            <a:r>
              <a:rPr sz="2000" dirty="0">
                <a:latin typeface="Arial MT"/>
                <a:cs typeface="Arial MT"/>
              </a:rPr>
              <a:t>zona </a:t>
            </a:r>
            <a:r>
              <a:rPr sz="2000" spc="-545" dirty="0">
                <a:latin typeface="Arial MT"/>
                <a:cs typeface="Arial MT"/>
              </a:rPr>
              <a:t> </a:t>
            </a:r>
            <a:r>
              <a:rPr sz="2000" dirty="0">
                <a:latin typeface="Arial MT"/>
                <a:cs typeface="Arial MT"/>
              </a:rPr>
              <a:t>in</a:t>
            </a:r>
            <a:r>
              <a:rPr sz="2000" spc="-5" dirty="0">
                <a:latin typeface="Arial MT"/>
                <a:cs typeface="Arial MT"/>
              </a:rPr>
              <a:t> </a:t>
            </a:r>
            <a:r>
              <a:rPr sz="2000" dirty="0">
                <a:latin typeface="Arial MT"/>
                <a:cs typeface="Arial MT"/>
              </a:rPr>
              <a:t>cui è </a:t>
            </a:r>
            <a:r>
              <a:rPr sz="2000" spc="-5" dirty="0">
                <a:latin typeface="Arial MT"/>
                <a:cs typeface="Arial MT"/>
              </a:rPr>
              <a:t>localizzata</a:t>
            </a:r>
            <a:r>
              <a:rPr sz="2000" dirty="0">
                <a:latin typeface="Arial MT"/>
                <a:cs typeface="Arial MT"/>
              </a:rPr>
              <a:t> la </a:t>
            </a:r>
            <a:r>
              <a:rPr sz="2000" spc="-5" dirty="0">
                <a:latin typeface="Arial MT"/>
                <a:cs typeface="Arial MT"/>
              </a:rPr>
              <a:t>ferita.</a:t>
            </a:r>
            <a:endParaRPr sz="2000" dirty="0">
              <a:latin typeface="Arial MT"/>
              <a:cs typeface="Arial MT"/>
            </a:endParaRPr>
          </a:p>
          <a:p>
            <a:pPr marL="1879600">
              <a:lnSpc>
                <a:spcPct val="100000"/>
              </a:lnSpc>
              <a:spcBef>
                <a:spcPts val="95"/>
              </a:spcBef>
            </a:pPr>
            <a:r>
              <a:rPr sz="2000" dirty="0">
                <a:solidFill>
                  <a:srgbClr val="FF0000"/>
                </a:solidFill>
                <a:latin typeface="Times New Roman"/>
                <a:cs typeface="Times New Roman"/>
              </a:rPr>
              <a:t>.</a:t>
            </a:r>
            <a:endParaRPr sz="2000" dirty="0">
              <a:latin typeface="Times New Roman"/>
              <a:cs typeface="Times New Roman"/>
            </a:endParaRPr>
          </a:p>
          <a:p>
            <a:pPr marL="12700" marR="96520">
              <a:lnSpc>
                <a:spcPts val="2100"/>
              </a:lnSpc>
              <a:spcBef>
                <a:spcPts val="1050"/>
              </a:spcBef>
            </a:pPr>
            <a:r>
              <a:rPr sz="1800" dirty="0">
                <a:latin typeface="Arial MT"/>
                <a:cs typeface="Arial MT"/>
              </a:rPr>
              <a:t>La</a:t>
            </a:r>
            <a:r>
              <a:rPr sz="1800" spc="5" dirty="0">
                <a:latin typeface="Arial MT"/>
                <a:cs typeface="Arial MT"/>
              </a:rPr>
              <a:t> </a:t>
            </a:r>
            <a:r>
              <a:rPr sz="1800" dirty="0">
                <a:latin typeface="Arial MT"/>
                <a:cs typeface="Arial MT"/>
              </a:rPr>
              <a:t>compressione</a:t>
            </a:r>
            <a:r>
              <a:rPr sz="1800" spc="5" dirty="0">
                <a:latin typeface="Arial MT"/>
                <a:cs typeface="Arial MT"/>
              </a:rPr>
              <a:t> </a:t>
            </a:r>
            <a:r>
              <a:rPr sz="1800" dirty="0">
                <a:latin typeface="Arial MT"/>
                <a:cs typeface="Arial MT"/>
              </a:rPr>
              <a:t>viene</a:t>
            </a:r>
            <a:r>
              <a:rPr sz="1800" spc="5" dirty="0">
                <a:latin typeface="Arial MT"/>
                <a:cs typeface="Arial MT"/>
              </a:rPr>
              <a:t> </a:t>
            </a:r>
            <a:r>
              <a:rPr sz="1800" spc="-5" dirty="0">
                <a:latin typeface="Arial MT"/>
                <a:cs typeface="Arial MT"/>
              </a:rPr>
              <a:t>pertanto</a:t>
            </a:r>
            <a:r>
              <a:rPr sz="1800" spc="5" dirty="0">
                <a:latin typeface="Arial MT"/>
                <a:cs typeface="Arial MT"/>
              </a:rPr>
              <a:t> </a:t>
            </a:r>
            <a:r>
              <a:rPr sz="1800" spc="-10" dirty="0">
                <a:latin typeface="Arial MT"/>
                <a:cs typeface="Arial MT"/>
              </a:rPr>
              <a:t>effettuata</a:t>
            </a:r>
            <a:r>
              <a:rPr sz="1800" dirty="0">
                <a:latin typeface="Arial MT"/>
                <a:cs typeface="Arial MT"/>
              </a:rPr>
              <a:t> </a:t>
            </a:r>
            <a:r>
              <a:rPr sz="1800" dirty="0">
                <a:solidFill>
                  <a:srgbClr val="FF0000"/>
                </a:solidFill>
                <a:latin typeface="Arial MT"/>
                <a:cs typeface="Arial MT"/>
              </a:rPr>
              <a:t>a</a:t>
            </a:r>
            <a:r>
              <a:rPr sz="1800" spc="5" dirty="0">
                <a:solidFill>
                  <a:srgbClr val="FF0000"/>
                </a:solidFill>
                <a:latin typeface="Arial MT"/>
                <a:cs typeface="Arial MT"/>
              </a:rPr>
              <a:t> </a:t>
            </a:r>
            <a:r>
              <a:rPr sz="1800" spc="-5" dirty="0">
                <a:solidFill>
                  <a:srgbClr val="FF0000"/>
                </a:solidFill>
                <a:latin typeface="Arial MT"/>
                <a:cs typeface="Arial MT"/>
              </a:rPr>
              <a:t>monte</a:t>
            </a:r>
            <a:r>
              <a:rPr sz="1800" spc="5" dirty="0">
                <a:solidFill>
                  <a:srgbClr val="FF0000"/>
                </a:solidFill>
                <a:latin typeface="Arial MT"/>
                <a:cs typeface="Arial MT"/>
              </a:rPr>
              <a:t> </a:t>
            </a:r>
            <a:r>
              <a:rPr sz="1800" dirty="0">
                <a:solidFill>
                  <a:srgbClr val="FF0000"/>
                </a:solidFill>
                <a:latin typeface="Arial MT"/>
                <a:cs typeface="Arial MT"/>
              </a:rPr>
              <a:t>della</a:t>
            </a:r>
            <a:r>
              <a:rPr sz="1800" spc="5" dirty="0">
                <a:solidFill>
                  <a:srgbClr val="FF0000"/>
                </a:solidFill>
                <a:latin typeface="Arial MT"/>
                <a:cs typeface="Arial MT"/>
              </a:rPr>
              <a:t> </a:t>
            </a:r>
            <a:r>
              <a:rPr sz="1800" dirty="0">
                <a:solidFill>
                  <a:srgbClr val="FF0000"/>
                </a:solidFill>
                <a:latin typeface="Arial MT"/>
                <a:cs typeface="Arial MT"/>
              </a:rPr>
              <a:t>sede</a:t>
            </a:r>
            <a:r>
              <a:rPr sz="1800" spc="5" dirty="0">
                <a:solidFill>
                  <a:srgbClr val="FF0000"/>
                </a:solidFill>
                <a:latin typeface="Arial MT"/>
                <a:cs typeface="Arial MT"/>
              </a:rPr>
              <a:t> </a:t>
            </a:r>
            <a:r>
              <a:rPr sz="1800" spc="-5" dirty="0">
                <a:solidFill>
                  <a:srgbClr val="FF0000"/>
                </a:solidFill>
                <a:latin typeface="Arial MT"/>
                <a:cs typeface="Arial MT"/>
              </a:rPr>
              <a:t>dell’emorragia</a:t>
            </a:r>
            <a:r>
              <a:rPr sz="1800" spc="-5" dirty="0">
                <a:latin typeface="Arial MT"/>
                <a:cs typeface="Arial MT"/>
              </a:rPr>
              <a:t>,</a:t>
            </a:r>
            <a:r>
              <a:rPr sz="1800" spc="5" dirty="0">
                <a:latin typeface="Arial MT"/>
                <a:cs typeface="Arial MT"/>
              </a:rPr>
              <a:t> </a:t>
            </a:r>
            <a:r>
              <a:rPr sz="1800" spc="-5" dirty="0">
                <a:latin typeface="Arial MT"/>
                <a:cs typeface="Arial MT"/>
              </a:rPr>
              <a:t>nel </a:t>
            </a:r>
            <a:r>
              <a:rPr sz="1800" dirty="0">
                <a:latin typeface="Arial MT"/>
                <a:cs typeface="Arial MT"/>
              </a:rPr>
              <a:t> </a:t>
            </a:r>
            <a:r>
              <a:rPr sz="1800" spc="-5" dirty="0">
                <a:latin typeface="Arial MT"/>
                <a:cs typeface="Arial MT"/>
              </a:rPr>
              <a:t>punto</a:t>
            </a:r>
            <a:r>
              <a:rPr sz="1800" spc="5" dirty="0">
                <a:latin typeface="Arial MT"/>
                <a:cs typeface="Arial MT"/>
              </a:rPr>
              <a:t> </a:t>
            </a:r>
            <a:r>
              <a:rPr sz="1800" dirty="0">
                <a:latin typeface="Arial MT"/>
                <a:cs typeface="Arial MT"/>
              </a:rPr>
              <a:t>in</a:t>
            </a:r>
            <a:r>
              <a:rPr sz="1800" spc="5" dirty="0">
                <a:latin typeface="Arial MT"/>
                <a:cs typeface="Arial MT"/>
              </a:rPr>
              <a:t> </a:t>
            </a:r>
            <a:r>
              <a:rPr sz="1800" dirty="0">
                <a:latin typeface="Arial MT"/>
                <a:cs typeface="Arial MT"/>
              </a:rPr>
              <a:t>cui</a:t>
            </a:r>
            <a:r>
              <a:rPr sz="1800" spc="5" dirty="0">
                <a:latin typeface="Arial MT"/>
                <a:cs typeface="Arial MT"/>
              </a:rPr>
              <a:t> </a:t>
            </a:r>
            <a:r>
              <a:rPr sz="1800" spc="-5" dirty="0">
                <a:latin typeface="Arial MT"/>
                <a:cs typeface="Arial MT"/>
              </a:rPr>
              <a:t>l’arteria</a:t>
            </a:r>
            <a:r>
              <a:rPr sz="1800" spc="5" dirty="0">
                <a:latin typeface="Arial MT"/>
                <a:cs typeface="Arial MT"/>
              </a:rPr>
              <a:t> </a:t>
            </a:r>
            <a:r>
              <a:rPr sz="1800" dirty="0">
                <a:latin typeface="Arial MT"/>
                <a:cs typeface="Arial MT"/>
              </a:rPr>
              <a:t>scorre</a:t>
            </a:r>
            <a:r>
              <a:rPr sz="1800" spc="10" dirty="0">
                <a:latin typeface="Arial MT"/>
                <a:cs typeface="Arial MT"/>
              </a:rPr>
              <a:t> </a:t>
            </a:r>
            <a:r>
              <a:rPr sz="1800" dirty="0">
                <a:latin typeface="Arial MT"/>
                <a:cs typeface="Arial MT"/>
              </a:rPr>
              <a:t>più </a:t>
            </a:r>
            <a:r>
              <a:rPr sz="1800" spc="-5" dirty="0">
                <a:solidFill>
                  <a:srgbClr val="FF0000"/>
                </a:solidFill>
                <a:latin typeface="Arial MT"/>
                <a:cs typeface="Arial MT"/>
              </a:rPr>
              <a:t>superficialmente</a:t>
            </a:r>
            <a:r>
              <a:rPr sz="1800" dirty="0">
                <a:solidFill>
                  <a:srgbClr val="FF0000"/>
                </a:solidFill>
                <a:latin typeface="Arial MT"/>
                <a:cs typeface="Arial MT"/>
              </a:rPr>
              <a:t> </a:t>
            </a:r>
            <a:r>
              <a:rPr sz="1800" spc="-5" dirty="0">
                <a:latin typeface="Arial MT"/>
                <a:cs typeface="Arial MT"/>
              </a:rPr>
              <a:t>ed</a:t>
            </a:r>
            <a:r>
              <a:rPr sz="1800" spc="5" dirty="0">
                <a:latin typeface="Arial MT"/>
                <a:cs typeface="Arial MT"/>
              </a:rPr>
              <a:t> </a:t>
            </a:r>
            <a:r>
              <a:rPr sz="1800" dirty="0">
                <a:latin typeface="Arial MT"/>
                <a:cs typeface="Arial MT"/>
              </a:rPr>
              <a:t>è</a:t>
            </a:r>
            <a:r>
              <a:rPr sz="1800" spc="5" dirty="0">
                <a:latin typeface="Arial MT"/>
                <a:cs typeface="Arial MT"/>
              </a:rPr>
              <a:t> </a:t>
            </a:r>
            <a:r>
              <a:rPr sz="1800" spc="-5" dirty="0">
                <a:solidFill>
                  <a:srgbClr val="FF0000"/>
                </a:solidFill>
                <a:latin typeface="Arial MT"/>
                <a:cs typeface="Arial MT"/>
              </a:rPr>
              <a:t>facilmente</a:t>
            </a:r>
            <a:r>
              <a:rPr sz="1800" spc="5" dirty="0">
                <a:solidFill>
                  <a:srgbClr val="FF0000"/>
                </a:solidFill>
                <a:latin typeface="Arial MT"/>
                <a:cs typeface="Arial MT"/>
              </a:rPr>
              <a:t> </a:t>
            </a:r>
            <a:r>
              <a:rPr sz="1800" dirty="0">
                <a:solidFill>
                  <a:srgbClr val="FF0000"/>
                </a:solidFill>
                <a:latin typeface="Arial MT"/>
                <a:cs typeface="Arial MT"/>
              </a:rPr>
              <a:t>comprimibile</a:t>
            </a:r>
            <a:r>
              <a:rPr sz="1800" spc="5" dirty="0">
                <a:solidFill>
                  <a:srgbClr val="FF0000"/>
                </a:solidFill>
                <a:latin typeface="Arial MT"/>
                <a:cs typeface="Arial MT"/>
              </a:rPr>
              <a:t> </a:t>
            </a:r>
            <a:r>
              <a:rPr sz="1800" dirty="0">
                <a:solidFill>
                  <a:srgbClr val="FF0000"/>
                </a:solidFill>
                <a:latin typeface="Arial MT"/>
                <a:cs typeface="Arial MT"/>
              </a:rPr>
              <a:t>su</a:t>
            </a:r>
            <a:r>
              <a:rPr sz="1800" spc="5" dirty="0">
                <a:solidFill>
                  <a:srgbClr val="FF0000"/>
                </a:solidFill>
                <a:latin typeface="Arial MT"/>
                <a:cs typeface="Arial MT"/>
              </a:rPr>
              <a:t> </a:t>
            </a:r>
            <a:r>
              <a:rPr sz="1800" dirty="0">
                <a:solidFill>
                  <a:srgbClr val="FF0000"/>
                </a:solidFill>
                <a:latin typeface="Arial MT"/>
                <a:cs typeface="Arial MT"/>
              </a:rPr>
              <a:t>un </a:t>
            </a:r>
            <a:r>
              <a:rPr sz="1800" spc="-484" dirty="0">
                <a:solidFill>
                  <a:srgbClr val="FF0000"/>
                </a:solidFill>
                <a:latin typeface="Arial MT"/>
                <a:cs typeface="Arial MT"/>
              </a:rPr>
              <a:t> </a:t>
            </a:r>
            <a:r>
              <a:rPr sz="1800" dirty="0">
                <a:solidFill>
                  <a:srgbClr val="FF0000"/>
                </a:solidFill>
                <a:latin typeface="Arial MT"/>
                <a:cs typeface="Arial MT"/>
              </a:rPr>
              <a:t>piano</a:t>
            </a:r>
            <a:r>
              <a:rPr sz="1800" spc="-5" dirty="0">
                <a:solidFill>
                  <a:srgbClr val="FF0000"/>
                </a:solidFill>
                <a:latin typeface="Arial MT"/>
                <a:cs typeface="Arial MT"/>
              </a:rPr>
              <a:t> </a:t>
            </a:r>
            <a:r>
              <a:rPr sz="1800" dirty="0">
                <a:solidFill>
                  <a:srgbClr val="FF0000"/>
                </a:solidFill>
                <a:latin typeface="Arial MT"/>
                <a:cs typeface="Arial MT"/>
              </a:rPr>
              <a:t>osseo</a:t>
            </a:r>
            <a:endParaRPr sz="1800" dirty="0">
              <a:latin typeface="Arial MT"/>
              <a:cs typeface="Arial MT"/>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58033" y="396031"/>
            <a:ext cx="3694429"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Emorragia</a:t>
            </a:r>
            <a:r>
              <a:rPr sz="3600" b="1" spc="-45" dirty="0">
                <a:solidFill>
                  <a:srgbClr val="FF0000"/>
                </a:solidFill>
                <a:latin typeface="Times New Roman"/>
                <a:cs typeface="Times New Roman"/>
              </a:rPr>
              <a:t> </a:t>
            </a:r>
            <a:r>
              <a:rPr sz="3600" b="1" spc="-5" dirty="0">
                <a:solidFill>
                  <a:srgbClr val="FF0000"/>
                </a:solidFill>
                <a:latin typeface="Times New Roman"/>
                <a:cs typeface="Times New Roman"/>
              </a:rPr>
              <a:t>esterna</a:t>
            </a:r>
            <a:endParaRPr sz="3600">
              <a:latin typeface="Times New Roman"/>
              <a:cs typeface="Times New Roman"/>
            </a:endParaRPr>
          </a:p>
        </p:txBody>
      </p:sp>
      <p:sp>
        <p:nvSpPr>
          <p:cNvPr id="3" name="object 3"/>
          <p:cNvSpPr txBox="1"/>
          <p:nvPr/>
        </p:nvSpPr>
        <p:spPr>
          <a:xfrm>
            <a:off x="407987" y="1105991"/>
            <a:ext cx="8295640" cy="1771650"/>
          </a:xfrm>
          <a:prstGeom prst="rect">
            <a:avLst/>
          </a:prstGeom>
        </p:spPr>
        <p:txBody>
          <a:bodyPr vert="horz" wrap="square" lIns="0" tIns="12700" rIns="0" bIns="0" rtlCol="0">
            <a:spAutoFit/>
          </a:bodyPr>
          <a:lstStyle/>
          <a:p>
            <a:pPr marL="173355">
              <a:lnSpc>
                <a:spcPct val="100000"/>
              </a:lnSpc>
              <a:spcBef>
                <a:spcPts val="100"/>
              </a:spcBef>
            </a:pPr>
            <a:r>
              <a:rPr sz="1600" b="1" u="heavy" spc="-10" dirty="0">
                <a:solidFill>
                  <a:srgbClr val="333399"/>
                </a:solidFill>
                <a:uFill>
                  <a:solidFill>
                    <a:srgbClr val="333399"/>
                  </a:solidFill>
                </a:uFill>
                <a:latin typeface="Arial"/>
                <a:cs typeface="Arial"/>
              </a:rPr>
              <a:t>METODO</a:t>
            </a:r>
            <a:r>
              <a:rPr sz="1600" b="1" u="heavy" dirty="0">
                <a:solidFill>
                  <a:srgbClr val="333399"/>
                </a:solidFill>
                <a:uFill>
                  <a:solidFill>
                    <a:srgbClr val="333399"/>
                  </a:solidFill>
                </a:uFill>
                <a:latin typeface="Arial"/>
                <a:cs typeface="Arial"/>
              </a:rPr>
              <a:t> </a:t>
            </a:r>
            <a:r>
              <a:rPr sz="1600" b="1" u="heavy" spc="-5" dirty="0">
                <a:solidFill>
                  <a:srgbClr val="333399"/>
                </a:solidFill>
                <a:uFill>
                  <a:solidFill>
                    <a:srgbClr val="333399"/>
                  </a:solidFill>
                </a:uFill>
                <a:latin typeface="Arial"/>
                <a:cs typeface="Arial"/>
              </a:rPr>
              <a:t>DELLA</a:t>
            </a:r>
            <a:r>
              <a:rPr sz="1600" b="1" u="heavy" spc="-50" dirty="0">
                <a:solidFill>
                  <a:srgbClr val="333399"/>
                </a:solidFill>
                <a:uFill>
                  <a:solidFill>
                    <a:srgbClr val="333399"/>
                  </a:solidFill>
                </a:uFill>
                <a:latin typeface="Arial"/>
                <a:cs typeface="Arial"/>
              </a:rPr>
              <a:t> </a:t>
            </a:r>
            <a:r>
              <a:rPr sz="1600" b="1" u="heavy" spc="-5" dirty="0">
                <a:solidFill>
                  <a:srgbClr val="333399"/>
                </a:solidFill>
                <a:uFill>
                  <a:solidFill>
                    <a:srgbClr val="333399"/>
                  </a:solidFill>
                </a:uFill>
                <a:latin typeface="Arial"/>
                <a:cs typeface="Arial"/>
              </a:rPr>
              <a:t>COMPRESSIONE</a:t>
            </a:r>
            <a:r>
              <a:rPr sz="1600" b="1" u="heavy" spc="455" dirty="0">
                <a:solidFill>
                  <a:srgbClr val="333399"/>
                </a:solidFill>
                <a:uFill>
                  <a:solidFill>
                    <a:srgbClr val="333399"/>
                  </a:solidFill>
                </a:uFill>
                <a:latin typeface="Arial"/>
                <a:cs typeface="Arial"/>
              </a:rPr>
              <a:t> </a:t>
            </a:r>
            <a:r>
              <a:rPr sz="1600" b="1" u="heavy" spc="-20" dirty="0">
                <a:solidFill>
                  <a:srgbClr val="333399"/>
                </a:solidFill>
                <a:uFill>
                  <a:solidFill>
                    <a:srgbClr val="333399"/>
                  </a:solidFill>
                </a:uFill>
                <a:latin typeface="Arial"/>
                <a:cs typeface="Arial"/>
              </a:rPr>
              <a:t>DIGITALE</a:t>
            </a:r>
            <a:r>
              <a:rPr sz="1600" b="1" u="heavy" spc="-50" dirty="0">
                <a:solidFill>
                  <a:srgbClr val="333399"/>
                </a:solidFill>
                <a:uFill>
                  <a:solidFill>
                    <a:srgbClr val="333399"/>
                  </a:solidFill>
                </a:uFill>
                <a:latin typeface="Arial"/>
                <a:cs typeface="Arial"/>
              </a:rPr>
              <a:t> </a:t>
            </a:r>
            <a:r>
              <a:rPr sz="1600" b="1" u="heavy" dirty="0">
                <a:solidFill>
                  <a:srgbClr val="333399"/>
                </a:solidFill>
                <a:uFill>
                  <a:solidFill>
                    <a:srgbClr val="333399"/>
                  </a:solidFill>
                </a:uFill>
                <a:latin typeface="Arial"/>
                <a:cs typeface="Arial"/>
              </a:rPr>
              <a:t>A</a:t>
            </a:r>
            <a:r>
              <a:rPr sz="1600" b="1" u="heavy" spc="-50" dirty="0">
                <a:solidFill>
                  <a:srgbClr val="333399"/>
                </a:solidFill>
                <a:uFill>
                  <a:solidFill>
                    <a:srgbClr val="333399"/>
                  </a:solidFill>
                </a:uFill>
                <a:latin typeface="Arial"/>
                <a:cs typeface="Arial"/>
              </a:rPr>
              <a:t> </a:t>
            </a:r>
            <a:r>
              <a:rPr sz="1600" b="1" u="heavy" spc="-20" dirty="0">
                <a:solidFill>
                  <a:srgbClr val="333399"/>
                </a:solidFill>
                <a:uFill>
                  <a:solidFill>
                    <a:srgbClr val="333399"/>
                  </a:solidFill>
                </a:uFill>
                <a:latin typeface="Arial"/>
                <a:cs typeface="Arial"/>
              </a:rPr>
              <a:t>DISTANZA</a:t>
            </a:r>
            <a:r>
              <a:rPr sz="1600" b="1" u="heavy" spc="-55" dirty="0">
                <a:solidFill>
                  <a:srgbClr val="333399"/>
                </a:solidFill>
                <a:uFill>
                  <a:solidFill>
                    <a:srgbClr val="333399"/>
                  </a:solidFill>
                </a:uFill>
                <a:latin typeface="Arial"/>
                <a:cs typeface="Arial"/>
              </a:rPr>
              <a:t> </a:t>
            </a:r>
            <a:r>
              <a:rPr sz="1600" b="1" u="heavy" dirty="0">
                <a:solidFill>
                  <a:srgbClr val="333399"/>
                </a:solidFill>
                <a:uFill>
                  <a:solidFill>
                    <a:srgbClr val="333399"/>
                  </a:solidFill>
                </a:uFill>
                <a:latin typeface="Arial"/>
                <a:cs typeface="Arial"/>
              </a:rPr>
              <a:t>DEL</a:t>
            </a:r>
            <a:r>
              <a:rPr sz="1600" b="1" u="heavy" spc="-20" dirty="0">
                <a:solidFill>
                  <a:srgbClr val="333399"/>
                </a:solidFill>
                <a:uFill>
                  <a:solidFill>
                    <a:srgbClr val="333399"/>
                  </a:solidFill>
                </a:uFill>
                <a:latin typeface="Arial"/>
                <a:cs typeface="Arial"/>
              </a:rPr>
              <a:t> </a:t>
            </a:r>
            <a:r>
              <a:rPr sz="1600" b="1" u="heavy" spc="-5" dirty="0">
                <a:solidFill>
                  <a:srgbClr val="333399"/>
                </a:solidFill>
                <a:uFill>
                  <a:solidFill>
                    <a:srgbClr val="333399"/>
                  </a:solidFill>
                </a:uFill>
                <a:latin typeface="Arial"/>
                <a:cs typeface="Arial"/>
              </a:rPr>
              <a:t>POLSO</a:t>
            </a:r>
            <a:r>
              <a:rPr sz="1600" b="1" u="heavy" spc="-50" dirty="0">
                <a:solidFill>
                  <a:srgbClr val="333399"/>
                </a:solidFill>
                <a:uFill>
                  <a:solidFill>
                    <a:srgbClr val="333399"/>
                  </a:solidFill>
                </a:uFill>
                <a:latin typeface="Arial"/>
                <a:cs typeface="Arial"/>
              </a:rPr>
              <a:t> </a:t>
            </a:r>
            <a:r>
              <a:rPr sz="1600" b="1" u="heavy" spc="-5" dirty="0">
                <a:solidFill>
                  <a:srgbClr val="333399"/>
                </a:solidFill>
                <a:uFill>
                  <a:solidFill>
                    <a:srgbClr val="333399"/>
                  </a:solidFill>
                </a:uFill>
                <a:latin typeface="Arial"/>
                <a:cs typeface="Arial"/>
              </a:rPr>
              <a:t>ARTERIOSO</a:t>
            </a:r>
            <a:endParaRPr sz="1600">
              <a:latin typeface="Arial"/>
              <a:cs typeface="Arial"/>
            </a:endParaRPr>
          </a:p>
          <a:p>
            <a:pPr>
              <a:lnSpc>
                <a:spcPct val="100000"/>
              </a:lnSpc>
            </a:pPr>
            <a:endParaRPr sz="1800">
              <a:latin typeface="Arial"/>
              <a:cs typeface="Arial"/>
            </a:endParaRPr>
          </a:p>
          <a:p>
            <a:pPr>
              <a:lnSpc>
                <a:spcPct val="100000"/>
              </a:lnSpc>
            </a:pPr>
            <a:endParaRPr sz="2150">
              <a:latin typeface="Arial"/>
              <a:cs typeface="Arial"/>
            </a:endParaRPr>
          </a:p>
          <a:p>
            <a:pPr marR="34290" algn="ctr">
              <a:lnSpc>
                <a:spcPct val="100000"/>
              </a:lnSpc>
            </a:pPr>
            <a:r>
              <a:rPr sz="3200" b="1" dirty="0">
                <a:solidFill>
                  <a:srgbClr val="FF0000"/>
                </a:solidFill>
                <a:latin typeface="Times New Roman"/>
                <a:cs typeface="Times New Roman"/>
              </a:rPr>
              <a:t>C</a:t>
            </a:r>
            <a:r>
              <a:rPr sz="3200" b="1" spc="-5" dirty="0">
                <a:solidFill>
                  <a:srgbClr val="FF0000"/>
                </a:solidFill>
                <a:latin typeface="Times New Roman"/>
                <a:cs typeface="Times New Roman"/>
              </a:rPr>
              <a:t>O</a:t>
            </a:r>
            <a:r>
              <a:rPr sz="3200" b="1" dirty="0">
                <a:solidFill>
                  <a:srgbClr val="FF0000"/>
                </a:solidFill>
                <a:latin typeface="Times New Roman"/>
                <a:cs typeface="Times New Roman"/>
              </a:rPr>
              <a:t>SA</a:t>
            </a:r>
            <a:r>
              <a:rPr sz="3200" b="1" spc="-180" dirty="0">
                <a:solidFill>
                  <a:srgbClr val="FF0000"/>
                </a:solidFill>
                <a:latin typeface="Times New Roman"/>
                <a:cs typeface="Times New Roman"/>
              </a:rPr>
              <a:t> </a:t>
            </a:r>
            <a:r>
              <a:rPr sz="3200" b="1" spc="-240" dirty="0">
                <a:solidFill>
                  <a:srgbClr val="FF0000"/>
                </a:solidFill>
                <a:latin typeface="Times New Roman"/>
                <a:cs typeface="Times New Roman"/>
              </a:rPr>
              <a:t>F</a:t>
            </a:r>
            <a:r>
              <a:rPr sz="3200" b="1" dirty="0">
                <a:solidFill>
                  <a:srgbClr val="FF0000"/>
                </a:solidFill>
                <a:latin typeface="Times New Roman"/>
                <a:cs typeface="Times New Roman"/>
              </a:rPr>
              <a:t>ARE</a:t>
            </a:r>
            <a:endParaRPr sz="3200">
              <a:latin typeface="Times New Roman"/>
              <a:cs typeface="Times New Roman"/>
            </a:endParaRPr>
          </a:p>
          <a:p>
            <a:pPr marL="12700">
              <a:lnSpc>
                <a:spcPct val="100000"/>
              </a:lnSpc>
              <a:spcBef>
                <a:spcPts val="1045"/>
              </a:spcBef>
            </a:pPr>
            <a:r>
              <a:rPr sz="2000" spc="-5" dirty="0">
                <a:solidFill>
                  <a:srgbClr val="333399"/>
                </a:solidFill>
                <a:latin typeface="Times New Roman"/>
                <a:cs typeface="Times New Roman"/>
              </a:rPr>
              <a:t>Punti</a:t>
            </a:r>
            <a:r>
              <a:rPr sz="2000" spc="-10" dirty="0">
                <a:solidFill>
                  <a:srgbClr val="333399"/>
                </a:solidFill>
                <a:latin typeface="Times New Roman"/>
                <a:cs typeface="Times New Roman"/>
              </a:rPr>
              <a:t> </a:t>
            </a:r>
            <a:r>
              <a:rPr sz="2000" dirty="0">
                <a:solidFill>
                  <a:srgbClr val="333399"/>
                </a:solidFill>
                <a:latin typeface="Times New Roman"/>
                <a:cs typeface="Times New Roman"/>
              </a:rPr>
              <a:t>di</a:t>
            </a:r>
            <a:r>
              <a:rPr sz="2000" spc="-5" dirty="0">
                <a:solidFill>
                  <a:srgbClr val="333399"/>
                </a:solidFill>
                <a:latin typeface="Times New Roman"/>
                <a:cs typeface="Times New Roman"/>
              </a:rPr>
              <a:t> compressione</a:t>
            </a:r>
            <a:r>
              <a:rPr sz="2000" spc="-10" dirty="0">
                <a:solidFill>
                  <a:srgbClr val="333399"/>
                </a:solidFill>
                <a:latin typeface="Times New Roman"/>
                <a:cs typeface="Times New Roman"/>
              </a:rPr>
              <a:t> </a:t>
            </a:r>
            <a:r>
              <a:rPr sz="2000" spc="-5" dirty="0">
                <a:solidFill>
                  <a:srgbClr val="333399"/>
                </a:solidFill>
                <a:latin typeface="Times New Roman"/>
                <a:cs typeface="Times New Roman"/>
              </a:rPr>
              <a:t>sulle arterie:</a:t>
            </a:r>
            <a:endParaRPr sz="2000">
              <a:latin typeface="Times New Roman"/>
              <a:cs typeface="Times New Roman"/>
            </a:endParaRPr>
          </a:p>
        </p:txBody>
      </p:sp>
      <p:sp>
        <p:nvSpPr>
          <p:cNvPr id="4" name="object 4"/>
          <p:cNvSpPr txBox="1"/>
          <p:nvPr/>
        </p:nvSpPr>
        <p:spPr>
          <a:xfrm>
            <a:off x="406399" y="4360660"/>
            <a:ext cx="4953000" cy="1306830"/>
          </a:xfrm>
          <a:prstGeom prst="rect">
            <a:avLst/>
          </a:prstGeom>
        </p:spPr>
        <p:txBody>
          <a:bodyPr vert="horz" wrap="square" lIns="0" tIns="12700" rIns="0" bIns="0" rtlCol="0">
            <a:spAutoFit/>
          </a:bodyPr>
          <a:lstStyle/>
          <a:p>
            <a:pPr marL="12700" marR="5080" algn="just">
              <a:lnSpc>
                <a:spcPct val="105100"/>
              </a:lnSpc>
              <a:spcBef>
                <a:spcPts val="100"/>
              </a:spcBef>
            </a:pPr>
            <a:r>
              <a:rPr sz="2000" spc="-5" dirty="0">
                <a:solidFill>
                  <a:srgbClr val="333399"/>
                </a:solidFill>
                <a:latin typeface="Times New Roman"/>
                <a:cs typeface="Times New Roman"/>
              </a:rPr>
              <a:t>Comprime </a:t>
            </a:r>
            <a:r>
              <a:rPr sz="2000" i="1" spc="-5" dirty="0">
                <a:solidFill>
                  <a:srgbClr val="FF0000"/>
                </a:solidFill>
                <a:latin typeface="Times New Roman"/>
                <a:cs typeface="Times New Roman"/>
              </a:rPr>
              <a:t>l’arteria </a:t>
            </a:r>
            <a:r>
              <a:rPr sz="2000" i="1" spc="-15" dirty="0">
                <a:solidFill>
                  <a:srgbClr val="FF0000"/>
                </a:solidFill>
                <a:latin typeface="Times New Roman"/>
                <a:cs typeface="Times New Roman"/>
              </a:rPr>
              <a:t>carotide</a:t>
            </a:r>
            <a:r>
              <a:rPr sz="2000" i="1" spc="470" dirty="0">
                <a:solidFill>
                  <a:srgbClr val="FF0000"/>
                </a:solidFill>
                <a:latin typeface="Times New Roman"/>
                <a:cs typeface="Times New Roman"/>
              </a:rPr>
              <a:t> </a:t>
            </a:r>
            <a:r>
              <a:rPr sz="2000" dirty="0">
                <a:solidFill>
                  <a:srgbClr val="333399"/>
                </a:solidFill>
                <a:latin typeface="Times New Roman"/>
                <a:cs typeface="Times New Roman"/>
              </a:rPr>
              <a:t>(una </a:t>
            </a:r>
            <a:r>
              <a:rPr sz="2000" spc="-5" dirty="0">
                <a:solidFill>
                  <a:srgbClr val="333399"/>
                </a:solidFill>
                <a:latin typeface="Times New Roman"/>
                <a:cs typeface="Times New Roman"/>
              </a:rPr>
              <a:t>sola, quella </a:t>
            </a:r>
            <a:r>
              <a:rPr sz="2000" dirty="0">
                <a:solidFill>
                  <a:srgbClr val="333399"/>
                </a:solidFill>
                <a:latin typeface="Times New Roman"/>
                <a:cs typeface="Times New Roman"/>
              </a:rPr>
              <a:t> </a:t>
            </a:r>
            <a:r>
              <a:rPr sz="2000" spc="-5" dirty="0">
                <a:solidFill>
                  <a:srgbClr val="333399"/>
                </a:solidFill>
                <a:latin typeface="Times New Roman"/>
                <a:cs typeface="Times New Roman"/>
              </a:rPr>
              <a:t>del</a:t>
            </a:r>
            <a:r>
              <a:rPr sz="2000" dirty="0">
                <a:solidFill>
                  <a:srgbClr val="333399"/>
                </a:solidFill>
                <a:latin typeface="Times New Roman"/>
                <a:cs typeface="Times New Roman"/>
              </a:rPr>
              <a:t> </a:t>
            </a:r>
            <a:r>
              <a:rPr sz="2000" spc="-5" dirty="0">
                <a:solidFill>
                  <a:srgbClr val="333399"/>
                </a:solidFill>
                <a:latin typeface="Times New Roman"/>
                <a:cs typeface="Times New Roman"/>
              </a:rPr>
              <a:t>lato</a:t>
            </a:r>
            <a:r>
              <a:rPr sz="2000" dirty="0">
                <a:solidFill>
                  <a:srgbClr val="333399"/>
                </a:solidFill>
                <a:latin typeface="Times New Roman"/>
                <a:cs typeface="Times New Roman"/>
              </a:rPr>
              <a:t> </a:t>
            </a:r>
            <a:r>
              <a:rPr sz="2000" spc="-5" dirty="0">
                <a:solidFill>
                  <a:srgbClr val="333399"/>
                </a:solidFill>
                <a:latin typeface="Times New Roman"/>
                <a:cs typeface="Times New Roman"/>
              </a:rPr>
              <a:t>interessato</a:t>
            </a:r>
            <a:r>
              <a:rPr sz="2000" dirty="0">
                <a:solidFill>
                  <a:srgbClr val="333399"/>
                </a:solidFill>
                <a:latin typeface="Times New Roman"/>
                <a:cs typeface="Times New Roman"/>
              </a:rPr>
              <a:t> </a:t>
            </a:r>
            <a:r>
              <a:rPr sz="2000" spc="-5" dirty="0">
                <a:solidFill>
                  <a:srgbClr val="333399"/>
                </a:solidFill>
                <a:latin typeface="Times New Roman"/>
                <a:cs typeface="Times New Roman"/>
              </a:rPr>
              <a:t>dalla</a:t>
            </a:r>
            <a:r>
              <a:rPr sz="2000" dirty="0">
                <a:solidFill>
                  <a:srgbClr val="333399"/>
                </a:solidFill>
                <a:latin typeface="Times New Roman"/>
                <a:cs typeface="Times New Roman"/>
              </a:rPr>
              <a:t> </a:t>
            </a:r>
            <a:r>
              <a:rPr sz="2000" spc="-5" dirty="0">
                <a:solidFill>
                  <a:srgbClr val="333399"/>
                </a:solidFill>
                <a:latin typeface="Times New Roman"/>
                <a:cs typeface="Times New Roman"/>
              </a:rPr>
              <a:t>lesione),</a:t>
            </a:r>
            <a:r>
              <a:rPr sz="2000" dirty="0">
                <a:solidFill>
                  <a:srgbClr val="333399"/>
                </a:solidFill>
                <a:latin typeface="Times New Roman"/>
                <a:cs typeface="Times New Roman"/>
              </a:rPr>
              <a:t> </a:t>
            </a:r>
            <a:r>
              <a:rPr sz="2000" spc="-5" dirty="0">
                <a:solidFill>
                  <a:srgbClr val="333399"/>
                </a:solidFill>
                <a:latin typeface="Times New Roman"/>
                <a:cs typeface="Times New Roman"/>
              </a:rPr>
              <a:t>al</a:t>
            </a:r>
            <a:r>
              <a:rPr sz="2000" dirty="0">
                <a:solidFill>
                  <a:srgbClr val="333399"/>
                </a:solidFill>
                <a:latin typeface="Times New Roman"/>
                <a:cs typeface="Times New Roman"/>
              </a:rPr>
              <a:t> di</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sotto </a:t>
            </a:r>
            <a:r>
              <a:rPr sz="2000" spc="-484" dirty="0">
                <a:solidFill>
                  <a:srgbClr val="333399"/>
                </a:solidFill>
                <a:latin typeface="Times New Roman"/>
                <a:cs typeface="Times New Roman"/>
              </a:rPr>
              <a:t> </a:t>
            </a:r>
            <a:r>
              <a:rPr sz="2000" spc="40" dirty="0">
                <a:solidFill>
                  <a:srgbClr val="333399"/>
                </a:solidFill>
                <a:latin typeface="Times New Roman"/>
                <a:cs typeface="Times New Roman"/>
              </a:rPr>
              <a:t>della</a:t>
            </a:r>
            <a:r>
              <a:rPr sz="2000" spc="45" dirty="0">
                <a:solidFill>
                  <a:srgbClr val="333399"/>
                </a:solidFill>
                <a:latin typeface="Times New Roman"/>
                <a:cs typeface="Times New Roman"/>
              </a:rPr>
              <a:t> </a:t>
            </a:r>
            <a:r>
              <a:rPr sz="2000" spc="40" dirty="0">
                <a:solidFill>
                  <a:srgbClr val="333399"/>
                </a:solidFill>
                <a:latin typeface="Times New Roman"/>
                <a:cs typeface="Times New Roman"/>
              </a:rPr>
              <a:t>ferita,</a:t>
            </a:r>
            <a:r>
              <a:rPr sz="2000" spc="45" dirty="0">
                <a:solidFill>
                  <a:srgbClr val="333399"/>
                </a:solidFill>
                <a:latin typeface="Times New Roman"/>
                <a:cs typeface="Times New Roman"/>
              </a:rPr>
              <a:t> </a:t>
            </a:r>
            <a:r>
              <a:rPr sz="2000" spc="30" dirty="0">
                <a:solidFill>
                  <a:srgbClr val="333399"/>
                </a:solidFill>
                <a:latin typeface="Times New Roman"/>
                <a:cs typeface="Times New Roman"/>
              </a:rPr>
              <a:t>tra</a:t>
            </a:r>
            <a:r>
              <a:rPr sz="2000" spc="35" dirty="0">
                <a:solidFill>
                  <a:srgbClr val="333399"/>
                </a:solidFill>
                <a:latin typeface="Times New Roman"/>
                <a:cs typeface="Times New Roman"/>
              </a:rPr>
              <a:t> </a:t>
            </a:r>
            <a:r>
              <a:rPr sz="2000" spc="25" dirty="0">
                <a:solidFill>
                  <a:srgbClr val="333399"/>
                </a:solidFill>
                <a:latin typeface="Times New Roman"/>
                <a:cs typeface="Times New Roman"/>
              </a:rPr>
              <a:t>la</a:t>
            </a:r>
            <a:r>
              <a:rPr sz="2000" spc="30" dirty="0">
                <a:solidFill>
                  <a:srgbClr val="333399"/>
                </a:solidFill>
                <a:latin typeface="Times New Roman"/>
                <a:cs typeface="Times New Roman"/>
              </a:rPr>
              <a:t> </a:t>
            </a:r>
            <a:r>
              <a:rPr sz="2000" spc="40" dirty="0">
                <a:solidFill>
                  <a:srgbClr val="333399"/>
                </a:solidFill>
                <a:latin typeface="Times New Roman"/>
                <a:cs typeface="Times New Roman"/>
              </a:rPr>
              <a:t>trachea</a:t>
            </a:r>
            <a:r>
              <a:rPr sz="2000" spc="45" dirty="0">
                <a:solidFill>
                  <a:srgbClr val="333399"/>
                </a:solidFill>
                <a:latin typeface="Times New Roman"/>
                <a:cs typeface="Times New Roman"/>
              </a:rPr>
              <a:t> </a:t>
            </a:r>
            <a:r>
              <a:rPr sz="2000" dirty="0">
                <a:solidFill>
                  <a:srgbClr val="333399"/>
                </a:solidFill>
                <a:latin typeface="Times New Roman"/>
                <a:cs typeface="Times New Roman"/>
              </a:rPr>
              <a:t>e</a:t>
            </a:r>
            <a:r>
              <a:rPr sz="2000" spc="5" dirty="0">
                <a:solidFill>
                  <a:srgbClr val="333399"/>
                </a:solidFill>
                <a:latin typeface="Times New Roman"/>
                <a:cs typeface="Times New Roman"/>
              </a:rPr>
              <a:t> </a:t>
            </a:r>
            <a:r>
              <a:rPr sz="2000" spc="25" dirty="0">
                <a:solidFill>
                  <a:srgbClr val="333399"/>
                </a:solidFill>
                <a:latin typeface="Times New Roman"/>
                <a:cs typeface="Times New Roman"/>
              </a:rPr>
              <a:t>il</a:t>
            </a:r>
            <a:r>
              <a:rPr sz="2000" spc="30" dirty="0">
                <a:solidFill>
                  <a:srgbClr val="333399"/>
                </a:solidFill>
                <a:latin typeface="Times New Roman"/>
                <a:cs typeface="Times New Roman"/>
              </a:rPr>
              <a:t> </a:t>
            </a:r>
            <a:r>
              <a:rPr sz="2000" spc="40" dirty="0">
                <a:solidFill>
                  <a:srgbClr val="333399"/>
                </a:solidFill>
                <a:latin typeface="Times New Roman"/>
                <a:cs typeface="Times New Roman"/>
              </a:rPr>
              <a:t>muscolo </a:t>
            </a:r>
            <a:r>
              <a:rPr sz="2000" spc="45" dirty="0">
                <a:solidFill>
                  <a:srgbClr val="333399"/>
                </a:solidFill>
                <a:latin typeface="Times New Roman"/>
                <a:cs typeface="Times New Roman"/>
              </a:rPr>
              <a:t> </a:t>
            </a:r>
            <a:r>
              <a:rPr sz="2000" spc="-5" dirty="0">
                <a:solidFill>
                  <a:srgbClr val="333399"/>
                </a:solidFill>
                <a:latin typeface="Times New Roman"/>
                <a:cs typeface="Times New Roman"/>
              </a:rPr>
              <a:t>sternocleidomastoideo</a:t>
            </a:r>
            <a:endParaRPr sz="2000">
              <a:latin typeface="Times New Roman"/>
              <a:cs typeface="Times New Roman"/>
            </a:endParaRPr>
          </a:p>
        </p:txBody>
      </p:sp>
      <p:sp>
        <p:nvSpPr>
          <p:cNvPr id="5" name="object 5"/>
          <p:cNvSpPr txBox="1"/>
          <p:nvPr/>
        </p:nvSpPr>
        <p:spPr>
          <a:xfrm>
            <a:off x="1832971" y="3212750"/>
            <a:ext cx="3898900" cy="406400"/>
          </a:xfrm>
          <a:prstGeom prst="rect">
            <a:avLst/>
          </a:prstGeom>
          <a:solidFill>
            <a:srgbClr val="000066"/>
          </a:solidFill>
          <a:ln w="28575">
            <a:solidFill>
              <a:srgbClr val="000000"/>
            </a:solidFill>
          </a:ln>
        </p:spPr>
        <p:txBody>
          <a:bodyPr vert="horz" wrap="square" lIns="0" tIns="0" rIns="0" bIns="0" rtlCol="0">
            <a:spAutoFit/>
          </a:bodyPr>
          <a:lstStyle/>
          <a:p>
            <a:pPr marL="39370" algn="ctr">
              <a:lnSpc>
                <a:spcPts val="2020"/>
              </a:lnSpc>
            </a:pPr>
            <a:r>
              <a:rPr sz="1800" spc="-5" dirty="0">
                <a:solidFill>
                  <a:srgbClr val="FFFFFF"/>
                </a:solidFill>
                <a:latin typeface="Arial MT"/>
                <a:cs typeface="Arial MT"/>
              </a:rPr>
              <a:t>EMORRAGIA</a:t>
            </a:r>
            <a:r>
              <a:rPr sz="1800" spc="-114" dirty="0">
                <a:solidFill>
                  <a:srgbClr val="FFFFFF"/>
                </a:solidFill>
                <a:latin typeface="Arial MT"/>
                <a:cs typeface="Arial MT"/>
              </a:rPr>
              <a:t> </a:t>
            </a:r>
            <a:r>
              <a:rPr sz="1800" dirty="0">
                <a:solidFill>
                  <a:srgbClr val="FFFFFF"/>
                </a:solidFill>
                <a:latin typeface="Arial MT"/>
                <a:cs typeface="Arial MT"/>
              </a:rPr>
              <a:t>DEL</a:t>
            </a:r>
            <a:r>
              <a:rPr sz="1800" spc="-85" dirty="0">
                <a:solidFill>
                  <a:srgbClr val="FFFFFF"/>
                </a:solidFill>
                <a:latin typeface="Arial MT"/>
                <a:cs typeface="Arial MT"/>
              </a:rPr>
              <a:t> </a:t>
            </a:r>
            <a:r>
              <a:rPr sz="1800" spc="-5" dirty="0">
                <a:solidFill>
                  <a:srgbClr val="FFFFFF"/>
                </a:solidFill>
                <a:latin typeface="Arial MT"/>
                <a:cs typeface="Arial MT"/>
              </a:rPr>
              <a:t>COLLO</a:t>
            </a:r>
            <a:endParaRPr sz="1800" dirty="0">
              <a:latin typeface="Arial MT"/>
              <a:cs typeface="Arial MT"/>
            </a:endParaRPr>
          </a:p>
        </p:txBody>
      </p:sp>
      <p:grpSp>
        <p:nvGrpSpPr>
          <p:cNvPr id="6" name="object 6"/>
          <p:cNvGrpSpPr/>
          <p:nvPr/>
        </p:nvGrpSpPr>
        <p:grpSpPr>
          <a:xfrm>
            <a:off x="6096000" y="3415950"/>
            <a:ext cx="2755265" cy="2717165"/>
            <a:chOff x="5929312" y="3740150"/>
            <a:chExt cx="2755265" cy="2717165"/>
          </a:xfrm>
        </p:grpSpPr>
        <p:pic>
          <p:nvPicPr>
            <p:cNvPr id="7" name="object 7"/>
            <p:cNvPicPr/>
            <p:nvPr/>
          </p:nvPicPr>
          <p:blipFill>
            <a:blip r:embed="rId2" cstate="print"/>
            <a:stretch>
              <a:fillRect/>
            </a:stretch>
          </p:blipFill>
          <p:spPr>
            <a:xfrm>
              <a:off x="5937655" y="3748491"/>
              <a:ext cx="2746374" cy="2708275"/>
            </a:xfrm>
            <a:prstGeom prst="rect">
              <a:avLst/>
            </a:prstGeom>
          </p:spPr>
        </p:pic>
        <p:pic>
          <p:nvPicPr>
            <p:cNvPr id="8" name="object 8"/>
            <p:cNvPicPr/>
            <p:nvPr/>
          </p:nvPicPr>
          <p:blipFill>
            <a:blip r:embed="rId3" cstate="print"/>
            <a:stretch>
              <a:fillRect/>
            </a:stretch>
          </p:blipFill>
          <p:spPr>
            <a:xfrm>
              <a:off x="5943600" y="3754437"/>
              <a:ext cx="2590800" cy="2552700"/>
            </a:xfrm>
            <a:prstGeom prst="rect">
              <a:avLst/>
            </a:prstGeom>
          </p:spPr>
        </p:pic>
        <p:sp>
          <p:nvSpPr>
            <p:cNvPr id="9" name="object 9"/>
            <p:cNvSpPr/>
            <p:nvPr/>
          </p:nvSpPr>
          <p:spPr>
            <a:xfrm>
              <a:off x="5943600" y="3754437"/>
              <a:ext cx="2590800" cy="2552700"/>
            </a:xfrm>
            <a:custGeom>
              <a:avLst/>
              <a:gdLst/>
              <a:ahLst/>
              <a:cxnLst/>
              <a:rect l="l" t="t" r="r" b="b"/>
              <a:pathLst>
                <a:path w="2590800" h="2552700">
                  <a:moveTo>
                    <a:pt x="0" y="0"/>
                  </a:moveTo>
                  <a:lnTo>
                    <a:pt x="2590800" y="0"/>
                  </a:lnTo>
                  <a:lnTo>
                    <a:pt x="2590800" y="2552700"/>
                  </a:lnTo>
                  <a:lnTo>
                    <a:pt x="0" y="2552700"/>
                  </a:lnTo>
                  <a:lnTo>
                    <a:pt x="0" y="0"/>
                  </a:lnTo>
                  <a:close/>
                </a:path>
              </a:pathLst>
            </a:custGeom>
            <a:ln w="28575">
              <a:solidFill>
                <a:srgbClr val="000000"/>
              </a:solidFill>
            </a:ln>
          </p:spPr>
          <p:txBody>
            <a:bodyPr wrap="square" lIns="0" tIns="0" rIns="0" bIns="0" rtlCol="0"/>
            <a:lstStyle/>
            <a:p>
              <a:endParaRPr/>
            </a:p>
          </p:txBody>
        </p:sp>
      </p:gr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86519" rIns="0" bIns="0" rtlCol="0">
            <a:spAutoFit/>
          </a:bodyPr>
          <a:lstStyle/>
          <a:p>
            <a:pPr marL="128270" marR="53975" algn="ctr">
              <a:lnSpc>
                <a:spcPct val="100000"/>
              </a:lnSpc>
              <a:spcBef>
                <a:spcPts val="1830"/>
              </a:spcBef>
            </a:pPr>
            <a:r>
              <a:rPr sz="3600" b="1" spc="-5" dirty="0">
                <a:solidFill>
                  <a:srgbClr val="FF0000"/>
                </a:solidFill>
                <a:latin typeface="Times New Roman"/>
                <a:cs typeface="Times New Roman"/>
              </a:rPr>
              <a:t>Emorragia</a:t>
            </a:r>
            <a:r>
              <a:rPr sz="3600" b="1" spc="-25" dirty="0">
                <a:solidFill>
                  <a:srgbClr val="FF0000"/>
                </a:solidFill>
                <a:latin typeface="Times New Roman"/>
                <a:cs typeface="Times New Roman"/>
              </a:rPr>
              <a:t> </a:t>
            </a:r>
            <a:r>
              <a:rPr sz="3600" b="1" spc="-5" dirty="0">
                <a:solidFill>
                  <a:srgbClr val="FF0000"/>
                </a:solidFill>
                <a:latin typeface="Times New Roman"/>
                <a:cs typeface="Times New Roman"/>
              </a:rPr>
              <a:t>esterna</a:t>
            </a:r>
            <a:endParaRPr sz="3600">
              <a:latin typeface="Times New Roman"/>
              <a:cs typeface="Times New Roman"/>
            </a:endParaRPr>
          </a:p>
          <a:p>
            <a:pPr marL="128270" algn="ctr">
              <a:lnSpc>
                <a:spcPct val="100000"/>
              </a:lnSpc>
              <a:spcBef>
                <a:spcPts val="770"/>
              </a:spcBef>
            </a:pPr>
            <a:r>
              <a:rPr sz="1600" b="1" u="heavy" spc="-10" dirty="0">
                <a:solidFill>
                  <a:srgbClr val="333399"/>
                </a:solidFill>
                <a:uFill>
                  <a:solidFill>
                    <a:srgbClr val="333399"/>
                  </a:solidFill>
                </a:uFill>
                <a:latin typeface="Arial"/>
                <a:cs typeface="Arial"/>
              </a:rPr>
              <a:t>METODO</a:t>
            </a:r>
            <a:r>
              <a:rPr sz="1600" b="1" u="heavy" dirty="0">
                <a:solidFill>
                  <a:srgbClr val="333399"/>
                </a:solidFill>
                <a:uFill>
                  <a:solidFill>
                    <a:srgbClr val="333399"/>
                  </a:solidFill>
                </a:uFill>
                <a:latin typeface="Arial"/>
                <a:cs typeface="Arial"/>
              </a:rPr>
              <a:t> </a:t>
            </a:r>
            <a:r>
              <a:rPr sz="1600" b="1" u="heavy" spc="-5" dirty="0">
                <a:solidFill>
                  <a:srgbClr val="333399"/>
                </a:solidFill>
                <a:uFill>
                  <a:solidFill>
                    <a:srgbClr val="333399"/>
                  </a:solidFill>
                </a:uFill>
                <a:latin typeface="Arial"/>
                <a:cs typeface="Arial"/>
              </a:rPr>
              <a:t>DELLA</a:t>
            </a:r>
            <a:r>
              <a:rPr sz="1600" b="1" u="heavy" spc="-50" dirty="0">
                <a:solidFill>
                  <a:srgbClr val="333399"/>
                </a:solidFill>
                <a:uFill>
                  <a:solidFill>
                    <a:srgbClr val="333399"/>
                  </a:solidFill>
                </a:uFill>
                <a:latin typeface="Arial"/>
                <a:cs typeface="Arial"/>
              </a:rPr>
              <a:t> </a:t>
            </a:r>
            <a:r>
              <a:rPr sz="1600" b="1" u="heavy" spc="-5" dirty="0">
                <a:solidFill>
                  <a:srgbClr val="333399"/>
                </a:solidFill>
                <a:uFill>
                  <a:solidFill>
                    <a:srgbClr val="333399"/>
                  </a:solidFill>
                </a:uFill>
                <a:latin typeface="Arial"/>
                <a:cs typeface="Arial"/>
              </a:rPr>
              <a:t>COMPRESSIONE</a:t>
            </a:r>
            <a:r>
              <a:rPr sz="1600" b="1" u="heavy" spc="455" dirty="0">
                <a:solidFill>
                  <a:srgbClr val="333399"/>
                </a:solidFill>
                <a:uFill>
                  <a:solidFill>
                    <a:srgbClr val="333399"/>
                  </a:solidFill>
                </a:uFill>
                <a:latin typeface="Arial"/>
                <a:cs typeface="Arial"/>
              </a:rPr>
              <a:t> </a:t>
            </a:r>
            <a:r>
              <a:rPr sz="1600" b="1" u="heavy" spc="-20" dirty="0">
                <a:solidFill>
                  <a:srgbClr val="333399"/>
                </a:solidFill>
                <a:uFill>
                  <a:solidFill>
                    <a:srgbClr val="333399"/>
                  </a:solidFill>
                </a:uFill>
                <a:latin typeface="Arial"/>
                <a:cs typeface="Arial"/>
              </a:rPr>
              <a:t>DIGITALE</a:t>
            </a:r>
            <a:r>
              <a:rPr sz="1600" b="1" u="heavy" spc="-50" dirty="0">
                <a:solidFill>
                  <a:srgbClr val="333399"/>
                </a:solidFill>
                <a:uFill>
                  <a:solidFill>
                    <a:srgbClr val="333399"/>
                  </a:solidFill>
                </a:uFill>
                <a:latin typeface="Arial"/>
                <a:cs typeface="Arial"/>
              </a:rPr>
              <a:t> </a:t>
            </a:r>
            <a:r>
              <a:rPr sz="1600" b="1" u="heavy" dirty="0">
                <a:solidFill>
                  <a:srgbClr val="333399"/>
                </a:solidFill>
                <a:uFill>
                  <a:solidFill>
                    <a:srgbClr val="333399"/>
                  </a:solidFill>
                </a:uFill>
                <a:latin typeface="Arial"/>
                <a:cs typeface="Arial"/>
              </a:rPr>
              <a:t>A</a:t>
            </a:r>
            <a:r>
              <a:rPr sz="1600" b="1" u="heavy" spc="-55" dirty="0">
                <a:solidFill>
                  <a:srgbClr val="333399"/>
                </a:solidFill>
                <a:uFill>
                  <a:solidFill>
                    <a:srgbClr val="333399"/>
                  </a:solidFill>
                </a:uFill>
                <a:latin typeface="Arial"/>
                <a:cs typeface="Arial"/>
              </a:rPr>
              <a:t> </a:t>
            </a:r>
            <a:r>
              <a:rPr sz="1600" b="1" u="heavy" spc="-20" dirty="0">
                <a:solidFill>
                  <a:srgbClr val="333399"/>
                </a:solidFill>
                <a:uFill>
                  <a:solidFill>
                    <a:srgbClr val="333399"/>
                  </a:solidFill>
                </a:uFill>
                <a:latin typeface="Arial"/>
                <a:cs typeface="Arial"/>
              </a:rPr>
              <a:t>DISTANZA</a:t>
            </a:r>
            <a:r>
              <a:rPr sz="1600" b="1" u="heavy" spc="-50" dirty="0">
                <a:solidFill>
                  <a:srgbClr val="333399"/>
                </a:solidFill>
                <a:uFill>
                  <a:solidFill>
                    <a:srgbClr val="333399"/>
                  </a:solidFill>
                </a:uFill>
                <a:latin typeface="Arial"/>
                <a:cs typeface="Arial"/>
              </a:rPr>
              <a:t> </a:t>
            </a:r>
            <a:r>
              <a:rPr sz="1600" b="1" u="heavy" dirty="0">
                <a:solidFill>
                  <a:srgbClr val="333399"/>
                </a:solidFill>
                <a:uFill>
                  <a:solidFill>
                    <a:srgbClr val="333399"/>
                  </a:solidFill>
                </a:uFill>
                <a:latin typeface="Arial"/>
                <a:cs typeface="Arial"/>
              </a:rPr>
              <a:t>DEL</a:t>
            </a:r>
            <a:r>
              <a:rPr sz="1600" b="1" u="heavy" spc="-20" dirty="0">
                <a:solidFill>
                  <a:srgbClr val="333399"/>
                </a:solidFill>
                <a:uFill>
                  <a:solidFill>
                    <a:srgbClr val="333399"/>
                  </a:solidFill>
                </a:uFill>
                <a:latin typeface="Arial"/>
                <a:cs typeface="Arial"/>
              </a:rPr>
              <a:t> </a:t>
            </a:r>
            <a:r>
              <a:rPr sz="1600" b="1" u="heavy" spc="-5" dirty="0">
                <a:solidFill>
                  <a:srgbClr val="333399"/>
                </a:solidFill>
                <a:uFill>
                  <a:solidFill>
                    <a:srgbClr val="333399"/>
                  </a:solidFill>
                </a:uFill>
                <a:latin typeface="Arial"/>
                <a:cs typeface="Arial"/>
              </a:rPr>
              <a:t>POLSO</a:t>
            </a:r>
            <a:r>
              <a:rPr sz="1600" b="1" u="heavy" spc="-55" dirty="0">
                <a:solidFill>
                  <a:srgbClr val="333399"/>
                </a:solidFill>
                <a:uFill>
                  <a:solidFill>
                    <a:srgbClr val="333399"/>
                  </a:solidFill>
                </a:uFill>
                <a:latin typeface="Arial"/>
                <a:cs typeface="Arial"/>
              </a:rPr>
              <a:t> </a:t>
            </a:r>
            <a:r>
              <a:rPr sz="1600" b="1" u="heavy" spc="-5" dirty="0">
                <a:solidFill>
                  <a:srgbClr val="333399"/>
                </a:solidFill>
                <a:uFill>
                  <a:solidFill>
                    <a:srgbClr val="333399"/>
                  </a:solidFill>
                </a:uFill>
                <a:latin typeface="Arial"/>
                <a:cs typeface="Arial"/>
              </a:rPr>
              <a:t>ARTERIOSO</a:t>
            </a:r>
            <a:endParaRPr sz="1600">
              <a:latin typeface="Arial"/>
              <a:cs typeface="Arial"/>
            </a:endParaRPr>
          </a:p>
        </p:txBody>
      </p:sp>
      <p:sp>
        <p:nvSpPr>
          <p:cNvPr id="3" name="object 3"/>
          <p:cNvSpPr txBox="1"/>
          <p:nvPr/>
        </p:nvSpPr>
        <p:spPr>
          <a:xfrm>
            <a:off x="407987" y="1643959"/>
            <a:ext cx="5510530" cy="1197610"/>
          </a:xfrm>
          <a:prstGeom prst="rect">
            <a:avLst/>
          </a:prstGeom>
        </p:spPr>
        <p:txBody>
          <a:bodyPr vert="horz" wrap="square" lIns="0" tIns="219075" rIns="0" bIns="0" rtlCol="0">
            <a:spAutoFit/>
          </a:bodyPr>
          <a:lstStyle/>
          <a:p>
            <a:pPr marL="3213100">
              <a:lnSpc>
                <a:spcPct val="100000"/>
              </a:lnSpc>
              <a:spcBef>
                <a:spcPts val="1725"/>
              </a:spcBef>
            </a:pPr>
            <a:r>
              <a:rPr sz="3200" b="1" dirty="0">
                <a:solidFill>
                  <a:srgbClr val="FF0000"/>
                </a:solidFill>
                <a:latin typeface="Times New Roman"/>
                <a:cs typeface="Times New Roman"/>
              </a:rPr>
              <a:t>C</a:t>
            </a:r>
            <a:r>
              <a:rPr sz="3200" b="1" spc="-5" dirty="0">
                <a:solidFill>
                  <a:srgbClr val="FF0000"/>
                </a:solidFill>
                <a:latin typeface="Times New Roman"/>
                <a:cs typeface="Times New Roman"/>
              </a:rPr>
              <a:t>O</a:t>
            </a:r>
            <a:r>
              <a:rPr sz="3200" b="1" dirty="0">
                <a:solidFill>
                  <a:srgbClr val="FF0000"/>
                </a:solidFill>
                <a:latin typeface="Times New Roman"/>
                <a:cs typeface="Times New Roman"/>
              </a:rPr>
              <a:t>SA</a:t>
            </a:r>
            <a:r>
              <a:rPr sz="3200" b="1" spc="-180" dirty="0">
                <a:solidFill>
                  <a:srgbClr val="FF0000"/>
                </a:solidFill>
                <a:latin typeface="Times New Roman"/>
                <a:cs typeface="Times New Roman"/>
              </a:rPr>
              <a:t> </a:t>
            </a:r>
            <a:r>
              <a:rPr sz="3200" b="1" spc="-240" dirty="0">
                <a:solidFill>
                  <a:srgbClr val="FF0000"/>
                </a:solidFill>
                <a:latin typeface="Times New Roman"/>
                <a:cs typeface="Times New Roman"/>
              </a:rPr>
              <a:t>F</a:t>
            </a:r>
            <a:r>
              <a:rPr sz="3200" b="1" dirty="0">
                <a:solidFill>
                  <a:srgbClr val="FF0000"/>
                </a:solidFill>
                <a:latin typeface="Times New Roman"/>
                <a:cs typeface="Times New Roman"/>
              </a:rPr>
              <a:t>ARE</a:t>
            </a:r>
            <a:endParaRPr sz="3200">
              <a:latin typeface="Times New Roman"/>
              <a:cs typeface="Times New Roman"/>
            </a:endParaRPr>
          </a:p>
          <a:p>
            <a:pPr marL="12700">
              <a:lnSpc>
                <a:spcPct val="100000"/>
              </a:lnSpc>
              <a:spcBef>
                <a:spcPts val="1120"/>
              </a:spcBef>
            </a:pPr>
            <a:r>
              <a:rPr sz="2200" spc="-5" dirty="0">
                <a:solidFill>
                  <a:srgbClr val="333399"/>
                </a:solidFill>
                <a:latin typeface="Times New Roman"/>
                <a:cs typeface="Times New Roman"/>
              </a:rPr>
              <a:t>Punti</a:t>
            </a:r>
            <a:r>
              <a:rPr sz="2200" spc="-10" dirty="0">
                <a:solidFill>
                  <a:srgbClr val="333399"/>
                </a:solidFill>
                <a:latin typeface="Times New Roman"/>
                <a:cs typeface="Times New Roman"/>
              </a:rPr>
              <a:t> </a:t>
            </a:r>
            <a:r>
              <a:rPr sz="2200" dirty="0">
                <a:solidFill>
                  <a:srgbClr val="333399"/>
                </a:solidFill>
                <a:latin typeface="Times New Roman"/>
                <a:cs typeface="Times New Roman"/>
              </a:rPr>
              <a:t>di</a:t>
            </a:r>
            <a:r>
              <a:rPr sz="2200" spc="-5" dirty="0">
                <a:solidFill>
                  <a:srgbClr val="333399"/>
                </a:solidFill>
                <a:latin typeface="Times New Roman"/>
                <a:cs typeface="Times New Roman"/>
              </a:rPr>
              <a:t> compressione</a:t>
            </a:r>
            <a:r>
              <a:rPr sz="2200" spc="-10" dirty="0">
                <a:solidFill>
                  <a:srgbClr val="333399"/>
                </a:solidFill>
                <a:latin typeface="Times New Roman"/>
                <a:cs typeface="Times New Roman"/>
              </a:rPr>
              <a:t> </a:t>
            </a:r>
            <a:r>
              <a:rPr sz="2200" spc="-5" dirty="0">
                <a:solidFill>
                  <a:srgbClr val="333399"/>
                </a:solidFill>
                <a:latin typeface="Times New Roman"/>
                <a:cs typeface="Times New Roman"/>
              </a:rPr>
              <a:t>sulle arterie:</a:t>
            </a:r>
            <a:endParaRPr sz="2200">
              <a:latin typeface="Times New Roman"/>
              <a:cs typeface="Times New Roman"/>
            </a:endParaRPr>
          </a:p>
        </p:txBody>
      </p:sp>
      <p:sp>
        <p:nvSpPr>
          <p:cNvPr id="4" name="object 4"/>
          <p:cNvSpPr txBox="1"/>
          <p:nvPr/>
        </p:nvSpPr>
        <p:spPr>
          <a:xfrm>
            <a:off x="406399" y="4352677"/>
            <a:ext cx="4953000" cy="750570"/>
          </a:xfrm>
          <a:prstGeom prst="rect">
            <a:avLst/>
          </a:prstGeom>
        </p:spPr>
        <p:txBody>
          <a:bodyPr vert="horz" wrap="square" lIns="0" tIns="12700" rIns="0" bIns="0" rtlCol="0">
            <a:spAutoFit/>
          </a:bodyPr>
          <a:lstStyle/>
          <a:p>
            <a:pPr marL="12700" marR="5080">
              <a:lnSpc>
                <a:spcPct val="108100"/>
              </a:lnSpc>
              <a:spcBef>
                <a:spcPts val="100"/>
              </a:spcBef>
              <a:tabLst>
                <a:tab pos="1409700" algn="l"/>
                <a:tab pos="2550795" algn="l"/>
                <a:tab pos="3807460" algn="l"/>
              </a:tabLst>
            </a:pPr>
            <a:r>
              <a:rPr sz="2200" dirty="0">
                <a:solidFill>
                  <a:srgbClr val="333399"/>
                </a:solidFill>
                <a:latin typeface="Times New Roman"/>
                <a:cs typeface="Times New Roman"/>
              </a:rPr>
              <a:t>Co</a:t>
            </a:r>
            <a:r>
              <a:rPr sz="2200" spc="-5" dirty="0">
                <a:solidFill>
                  <a:srgbClr val="333399"/>
                </a:solidFill>
                <a:latin typeface="Times New Roman"/>
                <a:cs typeface="Times New Roman"/>
              </a:rPr>
              <a:t>m</a:t>
            </a:r>
            <a:r>
              <a:rPr sz="2200" dirty="0">
                <a:solidFill>
                  <a:srgbClr val="333399"/>
                </a:solidFill>
                <a:latin typeface="Times New Roman"/>
                <a:cs typeface="Times New Roman"/>
              </a:rPr>
              <a:t>pr</a:t>
            </a:r>
            <a:r>
              <a:rPr sz="2200" spc="-5" dirty="0">
                <a:solidFill>
                  <a:srgbClr val="333399"/>
                </a:solidFill>
                <a:latin typeface="Times New Roman"/>
                <a:cs typeface="Times New Roman"/>
              </a:rPr>
              <a:t>im</a:t>
            </a:r>
            <a:r>
              <a:rPr sz="2200" dirty="0">
                <a:solidFill>
                  <a:srgbClr val="333399"/>
                </a:solidFill>
                <a:latin typeface="Times New Roman"/>
                <a:cs typeface="Times New Roman"/>
              </a:rPr>
              <a:t>e	</a:t>
            </a:r>
            <a:r>
              <a:rPr sz="2200" i="1" spc="-5" dirty="0">
                <a:solidFill>
                  <a:srgbClr val="FF0000"/>
                </a:solidFill>
                <a:latin typeface="Times New Roman"/>
                <a:cs typeface="Times New Roman"/>
              </a:rPr>
              <a:t>l</a:t>
            </a:r>
            <a:r>
              <a:rPr sz="2200" i="1" dirty="0">
                <a:solidFill>
                  <a:srgbClr val="FF0000"/>
                </a:solidFill>
                <a:latin typeface="Times New Roman"/>
                <a:cs typeface="Times New Roman"/>
              </a:rPr>
              <a:t>’ar</a:t>
            </a:r>
            <a:r>
              <a:rPr sz="2200" i="1" spc="-5" dirty="0">
                <a:solidFill>
                  <a:srgbClr val="FF0000"/>
                </a:solidFill>
                <a:latin typeface="Times New Roman"/>
                <a:cs typeface="Times New Roman"/>
              </a:rPr>
              <a:t>te</a:t>
            </a:r>
            <a:r>
              <a:rPr sz="2200" i="1" dirty="0">
                <a:solidFill>
                  <a:srgbClr val="FF0000"/>
                </a:solidFill>
                <a:latin typeface="Times New Roman"/>
                <a:cs typeface="Times New Roman"/>
              </a:rPr>
              <a:t>r</a:t>
            </a:r>
            <a:r>
              <a:rPr sz="2200" i="1" spc="-5" dirty="0">
                <a:solidFill>
                  <a:srgbClr val="FF0000"/>
                </a:solidFill>
                <a:latin typeface="Times New Roman"/>
                <a:cs typeface="Times New Roman"/>
              </a:rPr>
              <a:t>i</a:t>
            </a:r>
            <a:r>
              <a:rPr sz="2200" i="1" dirty="0">
                <a:solidFill>
                  <a:srgbClr val="FF0000"/>
                </a:solidFill>
                <a:latin typeface="Times New Roman"/>
                <a:cs typeface="Times New Roman"/>
              </a:rPr>
              <a:t>a	su</a:t>
            </a:r>
            <a:r>
              <a:rPr sz="2200" i="1" spc="-5" dirty="0">
                <a:solidFill>
                  <a:srgbClr val="FF0000"/>
                </a:solidFill>
                <a:latin typeface="Times New Roman"/>
                <a:cs typeface="Times New Roman"/>
              </a:rPr>
              <a:t>ccl</a:t>
            </a:r>
            <a:r>
              <a:rPr sz="2200" i="1" dirty="0">
                <a:solidFill>
                  <a:srgbClr val="FF0000"/>
                </a:solidFill>
                <a:latin typeface="Times New Roman"/>
                <a:cs typeface="Times New Roman"/>
              </a:rPr>
              <a:t>a</a:t>
            </a:r>
            <a:r>
              <a:rPr sz="2200" i="1" spc="-5" dirty="0">
                <a:solidFill>
                  <a:srgbClr val="FF0000"/>
                </a:solidFill>
                <a:latin typeface="Times New Roman"/>
                <a:cs typeface="Times New Roman"/>
              </a:rPr>
              <a:t>vi</a:t>
            </a:r>
            <a:r>
              <a:rPr sz="2200" i="1" dirty="0">
                <a:solidFill>
                  <a:srgbClr val="FF0000"/>
                </a:solidFill>
                <a:latin typeface="Times New Roman"/>
                <a:cs typeface="Times New Roman"/>
              </a:rPr>
              <a:t>a	</a:t>
            </a:r>
            <a:r>
              <a:rPr sz="2200" spc="-5" dirty="0">
                <a:solidFill>
                  <a:srgbClr val="333399"/>
                </a:solidFill>
                <a:latin typeface="Times New Roman"/>
                <a:cs typeface="Times New Roman"/>
              </a:rPr>
              <a:t>all</a:t>
            </a:r>
            <a:r>
              <a:rPr sz="2200" dirty="0">
                <a:solidFill>
                  <a:srgbClr val="333399"/>
                </a:solidFill>
                <a:latin typeface="Times New Roman"/>
                <a:cs typeface="Times New Roman"/>
              </a:rPr>
              <a:t>’</a:t>
            </a:r>
            <a:r>
              <a:rPr sz="2200" spc="-5" dirty="0">
                <a:solidFill>
                  <a:srgbClr val="333399"/>
                </a:solidFill>
                <a:latin typeface="Times New Roman"/>
                <a:cs typeface="Times New Roman"/>
              </a:rPr>
              <a:t>i</a:t>
            </a:r>
            <a:r>
              <a:rPr sz="2200" dirty="0">
                <a:solidFill>
                  <a:srgbClr val="333399"/>
                </a:solidFill>
                <a:latin typeface="Times New Roman"/>
                <a:cs typeface="Times New Roman"/>
              </a:rPr>
              <a:t>n</a:t>
            </a:r>
            <a:r>
              <a:rPr sz="2200" spc="-5" dirty="0">
                <a:solidFill>
                  <a:srgbClr val="333399"/>
                </a:solidFill>
                <a:latin typeface="Times New Roman"/>
                <a:cs typeface="Times New Roman"/>
              </a:rPr>
              <a:t>ci</a:t>
            </a:r>
            <a:r>
              <a:rPr sz="2200" dirty="0">
                <a:solidFill>
                  <a:srgbClr val="333399"/>
                </a:solidFill>
                <a:latin typeface="Times New Roman"/>
                <a:cs typeface="Times New Roman"/>
              </a:rPr>
              <a:t>r</a:t>
            </a:r>
            <a:r>
              <a:rPr sz="2200" spc="-5" dirty="0">
                <a:solidFill>
                  <a:srgbClr val="333399"/>
                </a:solidFill>
                <a:latin typeface="Times New Roman"/>
                <a:cs typeface="Times New Roman"/>
              </a:rPr>
              <a:t>c</a:t>
            </a:r>
            <a:r>
              <a:rPr sz="2200" dirty="0">
                <a:solidFill>
                  <a:srgbClr val="333399"/>
                </a:solidFill>
                <a:latin typeface="Times New Roman"/>
                <a:cs typeface="Times New Roman"/>
              </a:rPr>
              <a:t>a  </a:t>
            </a:r>
            <a:r>
              <a:rPr sz="2200" spc="-5" dirty="0">
                <a:solidFill>
                  <a:srgbClr val="333399"/>
                </a:solidFill>
                <a:latin typeface="Times New Roman"/>
                <a:cs typeface="Times New Roman"/>
              </a:rPr>
              <a:t>del</a:t>
            </a:r>
            <a:r>
              <a:rPr sz="2200" spc="-10" dirty="0">
                <a:solidFill>
                  <a:srgbClr val="333399"/>
                </a:solidFill>
                <a:latin typeface="Times New Roman"/>
                <a:cs typeface="Times New Roman"/>
              </a:rPr>
              <a:t> </a:t>
            </a:r>
            <a:r>
              <a:rPr sz="2200" spc="-5" dirty="0">
                <a:solidFill>
                  <a:srgbClr val="333399"/>
                </a:solidFill>
                <a:latin typeface="Times New Roman"/>
                <a:cs typeface="Times New Roman"/>
              </a:rPr>
              <a:t>punto</a:t>
            </a:r>
            <a:r>
              <a:rPr sz="2200" dirty="0">
                <a:solidFill>
                  <a:srgbClr val="333399"/>
                </a:solidFill>
                <a:latin typeface="Times New Roman"/>
                <a:cs typeface="Times New Roman"/>
              </a:rPr>
              <a:t> di</a:t>
            </a:r>
            <a:r>
              <a:rPr sz="2200" spc="-10" dirty="0">
                <a:solidFill>
                  <a:srgbClr val="333399"/>
                </a:solidFill>
                <a:latin typeface="Times New Roman"/>
                <a:cs typeface="Times New Roman"/>
              </a:rPr>
              <a:t> </a:t>
            </a:r>
            <a:r>
              <a:rPr sz="2200" spc="-5" dirty="0">
                <a:solidFill>
                  <a:srgbClr val="333399"/>
                </a:solidFill>
                <a:latin typeface="Times New Roman"/>
                <a:cs typeface="Times New Roman"/>
              </a:rPr>
              <a:t>mezzo</a:t>
            </a:r>
            <a:r>
              <a:rPr sz="2200" dirty="0">
                <a:solidFill>
                  <a:srgbClr val="333399"/>
                </a:solidFill>
                <a:latin typeface="Times New Roman"/>
                <a:cs typeface="Times New Roman"/>
              </a:rPr>
              <a:t> </a:t>
            </a:r>
            <a:r>
              <a:rPr sz="2200" spc="-5" dirty="0">
                <a:solidFill>
                  <a:srgbClr val="333399"/>
                </a:solidFill>
                <a:latin typeface="Times New Roman"/>
                <a:cs typeface="Times New Roman"/>
              </a:rPr>
              <a:t>della clavicola</a:t>
            </a:r>
            <a:endParaRPr sz="2200">
              <a:latin typeface="Times New Roman"/>
              <a:cs typeface="Times New Roman"/>
            </a:endParaRPr>
          </a:p>
        </p:txBody>
      </p:sp>
      <p:sp>
        <p:nvSpPr>
          <p:cNvPr id="5" name="object 5"/>
          <p:cNvSpPr txBox="1"/>
          <p:nvPr/>
        </p:nvSpPr>
        <p:spPr>
          <a:xfrm>
            <a:off x="168155" y="2978043"/>
            <a:ext cx="8699500" cy="406400"/>
          </a:xfrm>
          <a:prstGeom prst="rect">
            <a:avLst/>
          </a:prstGeom>
          <a:solidFill>
            <a:srgbClr val="000066"/>
          </a:solidFill>
          <a:ln w="28575">
            <a:solidFill>
              <a:srgbClr val="000000"/>
            </a:solidFill>
          </a:ln>
        </p:spPr>
        <p:txBody>
          <a:bodyPr vert="horz" wrap="square" lIns="0" tIns="0" rIns="0" bIns="0" rtlCol="0">
            <a:spAutoFit/>
          </a:bodyPr>
          <a:lstStyle/>
          <a:p>
            <a:pPr marL="291465">
              <a:lnSpc>
                <a:spcPts val="2020"/>
              </a:lnSpc>
            </a:pPr>
            <a:r>
              <a:rPr sz="1800" spc="-5" dirty="0">
                <a:solidFill>
                  <a:srgbClr val="FFFFFF"/>
                </a:solidFill>
                <a:latin typeface="Arial MT"/>
                <a:cs typeface="Arial MT"/>
              </a:rPr>
              <a:t>EMORRAGIA</a:t>
            </a:r>
            <a:r>
              <a:rPr sz="1800" spc="-100" dirty="0">
                <a:solidFill>
                  <a:srgbClr val="FFFFFF"/>
                </a:solidFill>
                <a:latin typeface="Arial MT"/>
                <a:cs typeface="Arial MT"/>
              </a:rPr>
              <a:t> </a:t>
            </a:r>
            <a:r>
              <a:rPr sz="1800" dirty="0">
                <a:solidFill>
                  <a:srgbClr val="FFFFFF"/>
                </a:solidFill>
                <a:latin typeface="Arial MT"/>
                <a:cs typeface="Arial MT"/>
              </a:rPr>
              <a:t>DELLA</a:t>
            </a:r>
            <a:r>
              <a:rPr sz="1800" spc="-100" dirty="0">
                <a:solidFill>
                  <a:srgbClr val="FFFFFF"/>
                </a:solidFill>
                <a:latin typeface="Arial MT"/>
                <a:cs typeface="Arial MT"/>
              </a:rPr>
              <a:t> </a:t>
            </a:r>
            <a:r>
              <a:rPr sz="1800" spc="-25" dirty="0">
                <a:solidFill>
                  <a:srgbClr val="FFFFFF"/>
                </a:solidFill>
                <a:latin typeface="Arial MT"/>
                <a:cs typeface="Arial MT"/>
              </a:rPr>
              <a:t>SPALLA</a:t>
            </a:r>
            <a:r>
              <a:rPr sz="1800" spc="-100" dirty="0">
                <a:solidFill>
                  <a:srgbClr val="FFFFFF"/>
                </a:solidFill>
                <a:latin typeface="Arial MT"/>
                <a:cs typeface="Arial MT"/>
              </a:rPr>
              <a:t> </a:t>
            </a:r>
            <a:r>
              <a:rPr sz="1800" dirty="0">
                <a:solidFill>
                  <a:srgbClr val="FFFFFF"/>
                </a:solidFill>
                <a:latin typeface="Arial MT"/>
                <a:cs typeface="Arial MT"/>
              </a:rPr>
              <a:t>E DEL</a:t>
            </a:r>
            <a:r>
              <a:rPr sz="1800" spc="-65" dirty="0">
                <a:solidFill>
                  <a:srgbClr val="FFFFFF"/>
                </a:solidFill>
                <a:latin typeface="Arial MT"/>
                <a:cs typeface="Arial MT"/>
              </a:rPr>
              <a:t> </a:t>
            </a:r>
            <a:r>
              <a:rPr sz="1800" spc="-5" dirty="0">
                <a:solidFill>
                  <a:srgbClr val="FFFFFF"/>
                </a:solidFill>
                <a:latin typeface="Arial MT"/>
                <a:cs typeface="Arial MT"/>
              </a:rPr>
              <a:t>SEGMENTO SUPERIORE</a:t>
            </a:r>
            <a:r>
              <a:rPr sz="1800" dirty="0">
                <a:solidFill>
                  <a:srgbClr val="FFFFFF"/>
                </a:solidFill>
                <a:latin typeface="Arial MT"/>
                <a:cs typeface="Arial MT"/>
              </a:rPr>
              <a:t> DEL</a:t>
            </a:r>
            <a:r>
              <a:rPr sz="1800" spc="-70" dirty="0">
                <a:solidFill>
                  <a:srgbClr val="FFFFFF"/>
                </a:solidFill>
                <a:latin typeface="Arial MT"/>
                <a:cs typeface="Arial MT"/>
              </a:rPr>
              <a:t> </a:t>
            </a:r>
            <a:r>
              <a:rPr sz="1800" spc="-5" dirty="0">
                <a:solidFill>
                  <a:srgbClr val="FFFFFF"/>
                </a:solidFill>
                <a:latin typeface="Arial MT"/>
                <a:cs typeface="Arial MT"/>
              </a:rPr>
              <a:t>BRACCIO</a:t>
            </a:r>
            <a:endParaRPr sz="1800">
              <a:latin typeface="Arial MT"/>
              <a:cs typeface="Arial MT"/>
            </a:endParaRPr>
          </a:p>
        </p:txBody>
      </p:sp>
      <p:grpSp>
        <p:nvGrpSpPr>
          <p:cNvPr id="6" name="object 6"/>
          <p:cNvGrpSpPr/>
          <p:nvPr/>
        </p:nvGrpSpPr>
        <p:grpSpPr>
          <a:xfrm>
            <a:off x="5918517" y="3565525"/>
            <a:ext cx="2831465" cy="2721610"/>
            <a:chOff x="5929312" y="3719512"/>
            <a:chExt cx="2831465" cy="2721610"/>
          </a:xfrm>
        </p:grpSpPr>
        <p:pic>
          <p:nvPicPr>
            <p:cNvPr id="7" name="object 7"/>
            <p:cNvPicPr/>
            <p:nvPr/>
          </p:nvPicPr>
          <p:blipFill>
            <a:blip r:embed="rId2" cstate="print"/>
            <a:stretch>
              <a:fillRect/>
            </a:stretch>
          </p:blipFill>
          <p:spPr>
            <a:xfrm>
              <a:off x="5937655" y="3727854"/>
              <a:ext cx="2822574" cy="2713037"/>
            </a:xfrm>
            <a:prstGeom prst="rect">
              <a:avLst/>
            </a:prstGeom>
          </p:spPr>
        </p:pic>
        <p:pic>
          <p:nvPicPr>
            <p:cNvPr id="8" name="object 8"/>
            <p:cNvPicPr/>
            <p:nvPr/>
          </p:nvPicPr>
          <p:blipFill>
            <a:blip r:embed="rId3" cstate="print"/>
            <a:stretch>
              <a:fillRect/>
            </a:stretch>
          </p:blipFill>
          <p:spPr>
            <a:xfrm>
              <a:off x="5943600" y="3733800"/>
              <a:ext cx="2667000" cy="2557462"/>
            </a:xfrm>
            <a:prstGeom prst="rect">
              <a:avLst/>
            </a:prstGeom>
          </p:spPr>
        </p:pic>
        <p:sp>
          <p:nvSpPr>
            <p:cNvPr id="9" name="object 9"/>
            <p:cNvSpPr/>
            <p:nvPr/>
          </p:nvSpPr>
          <p:spPr>
            <a:xfrm>
              <a:off x="5943600" y="3733800"/>
              <a:ext cx="2667000" cy="2557780"/>
            </a:xfrm>
            <a:custGeom>
              <a:avLst/>
              <a:gdLst/>
              <a:ahLst/>
              <a:cxnLst/>
              <a:rect l="l" t="t" r="r" b="b"/>
              <a:pathLst>
                <a:path w="2667000" h="2557779">
                  <a:moveTo>
                    <a:pt x="0" y="0"/>
                  </a:moveTo>
                  <a:lnTo>
                    <a:pt x="2667000" y="0"/>
                  </a:lnTo>
                  <a:lnTo>
                    <a:pt x="2667000" y="2557462"/>
                  </a:lnTo>
                  <a:lnTo>
                    <a:pt x="0" y="2557462"/>
                  </a:lnTo>
                  <a:lnTo>
                    <a:pt x="0" y="0"/>
                  </a:lnTo>
                  <a:close/>
                </a:path>
              </a:pathLst>
            </a:custGeom>
            <a:ln w="28575">
              <a:solidFill>
                <a:srgbClr val="000000"/>
              </a:solidFill>
            </a:ln>
          </p:spPr>
          <p:txBody>
            <a:bodyPr wrap="square" lIns="0" tIns="0" rIns="0" bIns="0" rtlCol="0"/>
            <a:lstStyle/>
            <a:p>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718201" rIns="0" bIns="0" rtlCol="0">
            <a:spAutoFit/>
          </a:bodyPr>
          <a:lstStyle/>
          <a:p>
            <a:pPr marL="617220" marR="5080" indent="847725">
              <a:lnSpc>
                <a:spcPts val="3900"/>
              </a:lnSpc>
              <a:spcBef>
                <a:spcPts val="380"/>
              </a:spcBef>
            </a:pPr>
            <a:r>
              <a:rPr sz="3400" b="1" spc="-5" dirty="0">
                <a:solidFill>
                  <a:srgbClr val="FF0000"/>
                </a:solidFill>
                <a:latin typeface="Arial"/>
                <a:cs typeface="Arial"/>
              </a:rPr>
              <a:t>LA CLASSIFICAZIONE DEGLI </a:t>
            </a:r>
            <a:r>
              <a:rPr sz="3400" b="1" dirty="0">
                <a:solidFill>
                  <a:srgbClr val="FF0000"/>
                </a:solidFill>
                <a:latin typeface="Arial"/>
                <a:cs typeface="Arial"/>
              </a:rPr>
              <a:t> </a:t>
            </a:r>
            <a:r>
              <a:rPr sz="3400" b="1" spc="-5" dirty="0">
                <a:solidFill>
                  <a:srgbClr val="FF0000"/>
                </a:solidFill>
                <a:latin typeface="Arial"/>
                <a:cs typeface="Arial"/>
              </a:rPr>
              <a:t>INFORTUNI</a:t>
            </a:r>
            <a:r>
              <a:rPr sz="3400" b="1" spc="-20" dirty="0">
                <a:solidFill>
                  <a:srgbClr val="FF0000"/>
                </a:solidFill>
                <a:latin typeface="Arial"/>
                <a:cs typeface="Arial"/>
              </a:rPr>
              <a:t> </a:t>
            </a:r>
            <a:r>
              <a:rPr sz="3400" b="1" dirty="0">
                <a:solidFill>
                  <a:srgbClr val="FF0000"/>
                </a:solidFill>
                <a:latin typeface="Arial"/>
                <a:cs typeface="Arial"/>
              </a:rPr>
              <a:t>SU</a:t>
            </a:r>
            <a:r>
              <a:rPr sz="3400" b="1" spc="-15" dirty="0">
                <a:solidFill>
                  <a:srgbClr val="FF0000"/>
                </a:solidFill>
                <a:latin typeface="Arial"/>
                <a:cs typeface="Arial"/>
              </a:rPr>
              <a:t> </a:t>
            </a:r>
            <a:r>
              <a:rPr sz="3400" b="1" dirty="0">
                <a:solidFill>
                  <a:srgbClr val="FF0000"/>
                </a:solidFill>
                <a:latin typeface="Arial"/>
                <a:cs typeface="Arial"/>
              </a:rPr>
              <a:t>BASE</a:t>
            </a:r>
            <a:r>
              <a:rPr sz="3400" b="1" spc="-15" dirty="0">
                <a:solidFill>
                  <a:srgbClr val="FF0000"/>
                </a:solidFill>
                <a:latin typeface="Arial"/>
                <a:cs typeface="Arial"/>
              </a:rPr>
              <a:t> </a:t>
            </a:r>
            <a:r>
              <a:rPr sz="3400" b="1" spc="-5" dirty="0">
                <a:solidFill>
                  <a:srgbClr val="FF0000"/>
                </a:solidFill>
                <a:latin typeface="Arial"/>
                <a:cs typeface="Arial"/>
              </a:rPr>
              <a:t>PROGNOSTICA</a:t>
            </a:r>
            <a:endParaRPr sz="3400" dirty="0">
              <a:latin typeface="Arial"/>
              <a:cs typeface="Arial"/>
            </a:endParaRPr>
          </a:p>
        </p:txBody>
      </p:sp>
      <p:sp>
        <p:nvSpPr>
          <p:cNvPr id="3" name="object 3"/>
          <p:cNvSpPr txBox="1"/>
          <p:nvPr/>
        </p:nvSpPr>
        <p:spPr>
          <a:xfrm>
            <a:off x="667543" y="2512262"/>
            <a:ext cx="7751445" cy="2195830"/>
          </a:xfrm>
          <a:prstGeom prst="rect">
            <a:avLst/>
          </a:prstGeom>
        </p:spPr>
        <p:txBody>
          <a:bodyPr vert="horz" wrap="square" lIns="0" tIns="141605" rIns="0" bIns="0" rtlCol="0">
            <a:spAutoFit/>
          </a:bodyPr>
          <a:lstStyle/>
          <a:p>
            <a:pPr marL="298450" indent="-285750">
              <a:lnSpc>
                <a:spcPct val="100000"/>
              </a:lnSpc>
              <a:spcBef>
                <a:spcPts val="1115"/>
              </a:spcBef>
              <a:buChar char="•"/>
              <a:tabLst>
                <a:tab pos="297815" algn="l"/>
                <a:tab pos="298450" algn="l"/>
              </a:tabLst>
            </a:pPr>
            <a:r>
              <a:rPr sz="2000" spc="-5" dirty="0">
                <a:solidFill>
                  <a:srgbClr val="042788"/>
                </a:solidFill>
                <a:latin typeface="Arial MT"/>
                <a:cs typeface="Arial MT"/>
              </a:rPr>
              <a:t>perdita</a:t>
            </a:r>
            <a:r>
              <a:rPr sz="2000" spc="-10" dirty="0">
                <a:solidFill>
                  <a:srgbClr val="042788"/>
                </a:solidFill>
                <a:latin typeface="Arial MT"/>
                <a:cs typeface="Arial MT"/>
              </a:rPr>
              <a:t> </a:t>
            </a:r>
            <a:r>
              <a:rPr sz="2000" dirty="0">
                <a:solidFill>
                  <a:srgbClr val="042788"/>
                </a:solidFill>
                <a:latin typeface="Arial MT"/>
                <a:cs typeface="Arial MT"/>
              </a:rPr>
              <a:t>di</a:t>
            </a:r>
            <a:r>
              <a:rPr sz="2000" spc="-5" dirty="0">
                <a:solidFill>
                  <a:srgbClr val="042788"/>
                </a:solidFill>
                <a:latin typeface="Arial MT"/>
                <a:cs typeface="Arial MT"/>
              </a:rPr>
              <a:t> </a:t>
            </a:r>
            <a:r>
              <a:rPr sz="2000" dirty="0">
                <a:solidFill>
                  <a:srgbClr val="042788"/>
                </a:solidFill>
                <a:latin typeface="Arial MT"/>
                <a:cs typeface="Arial MT"/>
              </a:rPr>
              <a:t>un</a:t>
            </a:r>
            <a:r>
              <a:rPr sz="2000" spc="-15" dirty="0">
                <a:solidFill>
                  <a:srgbClr val="042788"/>
                </a:solidFill>
                <a:latin typeface="Arial MT"/>
                <a:cs typeface="Arial MT"/>
              </a:rPr>
              <a:t> </a:t>
            </a:r>
            <a:r>
              <a:rPr sz="2000" b="1" dirty="0">
                <a:solidFill>
                  <a:srgbClr val="042788"/>
                </a:solidFill>
                <a:latin typeface="Arial"/>
                <a:cs typeface="Arial"/>
              </a:rPr>
              <a:t>senso</a:t>
            </a:r>
            <a:r>
              <a:rPr sz="2000" b="1" spc="-10" dirty="0">
                <a:solidFill>
                  <a:srgbClr val="042788"/>
                </a:solidFill>
                <a:latin typeface="Arial"/>
                <a:cs typeface="Arial"/>
              </a:rPr>
              <a:t> </a:t>
            </a:r>
            <a:r>
              <a:rPr sz="2000" dirty="0">
                <a:solidFill>
                  <a:srgbClr val="042788"/>
                </a:solidFill>
                <a:latin typeface="Arial MT"/>
                <a:cs typeface="Arial MT"/>
              </a:rPr>
              <a:t>o</a:t>
            </a:r>
            <a:r>
              <a:rPr sz="2000" spc="-15" dirty="0">
                <a:solidFill>
                  <a:srgbClr val="042788"/>
                </a:solidFill>
                <a:latin typeface="Arial MT"/>
                <a:cs typeface="Arial MT"/>
              </a:rPr>
              <a:t> </a:t>
            </a:r>
            <a:r>
              <a:rPr sz="2000" spc="-5" dirty="0">
                <a:solidFill>
                  <a:srgbClr val="042788"/>
                </a:solidFill>
                <a:latin typeface="Arial MT"/>
                <a:cs typeface="Arial MT"/>
              </a:rPr>
              <a:t>di</a:t>
            </a:r>
            <a:r>
              <a:rPr sz="2000" spc="-10" dirty="0">
                <a:solidFill>
                  <a:srgbClr val="042788"/>
                </a:solidFill>
                <a:latin typeface="Arial MT"/>
                <a:cs typeface="Arial MT"/>
              </a:rPr>
              <a:t> </a:t>
            </a:r>
            <a:r>
              <a:rPr sz="2000" spc="-5" dirty="0">
                <a:solidFill>
                  <a:srgbClr val="042788"/>
                </a:solidFill>
                <a:latin typeface="Arial MT"/>
                <a:cs typeface="Arial MT"/>
              </a:rPr>
              <a:t>un</a:t>
            </a:r>
            <a:r>
              <a:rPr sz="2000" spc="-10" dirty="0">
                <a:solidFill>
                  <a:srgbClr val="042788"/>
                </a:solidFill>
                <a:latin typeface="Arial MT"/>
                <a:cs typeface="Arial MT"/>
              </a:rPr>
              <a:t> </a:t>
            </a:r>
            <a:r>
              <a:rPr sz="2000" b="1" spc="-5" dirty="0">
                <a:solidFill>
                  <a:srgbClr val="042788"/>
                </a:solidFill>
                <a:latin typeface="Arial"/>
                <a:cs typeface="Arial"/>
              </a:rPr>
              <a:t>organo</a:t>
            </a:r>
            <a:endParaRPr sz="2000">
              <a:latin typeface="Arial"/>
              <a:cs typeface="Arial"/>
            </a:endParaRPr>
          </a:p>
          <a:p>
            <a:pPr marL="298450" indent="-285750">
              <a:lnSpc>
                <a:spcPct val="100000"/>
              </a:lnSpc>
              <a:spcBef>
                <a:spcPts val="1020"/>
              </a:spcBef>
              <a:buChar char="•"/>
              <a:tabLst>
                <a:tab pos="297815" algn="l"/>
                <a:tab pos="298450" algn="l"/>
              </a:tabLst>
            </a:pPr>
            <a:r>
              <a:rPr sz="2000" spc="-5" dirty="0">
                <a:solidFill>
                  <a:srgbClr val="042788"/>
                </a:solidFill>
                <a:latin typeface="Arial MT"/>
                <a:cs typeface="Arial MT"/>
              </a:rPr>
              <a:t>una</a:t>
            </a:r>
            <a:r>
              <a:rPr sz="2000" spc="-10" dirty="0">
                <a:solidFill>
                  <a:srgbClr val="042788"/>
                </a:solidFill>
                <a:latin typeface="Arial MT"/>
                <a:cs typeface="Arial MT"/>
              </a:rPr>
              <a:t> </a:t>
            </a:r>
            <a:r>
              <a:rPr sz="2000" b="1" spc="-5" dirty="0">
                <a:solidFill>
                  <a:srgbClr val="042788"/>
                </a:solidFill>
                <a:latin typeface="Arial"/>
                <a:cs typeface="Arial"/>
              </a:rPr>
              <a:t>mutilazione</a:t>
            </a:r>
            <a:r>
              <a:rPr sz="2000" b="1" spc="-10" dirty="0">
                <a:solidFill>
                  <a:srgbClr val="042788"/>
                </a:solidFill>
                <a:latin typeface="Arial"/>
                <a:cs typeface="Arial"/>
              </a:rPr>
              <a:t> </a:t>
            </a:r>
            <a:r>
              <a:rPr sz="2000" dirty="0">
                <a:solidFill>
                  <a:srgbClr val="042788"/>
                </a:solidFill>
                <a:latin typeface="Arial MT"/>
                <a:cs typeface="Arial MT"/>
              </a:rPr>
              <a:t>che</a:t>
            </a:r>
            <a:r>
              <a:rPr sz="2000" spc="-5" dirty="0">
                <a:solidFill>
                  <a:srgbClr val="042788"/>
                </a:solidFill>
                <a:latin typeface="Arial MT"/>
                <a:cs typeface="Arial MT"/>
              </a:rPr>
              <a:t> </a:t>
            </a:r>
            <a:r>
              <a:rPr sz="2000" dirty="0">
                <a:solidFill>
                  <a:srgbClr val="042788"/>
                </a:solidFill>
                <a:latin typeface="Arial MT"/>
                <a:cs typeface="Arial MT"/>
              </a:rPr>
              <a:t>rende</a:t>
            </a:r>
            <a:r>
              <a:rPr sz="2000" spc="-10" dirty="0">
                <a:solidFill>
                  <a:srgbClr val="042788"/>
                </a:solidFill>
                <a:latin typeface="Arial MT"/>
                <a:cs typeface="Arial MT"/>
              </a:rPr>
              <a:t> </a:t>
            </a:r>
            <a:r>
              <a:rPr sz="2000" dirty="0">
                <a:solidFill>
                  <a:srgbClr val="042788"/>
                </a:solidFill>
                <a:latin typeface="Arial MT"/>
                <a:cs typeface="Arial MT"/>
              </a:rPr>
              <a:t>inservibile</a:t>
            </a:r>
            <a:r>
              <a:rPr sz="2000" spc="-5" dirty="0">
                <a:solidFill>
                  <a:srgbClr val="042788"/>
                </a:solidFill>
                <a:latin typeface="Arial MT"/>
                <a:cs typeface="Arial MT"/>
              </a:rPr>
              <a:t> </a:t>
            </a:r>
            <a:r>
              <a:rPr sz="2000" dirty="0">
                <a:solidFill>
                  <a:srgbClr val="042788"/>
                </a:solidFill>
                <a:latin typeface="Arial MT"/>
                <a:cs typeface="Arial MT"/>
              </a:rPr>
              <a:t>un</a:t>
            </a:r>
            <a:r>
              <a:rPr sz="2000" spc="-10" dirty="0">
                <a:solidFill>
                  <a:srgbClr val="042788"/>
                </a:solidFill>
                <a:latin typeface="Arial MT"/>
                <a:cs typeface="Arial MT"/>
              </a:rPr>
              <a:t> </a:t>
            </a:r>
            <a:r>
              <a:rPr sz="2000" spc="-5" dirty="0">
                <a:solidFill>
                  <a:srgbClr val="042788"/>
                </a:solidFill>
                <a:latin typeface="Arial MT"/>
                <a:cs typeface="Arial MT"/>
              </a:rPr>
              <a:t>arto</a:t>
            </a:r>
            <a:endParaRPr sz="2000">
              <a:latin typeface="Arial MT"/>
              <a:cs typeface="Arial MT"/>
            </a:endParaRPr>
          </a:p>
          <a:p>
            <a:pPr marL="298450" indent="-285750">
              <a:lnSpc>
                <a:spcPct val="100000"/>
              </a:lnSpc>
              <a:spcBef>
                <a:spcPts val="1015"/>
              </a:spcBef>
              <a:buChar char="•"/>
              <a:tabLst>
                <a:tab pos="297815" algn="l"/>
                <a:tab pos="298450" algn="l"/>
              </a:tabLst>
            </a:pPr>
            <a:r>
              <a:rPr sz="2000" spc="-5" dirty="0">
                <a:solidFill>
                  <a:srgbClr val="042788"/>
                </a:solidFill>
                <a:latin typeface="Arial MT"/>
                <a:cs typeface="Arial MT"/>
              </a:rPr>
              <a:t>disfunzione</a:t>
            </a:r>
            <a:r>
              <a:rPr sz="2000" spc="-10" dirty="0">
                <a:solidFill>
                  <a:srgbClr val="042788"/>
                </a:solidFill>
                <a:latin typeface="Arial MT"/>
                <a:cs typeface="Arial MT"/>
              </a:rPr>
              <a:t> </a:t>
            </a:r>
            <a:r>
              <a:rPr sz="2000" dirty="0">
                <a:solidFill>
                  <a:srgbClr val="042788"/>
                </a:solidFill>
                <a:latin typeface="Arial MT"/>
                <a:cs typeface="Arial MT"/>
              </a:rPr>
              <a:t>grave</a:t>
            </a:r>
            <a:r>
              <a:rPr sz="2000" spc="-5" dirty="0">
                <a:solidFill>
                  <a:srgbClr val="042788"/>
                </a:solidFill>
                <a:latin typeface="Arial MT"/>
                <a:cs typeface="Arial MT"/>
              </a:rPr>
              <a:t> </a:t>
            </a:r>
            <a:r>
              <a:rPr sz="2000" dirty="0">
                <a:solidFill>
                  <a:srgbClr val="042788"/>
                </a:solidFill>
                <a:latin typeface="Arial MT"/>
                <a:cs typeface="Arial MT"/>
              </a:rPr>
              <a:t>della</a:t>
            </a:r>
            <a:r>
              <a:rPr sz="2000" spc="-10" dirty="0">
                <a:solidFill>
                  <a:srgbClr val="042788"/>
                </a:solidFill>
                <a:latin typeface="Arial MT"/>
                <a:cs typeface="Arial MT"/>
              </a:rPr>
              <a:t> </a:t>
            </a:r>
            <a:r>
              <a:rPr sz="2000" b="1" spc="-5" dirty="0">
                <a:solidFill>
                  <a:srgbClr val="042788"/>
                </a:solidFill>
                <a:latin typeface="Arial"/>
                <a:cs typeface="Arial"/>
              </a:rPr>
              <a:t>favella</a:t>
            </a:r>
            <a:endParaRPr sz="2000">
              <a:latin typeface="Arial"/>
              <a:cs typeface="Arial"/>
            </a:endParaRPr>
          </a:p>
          <a:p>
            <a:pPr marL="298450" indent="-285750">
              <a:lnSpc>
                <a:spcPct val="100000"/>
              </a:lnSpc>
              <a:spcBef>
                <a:spcPts val="1020"/>
              </a:spcBef>
              <a:buChar char="•"/>
              <a:tabLst>
                <a:tab pos="297815" algn="l"/>
                <a:tab pos="298450" algn="l"/>
              </a:tabLst>
            </a:pPr>
            <a:r>
              <a:rPr sz="2000" spc="-5" dirty="0">
                <a:solidFill>
                  <a:srgbClr val="042788"/>
                </a:solidFill>
                <a:latin typeface="Arial MT"/>
                <a:cs typeface="Arial MT"/>
              </a:rPr>
              <a:t>uno</a:t>
            </a:r>
            <a:r>
              <a:rPr sz="2000" dirty="0">
                <a:solidFill>
                  <a:srgbClr val="042788"/>
                </a:solidFill>
                <a:latin typeface="Arial MT"/>
                <a:cs typeface="Arial MT"/>
              </a:rPr>
              <a:t> </a:t>
            </a:r>
            <a:r>
              <a:rPr sz="2000" b="1" spc="-5" dirty="0">
                <a:solidFill>
                  <a:srgbClr val="042788"/>
                </a:solidFill>
                <a:latin typeface="Arial"/>
                <a:cs typeface="Arial"/>
              </a:rPr>
              <a:t>sfregio</a:t>
            </a:r>
            <a:r>
              <a:rPr sz="2000" b="1" dirty="0">
                <a:solidFill>
                  <a:srgbClr val="042788"/>
                </a:solidFill>
                <a:latin typeface="Arial"/>
                <a:cs typeface="Arial"/>
              </a:rPr>
              <a:t> </a:t>
            </a:r>
            <a:r>
              <a:rPr sz="2000" dirty="0">
                <a:solidFill>
                  <a:srgbClr val="042788"/>
                </a:solidFill>
                <a:latin typeface="Arial MT"/>
                <a:cs typeface="Arial MT"/>
              </a:rPr>
              <a:t>o </a:t>
            </a:r>
            <a:r>
              <a:rPr sz="2000" spc="-5" dirty="0">
                <a:solidFill>
                  <a:srgbClr val="042788"/>
                </a:solidFill>
                <a:latin typeface="Arial MT"/>
                <a:cs typeface="Arial MT"/>
              </a:rPr>
              <a:t>una</a:t>
            </a:r>
            <a:r>
              <a:rPr sz="2000" dirty="0">
                <a:solidFill>
                  <a:srgbClr val="042788"/>
                </a:solidFill>
                <a:latin typeface="Arial MT"/>
                <a:cs typeface="Arial MT"/>
              </a:rPr>
              <a:t> </a:t>
            </a:r>
            <a:r>
              <a:rPr sz="2000" b="1" spc="-5" dirty="0">
                <a:solidFill>
                  <a:srgbClr val="042788"/>
                </a:solidFill>
                <a:latin typeface="Arial"/>
                <a:cs typeface="Arial"/>
              </a:rPr>
              <a:t>deformazione</a:t>
            </a:r>
            <a:r>
              <a:rPr sz="2000" b="1" spc="5" dirty="0">
                <a:solidFill>
                  <a:srgbClr val="042788"/>
                </a:solidFill>
                <a:latin typeface="Arial"/>
                <a:cs typeface="Arial"/>
              </a:rPr>
              <a:t> </a:t>
            </a:r>
            <a:r>
              <a:rPr sz="2000" dirty="0">
                <a:solidFill>
                  <a:srgbClr val="042788"/>
                </a:solidFill>
                <a:latin typeface="Arial MT"/>
                <a:cs typeface="Arial MT"/>
              </a:rPr>
              <a:t>del </a:t>
            </a:r>
            <a:r>
              <a:rPr sz="2000" spc="-5" dirty="0">
                <a:solidFill>
                  <a:srgbClr val="042788"/>
                </a:solidFill>
                <a:latin typeface="Arial MT"/>
                <a:cs typeface="Arial MT"/>
              </a:rPr>
              <a:t>volto</a:t>
            </a:r>
            <a:r>
              <a:rPr sz="2000" spc="5" dirty="0">
                <a:solidFill>
                  <a:srgbClr val="042788"/>
                </a:solidFill>
                <a:latin typeface="Arial MT"/>
                <a:cs typeface="Arial MT"/>
              </a:rPr>
              <a:t> </a:t>
            </a:r>
            <a:r>
              <a:rPr sz="2000" dirty="0">
                <a:solidFill>
                  <a:srgbClr val="042788"/>
                </a:solidFill>
                <a:latin typeface="Arial MT"/>
                <a:cs typeface="Arial MT"/>
              </a:rPr>
              <a:t>che</a:t>
            </a:r>
            <a:r>
              <a:rPr sz="2000" spc="5" dirty="0">
                <a:solidFill>
                  <a:srgbClr val="042788"/>
                </a:solidFill>
                <a:latin typeface="Arial MT"/>
                <a:cs typeface="Arial MT"/>
              </a:rPr>
              <a:t> </a:t>
            </a:r>
            <a:r>
              <a:rPr sz="2000" spc="-5" dirty="0">
                <a:solidFill>
                  <a:srgbClr val="042788"/>
                </a:solidFill>
                <a:latin typeface="Arial MT"/>
                <a:cs typeface="Arial MT"/>
              </a:rPr>
              <a:t>determina</a:t>
            </a:r>
            <a:r>
              <a:rPr sz="2000" dirty="0">
                <a:solidFill>
                  <a:srgbClr val="042788"/>
                </a:solidFill>
                <a:latin typeface="Arial MT"/>
                <a:cs typeface="Arial MT"/>
              </a:rPr>
              <a:t> ribrezzo</a:t>
            </a:r>
            <a:endParaRPr sz="2000">
              <a:latin typeface="Arial MT"/>
              <a:cs typeface="Arial MT"/>
            </a:endParaRPr>
          </a:p>
          <a:p>
            <a:pPr marL="298450" indent="-285750">
              <a:lnSpc>
                <a:spcPct val="100000"/>
              </a:lnSpc>
              <a:spcBef>
                <a:spcPts val="1015"/>
              </a:spcBef>
              <a:buChar char="•"/>
              <a:tabLst>
                <a:tab pos="297815" algn="l"/>
                <a:tab pos="298450" algn="l"/>
              </a:tabLst>
            </a:pPr>
            <a:r>
              <a:rPr sz="2000" spc="-5" dirty="0">
                <a:solidFill>
                  <a:srgbClr val="042788"/>
                </a:solidFill>
                <a:latin typeface="Arial MT"/>
                <a:cs typeface="Arial MT"/>
              </a:rPr>
              <a:t>perdita</a:t>
            </a:r>
            <a:r>
              <a:rPr sz="2000" spc="-10" dirty="0">
                <a:solidFill>
                  <a:srgbClr val="042788"/>
                </a:solidFill>
                <a:latin typeface="Arial MT"/>
                <a:cs typeface="Arial MT"/>
              </a:rPr>
              <a:t> </a:t>
            </a:r>
            <a:r>
              <a:rPr sz="2000" dirty="0">
                <a:solidFill>
                  <a:srgbClr val="042788"/>
                </a:solidFill>
                <a:latin typeface="Arial MT"/>
                <a:cs typeface="Arial MT"/>
              </a:rPr>
              <a:t>della</a:t>
            </a:r>
            <a:r>
              <a:rPr sz="2000" spc="-5" dirty="0">
                <a:solidFill>
                  <a:srgbClr val="042788"/>
                </a:solidFill>
                <a:latin typeface="Arial MT"/>
                <a:cs typeface="Arial MT"/>
              </a:rPr>
              <a:t> capacità</a:t>
            </a:r>
            <a:r>
              <a:rPr sz="2000" spc="-10" dirty="0">
                <a:solidFill>
                  <a:srgbClr val="042788"/>
                </a:solidFill>
                <a:latin typeface="Arial MT"/>
                <a:cs typeface="Arial MT"/>
              </a:rPr>
              <a:t> </a:t>
            </a:r>
            <a:r>
              <a:rPr sz="2000" dirty="0">
                <a:solidFill>
                  <a:srgbClr val="042788"/>
                </a:solidFill>
                <a:latin typeface="Arial MT"/>
                <a:cs typeface="Arial MT"/>
              </a:rPr>
              <a:t>di</a:t>
            </a:r>
            <a:r>
              <a:rPr sz="2000" spc="-10" dirty="0">
                <a:solidFill>
                  <a:srgbClr val="042788"/>
                </a:solidFill>
                <a:latin typeface="Arial MT"/>
                <a:cs typeface="Arial MT"/>
              </a:rPr>
              <a:t> </a:t>
            </a:r>
            <a:r>
              <a:rPr sz="2000" b="1" spc="-5" dirty="0">
                <a:solidFill>
                  <a:srgbClr val="042788"/>
                </a:solidFill>
                <a:latin typeface="Arial"/>
                <a:cs typeface="Arial"/>
              </a:rPr>
              <a:t>procreare</a:t>
            </a:r>
            <a:endParaRPr sz="2000">
              <a:latin typeface="Arial"/>
              <a:cs typeface="Arial"/>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462719" rIns="0" bIns="0" rtlCol="0">
            <a:spAutoFit/>
          </a:bodyPr>
          <a:lstStyle/>
          <a:p>
            <a:pPr marL="128270" marR="53975" algn="ctr">
              <a:lnSpc>
                <a:spcPct val="100000"/>
              </a:lnSpc>
              <a:spcBef>
                <a:spcPts val="1605"/>
              </a:spcBef>
            </a:pPr>
            <a:r>
              <a:rPr sz="3600" b="1" spc="-5" dirty="0">
                <a:solidFill>
                  <a:srgbClr val="FF0000"/>
                </a:solidFill>
                <a:latin typeface="Times New Roman"/>
                <a:cs typeface="Times New Roman"/>
              </a:rPr>
              <a:t>Emorragia</a:t>
            </a:r>
            <a:r>
              <a:rPr sz="3600" b="1" spc="-25" dirty="0">
                <a:solidFill>
                  <a:srgbClr val="FF0000"/>
                </a:solidFill>
                <a:latin typeface="Times New Roman"/>
                <a:cs typeface="Times New Roman"/>
              </a:rPr>
              <a:t> </a:t>
            </a:r>
            <a:r>
              <a:rPr sz="3600" b="1" spc="-5" dirty="0">
                <a:solidFill>
                  <a:srgbClr val="FF0000"/>
                </a:solidFill>
                <a:latin typeface="Times New Roman"/>
                <a:cs typeface="Times New Roman"/>
              </a:rPr>
              <a:t>esterna</a:t>
            </a:r>
            <a:endParaRPr sz="3600">
              <a:latin typeface="Times New Roman"/>
              <a:cs typeface="Times New Roman"/>
            </a:endParaRPr>
          </a:p>
          <a:p>
            <a:pPr marL="128270" algn="ctr">
              <a:lnSpc>
                <a:spcPct val="100000"/>
              </a:lnSpc>
              <a:spcBef>
                <a:spcPts val="670"/>
              </a:spcBef>
            </a:pPr>
            <a:r>
              <a:rPr sz="1600" b="1" u="heavy" spc="-10" dirty="0">
                <a:solidFill>
                  <a:srgbClr val="333399"/>
                </a:solidFill>
                <a:uFill>
                  <a:solidFill>
                    <a:srgbClr val="333399"/>
                  </a:solidFill>
                </a:uFill>
                <a:latin typeface="Arial"/>
                <a:cs typeface="Arial"/>
              </a:rPr>
              <a:t>METODO</a:t>
            </a:r>
            <a:r>
              <a:rPr sz="1600" b="1" u="heavy" dirty="0">
                <a:solidFill>
                  <a:srgbClr val="333399"/>
                </a:solidFill>
                <a:uFill>
                  <a:solidFill>
                    <a:srgbClr val="333399"/>
                  </a:solidFill>
                </a:uFill>
                <a:latin typeface="Arial"/>
                <a:cs typeface="Arial"/>
              </a:rPr>
              <a:t> </a:t>
            </a:r>
            <a:r>
              <a:rPr sz="1600" b="1" u="heavy" spc="-5" dirty="0">
                <a:solidFill>
                  <a:srgbClr val="333399"/>
                </a:solidFill>
                <a:uFill>
                  <a:solidFill>
                    <a:srgbClr val="333399"/>
                  </a:solidFill>
                </a:uFill>
                <a:latin typeface="Arial"/>
                <a:cs typeface="Arial"/>
              </a:rPr>
              <a:t>DELLA</a:t>
            </a:r>
            <a:r>
              <a:rPr sz="1600" b="1" u="heavy" spc="-50" dirty="0">
                <a:solidFill>
                  <a:srgbClr val="333399"/>
                </a:solidFill>
                <a:uFill>
                  <a:solidFill>
                    <a:srgbClr val="333399"/>
                  </a:solidFill>
                </a:uFill>
                <a:latin typeface="Arial"/>
                <a:cs typeface="Arial"/>
              </a:rPr>
              <a:t> </a:t>
            </a:r>
            <a:r>
              <a:rPr sz="1600" b="1" u="heavy" spc="-5" dirty="0">
                <a:solidFill>
                  <a:srgbClr val="333399"/>
                </a:solidFill>
                <a:uFill>
                  <a:solidFill>
                    <a:srgbClr val="333399"/>
                  </a:solidFill>
                </a:uFill>
                <a:latin typeface="Arial"/>
                <a:cs typeface="Arial"/>
              </a:rPr>
              <a:t>COMPRESSIONE</a:t>
            </a:r>
            <a:r>
              <a:rPr sz="1600" b="1" u="heavy" spc="455" dirty="0">
                <a:solidFill>
                  <a:srgbClr val="333399"/>
                </a:solidFill>
                <a:uFill>
                  <a:solidFill>
                    <a:srgbClr val="333399"/>
                  </a:solidFill>
                </a:uFill>
                <a:latin typeface="Arial"/>
                <a:cs typeface="Arial"/>
              </a:rPr>
              <a:t> </a:t>
            </a:r>
            <a:r>
              <a:rPr sz="1600" b="1" u="heavy" spc="-20" dirty="0">
                <a:solidFill>
                  <a:srgbClr val="333399"/>
                </a:solidFill>
                <a:uFill>
                  <a:solidFill>
                    <a:srgbClr val="333399"/>
                  </a:solidFill>
                </a:uFill>
                <a:latin typeface="Arial"/>
                <a:cs typeface="Arial"/>
              </a:rPr>
              <a:t>DIGITALE</a:t>
            </a:r>
            <a:r>
              <a:rPr sz="1600" b="1" u="heavy" spc="-50" dirty="0">
                <a:solidFill>
                  <a:srgbClr val="333399"/>
                </a:solidFill>
                <a:uFill>
                  <a:solidFill>
                    <a:srgbClr val="333399"/>
                  </a:solidFill>
                </a:uFill>
                <a:latin typeface="Arial"/>
                <a:cs typeface="Arial"/>
              </a:rPr>
              <a:t> </a:t>
            </a:r>
            <a:r>
              <a:rPr sz="1600" b="1" u="heavy" dirty="0">
                <a:solidFill>
                  <a:srgbClr val="333399"/>
                </a:solidFill>
                <a:uFill>
                  <a:solidFill>
                    <a:srgbClr val="333399"/>
                  </a:solidFill>
                </a:uFill>
                <a:latin typeface="Arial"/>
                <a:cs typeface="Arial"/>
              </a:rPr>
              <a:t>A</a:t>
            </a:r>
            <a:r>
              <a:rPr sz="1600" b="1" u="heavy" spc="-55" dirty="0">
                <a:solidFill>
                  <a:srgbClr val="333399"/>
                </a:solidFill>
                <a:uFill>
                  <a:solidFill>
                    <a:srgbClr val="333399"/>
                  </a:solidFill>
                </a:uFill>
                <a:latin typeface="Arial"/>
                <a:cs typeface="Arial"/>
              </a:rPr>
              <a:t> </a:t>
            </a:r>
            <a:r>
              <a:rPr sz="1600" b="1" u="heavy" spc="-20" dirty="0">
                <a:solidFill>
                  <a:srgbClr val="333399"/>
                </a:solidFill>
                <a:uFill>
                  <a:solidFill>
                    <a:srgbClr val="333399"/>
                  </a:solidFill>
                </a:uFill>
                <a:latin typeface="Arial"/>
                <a:cs typeface="Arial"/>
              </a:rPr>
              <a:t>DISTANZA</a:t>
            </a:r>
            <a:r>
              <a:rPr sz="1600" b="1" u="heavy" spc="-50" dirty="0">
                <a:solidFill>
                  <a:srgbClr val="333399"/>
                </a:solidFill>
                <a:uFill>
                  <a:solidFill>
                    <a:srgbClr val="333399"/>
                  </a:solidFill>
                </a:uFill>
                <a:latin typeface="Arial"/>
                <a:cs typeface="Arial"/>
              </a:rPr>
              <a:t> </a:t>
            </a:r>
            <a:r>
              <a:rPr sz="1600" b="1" u="heavy" dirty="0">
                <a:solidFill>
                  <a:srgbClr val="333399"/>
                </a:solidFill>
                <a:uFill>
                  <a:solidFill>
                    <a:srgbClr val="333399"/>
                  </a:solidFill>
                </a:uFill>
                <a:latin typeface="Arial"/>
                <a:cs typeface="Arial"/>
              </a:rPr>
              <a:t>DEL</a:t>
            </a:r>
            <a:r>
              <a:rPr sz="1600" b="1" u="heavy" spc="-20" dirty="0">
                <a:solidFill>
                  <a:srgbClr val="333399"/>
                </a:solidFill>
                <a:uFill>
                  <a:solidFill>
                    <a:srgbClr val="333399"/>
                  </a:solidFill>
                </a:uFill>
                <a:latin typeface="Arial"/>
                <a:cs typeface="Arial"/>
              </a:rPr>
              <a:t> </a:t>
            </a:r>
            <a:r>
              <a:rPr sz="1600" b="1" u="heavy" spc="-5" dirty="0">
                <a:solidFill>
                  <a:srgbClr val="333399"/>
                </a:solidFill>
                <a:uFill>
                  <a:solidFill>
                    <a:srgbClr val="333399"/>
                  </a:solidFill>
                </a:uFill>
                <a:latin typeface="Arial"/>
                <a:cs typeface="Arial"/>
              </a:rPr>
              <a:t>POLSO</a:t>
            </a:r>
            <a:r>
              <a:rPr sz="1600" b="1" u="heavy" spc="-55" dirty="0">
                <a:solidFill>
                  <a:srgbClr val="333399"/>
                </a:solidFill>
                <a:uFill>
                  <a:solidFill>
                    <a:srgbClr val="333399"/>
                  </a:solidFill>
                </a:uFill>
                <a:latin typeface="Arial"/>
                <a:cs typeface="Arial"/>
              </a:rPr>
              <a:t> </a:t>
            </a:r>
            <a:r>
              <a:rPr sz="1600" b="1" u="heavy" spc="-5" dirty="0">
                <a:solidFill>
                  <a:srgbClr val="333399"/>
                </a:solidFill>
                <a:uFill>
                  <a:solidFill>
                    <a:srgbClr val="333399"/>
                  </a:solidFill>
                </a:uFill>
                <a:latin typeface="Arial"/>
                <a:cs typeface="Arial"/>
              </a:rPr>
              <a:t>ARTERIOSO</a:t>
            </a:r>
            <a:endParaRPr sz="1600">
              <a:latin typeface="Arial"/>
              <a:cs typeface="Arial"/>
            </a:endParaRPr>
          </a:p>
        </p:txBody>
      </p:sp>
      <p:sp>
        <p:nvSpPr>
          <p:cNvPr id="3" name="object 3"/>
          <p:cNvSpPr txBox="1"/>
          <p:nvPr/>
        </p:nvSpPr>
        <p:spPr>
          <a:xfrm>
            <a:off x="407987" y="1698228"/>
            <a:ext cx="5281930" cy="1216025"/>
          </a:xfrm>
          <a:prstGeom prst="rect">
            <a:avLst/>
          </a:prstGeom>
        </p:spPr>
        <p:txBody>
          <a:bodyPr vert="horz" wrap="square" lIns="0" tIns="12700" rIns="0" bIns="0" rtlCol="0">
            <a:spAutoFit/>
          </a:bodyPr>
          <a:lstStyle/>
          <a:p>
            <a:pPr marL="2984500">
              <a:lnSpc>
                <a:spcPct val="100000"/>
              </a:lnSpc>
              <a:spcBef>
                <a:spcPts val="100"/>
              </a:spcBef>
            </a:pPr>
            <a:r>
              <a:rPr sz="3200" b="1" dirty="0">
                <a:solidFill>
                  <a:srgbClr val="FF0000"/>
                </a:solidFill>
                <a:latin typeface="Times New Roman"/>
                <a:cs typeface="Times New Roman"/>
              </a:rPr>
              <a:t>C</a:t>
            </a:r>
            <a:r>
              <a:rPr sz="3200" b="1" spc="-5" dirty="0">
                <a:solidFill>
                  <a:srgbClr val="FF0000"/>
                </a:solidFill>
                <a:latin typeface="Times New Roman"/>
                <a:cs typeface="Times New Roman"/>
              </a:rPr>
              <a:t>O</a:t>
            </a:r>
            <a:r>
              <a:rPr sz="3200" b="1" dirty="0">
                <a:solidFill>
                  <a:srgbClr val="FF0000"/>
                </a:solidFill>
                <a:latin typeface="Times New Roman"/>
                <a:cs typeface="Times New Roman"/>
              </a:rPr>
              <a:t>SA</a:t>
            </a:r>
            <a:r>
              <a:rPr sz="3200" b="1" spc="-180" dirty="0">
                <a:solidFill>
                  <a:srgbClr val="FF0000"/>
                </a:solidFill>
                <a:latin typeface="Times New Roman"/>
                <a:cs typeface="Times New Roman"/>
              </a:rPr>
              <a:t> </a:t>
            </a:r>
            <a:r>
              <a:rPr sz="3200" b="1" spc="-240" dirty="0">
                <a:solidFill>
                  <a:srgbClr val="FF0000"/>
                </a:solidFill>
                <a:latin typeface="Times New Roman"/>
                <a:cs typeface="Times New Roman"/>
              </a:rPr>
              <a:t>F</a:t>
            </a:r>
            <a:r>
              <a:rPr sz="3200" b="1" dirty="0">
                <a:solidFill>
                  <a:srgbClr val="FF0000"/>
                </a:solidFill>
                <a:latin typeface="Times New Roman"/>
                <a:cs typeface="Times New Roman"/>
              </a:rPr>
              <a:t>ARE</a:t>
            </a:r>
            <a:endParaRPr sz="3200">
              <a:latin typeface="Times New Roman"/>
              <a:cs typeface="Times New Roman"/>
            </a:endParaRPr>
          </a:p>
          <a:p>
            <a:pPr marL="12700">
              <a:lnSpc>
                <a:spcPct val="100000"/>
              </a:lnSpc>
              <a:spcBef>
                <a:spcPts val="2890"/>
              </a:spcBef>
            </a:pPr>
            <a:r>
              <a:rPr sz="2200" spc="-5" dirty="0">
                <a:latin typeface="Times New Roman"/>
                <a:cs typeface="Times New Roman"/>
              </a:rPr>
              <a:t>Punti</a:t>
            </a:r>
            <a:r>
              <a:rPr sz="2200" spc="-10" dirty="0">
                <a:latin typeface="Times New Roman"/>
                <a:cs typeface="Times New Roman"/>
              </a:rPr>
              <a:t> </a:t>
            </a:r>
            <a:r>
              <a:rPr sz="2200" dirty="0">
                <a:latin typeface="Times New Roman"/>
                <a:cs typeface="Times New Roman"/>
              </a:rPr>
              <a:t>di</a:t>
            </a:r>
            <a:r>
              <a:rPr sz="2200" spc="-5" dirty="0">
                <a:latin typeface="Times New Roman"/>
                <a:cs typeface="Times New Roman"/>
              </a:rPr>
              <a:t> compressione</a:t>
            </a:r>
            <a:r>
              <a:rPr sz="2200" spc="-10" dirty="0">
                <a:latin typeface="Times New Roman"/>
                <a:cs typeface="Times New Roman"/>
              </a:rPr>
              <a:t> </a:t>
            </a:r>
            <a:r>
              <a:rPr sz="2200" spc="-5" dirty="0">
                <a:latin typeface="Times New Roman"/>
                <a:cs typeface="Times New Roman"/>
              </a:rPr>
              <a:t>sulle arterie:</a:t>
            </a:r>
            <a:endParaRPr sz="2200">
              <a:latin typeface="Times New Roman"/>
              <a:cs typeface="Times New Roman"/>
            </a:endParaRPr>
          </a:p>
        </p:txBody>
      </p:sp>
      <p:sp>
        <p:nvSpPr>
          <p:cNvPr id="4" name="object 4"/>
          <p:cNvSpPr txBox="1"/>
          <p:nvPr/>
        </p:nvSpPr>
        <p:spPr>
          <a:xfrm>
            <a:off x="406399" y="4501514"/>
            <a:ext cx="4953000" cy="749935"/>
          </a:xfrm>
          <a:prstGeom prst="rect">
            <a:avLst/>
          </a:prstGeom>
        </p:spPr>
        <p:txBody>
          <a:bodyPr vert="horz" wrap="square" lIns="0" tIns="12700" rIns="0" bIns="0" rtlCol="0">
            <a:spAutoFit/>
          </a:bodyPr>
          <a:lstStyle/>
          <a:p>
            <a:pPr marL="12700" marR="5080">
              <a:lnSpc>
                <a:spcPct val="108000"/>
              </a:lnSpc>
              <a:spcBef>
                <a:spcPts val="100"/>
              </a:spcBef>
              <a:tabLst>
                <a:tab pos="1337310" algn="l"/>
                <a:tab pos="2435225" algn="l"/>
                <a:tab pos="3578860" algn="l"/>
                <a:tab pos="4272915" algn="l"/>
              </a:tabLst>
            </a:pPr>
            <a:r>
              <a:rPr sz="2200" dirty="0">
                <a:latin typeface="Times New Roman"/>
                <a:cs typeface="Times New Roman"/>
              </a:rPr>
              <a:t>Co</a:t>
            </a:r>
            <a:r>
              <a:rPr sz="2200" spc="-5" dirty="0">
                <a:latin typeface="Times New Roman"/>
                <a:cs typeface="Times New Roman"/>
              </a:rPr>
              <a:t>m</a:t>
            </a:r>
            <a:r>
              <a:rPr sz="2200" dirty="0">
                <a:latin typeface="Times New Roman"/>
                <a:cs typeface="Times New Roman"/>
              </a:rPr>
              <a:t>pr</a:t>
            </a:r>
            <a:r>
              <a:rPr sz="2200" spc="-5" dirty="0">
                <a:latin typeface="Times New Roman"/>
                <a:cs typeface="Times New Roman"/>
              </a:rPr>
              <a:t>im</a:t>
            </a:r>
            <a:r>
              <a:rPr sz="2200" dirty="0">
                <a:latin typeface="Times New Roman"/>
                <a:cs typeface="Times New Roman"/>
              </a:rPr>
              <a:t>e	</a:t>
            </a:r>
            <a:r>
              <a:rPr sz="2200" i="1" spc="-5" dirty="0">
                <a:solidFill>
                  <a:srgbClr val="FF0000"/>
                </a:solidFill>
                <a:latin typeface="Times New Roman"/>
                <a:cs typeface="Times New Roman"/>
              </a:rPr>
              <a:t>l</a:t>
            </a:r>
            <a:r>
              <a:rPr sz="2200" i="1" dirty="0">
                <a:solidFill>
                  <a:srgbClr val="FF0000"/>
                </a:solidFill>
                <a:latin typeface="Times New Roman"/>
                <a:cs typeface="Times New Roman"/>
              </a:rPr>
              <a:t>’ar</a:t>
            </a:r>
            <a:r>
              <a:rPr sz="2200" i="1" spc="-5" dirty="0">
                <a:solidFill>
                  <a:srgbClr val="FF0000"/>
                </a:solidFill>
                <a:latin typeface="Times New Roman"/>
                <a:cs typeface="Times New Roman"/>
              </a:rPr>
              <a:t>te</a:t>
            </a:r>
            <a:r>
              <a:rPr sz="2200" i="1" dirty="0">
                <a:solidFill>
                  <a:srgbClr val="FF0000"/>
                </a:solidFill>
                <a:latin typeface="Times New Roman"/>
                <a:cs typeface="Times New Roman"/>
              </a:rPr>
              <a:t>r</a:t>
            </a:r>
            <a:r>
              <a:rPr sz="2200" i="1" spc="-5" dirty="0">
                <a:solidFill>
                  <a:srgbClr val="FF0000"/>
                </a:solidFill>
                <a:latin typeface="Times New Roman"/>
                <a:cs typeface="Times New Roman"/>
              </a:rPr>
              <a:t>i</a:t>
            </a:r>
            <a:r>
              <a:rPr sz="2200" i="1" dirty="0">
                <a:solidFill>
                  <a:srgbClr val="FF0000"/>
                </a:solidFill>
                <a:latin typeface="Times New Roman"/>
                <a:cs typeface="Times New Roman"/>
              </a:rPr>
              <a:t>a	as</a:t>
            </a:r>
            <a:r>
              <a:rPr sz="2200" i="1" spc="-5" dirty="0">
                <a:solidFill>
                  <a:srgbClr val="FF0000"/>
                </a:solidFill>
                <a:latin typeface="Times New Roman"/>
                <a:cs typeface="Times New Roman"/>
              </a:rPr>
              <a:t>cell</a:t>
            </a:r>
            <a:r>
              <a:rPr sz="2200" i="1" dirty="0">
                <a:solidFill>
                  <a:srgbClr val="FF0000"/>
                </a:solidFill>
                <a:latin typeface="Times New Roman"/>
                <a:cs typeface="Times New Roman"/>
              </a:rPr>
              <a:t>a</a:t>
            </a:r>
            <a:r>
              <a:rPr sz="2200" i="1" spc="-85" dirty="0">
                <a:solidFill>
                  <a:srgbClr val="FF0000"/>
                </a:solidFill>
                <a:latin typeface="Times New Roman"/>
                <a:cs typeface="Times New Roman"/>
              </a:rPr>
              <a:t>r</a:t>
            </a:r>
            <a:r>
              <a:rPr sz="2200" i="1" dirty="0">
                <a:solidFill>
                  <a:srgbClr val="FF0000"/>
                </a:solidFill>
                <a:latin typeface="Times New Roman"/>
                <a:cs typeface="Times New Roman"/>
              </a:rPr>
              <a:t>e	</a:t>
            </a:r>
            <a:r>
              <a:rPr sz="2200" dirty="0">
                <a:latin typeface="Times New Roman"/>
                <a:cs typeface="Times New Roman"/>
              </a:rPr>
              <a:t>n</a:t>
            </a:r>
            <a:r>
              <a:rPr sz="2200" spc="-5" dirty="0">
                <a:latin typeface="Times New Roman"/>
                <a:cs typeface="Times New Roman"/>
              </a:rPr>
              <a:t>ell</a:t>
            </a:r>
            <a:r>
              <a:rPr sz="2200" dirty="0">
                <a:latin typeface="Times New Roman"/>
                <a:cs typeface="Times New Roman"/>
              </a:rPr>
              <a:t>a	</a:t>
            </a:r>
            <a:r>
              <a:rPr sz="2200" spc="-5" dirty="0">
                <a:latin typeface="Times New Roman"/>
                <a:cs typeface="Times New Roman"/>
              </a:rPr>
              <a:t>ca</a:t>
            </a:r>
            <a:r>
              <a:rPr sz="2200" dirty="0">
                <a:latin typeface="Times New Roman"/>
                <a:cs typeface="Times New Roman"/>
              </a:rPr>
              <a:t>v</a:t>
            </a:r>
            <a:r>
              <a:rPr sz="2200" spc="-5" dirty="0">
                <a:latin typeface="Times New Roman"/>
                <a:cs typeface="Times New Roman"/>
              </a:rPr>
              <a:t>it</a:t>
            </a:r>
            <a:r>
              <a:rPr sz="2200" dirty="0">
                <a:latin typeface="Times New Roman"/>
                <a:cs typeface="Times New Roman"/>
              </a:rPr>
              <a:t>à  </a:t>
            </a:r>
            <a:r>
              <a:rPr sz="2200" spc="-5" dirty="0">
                <a:latin typeface="Times New Roman"/>
                <a:cs typeface="Times New Roman"/>
              </a:rPr>
              <a:t>ascellare</a:t>
            </a:r>
            <a:endParaRPr sz="2200">
              <a:latin typeface="Times New Roman"/>
              <a:cs typeface="Times New Roman"/>
            </a:endParaRPr>
          </a:p>
        </p:txBody>
      </p:sp>
      <p:sp>
        <p:nvSpPr>
          <p:cNvPr id="5" name="object 5"/>
          <p:cNvSpPr txBox="1"/>
          <p:nvPr/>
        </p:nvSpPr>
        <p:spPr>
          <a:xfrm>
            <a:off x="1600200" y="3005752"/>
            <a:ext cx="6184900" cy="406400"/>
          </a:xfrm>
          <a:prstGeom prst="rect">
            <a:avLst/>
          </a:prstGeom>
          <a:solidFill>
            <a:srgbClr val="000066"/>
          </a:solidFill>
          <a:ln w="28575">
            <a:solidFill>
              <a:srgbClr val="000000"/>
            </a:solidFill>
          </a:ln>
        </p:spPr>
        <p:txBody>
          <a:bodyPr vert="horz" wrap="square" lIns="0" tIns="0" rIns="0" bIns="0" rtlCol="0">
            <a:spAutoFit/>
          </a:bodyPr>
          <a:lstStyle/>
          <a:p>
            <a:pPr marL="539115">
              <a:lnSpc>
                <a:spcPts val="2020"/>
              </a:lnSpc>
            </a:pPr>
            <a:r>
              <a:rPr sz="1800" dirty="0">
                <a:solidFill>
                  <a:srgbClr val="FFFFFF"/>
                </a:solidFill>
                <a:latin typeface="Arial MT"/>
                <a:cs typeface="Arial MT"/>
              </a:rPr>
              <a:t>EM</a:t>
            </a:r>
            <a:r>
              <a:rPr sz="1800" spc="-5" dirty="0">
                <a:solidFill>
                  <a:srgbClr val="FFFFFF"/>
                </a:solidFill>
                <a:latin typeface="Arial MT"/>
                <a:cs typeface="Arial MT"/>
              </a:rPr>
              <a:t>O</a:t>
            </a:r>
            <a:r>
              <a:rPr sz="1800" dirty="0">
                <a:solidFill>
                  <a:srgbClr val="FFFFFF"/>
                </a:solidFill>
                <a:latin typeface="Arial MT"/>
                <a:cs typeface="Arial MT"/>
              </a:rPr>
              <a:t>RRA</a:t>
            </a:r>
            <a:r>
              <a:rPr sz="1800" spc="-5" dirty="0">
                <a:solidFill>
                  <a:srgbClr val="FFFFFF"/>
                </a:solidFill>
                <a:latin typeface="Arial MT"/>
                <a:cs typeface="Arial MT"/>
              </a:rPr>
              <a:t>GI</a:t>
            </a:r>
            <a:r>
              <a:rPr sz="1800" dirty="0">
                <a:solidFill>
                  <a:srgbClr val="FFFFFF"/>
                </a:solidFill>
                <a:latin typeface="Arial MT"/>
                <a:cs typeface="Arial MT"/>
              </a:rPr>
              <a:t>A</a:t>
            </a:r>
            <a:r>
              <a:rPr sz="1800" spc="-100" dirty="0">
                <a:solidFill>
                  <a:srgbClr val="FFFFFF"/>
                </a:solidFill>
                <a:latin typeface="Arial MT"/>
                <a:cs typeface="Arial MT"/>
              </a:rPr>
              <a:t> </a:t>
            </a:r>
            <a:r>
              <a:rPr sz="1800" dirty="0">
                <a:solidFill>
                  <a:srgbClr val="FFFFFF"/>
                </a:solidFill>
                <a:latin typeface="Arial MT"/>
                <a:cs typeface="Arial MT"/>
              </a:rPr>
              <a:t>DELLA</a:t>
            </a:r>
            <a:r>
              <a:rPr sz="1800" spc="-100" dirty="0">
                <a:solidFill>
                  <a:srgbClr val="FFFFFF"/>
                </a:solidFill>
                <a:latin typeface="Arial MT"/>
                <a:cs typeface="Arial MT"/>
              </a:rPr>
              <a:t> </a:t>
            </a:r>
            <a:r>
              <a:rPr sz="1800" spc="-135" dirty="0">
                <a:solidFill>
                  <a:srgbClr val="FFFFFF"/>
                </a:solidFill>
                <a:latin typeface="Arial MT"/>
                <a:cs typeface="Arial MT"/>
              </a:rPr>
              <a:t>P</a:t>
            </a:r>
            <a:r>
              <a:rPr sz="1800" dirty="0">
                <a:solidFill>
                  <a:srgbClr val="FFFFFF"/>
                </a:solidFill>
                <a:latin typeface="Arial MT"/>
                <a:cs typeface="Arial MT"/>
              </a:rPr>
              <a:t>A</a:t>
            </a:r>
            <a:r>
              <a:rPr sz="1800" spc="-35" dirty="0">
                <a:solidFill>
                  <a:srgbClr val="FFFFFF"/>
                </a:solidFill>
                <a:latin typeface="Arial MT"/>
                <a:cs typeface="Arial MT"/>
              </a:rPr>
              <a:t>R</a:t>
            </a:r>
            <a:r>
              <a:rPr sz="1800" spc="-5" dirty="0">
                <a:solidFill>
                  <a:srgbClr val="FFFFFF"/>
                </a:solidFill>
                <a:latin typeface="Arial MT"/>
                <a:cs typeface="Arial MT"/>
              </a:rPr>
              <a:t>T</a:t>
            </a:r>
            <a:r>
              <a:rPr sz="1800" dirty="0">
                <a:solidFill>
                  <a:srgbClr val="FFFFFF"/>
                </a:solidFill>
                <a:latin typeface="Arial MT"/>
                <a:cs typeface="Arial MT"/>
              </a:rPr>
              <a:t>E</a:t>
            </a:r>
            <a:r>
              <a:rPr sz="1800" spc="-100" dirty="0">
                <a:solidFill>
                  <a:srgbClr val="FFFFFF"/>
                </a:solidFill>
                <a:latin typeface="Arial MT"/>
                <a:cs typeface="Arial MT"/>
              </a:rPr>
              <a:t> </a:t>
            </a:r>
            <a:r>
              <a:rPr sz="1800" dirty="0">
                <a:solidFill>
                  <a:srgbClr val="FFFFFF"/>
                </a:solidFill>
                <a:latin typeface="Arial MT"/>
                <a:cs typeface="Arial MT"/>
              </a:rPr>
              <a:t>A</a:t>
            </a:r>
            <a:r>
              <a:rPr sz="1800" spc="-135" dirty="0">
                <a:solidFill>
                  <a:srgbClr val="FFFFFF"/>
                </a:solidFill>
                <a:latin typeface="Arial MT"/>
                <a:cs typeface="Arial MT"/>
              </a:rPr>
              <a:t>LT</a:t>
            </a:r>
            <a:r>
              <a:rPr sz="1800" dirty="0">
                <a:solidFill>
                  <a:srgbClr val="FFFFFF"/>
                </a:solidFill>
                <a:latin typeface="Arial MT"/>
                <a:cs typeface="Arial MT"/>
              </a:rPr>
              <a:t>A</a:t>
            </a:r>
            <a:r>
              <a:rPr sz="1800" spc="-100" dirty="0">
                <a:solidFill>
                  <a:srgbClr val="FFFFFF"/>
                </a:solidFill>
                <a:latin typeface="Arial MT"/>
                <a:cs typeface="Arial MT"/>
              </a:rPr>
              <a:t> </a:t>
            </a:r>
            <a:r>
              <a:rPr sz="1800" dirty="0">
                <a:solidFill>
                  <a:srgbClr val="FFFFFF"/>
                </a:solidFill>
                <a:latin typeface="Arial MT"/>
                <a:cs typeface="Arial MT"/>
              </a:rPr>
              <a:t>DEL</a:t>
            </a:r>
            <a:r>
              <a:rPr sz="1800" spc="-70" dirty="0">
                <a:solidFill>
                  <a:srgbClr val="FFFFFF"/>
                </a:solidFill>
                <a:latin typeface="Arial MT"/>
                <a:cs typeface="Arial MT"/>
              </a:rPr>
              <a:t> </a:t>
            </a:r>
            <a:r>
              <a:rPr sz="1800" dirty="0">
                <a:solidFill>
                  <a:srgbClr val="FFFFFF"/>
                </a:solidFill>
                <a:latin typeface="Arial MT"/>
                <a:cs typeface="Arial MT"/>
              </a:rPr>
              <a:t>BRACC</a:t>
            </a:r>
            <a:r>
              <a:rPr sz="1800" spc="-5" dirty="0">
                <a:solidFill>
                  <a:srgbClr val="FFFFFF"/>
                </a:solidFill>
                <a:latin typeface="Arial MT"/>
                <a:cs typeface="Arial MT"/>
              </a:rPr>
              <a:t>I</a:t>
            </a:r>
            <a:r>
              <a:rPr sz="1800" dirty="0">
                <a:solidFill>
                  <a:srgbClr val="FFFFFF"/>
                </a:solidFill>
                <a:latin typeface="Arial MT"/>
                <a:cs typeface="Arial MT"/>
              </a:rPr>
              <a:t>O</a:t>
            </a:r>
            <a:endParaRPr sz="1800">
              <a:latin typeface="Arial MT"/>
              <a:cs typeface="Arial MT"/>
            </a:endParaRPr>
          </a:p>
        </p:txBody>
      </p:sp>
      <p:grpSp>
        <p:nvGrpSpPr>
          <p:cNvPr id="6" name="object 6"/>
          <p:cNvGrpSpPr/>
          <p:nvPr/>
        </p:nvGrpSpPr>
        <p:grpSpPr>
          <a:xfrm>
            <a:off x="5829936" y="3595543"/>
            <a:ext cx="2907665" cy="2628265"/>
            <a:chOff x="5776912" y="3795712"/>
            <a:chExt cx="2907665" cy="2628265"/>
          </a:xfrm>
        </p:grpSpPr>
        <p:pic>
          <p:nvPicPr>
            <p:cNvPr id="7" name="object 7"/>
            <p:cNvPicPr/>
            <p:nvPr/>
          </p:nvPicPr>
          <p:blipFill>
            <a:blip r:embed="rId2" cstate="print"/>
            <a:stretch>
              <a:fillRect/>
            </a:stretch>
          </p:blipFill>
          <p:spPr>
            <a:xfrm>
              <a:off x="5785255" y="3804054"/>
              <a:ext cx="2898774" cy="2619375"/>
            </a:xfrm>
            <a:prstGeom prst="rect">
              <a:avLst/>
            </a:prstGeom>
          </p:spPr>
        </p:pic>
        <p:pic>
          <p:nvPicPr>
            <p:cNvPr id="8" name="object 8"/>
            <p:cNvPicPr/>
            <p:nvPr/>
          </p:nvPicPr>
          <p:blipFill>
            <a:blip r:embed="rId3" cstate="print"/>
            <a:stretch>
              <a:fillRect/>
            </a:stretch>
          </p:blipFill>
          <p:spPr>
            <a:xfrm>
              <a:off x="5791200" y="3810000"/>
              <a:ext cx="2743200" cy="2463800"/>
            </a:xfrm>
            <a:prstGeom prst="rect">
              <a:avLst/>
            </a:prstGeom>
          </p:spPr>
        </p:pic>
        <p:sp>
          <p:nvSpPr>
            <p:cNvPr id="9" name="object 9"/>
            <p:cNvSpPr/>
            <p:nvPr/>
          </p:nvSpPr>
          <p:spPr>
            <a:xfrm>
              <a:off x="5791200" y="3810000"/>
              <a:ext cx="2743200" cy="2463800"/>
            </a:xfrm>
            <a:custGeom>
              <a:avLst/>
              <a:gdLst/>
              <a:ahLst/>
              <a:cxnLst/>
              <a:rect l="l" t="t" r="r" b="b"/>
              <a:pathLst>
                <a:path w="2743200" h="2463800">
                  <a:moveTo>
                    <a:pt x="0" y="0"/>
                  </a:moveTo>
                  <a:lnTo>
                    <a:pt x="2743200" y="0"/>
                  </a:lnTo>
                  <a:lnTo>
                    <a:pt x="2743200" y="2463800"/>
                  </a:lnTo>
                  <a:lnTo>
                    <a:pt x="0" y="2463800"/>
                  </a:lnTo>
                  <a:lnTo>
                    <a:pt x="0" y="0"/>
                  </a:lnTo>
                  <a:close/>
                </a:path>
              </a:pathLst>
            </a:custGeom>
            <a:ln w="28575">
              <a:solidFill>
                <a:srgbClr val="000000"/>
              </a:solidFill>
            </a:ln>
          </p:spPr>
          <p:txBody>
            <a:bodyPr wrap="square" lIns="0" tIns="0" rIns="0" bIns="0" rtlCol="0"/>
            <a:lstStyle/>
            <a:p>
              <a:endParaRPr/>
            </a:p>
          </p:txBody>
        </p:sp>
      </p:gr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32633" y="278556"/>
            <a:ext cx="3694429"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Emorragia</a:t>
            </a:r>
            <a:r>
              <a:rPr sz="3600" b="1" spc="-45" dirty="0">
                <a:solidFill>
                  <a:srgbClr val="FF0000"/>
                </a:solidFill>
                <a:latin typeface="Times New Roman"/>
                <a:cs typeface="Times New Roman"/>
              </a:rPr>
              <a:t> </a:t>
            </a:r>
            <a:r>
              <a:rPr sz="3600" b="1" spc="-5" dirty="0">
                <a:solidFill>
                  <a:srgbClr val="FF0000"/>
                </a:solidFill>
                <a:latin typeface="Times New Roman"/>
                <a:cs typeface="Times New Roman"/>
              </a:rPr>
              <a:t>esterna</a:t>
            </a:r>
            <a:endParaRPr sz="3600">
              <a:latin typeface="Times New Roman"/>
              <a:cs typeface="Times New Roman"/>
            </a:endParaRPr>
          </a:p>
        </p:txBody>
      </p:sp>
      <p:sp>
        <p:nvSpPr>
          <p:cNvPr id="3" name="object 3"/>
          <p:cNvSpPr txBox="1"/>
          <p:nvPr/>
        </p:nvSpPr>
        <p:spPr>
          <a:xfrm>
            <a:off x="407987" y="1622028"/>
            <a:ext cx="5358130" cy="1292225"/>
          </a:xfrm>
          <a:prstGeom prst="rect">
            <a:avLst/>
          </a:prstGeom>
        </p:spPr>
        <p:txBody>
          <a:bodyPr vert="horz" wrap="square" lIns="0" tIns="12700" rIns="0" bIns="0" rtlCol="0">
            <a:spAutoFit/>
          </a:bodyPr>
          <a:lstStyle/>
          <a:p>
            <a:pPr marL="3060700">
              <a:lnSpc>
                <a:spcPct val="100000"/>
              </a:lnSpc>
              <a:spcBef>
                <a:spcPts val="100"/>
              </a:spcBef>
            </a:pPr>
            <a:r>
              <a:rPr sz="3200" b="1" dirty="0">
                <a:solidFill>
                  <a:srgbClr val="FF0000"/>
                </a:solidFill>
                <a:latin typeface="Times New Roman"/>
                <a:cs typeface="Times New Roman"/>
              </a:rPr>
              <a:t>C</a:t>
            </a:r>
            <a:r>
              <a:rPr sz="3200" b="1" spc="-5" dirty="0">
                <a:solidFill>
                  <a:srgbClr val="FF0000"/>
                </a:solidFill>
                <a:latin typeface="Times New Roman"/>
                <a:cs typeface="Times New Roman"/>
              </a:rPr>
              <a:t>O</a:t>
            </a:r>
            <a:r>
              <a:rPr sz="3200" b="1" dirty="0">
                <a:solidFill>
                  <a:srgbClr val="FF0000"/>
                </a:solidFill>
                <a:latin typeface="Times New Roman"/>
                <a:cs typeface="Times New Roman"/>
              </a:rPr>
              <a:t>SA</a:t>
            </a:r>
            <a:r>
              <a:rPr sz="3200" b="1" spc="-180" dirty="0">
                <a:solidFill>
                  <a:srgbClr val="FF0000"/>
                </a:solidFill>
                <a:latin typeface="Times New Roman"/>
                <a:cs typeface="Times New Roman"/>
              </a:rPr>
              <a:t> </a:t>
            </a:r>
            <a:r>
              <a:rPr sz="3200" b="1" spc="-240" dirty="0">
                <a:solidFill>
                  <a:srgbClr val="FF0000"/>
                </a:solidFill>
                <a:latin typeface="Times New Roman"/>
                <a:cs typeface="Times New Roman"/>
              </a:rPr>
              <a:t>F</a:t>
            </a:r>
            <a:r>
              <a:rPr sz="3200" b="1" dirty="0">
                <a:solidFill>
                  <a:srgbClr val="FF0000"/>
                </a:solidFill>
                <a:latin typeface="Times New Roman"/>
                <a:cs typeface="Times New Roman"/>
              </a:rPr>
              <a:t>ARE</a:t>
            </a:r>
            <a:endParaRPr sz="3200">
              <a:latin typeface="Times New Roman"/>
              <a:cs typeface="Times New Roman"/>
            </a:endParaRPr>
          </a:p>
          <a:p>
            <a:pPr>
              <a:lnSpc>
                <a:spcPct val="100000"/>
              </a:lnSpc>
              <a:spcBef>
                <a:spcPts val="40"/>
              </a:spcBef>
            </a:pPr>
            <a:endParaRPr sz="3000">
              <a:latin typeface="Times New Roman"/>
              <a:cs typeface="Times New Roman"/>
            </a:endParaRPr>
          </a:p>
          <a:p>
            <a:pPr marL="12700">
              <a:lnSpc>
                <a:spcPct val="100000"/>
              </a:lnSpc>
              <a:spcBef>
                <a:spcPts val="5"/>
              </a:spcBef>
            </a:pPr>
            <a:r>
              <a:rPr sz="2200" spc="-5" dirty="0">
                <a:latin typeface="Times New Roman"/>
                <a:cs typeface="Times New Roman"/>
              </a:rPr>
              <a:t>Punti</a:t>
            </a:r>
            <a:r>
              <a:rPr sz="2200" spc="-10" dirty="0">
                <a:latin typeface="Times New Roman"/>
                <a:cs typeface="Times New Roman"/>
              </a:rPr>
              <a:t> </a:t>
            </a:r>
            <a:r>
              <a:rPr sz="2200" dirty="0">
                <a:latin typeface="Times New Roman"/>
                <a:cs typeface="Times New Roman"/>
              </a:rPr>
              <a:t>di</a:t>
            </a:r>
            <a:r>
              <a:rPr sz="2200" spc="-5" dirty="0">
                <a:latin typeface="Times New Roman"/>
                <a:cs typeface="Times New Roman"/>
              </a:rPr>
              <a:t> compressione</a:t>
            </a:r>
            <a:r>
              <a:rPr sz="2200" spc="-10" dirty="0">
                <a:latin typeface="Times New Roman"/>
                <a:cs typeface="Times New Roman"/>
              </a:rPr>
              <a:t> </a:t>
            </a:r>
            <a:r>
              <a:rPr sz="2200" spc="-5" dirty="0">
                <a:latin typeface="Times New Roman"/>
                <a:cs typeface="Times New Roman"/>
              </a:rPr>
              <a:t>sulle arterie:</a:t>
            </a:r>
            <a:endParaRPr sz="2200">
              <a:latin typeface="Times New Roman"/>
              <a:cs typeface="Times New Roman"/>
            </a:endParaRPr>
          </a:p>
        </p:txBody>
      </p:sp>
      <p:sp>
        <p:nvSpPr>
          <p:cNvPr id="4" name="object 4"/>
          <p:cNvSpPr txBox="1"/>
          <p:nvPr/>
        </p:nvSpPr>
        <p:spPr>
          <a:xfrm>
            <a:off x="534987" y="4104745"/>
            <a:ext cx="5104130" cy="749935"/>
          </a:xfrm>
          <a:prstGeom prst="rect">
            <a:avLst/>
          </a:prstGeom>
        </p:spPr>
        <p:txBody>
          <a:bodyPr vert="horz" wrap="square" lIns="0" tIns="12700" rIns="0" bIns="0" rtlCol="0">
            <a:spAutoFit/>
          </a:bodyPr>
          <a:lstStyle/>
          <a:p>
            <a:pPr marL="12700" marR="5080">
              <a:lnSpc>
                <a:spcPct val="108000"/>
              </a:lnSpc>
              <a:spcBef>
                <a:spcPts val="100"/>
              </a:spcBef>
            </a:pPr>
            <a:r>
              <a:rPr sz="2200" spc="-5" dirty="0">
                <a:latin typeface="Times New Roman"/>
                <a:cs typeface="Times New Roman"/>
              </a:rPr>
              <a:t>Comprime</a:t>
            </a:r>
            <a:r>
              <a:rPr sz="2200" spc="5" dirty="0">
                <a:latin typeface="Times New Roman"/>
                <a:cs typeface="Times New Roman"/>
              </a:rPr>
              <a:t> </a:t>
            </a:r>
            <a:r>
              <a:rPr sz="2200" i="1" spc="-5" dirty="0">
                <a:solidFill>
                  <a:srgbClr val="FF0000"/>
                </a:solidFill>
                <a:latin typeface="Times New Roman"/>
                <a:cs typeface="Times New Roman"/>
              </a:rPr>
              <a:t>l’arteria</a:t>
            </a:r>
            <a:r>
              <a:rPr sz="2200" i="1" spc="70" dirty="0">
                <a:solidFill>
                  <a:srgbClr val="FF0000"/>
                </a:solidFill>
                <a:latin typeface="Times New Roman"/>
                <a:cs typeface="Times New Roman"/>
              </a:rPr>
              <a:t> </a:t>
            </a:r>
            <a:r>
              <a:rPr sz="2200" i="1" spc="-5" dirty="0">
                <a:solidFill>
                  <a:srgbClr val="FF0000"/>
                </a:solidFill>
                <a:latin typeface="Times New Roman"/>
                <a:cs typeface="Times New Roman"/>
              </a:rPr>
              <a:t>omerale</a:t>
            </a:r>
            <a:r>
              <a:rPr sz="2200" i="1" dirty="0">
                <a:solidFill>
                  <a:srgbClr val="FF0000"/>
                </a:solidFill>
                <a:latin typeface="Times New Roman"/>
                <a:cs typeface="Times New Roman"/>
              </a:rPr>
              <a:t> </a:t>
            </a:r>
            <a:r>
              <a:rPr sz="2200" spc="-5" dirty="0">
                <a:latin typeface="Times New Roman"/>
                <a:cs typeface="Times New Roman"/>
              </a:rPr>
              <a:t>sotto</a:t>
            </a:r>
            <a:r>
              <a:rPr sz="2200" spc="70" dirty="0">
                <a:latin typeface="Times New Roman"/>
                <a:cs typeface="Times New Roman"/>
              </a:rPr>
              <a:t> </a:t>
            </a:r>
            <a:r>
              <a:rPr sz="2200" spc="-5" dirty="0">
                <a:latin typeface="Times New Roman"/>
                <a:cs typeface="Times New Roman"/>
              </a:rPr>
              <a:t>il</a:t>
            </a:r>
            <a:r>
              <a:rPr sz="2200" spc="65" dirty="0">
                <a:latin typeface="Times New Roman"/>
                <a:cs typeface="Times New Roman"/>
              </a:rPr>
              <a:t> </a:t>
            </a:r>
            <a:r>
              <a:rPr sz="2200" spc="-5" dirty="0">
                <a:latin typeface="Times New Roman"/>
                <a:cs typeface="Times New Roman"/>
              </a:rPr>
              <a:t>muscolo </a:t>
            </a:r>
            <a:r>
              <a:rPr sz="2200" spc="-535" dirty="0">
                <a:latin typeface="Times New Roman"/>
                <a:cs typeface="Times New Roman"/>
              </a:rPr>
              <a:t> </a:t>
            </a:r>
            <a:r>
              <a:rPr sz="2200" spc="-5" dirty="0">
                <a:latin typeface="Times New Roman"/>
                <a:cs typeface="Times New Roman"/>
              </a:rPr>
              <a:t>bicipite</a:t>
            </a:r>
            <a:r>
              <a:rPr sz="2200" spc="-10" dirty="0">
                <a:latin typeface="Times New Roman"/>
                <a:cs typeface="Times New Roman"/>
              </a:rPr>
              <a:t> </a:t>
            </a:r>
            <a:r>
              <a:rPr sz="2200" spc="-5" dirty="0">
                <a:latin typeface="Times New Roman"/>
                <a:cs typeface="Times New Roman"/>
              </a:rPr>
              <a:t>brachiale</a:t>
            </a:r>
            <a:endParaRPr sz="2200">
              <a:latin typeface="Times New Roman"/>
              <a:cs typeface="Times New Roman"/>
            </a:endParaRPr>
          </a:p>
        </p:txBody>
      </p:sp>
      <p:sp>
        <p:nvSpPr>
          <p:cNvPr id="5" name="object 5"/>
          <p:cNvSpPr txBox="1"/>
          <p:nvPr/>
        </p:nvSpPr>
        <p:spPr>
          <a:xfrm>
            <a:off x="606921" y="953591"/>
            <a:ext cx="8134984" cy="269240"/>
          </a:xfrm>
          <a:prstGeom prst="rect">
            <a:avLst/>
          </a:prstGeom>
        </p:spPr>
        <p:txBody>
          <a:bodyPr vert="horz" wrap="square" lIns="0" tIns="12700" rIns="0" bIns="0" rtlCol="0">
            <a:spAutoFit/>
          </a:bodyPr>
          <a:lstStyle/>
          <a:p>
            <a:pPr marL="12700">
              <a:lnSpc>
                <a:spcPct val="100000"/>
              </a:lnSpc>
              <a:spcBef>
                <a:spcPts val="100"/>
              </a:spcBef>
            </a:pPr>
            <a:r>
              <a:rPr sz="1600" b="1" u="heavy" spc="-10" dirty="0">
                <a:solidFill>
                  <a:srgbClr val="333399"/>
                </a:solidFill>
                <a:uFill>
                  <a:solidFill>
                    <a:srgbClr val="333399"/>
                  </a:solidFill>
                </a:uFill>
                <a:latin typeface="Arial"/>
                <a:cs typeface="Arial"/>
              </a:rPr>
              <a:t>METODO</a:t>
            </a:r>
            <a:r>
              <a:rPr sz="1600" b="1" u="heavy" dirty="0">
                <a:solidFill>
                  <a:srgbClr val="333399"/>
                </a:solidFill>
                <a:uFill>
                  <a:solidFill>
                    <a:srgbClr val="333399"/>
                  </a:solidFill>
                </a:uFill>
                <a:latin typeface="Arial"/>
                <a:cs typeface="Arial"/>
              </a:rPr>
              <a:t> </a:t>
            </a:r>
            <a:r>
              <a:rPr sz="1600" b="1" u="heavy" spc="-5" dirty="0">
                <a:solidFill>
                  <a:srgbClr val="333399"/>
                </a:solidFill>
                <a:uFill>
                  <a:solidFill>
                    <a:srgbClr val="333399"/>
                  </a:solidFill>
                </a:uFill>
                <a:latin typeface="Arial"/>
                <a:cs typeface="Arial"/>
              </a:rPr>
              <a:t>DELLA</a:t>
            </a:r>
            <a:r>
              <a:rPr sz="1600" b="1" u="heavy" spc="-50" dirty="0">
                <a:solidFill>
                  <a:srgbClr val="333399"/>
                </a:solidFill>
                <a:uFill>
                  <a:solidFill>
                    <a:srgbClr val="333399"/>
                  </a:solidFill>
                </a:uFill>
                <a:latin typeface="Arial"/>
                <a:cs typeface="Arial"/>
              </a:rPr>
              <a:t> </a:t>
            </a:r>
            <a:r>
              <a:rPr sz="1600" b="1" u="heavy" spc="-5" dirty="0">
                <a:solidFill>
                  <a:srgbClr val="333399"/>
                </a:solidFill>
                <a:uFill>
                  <a:solidFill>
                    <a:srgbClr val="333399"/>
                  </a:solidFill>
                </a:uFill>
                <a:latin typeface="Arial"/>
                <a:cs typeface="Arial"/>
              </a:rPr>
              <a:t>COMPRESSIONE</a:t>
            </a:r>
            <a:r>
              <a:rPr sz="1600" b="1" u="heavy" spc="455" dirty="0">
                <a:solidFill>
                  <a:srgbClr val="333399"/>
                </a:solidFill>
                <a:uFill>
                  <a:solidFill>
                    <a:srgbClr val="333399"/>
                  </a:solidFill>
                </a:uFill>
                <a:latin typeface="Arial"/>
                <a:cs typeface="Arial"/>
              </a:rPr>
              <a:t> </a:t>
            </a:r>
            <a:r>
              <a:rPr sz="1600" b="1" u="heavy" spc="-20" dirty="0">
                <a:solidFill>
                  <a:srgbClr val="333399"/>
                </a:solidFill>
                <a:uFill>
                  <a:solidFill>
                    <a:srgbClr val="333399"/>
                  </a:solidFill>
                </a:uFill>
                <a:latin typeface="Arial"/>
                <a:cs typeface="Arial"/>
              </a:rPr>
              <a:t>DIGITALE</a:t>
            </a:r>
            <a:r>
              <a:rPr sz="1600" b="1" u="heavy" spc="-50" dirty="0">
                <a:solidFill>
                  <a:srgbClr val="333399"/>
                </a:solidFill>
                <a:uFill>
                  <a:solidFill>
                    <a:srgbClr val="333399"/>
                  </a:solidFill>
                </a:uFill>
                <a:latin typeface="Arial"/>
                <a:cs typeface="Arial"/>
              </a:rPr>
              <a:t> </a:t>
            </a:r>
            <a:r>
              <a:rPr sz="1600" b="1" u="heavy" dirty="0">
                <a:solidFill>
                  <a:srgbClr val="333399"/>
                </a:solidFill>
                <a:uFill>
                  <a:solidFill>
                    <a:srgbClr val="333399"/>
                  </a:solidFill>
                </a:uFill>
                <a:latin typeface="Arial"/>
                <a:cs typeface="Arial"/>
              </a:rPr>
              <a:t>A</a:t>
            </a:r>
            <a:r>
              <a:rPr sz="1600" b="1" u="heavy" spc="-50" dirty="0">
                <a:solidFill>
                  <a:srgbClr val="333399"/>
                </a:solidFill>
                <a:uFill>
                  <a:solidFill>
                    <a:srgbClr val="333399"/>
                  </a:solidFill>
                </a:uFill>
                <a:latin typeface="Arial"/>
                <a:cs typeface="Arial"/>
              </a:rPr>
              <a:t> </a:t>
            </a:r>
            <a:r>
              <a:rPr sz="1600" b="1" u="heavy" spc="-20" dirty="0">
                <a:solidFill>
                  <a:srgbClr val="333399"/>
                </a:solidFill>
                <a:uFill>
                  <a:solidFill>
                    <a:srgbClr val="333399"/>
                  </a:solidFill>
                </a:uFill>
                <a:latin typeface="Arial"/>
                <a:cs typeface="Arial"/>
              </a:rPr>
              <a:t>DISTANZA</a:t>
            </a:r>
            <a:r>
              <a:rPr sz="1600" b="1" u="heavy" spc="-55" dirty="0">
                <a:solidFill>
                  <a:srgbClr val="333399"/>
                </a:solidFill>
                <a:uFill>
                  <a:solidFill>
                    <a:srgbClr val="333399"/>
                  </a:solidFill>
                </a:uFill>
                <a:latin typeface="Arial"/>
                <a:cs typeface="Arial"/>
              </a:rPr>
              <a:t> </a:t>
            </a:r>
            <a:r>
              <a:rPr sz="1600" b="1" u="heavy" dirty="0">
                <a:solidFill>
                  <a:srgbClr val="333399"/>
                </a:solidFill>
                <a:uFill>
                  <a:solidFill>
                    <a:srgbClr val="333399"/>
                  </a:solidFill>
                </a:uFill>
                <a:latin typeface="Arial"/>
                <a:cs typeface="Arial"/>
              </a:rPr>
              <a:t>DEL</a:t>
            </a:r>
            <a:r>
              <a:rPr sz="1600" b="1" u="heavy" spc="-20" dirty="0">
                <a:solidFill>
                  <a:srgbClr val="333399"/>
                </a:solidFill>
                <a:uFill>
                  <a:solidFill>
                    <a:srgbClr val="333399"/>
                  </a:solidFill>
                </a:uFill>
                <a:latin typeface="Arial"/>
                <a:cs typeface="Arial"/>
              </a:rPr>
              <a:t> </a:t>
            </a:r>
            <a:r>
              <a:rPr sz="1600" b="1" u="heavy" spc="-5" dirty="0">
                <a:solidFill>
                  <a:srgbClr val="333399"/>
                </a:solidFill>
                <a:uFill>
                  <a:solidFill>
                    <a:srgbClr val="333399"/>
                  </a:solidFill>
                </a:uFill>
                <a:latin typeface="Arial"/>
                <a:cs typeface="Arial"/>
              </a:rPr>
              <a:t>POLSO</a:t>
            </a:r>
            <a:r>
              <a:rPr sz="1600" b="1" u="heavy" spc="-50" dirty="0">
                <a:solidFill>
                  <a:srgbClr val="333399"/>
                </a:solidFill>
                <a:uFill>
                  <a:solidFill>
                    <a:srgbClr val="333399"/>
                  </a:solidFill>
                </a:uFill>
                <a:latin typeface="Arial"/>
                <a:cs typeface="Arial"/>
              </a:rPr>
              <a:t> </a:t>
            </a:r>
            <a:r>
              <a:rPr sz="1600" b="1" u="heavy" spc="-5" dirty="0">
                <a:solidFill>
                  <a:srgbClr val="333399"/>
                </a:solidFill>
                <a:uFill>
                  <a:solidFill>
                    <a:srgbClr val="333399"/>
                  </a:solidFill>
                </a:uFill>
                <a:latin typeface="Arial"/>
                <a:cs typeface="Arial"/>
              </a:rPr>
              <a:t>ARTERIOSO</a:t>
            </a:r>
            <a:endParaRPr sz="1600">
              <a:latin typeface="Arial"/>
              <a:cs typeface="Arial"/>
            </a:endParaRPr>
          </a:p>
        </p:txBody>
      </p:sp>
      <p:sp>
        <p:nvSpPr>
          <p:cNvPr id="6" name="object 6"/>
          <p:cNvSpPr txBox="1"/>
          <p:nvPr/>
        </p:nvSpPr>
        <p:spPr>
          <a:xfrm>
            <a:off x="293538" y="3146482"/>
            <a:ext cx="8448367" cy="256480"/>
          </a:xfrm>
          <a:prstGeom prst="rect">
            <a:avLst/>
          </a:prstGeom>
          <a:solidFill>
            <a:srgbClr val="000066"/>
          </a:solidFill>
          <a:ln w="28575">
            <a:solidFill>
              <a:srgbClr val="000000"/>
            </a:solidFill>
          </a:ln>
        </p:spPr>
        <p:txBody>
          <a:bodyPr vert="horz" wrap="square" lIns="0" tIns="0" rIns="0" bIns="0" rtlCol="0">
            <a:spAutoFit/>
          </a:bodyPr>
          <a:lstStyle/>
          <a:p>
            <a:pPr marL="39370" algn="ctr">
              <a:lnSpc>
                <a:spcPts val="2020"/>
              </a:lnSpc>
            </a:pPr>
            <a:r>
              <a:rPr sz="1800" spc="-5" dirty="0">
                <a:solidFill>
                  <a:srgbClr val="FFFFFF"/>
                </a:solidFill>
                <a:latin typeface="Arial MT"/>
                <a:cs typeface="Arial MT"/>
              </a:rPr>
              <a:t>EMORRAGIA</a:t>
            </a:r>
            <a:r>
              <a:rPr sz="1800" spc="-110" dirty="0">
                <a:solidFill>
                  <a:srgbClr val="FFFFFF"/>
                </a:solidFill>
                <a:latin typeface="Arial MT"/>
                <a:cs typeface="Arial MT"/>
              </a:rPr>
              <a:t> </a:t>
            </a:r>
            <a:r>
              <a:rPr sz="1800" dirty="0">
                <a:solidFill>
                  <a:srgbClr val="FFFFFF"/>
                </a:solidFill>
                <a:latin typeface="Arial MT"/>
                <a:cs typeface="Arial MT"/>
              </a:rPr>
              <a:t>DELLA</a:t>
            </a:r>
            <a:r>
              <a:rPr sz="1800" spc="-105" dirty="0">
                <a:solidFill>
                  <a:srgbClr val="FFFFFF"/>
                </a:solidFill>
                <a:latin typeface="Arial MT"/>
                <a:cs typeface="Arial MT"/>
              </a:rPr>
              <a:t> </a:t>
            </a:r>
            <a:r>
              <a:rPr sz="1800" spc="-35" dirty="0">
                <a:solidFill>
                  <a:srgbClr val="FFFFFF"/>
                </a:solidFill>
                <a:latin typeface="Arial MT"/>
                <a:cs typeface="Arial MT"/>
              </a:rPr>
              <a:t>PARTE</a:t>
            </a:r>
            <a:r>
              <a:rPr sz="1800" spc="-5" dirty="0">
                <a:solidFill>
                  <a:srgbClr val="FFFFFF"/>
                </a:solidFill>
                <a:latin typeface="Arial MT"/>
                <a:cs typeface="Arial MT"/>
              </a:rPr>
              <a:t> </a:t>
            </a:r>
            <a:r>
              <a:rPr sz="1800" dirty="0">
                <a:solidFill>
                  <a:srgbClr val="FFFFFF"/>
                </a:solidFill>
                <a:latin typeface="Arial MT"/>
                <a:cs typeface="Arial MT"/>
              </a:rPr>
              <a:t>BASSA</a:t>
            </a:r>
            <a:r>
              <a:rPr sz="1800" spc="-105" dirty="0">
                <a:solidFill>
                  <a:srgbClr val="FFFFFF"/>
                </a:solidFill>
                <a:latin typeface="Arial MT"/>
                <a:cs typeface="Arial MT"/>
              </a:rPr>
              <a:t> </a:t>
            </a:r>
            <a:r>
              <a:rPr sz="1800" dirty="0">
                <a:solidFill>
                  <a:srgbClr val="FFFFFF"/>
                </a:solidFill>
                <a:latin typeface="Arial MT"/>
                <a:cs typeface="Arial MT"/>
              </a:rPr>
              <a:t>DEL</a:t>
            </a:r>
            <a:r>
              <a:rPr sz="1800" spc="-80" dirty="0">
                <a:solidFill>
                  <a:srgbClr val="FFFFFF"/>
                </a:solidFill>
                <a:latin typeface="Arial MT"/>
                <a:cs typeface="Arial MT"/>
              </a:rPr>
              <a:t> </a:t>
            </a:r>
            <a:r>
              <a:rPr sz="1800" spc="-5" dirty="0">
                <a:solidFill>
                  <a:srgbClr val="FFFFFF"/>
                </a:solidFill>
                <a:latin typeface="Arial MT"/>
                <a:cs typeface="Arial MT"/>
              </a:rPr>
              <a:t>BRACCIO,</a:t>
            </a:r>
            <a:r>
              <a:rPr lang="it-IT" dirty="0">
                <a:latin typeface="Arial MT"/>
                <a:cs typeface="Arial MT"/>
              </a:rPr>
              <a:t> </a:t>
            </a:r>
            <a:r>
              <a:rPr sz="1800" spc="-25" dirty="0">
                <a:solidFill>
                  <a:srgbClr val="FFFFFF"/>
                </a:solidFill>
                <a:latin typeface="Arial MT"/>
                <a:cs typeface="Arial MT"/>
              </a:rPr>
              <a:t>AVAMBRACCIO</a:t>
            </a:r>
            <a:r>
              <a:rPr sz="1800" spc="-40" dirty="0">
                <a:solidFill>
                  <a:srgbClr val="FFFFFF"/>
                </a:solidFill>
                <a:latin typeface="Arial MT"/>
                <a:cs typeface="Arial MT"/>
              </a:rPr>
              <a:t> </a:t>
            </a:r>
            <a:r>
              <a:rPr sz="1800" dirty="0">
                <a:solidFill>
                  <a:srgbClr val="FFFFFF"/>
                </a:solidFill>
                <a:latin typeface="Arial MT"/>
                <a:cs typeface="Arial MT"/>
              </a:rPr>
              <a:t>E</a:t>
            </a:r>
            <a:r>
              <a:rPr lang="it-IT" spc="-30" dirty="0">
                <a:solidFill>
                  <a:srgbClr val="FFFFFF"/>
                </a:solidFill>
                <a:latin typeface="Arial MT"/>
                <a:cs typeface="Arial MT"/>
              </a:rPr>
              <a:t> </a:t>
            </a:r>
            <a:r>
              <a:rPr sz="1800" dirty="0">
                <a:solidFill>
                  <a:srgbClr val="FFFFFF"/>
                </a:solidFill>
                <a:latin typeface="Arial MT"/>
                <a:cs typeface="Arial MT"/>
              </a:rPr>
              <a:t>MANO</a:t>
            </a:r>
            <a:endParaRPr sz="1800" dirty="0">
              <a:latin typeface="Arial MT"/>
              <a:cs typeface="Arial MT"/>
            </a:endParaRPr>
          </a:p>
        </p:txBody>
      </p:sp>
      <p:grpSp>
        <p:nvGrpSpPr>
          <p:cNvPr id="7" name="object 7"/>
          <p:cNvGrpSpPr/>
          <p:nvPr/>
        </p:nvGrpSpPr>
        <p:grpSpPr>
          <a:xfrm>
            <a:off x="6234748" y="3600555"/>
            <a:ext cx="2425065" cy="2644140"/>
            <a:chOff x="6007100" y="4024312"/>
            <a:chExt cx="2425065" cy="2644140"/>
          </a:xfrm>
        </p:grpSpPr>
        <p:pic>
          <p:nvPicPr>
            <p:cNvPr id="8" name="object 8"/>
            <p:cNvPicPr/>
            <p:nvPr/>
          </p:nvPicPr>
          <p:blipFill>
            <a:blip r:embed="rId2" cstate="print"/>
            <a:stretch>
              <a:fillRect/>
            </a:stretch>
          </p:blipFill>
          <p:spPr>
            <a:xfrm>
              <a:off x="6015442" y="4032654"/>
              <a:ext cx="2416174" cy="2635250"/>
            </a:xfrm>
            <a:prstGeom prst="rect">
              <a:avLst/>
            </a:prstGeom>
          </p:spPr>
        </p:pic>
        <p:pic>
          <p:nvPicPr>
            <p:cNvPr id="9" name="object 9"/>
            <p:cNvPicPr/>
            <p:nvPr/>
          </p:nvPicPr>
          <p:blipFill>
            <a:blip r:embed="rId3" cstate="print"/>
            <a:stretch>
              <a:fillRect/>
            </a:stretch>
          </p:blipFill>
          <p:spPr>
            <a:xfrm>
              <a:off x="6021387" y="4038600"/>
              <a:ext cx="2260600" cy="2479675"/>
            </a:xfrm>
            <a:prstGeom prst="rect">
              <a:avLst/>
            </a:prstGeom>
          </p:spPr>
        </p:pic>
        <p:sp>
          <p:nvSpPr>
            <p:cNvPr id="10" name="object 10"/>
            <p:cNvSpPr/>
            <p:nvPr/>
          </p:nvSpPr>
          <p:spPr>
            <a:xfrm>
              <a:off x="6021387" y="4038600"/>
              <a:ext cx="2260600" cy="2479675"/>
            </a:xfrm>
            <a:custGeom>
              <a:avLst/>
              <a:gdLst/>
              <a:ahLst/>
              <a:cxnLst/>
              <a:rect l="l" t="t" r="r" b="b"/>
              <a:pathLst>
                <a:path w="2260600" h="2479675">
                  <a:moveTo>
                    <a:pt x="0" y="0"/>
                  </a:moveTo>
                  <a:lnTo>
                    <a:pt x="2260600" y="0"/>
                  </a:lnTo>
                  <a:lnTo>
                    <a:pt x="2260600" y="2479675"/>
                  </a:lnTo>
                  <a:lnTo>
                    <a:pt x="0" y="2479675"/>
                  </a:lnTo>
                  <a:lnTo>
                    <a:pt x="0" y="0"/>
                  </a:lnTo>
                  <a:close/>
                </a:path>
              </a:pathLst>
            </a:custGeom>
            <a:ln w="28575">
              <a:solidFill>
                <a:srgbClr val="000000"/>
              </a:solidFill>
            </a:ln>
          </p:spPr>
          <p:txBody>
            <a:bodyPr wrap="square" lIns="0" tIns="0" rIns="0" bIns="0" rtlCol="0"/>
            <a:lstStyle/>
            <a:p>
              <a:endParaRPr/>
            </a:p>
          </p:txBody>
        </p:sp>
      </p:gr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6921" y="128313"/>
            <a:ext cx="8134984" cy="1094740"/>
          </a:xfrm>
          <a:prstGeom prst="rect">
            <a:avLst/>
          </a:prstGeom>
        </p:spPr>
        <p:txBody>
          <a:bodyPr vert="horz" wrap="square" lIns="0" tIns="203835" rIns="0" bIns="0" rtlCol="0">
            <a:spAutoFit/>
          </a:bodyPr>
          <a:lstStyle/>
          <a:p>
            <a:pPr marR="130175" algn="ctr">
              <a:lnSpc>
                <a:spcPct val="100000"/>
              </a:lnSpc>
              <a:spcBef>
                <a:spcPts val="1605"/>
              </a:spcBef>
            </a:pPr>
            <a:r>
              <a:rPr sz="3600" b="1" spc="-5" dirty="0">
                <a:solidFill>
                  <a:srgbClr val="FF0000"/>
                </a:solidFill>
                <a:latin typeface="Times New Roman"/>
                <a:cs typeface="Times New Roman"/>
              </a:rPr>
              <a:t>Emorragia</a:t>
            </a:r>
            <a:r>
              <a:rPr sz="3600" b="1" spc="-25" dirty="0">
                <a:solidFill>
                  <a:srgbClr val="FF0000"/>
                </a:solidFill>
                <a:latin typeface="Times New Roman"/>
                <a:cs typeface="Times New Roman"/>
              </a:rPr>
              <a:t> </a:t>
            </a:r>
            <a:r>
              <a:rPr sz="3600" b="1" spc="-5" dirty="0">
                <a:solidFill>
                  <a:srgbClr val="FF0000"/>
                </a:solidFill>
                <a:latin typeface="Times New Roman"/>
                <a:cs typeface="Times New Roman"/>
              </a:rPr>
              <a:t>esterna</a:t>
            </a:r>
            <a:endParaRPr sz="3600">
              <a:latin typeface="Times New Roman"/>
              <a:cs typeface="Times New Roman"/>
            </a:endParaRPr>
          </a:p>
          <a:p>
            <a:pPr marL="12700">
              <a:lnSpc>
                <a:spcPct val="100000"/>
              </a:lnSpc>
              <a:spcBef>
                <a:spcPts val="670"/>
              </a:spcBef>
            </a:pPr>
            <a:r>
              <a:rPr sz="1600" b="1" u="heavy" spc="-10" dirty="0">
                <a:solidFill>
                  <a:srgbClr val="333399"/>
                </a:solidFill>
                <a:uFill>
                  <a:solidFill>
                    <a:srgbClr val="333399"/>
                  </a:solidFill>
                </a:uFill>
                <a:latin typeface="Arial"/>
                <a:cs typeface="Arial"/>
              </a:rPr>
              <a:t>METODO</a:t>
            </a:r>
            <a:r>
              <a:rPr sz="1600" b="1" u="heavy" dirty="0">
                <a:solidFill>
                  <a:srgbClr val="333399"/>
                </a:solidFill>
                <a:uFill>
                  <a:solidFill>
                    <a:srgbClr val="333399"/>
                  </a:solidFill>
                </a:uFill>
                <a:latin typeface="Arial"/>
                <a:cs typeface="Arial"/>
              </a:rPr>
              <a:t> </a:t>
            </a:r>
            <a:r>
              <a:rPr sz="1600" b="1" u="heavy" spc="-5" dirty="0">
                <a:solidFill>
                  <a:srgbClr val="333399"/>
                </a:solidFill>
                <a:uFill>
                  <a:solidFill>
                    <a:srgbClr val="333399"/>
                  </a:solidFill>
                </a:uFill>
                <a:latin typeface="Arial"/>
                <a:cs typeface="Arial"/>
              </a:rPr>
              <a:t>DELLA</a:t>
            </a:r>
            <a:r>
              <a:rPr sz="1600" b="1" u="heavy" spc="-50" dirty="0">
                <a:solidFill>
                  <a:srgbClr val="333399"/>
                </a:solidFill>
                <a:uFill>
                  <a:solidFill>
                    <a:srgbClr val="333399"/>
                  </a:solidFill>
                </a:uFill>
                <a:latin typeface="Arial"/>
                <a:cs typeface="Arial"/>
              </a:rPr>
              <a:t> </a:t>
            </a:r>
            <a:r>
              <a:rPr sz="1600" b="1" u="heavy" spc="-5" dirty="0">
                <a:solidFill>
                  <a:srgbClr val="333399"/>
                </a:solidFill>
                <a:uFill>
                  <a:solidFill>
                    <a:srgbClr val="333399"/>
                  </a:solidFill>
                </a:uFill>
                <a:latin typeface="Arial"/>
                <a:cs typeface="Arial"/>
              </a:rPr>
              <a:t>COMPRESSIONE</a:t>
            </a:r>
            <a:r>
              <a:rPr sz="1600" b="1" u="heavy" spc="455" dirty="0">
                <a:solidFill>
                  <a:srgbClr val="333399"/>
                </a:solidFill>
                <a:uFill>
                  <a:solidFill>
                    <a:srgbClr val="333399"/>
                  </a:solidFill>
                </a:uFill>
                <a:latin typeface="Arial"/>
                <a:cs typeface="Arial"/>
              </a:rPr>
              <a:t> </a:t>
            </a:r>
            <a:r>
              <a:rPr sz="1600" b="1" u="heavy" spc="-20" dirty="0">
                <a:solidFill>
                  <a:srgbClr val="333399"/>
                </a:solidFill>
                <a:uFill>
                  <a:solidFill>
                    <a:srgbClr val="333399"/>
                  </a:solidFill>
                </a:uFill>
                <a:latin typeface="Arial"/>
                <a:cs typeface="Arial"/>
              </a:rPr>
              <a:t>DIGITALE</a:t>
            </a:r>
            <a:r>
              <a:rPr sz="1600" b="1" u="heavy" spc="-50" dirty="0">
                <a:solidFill>
                  <a:srgbClr val="333399"/>
                </a:solidFill>
                <a:uFill>
                  <a:solidFill>
                    <a:srgbClr val="333399"/>
                  </a:solidFill>
                </a:uFill>
                <a:latin typeface="Arial"/>
                <a:cs typeface="Arial"/>
              </a:rPr>
              <a:t> </a:t>
            </a:r>
            <a:r>
              <a:rPr sz="1600" b="1" u="heavy" dirty="0">
                <a:solidFill>
                  <a:srgbClr val="333399"/>
                </a:solidFill>
                <a:uFill>
                  <a:solidFill>
                    <a:srgbClr val="333399"/>
                  </a:solidFill>
                </a:uFill>
                <a:latin typeface="Arial"/>
                <a:cs typeface="Arial"/>
              </a:rPr>
              <a:t>A</a:t>
            </a:r>
            <a:r>
              <a:rPr sz="1600" b="1" u="heavy" spc="-50" dirty="0">
                <a:solidFill>
                  <a:srgbClr val="333399"/>
                </a:solidFill>
                <a:uFill>
                  <a:solidFill>
                    <a:srgbClr val="333399"/>
                  </a:solidFill>
                </a:uFill>
                <a:latin typeface="Arial"/>
                <a:cs typeface="Arial"/>
              </a:rPr>
              <a:t> </a:t>
            </a:r>
            <a:r>
              <a:rPr sz="1600" b="1" u="heavy" spc="-20" dirty="0">
                <a:solidFill>
                  <a:srgbClr val="333399"/>
                </a:solidFill>
                <a:uFill>
                  <a:solidFill>
                    <a:srgbClr val="333399"/>
                  </a:solidFill>
                </a:uFill>
                <a:latin typeface="Arial"/>
                <a:cs typeface="Arial"/>
              </a:rPr>
              <a:t>DISTANZA</a:t>
            </a:r>
            <a:r>
              <a:rPr sz="1600" b="1" u="heavy" spc="-55" dirty="0">
                <a:solidFill>
                  <a:srgbClr val="333399"/>
                </a:solidFill>
                <a:uFill>
                  <a:solidFill>
                    <a:srgbClr val="333399"/>
                  </a:solidFill>
                </a:uFill>
                <a:latin typeface="Arial"/>
                <a:cs typeface="Arial"/>
              </a:rPr>
              <a:t> </a:t>
            </a:r>
            <a:r>
              <a:rPr sz="1600" b="1" u="heavy" dirty="0">
                <a:solidFill>
                  <a:srgbClr val="333399"/>
                </a:solidFill>
                <a:uFill>
                  <a:solidFill>
                    <a:srgbClr val="333399"/>
                  </a:solidFill>
                </a:uFill>
                <a:latin typeface="Arial"/>
                <a:cs typeface="Arial"/>
              </a:rPr>
              <a:t>DEL</a:t>
            </a:r>
            <a:r>
              <a:rPr sz="1600" b="1" u="heavy" spc="-20" dirty="0">
                <a:solidFill>
                  <a:srgbClr val="333399"/>
                </a:solidFill>
                <a:uFill>
                  <a:solidFill>
                    <a:srgbClr val="333399"/>
                  </a:solidFill>
                </a:uFill>
                <a:latin typeface="Arial"/>
                <a:cs typeface="Arial"/>
              </a:rPr>
              <a:t> </a:t>
            </a:r>
            <a:r>
              <a:rPr sz="1600" b="1" u="heavy" spc="-5" dirty="0">
                <a:solidFill>
                  <a:srgbClr val="333399"/>
                </a:solidFill>
                <a:uFill>
                  <a:solidFill>
                    <a:srgbClr val="333399"/>
                  </a:solidFill>
                </a:uFill>
                <a:latin typeface="Arial"/>
                <a:cs typeface="Arial"/>
              </a:rPr>
              <a:t>POLSO</a:t>
            </a:r>
            <a:r>
              <a:rPr sz="1600" b="1" u="heavy" spc="-50" dirty="0">
                <a:solidFill>
                  <a:srgbClr val="333399"/>
                </a:solidFill>
                <a:uFill>
                  <a:solidFill>
                    <a:srgbClr val="333399"/>
                  </a:solidFill>
                </a:uFill>
                <a:latin typeface="Arial"/>
                <a:cs typeface="Arial"/>
              </a:rPr>
              <a:t> </a:t>
            </a:r>
            <a:r>
              <a:rPr sz="1600" b="1" u="heavy" spc="-5" dirty="0">
                <a:solidFill>
                  <a:srgbClr val="333399"/>
                </a:solidFill>
                <a:uFill>
                  <a:solidFill>
                    <a:srgbClr val="333399"/>
                  </a:solidFill>
                </a:uFill>
                <a:latin typeface="Arial"/>
                <a:cs typeface="Arial"/>
              </a:rPr>
              <a:t>ARTERIOSO</a:t>
            </a:r>
            <a:endParaRPr sz="1600">
              <a:latin typeface="Arial"/>
              <a:cs typeface="Arial"/>
            </a:endParaRPr>
          </a:p>
        </p:txBody>
      </p:sp>
      <p:sp>
        <p:nvSpPr>
          <p:cNvPr id="3" name="object 3"/>
          <p:cNvSpPr txBox="1"/>
          <p:nvPr/>
        </p:nvSpPr>
        <p:spPr>
          <a:xfrm>
            <a:off x="407987" y="1622028"/>
            <a:ext cx="5205730" cy="1292225"/>
          </a:xfrm>
          <a:prstGeom prst="rect">
            <a:avLst/>
          </a:prstGeom>
        </p:spPr>
        <p:txBody>
          <a:bodyPr vert="horz" wrap="square" lIns="0" tIns="12700" rIns="0" bIns="0" rtlCol="0">
            <a:spAutoFit/>
          </a:bodyPr>
          <a:lstStyle/>
          <a:p>
            <a:pPr marL="2908300">
              <a:lnSpc>
                <a:spcPct val="100000"/>
              </a:lnSpc>
              <a:spcBef>
                <a:spcPts val="100"/>
              </a:spcBef>
            </a:pPr>
            <a:r>
              <a:rPr sz="3200" b="1" dirty="0">
                <a:solidFill>
                  <a:srgbClr val="333399"/>
                </a:solidFill>
                <a:latin typeface="Times New Roman"/>
                <a:cs typeface="Times New Roman"/>
              </a:rPr>
              <a:t>C</a:t>
            </a:r>
            <a:r>
              <a:rPr sz="3200" b="1" spc="-5" dirty="0">
                <a:solidFill>
                  <a:srgbClr val="333399"/>
                </a:solidFill>
                <a:latin typeface="Times New Roman"/>
                <a:cs typeface="Times New Roman"/>
              </a:rPr>
              <a:t>O</a:t>
            </a:r>
            <a:r>
              <a:rPr sz="3200" b="1" dirty="0">
                <a:solidFill>
                  <a:srgbClr val="333399"/>
                </a:solidFill>
                <a:latin typeface="Times New Roman"/>
                <a:cs typeface="Times New Roman"/>
              </a:rPr>
              <a:t>SA</a:t>
            </a:r>
            <a:r>
              <a:rPr sz="3200" b="1" spc="-180" dirty="0">
                <a:solidFill>
                  <a:srgbClr val="333399"/>
                </a:solidFill>
                <a:latin typeface="Times New Roman"/>
                <a:cs typeface="Times New Roman"/>
              </a:rPr>
              <a:t> </a:t>
            </a:r>
            <a:r>
              <a:rPr sz="3200" b="1" spc="-240" dirty="0">
                <a:solidFill>
                  <a:srgbClr val="333399"/>
                </a:solidFill>
                <a:latin typeface="Times New Roman"/>
                <a:cs typeface="Times New Roman"/>
              </a:rPr>
              <a:t>F</a:t>
            </a:r>
            <a:r>
              <a:rPr sz="3200" b="1" dirty="0">
                <a:solidFill>
                  <a:srgbClr val="333399"/>
                </a:solidFill>
                <a:latin typeface="Times New Roman"/>
                <a:cs typeface="Times New Roman"/>
              </a:rPr>
              <a:t>ARE</a:t>
            </a:r>
            <a:endParaRPr sz="3200">
              <a:latin typeface="Times New Roman"/>
              <a:cs typeface="Times New Roman"/>
            </a:endParaRPr>
          </a:p>
          <a:p>
            <a:pPr>
              <a:lnSpc>
                <a:spcPct val="100000"/>
              </a:lnSpc>
              <a:spcBef>
                <a:spcPts val="40"/>
              </a:spcBef>
            </a:pPr>
            <a:endParaRPr sz="3000">
              <a:latin typeface="Times New Roman"/>
              <a:cs typeface="Times New Roman"/>
            </a:endParaRPr>
          </a:p>
          <a:p>
            <a:pPr marL="12700">
              <a:lnSpc>
                <a:spcPct val="100000"/>
              </a:lnSpc>
              <a:spcBef>
                <a:spcPts val="5"/>
              </a:spcBef>
            </a:pPr>
            <a:r>
              <a:rPr sz="2200" spc="-5" dirty="0">
                <a:latin typeface="Times New Roman"/>
                <a:cs typeface="Times New Roman"/>
              </a:rPr>
              <a:t>Punti</a:t>
            </a:r>
            <a:r>
              <a:rPr sz="2200" spc="-10" dirty="0">
                <a:latin typeface="Times New Roman"/>
                <a:cs typeface="Times New Roman"/>
              </a:rPr>
              <a:t> </a:t>
            </a:r>
            <a:r>
              <a:rPr sz="2200" dirty="0">
                <a:latin typeface="Times New Roman"/>
                <a:cs typeface="Times New Roman"/>
              </a:rPr>
              <a:t>di</a:t>
            </a:r>
            <a:r>
              <a:rPr sz="2200" spc="-5" dirty="0">
                <a:latin typeface="Times New Roman"/>
                <a:cs typeface="Times New Roman"/>
              </a:rPr>
              <a:t> compressione</a:t>
            </a:r>
            <a:r>
              <a:rPr sz="2200" spc="-10" dirty="0">
                <a:latin typeface="Times New Roman"/>
                <a:cs typeface="Times New Roman"/>
              </a:rPr>
              <a:t> </a:t>
            </a:r>
            <a:r>
              <a:rPr sz="2200" spc="-5" dirty="0">
                <a:latin typeface="Times New Roman"/>
                <a:cs typeface="Times New Roman"/>
              </a:rPr>
              <a:t>sulle arterie:</a:t>
            </a:r>
            <a:endParaRPr sz="2200">
              <a:latin typeface="Times New Roman"/>
              <a:cs typeface="Times New Roman"/>
            </a:endParaRPr>
          </a:p>
        </p:txBody>
      </p:sp>
      <p:sp>
        <p:nvSpPr>
          <p:cNvPr id="4" name="object 4"/>
          <p:cNvSpPr txBox="1"/>
          <p:nvPr/>
        </p:nvSpPr>
        <p:spPr>
          <a:xfrm>
            <a:off x="634999" y="4352289"/>
            <a:ext cx="4953000" cy="1111885"/>
          </a:xfrm>
          <a:prstGeom prst="rect">
            <a:avLst/>
          </a:prstGeom>
        </p:spPr>
        <p:txBody>
          <a:bodyPr vert="horz" wrap="square" lIns="0" tIns="12700" rIns="0" bIns="0" rtlCol="0">
            <a:spAutoFit/>
          </a:bodyPr>
          <a:lstStyle/>
          <a:p>
            <a:pPr marL="12700" marR="5080" algn="just">
              <a:lnSpc>
                <a:spcPct val="108000"/>
              </a:lnSpc>
              <a:spcBef>
                <a:spcPts val="100"/>
              </a:spcBef>
            </a:pPr>
            <a:r>
              <a:rPr sz="2200" spc="-5" dirty="0">
                <a:latin typeface="Times New Roman"/>
                <a:cs typeface="Times New Roman"/>
              </a:rPr>
              <a:t>Comprime </a:t>
            </a:r>
            <a:r>
              <a:rPr sz="2200" i="1" spc="-5" dirty="0">
                <a:solidFill>
                  <a:srgbClr val="FF0000"/>
                </a:solidFill>
                <a:latin typeface="Times New Roman"/>
                <a:cs typeface="Times New Roman"/>
              </a:rPr>
              <a:t>l’arteria femorale </a:t>
            </a:r>
            <a:r>
              <a:rPr sz="2200" dirty="0">
                <a:latin typeface="Times New Roman"/>
                <a:cs typeface="Times New Roman"/>
              </a:rPr>
              <a:t>a </a:t>
            </a:r>
            <a:r>
              <a:rPr sz="2200" spc="-5" dirty="0">
                <a:latin typeface="Times New Roman"/>
                <a:cs typeface="Times New Roman"/>
              </a:rPr>
              <a:t>livello della </a:t>
            </a:r>
            <a:r>
              <a:rPr sz="2200" dirty="0">
                <a:latin typeface="Times New Roman"/>
                <a:cs typeface="Times New Roman"/>
              </a:rPr>
              <a:t> </a:t>
            </a:r>
            <a:r>
              <a:rPr sz="2200" spc="-5" dirty="0">
                <a:latin typeface="Times New Roman"/>
                <a:cs typeface="Times New Roman"/>
              </a:rPr>
              <a:t>piega inguinale, in prossimità dei genitali </a:t>
            </a:r>
            <a:r>
              <a:rPr sz="2200" dirty="0">
                <a:latin typeface="Times New Roman"/>
                <a:cs typeface="Times New Roman"/>
              </a:rPr>
              <a:t> </a:t>
            </a:r>
            <a:r>
              <a:rPr sz="2200" spc="-5" dirty="0">
                <a:latin typeface="Times New Roman"/>
                <a:cs typeface="Times New Roman"/>
              </a:rPr>
              <a:t>esterni</a:t>
            </a:r>
            <a:endParaRPr sz="2200">
              <a:latin typeface="Times New Roman"/>
              <a:cs typeface="Times New Roman"/>
            </a:endParaRPr>
          </a:p>
        </p:txBody>
      </p:sp>
      <p:sp>
        <p:nvSpPr>
          <p:cNvPr id="5" name="object 5"/>
          <p:cNvSpPr txBox="1"/>
          <p:nvPr/>
        </p:nvSpPr>
        <p:spPr>
          <a:xfrm>
            <a:off x="1752600" y="3159125"/>
            <a:ext cx="6184900" cy="406400"/>
          </a:xfrm>
          <a:prstGeom prst="rect">
            <a:avLst/>
          </a:prstGeom>
          <a:solidFill>
            <a:srgbClr val="000066"/>
          </a:solidFill>
          <a:ln w="28575">
            <a:solidFill>
              <a:srgbClr val="000000"/>
            </a:solidFill>
          </a:ln>
        </p:spPr>
        <p:txBody>
          <a:bodyPr vert="horz" wrap="square" lIns="0" tIns="0" rIns="0" bIns="0" rtlCol="0">
            <a:spAutoFit/>
          </a:bodyPr>
          <a:lstStyle/>
          <a:p>
            <a:pPr marL="628650">
              <a:lnSpc>
                <a:spcPts val="2020"/>
              </a:lnSpc>
            </a:pPr>
            <a:r>
              <a:rPr sz="1800" spc="-5" dirty="0">
                <a:solidFill>
                  <a:srgbClr val="FFFFFF"/>
                </a:solidFill>
                <a:latin typeface="Arial MT"/>
                <a:cs typeface="Arial MT"/>
              </a:rPr>
              <a:t>EMORRAGIA</a:t>
            </a:r>
            <a:r>
              <a:rPr sz="1800" spc="-110" dirty="0">
                <a:solidFill>
                  <a:srgbClr val="FFFFFF"/>
                </a:solidFill>
                <a:latin typeface="Arial MT"/>
                <a:cs typeface="Arial MT"/>
              </a:rPr>
              <a:t> </a:t>
            </a:r>
            <a:r>
              <a:rPr sz="1800" spc="-10" dirty="0">
                <a:solidFill>
                  <a:srgbClr val="FFFFFF"/>
                </a:solidFill>
                <a:latin typeface="Arial MT"/>
                <a:cs typeface="Arial MT"/>
              </a:rPr>
              <a:t>DELL’INGUINE </a:t>
            </a:r>
            <a:r>
              <a:rPr sz="1800" dirty="0">
                <a:solidFill>
                  <a:srgbClr val="FFFFFF"/>
                </a:solidFill>
                <a:latin typeface="Arial MT"/>
                <a:cs typeface="Arial MT"/>
              </a:rPr>
              <a:t>O</a:t>
            </a:r>
            <a:r>
              <a:rPr sz="1800" spc="-15" dirty="0">
                <a:solidFill>
                  <a:srgbClr val="FFFFFF"/>
                </a:solidFill>
                <a:latin typeface="Arial MT"/>
                <a:cs typeface="Arial MT"/>
              </a:rPr>
              <a:t> </a:t>
            </a:r>
            <a:r>
              <a:rPr sz="1800" dirty="0">
                <a:solidFill>
                  <a:srgbClr val="FFFFFF"/>
                </a:solidFill>
                <a:latin typeface="Arial MT"/>
                <a:cs typeface="Arial MT"/>
              </a:rPr>
              <a:t>DELLA</a:t>
            </a:r>
            <a:r>
              <a:rPr sz="1800" spc="-105" dirty="0">
                <a:solidFill>
                  <a:srgbClr val="FFFFFF"/>
                </a:solidFill>
                <a:latin typeface="Arial MT"/>
                <a:cs typeface="Arial MT"/>
              </a:rPr>
              <a:t> </a:t>
            </a:r>
            <a:r>
              <a:rPr sz="1800" spc="-5" dirty="0">
                <a:solidFill>
                  <a:srgbClr val="FFFFFF"/>
                </a:solidFill>
                <a:latin typeface="Arial MT"/>
                <a:cs typeface="Arial MT"/>
              </a:rPr>
              <a:t>COSCIA</a:t>
            </a:r>
            <a:endParaRPr sz="1800">
              <a:latin typeface="Arial MT"/>
              <a:cs typeface="Arial MT"/>
            </a:endParaRPr>
          </a:p>
        </p:txBody>
      </p:sp>
      <p:grpSp>
        <p:nvGrpSpPr>
          <p:cNvPr id="6" name="object 6"/>
          <p:cNvGrpSpPr/>
          <p:nvPr/>
        </p:nvGrpSpPr>
        <p:grpSpPr>
          <a:xfrm>
            <a:off x="6096000" y="3718876"/>
            <a:ext cx="2526665" cy="2378710"/>
            <a:chOff x="6070600" y="3990975"/>
            <a:chExt cx="2526665" cy="2378710"/>
          </a:xfrm>
        </p:grpSpPr>
        <p:pic>
          <p:nvPicPr>
            <p:cNvPr id="7" name="object 7"/>
            <p:cNvPicPr/>
            <p:nvPr/>
          </p:nvPicPr>
          <p:blipFill>
            <a:blip r:embed="rId2" cstate="print"/>
            <a:stretch>
              <a:fillRect/>
            </a:stretch>
          </p:blipFill>
          <p:spPr>
            <a:xfrm>
              <a:off x="6078942" y="3999316"/>
              <a:ext cx="2517774" cy="2370137"/>
            </a:xfrm>
            <a:prstGeom prst="rect">
              <a:avLst/>
            </a:prstGeom>
          </p:spPr>
        </p:pic>
        <p:pic>
          <p:nvPicPr>
            <p:cNvPr id="8" name="object 8"/>
            <p:cNvPicPr/>
            <p:nvPr/>
          </p:nvPicPr>
          <p:blipFill>
            <a:blip r:embed="rId3" cstate="print"/>
            <a:stretch>
              <a:fillRect/>
            </a:stretch>
          </p:blipFill>
          <p:spPr>
            <a:xfrm>
              <a:off x="6084887" y="4005262"/>
              <a:ext cx="2362200" cy="2214562"/>
            </a:xfrm>
            <a:prstGeom prst="rect">
              <a:avLst/>
            </a:prstGeom>
          </p:spPr>
        </p:pic>
        <p:sp>
          <p:nvSpPr>
            <p:cNvPr id="9" name="object 9"/>
            <p:cNvSpPr/>
            <p:nvPr/>
          </p:nvSpPr>
          <p:spPr>
            <a:xfrm>
              <a:off x="6084887" y="4005262"/>
              <a:ext cx="2362200" cy="2214880"/>
            </a:xfrm>
            <a:custGeom>
              <a:avLst/>
              <a:gdLst/>
              <a:ahLst/>
              <a:cxnLst/>
              <a:rect l="l" t="t" r="r" b="b"/>
              <a:pathLst>
                <a:path w="2362200" h="2214879">
                  <a:moveTo>
                    <a:pt x="0" y="0"/>
                  </a:moveTo>
                  <a:lnTo>
                    <a:pt x="2362200" y="0"/>
                  </a:lnTo>
                  <a:lnTo>
                    <a:pt x="2362200" y="2214562"/>
                  </a:lnTo>
                  <a:lnTo>
                    <a:pt x="0" y="2214562"/>
                  </a:lnTo>
                  <a:lnTo>
                    <a:pt x="0" y="0"/>
                  </a:lnTo>
                  <a:close/>
                </a:path>
              </a:pathLst>
            </a:custGeom>
            <a:ln w="28575">
              <a:solidFill>
                <a:srgbClr val="000000"/>
              </a:solidFill>
            </a:ln>
          </p:spPr>
          <p:txBody>
            <a:bodyPr wrap="square" lIns="0" tIns="0" rIns="0" bIns="0" rtlCol="0"/>
            <a:lstStyle/>
            <a:p>
              <a:endParaRPr/>
            </a:p>
          </p:txBody>
        </p:sp>
      </p:gr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86519" rIns="0" bIns="0" rtlCol="0">
            <a:spAutoFit/>
          </a:bodyPr>
          <a:lstStyle/>
          <a:p>
            <a:pPr marL="66040" algn="ctr">
              <a:lnSpc>
                <a:spcPct val="100000"/>
              </a:lnSpc>
              <a:spcBef>
                <a:spcPts val="1605"/>
              </a:spcBef>
            </a:pPr>
            <a:r>
              <a:rPr sz="3600" b="1" spc="-5" dirty="0">
                <a:solidFill>
                  <a:srgbClr val="FF0000"/>
                </a:solidFill>
                <a:latin typeface="Times New Roman"/>
                <a:cs typeface="Times New Roman"/>
              </a:rPr>
              <a:t>Emorragia</a:t>
            </a:r>
            <a:r>
              <a:rPr sz="3600" b="1" spc="-25" dirty="0">
                <a:solidFill>
                  <a:srgbClr val="FF0000"/>
                </a:solidFill>
                <a:latin typeface="Times New Roman"/>
                <a:cs typeface="Times New Roman"/>
              </a:rPr>
              <a:t> </a:t>
            </a:r>
            <a:r>
              <a:rPr sz="3600" b="1" spc="-5" dirty="0">
                <a:solidFill>
                  <a:srgbClr val="FF0000"/>
                </a:solidFill>
                <a:latin typeface="Times New Roman"/>
                <a:cs typeface="Times New Roman"/>
              </a:rPr>
              <a:t>esterna</a:t>
            </a:r>
            <a:endParaRPr sz="3600">
              <a:latin typeface="Times New Roman"/>
              <a:cs typeface="Times New Roman"/>
            </a:endParaRPr>
          </a:p>
          <a:p>
            <a:pPr marL="52069" algn="ctr">
              <a:lnSpc>
                <a:spcPct val="100000"/>
              </a:lnSpc>
              <a:spcBef>
                <a:spcPts val="670"/>
              </a:spcBef>
            </a:pPr>
            <a:r>
              <a:rPr sz="1600" b="1" u="heavy" spc="-10" dirty="0">
                <a:solidFill>
                  <a:srgbClr val="333399"/>
                </a:solidFill>
                <a:uFill>
                  <a:solidFill>
                    <a:srgbClr val="333399"/>
                  </a:solidFill>
                </a:uFill>
                <a:latin typeface="Arial"/>
                <a:cs typeface="Arial"/>
              </a:rPr>
              <a:t>METODO</a:t>
            </a:r>
            <a:r>
              <a:rPr sz="1600" b="1" u="heavy" dirty="0">
                <a:solidFill>
                  <a:srgbClr val="333399"/>
                </a:solidFill>
                <a:uFill>
                  <a:solidFill>
                    <a:srgbClr val="333399"/>
                  </a:solidFill>
                </a:uFill>
                <a:latin typeface="Arial"/>
                <a:cs typeface="Arial"/>
              </a:rPr>
              <a:t> </a:t>
            </a:r>
            <a:r>
              <a:rPr sz="1600" b="1" u="heavy" spc="-5" dirty="0">
                <a:solidFill>
                  <a:srgbClr val="333399"/>
                </a:solidFill>
                <a:uFill>
                  <a:solidFill>
                    <a:srgbClr val="333399"/>
                  </a:solidFill>
                </a:uFill>
                <a:latin typeface="Arial"/>
                <a:cs typeface="Arial"/>
              </a:rPr>
              <a:t>DELLA</a:t>
            </a:r>
            <a:r>
              <a:rPr sz="1600" b="1" u="heavy" spc="-50" dirty="0">
                <a:solidFill>
                  <a:srgbClr val="333399"/>
                </a:solidFill>
                <a:uFill>
                  <a:solidFill>
                    <a:srgbClr val="333399"/>
                  </a:solidFill>
                </a:uFill>
                <a:latin typeface="Arial"/>
                <a:cs typeface="Arial"/>
              </a:rPr>
              <a:t> </a:t>
            </a:r>
            <a:r>
              <a:rPr sz="1600" b="1" u="heavy" spc="-5" dirty="0">
                <a:solidFill>
                  <a:srgbClr val="333399"/>
                </a:solidFill>
                <a:uFill>
                  <a:solidFill>
                    <a:srgbClr val="333399"/>
                  </a:solidFill>
                </a:uFill>
                <a:latin typeface="Arial"/>
                <a:cs typeface="Arial"/>
              </a:rPr>
              <a:t>COMPRESSIONE</a:t>
            </a:r>
            <a:r>
              <a:rPr sz="1600" b="1" u="heavy" spc="455" dirty="0">
                <a:solidFill>
                  <a:srgbClr val="333399"/>
                </a:solidFill>
                <a:uFill>
                  <a:solidFill>
                    <a:srgbClr val="333399"/>
                  </a:solidFill>
                </a:uFill>
                <a:latin typeface="Arial"/>
                <a:cs typeface="Arial"/>
              </a:rPr>
              <a:t> </a:t>
            </a:r>
            <a:r>
              <a:rPr sz="1600" b="1" u="heavy" spc="-20" dirty="0">
                <a:solidFill>
                  <a:srgbClr val="333399"/>
                </a:solidFill>
                <a:uFill>
                  <a:solidFill>
                    <a:srgbClr val="333399"/>
                  </a:solidFill>
                </a:uFill>
                <a:latin typeface="Arial"/>
                <a:cs typeface="Arial"/>
              </a:rPr>
              <a:t>DIGITALE</a:t>
            </a:r>
            <a:r>
              <a:rPr sz="1600" b="1" u="heavy" spc="-50" dirty="0">
                <a:solidFill>
                  <a:srgbClr val="333399"/>
                </a:solidFill>
                <a:uFill>
                  <a:solidFill>
                    <a:srgbClr val="333399"/>
                  </a:solidFill>
                </a:uFill>
                <a:latin typeface="Arial"/>
                <a:cs typeface="Arial"/>
              </a:rPr>
              <a:t> </a:t>
            </a:r>
            <a:r>
              <a:rPr sz="1600" b="1" u="heavy" dirty="0">
                <a:solidFill>
                  <a:srgbClr val="333399"/>
                </a:solidFill>
                <a:uFill>
                  <a:solidFill>
                    <a:srgbClr val="333399"/>
                  </a:solidFill>
                </a:uFill>
                <a:latin typeface="Arial"/>
                <a:cs typeface="Arial"/>
              </a:rPr>
              <a:t>A</a:t>
            </a:r>
            <a:r>
              <a:rPr sz="1600" b="1" u="heavy" spc="-55" dirty="0">
                <a:solidFill>
                  <a:srgbClr val="333399"/>
                </a:solidFill>
                <a:uFill>
                  <a:solidFill>
                    <a:srgbClr val="333399"/>
                  </a:solidFill>
                </a:uFill>
                <a:latin typeface="Arial"/>
                <a:cs typeface="Arial"/>
              </a:rPr>
              <a:t> </a:t>
            </a:r>
            <a:r>
              <a:rPr sz="1600" b="1" u="heavy" spc="-20" dirty="0">
                <a:solidFill>
                  <a:srgbClr val="333399"/>
                </a:solidFill>
                <a:uFill>
                  <a:solidFill>
                    <a:srgbClr val="333399"/>
                  </a:solidFill>
                </a:uFill>
                <a:latin typeface="Arial"/>
                <a:cs typeface="Arial"/>
              </a:rPr>
              <a:t>DISTANZA</a:t>
            </a:r>
            <a:r>
              <a:rPr sz="1600" b="1" u="heavy" spc="-50" dirty="0">
                <a:solidFill>
                  <a:srgbClr val="333399"/>
                </a:solidFill>
                <a:uFill>
                  <a:solidFill>
                    <a:srgbClr val="333399"/>
                  </a:solidFill>
                </a:uFill>
                <a:latin typeface="Arial"/>
                <a:cs typeface="Arial"/>
              </a:rPr>
              <a:t> </a:t>
            </a:r>
            <a:r>
              <a:rPr sz="1600" b="1" u="heavy" dirty="0">
                <a:solidFill>
                  <a:srgbClr val="333399"/>
                </a:solidFill>
                <a:uFill>
                  <a:solidFill>
                    <a:srgbClr val="333399"/>
                  </a:solidFill>
                </a:uFill>
                <a:latin typeface="Arial"/>
                <a:cs typeface="Arial"/>
              </a:rPr>
              <a:t>DEL</a:t>
            </a:r>
            <a:r>
              <a:rPr sz="1600" b="1" u="heavy" spc="-20" dirty="0">
                <a:solidFill>
                  <a:srgbClr val="333399"/>
                </a:solidFill>
                <a:uFill>
                  <a:solidFill>
                    <a:srgbClr val="333399"/>
                  </a:solidFill>
                </a:uFill>
                <a:latin typeface="Arial"/>
                <a:cs typeface="Arial"/>
              </a:rPr>
              <a:t> </a:t>
            </a:r>
            <a:r>
              <a:rPr sz="1600" b="1" u="heavy" spc="-5" dirty="0">
                <a:solidFill>
                  <a:srgbClr val="333399"/>
                </a:solidFill>
                <a:uFill>
                  <a:solidFill>
                    <a:srgbClr val="333399"/>
                  </a:solidFill>
                </a:uFill>
                <a:latin typeface="Arial"/>
                <a:cs typeface="Arial"/>
              </a:rPr>
              <a:t>POLSO</a:t>
            </a:r>
            <a:r>
              <a:rPr sz="1600" b="1" u="heavy" spc="-55" dirty="0">
                <a:solidFill>
                  <a:srgbClr val="333399"/>
                </a:solidFill>
                <a:uFill>
                  <a:solidFill>
                    <a:srgbClr val="333399"/>
                  </a:solidFill>
                </a:uFill>
                <a:latin typeface="Arial"/>
                <a:cs typeface="Arial"/>
              </a:rPr>
              <a:t> </a:t>
            </a:r>
            <a:r>
              <a:rPr sz="1600" b="1" u="heavy" spc="-5" dirty="0">
                <a:solidFill>
                  <a:srgbClr val="333399"/>
                </a:solidFill>
                <a:uFill>
                  <a:solidFill>
                    <a:srgbClr val="333399"/>
                  </a:solidFill>
                </a:uFill>
                <a:latin typeface="Arial"/>
                <a:cs typeface="Arial"/>
              </a:rPr>
              <a:t>ARTERIOSO</a:t>
            </a:r>
            <a:endParaRPr sz="1600">
              <a:latin typeface="Arial"/>
              <a:cs typeface="Arial"/>
            </a:endParaRPr>
          </a:p>
        </p:txBody>
      </p:sp>
      <p:sp>
        <p:nvSpPr>
          <p:cNvPr id="3" name="object 3"/>
          <p:cNvSpPr txBox="1"/>
          <p:nvPr/>
        </p:nvSpPr>
        <p:spPr>
          <a:xfrm>
            <a:off x="407987" y="1622028"/>
            <a:ext cx="5434330" cy="1292225"/>
          </a:xfrm>
          <a:prstGeom prst="rect">
            <a:avLst/>
          </a:prstGeom>
        </p:spPr>
        <p:txBody>
          <a:bodyPr vert="horz" wrap="square" lIns="0" tIns="12700" rIns="0" bIns="0" rtlCol="0">
            <a:spAutoFit/>
          </a:bodyPr>
          <a:lstStyle/>
          <a:p>
            <a:pPr marL="3136900">
              <a:lnSpc>
                <a:spcPct val="100000"/>
              </a:lnSpc>
              <a:spcBef>
                <a:spcPts val="100"/>
              </a:spcBef>
            </a:pPr>
            <a:r>
              <a:rPr sz="3200" b="1" dirty="0">
                <a:solidFill>
                  <a:srgbClr val="FF0000"/>
                </a:solidFill>
                <a:latin typeface="Times New Roman"/>
                <a:cs typeface="Times New Roman"/>
              </a:rPr>
              <a:t>C</a:t>
            </a:r>
            <a:r>
              <a:rPr sz="3200" b="1" spc="-5" dirty="0">
                <a:solidFill>
                  <a:srgbClr val="FF0000"/>
                </a:solidFill>
                <a:latin typeface="Times New Roman"/>
                <a:cs typeface="Times New Roman"/>
              </a:rPr>
              <a:t>O</a:t>
            </a:r>
            <a:r>
              <a:rPr sz="3200" b="1" dirty="0">
                <a:solidFill>
                  <a:srgbClr val="FF0000"/>
                </a:solidFill>
                <a:latin typeface="Times New Roman"/>
                <a:cs typeface="Times New Roman"/>
              </a:rPr>
              <a:t>SA</a:t>
            </a:r>
            <a:r>
              <a:rPr sz="3200" b="1" spc="-180" dirty="0">
                <a:solidFill>
                  <a:srgbClr val="FF0000"/>
                </a:solidFill>
                <a:latin typeface="Times New Roman"/>
                <a:cs typeface="Times New Roman"/>
              </a:rPr>
              <a:t> </a:t>
            </a:r>
            <a:r>
              <a:rPr sz="3200" b="1" spc="-240" dirty="0">
                <a:solidFill>
                  <a:srgbClr val="FF0000"/>
                </a:solidFill>
                <a:latin typeface="Times New Roman"/>
                <a:cs typeface="Times New Roman"/>
              </a:rPr>
              <a:t>F</a:t>
            </a:r>
            <a:r>
              <a:rPr sz="3200" b="1" dirty="0">
                <a:solidFill>
                  <a:srgbClr val="FF0000"/>
                </a:solidFill>
                <a:latin typeface="Times New Roman"/>
                <a:cs typeface="Times New Roman"/>
              </a:rPr>
              <a:t>ARE</a:t>
            </a:r>
            <a:endParaRPr sz="3200">
              <a:latin typeface="Times New Roman"/>
              <a:cs typeface="Times New Roman"/>
            </a:endParaRPr>
          </a:p>
          <a:p>
            <a:pPr>
              <a:lnSpc>
                <a:spcPct val="100000"/>
              </a:lnSpc>
              <a:spcBef>
                <a:spcPts val="40"/>
              </a:spcBef>
            </a:pPr>
            <a:endParaRPr sz="3000">
              <a:latin typeface="Times New Roman"/>
              <a:cs typeface="Times New Roman"/>
            </a:endParaRPr>
          </a:p>
          <a:p>
            <a:pPr marL="12700">
              <a:lnSpc>
                <a:spcPct val="100000"/>
              </a:lnSpc>
              <a:spcBef>
                <a:spcPts val="5"/>
              </a:spcBef>
            </a:pPr>
            <a:r>
              <a:rPr sz="2200" spc="-5" dirty="0">
                <a:latin typeface="Times New Roman"/>
                <a:cs typeface="Times New Roman"/>
              </a:rPr>
              <a:t>Punti</a:t>
            </a:r>
            <a:r>
              <a:rPr sz="2200" spc="-10" dirty="0">
                <a:latin typeface="Times New Roman"/>
                <a:cs typeface="Times New Roman"/>
              </a:rPr>
              <a:t> </a:t>
            </a:r>
            <a:r>
              <a:rPr sz="2200" dirty="0">
                <a:latin typeface="Times New Roman"/>
                <a:cs typeface="Times New Roman"/>
              </a:rPr>
              <a:t>di</a:t>
            </a:r>
            <a:r>
              <a:rPr sz="2200" spc="-5" dirty="0">
                <a:latin typeface="Times New Roman"/>
                <a:cs typeface="Times New Roman"/>
              </a:rPr>
              <a:t> compressione</a:t>
            </a:r>
            <a:r>
              <a:rPr sz="2200" spc="-10" dirty="0">
                <a:latin typeface="Times New Roman"/>
                <a:cs typeface="Times New Roman"/>
              </a:rPr>
              <a:t> </a:t>
            </a:r>
            <a:r>
              <a:rPr sz="2200" spc="-5" dirty="0">
                <a:latin typeface="Times New Roman"/>
                <a:cs typeface="Times New Roman"/>
              </a:rPr>
              <a:t>sulle arterie:</a:t>
            </a:r>
            <a:endParaRPr sz="2200">
              <a:latin typeface="Times New Roman"/>
              <a:cs typeface="Times New Roman"/>
            </a:endParaRPr>
          </a:p>
        </p:txBody>
      </p:sp>
      <p:sp>
        <p:nvSpPr>
          <p:cNvPr id="4" name="object 4"/>
          <p:cNvSpPr txBox="1"/>
          <p:nvPr/>
        </p:nvSpPr>
        <p:spPr>
          <a:xfrm>
            <a:off x="711199" y="4501514"/>
            <a:ext cx="4953000" cy="749935"/>
          </a:xfrm>
          <a:prstGeom prst="rect">
            <a:avLst/>
          </a:prstGeom>
        </p:spPr>
        <p:txBody>
          <a:bodyPr vert="horz" wrap="square" lIns="0" tIns="12700" rIns="0" bIns="0" rtlCol="0">
            <a:spAutoFit/>
          </a:bodyPr>
          <a:lstStyle/>
          <a:p>
            <a:pPr marL="12700" marR="5080">
              <a:lnSpc>
                <a:spcPct val="108000"/>
              </a:lnSpc>
              <a:spcBef>
                <a:spcPts val="100"/>
              </a:spcBef>
              <a:tabLst>
                <a:tab pos="1345565" algn="l"/>
                <a:tab pos="2430780" algn="l"/>
                <a:tab pos="3484245" algn="l"/>
                <a:tab pos="3746500" algn="l"/>
                <a:tab pos="4598670" algn="l"/>
              </a:tabLst>
            </a:pPr>
            <a:r>
              <a:rPr sz="2200" dirty="0">
                <a:latin typeface="Times New Roman"/>
                <a:cs typeface="Times New Roman"/>
              </a:rPr>
              <a:t>Co</a:t>
            </a:r>
            <a:r>
              <a:rPr sz="2200" spc="-5" dirty="0">
                <a:latin typeface="Times New Roman"/>
                <a:cs typeface="Times New Roman"/>
              </a:rPr>
              <a:t>m</a:t>
            </a:r>
            <a:r>
              <a:rPr sz="2200" dirty="0">
                <a:latin typeface="Times New Roman"/>
                <a:cs typeface="Times New Roman"/>
              </a:rPr>
              <a:t>pr</a:t>
            </a:r>
            <a:r>
              <a:rPr sz="2200" spc="-5" dirty="0">
                <a:latin typeface="Times New Roman"/>
                <a:cs typeface="Times New Roman"/>
              </a:rPr>
              <a:t>im</a:t>
            </a:r>
            <a:r>
              <a:rPr sz="2200" dirty="0">
                <a:latin typeface="Times New Roman"/>
                <a:cs typeface="Times New Roman"/>
              </a:rPr>
              <a:t>e	</a:t>
            </a:r>
            <a:r>
              <a:rPr sz="2200" i="1" spc="-5" dirty="0">
                <a:solidFill>
                  <a:srgbClr val="FF0000"/>
                </a:solidFill>
                <a:latin typeface="Times New Roman"/>
                <a:cs typeface="Times New Roman"/>
              </a:rPr>
              <a:t>l</a:t>
            </a:r>
            <a:r>
              <a:rPr sz="2200" i="1" dirty="0">
                <a:solidFill>
                  <a:srgbClr val="FF0000"/>
                </a:solidFill>
                <a:latin typeface="Times New Roman"/>
                <a:cs typeface="Times New Roman"/>
              </a:rPr>
              <a:t>’ar</a:t>
            </a:r>
            <a:r>
              <a:rPr sz="2200" i="1" spc="-5" dirty="0">
                <a:solidFill>
                  <a:srgbClr val="FF0000"/>
                </a:solidFill>
                <a:latin typeface="Times New Roman"/>
                <a:cs typeface="Times New Roman"/>
              </a:rPr>
              <a:t>te</a:t>
            </a:r>
            <a:r>
              <a:rPr sz="2200" i="1" dirty="0">
                <a:solidFill>
                  <a:srgbClr val="FF0000"/>
                </a:solidFill>
                <a:latin typeface="Times New Roman"/>
                <a:cs typeface="Times New Roman"/>
              </a:rPr>
              <a:t>r</a:t>
            </a:r>
            <a:r>
              <a:rPr sz="2200" i="1" spc="-5" dirty="0">
                <a:solidFill>
                  <a:srgbClr val="FF0000"/>
                </a:solidFill>
                <a:latin typeface="Times New Roman"/>
                <a:cs typeface="Times New Roman"/>
              </a:rPr>
              <a:t>i</a:t>
            </a:r>
            <a:r>
              <a:rPr sz="2200" i="1" dirty="0">
                <a:solidFill>
                  <a:srgbClr val="FF0000"/>
                </a:solidFill>
                <a:latin typeface="Times New Roman"/>
                <a:cs typeface="Times New Roman"/>
              </a:rPr>
              <a:t>a	pop</a:t>
            </a:r>
            <a:r>
              <a:rPr sz="2200" i="1" spc="-5" dirty="0">
                <a:solidFill>
                  <a:srgbClr val="FF0000"/>
                </a:solidFill>
                <a:latin typeface="Times New Roman"/>
                <a:cs typeface="Times New Roman"/>
              </a:rPr>
              <a:t>lite</a:t>
            </a:r>
            <a:r>
              <a:rPr sz="2200" i="1" dirty="0">
                <a:solidFill>
                  <a:srgbClr val="FF0000"/>
                </a:solidFill>
                <a:latin typeface="Times New Roman"/>
                <a:cs typeface="Times New Roman"/>
              </a:rPr>
              <a:t>a	</a:t>
            </a:r>
            <a:r>
              <a:rPr sz="2200" dirty="0">
                <a:latin typeface="Times New Roman"/>
                <a:cs typeface="Times New Roman"/>
              </a:rPr>
              <a:t>a	</a:t>
            </a:r>
            <a:r>
              <a:rPr sz="2200" spc="-5" dirty="0">
                <a:latin typeface="Times New Roman"/>
                <a:cs typeface="Times New Roman"/>
              </a:rPr>
              <a:t>li</a:t>
            </a:r>
            <a:r>
              <a:rPr sz="2200" dirty="0">
                <a:latin typeface="Times New Roman"/>
                <a:cs typeface="Times New Roman"/>
              </a:rPr>
              <a:t>v</a:t>
            </a:r>
            <a:r>
              <a:rPr sz="2200" spc="-5" dirty="0">
                <a:latin typeface="Times New Roman"/>
                <a:cs typeface="Times New Roman"/>
              </a:rPr>
              <a:t>ell</a:t>
            </a:r>
            <a:r>
              <a:rPr sz="2200" dirty="0">
                <a:latin typeface="Times New Roman"/>
                <a:cs typeface="Times New Roman"/>
              </a:rPr>
              <a:t>o	d</a:t>
            </a:r>
            <a:r>
              <a:rPr sz="2200" spc="-5" dirty="0">
                <a:latin typeface="Times New Roman"/>
                <a:cs typeface="Times New Roman"/>
              </a:rPr>
              <a:t>e</a:t>
            </a:r>
            <a:r>
              <a:rPr sz="2200" dirty="0">
                <a:latin typeface="Times New Roman"/>
                <a:cs typeface="Times New Roman"/>
              </a:rPr>
              <a:t>l  </a:t>
            </a:r>
            <a:r>
              <a:rPr sz="2200" spc="-5" dirty="0">
                <a:latin typeface="Times New Roman"/>
                <a:cs typeface="Times New Roman"/>
              </a:rPr>
              <a:t>cavo</a:t>
            </a:r>
            <a:r>
              <a:rPr sz="2200" dirty="0">
                <a:latin typeface="Times New Roman"/>
                <a:cs typeface="Times New Roman"/>
              </a:rPr>
              <a:t> </a:t>
            </a:r>
            <a:r>
              <a:rPr sz="2200" spc="-5" dirty="0">
                <a:latin typeface="Times New Roman"/>
                <a:cs typeface="Times New Roman"/>
              </a:rPr>
              <a:t>popliteo,</a:t>
            </a:r>
            <a:r>
              <a:rPr sz="2200" dirty="0">
                <a:latin typeface="Times New Roman"/>
                <a:cs typeface="Times New Roman"/>
              </a:rPr>
              <a:t> </a:t>
            </a:r>
            <a:r>
              <a:rPr sz="2200" spc="-5" dirty="0">
                <a:latin typeface="Times New Roman"/>
                <a:cs typeface="Times New Roman"/>
              </a:rPr>
              <a:t>posteriormente al ginocchio</a:t>
            </a:r>
            <a:endParaRPr sz="2200">
              <a:latin typeface="Times New Roman"/>
              <a:cs typeface="Times New Roman"/>
            </a:endParaRPr>
          </a:p>
        </p:txBody>
      </p:sp>
      <p:sp>
        <p:nvSpPr>
          <p:cNvPr id="5" name="object 5"/>
          <p:cNvSpPr txBox="1"/>
          <p:nvPr/>
        </p:nvSpPr>
        <p:spPr>
          <a:xfrm>
            <a:off x="1178790" y="3130323"/>
            <a:ext cx="4508500" cy="406400"/>
          </a:xfrm>
          <a:prstGeom prst="rect">
            <a:avLst/>
          </a:prstGeom>
          <a:solidFill>
            <a:srgbClr val="000066"/>
          </a:solidFill>
          <a:ln w="28575">
            <a:solidFill>
              <a:srgbClr val="000000"/>
            </a:solidFill>
          </a:ln>
        </p:spPr>
        <p:txBody>
          <a:bodyPr vert="horz" wrap="square" lIns="0" tIns="0" rIns="0" bIns="0" rtlCol="0">
            <a:spAutoFit/>
          </a:bodyPr>
          <a:lstStyle/>
          <a:p>
            <a:pPr marL="39370" algn="ctr">
              <a:lnSpc>
                <a:spcPts val="2020"/>
              </a:lnSpc>
            </a:pPr>
            <a:r>
              <a:rPr sz="1800" spc="-5" dirty="0">
                <a:solidFill>
                  <a:srgbClr val="FFFFFF"/>
                </a:solidFill>
                <a:latin typeface="Arial MT"/>
                <a:cs typeface="Arial MT"/>
              </a:rPr>
              <a:t>EMORRAGIA</a:t>
            </a:r>
            <a:r>
              <a:rPr sz="1800" spc="-114" dirty="0">
                <a:solidFill>
                  <a:srgbClr val="FFFFFF"/>
                </a:solidFill>
                <a:latin typeface="Arial MT"/>
                <a:cs typeface="Arial MT"/>
              </a:rPr>
              <a:t> </a:t>
            </a:r>
            <a:r>
              <a:rPr sz="1800" dirty="0">
                <a:solidFill>
                  <a:srgbClr val="FFFFFF"/>
                </a:solidFill>
                <a:latin typeface="Arial MT"/>
                <a:cs typeface="Arial MT"/>
              </a:rPr>
              <a:t>DELLA</a:t>
            </a:r>
            <a:r>
              <a:rPr sz="1800" spc="-114" dirty="0">
                <a:solidFill>
                  <a:srgbClr val="FFFFFF"/>
                </a:solidFill>
                <a:latin typeface="Arial MT"/>
                <a:cs typeface="Arial MT"/>
              </a:rPr>
              <a:t> </a:t>
            </a:r>
            <a:r>
              <a:rPr sz="1800" spc="-5" dirty="0">
                <a:solidFill>
                  <a:srgbClr val="FFFFFF"/>
                </a:solidFill>
                <a:latin typeface="Arial MT"/>
                <a:cs typeface="Arial MT"/>
              </a:rPr>
              <a:t>GAMBA</a:t>
            </a:r>
            <a:endParaRPr sz="1800">
              <a:latin typeface="Arial MT"/>
              <a:cs typeface="Arial MT"/>
            </a:endParaRPr>
          </a:p>
        </p:txBody>
      </p:sp>
      <p:grpSp>
        <p:nvGrpSpPr>
          <p:cNvPr id="6" name="object 6"/>
          <p:cNvGrpSpPr/>
          <p:nvPr/>
        </p:nvGrpSpPr>
        <p:grpSpPr>
          <a:xfrm>
            <a:off x="6324600" y="3429000"/>
            <a:ext cx="2240915" cy="2755265"/>
            <a:chOff x="6213475" y="3702050"/>
            <a:chExt cx="2240915" cy="2755265"/>
          </a:xfrm>
        </p:grpSpPr>
        <p:pic>
          <p:nvPicPr>
            <p:cNvPr id="7" name="object 7"/>
            <p:cNvPicPr/>
            <p:nvPr/>
          </p:nvPicPr>
          <p:blipFill>
            <a:blip r:embed="rId2" cstate="print"/>
            <a:stretch>
              <a:fillRect/>
            </a:stretch>
          </p:blipFill>
          <p:spPr>
            <a:xfrm>
              <a:off x="6221817" y="3710391"/>
              <a:ext cx="2232024" cy="2746375"/>
            </a:xfrm>
            <a:prstGeom prst="rect">
              <a:avLst/>
            </a:prstGeom>
          </p:spPr>
        </p:pic>
        <p:pic>
          <p:nvPicPr>
            <p:cNvPr id="8" name="object 8"/>
            <p:cNvPicPr/>
            <p:nvPr/>
          </p:nvPicPr>
          <p:blipFill>
            <a:blip r:embed="rId3" cstate="print"/>
            <a:stretch>
              <a:fillRect/>
            </a:stretch>
          </p:blipFill>
          <p:spPr>
            <a:xfrm>
              <a:off x="6227762" y="3716337"/>
              <a:ext cx="2076450" cy="2590800"/>
            </a:xfrm>
            <a:prstGeom prst="rect">
              <a:avLst/>
            </a:prstGeom>
          </p:spPr>
        </p:pic>
        <p:sp>
          <p:nvSpPr>
            <p:cNvPr id="9" name="object 9"/>
            <p:cNvSpPr/>
            <p:nvPr/>
          </p:nvSpPr>
          <p:spPr>
            <a:xfrm>
              <a:off x="6227762" y="3716337"/>
              <a:ext cx="2076450" cy="2590800"/>
            </a:xfrm>
            <a:custGeom>
              <a:avLst/>
              <a:gdLst/>
              <a:ahLst/>
              <a:cxnLst/>
              <a:rect l="l" t="t" r="r" b="b"/>
              <a:pathLst>
                <a:path w="2076450" h="2590800">
                  <a:moveTo>
                    <a:pt x="0" y="0"/>
                  </a:moveTo>
                  <a:lnTo>
                    <a:pt x="2076450" y="0"/>
                  </a:lnTo>
                  <a:lnTo>
                    <a:pt x="2076450" y="2590800"/>
                  </a:lnTo>
                  <a:lnTo>
                    <a:pt x="0" y="2590800"/>
                  </a:lnTo>
                  <a:lnTo>
                    <a:pt x="0" y="0"/>
                  </a:lnTo>
                  <a:close/>
                </a:path>
              </a:pathLst>
            </a:custGeom>
            <a:ln w="28575">
              <a:solidFill>
                <a:srgbClr val="000000"/>
              </a:solidFill>
            </a:ln>
          </p:spPr>
          <p:txBody>
            <a:bodyPr wrap="square" lIns="0" tIns="0" rIns="0" bIns="0" rtlCol="0"/>
            <a:lstStyle/>
            <a:p>
              <a:endParaRPr/>
            </a:p>
          </p:txBody>
        </p:sp>
      </p:gr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58033" y="319831"/>
            <a:ext cx="3694429"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Emorragia</a:t>
            </a:r>
            <a:r>
              <a:rPr sz="3600" b="1" spc="-45" dirty="0">
                <a:solidFill>
                  <a:srgbClr val="FF0000"/>
                </a:solidFill>
                <a:latin typeface="Times New Roman"/>
                <a:cs typeface="Times New Roman"/>
              </a:rPr>
              <a:t> </a:t>
            </a:r>
            <a:r>
              <a:rPr sz="3600" b="1" spc="-5" dirty="0">
                <a:solidFill>
                  <a:srgbClr val="FF0000"/>
                </a:solidFill>
                <a:latin typeface="Times New Roman"/>
                <a:cs typeface="Times New Roman"/>
              </a:rPr>
              <a:t>esterna</a:t>
            </a:r>
            <a:endParaRPr sz="3600">
              <a:latin typeface="Times New Roman"/>
              <a:cs typeface="Times New Roman"/>
            </a:endParaRPr>
          </a:p>
        </p:txBody>
      </p:sp>
      <p:sp>
        <p:nvSpPr>
          <p:cNvPr id="3" name="object 3"/>
          <p:cNvSpPr txBox="1"/>
          <p:nvPr/>
        </p:nvSpPr>
        <p:spPr>
          <a:xfrm>
            <a:off x="289877" y="4355544"/>
            <a:ext cx="8303895" cy="1856105"/>
          </a:xfrm>
          <a:prstGeom prst="rect">
            <a:avLst/>
          </a:prstGeom>
        </p:spPr>
        <p:txBody>
          <a:bodyPr vert="horz" wrap="square" lIns="0" tIns="12700" rIns="0" bIns="0" rtlCol="0">
            <a:spAutoFit/>
          </a:bodyPr>
          <a:lstStyle/>
          <a:p>
            <a:pPr marL="12700" marR="5080" algn="just">
              <a:lnSpc>
                <a:spcPct val="136500"/>
              </a:lnSpc>
              <a:spcBef>
                <a:spcPts val="100"/>
              </a:spcBef>
            </a:pPr>
            <a:r>
              <a:rPr sz="2200" dirty="0">
                <a:solidFill>
                  <a:srgbClr val="333399"/>
                </a:solidFill>
                <a:latin typeface="Times New Roman"/>
                <a:cs typeface="Times New Roman"/>
              </a:rPr>
              <a:t>Se</a:t>
            </a:r>
            <a:r>
              <a:rPr sz="2200" spc="5" dirty="0">
                <a:solidFill>
                  <a:srgbClr val="333399"/>
                </a:solidFill>
                <a:latin typeface="Times New Roman"/>
                <a:cs typeface="Times New Roman"/>
              </a:rPr>
              <a:t> </a:t>
            </a:r>
            <a:r>
              <a:rPr sz="2200" spc="-5" dirty="0">
                <a:solidFill>
                  <a:srgbClr val="333399"/>
                </a:solidFill>
                <a:latin typeface="Times New Roman"/>
                <a:cs typeface="Times New Roman"/>
              </a:rPr>
              <a:t>nella</a:t>
            </a:r>
            <a:r>
              <a:rPr sz="2200" dirty="0">
                <a:solidFill>
                  <a:srgbClr val="333399"/>
                </a:solidFill>
                <a:latin typeface="Times New Roman"/>
                <a:cs typeface="Times New Roman"/>
              </a:rPr>
              <a:t> </a:t>
            </a:r>
            <a:r>
              <a:rPr sz="2200" spc="-5" dirty="0">
                <a:solidFill>
                  <a:srgbClr val="333399"/>
                </a:solidFill>
                <a:latin typeface="Times New Roman"/>
                <a:cs typeface="Times New Roman"/>
              </a:rPr>
              <a:t>ferita</a:t>
            </a:r>
            <a:r>
              <a:rPr sz="2200" dirty="0">
                <a:solidFill>
                  <a:srgbClr val="333399"/>
                </a:solidFill>
                <a:latin typeface="Times New Roman"/>
                <a:cs typeface="Times New Roman"/>
              </a:rPr>
              <a:t> sono</a:t>
            </a:r>
            <a:r>
              <a:rPr sz="2200" spc="5" dirty="0">
                <a:solidFill>
                  <a:srgbClr val="333399"/>
                </a:solidFill>
                <a:latin typeface="Times New Roman"/>
                <a:cs typeface="Times New Roman"/>
              </a:rPr>
              <a:t> </a:t>
            </a:r>
            <a:r>
              <a:rPr sz="2200" spc="-5" dirty="0">
                <a:solidFill>
                  <a:srgbClr val="333399"/>
                </a:solidFill>
                <a:latin typeface="Times New Roman"/>
                <a:cs typeface="Times New Roman"/>
              </a:rPr>
              <a:t>presenti</a:t>
            </a:r>
            <a:r>
              <a:rPr sz="2200" dirty="0">
                <a:solidFill>
                  <a:srgbClr val="333399"/>
                </a:solidFill>
                <a:latin typeface="Times New Roman"/>
                <a:cs typeface="Times New Roman"/>
              </a:rPr>
              <a:t> grossi</a:t>
            </a:r>
            <a:r>
              <a:rPr sz="2200" spc="5" dirty="0">
                <a:solidFill>
                  <a:srgbClr val="333399"/>
                </a:solidFill>
                <a:latin typeface="Times New Roman"/>
                <a:cs typeface="Times New Roman"/>
              </a:rPr>
              <a:t> </a:t>
            </a:r>
            <a:r>
              <a:rPr sz="2200" spc="-5" dirty="0">
                <a:solidFill>
                  <a:srgbClr val="333399"/>
                </a:solidFill>
                <a:latin typeface="Times New Roman"/>
                <a:cs typeface="Times New Roman"/>
              </a:rPr>
              <a:t>corpi</a:t>
            </a:r>
            <a:r>
              <a:rPr sz="2200" dirty="0">
                <a:solidFill>
                  <a:srgbClr val="333399"/>
                </a:solidFill>
                <a:latin typeface="Times New Roman"/>
                <a:cs typeface="Times New Roman"/>
              </a:rPr>
              <a:t> </a:t>
            </a:r>
            <a:r>
              <a:rPr sz="2200" spc="-5" dirty="0">
                <a:solidFill>
                  <a:srgbClr val="333399"/>
                </a:solidFill>
                <a:latin typeface="Times New Roman"/>
                <a:cs typeface="Times New Roman"/>
              </a:rPr>
              <a:t>estranei</a:t>
            </a:r>
            <a:r>
              <a:rPr sz="2200" dirty="0">
                <a:solidFill>
                  <a:srgbClr val="333399"/>
                </a:solidFill>
                <a:latin typeface="Times New Roman"/>
                <a:cs typeface="Times New Roman"/>
              </a:rPr>
              <a:t> </a:t>
            </a:r>
            <a:r>
              <a:rPr sz="2200" spc="-5" dirty="0">
                <a:solidFill>
                  <a:srgbClr val="333399"/>
                </a:solidFill>
                <a:latin typeface="Times New Roman"/>
                <a:cs typeface="Times New Roman"/>
              </a:rPr>
              <a:t>(lame,</a:t>
            </a:r>
            <a:r>
              <a:rPr sz="2200" dirty="0">
                <a:solidFill>
                  <a:srgbClr val="333399"/>
                </a:solidFill>
                <a:latin typeface="Times New Roman"/>
                <a:cs typeface="Times New Roman"/>
              </a:rPr>
              <a:t> </a:t>
            </a:r>
            <a:r>
              <a:rPr sz="2200" spc="-5" dirty="0">
                <a:solidFill>
                  <a:srgbClr val="333399"/>
                </a:solidFill>
                <a:latin typeface="Times New Roman"/>
                <a:cs typeface="Times New Roman"/>
              </a:rPr>
              <a:t>punteruoli, </a:t>
            </a:r>
            <a:r>
              <a:rPr sz="2200" dirty="0">
                <a:solidFill>
                  <a:srgbClr val="333399"/>
                </a:solidFill>
                <a:latin typeface="Times New Roman"/>
                <a:cs typeface="Times New Roman"/>
              </a:rPr>
              <a:t> </a:t>
            </a:r>
            <a:r>
              <a:rPr sz="2200" spc="-5" dirty="0">
                <a:solidFill>
                  <a:srgbClr val="333399"/>
                </a:solidFill>
                <a:latin typeface="Times New Roman"/>
                <a:cs typeface="Times New Roman"/>
              </a:rPr>
              <a:t>schegge)</a:t>
            </a:r>
            <a:r>
              <a:rPr sz="2200" dirty="0">
                <a:solidFill>
                  <a:srgbClr val="333399"/>
                </a:solidFill>
                <a:latin typeface="Times New Roman"/>
                <a:cs typeface="Times New Roman"/>
              </a:rPr>
              <a:t> si</a:t>
            </a:r>
            <a:r>
              <a:rPr sz="2200" spc="5" dirty="0">
                <a:solidFill>
                  <a:srgbClr val="333399"/>
                </a:solidFill>
                <a:latin typeface="Times New Roman"/>
                <a:cs typeface="Times New Roman"/>
              </a:rPr>
              <a:t> </a:t>
            </a:r>
            <a:r>
              <a:rPr sz="2200" spc="-5" dirty="0">
                <a:solidFill>
                  <a:srgbClr val="333399"/>
                </a:solidFill>
                <a:latin typeface="Times New Roman"/>
                <a:cs typeface="Times New Roman"/>
              </a:rPr>
              <a:t>deve</a:t>
            </a:r>
            <a:r>
              <a:rPr sz="2200" dirty="0">
                <a:solidFill>
                  <a:srgbClr val="333399"/>
                </a:solidFill>
                <a:latin typeface="Times New Roman"/>
                <a:cs typeface="Times New Roman"/>
              </a:rPr>
              <a:t> </a:t>
            </a:r>
            <a:r>
              <a:rPr sz="2200" spc="-25" dirty="0">
                <a:solidFill>
                  <a:srgbClr val="FF0000"/>
                </a:solidFill>
                <a:latin typeface="Times New Roman"/>
                <a:cs typeface="Times New Roman"/>
              </a:rPr>
              <a:t>E</a:t>
            </a:r>
            <a:r>
              <a:rPr sz="2200" b="1" spc="-25" dirty="0">
                <a:solidFill>
                  <a:srgbClr val="FF0000"/>
                </a:solidFill>
                <a:latin typeface="Times New Roman"/>
                <a:cs typeface="Times New Roman"/>
              </a:rPr>
              <a:t>VITARE</a:t>
            </a:r>
            <a:r>
              <a:rPr sz="2200" b="1" spc="-20" dirty="0">
                <a:solidFill>
                  <a:srgbClr val="FF0000"/>
                </a:solidFill>
                <a:latin typeface="Times New Roman"/>
                <a:cs typeface="Times New Roman"/>
              </a:rPr>
              <a:t> </a:t>
            </a:r>
            <a:r>
              <a:rPr sz="2200" dirty="0">
                <a:solidFill>
                  <a:srgbClr val="333399"/>
                </a:solidFill>
                <a:latin typeface="Times New Roman"/>
                <a:cs typeface="Times New Roman"/>
              </a:rPr>
              <a:t>di</a:t>
            </a:r>
            <a:r>
              <a:rPr sz="2200" spc="5" dirty="0">
                <a:solidFill>
                  <a:srgbClr val="333399"/>
                </a:solidFill>
                <a:latin typeface="Times New Roman"/>
                <a:cs typeface="Times New Roman"/>
              </a:rPr>
              <a:t> </a:t>
            </a:r>
            <a:r>
              <a:rPr sz="2200" spc="-5" dirty="0">
                <a:solidFill>
                  <a:srgbClr val="333399"/>
                </a:solidFill>
                <a:latin typeface="Times New Roman"/>
                <a:cs typeface="Times New Roman"/>
              </a:rPr>
              <a:t>estrarli.</a:t>
            </a:r>
            <a:r>
              <a:rPr sz="2200" dirty="0">
                <a:solidFill>
                  <a:srgbClr val="333399"/>
                </a:solidFill>
                <a:latin typeface="Times New Roman"/>
                <a:cs typeface="Times New Roman"/>
              </a:rPr>
              <a:t> Con</a:t>
            </a:r>
            <a:r>
              <a:rPr sz="2200" spc="5" dirty="0">
                <a:solidFill>
                  <a:srgbClr val="333399"/>
                </a:solidFill>
                <a:latin typeface="Times New Roman"/>
                <a:cs typeface="Times New Roman"/>
              </a:rPr>
              <a:t> </a:t>
            </a:r>
            <a:r>
              <a:rPr sz="2200" spc="-5" dirty="0">
                <a:solidFill>
                  <a:srgbClr val="333399"/>
                </a:solidFill>
                <a:latin typeface="Times New Roman"/>
                <a:cs typeface="Times New Roman"/>
              </a:rPr>
              <a:t>l’incauta</a:t>
            </a:r>
            <a:r>
              <a:rPr sz="2200" dirty="0">
                <a:solidFill>
                  <a:srgbClr val="333399"/>
                </a:solidFill>
                <a:latin typeface="Times New Roman"/>
                <a:cs typeface="Times New Roman"/>
              </a:rPr>
              <a:t> </a:t>
            </a:r>
            <a:r>
              <a:rPr sz="2200" spc="-5" dirty="0">
                <a:solidFill>
                  <a:srgbClr val="333399"/>
                </a:solidFill>
                <a:latin typeface="Times New Roman"/>
                <a:cs typeface="Times New Roman"/>
              </a:rPr>
              <a:t>estrazione</a:t>
            </a:r>
            <a:r>
              <a:rPr sz="2200" dirty="0">
                <a:solidFill>
                  <a:srgbClr val="333399"/>
                </a:solidFill>
                <a:latin typeface="Times New Roman"/>
                <a:cs typeface="Times New Roman"/>
              </a:rPr>
              <a:t> si </a:t>
            </a:r>
            <a:r>
              <a:rPr sz="2200" spc="5" dirty="0">
                <a:solidFill>
                  <a:srgbClr val="333399"/>
                </a:solidFill>
                <a:latin typeface="Times New Roman"/>
                <a:cs typeface="Times New Roman"/>
              </a:rPr>
              <a:t> </a:t>
            </a:r>
            <a:r>
              <a:rPr sz="2200" spc="-5" dirty="0">
                <a:solidFill>
                  <a:srgbClr val="333399"/>
                </a:solidFill>
                <a:latin typeface="Times New Roman"/>
                <a:cs typeface="Times New Roman"/>
              </a:rPr>
              <a:t>potrebbe aggravare ancora </a:t>
            </a:r>
            <a:r>
              <a:rPr sz="2200" dirty="0">
                <a:solidFill>
                  <a:srgbClr val="333399"/>
                </a:solidFill>
                <a:latin typeface="Times New Roman"/>
                <a:cs typeface="Times New Roman"/>
              </a:rPr>
              <a:t>di </a:t>
            </a:r>
            <a:r>
              <a:rPr sz="2200" spc="-5" dirty="0">
                <a:solidFill>
                  <a:srgbClr val="333399"/>
                </a:solidFill>
                <a:latin typeface="Times New Roman"/>
                <a:cs typeface="Times New Roman"/>
              </a:rPr>
              <a:t>più l’emorragia rimuovendo </a:t>
            </a:r>
            <a:r>
              <a:rPr sz="2200" dirty="0">
                <a:solidFill>
                  <a:srgbClr val="333399"/>
                </a:solidFill>
                <a:latin typeface="Times New Roman"/>
                <a:cs typeface="Times New Roman"/>
              </a:rPr>
              <a:t>un </a:t>
            </a:r>
            <a:r>
              <a:rPr sz="2200" spc="-5" dirty="0">
                <a:solidFill>
                  <a:srgbClr val="333399"/>
                </a:solidFill>
                <a:latin typeface="Times New Roman"/>
                <a:cs typeface="Times New Roman"/>
              </a:rPr>
              <a:t>elemento </a:t>
            </a:r>
            <a:r>
              <a:rPr sz="2200" dirty="0">
                <a:solidFill>
                  <a:srgbClr val="333399"/>
                </a:solidFill>
                <a:latin typeface="Times New Roman"/>
                <a:cs typeface="Times New Roman"/>
              </a:rPr>
              <a:t> </a:t>
            </a:r>
            <a:r>
              <a:rPr sz="2200" spc="-5" dirty="0">
                <a:solidFill>
                  <a:srgbClr val="333399"/>
                </a:solidFill>
                <a:latin typeface="Times New Roman"/>
                <a:cs typeface="Times New Roman"/>
              </a:rPr>
              <a:t>sicuramente lesivo,</a:t>
            </a:r>
            <a:r>
              <a:rPr sz="2200" dirty="0">
                <a:solidFill>
                  <a:srgbClr val="333399"/>
                </a:solidFill>
                <a:latin typeface="Times New Roman"/>
                <a:cs typeface="Times New Roman"/>
              </a:rPr>
              <a:t> </a:t>
            </a:r>
            <a:r>
              <a:rPr sz="2200" spc="-5" dirty="0">
                <a:solidFill>
                  <a:srgbClr val="333399"/>
                </a:solidFill>
                <a:latin typeface="Times New Roman"/>
                <a:cs typeface="Times New Roman"/>
              </a:rPr>
              <a:t>ma</a:t>
            </a:r>
            <a:r>
              <a:rPr sz="2200" dirty="0">
                <a:solidFill>
                  <a:srgbClr val="333399"/>
                </a:solidFill>
                <a:latin typeface="Times New Roman"/>
                <a:cs typeface="Times New Roman"/>
              </a:rPr>
              <a:t> </a:t>
            </a:r>
            <a:r>
              <a:rPr sz="2200" spc="-5" dirty="0">
                <a:solidFill>
                  <a:srgbClr val="333399"/>
                </a:solidFill>
                <a:latin typeface="Times New Roman"/>
                <a:cs typeface="Times New Roman"/>
              </a:rPr>
              <a:t>anche,</a:t>
            </a:r>
            <a:r>
              <a:rPr sz="2200" dirty="0">
                <a:solidFill>
                  <a:srgbClr val="333399"/>
                </a:solidFill>
                <a:latin typeface="Times New Roman"/>
                <a:cs typeface="Times New Roman"/>
              </a:rPr>
              <a:t> </a:t>
            </a:r>
            <a:r>
              <a:rPr sz="2200" spc="-5" dirty="0">
                <a:solidFill>
                  <a:srgbClr val="333399"/>
                </a:solidFill>
                <a:latin typeface="Times New Roman"/>
                <a:cs typeface="Times New Roman"/>
              </a:rPr>
              <a:t>nello</a:t>
            </a:r>
            <a:r>
              <a:rPr sz="2200" dirty="0">
                <a:solidFill>
                  <a:srgbClr val="333399"/>
                </a:solidFill>
                <a:latin typeface="Times New Roman"/>
                <a:cs typeface="Times New Roman"/>
              </a:rPr>
              <a:t> </a:t>
            </a:r>
            <a:r>
              <a:rPr sz="2200" spc="-5" dirty="0">
                <a:solidFill>
                  <a:srgbClr val="333399"/>
                </a:solidFill>
                <a:latin typeface="Times New Roman"/>
                <a:cs typeface="Times New Roman"/>
              </a:rPr>
              <a:t>stesso</a:t>
            </a:r>
            <a:r>
              <a:rPr sz="2200" spc="5" dirty="0">
                <a:solidFill>
                  <a:srgbClr val="333399"/>
                </a:solidFill>
                <a:latin typeface="Times New Roman"/>
                <a:cs typeface="Times New Roman"/>
              </a:rPr>
              <a:t> </a:t>
            </a:r>
            <a:r>
              <a:rPr sz="2200" spc="-5" dirty="0">
                <a:solidFill>
                  <a:srgbClr val="333399"/>
                </a:solidFill>
                <a:latin typeface="Times New Roman"/>
                <a:cs typeface="Times New Roman"/>
              </a:rPr>
              <a:t>momento,</a:t>
            </a:r>
            <a:r>
              <a:rPr sz="2200" dirty="0">
                <a:solidFill>
                  <a:srgbClr val="333399"/>
                </a:solidFill>
                <a:latin typeface="Times New Roman"/>
                <a:cs typeface="Times New Roman"/>
              </a:rPr>
              <a:t> </a:t>
            </a:r>
            <a:r>
              <a:rPr sz="2200" spc="-5" dirty="0">
                <a:solidFill>
                  <a:srgbClr val="333399"/>
                </a:solidFill>
                <a:latin typeface="Times New Roman"/>
                <a:cs typeface="Times New Roman"/>
              </a:rPr>
              <a:t>tamponante</a:t>
            </a:r>
            <a:endParaRPr sz="2200" dirty="0">
              <a:latin typeface="Times New Roman"/>
              <a:cs typeface="Times New Roman"/>
            </a:endParaRPr>
          </a:p>
        </p:txBody>
      </p:sp>
      <p:sp>
        <p:nvSpPr>
          <p:cNvPr id="4" name="object 4"/>
          <p:cNvSpPr txBox="1"/>
          <p:nvPr/>
        </p:nvSpPr>
        <p:spPr>
          <a:xfrm>
            <a:off x="1692274" y="923489"/>
            <a:ext cx="5499100" cy="406400"/>
          </a:xfrm>
          <a:prstGeom prst="rect">
            <a:avLst/>
          </a:prstGeom>
          <a:solidFill>
            <a:srgbClr val="000066"/>
          </a:solidFill>
          <a:ln w="28575">
            <a:solidFill>
              <a:srgbClr val="000000"/>
            </a:solidFill>
          </a:ln>
        </p:spPr>
        <p:txBody>
          <a:bodyPr vert="horz" wrap="square" lIns="0" tIns="0" rIns="0" bIns="0" rtlCol="0">
            <a:spAutoFit/>
          </a:bodyPr>
          <a:lstStyle/>
          <a:p>
            <a:pPr marL="198755">
              <a:lnSpc>
                <a:spcPts val="2020"/>
              </a:lnSpc>
            </a:pPr>
            <a:r>
              <a:rPr sz="1800" spc="-5" dirty="0">
                <a:solidFill>
                  <a:srgbClr val="FFFF00"/>
                </a:solidFill>
                <a:latin typeface="Arial MT"/>
                <a:cs typeface="Arial MT"/>
              </a:rPr>
              <a:t>PRESENZA</a:t>
            </a:r>
            <a:r>
              <a:rPr sz="1800" spc="-105" dirty="0">
                <a:solidFill>
                  <a:srgbClr val="FFFF00"/>
                </a:solidFill>
                <a:latin typeface="Arial MT"/>
                <a:cs typeface="Arial MT"/>
              </a:rPr>
              <a:t> </a:t>
            </a:r>
            <a:r>
              <a:rPr sz="1800" dirty="0">
                <a:solidFill>
                  <a:srgbClr val="FFFF00"/>
                </a:solidFill>
                <a:latin typeface="Arial MT"/>
                <a:cs typeface="Arial MT"/>
              </a:rPr>
              <a:t>DI</a:t>
            </a:r>
            <a:r>
              <a:rPr sz="1800" spc="-5" dirty="0">
                <a:solidFill>
                  <a:srgbClr val="FFFF00"/>
                </a:solidFill>
                <a:latin typeface="Arial MT"/>
                <a:cs typeface="Arial MT"/>
              </a:rPr>
              <a:t> CORPI ESTRANEI </a:t>
            </a:r>
            <a:r>
              <a:rPr sz="1800" dirty="0">
                <a:solidFill>
                  <a:srgbClr val="FFFF00"/>
                </a:solidFill>
                <a:latin typeface="Arial MT"/>
                <a:cs typeface="Arial MT"/>
              </a:rPr>
              <a:t>NELLA</a:t>
            </a:r>
            <a:r>
              <a:rPr sz="1800" spc="-100" dirty="0">
                <a:solidFill>
                  <a:srgbClr val="FFFF00"/>
                </a:solidFill>
                <a:latin typeface="Arial MT"/>
                <a:cs typeface="Arial MT"/>
              </a:rPr>
              <a:t> </a:t>
            </a:r>
            <a:r>
              <a:rPr sz="1800" spc="-25" dirty="0">
                <a:solidFill>
                  <a:srgbClr val="FFFF00"/>
                </a:solidFill>
                <a:latin typeface="Arial MT"/>
                <a:cs typeface="Arial MT"/>
              </a:rPr>
              <a:t>FERITA</a:t>
            </a:r>
            <a:endParaRPr sz="1800">
              <a:latin typeface="Arial MT"/>
              <a:cs typeface="Arial MT"/>
            </a:endParaRPr>
          </a:p>
        </p:txBody>
      </p:sp>
      <p:sp>
        <p:nvSpPr>
          <p:cNvPr id="5" name="object 5"/>
          <p:cNvSpPr txBox="1"/>
          <p:nvPr/>
        </p:nvSpPr>
        <p:spPr>
          <a:xfrm>
            <a:off x="2737251" y="1381393"/>
            <a:ext cx="3314700" cy="513080"/>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FF0000"/>
                </a:solidFill>
                <a:latin typeface="Times New Roman"/>
                <a:cs typeface="Times New Roman"/>
              </a:rPr>
              <a:t>C</a:t>
            </a:r>
            <a:r>
              <a:rPr sz="3200" b="1" spc="-5" dirty="0">
                <a:solidFill>
                  <a:srgbClr val="FF0000"/>
                </a:solidFill>
                <a:latin typeface="Times New Roman"/>
                <a:cs typeface="Times New Roman"/>
              </a:rPr>
              <a:t>O</a:t>
            </a:r>
            <a:r>
              <a:rPr sz="3200" b="1" dirty="0">
                <a:solidFill>
                  <a:srgbClr val="FF0000"/>
                </a:solidFill>
                <a:latin typeface="Times New Roman"/>
                <a:cs typeface="Times New Roman"/>
              </a:rPr>
              <a:t>SA</a:t>
            </a:r>
            <a:r>
              <a:rPr sz="3200" b="1" spc="-180" dirty="0">
                <a:solidFill>
                  <a:srgbClr val="FF0000"/>
                </a:solidFill>
                <a:latin typeface="Times New Roman"/>
                <a:cs typeface="Times New Roman"/>
              </a:rPr>
              <a:t> </a:t>
            </a:r>
            <a:r>
              <a:rPr sz="3200" b="1" dirty="0">
                <a:solidFill>
                  <a:srgbClr val="FF0000"/>
                </a:solidFill>
                <a:latin typeface="Times New Roman"/>
                <a:cs typeface="Times New Roman"/>
              </a:rPr>
              <a:t>N</a:t>
            </a:r>
            <a:r>
              <a:rPr sz="3200" b="1" spc="-5" dirty="0">
                <a:solidFill>
                  <a:srgbClr val="FF0000"/>
                </a:solidFill>
                <a:latin typeface="Times New Roman"/>
                <a:cs typeface="Times New Roman"/>
              </a:rPr>
              <a:t>O</a:t>
            </a:r>
            <a:r>
              <a:rPr sz="3200" b="1" dirty="0">
                <a:solidFill>
                  <a:srgbClr val="FF0000"/>
                </a:solidFill>
                <a:latin typeface="Times New Roman"/>
                <a:cs typeface="Times New Roman"/>
              </a:rPr>
              <a:t>N </a:t>
            </a:r>
            <a:r>
              <a:rPr sz="3200" b="1" spc="-240" dirty="0">
                <a:solidFill>
                  <a:srgbClr val="FF0000"/>
                </a:solidFill>
                <a:latin typeface="Times New Roman"/>
                <a:cs typeface="Times New Roman"/>
              </a:rPr>
              <a:t>F</a:t>
            </a:r>
            <a:r>
              <a:rPr sz="3200" b="1" dirty="0">
                <a:solidFill>
                  <a:srgbClr val="FF0000"/>
                </a:solidFill>
                <a:latin typeface="Times New Roman"/>
                <a:cs typeface="Times New Roman"/>
              </a:rPr>
              <a:t>ARE</a:t>
            </a:r>
            <a:endParaRPr sz="3200" dirty="0">
              <a:latin typeface="Times New Roman"/>
              <a:cs typeface="Times New Roman"/>
            </a:endParaRPr>
          </a:p>
        </p:txBody>
      </p:sp>
      <p:pic>
        <p:nvPicPr>
          <p:cNvPr id="6" name="object 6"/>
          <p:cNvPicPr/>
          <p:nvPr/>
        </p:nvPicPr>
        <p:blipFill>
          <a:blip r:embed="rId2" cstate="print"/>
          <a:stretch>
            <a:fillRect/>
          </a:stretch>
        </p:blipFill>
        <p:spPr>
          <a:xfrm>
            <a:off x="2679768" y="1926906"/>
            <a:ext cx="3772694" cy="2581859"/>
          </a:xfrm>
          <a:prstGeom prst="rect">
            <a:avLst/>
          </a:prstGeom>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56222" y="229344"/>
            <a:ext cx="3695065"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Emorragia</a:t>
            </a:r>
            <a:r>
              <a:rPr sz="3600" b="1" spc="-45" dirty="0">
                <a:solidFill>
                  <a:srgbClr val="FF0000"/>
                </a:solidFill>
                <a:latin typeface="Times New Roman"/>
                <a:cs typeface="Times New Roman"/>
              </a:rPr>
              <a:t> </a:t>
            </a:r>
            <a:r>
              <a:rPr sz="3600" b="1" spc="-5" dirty="0">
                <a:solidFill>
                  <a:srgbClr val="FF0000"/>
                </a:solidFill>
                <a:latin typeface="Times New Roman"/>
                <a:cs typeface="Times New Roman"/>
              </a:rPr>
              <a:t>interna</a:t>
            </a:r>
            <a:endParaRPr sz="3600">
              <a:latin typeface="Times New Roman"/>
              <a:cs typeface="Times New Roman"/>
            </a:endParaRPr>
          </a:p>
        </p:txBody>
      </p:sp>
      <p:sp>
        <p:nvSpPr>
          <p:cNvPr id="3" name="object 3"/>
          <p:cNvSpPr txBox="1"/>
          <p:nvPr/>
        </p:nvSpPr>
        <p:spPr>
          <a:xfrm>
            <a:off x="156505" y="739761"/>
            <a:ext cx="4658995" cy="890905"/>
          </a:xfrm>
          <a:prstGeom prst="rect">
            <a:avLst/>
          </a:prstGeom>
        </p:spPr>
        <p:txBody>
          <a:bodyPr vert="horz" wrap="square" lIns="0" tIns="12700" rIns="0" bIns="0" rtlCol="0">
            <a:spAutoFit/>
          </a:bodyPr>
          <a:lstStyle/>
          <a:p>
            <a:pPr marL="1490345" marR="5080" indent="-1478280">
              <a:lnSpc>
                <a:spcPct val="142000"/>
              </a:lnSpc>
              <a:spcBef>
                <a:spcPts val="100"/>
              </a:spcBef>
            </a:pPr>
            <a:r>
              <a:rPr sz="2000" spc="-5" dirty="0">
                <a:solidFill>
                  <a:srgbClr val="333399"/>
                </a:solidFill>
                <a:latin typeface="Times New Roman"/>
                <a:cs typeface="Times New Roman"/>
              </a:rPr>
              <a:t>Raccolta </a:t>
            </a:r>
            <a:r>
              <a:rPr sz="2000" dirty="0">
                <a:solidFill>
                  <a:srgbClr val="333399"/>
                </a:solidFill>
                <a:latin typeface="Times New Roman"/>
                <a:cs typeface="Times New Roman"/>
              </a:rPr>
              <a:t>di</a:t>
            </a:r>
            <a:r>
              <a:rPr sz="2000" spc="-5" dirty="0">
                <a:solidFill>
                  <a:srgbClr val="333399"/>
                </a:solidFill>
                <a:latin typeface="Times New Roman"/>
                <a:cs typeface="Times New Roman"/>
              </a:rPr>
              <a:t> sangue in</a:t>
            </a:r>
            <a:r>
              <a:rPr sz="2000" dirty="0">
                <a:solidFill>
                  <a:srgbClr val="333399"/>
                </a:solidFill>
                <a:latin typeface="Times New Roman"/>
                <a:cs typeface="Times New Roman"/>
              </a:rPr>
              <a:t> </a:t>
            </a:r>
            <a:r>
              <a:rPr sz="2000" spc="-5" dirty="0">
                <a:solidFill>
                  <a:srgbClr val="333399"/>
                </a:solidFill>
                <a:latin typeface="Times New Roman"/>
                <a:cs typeface="Times New Roman"/>
              </a:rPr>
              <a:t>cavità interne del corpo </a:t>
            </a:r>
            <a:r>
              <a:rPr sz="2000" spc="-484" dirty="0">
                <a:solidFill>
                  <a:srgbClr val="333399"/>
                </a:solidFill>
                <a:latin typeface="Times New Roman"/>
                <a:cs typeface="Times New Roman"/>
              </a:rPr>
              <a:t> </a:t>
            </a:r>
            <a:r>
              <a:rPr sz="2000" spc="-5" dirty="0">
                <a:solidFill>
                  <a:srgbClr val="333399"/>
                </a:solidFill>
                <a:latin typeface="Times New Roman"/>
                <a:cs typeface="Times New Roman"/>
              </a:rPr>
              <a:t>(torace-addome)</a:t>
            </a:r>
            <a:endParaRPr sz="2000">
              <a:latin typeface="Times New Roman"/>
              <a:cs typeface="Times New Roman"/>
            </a:endParaRPr>
          </a:p>
        </p:txBody>
      </p:sp>
      <p:sp>
        <p:nvSpPr>
          <p:cNvPr id="4" name="object 4"/>
          <p:cNvSpPr txBox="1"/>
          <p:nvPr/>
        </p:nvSpPr>
        <p:spPr>
          <a:xfrm>
            <a:off x="2922587" y="2698696"/>
            <a:ext cx="5843270" cy="1498600"/>
          </a:xfrm>
          <a:prstGeom prst="rect">
            <a:avLst/>
          </a:prstGeom>
        </p:spPr>
        <p:txBody>
          <a:bodyPr vert="horz" wrap="square" lIns="0" tIns="33020" rIns="0" bIns="0" rtlCol="0">
            <a:spAutoFit/>
          </a:bodyPr>
          <a:lstStyle/>
          <a:p>
            <a:pPr marL="203200" marR="53975" indent="-190500">
              <a:lnSpc>
                <a:spcPts val="2300"/>
              </a:lnSpc>
              <a:spcBef>
                <a:spcPts val="260"/>
              </a:spcBef>
              <a:buChar char="•"/>
              <a:tabLst>
                <a:tab pos="203200" algn="l"/>
              </a:tabLst>
            </a:pPr>
            <a:r>
              <a:rPr sz="2000" spc="-5" dirty="0">
                <a:solidFill>
                  <a:srgbClr val="333399"/>
                </a:solidFill>
                <a:latin typeface="Times New Roman"/>
                <a:cs typeface="Times New Roman"/>
              </a:rPr>
              <a:t>Informarsi </a:t>
            </a:r>
            <a:r>
              <a:rPr sz="2000" dirty="0">
                <a:solidFill>
                  <a:srgbClr val="333399"/>
                </a:solidFill>
                <a:latin typeface="Times New Roman"/>
                <a:cs typeface="Times New Roman"/>
              </a:rPr>
              <a:t>se</a:t>
            </a:r>
            <a:r>
              <a:rPr sz="2000" spc="-5" dirty="0">
                <a:solidFill>
                  <a:srgbClr val="333399"/>
                </a:solidFill>
                <a:latin typeface="Times New Roman"/>
                <a:cs typeface="Times New Roman"/>
              </a:rPr>
              <a:t> il paziente</a:t>
            </a:r>
            <a:r>
              <a:rPr sz="2000" dirty="0">
                <a:solidFill>
                  <a:srgbClr val="333399"/>
                </a:solidFill>
                <a:latin typeface="Times New Roman"/>
                <a:cs typeface="Times New Roman"/>
              </a:rPr>
              <a:t> ha</a:t>
            </a:r>
            <a:r>
              <a:rPr sz="2000" spc="-5" dirty="0">
                <a:solidFill>
                  <a:srgbClr val="333399"/>
                </a:solidFill>
                <a:latin typeface="Times New Roman"/>
                <a:cs typeface="Times New Roman"/>
              </a:rPr>
              <a:t> subito</a:t>
            </a:r>
            <a:r>
              <a:rPr sz="2000" dirty="0">
                <a:solidFill>
                  <a:srgbClr val="333399"/>
                </a:solidFill>
                <a:latin typeface="Times New Roman"/>
                <a:cs typeface="Times New Roman"/>
              </a:rPr>
              <a:t> un</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trauma recente al </a:t>
            </a:r>
            <a:r>
              <a:rPr sz="2000" spc="-484" dirty="0">
                <a:solidFill>
                  <a:srgbClr val="333399"/>
                </a:solidFill>
                <a:latin typeface="Times New Roman"/>
                <a:cs typeface="Times New Roman"/>
              </a:rPr>
              <a:t> </a:t>
            </a:r>
            <a:r>
              <a:rPr sz="2000" spc="-5" dirty="0">
                <a:solidFill>
                  <a:srgbClr val="333399"/>
                </a:solidFill>
                <a:latin typeface="Times New Roman"/>
                <a:cs typeface="Times New Roman"/>
              </a:rPr>
              <a:t>torace</a:t>
            </a:r>
            <a:r>
              <a:rPr sz="2000" spc="-10" dirty="0">
                <a:solidFill>
                  <a:srgbClr val="333399"/>
                </a:solidFill>
                <a:latin typeface="Times New Roman"/>
                <a:cs typeface="Times New Roman"/>
              </a:rPr>
              <a:t> </a:t>
            </a:r>
            <a:r>
              <a:rPr sz="2000" spc="-5" dirty="0">
                <a:solidFill>
                  <a:srgbClr val="333399"/>
                </a:solidFill>
                <a:latin typeface="Times New Roman"/>
                <a:cs typeface="Times New Roman"/>
              </a:rPr>
              <a:t>e/o</a:t>
            </a:r>
            <a:r>
              <a:rPr sz="2000" dirty="0">
                <a:solidFill>
                  <a:srgbClr val="333399"/>
                </a:solidFill>
                <a:latin typeface="Times New Roman"/>
                <a:cs typeface="Times New Roman"/>
              </a:rPr>
              <a:t> </a:t>
            </a:r>
            <a:r>
              <a:rPr sz="2000" spc="-5" dirty="0">
                <a:solidFill>
                  <a:srgbClr val="333399"/>
                </a:solidFill>
                <a:latin typeface="Times New Roman"/>
                <a:cs typeface="Times New Roman"/>
              </a:rPr>
              <a:t>all’addome</a:t>
            </a:r>
            <a:endParaRPr sz="2000" dirty="0">
              <a:latin typeface="Times New Roman"/>
              <a:cs typeface="Times New Roman"/>
            </a:endParaRPr>
          </a:p>
          <a:p>
            <a:pPr marL="203200" marR="5080" indent="-190500">
              <a:lnSpc>
                <a:spcPts val="2300"/>
              </a:lnSpc>
              <a:buChar char="•"/>
              <a:tabLst>
                <a:tab pos="203200" algn="l"/>
              </a:tabLst>
            </a:pPr>
            <a:r>
              <a:rPr sz="2000" spc="-5" dirty="0">
                <a:solidFill>
                  <a:srgbClr val="333399"/>
                </a:solidFill>
                <a:latin typeface="Times New Roman"/>
                <a:cs typeface="Times New Roman"/>
              </a:rPr>
              <a:t>Controllare </a:t>
            </a:r>
            <a:r>
              <a:rPr sz="2000" dirty="0">
                <a:solidFill>
                  <a:srgbClr val="333399"/>
                </a:solidFill>
                <a:latin typeface="Times New Roman"/>
                <a:cs typeface="Times New Roman"/>
              </a:rPr>
              <a:t>se </a:t>
            </a:r>
            <a:r>
              <a:rPr sz="2000" spc="-5" dirty="0">
                <a:solidFill>
                  <a:srgbClr val="333399"/>
                </a:solidFill>
                <a:latin typeface="Times New Roman"/>
                <a:cs typeface="Times New Roman"/>
              </a:rPr>
              <a:t>la frequenza del polso </a:t>
            </a:r>
            <a:r>
              <a:rPr sz="2000" dirty="0">
                <a:solidFill>
                  <a:srgbClr val="333399"/>
                </a:solidFill>
                <a:latin typeface="Times New Roman"/>
                <a:cs typeface="Times New Roman"/>
              </a:rPr>
              <a:t>è </a:t>
            </a:r>
            <a:r>
              <a:rPr sz="2000" spc="-5" dirty="0">
                <a:solidFill>
                  <a:srgbClr val="333399"/>
                </a:solidFill>
                <a:latin typeface="Times New Roman"/>
                <a:cs typeface="Times New Roman"/>
              </a:rPr>
              <a:t>aumentata </a:t>
            </a:r>
            <a:r>
              <a:rPr sz="2000" dirty="0">
                <a:solidFill>
                  <a:srgbClr val="333399"/>
                </a:solidFill>
                <a:latin typeface="Times New Roman"/>
                <a:cs typeface="Times New Roman"/>
              </a:rPr>
              <a:t>e vi è </a:t>
            </a:r>
            <a:r>
              <a:rPr sz="2000" spc="-484" dirty="0">
                <a:solidFill>
                  <a:srgbClr val="333399"/>
                </a:solidFill>
                <a:latin typeface="Times New Roman"/>
                <a:cs typeface="Times New Roman"/>
              </a:rPr>
              <a:t> </a:t>
            </a:r>
            <a:r>
              <a:rPr sz="2000" spc="-5" dirty="0">
                <a:solidFill>
                  <a:srgbClr val="333399"/>
                </a:solidFill>
                <a:latin typeface="Times New Roman"/>
                <a:cs typeface="Times New Roman"/>
              </a:rPr>
              <a:t>diminuzione della pressione arteriosa</a:t>
            </a:r>
            <a:endParaRPr sz="2000" dirty="0">
              <a:latin typeface="Times New Roman"/>
              <a:cs typeface="Times New Roman"/>
            </a:endParaRPr>
          </a:p>
          <a:p>
            <a:pPr marL="203200" indent="-190500">
              <a:lnSpc>
                <a:spcPts val="2240"/>
              </a:lnSpc>
              <a:buChar char="•"/>
              <a:tabLst>
                <a:tab pos="203200" algn="l"/>
              </a:tabLst>
            </a:pPr>
            <a:r>
              <a:rPr sz="2000" spc="-5" dirty="0">
                <a:solidFill>
                  <a:srgbClr val="333399"/>
                </a:solidFill>
                <a:latin typeface="Times New Roman"/>
                <a:cs typeface="Times New Roman"/>
              </a:rPr>
              <a:t>Controllare </a:t>
            </a:r>
            <a:r>
              <a:rPr sz="2000" dirty="0">
                <a:solidFill>
                  <a:srgbClr val="333399"/>
                </a:solidFill>
                <a:latin typeface="Times New Roman"/>
                <a:cs typeface="Times New Roman"/>
              </a:rPr>
              <a:t>se è </a:t>
            </a:r>
            <a:r>
              <a:rPr sz="2000" spc="-5" dirty="0">
                <a:solidFill>
                  <a:srgbClr val="333399"/>
                </a:solidFill>
                <a:latin typeface="Times New Roman"/>
                <a:cs typeface="Times New Roman"/>
              </a:rPr>
              <a:t>presente</a:t>
            </a:r>
            <a:r>
              <a:rPr sz="2000" dirty="0">
                <a:solidFill>
                  <a:srgbClr val="333399"/>
                </a:solidFill>
                <a:latin typeface="Times New Roman"/>
                <a:cs typeface="Times New Roman"/>
              </a:rPr>
              <a:t> </a:t>
            </a:r>
            <a:r>
              <a:rPr sz="2000" spc="-5" dirty="0">
                <a:solidFill>
                  <a:srgbClr val="333399"/>
                </a:solidFill>
                <a:latin typeface="Times New Roman"/>
                <a:cs typeface="Times New Roman"/>
              </a:rPr>
              <a:t>sudorazione</a:t>
            </a:r>
            <a:r>
              <a:rPr sz="2000" dirty="0">
                <a:solidFill>
                  <a:srgbClr val="333399"/>
                </a:solidFill>
                <a:latin typeface="Times New Roman"/>
                <a:cs typeface="Times New Roman"/>
              </a:rPr>
              <a:t> e </a:t>
            </a:r>
            <a:r>
              <a:rPr sz="2000" spc="-5" dirty="0">
                <a:solidFill>
                  <a:srgbClr val="333399"/>
                </a:solidFill>
                <a:latin typeface="Times New Roman"/>
                <a:cs typeface="Times New Roman"/>
              </a:rPr>
              <a:t>cute fredda</a:t>
            </a:r>
            <a:endParaRPr sz="2000" dirty="0">
              <a:latin typeface="Times New Roman"/>
              <a:cs typeface="Times New Roman"/>
            </a:endParaRPr>
          </a:p>
        </p:txBody>
      </p:sp>
      <p:sp>
        <p:nvSpPr>
          <p:cNvPr id="5" name="object 5"/>
          <p:cNvSpPr txBox="1"/>
          <p:nvPr/>
        </p:nvSpPr>
        <p:spPr>
          <a:xfrm>
            <a:off x="319700" y="4387042"/>
            <a:ext cx="8991600" cy="313612"/>
          </a:xfrm>
          <a:prstGeom prst="rect">
            <a:avLst/>
          </a:prstGeom>
        </p:spPr>
        <p:txBody>
          <a:bodyPr vert="horz" wrap="square" lIns="0" tIns="12700" rIns="0" bIns="0" rtlCol="0">
            <a:spAutoFit/>
          </a:bodyPr>
          <a:lstStyle/>
          <a:p>
            <a:pPr marL="866775" marR="5080" indent="-854710">
              <a:lnSpc>
                <a:spcPct val="105100"/>
              </a:lnSpc>
              <a:spcBef>
                <a:spcPts val="100"/>
              </a:spcBef>
            </a:pPr>
            <a:r>
              <a:rPr sz="2000" u="sng" dirty="0">
                <a:solidFill>
                  <a:srgbClr val="333399"/>
                </a:solidFill>
                <a:latin typeface="Arial MT"/>
                <a:cs typeface="Arial MT"/>
              </a:rPr>
              <a:t>Se il </a:t>
            </a:r>
            <a:r>
              <a:rPr sz="2000" u="sng" spc="-5" dirty="0">
                <a:solidFill>
                  <a:srgbClr val="333399"/>
                </a:solidFill>
                <a:latin typeface="Arial MT"/>
                <a:cs typeface="Arial MT"/>
              </a:rPr>
              <a:t>paziente</a:t>
            </a:r>
            <a:r>
              <a:rPr sz="2000" u="sng" dirty="0">
                <a:solidFill>
                  <a:srgbClr val="333399"/>
                </a:solidFill>
                <a:latin typeface="Arial MT"/>
                <a:cs typeface="Arial MT"/>
              </a:rPr>
              <a:t> è</a:t>
            </a:r>
            <a:r>
              <a:rPr sz="2000" u="sng" spc="5" dirty="0">
                <a:solidFill>
                  <a:srgbClr val="333399"/>
                </a:solidFill>
                <a:latin typeface="Arial MT"/>
                <a:cs typeface="Arial MT"/>
              </a:rPr>
              <a:t> </a:t>
            </a:r>
            <a:r>
              <a:rPr sz="2000" u="sng" dirty="0">
                <a:solidFill>
                  <a:srgbClr val="333399"/>
                </a:solidFill>
                <a:latin typeface="Arial MT"/>
                <a:cs typeface="Arial MT"/>
              </a:rPr>
              <a:t>in </a:t>
            </a:r>
            <a:r>
              <a:rPr sz="2000" u="sng" spc="-5" dirty="0">
                <a:solidFill>
                  <a:srgbClr val="333399"/>
                </a:solidFill>
                <a:latin typeface="Arial MT"/>
                <a:cs typeface="Arial MT"/>
              </a:rPr>
              <a:t>stato</a:t>
            </a:r>
            <a:r>
              <a:rPr sz="2000" u="sng" dirty="0">
                <a:solidFill>
                  <a:srgbClr val="333399"/>
                </a:solidFill>
                <a:latin typeface="Arial MT"/>
                <a:cs typeface="Arial MT"/>
              </a:rPr>
              <a:t> </a:t>
            </a:r>
            <a:r>
              <a:rPr sz="2000" u="sng" spc="-5" dirty="0">
                <a:solidFill>
                  <a:srgbClr val="333399"/>
                </a:solidFill>
                <a:latin typeface="Arial MT"/>
                <a:cs typeface="Arial MT"/>
              </a:rPr>
              <a:t>confusionale, </a:t>
            </a:r>
            <a:r>
              <a:rPr sz="2000" u="sng" dirty="0">
                <a:solidFill>
                  <a:srgbClr val="333399"/>
                </a:solidFill>
                <a:latin typeface="Arial MT"/>
                <a:cs typeface="Arial MT"/>
              </a:rPr>
              <a:t>porlo in </a:t>
            </a:r>
            <a:r>
              <a:rPr sz="2000" u="sng" spc="-540" dirty="0">
                <a:solidFill>
                  <a:srgbClr val="333399"/>
                </a:solidFill>
                <a:latin typeface="Arial MT"/>
                <a:cs typeface="Arial MT"/>
              </a:rPr>
              <a:t> </a:t>
            </a:r>
            <a:r>
              <a:rPr sz="2000" u="sng" dirty="0">
                <a:solidFill>
                  <a:srgbClr val="333399"/>
                </a:solidFill>
                <a:latin typeface="Arial MT"/>
                <a:cs typeface="Arial MT"/>
              </a:rPr>
              <a:t>posizione</a:t>
            </a:r>
            <a:r>
              <a:rPr sz="2000" u="sng" spc="-5" dirty="0">
                <a:solidFill>
                  <a:srgbClr val="333399"/>
                </a:solidFill>
                <a:latin typeface="Arial MT"/>
                <a:cs typeface="Arial MT"/>
              </a:rPr>
              <a:t> laterale </a:t>
            </a:r>
            <a:r>
              <a:rPr sz="2000" u="sng" dirty="0">
                <a:solidFill>
                  <a:srgbClr val="333399"/>
                </a:solidFill>
                <a:latin typeface="Arial MT"/>
                <a:cs typeface="Arial MT"/>
              </a:rPr>
              <a:t>di</a:t>
            </a:r>
            <a:r>
              <a:rPr sz="2000" u="sng" spc="-5" dirty="0">
                <a:solidFill>
                  <a:srgbClr val="333399"/>
                </a:solidFill>
                <a:latin typeface="Arial MT"/>
                <a:cs typeface="Arial MT"/>
              </a:rPr>
              <a:t> </a:t>
            </a:r>
            <a:r>
              <a:rPr sz="2000" u="sng" dirty="0">
                <a:solidFill>
                  <a:srgbClr val="333399"/>
                </a:solidFill>
                <a:latin typeface="Arial MT"/>
                <a:cs typeface="Arial MT"/>
              </a:rPr>
              <a:t>sicurezza</a:t>
            </a:r>
            <a:endParaRPr sz="2000" u="sng" dirty="0">
              <a:latin typeface="Arial MT"/>
              <a:cs typeface="Arial MT"/>
            </a:endParaRPr>
          </a:p>
        </p:txBody>
      </p:sp>
      <p:sp>
        <p:nvSpPr>
          <p:cNvPr id="6" name="object 6"/>
          <p:cNvSpPr txBox="1"/>
          <p:nvPr/>
        </p:nvSpPr>
        <p:spPr>
          <a:xfrm>
            <a:off x="4217987" y="2007542"/>
            <a:ext cx="3707765" cy="3302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333399"/>
                </a:solidFill>
                <a:latin typeface="Times New Roman"/>
                <a:cs typeface="Times New Roman"/>
              </a:rPr>
              <a:t>Non</a:t>
            </a:r>
            <a:r>
              <a:rPr sz="2000" spc="-10" dirty="0">
                <a:solidFill>
                  <a:srgbClr val="333399"/>
                </a:solidFill>
                <a:latin typeface="Times New Roman"/>
                <a:cs typeface="Times New Roman"/>
              </a:rPr>
              <a:t> </a:t>
            </a:r>
            <a:r>
              <a:rPr sz="2000" spc="-5" dirty="0">
                <a:solidFill>
                  <a:srgbClr val="333399"/>
                </a:solidFill>
                <a:latin typeface="Times New Roman"/>
                <a:cs typeface="Times New Roman"/>
              </a:rPr>
              <a:t>somministrare</a:t>
            </a:r>
            <a:r>
              <a:rPr sz="2000" spc="-15" dirty="0">
                <a:solidFill>
                  <a:srgbClr val="333399"/>
                </a:solidFill>
                <a:latin typeface="Times New Roman"/>
                <a:cs typeface="Times New Roman"/>
              </a:rPr>
              <a:t> </a:t>
            </a:r>
            <a:r>
              <a:rPr sz="2000" spc="-5" dirty="0">
                <a:solidFill>
                  <a:srgbClr val="333399"/>
                </a:solidFill>
                <a:latin typeface="Times New Roman"/>
                <a:cs typeface="Times New Roman"/>
              </a:rPr>
              <a:t>liquidi</a:t>
            </a:r>
            <a:r>
              <a:rPr sz="2000" spc="-10" dirty="0">
                <a:solidFill>
                  <a:srgbClr val="333399"/>
                </a:solidFill>
                <a:latin typeface="Times New Roman"/>
                <a:cs typeface="Times New Roman"/>
              </a:rPr>
              <a:t> </a:t>
            </a:r>
            <a:r>
              <a:rPr sz="2000" dirty="0">
                <a:solidFill>
                  <a:srgbClr val="333399"/>
                </a:solidFill>
                <a:latin typeface="Times New Roman"/>
                <a:cs typeface="Times New Roman"/>
              </a:rPr>
              <a:t>o</a:t>
            </a:r>
            <a:r>
              <a:rPr sz="2000" spc="-10" dirty="0">
                <a:solidFill>
                  <a:srgbClr val="333399"/>
                </a:solidFill>
                <a:latin typeface="Times New Roman"/>
                <a:cs typeface="Times New Roman"/>
              </a:rPr>
              <a:t> </a:t>
            </a:r>
            <a:r>
              <a:rPr sz="2000" spc="-5" dirty="0">
                <a:solidFill>
                  <a:srgbClr val="333399"/>
                </a:solidFill>
                <a:latin typeface="Times New Roman"/>
                <a:cs typeface="Times New Roman"/>
              </a:rPr>
              <a:t>alcolici</a:t>
            </a:r>
            <a:endParaRPr sz="2000">
              <a:latin typeface="Times New Roman"/>
              <a:cs typeface="Times New Roman"/>
            </a:endParaRPr>
          </a:p>
        </p:txBody>
      </p:sp>
      <p:sp>
        <p:nvSpPr>
          <p:cNvPr id="7" name="object 7"/>
          <p:cNvSpPr txBox="1"/>
          <p:nvPr/>
        </p:nvSpPr>
        <p:spPr>
          <a:xfrm>
            <a:off x="177799" y="3288903"/>
            <a:ext cx="2310130" cy="513080"/>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FF0000"/>
                </a:solidFill>
                <a:latin typeface="Times New Roman"/>
                <a:cs typeface="Times New Roman"/>
              </a:rPr>
              <a:t>C</a:t>
            </a:r>
            <a:r>
              <a:rPr sz="3200" b="1" spc="-5" dirty="0">
                <a:solidFill>
                  <a:srgbClr val="FF0000"/>
                </a:solidFill>
                <a:latin typeface="Times New Roman"/>
                <a:cs typeface="Times New Roman"/>
              </a:rPr>
              <a:t>O</a:t>
            </a:r>
            <a:r>
              <a:rPr sz="3200" b="1" dirty="0">
                <a:solidFill>
                  <a:srgbClr val="FF0000"/>
                </a:solidFill>
                <a:latin typeface="Times New Roman"/>
                <a:cs typeface="Times New Roman"/>
              </a:rPr>
              <a:t>SA</a:t>
            </a:r>
            <a:r>
              <a:rPr sz="3200" b="1" spc="-180" dirty="0">
                <a:solidFill>
                  <a:srgbClr val="FF0000"/>
                </a:solidFill>
                <a:latin typeface="Times New Roman"/>
                <a:cs typeface="Times New Roman"/>
              </a:rPr>
              <a:t> </a:t>
            </a:r>
            <a:r>
              <a:rPr sz="3200" b="1" spc="-240" dirty="0">
                <a:solidFill>
                  <a:srgbClr val="FF0000"/>
                </a:solidFill>
                <a:latin typeface="Times New Roman"/>
                <a:cs typeface="Times New Roman"/>
              </a:rPr>
              <a:t>F</a:t>
            </a:r>
            <a:r>
              <a:rPr sz="3200" b="1" dirty="0">
                <a:solidFill>
                  <a:srgbClr val="FF0000"/>
                </a:solidFill>
                <a:latin typeface="Times New Roman"/>
                <a:cs typeface="Times New Roman"/>
              </a:rPr>
              <a:t>ARE</a:t>
            </a:r>
            <a:endParaRPr sz="3200">
              <a:latin typeface="Times New Roman"/>
              <a:cs typeface="Times New Roman"/>
            </a:endParaRPr>
          </a:p>
        </p:txBody>
      </p:sp>
      <p:sp>
        <p:nvSpPr>
          <p:cNvPr id="8" name="object 8"/>
          <p:cNvSpPr txBox="1"/>
          <p:nvPr/>
        </p:nvSpPr>
        <p:spPr>
          <a:xfrm>
            <a:off x="179387" y="1926828"/>
            <a:ext cx="3314700" cy="513080"/>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FF0000"/>
                </a:solidFill>
                <a:latin typeface="Times New Roman"/>
                <a:cs typeface="Times New Roman"/>
              </a:rPr>
              <a:t>C</a:t>
            </a:r>
            <a:r>
              <a:rPr sz="3200" b="1" spc="-5" dirty="0">
                <a:solidFill>
                  <a:srgbClr val="FF0000"/>
                </a:solidFill>
                <a:latin typeface="Times New Roman"/>
                <a:cs typeface="Times New Roman"/>
              </a:rPr>
              <a:t>O</a:t>
            </a:r>
            <a:r>
              <a:rPr sz="3200" b="1" dirty="0">
                <a:solidFill>
                  <a:srgbClr val="FF0000"/>
                </a:solidFill>
                <a:latin typeface="Times New Roman"/>
                <a:cs typeface="Times New Roman"/>
              </a:rPr>
              <a:t>SA</a:t>
            </a:r>
            <a:r>
              <a:rPr sz="3200" b="1" spc="-180" dirty="0">
                <a:solidFill>
                  <a:srgbClr val="FF0000"/>
                </a:solidFill>
                <a:latin typeface="Times New Roman"/>
                <a:cs typeface="Times New Roman"/>
              </a:rPr>
              <a:t> </a:t>
            </a:r>
            <a:r>
              <a:rPr sz="3200" b="1" dirty="0">
                <a:solidFill>
                  <a:srgbClr val="FF0000"/>
                </a:solidFill>
                <a:latin typeface="Times New Roman"/>
                <a:cs typeface="Times New Roman"/>
              </a:rPr>
              <a:t>N</a:t>
            </a:r>
            <a:r>
              <a:rPr sz="3200" b="1" spc="-5" dirty="0">
                <a:solidFill>
                  <a:srgbClr val="FF0000"/>
                </a:solidFill>
                <a:latin typeface="Times New Roman"/>
                <a:cs typeface="Times New Roman"/>
              </a:rPr>
              <a:t>O</a:t>
            </a:r>
            <a:r>
              <a:rPr sz="3200" b="1" dirty="0">
                <a:solidFill>
                  <a:srgbClr val="FF0000"/>
                </a:solidFill>
                <a:latin typeface="Times New Roman"/>
                <a:cs typeface="Times New Roman"/>
              </a:rPr>
              <a:t>N </a:t>
            </a:r>
            <a:r>
              <a:rPr sz="3200" b="1" spc="-240" dirty="0">
                <a:solidFill>
                  <a:srgbClr val="FF0000"/>
                </a:solidFill>
                <a:latin typeface="Times New Roman"/>
                <a:cs typeface="Times New Roman"/>
              </a:rPr>
              <a:t>F</a:t>
            </a:r>
            <a:r>
              <a:rPr sz="3200" b="1" dirty="0">
                <a:solidFill>
                  <a:srgbClr val="FF0000"/>
                </a:solidFill>
                <a:latin typeface="Times New Roman"/>
                <a:cs typeface="Times New Roman"/>
              </a:rPr>
              <a:t>ARE</a:t>
            </a:r>
            <a:endParaRPr sz="3200">
              <a:latin typeface="Times New Roman"/>
              <a:cs typeface="Times New Roman"/>
            </a:endParaRPr>
          </a:p>
        </p:txBody>
      </p:sp>
      <p:pic>
        <p:nvPicPr>
          <p:cNvPr id="9" name="object 9"/>
          <p:cNvPicPr/>
          <p:nvPr/>
        </p:nvPicPr>
        <p:blipFill>
          <a:blip r:embed="rId2" cstate="print"/>
          <a:stretch>
            <a:fillRect/>
          </a:stretch>
        </p:blipFill>
        <p:spPr>
          <a:xfrm>
            <a:off x="6516687" y="0"/>
            <a:ext cx="2627312" cy="1843087"/>
          </a:xfrm>
          <a:prstGeom prst="rect">
            <a:avLst/>
          </a:prstGeom>
        </p:spPr>
      </p:pic>
      <p:pic>
        <p:nvPicPr>
          <p:cNvPr id="10" name="object 10"/>
          <p:cNvPicPr/>
          <p:nvPr/>
        </p:nvPicPr>
        <p:blipFill>
          <a:blip r:embed="rId3" cstate="print"/>
          <a:stretch>
            <a:fillRect/>
          </a:stretch>
        </p:blipFill>
        <p:spPr>
          <a:xfrm>
            <a:off x="2731254" y="4714040"/>
            <a:ext cx="3105083" cy="1485900"/>
          </a:xfrm>
          <a:prstGeom prst="rect">
            <a:avLst/>
          </a:prstGeom>
        </p:spPr>
      </p:pic>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54273" y="1980481"/>
            <a:ext cx="6875145"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Arial"/>
                <a:cs typeface="Arial"/>
              </a:rPr>
              <a:t>EMORRAGIE</a:t>
            </a:r>
            <a:r>
              <a:rPr sz="3600" b="1" spc="-25" dirty="0">
                <a:solidFill>
                  <a:srgbClr val="FF0000"/>
                </a:solidFill>
                <a:latin typeface="Arial"/>
                <a:cs typeface="Arial"/>
              </a:rPr>
              <a:t> ESTERIORIZZATE</a:t>
            </a:r>
            <a:endParaRPr sz="3600">
              <a:latin typeface="Arial"/>
              <a:cs typeface="Arial"/>
            </a:endParaRP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417065" rIns="0" bIns="0" rtlCol="0">
            <a:spAutoFit/>
          </a:bodyPr>
          <a:lstStyle/>
          <a:p>
            <a:pPr marL="54610" algn="ctr">
              <a:lnSpc>
                <a:spcPts val="4260"/>
              </a:lnSpc>
              <a:spcBef>
                <a:spcPts val="100"/>
              </a:spcBef>
            </a:pPr>
            <a:r>
              <a:rPr sz="3600" b="1" dirty="0">
                <a:solidFill>
                  <a:srgbClr val="FF0000"/>
                </a:solidFill>
                <a:latin typeface="Times New Roman"/>
                <a:cs typeface="Times New Roman"/>
              </a:rPr>
              <a:t>Sangue</a:t>
            </a:r>
            <a:r>
              <a:rPr sz="3600" b="1" spc="-50" dirty="0">
                <a:solidFill>
                  <a:srgbClr val="FF0000"/>
                </a:solidFill>
                <a:latin typeface="Times New Roman"/>
                <a:cs typeface="Times New Roman"/>
              </a:rPr>
              <a:t> </a:t>
            </a:r>
            <a:r>
              <a:rPr sz="3600" b="1" dirty="0">
                <a:solidFill>
                  <a:srgbClr val="FF0000"/>
                </a:solidFill>
                <a:latin typeface="Times New Roman"/>
                <a:cs typeface="Times New Roman"/>
              </a:rPr>
              <a:t>dal</a:t>
            </a:r>
            <a:r>
              <a:rPr sz="3600" b="1" spc="-50" dirty="0">
                <a:solidFill>
                  <a:srgbClr val="FF0000"/>
                </a:solidFill>
                <a:latin typeface="Times New Roman"/>
                <a:cs typeface="Times New Roman"/>
              </a:rPr>
              <a:t> </a:t>
            </a:r>
            <a:r>
              <a:rPr sz="3600" b="1" dirty="0">
                <a:solidFill>
                  <a:srgbClr val="FF0000"/>
                </a:solidFill>
                <a:latin typeface="Times New Roman"/>
                <a:cs typeface="Times New Roman"/>
              </a:rPr>
              <a:t>naso</a:t>
            </a:r>
            <a:endParaRPr sz="3600">
              <a:latin typeface="Times New Roman"/>
              <a:cs typeface="Times New Roman"/>
            </a:endParaRPr>
          </a:p>
          <a:p>
            <a:pPr marL="54610" algn="ctr">
              <a:lnSpc>
                <a:spcPts val="3779"/>
              </a:lnSpc>
            </a:pPr>
            <a:r>
              <a:rPr sz="3200" b="1" spc="-25" dirty="0">
                <a:solidFill>
                  <a:srgbClr val="FF0000"/>
                </a:solidFill>
                <a:latin typeface="Times New Roman"/>
                <a:cs typeface="Times New Roman"/>
              </a:rPr>
              <a:t>(EPISTASSI)</a:t>
            </a:r>
            <a:endParaRPr sz="3200">
              <a:latin typeface="Times New Roman"/>
              <a:cs typeface="Times New Roman"/>
            </a:endParaRPr>
          </a:p>
        </p:txBody>
      </p:sp>
      <p:sp>
        <p:nvSpPr>
          <p:cNvPr id="3" name="object 3"/>
          <p:cNvSpPr txBox="1"/>
          <p:nvPr/>
        </p:nvSpPr>
        <p:spPr>
          <a:xfrm>
            <a:off x="1503362" y="2458168"/>
            <a:ext cx="6216015" cy="690880"/>
          </a:xfrm>
          <a:prstGeom prst="rect">
            <a:avLst/>
          </a:prstGeom>
        </p:spPr>
        <p:txBody>
          <a:bodyPr vert="horz" wrap="square" lIns="0" tIns="27939" rIns="0" bIns="0" rtlCol="0">
            <a:spAutoFit/>
          </a:bodyPr>
          <a:lstStyle/>
          <a:p>
            <a:pPr marL="12700" marR="5080">
              <a:lnSpc>
                <a:spcPts val="2600"/>
              </a:lnSpc>
              <a:spcBef>
                <a:spcPts val="219"/>
              </a:spcBef>
            </a:pPr>
            <a:r>
              <a:rPr sz="2200" spc="-5" dirty="0">
                <a:solidFill>
                  <a:srgbClr val="FF0000"/>
                </a:solidFill>
                <a:latin typeface="Times New Roman"/>
                <a:cs typeface="Times New Roman"/>
              </a:rPr>
              <a:t>Rappresenta la</a:t>
            </a:r>
            <a:r>
              <a:rPr sz="2200" dirty="0">
                <a:solidFill>
                  <a:srgbClr val="FF0000"/>
                </a:solidFill>
                <a:latin typeface="Times New Roman"/>
                <a:cs typeface="Times New Roman"/>
              </a:rPr>
              <a:t> </a:t>
            </a:r>
            <a:r>
              <a:rPr sz="2200" spc="-5" dirty="0">
                <a:solidFill>
                  <a:srgbClr val="FF0000"/>
                </a:solidFill>
                <a:latin typeface="Times New Roman"/>
                <a:cs typeface="Times New Roman"/>
              </a:rPr>
              <a:t>fuoriuscita</a:t>
            </a:r>
            <a:r>
              <a:rPr sz="2200" dirty="0">
                <a:solidFill>
                  <a:srgbClr val="FF0000"/>
                </a:solidFill>
                <a:latin typeface="Times New Roman"/>
                <a:cs typeface="Times New Roman"/>
              </a:rPr>
              <a:t> di </a:t>
            </a:r>
            <a:r>
              <a:rPr sz="2200" spc="-5" dirty="0">
                <a:solidFill>
                  <a:srgbClr val="FF0000"/>
                </a:solidFill>
                <a:latin typeface="Times New Roman"/>
                <a:cs typeface="Times New Roman"/>
              </a:rPr>
              <a:t>sangue</a:t>
            </a:r>
            <a:r>
              <a:rPr sz="2200" dirty="0">
                <a:solidFill>
                  <a:srgbClr val="FF0000"/>
                </a:solidFill>
                <a:latin typeface="Times New Roman"/>
                <a:cs typeface="Times New Roman"/>
              </a:rPr>
              <a:t> </a:t>
            </a:r>
            <a:r>
              <a:rPr sz="2200" spc="-5" dirty="0">
                <a:solidFill>
                  <a:srgbClr val="FF0000"/>
                </a:solidFill>
                <a:latin typeface="Times New Roman"/>
                <a:cs typeface="Times New Roman"/>
              </a:rPr>
              <a:t>dalle</a:t>
            </a:r>
            <a:r>
              <a:rPr sz="2200" dirty="0">
                <a:solidFill>
                  <a:srgbClr val="FF0000"/>
                </a:solidFill>
                <a:latin typeface="Times New Roman"/>
                <a:cs typeface="Times New Roman"/>
              </a:rPr>
              <a:t> </a:t>
            </a:r>
            <a:r>
              <a:rPr sz="2200" spc="-5" dirty="0">
                <a:solidFill>
                  <a:srgbClr val="FF0000"/>
                </a:solidFill>
                <a:latin typeface="Times New Roman"/>
                <a:cs typeface="Times New Roman"/>
              </a:rPr>
              <a:t>cavità</a:t>
            </a:r>
            <a:r>
              <a:rPr sz="2200" dirty="0">
                <a:solidFill>
                  <a:srgbClr val="FF0000"/>
                </a:solidFill>
                <a:latin typeface="Times New Roman"/>
                <a:cs typeface="Times New Roman"/>
              </a:rPr>
              <a:t> </a:t>
            </a:r>
            <a:r>
              <a:rPr sz="2200" spc="-5" dirty="0">
                <a:solidFill>
                  <a:srgbClr val="FF0000"/>
                </a:solidFill>
                <a:latin typeface="Times New Roman"/>
                <a:cs typeface="Times New Roman"/>
              </a:rPr>
              <a:t>nasali. </a:t>
            </a:r>
            <a:r>
              <a:rPr sz="2200" spc="-535" dirty="0">
                <a:solidFill>
                  <a:srgbClr val="FF0000"/>
                </a:solidFill>
                <a:latin typeface="Times New Roman"/>
                <a:cs typeface="Times New Roman"/>
              </a:rPr>
              <a:t> </a:t>
            </a:r>
            <a:r>
              <a:rPr sz="2200" dirty="0">
                <a:solidFill>
                  <a:srgbClr val="FF0000"/>
                </a:solidFill>
                <a:latin typeface="Times New Roman"/>
                <a:cs typeface="Times New Roman"/>
              </a:rPr>
              <a:t>Un</a:t>
            </a:r>
            <a:r>
              <a:rPr sz="2200" spc="-5" dirty="0">
                <a:solidFill>
                  <a:srgbClr val="FF0000"/>
                </a:solidFill>
                <a:latin typeface="Times New Roman"/>
                <a:cs typeface="Times New Roman"/>
              </a:rPr>
              <a:t> episodio</a:t>
            </a:r>
            <a:r>
              <a:rPr sz="2200" dirty="0">
                <a:solidFill>
                  <a:srgbClr val="FF0000"/>
                </a:solidFill>
                <a:latin typeface="Times New Roman"/>
                <a:cs typeface="Times New Roman"/>
              </a:rPr>
              <a:t> di</a:t>
            </a:r>
            <a:r>
              <a:rPr sz="2200" spc="-5" dirty="0">
                <a:solidFill>
                  <a:srgbClr val="FF0000"/>
                </a:solidFill>
                <a:latin typeface="Times New Roman"/>
                <a:cs typeface="Times New Roman"/>
              </a:rPr>
              <a:t> epistassi </a:t>
            </a:r>
            <a:r>
              <a:rPr sz="2200" dirty="0">
                <a:solidFill>
                  <a:srgbClr val="FF0000"/>
                </a:solidFill>
                <a:latin typeface="Times New Roman"/>
                <a:cs typeface="Times New Roman"/>
              </a:rPr>
              <a:t>si</a:t>
            </a:r>
            <a:r>
              <a:rPr sz="2200" spc="-5" dirty="0">
                <a:solidFill>
                  <a:srgbClr val="FF0000"/>
                </a:solidFill>
                <a:latin typeface="Times New Roman"/>
                <a:cs typeface="Times New Roman"/>
              </a:rPr>
              <a:t> </a:t>
            </a:r>
            <a:r>
              <a:rPr sz="2200" dirty="0">
                <a:solidFill>
                  <a:srgbClr val="FF0000"/>
                </a:solidFill>
                <a:latin typeface="Times New Roman"/>
                <a:cs typeface="Times New Roman"/>
              </a:rPr>
              <a:t>può</a:t>
            </a:r>
            <a:r>
              <a:rPr sz="2200" spc="-5" dirty="0">
                <a:solidFill>
                  <a:srgbClr val="FF0000"/>
                </a:solidFill>
                <a:latin typeface="Times New Roman"/>
                <a:cs typeface="Times New Roman"/>
              </a:rPr>
              <a:t> verificare:</a:t>
            </a:r>
            <a:endParaRPr sz="2200">
              <a:latin typeface="Times New Roman"/>
              <a:cs typeface="Times New Roman"/>
            </a:endParaRPr>
          </a:p>
        </p:txBody>
      </p:sp>
      <p:sp>
        <p:nvSpPr>
          <p:cNvPr id="4" name="object 4"/>
          <p:cNvSpPr txBox="1"/>
          <p:nvPr/>
        </p:nvSpPr>
        <p:spPr>
          <a:xfrm>
            <a:off x="879474" y="3402012"/>
            <a:ext cx="2501900" cy="296545"/>
          </a:xfrm>
          <a:prstGeom prst="rect">
            <a:avLst/>
          </a:prstGeom>
          <a:solidFill>
            <a:srgbClr val="000066"/>
          </a:solidFill>
          <a:ln w="12700">
            <a:solidFill>
              <a:srgbClr val="FFFF00"/>
            </a:solidFill>
          </a:ln>
        </p:spPr>
        <p:txBody>
          <a:bodyPr vert="horz" wrap="square" lIns="0" tIns="0" rIns="0" bIns="0" rtlCol="0">
            <a:spAutoFit/>
          </a:bodyPr>
          <a:lstStyle/>
          <a:p>
            <a:pPr marL="45720">
              <a:lnSpc>
                <a:spcPts val="2260"/>
              </a:lnSpc>
            </a:pPr>
            <a:r>
              <a:rPr sz="2000" spc="-15" dirty="0">
                <a:solidFill>
                  <a:srgbClr val="FFFF00"/>
                </a:solidFill>
                <a:latin typeface="Arial MT"/>
                <a:cs typeface="Arial MT"/>
              </a:rPr>
              <a:t>SPONTANEAMENTE</a:t>
            </a:r>
            <a:endParaRPr sz="2000">
              <a:latin typeface="Arial MT"/>
              <a:cs typeface="Arial MT"/>
            </a:endParaRPr>
          </a:p>
        </p:txBody>
      </p:sp>
      <p:sp>
        <p:nvSpPr>
          <p:cNvPr id="5" name="object 5"/>
          <p:cNvSpPr txBox="1"/>
          <p:nvPr/>
        </p:nvSpPr>
        <p:spPr>
          <a:xfrm>
            <a:off x="4792662" y="3402012"/>
            <a:ext cx="3424554" cy="296545"/>
          </a:xfrm>
          <a:prstGeom prst="rect">
            <a:avLst/>
          </a:prstGeom>
          <a:solidFill>
            <a:srgbClr val="000066"/>
          </a:solidFill>
          <a:ln w="12700">
            <a:solidFill>
              <a:srgbClr val="FFFF00"/>
            </a:solidFill>
          </a:ln>
        </p:spPr>
        <p:txBody>
          <a:bodyPr vert="horz" wrap="square" lIns="0" tIns="0" rIns="0" bIns="0" rtlCol="0">
            <a:spAutoFit/>
          </a:bodyPr>
          <a:lstStyle/>
          <a:p>
            <a:pPr marL="45720">
              <a:lnSpc>
                <a:spcPts val="2260"/>
              </a:lnSpc>
            </a:pPr>
            <a:r>
              <a:rPr sz="2000" dirty="0">
                <a:solidFill>
                  <a:srgbClr val="FFFF00"/>
                </a:solidFill>
                <a:latin typeface="Arial MT"/>
                <a:cs typeface="Arial MT"/>
              </a:rPr>
              <a:t>PER</a:t>
            </a:r>
            <a:r>
              <a:rPr sz="2000" spc="-20" dirty="0">
                <a:solidFill>
                  <a:srgbClr val="FFFF00"/>
                </a:solidFill>
                <a:latin typeface="Arial MT"/>
                <a:cs typeface="Arial MT"/>
              </a:rPr>
              <a:t> </a:t>
            </a:r>
            <a:r>
              <a:rPr sz="2000" spc="-10" dirty="0">
                <a:solidFill>
                  <a:srgbClr val="FFFF00"/>
                </a:solidFill>
                <a:latin typeface="Arial MT"/>
                <a:cs typeface="Arial MT"/>
              </a:rPr>
              <a:t>EVENTO</a:t>
            </a:r>
            <a:r>
              <a:rPr sz="2000" spc="-60" dirty="0">
                <a:solidFill>
                  <a:srgbClr val="FFFF00"/>
                </a:solidFill>
                <a:latin typeface="Arial MT"/>
                <a:cs typeface="Arial MT"/>
              </a:rPr>
              <a:t> </a:t>
            </a:r>
            <a:r>
              <a:rPr sz="2000" spc="-20" dirty="0">
                <a:solidFill>
                  <a:srgbClr val="FFFF00"/>
                </a:solidFill>
                <a:latin typeface="Arial MT"/>
                <a:cs typeface="Arial MT"/>
              </a:rPr>
              <a:t>TRAUMATICO</a:t>
            </a:r>
            <a:endParaRPr sz="2000">
              <a:latin typeface="Arial MT"/>
              <a:cs typeface="Arial MT"/>
            </a:endParaRPr>
          </a:p>
        </p:txBody>
      </p:sp>
      <p:grpSp>
        <p:nvGrpSpPr>
          <p:cNvPr id="6" name="object 6"/>
          <p:cNvGrpSpPr/>
          <p:nvPr/>
        </p:nvGrpSpPr>
        <p:grpSpPr>
          <a:xfrm>
            <a:off x="2089150" y="3930650"/>
            <a:ext cx="238125" cy="542925"/>
            <a:chOff x="2089150" y="3930650"/>
            <a:chExt cx="238125" cy="542925"/>
          </a:xfrm>
        </p:grpSpPr>
        <p:sp>
          <p:nvSpPr>
            <p:cNvPr id="7" name="object 7"/>
            <p:cNvSpPr/>
            <p:nvPr/>
          </p:nvSpPr>
          <p:spPr>
            <a:xfrm>
              <a:off x="2093912" y="3935412"/>
              <a:ext cx="228600" cy="533400"/>
            </a:xfrm>
            <a:custGeom>
              <a:avLst/>
              <a:gdLst/>
              <a:ahLst/>
              <a:cxnLst/>
              <a:rect l="l" t="t" r="r" b="b"/>
              <a:pathLst>
                <a:path w="228600" h="533400">
                  <a:moveTo>
                    <a:pt x="228600" y="400050"/>
                  </a:moveTo>
                  <a:lnTo>
                    <a:pt x="0" y="400050"/>
                  </a:lnTo>
                  <a:lnTo>
                    <a:pt x="114300" y="533400"/>
                  </a:lnTo>
                  <a:lnTo>
                    <a:pt x="228600" y="400050"/>
                  </a:lnTo>
                  <a:close/>
                </a:path>
                <a:path w="228600" h="533400">
                  <a:moveTo>
                    <a:pt x="171450" y="0"/>
                  </a:moveTo>
                  <a:lnTo>
                    <a:pt x="57150" y="0"/>
                  </a:lnTo>
                  <a:lnTo>
                    <a:pt x="57150" y="400050"/>
                  </a:lnTo>
                  <a:lnTo>
                    <a:pt x="171450" y="400050"/>
                  </a:lnTo>
                  <a:lnTo>
                    <a:pt x="171450" y="0"/>
                  </a:lnTo>
                  <a:close/>
                </a:path>
              </a:pathLst>
            </a:custGeom>
            <a:solidFill>
              <a:srgbClr val="000066"/>
            </a:solidFill>
          </p:spPr>
          <p:txBody>
            <a:bodyPr wrap="square" lIns="0" tIns="0" rIns="0" bIns="0" rtlCol="0"/>
            <a:lstStyle/>
            <a:p>
              <a:endParaRPr/>
            </a:p>
          </p:txBody>
        </p:sp>
        <p:sp>
          <p:nvSpPr>
            <p:cNvPr id="8" name="object 8"/>
            <p:cNvSpPr/>
            <p:nvPr/>
          </p:nvSpPr>
          <p:spPr>
            <a:xfrm>
              <a:off x="2093912" y="3935412"/>
              <a:ext cx="228600" cy="533400"/>
            </a:xfrm>
            <a:custGeom>
              <a:avLst/>
              <a:gdLst/>
              <a:ahLst/>
              <a:cxnLst/>
              <a:rect l="l" t="t" r="r" b="b"/>
              <a:pathLst>
                <a:path w="228600" h="533400">
                  <a:moveTo>
                    <a:pt x="0" y="400050"/>
                  </a:moveTo>
                  <a:lnTo>
                    <a:pt x="57150" y="400050"/>
                  </a:lnTo>
                  <a:lnTo>
                    <a:pt x="57150" y="0"/>
                  </a:lnTo>
                  <a:lnTo>
                    <a:pt x="171450" y="0"/>
                  </a:lnTo>
                  <a:lnTo>
                    <a:pt x="171450" y="400050"/>
                  </a:lnTo>
                  <a:lnTo>
                    <a:pt x="228600" y="400050"/>
                  </a:lnTo>
                  <a:lnTo>
                    <a:pt x="114300" y="533400"/>
                  </a:lnTo>
                  <a:lnTo>
                    <a:pt x="0" y="400050"/>
                  </a:lnTo>
                  <a:close/>
                </a:path>
              </a:pathLst>
            </a:custGeom>
            <a:ln w="9525">
              <a:solidFill>
                <a:srgbClr val="FFFF00"/>
              </a:solidFill>
            </a:ln>
          </p:spPr>
          <p:txBody>
            <a:bodyPr wrap="square" lIns="0" tIns="0" rIns="0" bIns="0" rtlCol="0"/>
            <a:lstStyle/>
            <a:p>
              <a:endParaRPr/>
            </a:p>
          </p:txBody>
        </p:sp>
      </p:grpSp>
      <p:grpSp>
        <p:nvGrpSpPr>
          <p:cNvPr id="9" name="object 9"/>
          <p:cNvGrpSpPr/>
          <p:nvPr/>
        </p:nvGrpSpPr>
        <p:grpSpPr>
          <a:xfrm>
            <a:off x="6469062" y="3930650"/>
            <a:ext cx="238125" cy="542925"/>
            <a:chOff x="6469062" y="3930650"/>
            <a:chExt cx="238125" cy="542925"/>
          </a:xfrm>
        </p:grpSpPr>
        <p:sp>
          <p:nvSpPr>
            <p:cNvPr id="10" name="object 10"/>
            <p:cNvSpPr/>
            <p:nvPr/>
          </p:nvSpPr>
          <p:spPr>
            <a:xfrm>
              <a:off x="6473825" y="3935412"/>
              <a:ext cx="228600" cy="533400"/>
            </a:xfrm>
            <a:custGeom>
              <a:avLst/>
              <a:gdLst/>
              <a:ahLst/>
              <a:cxnLst/>
              <a:rect l="l" t="t" r="r" b="b"/>
              <a:pathLst>
                <a:path w="228600" h="533400">
                  <a:moveTo>
                    <a:pt x="228600" y="400050"/>
                  </a:moveTo>
                  <a:lnTo>
                    <a:pt x="0" y="400050"/>
                  </a:lnTo>
                  <a:lnTo>
                    <a:pt x="114300" y="533400"/>
                  </a:lnTo>
                  <a:lnTo>
                    <a:pt x="228600" y="400050"/>
                  </a:lnTo>
                  <a:close/>
                </a:path>
                <a:path w="228600" h="533400">
                  <a:moveTo>
                    <a:pt x="171450" y="0"/>
                  </a:moveTo>
                  <a:lnTo>
                    <a:pt x="57150" y="0"/>
                  </a:lnTo>
                  <a:lnTo>
                    <a:pt x="57150" y="400050"/>
                  </a:lnTo>
                  <a:lnTo>
                    <a:pt x="171450" y="400050"/>
                  </a:lnTo>
                  <a:lnTo>
                    <a:pt x="171450" y="0"/>
                  </a:lnTo>
                  <a:close/>
                </a:path>
              </a:pathLst>
            </a:custGeom>
            <a:solidFill>
              <a:srgbClr val="000066"/>
            </a:solidFill>
          </p:spPr>
          <p:txBody>
            <a:bodyPr wrap="square" lIns="0" tIns="0" rIns="0" bIns="0" rtlCol="0"/>
            <a:lstStyle/>
            <a:p>
              <a:endParaRPr/>
            </a:p>
          </p:txBody>
        </p:sp>
        <p:sp>
          <p:nvSpPr>
            <p:cNvPr id="11" name="object 11"/>
            <p:cNvSpPr/>
            <p:nvPr/>
          </p:nvSpPr>
          <p:spPr>
            <a:xfrm>
              <a:off x="6473825" y="3935412"/>
              <a:ext cx="228600" cy="533400"/>
            </a:xfrm>
            <a:custGeom>
              <a:avLst/>
              <a:gdLst/>
              <a:ahLst/>
              <a:cxnLst/>
              <a:rect l="l" t="t" r="r" b="b"/>
              <a:pathLst>
                <a:path w="228600" h="533400">
                  <a:moveTo>
                    <a:pt x="0" y="400050"/>
                  </a:moveTo>
                  <a:lnTo>
                    <a:pt x="57150" y="400050"/>
                  </a:lnTo>
                  <a:lnTo>
                    <a:pt x="57150" y="0"/>
                  </a:lnTo>
                  <a:lnTo>
                    <a:pt x="171450" y="0"/>
                  </a:lnTo>
                  <a:lnTo>
                    <a:pt x="171450" y="400050"/>
                  </a:lnTo>
                  <a:lnTo>
                    <a:pt x="228600" y="400050"/>
                  </a:lnTo>
                  <a:lnTo>
                    <a:pt x="114300" y="533400"/>
                  </a:lnTo>
                  <a:lnTo>
                    <a:pt x="0" y="400050"/>
                  </a:lnTo>
                  <a:close/>
                </a:path>
              </a:pathLst>
            </a:custGeom>
            <a:ln w="9525">
              <a:solidFill>
                <a:srgbClr val="FFFF00"/>
              </a:solidFill>
            </a:ln>
          </p:spPr>
          <p:txBody>
            <a:bodyPr wrap="square" lIns="0" tIns="0" rIns="0" bIns="0" rtlCol="0"/>
            <a:lstStyle/>
            <a:p>
              <a:endParaRPr/>
            </a:p>
          </p:txBody>
        </p:sp>
      </p:grpSp>
      <p:sp>
        <p:nvSpPr>
          <p:cNvPr id="12" name="object 12"/>
          <p:cNvSpPr txBox="1"/>
          <p:nvPr/>
        </p:nvSpPr>
        <p:spPr>
          <a:xfrm>
            <a:off x="782637" y="4455021"/>
            <a:ext cx="3542665" cy="1076960"/>
          </a:xfrm>
          <a:prstGeom prst="rect">
            <a:avLst/>
          </a:prstGeom>
        </p:spPr>
        <p:txBody>
          <a:bodyPr vert="horz" wrap="square" lIns="0" tIns="12700" rIns="0" bIns="0" rtlCol="0">
            <a:spAutoFit/>
          </a:bodyPr>
          <a:lstStyle/>
          <a:p>
            <a:pPr marL="195580" indent="-183515">
              <a:lnSpc>
                <a:spcPts val="2790"/>
              </a:lnSpc>
              <a:spcBef>
                <a:spcPts val="100"/>
              </a:spcBef>
              <a:buClr>
                <a:srgbClr val="000000"/>
              </a:buClr>
              <a:buChar char="•"/>
              <a:tabLst>
                <a:tab pos="196215" algn="l"/>
              </a:tabLst>
            </a:pPr>
            <a:r>
              <a:rPr sz="2400" spc="-5" dirty="0">
                <a:solidFill>
                  <a:srgbClr val="333399"/>
                </a:solidFill>
                <a:latin typeface="Times New Roman"/>
                <a:cs typeface="Times New Roman"/>
              </a:rPr>
              <a:t>varici</a:t>
            </a:r>
            <a:r>
              <a:rPr sz="2400" spc="-25" dirty="0">
                <a:solidFill>
                  <a:srgbClr val="333399"/>
                </a:solidFill>
                <a:latin typeface="Times New Roman"/>
                <a:cs typeface="Times New Roman"/>
              </a:rPr>
              <a:t> </a:t>
            </a:r>
            <a:r>
              <a:rPr sz="2400" spc="-5" dirty="0">
                <a:solidFill>
                  <a:srgbClr val="333399"/>
                </a:solidFill>
                <a:latin typeface="Times New Roman"/>
                <a:cs typeface="Times New Roman"/>
              </a:rPr>
              <a:t>del</a:t>
            </a:r>
            <a:r>
              <a:rPr sz="2400" spc="-20" dirty="0">
                <a:solidFill>
                  <a:srgbClr val="333399"/>
                </a:solidFill>
                <a:latin typeface="Times New Roman"/>
                <a:cs typeface="Times New Roman"/>
              </a:rPr>
              <a:t> </a:t>
            </a:r>
            <a:r>
              <a:rPr sz="2400" spc="-5" dirty="0">
                <a:solidFill>
                  <a:srgbClr val="333399"/>
                </a:solidFill>
                <a:latin typeface="Times New Roman"/>
                <a:cs typeface="Times New Roman"/>
              </a:rPr>
              <a:t>setto</a:t>
            </a:r>
            <a:r>
              <a:rPr sz="2400" spc="-15" dirty="0">
                <a:solidFill>
                  <a:srgbClr val="333399"/>
                </a:solidFill>
                <a:latin typeface="Times New Roman"/>
                <a:cs typeface="Times New Roman"/>
              </a:rPr>
              <a:t> </a:t>
            </a:r>
            <a:r>
              <a:rPr sz="2400" spc="-5" dirty="0">
                <a:solidFill>
                  <a:srgbClr val="333399"/>
                </a:solidFill>
                <a:latin typeface="Times New Roman"/>
                <a:cs typeface="Times New Roman"/>
              </a:rPr>
              <a:t>nasale</a:t>
            </a:r>
            <a:endParaRPr sz="2400">
              <a:latin typeface="Times New Roman"/>
              <a:cs typeface="Times New Roman"/>
            </a:endParaRPr>
          </a:p>
          <a:p>
            <a:pPr marL="195580" indent="-183515">
              <a:lnSpc>
                <a:spcPts val="2700"/>
              </a:lnSpc>
              <a:buChar char="•"/>
              <a:tabLst>
                <a:tab pos="196215" algn="l"/>
              </a:tabLst>
            </a:pPr>
            <a:r>
              <a:rPr sz="2400" spc="-5" dirty="0">
                <a:solidFill>
                  <a:srgbClr val="333399"/>
                </a:solidFill>
                <a:latin typeface="Times New Roman"/>
                <a:cs typeface="Times New Roman"/>
              </a:rPr>
              <a:t>ipertensione</a:t>
            </a:r>
            <a:r>
              <a:rPr sz="2400" spc="-45" dirty="0">
                <a:solidFill>
                  <a:srgbClr val="333399"/>
                </a:solidFill>
                <a:latin typeface="Times New Roman"/>
                <a:cs typeface="Times New Roman"/>
              </a:rPr>
              <a:t> </a:t>
            </a:r>
            <a:r>
              <a:rPr sz="2400" spc="-5" dirty="0">
                <a:solidFill>
                  <a:srgbClr val="333399"/>
                </a:solidFill>
                <a:latin typeface="Times New Roman"/>
                <a:cs typeface="Times New Roman"/>
              </a:rPr>
              <a:t>arteriosa</a:t>
            </a:r>
            <a:endParaRPr sz="2400">
              <a:latin typeface="Times New Roman"/>
              <a:cs typeface="Times New Roman"/>
            </a:endParaRPr>
          </a:p>
          <a:p>
            <a:pPr marL="195580" indent="-183515">
              <a:lnSpc>
                <a:spcPts val="2790"/>
              </a:lnSpc>
              <a:buChar char="•"/>
              <a:tabLst>
                <a:tab pos="196215" algn="l"/>
              </a:tabLst>
            </a:pPr>
            <a:r>
              <a:rPr sz="2400" spc="-5" dirty="0">
                <a:solidFill>
                  <a:srgbClr val="333399"/>
                </a:solidFill>
                <a:latin typeface="Times New Roman"/>
                <a:cs typeface="Times New Roman"/>
              </a:rPr>
              <a:t>malattie</a:t>
            </a:r>
            <a:r>
              <a:rPr sz="2400" spc="-30" dirty="0">
                <a:solidFill>
                  <a:srgbClr val="333399"/>
                </a:solidFill>
                <a:latin typeface="Times New Roman"/>
                <a:cs typeface="Times New Roman"/>
              </a:rPr>
              <a:t> </a:t>
            </a:r>
            <a:r>
              <a:rPr sz="2400" spc="-5" dirty="0">
                <a:solidFill>
                  <a:srgbClr val="333399"/>
                </a:solidFill>
                <a:latin typeface="Times New Roman"/>
                <a:cs typeface="Times New Roman"/>
              </a:rPr>
              <a:t>della</a:t>
            </a:r>
            <a:r>
              <a:rPr sz="2400" spc="-30" dirty="0">
                <a:solidFill>
                  <a:srgbClr val="333399"/>
                </a:solidFill>
                <a:latin typeface="Times New Roman"/>
                <a:cs typeface="Times New Roman"/>
              </a:rPr>
              <a:t> </a:t>
            </a:r>
            <a:r>
              <a:rPr sz="2400" spc="-5" dirty="0">
                <a:solidFill>
                  <a:srgbClr val="333399"/>
                </a:solidFill>
                <a:latin typeface="Times New Roman"/>
                <a:cs typeface="Times New Roman"/>
              </a:rPr>
              <a:t>coagulazione</a:t>
            </a:r>
            <a:endParaRPr sz="2400">
              <a:latin typeface="Times New Roman"/>
              <a:cs typeface="Times New Roman"/>
            </a:endParaRPr>
          </a:p>
        </p:txBody>
      </p:sp>
      <p:sp>
        <p:nvSpPr>
          <p:cNvPr id="13" name="object 13"/>
          <p:cNvSpPr txBox="1"/>
          <p:nvPr/>
        </p:nvSpPr>
        <p:spPr>
          <a:xfrm>
            <a:off x="5418137" y="4445496"/>
            <a:ext cx="2475865" cy="1076960"/>
          </a:xfrm>
          <a:prstGeom prst="rect">
            <a:avLst/>
          </a:prstGeom>
        </p:spPr>
        <p:txBody>
          <a:bodyPr vert="horz" wrap="square" lIns="0" tIns="12700" rIns="0" bIns="0" rtlCol="0">
            <a:spAutoFit/>
          </a:bodyPr>
          <a:lstStyle/>
          <a:p>
            <a:pPr marL="195580" indent="-183515">
              <a:lnSpc>
                <a:spcPts val="2790"/>
              </a:lnSpc>
              <a:spcBef>
                <a:spcPts val="100"/>
              </a:spcBef>
              <a:buClr>
                <a:srgbClr val="000000"/>
              </a:buClr>
              <a:buChar char="•"/>
              <a:tabLst>
                <a:tab pos="196215" algn="l"/>
              </a:tabLst>
            </a:pPr>
            <a:r>
              <a:rPr sz="2400" spc="-5" dirty="0">
                <a:solidFill>
                  <a:srgbClr val="333399"/>
                </a:solidFill>
                <a:latin typeface="Times New Roman"/>
                <a:cs typeface="Times New Roman"/>
              </a:rPr>
              <a:t>traumi</a:t>
            </a:r>
            <a:r>
              <a:rPr sz="2400" spc="-25" dirty="0">
                <a:solidFill>
                  <a:srgbClr val="333399"/>
                </a:solidFill>
                <a:latin typeface="Times New Roman"/>
                <a:cs typeface="Times New Roman"/>
              </a:rPr>
              <a:t> </a:t>
            </a:r>
            <a:r>
              <a:rPr sz="2400" spc="-5" dirty="0">
                <a:solidFill>
                  <a:srgbClr val="333399"/>
                </a:solidFill>
                <a:latin typeface="Times New Roman"/>
                <a:cs typeface="Times New Roman"/>
              </a:rPr>
              <a:t>del</a:t>
            </a:r>
            <a:r>
              <a:rPr sz="2400" spc="-25" dirty="0">
                <a:solidFill>
                  <a:srgbClr val="333399"/>
                </a:solidFill>
                <a:latin typeface="Times New Roman"/>
                <a:cs typeface="Times New Roman"/>
              </a:rPr>
              <a:t> </a:t>
            </a:r>
            <a:r>
              <a:rPr sz="2400" spc="-5" dirty="0">
                <a:solidFill>
                  <a:srgbClr val="333399"/>
                </a:solidFill>
                <a:latin typeface="Times New Roman"/>
                <a:cs typeface="Times New Roman"/>
              </a:rPr>
              <a:t>naso</a:t>
            </a:r>
            <a:endParaRPr sz="2400">
              <a:latin typeface="Times New Roman"/>
              <a:cs typeface="Times New Roman"/>
            </a:endParaRPr>
          </a:p>
          <a:p>
            <a:pPr marL="195580" indent="-183515">
              <a:lnSpc>
                <a:spcPts val="2700"/>
              </a:lnSpc>
              <a:buChar char="•"/>
              <a:tabLst>
                <a:tab pos="196215" algn="l"/>
              </a:tabLst>
            </a:pPr>
            <a:r>
              <a:rPr sz="2400" spc="-5" dirty="0">
                <a:solidFill>
                  <a:srgbClr val="333399"/>
                </a:solidFill>
                <a:latin typeface="Times New Roman"/>
                <a:cs typeface="Times New Roman"/>
              </a:rPr>
              <a:t>traumi</a:t>
            </a:r>
            <a:r>
              <a:rPr sz="2400" spc="-35" dirty="0">
                <a:solidFill>
                  <a:srgbClr val="333399"/>
                </a:solidFill>
                <a:latin typeface="Times New Roman"/>
                <a:cs typeface="Times New Roman"/>
              </a:rPr>
              <a:t> </a:t>
            </a:r>
            <a:r>
              <a:rPr sz="2400" spc="-5" dirty="0">
                <a:solidFill>
                  <a:srgbClr val="333399"/>
                </a:solidFill>
                <a:latin typeface="Times New Roman"/>
                <a:cs typeface="Times New Roman"/>
              </a:rPr>
              <a:t>della</a:t>
            </a:r>
            <a:r>
              <a:rPr sz="2400" spc="-35" dirty="0">
                <a:solidFill>
                  <a:srgbClr val="333399"/>
                </a:solidFill>
                <a:latin typeface="Times New Roman"/>
                <a:cs typeface="Times New Roman"/>
              </a:rPr>
              <a:t> </a:t>
            </a:r>
            <a:r>
              <a:rPr sz="2400" spc="-5" dirty="0">
                <a:solidFill>
                  <a:srgbClr val="333399"/>
                </a:solidFill>
                <a:latin typeface="Times New Roman"/>
                <a:cs typeface="Times New Roman"/>
              </a:rPr>
              <a:t>faccia</a:t>
            </a:r>
            <a:endParaRPr sz="2400">
              <a:latin typeface="Times New Roman"/>
              <a:cs typeface="Times New Roman"/>
            </a:endParaRPr>
          </a:p>
          <a:p>
            <a:pPr marL="195580" indent="-183515">
              <a:lnSpc>
                <a:spcPts val="2790"/>
              </a:lnSpc>
              <a:buChar char="•"/>
              <a:tabLst>
                <a:tab pos="196215" algn="l"/>
              </a:tabLst>
            </a:pPr>
            <a:r>
              <a:rPr sz="2400" spc="-5" dirty="0">
                <a:solidFill>
                  <a:srgbClr val="333399"/>
                </a:solidFill>
                <a:latin typeface="Times New Roman"/>
                <a:cs typeface="Times New Roman"/>
              </a:rPr>
              <a:t>traumi</a:t>
            </a:r>
            <a:r>
              <a:rPr sz="2400" spc="-25" dirty="0">
                <a:solidFill>
                  <a:srgbClr val="333399"/>
                </a:solidFill>
                <a:latin typeface="Times New Roman"/>
                <a:cs typeface="Times New Roman"/>
              </a:rPr>
              <a:t> </a:t>
            </a:r>
            <a:r>
              <a:rPr sz="2400" spc="-5" dirty="0">
                <a:solidFill>
                  <a:srgbClr val="333399"/>
                </a:solidFill>
                <a:latin typeface="Times New Roman"/>
                <a:cs typeface="Times New Roman"/>
              </a:rPr>
              <a:t>del</a:t>
            </a:r>
            <a:r>
              <a:rPr sz="2400" spc="-25" dirty="0">
                <a:solidFill>
                  <a:srgbClr val="333399"/>
                </a:solidFill>
                <a:latin typeface="Times New Roman"/>
                <a:cs typeface="Times New Roman"/>
              </a:rPr>
              <a:t> </a:t>
            </a:r>
            <a:r>
              <a:rPr sz="2400" spc="-5" dirty="0">
                <a:solidFill>
                  <a:srgbClr val="333399"/>
                </a:solidFill>
                <a:latin typeface="Times New Roman"/>
                <a:cs typeface="Times New Roman"/>
              </a:rPr>
              <a:t>cranio</a:t>
            </a:r>
            <a:endParaRPr sz="2400">
              <a:latin typeface="Times New Roman"/>
              <a:cs typeface="Times New Roman"/>
            </a:endParaRPr>
          </a:p>
        </p:txBody>
      </p:sp>
      <p:pic>
        <p:nvPicPr>
          <p:cNvPr id="14" name="object 14"/>
          <p:cNvPicPr/>
          <p:nvPr/>
        </p:nvPicPr>
        <p:blipFill>
          <a:blip r:embed="rId2" cstate="print"/>
          <a:stretch>
            <a:fillRect/>
          </a:stretch>
        </p:blipFill>
        <p:spPr>
          <a:xfrm>
            <a:off x="6227762" y="115887"/>
            <a:ext cx="2708275" cy="2390775"/>
          </a:xfrm>
          <a:prstGeom prst="rect">
            <a:avLst/>
          </a:prstGeom>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0867" y="349994"/>
            <a:ext cx="3176905" cy="57404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FF0000"/>
                </a:solidFill>
                <a:latin typeface="Times New Roman"/>
                <a:cs typeface="Times New Roman"/>
              </a:rPr>
              <a:t>Sangue</a:t>
            </a:r>
            <a:r>
              <a:rPr sz="3600" b="1" spc="-55" dirty="0">
                <a:solidFill>
                  <a:srgbClr val="FF0000"/>
                </a:solidFill>
                <a:latin typeface="Times New Roman"/>
                <a:cs typeface="Times New Roman"/>
              </a:rPr>
              <a:t> </a:t>
            </a:r>
            <a:r>
              <a:rPr sz="3600" b="1" dirty="0">
                <a:solidFill>
                  <a:srgbClr val="FF0000"/>
                </a:solidFill>
                <a:latin typeface="Times New Roman"/>
                <a:cs typeface="Times New Roman"/>
              </a:rPr>
              <a:t>dal</a:t>
            </a:r>
            <a:r>
              <a:rPr sz="3600" b="1" spc="-50" dirty="0">
                <a:solidFill>
                  <a:srgbClr val="FF0000"/>
                </a:solidFill>
                <a:latin typeface="Times New Roman"/>
                <a:cs typeface="Times New Roman"/>
              </a:rPr>
              <a:t> </a:t>
            </a:r>
            <a:r>
              <a:rPr sz="3600" b="1" dirty="0">
                <a:solidFill>
                  <a:srgbClr val="FF0000"/>
                </a:solidFill>
                <a:latin typeface="Times New Roman"/>
                <a:cs typeface="Times New Roman"/>
              </a:rPr>
              <a:t>naso</a:t>
            </a:r>
            <a:endParaRPr sz="3600">
              <a:latin typeface="Times New Roman"/>
              <a:cs typeface="Times New Roman"/>
            </a:endParaRPr>
          </a:p>
        </p:txBody>
      </p:sp>
      <p:sp>
        <p:nvSpPr>
          <p:cNvPr id="3" name="object 3"/>
          <p:cNvSpPr txBox="1"/>
          <p:nvPr/>
        </p:nvSpPr>
        <p:spPr>
          <a:xfrm>
            <a:off x="407987" y="752396"/>
            <a:ext cx="5485130" cy="4962525"/>
          </a:xfrm>
          <a:prstGeom prst="rect">
            <a:avLst/>
          </a:prstGeom>
        </p:spPr>
        <p:txBody>
          <a:bodyPr vert="horz" wrap="square" lIns="0" tIns="12065" rIns="0" bIns="0" rtlCol="0">
            <a:spAutoFit/>
          </a:bodyPr>
          <a:lstStyle/>
          <a:p>
            <a:pPr marL="2908300" marR="126364" indent="123189">
              <a:lnSpc>
                <a:spcPct val="127000"/>
              </a:lnSpc>
              <a:spcBef>
                <a:spcPts val="95"/>
              </a:spcBef>
            </a:pPr>
            <a:r>
              <a:rPr sz="3200" b="1" dirty="0">
                <a:solidFill>
                  <a:srgbClr val="FF0000"/>
                </a:solidFill>
                <a:latin typeface="Times New Roman"/>
                <a:cs typeface="Times New Roman"/>
              </a:rPr>
              <a:t>(E</a:t>
            </a:r>
            <a:r>
              <a:rPr sz="3200" b="1" spc="-5" dirty="0">
                <a:solidFill>
                  <a:srgbClr val="FF0000"/>
                </a:solidFill>
                <a:latin typeface="Times New Roman"/>
                <a:cs typeface="Times New Roman"/>
              </a:rPr>
              <a:t>P</a:t>
            </a:r>
            <a:r>
              <a:rPr sz="3200" b="1" dirty="0">
                <a:solidFill>
                  <a:srgbClr val="FF0000"/>
                </a:solidFill>
                <a:latin typeface="Times New Roman"/>
                <a:cs typeface="Times New Roman"/>
              </a:rPr>
              <a:t>IS</a:t>
            </a:r>
            <a:r>
              <a:rPr sz="3200" b="1" spc="-240" dirty="0">
                <a:solidFill>
                  <a:srgbClr val="FF0000"/>
                </a:solidFill>
                <a:latin typeface="Times New Roman"/>
                <a:cs typeface="Times New Roman"/>
              </a:rPr>
              <a:t>T</a:t>
            </a:r>
            <a:r>
              <a:rPr sz="3200" b="1" dirty="0">
                <a:solidFill>
                  <a:srgbClr val="FF0000"/>
                </a:solidFill>
                <a:latin typeface="Times New Roman"/>
                <a:cs typeface="Times New Roman"/>
              </a:rPr>
              <a:t>ASSI)  C</a:t>
            </a:r>
            <a:r>
              <a:rPr sz="3200" b="1" spc="-5" dirty="0">
                <a:solidFill>
                  <a:srgbClr val="FF0000"/>
                </a:solidFill>
                <a:latin typeface="Times New Roman"/>
                <a:cs typeface="Times New Roman"/>
              </a:rPr>
              <a:t>O</a:t>
            </a:r>
            <a:r>
              <a:rPr sz="3200" b="1" dirty="0">
                <a:solidFill>
                  <a:srgbClr val="FF0000"/>
                </a:solidFill>
                <a:latin typeface="Times New Roman"/>
                <a:cs typeface="Times New Roman"/>
              </a:rPr>
              <a:t>SA</a:t>
            </a:r>
            <a:r>
              <a:rPr sz="3200" b="1" spc="-180" dirty="0">
                <a:solidFill>
                  <a:srgbClr val="FF0000"/>
                </a:solidFill>
                <a:latin typeface="Times New Roman"/>
                <a:cs typeface="Times New Roman"/>
              </a:rPr>
              <a:t> </a:t>
            </a:r>
            <a:r>
              <a:rPr sz="3200" b="1" spc="-240" dirty="0">
                <a:solidFill>
                  <a:srgbClr val="FF0000"/>
                </a:solidFill>
                <a:latin typeface="Times New Roman"/>
                <a:cs typeface="Times New Roman"/>
              </a:rPr>
              <a:t>F</a:t>
            </a:r>
            <a:r>
              <a:rPr sz="3200" b="1" dirty="0">
                <a:solidFill>
                  <a:srgbClr val="FF0000"/>
                </a:solidFill>
                <a:latin typeface="Times New Roman"/>
                <a:cs typeface="Times New Roman"/>
              </a:rPr>
              <a:t>ARE</a:t>
            </a:r>
            <a:endParaRPr sz="3200">
              <a:latin typeface="Times New Roman"/>
              <a:cs typeface="Times New Roman"/>
            </a:endParaRPr>
          </a:p>
          <a:p>
            <a:pPr>
              <a:lnSpc>
                <a:spcPct val="100000"/>
              </a:lnSpc>
              <a:spcBef>
                <a:spcPts val="30"/>
              </a:spcBef>
            </a:pPr>
            <a:endParaRPr sz="2900">
              <a:latin typeface="Times New Roman"/>
              <a:cs typeface="Times New Roman"/>
            </a:endParaRPr>
          </a:p>
          <a:p>
            <a:pPr marL="12700" marR="5080" algn="just">
              <a:lnSpc>
                <a:spcPct val="111800"/>
              </a:lnSpc>
            </a:pPr>
            <a:r>
              <a:rPr sz="2400" dirty="0">
                <a:latin typeface="Times New Roman"/>
                <a:cs typeface="Times New Roman"/>
              </a:rPr>
              <a:t>Se</a:t>
            </a:r>
            <a:r>
              <a:rPr sz="2400" spc="585" dirty="0">
                <a:latin typeface="Times New Roman"/>
                <a:cs typeface="Times New Roman"/>
              </a:rPr>
              <a:t> </a:t>
            </a:r>
            <a:r>
              <a:rPr sz="2400" dirty="0">
                <a:latin typeface="Times New Roman"/>
                <a:cs typeface="Times New Roman"/>
              </a:rPr>
              <a:t>la</a:t>
            </a:r>
            <a:r>
              <a:rPr sz="2400" spc="585" dirty="0">
                <a:latin typeface="Times New Roman"/>
                <a:cs typeface="Times New Roman"/>
              </a:rPr>
              <a:t> </a:t>
            </a:r>
            <a:r>
              <a:rPr sz="2400" dirty="0">
                <a:latin typeface="Times New Roman"/>
                <a:cs typeface="Times New Roman"/>
              </a:rPr>
              <a:t>temperatura</a:t>
            </a:r>
            <a:r>
              <a:rPr sz="2400" spc="585" dirty="0">
                <a:latin typeface="Times New Roman"/>
                <a:cs typeface="Times New Roman"/>
              </a:rPr>
              <a:t> </a:t>
            </a:r>
            <a:r>
              <a:rPr sz="2400" dirty="0">
                <a:latin typeface="Times New Roman"/>
                <a:cs typeface="Times New Roman"/>
              </a:rPr>
              <a:t>dell’ambiente</a:t>
            </a:r>
            <a:r>
              <a:rPr sz="2400" spc="585" dirty="0">
                <a:latin typeface="Times New Roman"/>
                <a:cs typeface="Times New Roman"/>
              </a:rPr>
              <a:t> </a:t>
            </a:r>
            <a:r>
              <a:rPr sz="2400" dirty="0">
                <a:latin typeface="Times New Roman"/>
                <a:cs typeface="Times New Roman"/>
              </a:rPr>
              <a:t>è</a:t>
            </a:r>
            <a:r>
              <a:rPr sz="2400" spc="585" dirty="0">
                <a:latin typeface="Times New Roman"/>
                <a:cs typeface="Times New Roman"/>
              </a:rPr>
              <a:t> </a:t>
            </a:r>
            <a:r>
              <a:rPr sz="2400" dirty="0">
                <a:latin typeface="Times New Roman"/>
                <a:cs typeface="Times New Roman"/>
              </a:rPr>
              <a:t>alta, </a:t>
            </a:r>
            <a:r>
              <a:rPr sz="2400" spc="-590" dirty="0">
                <a:latin typeface="Times New Roman"/>
                <a:cs typeface="Times New Roman"/>
              </a:rPr>
              <a:t> </a:t>
            </a:r>
            <a:r>
              <a:rPr sz="2400" spc="-5" dirty="0">
                <a:latin typeface="Times New Roman"/>
                <a:cs typeface="Times New Roman"/>
              </a:rPr>
              <a:t>portare</a:t>
            </a:r>
            <a:r>
              <a:rPr sz="2400" spc="-10" dirty="0">
                <a:latin typeface="Times New Roman"/>
                <a:cs typeface="Times New Roman"/>
              </a:rPr>
              <a:t> </a:t>
            </a:r>
            <a:r>
              <a:rPr sz="2400" spc="-5" dirty="0">
                <a:latin typeface="Times New Roman"/>
                <a:cs typeface="Times New Roman"/>
              </a:rPr>
              <a:t>in</a:t>
            </a:r>
            <a:r>
              <a:rPr sz="2400" dirty="0">
                <a:latin typeface="Times New Roman"/>
                <a:cs typeface="Times New Roman"/>
              </a:rPr>
              <a:t> </a:t>
            </a:r>
            <a:r>
              <a:rPr sz="2400" b="1" spc="-5" dirty="0">
                <a:solidFill>
                  <a:srgbClr val="FF0000"/>
                </a:solidFill>
                <a:latin typeface="Times New Roman"/>
                <a:cs typeface="Times New Roman"/>
              </a:rPr>
              <a:t>luogo</a:t>
            </a:r>
            <a:r>
              <a:rPr sz="2400" b="1" dirty="0">
                <a:solidFill>
                  <a:srgbClr val="FF0000"/>
                </a:solidFill>
                <a:latin typeface="Times New Roman"/>
                <a:cs typeface="Times New Roman"/>
              </a:rPr>
              <a:t> </a:t>
            </a:r>
            <a:r>
              <a:rPr sz="2400" b="1" spc="-10" dirty="0">
                <a:solidFill>
                  <a:srgbClr val="FF0000"/>
                </a:solidFill>
                <a:latin typeface="Times New Roman"/>
                <a:cs typeface="Times New Roman"/>
              </a:rPr>
              <a:t>fresco</a:t>
            </a:r>
            <a:r>
              <a:rPr sz="2400" b="1" dirty="0">
                <a:solidFill>
                  <a:srgbClr val="FF0000"/>
                </a:solidFill>
                <a:latin typeface="Times New Roman"/>
                <a:cs typeface="Times New Roman"/>
              </a:rPr>
              <a:t> </a:t>
            </a:r>
            <a:r>
              <a:rPr sz="2400" spc="-5" dirty="0">
                <a:latin typeface="Times New Roman"/>
                <a:cs typeface="Times New Roman"/>
              </a:rPr>
              <a:t>il</a:t>
            </a:r>
            <a:r>
              <a:rPr sz="2400" spc="-10" dirty="0">
                <a:latin typeface="Times New Roman"/>
                <a:cs typeface="Times New Roman"/>
              </a:rPr>
              <a:t> </a:t>
            </a:r>
            <a:r>
              <a:rPr sz="2400" spc="-5" dirty="0">
                <a:latin typeface="Times New Roman"/>
                <a:cs typeface="Times New Roman"/>
              </a:rPr>
              <a:t>paziente.</a:t>
            </a:r>
            <a:endParaRPr sz="2400">
              <a:latin typeface="Times New Roman"/>
              <a:cs typeface="Times New Roman"/>
            </a:endParaRPr>
          </a:p>
          <a:p>
            <a:pPr marL="12700" marR="5080" algn="just">
              <a:lnSpc>
                <a:spcPct val="111800"/>
              </a:lnSpc>
            </a:pPr>
            <a:r>
              <a:rPr sz="2400" spc="-5" dirty="0">
                <a:latin typeface="Times New Roman"/>
                <a:cs typeface="Times New Roman"/>
              </a:rPr>
              <a:t>Metterlo</a:t>
            </a:r>
            <a:r>
              <a:rPr sz="2400" dirty="0">
                <a:latin typeface="Times New Roman"/>
                <a:cs typeface="Times New Roman"/>
              </a:rPr>
              <a:t> </a:t>
            </a:r>
            <a:r>
              <a:rPr sz="2400" b="1" spc="-5" dirty="0">
                <a:solidFill>
                  <a:srgbClr val="FF0000"/>
                </a:solidFill>
                <a:latin typeface="Times New Roman"/>
                <a:cs typeface="Times New Roman"/>
              </a:rPr>
              <a:t>seduto</a:t>
            </a:r>
            <a:r>
              <a:rPr sz="2400" b="1" dirty="0">
                <a:solidFill>
                  <a:srgbClr val="FF0000"/>
                </a:solidFill>
                <a:latin typeface="Times New Roman"/>
                <a:cs typeface="Times New Roman"/>
              </a:rPr>
              <a:t> </a:t>
            </a:r>
            <a:r>
              <a:rPr sz="2400" b="1" spc="-5" dirty="0">
                <a:solidFill>
                  <a:srgbClr val="FF0000"/>
                </a:solidFill>
                <a:latin typeface="Times New Roman"/>
                <a:cs typeface="Times New Roman"/>
              </a:rPr>
              <a:t>con</a:t>
            </a:r>
            <a:r>
              <a:rPr sz="2400" b="1" dirty="0">
                <a:solidFill>
                  <a:srgbClr val="FF0000"/>
                </a:solidFill>
                <a:latin typeface="Times New Roman"/>
                <a:cs typeface="Times New Roman"/>
              </a:rPr>
              <a:t> </a:t>
            </a:r>
            <a:r>
              <a:rPr sz="2400" b="1" spc="-5" dirty="0">
                <a:solidFill>
                  <a:srgbClr val="FF0000"/>
                </a:solidFill>
                <a:latin typeface="Times New Roman"/>
                <a:cs typeface="Times New Roman"/>
              </a:rPr>
              <a:t>la</a:t>
            </a:r>
            <a:r>
              <a:rPr sz="2400" b="1" dirty="0">
                <a:solidFill>
                  <a:srgbClr val="FF0000"/>
                </a:solidFill>
                <a:latin typeface="Times New Roman"/>
                <a:cs typeface="Times New Roman"/>
              </a:rPr>
              <a:t> </a:t>
            </a:r>
            <a:r>
              <a:rPr sz="2400" b="1" spc="-5" dirty="0">
                <a:solidFill>
                  <a:srgbClr val="FF0000"/>
                </a:solidFill>
                <a:latin typeface="Times New Roman"/>
                <a:cs typeface="Times New Roman"/>
              </a:rPr>
              <a:t>testa</a:t>
            </a:r>
            <a:r>
              <a:rPr sz="2400" b="1" dirty="0">
                <a:solidFill>
                  <a:srgbClr val="FF0000"/>
                </a:solidFill>
                <a:latin typeface="Times New Roman"/>
                <a:cs typeface="Times New Roman"/>
              </a:rPr>
              <a:t> </a:t>
            </a:r>
            <a:r>
              <a:rPr sz="2400" b="1" spc="-5" dirty="0">
                <a:solidFill>
                  <a:srgbClr val="FF0000"/>
                </a:solidFill>
                <a:latin typeface="Times New Roman"/>
                <a:cs typeface="Times New Roman"/>
              </a:rPr>
              <a:t>piegata</a:t>
            </a:r>
            <a:r>
              <a:rPr sz="2400" b="1" dirty="0">
                <a:solidFill>
                  <a:srgbClr val="FF0000"/>
                </a:solidFill>
                <a:latin typeface="Times New Roman"/>
                <a:cs typeface="Times New Roman"/>
              </a:rPr>
              <a:t> </a:t>
            </a:r>
            <a:r>
              <a:rPr sz="2400" spc="-5" dirty="0">
                <a:latin typeface="Times New Roman"/>
                <a:cs typeface="Times New Roman"/>
              </a:rPr>
              <a:t>in </a:t>
            </a:r>
            <a:r>
              <a:rPr sz="2400" dirty="0">
                <a:latin typeface="Times New Roman"/>
                <a:cs typeface="Times New Roman"/>
              </a:rPr>
              <a:t> </a:t>
            </a:r>
            <a:r>
              <a:rPr sz="2400" spc="-5" dirty="0">
                <a:latin typeface="Times New Roman"/>
                <a:cs typeface="Times New Roman"/>
              </a:rPr>
              <a:t>avanti per evitare che il sangue refluisca in </a:t>
            </a:r>
            <a:r>
              <a:rPr sz="2400" dirty="0">
                <a:latin typeface="Times New Roman"/>
                <a:cs typeface="Times New Roman"/>
              </a:rPr>
              <a:t> </a:t>
            </a:r>
            <a:r>
              <a:rPr sz="2400" spc="-5" dirty="0">
                <a:latin typeface="Times New Roman"/>
                <a:cs typeface="Times New Roman"/>
              </a:rPr>
              <a:t>gola.</a:t>
            </a:r>
            <a:endParaRPr sz="2400">
              <a:latin typeface="Times New Roman"/>
              <a:cs typeface="Times New Roman"/>
            </a:endParaRPr>
          </a:p>
          <a:p>
            <a:pPr marL="12700" algn="just">
              <a:lnSpc>
                <a:spcPct val="100000"/>
              </a:lnSpc>
              <a:spcBef>
                <a:spcPts val="340"/>
              </a:spcBef>
            </a:pPr>
            <a:r>
              <a:rPr sz="2400" b="1" spc="-10" dirty="0">
                <a:solidFill>
                  <a:srgbClr val="FF0000"/>
                </a:solidFill>
                <a:latin typeface="Times New Roman"/>
                <a:cs typeface="Times New Roman"/>
              </a:rPr>
              <a:t>Favorire</a:t>
            </a:r>
            <a:r>
              <a:rPr sz="2400" b="1" spc="-5" dirty="0">
                <a:solidFill>
                  <a:srgbClr val="FF0000"/>
                </a:solidFill>
                <a:latin typeface="Times New Roman"/>
                <a:cs typeface="Times New Roman"/>
              </a:rPr>
              <a:t> la</a:t>
            </a:r>
            <a:r>
              <a:rPr sz="2400" b="1" dirty="0">
                <a:solidFill>
                  <a:srgbClr val="FF0000"/>
                </a:solidFill>
                <a:latin typeface="Times New Roman"/>
                <a:cs typeface="Times New Roman"/>
              </a:rPr>
              <a:t> </a:t>
            </a:r>
            <a:r>
              <a:rPr sz="2400" b="1" spc="-5" dirty="0">
                <a:solidFill>
                  <a:srgbClr val="FF0000"/>
                </a:solidFill>
                <a:latin typeface="Times New Roman"/>
                <a:cs typeface="Times New Roman"/>
              </a:rPr>
              <a:t>fuoriuscita</a:t>
            </a:r>
            <a:r>
              <a:rPr sz="2400" b="1" dirty="0">
                <a:solidFill>
                  <a:srgbClr val="FF0000"/>
                </a:solidFill>
                <a:latin typeface="Times New Roman"/>
                <a:cs typeface="Times New Roman"/>
              </a:rPr>
              <a:t> </a:t>
            </a:r>
            <a:r>
              <a:rPr sz="2400" b="1" spc="-5" dirty="0">
                <a:solidFill>
                  <a:srgbClr val="FF0000"/>
                </a:solidFill>
                <a:latin typeface="Times New Roman"/>
                <a:cs typeface="Times New Roman"/>
              </a:rPr>
              <a:t>del sangue.</a:t>
            </a:r>
            <a:endParaRPr sz="2400">
              <a:latin typeface="Times New Roman"/>
              <a:cs typeface="Times New Roman"/>
            </a:endParaRPr>
          </a:p>
          <a:p>
            <a:pPr marL="12700" marR="5080" algn="just">
              <a:lnSpc>
                <a:spcPct val="111800"/>
              </a:lnSpc>
            </a:pPr>
            <a:r>
              <a:rPr sz="2400" dirty="0">
                <a:latin typeface="Times New Roman"/>
                <a:cs typeface="Times New Roman"/>
              </a:rPr>
              <a:t>Se </a:t>
            </a:r>
            <a:r>
              <a:rPr sz="2400" spc="-5" dirty="0">
                <a:latin typeface="Times New Roman"/>
                <a:cs typeface="Times New Roman"/>
              </a:rPr>
              <a:t>possibile, applicare </a:t>
            </a:r>
            <a:r>
              <a:rPr sz="2400" dirty="0">
                <a:latin typeface="Times New Roman"/>
                <a:cs typeface="Times New Roman"/>
              </a:rPr>
              <a:t>una </a:t>
            </a:r>
            <a:r>
              <a:rPr sz="2400" spc="-5" dirty="0">
                <a:latin typeface="Times New Roman"/>
                <a:cs typeface="Times New Roman"/>
              </a:rPr>
              <a:t>fonte fredda </a:t>
            </a:r>
            <a:r>
              <a:rPr sz="2400" dirty="0">
                <a:latin typeface="Times New Roman"/>
                <a:cs typeface="Times New Roman"/>
              </a:rPr>
              <a:t>sul </a:t>
            </a:r>
            <a:r>
              <a:rPr sz="2400" spc="5" dirty="0">
                <a:latin typeface="Times New Roman"/>
                <a:cs typeface="Times New Roman"/>
              </a:rPr>
              <a:t> </a:t>
            </a:r>
            <a:r>
              <a:rPr sz="2400" spc="-5" dirty="0">
                <a:latin typeface="Times New Roman"/>
                <a:cs typeface="Times New Roman"/>
              </a:rPr>
              <a:t>naso </a:t>
            </a:r>
            <a:r>
              <a:rPr sz="2400" dirty="0">
                <a:latin typeface="Times New Roman"/>
                <a:cs typeface="Times New Roman"/>
              </a:rPr>
              <a:t>o </a:t>
            </a:r>
            <a:r>
              <a:rPr sz="2400" spc="-5" dirty="0">
                <a:latin typeface="Times New Roman"/>
                <a:cs typeface="Times New Roman"/>
              </a:rPr>
              <a:t>la fronte.</a:t>
            </a:r>
            <a:endParaRPr sz="2400">
              <a:latin typeface="Times New Roman"/>
              <a:cs typeface="Times New Roman"/>
            </a:endParaRPr>
          </a:p>
        </p:txBody>
      </p:sp>
      <p:grpSp>
        <p:nvGrpSpPr>
          <p:cNvPr id="4" name="object 4"/>
          <p:cNvGrpSpPr/>
          <p:nvPr/>
        </p:nvGrpSpPr>
        <p:grpSpPr>
          <a:xfrm>
            <a:off x="6081712" y="2909887"/>
            <a:ext cx="2983865" cy="2753360"/>
            <a:chOff x="6081712" y="2909887"/>
            <a:chExt cx="2983865" cy="2753360"/>
          </a:xfrm>
        </p:grpSpPr>
        <p:pic>
          <p:nvPicPr>
            <p:cNvPr id="5" name="object 5"/>
            <p:cNvPicPr/>
            <p:nvPr/>
          </p:nvPicPr>
          <p:blipFill>
            <a:blip r:embed="rId2" cstate="print"/>
            <a:stretch>
              <a:fillRect/>
            </a:stretch>
          </p:blipFill>
          <p:spPr>
            <a:xfrm>
              <a:off x="6090055" y="2918229"/>
              <a:ext cx="2974974" cy="2744787"/>
            </a:xfrm>
            <a:prstGeom prst="rect">
              <a:avLst/>
            </a:prstGeom>
          </p:spPr>
        </p:pic>
        <p:pic>
          <p:nvPicPr>
            <p:cNvPr id="6" name="object 6"/>
            <p:cNvPicPr/>
            <p:nvPr/>
          </p:nvPicPr>
          <p:blipFill>
            <a:blip r:embed="rId3" cstate="print"/>
            <a:stretch>
              <a:fillRect/>
            </a:stretch>
          </p:blipFill>
          <p:spPr>
            <a:xfrm>
              <a:off x="6096000" y="2924175"/>
              <a:ext cx="2819400" cy="2589212"/>
            </a:xfrm>
            <a:prstGeom prst="rect">
              <a:avLst/>
            </a:prstGeom>
          </p:spPr>
        </p:pic>
        <p:sp>
          <p:nvSpPr>
            <p:cNvPr id="7" name="object 7"/>
            <p:cNvSpPr/>
            <p:nvPr/>
          </p:nvSpPr>
          <p:spPr>
            <a:xfrm>
              <a:off x="6096000" y="2924175"/>
              <a:ext cx="2819400" cy="2589530"/>
            </a:xfrm>
            <a:custGeom>
              <a:avLst/>
              <a:gdLst/>
              <a:ahLst/>
              <a:cxnLst/>
              <a:rect l="l" t="t" r="r" b="b"/>
              <a:pathLst>
                <a:path w="2819400" h="2589529">
                  <a:moveTo>
                    <a:pt x="0" y="0"/>
                  </a:moveTo>
                  <a:lnTo>
                    <a:pt x="2819400" y="0"/>
                  </a:lnTo>
                  <a:lnTo>
                    <a:pt x="2819400" y="2589212"/>
                  </a:lnTo>
                  <a:lnTo>
                    <a:pt x="0" y="2589212"/>
                  </a:lnTo>
                  <a:lnTo>
                    <a:pt x="0" y="0"/>
                  </a:lnTo>
                  <a:close/>
                </a:path>
              </a:pathLst>
            </a:custGeom>
            <a:ln w="28575">
              <a:solidFill>
                <a:srgbClr val="000000"/>
              </a:solidFill>
            </a:ln>
          </p:spPr>
          <p:txBody>
            <a:bodyPr wrap="square" lIns="0" tIns="0" rIns="0" bIns="0" rtlCol="0"/>
            <a:lstStyle/>
            <a:p>
              <a:endParaRPr/>
            </a:p>
          </p:txBody>
        </p:sp>
      </p:gr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0" y="62974"/>
            <a:ext cx="3176905" cy="57404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FF0000"/>
                </a:solidFill>
                <a:latin typeface="Times New Roman"/>
                <a:cs typeface="Times New Roman"/>
              </a:rPr>
              <a:t>Sangue</a:t>
            </a:r>
            <a:r>
              <a:rPr sz="3600" b="1" spc="-55" dirty="0">
                <a:solidFill>
                  <a:srgbClr val="FF0000"/>
                </a:solidFill>
                <a:latin typeface="Times New Roman"/>
                <a:cs typeface="Times New Roman"/>
              </a:rPr>
              <a:t> </a:t>
            </a:r>
            <a:r>
              <a:rPr sz="3600" b="1" dirty="0">
                <a:solidFill>
                  <a:srgbClr val="FF0000"/>
                </a:solidFill>
                <a:latin typeface="Times New Roman"/>
                <a:cs typeface="Times New Roman"/>
              </a:rPr>
              <a:t>dal</a:t>
            </a:r>
            <a:r>
              <a:rPr sz="3600" b="1" spc="-50" dirty="0">
                <a:solidFill>
                  <a:srgbClr val="FF0000"/>
                </a:solidFill>
                <a:latin typeface="Times New Roman"/>
                <a:cs typeface="Times New Roman"/>
              </a:rPr>
              <a:t> </a:t>
            </a:r>
            <a:r>
              <a:rPr sz="3600" b="1" dirty="0">
                <a:solidFill>
                  <a:srgbClr val="FF0000"/>
                </a:solidFill>
                <a:latin typeface="Times New Roman"/>
                <a:cs typeface="Times New Roman"/>
              </a:rPr>
              <a:t>naso</a:t>
            </a:r>
            <a:endParaRPr sz="3600" dirty="0">
              <a:latin typeface="Times New Roman"/>
              <a:cs typeface="Times New Roman"/>
            </a:endParaRPr>
          </a:p>
        </p:txBody>
      </p:sp>
      <p:sp>
        <p:nvSpPr>
          <p:cNvPr id="3" name="object 3"/>
          <p:cNvSpPr txBox="1"/>
          <p:nvPr/>
        </p:nvSpPr>
        <p:spPr>
          <a:xfrm>
            <a:off x="621666" y="457200"/>
            <a:ext cx="8293734" cy="5737225"/>
          </a:xfrm>
          <a:prstGeom prst="rect">
            <a:avLst/>
          </a:prstGeom>
        </p:spPr>
        <p:txBody>
          <a:bodyPr vert="horz" wrap="square" lIns="0" tIns="12700" rIns="0" bIns="0" rtlCol="0">
            <a:spAutoFit/>
          </a:bodyPr>
          <a:lstStyle/>
          <a:p>
            <a:pPr marL="2277745" marR="2717800" indent="600710">
              <a:lnSpc>
                <a:spcPct val="135700"/>
              </a:lnSpc>
              <a:spcBef>
                <a:spcPts val="100"/>
              </a:spcBef>
            </a:pPr>
            <a:r>
              <a:rPr sz="3200" b="1" spc="-25" dirty="0">
                <a:solidFill>
                  <a:srgbClr val="FF0000"/>
                </a:solidFill>
                <a:latin typeface="Times New Roman"/>
                <a:cs typeface="Times New Roman"/>
              </a:rPr>
              <a:t>(EPISTASSI) </a:t>
            </a:r>
            <a:r>
              <a:rPr sz="3200" b="1" spc="-20" dirty="0">
                <a:solidFill>
                  <a:srgbClr val="FF0000"/>
                </a:solidFill>
                <a:latin typeface="Times New Roman"/>
                <a:cs typeface="Times New Roman"/>
              </a:rPr>
              <a:t> </a:t>
            </a:r>
            <a:r>
              <a:rPr sz="3200" b="1" dirty="0">
                <a:solidFill>
                  <a:srgbClr val="FF0000"/>
                </a:solidFill>
                <a:latin typeface="Times New Roman"/>
                <a:cs typeface="Times New Roman"/>
              </a:rPr>
              <a:t>C</a:t>
            </a:r>
            <a:r>
              <a:rPr sz="3200" b="1" spc="-5" dirty="0">
                <a:solidFill>
                  <a:srgbClr val="FF0000"/>
                </a:solidFill>
                <a:latin typeface="Times New Roman"/>
                <a:cs typeface="Times New Roman"/>
              </a:rPr>
              <a:t>O</a:t>
            </a:r>
            <a:r>
              <a:rPr sz="3200" b="1" dirty="0">
                <a:solidFill>
                  <a:srgbClr val="FF0000"/>
                </a:solidFill>
                <a:latin typeface="Times New Roman"/>
                <a:cs typeface="Times New Roman"/>
              </a:rPr>
              <a:t>SA</a:t>
            </a:r>
            <a:r>
              <a:rPr sz="3200" b="1" spc="-180" dirty="0">
                <a:solidFill>
                  <a:srgbClr val="FF0000"/>
                </a:solidFill>
                <a:latin typeface="Times New Roman"/>
                <a:cs typeface="Times New Roman"/>
              </a:rPr>
              <a:t> </a:t>
            </a:r>
            <a:r>
              <a:rPr sz="3200" b="1" dirty="0">
                <a:solidFill>
                  <a:srgbClr val="FF0000"/>
                </a:solidFill>
                <a:latin typeface="Times New Roman"/>
                <a:cs typeface="Times New Roman"/>
              </a:rPr>
              <a:t>N</a:t>
            </a:r>
            <a:r>
              <a:rPr sz="3200" b="1" spc="-5" dirty="0">
                <a:solidFill>
                  <a:srgbClr val="FF0000"/>
                </a:solidFill>
                <a:latin typeface="Times New Roman"/>
                <a:cs typeface="Times New Roman"/>
              </a:rPr>
              <a:t>O</a:t>
            </a:r>
            <a:r>
              <a:rPr sz="3200" b="1" dirty="0">
                <a:solidFill>
                  <a:srgbClr val="FF0000"/>
                </a:solidFill>
                <a:latin typeface="Times New Roman"/>
                <a:cs typeface="Times New Roman"/>
              </a:rPr>
              <a:t>N </a:t>
            </a:r>
            <a:r>
              <a:rPr sz="3200" b="1" spc="-240" dirty="0">
                <a:solidFill>
                  <a:srgbClr val="FF0000"/>
                </a:solidFill>
                <a:latin typeface="Times New Roman"/>
                <a:cs typeface="Times New Roman"/>
              </a:rPr>
              <a:t>F</a:t>
            </a:r>
            <a:r>
              <a:rPr sz="3200" b="1" dirty="0">
                <a:solidFill>
                  <a:srgbClr val="FF0000"/>
                </a:solidFill>
                <a:latin typeface="Times New Roman"/>
                <a:cs typeface="Times New Roman"/>
              </a:rPr>
              <a:t>ARE</a:t>
            </a:r>
            <a:endParaRPr sz="3200" dirty="0">
              <a:latin typeface="Times New Roman"/>
              <a:cs typeface="Times New Roman"/>
            </a:endParaRPr>
          </a:p>
          <a:p>
            <a:pPr marL="203200" indent="-190500">
              <a:lnSpc>
                <a:spcPct val="100000"/>
              </a:lnSpc>
              <a:spcBef>
                <a:spcPts val="2350"/>
              </a:spcBef>
              <a:buFont typeface="Times New Roman"/>
              <a:buChar char="•"/>
              <a:tabLst>
                <a:tab pos="203200" algn="l"/>
              </a:tabLst>
            </a:pPr>
            <a:r>
              <a:rPr sz="1800" dirty="0">
                <a:solidFill>
                  <a:srgbClr val="333399"/>
                </a:solidFill>
                <a:latin typeface="Arial MT"/>
                <a:cs typeface="Arial MT"/>
              </a:rPr>
              <a:t>Non </a:t>
            </a:r>
            <a:r>
              <a:rPr sz="1800" spc="-5" dirty="0">
                <a:solidFill>
                  <a:srgbClr val="333399"/>
                </a:solidFill>
                <a:latin typeface="Arial MT"/>
                <a:cs typeface="Arial MT"/>
              </a:rPr>
              <a:t>introdurre</a:t>
            </a:r>
            <a:r>
              <a:rPr sz="1800" dirty="0">
                <a:solidFill>
                  <a:srgbClr val="333399"/>
                </a:solidFill>
                <a:latin typeface="Arial MT"/>
                <a:cs typeface="Arial MT"/>
              </a:rPr>
              <a:t> nel</a:t>
            </a:r>
            <a:r>
              <a:rPr sz="1800" spc="5" dirty="0">
                <a:solidFill>
                  <a:srgbClr val="333399"/>
                </a:solidFill>
                <a:latin typeface="Arial MT"/>
                <a:cs typeface="Arial MT"/>
              </a:rPr>
              <a:t> </a:t>
            </a:r>
            <a:r>
              <a:rPr sz="1800" dirty="0">
                <a:solidFill>
                  <a:srgbClr val="333399"/>
                </a:solidFill>
                <a:latin typeface="Arial MT"/>
                <a:cs typeface="Arial MT"/>
              </a:rPr>
              <a:t>naso </a:t>
            </a:r>
            <a:r>
              <a:rPr sz="1800" spc="-5" dirty="0">
                <a:solidFill>
                  <a:srgbClr val="333399"/>
                </a:solidFill>
                <a:latin typeface="Arial MT"/>
                <a:cs typeface="Arial MT"/>
              </a:rPr>
              <a:t>batuffoli</a:t>
            </a:r>
            <a:r>
              <a:rPr sz="1800" dirty="0">
                <a:solidFill>
                  <a:srgbClr val="333399"/>
                </a:solidFill>
                <a:latin typeface="Arial MT"/>
                <a:cs typeface="Arial MT"/>
              </a:rPr>
              <a:t> di</a:t>
            </a:r>
            <a:r>
              <a:rPr sz="1800" spc="5" dirty="0">
                <a:solidFill>
                  <a:srgbClr val="333399"/>
                </a:solidFill>
                <a:latin typeface="Arial MT"/>
                <a:cs typeface="Arial MT"/>
              </a:rPr>
              <a:t> </a:t>
            </a:r>
            <a:r>
              <a:rPr sz="1800" spc="-5" dirty="0">
                <a:solidFill>
                  <a:srgbClr val="333399"/>
                </a:solidFill>
                <a:latin typeface="Arial MT"/>
                <a:cs typeface="Arial MT"/>
              </a:rPr>
              <a:t>cotone</a:t>
            </a:r>
            <a:r>
              <a:rPr sz="1800" dirty="0">
                <a:solidFill>
                  <a:srgbClr val="333399"/>
                </a:solidFill>
                <a:latin typeface="Arial MT"/>
                <a:cs typeface="Arial MT"/>
              </a:rPr>
              <a:t> </a:t>
            </a:r>
            <a:r>
              <a:rPr sz="1800" spc="-5" dirty="0">
                <a:solidFill>
                  <a:srgbClr val="333399"/>
                </a:solidFill>
                <a:latin typeface="Arial MT"/>
                <a:cs typeface="Arial MT"/>
              </a:rPr>
              <a:t>emostatico.</a:t>
            </a:r>
            <a:endParaRPr sz="1800" dirty="0">
              <a:latin typeface="Arial MT"/>
              <a:cs typeface="Arial MT"/>
            </a:endParaRPr>
          </a:p>
          <a:p>
            <a:pPr marL="203200" indent="-190500">
              <a:lnSpc>
                <a:spcPct val="100000"/>
              </a:lnSpc>
              <a:spcBef>
                <a:spcPts val="960"/>
              </a:spcBef>
              <a:buFont typeface="Times New Roman"/>
              <a:buChar char="•"/>
              <a:tabLst>
                <a:tab pos="203200" algn="l"/>
              </a:tabLst>
            </a:pPr>
            <a:r>
              <a:rPr sz="1800" dirty="0">
                <a:solidFill>
                  <a:srgbClr val="333399"/>
                </a:solidFill>
                <a:latin typeface="Arial MT"/>
                <a:cs typeface="Arial MT"/>
              </a:rPr>
              <a:t>Non</a:t>
            </a:r>
            <a:r>
              <a:rPr sz="1800" spc="470" dirty="0">
                <a:solidFill>
                  <a:srgbClr val="333399"/>
                </a:solidFill>
                <a:latin typeface="Arial MT"/>
                <a:cs typeface="Arial MT"/>
              </a:rPr>
              <a:t> </a:t>
            </a:r>
            <a:r>
              <a:rPr sz="1800" spc="-5" dirty="0">
                <a:solidFill>
                  <a:srgbClr val="333399"/>
                </a:solidFill>
                <a:latin typeface="Arial MT"/>
                <a:cs typeface="Arial MT"/>
              </a:rPr>
              <a:t>introdurre</a:t>
            </a:r>
            <a:r>
              <a:rPr sz="1800" spc="470" dirty="0">
                <a:solidFill>
                  <a:srgbClr val="333399"/>
                </a:solidFill>
                <a:latin typeface="Arial MT"/>
                <a:cs typeface="Arial MT"/>
              </a:rPr>
              <a:t> </a:t>
            </a:r>
            <a:r>
              <a:rPr sz="1800" dirty="0">
                <a:solidFill>
                  <a:srgbClr val="333399"/>
                </a:solidFill>
                <a:latin typeface="Arial MT"/>
                <a:cs typeface="Arial MT"/>
              </a:rPr>
              <a:t>nelle</a:t>
            </a:r>
            <a:r>
              <a:rPr sz="1800" spc="470" dirty="0">
                <a:solidFill>
                  <a:srgbClr val="333399"/>
                </a:solidFill>
                <a:latin typeface="Arial MT"/>
                <a:cs typeface="Arial MT"/>
              </a:rPr>
              <a:t> </a:t>
            </a:r>
            <a:r>
              <a:rPr sz="1800" dirty="0">
                <a:solidFill>
                  <a:srgbClr val="333399"/>
                </a:solidFill>
                <a:latin typeface="Arial MT"/>
                <a:cs typeface="Arial MT"/>
              </a:rPr>
              <a:t>narici</a:t>
            </a:r>
            <a:r>
              <a:rPr sz="1800" spc="470" dirty="0">
                <a:solidFill>
                  <a:srgbClr val="333399"/>
                </a:solidFill>
                <a:latin typeface="Arial MT"/>
                <a:cs typeface="Arial MT"/>
              </a:rPr>
              <a:t> </a:t>
            </a:r>
            <a:r>
              <a:rPr sz="1800" dirty="0">
                <a:solidFill>
                  <a:srgbClr val="333399"/>
                </a:solidFill>
                <a:latin typeface="Arial MT"/>
                <a:cs typeface="Arial MT"/>
              </a:rPr>
              <a:t>nulla</a:t>
            </a:r>
            <a:r>
              <a:rPr sz="1800" spc="470" dirty="0">
                <a:solidFill>
                  <a:srgbClr val="333399"/>
                </a:solidFill>
                <a:latin typeface="Arial MT"/>
                <a:cs typeface="Arial MT"/>
              </a:rPr>
              <a:t> </a:t>
            </a:r>
            <a:r>
              <a:rPr sz="1800" dirty="0">
                <a:solidFill>
                  <a:srgbClr val="333399"/>
                </a:solidFill>
                <a:latin typeface="Arial MT"/>
                <a:cs typeface="Arial MT"/>
              </a:rPr>
              <a:t>in</a:t>
            </a:r>
            <a:r>
              <a:rPr sz="1800" spc="470" dirty="0">
                <a:solidFill>
                  <a:srgbClr val="333399"/>
                </a:solidFill>
                <a:latin typeface="Arial MT"/>
                <a:cs typeface="Arial MT"/>
              </a:rPr>
              <a:t> </a:t>
            </a:r>
            <a:r>
              <a:rPr sz="1800" dirty="0">
                <a:solidFill>
                  <a:srgbClr val="333399"/>
                </a:solidFill>
                <a:latin typeface="Arial MT"/>
                <a:cs typeface="Arial MT"/>
              </a:rPr>
              <a:t>presenza</a:t>
            </a:r>
            <a:r>
              <a:rPr sz="1800" spc="475" dirty="0">
                <a:solidFill>
                  <a:srgbClr val="333399"/>
                </a:solidFill>
                <a:latin typeface="Arial MT"/>
                <a:cs typeface="Arial MT"/>
              </a:rPr>
              <a:t> </a:t>
            </a:r>
            <a:r>
              <a:rPr sz="1800" dirty="0">
                <a:solidFill>
                  <a:srgbClr val="333399"/>
                </a:solidFill>
                <a:latin typeface="Arial MT"/>
                <a:cs typeface="Arial MT"/>
              </a:rPr>
              <a:t>di</a:t>
            </a:r>
            <a:r>
              <a:rPr sz="1800" spc="470" dirty="0">
                <a:solidFill>
                  <a:srgbClr val="333399"/>
                </a:solidFill>
                <a:latin typeface="Arial MT"/>
                <a:cs typeface="Arial MT"/>
              </a:rPr>
              <a:t> </a:t>
            </a:r>
            <a:r>
              <a:rPr sz="1800" dirty="0">
                <a:solidFill>
                  <a:srgbClr val="333399"/>
                </a:solidFill>
                <a:latin typeface="Arial MT"/>
                <a:cs typeface="Arial MT"/>
              </a:rPr>
              <a:t>sangue</a:t>
            </a:r>
            <a:r>
              <a:rPr sz="1800" spc="470" dirty="0">
                <a:solidFill>
                  <a:srgbClr val="333399"/>
                </a:solidFill>
                <a:latin typeface="Arial MT"/>
                <a:cs typeface="Arial MT"/>
              </a:rPr>
              <a:t> </a:t>
            </a:r>
            <a:r>
              <a:rPr sz="1800" dirty="0">
                <a:solidFill>
                  <a:srgbClr val="333399"/>
                </a:solidFill>
                <a:latin typeface="Arial MT"/>
                <a:cs typeface="Arial MT"/>
              </a:rPr>
              <a:t>dal</a:t>
            </a:r>
            <a:r>
              <a:rPr sz="1800" spc="470" dirty="0">
                <a:solidFill>
                  <a:srgbClr val="333399"/>
                </a:solidFill>
                <a:latin typeface="Arial MT"/>
                <a:cs typeface="Arial MT"/>
              </a:rPr>
              <a:t> </a:t>
            </a:r>
            <a:r>
              <a:rPr sz="1800" dirty="0">
                <a:solidFill>
                  <a:srgbClr val="333399"/>
                </a:solidFill>
                <a:latin typeface="Arial MT"/>
                <a:cs typeface="Arial MT"/>
              </a:rPr>
              <a:t>naso</a:t>
            </a:r>
            <a:r>
              <a:rPr sz="1800" spc="470" dirty="0">
                <a:solidFill>
                  <a:srgbClr val="333399"/>
                </a:solidFill>
                <a:latin typeface="Arial MT"/>
                <a:cs typeface="Arial MT"/>
              </a:rPr>
              <a:t> </a:t>
            </a:r>
            <a:r>
              <a:rPr sz="1800" dirty="0">
                <a:solidFill>
                  <a:srgbClr val="333399"/>
                </a:solidFill>
                <a:latin typeface="Arial MT"/>
                <a:cs typeface="Arial MT"/>
              </a:rPr>
              <a:t>dopo</a:t>
            </a:r>
            <a:r>
              <a:rPr sz="1800" spc="470" dirty="0">
                <a:solidFill>
                  <a:srgbClr val="333399"/>
                </a:solidFill>
                <a:latin typeface="Arial MT"/>
                <a:cs typeface="Arial MT"/>
              </a:rPr>
              <a:t> </a:t>
            </a:r>
            <a:r>
              <a:rPr sz="1800" dirty="0">
                <a:solidFill>
                  <a:srgbClr val="333399"/>
                </a:solidFill>
                <a:latin typeface="Arial MT"/>
                <a:cs typeface="Arial MT"/>
              </a:rPr>
              <a:t>un</a:t>
            </a:r>
            <a:endParaRPr sz="1800" dirty="0">
              <a:latin typeface="Arial MT"/>
              <a:cs typeface="Arial MT"/>
            </a:endParaRPr>
          </a:p>
          <a:p>
            <a:pPr marL="203200">
              <a:lnSpc>
                <a:spcPct val="100000"/>
              </a:lnSpc>
              <a:spcBef>
                <a:spcPts val="960"/>
              </a:spcBef>
            </a:pPr>
            <a:r>
              <a:rPr sz="1800" spc="-5" dirty="0">
                <a:solidFill>
                  <a:srgbClr val="333399"/>
                </a:solidFill>
                <a:latin typeface="Arial MT"/>
                <a:cs typeface="Arial MT"/>
              </a:rPr>
              <a:t>trauma</a:t>
            </a:r>
            <a:r>
              <a:rPr sz="1800" dirty="0">
                <a:solidFill>
                  <a:srgbClr val="333399"/>
                </a:solidFill>
                <a:latin typeface="Arial MT"/>
                <a:cs typeface="Arial MT"/>
              </a:rPr>
              <a:t> </a:t>
            </a:r>
            <a:r>
              <a:rPr sz="1800" spc="-5" dirty="0">
                <a:solidFill>
                  <a:srgbClr val="333399"/>
                </a:solidFill>
                <a:latin typeface="Arial MT"/>
                <a:cs typeface="Arial MT"/>
              </a:rPr>
              <a:t>violento</a:t>
            </a:r>
            <a:r>
              <a:rPr sz="1800" dirty="0">
                <a:solidFill>
                  <a:srgbClr val="333399"/>
                </a:solidFill>
                <a:latin typeface="Arial MT"/>
                <a:cs typeface="Arial MT"/>
              </a:rPr>
              <a:t> </a:t>
            </a:r>
            <a:r>
              <a:rPr sz="1800" spc="-5" dirty="0">
                <a:solidFill>
                  <a:srgbClr val="333399"/>
                </a:solidFill>
                <a:latin typeface="Arial MT"/>
                <a:cs typeface="Arial MT"/>
              </a:rPr>
              <a:t>data</a:t>
            </a:r>
            <a:r>
              <a:rPr sz="1800" dirty="0">
                <a:solidFill>
                  <a:srgbClr val="333399"/>
                </a:solidFill>
                <a:latin typeface="Arial MT"/>
                <a:cs typeface="Arial MT"/>
              </a:rPr>
              <a:t> la possibile presenza di </a:t>
            </a:r>
            <a:r>
              <a:rPr sz="1800" spc="-5" dirty="0">
                <a:solidFill>
                  <a:srgbClr val="333399"/>
                </a:solidFill>
                <a:latin typeface="Arial MT"/>
                <a:cs typeface="Arial MT"/>
              </a:rPr>
              <a:t>fratture</a:t>
            </a:r>
            <a:r>
              <a:rPr sz="2200" spc="-5" dirty="0">
                <a:solidFill>
                  <a:srgbClr val="333399"/>
                </a:solidFill>
                <a:latin typeface="Arial MT"/>
                <a:cs typeface="Arial MT"/>
              </a:rPr>
              <a:t>.</a:t>
            </a:r>
            <a:endParaRPr sz="2200" dirty="0">
              <a:latin typeface="Arial MT"/>
              <a:cs typeface="Arial MT"/>
            </a:endParaRPr>
          </a:p>
          <a:p>
            <a:pPr>
              <a:lnSpc>
                <a:spcPct val="100000"/>
              </a:lnSpc>
            </a:pPr>
            <a:endParaRPr sz="2400" dirty="0">
              <a:latin typeface="Arial MT"/>
              <a:cs typeface="Arial MT"/>
            </a:endParaRPr>
          </a:p>
          <a:p>
            <a:pPr marL="3120390" marR="5080" lvl="1">
              <a:lnSpc>
                <a:spcPct val="144500"/>
              </a:lnSpc>
              <a:spcBef>
                <a:spcPts val="1830"/>
              </a:spcBef>
              <a:buSzPct val="94444"/>
              <a:buFont typeface="Times New Roman"/>
              <a:buChar char="•"/>
              <a:tabLst>
                <a:tab pos="3201670" algn="l"/>
              </a:tabLst>
            </a:pPr>
            <a:r>
              <a:rPr sz="1800" dirty="0">
                <a:solidFill>
                  <a:srgbClr val="333399"/>
                </a:solidFill>
                <a:latin typeface="Arial MT"/>
                <a:cs typeface="Arial MT"/>
              </a:rPr>
              <a:t>Non </a:t>
            </a:r>
            <a:r>
              <a:rPr sz="1800" spc="-5" dirty="0">
                <a:solidFill>
                  <a:srgbClr val="333399"/>
                </a:solidFill>
                <a:latin typeface="Arial MT"/>
                <a:cs typeface="Arial MT"/>
              </a:rPr>
              <a:t>fare</a:t>
            </a:r>
            <a:r>
              <a:rPr sz="1800" dirty="0">
                <a:solidFill>
                  <a:srgbClr val="333399"/>
                </a:solidFill>
                <a:latin typeface="Arial MT"/>
                <a:cs typeface="Arial MT"/>
              </a:rPr>
              <a:t> piegare</a:t>
            </a:r>
            <a:r>
              <a:rPr sz="1800" spc="5" dirty="0">
                <a:solidFill>
                  <a:srgbClr val="333399"/>
                </a:solidFill>
                <a:latin typeface="Arial MT"/>
                <a:cs typeface="Arial MT"/>
              </a:rPr>
              <a:t> </a:t>
            </a:r>
            <a:r>
              <a:rPr sz="1800" dirty="0">
                <a:solidFill>
                  <a:srgbClr val="333399"/>
                </a:solidFill>
                <a:latin typeface="Arial MT"/>
                <a:cs typeface="Arial MT"/>
              </a:rPr>
              <a:t>la </a:t>
            </a:r>
            <a:r>
              <a:rPr sz="1800" spc="-5" dirty="0">
                <a:solidFill>
                  <a:srgbClr val="333399"/>
                </a:solidFill>
                <a:latin typeface="Arial MT"/>
                <a:cs typeface="Arial MT"/>
              </a:rPr>
              <a:t>testa</a:t>
            </a:r>
            <a:r>
              <a:rPr sz="1800" dirty="0">
                <a:solidFill>
                  <a:srgbClr val="333399"/>
                </a:solidFill>
                <a:latin typeface="Arial MT"/>
                <a:cs typeface="Arial MT"/>
              </a:rPr>
              <a:t> </a:t>
            </a:r>
            <a:r>
              <a:rPr sz="1800" spc="-5" dirty="0">
                <a:solidFill>
                  <a:srgbClr val="333399"/>
                </a:solidFill>
                <a:latin typeface="Arial MT"/>
                <a:cs typeface="Arial MT"/>
              </a:rPr>
              <a:t>indietro:</a:t>
            </a:r>
            <a:r>
              <a:rPr sz="1800" dirty="0">
                <a:solidFill>
                  <a:srgbClr val="333399"/>
                </a:solidFill>
                <a:latin typeface="Arial MT"/>
                <a:cs typeface="Arial MT"/>
              </a:rPr>
              <a:t> si </a:t>
            </a:r>
            <a:r>
              <a:rPr sz="1800" spc="-5" dirty="0">
                <a:solidFill>
                  <a:srgbClr val="333399"/>
                </a:solidFill>
                <a:latin typeface="Arial MT"/>
                <a:cs typeface="Arial MT"/>
              </a:rPr>
              <a:t>favorirebbe </a:t>
            </a:r>
            <a:r>
              <a:rPr sz="1800" dirty="0">
                <a:solidFill>
                  <a:srgbClr val="333399"/>
                </a:solidFill>
                <a:latin typeface="Arial MT"/>
                <a:cs typeface="Arial MT"/>
              </a:rPr>
              <a:t> l’inalazione</a:t>
            </a:r>
            <a:r>
              <a:rPr sz="1800" spc="-5" dirty="0">
                <a:solidFill>
                  <a:srgbClr val="333399"/>
                </a:solidFill>
                <a:latin typeface="Arial MT"/>
                <a:cs typeface="Arial MT"/>
              </a:rPr>
              <a:t> e/o l’ingestione </a:t>
            </a:r>
            <a:r>
              <a:rPr sz="1800" dirty="0">
                <a:solidFill>
                  <a:srgbClr val="333399"/>
                </a:solidFill>
                <a:latin typeface="Arial MT"/>
                <a:cs typeface="Arial MT"/>
              </a:rPr>
              <a:t>di</a:t>
            </a:r>
            <a:r>
              <a:rPr sz="1800" spc="-5" dirty="0">
                <a:solidFill>
                  <a:srgbClr val="333399"/>
                </a:solidFill>
                <a:latin typeface="Arial MT"/>
                <a:cs typeface="Arial MT"/>
              </a:rPr>
              <a:t> </a:t>
            </a:r>
            <a:r>
              <a:rPr sz="1800" dirty="0">
                <a:solidFill>
                  <a:srgbClr val="333399"/>
                </a:solidFill>
                <a:latin typeface="Arial MT"/>
                <a:cs typeface="Arial MT"/>
              </a:rPr>
              <a:t>sangue,</a:t>
            </a:r>
            <a:r>
              <a:rPr sz="1800" spc="-10" dirty="0">
                <a:solidFill>
                  <a:srgbClr val="333399"/>
                </a:solidFill>
                <a:latin typeface="Arial MT"/>
                <a:cs typeface="Arial MT"/>
              </a:rPr>
              <a:t> </a:t>
            </a:r>
            <a:r>
              <a:rPr sz="1800" dirty="0">
                <a:solidFill>
                  <a:srgbClr val="333399"/>
                </a:solidFill>
                <a:latin typeface="Arial MT"/>
                <a:cs typeface="Arial MT"/>
              </a:rPr>
              <a:t>con</a:t>
            </a:r>
            <a:r>
              <a:rPr sz="1800" spc="-5" dirty="0">
                <a:solidFill>
                  <a:srgbClr val="333399"/>
                </a:solidFill>
                <a:latin typeface="Arial MT"/>
                <a:cs typeface="Arial MT"/>
              </a:rPr>
              <a:t> </a:t>
            </a:r>
            <a:r>
              <a:rPr sz="1800" dirty="0">
                <a:solidFill>
                  <a:srgbClr val="333399"/>
                </a:solidFill>
                <a:latin typeface="Arial MT"/>
                <a:cs typeface="Arial MT"/>
              </a:rPr>
              <a:t>il</a:t>
            </a:r>
            <a:r>
              <a:rPr sz="1800" spc="-5" dirty="0">
                <a:solidFill>
                  <a:srgbClr val="333399"/>
                </a:solidFill>
                <a:latin typeface="Arial MT"/>
                <a:cs typeface="Arial MT"/>
              </a:rPr>
              <a:t> </a:t>
            </a:r>
            <a:r>
              <a:rPr sz="1800" dirty="0">
                <a:solidFill>
                  <a:srgbClr val="333399"/>
                </a:solidFill>
                <a:latin typeface="Arial MT"/>
                <a:cs typeface="Arial MT"/>
              </a:rPr>
              <a:t>rischio </a:t>
            </a:r>
            <a:r>
              <a:rPr sz="1800" spc="-484" dirty="0">
                <a:solidFill>
                  <a:srgbClr val="333399"/>
                </a:solidFill>
                <a:latin typeface="Arial MT"/>
                <a:cs typeface="Arial MT"/>
              </a:rPr>
              <a:t> </a:t>
            </a:r>
            <a:r>
              <a:rPr sz="1800" dirty="0">
                <a:solidFill>
                  <a:srgbClr val="333399"/>
                </a:solidFill>
                <a:latin typeface="Arial MT"/>
                <a:cs typeface="Arial MT"/>
              </a:rPr>
              <a:t>di provocare, </a:t>
            </a:r>
            <a:r>
              <a:rPr sz="1800" spc="-5" dirty="0">
                <a:solidFill>
                  <a:srgbClr val="333399"/>
                </a:solidFill>
                <a:latin typeface="Arial MT"/>
                <a:cs typeface="Arial MT"/>
              </a:rPr>
              <a:t>mediante </a:t>
            </a:r>
            <a:r>
              <a:rPr sz="1800" dirty="0">
                <a:solidFill>
                  <a:srgbClr val="333399"/>
                </a:solidFill>
                <a:latin typeface="Arial MT"/>
                <a:cs typeface="Arial MT"/>
              </a:rPr>
              <a:t>il meccanismo </a:t>
            </a:r>
            <a:r>
              <a:rPr sz="1800" spc="5" dirty="0">
                <a:solidFill>
                  <a:srgbClr val="333399"/>
                </a:solidFill>
                <a:latin typeface="Arial MT"/>
                <a:cs typeface="Arial MT"/>
              </a:rPr>
              <a:t> </a:t>
            </a:r>
            <a:r>
              <a:rPr sz="1800" dirty="0">
                <a:solidFill>
                  <a:srgbClr val="333399"/>
                </a:solidFill>
                <a:latin typeface="Arial MT"/>
                <a:cs typeface="Arial MT"/>
              </a:rPr>
              <a:t>dell’inalazione, broncospasmo </a:t>
            </a:r>
            <a:r>
              <a:rPr sz="1800" spc="-5" dirty="0">
                <a:solidFill>
                  <a:srgbClr val="333399"/>
                </a:solidFill>
                <a:latin typeface="Arial MT"/>
                <a:cs typeface="Arial MT"/>
              </a:rPr>
              <a:t>serrato, </a:t>
            </a:r>
            <a:r>
              <a:rPr sz="1800" dirty="0">
                <a:solidFill>
                  <a:srgbClr val="333399"/>
                </a:solidFill>
                <a:latin typeface="Arial MT"/>
                <a:cs typeface="Arial MT"/>
              </a:rPr>
              <a:t> </a:t>
            </a:r>
            <a:r>
              <a:rPr sz="1800" spc="-5" dirty="0">
                <a:solidFill>
                  <a:srgbClr val="333399"/>
                </a:solidFill>
                <a:latin typeface="Arial MT"/>
                <a:cs typeface="Arial MT"/>
              </a:rPr>
              <a:t>soffocamento </a:t>
            </a:r>
            <a:r>
              <a:rPr sz="1800" dirty="0">
                <a:solidFill>
                  <a:srgbClr val="333399"/>
                </a:solidFill>
                <a:latin typeface="Arial MT"/>
                <a:cs typeface="Arial MT"/>
              </a:rPr>
              <a:t>improvviso o, </a:t>
            </a:r>
            <a:r>
              <a:rPr sz="1800" spc="-5" dirty="0">
                <a:solidFill>
                  <a:srgbClr val="333399"/>
                </a:solidFill>
                <a:latin typeface="Arial MT"/>
                <a:cs typeface="Arial MT"/>
              </a:rPr>
              <a:t>mediante </a:t>
            </a:r>
            <a:r>
              <a:rPr sz="1800" dirty="0">
                <a:solidFill>
                  <a:srgbClr val="333399"/>
                </a:solidFill>
                <a:latin typeface="Arial MT"/>
                <a:cs typeface="Arial MT"/>
              </a:rPr>
              <a:t>il </a:t>
            </a:r>
            <a:r>
              <a:rPr sz="1800" spc="5" dirty="0">
                <a:solidFill>
                  <a:srgbClr val="333399"/>
                </a:solidFill>
                <a:latin typeface="Arial MT"/>
                <a:cs typeface="Arial MT"/>
              </a:rPr>
              <a:t> </a:t>
            </a:r>
            <a:r>
              <a:rPr sz="1800" dirty="0">
                <a:solidFill>
                  <a:srgbClr val="333399"/>
                </a:solidFill>
                <a:latin typeface="Arial MT"/>
                <a:cs typeface="Arial MT"/>
              </a:rPr>
              <a:t>meccanismo </a:t>
            </a:r>
            <a:r>
              <a:rPr sz="1800" spc="-5" dirty="0">
                <a:solidFill>
                  <a:srgbClr val="333399"/>
                </a:solidFill>
                <a:latin typeface="Arial MT"/>
                <a:cs typeface="Arial MT"/>
              </a:rPr>
              <a:t>dell’ingestione, vomito!</a:t>
            </a:r>
            <a:endParaRPr sz="1800" dirty="0">
              <a:latin typeface="Arial MT"/>
              <a:cs typeface="Arial MT"/>
            </a:endParaRPr>
          </a:p>
        </p:txBody>
      </p:sp>
      <p:pic>
        <p:nvPicPr>
          <p:cNvPr id="4" name="object 4"/>
          <p:cNvPicPr/>
          <p:nvPr/>
        </p:nvPicPr>
        <p:blipFill>
          <a:blip r:embed="rId2" cstate="print"/>
          <a:stretch>
            <a:fillRect/>
          </a:stretch>
        </p:blipFill>
        <p:spPr>
          <a:xfrm>
            <a:off x="228600" y="3587381"/>
            <a:ext cx="3203575" cy="240347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E8D2E3-ADAB-2E51-5548-678984D19EB1}"/>
              </a:ext>
            </a:extLst>
          </p:cNvPr>
          <p:cNvSpPr>
            <a:spLocks noGrp="1"/>
          </p:cNvSpPr>
          <p:nvPr>
            <p:ph type="title"/>
          </p:nvPr>
        </p:nvSpPr>
        <p:spPr/>
        <p:txBody>
          <a:bodyPr/>
          <a:lstStyle/>
          <a:p>
            <a:endParaRPr lang="it-IT"/>
          </a:p>
        </p:txBody>
      </p:sp>
      <p:sp>
        <p:nvSpPr>
          <p:cNvPr id="3" name="Segnaposto testo 2">
            <a:extLst>
              <a:ext uri="{FF2B5EF4-FFF2-40B4-BE49-F238E27FC236}">
                <a16:creationId xmlns:a16="http://schemas.microsoft.com/office/drawing/2014/main" id="{84DF1FFE-49AF-210C-2E4E-4CA48873C4B8}"/>
              </a:ext>
            </a:extLst>
          </p:cNvPr>
          <p:cNvSpPr>
            <a:spLocks noGrp="1"/>
          </p:cNvSpPr>
          <p:nvPr>
            <p:ph type="body" idx="1"/>
          </p:nvPr>
        </p:nvSpPr>
        <p:spPr>
          <a:xfrm>
            <a:off x="302259" y="2743200"/>
            <a:ext cx="8539480" cy="923330"/>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altLang="it-IT" sz="3600" b="1" i="0" u="none" strike="noStrike" kern="1200" cap="none" spc="0" normalizeH="0" baseline="0" noProof="0" dirty="0">
                <a:ln>
                  <a:noFill/>
                </a:ln>
                <a:solidFill>
                  <a:prstClr val="black"/>
                </a:solidFill>
                <a:effectLst/>
                <a:uLnTx/>
                <a:uFillTx/>
                <a:latin typeface="Calibri" panose="020F0502020204030204"/>
                <a:ea typeface="+mn-ea"/>
                <a:cs typeface="+mn-cs"/>
              </a:rPr>
              <a:t>PRIMO O PRONTO SOCCORSO?</a:t>
            </a:r>
          </a:p>
          <a:p>
            <a:endParaRPr lang="it-IT" dirty="0"/>
          </a:p>
        </p:txBody>
      </p:sp>
    </p:spTree>
    <p:extLst>
      <p:ext uri="{BB962C8B-B14F-4D97-AF65-F5344CB8AC3E}">
        <p14:creationId xmlns:p14="http://schemas.microsoft.com/office/powerpoint/2010/main" val="3251383423"/>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08709" y="396031"/>
            <a:ext cx="1980564"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Otorragia</a:t>
            </a:r>
            <a:endParaRPr sz="3600">
              <a:latin typeface="Times New Roman"/>
              <a:cs typeface="Times New Roman"/>
            </a:endParaRPr>
          </a:p>
        </p:txBody>
      </p:sp>
      <p:sp>
        <p:nvSpPr>
          <p:cNvPr id="3" name="object 3"/>
          <p:cNvSpPr txBox="1"/>
          <p:nvPr/>
        </p:nvSpPr>
        <p:spPr>
          <a:xfrm>
            <a:off x="277812" y="3187928"/>
            <a:ext cx="8303895" cy="2887980"/>
          </a:xfrm>
          <a:prstGeom prst="rect">
            <a:avLst/>
          </a:prstGeom>
        </p:spPr>
        <p:txBody>
          <a:bodyPr vert="horz" wrap="square" lIns="0" tIns="12700" rIns="0" bIns="0" rtlCol="0">
            <a:spAutoFit/>
          </a:bodyPr>
          <a:lstStyle/>
          <a:p>
            <a:pPr marL="12700" marR="5080" algn="just">
              <a:lnSpc>
                <a:spcPct val="111800"/>
              </a:lnSpc>
              <a:spcBef>
                <a:spcPts val="100"/>
              </a:spcBef>
            </a:pPr>
            <a:r>
              <a:rPr sz="2400" spc="-5" dirty="0">
                <a:solidFill>
                  <a:srgbClr val="333399"/>
                </a:solidFill>
                <a:latin typeface="Times New Roman"/>
                <a:cs typeface="Times New Roman"/>
              </a:rPr>
              <a:t>Rappresenta</a:t>
            </a:r>
            <a:r>
              <a:rPr sz="2400" dirty="0">
                <a:solidFill>
                  <a:srgbClr val="333399"/>
                </a:solidFill>
                <a:latin typeface="Times New Roman"/>
                <a:cs typeface="Times New Roman"/>
              </a:rPr>
              <a:t> </a:t>
            </a:r>
            <a:r>
              <a:rPr sz="2400" spc="-5" dirty="0">
                <a:solidFill>
                  <a:srgbClr val="333399"/>
                </a:solidFill>
                <a:latin typeface="Times New Roman"/>
                <a:cs typeface="Times New Roman"/>
              </a:rPr>
              <a:t>la</a:t>
            </a:r>
            <a:r>
              <a:rPr sz="2400" dirty="0">
                <a:solidFill>
                  <a:srgbClr val="333399"/>
                </a:solidFill>
                <a:latin typeface="Times New Roman"/>
                <a:cs typeface="Times New Roman"/>
              </a:rPr>
              <a:t> </a:t>
            </a:r>
            <a:r>
              <a:rPr sz="2400" spc="-5" dirty="0">
                <a:solidFill>
                  <a:srgbClr val="333399"/>
                </a:solidFill>
                <a:latin typeface="Times New Roman"/>
                <a:cs typeface="Times New Roman"/>
              </a:rPr>
              <a:t>perdita</a:t>
            </a:r>
            <a:r>
              <a:rPr sz="2400" dirty="0">
                <a:solidFill>
                  <a:srgbClr val="333399"/>
                </a:solidFill>
                <a:latin typeface="Times New Roman"/>
                <a:cs typeface="Times New Roman"/>
              </a:rPr>
              <a:t> di</a:t>
            </a:r>
            <a:r>
              <a:rPr sz="2400" spc="5" dirty="0">
                <a:solidFill>
                  <a:srgbClr val="333399"/>
                </a:solidFill>
                <a:latin typeface="Times New Roman"/>
                <a:cs typeface="Times New Roman"/>
              </a:rPr>
              <a:t> </a:t>
            </a:r>
            <a:r>
              <a:rPr sz="2400" spc="-5" dirty="0">
                <a:solidFill>
                  <a:srgbClr val="333399"/>
                </a:solidFill>
                <a:latin typeface="Times New Roman"/>
                <a:cs typeface="Times New Roman"/>
              </a:rPr>
              <a:t>sangue</a:t>
            </a:r>
            <a:r>
              <a:rPr sz="2400" dirty="0">
                <a:solidFill>
                  <a:srgbClr val="333399"/>
                </a:solidFill>
                <a:latin typeface="Times New Roman"/>
                <a:cs typeface="Times New Roman"/>
              </a:rPr>
              <a:t> </a:t>
            </a:r>
            <a:r>
              <a:rPr sz="2400" spc="-5" dirty="0">
                <a:solidFill>
                  <a:srgbClr val="333399"/>
                </a:solidFill>
                <a:latin typeface="Times New Roman"/>
                <a:cs typeface="Times New Roman"/>
              </a:rPr>
              <a:t>attraverso</a:t>
            </a:r>
            <a:r>
              <a:rPr sz="2400" dirty="0">
                <a:solidFill>
                  <a:srgbClr val="333399"/>
                </a:solidFill>
                <a:latin typeface="Times New Roman"/>
                <a:cs typeface="Times New Roman"/>
              </a:rPr>
              <a:t> </a:t>
            </a:r>
            <a:r>
              <a:rPr sz="2400" spc="-5" dirty="0">
                <a:solidFill>
                  <a:srgbClr val="333399"/>
                </a:solidFill>
                <a:latin typeface="Times New Roman"/>
                <a:cs typeface="Times New Roman"/>
              </a:rPr>
              <a:t>il</a:t>
            </a:r>
            <a:r>
              <a:rPr sz="2400" dirty="0">
                <a:solidFill>
                  <a:srgbClr val="333399"/>
                </a:solidFill>
                <a:latin typeface="Times New Roman"/>
                <a:cs typeface="Times New Roman"/>
              </a:rPr>
              <a:t> </a:t>
            </a:r>
            <a:r>
              <a:rPr sz="2400" spc="-5" dirty="0">
                <a:solidFill>
                  <a:srgbClr val="333399"/>
                </a:solidFill>
                <a:latin typeface="Times New Roman"/>
                <a:cs typeface="Times New Roman"/>
              </a:rPr>
              <a:t>condotto</a:t>
            </a:r>
            <a:r>
              <a:rPr sz="2400" dirty="0">
                <a:solidFill>
                  <a:srgbClr val="333399"/>
                </a:solidFill>
                <a:latin typeface="Times New Roman"/>
                <a:cs typeface="Times New Roman"/>
              </a:rPr>
              <a:t> </a:t>
            </a:r>
            <a:r>
              <a:rPr sz="2400" spc="-5" dirty="0">
                <a:solidFill>
                  <a:srgbClr val="333399"/>
                </a:solidFill>
                <a:latin typeface="Times New Roman"/>
                <a:cs typeface="Times New Roman"/>
              </a:rPr>
              <a:t>uditivo </a:t>
            </a:r>
            <a:r>
              <a:rPr sz="2400" dirty="0">
                <a:solidFill>
                  <a:srgbClr val="333399"/>
                </a:solidFill>
                <a:latin typeface="Times New Roman"/>
                <a:cs typeface="Times New Roman"/>
              </a:rPr>
              <a:t> </a:t>
            </a:r>
            <a:r>
              <a:rPr sz="2400" spc="-5" dirty="0">
                <a:solidFill>
                  <a:srgbClr val="333399"/>
                </a:solidFill>
                <a:latin typeface="Times New Roman"/>
                <a:cs typeface="Times New Roman"/>
              </a:rPr>
              <a:t>esterno.</a:t>
            </a:r>
            <a:endParaRPr sz="2400">
              <a:latin typeface="Times New Roman"/>
              <a:cs typeface="Times New Roman"/>
            </a:endParaRPr>
          </a:p>
          <a:p>
            <a:pPr marL="12700" marR="5080" algn="just">
              <a:lnSpc>
                <a:spcPct val="111800"/>
              </a:lnSpc>
            </a:pPr>
            <a:r>
              <a:rPr sz="2400" dirty="0">
                <a:solidFill>
                  <a:srgbClr val="333399"/>
                </a:solidFill>
                <a:latin typeface="Times New Roman"/>
                <a:cs typeface="Times New Roman"/>
              </a:rPr>
              <a:t>Può </a:t>
            </a:r>
            <a:r>
              <a:rPr sz="2400" spc="-5" dirty="0">
                <a:solidFill>
                  <a:srgbClr val="333399"/>
                </a:solidFill>
                <a:latin typeface="Times New Roman"/>
                <a:cs typeface="Times New Roman"/>
              </a:rPr>
              <a:t>essere conseguente </a:t>
            </a:r>
            <a:r>
              <a:rPr sz="2400" dirty="0">
                <a:solidFill>
                  <a:srgbClr val="333399"/>
                </a:solidFill>
                <a:latin typeface="Times New Roman"/>
                <a:cs typeface="Times New Roman"/>
              </a:rPr>
              <a:t>a un </a:t>
            </a:r>
            <a:r>
              <a:rPr sz="2400" spc="-5" dirty="0">
                <a:solidFill>
                  <a:srgbClr val="333399"/>
                </a:solidFill>
                <a:latin typeface="Times New Roman"/>
                <a:cs typeface="Times New Roman"/>
              </a:rPr>
              <a:t>processo infettivo dell’orecchio medio </a:t>
            </a:r>
            <a:r>
              <a:rPr sz="2400" spc="-585" dirty="0">
                <a:solidFill>
                  <a:srgbClr val="333399"/>
                </a:solidFill>
                <a:latin typeface="Times New Roman"/>
                <a:cs typeface="Times New Roman"/>
              </a:rPr>
              <a:t> </a:t>
            </a:r>
            <a:r>
              <a:rPr sz="2400" dirty="0">
                <a:solidFill>
                  <a:srgbClr val="333399"/>
                </a:solidFill>
                <a:latin typeface="Times New Roman"/>
                <a:cs typeface="Times New Roman"/>
              </a:rPr>
              <a:t>o</a:t>
            </a:r>
            <a:r>
              <a:rPr sz="2400" spc="5" dirty="0">
                <a:solidFill>
                  <a:srgbClr val="333399"/>
                </a:solidFill>
                <a:latin typeface="Times New Roman"/>
                <a:cs typeface="Times New Roman"/>
              </a:rPr>
              <a:t> </a:t>
            </a:r>
            <a:r>
              <a:rPr sz="2400" spc="-5" dirty="0">
                <a:solidFill>
                  <a:srgbClr val="333399"/>
                </a:solidFill>
                <a:latin typeface="Times New Roman"/>
                <a:cs typeface="Times New Roman"/>
              </a:rPr>
              <a:t>esterno,</a:t>
            </a:r>
            <a:r>
              <a:rPr sz="2400" dirty="0">
                <a:solidFill>
                  <a:srgbClr val="333399"/>
                </a:solidFill>
                <a:latin typeface="Times New Roman"/>
                <a:cs typeface="Times New Roman"/>
              </a:rPr>
              <a:t> oppure</a:t>
            </a:r>
            <a:r>
              <a:rPr sz="2400" spc="5" dirty="0">
                <a:solidFill>
                  <a:srgbClr val="333399"/>
                </a:solidFill>
                <a:latin typeface="Times New Roman"/>
                <a:cs typeface="Times New Roman"/>
              </a:rPr>
              <a:t> </a:t>
            </a:r>
            <a:r>
              <a:rPr sz="2400" spc="-5" dirty="0">
                <a:solidFill>
                  <a:srgbClr val="333399"/>
                </a:solidFill>
                <a:latin typeface="Times New Roman"/>
                <a:cs typeface="Times New Roman"/>
              </a:rPr>
              <a:t>alla</a:t>
            </a:r>
            <a:r>
              <a:rPr sz="2400" dirty="0">
                <a:solidFill>
                  <a:srgbClr val="333399"/>
                </a:solidFill>
                <a:latin typeface="Times New Roman"/>
                <a:cs typeface="Times New Roman"/>
              </a:rPr>
              <a:t> </a:t>
            </a:r>
            <a:r>
              <a:rPr sz="2400" spc="-5" dirty="0">
                <a:solidFill>
                  <a:srgbClr val="333399"/>
                </a:solidFill>
                <a:latin typeface="Times New Roman"/>
                <a:cs typeface="Times New Roman"/>
              </a:rPr>
              <a:t>rottura</a:t>
            </a:r>
            <a:r>
              <a:rPr sz="2400" dirty="0">
                <a:solidFill>
                  <a:srgbClr val="333399"/>
                </a:solidFill>
                <a:latin typeface="Times New Roman"/>
                <a:cs typeface="Times New Roman"/>
              </a:rPr>
              <a:t> </a:t>
            </a:r>
            <a:r>
              <a:rPr sz="2400" spc="-5" dirty="0">
                <a:solidFill>
                  <a:srgbClr val="333399"/>
                </a:solidFill>
                <a:latin typeface="Times New Roman"/>
                <a:cs typeface="Times New Roman"/>
              </a:rPr>
              <a:t>della</a:t>
            </a:r>
            <a:r>
              <a:rPr sz="2400" dirty="0">
                <a:solidFill>
                  <a:srgbClr val="333399"/>
                </a:solidFill>
                <a:latin typeface="Times New Roman"/>
                <a:cs typeface="Times New Roman"/>
              </a:rPr>
              <a:t> </a:t>
            </a:r>
            <a:r>
              <a:rPr sz="2400" spc="-5" dirty="0">
                <a:solidFill>
                  <a:srgbClr val="333399"/>
                </a:solidFill>
                <a:latin typeface="Times New Roman"/>
                <a:cs typeface="Times New Roman"/>
              </a:rPr>
              <a:t>membrana</a:t>
            </a:r>
            <a:r>
              <a:rPr sz="2400" dirty="0">
                <a:solidFill>
                  <a:srgbClr val="333399"/>
                </a:solidFill>
                <a:latin typeface="Times New Roman"/>
                <a:cs typeface="Times New Roman"/>
              </a:rPr>
              <a:t> </a:t>
            </a:r>
            <a:r>
              <a:rPr sz="2400" spc="-5" dirty="0">
                <a:solidFill>
                  <a:srgbClr val="333399"/>
                </a:solidFill>
                <a:latin typeface="Times New Roman"/>
                <a:cs typeface="Times New Roman"/>
              </a:rPr>
              <a:t>del</a:t>
            </a:r>
            <a:r>
              <a:rPr sz="2400" dirty="0">
                <a:solidFill>
                  <a:srgbClr val="333399"/>
                </a:solidFill>
                <a:latin typeface="Times New Roman"/>
                <a:cs typeface="Times New Roman"/>
              </a:rPr>
              <a:t> </a:t>
            </a:r>
            <a:r>
              <a:rPr sz="2400" spc="-5" dirty="0">
                <a:solidFill>
                  <a:srgbClr val="333399"/>
                </a:solidFill>
                <a:latin typeface="Times New Roman"/>
                <a:cs typeface="Times New Roman"/>
              </a:rPr>
              <a:t>timpano</a:t>
            </a:r>
            <a:r>
              <a:rPr sz="2400" dirty="0">
                <a:solidFill>
                  <a:srgbClr val="333399"/>
                </a:solidFill>
                <a:latin typeface="Times New Roman"/>
                <a:cs typeface="Times New Roman"/>
              </a:rPr>
              <a:t> da </a:t>
            </a:r>
            <a:r>
              <a:rPr sz="2400" spc="5" dirty="0">
                <a:solidFill>
                  <a:srgbClr val="333399"/>
                </a:solidFill>
                <a:latin typeface="Times New Roman"/>
                <a:cs typeface="Times New Roman"/>
              </a:rPr>
              <a:t> </a:t>
            </a:r>
            <a:r>
              <a:rPr sz="2400" spc="-5" dirty="0">
                <a:solidFill>
                  <a:srgbClr val="333399"/>
                </a:solidFill>
                <a:latin typeface="Times New Roman"/>
                <a:cs typeface="Times New Roman"/>
              </a:rPr>
              <a:t>barotrauma</a:t>
            </a:r>
            <a:r>
              <a:rPr sz="2400" spc="210" dirty="0">
                <a:solidFill>
                  <a:srgbClr val="333399"/>
                </a:solidFill>
                <a:latin typeface="Times New Roman"/>
                <a:cs typeface="Times New Roman"/>
              </a:rPr>
              <a:t> </a:t>
            </a:r>
            <a:r>
              <a:rPr sz="2400" spc="-5" dirty="0">
                <a:solidFill>
                  <a:srgbClr val="333399"/>
                </a:solidFill>
                <a:latin typeface="Times New Roman"/>
                <a:cs typeface="Times New Roman"/>
              </a:rPr>
              <a:t>(mancata</a:t>
            </a:r>
            <a:r>
              <a:rPr sz="2400" spc="210" dirty="0">
                <a:solidFill>
                  <a:srgbClr val="333399"/>
                </a:solidFill>
                <a:latin typeface="Times New Roman"/>
                <a:cs typeface="Times New Roman"/>
              </a:rPr>
              <a:t> </a:t>
            </a:r>
            <a:r>
              <a:rPr sz="2400" spc="-5" dirty="0">
                <a:solidFill>
                  <a:srgbClr val="333399"/>
                </a:solidFill>
                <a:latin typeface="Times New Roman"/>
                <a:cs typeface="Times New Roman"/>
              </a:rPr>
              <a:t>equalizzazione</a:t>
            </a:r>
            <a:r>
              <a:rPr sz="2400" spc="210" dirty="0">
                <a:solidFill>
                  <a:srgbClr val="333399"/>
                </a:solidFill>
                <a:latin typeface="Times New Roman"/>
                <a:cs typeface="Times New Roman"/>
              </a:rPr>
              <a:t> </a:t>
            </a:r>
            <a:r>
              <a:rPr sz="2400" spc="-5" dirty="0">
                <a:solidFill>
                  <a:srgbClr val="333399"/>
                </a:solidFill>
                <a:latin typeface="Times New Roman"/>
                <a:cs typeface="Times New Roman"/>
              </a:rPr>
              <a:t>delle</a:t>
            </a:r>
            <a:r>
              <a:rPr sz="2400" spc="210" dirty="0">
                <a:solidFill>
                  <a:srgbClr val="333399"/>
                </a:solidFill>
                <a:latin typeface="Times New Roman"/>
                <a:cs typeface="Times New Roman"/>
              </a:rPr>
              <a:t> </a:t>
            </a:r>
            <a:r>
              <a:rPr sz="2400" spc="-5" dirty="0">
                <a:solidFill>
                  <a:srgbClr val="333399"/>
                </a:solidFill>
                <a:latin typeface="Times New Roman"/>
                <a:cs typeface="Times New Roman"/>
              </a:rPr>
              <a:t>pressioni</a:t>
            </a:r>
            <a:r>
              <a:rPr sz="2400" spc="210" dirty="0">
                <a:solidFill>
                  <a:srgbClr val="333399"/>
                </a:solidFill>
                <a:latin typeface="Times New Roman"/>
                <a:cs typeface="Times New Roman"/>
              </a:rPr>
              <a:t> </a:t>
            </a:r>
            <a:r>
              <a:rPr sz="2400" spc="-5" dirty="0">
                <a:solidFill>
                  <a:srgbClr val="333399"/>
                </a:solidFill>
                <a:latin typeface="Times New Roman"/>
                <a:cs typeface="Times New Roman"/>
              </a:rPr>
              <a:t>endoauricolari </a:t>
            </a:r>
            <a:r>
              <a:rPr sz="2400" spc="-590" dirty="0">
                <a:solidFill>
                  <a:srgbClr val="333399"/>
                </a:solidFill>
                <a:latin typeface="Times New Roman"/>
                <a:cs typeface="Times New Roman"/>
              </a:rPr>
              <a:t> </a:t>
            </a:r>
            <a:r>
              <a:rPr sz="2400" dirty="0">
                <a:solidFill>
                  <a:srgbClr val="333399"/>
                </a:solidFill>
                <a:latin typeface="Times New Roman"/>
                <a:cs typeface="Times New Roman"/>
              </a:rPr>
              <a:t>e</a:t>
            </a:r>
            <a:r>
              <a:rPr sz="2400" spc="5" dirty="0">
                <a:solidFill>
                  <a:srgbClr val="333399"/>
                </a:solidFill>
                <a:latin typeface="Times New Roman"/>
                <a:cs typeface="Times New Roman"/>
              </a:rPr>
              <a:t> </a:t>
            </a:r>
            <a:r>
              <a:rPr sz="2400" spc="-5" dirty="0">
                <a:solidFill>
                  <a:srgbClr val="333399"/>
                </a:solidFill>
                <a:latin typeface="Times New Roman"/>
                <a:cs typeface="Times New Roman"/>
              </a:rPr>
              <a:t>atmosferica).</a:t>
            </a:r>
            <a:r>
              <a:rPr sz="2400" dirty="0">
                <a:solidFill>
                  <a:srgbClr val="333399"/>
                </a:solidFill>
                <a:latin typeface="Times New Roman"/>
                <a:cs typeface="Times New Roman"/>
              </a:rPr>
              <a:t> Se</a:t>
            </a:r>
            <a:r>
              <a:rPr sz="2400" spc="5" dirty="0">
                <a:solidFill>
                  <a:srgbClr val="333399"/>
                </a:solidFill>
                <a:latin typeface="Times New Roman"/>
                <a:cs typeface="Times New Roman"/>
              </a:rPr>
              <a:t> </a:t>
            </a:r>
            <a:r>
              <a:rPr sz="2400" dirty="0">
                <a:solidFill>
                  <a:srgbClr val="333399"/>
                </a:solidFill>
                <a:latin typeface="Times New Roman"/>
                <a:cs typeface="Times New Roman"/>
              </a:rPr>
              <a:t>si</a:t>
            </a:r>
            <a:r>
              <a:rPr sz="2400" spc="5" dirty="0">
                <a:solidFill>
                  <a:srgbClr val="333399"/>
                </a:solidFill>
                <a:latin typeface="Times New Roman"/>
                <a:cs typeface="Times New Roman"/>
              </a:rPr>
              <a:t> </a:t>
            </a:r>
            <a:r>
              <a:rPr sz="2400" spc="-5" dirty="0">
                <a:solidFill>
                  <a:srgbClr val="333399"/>
                </a:solidFill>
                <a:latin typeface="Times New Roman"/>
                <a:cs typeface="Times New Roman"/>
              </a:rPr>
              <a:t>verifica</a:t>
            </a:r>
            <a:r>
              <a:rPr sz="2400" dirty="0">
                <a:solidFill>
                  <a:srgbClr val="333399"/>
                </a:solidFill>
                <a:latin typeface="Times New Roman"/>
                <a:cs typeface="Times New Roman"/>
              </a:rPr>
              <a:t> un</a:t>
            </a:r>
            <a:r>
              <a:rPr sz="2400" spc="5" dirty="0">
                <a:solidFill>
                  <a:srgbClr val="333399"/>
                </a:solidFill>
                <a:latin typeface="Times New Roman"/>
                <a:cs typeface="Times New Roman"/>
              </a:rPr>
              <a:t> </a:t>
            </a:r>
            <a:r>
              <a:rPr sz="2400" spc="-5" dirty="0">
                <a:solidFill>
                  <a:srgbClr val="333399"/>
                </a:solidFill>
                <a:latin typeface="Times New Roman"/>
                <a:cs typeface="Times New Roman"/>
              </a:rPr>
              <a:t>trauma</a:t>
            </a:r>
            <a:r>
              <a:rPr sz="2400" dirty="0">
                <a:solidFill>
                  <a:srgbClr val="333399"/>
                </a:solidFill>
                <a:latin typeface="Times New Roman"/>
                <a:cs typeface="Times New Roman"/>
              </a:rPr>
              <a:t> </a:t>
            </a:r>
            <a:r>
              <a:rPr sz="2400" spc="-5" dirty="0">
                <a:solidFill>
                  <a:srgbClr val="333399"/>
                </a:solidFill>
                <a:latin typeface="Times New Roman"/>
                <a:cs typeface="Times New Roman"/>
              </a:rPr>
              <a:t>cranico,</a:t>
            </a:r>
            <a:r>
              <a:rPr sz="2400" dirty="0">
                <a:solidFill>
                  <a:srgbClr val="333399"/>
                </a:solidFill>
                <a:latin typeface="Times New Roman"/>
                <a:cs typeface="Times New Roman"/>
              </a:rPr>
              <a:t> può</a:t>
            </a:r>
            <a:r>
              <a:rPr sz="2400" spc="5" dirty="0">
                <a:solidFill>
                  <a:srgbClr val="333399"/>
                </a:solidFill>
                <a:latin typeface="Times New Roman"/>
                <a:cs typeface="Times New Roman"/>
              </a:rPr>
              <a:t> </a:t>
            </a:r>
            <a:r>
              <a:rPr sz="2400" spc="-5" dirty="0">
                <a:solidFill>
                  <a:srgbClr val="333399"/>
                </a:solidFill>
                <a:latin typeface="Times New Roman"/>
                <a:cs typeface="Times New Roman"/>
              </a:rPr>
              <a:t>essere </a:t>
            </a:r>
            <a:r>
              <a:rPr sz="2400" dirty="0">
                <a:solidFill>
                  <a:srgbClr val="333399"/>
                </a:solidFill>
                <a:latin typeface="Times New Roman"/>
                <a:cs typeface="Times New Roman"/>
              </a:rPr>
              <a:t> </a:t>
            </a:r>
            <a:r>
              <a:rPr sz="2400" spc="-5" dirty="0">
                <a:solidFill>
                  <a:srgbClr val="333399"/>
                </a:solidFill>
                <a:latin typeface="Times New Roman"/>
                <a:cs typeface="Times New Roman"/>
              </a:rPr>
              <a:t>espressione </a:t>
            </a:r>
            <a:r>
              <a:rPr sz="2400" dirty="0">
                <a:solidFill>
                  <a:srgbClr val="333399"/>
                </a:solidFill>
                <a:latin typeface="Times New Roman"/>
                <a:cs typeface="Times New Roman"/>
              </a:rPr>
              <a:t>di</a:t>
            </a:r>
            <a:r>
              <a:rPr sz="2400" spc="-5" dirty="0">
                <a:solidFill>
                  <a:srgbClr val="333399"/>
                </a:solidFill>
                <a:latin typeface="Times New Roman"/>
                <a:cs typeface="Times New Roman"/>
              </a:rPr>
              <a:t> </a:t>
            </a:r>
            <a:r>
              <a:rPr sz="2400" dirty="0">
                <a:solidFill>
                  <a:srgbClr val="333399"/>
                </a:solidFill>
                <a:latin typeface="Times New Roman"/>
                <a:cs typeface="Times New Roman"/>
              </a:rPr>
              <a:t>una</a:t>
            </a:r>
            <a:r>
              <a:rPr sz="2400" spc="-5" dirty="0">
                <a:solidFill>
                  <a:srgbClr val="333399"/>
                </a:solidFill>
                <a:latin typeface="Times New Roman"/>
                <a:cs typeface="Times New Roman"/>
              </a:rPr>
              <a:t> frattura della base cranica.</a:t>
            </a:r>
            <a:endParaRPr sz="2400">
              <a:latin typeface="Times New Roman"/>
              <a:cs typeface="Times New Roman"/>
            </a:endParaRPr>
          </a:p>
        </p:txBody>
      </p:sp>
      <p:pic>
        <p:nvPicPr>
          <p:cNvPr id="4" name="object 4"/>
          <p:cNvPicPr/>
          <p:nvPr/>
        </p:nvPicPr>
        <p:blipFill>
          <a:blip r:embed="rId2" cstate="print"/>
          <a:stretch>
            <a:fillRect/>
          </a:stretch>
        </p:blipFill>
        <p:spPr>
          <a:xfrm>
            <a:off x="179387" y="1341437"/>
            <a:ext cx="2476500" cy="1847850"/>
          </a:xfrm>
          <a:prstGeom prst="rect">
            <a:avLst/>
          </a:prstGeom>
        </p:spPr>
      </p:pic>
      <p:pic>
        <p:nvPicPr>
          <p:cNvPr id="5" name="object 5"/>
          <p:cNvPicPr/>
          <p:nvPr/>
        </p:nvPicPr>
        <p:blipFill>
          <a:blip r:embed="rId3" cstate="print"/>
          <a:stretch>
            <a:fillRect/>
          </a:stretch>
        </p:blipFill>
        <p:spPr>
          <a:xfrm>
            <a:off x="5651500" y="1196975"/>
            <a:ext cx="2736850" cy="1951037"/>
          </a:xfrm>
          <a:prstGeom prst="rect">
            <a:avLst/>
          </a:prstGeom>
        </p:spPr>
      </p:pic>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08709" y="305544"/>
            <a:ext cx="1980564"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Otorragia</a:t>
            </a:r>
            <a:endParaRPr sz="3600">
              <a:latin typeface="Times New Roman"/>
              <a:cs typeface="Times New Roman"/>
            </a:endParaRPr>
          </a:p>
        </p:txBody>
      </p:sp>
      <p:sp>
        <p:nvSpPr>
          <p:cNvPr id="3" name="object 3"/>
          <p:cNvSpPr txBox="1"/>
          <p:nvPr/>
        </p:nvSpPr>
        <p:spPr>
          <a:xfrm>
            <a:off x="3760787" y="989882"/>
            <a:ext cx="5179695" cy="813435"/>
          </a:xfrm>
          <a:prstGeom prst="rect">
            <a:avLst/>
          </a:prstGeom>
        </p:spPr>
        <p:txBody>
          <a:bodyPr vert="horz" wrap="square" lIns="0" tIns="12700" rIns="0" bIns="0" rtlCol="0">
            <a:spAutoFit/>
          </a:bodyPr>
          <a:lstStyle/>
          <a:p>
            <a:pPr marL="12700" marR="5080">
              <a:lnSpc>
                <a:spcPct val="117500"/>
              </a:lnSpc>
              <a:spcBef>
                <a:spcPts val="100"/>
              </a:spcBef>
            </a:pPr>
            <a:r>
              <a:rPr sz="2200" dirty="0">
                <a:solidFill>
                  <a:srgbClr val="333399"/>
                </a:solidFill>
                <a:latin typeface="Times New Roman"/>
                <a:cs typeface="Times New Roman"/>
              </a:rPr>
              <a:t>Non</a:t>
            </a:r>
            <a:r>
              <a:rPr sz="2200" spc="325" dirty="0">
                <a:solidFill>
                  <a:srgbClr val="333399"/>
                </a:solidFill>
                <a:latin typeface="Times New Roman"/>
                <a:cs typeface="Times New Roman"/>
              </a:rPr>
              <a:t> </a:t>
            </a:r>
            <a:r>
              <a:rPr sz="2200" dirty="0">
                <a:solidFill>
                  <a:srgbClr val="333399"/>
                </a:solidFill>
                <a:latin typeface="Times New Roman"/>
                <a:cs typeface="Times New Roman"/>
              </a:rPr>
              <a:t>si</a:t>
            </a:r>
            <a:r>
              <a:rPr sz="2200" spc="330" dirty="0">
                <a:solidFill>
                  <a:srgbClr val="333399"/>
                </a:solidFill>
                <a:latin typeface="Times New Roman"/>
                <a:cs typeface="Times New Roman"/>
              </a:rPr>
              <a:t> </a:t>
            </a:r>
            <a:r>
              <a:rPr sz="2200" spc="-5" dirty="0">
                <a:solidFill>
                  <a:srgbClr val="333399"/>
                </a:solidFill>
                <a:latin typeface="Times New Roman"/>
                <a:cs typeface="Times New Roman"/>
              </a:rPr>
              <a:t>deve</a:t>
            </a:r>
            <a:r>
              <a:rPr sz="2200" spc="325" dirty="0">
                <a:solidFill>
                  <a:srgbClr val="333399"/>
                </a:solidFill>
                <a:latin typeface="Times New Roman"/>
                <a:cs typeface="Times New Roman"/>
              </a:rPr>
              <a:t> </a:t>
            </a:r>
            <a:r>
              <a:rPr sz="2200" spc="-10" dirty="0">
                <a:solidFill>
                  <a:srgbClr val="333399"/>
                </a:solidFill>
                <a:latin typeface="Times New Roman"/>
                <a:cs typeface="Times New Roman"/>
              </a:rPr>
              <a:t>effettuare</a:t>
            </a:r>
            <a:r>
              <a:rPr sz="2200" spc="330" dirty="0">
                <a:solidFill>
                  <a:srgbClr val="333399"/>
                </a:solidFill>
                <a:latin typeface="Times New Roman"/>
                <a:cs typeface="Times New Roman"/>
              </a:rPr>
              <a:t> </a:t>
            </a:r>
            <a:r>
              <a:rPr sz="2200" spc="-5" dirty="0">
                <a:solidFill>
                  <a:srgbClr val="333399"/>
                </a:solidFill>
                <a:latin typeface="Times New Roman"/>
                <a:cs typeface="Times New Roman"/>
              </a:rPr>
              <a:t>alcun</a:t>
            </a:r>
            <a:r>
              <a:rPr sz="2200" spc="330" dirty="0">
                <a:solidFill>
                  <a:srgbClr val="333399"/>
                </a:solidFill>
                <a:latin typeface="Times New Roman"/>
                <a:cs typeface="Times New Roman"/>
              </a:rPr>
              <a:t> </a:t>
            </a:r>
            <a:r>
              <a:rPr sz="2200" spc="-5" dirty="0">
                <a:solidFill>
                  <a:srgbClr val="333399"/>
                </a:solidFill>
                <a:latin typeface="Times New Roman"/>
                <a:cs typeface="Times New Roman"/>
              </a:rPr>
              <a:t>tamponamento, </a:t>
            </a:r>
            <a:r>
              <a:rPr sz="2200" spc="-535" dirty="0">
                <a:solidFill>
                  <a:srgbClr val="333399"/>
                </a:solidFill>
                <a:latin typeface="Times New Roman"/>
                <a:cs typeface="Times New Roman"/>
              </a:rPr>
              <a:t> </a:t>
            </a:r>
            <a:r>
              <a:rPr sz="2200" dirty="0">
                <a:solidFill>
                  <a:srgbClr val="333399"/>
                </a:solidFill>
                <a:latin typeface="Times New Roman"/>
                <a:cs typeface="Times New Roman"/>
              </a:rPr>
              <a:t>si</a:t>
            </a:r>
            <a:r>
              <a:rPr sz="2200" spc="-10" dirty="0">
                <a:solidFill>
                  <a:srgbClr val="333399"/>
                </a:solidFill>
                <a:latin typeface="Times New Roman"/>
                <a:cs typeface="Times New Roman"/>
              </a:rPr>
              <a:t> </a:t>
            </a:r>
            <a:r>
              <a:rPr sz="2200" spc="-5" dirty="0">
                <a:solidFill>
                  <a:srgbClr val="333399"/>
                </a:solidFill>
                <a:latin typeface="Times New Roman"/>
                <a:cs typeface="Times New Roman"/>
              </a:rPr>
              <a:t>deve lasciare uscire il sangue</a:t>
            </a:r>
            <a:endParaRPr sz="2200">
              <a:latin typeface="Times New Roman"/>
              <a:cs typeface="Times New Roman"/>
            </a:endParaRPr>
          </a:p>
        </p:txBody>
      </p:sp>
      <p:sp>
        <p:nvSpPr>
          <p:cNvPr id="4" name="object 4"/>
          <p:cNvSpPr txBox="1"/>
          <p:nvPr/>
        </p:nvSpPr>
        <p:spPr>
          <a:xfrm>
            <a:off x="3608387" y="2436095"/>
            <a:ext cx="3562985" cy="1207135"/>
          </a:xfrm>
          <a:prstGeom prst="rect">
            <a:avLst/>
          </a:prstGeom>
        </p:spPr>
        <p:txBody>
          <a:bodyPr vert="horz" wrap="square" lIns="0" tIns="71120" rIns="0" bIns="0" rtlCol="0">
            <a:spAutoFit/>
          </a:bodyPr>
          <a:lstStyle/>
          <a:p>
            <a:pPr marL="12700">
              <a:lnSpc>
                <a:spcPct val="100000"/>
              </a:lnSpc>
              <a:spcBef>
                <a:spcPts val="560"/>
              </a:spcBef>
            </a:pPr>
            <a:r>
              <a:rPr sz="2200" spc="-5" dirty="0">
                <a:solidFill>
                  <a:srgbClr val="333399"/>
                </a:solidFill>
                <a:latin typeface="Times New Roman"/>
                <a:cs typeface="Times New Roman"/>
              </a:rPr>
              <a:t>Mettere</a:t>
            </a:r>
            <a:r>
              <a:rPr sz="2200" spc="-25" dirty="0">
                <a:solidFill>
                  <a:srgbClr val="333399"/>
                </a:solidFill>
                <a:latin typeface="Times New Roman"/>
                <a:cs typeface="Times New Roman"/>
              </a:rPr>
              <a:t> </a:t>
            </a:r>
            <a:r>
              <a:rPr sz="2200" dirty="0">
                <a:solidFill>
                  <a:srgbClr val="333399"/>
                </a:solidFill>
                <a:latin typeface="Times New Roman"/>
                <a:cs typeface="Times New Roman"/>
              </a:rPr>
              <a:t>una</a:t>
            </a:r>
            <a:r>
              <a:rPr sz="2200" spc="-20" dirty="0">
                <a:solidFill>
                  <a:srgbClr val="333399"/>
                </a:solidFill>
                <a:latin typeface="Times New Roman"/>
                <a:cs typeface="Times New Roman"/>
              </a:rPr>
              <a:t> </a:t>
            </a:r>
            <a:r>
              <a:rPr sz="2200" dirty="0">
                <a:solidFill>
                  <a:srgbClr val="333399"/>
                </a:solidFill>
                <a:latin typeface="Times New Roman"/>
                <a:cs typeface="Times New Roman"/>
              </a:rPr>
              <a:t>borsa</a:t>
            </a:r>
            <a:r>
              <a:rPr sz="2200" spc="-25" dirty="0">
                <a:solidFill>
                  <a:srgbClr val="333399"/>
                </a:solidFill>
                <a:latin typeface="Times New Roman"/>
                <a:cs typeface="Times New Roman"/>
              </a:rPr>
              <a:t> </a:t>
            </a:r>
            <a:r>
              <a:rPr sz="2200" spc="-5" dirty="0">
                <a:solidFill>
                  <a:srgbClr val="333399"/>
                </a:solidFill>
                <a:latin typeface="Times New Roman"/>
                <a:cs typeface="Times New Roman"/>
              </a:rPr>
              <a:t>del</a:t>
            </a:r>
            <a:endParaRPr sz="2200">
              <a:latin typeface="Times New Roman"/>
              <a:cs typeface="Times New Roman"/>
            </a:endParaRPr>
          </a:p>
          <a:p>
            <a:pPr marL="82550" marR="5080" indent="-69850">
              <a:lnSpc>
                <a:spcPct val="117500"/>
              </a:lnSpc>
            </a:pPr>
            <a:r>
              <a:rPr sz="2200" spc="-5" dirty="0">
                <a:solidFill>
                  <a:srgbClr val="333399"/>
                </a:solidFill>
                <a:latin typeface="Times New Roman"/>
                <a:cs typeface="Times New Roman"/>
              </a:rPr>
              <a:t>ghiaccio sulla testa del paziente </a:t>
            </a:r>
            <a:r>
              <a:rPr sz="2200" spc="-535" dirty="0">
                <a:solidFill>
                  <a:srgbClr val="333399"/>
                </a:solidFill>
                <a:latin typeface="Times New Roman"/>
                <a:cs typeface="Times New Roman"/>
              </a:rPr>
              <a:t> </a:t>
            </a:r>
            <a:r>
              <a:rPr sz="2200" dirty="0">
                <a:solidFill>
                  <a:srgbClr val="333399"/>
                </a:solidFill>
                <a:latin typeface="Times New Roman"/>
                <a:cs typeface="Times New Roman"/>
              </a:rPr>
              <a:t>e</a:t>
            </a:r>
            <a:r>
              <a:rPr sz="2200" spc="-10" dirty="0">
                <a:solidFill>
                  <a:srgbClr val="333399"/>
                </a:solidFill>
                <a:latin typeface="Times New Roman"/>
                <a:cs typeface="Times New Roman"/>
              </a:rPr>
              <a:t> </a:t>
            </a:r>
            <a:r>
              <a:rPr sz="2200" spc="-5" dirty="0">
                <a:solidFill>
                  <a:srgbClr val="333399"/>
                </a:solidFill>
                <a:latin typeface="Times New Roman"/>
                <a:cs typeface="Times New Roman"/>
              </a:rPr>
              <a:t>muoverlo il</a:t>
            </a:r>
            <a:r>
              <a:rPr sz="2200" spc="-10" dirty="0">
                <a:solidFill>
                  <a:srgbClr val="333399"/>
                </a:solidFill>
                <a:latin typeface="Times New Roman"/>
                <a:cs typeface="Times New Roman"/>
              </a:rPr>
              <a:t> </a:t>
            </a:r>
            <a:r>
              <a:rPr sz="2200" spc="-5" dirty="0">
                <a:solidFill>
                  <a:srgbClr val="333399"/>
                </a:solidFill>
                <a:latin typeface="Times New Roman"/>
                <a:cs typeface="Times New Roman"/>
              </a:rPr>
              <a:t>meno possibile</a:t>
            </a:r>
            <a:endParaRPr sz="2200">
              <a:latin typeface="Times New Roman"/>
              <a:cs typeface="Times New Roman"/>
            </a:endParaRPr>
          </a:p>
        </p:txBody>
      </p:sp>
      <p:sp>
        <p:nvSpPr>
          <p:cNvPr id="5" name="object 5"/>
          <p:cNvSpPr txBox="1"/>
          <p:nvPr/>
        </p:nvSpPr>
        <p:spPr>
          <a:xfrm>
            <a:off x="782637" y="4528046"/>
            <a:ext cx="2098675" cy="391160"/>
          </a:xfrm>
          <a:prstGeom prst="rect">
            <a:avLst/>
          </a:prstGeom>
        </p:spPr>
        <p:txBody>
          <a:bodyPr vert="horz" wrap="square" lIns="0" tIns="12700" rIns="0" bIns="0" rtlCol="0">
            <a:spAutoFit/>
          </a:bodyPr>
          <a:lstStyle/>
          <a:p>
            <a:pPr marL="12700">
              <a:lnSpc>
                <a:spcPct val="100000"/>
              </a:lnSpc>
              <a:spcBef>
                <a:spcPts val="100"/>
              </a:spcBef>
            </a:pPr>
            <a:r>
              <a:rPr sz="2400" spc="145" dirty="0">
                <a:solidFill>
                  <a:srgbClr val="333399"/>
                </a:solidFill>
                <a:latin typeface="Times New Roman"/>
                <a:cs typeface="Times New Roman"/>
              </a:rPr>
              <a:t>Accompagnare</a:t>
            </a:r>
            <a:endParaRPr sz="2400">
              <a:latin typeface="Times New Roman"/>
              <a:cs typeface="Times New Roman"/>
            </a:endParaRPr>
          </a:p>
        </p:txBody>
      </p:sp>
      <p:sp>
        <p:nvSpPr>
          <p:cNvPr id="6" name="object 6"/>
          <p:cNvSpPr txBox="1"/>
          <p:nvPr/>
        </p:nvSpPr>
        <p:spPr>
          <a:xfrm>
            <a:off x="3094362" y="4528046"/>
            <a:ext cx="5611495" cy="391160"/>
          </a:xfrm>
          <a:prstGeom prst="rect">
            <a:avLst/>
          </a:prstGeom>
        </p:spPr>
        <p:txBody>
          <a:bodyPr vert="horz" wrap="square" lIns="0" tIns="12700" rIns="0" bIns="0" rtlCol="0">
            <a:spAutoFit/>
          </a:bodyPr>
          <a:lstStyle/>
          <a:p>
            <a:pPr marL="12700">
              <a:lnSpc>
                <a:spcPct val="100000"/>
              </a:lnSpc>
              <a:spcBef>
                <a:spcPts val="100"/>
              </a:spcBef>
              <a:tabLst>
                <a:tab pos="1964689" algn="l"/>
                <a:tab pos="2393950" algn="l"/>
                <a:tab pos="3793490" algn="l"/>
                <a:tab pos="4290060" algn="l"/>
              </a:tabLst>
            </a:pPr>
            <a:r>
              <a:rPr sz="2400" spc="145" dirty="0">
                <a:solidFill>
                  <a:srgbClr val="333399"/>
                </a:solidFill>
                <a:latin typeface="Times New Roman"/>
                <a:cs typeface="Times New Roman"/>
              </a:rPr>
              <a:t>rapidamente	</a:t>
            </a:r>
            <a:r>
              <a:rPr sz="2400" spc="80" dirty="0">
                <a:solidFill>
                  <a:srgbClr val="333399"/>
                </a:solidFill>
                <a:latin typeface="Times New Roman"/>
                <a:cs typeface="Times New Roman"/>
              </a:rPr>
              <a:t>il	</a:t>
            </a:r>
            <a:r>
              <a:rPr sz="2400" spc="140" dirty="0">
                <a:solidFill>
                  <a:srgbClr val="333399"/>
                </a:solidFill>
                <a:latin typeface="Times New Roman"/>
                <a:cs typeface="Times New Roman"/>
              </a:rPr>
              <a:t>paziente	</a:t>
            </a:r>
            <a:r>
              <a:rPr sz="2400" spc="80" dirty="0">
                <a:solidFill>
                  <a:srgbClr val="333399"/>
                </a:solidFill>
                <a:latin typeface="Times New Roman"/>
                <a:cs typeface="Times New Roman"/>
              </a:rPr>
              <a:t>in	</a:t>
            </a:r>
            <a:r>
              <a:rPr sz="2400" spc="140" dirty="0">
                <a:solidFill>
                  <a:srgbClr val="333399"/>
                </a:solidFill>
                <a:latin typeface="Times New Roman"/>
                <a:cs typeface="Times New Roman"/>
              </a:rPr>
              <a:t>ospedale,</a:t>
            </a:r>
            <a:endParaRPr sz="2400">
              <a:latin typeface="Times New Roman"/>
              <a:cs typeface="Times New Roman"/>
            </a:endParaRPr>
          </a:p>
        </p:txBody>
      </p:sp>
      <p:sp>
        <p:nvSpPr>
          <p:cNvPr id="7" name="object 7"/>
          <p:cNvSpPr txBox="1"/>
          <p:nvPr/>
        </p:nvSpPr>
        <p:spPr>
          <a:xfrm>
            <a:off x="782637" y="4893807"/>
            <a:ext cx="7922895" cy="1252220"/>
          </a:xfrm>
          <a:prstGeom prst="rect">
            <a:avLst/>
          </a:prstGeom>
        </p:spPr>
        <p:txBody>
          <a:bodyPr vert="horz" wrap="square" lIns="0" tIns="12700" rIns="0" bIns="0" rtlCol="0">
            <a:spAutoFit/>
          </a:bodyPr>
          <a:lstStyle/>
          <a:p>
            <a:pPr marL="12700" marR="5080" algn="just">
              <a:lnSpc>
                <a:spcPct val="111800"/>
              </a:lnSpc>
              <a:spcBef>
                <a:spcPts val="100"/>
              </a:spcBef>
            </a:pPr>
            <a:r>
              <a:rPr sz="2400" dirty="0">
                <a:solidFill>
                  <a:srgbClr val="333399"/>
                </a:solidFill>
                <a:latin typeface="Times New Roman"/>
                <a:cs typeface="Times New Roman"/>
              </a:rPr>
              <a:t>trasportandolo</a:t>
            </a:r>
            <a:r>
              <a:rPr sz="2400" spc="590" dirty="0">
                <a:solidFill>
                  <a:srgbClr val="333399"/>
                </a:solidFill>
                <a:latin typeface="Times New Roman"/>
                <a:cs typeface="Times New Roman"/>
              </a:rPr>
              <a:t> </a:t>
            </a:r>
            <a:r>
              <a:rPr sz="2400" dirty="0">
                <a:solidFill>
                  <a:srgbClr val="333399"/>
                </a:solidFill>
                <a:latin typeface="Times New Roman"/>
                <a:cs typeface="Times New Roman"/>
              </a:rPr>
              <a:t>con</a:t>
            </a:r>
            <a:r>
              <a:rPr sz="2400" spc="590" dirty="0">
                <a:solidFill>
                  <a:srgbClr val="333399"/>
                </a:solidFill>
                <a:latin typeface="Times New Roman"/>
                <a:cs typeface="Times New Roman"/>
              </a:rPr>
              <a:t> </a:t>
            </a:r>
            <a:r>
              <a:rPr sz="2400" dirty="0">
                <a:solidFill>
                  <a:srgbClr val="333399"/>
                </a:solidFill>
                <a:latin typeface="Times New Roman"/>
                <a:cs typeface="Times New Roman"/>
              </a:rPr>
              <a:t>la</a:t>
            </a:r>
            <a:r>
              <a:rPr sz="2400" spc="590" dirty="0">
                <a:solidFill>
                  <a:srgbClr val="333399"/>
                </a:solidFill>
                <a:latin typeface="Times New Roman"/>
                <a:cs typeface="Times New Roman"/>
              </a:rPr>
              <a:t> </a:t>
            </a:r>
            <a:r>
              <a:rPr sz="2400" dirty="0">
                <a:solidFill>
                  <a:srgbClr val="333399"/>
                </a:solidFill>
                <a:latin typeface="Times New Roman"/>
                <a:cs typeface="Times New Roman"/>
              </a:rPr>
              <a:t>testa</a:t>
            </a:r>
            <a:r>
              <a:rPr sz="2400" spc="590" dirty="0">
                <a:solidFill>
                  <a:srgbClr val="333399"/>
                </a:solidFill>
                <a:latin typeface="Times New Roman"/>
                <a:cs typeface="Times New Roman"/>
              </a:rPr>
              <a:t> </a:t>
            </a:r>
            <a:r>
              <a:rPr sz="2400" dirty="0">
                <a:solidFill>
                  <a:srgbClr val="333399"/>
                </a:solidFill>
                <a:latin typeface="Times New Roman"/>
                <a:cs typeface="Times New Roman"/>
              </a:rPr>
              <a:t>inclinata</a:t>
            </a:r>
            <a:r>
              <a:rPr sz="2400" spc="590" dirty="0">
                <a:solidFill>
                  <a:srgbClr val="333399"/>
                </a:solidFill>
                <a:latin typeface="Times New Roman"/>
                <a:cs typeface="Times New Roman"/>
              </a:rPr>
              <a:t> </a:t>
            </a:r>
            <a:r>
              <a:rPr sz="2400" dirty="0">
                <a:solidFill>
                  <a:srgbClr val="333399"/>
                </a:solidFill>
                <a:latin typeface="Times New Roman"/>
                <a:cs typeface="Times New Roman"/>
              </a:rPr>
              <a:t>dalla</a:t>
            </a:r>
            <a:r>
              <a:rPr sz="2400" spc="590" dirty="0">
                <a:solidFill>
                  <a:srgbClr val="333399"/>
                </a:solidFill>
                <a:latin typeface="Times New Roman"/>
                <a:cs typeface="Times New Roman"/>
              </a:rPr>
              <a:t> </a:t>
            </a:r>
            <a:r>
              <a:rPr sz="2400" dirty="0">
                <a:solidFill>
                  <a:srgbClr val="333399"/>
                </a:solidFill>
                <a:latin typeface="Times New Roman"/>
                <a:cs typeface="Times New Roman"/>
              </a:rPr>
              <a:t>parte</a:t>
            </a:r>
            <a:r>
              <a:rPr sz="2400" spc="590" dirty="0">
                <a:solidFill>
                  <a:srgbClr val="333399"/>
                </a:solidFill>
                <a:latin typeface="Times New Roman"/>
                <a:cs typeface="Times New Roman"/>
              </a:rPr>
              <a:t> </a:t>
            </a:r>
            <a:r>
              <a:rPr sz="2400" dirty="0">
                <a:solidFill>
                  <a:srgbClr val="333399"/>
                </a:solidFill>
                <a:latin typeface="Times New Roman"/>
                <a:cs typeface="Times New Roman"/>
              </a:rPr>
              <a:t>del</a:t>
            </a:r>
            <a:r>
              <a:rPr sz="2400" spc="590" dirty="0">
                <a:solidFill>
                  <a:srgbClr val="333399"/>
                </a:solidFill>
                <a:latin typeface="Times New Roman"/>
                <a:cs typeface="Times New Roman"/>
              </a:rPr>
              <a:t> </a:t>
            </a:r>
            <a:r>
              <a:rPr sz="2400" dirty="0">
                <a:solidFill>
                  <a:srgbClr val="333399"/>
                </a:solidFill>
                <a:latin typeface="Times New Roman"/>
                <a:cs typeface="Times New Roman"/>
              </a:rPr>
              <a:t>lato </a:t>
            </a:r>
            <a:r>
              <a:rPr sz="2400" spc="-590" dirty="0">
                <a:solidFill>
                  <a:srgbClr val="333399"/>
                </a:solidFill>
                <a:latin typeface="Times New Roman"/>
                <a:cs typeface="Times New Roman"/>
              </a:rPr>
              <a:t> </a:t>
            </a:r>
            <a:r>
              <a:rPr sz="2400" spc="-5" dirty="0">
                <a:solidFill>
                  <a:srgbClr val="333399"/>
                </a:solidFill>
                <a:latin typeface="Times New Roman"/>
                <a:cs typeface="Times New Roman"/>
              </a:rPr>
              <a:t>sanguinante,</a:t>
            </a:r>
            <a:r>
              <a:rPr sz="2400" dirty="0">
                <a:solidFill>
                  <a:srgbClr val="333399"/>
                </a:solidFill>
                <a:latin typeface="Times New Roman"/>
                <a:cs typeface="Times New Roman"/>
              </a:rPr>
              <a:t> </a:t>
            </a:r>
            <a:r>
              <a:rPr sz="2400" spc="-5" dirty="0">
                <a:solidFill>
                  <a:srgbClr val="333399"/>
                </a:solidFill>
                <a:latin typeface="Times New Roman"/>
                <a:cs typeface="Times New Roman"/>
              </a:rPr>
              <a:t>per</a:t>
            </a:r>
            <a:r>
              <a:rPr sz="2400" dirty="0">
                <a:solidFill>
                  <a:srgbClr val="333399"/>
                </a:solidFill>
                <a:latin typeface="Times New Roman"/>
                <a:cs typeface="Times New Roman"/>
              </a:rPr>
              <a:t> </a:t>
            </a:r>
            <a:r>
              <a:rPr sz="2400" spc="-5" dirty="0">
                <a:solidFill>
                  <a:srgbClr val="333399"/>
                </a:solidFill>
                <a:latin typeface="Times New Roman"/>
                <a:cs typeface="Times New Roman"/>
              </a:rPr>
              <a:t>favorire</a:t>
            </a:r>
            <a:r>
              <a:rPr sz="2400" dirty="0">
                <a:solidFill>
                  <a:srgbClr val="333399"/>
                </a:solidFill>
                <a:latin typeface="Times New Roman"/>
                <a:cs typeface="Times New Roman"/>
              </a:rPr>
              <a:t> </a:t>
            </a:r>
            <a:r>
              <a:rPr sz="2400" spc="-5" dirty="0">
                <a:solidFill>
                  <a:srgbClr val="333399"/>
                </a:solidFill>
                <a:latin typeface="Times New Roman"/>
                <a:cs typeface="Times New Roman"/>
              </a:rPr>
              <a:t>il</a:t>
            </a:r>
            <a:r>
              <a:rPr sz="2400" dirty="0">
                <a:solidFill>
                  <a:srgbClr val="333399"/>
                </a:solidFill>
                <a:latin typeface="Times New Roman"/>
                <a:cs typeface="Times New Roman"/>
              </a:rPr>
              <a:t> </a:t>
            </a:r>
            <a:r>
              <a:rPr sz="2400" spc="-5" dirty="0">
                <a:solidFill>
                  <a:srgbClr val="333399"/>
                </a:solidFill>
                <a:latin typeface="Times New Roman"/>
                <a:cs typeface="Times New Roman"/>
              </a:rPr>
              <a:t>drenaggio</a:t>
            </a:r>
            <a:r>
              <a:rPr sz="2400" dirty="0">
                <a:solidFill>
                  <a:srgbClr val="333399"/>
                </a:solidFill>
                <a:latin typeface="Times New Roman"/>
                <a:cs typeface="Times New Roman"/>
              </a:rPr>
              <a:t> </a:t>
            </a:r>
            <a:r>
              <a:rPr sz="2400" spc="-5" dirty="0">
                <a:solidFill>
                  <a:srgbClr val="333399"/>
                </a:solidFill>
                <a:latin typeface="Times New Roman"/>
                <a:cs typeface="Times New Roman"/>
              </a:rPr>
              <a:t>spontaneo,</a:t>
            </a:r>
            <a:r>
              <a:rPr sz="2400" dirty="0">
                <a:solidFill>
                  <a:srgbClr val="333399"/>
                </a:solidFill>
                <a:latin typeface="Times New Roman"/>
                <a:cs typeface="Times New Roman"/>
              </a:rPr>
              <a:t> </a:t>
            </a:r>
            <a:r>
              <a:rPr sz="2400" spc="-5" dirty="0">
                <a:solidFill>
                  <a:srgbClr val="333399"/>
                </a:solidFill>
                <a:latin typeface="Times New Roman"/>
                <a:cs typeface="Times New Roman"/>
              </a:rPr>
              <a:t>per</a:t>
            </a:r>
            <a:r>
              <a:rPr sz="2400" dirty="0">
                <a:solidFill>
                  <a:srgbClr val="333399"/>
                </a:solidFill>
                <a:latin typeface="Times New Roman"/>
                <a:cs typeface="Times New Roman"/>
              </a:rPr>
              <a:t> </a:t>
            </a:r>
            <a:r>
              <a:rPr sz="2400" spc="-5" dirty="0">
                <a:solidFill>
                  <a:srgbClr val="333399"/>
                </a:solidFill>
                <a:latin typeface="Times New Roman"/>
                <a:cs typeface="Times New Roman"/>
              </a:rPr>
              <a:t>caduta </a:t>
            </a:r>
            <a:r>
              <a:rPr sz="2400" dirty="0">
                <a:solidFill>
                  <a:srgbClr val="333399"/>
                </a:solidFill>
                <a:latin typeface="Times New Roman"/>
                <a:cs typeface="Times New Roman"/>
              </a:rPr>
              <a:t> </a:t>
            </a:r>
            <a:r>
              <a:rPr sz="2400" spc="-5" dirty="0">
                <a:solidFill>
                  <a:srgbClr val="333399"/>
                </a:solidFill>
                <a:latin typeface="Times New Roman"/>
                <a:cs typeface="Times New Roman"/>
              </a:rPr>
              <a:t>laterale, del sangue</a:t>
            </a:r>
            <a:endParaRPr sz="2400">
              <a:latin typeface="Times New Roman"/>
              <a:cs typeface="Times New Roman"/>
            </a:endParaRPr>
          </a:p>
        </p:txBody>
      </p:sp>
      <p:sp>
        <p:nvSpPr>
          <p:cNvPr id="8" name="object 8"/>
          <p:cNvSpPr txBox="1"/>
          <p:nvPr/>
        </p:nvSpPr>
        <p:spPr>
          <a:xfrm>
            <a:off x="711199" y="2718991"/>
            <a:ext cx="2310130" cy="513080"/>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FF0000"/>
                </a:solidFill>
                <a:latin typeface="Times New Roman"/>
                <a:cs typeface="Times New Roman"/>
              </a:rPr>
              <a:t>C</a:t>
            </a:r>
            <a:r>
              <a:rPr sz="3200" b="1" spc="-5" dirty="0">
                <a:solidFill>
                  <a:srgbClr val="FF0000"/>
                </a:solidFill>
                <a:latin typeface="Times New Roman"/>
                <a:cs typeface="Times New Roman"/>
              </a:rPr>
              <a:t>O</a:t>
            </a:r>
            <a:r>
              <a:rPr sz="3200" b="1" dirty="0">
                <a:solidFill>
                  <a:srgbClr val="FF0000"/>
                </a:solidFill>
                <a:latin typeface="Times New Roman"/>
                <a:cs typeface="Times New Roman"/>
              </a:rPr>
              <a:t>SA</a:t>
            </a:r>
            <a:r>
              <a:rPr sz="3200" b="1" spc="-180" dirty="0">
                <a:solidFill>
                  <a:srgbClr val="FF0000"/>
                </a:solidFill>
                <a:latin typeface="Times New Roman"/>
                <a:cs typeface="Times New Roman"/>
              </a:rPr>
              <a:t> </a:t>
            </a:r>
            <a:r>
              <a:rPr sz="3200" b="1" spc="-240" dirty="0">
                <a:solidFill>
                  <a:srgbClr val="FF0000"/>
                </a:solidFill>
                <a:latin typeface="Times New Roman"/>
                <a:cs typeface="Times New Roman"/>
              </a:rPr>
              <a:t>F</a:t>
            </a:r>
            <a:r>
              <a:rPr sz="3200" b="1" dirty="0">
                <a:solidFill>
                  <a:srgbClr val="FF0000"/>
                </a:solidFill>
                <a:latin typeface="Times New Roman"/>
                <a:cs typeface="Times New Roman"/>
              </a:rPr>
              <a:t>ARE</a:t>
            </a:r>
            <a:endParaRPr sz="3200">
              <a:latin typeface="Times New Roman"/>
              <a:cs typeface="Times New Roman"/>
            </a:endParaRPr>
          </a:p>
        </p:txBody>
      </p:sp>
      <p:sp>
        <p:nvSpPr>
          <p:cNvPr id="9" name="object 9"/>
          <p:cNvSpPr txBox="1"/>
          <p:nvPr/>
        </p:nvSpPr>
        <p:spPr>
          <a:xfrm>
            <a:off x="179387" y="1088628"/>
            <a:ext cx="3314700" cy="513080"/>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FF0000"/>
                </a:solidFill>
                <a:latin typeface="Times New Roman"/>
                <a:cs typeface="Times New Roman"/>
              </a:rPr>
              <a:t>C</a:t>
            </a:r>
            <a:r>
              <a:rPr sz="3200" b="1" spc="-5" dirty="0">
                <a:solidFill>
                  <a:srgbClr val="FF0000"/>
                </a:solidFill>
                <a:latin typeface="Times New Roman"/>
                <a:cs typeface="Times New Roman"/>
              </a:rPr>
              <a:t>O</a:t>
            </a:r>
            <a:r>
              <a:rPr sz="3200" b="1" dirty="0">
                <a:solidFill>
                  <a:srgbClr val="FF0000"/>
                </a:solidFill>
                <a:latin typeface="Times New Roman"/>
                <a:cs typeface="Times New Roman"/>
              </a:rPr>
              <a:t>SA</a:t>
            </a:r>
            <a:r>
              <a:rPr sz="3200" b="1" spc="-180" dirty="0">
                <a:solidFill>
                  <a:srgbClr val="FF0000"/>
                </a:solidFill>
                <a:latin typeface="Times New Roman"/>
                <a:cs typeface="Times New Roman"/>
              </a:rPr>
              <a:t> </a:t>
            </a:r>
            <a:r>
              <a:rPr sz="3200" b="1" dirty="0">
                <a:solidFill>
                  <a:srgbClr val="FF0000"/>
                </a:solidFill>
                <a:latin typeface="Times New Roman"/>
                <a:cs typeface="Times New Roman"/>
              </a:rPr>
              <a:t>N</a:t>
            </a:r>
            <a:r>
              <a:rPr sz="3200" b="1" spc="-5" dirty="0">
                <a:solidFill>
                  <a:srgbClr val="FF0000"/>
                </a:solidFill>
                <a:latin typeface="Times New Roman"/>
                <a:cs typeface="Times New Roman"/>
              </a:rPr>
              <a:t>O</a:t>
            </a:r>
            <a:r>
              <a:rPr sz="3200" b="1" dirty="0">
                <a:solidFill>
                  <a:srgbClr val="FF0000"/>
                </a:solidFill>
                <a:latin typeface="Times New Roman"/>
                <a:cs typeface="Times New Roman"/>
              </a:rPr>
              <a:t>N </a:t>
            </a:r>
            <a:r>
              <a:rPr sz="3200" b="1" spc="-240" dirty="0">
                <a:solidFill>
                  <a:srgbClr val="FF0000"/>
                </a:solidFill>
                <a:latin typeface="Times New Roman"/>
                <a:cs typeface="Times New Roman"/>
              </a:rPr>
              <a:t>F</a:t>
            </a:r>
            <a:r>
              <a:rPr sz="3200" b="1" dirty="0">
                <a:solidFill>
                  <a:srgbClr val="FF0000"/>
                </a:solidFill>
                <a:latin typeface="Times New Roman"/>
                <a:cs typeface="Times New Roman"/>
              </a:rPr>
              <a:t>ARE</a:t>
            </a:r>
            <a:endParaRPr sz="3200">
              <a:latin typeface="Times New Roman"/>
              <a:cs typeface="Times New Roman"/>
            </a:endParaRPr>
          </a:p>
        </p:txBody>
      </p:sp>
      <p:pic>
        <p:nvPicPr>
          <p:cNvPr id="10" name="object 10"/>
          <p:cNvPicPr/>
          <p:nvPr/>
        </p:nvPicPr>
        <p:blipFill>
          <a:blip r:embed="rId2" cstate="print"/>
          <a:stretch>
            <a:fillRect/>
          </a:stretch>
        </p:blipFill>
        <p:spPr>
          <a:xfrm>
            <a:off x="7308850" y="2349500"/>
            <a:ext cx="1835150" cy="1835150"/>
          </a:xfrm>
          <a:prstGeom prst="rect">
            <a:avLst/>
          </a:prstGeom>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6" name="Text Box 2"/>
          <p:cNvSpPr txBox="1">
            <a:spLocks noChangeArrowheads="1"/>
          </p:cNvSpPr>
          <p:nvPr/>
        </p:nvSpPr>
        <p:spPr bwMode="auto">
          <a:xfrm>
            <a:off x="1087616" y="457200"/>
            <a:ext cx="696876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defRPr/>
            </a:pPr>
            <a:r>
              <a:rPr lang="it-IT" altLang="it-IT" sz="2600" b="1" dirty="0">
                <a:solidFill>
                  <a:srgbClr val="FF0000"/>
                </a:solidFill>
                <a:latin typeface="+mn-lt"/>
              </a:rPr>
              <a:t>EMORRAGIA DELLO STOMACO O DELL’INTESTINO</a:t>
            </a:r>
          </a:p>
        </p:txBody>
      </p:sp>
      <p:sp>
        <p:nvSpPr>
          <p:cNvPr id="907274" name="Text Box 10"/>
          <p:cNvSpPr txBox="1">
            <a:spLocks noChangeArrowheads="1"/>
          </p:cNvSpPr>
          <p:nvPr/>
        </p:nvSpPr>
        <p:spPr bwMode="auto">
          <a:xfrm>
            <a:off x="4038600" y="1651000"/>
            <a:ext cx="4800600" cy="547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lnSpc>
                <a:spcPct val="150000"/>
              </a:lnSpc>
              <a:defRPr/>
            </a:pPr>
            <a:r>
              <a:rPr lang="it-IT" altLang="it-IT" sz="2200">
                <a:latin typeface="+mn-lt"/>
              </a:rPr>
              <a:t>Non somministrare cibi liquidi o alcolici</a:t>
            </a:r>
          </a:p>
        </p:txBody>
      </p:sp>
      <p:sp>
        <p:nvSpPr>
          <p:cNvPr id="907280" name="Text Box 16"/>
          <p:cNvSpPr txBox="1">
            <a:spLocks noChangeArrowheads="1"/>
          </p:cNvSpPr>
          <p:nvPr/>
        </p:nvSpPr>
        <p:spPr bwMode="auto">
          <a:xfrm>
            <a:off x="3352800" y="2536825"/>
            <a:ext cx="5410200" cy="198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90500" indent="-1905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lnSpc>
                <a:spcPct val="125000"/>
              </a:lnSpc>
              <a:buFontTx/>
              <a:buChar char="•"/>
              <a:defRPr/>
            </a:pPr>
            <a:r>
              <a:rPr lang="it-IT" altLang="it-IT" sz="2000">
                <a:latin typeface="+mn-lt"/>
              </a:rPr>
              <a:t>Se il paziente vomita, controllare il colore dell’espulso (se appare di colore scuro).</a:t>
            </a:r>
          </a:p>
          <a:p>
            <a:pPr algn="just">
              <a:lnSpc>
                <a:spcPct val="125000"/>
              </a:lnSpc>
              <a:buFontTx/>
              <a:buChar char="•"/>
              <a:defRPr/>
            </a:pPr>
            <a:r>
              <a:rPr lang="it-IT" altLang="it-IT" sz="2000">
                <a:latin typeface="+mn-lt"/>
              </a:rPr>
              <a:t>Controllare se le feci sono del colore della pece</a:t>
            </a:r>
          </a:p>
          <a:p>
            <a:pPr algn="just">
              <a:lnSpc>
                <a:spcPct val="125000"/>
              </a:lnSpc>
              <a:buFontTx/>
              <a:buChar char="•"/>
              <a:defRPr/>
            </a:pPr>
            <a:r>
              <a:rPr lang="it-IT" altLang="it-IT" sz="2000">
                <a:latin typeface="+mn-lt"/>
              </a:rPr>
              <a:t>Informarsi se il paziente soffre di ulcera allo stomaco</a:t>
            </a:r>
          </a:p>
        </p:txBody>
      </p:sp>
      <p:sp>
        <p:nvSpPr>
          <p:cNvPr id="907281" name="Text Box 17"/>
          <p:cNvSpPr txBox="1">
            <a:spLocks noChangeArrowheads="1"/>
          </p:cNvSpPr>
          <p:nvPr/>
        </p:nvSpPr>
        <p:spPr bwMode="auto">
          <a:xfrm>
            <a:off x="609600" y="4670425"/>
            <a:ext cx="7924800" cy="1055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lnSpc>
                <a:spcPct val="150000"/>
              </a:lnSpc>
              <a:defRPr/>
            </a:pPr>
            <a:r>
              <a:rPr lang="it-IT" altLang="it-IT" sz="2200">
                <a:latin typeface="+mn-lt"/>
              </a:rPr>
              <a:t>Questi sono i sintomi di una emorragia dello stomaco o dell’intestino quindi rivolgersi con urgenza al medico.</a:t>
            </a:r>
          </a:p>
        </p:txBody>
      </p:sp>
      <p:sp>
        <p:nvSpPr>
          <p:cNvPr id="219142" name="Rectangle 21"/>
          <p:cNvSpPr>
            <a:spLocks noChangeArrowheads="1"/>
          </p:cNvSpPr>
          <p:nvPr/>
        </p:nvSpPr>
        <p:spPr bwMode="auto">
          <a:xfrm>
            <a:off x="304800" y="3298825"/>
            <a:ext cx="20529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r>
              <a:rPr lang="it-IT" altLang="it-IT" sz="3200" b="1">
                <a:latin typeface="+mn-lt"/>
                <a:ea typeface="Arial Unicode MS" pitchFamily="34" charset="-128"/>
                <a:cs typeface="Arial Unicode MS" pitchFamily="34" charset="-128"/>
              </a:rPr>
              <a:t>COSA FARE</a:t>
            </a:r>
          </a:p>
        </p:txBody>
      </p:sp>
      <p:sp>
        <p:nvSpPr>
          <p:cNvPr id="219143" name="Rectangle 22"/>
          <p:cNvSpPr>
            <a:spLocks noChangeArrowheads="1"/>
          </p:cNvSpPr>
          <p:nvPr/>
        </p:nvSpPr>
        <p:spPr bwMode="auto">
          <a:xfrm>
            <a:off x="207963" y="1622425"/>
            <a:ext cx="29650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r>
              <a:rPr lang="it-IT" altLang="it-IT" sz="3200" b="1">
                <a:latin typeface="+mn-lt"/>
                <a:ea typeface="Arial Unicode MS" pitchFamily="34" charset="-128"/>
                <a:cs typeface="Arial Unicode MS" pitchFamily="34" charset="-128"/>
              </a:rPr>
              <a:t>COSA NON FARE</a:t>
            </a:r>
          </a:p>
        </p:txBody>
      </p:sp>
    </p:spTree>
    <p:extLst>
      <p:ext uri="{BB962C8B-B14F-4D97-AF65-F5344CB8AC3E}">
        <p14:creationId xmlns:p14="http://schemas.microsoft.com/office/powerpoint/2010/main" val="1362213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07266"/>
                                        </p:tgtEl>
                                        <p:attrNameLst>
                                          <p:attrName>style.visibility</p:attrName>
                                        </p:attrNameLst>
                                      </p:cBhvr>
                                      <p:to>
                                        <p:strVal val="visible"/>
                                      </p:to>
                                    </p:set>
                                    <p:anim calcmode="lin" valueType="num">
                                      <p:cBhvr additive="base">
                                        <p:cTn id="7" dur="500" fill="hold"/>
                                        <p:tgtEl>
                                          <p:spTgt spid="907266"/>
                                        </p:tgtEl>
                                        <p:attrNameLst>
                                          <p:attrName>ppt_x</p:attrName>
                                        </p:attrNameLst>
                                      </p:cBhvr>
                                      <p:tavLst>
                                        <p:tav tm="0">
                                          <p:val>
                                            <p:strVal val="#ppt_x"/>
                                          </p:val>
                                        </p:tav>
                                        <p:tav tm="100000">
                                          <p:val>
                                            <p:strVal val="#ppt_x"/>
                                          </p:val>
                                        </p:tav>
                                      </p:tavLst>
                                    </p:anim>
                                    <p:anim calcmode="lin" valueType="num">
                                      <p:cBhvr additive="base">
                                        <p:cTn id="8" dur="500" fill="hold"/>
                                        <p:tgtEl>
                                          <p:spTgt spid="907266"/>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07274"/>
                                        </p:tgtEl>
                                        <p:attrNameLst>
                                          <p:attrName>style.visibility</p:attrName>
                                        </p:attrNameLst>
                                      </p:cBhvr>
                                      <p:to>
                                        <p:strVal val="visible"/>
                                      </p:to>
                                    </p:set>
                                    <p:animEffect transition="in" filter="wipe(left)">
                                      <p:cBhvr>
                                        <p:cTn id="12" dur="500"/>
                                        <p:tgtEl>
                                          <p:spTgt spid="907274"/>
                                        </p:tgtEl>
                                      </p:cBhvr>
                                    </p:animEffect>
                                  </p:childTnLst>
                                </p:cTn>
                              </p:par>
                            </p:childTnLst>
                          </p:cTn>
                        </p:par>
                        <p:par>
                          <p:cTn id="13" fill="hold" nodeType="afterGroup">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907280"/>
                                        </p:tgtEl>
                                        <p:attrNameLst>
                                          <p:attrName>style.visibility</p:attrName>
                                        </p:attrNameLst>
                                      </p:cBhvr>
                                      <p:to>
                                        <p:strVal val="visible"/>
                                      </p:to>
                                    </p:set>
                                    <p:animEffect transition="in" filter="wipe(left)">
                                      <p:cBhvr>
                                        <p:cTn id="16" dur="500"/>
                                        <p:tgtEl>
                                          <p:spTgt spid="907280"/>
                                        </p:tgtEl>
                                      </p:cBhvr>
                                    </p:animEffect>
                                  </p:childTnLst>
                                </p:cTn>
                              </p:par>
                            </p:childTnLst>
                          </p:cTn>
                        </p:par>
                        <p:par>
                          <p:cTn id="17" fill="hold" nodeType="afterGroup">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907281"/>
                                        </p:tgtEl>
                                        <p:attrNameLst>
                                          <p:attrName>style.visibility</p:attrName>
                                        </p:attrNameLst>
                                      </p:cBhvr>
                                      <p:to>
                                        <p:strVal val="visible"/>
                                      </p:to>
                                    </p:set>
                                    <p:animEffect transition="in" filter="wipe(left)">
                                      <p:cBhvr>
                                        <p:cTn id="20" dur="500"/>
                                        <p:tgtEl>
                                          <p:spTgt spid="907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66" grpId="0" autoUpdateAnimBg="0"/>
      <p:bldP spid="907274" grpId="0" autoUpdateAnimBg="0"/>
      <p:bldP spid="907280" grpId="0" autoUpdateAnimBg="0"/>
      <p:bldP spid="907281" grpId="0" autoUpdateAnimBg="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60549" y="163303"/>
            <a:ext cx="5422900" cy="1455420"/>
          </a:xfrm>
          <a:prstGeom prst="rect">
            <a:avLst/>
          </a:prstGeom>
        </p:spPr>
        <p:txBody>
          <a:bodyPr vert="horz" wrap="square" lIns="0" tIns="58419" rIns="0" bIns="0" rtlCol="0">
            <a:spAutoFit/>
          </a:bodyPr>
          <a:lstStyle/>
          <a:p>
            <a:pPr marL="12700" marR="5080" indent="699770">
              <a:lnSpc>
                <a:spcPts val="5500"/>
              </a:lnSpc>
              <a:spcBef>
                <a:spcPts val="459"/>
              </a:spcBef>
              <a:tabLst>
                <a:tab pos="2179955" algn="l"/>
              </a:tabLst>
            </a:pPr>
            <a:r>
              <a:rPr sz="4800" b="1" spc="-5" dirty="0">
                <a:solidFill>
                  <a:srgbClr val="9933FF"/>
                </a:solidFill>
                <a:latin typeface="Arial"/>
                <a:cs typeface="Arial"/>
              </a:rPr>
              <a:t>OSTRUZIONE </a:t>
            </a:r>
            <a:r>
              <a:rPr sz="4800" b="1" dirty="0">
                <a:solidFill>
                  <a:srgbClr val="9933FF"/>
                </a:solidFill>
                <a:latin typeface="Arial"/>
                <a:cs typeface="Arial"/>
              </a:rPr>
              <a:t> </a:t>
            </a:r>
            <a:r>
              <a:rPr sz="4800" b="1" spc="-5" dirty="0">
                <a:solidFill>
                  <a:srgbClr val="9933FF"/>
                </a:solidFill>
                <a:latin typeface="Arial"/>
                <a:cs typeface="Arial"/>
              </a:rPr>
              <a:t>DELLE	VIE</a:t>
            </a:r>
            <a:r>
              <a:rPr sz="4800" b="1" spc="-270" dirty="0">
                <a:solidFill>
                  <a:srgbClr val="9933FF"/>
                </a:solidFill>
                <a:latin typeface="Arial"/>
                <a:cs typeface="Arial"/>
              </a:rPr>
              <a:t> </a:t>
            </a:r>
            <a:r>
              <a:rPr sz="4800" b="1" dirty="0">
                <a:solidFill>
                  <a:srgbClr val="9933FF"/>
                </a:solidFill>
                <a:latin typeface="Arial"/>
                <a:cs typeface="Arial"/>
              </a:rPr>
              <a:t>AEREE</a:t>
            </a:r>
            <a:endParaRPr sz="4800" dirty="0">
              <a:latin typeface="Arial"/>
              <a:cs typeface="Arial"/>
            </a:endParaRPr>
          </a:p>
        </p:txBody>
      </p:sp>
      <p:pic>
        <p:nvPicPr>
          <p:cNvPr id="3" name="object 3"/>
          <p:cNvPicPr/>
          <p:nvPr/>
        </p:nvPicPr>
        <p:blipFill>
          <a:blip r:embed="rId2" cstate="print"/>
          <a:stretch>
            <a:fillRect/>
          </a:stretch>
        </p:blipFill>
        <p:spPr>
          <a:xfrm>
            <a:off x="2038977" y="1905000"/>
            <a:ext cx="5066045" cy="3371222"/>
          </a:xfrm>
          <a:prstGeom prst="rect">
            <a:avLst/>
          </a:prstGeom>
        </p:spPr>
      </p:pic>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2000" y="609600"/>
            <a:ext cx="8015684" cy="443711"/>
          </a:xfrm>
          <a:prstGeom prst="rect">
            <a:avLst/>
          </a:prstGeom>
        </p:spPr>
        <p:txBody>
          <a:bodyPr vert="horz" wrap="square" lIns="0" tIns="12700" rIns="0" bIns="0" rtlCol="0">
            <a:spAutoFit/>
          </a:bodyPr>
          <a:lstStyle/>
          <a:p>
            <a:pPr marL="12700">
              <a:lnSpc>
                <a:spcPct val="100000"/>
              </a:lnSpc>
              <a:spcBef>
                <a:spcPts val="100"/>
              </a:spcBef>
            </a:pPr>
            <a:r>
              <a:rPr sz="2800" b="1" u="heavy" spc="-5" dirty="0">
                <a:solidFill>
                  <a:srgbClr val="FF0000"/>
                </a:solidFill>
                <a:uFill>
                  <a:solidFill>
                    <a:srgbClr val="FF0000"/>
                  </a:solidFill>
                </a:uFill>
                <a:latin typeface="Arial"/>
                <a:cs typeface="Arial"/>
              </a:rPr>
              <a:t>OSTRUZIONE </a:t>
            </a:r>
            <a:r>
              <a:rPr sz="2800" b="1" u="heavy" spc="-25" dirty="0">
                <a:solidFill>
                  <a:srgbClr val="FF0000"/>
                </a:solidFill>
                <a:uFill>
                  <a:solidFill>
                    <a:srgbClr val="FF0000"/>
                  </a:solidFill>
                </a:uFill>
                <a:latin typeface="Arial"/>
                <a:cs typeface="Arial"/>
              </a:rPr>
              <a:t>PARZIALE</a:t>
            </a:r>
            <a:r>
              <a:rPr sz="2800" b="1" u="heavy" spc="-5" dirty="0">
                <a:solidFill>
                  <a:srgbClr val="FF0000"/>
                </a:solidFill>
                <a:uFill>
                  <a:solidFill>
                    <a:srgbClr val="FF0000"/>
                  </a:solidFill>
                </a:uFill>
                <a:latin typeface="Arial"/>
                <a:cs typeface="Arial"/>
              </a:rPr>
              <a:t> DELLE VIE</a:t>
            </a:r>
            <a:r>
              <a:rPr sz="2800" b="1" u="heavy" spc="-75" dirty="0">
                <a:solidFill>
                  <a:srgbClr val="FF0000"/>
                </a:solidFill>
                <a:uFill>
                  <a:solidFill>
                    <a:srgbClr val="FF0000"/>
                  </a:solidFill>
                </a:uFill>
                <a:latin typeface="Arial"/>
                <a:cs typeface="Arial"/>
              </a:rPr>
              <a:t> </a:t>
            </a:r>
            <a:r>
              <a:rPr sz="2800" b="1" u="heavy" dirty="0">
                <a:solidFill>
                  <a:srgbClr val="FF0000"/>
                </a:solidFill>
                <a:uFill>
                  <a:solidFill>
                    <a:srgbClr val="FF0000"/>
                  </a:solidFill>
                </a:uFill>
                <a:latin typeface="Arial"/>
                <a:cs typeface="Arial"/>
              </a:rPr>
              <a:t>AEREE</a:t>
            </a:r>
            <a:endParaRPr sz="2800" dirty="0">
              <a:latin typeface="Arial"/>
              <a:cs typeface="Arial"/>
            </a:endParaRPr>
          </a:p>
        </p:txBody>
      </p:sp>
      <p:sp>
        <p:nvSpPr>
          <p:cNvPr id="3" name="object 3"/>
          <p:cNvSpPr txBox="1"/>
          <p:nvPr/>
        </p:nvSpPr>
        <p:spPr>
          <a:xfrm>
            <a:off x="954087" y="1559247"/>
            <a:ext cx="7538084" cy="3893502"/>
          </a:xfrm>
          <a:prstGeom prst="rect">
            <a:avLst/>
          </a:prstGeom>
        </p:spPr>
        <p:txBody>
          <a:bodyPr vert="horz" wrap="square" lIns="0" tIns="43180" rIns="0" bIns="0" rtlCol="0">
            <a:spAutoFit/>
          </a:bodyPr>
          <a:lstStyle/>
          <a:p>
            <a:pPr marL="12700" marR="5080" indent="52069">
              <a:lnSpc>
                <a:spcPts val="3200"/>
              </a:lnSpc>
              <a:spcBef>
                <a:spcPts val="340"/>
              </a:spcBef>
              <a:tabLst>
                <a:tab pos="1784350" algn="l"/>
              </a:tabLst>
            </a:pPr>
            <a:r>
              <a:rPr sz="2800" spc="-5" dirty="0">
                <a:latin typeface="Arial MT"/>
                <a:cs typeface="Arial MT"/>
              </a:rPr>
              <a:t>In</a:t>
            </a:r>
            <a:r>
              <a:rPr sz="2800" dirty="0">
                <a:latin typeface="Arial MT"/>
                <a:cs typeface="Arial MT"/>
              </a:rPr>
              <a:t> caso di	</a:t>
            </a:r>
            <a:r>
              <a:rPr sz="2800" b="1" spc="-5" dirty="0">
                <a:latin typeface="Arial"/>
                <a:cs typeface="Arial"/>
              </a:rPr>
              <a:t>ostruzione </a:t>
            </a:r>
            <a:r>
              <a:rPr sz="2800" b="1" spc="-30" dirty="0">
                <a:latin typeface="Arial"/>
                <a:cs typeface="Arial"/>
              </a:rPr>
              <a:t>PARZIALE</a:t>
            </a:r>
            <a:r>
              <a:rPr sz="2800" b="1" spc="-5" dirty="0">
                <a:latin typeface="Arial"/>
                <a:cs typeface="Arial"/>
              </a:rPr>
              <a:t> </a:t>
            </a:r>
            <a:r>
              <a:rPr sz="2800" dirty="0">
                <a:latin typeface="Arial MT"/>
                <a:cs typeface="Arial MT"/>
              </a:rPr>
              <a:t>delle</a:t>
            </a:r>
            <a:r>
              <a:rPr sz="2800" spc="-10" dirty="0">
                <a:latin typeface="Arial MT"/>
                <a:cs typeface="Arial MT"/>
              </a:rPr>
              <a:t> </a:t>
            </a:r>
            <a:r>
              <a:rPr sz="2800" dirty="0">
                <a:latin typeface="Arial MT"/>
                <a:cs typeface="Arial MT"/>
              </a:rPr>
              <a:t>vie </a:t>
            </a:r>
            <a:r>
              <a:rPr sz="2800" spc="5" dirty="0">
                <a:latin typeface="Arial MT"/>
                <a:cs typeface="Arial MT"/>
              </a:rPr>
              <a:t> </a:t>
            </a:r>
            <a:r>
              <a:rPr sz="2800" dirty="0">
                <a:latin typeface="Arial MT"/>
                <a:cs typeface="Arial MT"/>
              </a:rPr>
              <a:t>aeree da corpo </a:t>
            </a:r>
            <a:r>
              <a:rPr sz="2800" spc="-5" dirty="0">
                <a:latin typeface="Arial MT"/>
                <a:cs typeface="Arial MT"/>
              </a:rPr>
              <a:t>estraneo, </a:t>
            </a:r>
            <a:r>
              <a:rPr sz="2800" dirty="0">
                <a:latin typeface="Arial MT"/>
                <a:cs typeface="Arial MT"/>
              </a:rPr>
              <a:t>il </a:t>
            </a:r>
            <a:r>
              <a:rPr sz="2800" spc="-5" dirty="0">
                <a:latin typeface="Arial MT"/>
                <a:cs typeface="Arial MT"/>
              </a:rPr>
              <a:t>paziente </a:t>
            </a:r>
            <a:r>
              <a:rPr sz="2800" dirty="0">
                <a:latin typeface="Arial MT"/>
                <a:cs typeface="Arial MT"/>
              </a:rPr>
              <a:t>respira, </a:t>
            </a:r>
            <a:r>
              <a:rPr sz="2800" spc="5" dirty="0">
                <a:latin typeface="Arial MT"/>
                <a:cs typeface="Arial MT"/>
              </a:rPr>
              <a:t> </a:t>
            </a:r>
            <a:r>
              <a:rPr sz="2800" spc="-5" dirty="0">
                <a:latin typeface="Arial MT"/>
                <a:cs typeface="Arial MT"/>
              </a:rPr>
              <a:t>tossisce</a:t>
            </a:r>
            <a:r>
              <a:rPr sz="2800" spc="5" dirty="0">
                <a:latin typeface="Arial MT"/>
                <a:cs typeface="Arial MT"/>
              </a:rPr>
              <a:t> </a:t>
            </a:r>
            <a:r>
              <a:rPr sz="2800" spc="-5" dirty="0">
                <a:latin typeface="Arial MT"/>
                <a:cs typeface="Arial MT"/>
              </a:rPr>
              <a:t>vigorosamente,</a:t>
            </a:r>
            <a:r>
              <a:rPr sz="2800" dirty="0">
                <a:latin typeface="Arial MT"/>
                <a:cs typeface="Arial MT"/>
              </a:rPr>
              <a:t> è</a:t>
            </a:r>
            <a:r>
              <a:rPr sz="2800" spc="5" dirty="0">
                <a:latin typeface="Arial MT"/>
                <a:cs typeface="Arial MT"/>
              </a:rPr>
              <a:t> </a:t>
            </a:r>
            <a:r>
              <a:rPr sz="2800" spc="-5" dirty="0">
                <a:latin typeface="Arial MT"/>
                <a:cs typeface="Arial MT"/>
              </a:rPr>
              <a:t>subcianotico</a:t>
            </a:r>
            <a:r>
              <a:rPr sz="2800" spc="5" dirty="0">
                <a:latin typeface="Arial MT"/>
                <a:cs typeface="Arial MT"/>
              </a:rPr>
              <a:t> </a:t>
            </a:r>
            <a:r>
              <a:rPr sz="2800" dirty="0">
                <a:latin typeface="Arial MT"/>
                <a:cs typeface="Arial MT"/>
              </a:rPr>
              <a:t>e</a:t>
            </a:r>
            <a:r>
              <a:rPr sz="2800" spc="5" dirty="0">
                <a:latin typeface="Arial MT"/>
                <a:cs typeface="Arial MT"/>
              </a:rPr>
              <a:t> </a:t>
            </a:r>
            <a:r>
              <a:rPr sz="2800" dirty="0">
                <a:latin typeface="Arial MT"/>
                <a:cs typeface="Arial MT"/>
              </a:rPr>
              <a:t>vi</a:t>
            </a:r>
            <a:r>
              <a:rPr sz="2800" spc="5" dirty="0">
                <a:latin typeface="Arial MT"/>
                <a:cs typeface="Arial MT"/>
              </a:rPr>
              <a:t> </a:t>
            </a:r>
            <a:r>
              <a:rPr sz="2800" dirty="0">
                <a:latin typeface="Arial MT"/>
                <a:cs typeface="Arial MT"/>
              </a:rPr>
              <a:t>è </a:t>
            </a:r>
            <a:r>
              <a:rPr sz="2800" spc="5" dirty="0">
                <a:latin typeface="Arial MT"/>
                <a:cs typeface="Arial MT"/>
              </a:rPr>
              <a:t> </a:t>
            </a:r>
            <a:r>
              <a:rPr sz="2800" dirty="0">
                <a:latin typeface="Arial MT"/>
                <a:cs typeface="Arial MT"/>
              </a:rPr>
              <a:t>ancora</a:t>
            </a:r>
            <a:r>
              <a:rPr sz="2800" spc="-15" dirty="0">
                <a:latin typeface="Arial MT"/>
                <a:cs typeface="Arial MT"/>
              </a:rPr>
              <a:t> </a:t>
            </a:r>
            <a:r>
              <a:rPr sz="2800" spc="-5" dirty="0">
                <a:latin typeface="Arial MT"/>
                <a:cs typeface="Arial MT"/>
              </a:rPr>
              <a:t>BUON</a:t>
            </a:r>
            <a:r>
              <a:rPr sz="2800" spc="-10" dirty="0">
                <a:latin typeface="Arial MT"/>
                <a:cs typeface="Arial MT"/>
              </a:rPr>
              <a:t> </a:t>
            </a:r>
            <a:r>
              <a:rPr sz="2800" dirty="0">
                <a:latin typeface="Arial MT"/>
                <a:cs typeface="Arial MT"/>
              </a:rPr>
              <a:t>passaggio</a:t>
            </a:r>
            <a:r>
              <a:rPr sz="2800" spc="-15" dirty="0">
                <a:latin typeface="Arial MT"/>
                <a:cs typeface="Arial MT"/>
              </a:rPr>
              <a:t> </a:t>
            </a:r>
            <a:r>
              <a:rPr sz="2800" dirty="0">
                <a:latin typeface="Arial MT"/>
                <a:cs typeface="Arial MT"/>
              </a:rPr>
              <a:t>di</a:t>
            </a:r>
            <a:r>
              <a:rPr sz="2800" spc="-10" dirty="0">
                <a:latin typeface="Arial MT"/>
                <a:cs typeface="Arial MT"/>
              </a:rPr>
              <a:t> </a:t>
            </a:r>
            <a:r>
              <a:rPr sz="2800" dirty="0">
                <a:latin typeface="Arial MT"/>
                <a:cs typeface="Arial MT"/>
              </a:rPr>
              <a:t>aria</a:t>
            </a:r>
            <a:r>
              <a:rPr sz="2800" spc="-15" dirty="0">
                <a:latin typeface="Arial MT"/>
                <a:cs typeface="Arial MT"/>
              </a:rPr>
              <a:t> </a:t>
            </a:r>
            <a:r>
              <a:rPr sz="2800" dirty="0">
                <a:latin typeface="Arial MT"/>
                <a:cs typeface="Arial MT"/>
              </a:rPr>
              <a:t>nelle</a:t>
            </a:r>
            <a:r>
              <a:rPr sz="2800" spc="-10" dirty="0">
                <a:latin typeface="Arial MT"/>
                <a:cs typeface="Arial MT"/>
              </a:rPr>
              <a:t> </a:t>
            </a:r>
            <a:r>
              <a:rPr sz="2800" dirty="0">
                <a:latin typeface="Arial MT"/>
                <a:cs typeface="Arial MT"/>
              </a:rPr>
              <a:t>vie</a:t>
            </a:r>
            <a:r>
              <a:rPr sz="2800" spc="-10" dirty="0">
                <a:latin typeface="Arial MT"/>
                <a:cs typeface="Arial MT"/>
              </a:rPr>
              <a:t> </a:t>
            </a:r>
            <a:r>
              <a:rPr sz="2800" dirty="0">
                <a:latin typeface="Arial MT"/>
                <a:cs typeface="Arial MT"/>
              </a:rPr>
              <a:t>aeree. </a:t>
            </a:r>
            <a:r>
              <a:rPr sz="2800" spc="-765" dirty="0">
                <a:latin typeface="Arial MT"/>
                <a:cs typeface="Arial MT"/>
              </a:rPr>
              <a:t> </a:t>
            </a:r>
            <a:r>
              <a:rPr sz="2800" dirty="0">
                <a:latin typeface="Arial MT"/>
                <a:cs typeface="Arial MT"/>
              </a:rPr>
              <a:t>Alla</a:t>
            </a:r>
            <a:r>
              <a:rPr sz="2800" spc="-5" dirty="0">
                <a:latin typeface="Arial MT"/>
                <a:cs typeface="Arial MT"/>
              </a:rPr>
              <a:t> </a:t>
            </a:r>
            <a:r>
              <a:rPr sz="2800" dirty="0">
                <a:latin typeface="Arial MT"/>
                <a:cs typeface="Arial MT"/>
              </a:rPr>
              <a:t>domanda</a:t>
            </a:r>
            <a:r>
              <a:rPr sz="2800" spc="-10" dirty="0">
                <a:latin typeface="Arial MT"/>
                <a:cs typeface="Arial MT"/>
              </a:rPr>
              <a:t> </a:t>
            </a:r>
            <a:r>
              <a:rPr sz="2800" b="1" spc="-45" dirty="0">
                <a:latin typeface="Arial"/>
                <a:cs typeface="Arial"/>
              </a:rPr>
              <a:t>“STAI</a:t>
            </a:r>
            <a:r>
              <a:rPr sz="2800" b="1" spc="-10" dirty="0">
                <a:latin typeface="Arial"/>
                <a:cs typeface="Arial"/>
              </a:rPr>
              <a:t> </a:t>
            </a:r>
            <a:r>
              <a:rPr sz="2800" b="1" spc="-5" dirty="0">
                <a:latin typeface="Arial"/>
                <a:cs typeface="Arial"/>
              </a:rPr>
              <a:t>SOFFOCANDO?”</a:t>
            </a:r>
            <a:r>
              <a:rPr sz="2800" spc="-5" dirty="0">
                <a:latin typeface="Arial MT"/>
                <a:cs typeface="Arial MT"/>
              </a:rPr>
              <a:t>, il </a:t>
            </a:r>
            <a:r>
              <a:rPr sz="2800" dirty="0">
                <a:latin typeface="Arial MT"/>
                <a:cs typeface="Arial MT"/>
              </a:rPr>
              <a:t> </a:t>
            </a:r>
            <a:r>
              <a:rPr sz="2800" spc="-5" dirty="0">
                <a:latin typeface="Arial MT"/>
                <a:cs typeface="Arial MT"/>
              </a:rPr>
              <a:t>paziente </a:t>
            </a:r>
            <a:r>
              <a:rPr sz="2800" dirty="0">
                <a:latin typeface="Arial MT"/>
                <a:cs typeface="Arial MT"/>
              </a:rPr>
              <a:t>è in</a:t>
            </a:r>
            <a:r>
              <a:rPr sz="2800" spc="-5" dirty="0">
                <a:latin typeface="Arial MT"/>
                <a:cs typeface="Arial MT"/>
              </a:rPr>
              <a:t> </a:t>
            </a:r>
            <a:r>
              <a:rPr sz="2800" dirty="0">
                <a:latin typeface="Arial MT"/>
                <a:cs typeface="Arial MT"/>
              </a:rPr>
              <a:t>grado di</a:t>
            </a:r>
            <a:r>
              <a:rPr sz="2800" spc="-5" dirty="0">
                <a:latin typeface="Arial MT"/>
                <a:cs typeface="Arial MT"/>
              </a:rPr>
              <a:t> </a:t>
            </a:r>
            <a:r>
              <a:rPr sz="2800" dirty="0">
                <a:latin typeface="Arial MT"/>
                <a:cs typeface="Arial MT"/>
              </a:rPr>
              <a:t>rispondere.</a:t>
            </a:r>
          </a:p>
          <a:p>
            <a:pPr>
              <a:lnSpc>
                <a:spcPct val="100000"/>
              </a:lnSpc>
              <a:spcBef>
                <a:spcPts val="10"/>
              </a:spcBef>
            </a:pPr>
            <a:endParaRPr sz="2550" dirty="0">
              <a:latin typeface="Arial MT"/>
              <a:cs typeface="Arial MT"/>
            </a:endParaRPr>
          </a:p>
          <a:p>
            <a:pPr marL="12700" marR="251460" indent="52069">
              <a:lnSpc>
                <a:spcPct val="76700"/>
              </a:lnSpc>
              <a:tabLst>
                <a:tab pos="1052195" algn="l"/>
                <a:tab pos="2198370" algn="l"/>
                <a:tab pos="3002915" algn="l"/>
                <a:tab pos="3699510" algn="l"/>
                <a:tab pos="5339715" algn="l"/>
              </a:tabLst>
            </a:pPr>
            <a:r>
              <a:rPr sz="2800" b="1" spc="-5" dirty="0">
                <a:solidFill>
                  <a:srgbClr val="333399"/>
                </a:solidFill>
                <a:latin typeface="Arial"/>
                <a:cs typeface="Arial"/>
              </a:rPr>
              <a:t>NON	</a:t>
            </a:r>
            <a:r>
              <a:rPr sz="2800" b="1" spc="-40" dirty="0">
                <a:solidFill>
                  <a:srgbClr val="333399"/>
                </a:solidFill>
                <a:latin typeface="Arial"/>
                <a:cs typeface="Arial"/>
              </a:rPr>
              <a:t>FARE	</a:t>
            </a:r>
            <a:r>
              <a:rPr sz="2800" b="1" spc="-5" dirty="0">
                <a:solidFill>
                  <a:srgbClr val="333399"/>
                </a:solidFill>
                <a:latin typeface="Arial"/>
                <a:cs typeface="Arial"/>
              </a:rPr>
              <a:t>NULLA,	TENERE	</a:t>
            </a:r>
            <a:r>
              <a:rPr sz="2800" b="1" spc="-15" dirty="0">
                <a:solidFill>
                  <a:srgbClr val="333399"/>
                </a:solidFill>
                <a:latin typeface="Arial"/>
                <a:cs typeface="Arial"/>
              </a:rPr>
              <a:t>SOTTO </a:t>
            </a:r>
            <a:r>
              <a:rPr sz="2800" b="1" spc="-10" dirty="0">
                <a:solidFill>
                  <a:srgbClr val="333399"/>
                </a:solidFill>
                <a:latin typeface="Arial"/>
                <a:cs typeface="Arial"/>
              </a:rPr>
              <a:t> </a:t>
            </a:r>
            <a:r>
              <a:rPr sz="2800" b="1" spc="-25" dirty="0">
                <a:solidFill>
                  <a:srgbClr val="333399"/>
                </a:solidFill>
                <a:latin typeface="Arial"/>
                <a:cs typeface="Arial"/>
              </a:rPr>
              <a:t>OSSERVAZIONE	</a:t>
            </a:r>
            <a:r>
              <a:rPr sz="2800" b="1" dirty="0">
                <a:solidFill>
                  <a:srgbClr val="333399"/>
                </a:solidFill>
                <a:latin typeface="Arial"/>
                <a:cs typeface="Arial"/>
              </a:rPr>
              <a:t>E</a:t>
            </a:r>
            <a:r>
              <a:rPr sz="2800" b="1" spc="-120" dirty="0">
                <a:solidFill>
                  <a:srgbClr val="333399"/>
                </a:solidFill>
                <a:latin typeface="Arial"/>
                <a:cs typeface="Arial"/>
              </a:rPr>
              <a:t> </a:t>
            </a:r>
            <a:r>
              <a:rPr sz="2800" b="1" spc="-55" dirty="0">
                <a:solidFill>
                  <a:srgbClr val="333399"/>
                </a:solidFill>
                <a:latin typeface="Arial"/>
                <a:cs typeface="Arial"/>
              </a:rPr>
              <a:t>ATTIVARE</a:t>
            </a:r>
            <a:r>
              <a:rPr sz="2800" b="1" spc="-15" dirty="0">
                <a:solidFill>
                  <a:srgbClr val="333399"/>
                </a:solidFill>
                <a:latin typeface="Arial"/>
                <a:cs typeface="Arial"/>
              </a:rPr>
              <a:t> </a:t>
            </a:r>
            <a:r>
              <a:rPr sz="2800" b="1" spc="-5" dirty="0">
                <a:solidFill>
                  <a:srgbClr val="333399"/>
                </a:solidFill>
                <a:latin typeface="Arial"/>
                <a:cs typeface="Arial"/>
              </a:rPr>
              <a:t>IL</a:t>
            </a:r>
            <a:r>
              <a:rPr sz="2800" b="1" spc="-70" dirty="0">
                <a:solidFill>
                  <a:srgbClr val="333399"/>
                </a:solidFill>
                <a:latin typeface="Arial"/>
                <a:cs typeface="Arial"/>
              </a:rPr>
              <a:t> </a:t>
            </a:r>
            <a:r>
              <a:rPr lang="it-IT" sz="2800" b="1" spc="-55" dirty="0">
                <a:solidFill>
                  <a:srgbClr val="333399"/>
                </a:solidFill>
                <a:latin typeface="Arial"/>
                <a:cs typeface="Arial"/>
              </a:rPr>
              <a:t>112</a:t>
            </a:r>
            <a:r>
              <a:rPr sz="2800" b="1" spc="-15" dirty="0">
                <a:solidFill>
                  <a:srgbClr val="333399"/>
                </a:solidFill>
                <a:latin typeface="Arial"/>
                <a:cs typeface="Arial"/>
              </a:rPr>
              <a:t> </a:t>
            </a:r>
            <a:r>
              <a:rPr sz="2800" b="1" dirty="0">
                <a:solidFill>
                  <a:srgbClr val="333399"/>
                </a:solidFill>
                <a:latin typeface="Arial"/>
                <a:cs typeface="Arial"/>
              </a:rPr>
              <a:t>SE</a:t>
            </a:r>
            <a:r>
              <a:rPr sz="2800" b="1" spc="-15" dirty="0">
                <a:solidFill>
                  <a:srgbClr val="333399"/>
                </a:solidFill>
                <a:latin typeface="Arial"/>
                <a:cs typeface="Arial"/>
              </a:rPr>
              <a:t> </a:t>
            </a:r>
            <a:r>
              <a:rPr sz="2800" b="1" spc="-5" dirty="0">
                <a:solidFill>
                  <a:srgbClr val="333399"/>
                </a:solidFill>
                <a:latin typeface="Arial"/>
                <a:cs typeface="Arial"/>
              </a:rPr>
              <a:t>LA </a:t>
            </a:r>
            <a:r>
              <a:rPr sz="2800" b="1" spc="-765" dirty="0">
                <a:solidFill>
                  <a:srgbClr val="333399"/>
                </a:solidFill>
                <a:latin typeface="Arial"/>
                <a:cs typeface="Arial"/>
              </a:rPr>
              <a:t> </a:t>
            </a:r>
            <a:r>
              <a:rPr sz="2800" b="1" spc="-5" dirty="0">
                <a:solidFill>
                  <a:srgbClr val="333399"/>
                </a:solidFill>
                <a:latin typeface="Arial"/>
                <a:cs typeface="Arial"/>
              </a:rPr>
              <a:t>SITUAZIONE NON</a:t>
            </a:r>
            <a:r>
              <a:rPr sz="2800" b="1" dirty="0">
                <a:solidFill>
                  <a:srgbClr val="333399"/>
                </a:solidFill>
                <a:latin typeface="Arial"/>
                <a:cs typeface="Arial"/>
              </a:rPr>
              <a:t> SI</a:t>
            </a:r>
            <a:r>
              <a:rPr sz="2800" b="1" spc="-5" dirty="0">
                <a:solidFill>
                  <a:srgbClr val="333399"/>
                </a:solidFill>
                <a:latin typeface="Arial"/>
                <a:cs typeface="Arial"/>
              </a:rPr>
              <a:t> </a:t>
            </a:r>
            <a:r>
              <a:rPr sz="2800" b="1" spc="-35" dirty="0">
                <a:solidFill>
                  <a:srgbClr val="333399"/>
                </a:solidFill>
                <a:latin typeface="Arial"/>
                <a:cs typeface="Arial"/>
              </a:rPr>
              <a:t>RISOLVE</a:t>
            </a:r>
            <a:endParaRPr sz="2800" dirty="0">
              <a:latin typeface="Arial"/>
              <a:cs typeface="Arial"/>
            </a:endParaRP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27100" y="588788"/>
            <a:ext cx="7165340" cy="482600"/>
          </a:xfrm>
          <a:prstGeom prst="rect">
            <a:avLst/>
          </a:prstGeom>
        </p:spPr>
        <p:txBody>
          <a:bodyPr vert="horz" wrap="square" lIns="0" tIns="12700" rIns="0" bIns="0" rtlCol="0">
            <a:spAutoFit/>
          </a:bodyPr>
          <a:lstStyle/>
          <a:p>
            <a:pPr marL="12700">
              <a:lnSpc>
                <a:spcPct val="100000"/>
              </a:lnSpc>
              <a:spcBef>
                <a:spcPts val="100"/>
              </a:spcBef>
            </a:pPr>
            <a:r>
              <a:rPr sz="3000" spc="-5" dirty="0">
                <a:solidFill>
                  <a:srgbClr val="00B050"/>
                </a:solidFill>
                <a:latin typeface="Times New Roman"/>
                <a:cs typeface="Times New Roman"/>
              </a:rPr>
              <a:t>OSTRUZIONE</a:t>
            </a:r>
            <a:r>
              <a:rPr sz="3000" spc="-10" dirty="0">
                <a:solidFill>
                  <a:srgbClr val="00B050"/>
                </a:solidFill>
                <a:latin typeface="Times New Roman"/>
                <a:cs typeface="Times New Roman"/>
              </a:rPr>
              <a:t> </a:t>
            </a:r>
            <a:r>
              <a:rPr sz="3000" b="1" spc="-85" dirty="0">
                <a:solidFill>
                  <a:srgbClr val="00B050"/>
                </a:solidFill>
                <a:latin typeface="Times New Roman"/>
                <a:cs typeface="Times New Roman"/>
              </a:rPr>
              <a:t>GRAVE</a:t>
            </a:r>
            <a:r>
              <a:rPr sz="3000" b="1" spc="-5" dirty="0">
                <a:solidFill>
                  <a:srgbClr val="00B050"/>
                </a:solidFill>
                <a:latin typeface="Times New Roman"/>
                <a:cs typeface="Times New Roman"/>
              </a:rPr>
              <a:t> </a:t>
            </a:r>
            <a:r>
              <a:rPr sz="3000" spc="-5" dirty="0">
                <a:solidFill>
                  <a:srgbClr val="00B050"/>
                </a:solidFill>
                <a:latin typeface="Times New Roman"/>
                <a:cs typeface="Times New Roman"/>
              </a:rPr>
              <a:t>DELLE</a:t>
            </a:r>
            <a:r>
              <a:rPr sz="3000" spc="-60" dirty="0">
                <a:solidFill>
                  <a:srgbClr val="00B050"/>
                </a:solidFill>
                <a:latin typeface="Times New Roman"/>
                <a:cs typeface="Times New Roman"/>
              </a:rPr>
              <a:t> </a:t>
            </a:r>
            <a:r>
              <a:rPr sz="3000" dirty="0">
                <a:solidFill>
                  <a:srgbClr val="00B050"/>
                </a:solidFill>
                <a:latin typeface="Times New Roman"/>
                <a:cs typeface="Times New Roman"/>
              </a:rPr>
              <a:t>VIE</a:t>
            </a:r>
            <a:r>
              <a:rPr sz="3000" spc="-170" dirty="0">
                <a:solidFill>
                  <a:srgbClr val="00B050"/>
                </a:solidFill>
                <a:latin typeface="Times New Roman"/>
                <a:cs typeface="Times New Roman"/>
              </a:rPr>
              <a:t> </a:t>
            </a:r>
            <a:r>
              <a:rPr sz="3000" spc="-5" dirty="0">
                <a:solidFill>
                  <a:srgbClr val="00B050"/>
                </a:solidFill>
                <a:latin typeface="Times New Roman"/>
                <a:cs typeface="Times New Roman"/>
              </a:rPr>
              <a:t>AEREE</a:t>
            </a:r>
            <a:endParaRPr sz="3000">
              <a:latin typeface="Times New Roman"/>
              <a:cs typeface="Times New Roman"/>
            </a:endParaRPr>
          </a:p>
        </p:txBody>
      </p:sp>
      <p:sp>
        <p:nvSpPr>
          <p:cNvPr id="3" name="object 3"/>
          <p:cNvSpPr txBox="1"/>
          <p:nvPr/>
        </p:nvSpPr>
        <p:spPr>
          <a:xfrm>
            <a:off x="4167187" y="1538433"/>
            <a:ext cx="4824730" cy="4472940"/>
          </a:xfrm>
          <a:prstGeom prst="rect">
            <a:avLst/>
          </a:prstGeom>
        </p:spPr>
        <p:txBody>
          <a:bodyPr vert="horz" wrap="square" lIns="0" tIns="25400" rIns="0" bIns="0" rtlCol="0">
            <a:spAutoFit/>
          </a:bodyPr>
          <a:lstStyle/>
          <a:p>
            <a:pPr marL="12700" marR="5080" algn="just">
              <a:lnSpc>
                <a:spcPts val="2500"/>
              </a:lnSpc>
              <a:spcBef>
                <a:spcPts val="200"/>
              </a:spcBef>
            </a:pPr>
            <a:r>
              <a:rPr sz="2100" dirty="0">
                <a:latin typeface="Times New Roman"/>
                <a:cs typeface="Times New Roman"/>
              </a:rPr>
              <a:t>In </a:t>
            </a:r>
            <a:r>
              <a:rPr sz="2100" spc="-5" dirty="0">
                <a:latin typeface="Times New Roman"/>
                <a:cs typeface="Times New Roman"/>
              </a:rPr>
              <a:t>caso </a:t>
            </a:r>
            <a:r>
              <a:rPr sz="2100" dirty="0">
                <a:latin typeface="Times New Roman"/>
                <a:cs typeface="Times New Roman"/>
              </a:rPr>
              <a:t>di</a:t>
            </a:r>
            <a:r>
              <a:rPr sz="2100" spc="5" dirty="0">
                <a:latin typeface="Times New Roman"/>
                <a:cs typeface="Times New Roman"/>
              </a:rPr>
              <a:t> </a:t>
            </a:r>
            <a:r>
              <a:rPr sz="2100" b="1" spc="-5" dirty="0">
                <a:latin typeface="Times New Roman"/>
                <a:cs typeface="Times New Roman"/>
              </a:rPr>
              <a:t>ostruzione </a:t>
            </a:r>
            <a:r>
              <a:rPr sz="2100" b="1" spc="-60" dirty="0">
                <a:latin typeface="Times New Roman"/>
                <a:cs typeface="Times New Roman"/>
              </a:rPr>
              <a:t>GRAVE</a:t>
            </a:r>
            <a:r>
              <a:rPr sz="2100" b="1" spc="405" dirty="0">
                <a:latin typeface="Times New Roman"/>
                <a:cs typeface="Times New Roman"/>
              </a:rPr>
              <a:t> </a:t>
            </a:r>
            <a:r>
              <a:rPr sz="2100" spc="-5" dirty="0">
                <a:latin typeface="Times New Roman"/>
                <a:cs typeface="Times New Roman"/>
              </a:rPr>
              <a:t>delle vie </a:t>
            </a:r>
            <a:r>
              <a:rPr sz="2100" dirty="0">
                <a:latin typeface="Times New Roman"/>
                <a:cs typeface="Times New Roman"/>
              </a:rPr>
              <a:t> </a:t>
            </a:r>
            <a:r>
              <a:rPr sz="2100" spc="-5" dirty="0">
                <a:latin typeface="Times New Roman"/>
                <a:cs typeface="Times New Roman"/>
              </a:rPr>
              <a:t>aeree</a:t>
            </a:r>
            <a:r>
              <a:rPr sz="2100" dirty="0">
                <a:latin typeface="Times New Roman"/>
                <a:cs typeface="Times New Roman"/>
              </a:rPr>
              <a:t> da</a:t>
            </a:r>
            <a:r>
              <a:rPr sz="2100" spc="5" dirty="0">
                <a:latin typeface="Times New Roman"/>
                <a:cs typeface="Times New Roman"/>
              </a:rPr>
              <a:t> </a:t>
            </a:r>
            <a:r>
              <a:rPr sz="2100" spc="-5" dirty="0">
                <a:latin typeface="Times New Roman"/>
                <a:cs typeface="Times New Roman"/>
              </a:rPr>
              <a:t>corpo</a:t>
            </a:r>
            <a:r>
              <a:rPr sz="2100" dirty="0">
                <a:latin typeface="Times New Roman"/>
                <a:cs typeface="Times New Roman"/>
              </a:rPr>
              <a:t> </a:t>
            </a:r>
            <a:r>
              <a:rPr sz="2100" spc="-5" dirty="0">
                <a:latin typeface="Times New Roman"/>
                <a:cs typeface="Times New Roman"/>
              </a:rPr>
              <a:t>estraneo,</a:t>
            </a:r>
            <a:r>
              <a:rPr sz="2100" dirty="0">
                <a:latin typeface="Times New Roman"/>
                <a:cs typeface="Times New Roman"/>
              </a:rPr>
              <a:t> </a:t>
            </a:r>
            <a:r>
              <a:rPr sz="2100" b="1" spc="-5" dirty="0">
                <a:solidFill>
                  <a:srgbClr val="333399"/>
                </a:solidFill>
                <a:latin typeface="Times New Roman"/>
                <a:cs typeface="Times New Roman"/>
              </a:rPr>
              <a:t>il</a:t>
            </a:r>
            <a:r>
              <a:rPr sz="2100" b="1" dirty="0">
                <a:solidFill>
                  <a:srgbClr val="333399"/>
                </a:solidFill>
                <a:latin typeface="Times New Roman"/>
                <a:cs typeface="Times New Roman"/>
              </a:rPr>
              <a:t> </a:t>
            </a:r>
            <a:r>
              <a:rPr sz="2100" b="1" spc="-5" dirty="0">
                <a:solidFill>
                  <a:srgbClr val="333399"/>
                </a:solidFill>
                <a:latin typeface="Times New Roman"/>
                <a:cs typeface="Times New Roman"/>
              </a:rPr>
              <a:t>paziente</a:t>
            </a:r>
            <a:r>
              <a:rPr sz="2100" b="1" dirty="0">
                <a:solidFill>
                  <a:srgbClr val="333399"/>
                </a:solidFill>
                <a:latin typeface="Times New Roman"/>
                <a:cs typeface="Times New Roman"/>
              </a:rPr>
              <a:t> non </a:t>
            </a:r>
            <a:r>
              <a:rPr sz="2100" b="1" spc="5" dirty="0">
                <a:solidFill>
                  <a:srgbClr val="333399"/>
                </a:solidFill>
                <a:latin typeface="Times New Roman"/>
                <a:cs typeface="Times New Roman"/>
              </a:rPr>
              <a:t> </a:t>
            </a:r>
            <a:r>
              <a:rPr sz="2100" b="1" spc="-10" dirty="0">
                <a:solidFill>
                  <a:srgbClr val="333399"/>
                </a:solidFill>
                <a:latin typeface="Times New Roman"/>
                <a:cs typeface="Times New Roman"/>
              </a:rPr>
              <a:t>respira,</a:t>
            </a:r>
            <a:r>
              <a:rPr sz="2100" b="1" spc="-5" dirty="0">
                <a:solidFill>
                  <a:srgbClr val="333399"/>
                </a:solidFill>
                <a:latin typeface="Times New Roman"/>
                <a:cs typeface="Times New Roman"/>
              </a:rPr>
              <a:t> </a:t>
            </a:r>
            <a:r>
              <a:rPr sz="2100" b="1" dirty="0">
                <a:solidFill>
                  <a:srgbClr val="333399"/>
                </a:solidFill>
                <a:latin typeface="Times New Roman"/>
                <a:cs typeface="Times New Roman"/>
              </a:rPr>
              <a:t>non</a:t>
            </a:r>
            <a:r>
              <a:rPr sz="2100" b="1" spc="5" dirty="0">
                <a:solidFill>
                  <a:srgbClr val="333399"/>
                </a:solidFill>
                <a:latin typeface="Times New Roman"/>
                <a:cs typeface="Times New Roman"/>
              </a:rPr>
              <a:t> </a:t>
            </a:r>
            <a:r>
              <a:rPr sz="2100" b="1" spc="-5" dirty="0">
                <a:solidFill>
                  <a:srgbClr val="333399"/>
                </a:solidFill>
                <a:latin typeface="Times New Roman"/>
                <a:cs typeface="Times New Roman"/>
              </a:rPr>
              <a:t>tossisce,</a:t>
            </a:r>
            <a:r>
              <a:rPr sz="2100" b="1" dirty="0">
                <a:solidFill>
                  <a:srgbClr val="333399"/>
                </a:solidFill>
                <a:latin typeface="Times New Roman"/>
                <a:cs typeface="Times New Roman"/>
              </a:rPr>
              <a:t> è</a:t>
            </a:r>
            <a:r>
              <a:rPr sz="2100" b="1" spc="5" dirty="0">
                <a:solidFill>
                  <a:srgbClr val="333399"/>
                </a:solidFill>
                <a:latin typeface="Times New Roman"/>
                <a:cs typeface="Times New Roman"/>
              </a:rPr>
              <a:t> </a:t>
            </a:r>
            <a:r>
              <a:rPr sz="2100" b="1" spc="-5" dirty="0">
                <a:solidFill>
                  <a:srgbClr val="333399"/>
                </a:solidFill>
                <a:latin typeface="Times New Roman"/>
                <a:cs typeface="Times New Roman"/>
              </a:rPr>
              <a:t>cianotico</a:t>
            </a:r>
            <a:r>
              <a:rPr sz="2100" spc="-5" dirty="0">
                <a:latin typeface="Times New Roman"/>
                <a:cs typeface="Times New Roman"/>
              </a:rPr>
              <a:t>;</a:t>
            </a:r>
            <a:r>
              <a:rPr sz="2100" dirty="0">
                <a:latin typeface="Times New Roman"/>
                <a:cs typeface="Times New Roman"/>
              </a:rPr>
              <a:t> può </a:t>
            </a:r>
            <a:r>
              <a:rPr sz="2100" spc="5" dirty="0">
                <a:latin typeface="Times New Roman"/>
                <a:cs typeface="Times New Roman"/>
              </a:rPr>
              <a:t> </a:t>
            </a:r>
            <a:r>
              <a:rPr sz="2100" spc="-5" dirty="0">
                <a:latin typeface="Times New Roman"/>
                <a:cs typeface="Times New Roman"/>
              </a:rPr>
              <a:t>esserci ancora </a:t>
            </a:r>
            <a:r>
              <a:rPr sz="2100" dirty="0">
                <a:latin typeface="Times New Roman"/>
                <a:cs typeface="Times New Roman"/>
              </a:rPr>
              <a:t>un </a:t>
            </a:r>
            <a:r>
              <a:rPr sz="2100" spc="-5" dirty="0">
                <a:latin typeface="Times New Roman"/>
                <a:cs typeface="Times New Roman"/>
              </a:rPr>
              <a:t>minimo passaggio </a:t>
            </a:r>
            <a:r>
              <a:rPr sz="2100" dirty="0">
                <a:latin typeface="Times New Roman"/>
                <a:cs typeface="Times New Roman"/>
              </a:rPr>
              <a:t>di </a:t>
            </a:r>
            <a:r>
              <a:rPr sz="2100" spc="-5" dirty="0">
                <a:latin typeface="Times New Roman"/>
                <a:cs typeface="Times New Roman"/>
              </a:rPr>
              <a:t>aria, </a:t>
            </a:r>
            <a:r>
              <a:rPr sz="2100" dirty="0">
                <a:latin typeface="Times New Roman"/>
                <a:cs typeface="Times New Roman"/>
              </a:rPr>
              <a:t> </a:t>
            </a:r>
            <a:r>
              <a:rPr sz="2100" spc="-5" dirty="0">
                <a:latin typeface="Times New Roman"/>
                <a:cs typeface="Times New Roman"/>
              </a:rPr>
              <a:t>ma </a:t>
            </a:r>
            <a:r>
              <a:rPr sz="2100" dirty="0">
                <a:latin typeface="Times New Roman"/>
                <a:cs typeface="Times New Roman"/>
              </a:rPr>
              <a:t>non </a:t>
            </a:r>
            <a:r>
              <a:rPr sz="2100" spc="-10" dirty="0">
                <a:latin typeface="Times New Roman"/>
                <a:cs typeface="Times New Roman"/>
              </a:rPr>
              <a:t>sufficiente</a:t>
            </a:r>
            <a:r>
              <a:rPr sz="2100" spc="-5" dirty="0">
                <a:latin typeface="Times New Roman"/>
                <a:cs typeface="Times New Roman"/>
              </a:rPr>
              <a:t> per riuscire </a:t>
            </a:r>
            <a:r>
              <a:rPr sz="2100" dirty="0">
                <a:latin typeface="Times New Roman"/>
                <a:cs typeface="Times New Roman"/>
              </a:rPr>
              <a:t>a</a:t>
            </a:r>
            <a:r>
              <a:rPr sz="2100" spc="5" dirty="0">
                <a:latin typeface="Times New Roman"/>
                <a:cs typeface="Times New Roman"/>
              </a:rPr>
              <a:t> </a:t>
            </a:r>
            <a:r>
              <a:rPr sz="2100" spc="-5" dirty="0">
                <a:latin typeface="Times New Roman"/>
                <a:cs typeface="Times New Roman"/>
              </a:rPr>
              <a:t>parlare, </a:t>
            </a:r>
            <a:r>
              <a:rPr sz="2100" dirty="0">
                <a:latin typeface="Times New Roman"/>
                <a:cs typeface="Times New Roman"/>
              </a:rPr>
              <a:t>e </a:t>
            </a:r>
            <a:r>
              <a:rPr sz="2100" spc="5" dirty="0">
                <a:latin typeface="Times New Roman"/>
                <a:cs typeface="Times New Roman"/>
              </a:rPr>
              <a:t> </a:t>
            </a:r>
            <a:r>
              <a:rPr sz="2100" spc="-5" dirty="0">
                <a:latin typeface="Times New Roman"/>
                <a:cs typeface="Times New Roman"/>
              </a:rPr>
              <a:t>quindi </a:t>
            </a:r>
            <a:r>
              <a:rPr sz="2100" dirty="0">
                <a:latin typeface="Times New Roman"/>
                <a:cs typeface="Times New Roman"/>
              </a:rPr>
              <a:t>non vi è un </a:t>
            </a:r>
            <a:r>
              <a:rPr sz="2100" spc="-5" dirty="0">
                <a:latin typeface="Times New Roman"/>
                <a:cs typeface="Times New Roman"/>
              </a:rPr>
              <a:t>passaggio </a:t>
            </a:r>
            <a:r>
              <a:rPr sz="2100" spc="-10" dirty="0">
                <a:latin typeface="Times New Roman"/>
                <a:cs typeface="Times New Roman"/>
              </a:rPr>
              <a:t>sufficiente </a:t>
            </a:r>
            <a:r>
              <a:rPr sz="2100" dirty="0">
                <a:latin typeface="Times New Roman"/>
                <a:cs typeface="Times New Roman"/>
              </a:rPr>
              <a:t>di </a:t>
            </a:r>
            <a:r>
              <a:rPr sz="2100" spc="5" dirty="0">
                <a:latin typeface="Times New Roman"/>
                <a:cs typeface="Times New Roman"/>
              </a:rPr>
              <a:t> </a:t>
            </a:r>
            <a:r>
              <a:rPr sz="2100" spc="140" dirty="0">
                <a:latin typeface="Times New Roman"/>
                <a:cs typeface="Times New Roman"/>
              </a:rPr>
              <a:t>aria</a:t>
            </a:r>
            <a:r>
              <a:rPr sz="2100" spc="145" dirty="0">
                <a:latin typeface="Times New Roman"/>
                <a:cs typeface="Times New Roman"/>
              </a:rPr>
              <a:t> </a:t>
            </a:r>
            <a:r>
              <a:rPr sz="2100" spc="150" dirty="0">
                <a:latin typeface="Times New Roman"/>
                <a:cs typeface="Times New Roman"/>
              </a:rPr>
              <a:t>nelle</a:t>
            </a:r>
            <a:r>
              <a:rPr sz="2100" spc="155" dirty="0">
                <a:latin typeface="Times New Roman"/>
                <a:cs typeface="Times New Roman"/>
              </a:rPr>
              <a:t> </a:t>
            </a:r>
            <a:r>
              <a:rPr sz="2100" spc="125" dirty="0">
                <a:latin typeface="Times New Roman"/>
                <a:cs typeface="Times New Roman"/>
              </a:rPr>
              <a:t>vie</a:t>
            </a:r>
            <a:r>
              <a:rPr sz="2100" spc="130" dirty="0">
                <a:latin typeface="Times New Roman"/>
                <a:cs typeface="Times New Roman"/>
              </a:rPr>
              <a:t> </a:t>
            </a:r>
            <a:r>
              <a:rPr sz="2100" spc="150" dirty="0">
                <a:latin typeface="Times New Roman"/>
                <a:cs typeface="Times New Roman"/>
              </a:rPr>
              <a:t>aeree</a:t>
            </a:r>
            <a:r>
              <a:rPr sz="2100" spc="155" dirty="0">
                <a:latin typeface="Times New Roman"/>
                <a:cs typeface="Times New Roman"/>
              </a:rPr>
              <a:t> </a:t>
            </a:r>
            <a:r>
              <a:rPr sz="2100" spc="125" dirty="0">
                <a:latin typeface="Times New Roman"/>
                <a:cs typeface="Times New Roman"/>
              </a:rPr>
              <a:t>per</a:t>
            </a:r>
            <a:r>
              <a:rPr sz="2100" spc="130" dirty="0">
                <a:latin typeface="Times New Roman"/>
                <a:cs typeface="Times New Roman"/>
              </a:rPr>
              <a:t> </a:t>
            </a:r>
            <a:r>
              <a:rPr sz="2100" spc="170" dirty="0">
                <a:latin typeface="Times New Roman"/>
                <a:cs typeface="Times New Roman"/>
              </a:rPr>
              <a:t>respirare. </a:t>
            </a:r>
            <a:r>
              <a:rPr sz="2100" spc="175" dirty="0">
                <a:latin typeface="Times New Roman"/>
                <a:cs typeface="Times New Roman"/>
              </a:rPr>
              <a:t> </a:t>
            </a:r>
            <a:r>
              <a:rPr sz="2100" spc="-5" dirty="0">
                <a:latin typeface="Times New Roman"/>
                <a:cs typeface="Times New Roman"/>
              </a:rPr>
              <a:t>Solitamente</a:t>
            </a:r>
            <a:r>
              <a:rPr sz="2100" dirty="0">
                <a:latin typeface="Times New Roman"/>
                <a:cs typeface="Times New Roman"/>
              </a:rPr>
              <a:t> </a:t>
            </a:r>
            <a:r>
              <a:rPr sz="2100" spc="-5" dirty="0">
                <a:latin typeface="Times New Roman"/>
                <a:cs typeface="Times New Roman"/>
              </a:rPr>
              <a:t>il</a:t>
            </a:r>
            <a:r>
              <a:rPr sz="2100" dirty="0">
                <a:latin typeface="Times New Roman"/>
                <a:cs typeface="Times New Roman"/>
              </a:rPr>
              <a:t> </a:t>
            </a:r>
            <a:r>
              <a:rPr sz="2100" spc="-5" dirty="0">
                <a:latin typeface="Times New Roman"/>
                <a:cs typeface="Times New Roman"/>
              </a:rPr>
              <a:t>paziente</a:t>
            </a:r>
            <a:r>
              <a:rPr sz="2100" dirty="0">
                <a:latin typeface="Times New Roman"/>
                <a:cs typeface="Times New Roman"/>
              </a:rPr>
              <a:t> </a:t>
            </a:r>
            <a:r>
              <a:rPr sz="2100" b="1" dirty="0">
                <a:solidFill>
                  <a:srgbClr val="333399"/>
                </a:solidFill>
                <a:latin typeface="Times New Roman"/>
                <a:cs typeface="Times New Roman"/>
              </a:rPr>
              <a:t>fa</a:t>
            </a:r>
            <a:r>
              <a:rPr sz="2100" b="1" spc="5" dirty="0">
                <a:solidFill>
                  <a:srgbClr val="333399"/>
                </a:solidFill>
                <a:latin typeface="Times New Roman"/>
                <a:cs typeface="Times New Roman"/>
              </a:rPr>
              <a:t> </a:t>
            </a:r>
            <a:r>
              <a:rPr sz="2100" b="1" spc="-5" dirty="0">
                <a:solidFill>
                  <a:srgbClr val="333399"/>
                </a:solidFill>
                <a:latin typeface="Times New Roman"/>
                <a:cs typeface="Times New Roman"/>
              </a:rPr>
              <a:t>il</a:t>
            </a:r>
            <a:r>
              <a:rPr sz="2100" b="1" dirty="0">
                <a:solidFill>
                  <a:srgbClr val="333399"/>
                </a:solidFill>
                <a:latin typeface="Times New Roman"/>
                <a:cs typeface="Times New Roman"/>
              </a:rPr>
              <a:t> </a:t>
            </a:r>
            <a:r>
              <a:rPr sz="2100" b="1" spc="-5" dirty="0">
                <a:solidFill>
                  <a:srgbClr val="333399"/>
                </a:solidFill>
                <a:latin typeface="Times New Roman"/>
                <a:cs typeface="Times New Roman"/>
              </a:rPr>
              <a:t>SEGNALE </a:t>
            </a:r>
            <a:r>
              <a:rPr sz="2100" b="1" dirty="0">
                <a:solidFill>
                  <a:srgbClr val="333399"/>
                </a:solidFill>
                <a:latin typeface="Times New Roman"/>
                <a:cs typeface="Times New Roman"/>
              </a:rPr>
              <a:t> UNIVERSALE</a:t>
            </a:r>
            <a:r>
              <a:rPr sz="2100" b="1" spc="5" dirty="0">
                <a:solidFill>
                  <a:srgbClr val="333399"/>
                </a:solidFill>
                <a:latin typeface="Times New Roman"/>
                <a:cs typeface="Times New Roman"/>
              </a:rPr>
              <a:t> </a:t>
            </a:r>
            <a:r>
              <a:rPr sz="2100" b="1" dirty="0">
                <a:solidFill>
                  <a:srgbClr val="333399"/>
                </a:solidFill>
                <a:latin typeface="Times New Roman"/>
                <a:cs typeface="Times New Roman"/>
              </a:rPr>
              <a:t>di</a:t>
            </a:r>
            <a:r>
              <a:rPr sz="2100" b="1" spc="5" dirty="0">
                <a:solidFill>
                  <a:srgbClr val="333399"/>
                </a:solidFill>
                <a:latin typeface="Times New Roman"/>
                <a:cs typeface="Times New Roman"/>
              </a:rPr>
              <a:t> </a:t>
            </a:r>
            <a:r>
              <a:rPr sz="2100" b="1" spc="-5" dirty="0">
                <a:solidFill>
                  <a:srgbClr val="333399"/>
                </a:solidFill>
                <a:latin typeface="Times New Roman"/>
                <a:cs typeface="Times New Roman"/>
              </a:rPr>
              <a:t>ostruzione</a:t>
            </a:r>
            <a:r>
              <a:rPr sz="2100" b="1" dirty="0">
                <a:solidFill>
                  <a:srgbClr val="333399"/>
                </a:solidFill>
                <a:latin typeface="Times New Roman"/>
                <a:cs typeface="Times New Roman"/>
              </a:rPr>
              <a:t> </a:t>
            </a:r>
            <a:r>
              <a:rPr sz="2100" b="1" spc="-5" dirty="0">
                <a:solidFill>
                  <a:srgbClr val="333399"/>
                </a:solidFill>
                <a:latin typeface="Times New Roman"/>
                <a:cs typeface="Times New Roman"/>
              </a:rPr>
              <a:t>delle</a:t>
            </a:r>
            <a:r>
              <a:rPr sz="2100" b="1" dirty="0">
                <a:solidFill>
                  <a:srgbClr val="333399"/>
                </a:solidFill>
                <a:latin typeface="Times New Roman"/>
                <a:cs typeface="Times New Roman"/>
              </a:rPr>
              <a:t> </a:t>
            </a:r>
            <a:r>
              <a:rPr sz="2100" b="1" spc="-5" dirty="0">
                <a:solidFill>
                  <a:srgbClr val="333399"/>
                </a:solidFill>
                <a:latin typeface="Times New Roman"/>
                <a:cs typeface="Times New Roman"/>
              </a:rPr>
              <a:t>vie </a:t>
            </a:r>
            <a:r>
              <a:rPr sz="2100" b="1" dirty="0">
                <a:solidFill>
                  <a:srgbClr val="333399"/>
                </a:solidFill>
                <a:latin typeface="Times New Roman"/>
                <a:cs typeface="Times New Roman"/>
              </a:rPr>
              <a:t> </a:t>
            </a:r>
            <a:r>
              <a:rPr sz="2100" b="1" spc="-10" dirty="0">
                <a:solidFill>
                  <a:srgbClr val="333399"/>
                </a:solidFill>
                <a:latin typeface="Times New Roman"/>
                <a:cs typeface="Times New Roman"/>
              </a:rPr>
              <a:t>aeree</a:t>
            </a:r>
            <a:r>
              <a:rPr sz="2100" spc="-10" dirty="0">
                <a:latin typeface="Times New Roman"/>
                <a:cs typeface="Times New Roman"/>
              </a:rPr>
              <a:t>: </a:t>
            </a:r>
            <a:r>
              <a:rPr sz="2100" spc="-5" dirty="0">
                <a:latin typeface="Times New Roman"/>
                <a:cs typeface="Times New Roman"/>
              </a:rPr>
              <a:t>il paziente </a:t>
            </a:r>
            <a:r>
              <a:rPr sz="2100" dirty="0">
                <a:latin typeface="Times New Roman"/>
                <a:cs typeface="Times New Roman"/>
              </a:rPr>
              <a:t>si può </a:t>
            </a:r>
            <a:r>
              <a:rPr sz="2100" spc="-5" dirty="0">
                <a:latin typeface="Times New Roman"/>
                <a:cs typeface="Times New Roman"/>
              </a:rPr>
              <a:t>presentare con gli </a:t>
            </a:r>
            <a:r>
              <a:rPr sz="2100" dirty="0">
                <a:latin typeface="Times New Roman"/>
                <a:cs typeface="Times New Roman"/>
              </a:rPr>
              <a:t> </a:t>
            </a:r>
            <a:r>
              <a:rPr sz="2100" spc="-5" dirty="0">
                <a:latin typeface="Times New Roman"/>
                <a:cs typeface="Times New Roman"/>
              </a:rPr>
              <a:t>occhi</a:t>
            </a:r>
            <a:r>
              <a:rPr sz="2100" spc="300" dirty="0">
                <a:latin typeface="Times New Roman"/>
                <a:cs typeface="Times New Roman"/>
              </a:rPr>
              <a:t> </a:t>
            </a:r>
            <a:r>
              <a:rPr sz="2100" spc="-5" dirty="0">
                <a:latin typeface="Times New Roman"/>
                <a:cs typeface="Times New Roman"/>
              </a:rPr>
              <a:t>sbarrati,</a:t>
            </a:r>
            <a:r>
              <a:rPr sz="2100" spc="300" dirty="0">
                <a:latin typeface="Times New Roman"/>
                <a:cs typeface="Times New Roman"/>
              </a:rPr>
              <a:t> </a:t>
            </a:r>
            <a:r>
              <a:rPr sz="2100" spc="-5" dirty="0">
                <a:latin typeface="Times New Roman"/>
                <a:cs typeface="Times New Roman"/>
              </a:rPr>
              <a:t>la</a:t>
            </a:r>
            <a:r>
              <a:rPr sz="2100" spc="300" dirty="0">
                <a:latin typeface="Times New Roman"/>
                <a:cs typeface="Times New Roman"/>
              </a:rPr>
              <a:t> </a:t>
            </a:r>
            <a:r>
              <a:rPr sz="2100" spc="-5" dirty="0">
                <a:latin typeface="Times New Roman"/>
                <a:cs typeface="Times New Roman"/>
              </a:rPr>
              <a:t>bocca</a:t>
            </a:r>
            <a:r>
              <a:rPr sz="2100" spc="300" dirty="0">
                <a:latin typeface="Times New Roman"/>
                <a:cs typeface="Times New Roman"/>
              </a:rPr>
              <a:t> </a:t>
            </a:r>
            <a:r>
              <a:rPr sz="2100" spc="-5" dirty="0">
                <a:latin typeface="Times New Roman"/>
                <a:cs typeface="Times New Roman"/>
              </a:rPr>
              <a:t>aperta</a:t>
            </a:r>
            <a:r>
              <a:rPr sz="2100" spc="300" dirty="0">
                <a:latin typeface="Times New Roman"/>
                <a:cs typeface="Times New Roman"/>
              </a:rPr>
              <a:t> </a:t>
            </a:r>
            <a:r>
              <a:rPr sz="2100" spc="-5" dirty="0">
                <a:latin typeface="Times New Roman"/>
                <a:cs typeface="Times New Roman"/>
              </a:rPr>
              <a:t>nel</a:t>
            </a:r>
            <a:r>
              <a:rPr sz="2100" spc="300" dirty="0">
                <a:latin typeface="Times New Roman"/>
                <a:cs typeface="Times New Roman"/>
              </a:rPr>
              <a:t> </a:t>
            </a:r>
            <a:r>
              <a:rPr sz="2100" spc="-5" dirty="0">
                <a:latin typeface="Times New Roman"/>
                <a:cs typeface="Times New Roman"/>
              </a:rPr>
              <a:t>tentativo </a:t>
            </a:r>
            <a:r>
              <a:rPr sz="2100" spc="-515" dirty="0">
                <a:latin typeface="Times New Roman"/>
                <a:cs typeface="Times New Roman"/>
              </a:rPr>
              <a:t> </a:t>
            </a:r>
            <a:r>
              <a:rPr sz="2100" dirty="0">
                <a:latin typeface="Times New Roman"/>
                <a:cs typeface="Times New Roman"/>
              </a:rPr>
              <a:t>di </a:t>
            </a:r>
            <a:r>
              <a:rPr sz="2100" spc="-5" dirty="0">
                <a:latin typeface="Times New Roman"/>
                <a:cs typeface="Times New Roman"/>
              </a:rPr>
              <a:t>respirare, le mani</a:t>
            </a:r>
            <a:r>
              <a:rPr sz="2100" spc="520" dirty="0">
                <a:latin typeface="Times New Roman"/>
                <a:cs typeface="Times New Roman"/>
              </a:rPr>
              <a:t> </a:t>
            </a:r>
            <a:r>
              <a:rPr sz="2100" spc="-5" dirty="0">
                <a:latin typeface="Times New Roman"/>
                <a:cs typeface="Times New Roman"/>
              </a:rPr>
              <a:t>alla</a:t>
            </a:r>
            <a:r>
              <a:rPr sz="2100" spc="520" dirty="0">
                <a:latin typeface="Times New Roman"/>
                <a:cs typeface="Times New Roman"/>
              </a:rPr>
              <a:t> </a:t>
            </a:r>
            <a:r>
              <a:rPr sz="2100" spc="-5" dirty="0">
                <a:latin typeface="Times New Roman"/>
                <a:cs typeface="Times New Roman"/>
              </a:rPr>
              <a:t>gola, cianotico. </a:t>
            </a:r>
            <a:r>
              <a:rPr sz="2100" dirty="0">
                <a:latin typeface="Times New Roman"/>
                <a:cs typeface="Times New Roman"/>
              </a:rPr>
              <a:t> </a:t>
            </a:r>
            <a:r>
              <a:rPr sz="2100" spc="-5" dirty="0">
                <a:latin typeface="Times New Roman"/>
                <a:cs typeface="Times New Roman"/>
              </a:rPr>
              <a:t>Alla domanda</a:t>
            </a:r>
            <a:r>
              <a:rPr sz="2100" dirty="0">
                <a:latin typeface="Times New Roman"/>
                <a:cs typeface="Times New Roman"/>
              </a:rPr>
              <a:t> </a:t>
            </a:r>
            <a:r>
              <a:rPr sz="2100" b="1" spc="-35" dirty="0">
                <a:latin typeface="Times New Roman"/>
                <a:cs typeface="Times New Roman"/>
              </a:rPr>
              <a:t>“STAI </a:t>
            </a:r>
            <a:r>
              <a:rPr sz="2100" b="1" spc="-5" dirty="0">
                <a:latin typeface="Times New Roman"/>
                <a:cs typeface="Times New Roman"/>
              </a:rPr>
              <a:t>SOFFOCANDO?”</a:t>
            </a:r>
            <a:r>
              <a:rPr sz="2100" spc="-5" dirty="0">
                <a:latin typeface="Times New Roman"/>
                <a:cs typeface="Times New Roman"/>
              </a:rPr>
              <a:t>, </a:t>
            </a:r>
            <a:r>
              <a:rPr sz="2100" spc="-509" dirty="0">
                <a:latin typeface="Times New Roman"/>
                <a:cs typeface="Times New Roman"/>
              </a:rPr>
              <a:t> </a:t>
            </a:r>
            <a:r>
              <a:rPr sz="2100" dirty="0">
                <a:latin typeface="Times New Roman"/>
                <a:cs typeface="Times New Roman"/>
              </a:rPr>
              <a:t>non</a:t>
            </a:r>
            <a:r>
              <a:rPr sz="2100" spc="-5" dirty="0">
                <a:latin typeface="Times New Roman"/>
                <a:cs typeface="Times New Roman"/>
              </a:rPr>
              <a:t> </a:t>
            </a:r>
            <a:r>
              <a:rPr sz="2100" dirty="0">
                <a:latin typeface="Times New Roman"/>
                <a:cs typeface="Times New Roman"/>
              </a:rPr>
              <a:t>è</a:t>
            </a:r>
            <a:r>
              <a:rPr sz="2100" spc="-5" dirty="0">
                <a:latin typeface="Times New Roman"/>
                <a:cs typeface="Times New Roman"/>
              </a:rPr>
              <a:t> in</a:t>
            </a:r>
            <a:r>
              <a:rPr sz="2100" dirty="0">
                <a:latin typeface="Times New Roman"/>
                <a:cs typeface="Times New Roman"/>
              </a:rPr>
              <a:t> </a:t>
            </a:r>
            <a:r>
              <a:rPr sz="2100" spc="-5" dirty="0">
                <a:latin typeface="Times New Roman"/>
                <a:cs typeface="Times New Roman"/>
              </a:rPr>
              <a:t>grado</a:t>
            </a:r>
            <a:r>
              <a:rPr sz="2100" dirty="0">
                <a:latin typeface="Times New Roman"/>
                <a:cs typeface="Times New Roman"/>
              </a:rPr>
              <a:t> di</a:t>
            </a:r>
            <a:r>
              <a:rPr sz="2100" spc="-10" dirty="0">
                <a:latin typeface="Times New Roman"/>
                <a:cs typeface="Times New Roman"/>
              </a:rPr>
              <a:t> </a:t>
            </a:r>
            <a:r>
              <a:rPr sz="2100" spc="-5" dirty="0">
                <a:latin typeface="Times New Roman"/>
                <a:cs typeface="Times New Roman"/>
              </a:rPr>
              <a:t>rispondere.</a:t>
            </a:r>
            <a:endParaRPr sz="2100">
              <a:latin typeface="Times New Roman"/>
              <a:cs typeface="Times New Roman"/>
            </a:endParaRPr>
          </a:p>
        </p:txBody>
      </p:sp>
      <p:pic>
        <p:nvPicPr>
          <p:cNvPr id="4" name="object 4"/>
          <p:cNvPicPr/>
          <p:nvPr/>
        </p:nvPicPr>
        <p:blipFill>
          <a:blip r:embed="rId2" cstate="print"/>
          <a:stretch>
            <a:fillRect/>
          </a:stretch>
        </p:blipFill>
        <p:spPr>
          <a:xfrm>
            <a:off x="285402" y="1700212"/>
            <a:ext cx="3656534" cy="4103687"/>
          </a:xfrm>
          <a:prstGeom prst="rect">
            <a:avLst/>
          </a:prstGeom>
        </p:spPr>
      </p:pic>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12900" y="313868"/>
            <a:ext cx="7230109" cy="5472430"/>
          </a:xfrm>
          <a:prstGeom prst="rect">
            <a:avLst/>
          </a:prstGeom>
        </p:spPr>
        <p:txBody>
          <a:bodyPr vert="horz" wrap="square" lIns="0" tIns="196215" rIns="0" bIns="0" rtlCol="0">
            <a:spAutoFit/>
          </a:bodyPr>
          <a:lstStyle/>
          <a:p>
            <a:pPr marL="12700">
              <a:lnSpc>
                <a:spcPct val="100000"/>
              </a:lnSpc>
              <a:spcBef>
                <a:spcPts val="1545"/>
              </a:spcBef>
            </a:pPr>
            <a:r>
              <a:rPr sz="2400" spc="-5" dirty="0">
                <a:solidFill>
                  <a:srgbClr val="00B050"/>
                </a:solidFill>
                <a:latin typeface="Times New Roman"/>
                <a:cs typeface="Times New Roman"/>
              </a:rPr>
              <a:t>OSTRUZIONE</a:t>
            </a:r>
            <a:r>
              <a:rPr sz="2400" spc="-15" dirty="0">
                <a:solidFill>
                  <a:srgbClr val="00B050"/>
                </a:solidFill>
                <a:latin typeface="Times New Roman"/>
                <a:cs typeface="Times New Roman"/>
              </a:rPr>
              <a:t> </a:t>
            </a:r>
            <a:r>
              <a:rPr sz="2400" b="1" spc="-65" dirty="0">
                <a:solidFill>
                  <a:srgbClr val="00B050"/>
                </a:solidFill>
                <a:latin typeface="Times New Roman"/>
                <a:cs typeface="Times New Roman"/>
              </a:rPr>
              <a:t>GRAVE</a:t>
            </a:r>
            <a:r>
              <a:rPr sz="2400" b="1" spc="-5" dirty="0">
                <a:solidFill>
                  <a:srgbClr val="00B050"/>
                </a:solidFill>
                <a:latin typeface="Times New Roman"/>
                <a:cs typeface="Times New Roman"/>
              </a:rPr>
              <a:t> </a:t>
            </a:r>
            <a:r>
              <a:rPr sz="2400" spc="-5" dirty="0">
                <a:solidFill>
                  <a:srgbClr val="00B050"/>
                </a:solidFill>
                <a:latin typeface="Times New Roman"/>
                <a:cs typeface="Times New Roman"/>
              </a:rPr>
              <a:t>DELLE</a:t>
            </a:r>
            <a:r>
              <a:rPr sz="2400" spc="-55" dirty="0">
                <a:solidFill>
                  <a:srgbClr val="00B050"/>
                </a:solidFill>
                <a:latin typeface="Times New Roman"/>
                <a:cs typeface="Times New Roman"/>
              </a:rPr>
              <a:t> </a:t>
            </a:r>
            <a:r>
              <a:rPr sz="2400" dirty="0">
                <a:solidFill>
                  <a:srgbClr val="00B050"/>
                </a:solidFill>
                <a:latin typeface="Times New Roman"/>
                <a:cs typeface="Times New Roman"/>
              </a:rPr>
              <a:t>VIE</a:t>
            </a:r>
            <a:r>
              <a:rPr sz="2400" spc="-140" dirty="0">
                <a:solidFill>
                  <a:srgbClr val="00B050"/>
                </a:solidFill>
                <a:latin typeface="Times New Roman"/>
                <a:cs typeface="Times New Roman"/>
              </a:rPr>
              <a:t> </a:t>
            </a:r>
            <a:r>
              <a:rPr sz="2400" spc="-5" dirty="0">
                <a:solidFill>
                  <a:srgbClr val="00B050"/>
                </a:solidFill>
                <a:latin typeface="Times New Roman"/>
                <a:cs typeface="Times New Roman"/>
              </a:rPr>
              <a:t>AEREE</a:t>
            </a:r>
            <a:endParaRPr sz="2400">
              <a:latin typeface="Times New Roman"/>
              <a:cs typeface="Times New Roman"/>
            </a:endParaRPr>
          </a:p>
          <a:p>
            <a:pPr marL="1407795">
              <a:lnSpc>
                <a:spcPct val="100000"/>
              </a:lnSpc>
              <a:spcBef>
                <a:spcPts val="1445"/>
              </a:spcBef>
            </a:pPr>
            <a:r>
              <a:rPr sz="2400" b="1" spc="-25" dirty="0">
                <a:solidFill>
                  <a:srgbClr val="333399"/>
                </a:solidFill>
                <a:latin typeface="Times New Roman"/>
                <a:cs typeface="Times New Roman"/>
              </a:rPr>
              <a:t>PAZIENTE</a:t>
            </a:r>
            <a:r>
              <a:rPr sz="2400" b="1" spc="-20" dirty="0">
                <a:solidFill>
                  <a:srgbClr val="333399"/>
                </a:solidFill>
                <a:latin typeface="Times New Roman"/>
                <a:cs typeface="Times New Roman"/>
              </a:rPr>
              <a:t> </a:t>
            </a:r>
            <a:r>
              <a:rPr sz="2400" b="1" spc="-5" dirty="0">
                <a:solidFill>
                  <a:srgbClr val="333399"/>
                </a:solidFill>
                <a:latin typeface="Times New Roman"/>
                <a:cs typeface="Times New Roman"/>
              </a:rPr>
              <a:t>COSCIENTE</a:t>
            </a:r>
            <a:endParaRPr sz="2400">
              <a:latin typeface="Times New Roman"/>
              <a:cs typeface="Times New Roman"/>
            </a:endParaRPr>
          </a:p>
          <a:p>
            <a:pPr>
              <a:lnSpc>
                <a:spcPct val="100000"/>
              </a:lnSpc>
            </a:pPr>
            <a:endParaRPr sz="2600">
              <a:latin typeface="Times New Roman"/>
              <a:cs typeface="Times New Roman"/>
            </a:endParaRPr>
          </a:p>
          <a:p>
            <a:pPr marL="2493645" marR="5080" algn="just">
              <a:lnSpc>
                <a:spcPts val="2700"/>
              </a:lnSpc>
              <a:spcBef>
                <a:spcPts val="1605"/>
              </a:spcBef>
            </a:pPr>
            <a:r>
              <a:rPr sz="2400" dirty="0">
                <a:latin typeface="Times New Roman"/>
                <a:cs typeface="Times New Roman"/>
              </a:rPr>
              <a:t>In </a:t>
            </a:r>
            <a:r>
              <a:rPr sz="2400" spc="-5" dirty="0">
                <a:latin typeface="Times New Roman"/>
                <a:cs typeface="Times New Roman"/>
              </a:rPr>
              <a:t>questo caso, </a:t>
            </a:r>
            <a:r>
              <a:rPr sz="2400" dirty="0">
                <a:latin typeface="Times New Roman"/>
                <a:cs typeface="Times New Roman"/>
              </a:rPr>
              <a:t>dopo </a:t>
            </a:r>
            <a:r>
              <a:rPr sz="2400" spc="-5" dirty="0">
                <a:latin typeface="Times New Roman"/>
                <a:cs typeface="Times New Roman"/>
              </a:rPr>
              <a:t>aver</a:t>
            </a:r>
            <a:r>
              <a:rPr sz="2400" dirty="0">
                <a:latin typeface="Times New Roman"/>
                <a:cs typeface="Times New Roman"/>
              </a:rPr>
              <a:t> </a:t>
            </a:r>
            <a:r>
              <a:rPr sz="2400" spc="-5" dirty="0">
                <a:latin typeface="Times New Roman"/>
                <a:cs typeface="Times New Roman"/>
              </a:rPr>
              <a:t>provato </a:t>
            </a:r>
            <a:r>
              <a:rPr sz="2400" dirty="0">
                <a:latin typeface="Times New Roman"/>
                <a:cs typeface="Times New Roman"/>
              </a:rPr>
              <a:t>a </a:t>
            </a:r>
            <a:r>
              <a:rPr sz="2400" spc="5" dirty="0">
                <a:latin typeface="Times New Roman"/>
                <a:cs typeface="Times New Roman"/>
              </a:rPr>
              <a:t> </a:t>
            </a:r>
            <a:r>
              <a:rPr sz="2400" spc="-5" dirty="0">
                <a:latin typeface="Times New Roman"/>
                <a:cs typeface="Times New Roman"/>
              </a:rPr>
              <a:t>disostruire le vie aeree controllando in </a:t>
            </a:r>
            <a:r>
              <a:rPr sz="2400" spc="-585" dirty="0">
                <a:latin typeface="Times New Roman"/>
                <a:cs typeface="Times New Roman"/>
              </a:rPr>
              <a:t> </a:t>
            </a:r>
            <a:r>
              <a:rPr sz="2400" spc="-5" dirty="0">
                <a:latin typeface="Times New Roman"/>
                <a:cs typeface="Times New Roman"/>
              </a:rPr>
              <a:t>bocca </a:t>
            </a:r>
            <a:r>
              <a:rPr sz="2400" dirty="0">
                <a:latin typeface="Times New Roman"/>
                <a:cs typeface="Times New Roman"/>
              </a:rPr>
              <a:t>se sono </a:t>
            </a:r>
            <a:r>
              <a:rPr sz="2400" spc="-5" dirty="0">
                <a:latin typeface="Times New Roman"/>
                <a:cs typeface="Times New Roman"/>
              </a:rPr>
              <a:t>visibili corpi estranei, </a:t>
            </a:r>
            <a:r>
              <a:rPr sz="2400" dirty="0">
                <a:latin typeface="Times New Roman"/>
                <a:cs typeface="Times New Roman"/>
              </a:rPr>
              <a:t>si </a:t>
            </a:r>
            <a:r>
              <a:rPr sz="2400" spc="-585" dirty="0">
                <a:latin typeface="Times New Roman"/>
                <a:cs typeface="Times New Roman"/>
              </a:rPr>
              <a:t> </a:t>
            </a:r>
            <a:r>
              <a:rPr sz="2400" spc="80" dirty="0">
                <a:latin typeface="Times New Roman"/>
                <a:cs typeface="Times New Roman"/>
              </a:rPr>
              <a:t>effettuano  </a:t>
            </a:r>
            <a:r>
              <a:rPr sz="2400" b="1" dirty="0">
                <a:latin typeface="Times New Roman"/>
                <a:cs typeface="Times New Roman"/>
              </a:rPr>
              <a:t>5</a:t>
            </a:r>
            <a:r>
              <a:rPr sz="2400" b="1" spc="605" dirty="0">
                <a:latin typeface="Times New Roman"/>
                <a:cs typeface="Times New Roman"/>
              </a:rPr>
              <a:t> </a:t>
            </a:r>
            <a:r>
              <a:rPr sz="2400" b="1" spc="75" dirty="0">
                <a:latin typeface="Times New Roman"/>
                <a:cs typeface="Times New Roman"/>
              </a:rPr>
              <a:t>colpi   </a:t>
            </a:r>
            <a:r>
              <a:rPr sz="2400" spc="60" dirty="0">
                <a:latin typeface="Times New Roman"/>
                <a:cs typeface="Times New Roman"/>
              </a:rPr>
              <a:t>sul </a:t>
            </a:r>
            <a:r>
              <a:rPr sz="2400" spc="720" dirty="0">
                <a:latin typeface="Times New Roman"/>
                <a:cs typeface="Times New Roman"/>
              </a:rPr>
              <a:t> </a:t>
            </a:r>
            <a:r>
              <a:rPr sz="2400" spc="75" dirty="0">
                <a:latin typeface="Times New Roman"/>
                <a:cs typeface="Times New Roman"/>
              </a:rPr>
              <a:t>dorso:   </a:t>
            </a:r>
            <a:r>
              <a:rPr sz="2400" spc="45" dirty="0">
                <a:latin typeface="Times New Roman"/>
                <a:cs typeface="Times New Roman"/>
              </a:rPr>
              <a:t>il </a:t>
            </a:r>
            <a:r>
              <a:rPr sz="2400" spc="-585" dirty="0">
                <a:latin typeface="Times New Roman"/>
                <a:cs typeface="Times New Roman"/>
              </a:rPr>
              <a:t> </a:t>
            </a:r>
            <a:r>
              <a:rPr sz="2400" dirty="0">
                <a:latin typeface="Times New Roman"/>
                <a:cs typeface="Times New Roman"/>
              </a:rPr>
              <a:t>s</a:t>
            </a:r>
            <a:r>
              <a:rPr sz="2400" spc="-225" dirty="0">
                <a:latin typeface="Times New Roman"/>
                <a:cs typeface="Times New Roman"/>
              </a:rPr>
              <a:t> </a:t>
            </a:r>
            <a:r>
              <a:rPr sz="2400" dirty="0">
                <a:latin typeface="Times New Roman"/>
                <a:cs typeface="Times New Roman"/>
              </a:rPr>
              <a:t>o</a:t>
            </a:r>
            <a:r>
              <a:rPr sz="2400" spc="-225" dirty="0">
                <a:latin typeface="Times New Roman"/>
                <a:cs typeface="Times New Roman"/>
              </a:rPr>
              <a:t> </a:t>
            </a:r>
            <a:r>
              <a:rPr sz="2400" dirty="0">
                <a:latin typeface="Times New Roman"/>
                <a:cs typeface="Times New Roman"/>
              </a:rPr>
              <a:t>c</a:t>
            </a:r>
            <a:r>
              <a:rPr sz="2400" spc="-225" dirty="0">
                <a:latin typeface="Times New Roman"/>
                <a:cs typeface="Times New Roman"/>
              </a:rPr>
              <a:t> </a:t>
            </a:r>
            <a:r>
              <a:rPr sz="2400" dirty="0">
                <a:latin typeface="Times New Roman"/>
                <a:cs typeface="Times New Roman"/>
              </a:rPr>
              <a:t>c</a:t>
            </a:r>
            <a:r>
              <a:rPr sz="2400" spc="-225" dirty="0">
                <a:latin typeface="Times New Roman"/>
                <a:cs typeface="Times New Roman"/>
              </a:rPr>
              <a:t> </a:t>
            </a:r>
            <a:r>
              <a:rPr sz="2400" dirty="0">
                <a:latin typeface="Times New Roman"/>
                <a:cs typeface="Times New Roman"/>
              </a:rPr>
              <a:t>o</a:t>
            </a:r>
            <a:r>
              <a:rPr sz="2400" spc="-225" dirty="0">
                <a:latin typeface="Times New Roman"/>
                <a:cs typeface="Times New Roman"/>
              </a:rPr>
              <a:t> </a:t>
            </a:r>
            <a:r>
              <a:rPr sz="2400" dirty="0">
                <a:latin typeface="Times New Roman"/>
                <a:cs typeface="Times New Roman"/>
              </a:rPr>
              <a:t>r</a:t>
            </a:r>
            <a:r>
              <a:rPr sz="2400" spc="-225" dirty="0">
                <a:latin typeface="Times New Roman"/>
                <a:cs typeface="Times New Roman"/>
              </a:rPr>
              <a:t> </a:t>
            </a:r>
            <a:r>
              <a:rPr sz="2400" dirty="0">
                <a:latin typeface="Times New Roman"/>
                <a:cs typeface="Times New Roman"/>
              </a:rPr>
              <a:t>r</a:t>
            </a:r>
            <a:r>
              <a:rPr sz="2400" spc="-225" dirty="0">
                <a:latin typeface="Times New Roman"/>
                <a:cs typeface="Times New Roman"/>
              </a:rPr>
              <a:t> </a:t>
            </a:r>
            <a:r>
              <a:rPr sz="2400" dirty="0">
                <a:latin typeface="Times New Roman"/>
                <a:cs typeface="Times New Roman"/>
              </a:rPr>
              <a:t>i</a:t>
            </a:r>
            <a:r>
              <a:rPr sz="2400" spc="-225" dirty="0">
                <a:latin typeface="Times New Roman"/>
                <a:cs typeface="Times New Roman"/>
              </a:rPr>
              <a:t> </a:t>
            </a:r>
            <a:r>
              <a:rPr sz="2400" dirty="0">
                <a:latin typeface="Times New Roman"/>
                <a:cs typeface="Times New Roman"/>
              </a:rPr>
              <a:t>t</a:t>
            </a:r>
            <a:r>
              <a:rPr sz="2400" spc="-225" dirty="0">
                <a:latin typeface="Times New Roman"/>
                <a:cs typeface="Times New Roman"/>
              </a:rPr>
              <a:t> </a:t>
            </a:r>
            <a:r>
              <a:rPr sz="2400" dirty="0">
                <a:latin typeface="Times New Roman"/>
                <a:cs typeface="Times New Roman"/>
              </a:rPr>
              <a:t>o</a:t>
            </a:r>
            <a:r>
              <a:rPr sz="2400" spc="-225" dirty="0">
                <a:latin typeface="Times New Roman"/>
                <a:cs typeface="Times New Roman"/>
              </a:rPr>
              <a:t> </a:t>
            </a:r>
            <a:r>
              <a:rPr sz="2400" dirty="0">
                <a:latin typeface="Times New Roman"/>
                <a:cs typeface="Times New Roman"/>
              </a:rPr>
              <a:t>r</a:t>
            </a:r>
            <a:r>
              <a:rPr sz="2400" spc="-225" dirty="0">
                <a:latin typeface="Times New Roman"/>
                <a:cs typeface="Times New Roman"/>
              </a:rPr>
              <a:t> </a:t>
            </a:r>
            <a:r>
              <a:rPr sz="2400" dirty="0">
                <a:latin typeface="Times New Roman"/>
                <a:cs typeface="Times New Roman"/>
              </a:rPr>
              <a:t>e  </a:t>
            </a:r>
            <a:r>
              <a:rPr sz="2400" spc="185" dirty="0">
                <a:latin typeface="Times New Roman"/>
                <a:cs typeface="Times New Roman"/>
              </a:rPr>
              <a:t> </a:t>
            </a:r>
            <a:r>
              <a:rPr sz="2400" dirty="0">
                <a:latin typeface="Times New Roman"/>
                <a:cs typeface="Times New Roman"/>
              </a:rPr>
              <a:t>s</a:t>
            </a:r>
            <a:r>
              <a:rPr sz="2400" spc="-225" dirty="0">
                <a:latin typeface="Times New Roman"/>
                <a:cs typeface="Times New Roman"/>
              </a:rPr>
              <a:t> </a:t>
            </a:r>
            <a:r>
              <a:rPr sz="2400" dirty="0">
                <a:latin typeface="Times New Roman"/>
                <a:cs typeface="Times New Roman"/>
              </a:rPr>
              <a:t>i  </a:t>
            </a:r>
            <a:r>
              <a:rPr sz="2400" spc="185" dirty="0">
                <a:latin typeface="Times New Roman"/>
                <a:cs typeface="Times New Roman"/>
              </a:rPr>
              <a:t> </a:t>
            </a:r>
            <a:r>
              <a:rPr sz="2400" dirty="0">
                <a:latin typeface="Times New Roman"/>
                <a:cs typeface="Times New Roman"/>
              </a:rPr>
              <a:t>p</a:t>
            </a:r>
            <a:r>
              <a:rPr sz="2400" spc="-225" dirty="0">
                <a:latin typeface="Times New Roman"/>
                <a:cs typeface="Times New Roman"/>
              </a:rPr>
              <a:t> </a:t>
            </a:r>
            <a:r>
              <a:rPr sz="2400" dirty="0">
                <a:latin typeface="Times New Roman"/>
                <a:cs typeface="Times New Roman"/>
              </a:rPr>
              <a:t>o</a:t>
            </a:r>
            <a:r>
              <a:rPr sz="2400" spc="-225" dirty="0">
                <a:latin typeface="Times New Roman"/>
                <a:cs typeface="Times New Roman"/>
              </a:rPr>
              <a:t> </a:t>
            </a:r>
            <a:r>
              <a:rPr sz="2400" dirty="0">
                <a:latin typeface="Times New Roman"/>
                <a:cs typeface="Times New Roman"/>
              </a:rPr>
              <a:t>n</a:t>
            </a:r>
            <a:r>
              <a:rPr sz="2400" spc="-225" dirty="0">
                <a:latin typeface="Times New Roman"/>
                <a:cs typeface="Times New Roman"/>
              </a:rPr>
              <a:t> </a:t>
            </a:r>
            <a:r>
              <a:rPr sz="2400" dirty="0">
                <a:latin typeface="Times New Roman"/>
                <a:cs typeface="Times New Roman"/>
              </a:rPr>
              <a:t>e  </a:t>
            </a:r>
            <a:r>
              <a:rPr sz="2400" spc="185" dirty="0">
                <a:latin typeface="Times New Roman"/>
                <a:cs typeface="Times New Roman"/>
              </a:rPr>
              <a:t> </a:t>
            </a:r>
            <a:r>
              <a:rPr sz="2400" dirty="0">
                <a:latin typeface="Times New Roman"/>
                <a:cs typeface="Times New Roman"/>
              </a:rPr>
              <a:t>a  </a:t>
            </a:r>
            <a:r>
              <a:rPr sz="2400" spc="185" dirty="0">
                <a:latin typeface="Times New Roman"/>
                <a:cs typeface="Times New Roman"/>
              </a:rPr>
              <a:t> </a:t>
            </a:r>
            <a:r>
              <a:rPr sz="2400" dirty="0">
                <a:latin typeface="Times New Roman"/>
                <a:cs typeface="Times New Roman"/>
              </a:rPr>
              <a:t>l</a:t>
            </a:r>
            <a:r>
              <a:rPr sz="2400" spc="-225" dirty="0">
                <a:latin typeface="Times New Roman"/>
                <a:cs typeface="Times New Roman"/>
              </a:rPr>
              <a:t> </a:t>
            </a:r>
            <a:r>
              <a:rPr sz="2400" dirty="0">
                <a:latin typeface="Times New Roman"/>
                <a:cs typeface="Times New Roman"/>
              </a:rPr>
              <a:t>a</a:t>
            </a:r>
            <a:r>
              <a:rPr sz="2400" spc="-225" dirty="0">
                <a:latin typeface="Times New Roman"/>
                <a:cs typeface="Times New Roman"/>
              </a:rPr>
              <a:t> </a:t>
            </a:r>
            <a:r>
              <a:rPr sz="2400" dirty="0">
                <a:latin typeface="Times New Roman"/>
                <a:cs typeface="Times New Roman"/>
              </a:rPr>
              <a:t>t</a:t>
            </a:r>
            <a:r>
              <a:rPr sz="2400" spc="-225" dirty="0">
                <a:latin typeface="Times New Roman"/>
                <a:cs typeface="Times New Roman"/>
              </a:rPr>
              <a:t> </a:t>
            </a:r>
            <a:r>
              <a:rPr sz="2400" dirty="0">
                <a:latin typeface="Times New Roman"/>
                <a:cs typeface="Times New Roman"/>
              </a:rPr>
              <a:t>o  </a:t>
            </a:r>
            <a:r>
              <a:rPr sz="2400" spc="-5" dirty="0">
                <a:latin typeface="Times New Roman"/>
                <a:cs typeface="Times New Roman"/>
              </a:rPr>
              <a:t>dell’infortunato,</a:t>
            </a:r>
            <a:r>
              <a:rPr sz="2400" dirty="0">
                <a:latin typeface="Times New Roman"/>
                <a:cs typeface="Times New Roman"/>
              </a:rPr>
              <a:t> pone</a:t>
            </a:r>
            <a:r>
              <a:rPr sz="2400" spc="5" dirty="0">
                <a:latin typeface="Times New Roman"/>
                <a:cs typeface="Times New Roman"/>
              </a:rPr>
              <a:t> </a:t>
            </a:r>
            <a:r>
              <a:rPr sz="2400" dirty="0">
                <a:latin typeface="Times New Roman"/>
                <a:cs typeface="Times New Roman"/>
              </a:rPr>
              <a:t>una</a:t>
            </a:r>
            <a:r>
              <a:rPr sz="2400" spc="5" dirty="0">
                <a:latin typeface="Times New Roman"/>
                <a:cs typeface="Times New Roman"/>
              </a:rPr>
              <a:t> </a:t>
            </a:r>
            <a:r>
              <a:rPr sz="2400" spc="-5" dirty="0">
                <a:latin typeface="Times New Roman"/>
                <a:cs typeface="Times New Roman"/>
              </a:rPr>
              <a:t>mano</a:t>
            </a:r>
            <a:r>
              <a:rPr sz="2400" dirty="0">
                <a:latin typeface="Times New Roman"/>
                <a:cs typeface="Times New Roman"/>
              </a:rPr>
              <a:t> sul </a:t>
            </a:r>
            <a:r>
              <a:rPr sz="2400" spc="-585" dirty="0">
                <a:latin typeface="Times New Roman"/>
                <a:cs typeface="Times New Roman"/>
              </a:rPr>
              <a:t> </a:t>
            </a:r>
            <a:r>
              <a:rPr sz="2400" spc="-5" dirty="0">
                <a:latin typeface="Times New Roman"/>
                <a:cs typeface="Times New Roman"/>
              </a:rPr>
              <a:t>torace, </a:t>
            </a:r>
            <a:r>
              <a:rPr sz="2400" dirty="0">
                <a:latin typeface="Times New Roman"/>
                <a:cs typeface="Times New Roman"/>
              </a:rPr>
              <a:t>fa </a:t>
            </a:r>
            <a:r>
              <a:rPr sz="2400" spc="-5" dirty="0">
                <a:latin typeface="Times New Roman"/>
                <a:cs typeface="Times New Roman"/>
              </a:rPr>
              <a:t>inclinare in avanti la vittima </a:t>
            </a:r>
            <a:r>
              <a:rPr sz="2400" dirty="0">
                <a:latin typeface="Times New Roman"/>
                <a:cs typeface="Times New Roman"/>
              </a:rPr>
              <a:t> e</a:t>
            </a:r>
            <a:r>
              <a:rPr sz="2400" spc="5" dirty="0">
                <a:latin typeface="Times New Roman"/>
                <a:cs typeface="Times New Roman"/>
              </a:rPr>
              <a:t> </a:t>
            </a:r>
            <a:r>
              <a:rPr sz="2400" spc="-10" dirty="0">
                <a:latin typeface="Times New Roman"/>
                <a:cs typeface="Times New Roman"/>
              </a:rPr>
              <a:t>effettua</a:t>
            </a:r>
            <a:r>
              <a:rPr sz="2400" spc="-5" dirty="0">
                <a:latin typeface="Times New Roman"/>
                <a:cs typeface="Times New Roman"/>
              </a:rPr>
              <a:t> cinque</a:t>
            </a:r>
            <a:r>
              <a:rPr sz="2400" dirty="0">
                <a:latin typeface="Times New Roman"/>
                <a:cs typeface="Times New Roman"/>
              </a:rPr>
              <a:t> </a:t>
            </a:r>
            <a:r>
              <a:rPr sz="2400" spc="-5" dirty="0">
                <a:latin typeface="Times New Roman"/>
                <a:cs typeface="Times New Roman"/>
              </a:rPr>
              <a:t>colpi</a:t>
            </a:r>
            <a:r>
              <a:rPr sz="2400" dirty="0">
                <a:latin typeface="Times New Roman"/>
                <a:cs typeface="Times New Roman"/>
              </a:rPr>
              <a:t> </a:t>
            </a:r>
            <a:r>
              <a:rPr sz="2400" spc="-10" dirty="0">
                <a:latin typeface="Times New Roman"/>
                <a:cs typeface="Times New Roman"/>
              </a:rPr>
              <a:t>energici</a:t>
            </a:r>
            <a:r>
              <a:rPr sz="2400" spc="-5" dirty="0">
                <a:latin typeface="Times New Roman"/>
                <a:cs typeface="Times New Roman"/>
              </a:rPr>
              <a:t> </a:t>
            </a:r>
            <a:r>
              <a:rPr sz="2400" dirty="0">
                <a:latin typeface="Times New Roman"/>
                <a:cs typeface="Times New Roman"/>
              </a:rPr>
              <a:t>sul </a:t>
            </a:r>
            <a:r>
              <a:rPr sz="2400" spc="5" dirty="0">
                <a:latin typeface="Times New Roman"/>
                <a:cs typeface="Times New Roman"/>
              </a:rPr>
              <a:t> </a:t>
            </a:r>
            <a:r>
              <a:rPr sz="2400" dirty="0">
                <a:latin typeface="Times New Roman"/>
                <a:cs typeface="Times New Roman"/>
              </a:rPr>
              <a:t>dorso</a:t>
            </a:r>
            <a:r>
              <a:rPr sz="2400" spc="5" dirty="0">
                <a:latin typeface="Times New Roman"/>
                <a:cs typeface="Times New Roman"/>
              </a:rPr>
              <a:t> </a:t>
            </a:r>
            <a:r>
              <a:rPr sz="2400" spc="-5" dirty="0">
                <a:latin typeface="Times New Roman"/>
                <a:cs typeface="Times New Roman"/>
              </a:rPr>
              <a:t>al</a:t>
            </a:r>
            <a:r>
              <a:rPr sz="2400" dirty="0">
                <a:latin typeface="Times New Roman"/>
                <a:cs typeface="Times New Roman"/>
              </a:rPr>
              <a:t> </a:t>
            </a:r>
            <a:r>
              <a:rPr sz="2400" spc="-5" dirty="0">
                <a:latin typeface="Times New Roman"/>
                <a:cs typeface="Times New Roman"/>
              </a:rPr>
              <a:t>centro</a:t>
            </a:r>
            <a:r>
              <a:rPr sz="2400" dirty="0">
                <a:latin typeface="Times New Roman"/>
                <a:cs typeface="Times New Roman"/>
              </a:rPr>
              <a:t> </a:t>
            </a:r>
            <a:r>
              <a:rPr sz="2400" spc="-5" dirty="0">
                <a:latin typeface="Times New Roman"/>
                <a:cs typeface="Times New Roman"/>
              </a:rPr>
              <a:t>delle</a:t>
            </a:r>
            <a:r>
              <a:rPr sz="2400" dirty="0">
                <a:latin typeface="Times New Roman"/>
                <a:cs typeface="Times New Roman"/>
              </a:rPr>
              <a:t> </a:t>
            </a:r>
            <a:r>
              <a:rPr sz="2400" spc="-5" dirty="0">
                <a:latin typeface="Times New Roman"/>
                <a:cs typeface="Times New Roman"/>
              </a:rPr>
              <a:t>scapole;</a:t>
            </a:r>
            <a:r>
              <a:rPr sz="2400" dirty="0">
                <a:latin typeface="Times New Roman"/>
                <a:cs typeface="Times New Roman"/>
              </a:rPr>
              <a:t> poi </a:t>
            </a:r>
            <a:r>
              <a:rPr sz="2400" spc="5" dirty="0">
                <a:latin typeface="Times New Roman"/>
                <a:cs typeface="Times New Roman"/>
              </a:rPr>
              <a:t> </a:t>
            </a:r>
            <a:r>
              <a:rPr sz="2400" spc="-5" dirty="0">
                <a:latin typeface="Times New Roman"/>
                <a:cs typeface="Times New Roman"/>
              </a:rPr>
              <a:t>controlla in bocca </a:t>
            </a:r>
            <a:r>
              <a:rPr sz="2400" dirty="0">
                <a:latin typeface="Times New Roman"/>
                <a:cs typeface="Times New Roman"/>
              </a:rPr>
              <a:t>se è </a:t>
            </a:r>
            <a:r>
              <a:rPr sz="2400" spc="-5" dirty="0">
                <a:latin typeface="Times New Roman"/>
                <a:cs typeface="Times New Roman"/>
              </a:rPr>
              <a:t>stato espulso il </a:t>
            </a:r>
            <a:r>
              <a:rPr sz="2400" dirty="0">
                <a:latin typeface="Times New Roman"/>
                <a:cs typeface="Times New Roman"/>
              </a:rPr>
              <a:t> </a:t>
            </a:r>
            <a:r>
              <a:rPr sz="2400" spc="-5" dirty="0">
                <a:latin typeface="Times New Roman"/>
                <a:cs typeface="Times New Roman"/>
              </a:rPr>
              <a:t>corpo estraneo.</a:t>
            </a:r>
            <a:endParaRPr sz="2400">
              <a:latin typeface="Times New Roman"/>
              <a:cs typeface="Times New Roman"/>
            </a:endParaRPr>
          </a:p>
        </p:txBody>
      </p:sp>
      <p:pic>
        <p:nvPicPr>
          <p:cNvPr id="3" name="object 3"/>
          <p:cNvPicPr/>
          <p:nvPr/>
        </p:nvPicPr>
        <p:blipFill>
          <a:blip r:embed="rId2" cstate="print"/>
          <a:stretch>
            <a:fillRect/>
          </a:stretch>
        </p:blipFill>
        <p:spPr>
          <a:xfrm>
            <a:off x="646896" y="1670976"/>
            <a:ext cx="2963881" cy="4474895"/>
          </a:xfrm>
          <a:prstGeom prst="rect">
            <a:avLst/>
          </a:prstGeom>
        </p:spPr>
      </p:pic>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46537" y="1271234"/>
            <a:ext cx="8387715" cy="4466590"/>
          </a:xfrm>
          <a:prstGeom prst="rect">
            <a:avLst/>
          </a:prstGeom>
        </p:spPr>
        <p:txBody>
          <a:bodyPr vert="horz" wrap="square" lIns="0" tIns="43180" rIns="0" bIns="0" rtlCol="0">
            <a:spAutoFit/>
          </a:bodyPr>
          <a:lstStyle/>
          <a:p>
            <a:pPr marL="69850" marR="3002280">
              <a:lnSpc>
                <a:spcPts val="2700"/>
              </a:lnSpc>
              <a:spcBef>
                <a:spcPts val="340"/>
              </a:spcBef>
              <a:tabLst>
                <a:tab pos="1236980" algn="l"/>
                <a:tab pos="4787900" algn="l"/>
                <a:tab pos="5193665" algn="l"/>
              </a:tabLst>
            </a:pPr>
            <a:r>
              <a:rPr sz="2400" b="1" dirty="0">
                <a:solidFill>
                  <a:srgbClr val="FF0000"/>
                </a:solidFill>
                <a:latin typeface="Times New Roman"/>
                <a:cs typeface="Times New Roman"/>
              </a:rPr>
              <a:t>Eff</a:t>
            </a:r>
            <a:r>
              <a:rPr sz="2400" b="1" spc="-5" dirty="0">
                <a:solidFill>
                  <a:srgbClr val="FF0000"/>
                </a:solidFill>
                <a:latin typeface="Times New Roman"/>
                <a:cs typeface="Times New Roman"/>
              </a:rPr>
              <a:t>e</a:t>
            </a:r>
            <a:r>
              <a:rPr sz="2400" b="1" dirty="0">
                <a:solidFill>
                  <a:srgbClr val="FF0000"/>
                </a:solidFill>
                <a:latin typeface="Times New Roman"/>
                <a:cs typeface="Times New Roman"/>
              </a:rPr>
              <a:t>ttua</a:t>
            </a:r>
            <a:r>
              <a:rPr sz="2400" b="1" spc="-45" dirty="0">
                <a:solidFill>
                  <a:srgbClr val="FF0000"/>
                </a:solidFill>
                <a:latin typeface="Times New Roman"/>
                <a:cs typeface="Times New Roman"/>
              </a:rPr>
              <a:t>r</a:t>
            </a:r>
            <a:r>
              <a:rPr sz="2400" b="1" dirty="0">
                <a:solidFill>
                  <a:srgbClr val="FF0000"/>
                </a:solidFill>
                <a:latin typeface="Times New Roman"/>
                <a:cs typeface="Times New Roman"/>
              </a:rPr>
              <a:t>e</a:t>
            </a:r>
            <a:r>
              <a:rPr sz="2400" b="1" spc="-5" dirty="0">
                <a:solidFill>
                  <a:srgbClr val="FF0000"/>
                </a:solidFill>
                <a:latin typeface="Times New Roman"/>
                <a:cs typeface="Times New Roman"/>
              </a:rPr>
              <a:t> l</a:t>
            </a:r>
            <a:r>
              <a:rPr sz="2400" b="1" dirty="0">
                <a:solidFill>
                  <a:srgbClr val="FF0000"/>
                </a:solidFill>
                <a:latin typeface="Times New Roman"/>
                <a:cs typeface="Times New Roman"/>
              </a:rPr>
              <a:t>a manov</a:t>
            </a:r>
            <a:r>
              <a:rPr sz="2400" b="1" spc="-5" dirty="0">
                <a:solidFill>
                  <a:srgbClr val="FF0000"/>
                </a:solidFill>
                <a:latin typeface="Times New Roman"/>
                <a:cs typeface="Times New Roman"/>
              </a:rPr>
              <a:t>r</a:t>
            </a:r>
            <a:r>
              <a:rPr sz="2400" b="1" dirty="0">
                <a:solidFill>
                  <a:srgbClr val="FF0000"/>
                </a:solidFill>
                <a:latin typeface="Times New Roman"/>
                <a:cs typeface="Times New Roman"/>
              </a:rPr>
              <a:t>a di</a:t>
            </a:r>
            <a:r>
              <a:rPr sz="2400" b="1" spc="-5" dirty="0">
                <a:solidFill>
                  <a:srgbClr val="FF0000"/>
                </a:solidFill>
                <a:latin typeface="Times New Roman"/>
                <a:cs typeface="Times New Roman"/>
              </a:rPr>
              <a:t> Hei</a:t>
            </a:r>
            <a:r>
              <a:rPr sz="2400" b="1" dirty="0">
                <a:solidFill>
                  <a:srgbClr val="FF0000"/>
                </a:solidFill>
                <a:latin typeface="Times New Roman"/>
                <a:cs typeface="Times New Roman"/>
              </a:rPr>
              <a:t>m</a:t>
            </a:r>
            <a:r>
              <a:rPr sz="2400" b="1" spc="-5" dirty="0">
                <a:solidFill>
                  <a:srgbClr val="FF0000"/>
                </a:solidFill>
                <a:latin typeface="Times New Roman"/>
                <a:cs typeface="Times New Roman"/>
              </a:rPr>
              <a:t>lic</a:t>
            </a:r>
            <a:r>
              <a:rPr sz="2400" b="1" dirty="0">
                <a:solidFill>
                  <a:srgbClr val="FF0000"/>
                </a:solidFill>
                <a:latin typeface="Times New Roman"/>
                <a:cs typeface="Times New Roman"/>
              </a:rPr>
              <a:t>h</a:t>
            </a:r>
            <a:r>
              <a:rPr sz="2400" dirty="0">
                <a:solidFill>
                  <a:srgbClr val="FF0000"/>
                </a:solidFill>
                <a:latin typeface="Times New Roman"/>
                <a:cs typeface="Times New Roman"/>
              </a:rPr>
              <a:t>:	</a:t>
            </a:r>
            <a:r>
              <a:rPr sz="2400" dirty="0">
                <a:latin typeface="Times New Roman"/>
                <a:cs typeface="Times New Roman"/>
              </a:rPr>
              <a:t>se	</a:t>
            </a:r>
            <a:r>
              <a:rPr sz="2400" spc="-5" dirty="0">
                <a:latin typeface="Times New Roman"/>
                <a:cs typeface="Times New Roman"/>
              </a:rPr>
              <a:t>i</a:t>
            </a:r>
            <a:r>
              <a:rPr sz="2400" dirty="0">
                <a:latin typeface="Times New Roman"/>
                <a:cs typeface="Times New Roman"/>
              </a:rPr>
              <a:t>l  </a:t>
            </a:r>
            <a:r>
              <a:rPr sz="2400" spc="-5" dirty="0">
                <a:latin typeface="Times New Roman"/>
                <a:cs typeface="Times New Roman"/>
              </a:rPr>
              <a:t>paziente	</a:t>
            </a:r>
            <a:r>
              <a:rPr sz="2400" dirty="0">
                <a:latin typeface="Times New Roman"/>
                <a:cs typeface="Times New Roman"/>
              </a:rPr>
              <a:t>è </a:t>
            </a:r>
            <a:r>
              <a:rPr sz="2400" spc="-5" dirty="0">
                <a:latin typeface="Times New Roman"/>
                <a:cs typeface="Times New Roman"/>
              </a:rPr>
              <a:t>in piedi </a:t>
            </a:r>
            <a:r>
              <a:rPr sz="2400" dirty="0">
                <a:latin typeface="Times New Roman"/>
                <a:cs typeface="Times New Roman"/>
              </a:rPr>
              <a:t>e </a:t>
            </a:r>
            <a:r>
              <a:rPr sz="2400" spc="-5" dirty="0">
                <a:latin typeface="Times New Roman"/>
                <a:cs typeface="Times New Roman"/>
              </a:rPr>
              <a:t>cosciente, ci </a:t>
            </a:r>
            <a:r>
              <a:rPr sz="2400" dirty="0">
                <a:latin typeface="Times New Roman"/>
                <a:cs typeface="Times New Roman"/>
              </a:rPr>
              <a:t>si pone </a:t>
            </a:r>
            <a:r>
              <a:rPr sz="2400" spc="5" dirty="0">
                <a:latin typeface="Times New Roman"/>
                <a:cs typeface="Times New Roman"/>
              </a:rPr>
              <a:t> </a:t>
            </a:r>
            <a:r>
              <a:rPr sz="2400" spc="-5" dirty="0">
                <a:latin typeface="Times New Roman"/>
                <a:cs typeface="Times New Roman"/>
              </a:rPr>
              <a:t>posteriormente,</a:t>
            </a:r>
            <a:r>
              <a:rPr sz="2400" spc="45" dirty="0">
                <a:latin typeface="Times New Roman"/>
                <a:cs typeface="Times New Roman"/>
              </a:rPr>
              <a:t> </a:t>
            </a:r>
            <a:r>
              <a:rPr sz="2400" spc="-5" dirty="0">
                <a:latin typeface="Times New Roman"/>
                <a:cs typeface="Times New Roman"/>
              </a:rPr>
              <a:t>mano</a:t>
            </a:r>
            <a:r>
              <a:rPr sz="2400" spc="50" dirty="0">
                <a:latin typeface="Times New Roman"/>
                <a:cs typeface="Times New Roman"/>
              </a:rPr>
              <a:t> </a:t>
            </a:r>
            <a:r>
              <a:rPr sz="2400" dirty="0">
                <a:latin typeface="Times New Roman"/>
                <a:cs typeface="Times New Roman"/>
              </a:rPr>
              <a:t>a</a:t>
            </a:r>
            <a:r>
              <a:rPr sz="2400" spc="45" dirty="0">
                <a:latin typeface="Times New Roman"/>
                <a:cs typeface="Times New Roman"/>
              </a:rPr>
              <a:t> </a:t>
            </a:r>
            <a:r>
              <a:rPr sz="2400" dirty="0">
                <a:latin typeface="Times New Roman"/>
                <a:cs typeface="Times New Roman"/>
              </a:rPr>
              <a:t>pugno</a:t>
            </a:r>
            <a:r>
              <a:rPr sz="2400" spc="45" dirty="0">
                <a:latin typeface="Times New Roman"/>
                <a:cs typeface="Times New Roman"/>
              </a:rPr>
              <a:t> </a:t>
            </a:r>
            <a:r>
              <a:rPr sz="2400" spc="-5" dirty="0">
                <a:latin typeface="Times New Roman"/>
                <a:cs typeface="Times New Roman"/>
              </a:rPr>
              <a:t>con</a:t>
            </a:r>
            <a:r>
              <a:rPr sz="2400" spc="50" dirty="0">
                <a:latin typeface="Times New Roman"/>
                <a:cs typeface="Times New Roman"/>
              </a:rPr>
              <a:t> </a:t>
            </a:r>
            <a:r>
              <a:rPr sz="2400" spc="-5" dirty="0">
                <a:latin typeface="Times New Roman"/>
                <a:cs typeface="Times New Roman"/>
              </a:rPr>
              <a:t>il </a:t>
            </a:r>
            <a:r>
              <a:rPr sz="2400" dirty="0">
                <a:latin typeface="Times New Roman"/>
                <a:cs typeface="Times New Roman"/>
              </a:rPr>
              <a:t> </a:t>
            </a:r>
            <a:r>
              <a:rPr sz="2400" spc="-5" dirty="0">
                <a:latin typeface="Times New Roman"/>
                <a:cs typeface="Times New Roman"/>
              </a:rPr>
              <a:t>pollice all’interno. </a:t>
            </a:r>
            <a:r>
              <a:rPr sz="2400" dirty="0">
                <a:latin typeface="Times New Roman"/>
                <a:cs typeface="Times New Roman"/>
              </a:rPr>
              <a:t>Si </a:t>
            </a:r>
            <a:r>
              <a:rPr sz="2400" spc="-5" dirty="0">
                <a:latin typeface="Times New Roman"/>
                <a:cs typeface="Times New Roman"/>
              </a:rPr>
              <a:t>posiziona il </a:t>
            </a:r>
            <a:r>
              <a:rPr sz="2400" dirty="0">
                <a:latin typeface="Times New Roman"/>
                <a:cs typeface="Times New Roman"/>
              </a:rPr>
              <a:t>pugno </a:t>
            </a:r>
            <a:r>
              <a:rPr sz="2400" spc="-5" dirty="0">
                <a:latin typeface="Times New Roman"/>
                <a:cs typeface="Times New Roman"/>
              </a:rPr>
              <a:t>tra </a:t>
            </a:r>
            <a:r>
              <a:rPr sz="2400" spc="-585" dirty="0">
                <a:latin typeface="Times New Roman"/>
                <a:cs typeface="Times New Roman"/>
              </a:rPr>
              <a:t> </a:t>
            </a:r>
            <a:r>
              <a:rPr sz="2400" spc="-5" dirty="0">
                <a:latin typeface="Times New Roman"/>
                <a:cs typeface="Times New Roman"/>
              </a:rPr>
              <a:t>xifoide</a:t>
            </a:r>
            <a:endParaRPr sz="2400" dirty="0">
              <a:latin typeface="Times New Roman"/>
              <a:cs typeface="Times New Roman"/>
            </a:endParaRPr>
          </a:p>
          <a:p>
            <a:pPr marL="69850" marR="3211830">
              <a:lnSpc>
                <a:spcPts val="2700"/>
              </a:lnSpc>
            </a:pPr>
            <a:r>
              <a:rPr sz="2400" spc="-5" dirty="0">
                <a:latin typeface="Times New Roman"/>
                <a:cs typeface="Times New Roman"/>
              </a:rPr>
              <a:t>(parte inferiore dello</a:t>
            </a:r>
            <a:r>
              <a:rPr sz="2400" dirty="0">
                <a:latin typeface="Times New Roman"/>
                <a:cs typeface="Times New Roman"/>
              </a:rPr>
              <a:t> </a:t>
            </a:r>
            <a:r>
              <a:rPr sz="2400" spc="-5" dirty="0">
                <a:latin typeface="Times New Roman"/>
                <a:cs typeface="Times New Roman"/>
              </a:rPr>
              <a:t>sterno)</a:t>
            </a:r>
            <a:r>
              <a:rPr sz="2400" dirty="0">
                <a:latin typeface="Times New Roman"/>
                <a:cs typeface="Times New Roman"/>
              </a:rPr>
              <a:t> e</a:t>
            </a:r>
            <a:r>
              <a:rPr sz="2400" spc="-5" dirty="0">
                <a:latin typeface="Times New Roman"/>
                <a:cs typeface="Times New Roman"/>
              </a:rPr>
              <a:t> ombelico, </a:t>
            </a:r>
            <a:r>
              <a:rPr sz="2400" dirty="0">
                <a:latin typeface="Times New Roman"/>
                <a:cs typeface="Times New Roman"/>
              </a:rPr>
              <a:t> </a:t>
            </a:r>
            <a:r>
              <a:rPr sz="2400" spc="-5" dirty="0">
                <a:latin typeface="Times New Roman"/>
                <a:cs typeface="Times New Roman"/>
              </a:rPr>
              <a:t>senza comprimere le arcate costali. </a:t>
            </a:r>
            <a:r>
              <a:rPr sz="2400" dirty="0">
                <a:latin typeface="Times New Roman"/>
                <a:cs typeface="Times New Roman"/>
              </a:rPr>
              <a:t>Si </a:t>
            </a:r>
            <a:r>
              <a:rPr sz="2400" spc="5" dirty="0">
                <a:latin typeface="Times New Roman"/>
                <a:cs typeface="Times New Roman"/>
              </a:rPr>
              <a:t> </a:t>
            </a:r>
            <a:r>
              <a:rPr sz="2400" spc="-10" dirty="0">
                <a:latin typeface="Times New Roman"/>
                <a:cs typeface="Times New Roman"/>
              </a:rPr>
              <a:t>effettuano</a:t>
            </a:r>
            <a:r>
              <a:rPr sz="2400" dirty="0">
                <a:latin typeface="Times New Roman"/>
                <a:cs typeface="Times New Roman"/>
              </a:rPr>
              <a:t> 5</a:t>
            </a:r>
            <a:r>
              <a:rPr sz="2400" spc="5" dirty="0">
                <a:latin typeface="Times New Roman"/>
                <a:cs typeface="Times New Roman"/>
              </a:rPr>
              <a:t> </a:t>
            </a:r>
            <a:r>
              <a:rPr sz="2400" spc="-5" dirty="0">
                <a:latin typeface="Times New Roman"/>
                <a:cs typeface="Times New Roman"/>
              </a:rPr>
              <a:t>compressioni</a:t>
            </a:r>
            <a:r>
              <a:rPr sz="2400" dirty="0">
                <a:latin typeface="Times New Roman"/>
                <a:cs typeface="Times New Roman"/>
              </a:rPr>
              <a:t> </a:t>
            </a:r>
            <a:r>
              <a:rPr sz="2400" spc="-5" dirty="0">
                <a:latin typeface="Times New Roman"/>
                <a:cs typeface="Times New Roman"/>
              </a:rPr>
              <a:t>dal</a:t>
            </a:r>
            <a:r>
              <a:rPr sz="2400" dirty="0">
                <a:latin typeface="Times New Roman"/>
                <a:cs typeface="Times New Roman"/>
              </a:rPr>
              <a:t> </a:t>
            </a:r>
            <a:r>
              <a:rPr sz="2400" spc="-5" dirty="0">
                <a:latin typeface="Times New Roman"/>
                <a:cs typeface="Times New Roman"/>
              </a:rPr>
              <a:t>basso</a:t>
            </a:r>
            <a:r>
              <a:rPr sz="2400" dirty="0">
                <a:latin typeface="Times New Roman"/>
                <a:cs typeface="Times New Roman"/>
              </a:rPr>
              <a:t> </a:t>
            </a:r>
            <a:r>
              <a:rPr sz="2400" spc="-5" dirty="0">
                <a:latin typeface="Times New Roman"/>
                <a:cs typeface="Times New Roman"/>
              </a:rPr>
              <a:t>verso </a:t>
            </a:r>
            <a:r>
              <a:rPr sz="2400" spc="-585" dirty="0">
                <a:latin typeface="Times New Roman"/>
                <a:cs typeface="Times New Roman"/>
              </a:rPr>
              <a:t> </a:t>
            </a:r>
            <a:r>
              <a:rPr sz="2400" spc="-5" dirty="0">
                <a:latin typeface="Times New Roman"/>
                <a:cs typeface="Times New Roman"/>
              </a:rPr>
              <a:t>l’alto </a:t>
            </a:r>
            <a:r>
              <a:rPr sz="2400" dirty="0">
                <a:latin typeface="Times New Roman"/>
                <a:cs typeface="Times New Roman"/>
              </a:rPr>
              <a:t>e</a:t>
            </a:r>
            <a:r>
              <a:rPr sz="2400" spc="-5" dirty="0">
                <a:latin typeface="Times New Roman"/>
                <a:cs typeface="Times New Roman"/>
              </a:rPr>
              <a:t> </a:t>
            </a:r>
            <a:r>
              <a:rPr sz="2400" dirty="0">
                <a:latin typeface="Times New Roman"/>
                <a:cs typeface="Times New Roman"/>
              </a:rPr>
              <a:t>poi</a:t>
            </a:r>
            <a:r>
              <a:rPr sz="2400" spc="-10" dirty="0">
                <a:latin typeface="Times New Roman"/>
                <a:cs typeface="Times New Roman"/>
              </a:rPr>
              <a:t> </a:t>
            </a:r>
            <a:r>
              <a:rPr sz="2400" dirty="0">
                <a:latin typeface="Times New Roman"/>
                <a:cs typeface="Times New Roman"/>
              </a:rPr>
              <a:t>si</a:t>
            </a:r>
            <a:r>
              <a:rPr sz="2400" spc="-5" dirty="0">
                <a:latin typeface="Times New Roman"/>
                <a:cs typeface="Times New Roman"/>
              </a:rPr>
              <a:t> controlla</a:t>
            </a:r>
            <a:r>
              <a:rPr sz="2400" spc="-10" dirty="0">
                <a:latin typeface="Times New Roman"/>
                <a:cs typeface="Times New Roman"/>
              </a:rPr>
              <a:t> </a:t>
            </a:r>
            <a:r>
              <a:rPr sz="2400" spc="-5" dirty="0">
                <a:latin typeface="Times New Roman"/>
                <a:cs typeface="Times New Roman"/>
              </a:rPr>
              <a:t>in</a:t>
            </a:r>
            <a:r>
              <a:rPr sz="2400" dirty="0">
                <a:latin typeface="Times New Roman"/>
                <a:cs typeface="Times New Roman"/>
              </a:rPr>
              <a:t> </a:t>
            </a:r>
            <a:r>
              <a:rPr sz="2400" spc="-5" dirty="0">
                <a:latin typeface="Times New Roman"/>
                <a:cs typeface="Times New Roman"/>
              </a:rPr>
              <a:t>bocca.</a:t>
            </a:r>
            <a:endParaRPr sz="2400" dirty="0">
              <a:latin typeface="Times New Roman"/>
              <a:cs typeface="Times New Roman"/>
            </a:endParaRPr>
          </a:p>
          <a:p>
            <a:pPr>
              <a:lnSpc>
                <a:spcPct val="100000"/>
              </a:lnSpc>
            </a:pPr>
            <a:endParaRPr sz="2600" dirty="0">
              <a:latin typeface="Times New Roman"/>
              <a:cs typeface="Times New Roman"/>
            </a:endParaRPr>
          </a:p>
          <a:p>
            <a:pPr marL="12700" marR="5080">
              <a:lnSpc>
                <a:spcPts val="2700"/>
              </a:lnSpc>
              <a:spcBef>
                <a:spcPts val="2095"/>
              </a:spcBef>
            </a:pPr>
            <a:r>
              <a:rPr sz="2400" b="1" spc="-10" dirty="0">
                <a:latin typeface="Times New Roman"/>
                <a:cs typeface="Times New Roman"/>
              </a:rPr>
              <a:t>Alternare</a:t>
            </a:r>
            <a:r>
              <a:rPr sz="2400" b="1" spc="-5" dirty="0">
                <a:latin typeface="Times New Roman"/>
                <a:cs typeface="Times New Roman"/>
              </a:rPr>
              <a:t> </a:t>
            </a:r>
            <a:r>
              <a:rPr sz="2400" b="1" dirty="0">
                <a:latin typeface="Times New Roman"/>
                <a:cs typeface="Times New Roman"/>
              </a:rPr>
              <a:t>5</a:t>
            </a:r>
            <a:r>
              <a:rPr sz="2400" b="1" spc="5" dirty="0">
                <a:latin typeface="Times New Roman"/>
                <a:cs typeface="Times New Roman"/>
              </a:rPr>
              <a:t> </a:t>
            </a:r>
            <a:r>
              <a:rPr sz="2400" b="1" spc="-5" dirty="0">
                <a:latin typeface="Times New Roman"/>
                <a:cs typeface="Times New Roman"/>
              </a:rPr>
              <a:t>colpi</a:t>
            </a:r>
            <a:r>
              <a:rPr sz="2400" b="1" dirty="0">
                <a:latin typeface="Times New Roman"/>
                <a:cs typeface="Times New Roman"/>
              </a:rPr>
              <a:t> </a:t>
            </a:r>
            <a:r>
              <a:rPr sz="2400" b="1" spc="-5" dirty="0">
                <a:latin typeface="Times New Roman"/>
                <a:cs typeface="Times New Roman"/>
              </a:rPr>
              <a:t>dorsali </a:t>
            </a:r>
            <a:r>
              <a:rPr sz="2400" b="1" dirty="0">
                <a:latin typeface="Times New Roman"/>
                <a:cs typeface="Times New Roman"/>
              </a:rPr>
              <a:t>a</a:t>
            </a:r>
            <a:r>
              <a:rPr sz="2400" b="1" spc="5" dirty="0">
                <a:latin typeface="Times New Roman"/>
                <a:cs typeface="Times New Roman"/>
              </a:rPr>
              <a:t> </a:t>
            </a:r>
            <a:r>
              <a:rPr sz="2400" b="1" dirty="0">
                <a:latin typeface="Times New Roman"/>
                <a:cs typeface="Times New Roman"/>
              </a:rPr>
              <a:t>5</a:t>
            </a:r>
            <a:r>
              <a:rPr sz="2400" b="1" spc="5" dirty="0">
                <a:latin typeface="Times New Roman"/>
                <a:cs typeface="Times New Roman"/>
              </a:rPr>
              <a:t> </a:t>
            </a:r>
            <a:r>
              <a:rPr sz="2400" b="1" spc="-5" dirty="0">
                <a:latin typeface="Times New Roman"/>
                <a:cs typeface="Times New Roman"/>
              </a:rPr>
              <a:t>compressioni addominali,</a:t>
            </a:r>
            <a:r>
              <a:rPr sz="2400" b="1" spc="5" dirty="0">
                <a:latin typeface="Times New Roman"/>
                <a:cs typeface="Times New Roman"/>
              </a:rPr>
              <a:t> </a:t>
            </a:r>
            <a:r>
              <a:rPr sz="2400" b="1" spc="-5" dirty="0">
                <a:latin typeface="Times New Roman"/>
                <a:cs typeface="Times New Roman"/>
              </a:rPr>
              <a:t>fino</a:t>
            </a:r>
            <a:r>
              <a:rPr sz="2400" b="1" spc="5" dirty="0">
                <a:latin typeface="Times New Roman"/>
                <a:cs typeface="Times New Roman"/>
              </a:rPr>
              <a:t> </a:t>
            </a:r>
            <a:r>
              <a:rPr sz="2400" b="1" dirty="0">
                <a:latin typeface="Times New Roman"/>
                <a:cs typeface="Times New Roman"/>
              </a:rPr>
              <a:t>a </a:t>
            </a:r>
            <a:r>
              <a:rPr sz="2400" b="1" spc="-5" dirty="0">
                <a:latin typeface="Times New Roman"/>
                <a:cs typeface="Times New Roman"/>
              </a:rPr>
              <a:t>che </a:t>
            </a:r>
            <a:r>
              <a:rPr sz="2400" b="1" spc="-585" dirty="0">
                <a:latin typeface="Times New Roman"/>
                <a:cs typeface="Times New Roman"/>
              </a:rPr>
              <a:t> </a:t>
            </a:r>
            <a:r>
              <a:rPr sz="2400" b="1" dirty="0">
                <a:latin typeface="Times New Roman"/>
                <a:cs typeface="Times New Roman"/>
              </a:rPr>
              <a:t>si</a:t>
            </a:r>
            <a:r>
              <a:rPr sz="2400" b="1" spc="-5" dirty="0">
                <a:latin typeface="Times New Roman"/>
                <a:cs typeface="Times New Roman"/>
              </a:rPr>
              <a:t> risolve </a:t>
            </a:r>
            <a:r>
              <a:rPr sz="2400" b="1" dirty="0">
                <a:latin typeface="Times New Roman"/>
                <a:cs typeface="Times New Roman"/>
              </a:rPr>
              <a:t>o </a:t>
            </a:r>
            <a:r>
              <a:rPr sz="2400" b="1" spc="-5" dirty="0">
                <a:latin typeface="Times New Roman"/>
                <a:cs typeface="Times New Roman"/>
              </a:rPr>
              <a:t>fino</a:t>
            </a:r>
            <a:r>
              <a:rPr sz="2400" b="1" dirty="0">
                <a:latin typeface="Times New Roman"/>
                <a:cs typeface="Times New Roman"/>
              </a:rPr>
              <a:t> a quando </a:t>
            </a:r>
            <a:r>
              <a:rPr sz="2400" b="1" spc="-5" dirty="0">
                <a:latin typeface="Times New Roman"/>
                <a:cs typeface="Times New Roman"/>
              </a:rPr>
              <a:t>il paziente diviene</a:t>
            </a:r>
            <a:r>
              <a:rPr sz="2400" b="1" dirty="0">
                <a:latin typeface="Times New Roman"/>
                <a:cs typeface="Times New Roman"/>
              </a:rPr>
              <a:t> </a:t>
            </a:r>
            <a:r>
              <a:rPr sz="2400" b="1" spc="-5" dirty="0">
                <a:latin typeface="Times New Roman"/>
                <a:cs typeface="Times New Roman"/>
              </a:rPr>
              <a:t>incosciente</a:t>
            </a:r>
            <a:endParaRPr sz="2400" dirty="0">
              <a:latin typeface="Times New Roman"/>
              <a:cs typeface="Times New Roman"/>
            </a:endParaRPr>
          </a:p>
        </p:txBody>
      </p:sp>
      <p:sp>
        <p:nvSpPr>
          <p:cNvPr id="3" name="object 3"/>
          <p:cNvSpPr txBox="1">
            <a:spLocks noGrp="1"/>
          </p:cNvSpPr>
          <p:nvPr>
            <p:ph type="title"/>
          </p:nvPr>
        </p:nvSpPr>
        <p:spPr>
          <a:xfrm>
            <a:off x="1358900" y="552499"/>
            <a:ext cx="6426200" cy="452120"/>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333399"/>
                </a:solidFill>
                <a:latin typeface="Times New Roman"/>
                <a:cs typeface="Times New Roman"/>
              </a:rPr>
              <a:t>Se</a:t>
            </a:r>
            <a:r>
              <a:rPr sz="2800" b="1" spc="-5" dirty="0">
                <a:solidFill>
                  <a:srgbClr val="333399"/>
                </a:solidFill>
                <a:latin typeface="Times New Roman"/>
                <a:cs typeface="Times New Roman"/>
              </a:rPr>
              <a:t> </a:t>
            </a:r>
            <a:r>
              <a:rPr sz="2800" b="1" dirty="0">
                <a:solidFill>
                  <a:srgbClr val="333399"/>
                </a:solidFill>
                <a:latin typeface="Times New Roman"/>
                <a:cs typeface="Times New Roman"/>
              </a:rPr>
              <a:t>i</a:t>
            </a:r>
            <a:r>
              <a:rPr sz="2800" b="1" spc="-5" dirty="0">
                <a:solidFill>
                  <a:srgbClr val="333399"/>
                </a:solidFill>
                <a:latin typeface="Times New Roman"/>
                <a:cs typeface="Times New Roman"/>
              </a:rPr>
              <a:t> </a:t>
            </a:r>
            <a:r>
              <a:rPr sz="2800" b="1" dirty="0">
                <a:solidFill>
                  <a:srgbClr val="333399"/>
                </a:solidFill>
                <a:latin typeface="Times New Roman"/>
                <a:cs typeface="Times New Roman"/>
              </a:rPr>
              <a:t>5 </a:t>
            </a:r>
            <a:r>
              <a:rPr sz="2800" b="1" spc="-5" dirty="0">
                <a:solidFill>
                  <a:srgbClr val="333399"/>
                </a:solidFill>
                <a:latin typeface="Times New Roman"/>
                <a:cs typeface="Times New Roman"/>
              </a:rPr>
              <a:t>colpi dorsali risultano</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inefficaci……</a:t>
            </a:r>
            <a:endParaRPr sz="2800">
              <a:latin typeface="Times New Roman"/>
              <a:cs typeface="Times New Roman"/>
            </a:endParaRPr>
          </a:p>
        </p:txBody>
      </p:sp>
      <p:pic>
        <p:nvPicPr>
          <p:cNvPr id="4" name="object 4"/>
          <p:cNvPicPr/>
          <p:nvPr/>
        </p:nvPicPr>
        <p:blipFill>
          <a:blip r:embed="rId2" cstate="print"/>
          <a:stretch>
            <a:fillRect/>
          </a:stretch>
        </p:blipFill>
        <p:spPr>
          <a:xfrm>
            <a:off x="6067694" y="1341437"/>
            <a:ext cx="2695305" cy="3671887"/>
          </a:xfrm>
          <a:prstGeom prst="rect">
            <a:avLst/>
          </a:prstGeom>
        </p:spPr>
      </p:pic>
      <p:grpSp>
        <p:nvGrpSpPr>
          <p:cNvPr id="5" name="object 5"/>
          <p:cNvGrpSpPr/>
          <p:nvPr/>
        </p:nvGrpSpPr>
        <p:grpSpPr>
          <a:xfrm>
            <a:off x="7924800" y="5516563"/>
            <a:ext cx="1089025" cy="630555"/>
            <a:chOff x="7735887" y="5800725"/>
            <a:chExt cx="1089025" cy="630555"/>
          </a:xfrm>
        </p:grpSpPr>
        <p:sp>
          <p:nvSpPr>
            <p:cNvPr id="6" name="object 6"/>
            <p:cNvSpPr/>
            <p:nvPr/>
          </p:nvSpPr>
          <p:spPr>
            <a:xfrm>
              <a:off x="7908925" y="5805487"/>
              <a:ext cx="911225" cy="621030"/>
            </a:xfrm>
            <a:custGeom>
              <a:avLst/>
              <a:gdLst/>
              <a:ahLst/>
              <a:cxnLst/>
              <a:rect l="l" t="t" r="r" b="b"/>
              <a:pathLst>
                <a:path w="911225" h="621029">
                  <a:moveTo>
                    <a:pt x="641231" y="0"/>
                  </a:moveTo>
                  <a:lnTo>
                    <a:pt x="641231" y="155178"/>
                  </a:lnTo>
                  <a:lnTo>
                    <a:pt x="0" y="155178"/>
                  </a:lnTo>
                  <a:lnTo>
                    <a:pt x="0" y="465534"/>
                  </a:lnTo>
                  <a:lnTo>
                    <a:pt x="641231" y="465534"/>
                  </a:lnTo>
                  <a:lnTo>
                    <a:pt x="641231" y="620712"/>
                  </a:lnTo>
                  <a:lnTo>
                    <a:pt x="911225" y="310356"/>
                  </a:lnTo>
                  <a:lnTo>
                    <a:pt x="641231" y="0"/>
                  </a:lnTo>
                  <a:close/>
                </a:path>
              </a:pathLst>
            </a:custGeom>
            <a:solidFill>
              <a:srgbClr val="99CCFF"/>
            </a:solidFill>
          </p:spPr>
          <p:txBody>
            <a:bodyPr wrap="square" lIns="0" tIns="0" rIns="0" bIns="0" rtlCol="0"/>
            <a:lstStyle/>
            <a:p>
              <a:endParaRPr/>
            </a:p>
          </p:txBody>
        </p:sp>
        <p:sp>
          <p:nvSpPr>
            <p:cNvPr id="7" name="object 7"/>
            <p:cNvSpPr/>
            <p:nvPr/>
          </p:nvSpPr>
          <p:spPr>
            <a:xfrm>
              <a:off x="7908925" y="5805487"/>
              <a:ext cx="911225" cy="621030"/>
            </a:xfrm>
            <a:custGeom>
              <a:avLst/>
              <a:gdLst/>
              <a:ahLst/>
              <a:cxnLst/>
              <a:rect l="l" t="t" r="r" b="b"/>
              <a:pathLst>
                <a:path w="911225" h="621029">
                  <a:moveTo>
                    <a:pt x="641232" y="0"/>
                  </a:moveTo>
                  <a:lnTo>
                    <a:pt x="641232" y="155178"/>
                  </a:lnTo>
                  <a:lnTo>
                    <a:pt x="0" y="155178"/>
                  </a:lnTo>
                  <a:lnTo>
                    <a:pt x="0" y="465534"/>
                  </a:lnTo>
                  <a:lnTo>
                    <a:pt x="641232" y="465534"/>
                  </a:lnTo>
                  <a:lnTo>
                    <a:pt x="641232" y="620712"/>
                  </a:lnTo>
                  <a:lnTo>
                    <a:pt x="911225" y="310356"/>
                  </a:lnTo>
                  <a:lnTo>
                    <a:pt x="641232" y="0"/>
                  </a:lnTo>
                  <a:close/>
                </a:path>
              </a:pathLst>
            </a:custGeom>
            <a:ln w="9525">
              <a:solidFill>
                <a:srgbClr val="000000"/>
              </a:solidFill>
            </a:ln>
          </p:spPr>
          <p:txBody>
            <a:bodyPr wrap="square" lIns="0" tIns="0" rIns="0" bIns="0" rtlCol="0"/>
            <a:lstStyle/>
            <a:p>
              <a:endParaRPr/>
            </a:p>
          </p:txBody>
        </p:sp>
        <p:sp>
          <p:nvSpPr>
            <p:cNvPr id="8" name="object 8"/>
            <p:cNvSpPr/>
            <p:nvPr/>
          </p:nvSpPr>
          <p:spPr>
            <a:xfrm>
              <a:off x="7807325" y="5959475"/>
              <a:ext cx="68580" cy="311150"/>
            </a:xfrm>
            <a:custGeom>
              <a:avLst/>
              <a:gdLst/>
              <a:ahLst/>
              <a:cxnLst/>
              <a:rect l="l" t="t" r="r" b="b"/>
              <a:pathLst>
                <a:path w="68579" h="311150">
                  <a:moveTo>
                    <a:pt x="0" y="0"/>
                  </a:moveTo>
                  <a:lnTo>
                    <a:pt x="0" y="311150"/>
                  </a:lnTo>
                  <a:lnTo>
                    <a:pt x="68262" y="311150"/>
                  </a:lnTo>
                  <a:lnTo>
                    <a:pt x="68262" y="0"/>
                  </a:lnTo>
                  <a:lnTo>
                    <a:pt x="0" y="0"/>
                  </a:lnTo>
                  <a:close/>
                </a:path>
              </a:pathLst>
            </a:custGeom>
            <a:solidFill>
              <a:srgbClr val="99CCFF"/>
            </a:solidFill>
          </p:spPr>
          <p:txBody>
            <a:bodyPr wrap="square" lIns="0" tIns="0" rIns="0" bIns="0" rtlCol="0"/>
            <a:lstStyle/>
            <a:p>
              <a:endParaRPr/>
            </a:p>
          </p:txBody>
        </p:sp>
        <p:sp>
          <p:nvSpPr>
            <p:cNvPr id="9" name="object 9"/>
            <p:cNvSpPr/>
            <p:nvPr/>
          </p:nvSpPr>
          <p:spPr>
            <a:xfrm>
              <a:off x="7807325" y="5959475"/>
              <a:ext cx="68580" cy="311150"/>
            </a:xfrm>
            <a:custGeom>
              <a:avLst/>
              <a:gdLst/>
              <a:ahLst/>
              <a:cxnLst/>
              <a:rect l="l" t="t" r="r" b="b"/>
              <a:pathLst>
                <a:path w="68579" h="311150">
                  <a:moveTo>
                    <a:pt x="0" y="0"/>
                  </a:moveTo>
                  <a:lnTo>
                    <a:pt x="0" y="311150"/>
                  </a:lnTo>
                  <a:lnTo>
                    <a:pt x="68262" y="311150"/>
                  </a:lnTo>
                  <a:lnTo>
                    <a:pt x="68262" y="0"/>
                  </a:lnTo>
                  <a:lnTo>
                    <a:pt x="0" y="0"/>
                  </a:lnTo>
                  <a:close/>
                </a:path>
              </a:pathLst>
            </a:custGeom>
            <a:ln w="9525">
              <a:solidFill>
                <a:srgbClr val="000000"/>
              </a:solidFill>
            </a:ln>
          </p:spPr>
          <p:txBody>
            <a:bodyPr wrap="square" lIns="0" tIns="0" rIns="0" bIns="0" rtlCol="0"/>
            <a:lstStyle/>
            <a:p>
              <a:endParaRPr/>
            </a:p>
          </p:txBody>
        </p:sp>
        <p:sp>
          <p:nvSpPr>
            <p:cNvPr id="10" name="object 10"/>
            <p:cNvSpPr/>
            <p:nvPr/>
          </p:nvSpPr>
          <p:spPr>
            <a:xfrm>
              <a:off x="7740650" y="5959475"/>
              <a:ext cx="33655" cy="311150"/>
            </a:xfrm>
            <a:custGeom>
              <a:avLst/>
              <a:gdLst/>
              <a:ahLst/>
              <a:cxnLst/>
              <a:rect l="l" t="t" r="r" b="b"/>
              <a:pathLst>
                <a:path w="33654" h="311150">
                  <a:moveTo>
                    <a:pt x="0" y="0"/>
                  </a:moveTo>
                  <a:lnTo>
                    <a:pt x="0" y="311150"/>
                  </a:lnTo>
                  <a:lnTo>
                    <a:pt x="33337" y="311150"/>
                  </a:lnTo>
                  <a:lnTo>
                    <a:pt x="33337" y="0"/>
                  </a:lnTo>
                  <a:lnTo>
                    <a:pt x="0" y="0"/>
                  </a:lnTo>
                  <a:close/>
                </a:path>
              </a:pathLst>
            </a:custGeom>
            <a:solidFill>
              <a:srgbClr val="99CCFF"/>
            </a:solidFill>
          </p:spPr>
          <p:txBody>
            <a:bodyPr wrap="square" lIns="0" tIns="0" rIns="0" bIns="0" rtlCol="0"/>
            <a:lstStyle/>
            <a:p>
              <a:endParaRPr/>
            </a:p>
          </p:txBody>
        </p:sp>
        <p:sp>
          <p:nvSpPr>
            <p:cNvPr id="11" name="object 11"/>
            <p:cNvSpPr/>
            <p:nvPr/>
          </p:nvSpPr>
          <p:spPr>
            <a:xfrm>
              <a:off x="7740650" y="5959475"/>
              <a:ext cx="33655" cy="311150"/>
            </a:xfrm>
            <a:custGeom>
              <a:avLst/>
              <a:gdLst/>
              <a:ahLst/>
              <a:cxnLst/>
              <a:rect l="l" t="t" r="r" b="b"/>
              <a:pathLst>
                <a:path w="33654" h="311150">
                  <a:moveTo>
                    <a:pt x="0" y="0"/>
                  </a:moveTo>
                  <a:lnTo>
                    <a:pt x="0" y="311150"/>
                  </a:lnTo>
                  <a:lnTo>
                    <a:pt x="33337" y="311150"/>
                  </a:lnTo>
                  <a:lnTo>
                    <a:pt x="33337" y="0"/>
                  </a:lnTo>
                  <a:lnTo>
                    <a:pt x="0" y="0"/>
                  </a:lnTo>
                  <a:close/>
                </a:path>
              </a:pathLst>
            </a:custGeom>
            <a:ln w="9525">
              <a:solidFill>
                <a:srgbClr val="000000"/>
              </a:solidFill>
            </a:ln>
          </p:spPr>
          <p:txBody>
            <a:bodyPr wrap="square" lIns="0" tIns="0" rIns="0" bIns="0" rtlCol="0"/>
            <a:lstStyle/>
            <a:p>
              <a:endParaRPr/>
            </a:p>
          </p:txBody>
        </p:sp>
      </p:gr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375092" y="339078"/>
            <a:ext cx="6393815" cy="376555"/>
          </a:xfrm>
          <a:prstGeom prst="rect">
            <a:avLst/>
          </a:prstGeom>
          <a:solidFill>
            <a:srgbClr val="333399"/>
          </a:solidFill>
          <a:ln w="25400">
            <a:solidFill>
              <a:srgbClr val="252570"/>
            </a:solidFill>
          </a:ln>
        </p:spPr>
        <p:txBody>
          <a:bodyPr vert="horz" wrap="square" lIns="0" tIns="40640" rIns="0" bIns="0" rtlCol="0">
            <a:spAutoFit/>
          </a:bodyPr>
          <a:lstStyle/>
          <a:p>
            <a:pPr marL="58419">
              <a:lnSpc>
                <a:spcPct val="100000"/>
              </a:lnSpc>
              <a:spcBef>
                <a:spcPts val="320"/>
              </a:spcBef>
            </a:pPr>
            <a:r>
              <a:rPr dirty="0">
                <a:solidFill>
                  <a:srgbClr val="FFFFFF"/>
                </a:solidFill>
              </a:rPr>
              <a:t>Manovra</a:t>
            </a:r>
            <a:r>
              <a:rPr spc="-5" dirty="0">
                <a:solidFill>
                  <a:srgbClr val="FFFFFF"/>
                </a:solidFill>
              </a:rPr>
              <a:t> </a:t>
            </a:r>
            <a:r>
              <a:rPr dirty="0">
                <a:solidFill>
                  <a:srgbClr val="FFFFFF"/>
                </a:solidFill>
              </a:rPr>
              <a:t>di</a:t>
            </a:r>
            <a:r>
              <a:rPr spc="-5" dirty="0">
                <a:solidFill>
                  <a:srgbClr val="FFFFFF"/>
                </a:solidFill>
              </a:rPr>
              <a:t> </a:t>
            </a:r>
            <a:r>
              <a:rPr dirty="0">
                <a:solidFill>
                  <a:srgbClr val="FFFFFF"/>
                </a:solidFill>
              </a:rPr>
              <a:t>Heimlich da</a:t>
            </a:r>
            <a:r>
              <a:rPr spc="-5" dirty="0">
                <a:solidFill>
                  <a:srgbClr val="FFFFFF"/>
                </a:solidFill>
              </a:rPr>
              <a:t> </a:t>
            </a:r>
            <a:r>
              <a:rPr dirty="0">
                <a:solidFill>
                  <a:srgbClr val="FFFFFF"/>
                </a:solidFill>
              </a:rPr>
              <a:t>soli:</a:t>
            </a:r>
            <a:r>
              <a:rPr spc="-5" dirty="0">
                <a:solidFill>
                  <a:srgbClr val="FFFFFF"/>
                </a:solidFill>
              </a:rPr>
              <a:t> </a:t>
            </a:r>
            <a:r>
              <a:rPr dirty="0">
                <a:solidFill>
                  <a:srgbClr val="FFFFFF"/>
                </a:solidFill>
              </a:rPr>
              <a:t>è</a:t>
            </a:r>
            <a:r>
              <a:rPr spc="-5" dirty="0">
                <a:solidFill>
                  <a:srgbClr val="FFFFFF"/>
                </a:solidFill>
              </a:rPr>
              <a:t> </a:t>
            </a:r>
            <a:r>
              <a:rPr dirty="0">
                <a:solidFill>
                  <a:srgbClr val="FFFFFF"/>
                </a:solidFill>
              </a:rPr>
              <a:t>possibile </a:t>
            </a:r>
            <a:r>
              <a:rPr spc="-5" dirty="0">
                <a:solidFill>
                  <a:srgbClr val="FFFFFF"/>
                </a:solidFill>
              </a:rPr>
              <a:t>praticarla </a:t>
            </a:r>
            <a:r>
              <a:rPr dirty="0">
                <a:solidFill>
                  <a:srgbClr val="FFFFFF"/>
                </a:solidFill>
              </a:rPr>
              <a:t>su sé</a:t>
            </a:r>
            <a:r>
              <a:rPr spc="-5" dirty="0">
                <a:solidFill>
                  <a:srgbClr val="FFFFFF"/>
                </a:solidFill>
              </a:rPr>
              <a:t> stessi</a:t>
            </a:r>
          </a:p>
        </p:txBody>
      </p:sp>
      <p:pic>
        <p:nvPicPr>
          <p:cNvPr id="4" name="object 4"/>
          <p:cNvPicPr/>
          <p:nvPr/>
        </p:nvPicPr>
        <p:blipFill>
          <a:blip r:embed="rId2" cstate="print"/>
          <a:stretch>
            <a:fillRect/>
          </a:stretch>
        </p:blipFill>
        <p:spPr>
          <a:xfrm>
            <a:off x="6049379" y="1524000"/>
            <a:ext cx="2637421" cy="4618367"/>
          </a:xfrm>
          <a:prstGeom prst="rect">
            <a:avLst/>
          </a:prstGeom>
        </p:spPr>
      </p:pic>
      <p:sp>
        <p:nvSpPr>
          <p:cNvPr id="5" name="object 5"/>
          <p:cNvSpPr txBox="1"/>
          <p:nvPr/>
        </p:nvSpPr>
        <p:spPr>
          <a:xfrm>
            <a:off x="33019" y="1103827"/>
            <a:ext cx="8779510" cy="1804035"/>
          </a:xfrm>
          <a:prstGeom prst="rect">
            <a:avLst/>
          </a:prstGeom>
        </p:spPr>
        <p:txBody>
          <a:bodyPr vert="horz" wrap="square" lIns="0" tIns="12700" rIns="0" bIns="0" rtlCol="0">
            <a:spAutoFit/>
          </a:bodyPr>
          <a:lstStyle/>
          <a:p>
            <a:pPr marL="23495">
              <a:lnSpc>
                <a:spcPct val="100000"/>
              </a:lnSpc>
              <a:spcBef>
                <a:spcPts val="100"/>
              </a:spcBef>
            </a:pPr>
            <a:r>
              <a:rPr sz="1800" dirty="0">
                <a:solidFill>
                  <a:srgbClr val="232425"/>
                </a:solidFill>
                <a:latin typeface="Arial MT"/>
                <a:cs typeface="Arial MT"/>
              </a:rPr>
              <a:t>Le </a:t>
            </a:r>
            <a:r>
              <a:rPr sz="1800" spc="-5" dirty="0">
                <a:solidFill>
                  <a:srgbClr val="232425"/>
                </a:solidFill>
                <a:latin typeface="Arial MT"/>
                <a:cs typeface="Arial MT"/>
              </a:rPr>
              <a:t>modalità</a:t>
            </a:r>
            <a:r>
              <a:rPr sz="1800" dirty="0">
                <a:solidFill>
                  <a:srgbClr val="232425"/>
                </a:solidFill>
                <a:latin typeface="Arial MT"/>
                <a:cs typeface="Arial MT"/>
              </a:rPr>
              <a:t> con cui </a:t>
            </a:r>
            <a:r>
              <a:rPr sz="1800" spc="-5" dirty="0">
                <a:solidFill>
                  <a:srgbClr val="232425"/>
                </a:solidFill>
                <a:latin typeface="Arial MT"/>
                <a:cs typeface="Arial MT"/>
              </a:rPr>
              <a:t>praticare</a:t>
            </a:r>
            <a:r>
              <a:rPr sz="1800" dirty="0">
                <a:solidFill>
                  <a:srgbClr val="232425"/>
                </a:solidFill>
                <a:latin typeface="Arial MT"/>
                <a:cs typeface="Arial MT"/>
              </a:rPr>
              <a:t> la manovra di Heimlich su sé </a:t>
            </a:r>
            <a:r>
              <a:rPr sz="1800" spc="-5" dirty="0">
                <a:solidFill>
                  <a:srgbClr val="232425"/>
                </a:solidFill>
                <a:latin typeface="Arial MT"/>
                <a:cs typeface="Arial MT"/>
              </a:rPr>
              <a:t>stessi</a:t>
            </a:r>
            <a:r>
              <a:rPr sz="1800" dirty="0">
                <a:solidFill>
                  <a:srgbClr val="232425"/>
                </a:solidFill>
                <a:latin typeface="Arial MT"/>
                <a:cs typeface="Arial MT"/>
              </a:rPr>
              <a:t> possono essere due:</a:t>
            </a:r>
            <a:endParaRPr sz="1800">
              <a:latin typeface="Arial MT"/>
              <a:cs typeface="Arial MT"/>
            </a:endParaRPr>
          </a:p>
          <a:p>
            <a:pPr>
              <a:lnSpc>
                <a:spcPct val="100000"/>
              </a:lnSpc>
              <a:spcBef>
                <a:spcPts val="50"/>
              </a:spcBef>
            </a:pPr>
            <a:endParaRPr sz="2600">
              <a:latin typeface="Arial MT"/>
              <a:cs typeface="Arial MT"/>
            </a:endParaRPr>
          </a:p>
          <a:p>
            <a:pPr marL="12700" marR="2869565">
              <a:lnSpc>
                <a:spcPct val="101899"/>
              </a:lnSpc>
            </a:pPr>
            <a:r>
              <a:rPr sz="1800" dirty="0">
                <a:solidFill>
                  <a:srgbClr val="232425"/>
                </a:solidFill>
                <a:latin typeface="Arial MT"/>
                <a:cs typeface="Arial MT"/>
              </a:rPr>
              <a:t>E’ possibile procedere posizionando le proprie mani </a:t>
            </a:r>
            <a:r>
              <a:rPr sz="1800" spc="5" dirty="0">
                <a:solidFill>
                  <a:srgbClr val="232425"/>
                </a:solidFill>
                <a:latin typeface="Arial MT"/>
                <a:cs typeface="Arial MT"/>
              </a:rPr>
              <a:t> </a:t>
            </a:r>
            <a:r>
              <a:rPr sz="1800" dirty="0">
                <a:solidFill>
                  <a:srgbClr val="232425"/>
                </a:solidFill>
                <a:latin typeface="Arial MT"/>
                <a:cs typeface="Arial MT"/>
              </a:rPr>
              <a:t>chiuse</a:t>
            </a:r>
            <a:r>
              <a:rPr sz="1800" spc="-5" dirty="0">
                <a:solidFill>
                  <a:srgbClr val="232425"/>
                </a:solidFill>
                <a:latin typeface="Arial MT"/>
                <a:cs typeface="Arial MT"/>
              </a:rPr>
              <a:t> </a:t>
            </a:r>
            <a:r>
              <a:rPr sz="1800" dirty="0">
                <a:solidFill>
                  <a:srgbClr val="232425"/>
                </a:solidFill>
                <a:latin typeface="Arial MT"/>
                <a:cs typeface="Arial MT"/>
              </a:rPr>
              <a:t>a pugno </a:t>
            </a:r>
            <a:r>
              <a:rPr sz="1800" spc="-5" dirty="0">
                <a:solidFill>
                  <a:srgbClr val="232425"/>
                </a:solidFill>
                <a:latin typeface="Arial MT"/>
                <a:cs typeface="Arial MT"/>
              </a:rPr>
              <a:t>fra</a:t>
            </a:r>
            <a:r>
              <a:rPr sz="1800" dirty="0">
                <a:solidFill>
                  <a:srgbClr val="232425"/>
                </a:solidFill>
                <a:latin typeface="Arial MT"/>
                <a:cs typeface="Arial MT"/>
              </a:rPr>
              <a:t> </a:t>
            </a:r>
            <a:r>
              <a:rPr sz="1800" spc="-5" dirty="0">
                <a:solidFill>
                  <a:srgbClr val="232425"/>
                </a:solidFill>
                <a:latin typeface="Arial MT"/>
                <a:cs typeface="Arial MT"/>
              </a:rPr>
              <a:t>sterno</a:t>
            </a:r>
            <a:r>
              <a:rPr sz="1800" dirty="0">
                <a:solidFill>
                  <a:srgbClr val="232425"/>
                </a:solidFill>
                <a:latin typeface="Arial MT"/>
                <a:cs typeface="Arial MT"/>
              </a:rPr>
              <a:t> e</a:t>
            </a:r>
            <a:r>
              <a:rPr sz="1800" spc="-5" dirty="0">
                <a:solidFill>
                  <a:srgbClr val="232425"/>
                </a:solidFill>
                <a:latin typeface="Arial MT"/>
                <a:cs typeface="Arial MT"/>
              </a:rPr>
              <a:t> </a:t>
            </a:r>
            <a:r>
              <a:rPr sz="1800" dirty="0">
                <a:solidFill>
                  <a:srgbClr val="232425"/>
                </a:solidFill>
                <a:latin typeface="Arial MT"/>
                <a:cs typeface="Arial MT"/>
              </a:rPr>
              <a:t>ombelico ed </a:t>
            </a:r>
            <a:r>
              <a:rPr sz="1800" spc="-5" dirty="0">
                <a:solidFill>
                  <a:srgbClr val="232425"/>
                </a:solidFill>
                <a:latin typeface="Arial MT"/>
                <a:cs typeface="Arial MT"/>
              </a:rPr>
              <a:t>esercitando </a:t>
            </a:r>
            <a:r>
              <a:rPr sz="1800" dirty="0">
                <a:solidFill>
                  <a:srgbClr val="232425"/>
                </a:solidFill>
                <a:latin typeface="Arial MT"/>
                <a:cs typeface="Arial MT"/>
              </a:rPr>
              <a:t> pressioni addominali dal basso verso </a:t>
            </a:r>
            <a:r>
              <a:rPr sz="1800" spc="-5" dirty="0">
                <a:solidFill>
                  <a:srgbClr val="232425"/>
                </a:solidFill>
                <a:latin typeface="Arial MT"/>
                <a:cs typeface="Arial MT"/>
              </a:rPr>
              <a:t>l'alto fino </a:t>
            </a:r>
            <a:r>
              <a:rPr sz="1800" dirty="0">
                <a:solidFill>
                  <a:srgbClr val="232425"/>
                </a:solidFill>
                <a:latin typeface="Arial MT"/>
                <a:cs typeface="Arial MT"/>
              </a:rPr>
              <a:t>a </a:t>
            </a:r>
            <a:r>
              <a:rPr sz="1800" spc="-5" dirty="0">
                <a:solidFill>
                  <a:srgbClr val="232425"/>
                </a:solidFill>
                <a:latin typeface="Arial MT"/>
                <a:cs typeface="Arial MT"/>
              </a:rPr>
              <a:t>quando il </a:t>
            </a:r>
            <a:r>
              <a:rPr sz="1800" spc="-490" dirty="0">
                <a:solidFill>
                  <a:srgbClr val="232425"/>
                </a:solidFill>
                <a:latin typeface="Arial MT"/>
                <a:cs typeface="Arial MT"/>
              </a:rPr>
              <a:t> </a:t>
            </a:r>
            <a:r>
              <a:rPr sz="1800" dirty="0">
                <a:solidFill>
                  <a:srgbClr val="232425"/>
                </a:solidFill>
                <a:latin typeface="Arial MT"/>
                <a:cs typeface="Arial MT"/>
              </a:rPr>
              <a:t>corpo</a:t>
            </a:r>
            <a:r>
              <a:rPr sz="1800" spc="-5" dirty="0">
                <a:solidFill>
                  <a:srgbClr val="232425"/>
                </a:solidFill>
                <a:latin typeface="Arial MT"/>
                <a:cs typeface="Arial MT"/>
              </a:rPr>
              <a:t> estraneo</a:t>
            </a:r>
            <a:r>
              <a:rPr sz="1800" dirty="0">
                <a:solidFill>
                  <a:srgbClr val="232425"/>
                </a:solidFill>
                <a:latin typeface="Arial MT"/>
                <a:cs typeface="Arial MT"/>
              </a:rPr>
              <a:t> non viene</a:t>
            </a:r>
            <a:r>
              <a:rPr sz="1800" spc="-5" dirty="0">
                <a:solidFill>
                  <a:srgbClr val="232425"/>
                </a:solidFill>
                <a:latin typeface="Arial MT"/>
                <a:cs typeface="Arial MT"/>
              </a:rPr>
              <a:t> </a:t>
            </a:r>
            <a:r>
              <a:rPr sz="1800" dirty="0">
                <a:solidFill>
                  <a:srgbClr val="232425"/>
                </a:solidFill>
                <a:latin typeface="Arial MT"/>
                <a:cs typeface="Arial MT"/>
              </a:rPr>
              <a:t>espulso;</a:t>
            </a:r>
            <a:endParaRPr sz="1800">
              <a:latin typeface="Arial MT"/>
              <a:cs typeface="Arial MT"/>
            </a:endParaRPr>
          </a:p>
        </p:txBody>
      </p:sp>
      <p:sp>
        <p:nvSpPr>
          <p:cNvPr id="6" name="object 6"/>
          <p:cNvSpPr txBox="1"/>
          <p:nvPr/>
        </p:nvSpPr>
        <p:spPr>
          <a:xfrm>
            <a:off x="33019" y="3886200"/>
            <a:ext cx="5643245" cy="1696720"/>
          </a:xfrm>
          <a:prstGeom prst="rect">
            <a:avLst/>
          </a:prstGeom>
        </p:spPr>
        <p:txBody>
          <a:bodyPr vert="horz" wrap="square" lIns="0" tIns="6985" rIns="0" bIns="0" rtlCol="0">
            <a:spAutoFit/>
          </a:bodyPr>
          <a:lstStyle/>
          <a:p>
            <a:pPr marL="12700" marR="5080">
              <a:lnSpc>
                <a:spcPct val="101899"/>
              </a:lnSpc>
              <a:spcBef>
                <a:spcPts val="55"/>
              </a:spcBef>
            </a:pPr>
            <a:r>
              <a:rPr sz="1800" dirty="0">
                <a:solidFill>
                  <a:srgbClr val="232425"/>
                </a:solidFill>
                <a:latin typeface="Arial MT"/>
                <a:cs typeface="Arial MT"/>
              </a:rPr>
              <a:t>È possibile avvalersi </a:t>
            </a:r>
            <a:r>
              <a:rPr sz="1800" spc="-5" dirty="0">
                <a:solidFill>
                  <a:srgbClr val="232425"/>
                </a:solidFill>
                <a:latin typeface="Arial MT"/>
                <a:cs typeface="Arial MT"/>
              </a:rPr>
              <a:t>dell'aiuto </a:t>
            </a:r>
            <a:r>
              <a:rPr sz="1800" dirty="0">
                <a:solidFill>
                  <a:srgbClr val="232425"/>
                </a:solidFill>
                <a:latin typeface="Arial MT"/>
                <a:cs typeface="Arial MT"/>
              </a:rPr>
              <a:t>di un </a:t>
            </a:r>
            <a:r>
              <a:rPr sz="1800" spc="-5" dirty="0">
                <a:solidFill>
                  <a:srgbClr val="232425"/>
                </a:solidFill>
                <a:latin typeface="Arial MT"/>
                <a:cs typeface="Arial MT"/>
              </a:rPr>
              <a:t>oggetto </a:t>
            </a:r>
            <a:r>
              <a:rPr sz="1800" dirty="0">
                <a:solidFill>
                  <a:srgbClr val="232425"/>
                </a:solidFill>
                <a:latin typeface="Arial MT"/>
                <a:cs typeface="Arial MT"/>
              </a:rPr>
              <a:t>fisso - </a:t>
            </a:r>
            <a:r>
              <a:rPr sz="1800" spc="5" dirty="0">
                <a:solidFill>
                  <a:srgbClr val="232425"/>
                </a:solidFill>
                <a:latin typeface="Arial MT"/>
                <a:cs typeface="Arial MT"/>
              </a:rPr>
              <a:t> </a:t>
            </a:r>
            <a:r>
              <a:rPr sz="1800" dirty="0">
                <a:solidFill>
                  <a:srgbClr val="232425"/>
                </a:solidFill>
                <a:latin typeface="Arial MT"/>
                <a:cs typeface="Arial MT"/>
              </a:rPr>
              <a:t>come, ad esempio, una sedia </a:t>
            </a:r>
            <a:r>
              <a:rPr sz="1800" spc="-5" dirty="0">
                <a:solidFill>
                  <a:srgbClr val="232425"/>
                </a:solidFill>
                <a:latin typeface="Arial MT"/>
                <a:cs typeface="Arial MT"/>
              </a:rPr>
              <a:t>dotata </a:t>
            </a:r>
            <a:r>
              <a:rPr sz="1800" dirty="0">
                <a:solidFill>
                  <a:srgbClr val="232425"/>
                </a:solidFill>
                <a:latin typeface="Arial MT"/>
                <a:cs typeface="Arial MT"/>
              </a:rPr>
              <a:t>di uno schienale </a:t>
            </a:r>
            <a:r>
              <a:rPr sz="1800" spc="5" dirty="0">
                <a:solidFill>
                  <a:srgbClr val="232425"/>
                </a:solidFill>
                <a:latin typeface="Arial MT"/>
                <a:cs typeface="Arial MT"/>
              </a:rPr>
              <a:t> </a:t>
            </a:r>
            <a:r>
              <a:rPr sz="1800" spc="-5" dirty="0">
                <a:solidFill>
                  <a:srgbClr val="232425"/>
                </a:solidFill>
                <a:latin typeface="Arial MT"/>
                <a:cs typeface="Arial MT"/>
              </a:rPr>
              <a:t>sufficientemente alto </a:t>
            </a:r>
            <a:r>
              <a:rPr sz="1800" dirty="0">
                <a:solidFill>
                  <a:srgbClr val="232425"/>
                </a:solidFill>
                <a:latin typeface="Arial MT"/>
                <a:cs typeface="Arial MT"/>
              </a:rPr>
              <a:t>o la spalliera di un divano o di una </a:t>
            </a:r>
            <a:r>
              <a:rPr sz="1800" spc="-490" dirty="0">
                <a:solidFill>
                  <a:srgbClr val="232425"/>
                </a:solidFill>
                <a:latin typeface="Arial MT"/>
                <a:cs typeface="Arial MT"/>
              </a:rPr>
              <a:t> </a:t>
            </a:r>
            <a:r>
              <a:rPr sz="1800" spc="-5" dirty="0">
                <a:solidFill>
                  <a:srgbClr val="232425"/>
                </a:solidFill>
                <a:latin typeface="Arial MT"/>
                <a:cs typeface="Arial MT"/>
              </a:rPr>
              <a:t>poltrona </a:t>
            </a:r>
            <a:r>
              <a:rPr sz="1800" dirty="0">
                <a:solidFill>
                  <a:srgbClr val="232425"/>
                </a:solidFill>
                <a:latin typeface="Arial MT"/>
                <a:cs typeface="Arial MT"/>
              </a:rPr>
              <a:t>- appoggiandovi la </a:t>
            </a:r>
            <a:r>
              <a:rPr sz="1800" spc="-5" dirty="0">
                <a:solidFill>
                  <a:srgbClr val="232425"/>
                </a:solidFill>
                <a:latin typeface="Arial MT"/>
                <a:cs typeface="Arial MT"/>
              </a:rPr>
              <a:t>parte alta </a:t>
            </a:r>
            <a:r>
              <a:rPr sz="1800" dirty="0">
                <a:solidFill>
                  <a:srgbClr val="232425"/>
                </a:solidFill>
                <a:latin typeface="Arial MT"/>
                <a:cs typeface="Arial MT"/>
              </a:rPr>
              <a:t>dell'addome ed </a:t>
            </a:r>
            <a:r>
              <a:rPr sz="1800" spc="5" dirty="0">
                <a:solidFill>
                  <a:srgbClr val="232425"/>
                </a:solidFill>
                <a:latin typeface="Arial MT"/>
                <a:cs typeface="Arial MT"/>
              </a:rPr>
              <a:t> </a:t>
            </a:r>
            <a:r>
              <a:rPr sz="1800" spc="-5" dirty="0">
                <a:solidFill>
                  <a:srgbClr val="232425"/>
                </a:solidFill>
                <a:latin typeface="Arial MT"/>
                <a:cs typeface="Arial MT"/>
              </a:rPr>
              <a:t>esercitando </a:t>
            </a:r>
            <a:r>
              <a:rPr sz="1800" dirty="0">
                <a:solidFill>
                  <a:srgbClr val="232425"/>
                </a:solidFill>
                <a:latin typeface="Arial MT"/>
                <a:cs typeface="Arial MT"/>
              </a:rPr>
              <a:t>delle pressioni dal basso verso </a:t>
            </a:r>
            <a:r>
              <a:rPr sz="1800" spc="-5" dirty="0">
                <a:solidFill>
                  <a:srgbClr val="232425"/>
                </a:solidFill>
                <a:latin typeface="Arial MT"/>
                <a:cs typeface="Arial MT"/>
              </a:rPr>
              <a:t>l'alto </a:t>
            </a:r>
            <a:r>
              <a:rPr sz="1800" dirty="0">
                <a:solidFill>
                  <a:srgbClr val="232425"/>
                </a:solidFill>
                <a:latin typeface="Arial MT"/>
                <a:cs typeface="Arial MT"/>
              </a:rPr>
              <a:t>fin </a:t>
            </a:r>
            <a:r>
              <a:rPr sz="1800" spc="5" dirty="0">
                <a:solidFill>
                  <a:srgbClr val="232425"/>
                </a:solidFill>
                <a:latin typeface="Arial MT"/>
                <a:cs typeface="Arial MT"/>
              </a:rPr>
              <a:t> </a:t>
            </a:r>
            <a:r>
              <a:rPr sz="1800" dirty="0">
                <a:solidFill>
                  <a:srgbClr val="232425"/>
                </a:solidFill>
                <a:latin typeface="Arial MT"/>
                <a:cs typeface="Arial MT"/>
              </a:rPr>
              <a:t>quando</a:t>
            </a:r>
            <a:r>
              <a:rPr sz="1800" spc="-5" dirty="0">
                <a:solidFill>
                  <a:srgbClr val="232425"/>
                </a:solidFill>
                <a:latin typeface="Arial MT"/>
                <a:cs typeface="Arial MT"/>
              </a:rPr>
              <a:t> </a:t>
            </a:r>
            <a:r>
              <a:rPr sz="1800" dirty="0">
                <a:solidFill>
                  <a:srgbClr val="232425"/>
                </a:solidFill>
                <a:latin typeface="Arial MT"/>
                <a:cs typeface="Arial MT"/>
              </a:rPr>
              <a:t>non verrà</a:t>
            </a:r>
            <a:r>
              <a:rPr sz="1800" spc="-5" dirty="0">
                <a:solidFill>
                  <a:srgbClr val="232425"/>
                </a:solidFill>
                <a:latin typeface="Arial MT"/>
                <a:cs typeface="Arial MT"/>
              </a:rPr>
              <a:t> </a:t>
            </a:r>
            <a:r>
              <a:rPr sz="1800" dirty="0">
                <a:solidFill>
                  <a:srgbClr val="232425"/>
                </a:solidFill>
                <a:latin typeface="Arial MT"/>
                <a:cs typeface="Arial MT"/>
              </a:rPr>
              <a:t>espulso il</a:t>
            </a:r>
            <a:r>
              <a:rPr sz="1800" spc="-5" dirty="0">
                <a:solidFill>
                  <a:srgbClr val="232425"/>
                </a:solidFill>
                <a:latin typeface="Arial MT"/>
                <a:cs typeface="Arial MT"/>
              </a:rPr>
              <a:t> </a:t>
            </a:r>
            <a:r>
              <a:rPr sz="1800" dirty="0">
                <a:solidFill>
                  <a:srgbClr val="232425"/>
                </a:solidFill>
                <a:latin typeface="Arial MT"/>
                <a:cs typeface="Arial MT"/>
              </a:rPr>
              <a:t>corpo </a:t>
            </a:r>
            <a:r>
              <a:rPr sz="1800" spc="-5" dirty="0">
                <a:solidFill>
                  <a:srgbClr val="232425"/>
                </a:solidFill>
                <a:latin typeface="Arial MT"/>
                <a:cs typeface="Arial MT"/>
              </a:rPr>
              <a:t>estraneo.</a:t>
            </a:r>
            <a:endParaRPr sz="1800" dirty="0">
              <a:latin typeface="Arial MT"/>
              <a:cs typeface="Arial MT"/>
            </a:endParaRP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85887" y="424358"/>
            <a:ext cx="5737225"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00B050"/>
                </a:solidFill>
                <a:latin typeface="Times New Roman"/>
                <a:cs typeface="Times New Roman"/>
              </a:rPr>
              <a:t>OSTRUZIONE</a:t>
            </a:r>
            <a:r>
              <a:rPr sz="2400" spc="-15" dirty="0">
                <a:solidFill>
                  <a:srgbClr val="00B050"/>
                </a:solidFill>
                <a:latin typeface="Times New Roman"/>
                <a:cs typeface="Times New Roman"/>
              </a:rPr>
              <a:t> </a:t>
            </a:r>
            <a:r>
              <a:rPr sz="2400" b="1" spc="-65" dirty="0">
                <a:solidFill>
                  <a:srgbClr val="00B050"/>
                </a:solidFill>
                <a:latin typeface="Times New Roman"/>
                <a:cs typeface="Times New Roman"/>
              </a:rPr>
              <a:t>GRAVE</a:t>
            </a:r>
            <a:r>
              <a:rPr sz="2400" b="1" spc="-10" dirty="0">
                <a:solidFill>
                  <a:srgbClr val="00B050"/>
                </a:solidFill>
                <a:latin typeface="Times New Roman"/>
                <a:cs typeface="Times New Roman"/>
              </a:rPr>
              <a:t> </a:t>
            </a:r>
            <a:r>
              <a:rPr sz="2400" spc="-5" dirty="0">
                <a:solidFill>
                  <a:srgbClr val="00B050"/>
                </a:solidFill>
                <a:latin typeface="Times New Roman"/>
                <a:cs typeface="Times New Roman"/>
              </a:rPr>
              <a:t>DELLE</a:t>
            </a:r>
            <a:r>
              <a:rPr sz="2400" spc="-55" dirty="0">
                <a:solidFill>
                  <a:srgbClr val="00B050"/>
                </a:solidFill>
                <a:latin typeface="Times New Roman"/>
                <a:cs typeface="Times New Roman"/>
              </a:rPr>
              <a:t> </a:t>
            </a:r>
            <a:r>
              <a:rPr sz="2400" dirty="0">
                <a:solidFill>
                  <a:srgbClr val="00B050"/>
                </a:solidFill>
                <a:latin typeface="Times New Roman"/>
                <a:cs typeface="Times New Roman"/>
              </a:rPr>
              <a:t>VIE</a:t>
            </a:r>
            <a:r>
              <a:rPr sz="2400" spc="-140" dirty="0">
                <a:solidFill>
                  <a:srgbClr val="00B050"/>
                </a:solidFill>
                <a:latin typeface="Times New Roman"/>
                <a:cs typeface="Times New Roman"/>
              </a:rPr>
              <a:t> </a:t>
            </a:r>
            <a:r>
              <a:rPr sz="2400" spc="-5" dirty="0">
                <a:solidFill>
                  <a:srgbClr val="00B050"/>
                </a:solidFill>
                <a:latin typeface="Times New Roman"/>
                <a:cs typeface="Times New Roman"/>
              </a:rPr>
              <a:t>AEREE</a:t>
            </a:r>
            <a:endParaRPr sz="2400">
              <a:latin typeface="Times New Roman"/>
              <a:cs typeface="Times New Roman"/>
            </a:endParaRPr>
          </a:p>
        </p:txBody>
      </p:sp>
      <p:pic>
        <p:nvPicPr>
          <p:cNvPr id="3" name="object 3"/>
          <p:cNvPicPr/>
          <p:nvPr/>
        </p:nvPicPr>
        <p:blipFill>
          <a:blip r:embed="rId2" cstate="print"/>
          <a:stretch>
            <a:fillRect/>
          </a:stretch>
        </p:blipFill>
        <p:spPr>
          <a:xfrm>
            <a:off x="179387" y="1564029"/>
            <a:ext cx="2293864" cy="2931086"/>
          </a:xfrm>
          <a:prstGeom prst="rect">
            <a:avLst/>
          </a:prstGeom>
        </p:spPr>
      </p:pic>
      <p:sp>
        <p:nvSpPr>
          <p:cNvPr id="4" name="object 4"/>
          <p:cNvSpPr txBox="1"/>
          <p:nvPr/>
        </p:nvSpPr>
        <p:spPr>
          <a:xfrm>
            <a:off x="100012" y="927596"/>
            <a:ext cx="9021445" cy="4987290"/>
          </a:xfrm>
          <a:prstGeom prst="rect">
            <a:avLst/>
          </a:prstGeom>
        </p:spPr>
        <p:txBody>
          <a:bodyPr vert="horz" wrap="square" lIns="0" tIns="12700" rIns="0" bIns="0" rtlCol="0">
            <a:spAutoFit/>
          </a:bodyPr>
          <a:lstStyle/>
          <a:p>
            <a:pPr marL="2495550">
              <a:lnSpc>
                <a:spcPct val="100000"/>
              </a:lnSpc>
              <a:spcBef>
                <a:spcPts val="100"/>
              </a:spcBef>
            </a:pPr>
            <a:r>
              <a:rPr sz="2400" b="1" spc="-25" dirty="0">
                <a:solidFill>
                  <a:srgbClr val="333399"/>
                </a:solidFill>
                <a:latin typeface="Times New Roman"/>
                <a:cs typeface="Times New Roman"/>
              </a:rPr>
              <a:t>PAZIENTE</a:t>
            </a:r>
            <a:r>
              <a:rPr sz="2400" b="1" spc="-15" dirty="0">
                <a:solidFill>
                  <a:srgbClr val="333399"/>
                </a:solidFill>
                <a:latin typeface="Times New Roman"/>
                <a:cs typeface="Times New Roman"/>
              </a:rPr>
              <a:t> </a:t>
            </a:r>
            <a:r>
              <a:rPr sz="2400" b="1" spc="-5" dirty="0">
                <a:solidFill>
                  <a:srgbClr val="333399"/>
                </a:solidFill>
                <a:latin typeface="Times New Roman"/>
                <a:cs typeface="Times New Roman"/>
              </a:rPr>
              <a:t>INCOSCIENTE</a:t>
            </a:r>
            <a:endParaRPr sz="2400">
              <a:latin typeface="Times New Roman"/>
              <a:cs typeface="Times New Roman"/>
            </a:endParaRPr>
          </a:p>
          <a:p>
            <a:pPr marL="2495550" marR="5080">
              <a:lnSpc>
                <a:spcPts val="2100"/>
              </a:lnSpc>
              <a:spcBef>
                <a:spcPts val="2105"/>
              </a:spcBef>
            </a:pPr>
            <a:r>
              <a:rPr sz="1800" dirty="0">
                <a:latin typeface="Times New Roman"/>
                <a:cs typeface="Times New Roman"/>
              </a:rPr>
              <a:t>Se</a:t>
            </a:r>
            <a:r>
              <a:rPr sz="1800" spc="-5" dirty="0">
                <a:latin typeface="Times New Roman"/>
                <a:cs typeface="Times New Roman"/>
              </a:rPr>
              <a:t> invece il</a:t>
            </a:r>
            <a:r>
              <a:rPr sz="1800" dirty="0">
                <a:latin typeface="Times New Roman"/>
                <a:cs typeface="Times New Roman"/>
              </a:rPr>
              <a:t> </a:t>
            </a:r>
            <a:r>
              <a:rPr sz="1800" spc="-5" dirty="0">
                <a:latin typeface="Times New Roman"/>
                <a:cs typeface="Times New Roman"/>
              </a:rPr>
              <a:t>paziente </a:t>
            </a:r>
            <a:r>
              <a:rPr sz="1800" dirty="0">
                <a:latin typeface="Times New Roman"/>
                <a:cs typeface="Times New Roman"/>
              </a:rPr>
              <a:t>è</a:t>
            </a:r>
            <a:r>
              <a:rPr sz="1800" spc="-5" dirty="0">
                <a:latin typeface="Times New Roman"/>
                <a:cs typeface="Times New Roman"/>
              </a:rPr>
              <a:t> privo</a:t>
            </a:r>
            <a:r>
              <a:rPr sz="1800" spc="5" dirty="0">
                <a:latin typeface="Times New Roman"/>
                <a:cs typeface="Times New Roman"/>
              </a:rPr>
              <a:t> </a:t>
            </a:r>
            <a:r>
              <a:rPr sz="1800" dirty="0">
                <a:latin typeface="Times New Roman"/>
                <a:cs typeface="Times New Roman"/>
              </a:rPr>
              <a:t>di</a:t>
            </a:r>
            <a:r>
              <a:rPr sz="1800" spc="-5" dirty="0">
                <a:latin typeface="Times New Roman"/>
                <a:cs typeface="Times New Roman"/>
              </a:rPr>
              <a:t> coscienza </a:t>
            </a:r>
            <a:r>
              <a:rPr sz="1800" dirty="0">
                <a:latin typeface="Times New Roman"/>
                <a:cs typeface="Times New Roman"/>
              </a:rPr>
              <a:t>o</a:t>
            </a:r>
            <a:r>
              <a:rPr sz="1800" spc="5" dirty="0">
                <a:latin typeface="Times New Roman"/>
                <a:cs typeface="Times New Roman"/>
              </a:rPr>
              <a:t> </a:t>
            </a:r>
            <a:r>
              <a:rPr sz="1800" spc="-5" dirty="0">
                <a:latin typeface="Times New Roman"/>
                <a:cs typeface="Times New Roman"/>
              </a:rPr>
              <a:t>lo</a:t>
            </a:r>
            <a:r>
              <a:rPr sz="1800" dirty="0">
                <a:latin typeface="Times New Roman"/>
                <a:cs typeface="Times New Roman"/>
              </a:rPr>
              <a:t> </a:t>
            </a:r>
            <a:r>
              <a:rPr sz="1800" spc="-5" dirty="0">
                <a:latin typeface="Times New Roman"/>
                <a:cs typeface="Times New Roman"/>
              </a:rPr>
              <a:t>diviene,</a:t>
            </a:r>
            <a:r>
              <a:rPr sz="1800" dirty="0">
                <a:latin typeface="Times New Roman"/>
                <a:cs typeface="Times New Roman"/>
              </a:rPr>
              <a:t> </a:t>
            </a:r>
            <a:r>
              <a:rPr sz="1800" spc="-5" dirty="0">
                <a:latin typeface="Times New Roman"/>
                <a:cs typeface="Times New Roman"/>
              </a:rPr>
              <a:t>deve</a:t>
            </a:r>
            <a:r>
              <a:rPr sz="1800" spc="10" dirty="0">
                <a:latin typeface="Times New Roman"/>
                <a:cs typeface="Times New Roman"/>
              </a:rPr>
              <a:t> </a:t>
            </a:r>
            <a:r>
              <a:rPr sz="1800" spc="-5" dirty="0">
                <a:latin typeface="Times New Roman"/>
                <a:cs typeface="Times New Roman"/>
              </a:rPr>
              <a:t>essere </a:t>
            </a:r>
            <a:r>
              <a:rPr sz="1800" dirty="0">
                <a:latin typeface="Times New Roman"/>
                <a:cs typeface="Times New Roman"/>
              </a:rPr>
              <a:t> </a:t>
            </a:r>
            <a:r>
              <a:rPr sz="1800" spc="-5" dirty="0">
                <a:latin typeface="Times New Roman"/>
                <a:cs typeface="Times New Roman"/>
              </a:rPr>
              <a:t>adagiato</a:t>
            </a:r>
            <a:r>
              <a:rPr sz="1800" spc="20" dirty="0">
                <a:latin typeface="Times New Roman"/>
                <a:cs typeface="Times New Roman"/>
              </a:rPr>
              <a:t> </a:t>
            </a:r>
            <a:r>
              <a:rPr sz="1800" spc="-5" dirty="0">
                <a:latin typeface="Times New Roman"/>
                <a:cs typeface="Times New Roman"/>
              </a:rPr>
              <a:t>delicatamente</a:t>
            </a:r>
            <a:r>
              <a:rPr sz="1800" spc="15" dirty="0">
                <a:latin typeface="Times New Roman"/>
                <a:cs typeface="Times New Roman"/>
              </a:rPr>
              <a:t> </a:t>
            </a:r>
            <a:r>
              <a:rPr sz="1800" dirty="0">
                <a:latin typeface="Times New Roman"/>
                <a:cs typeface="Times New Roman"/>
              </a:rPr>
              <a:t>a</a:t>
            </a:r>
            <a:r>
              <a:rPr sz="1800" spc="15" dirty="0">
                <a:latin typeface="Times New Roman"/>
                <a:cs typeface="Times New Roman"/>
              </a:rPr>
              <a:t> </a:t>
            </a:r>
            <a:r>
              <a:rPr sz="1800" spc="-5" dirty="0">
                <a:latin typeface="Times New Roman"/>
                <a:cs typeface="Times New Roman"/>
              </a:rPr>
              <a:t>terra</a:t>
            </a:r>
            <a:r>
              <a:rPr sz="1800" spc="15" dirty="0">
                <a:latin typeface="Times New Roman"/>
                <a:cs typeface="Times New Roman"/>
              </a:rPr>
              <a:t> </a:t>
            </a:r>
            <a:r>
              <a:rPr sz="1800" dirty="0">
                <a:latin typeface="Times New Roman"/>
                <a:cs typeface="Times New Roman"/>
              </a:rPr>
              <a:t>(se</a:t>
            </a:r>
            <a:r>
              <a:rPr sz="1800" spc="20" dirty="0">
                <a:latin typeface="Times New Roman"/>
                <a:cs typeface="Times New Roman"/>
              </a:rPr>
              <a:t> </a:t>
            </a:r>
            <a:r>
              <a:rPr sz="1800" dirty="0">
                <a:latin typeface="Times New Roman"/>
                <a:cs typeface="Times New Roman"/>
              </a:rPr>
              <a:t>non</a:t>
            </a:r>
            <a:r>
              <a:rPr sz="1800" spc="20" dirty="0">
                <a:latin typeface="Times New Roman"/>
                <a:cs typeface="Times New Roman"/>
              </a:rPr>
              <a:t> </a:t>
            </a:r>
            <a:r>
              <a:rPr sz="1800" spc="-5" dirty="0">
                <a:latin typeface="Times New Roman"/>
                <a:cs typeface="Times New Roman"/>
              </a:rPr>
              <a:t>lo</a:t>
            </a:r>
            <a:r>
              <a:rPr sz="1800" spc="20" dirty="0">
                <a:latin typeface="Times New Roman"/>
                <a:cs typeface="Times New Roman"/>
              </a:rPr>
              <a:t> </a:t>
            </a:r>
            <a:r>
              <a:rPr sz="1800" dirty="0">
                <a:latin typeface="Times New Roman"/>
                <a:cs typeface="Times New Roman"/>
              </a:rPr>
              <a:t>è</a:t>
            </a:r>
            <a:r>
              <a:rPr sz="1800" spc="15" dirty="0">
                <a:latin typeface="Times New Roman"/>
                <a:cs typeface="Times New Roman"/>
              </a:rPr>
              <a:t> </a:t>
            </a:r>
            <a:r>
              <a:rPr sz="1800" spc="-5" dirty="0">
                <a:latin typeface="Times New Roman"/>
                <a:cs typeface="Times New Roman"/>
              </a:rPr>
              <a:t>già),</a:t>
            </a:r>
            <a:r>
              <a:rPr sz="1800" spc="25" dirty="0">
                <a:latin typeface="Times New Roman"/>
                <a:cs typeface="Times New Roman"/>
              </a:rPr>
              <a:t> </a:t>
            </a:r>
            <a:r>
              <a:rPr sz="1800" spc="-5" dirty="0">
                <a:latin typeface="Times New Roman"/>
                <a:cs typeface="Times New Roman"/>
              </a:rPr>
              <a:t>il</a:t>
            </a:r>
            <a:r>
              <a:rPr sz="1800" spc="15" dirty="0">
                <a:latin typeface="Times New Roman"/>
                <a:cs typeface="Times New Roman"/>
              </a:rPr>
              <a:t> </a:t>
            </a:r>
            <a:r>
              <a:rPr sz="1800" spc="-5" dirty="0">
                <a:latin typeface="Times New Roman"/>
                <a:cs typeface="Times New Roman"/>
              </a:rPr>
              <a:t>soccorritore</a:t>
            </a:r>
            <a:r>
              <a:rPr sz="1800" spc="15" dirty="0">
                <a:latin typeface="Times New Roman"/>
                <a:cs typeface="Times New Roman"/>
              </a:rPr>
              <a:t> </a:t>
            </a:r>
            <a:r>
              <a:rPr sz="1800" spc="-5" dirty="0">
                <a:latin typeface="Times New Roman"/>
                <a:cs typeface="Times New Roman"/>
              </a:rPr>
              <a:t>estende </a:t>
            </a:r>
            <a:r>
              <a:rPr sz="1800" dirty="0">
                <a:latin typeface="Times New Roman"/>
                <a:cs typeface="Times New Roman"/>
              </a:rPr>
              <a:t> </a:t>
            </a:r>
            <a:r>
              <a:rPr sz="1800" spc="-5" dirty="0">
                <a:latin typeface="Times New Roman"/>
                <a:cs typeface="Times New Roman"/>
              </a:rPr>
              <a:t>il capo</a:t>
            </a:r>
            <a:r>
              <a:rPr sz="1800" dirty="0">
                <a:latin typeface="Times New Roman"/>
                <a:cs typeface="Times New Roman"/>
              </a:rPr>
              <a:t> </a:t>
            </a:r>
            <a:r>
              <a:rPr sz="1800" spc="-5" dirty="0">
                <a:latin typeface="Times New Roman"/>
                <a:cs typeface="Times New Roman"/>
              </a:rPr>
              <a:t>della</a:t>
            </a:r>
            <a:r>
              <a:rPr sz="1800" spc="10" dirty="0">
                <a:latin typeface="Times New Roman"/>
                <a:cs typeface="Times New Roman"/>
              </a:rPr>
              <a:t> </a:t>
            </a:r>
            <a:r>
              <a:rPr sz="1800" spc="-5" dirty="0">
                <a:latin typeface="Times New Roman"/>
                <a:cs typeface="Times New Roman"/>
              </a:rPr>
              <a:t>vittima,</a:t>
            </a:r>
            <a:r>
              <a:rPr sz="1800" dirty="0">
                <a:latin typeface="Times New Roman"/>
                <a:cs typeface="Times New Roman"/>
              </a:rPr>
              <a:t> </a:t>
            </a:r>
            <a:r>
              <a:rPr sz="1800" spc="-5" dirty="0">
                <a:latin typeface="Times New Roman"/>
                <a:cs typeface="Times New Roman"/>
              </a:rPr>
              <a:t>controlla il</a:t>
            </a:r>
            <a:r>
              <a:rPr sz="1800" dirty="0">
                <a:latin typeface="Times New Roman"/>
                <a:cs typeface="Times New Roman"/>
              </a:rPr>
              <a:t> </a:t>
            </a:r>
            <a:r>
              <a:rPr sz="1800" spc="-5" dirty="0">
                <a:latin typeface="Times New Roman"/>
                <a:cs typeface="Times New Roman"/>
              </a:rPr>
              <a:t>cavo</a:t>
            </a:r>
            <a:r>
              <a:rPr sz="1800" dirty="0">
                <a:latin typeface="Times New Roman"/>
                <a:cs typeface="Times New Roman"/>
              </a:rPr>
              <a:t> </a:t>
            </a:r>
            <a:r>
              <a:rPr sz="1800" spc="-5" dirty="0">
                <a:latin typeface="Times New Roman"/>
                <a:cs typeface="Times New Roman"/>
              </a:rPr>
              <a:t>orale</a:t>
            </a:r>
            <a:r>
              <a:rPr sz="1800" spc="5" dirty="0">
                <a:latin typeface="Times New Roman"/>
                <a:cs typeface="Times New Roman"/>
              </a:rPr>
              <a:t> </a:t>
            </a:r>
            <a:r>
              <a:rPr sz="1800" spc="-5" dirty="0">
                <a:latin typeface="Times New Roman"/>
                <a:cs typeface="Times New Roman"/>
              </a:rPr>
              <a:t>alla</a:t>
            </a:r>
            <a:r>
              <a:rPr sz="1800" spc="5" dirty="0">
                <a:latin typeface="Times New Roman"/>
                <a:cs typeface="Times New Roman"/>
              </a:rPr>
              <a:t> </a:t>
            </a:r>
            <a:r>
              <a:rPr sz="1800" spc="-5" dirty="0">
                <a:latin typeface="Times New Roman"/>
                <a:cs typeface="Times New Roman"/>
              </a:rPr>
              <a:t>ricerca</a:t>
            </a:r>
            <a:r>
              <a:rPr sz="1800" spc="5" dirty="0">
                <a:latin typeface="Times New Roman"/>
                <a:cs typeface="Times New Roman"/>
              </a:rPr>
              <a:t> </a:t>
            </a:r>
            <a:r>
              <a:rPr sz="1800" dirty="0">
                <a:latin typeface="Times New Roman"/>
                <a:cs typeface="Times New Roman"/>
              </a:rPr>
              <a:t>di</a:t>
            </a:r>
            <a:r>
              <a:rPr sz="1800" spc="445" dirty="0">
                <a:latin typeface="Times New Roman"/>
                <a:cs typeface="Times New Roman"/>
              </a:rPr>
              <a:t> </a:t>
            </a:r>
            <a:r>
              <a:rPr sz="1800" spc="-5" dirty="0">
                <a:latin typeface="Times New Roman"/>
                <a:cs typeface="Times New Roman"/>
              </a:rPr>
              <a:t>corpi </a:t>
            </a:r>
            <a:r>
              <a:rPr sz="1800" dirty="0">
                <a:latin typeface="Times New Roman"/>
                <a:cs typeface="Times New Roman"/>
              </a:rPr>
              <a:t> </a:t>
            </a:r>
            <a:r>
              <a:rPr sz="1800" spc="-5" dirty="0">
                <a:latin typeface="Times New Roman"/>
                <a:cs typeface="Times New Roman"/>
              </a:rPr>
              <a:t>estranei,</a:t>
            </a:r>
            <a:r>
              <a:rPr sz="1800" dirty="0">
                <a:latin typeface="Times New Roman"/>
                <a:cs typeface="Times New Roman"/>
              </a:rPr>
              <a:t> </a:t>
            </a:r>
            <a:r>
              <a:rPr sz="1800" spc="-5" dirty="0">
                <a:latin typeface="Times New Roman"/>
                <a:cs typeface="Times New Roman"/>
              </a:rPr>
              <a:t>solleva</a:t>
            </a:r>
            <a:r>
              <a:rPr sz="1800" spc="10" dirty="0">
                <a:latin typeface="Times New Roman"/>
                <a:cs typeface="Times New Roman"/>
              </a:rPr>
              <a:t> </a:t>
            </a:r>
            <a:r>
              <a:rPr sz="1800" spc="-5" dirty="0">
                <a:latin typeface="Times New Roman"/>
                <a:cs typeface="Times New Roman"/>
              </a:rPr>
              <a:t>il</a:t>
            </a:r>
            <a:r>
              <a:rPr sz="1800" dirty="0">
                <a:latin typeface="Times New Roman"/>
                <a:cs typeface="Times New Roman"/>
              </a:rPr>
              <a:t> </a:t>
            </a:r>
            <a:r>
              <a:rPr sz="1800" spc="-5" dirty="0">
                <a:latin typeface="Times New Roman"/>
                <a:cs typeface="Times New Roman"/>
              </a:rPr>
              <a:t>mento</a:t>
            </a:r>
            <a:r>
              <a:rPr sz="1800" dirty="0">
                <a:latin typeface="Times New Roman"/>
                <a:cs typeface="Times New Roman"/>
              </a:rPr>
              <a:t> </a:t>
            </a:r>
            <a:r>
              <a:rPr sz="1800" spc="-5" dirty="0">
                <a:latin typeface="Times New Roman"/>
                <a:cs typeface="Times New Roman"/>
              </a:rPr>
              <a:t>e,</a:t>
            </a:r>
            <a:r>
              <a:rPr sz="1800" spc="5" dirty="0">
                <a:latin typeface="Times New Roman"/>
                <a:cs typeface="Times New Roman"/>
              </a:rPr>
              <a:t> </a:t>
            </a:r>
            <a:r>
              <a:rPr sz="1800" dirty="0">
                <a:latin typeface="Times New Roman"/>
                <a:cs typeface="Times New Roman"/>
              </a:rPr>
              <a:t>se</a:t>
            </a:r>
            <a:r>
              <a:rPr sz="1800" spc="-5" dirty="0">
                <a:latin typeface="Times New Roman"/>
                <a:cs typeface="Times New Roman"/>
              </a:rPr>
              <a:t> </a:t>
            </a:r>
            <a:r>
              <a:rPr sz="1800" dirty="0">
                <a:latin typeface="Times New Roman"/>
                <a:cs typeface="Times New Roman"/>
              </a:rPr>
              <a:t>è </a:t>
            </a:r>
            <a:r>
              <a:rPr sz="1800" spc="-5" dirty="0">
                <a:latin typeface="Times New Roman"/>
                <a:cs typeface="Times New Roman"/>
              </a:rPr>
              <a:t>stato</a:t>
            </a:r>
            <a:r>
              <a:rPr sz="1800" spc="5" dirty="0">
                <a:latin typeface="Times New Roman"/>
                <a:cs typeface="Times New Roman"/>
              </a:rPr>
              <a:t> </a:t>
            </a:r>
            <a:r>
              <a:rPr sz="1800" spc="-5" dirty="0">
                <a:latin typeface="Times New Roman"/>
                <a:cs typeface="Times New Roman"/>
              </a:rPr>
              <a:t>rinvenuto</a:t>
            </a:r>
            <a:r>
              <a:rPr sz="1800" dirty="0">
                <a:latin typeface="Times New Roman"/>
                <a:cs typeface="Times New Roman"/>
              </a:rPr>
              <a:t> </a:t>
            </a:r>
            <a:r>
              <a:rPr sz="1800" spc="-5" dirty="0">
                <a:latin typeface="Times New Roman"/>
                <a:cs typeface="Times New Roman"/>
              </a:rPr>
              <a:t>incosciente,</a:t>
            </a:r>
            <a:r>
              <a:rPr sz="1800" spc="5" dirty="0">
                <a:latin typeface="Times New Roman"/>
                <a:cs typeface="Times New Roman"/>
              </a:rPr>
              <a:t> </a:t>
            </a:r>
            <a:r>
              <a:rPr sz="1800" spc="-5" dirty="0">
                <a:latin typeface="Times New Roman"/>
                <a:cs typeface="Times New Roman"/>
              </a:rPr>
              <a:t>valuta il </a:t>
            </a:r>
            <a:r>
              <a:rPr sz="1800" dirty="0">
                <a:latin typeface="Times New Roman"/>
                <a:cs typeface="Times New Roman"/>
              </a:rPr>
              <a:t> </a:t>
            </a:r>
            <a:r>
              <a:rPr sz="1800" spc="-5" dirty="0">
                <a:latin typeface="Times New Roman"/>
                <a:cs typeface="Times New Roman"/>
              </a:rPr>
              <a:t>passaggio</a:t>
            </a:r>
            <a:r>
              <a:rPr sz="1800" dirty="0">
                <a:latin typeface="Times New Roman"/>
                <a:cs typeface="Times New Roman"/>
              </a:rPr>
              <a:t> di</a:t>
            </a:r>
            <a:r>
              <a:rPr sz="1800" spc="-5" dirty="0">
                <a:latin typeface="Times New Roman"/>
                <a:cs typeface="Times New Roman"/>
              </a:rPr>
              <a:t> aria </a:t>
            </a:r>
            <a:r>
              <a:rPr sz="1800" dirty="0">
                <a:latin typeface="Times New Roman"/>
                <a:cs typeface="Times New Roman"/>
              </a:rPr>
              <a:t>(GAS);</a:t>
            </a:r>
            <a:r>
              <a:rPr sz="1800" spc="-5" dirty="0">
                <a:latin typeface="Times New Roman"/>
                <a:cs typeface="Times New Roman"/>
              </a:rPr>
              <a:t> </a:t>
            </a:r>
            <a:r>
              <a:rPr sz="1800" dirty="0">
                <a:latin typeface="Times New Roman"/>
                <a:cs typeface="Times New Roman"/>
              </a:rPr>
              <a:t>se</a:t>
            </a:r>
            <a:r>
              <a:rPr sz="1800" spc="-5" dirty="0">
                <a:latin typeface="Times New Roman"/>
                <a:cs typeface="Times New Roman"/>
              </a:rPr>
              <a:t> invece diviene</a:t>
            </a:r>
            <a:r>
              <a:rPr sz="1800" dirty="0">
                <a:latin typeface="Times New Roman"/>
                <a:cs typeface="Times New Roman"/>
              </a:rPr>
              <a:t> </a:t>
            </a:r>
            <a:r>
              <a:rPr sz="1800" spc="-5" dirty="0">
                <a:latin typeface="Times New Roman"/>
                <a:cs typeface="Times New Roman"/>
              </a:rPr>
              <a:t>incosciente</a:t>
            </a:r>
            <a:r>
              <a:rPr sz="1800" spc="5" dirty="0">
                <a:latin typeface="Times New Roman"/>
                <a:cs typeface="Times New Roman"/>
              </a:rPr>
              <a:t> </a:t>
            </a:r>
            <a:r>
              <a:rPr sz="1800" spc="-5" dirty="0">
                <a:latin typeface="Times New Roman"/>
                <a:cs typeface="Times New Roman"/>
              </a:rPr>
              <a:t>mentre </a:t>
            </a:r>
            <a:r>
              <a:rPr sz="1800" dirty="0">
                <a:latin typeface="Times New Roman"/>
                <a:cs typeface="Times New Roman"/>
              </a:rPr>
              <a:t>si </a:t>
            </a:r>
            <a:r>
              <a:rPr sz="1800" spc="5" dirty="0">
                <a:latin typeface="Times New Roman"/>
                <a:cs typeface="Times New Roman"/>
              </a:rPr>
              <a:t> </a:t>
            </a:r>
            <a:r>
              <a:rPr sz="1800" spc="-5" dirty="0">
                <a:latin typeface="Times New Roman"/>
                <a:cs typeface="Times New Roman"/>
              </a:rPr>
              <a:t>eseguono</a:t>
            </a:r>
            <a:r>
              <a:rPr sz="1800" dirty="0">
                <a:latin typeface="Times New Roman"/>
                <a:cs typeface="Times New Roman"/>
              </a:rPr>
              <a:t> </a:t>
            </a:r>
            <a:r>
              <a:rPr sz="1800" spc="-5" dirty="0">
                <a:latin typeface="Times New Roman"/>
                <a:cs typeface="Times New Roman"/>
              </a:rPr>
              <a:t>le</a:t>
            </a:r>
            <a:r>
              <a:rPr sz="1800" dirty="0">
                <a:latin typeface="Times New Roman"/>
                <a:cs typeface="Times New Roman"/>
              </a:rPr>
              <a:t> </a:t>
            </a:r>
            <a:r>
              <a:rPr sz="1800" spc="-5" dirty="0">
                <a:latin typeface="Times New Roman"/>
                <a:cs typeface="Times New Roman"/>
              </a:rPr>
              <a:t>manovre</a:t>
            </a:r>
            <a:r>
              <a:rPr sz="1800" dirty="0">
                <a:latin typeface="Times New Roman"/>
                <a:cs typeface="Times New Roman"/>
              </a:rPr>
              <a:t> di </a:t>
            </a:r>
            <a:r>
              <a:rPr sz="1800" spc="-5" dirty="0">
                <a:latin typeface="Times New Roman"/>
                <a:cs typeface="Times New Roman"/>
              </a:rPr>
              <a:t>disostruzione in</a:t>
            </a:r>
            <a:r>
              <a:rPr sz="1800" spc="5" dirty="0">
                <a:latin typeface="Times New Roman"/>
                <a:cs typeface="Times New Roman"/>
              </a:rPr>
              <a:t> </a:t>
            </a:r>
            <a:r>
              <a:rPr sz="1800" spc="-5" dirty="0">
                <a:latin typeface="Times New Roman"/>
                <a:cs typeface="Times New Roman"/>
              </a:rPr>
              <a:t>piedi,</a:t>
            </a:r>
            <a:r>
              <a:rPr sz="1800" spc="5" dirty="0">
                <a:latin typeface="Times New Roman"/>
                <a:cs typeface="Times New Roman"/>
              </a:rPr>
              <a:t> </a:t>
            </a:r>
            <a:r>
              <a:rPr sz="1800" spc="-5" dirty="0">
                <a:latin typeface="Times New Roman"/>
                <a:cs typeface="Times New Roman"/>
              </a:rPr>
              <a:t>la</a:t>
            </a:r>
            <a:r>
              <a:rPr sz="1800" dirty="0">
                <a:latin typeface="Times New Roman"/>
                <a:cs typeface="Times New Roman"/>
              </a:rPr>
              <a:t> </a:t>
            </a:r>
            <a:r>
              <a:rPr sz="1800" spc="-5" dirty="0">
                <a:latin typeface="Times New Roman"/>
                <a:cs typeface="Times New Roman"/>
              </a:rPr>
              <a:t>valutazione</a:t>
            </a:r>
            <a:r>
              <a:rPr sz="1800" dirty="0">
                <a:latin typeface="Times New Roman"/>
                <a:cs typeface="Times New Roman"/>
              </a:rPr>
              <a:t> </a:t>
            </a:r>
            <a:r>
              <a:rPr sz="1800" spc="-5" dirty="0">
                <a:latin typeface="Times New Roman"/>
                <a:cs typeface="Times New Roman"/>
              </a:rPr>
              <a:t>della </a:t>
            </a:r>
            <a:r>
              <a:rPr sz="1800" dirty="0">
                <a:latin typeface="Times New Roman"/>
                <a:cs typeface="Times New Roman"/>
              </a:rPr>
              <a:t> </a:t>
            </a:r>
            <a:r>
              <a:rPr sz="1800" spc="-5" dirty="0">
                <a:latin typeface="Times New Roman"/>
                <a:cs typeface="Times New Roman"/>
              </a:rPr>
              <a:t>presenza </a:t>
            </a:r>
            <a:r>
              <a:rPr sz="1800" dirty="0">
                <a:latin typeface="Times New Roman"/>
                <a:cs typeface="Times New Roman"/>
              </a:rPr>
              <a:t>di </a:t>
            </a:r>
            <a:r>
              <a:rPr sz="1800" spc="-5" dirty="0">
                <a:latin typeface="Times New Roman"/>
                <a:cs typeface="Times New Roman"/>
              </a:rPr>
              <a:t>respiro</a:t>
            </a:r>
            <a:r>
              <a:rPr sz="1800" dirty="0">
                <a:latin typeface="Times New Roman"/>
                <a:cs typeface="Times New Roman"/>
              </a:rPr>
              <a:t> </a:t>
            </a:r>
            <a:r>
              <a:rPr sz="1800" spc="-5" dirty="0">
                <a:latin typeface="Times New Roman"/>
                <a:cs typeface="Times New Roman"/>
              </a:rPr>
              <a:t>viene</a:t>
            </a:r>
            <a:r>
              <a:rPr sz="1800" dirty="0">
                <a:latin typeface="Times New Roman"/>
                <a:cs typeface="Times New Roman"/>
              </a:rPr>
              <a:t> </a:t>
            </a:r>
            <a:r>
              <a:rPr sz="1800" spc="-5" dirty="0">
                <a:latin typeface="Times New Roman"/>
                <a:cs typeface="Times New Roman"/>
              </a:rPr>
              <a:t>omessa,</a:t>
            </a:r>
            <a:r>
              <a:rPr sz="1800" dirty="0">
                <a:latin typeface="Times New Roman"/>
                <a:cs typeface="Times New Roman"/>
              </a:rPr>
              <a:t> </a:t>
            </a:r>
            <a:r>
              <a:rPr sz="1800" spc="-5" dirty="0">
                <a:latin typeface="Times New Roman"/>
                <a:cs typeface="Times New Roman"/>
              </a:rPr>
              <a:t>in</a:t>
            </a:r>
            <a:r>
              <a:rPr sz="1800" spc="5" dirty="0">
                <a:latin typeface="Times New Roman"/>
                <a:cs typeface="Times New Roman"/>
              </a:rPr>
              <a:t> </a:t>
            </a:r>
            <a:r>
              <a:rPr sz="1800" spc="-5" dirty="0">
                <a:latin typeface="Times New Roman"/>
                <a:cs typeface="Times New Roman"/>
              </a:rPr>
              <a:t>quanto</a:t>
            </a:r>
            <a:r>
              <a:rPr sz="1800" dirty="0">
                <a:latin typeface="Times New Roman"/>
                <a:cs typeface="Times New Roman"/>
              </a:rPr>
              <a:t> è </a:t>
            </a:r>
            <a:r>
              <a:rPr sz="1800" spc="-5" dirty="0">
                <a:latin typeface="Times New Roman"/>
                <a:cs typeface="Times New Roman"/>
              </a:rPr>
              <a:t>già</a:t>
            </a:r>
            <a:r>
              <a:rPr sz="1800" spc="10" dirty="0">
                <a:latin typeface="Times New Roman"/>
                <a:cs typeface="Times New Roman"/>
              </a:rPr>
              <a:t> </a:t>
            </a:r>
            <a:r>
              <a:rPr sz="1800" spc="-5" dirty="0">
                <a:latin typeface="Times New Roman"/>
                <a:cs typeface="Times New Roman"/>
              </a:rPr>
              <a:t>chiaro</a:t>
            </a:r>
            <a:r>
              <a:rPr sz="1800" dirty="0">
                <a:latin typeface="Times New Roman"/>
                <a:cs typeface="Times New Roman"/>
              </a:rPr>
              <a:t> </a:t>
            </a:r>
            <a:r>
              <a:rPr sz="1800" spc="-5" dirty="0">
                <a:latin typeface="Times New Roman"/>
                <a:cs typeface="Times New Roman"/>
              </a:rPr>
              <a:t>che</a:t>
            </a:r>
            <a:r>
              <a:rPr sz="1800" dirty="0">
                <a:latin typeface="Times New Roman"/>
                <a:cs typeface="Times New Roman"/>
              </a:rPr>
              <a:t> vi</a:t>
            </a:r>
            <a:r>
              <a:rPr sz="1800" spc="-5" dirty="0">
                <a:latin typeface="Times New Roman"/>
                <a:cs typeface="Times New Roman"/>
              </a:rPr>
              <a:t> </a:t>
            </a:r>
            <a:r>
              <a:rPr sz="1800" dirty="0">
                <a:latin typeface="Times New Roman"/>
                <a:cs typeface="Times New Roman"/>
              </a:rPr>
              <a:t>è una </a:t>
            </a:r>
            <a:r>
              <a:rPr sz="1800" spc="5" dirty="0">
                <a:latin typeface="Times New Roman"/>
                <a:cs typeface="Times New Roman"/>
              </a:rPr>
              <a:t> </a:t>
            </a:r>
            <a:r>
              <a:rPr sz="1800" spc="-5" dirty="0">
                <a:latin typeface="Times New Roman"/>
                <a:cs typeface="Times New Roman"/>
              </a:rPr>
              <a:t>ostruzione</a:t>
            </a:r>
            <a:r>
              <a:rPr sz="1800" dirty="0">
                <a:latin typeface="Times New Roman"/>
                <a:cs typeface="Times New Roman"/>
              </a:rPr>
              <a:t> </a:t>
            </a:r>
            <a:r>
              <a:rPr sz="1800" spc="-5" dirty="0">
                <a:latin typeface="Times New Roman"/>
                <a:cs typeface="Times New Roman"/>
              </a:rPr>
              <a:t>grave</a:t>
            </a:r>
            <a:r>
              <a:rPr sz="1800" dirty="0">
                <a:latin typeface="Times New Roman"/>
                <a:cs typeface="Times New Roman"/>
              </a:rPr>
              <a:t> </a:t>
            </a:r>
            <a:r>
              <a:rPr sz="1800" spc="-5" dirty="0">
                <a:latin typeface="Times New Roman"/>
                <a:cs typeface="Times New Roman"/>
              </a:rPr>
              <a:t>delle</a:t>
            </a:r>
            <a:r>
              <a:rPr sz="1800" dirty="0">
                <a:latin typeface="Times New Roman"/>
                <a:cs typeface="Times New Roman"/>
              </a:rPr>
              <a:t> </a:t>
            </a:r>
            <a:r>
              <a:rPr sz="1800" spc="-5" dirty="0">
                <a:latin typeface="Times New Roman"/>
                <a:cs typeface="Times New Roman"/>
              </a:rPr>
              <a:t>vie</a:t>
            </a:r>
            <a:r>
              <a:rPr sz="1800" dirty="0">
                <a:latin typeface="Times New Roman"/>
                <a:cs typeface="Times New Roman"/>
              </a:rPr>
              <a:t> </a:t>
            </a:r>
            <a:r>
              <a:rPr sz="1800" spc="-5" dirty="0">
                <a:latin typeface="Times New Roman"/>
                <a:cs typeface="Times New Roman"/>
              </a:rPr>
              <a:t>aeree.</a:t>
            </a:r>
            <a:r>
              <a:rPr sz="1800" spc="10" dirty="0">
                <a:latin typeface="Times New Roman"/>
                <a:cs typeface="Times New Roman"/>
              </a:rPr>
              <a:t> </a:t>
            </a:r>
            <a:r>
              <a:rPr sz="1800" dirty="0">
                <a:latin typeface="Times New Roman"/>
                <a:cs typeface="Times New Roman"/>
              </a:rPr>
              <a:t>Se </a:t>
            </a:r>
            <a:r>
              <a:rPr sz="1800" spc="-5" dirty="0">
                <a:latin typeface="Times New Roman"/>
                <a:cs typeface="Times New Roman"/>
              </a:rPr>
              <a:t>il</a:t>
            </a:r>
            <a:r>
              <a:rPr sz="1800" dirty="0">
                <a:latin typeface="Times New Roman"/>
                <a:cs typeface="Times New Roman"/>
              </a:rPr>
              <a:t> </a:t>
            </a:r>
            <a:r>
              <a:rPr sz="1800" spc="-5" dirty="0">
                <a:latin typeface="Times New Roman"/>
                <a:cs typeface="Times New Roman"/>
              </a:rPr>
              <a:t>respiro</a:t>
            </a:r>
            <a:r>
              <a:rPr sz="1800" spc="5" dirty="0">
                <a:latin typeface="Times New Roman"/>
                <a:cs typeface="Times New Roman"/>
              </a:rPr>
              <a:t> </a:t>
            </a:r>
            <a:r>
              <a:rPr sz="1800" dirty="0">
                <a:latin typeface="Times New Roman"/>
                <a:cs typeface="Times New Roman"/>
              </a:rPr>
              <a:t>è </a:t>
            </a:r>
            <a:r>
              <a:rPr sz="1800" spc="-5" dirty="0">
                <a:latin typeface="Times New Roman"/>
                <a:cs typeface="Times New Roman"/>
              </a:rPr>
              <a:t>assente,</a:t>
            </a:r>
            <a:r>
              <a:rPr sz="1800" spc="10" dirty="0">
                <a:latin typeface="Times New Roman"/>
                <a:cs typeface="Times New Roman"/>
              </a:rPr>
              <a:t> </a:t>
            </a:r>
            <a:r>
              <a:rPr sz="1800" b="1" spc="-5" dirty="0">
                <a:latin typeface="Times New Roman"/>
                <a:cs typeface="Times New Roman"/>
              </a:rPr>
              <a:t>inizia</a:t>
            </a:r>
            <a:r>
              <a:rPr sz="1800" b="1" spc="5" dirty="0">
                <a:latin typeface="Times New Roman"/>
                <a:cs typeface="Times New Roman"/>
              </a:rPr>
              <a:t> </a:t>
            </a:r>
            <a:r>
              <a:rPr sz="1800" b="1" spc="-5" dirty="0">
                <a:latin typeface="Times New Roman"/>
                <a:cs typeface="Times New Roman"/>
              </a:rPr>
              <a:t>subito</a:t>
            </a:r>
            <a:r>
              <a:rPr sz="1800" b="1" spc="5" dirty="0">
                <a:latin typeface="Times New Roman"/>
                <a:cs typeface="Times New Roman"/>
              </a:rPr>
              <a:t> </a:t>
            </a:r>
            <a:r>
              <a:rPr sz="1800" b="1" spc="-5" dirty="0">
                <a:latin typeface="Times New Roman"/>
                <a:cs typeface="Times New Roman"/>
              </a:rPr>
              <a:t>le </a:t>
            </a:r>
            <a:r>
              <a:rPr sz="1800" b="1" spc="-434" dirty="0">
                <a:latin typeface="Times New Roman"/>
                <a:cs typeface="Times New Roman"/>
              </a:rPr>
              <a:t> </a:t>
            </a:r>
            <a:r>
              <a:rPr sz="1800" b="1" spc="-5" dirty="0">
                <a:latin typeface="Times New Roman"/>
                <a:cs typeface="Times New Roman"/>
              </a:rPr>
              <a:t>compressioni toraciche</a:t>
            </a:r>
            <a:r>
              <a:rPr sz="1800" b="1" dirty="0">
                <a:latin typeface="Times New Roman"/>
                <a:cs typeface="Times New Roman"/>
              </a:rPr>
              <a:t> </a:t>
            </a:r>
            <a:r>
              <a:rPr sz="1800" spc="-5" dirty="0">
                <a:latin typeface="Times New Roman"/>
                <a:cs typeface="Times New Roman"/>
              </a:rPr>
              <a:t>(massaggio</a:t>
            </a:r>
            <a:r>
              <a:rPr sz="1800" dirty="0">
                <a:latin typeface="Times New Roman"/>
                <a:cs typeface="Times New Roman"/>
              </a:rPr>
              <a:t> </a:t>
            </a:r>
            <a:r>
              <a:rPr sz="1800" spc="-5" dirty="0">
                <a:latin typeface="Times New Roman"/>
                <a:cs typeface="Times New Roman"/>
              </a:rPr>
              <a:t>cardiaco</a:t>
            </a:r>
            <a:r>
              <a:rPr sz="1800" dirty="0">
                <a:latin typeface="Times New Roman"/>
                <a:cs typeface="Times New Roman"/>
              </a:rPr>
              <a:t> </a:t>
            </a:r>
            <a:r>
              <a:rPr sz="1800" spc="-5" dirty="0">
                <a:latin typeface="Times New Roman"/>
                <a:cs typeface="Times New Roman"/>
              </a:rPr>
              <a:t>esterno)</a:t>
            </a:r>
            <a:r>
              <a:rPr sz="1800" dirty="0">
                <a:latin typeface="Times New Roman"/>
                <a:cs typeface="Times New Roman"/>
              </a:rPr>
              <a:t> </a:t>
            </a:r>
            <a:r>
              <a:rPr sz="1800" b="1" spc="-5" dirty="0">
                <a:latin typeface="Times New Roman"/>
                <a:cs typeface="Times New Roman"/>
              </a:rPr>
              <a:t>con</a:t>
            </a:r>
            <a:r>
              <a:rPr sz="1800" b="1" dirty="0">
                <a:latin typeface="Times New Roman"/>
                <a:cs typeface="Times New Roman"/>
              </a:rPr>
              <a:t> 30 </a:t>
            </a:r>
            <a:r>
              <a:rPr sz="1800" b="1" spc="5" dirty="0">
                <a:latin typeface="Times New Roman"/>
                <a:cs typeface="Times New Roman"/>
              </a:rPr>
              <a:t> </a:t>
            </a:r>
            <a:r>
              <a:rPr sz="1800" b="1" spc="-5" dirty="0">
                <a:latin typeface="Times New Roman"/>
                <a:cs typeface="Times New Roman"/>
              </a:rPr>
              <a:t>compressioni</a:t>
            </a:r>
            <a:r>
              <a:rPr sz="1800" spc="-5" dirty="0">
                <a:latin typeface="Times New Roman"/>
                <a:cs typeface="Times New Roman"/>
              </a:rPr>
              <a:t>:</a:t>
            </a:r>
            <a:r>
              <a:rPr sz="1800" dirty="0">
                <a:latin typeface="Times New Roman"/>
                <a:cs typeface="Times New Roman"/>
              </a:rPr>
              <a:t> </a:t>
            </a:r>
            <a:r>
              <a:rPr sz="1800" spc="-10" dirty="0">
                <a:solidFill>
                  <a:srgbClr val="FF0000"/>
                </a:solidFill>
                <a:latin typeface="Times New Roman"/>
                <a:cs typeface="Times New Roman"/>
              </a:rPr>
              <a:t>effettua</a:t>
            </a:r>
            <a:r>
              <a:rPr sz="1800" spc="-5" dirty="0">
                <a:solidFill>
                  <a:srgbClr val="FF0000"/>
                </a:solidFill>
                <a:latin typeface="Times New Roman"/>
                <a:cs typeface="Times New Roman"/>
              </a:rPr>
              <a:t> </a:t>
            </a:r>
            <a:r>
              <a:rPr sz="1800" dirty="0">
                <a:solidFill>
                  <a:srgbClr val="FF0000"/>
                </a:solidFill>
                <a:latin typeface="Times New Roman"/>
                <a:cs typeface="Times New Roman"/>
              </a:rPr>
              <a:t>2 </a:t>
            </a:r>
            <a:r>
              <a:rPr sz="1800" spc="-5" dirty="0">
                <a:solidFill>
                  <a:srgbClr val="FF0000"/>
                </a:solidFill>
                <a:latin typeface="Times New Roman"/>
                <a:cs typeface="Times New Roman"/>
              </a:rPr>
              <a:t>ventilazioni,</a:t>
            </a:r>
            <a:r>
              <a:rPr sz="1800" dirty="0">
                <a:solidFill>
                  <a:srgbClr val="FF0000"/>
                </a:solidFill>
                <a:latin typeface="Times New Roman"/>
                <a:cs typeface="Times New Roman"/>
              </a:rPr>
              <a:t> se</a:t>
            </a:r>
            <a:r>
              <a:rPr sz="1800" spc="-5" dirty="0">
                <a:solidFill>
                  <a:srgbClr val="FF0000"/>
                </a:solidFill>
                <a:latin typeface="Times New Roman"/>
                <a:cs typeface="Times New Roman"/>
              </a:rPr>
              <a:t> </a:t>
            </a:r>
            <a:r>
              <a:rPr sz="1800" dirty="0">
                <a:solidFill>
                  <a:srgbClr val="FF0000"/>
                </a:solidFill>
                <a:latin typeface="Times New Roman"/>
                <a:cs typeface="Times New Roman"/>
              </a:rPr>
              <a:t>non </a:t>
            </a:r>
            <a:r>
              <a:rPr sz="1800" spc="-10" dirty="0">
                <a:solidFill>
                  <a:srgbClr val="FF0000"/>
                </a:solidFill>
                <a:latin typeface="Times New Roman"/>
                <a:cs typeface="Times New Roman"/>
              </a:rPr>
              <a:t>efficaci</a:t>
            </a:r>
            <a:r>
              <a:rPr sz="1800" spc="-5" dirty="0">
                <a:solidFill>
                  <a:srgbClr val="FF0000"/>
                </a:solidFill>
                <a:latin typeface="Times New Roman"/>
                <a:cs typeface="Times New Roman"/>
              </a:rPr>
              <a:t> </a:t>
            </a:r>
            <a:r>
              <a:rPr sz="1800" dirty="0">
                <a:solidFill>
                  <a:srgbClr val="FF0000"/>
                </a:solidFill>
                <a:latin typeface="Times New Roman"/>
                <a:cs typeface="Times New Roman"/>
              </a:rPr>
              <a:t>prova</a:t>
            </a:r>
            <a:r>
              <a:rPr sz="1800" spc="-5" dirty="0">
                <a:solidFill>
                  <a:srgbClr val="FF0000"/>
                </a:solidFill>
                <a:latin typeface="Times New Roman"/>
                <a:cs typeface="Times New Roman"/>
              </a:rPr>
              <a:t> con</a:t>
            </a:r>
            <a:r>
              <a:rPr sz="1800" dirty="0">
                <a:solidFill>
                  <a:srgbClr val="FF0000"/>
                </a:solidFill>
                <a:latin typeface="Times New Roman"/>
                <a:cs typeface="Times New Roman"/>
              </a:rPr>
              <a:t> </a:t>
            </a:r>
            <a:r>
              <a:rPr sz="1800" spc="-5" dirty="0">
                <a:solidFill>
                  <a:srgbClr val="FF0000"/>
                </a:solidFill>
                <a:latin typeface="Times New Roman"/>
                <a:cs typeface="Times New Roman"/>
              </a:rPr>
              <a:t>altre </a:t>
            </a:r>
            <a:r>
              <a:rPr sz="1800" dirty="0">
                <a:solidFill>
                  <a:srgbClr val="FF0000"/>
                </a:solidFill>
                <a:latin typeface="Times New Roman"/>
                <a:cs typeface="Times New Roman"/>
              </a:rPr>
              <a:t>2 </a:t>
            </a:r>
            <a:r>
              <a:rPr sz="1800" spc="5" dirty="0">
                <a:solidFill>
                  <a:srgbClr val="FF0000"/>
                </a:solidFill>
                <a:latin typeface="Times New Roman"/>
                <a:cs typeface="Times New Roman"/>
              </a:rPr>
              <a:t> </a:t>
            </a:r>
            <a:r>
              <a:rPr sz="1800" spc="-5" dirty="0">
                <a:solidFill>
                  <a:srgbClr val="FF0000"/>
                </a:solidFill>
                <a:latin typeface="Times New Roman"/>
                <a:cs typeface="Times New Roman"/>
              </a:rPr>
              <a:t>ventilazioni</a:t>
            </a:r>
            <a:r>
              <a:rPr sz="1800" spc="-10" dirty="0">
                <a:solidFill>
                  <a:srgbClr val="FF0000"/>
                </a:solidFill>
                <a:latin typeface="Times New Roman"/>
                <a:cs typeface="Times New Roman"/>
              </a:rPr>
              <a:t> </a:t>
            </a:r>
            <a:r>
              <a:rPr sz="1800" dirty="0">
                <a:solidFill>
                  <a:srgbClr val="FF0000"/>
                </a:solidFill>
                <a:latin typeface="Times New Roman"/>
                <a:cs typeface="Times New Roman"/>
              </a:rPr>
              <a:t>dopo </a:t>
            </a:r>
            <a:r>
              <a:rPr sz="1800" spc="-5" dirty="0">
                <a:solidFill>
                  <a:srgbClr val="FF0000"/>
                </a:solidFill>
                <a:latin typeface="Times New Roman"/>
                <a:cs typeface="Times New Roman"/>
              </a:rPr>
              <a:t>aver</a:t>
            </a:r>
            <a:r>
              <a:rPr sz="1800" dirty="0">
                <a:solidFill>
                  <a:srgbClr val="FF0000"/>
                </a:solidFill>
                <a:latin typeface="Times New Roman"/>
                <a:cs typeface="Times New Roman"/>
              </a:rPr>
              <a:t> </a:t>
            </a:r>
            <a:r>
              <a:rPr sz="1800" spc="-5" dirty="0">
                <a:solidFill>
                  <a:srgbClr val="FF0000"/>
                </a:solidFill>
                <a:latin typeface="Times New Roman"/>
                <a:cs typeface="Times New Roman"/>
              </a:rPr>
              <a:t>riposizionato</a:t>
            </a:r>
            <a:r>
              <a:rPr sz="1800" dirty="0">
                <a:solidFill>
                  <a:srgbClr val="FF0000"/>
                </a:solidFill>
                <a:latin typeface="Times New Roman"/>
                <a:cs typeface="Times New Roman"/>
              </a:rPr>
              <a:t> </a:t>
            </a:r>
            <a:r>
              <a:rPr sz="1800" spc="-5" dirty="0">
                <a:solidFill>
                  <a:srgbClr val="FF0000"/>
                </a:solidFill>
                <a:latin typeface="Times New Roman"/>
                <a:cs typeface="Times New Roman"/>
              </a:rPr>
              <a:t>il capo.</a:t>
            </a:r>
            <a:endParaRPr sz="1800">
              <a:latin typeface="Times New Roman"/>
              <a:cs typeface="Times New Roman"/>
            </a:endParaRPr>
          </a:p>
          <a:p>
            <a:pPr marL="12700">
              <a:lnSpc>
                <a:spcPts val="2130"/>
              </a:lnSpc>
              <a:spcBef>
                <a:spcPts val="420"/>
              </a:spcBef>
            </a:pPr>
            <a:r>
              <a:rPr sz="1800" dirty="0">
                <a:latin typeface="Times New Roman"/>
                <a:cs typeface="Times New Roman"/>
              </a:rPr>
              <a:t>Poi</a:t>
            </a:r>
            <a:r>
              <a:rPr sz="1800" spc="-35" dirty="0">
                <a:latin typeface="Times New Roman"/>
                <a:cs typeface="Times New Roman"/>
              </a:rPr>
              <a:t> </a:t>
            </a:r>
            <a:r>
              <a:rPr sz="1800" spc="-5" dirty="0">
                <a:latin typeface="Times New Roman"/>
                <a:cs typeface="Times New Roman"/>
              </a:rPr>
              <a:t>riprendere:</a:t>
            </a:r>
            <a:endParaRPr sz="1800">
              <a:latin typeface="Times New Roman"/>
              <a:cs typeface="Times New Roman"/>
            </a:endParaRPr>
          </a:p>
          <a:p>
            <a:pPr marL="12700" marR="101600">
              <a:lnSpc>
                <a:spcPts val="2100"/>
              </a:lnSpc>
              <a:spcBef>
                <a:spcPts val="90"/>
              </a:spcBef>
            </a:pPr>
            <a:r>
              <a:rPr sz="1800" dirty="0">
                <a:latin typeface="Times New Roman"/>
                <a:cs typeface="Times New Roman"/>
              </a:rPr>
              <a:t>30</a:t>
            </a:r>
            <a:r>
              <a:rPr sz="1800" spc="5" dirty="0">
                <a:latin typeface="Times New Roman"/>
                <a:cs typeface="Times New Roman"/>
              </a:rPr>
              <a:t> </a:t>
            </a:r>
            <a:r>
              <a:rPr sz="1800" spc="-5" dirty="0">
                <a:latin typeface="Times New Roman"/>
                <a:cs typeface="Times New Roman"/>
              </a:rPr>
              <a:t>compressioni</a:t>
            </a:r>
            <a:r>
              <a:rPr sz="1800" dirty="0">
                <a:latin typeface="Times New Roman"/>
                <a:cs typeface="Times New Roman"/>
              </a:rPr>
              <a:t> </a:t>
            </a:r>
            <a:r>
              <a:rPr sz="1800" spc="-5" dirty="0">
                <a:latin typeface="Times New Roman"/>
                <a:cs typeface="Times New Roman"/>
              </a:rPr>
              <a:t>toraciche</a:t>
            </a:r>
            <a:r>
              <a:rPr sz="1800" dirty="0">
                <a:latin typeface="Times New Roman"/>
                <a:cs typeface="Times New Roman"/>
              </a:rPr>
              <a:t> </a:t>
            </a:r>
            <a:r>
              <a:rPr sz="1800" spc="-5" dirty="0">
                <a:latin typeface="Times New Roman"/>
                <a:cs typeface="Times New Roman"/>
              </a:rPr>
              <a:t>alternate</a:t>
            </a:r>
            <a:r>
              <a:rPr sz="1800" dirty="0">
                <a:latin typeface="Times New Roman"/>
                <a:cs typeface="Times New Roman"/>
              </a:rPr>
              <a:t> a 2</a:t>
            </a:r>
            <a:r>
              <a:rPr sz="1800" spc="5" dirty="0">
                <a:latin typeface="Times New Roman"/>
                <a:cs typeface="Times New Roman"/>
              </a:rPr>
              <a:t> </a:t>
            </a:r>
            <a:r>
              <a:rPr sz="1800" spc="-5" dirty="0">
                <a:latin typeface="Times New Roman"/>
                <a:cs typeface="Times New Roman"/>
              </a:rPr>
              <a:t>ventilazioni</a:t>
            </a:r>
            <a:r>
              <a:rPr sz="1800" dirty="0">
                <a:latin typeface="Times New Roman"/>
                <a:cs typeface="Times New Roman"/>
              </a:rPr>
              <a:t> </a:t>
            </a:r>
            <a:r>
              <a:rPr sz="1800" spc="-5" dirty="0">
                <a:latin typeface="Times New Roman"/>
                <a:cs typeface="Times New Roman"/>
              </a:rPr>
              <a:t>per</a:t>
            </a:r>
            <a:r>
              <a:rPr sz="1800" spc="5" dirty="0">
                <a:latin typeface="Times New Roman"/>
                <a:cs typeface="Times New Roman"/>
              </a:rPr>
              <a:t> </a:t>
            </a:r>
            <a:r>
              <a:rPr sz="1800" dirty="0">
                <a:latin typeface="Times New Roman"/>
                <a:cs typeface="Times New Roman"/>
              </a:rPr>
              <a:t>2</a:t>
            </a:r>
            <a:r>
              <a:rPr sz="1800" spc="5" dirty="0">
                <a:latin typeface="Times New Roman"/>
                <a:cs typeface="Times New Roman"/>
              </a:rPr>
              <a:t> </a:t>
            </a:r>
            <a:r>
              <a:rPr sz="1800" spc="-5" dirty="0">
                <a:latin typeface="Times New Roman"/>
                <a:cs typeface="Times New Roman"/>
              </a:rPr>
              <a:t>minuti</a:t>
            </a:r>
            <a:r>
              <a:rPr sz="1800" dirty="0">
                <a:latin typeface="Times New Roman"/>
                <a:cs typeface="Times New Roman"/>
              </a:rPr>
              <a:t> (5</a:t>
            </a:r>
            <a:r>
              <a:rPr sz="1800" spc="10" dirty="0">
                <a:latin typeface="Times New Roman"/>
                <a:cs typeface="Times New Roman"/>
              </a:rPr>
              <a:t> </a:t>
            </a:r>
            <a:r>
              <a:rPr sz="1800" spc="-5" dirty="0">
                <a:latin typeface="Times New Roman"/>
                <a:cs typeface="Times New Roman"/>
              </a:rPr>
              <a:t>cicli),</a:t>
            </a:r>
            <a:r>
              <a:rPr sz="1800" spc="5" dirty="0">
                <a:latin typeface="Times New Roman"/>
                <a:cs typeface="Times New Roman"/>
              </a:rPr>
              <a:t> </a:t>
            </a:r>
            <a:r>
              <a:rPr sz="1800" spc="-5" dirty="0">
                <a:latin typeface="Times New Roman"/>
                <a:cs typeface="Times New Roman"/>
              </a:rPr>
              <a:t>riducendo</a:t>
            </a:r>
            <a:r>
              <a:rPr sz="1800" spc="5" dirty="0">
                <a:latin typeface="Times New Roman"/>
                <a:cs typeface="Times New Roman"/>
              </a:rPr>
              <a:t> </a:t>
            </a:r>
            <a:r>
              <a:rPr sz="1800" spc="-5" dirty="0">
                <a:latin typeface="Times New Roman"/>
                <a:cs typeface="Times New Roman"/>
              </a:rPr>
              <a:t>al</a:t>
            </a:r>
            <a:r>
              <a:rPr sz="1800" dirty="0">
                <a:latin typeface="Times New Roman"/>
                <a:cs typeface="Times New Roman"/>
              </a:rPr>
              <a:t> </a:t>
            </a:r>
            <a:r>
              <a:rPr sz="1800" spc="-5" dirty="0">
                <a:latin typeface="Times New Roman"/>
                <a:cs typeface="Times New Roman"/>
              </a:rPr>
              <a:t>minimo</a:t>
            </a:r>
            <a:r>
              <a:rPr sz="1800" spc="5" dirty="0">
                <a:latin typeface="Times New Roman"/>
                <a:cs typeface="Times New Roman"/>
              </a:rPr>
              <a:t> </a:t>
            </a:r>
            <a:r>
              <a:rPr sz="1800" spc="-5" dirty="0">
                <a:latin typeface="Times New Roman"/>
                <a:cs typeface="Times New Roman"/>
              </a:rPr>
              <a:t>le </a:t>
            </a:r>
            <a:r>
              <a:rPr sz="1800" spc="-434" dirty="0">
                <a:latin typeface="Times New Roman"/>
                <a:cs typeface="Times New Roman"/>
              </a:rPr>
              <a:t> </a:t>
            </a:r>
            <a:r>
              <a:rPr sz="1800" spc="-5" dirty="0">
                <a:latin typeface="Times New Roman"/>
                <a:cs typeface="Times New Roman"/>
              </a:rPr>
              <a:t>interruzioni</a:t>
            </a:r>
            <a:r>
              <a:rPr sz="1800" spc="-10" dirty="0">
                <a:latin typeface="Times New Roman"/>
                <a:cs typeface="Times New Roman"/>
              </a:rPr>
              <a:t> </a:t>
            </a:r>
            <a:r>
              <a:rPr sz="1800" spc="-5" dirty="0">
                <a:latin typeface="Times New Roman"/>
                <a:cs typeface="Times New Roman"/>
              </a:rPr>
              <a:t>del massaggio</a:t>
            </a:r>
            <a:r>
              <a:rPr sz="1800" dirty="0">
                <a:latin typeface="Times New Roman"/>
                <a:cs typeface="Times New Roman"/>
              </a:rPr>
              <a:t> </a:t>
            </a:r>
            <a:r>
              <a:rPr sz="1800" spc="-5" dirty="0">
                <a:latin typeface="Times New Roman"/>
                <a:cs typeface="Times New Roman"/>
              </a:rPr>
              <a:t>cardiaco.</a:t>
            </a:r>
            <a:endParaRPr sz="1800">
              <a:latin typeface="Times New Roman"/>
              <a:cs typeface="Times New Roman"/>
            </a:endParaRPr>
          </a:p>
          <a:p>
            <a:pPr marL="12700" marR="479425">
              <a:lnSpc>
                <a:spcPts val="2100"/>
              </a:lnSpc>
            </a:pPr>
            <a:r>
              <a:rPr sz="1800" b="1" dirty="0">
                <a:latin typeface="Times New Roman"/>
                <a:cs typeface="Times New Roman"/>
              </a:rPr>
              <a:t>Il </a:t>
            </a:r>
            <a:r>
              <a:rPr sz="1800" b="1" spc="-5" dirty="0">
                <a:latin typeface="Times New Roman"/>
                <a:cs typeface="Times New Roman"/>
              </a:rPr>
              <a:t>doppio</a:t>
            </a:r>
            <a:r>
              <a:rPr sz="1800" b="1" spc="5" dirty="0">
                <a:latin typeface="Times New Roman"/>
                <a:cs typeface="Times New Roman"/>
              </a:rPr>
              <a:t> </a:t>
            </a:r>
            <a:r>
              <a:rPr sz="1800" b="1" spc="-5" dirty="0">
                <a:latin typeface="Times New Roman"/>
                <a:cs typeface="Times New Roman"/>
              </a:rPr>
              <a:t>tentativo</a:t>
            </a:r>
            <a:r>
              <a:rPr sz="1800" b="1" spc="10" dirty="0">
                <a:latin typeface="Times New Roman"/>
                <a:cs typeface="Times New Roman"/>
              </a:rPr>
              <a:t> </a:t>
            </a:r>
            <a:r>
              <a:rPr sz="1800" b="1" dirty="0">
                <a:latin typeface="Times New Roman"/>
                <a:cs typeface="Times New Roman"/>
              </a:rPr>
              <a:t>di </a:t>
            </a:r>
            <a:r>
              <a:rPr sz="1800" b="1" spc="-5" dirty="0">
                <a:latin typeface="Times New Roman"/>
                <a:cs typeface="Times New Roman"/>
              </a:rPr>
              <a:t>ventilazione</a:t>
            </a:r>
            <a:r>
              <a:rPr sz="1800" b="1" dirty="0">
                <a:latin typeface="Times New Roman"/>
                <a:cs typeface="Times New Roman"/>
              </a:rPr>
              <a:t> </a:t>
            </a:r>
            <a:r>
              <a:rPr sz="1800" b="1" spc="-5" dirty="0">
                <a:latin typeface="Times New Roman"/>
                <a:cs typeface="Times New Roman"/>
              </a:rPr>
              <a:t>(2+2</a:t>
            </a:r>
            <a:r>
              <a:rPr sz="1800" b="1" spc="5" dirty="0">
                <a:latin typeface="Times New Roman"/>
                <a:cs typeface="Times New Roman"/>
              </a:rPr>
              <a:t> </a:t>
            </a:r>
            <a:r>
              <a:rPr sz="1800" b="1" spc="-5" dirty="0">
                <a:latin typeface="Times New Roman"/>
                <a:cs typeface="Times New Roman"/>
              </a:rPr>
              <a:t>insufflazioni)</a:t>
            </a:r>
            <a:r>
              <a:rPr sz="1800" b="1" spc="10" dirty="0">
                <a:latin typeface="Times New Roman"/>
                <a:cs typeface="Times New Roman"/>
              </a:rPr>
              <a:t> </a:t>
            </a:r>
            <a:r>
              <a:rPr sz="1800" b="1" dirty="0">
                <a:latin typeface="Times New Roman"/>
                <a:cs typeface="Times New Roman"/>
              </a:rPr>
              <a:t>si </a:t>
            </a:r>
            <a:r>
              <a:rPr sz="1800" b="1" spc="-5" dirty="0">
                <a:latin typeface="Times New Roman"/>
                <a:cs typeface="Times New Roman"/>
              </a:rPr>
              <a:t>effettua</a:t>
            </a:r>
            <a:r>
              <a:rPr sz="1800" b="1" spc="5" dirty="0">
                <a:latin typeface="Times New Roman"/>
                <a:cs typeface="Times New Roman"/>
              </a:rPr>
              <a:t> </a:t>
            </a:r>
            <a:r>
              <a:rPr sz="1800" b="1" spc="-5" dirty="0">
                <a:latin typeface="Times New Roman"/>
                <a:cs typeface="Times New Roman"/>
              </a:rPr>
              <a:t>solo</a:t>
            </a:r>
            <a:r>
              <a:rPr sz="1800" b="1" spc="10" dirty="0">
                <a:latin typeface="Times New Roman"/>
                <a:cs typeface="Times New Roman"/>
              </a:rPr>
              <a:t> </a:t>
            </a:r>
            <a:r>
              <a:rPr sz="1800" b="1" dirty="0">
                <a:latin typeface="Times New Roman"/>
                <a:cs typeface="Times New Roman"/>
              </a:rPr>
              <a:t>dopo</a:t>
            </a:r>
            <a:r>
              <a:rPr sz="1800" b="1" spc="5" dirty="0">
                <a:latin typeface="Times New Roman"/>
                <a:cs typeface="Times New Roman"/>
              </a:rPr>
              <a:t> </a:t>
            </a:r>
            <a:r>
              <a:rPr sz="1800" b="1" spc="-5" dirty="0">
                <a:latin typeface="Times New Roman"/>
                <a:cs typeface="Times New Roman"/>
              </a:rPr>
              <a:t>le</a:t>
            </a:r>
            <a:r>
              <a:rPr sz="1800" b="1" dirty="0">
                <a:latin typeface="Times New Roman"/>
                <a:cs typeface="Times New Roman"/>
              </a:rPr>
              <a:t> </a:t>
            </a:r>
            <a:r>
              <a:rPr sz="1800" b="1" spc="-5" dirty="0">
                <a:latin typeface="Times New Roman"/>
                <a:cs typeface="Times New Roman"/>
              </a:rPr>
              <a:t>prime</a:t>
            </a:r>
            <a:r>
              <a:rPr sz="1800" b="1" spc="5" dirty="0">
                <a:latin typeface="Times New Roman"/>
                <a:cs typeface="Times New Roman"/>
              </a:rPr>
              <a:t> </a:t>
            </a:r>
            <a:r>
              <a:rPr sz="1800" b="1" dirty="0">
                <a:latin typeface="Times New Roman"/>
                <a:cs typeface="Times New Roman"/>
              </a:rPr>
              <a:t>30 </a:t>
            </a:r>
            <a:r>
              <a:rPr sz="1800" b="1" spc="5" dirty="0">
                <a:latin typeface="Times New Roman"/>
                <a:cs typeface="Times New Roman"/>
              </a:rPr>
              <a:t> </a:t>
            </a:r>
            <a:r>
              <a:rPr sz="1800" b="1" spc="-5" dirty="0">
                <a:latin typeface="Times New Roman"/>
                <a:cs typeface="Times New Roman"/>
              </a:rPr>
              <a:t>compressioni</a:t>
            </a:r>
            <a:r>
              <a:rPr sz="1800" b="1" dirty="0">
                <a:latin typeface="Times New Roman"/>
                <a:cs typeface="Times New Roman"/>
              </a:rPr>
              <a:t> </a:t>
            </a:r>
            <a:r>
              <a:rPr sz="1800" b="1" spc="-5" dirty="0">
                <a:latin typeface="Times New Roman"/>
                <a:cs typeface="Times New Roman"/>
              </a:rPr>
              <a:t>toraciche</a:t>
            </a:r>
            <a:r>
              <a:rPr sz="1800" spc="-5" dirty="0">
                <a:latin typeface="Times New Roman"/>
                <a:cs typeface="Times New Roman"/>
              </a:rPr>
              <a:t>,</a:t>
            </a:r>
            <a:r>
              <a:rPr sz="1800" spc="5" dirty="0">
                <a:latin typeface="Times New Roman"/>
                <a:cs typeface="Times New Roman"/>
              </a:rPr>
              <a:t> </a:t>
            </a:r>
            <a:r>
              <a:rPr sz="1800" dirty="0">
                <a:latin typeface="Times New Roman"/>
                <a:cs typeface="Times New Roman"/>
              </a:rPr>
              <a:t>e</a:t>
            </a:r>
            <a:r>
              <a:rPr sz="1800" spc="5" dirty="0">
                <a:latin typeface="Times New Roman"/>
                <a:cs typeface="Times New Roman"/>
              </a:rPr>
              <a:t> </a:t>
            </a:r>
            <a:r>
              <a:rPr sz="1800" dirty="0">
                <a:latin typeface="Times New Roman"/>
                <a:cs typeface="Times New Roman"/>
              </a:rPr>
              <a:t>poi </a:t>
            </a:r>
            <a:r>
              <a:rPr sz="1800" spc="-5" dirty="0">
                <a:latin typeface="Times New Roman"/>
                <a:cs typeface="Times New Roman"/>
              </a:rPr>
              <a:t>il</a:t>
            </a:r>
            <a:r>
              <a:rPr sz="1800" dirty="0">
                <a:latin typeface="Times New Roman"/>
                <a:cs typeface="Times New Roman"/>
              </a:rPr>
              <a:t> </a:t>
            </a:r>
            <a:r>
              <a:rPr sz="1800" spc="-5" dirty="0">
                <a:latin typeface="Times New Roman"/>
                <a:cs typeface="Times New Roman"/>
              </a:rPr>
              <a:t>ciclo</a:t>
            </a:r>
            <a:r>
              <a:rPr sz="1800" spc="10" dirty="0">
                <a:latin typeface="Times New Roman"/>
                <a:cs typeface="Times New Roman"/>
              </a:rPr>
              <a:t> </a:t>
            </a:r>
            <a:r>
              <a:rPr sz="1800" spc="-5" dirty="0">
                <a:latin typeface="Times New Roman"/>
                <a:cs typeface="Times New Roman"/>
              </a:rPr>
              <a:t>massaggio/ventilazione</a:t>
            </a:r>
            <a:r>
              <a:rPr sz="1800" dirty="0">
                <a:latin typeface="Times New Roman"/>
                <a:cs typeface="Times New Roman"/>
              </a:rPr>
              <a:t> </a:t>
            </a:r>
            <a:r>
              <a:rPr sz="1800" spc="-5" dirty="0">
                <a:latin typeface="Times New Roman"/>
                <a:cs typeface="Times New Roman"/>
              </a:rPr>
              <a:t>30/2</a:t>
            </a:r>
            <a:r>
              <a:rPr sz="1800" spc="10" dirty="0">
                <a:latin typeface="Times New Roman"/>
                <a:cs typeface="Times New Roman"/>
              </a:rPr>
              <a:t> </a:t>
            </a:r>
            <a:r>
              <a:rPr sz="1800" spc="-5" dirty="0">
                <a:latin typeface="Times New Roman"/>
                <a:cs typeface="Times New Roman"/>
              </a:rPr>
              <a:t>prosegue</a:t>
            </a:r>
            <a:r>
              <a:rPr sz="1800" dirty="0">
                <a:latin typeface="Times New Roman"/>
                <a:cs typeface="Times New Roman"/>
              </a:rPr>
              <a:t> </a:t>
            </a:r>
            <a:r>
              <a:rPr sz="1800" spc="-5" dirty="0">
                <a:latin typeface="Times New Roman"/>
                <a:cs typeface="Times New Roman"/>
              </a:rPr>
              <a:t>come</a:t>
            </a:r>
            <a:r>
              <a:rPr sz="1800" dirty="0">
                <a:latin typeface="Times New Roman"/>
                <a:cs typeface="Times New Roman"/>
              </a:rPr>
              <a:t> di</a:t>
            </a:r>
            <a:r>
              <a:rPr sz="1800" spc="5" dirty="0">
                <a:latin typeface="Times New Roman"/>
                <a:cs typeface="Times New Roman"/>
              </a:rPr>
              <a:t> </a:t>
            </a:r>
            <a:r>
              <a:rPr sz="1800" spc="-5" dirty="0">
                <a:latin typeface="Times New Roman"/>
                <a:cs typeface="Times New Roman"/>
              </a:rPr>
              <a:t>norma.</a:t>
            </a:r>
            <a:endParaRPr sz="1800">
              <a:latin typeface="Times New Roman"/>
              <a:cs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2407" y="4500741"/>
            <a:ext cx="8357870" cy="1076960"/>
          </a:xfrm>
          <a:prstGeom prst="rect">
            <a:avLst/>
          </a:prstGeom>
        </p:spPr>
        <p:txBody>
          <a:bodyPr vert="horz" wrap="square" lIns="0" tIns="43180" rIns="0" bIns="0" rtlCol="0">
            <a:spAutoFit/>
          </a:bodyPr>
          <a:lstStyle/>
          <a:p>
            <a:pPr marL="12700" marR="5080">
              <a:lnSpc>
                <a:spcPts val="2700"/>
              </a:lnSpc>
              <a:spcBef>
                <a:spcPts val="340"/>
              </a:spcBef>
            </a:pPr>
            <a:r>
              <a:rPr sz="2400" b="1" dirty="0">
                <a:solidFill>
                  <a:srgbClr val="333399"/>
                </a:solidFill>
                <a:latin typeface="Times New Roman"/>
                <a:cs typeface="Times New Roman"/>
              </a:rPr>
              <a:t>È </a:t>
            </a:r>
            <a:r>
              <a:rPr sz="2400" b="1" spc="-5" dirty="0">
                <a:solidFill>
                  <a:srgbClr val="333399"/>
                </a:solidFill>
                <a:latin typeface="Times New Roman"/>
                <a:cs typeface="Times New Roman"/>
              </a:rPr>
              <a:t>l’aiuto</a:t>
            </a:r>
            <a:r>
              <a:rPr sz="2400" b="1" dirty="0">
                <a:solidFill>
                  <a:srgbClr val="333399"/>
                </a:solidFill>
                <a:latin typeface="Times New Roman"/>
                <a:cs typeface="Times New Roman"/>
              </a:rPr>
              <a:t> </a:t>
            </a:r>
            <a:r>
              <a:rPr sz="2400" b="1" spc="-5" dirty="0">
                <a:solidFill>
                  <a:srgbClr val="333399"/>
                </a:solidFill>
                <a:latin typeface="Times New Roman"/>
                <a:cs typeface="Times New Roman"/>
              </a:rPr>
              <a:t>che </a:t>
            </a:r>
            <a:r>
              <a:rPr sz="2400" b="1" dirty="0">
                <a:solidFill>
                  <a:srgbClr val="333399"/>
                </a:solidFill>
                <a:latin typeface="Times New Roman"/>
                <a:cs typeface="Times New Roman"/>
              </a:rPr>
              <a:t>si dà </a:t>
            </a:r>
            <a:r>
              <a:rPr sz="2400" b="1" spc="-5" dirty="0">
                <a:solidFill>
                  <a:srgbClr val="333399"/>
                </a:solidFill>
                <a:latin typeface="Times New Roman"/>
                <a:cs typeface="Times New Roman"/>
              </a:rPr>
              <a:t>immediatamente </a:t>
            </a:r>
            <a:r>
              <a:rPr sz="2400" b="1" dirty="0">
                <a:solidFill>
                  <a:srgbClr val="333399"/>
                </a:solidFill>
                <a:latin typeface="Times New Roman"/>
                <a:cs typeface="Times New Roman"/>
              </a:rPr>
              <a:t>ai</a:t>
            </a:r>
            <a:r>
              <a:rPr sz="2400" b="1" spc="-5" dirty="0">
                <a:solidFill>
                  <a:srgbClr val="333399"/>
                </a:solidFill>
                <a:latin typeface="Times New Roman"/>
                <a:cs typeface="Times New Roman"/>
              </a:rPr>
              <a:t> feriti</a:t>
            </a:r>
            <a:r>
              <a:rPr sz="2400" b="1" dirty="0">
                <a:solidFill>
                  <a:srgbClr val="333399"/>
                </a:solidFill>
                <a:latin typeface="Times New Roman"/>
                <a:cs typeface="Times New Roman"/>
              </a:rPr>
              <a:t> o a </a:t>
            </a:r>
            <a:r>
              <a:rPr sz="2400" b="1" spc="-5" dirty="0">
                <a:solidFill>
                  <a:srgbClr val="333399"/>
                </a:solidFill>
                <a:latin typeface="Times New Roman"/>
                <a:cs typeface="Times New Roman"/>
              </a:rPr>
              <a:t>chi </a:t>
            </a:r>
            <a:r>
              <a:rPr sz="2400" b="1" dirty="0">
                <a:solidFill>
                  <a:srgbClr val="333399"/>
                </a:solidFill>
                <a:latin typeface="Times New Roman"/>
                <a:cs typeface="Times New Roman"/>
              </a:rPr>
              <a:t>è </a:t>
            </a:r>
            <a:r>
              <a:rPr sz="2400" b="1" spc="-5" dirty="0">
                <a:solidFill>
                  <a:srgbClr val="333399"/>
                </a:solidFill>
                <a:latin typeface="Times New Roman"/>
                <a:cs typeface="Times New Roman"/>
              </a:rPr>
              <a:t>colto</a:t>
            </a:r>
            <a:r>
              <a:rPr sz="2400" b="1" dirty="0">
                <a:solidFill>
                  <a:srgbClr val="333399"/>
                </a:solidFill>
                <a:latin typeface="Times New Roman"/>
                <a:cs typeface="Times New Roman"/>
              </a:rPr>
              <a:t> da </a:t>
            </a:r>
            <a:r>
              <a:rPr sz="2400" b="1" spc="5" dirty="0">
                <a:solidFill>
                  <a:srgbClr val="333399"/>
                </a:solidFill>
                <a:latin typeface="Times New Roman"/>
                <a:cs typeface="Times New Roman"/>
              </a:rPr>
              <a:t> </a:t>
            </a:r>
            <a:r>
              <a:rPr sz="2400" b="1" spc="-10" dirty="0">
                <a:solidFill>
                  <a:srgbClr val="333399"/>
                </a:solidFill>
                <a:latin typeface="Times New Roman"/>
                <a:cs typeface="Times New Roman"/>
              </a:rPr>
              <a:t>improvviso</a:t>
            </a:r>
            <a:r>
              <a:rPr sz="2400" b="1" dirty="0">
                <a:solidFill>
                  <a:srgbClr val="333399"/>
                </a:solidFill>
                <a:latin typeface="Times New Roman"/>
                <a:cs typeface="Times New Roman"/>
              </a:rPr>
              <a:t> </a:t>
            </a:r>
            <a:r>
              <a:rPr sz="2400" b="1" spc="-10" dirty="0">
                <a:solidFill>
                  <a:srgbClr val="333399"/>
                </a:solidFill>
                <a:latin typeface="Times New Roman"/>
                <a:cs typeface="Times New Roman"/>
              </a:rPr>
              <a:t>malessere,</a:t>
            </a:r>
            <a:r>
              <a:rPr sz="2400" b="1" spc="5" dirty="0">
                <a:solidFill>
                  <a:srgbClr val="333399"/>
                </a:solidFill>
                <a:latin typeface="Times New Roman"/>
                <a:cs typeface="Times New Roman"/>
              </a:rPr>
              <a:t> </a:t>
            </a:r>
            <a:r>
              <a:rPr sz="2400" b="1" spc="-5" dirty="0">
                <a:solidFill>
                  <a:srgbClr val="333399"/>
                </a:solidFill>
                <a:latin typeface="Times New Roman"/>
                <a:cs typeface="Times New Roman"/>
              </a:rPr>
              <a:t>prima</a:t>
            </a:r>
            <a:r>
              <a:rPr sz="2400" b="1" dirty="0">
                <a:solidFill>
                  <a:srgbClr val="333399"/>
                </a:solidFill>
                <a:latin typeface="Times New Roman"/>
                <a:cs typeface="Times New Roman"/>
              </a:rPr>
              <a:t> </a:t>
            </a:r>
            <a:r>
              <a:rPr sz="2400" b="1" spc="-5" dirty="0">
                <a:solidFill>
                  <a:srgbClr val="333399"/>
                </a:solidFill>
                <a:latin typeface="Times New Roman"/>
                <a:cs typeface="Times New Roman"/>
              </a:rPr>
              <a:t>che</a:t>
            </a:r>
            <a:r>
              <a:rPr sz="2400" b="1" dirty="0">
                <a:solidFill>
                  <a:srgbClr val="333399"/>
                </a:solidFill>
                <a:latin typeface="Times New Roman"/>
                <a:cs typeface="Times New Roman"/>
              </a:rPr>
              <a:t> </a:t>
            </a:r>
            <a:r>
              <a:rPr sz="2400" b="1" spc="-5" dirty="0">
                <a:solidFill>
                  <a:srgbClr val="333399"/>
                </a:solidFill>
                <a:latin typeface="Times New Roman"/>
                <a:cs typeface="Times New Roman"/>
              </a:rPr>
              <a:t>intervenga</a:t>
            </a:r>
            <a:r>
              <a:rPr sz="2400" b="1" spc="5" dirty="0">
                <a:solidFill>
                  <a:srgbClr val="333399"/>
                </a:solidFill>
                <a:latin typeface="Times New Roman"/>
                <a:cs typeface="Times New Roman"/>
              </a:rPr>
              <a:t> </a:t>
            </a:r>
            <a:r>
              <a:rPr sz="2400" b="1" dirty="0">
                <a:solidFill>
                  <a:srgbClr val="333399"/>
                </a:solidFill>
                <a:latin typeface="Times New Roman"/>
                <a:cs typeface="Times New Roman"/>
              </a:rPr>
              <a:t>una </a:t>
            </a:r>
            <a:r>
              <a:rPr sz="2400" b="1" spc="-5" dirty="0">
                <a:solidFill>
                  <a:srgbClr val="333399"/>
                </a:solidFill>
                <a:latin typeface="Times New Roman"/>
                <a:cs typeface="Times New Roman"/>
              </a:rPr>
              <a:t>persona </a:t>
            </a:r>
            <a:r>
              <a:rPr sz="2400" b="1" dirty="0">
                <a:solidFill>
                  <a:srgbClr val="333399"/>
                </a:solidFill>
                <a:latin typeface="Times New Roman"/>
                <a:cs typeface="Times New Roman"/>
              </a:rPr>
              <a:t> </a:t>
            </a:r>
            <a:r>
              <a:rPr sz="2400" b="1" spc="-5" dirty="0">
                <a:solidFill>
                  <a:srgbClr val="333399"/>
                </a:solidFill>
                <a:latin typeface="Times New Roman"/>
                <a:cs typeface="Times New Roman"/>
              </a:rPr>
              <a:t>qualificata</a:t>
            </a:r>
            <a:r>
              <a:rPr sz="2400" b="1" spc="10" dirty="0">
                <a:solidFill>
                  <a:srgbClr val="333399"/>
                </a:solidFill>
                <a:latin typeface="Times New Roman"/>
                <a:cs typeface="Times New Roman"/>
              </a:rPr>
              <a:t> </a:t>
            </a:r>
            <a:r>
              <a:rPr sz="2400" b="1" spc="-5" dirty="0">
                <a:solidFill>
                  <a:srgbClr val="333399"/>
                </a:solidFill>
                <a:latin typeface="Times New Roman"/>
                <a:cs typeface="Times New Roman"/>
              </a:rPr>
              <a:t>(medico,</a:t>
            </a:r>
            <a:r>
              <a:rPr sz="2400" b="1" spc="10" dirty="0">
                <a:solidFill>
                  <a:srgbClr val="333399"/>
                </a:solidFill>
                <a:latin typeface="Times New Roman"/>
                <a:cs typeface="Times New Roman"/>
              </a:rPr>
              <a:t> </a:t>
            </a:r>
            <a:r>
              <a:rPr sz="2400" b="1" spc="-10" dirty="0">
                <a:solidFill>
                  <a:srgbClr val="333399"/>
                </a:solidFill>
                <a:latin typeface="Times New Roman"/>
                <a:cs typeface="Times New Roman"/>
              </a:rPr>
              <a:t>infermiere)</a:t>
            </a:r>
            <a:r>
              <a:rPr sz="2400" b="1" spc="10" dirty="0">
                <a:solidFill>
                  <a:srgbClr val="333399"/>
                </a:solidFill>
                <a:latin typeface="Times New Roman"/>
                <a:cs typeface="Times New Roman"/>
              </a:rPr>
              <a:t> </a:t>
            </a:r>
            <a:r>
              <a:rPr sz="2400" b="1" dirty="0">
                <a:solidFill>
                  <a:srgbClr val="333399"/>
                </a:solidFill>
                <a:latin typeface="Times New Roman"/>
                <a:cs typeface="Times New Roman"/>
              </a:rPr>
              <a:t>o</a:t>
            </a:r>
            <a:r>
              <a:rPr sz="2400" b="1" spc="10" dirty="0">
                <a:solidFill>
                  <a:srgbClr val="333399"/>
                </a:solidFill>
                <a:latin typeface="Times New Roman"/>
                <a:cs typeface="Times New Roman"/>
              </a:rPr>
              <a:t> </a:t>
            </a:r>
            <a:r>
              <a:rPr sz="2400" b="1" spc="-5" dirty="0">
                <a:solidFill>
                  <a:srgbClr val="333399"/>
                </a:solidFill>
                <a:latin typeface="Times New Roman"/>
                <a:cs typeface="Times New Roman"/>
              </a:rPr>
              <a:t>prima</a:t>
            </a:r>
            <a:r>
              <a:rPr sz="2400" b="1" spc="15" dirty="0">
                <a:solidFill>
                  <a:srgbClr val="333399"/>
                </a:solidFill>
                <a:latin typeface="Times New Roman"/>
                <a:cs typeface="Times New Roman"/>
              </a:rPr>
              <a:t> </a:t>
            </a:r>
            <a:r>
              <a:rPr sz="2400" b="1" spc="-5" dirty="0">
                <a:solidFill>
                  <a:srgbClr val="333399"/>
                </a:solidFill>
                <a:latin typeface="Times New Roman"/>
                <a:cs typeface="Times New Roman"/>
              </a:rPr>
              <a:t>che</a:t>
            </a:r>
            <a:r>
              <a:rPr sz="2400" b="1" spc="5" dirty="0">
                <a:solidFill>
                  <a:srgbClr val="333399"/>
                </a:solidFill>
                <a:latin typeface="Times New Roman"/>
                <a:cs typeface="Times New Roman"/>
              </a:rPr>
              <a:t> </a:t>
            </a:r>
            <a:r>
              <a:rPr sz="2400" b="1" spc="-5" dirty="0">
                <a:solidFill>
                  <a:srgbClr val="333399"/>
                </a:solidFill>
                <a:latin typeface="Times New Roman"/>
                <a:cs typeface="Times New Roman"/>
              </a:rPr>
              <a:t>arrivi</a:t>
            </a:r>
            <a:r>
              <a:rPr sz="2400" b="1" spc="5" dirty="0">
                <a:solidFill>
                  <a:srgbClr val="333399"/>
                </a:solidFill>
                <a:latin typeface="Times New Roman"/>
                <a:cs typeface="Times New Roman"/>
              </a:rPr>
              <a:t> </a:t>
            </a:r>
            <a:r>
              <a:rPr sz="2400" b="1" spc="-5" dirty="0">
                <a:solidFill>
                  <a:srgbClr val="333399"/>
                </a:solidFill>
                <a:latin typeface="Times New Roman"/>
                <a:cs typeface="Times New Roman"/>
              </a:rPr>
              <a:t>l’ambulanza.</a:t>
            </a:r>
            <a:endParaRPr sz="2400">
              <a:latin typeface="Times New Roman"/>
              <a:cs typeface="Times New Roman"/>
            </a:endParaRPr>
          </a:p>
        </p:txBody>
      </p:sp>
      <p:sp>
        <p:nvSpPr>
          <p:cNvPr id="3" name="object 3"/>
          <p:cNvSpPr txBox="1">
            <a:spLocks noGrp="1"/>
          </p:cNvSpPr>
          <p:nvPr>
            <p:ph type="title"/>
          </p:nvPr>
        </p:nvSpPr>
        <p:spPr>
          <a:xfrm>
            <a:off x="1838642" y="372531"/>
            <a:ext cx="5105400" cy="505267"/>
          </a:xfrm>
          <a:prstGeom prst="rect">
            <a:avLst/>
          </a:prstGeom>
        </p:spPr>
        <p:txBody>
          <a:bodyPr vert="horz" wrap="square" lIns="0" tIns="12700" rIns="0" bIns="0" rtlCol="0">
            <a:spAutoFit/>
          </a:bodyPr>
          <a:lstStyle/>
          <a:p>
            <a:pPr marL="12700" algn="ctr">
              <a:lnSpc>
                <a:spcPct val="100000"/>
              </a:lnSpc>
              <a:spcBef>
                <a:spcPts val="100"/>
              </a:spcBef>
            </a:pPr>
            <a:r>
              <a:rPr lang="it-IT" sz="3200" b="1" dirty="0">
                <a:solidFill>
                  <a:srgbClr val="FF0000"/>
                </a:solidFill>
                <a:latin typeface="Arial" panose="020B0604020202020204" pitchFamily="34" charset="0"/>
                <a:cs typeface="Arial" panose="020B0604020202020204" pitchFamily="34" charset="0"/>
              </a:rPr>
              <a:t>IL</a:t>
            </a:r>
            <a:r>
              <a:rPr lang="it-IT" sz="3200" b="1" spc="-35" dirty="0">
                <a:solidFill>
                  <a:srgbClr val="FF0000"/>
                </a:solidFill>
                <a:latin typeface="Arial" panose="020B0604020202020204" pitchFamily="34" charset="0"/>
                <a:cs typeface="Arial" panose="020B0604020202020204" pitchFamily="34" charset="0"/>
              </a:rPr>
              <a:t> </a:t>
            </a:r>
            <a:r>
              <a:rPr lang="it-IT" sz="3200" b="1" spc="-5" dirty="0">
                <a:solidFill>
                  <a:srgbClr val="FF0000"/>
                </a:solidFill>
                <a:latin typeface="Arial" panose="020B0604020202020204" pitchFamily="34" charset="0"/>
                <a:cs typeface="Arial" panose="020B0604020202020204" pitchFamily="34" charset="0"/>
              </a:rPr>
              <a:t>PRIMO</a:t>
            </a:r>
            <a:r>
              <a:rPr lang="it-IT" sz="3200" b="1" spc="-25" dirty="0">
                <a:solidFill>
                  <a:srgbClr val="FF0000"/>
                </a:solidFill>
                <a:latin typeface="Arial" panose="020B0604020202020204" pitchFamily="34" charset="0"/>
                <a:cs typeface="Arial" panose="020B0604020202020204" pitchFamily="34" charset="0"/>
              </a:rPr>
              <a:t> </a:t>
            </a:r>
            <a:r>
              <a:rPr lang="it-IT" sz="3200" b="1" spc="-5" dirty="0">
                <a:solidFill>
                  <a:srgbClr val="FF0000"/>
                </a:solidFill>
                <a:latin typeface="Arial" panose="020B0604020202020204" pitchFamily="34" charset="0"/>
                <a:cs typeface="Arial" panose="020B0604020202020204" pitchFamily="34" charset="0"/>
              </a:rPr>
              <a:t>SOCCORSO</a:t>
            </a:r>
            <a:endParaRPr lang="it-IT" sz="3200" b="1" dirty="0">
              <a:latin typeface="Arial" panose="020B0604020202020204" pitchFamily="34" charset="0"/>
              <a:cs typeface="Arial" panose="020B0604020202020204" pitchFamily="34" charset="0"/>
            </a:endParaRPr>
          </a:p>
        </p:txBody>
      </p:sp>
      <p:pic>
        <p:nvPicPr>
          <p:cNvPr id="4" name="object 4"/>
          <p:cNvPicPr/>
          <p:nvPr/>
        </p:nvPicPr>
        <p:blipFill>
          <a:blip r:embed="rId3" cstate="print"/>
          <a:stretch>
            <a:fillRect/>
          </a:stretch>
        </p:blipFill>
        <p:spPr>
          <a:xfrm>
            <a:off x="2987675" y="981075"/>
            <a:ext cx="3313112" cy="3313112"/>
          </a:xfrm>
          <a:prstGeom prst="rect">
            <a:avLst/>
          </a:prstGeom>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94264" y="1120832"/>
            <a:ext cx="7355471" cy="1954073"/>
          </a:xfrm>
          <a:prstGeom prst="rect">
            <a:avLst/>
          </a:prstGeom>
        </p:spPr>
      </p:pic>
      <p:sp>
        <p:nvSpPr>
          <p:cNvPr id="3" name="object 3"/>
          <p:cNvSpPr txBox="1"/>
          <p:nvPr/>
        </p:nvSpPr>
        <p:spPr>
          <a:xfrm>
            <a:off x="3699432" y="1473187"/>
            <a:ext cx="1746885" cy="330200"/>
          </a:xfrm>
          <a:prstGeom prst="rect">
            <a:avLst/>
          </a:prstGeom>
        </p:spPr>
        <p:txBody>
          <a:bodyPr vert="horz" wrap="square" lIns="0" tIns="12700" rIns="0" bIns="0" rtlCol="0">
            <a:spAutoFit/>
          </a:bodyPr>
          <a:lstStyle/>
          <a:p>
            <a:pPr marL="12700">
              <a:lnSpc>
                <a:spcPct val="100000"/>
              </a:lnSpc>
              <a:spcBef>
                <a:spcPts val="100"/>
              </a:spcBef>
            </a:pPr>
            <a:r>
              <a:rPr sz="2000" b="1" spc="-5" dirty="0">
                <a:latin typeface="Times New Roman"/>
                <a:cs typeface="Times New Roman"/>
              </a:rPr>
              <a:t>Riconoscimento</a:t>
            </a:r>
            <a:endParaRPr sz="2000">
              <a:latin typeface="Times New Roman"/>
              <a:cs typeface="Times New Roman"/>
            </a:endParaRPr>
          </a:p>
        </p:txBody>
      </p:sp>
      <p:sp>
        <p:nvSpPr>
          <p:cNvPr id="4" name="object 4"/>
          <p:cNvSpPr txBox="1"/>
          <p:nvPr/>
        </p:nvSpPr>
        <p:spPr>
          <a:xfrm>
            <a:off x="1212850" y="2274874"/>
            <a:ext cx="2203450" cy="1426845"/>
          </a:xfrm>
          <a:prstGeom prst="rect">
            <a:avLst/>
          </a:prstGeom>
        </p:spPr>
        <p:txBody>
          <a:bodyPr vert="horz" wrap="square" lIns="0" tIns="33020" rIns="0" bIns="0" rtlCol="0">
            <a:spAutoFit/>
          </a:bodyPr>
          <a:lstStyle/>
          <a:p>
            <a:pPr marL="389890" marR="332740" indent="-635" algn="ctr">
              <a:lnSpc>
                <a:spcPts val="2300"/>
              </a:lnSpc>
              <a:spcBef>
                <a:spcPts val="260"/>
              </a:spcBef>
            </a:pPr>
            <a:r>
              <a:rPr sz="2000" b="1" spc="-5" dirty="0">
                <a:latin typeface="Times New Roman"/>
                <a:cs typeface="Times New Roman"/>
              </a:rPr>
              <a:t>Ostruzione </a:t>
            </a:r>
            <a:r>
              <a:rPr sz="2000" b="1" dirty="0">
                <a:latin typeface="Times New Roman"/>
                <a:cs typeface="Times New Roman"/>
              </a:rPr>
              <a:t> </a:t>
            </a:r>
            <a:r>
              <a:rPr sz="2000" b="1" spc="-5" dirty="0">
                <a:latin typeface="Times New Roman"/>
                <a:cs typeface="Times New Roman"/>
              </a:rPr>
              <a:t>MO</a:t>
            </a:r>
            <a:r>
              <a:rPr sz="2000" b="1" dirty="0">
                <a:latin typeface="Times New Roman"/>
                <a:cs typeface="Times New Roman"/>
              </a:rPr>
              <a:t>DER</a:t>
            </a:r>
            <a:r>
              <a:rPr sz="2000" b="1" spc="-150" dirty="0">
                <a:latin typeface="Times New Roman"/>
                <a:cs typeface="Times New Roman"/>
              </a:rPr>
              <a:t>AT</a:t>
            </a:r>
            <a:r>
              <a:rPr sz="2000" b="1" dirty="0">
                <a:latin typeface="Times New Roman"/>
                <a:cs typeface="Times New Roman"/>
              </a:rPr>
              <a:t>A</a:t>
            </a:r>
            <a:endParaRPr sz="2000">
              <a:latin typeface="Times New Roman"/>
              <a:cs typeface="Times New Roman"/>
            </a:endParaRPr>
          </a:p>
          <a:p>
            <a:pPr marL="12700" marR="5080" indent="-52069" algn="ctr">
              <a:lnSpc>
                <a:spcPts val="2300"/>
              </a:lnSpc>
              <a:spcBef>
                <a:spcPts val="1730"/>
              </a:spcBef>
            </a:pPr>
            <a:r>
              <a:rPr sz="2000" b="1" spc="-5" dirty="0">
                <a:latin typeface="Times New Roman"/>
                <a:cs typeface="Times New Roman"/>
              </a:rPr>
              <a:t>Incoraggia </a:t>
            </a:r>
            <a:r>
              <a:rPr sz="2000" b="1" dirty="0">
                <a:latin typeface="Times New Roman"/>
                <a:cs typeface="Times New Roman"/>
              </a:rPr>
              <a:t>a </a:t>
            </a:r>
            <a:r>
              <a:rPr sz="2000" b="1" spc="-10" dirty="0">
                <a:latin typeface="Times New Roman"/>
                <a:cs typeface="Times New Roman"/>
              </a:rPr>
              <a:t>tossire </a:t>
            </a:r>
            <a:r>
              <a:rPr sz="2000" b="1" spc="-5" dirty="0">
                <a:latin typeface="Times New Roman"/>
                <a:cs typeface="Times New Roman"/>
              </a:rPr>
              <a:t> </a:t>
            </a:r>
            <a:r>
              <a:rPr sz="2000" b="1" spc="-10" dirty="0">
                <a:latin typeface="Times New Roman"/>
                <a:cs typeface="Times New Roman"/>
              </a:rPr>
              <a:t>Tieni</a:t>
            </a:r>
            <a:r>
              <a:rPr sz="2000" b="1" spc="-40" dirty="0">
                <a:latin typeface="Times New Roman"/>
                <a:cs typeface="Times New Roman"/>
              </a:rPr>
              <a:t> </a:t>
            </a:r>
            <a:r>
              <a:rPr sz="2000" b="1" dirty="0">
                <a:latin typeface="Times New Roman"/>
                <a:cs typeface="Times New Roman"/>
              </a:rPr>
              <a:t>sotto</a:t>
            </a:r>
            <a:r>
              <a:rPr sz="2000" b="1" spc="-30" dirty="0">
                <a:latin typeface="Times New Roman"/>
                <a:cs typeface="Times New Roman"/>
              </a:rPr>
              <a:t> </a:t>
            </a:r>
            <a:r>
              <a:rPr sz="2000" b="1" spc="-10" dirty="0">
                <a:latin typeface="Times New Roman"/>
                <a:cs typeface="Times New Roman"/>
              </a:rPr>
              <a:t>controllo</a:t>
            </a:r>
            <a:endParaRPr sz="2000">
              <a:latin typeface="Times New Roman"/>
              <a:cs typeface="Times New Roman"/>
            </a:endParaRPr>
          </a:p>
        </p:txBody>
      </p:sp>
      <p:sp>
        <p:nvSpPr>
          <p:cNvPr id="5" name="object 5"/>
          <p:cNvSpPr txBox="1"/>
          <p:nvPr/>
        </p:nvSpPr>
        <p:spPr>
          <a:xfrm>
            <a:off x="5209914" y="2274874"/>
            <a:ext cx="3496310" cy="1718945"/>
          </a:xfrm>
          <a:prstGeom prst="rect">
            <a:avLst/>
          </a:prstGeom>
        </p:spPr>
        <p:txBody>
          <a:bodyPr vert="horz" wrap="square" lIns="0" tIns="33020" rIns="0" bIns="0" rtlCol="0">
            <a:spAutoFit/>
          </a:bodyPr>
          <a:lstStyle/>
          <a:p>
            <a:pPr marL="1152525" marR="1293495" indent="-157480">
              <a:lnSpc>
                <a:spcPts val="2300"/>
              </a:lnSpc>
              <a:spcBef>
                <a:spcPts val="260"/>
              </a:spcBef>
            </a:pPr>
            <a:r>
              <a:rPr sz="2000" b="1" spc="-5" dirty="0">
                <a:latin typeface="Times New Roman"/>
                <a:cs typeface="Times New Roman"/>
              </a:rPr>
              <a:t>O</a:t>
            </a:r>
            <a:r>
              <a:rPr sz="2000" b="1" dirty="0">
                <a:latin typeface="Times New Roman"/>
                <a:cs typeface="Times New Roman"/>
              </a:rPr>
              <a:t>st</a:t>
            </a:r>
            <a:r>
              <a:rPr sz="2000" b="1" spc="-5" dirty="0">
                <a:latin typeface="Times New Roman"/>
                <a:cs typeface="Times New Roman"/>
              </a:rPr>
              <a:t>r</a:t>
            </a:r>
            <a:r>
              <a:rPr sz="2000" b="1" dirty="0">
                <a:latin typeface="Times New Roman"/>
                <a:cs typeface="Times New Roman"/>
              </a:rPr>
              <a:t>u</a:t>
            </a:r>
            <a:r>
              <a:rPr sz="2000" b="1" spc="-5" dirty="0">
                <a:latin typeface="Times New Roman"/>
                <a:cs typeface="Times New Roman"/>
              </a:rPr>
              <a:t>zi</a:t>
            </a:r>
            <a:r>
              <a:rPr sz="2000" b="1" dirty="0">
                <a:latin typeface="Times New Roman"/>
                <a:cs typeface="Times New Roman"/>
              </a:rPr>
              <a:t>one  </a:t>
            </a:r>
            <a:r>
              <a:rPr sz="2000" b="1" spc="-60" dirty="0">
                <a:latin typeface="Times New Roman"/>
                <a:cs typeface="Times New Roman"/>
              </a:rPr>
              <a:t>GRAVE</a:t>
            </a:r>
            <a:endParaRPr sz="2000">
              <a:latin typeface="Times New Roman"/>
              <a:cs typeface="Times New Roman"/>
            </a:endParaRPr>
          </a:p>
          <a:p>
            <a:pPr algn="ctr">
              <a:lnSpc>
                <a:spcPts val="2350"/>
              </a:lnSpc>
              <a:spcBef>
                <a:spcPts val="1570"/>
              </a:spcBef>
            </a:pPr>
            <a:r>
              <a:rPr sz="2000" b="1" spc="-5" dirty="0">
                <a:latin typeface="Times New Roman"/>
                <a:cs typeface="Times New Roman"/>
              </a:rPr>
              <a:t>Paziente</a:t>
            </a:r>
            <a:r>
              <a:rPr sz="2000" b="1" spc="-15" dirty="0">
                <a:latin typeface="Times New Roman"/>
                <a:cs typeface="Times New Roman"/>
              </a:rPr>
              <a:t> </a:t>
            </a:r>
            <a:r>
              <a:rPr sz="2000" b="1" spc="-5" dirty="0">
                <a:latin typeface="Times New Roman"/>
                <a:cs typeface="Times New Roman"/>
              </a:rPr>
              <a:t>in piedi</a:t>
            </a:r>
            <a:r>
              <a:rPr sz="2000" b="1" spc="-10" dirty="0">
                <a:latin typeface="Times New Roman"/>
                <a:cs typeface="Times New Roman"/>
              </a:rPr>
              <a:t> </a:t>
            </a:r>
            <a:r>
              <a:rPr sz="2000" b="1" dirty="0">
                <a:latin typeface="Times New Roman"/>
                <a:cs typeface="Times New Roman"/>
              </a:rPr>
              <a:t>o</a:t>
            </a:r>
            <a:r>
              <a:rPr sz="2000" b="1" spc="-5" dirty="0">
                <a:latin typeface="Times New Roman"/>
                <a:cs typeface="Times New Roman"/>
              </a:rPr>
              <a:t> seduto:</a:t>
            </a:r>
            <a:endParaRPr sz="2000">
              <a:latin typeface="Times New Roman"/>
              <a:cs typeface="Times New Roman"/>
            </a:endParaRPr>
          </a:p>
          <a:p>
            <a:pPr marL="12065" marR="5080" algn="ctr">
              <a:lnSpc>
                <a:spcPts val="2300"/>
              </a:lnSpc>
              <a:spcBef>
                <a:spcPts val="110"/>
              </a:spcBef>
            </a:pPr>
            <a:r>
              <a:rPr sz="2000" b="1" dirty="0">
                <a:latin typeface="Times New Roman"/>
                <a:cs typeface="Times New Roman"/>
              </a:rPr>
              <a:t>5 </a:t>
            </a:r>
            <a:r>
              <a:rPr sz="2000" b="1" spc="-5" dirty="0">
                <a:latin typeface="Times New Roman"/>
                <a:cs typeface="Times New Roman"/>
              </a:rPr>
              <a:t>colpi interscapolari alternati </a:t>
            </a:r>
            <a:r>
              <a:rPr sz="2000" b="1" dirty="0">
                <a:latin typeface="Times New Roman"/>
                <a:cs typeface="Times New Roman"/>
              </a:rPr>
              <a:t>a </a:t>
            </a:r>
            <a:r>
              <a:rPr sz="2000" b="1" spc="-484" dirty="0">
                <a:latin typeface="Times New Roman"/>
                <a:cs typeface="Times New Roman"/>
              </a:rPr>
              <a:t> </a:t>
            </a:r>
            <a:r>
              <a:rPr sz="2000" b="1" dirty="0">
                <a:latin typeface="Times New Roman"/>
                <a:cs typeface="Times New Roman"/>
              </a:rPr>
              <a:t>5</a:t>
            </a:r>
            <a:r>
              <a:rPr sz="2000" b="1" spc="-5" dirty="0">
                <a:latin typeface="Times New Roman"/>
                <a:cs typeface="Times New Roman"/>
              </a:rPr>
              <a:t> compressioni</a:t>
            </a:r>
            <a:r>
              <a:rPr sz="2000" b="1" spc="-10" dirty="0">
                <a:latin typeface="Times New Roman"/>
                <a:cs typeface="Times New Roman"/>
              </a:rPr>
              <a:t> </a:t>
            </a:r>
            <a:r>
              <a:rPr sz="2000" b="1" spc="-5" dirty="0">
                <a:latin typeface="Times New Roman"/>
                <a:cs typeface="Times New Roman"/>
              </a:rPr>
              <a:t>addominali</a:t>
            </a:r>
            <a:endParaRPr sz="2000">
              <a:latin typeface="Times New Roman"/>
              <a:cs typeface="Times New Roman"/>
            </a:endParaRPr>
          </a:p>
        </p:txBody>
      </p:sp>
      <p:sp>
        <p:nvSpPr>
          <p:cNvPr id="6" name="object 6"/>
          <p:cNvSpPr txBox="1">
            <a:spLocks noGrp="1"/>
          </p:cNvSpPr>
          <p:nvPr>
            <p:ph type="title"/>
          </p:nvPr>
        </p:nvSpPr>
        <p:spPr>
          <a:xfrm>
            <a:off x="2295525" y="443408"/>
            <a:ext cx="421894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00B050"/>
                </a:solidFill>
                <a:latin typeface="Times New Roman"/>
                <a:cs typeface="Times New Roman"/>
              </a:rPr>
              <a:t>BLS</a:t>
            </a:r>
            <a:r>
              <a:rPr sz="2400" b="1" spc="-140" dirty="0">
                <a:solidFill>
                  <a:srgbClr val="00B050"/>
                </a:solidFill>
                <a:latin typeface="Times New Roman"/>
                <a:cs typeface="Times New Roman"/>
              </a:rPr>
              <a:t> </a:t>
            </a:r>
            <a:r>
              <a:rPr sz="2400" b="1" spc="-5" dirty="0">
                <a:solidFill>
                  <a:srgbClr val="00B050"/>
                </a:solidFill>
                <a:latin typeface="Times New Roman"/>
                <a:cs typeface="Times New Roman"/>
              </a:rPr>
              <a:t>Adulti</a:t>
            </a:r>
            <a:r>
              <a:rPr sz="2400" b="1" spc="-10" dirty="0">
                <a:solidFill>
                  <a:srgbClr val="00B050"/>
                </a:solidFill>
                <a:latin typeface="Times New Roman"/>
                <a:cs typeface="Times New Roman"/>
              </a:rPr>
              <a:t> </a:t>
            </a:r>
            <a:r>
              <a:rPr sz="2400" b="1" spc="-5" dirty="0">
                <a:solidFill>
                  <a:srgbClr val="00B050"/>
                </a:solidFill>
                <a:latin typeface="Times New Roman"/>
                <a:cs typeface="Times New Roman"/>
              </a:rPr>
              <a:t>Ostruzione</a:t>
            </a:r>
            <a:r>
              <a:rPr sz="2400" b="1" spc="-10" dirty="0">
                <a:solidFill>
                  <a:srgbClr val="00B050"/>
                </a:solidFill>
                <a:latin typeface="Times New Roman"/>
                <a:cs typeface="Times New Roman"/>
              </a:rPr>
              <a:t> </a:t>
            </a:r>
            <a:r>
              <a:rPr sz="2400" b="1" spc="-5" dirty="0">
                <a:solidFill>
                  <a:srgbClr val="00B050"/>
                </a:solidFill>
                <a:latin typeface="Times New Roman"/>
                <a:cs typeface="Times New Roman"/>
              </a:rPr>
              <a:t>vie </a:t>
            </a:r>
            <a:r>
              <a:rPr sz="2400" b="1" spc="-15" dirty="0">
                <a:solidFill>
                  <a:srgbClr val="00B050"/>
                </a:solidFill>
                <a:latin typeface="Times New Roman"/>
                <a:cs typeface="Times New Roman"/>
              </a:rPr>
              <a:t>aeree</a:t>
            </a:r>
            <a:endParaRPr sz="2400">
              <a:latin typeface="Times New Roman"/>
              <a:cs typeface="Times New Roman"/>
            </a:endParaRPr>
          </a:p>
        </p:txBody>
      </p:sp>
      <p:grpSp>
        <p:nvGrpSpPr>
          <p:cNvPr id="7" name="object 7"/>
          <p:cNvGrpSpPr/>
          <p:nvPr/>
        </p:nvGrpSpPr>
        <p:grpSpPr>
          <a:xfrm>
            <a:off x="3054350" y="4072011"/>
            <a:ext cx="3035300" cy="946150"/>
            <a:chOff x="3054350" y="4072011"/>
            <a:chExt cx="3035300" cy="946150"/>
          </a:xfrm>
        </p:grpSpPr>
        <p:sp>
          <p:nvSpPr>
            <p:cNvPr id="8" name="object 8"/>
            <p:cNvSpPr/>
            <p:nvPr/>
          </p:nvSpPr>
          <p:spPr>
            <a:xfrm>
              <a:off x="3059112" y="4076774"/>
              <a:ext cx="3025775" cy="936625"/>
            </a:xfrm>
            <a:custGeom>
              <a:avLst/>
              <a:gdLst/>
              <a:ahLst/>
              <a:cxnLst/>
              <a:rect l="l" t="t" r="r" b="b"/>
              <a:pathLst>
                <a:path w="3025775" h="936625">
                  <a:moveTo>
                    <a:pt x="1539899" y="0"/>
                  </a:moveTo>
                  <a:lnTo>
                    <a:pt x="1485875" y="0"/>
                  </a:lnTo>
                  <a:lnTo>
                    <a:pt x="1431880" y="593"/>
                  </a:lnTo>
                  <a:lnTo>
                    <a:pt x="1377968" y="1780"/>
                  </a:lnTo>
                  <a:lnTo>
                    <a:pt x="1324194" y="3560"/>
                  </a:lnTo>
                  <a:lnTo>
                    <a:pt x="1270614" y="5934"/>
                  </a:lnTo>
                  <a:lnTo>
                    <a:pt x="1217284" y="8901"/>
                  </a:lnTo>
                  <a:lnTo>
                    <a:pt x="1164258" y="12462"/>
                  </a:lnTo>
                  <a:lnTo>
                    <a:pt x="1111592" y="16617"/>
                  </a:lnTo>
                  <a:lnTo>
                    <a:pt x="1059342" y="21364"/>
                  </a:lnTo>
                  <a:lnTo>
                    <a:pt x="1007563" y="26705"/>
                  </a:lnTo>
                  <a:lnTo>
                    <a:pt x="956310" y="32640"/>
                  </a:lnTo>
                  <a:lnTo>
                    <a:pt x="905639" y="39168"/>
                  </a:lnTo>
                  <a:lnTo>
                    <a:pt x="855605" y="46290"/>
                  </a:lnTo>
                  <a:lnTo>
                    <a:pt x="806264" y="54005"/>
                  </a:lnTo>
                  <a:lnTo>
                    <a:pt x="757671" y="62313"/>
                  </a:lnTo>
                  <a:lnTo>
                    <a:pt x="709881" y="71215"/>
                  </a:lnTo>
                  <a:lnTo>
                    <a:pt x="662949" y="80711"/>
                  </a:lnTo>
                  <a:lnTo>
                    <a:pt x="616932" y="90800"/>
                  </a:lnTo>
                  <a:lnTo>
                    <a:pt x="571885" y="101482"/>
                  </a:lnTo>
                  <a:lnTo>
                    <a:pt x="527862" y="112758"/>
                  </a:lnTo>
                  <a:lnTo>
                    <a:pt x="484920" y="124627"/>
                  </a:lnTo>
                  <a:lnTo>
                    <a:pt x="443114" y="137090"/>
                  </a:lnTo>
                  <a:lnTo>
                    <a:pt x="386001" y="155749"/>
                  </a:lnTo>
                  <a:lnTo>
                    <a:pt x="332828" y="175115"/>
                  </a:lnTo>
                  <a:lnTo>
                    <a:pt x="283593" y="195138"/>
                  </a:lnTo>
                  <a:lnTo>
                    <a:pt x="238297" y="215767"/>
                  </a:lnTo>
                  <a:lnTo>
                    <a:pt x="196939" y="236951"/>
                  </a:lnTo>
                  <a:lnTo>
                    <a:pt x="159521" y="258640"/>
                  </a:lnTo>
                  <a:lnTo>
                    <a:pt x="126041" y="280784"/>
                  </a:lnTo>
                  <a:lnTo>
                    <a:pt x="70898" y="326233"/>
                  </a:lnTo>
                  <a:lnTo>
                    <a:pt x="31510" y="372895"/>
                  </a:lnTo>
                  <a:lnTo>
                    <a:pt x="7877" y="420364"/>
                  </a:lnTo>
                  <a:lnTo>
                    <a:pt x="0" y="468237"/>
                  </a:lnTo>
                  <a:lnTo>
                    <a:pt x="1969" y="492199"/>
                  </a:lnTo>
                  <a:lnTo>
                    <a:pt x="17724" y="539921"/>
                  </a:lnTo>
                  <a:lnTo>
                    <a:pt x="49234" y="587037"/>
                  </a:lnTo>
                  <a:lnTo>
                    <a:pt x="96500" y="633143"/>
                  </a:lnTo>
                  <a:lnTo>
                    <a:pt x="159521" y="677835"/>
                  </a:lnTo>
                  <a:lnTo>
                    <a:pt x="196939" y="699524"/>
                  </a:lnTo>
                  <a:lnTo>
                    <a:pt x="238297" y="720708"/>
                  </a:lnTo>
                  <a:lnTo>
                    <a:pt x="283593" y="741337"/>
                  </a:lnTo>
                  <a:lnTo>
                    <a:pt x="332828" y="761360"/>
                  </a:lnTo>
                  <a:lnTo>
                    <a:pt x="386001" y="780726"/>
                  </a:lnTo>
                  <a:lnTo>
                    <a:pt x="443114" y="799385"/>
                  </a:lnTo>
                  <a:lnTo>
                    <a:pt x="484920" y="811848"/>
                  </a:lnTo>
                  <a:lnTo>
                    <a:pt x="527862" y="823717"/>
                  </a:lnTo>
                  <a:lnTo>
                    <a:pt x="571885" y="834993"/>
                  </a:lnTo>
                  <a:lnTo>
                    <a:pt x="616932" y="845675"/>
                  </a:lnTo>
                  <a:lnTo>
                    <a:pt x="662949" y="855764"/>
                  </a:lnTo>
                  <a:lnTo>
                    <a:pt x="709881" y="865260"/>
                  </a:lnTo>
                  <a:lnTo>
                    <a:pt x="757671" y="874162"/>
                  </a:lnTo>
                  <a:lnTo>
                    <a:pt x="806264" y="882470"/>
                  </a:lnTo>
                  <a:lnTo>
                    <a:pt x="855605" y="890185"/>
                  </a:lnTo>
                  <a:lnTo>
                    <a:pt x="905639" y="897307"/>
                  </a:lnTo>
                  <a:lnTo>
                    <a:pt x="956310" y="903835"/>
                  </a:lnTo>
                  <a:lnTo>
                    <a:pt x="1007563" y="909770"/>
                  </a:lnTo>
                  <a:lnTo>
                    <a:pt x="1059342" y="915111"/>
                  </a:lnTo>
                  <a:lnTo>
                    <a:pt x="1111592" y="919858"/>
                  </a:lnTo>
                  <a:lnTo>
                    <a:pt x="1164258" y="924013"/>
                  </a:lnTo>
                  <a:lnTo>
                    <a:pt x="1217284" y="927574"/>
                  </a:lnTo>
                  <a:lnTo>
                    <a:pt x="1270614" y="930541"/>
                  </a:lnTo>
                  <a:lnTo>
                    <a:pt x="1324194" y="932915"/>
                  </a:lnTo>
                  <a:lnTo>
                    <a:pt x="1377968" y="934695"/>
                  </a:lnTo>
                  <a:lnTo>
                    <a:pt x="1431880" y="935882"/>
                  </a:lnTo>
                  <a:lnTo>
                    <a:pt x="1485875" y="936475"/>
                  </a:lnTo>
                  <a:lnTo>
                    <a:pt x="1539899" y="936475"/>
                  </a:lnTo>
                  <a:lnTo>
                    <a:pt x="1593894" y="935882"/>
                  </a:lnTo>
                  <a:lnTo>
                    <a:pt x="1647806" y="934695"/>
                  </a:lnTo>
                  <a:lnTo>
                    <a:pt x="1701580" y="932915"/>
                  </a:lnTo>
                  <a:lnTo>
                    <a:pt x="1755160" y="930541"/>
                  </a:lnTo>
                  <a:lnTo>
                    <a:pt x="1808490" y="927574"/>
                  </a:lnTo>
                  <a:lnTo>
                    <a:pt x="1861516" y="924013"/>
                  </a:lnTo>
                  <a:lnTo>
                    <a:pt x="1914182" y="919858"/>
                  </a:lnTo>
                  <a:lnTo>
                    <a:pt x="1966432" y="915111"/>
                  </a:lnTo>
                  <a:lnTo>
                    <a:pt x="2018211" y="909770"/>
                  </a:lnTo>
                  <a:lnTo>
                    <a:pt x="2069464" y="903835"/>
                  </a:lnTo>
                  <a:lnTo>
                    <a:pt x="2120135" y="897307"/>
                  </a:lnTo>
                  <a:lnTo>
                    <a:pt x="2170169" y="890185"/>
                  </a:lnTo>
                  <a:lnTo>
                    <a:pt x="2219510" y="882470"/>
                  </a:lnTo>
                  <a:lnTo>
                    <a:pt x="2268103" y="874162"/>
                  </a:lnTo>
                  <a:lnTo>
                    <a:pt x="2315893" y="865260"/>
                  </a:lnTo>
                  <a:lnTo>
                    <a:pt x="2362825" y="855764"/>
                  </a:lnTo>
                  <a:lnTo>
                    <a:pt x="2408842" y="845675"/>
                  </a:lnTo>
                  <a:lnTo>
                    <a:pt x="2453889" y="834993"/>
                  </a:lnTo>
                  <a:lnTo>
                    <a:pt x="2497912" y="823717"/>
                  </a:lnTo>
                  <a:lnTo>
                    <a:pt x="2540854" y="811848"/>
                  </a:lnTo>
                  <a:lnTo>
                    <a:pt x="2582660" y="799385"/>
                  </a:lnTo>
                  <a:lnTo>
                    <a:pt x="2639773" y="780726"/>
                  </a:lnTo>
                  <a:lnTo>
                    <a:pt x="2692946" y="761360"/>
                  </a:lnTo>
                  <a:lnTo>
                    <a:pt x="2742181" y="741337"/>
                  </a:lnTo>
                  <a:lnTo>
                    <a:pt x="2787477" y="720708"/>
                  </a:lnTo>
                  <a:lnTo>
                    <a:pt x="2828835" y="699524"/>
                  </a:lnTo>
                  <a:lnTo>
                    <a:pt x="2866253" y="677835"/>
                  </a:lnTo>
                  <a:lnTo>
                    <a:pt x="2899733" y="655691"/>
                  </a:lnTo>
                  <a:lnTo>
                    <a:pt x="2954876" y="610242"/>
                  </a:lnTo>
                  <a:lnTo>
                    <a:pt x="2994264" y="563580"/>
                  </a:lnTo>
                  <a:lnTo>
                    <a:pt x="3017897" y="516111"/>
                  </a:lnTo>
                  <a:lnTo>
                    <a:pt x="3025775" y="468237"/>
                  </a:lnTo>
                  <a:lnTo>
                    <a:pt x="3023805" y="444276"/>
                  </a:lnTo>
                  <a:lnTo>
                    <a:pt x="3008050" y="396554"/>
                  </a:lnTo>
                  <a:lnTo>
                    <a:pt x="2976540" y="349438"/>
                  </a:lnTo>
                  <a:lnTo>
                    <a:pt x="2929274" y="303332"/>
                  </a:lnTo>
                  <a:lnTo>
                    <a:pt x="2866253" y="258640"/>
                  </a:lnTo>
                  <a:lnTo>
                    <a:pt x="2828835" y="236951"/>
                  </a:lnTo>
                  <a:lnTo>
                    <a:pt x="2787477" y="215767"/>
                  </a:lnTo>
                  <a:lnTo>
                    <a:pt x="2742181" y="195138"/>
                  </a:lnTo>
                  <a:lnTo>
                    <a:pt x="2692946" y="175115"/>
                  </a:lnTo>
                  <a:lnTo>
                    <a:pt x="2639773" y="155749"/>
                  </a:lnTo>
                  <a:lnTo>
                    <a:pt x="2582660" y="137090"/>
                  </a:lnTo>
                  <a:lnTo>
                    <a:pt x="2540854" y="124627"/>
                  </a:lnTo>
                  <a:lnTo>
                    <a:pt x="2497912" y="112758"/>
                  </a:lnTo>
                  <a:lnTo>
                    <a:pt x="2453889" y="101482"/>
                  </a:lnTo>
                  <a:lnTo>
                    <a:pt x="2408842" y="90800"/>
                  </a:lnTo>
                  <a:lnTo>
                    <a:pt x="2362825" y="80711"/>
                  </a:lnTo>
                  <a:lnTo>
                    <a:pt x="2315893" y="71215"/>
                  </a:lnTo>
                  <a:lnTo>
                    <a:pt x="2268103" y="62313"/>
                  </a:lnTo>
                  <a:lnTo>
                    <a:pt x="2219510" y="54005"/>
                  </a:lnTo>
                  <a:lnTo>
                    <a:pt x="2170169" y="46290"/>
                  </a:lnTo>
                  <a:lnTo>
                    <a:pt x="2120135" y="39168"/>
                  </a:lnTo>
                  <a:lnTo>
                    <a:pt x="2069464" y="32640"/>
                  </a:lnTo>
                  <a:lnTo>
                    <a:pt x="2018211" y="26705"/>
                  </a:lnTo>
                  <a:lnTo>
                    <a:pt x="1966432" y="21364"/>
                  </a:lnTo>
                  <a:lnTo>
                    <a:pt x="1914182" y="16617"/>
                  </a:lnTo>
                  <a:lnTo>
                    <a:pt x="1861516" y="12462"/>
                  </a:lnTo>
                  <a:lnTo>
                    <a:pt x="1808490" y="8901"/>
                  </a:lnTo>
                  <a:lnTo>
                    <a:pt x="1755160" y="5934"/>
                  </a:lnTo>
                  <a:lnTo>
                    <a:pt x="1701580" y="3560"/>
                  </a:lnTo>
                  <a:lnTo>
                    <a:pt x="1647806" y="1780"/>
                  </a:lnTo>
                  <a:lnTo>
                    <a:pt x="1593894" y="593"/>
                  </a:lnTo>
                  <a:lnTo>
                    <a:pt x="1539899" y="0"/>
                  </a:lnTo>
                  <a:close/>
                </a:path>
              </a:pathLst>
            </a:custGeom>
            <a:solidFill>
              <a:srgbClr val="CC99FF"/>
            </a:solidFill>
          </p:spPr>
          <p:txBody>
            <a:bodyPr wrap="square" lIns="0" tIns="0" rIns="0" bIns="0" rtlCol="0"/>
            <a:lstStyle/>
            <a:p>
              <a:endParaRPr/>
            </a:p>
          </p:txBody>
        </p:sp>
        <p:sp>
          <p:nvSpPr>
            <p:cNvPr id="9" name="object 9"/>
            <p:cNvSpPr/>
            <p:nvPr/>
          </p:nvSpPr>
          <p:spPr>
            <a:xfrm>
              <a:off x="3059112" y="4076774"/>
              <a:ext cx="3025775" cy="936625"/>
            </a:xfrm>
            <a:custGeom>
              <a:avLst/>
              <a:gdLst/>
              <a:ahLst/>
              <a:cxnLst/>
              <a:rect l="l" t="t" r="r" b="b"/>
              <a:pathLst>
                <a:path w="3025775" h="936625">
                  <a:moveTo>
                    <a:pt x="2582660" y="137165"/>
                  </a:moveTo>
                  <a:lnTo>
                    <a:pt x="2639773" y="155824"/>
                  </a:lnTo>
                  <a:lnTo>
                    <a:pt x="2692946" y="175190"/>
                  </a:lnTo>
                  <a:lnTo>
                    <a:pt x="2742181" y="195213"/>
                  </a:lnTo>
                  <a:lnTo>
                    <a:pt x="2787477" y="215842"/>
                  </a:lnTo>
                  <a:lnTo>
                    <a:pt x="2828835" y="237026"/>
                  </a:lnTo>
                  <a:lnTo>
                    <a:pt x="2866253" y="258715"/>
                  </a:lnTo>
                  <a:lnTo>
                    <a:pt x="2899733" y="280859"/>
                  </a:lnTo>
                  <a:lnTo>
                    <a:pt x="2954876" y="326308"/>
                  </a:lnTo>
                  <a:lnTo>
                    <a:pt x="2994264" y="372969"/>
                  </a:lnTo>
                  <a:lnTo>
                    <a:pt x="3017897" y="420439"/>
                  </a:lnTo>
                  <a:lnTo>
                    <a:pt x="3025775" y="468312"/>
                  </a:lnTo>
                  <a:lnTo>
                    <a:pt x="3023805" y="492274"/>
                  </a:lnTo>
                  <a:lnTo>
                    <a:pt x="3008050" y="539996"/>
                  </a:lnTo>
                  <a:lnTo>
                    <a:pt x="2976540" y="587111"/>
                  </a:lnTo>
                  <a:lnTo>
                    <a:pt x="2929274" y="633217"/>
                  </a:lnTo>
                  <a:lnTo>
                    <a:pt x="2866253" y="677909"/>
                  </a:lnTo>
                  <a:lnTo>
                    <a:pt x="2828835" y="699598"/>
                  </a:lnTo>
                  <a:lnTo>
                    <a:pt x="2787477" y="720782"/>
                  </a:lnTo>
                  <a:lnTo>
                    <a:pt x="2742181" y="741411"/>
                  </a:lnTo>
                  <a:lnTo>
                    <a:pt x="2692946" y="761434"/>
                  </a:lnTo>
                  <a:lnTo>
                    <a:pt x="2639773" y="780800"/>
                  </a:lnTo>
                  <a:lnTo>
                    <a:pt x="2582660" y="799459"/>
                  </a:lnTo>
                  <a:lnTo>
                    <a:pt x="2540854" y="811922"/>
                  </a:lnTo>
                  <a:lnTo>
                    <a:pt x="2497912" y="823791"/>
                  </a:lnTo>
                  <a:lnTo>
                    <a:pt x="2453889" y="835067"/>
                  </a:lnTo>
                  <a:lnTo>
                    <a:pt x="2408842" y="845749"/>
                  </a:lnTo>
                  <a:lnTo>
                    <a:pt x="2362825" y="855838"/>
                  </a:lnTo>
                  <a:lnTo>
                    <a:pt x="2315893" y="865334"/>
                  </a:lnTo>
                  <a:lnTo>
                    <a:pt x="2268103" y="874236"/>
                  </a:lnTo>
                  <a:lnTo>
                    <a:pt x="2219510" y="882545"/>
                  </a:lnTo>
                  <a:lnTo>
                    <a:pt x="2170169" y="890260"/>
                  </a:lnTo>
                  <a:lnTo>
                    <a:pt x="2120135" y="897381"/>
                  </a:lnTo>
                  <a:lnTo>
                    <a:pt x="2069464" y="903909"/>
                  </a:lnTo>
                  <a:lnTo>
                    <a:pt x="2018211" y="909844"/>
                  </a:lnTo>
                  <a:lnTo>
                    <a:pt x="1966432" y="915185"/>
                  </a:lnTo>
                  <a:lnTo>
                    <a:pt x="1914182" y="919933"/>
                  </a:lnTo>
                  <a:lnTo>
                    <a:pt x="1861516" y="924087"/>
                  </a:lnTo>
                  <a:lnTo>
                    <a:pt x="1808490" y="927648"/>
                  </a:lnTo>
                  <a:lnTo>
                    <a:pt x="1755160" y="930616"/>
                  </a:lnTo>
                  <a:lnTo>
                    <a:pt x="1701580" y="932989"/>
                  </a:lnTo>
                  <a:lnTo>
                    <a:pt x="1647806" y="934770"/>
                  </a:lnTo>
                  <a:lnTo>
                    <a:pt x="1593894" y="935957"/>
                  </a:lnTo>
                  <a:lnTo>
                    <a:pt x="1539899" y="936550"/>
                  </a:lnTo>
                  <a:lnTo>
                    <a:pt x="1485876" y="936550"/>
                  </a:lnTo>
                  <a:lnTo>
                    <a:pt x="1431880" y="935957"/>
                  </a:lnTo>
                  <a:lnTo>
                    <a:pt x="1377968" y="934770"/>
                  </a:lnTo>
                  <a:lnTo>
                    <a:pt x="1324194" y="932989"/>
                  </a:lnTo>
                  <a:lnTo>
                    <a:pt x="1270614" y="930616"/>
                  </a:lnTo>
                  <a:lnTo>
                    <a:pt x="1217284" y="927648"/>
                  </a:lnTo>
                  <a:lnTo>
                    <a:pt x="1164258" y="924087"/>
                  </a:lnTo>
                  <a:lnTo>
                    <a:pt x="1111593" y="919933"/>
                  </a:lnTo>
                  <a:lnTo>
                    <a:pt x="1059342" y="915185"/>
                  </a:lnTo>
                  <a:lnTo>
                    <a:pt x="1007563" y="909844"/>
                  </a:lnTo>
                  <a:lnTo>
                    <a:pt x="956310" y="903909"/>
                  </a:lnTo>
                  <a:lnTo>
                    <a:pt x="905639" y="897381"/>
                  </a:lnTo>
                  <a:lnTo>
                    <a:pt x="855605" y="890260"/>
                  </a:lnTo>
                  <a:lnTo>
                    <a:pt x="806264" y="882545"/>
                  </a:lnTo>
                  <a:lnTo>
                    <a:pt x="757671" y="874236"/>
                  </a:lnTo>
                  <a:lnTo>
                    <a:pt x="709881" y="865334"/>
                  </a:lnTo>
                  <a:lnTo>
                    <a:pt x="662949" y="855838"/>
                  </a:lnTo>
                  <a:lnTo>
                    <a:pt x="616932" y="845749"/>
                  </a:lnTo>
                  <a:lnTo>
                    <a:pt x="571885" y="835067"/>
                  </a:lnTo>
                  <a:lnTo>
                    <a:pt x="527862" y="823791"/>
                  </a:lnTo>
                  <a:lnTo>
                    <a:pt x="484920" y="811922"/>
                  </a:lnTo>
                  <a:lnTo>
                    <a:pt x="443114" y="799459"/>
                  </a:lnTo>
                  <a:lnTo>
                    <a:pt x="386001" y="780800"/>
                  </a:lnTo>
                  <a:lnTo>
                    <a:pt x="332828" y="761434"/>
                  </a:lnTo>
                  <a:lnTo>
                    <a:pt x="283593" y="741411"/>
                  </a:lnTo>
                  <a:lnTo>
                    <a:pt x="238297" y="720782"/>
                  </a:lnTo>
                  <a:lnTo>
                    <a:pt x="196939" y="699598"/>
                  </a:lnTo>
                  <a:lnTo>
                    <a:pt x="159521" y="677909"/>
                  </a:lnTo>
                  <a:lnTo>
                    <a:pt x="126041" y="655765"/>
                  </a:lnTo>
                  <a:lnTo>
                    <a:pt x="70898" y="610316"/>
                  </a:lnTo>
                  <a:lnTo>
                    <a:pt x="31510" y="563655"/>
                  </a:lnTo>
                  <a:lnTo>
                    <a:pt x="7877" y="516185"/>
                  </a:lnTo>
                  <a:lnTo>
                    <a:pt x="0" y="468312"/>
                  </a:lnTo>
                  <a:lnTo>
                    <a:pt x="1969" y="444350"/>
                  </a:lnTo>
                  <a:lnTo>
                    <a:pt x="17724" y="396628"/>
                  </a:lnTo>
                  <a:lnTo>
                    <a:pt x="49234" y="349513"/>
                  </a:lnTo>
                  <a:lnTo>
                    <a:pt x="96500" y="303407"/>
                  </a:lnTo>
                  <a:lnTo>
                    <a:pt x="159521" y="258715"/>
                  </a:lnTo>
                  <a:lnTo>
                    <a:pt x="196939" y="237026"/>
                  </a:lnTo>
                  <a:lnTo>
                    <a:pt x="238297" y="215842"/>
                  </a:lnTo>
                  <a:lnTo>
                    <a:pt x="283593" y="195213"/>
                  </a:lnTo>
                  <a:lnTo>
                    <a:pt x="332828" y="175190"/>
                  </a:lnTo>
                  <a:lnTo>
                    <a:pt x="386001" y="155824"/>
                  </a:lnTo>
                  <a:lnTo>
                    <a:pt x="443114" y="137165"/>
                  </a:lnTo>
                  <a:lnTo>
                    <a:pt x="484920" y="124702"/>
                  </a:lnTo>
                  <a:lnTo>
                    <a:pt x="527862" y="112833"/>
                  </a:lnTo>
                  <a:lnTo>
                    <a:pt x="571885" y="101557"/>
                  </a:lnTo>
                  <a:lnTo>
                    <a:pt x="616932" y="90874"/>
                  </a:lnTo>
                  <a:lnTo>
                    <a:pt x="662949" y="80786"/>
                  </a:lnTo>
                  <a:lnTo>
                    <a:pt x="709881" y="71290"/>
                  </a:lnTo>
                  <a:lnTo>
                    <a:pt x="757671" y="62388"/>
                  </a:lnTo>
                  <a:lnTo>
                    <a:pt x="806264" y="54079"/>
                  </a:lnTo>
                  <a:lnTo>
                    <a:pt x="855605" y="46364"/>
                  </a:lnTo>
                  <a:lnTo>
                    <a:pt x="905639" y="39243"/>
                  </a:lnTo>
                  <a:lnTo>
                    <a:pt x="956310" y="32714"/>
                  </a:lnTo>
                  <a:lnTo>
                    <a:pt x="1007563" y="26780"/>
                  </a:lnTo>
                  <a:lnTo>
                    <a:pt x="1059342" y="21439"/>
                  </a:lnTo>
                  <a:lnTo>
                    <a:pt x="1111593" y="16691"/>
                  </a:lnTo>
                  <a:lnTo>
                    <a:pt x="1164258" y="12537"/>
                  </a:lnTo>
                  <a:lnTo>
                    <a:pt x="1217284" y="8976"/>
                  </a:lnTo>
                  <a:lnTo>
                    <a:pt x="1270614" y="6008"/>
                  </a:lnTo>
                  <a:lnTo>
                    <a:pt x="1324194" y="3635"/>
                  </a:lnTo>
                  <a:lnTo>
                    <a:pt x="1377968" y="1854"/>
                  </a:lnTo>
                  <a:lnTo>
                    <a:pt x="1431880" y="667"/>
                  </a:lnTo>
                  <a:lnTo>
                    <a:pt x="1485876" y="74"/>
                  </a:lnTo>
                  <a:lnTo>
                    <a:pt x="1539899" y="74"/>
                  </a:lnTo>
                  <a:lnTo>
                    <a:pt x="1593894" y="667"/>
                  </a:lnTo>
                  <a:lnTo>
                    <a:pt x="1647806" y="1854"/>
                  </a:lnTo>
                  <a:lnTo>
                    <a:pt x="1701580" y="3635"/>
                  </a:lnTo>
                  <a:lnTo>
                    <a:pt x="1755160" y="6008"/>
                  </a:lnTo>
                  <a:lnTo>
                    <a:pt x="1808490" y="8976"/>
                  </a:lnTo>
                  <a:lnTo>
                    <a:pt x="1861516" y="12537"/>
                  </a:lnTo>
                  <a:lnTo>
                    <a:pt x="1914182" y="16691"/>
                  </a:lnTo>
                  <a:lnTo>
                    <a:pt x="1966432" y="21439"/>
                  </a:lnTo>
                  <a:lnTo>
                    <a:pt x="2018211" y="26780"/>
                  </a:lnTo>
                  <a:lnTo>
                    <a:pt x="2069464" y="32714"/>
                  </a:lnTo>
                  <a:lnTo>
                    <a:pt x="2120135" y="39243"/>
                  </a:lnTo>
                  <a:lnTo>
                    <a:pt x="2170169" y="46364"/>
                  </a:lnTo>
                  <a:lnTo>
                    <a:pt x="2219510" y="54079"/>
                  </a:lnTo>
                  <a:lnTo>
                    <a:pt x="2268103" y="62388"/>
                  </a:lnTo>
                  <a:lnTo>
                    <a:pt x="2315893" y="71290"/>
                  </a:lnTo>
                  <a:lnTo>
                    <a:pt x="2362825" y="80786"/>
                  </a:lnTo>
                  <a:lnTo>
                    <a:pt x="2408842" y="90874"/>
                  </a:lnTo>
                  <a:lnTo>
                    <a:pt x="2453889" y="101557"/>
                  </a:lnTo>
                  <a:lnTo>
                    <a:pt x="2497912" y="112833"/>
                  </a:lnTo>
                  <a:lnTo>
                    <a:pt x="2540854" y="124702"/>
                  </a:lnTo>
                  <a:lnTo>
                    <a:pt x="2582660" y="137165"/>
                  </a:lnTo>
                  <a:close/>
                </a:path>
              </a:pathLst>
            </a:custGeom>
            <a:ln w="9525">
              <a:solidFill>
                <a:srgbClr val="000000"/>
              </a:solidFill>
            </a:ln>
          </p:spPr>
          <p:txBody>
            <a:bodyPr wrap="square" lIns="0" tIns="0" rIns="0" bIns="0" rtlCol="0"/>
            <a:lstStyle/>
            <a:p>
              <a:endParaRPr/>
            </a:p>
          </p:txBody>
        </p:sp>
      </p:grpSp>
      <p:sp>
        <p:nvSpPr>
          <p:cNvPr id="10" name="object 10"/>
          <p:cNvSpPr txBox="1"/>
          <p:nvPr/>
        </p:nvSpPr>
        <p:spPr>
          <a:xfrm>
            <a:off x="1227224" y="4217974"/>
            <a:ext cx="6665595" cy="2033270"/>
          </a:xfrm>
          <a:prstGeom prst="rect">
            <a:avLst/>
          </a:prstGeom>
        </p:spPr>
        <p:txBody>
          <a:bodyPr vert="horz" wrap="square" lIns="0" tIns="33019" rIns="0" bIns="0" rtlCol="0">
            <a:spAutoFit/>
          </a:bodyPr>
          <a:lstStyle/>
          <a:p>
            <a:pPr marL="2454910" marR="2423160" indent="-635" algn="ctr">
              <a:lnSpc>
                <a:spcPts val="2300"/>
              </a:lnSpc>
              <a:spcBef>
                <a:spcPts val="259"/>
              </a:spcBef>
            </a:pPr>
            <a:r>
              <a:rPr sz="2000" b="1" spc="-5" dirty="0">
                <a:latin typeface="Times New Roman"/>
                <a:cs typeface="Times New Roman"/>
              </a:rPr>
              <a:t>Paziente </a:t>
            </a:r>
            <a:r>
              <a:rPr sz="2000" b="1" dirty="0">
                <a:latin typeface="Times New Roman"/>
                <a:cs typeface="Times New Roman"/>
              </a:rPr>
              <a:t> INC</a:t>
            </a:r>
            <a:r>
              <a:rPr sz="2000" b="1" spc="-5" dirty="0">
                <a:latin typeface="Times New Roman"/>
                <a:cs typeface="Times New Roman"/>
              </a:rPr>
              <a:t>O</a:t>
            </a:r>
            <a:r>
              <a:rPr sz="2000" b="1" dirty="0">
                <a:latin typeface="Times New Roman"/>
                <a:cs typeface="Times New Roman"/>
              </a:rPr>
              <a:t>SCIENTE</a:t>
            </a:r>
            <a:endParaRPr sz="2000" dirty="0">
              <a:latin typeface="Times New Roman"/>
              <a:cs typeface="Times New Roman"/>
            </a:endParaRPr>
          </a:p>
          <a:p>
            <a:pPr marL="1842770" marR="750570" indent="-1085215">
              <a:lnSpc>
                <a:spcPts val="2300"/>
              </a:lnSpc>
              <a:spcBef>
                <a:spcPts val="1905"/>
              </a:spcBef>
            </a:pPr>
            <a:r>
              <a:rPr sz="2000" b="1" spc="-35" dirty="0">
                <a:latin typeface="Times New Roman"/>
                <a:cs typeface="Times New Roman"/>
              </a:rPr>
              <a:t>Valuta</a:t>
            </a:r>
            <a:r>
              <a:rPr sz="2000" b="1" dirty="0">
                <a:latin typeface="Times New Roman"/>
                <a:cs typeface="Times New Roman"/>
              </a:rPr>
              <a:t> </a:t>
            </a:r>
            <a:r>
              <a:rPr sz="2000" b="1" spc="-5" dirty="0">
                <a:latin typeface="Times New Roman"/>
                <a:cs typeface="Times New Roman"/>
              </a:rPr>
              <a:t>le vie</a:t>
            </a:r>
            <a:r>
              <a:rPr sz="2000" b="1" dirty="0">
                <a:latin typeface="Times New Roman"/>
                <a:cs typeface="Times New Roman"/>
              </a:rPr>
              <a:t> </a:t>
            </a:r>
            <a:r>
              <a:rPr sz="2000" b="1" spc="-10" dirty="0">
                <a:latin typeface="Times New Roman"/>
                <a:cs typeface="Times New Roman"/>
              </a:rPr>
              <a:t>aeree,</a:t>
            </a:r>
            <a:r>
              <a:rPr sz="2000" b="1" dirty="0">
                <a:latin typeface="Times New Roman"/>
                <a:cs typeface="Times New Roman"/>
              </a:rPr>
              <a:t> </a:t>
            </a:r>
            <a:r>
              <a:rPr sz="2000" b="1" spc="-5" dirty="0">
                <a:latin typeface="Times New Roman"/>
                <a:cs typeface="Times New Roman"/>
              </a:rPr>
              <a:t>estendi,</a:t>
            </a:r>
            <a:r>
              <a:rPr sz="2000" b="1" spc="5" dirty="0">
                <a:latin typeface="Times New Roman"/>
                <a:cs typeface="Times New Roman"/>
              </a:rPr>
              <a:t> </a:t>
            </a:r>
            <a:r>
              <a:rPr sz="2000" b="1" spc="-5" dirty="0">
                <a:latin typeface="Times New Roman"/>
                <a:cs typeface="Times New Roman"/>
              </a:rPr>
              <a:t>esplora</a:t>
            </a:r>
            <a:r>
              <a:rPr sz="2000" b="1" dirty="0">
                <a:latin typeface="Times New Roman"/>
                <a:cs typeface="Times New Roman"/>
              </a:rPr>
              <a:t> </a:t>
            </a:r>
            <a:r>
              <a:rPr sz="2000" b="1" spc="-5" dirty="0">
                <a:latin typeface="Times New Roman"/>
                <a:cs typeface="Times New Roman"/>
              </a:rPr>
              <a:t>il</a:t>
            </a:r>
            <a:r>
              <a:rPr sz="2000" b="1" dirty="0">
                <a:latin typeface="Times New Roman"/>
                <a:cs typeface="Times New Roman"/>
              </a:rPr>
              <a:t> </a:t>
            </a:r>
            <a:r>
              <a:rPr sz="2000" b="1" spc="-5" dirty="0">
                <a:latin typeface="Times New Roman"/>
                <a:cs typeface="Times New Roman"/>
              </a:rPr>
              <a:t>cavo</a:t>
            </a:r>
            <a:r>
              <a:rPr sz="2000" b="1" dirty="0">
                <a:latin typeface="Times New Roman"/>
                <a:cs typeface="Times New Roman"/>
              </a:rPr>
              <a:t> </a:t>
            </a:r>
            <a:r>
              <a:rPr sz="2000" b="1" spc="-5" dirty="0">
                <a:latin typeface="Times New Roman"/>
                <a:cs typeface="Times New Roman"/>
              </a:rPr>
              <a:t>orale </a:t>
            </a:r>
            <a:r>
              <a:rPr sz="2000" b="1" spc="-484" dirty="0">
                <a:latin typeface="Times New Roman"/>
                <a:cs typeface="Times New Roman"/>
              </a:rPr>
              <a:t> </a:t>
            </a:r>
            <a:r>
              <a:rPr sz="2000" b="1" dirty="0">
                <a:latin typeface="Times New Roman"/>
                <a:cs typeface="Times New Roman"/>
              </a:rPr>
              <a:t>30</a:t>
            </a:r>
            <a:r>
              <a:rPr sz="2000" b="1" spc="-5" dirty="0">
                <a:latin typeface="Times New Roman"/>
                <a:cs typeface="Times New Roman"/>
              </a:rPr>
              <a:t> compressioni</a:t>
            </a:r>
            <a:r>
              <a:rPr sz="2000" b="1" spc="-10" dirty="0">
                <a:latin typeface="Times New Roman"/>
                <a:cs typeface="Times New Roman"/>
              </a:rPr>
              <a:t> </a:t>
            </a:r>
            <a:r>
              <a:rPr sz="2000" b="1" spc="-5" dirty="0">
                <a:latin typeface="Times New Roman"/>
                <a:cs typeface="Times New Roman"/>
              </a:rPr>
              <a:t>toraciche</a:t>
            </a:r>
            <a:r>
              <a:rPr sz="2000" b="1" spc="-10" dirty="0">
                <a:latin typeface="Times New Roman"/>
                <a:cs typeface="Times New Roman"/>
              </a:rPr>
              <a:t> </a:t>
            </a:r>
            <a:r>
              <a:rPr sz="2000" b="1" dirty="0">
                <a:latin typeface="Times New Roman"/>
                <a:cs typeface="Times New Roman"/>
              </a:rPr>
              <a:t>e</a:t>
            </a:r>
            <a:endParaRPr sz="2000" dirty="0">
              <a:latin typeface="Times New Roman"/>
              <a:cs typeface="Times New Roman"/>
            </a:endParaRPr>
          </a:p>
          <a:p>
            <a:pPr marL="12700" marR="5080" indent="929640">
              <a:lnSpc>
                <a:spcPts val="2300"/>
              </a:lnSpc>
            </a:pPr>
            <a:r>
              <a:rPr sz="2000" b="1" dirty="0">
                <a:latin typeface="Times New Roman"/>
                <a:cs typeface="Times New Roman"/>
              </a:rPr>
              <a:t>2 + 2 </a:t>
            </a:r>
            <a:r>
              <a:rPr sz="2000" b="1" spc="-5" dirty="0">
                <a:latin typeface="Times New Roman"/>
                <a:cs typeface="Times New Roman"/>
              </a:rPr>
              <a:t>tentativi </a:t>
            </a:r>
            <a:r>
              <a:rPr sz="2000" b="1" dirty="0">
                <a:latin typeface="Times New Roman"/>
                <a:cs typeface="Times New Roman"/>
              </a:rPr>
              <a:t>di</a:t>
            </a:r>
            <a:r>
              <a:rPr sz="2000" b="1" spc="-5" dirty="0">
                <a:latin typeface="Times New Roman"/>
                <a:cs typeface="Times New Roman"/>
              </a:rPr>
              <a:t> ventilazione la</a:t>
            </a:r>
            <a:r>
              <a:rPr sz="2000" b="1" dirty="0">
                <a:latin typeface="Times New Roman"/>
                <a:cs typeface="Times New Roman"/>
              </a:rPr>
              <a:t> </a:t>
            </a:r>
            <a:r>
              <a:rPr sz="2000" b="1" spc="-5" dirty="0">
                <a:latin typeface="Times New Roman"/>
                <a:cs typeface="Times New Roman"/>
              </a:rPr>
              <a:t>prima</a:t>
            </a:r>
            <a:r>
              <a:rPr sz="2000" b="1" spc="5" dirty="0">
                <a:latin typeface="Times New Roman"/>
                <a:cs typeface="Times New Roman"/>
              </a:rPr>
              <a:t> </a:t>
            </a:r>
            <a:r>
              <a:rPr sz="2000" b="1" spc="-5" dirty="0">
                <a:latin typeface="Times New Roman"/>
                <a:cs typeface="Times New Roman"/>
              </a:rPr>
              <a:t>volta, </a:t>
            </a:r>
            <a:r>
              <a:rPr sz="2000" b="1" dirty="0">
                <a:latin typeface="Times New Roman"/>
                <a:cs typeface="Times New Roman"/>
              </a:rPr>
              <a:t> </a:t>
            </a:r>
            <a:r>
              <a:rPr sz="2000" b="1" spc="-5" dirty="0">
                <a:latin typeface="Times New Roman"/>
                <a:cs typeface="Times New Roman"/>
              </a:rPr>
              <a:t>successivamente </a:t>
            </a:r>
            <a:r>
              <a:rPr sz="2000" b="1" dirty="0">
                <a:latin typeface="Times New Roman"/>
                <a:cs typeface="Times New Roman"/>
              </a:rPr>
              <a:t>RCP</a:t>
            </a:r>
            <a:r>
              <a:rPr sz="2000" b="1" spc="-114" dirty="0">
                <a:latin typeface="Times New Roman"/>
                <a:cs typeface="Times New Roman"/>
              </a:rPr>
              <a:t> </a:t>
            </a:r>
            <a:r>
              <a:rPr sz="2000" b="1" dirty="0">
                <a:latin typeface="Times New Roman"/>
                <a:cs typeface="Times New Roman"/>
              </a:rPr>
              <a:t>30:2</a:t>
            </a:r>
            <a:r>
              <a:rPr sz="2000" b="1" spc="5" dirty="0">
                <a:latin typeface="Times New Roman"/>
                <a:cs typeface="Times New Roman"/>
              </a:rPr>
              <a:t> </a:t>
            </a:r>
            <a:r>
              <a:rPr sz="2000" b="1" spc="-5" dirty="0">
                <a:latin typeface="Times New Roman"/>
                <a:cs typeface="Times New Roman"/>
              </a:rPr>
              <a:t>per</a:t>
            </a:r>
            <a:r>
              <a:rPr sz="2000" b="1" spc="-40" dirty="0">
                <a:latin typeface="Times New Roman"/>
                <a:cs typeface="Times New Roman"/>
              </a:rPr>
              <a:t> </a:t>
            </a:r>
            <a:r>
              <a:rPr sz="2000" b="1" dirty="0">
                <a:latin typeface="Times New Roman"/>
                <a:cs typeface="Times New Roman"/>
              </a:rPr>
              <a:t>2</a:t>
            </a:r>
            <a:r>
              <a:rPr sz="2000" b="1" spc="5" dirty="0">
                <a:latin typeface="Times New Roman"/>
                <a:cs typeface="Times New Roman"/>
              </a:rPr>
              <a:t> </a:t>
            </a:r>
            <a:r>
              <a:rPr sz="2000" b="1" spc="-5" dirty="0">
                <a:latin typeface="Times New Roman"/>
                <a:cs typeface="Times New Roman"/>
              </a:rPr>
              <a:t>min.</a:t>
            </a:r>
            <a:r>
              <a:rPr sz="2000" b="1" dirty="0">
                <a:latin typeface="Times New Roman"/>
                <a:cs typeface="Times New Roman"/>
              </a:rPr>
              <a:t> (5</a:t>
            </a:r>
            <a:r>
              <a:rPr sz="2000" b="1" spc="5" dirty="0">
                <a:latin typeface="Times New Roman"/>
                <a:cs typeface="Times New Roman"/>
              </a:rPr>
              <a:t> </a:t>
            </a:r>
            <a:r>
              <a:rPr sz="2000" b="1" spc="-5" dirty="0">
                <a:latin typeface="Times New Roman"/>
                <a:cs typeface="Times New Roman"/>
              </a:rPr>
              <a:t>cicli)</a:t>
            </a:r>
            <a:r>
              <a:rPr sz="2000" b="1" dirty="0">
                <a:latin typeface="Times New Roman"/>
                <a:cs typeface="Times New Roman"/>
              </a:rPr>
              <a:t> e</a:t>
            </a:r>
            <a:r>
              <a:rPr sz="2000" b="1" spc="-5" dirty="0">
                <a:latin typeface="Times New Roman"/>
                <a:cs typeface="Times New Roman"/>
              </a:rPr>
              <a:t> rivalutazione!</a:t>
            </a:r>
            <a:endParaRPr sz="2000" dirty="0">
              <a:latin typeface="Times New Roman"/>
              <a:cs typeface="Times New Roman"/>
            </a:endParaRP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052194" y="591126"/>
            <a:ext cx="7000875" cy="482600"/>
          </a:xfrm>
          <a:custGeom>
            <a:avLst/>
            <a:gdLst/>
            <a:ahLst/>
            <a:cxnLst/>
            <a:rect l="l" t="t" r="r" b="b"/>
            <a:pathLst>
              <a:path w="7000875" h="482600">
                <a:moveTo>
                  <a:pt x="7000875" y="0"/>
                </a:moveTo>
                <a:lnTo>
                  <a:pt x="0" y="0"/>
                </a:lnTo>
                <a:lnTo>
                  <a:pt x="0" y="482600"/>
                </a:lnTo>
                <a:lnTo>
                  <a:pt x="7000875" y="482600"/>
                </a:lnTo>
                <a:lnTo>
                  <a:pt x="7000875" y="0"/>
                </a:lnTo>
                <a:close/>
              </a:path>
            </a:pathLst>
          </a:custGeom>
          <a:solidFill>
            <a:srgbClr val="00DAD6"/>
          </a:solidFill>
        </p:spPr>
        <p:txBody>
          <a:bodyPr wrap="square" lIns="0" tIns="0" rIns="0" bIns="0" rtlCol="0"/>
          <a:lstStyle/>
          <a:p>
            <a:endParaRPr/>
          </a:p>
        </p:txBody>
      </p:sp>
      <p:sp>
        <p:nvSpPr>
          <p:cNvPr id="4" name="object 4"/>
          <p:cNvSpPr txBox="1">
            <a:spLocks noGrp="1"/>
          </p:cNvSpPr>
          <p:nvPr>
            <p:ph type="title"/>
          </p:nvPr>
        </p:nvSpPr>
        <p:spPr>
          <a:xfrm>
            <a:off x="1039178" y="528319"/>
            <a:ext cx="7026909" cy="513080"/>
          </a:xfrm>
          <a:prstGeom prst="rect">
            <a:avLst/>
          </a:prstGeom>
        </p:spPr>
        <p:txBody>
          <a:bodyPr vert="horz" wrap="square" lIns="0" tIns="12700" rIns="0" bIns="0" rtlCol="0">
            <a:spAutoFit/>
          </a:bodyPr>
          <a:lstStyle/>
          <a:p>
            <a:pPr marL="12700">
              <a:lnSpc>
                <a:spcPct val="100000"/>
              </a:lnSpc>
              <a:spcBef>
                <a:spcPts val="100"/>
              </a:spcBef>
            </a:pPr>
            <a:r>
              <a:rPr sz="3200" b="1" spc="-5" dirty="0">
                <a:solidFill>
                  <a:srgbClr val="2A3B58"/>
                </a:solidFill>
                <a:latin typeface="Arial"/>
                <a:cs typeface="Arial"/>
              </a:rPr>
              <a:t>Manovre</a:t>
            </a:r>
            <a:r>
              <a:rPr sz="3200" b="1" dirty="0">
                <a:solidFill>
                  <a:srgbClr val="2A3B58"/>
                </a:solidFill>
                <a:latin typeface="Arial"/>
                <a:cs typeface="Arial"/>
              </a:rPr>
              <a:t> </a:t>
            </a:r>
            <a:r>
              <a:rPr sz="3200" b="1" spc="-5" dirty="0">
                <a:solidFill>
                  <a:srgbClr val="2A3B58"/>
                </a:solidFill>
                <a:latin typeface="Arial"/>
                <a:cs typeface="Arial"/>
              </a:rPr>
              <a:t>di Disostruzione</a:t>
            </a:r>
            <a:r>
              <a:rPr sz="3200" b="1" dirty="0">
                <a:solidFill>
                  <a:srgbClr val="2A3B58"/>
                </a:solidFill>
                <a:latin typeface="Arial"/>
                <a:cs typeface="Arial"/>
              </a:rPr>
              <a:t> </a:t>
            </a:r>
            <a:r>
              <a:rPr sz="3200" b="1" spc="-5" dirty="0">
                <a:solidFill>
                  <a:srgbClr val="2A3B58"/>
                </a:solidFill>
                <a:latin typeface="Arial"/>
                <a:cs typeface="Arial"/>
              </a:rPr>
              <a:t>Pediatrica</a:t>
            </a:r>
            <a:endParaRPr sz="3200">
              <a:latin typeface="Arial"/>
              <a:cs typeface="Arial"/>
            </a:endParaRPr>
          </a:p>
        </p:txBody>
      </p:sp>
      <p:sp>
        <p:nvSpPr>
          <p:cNvPr id="5" name="object 5"/>
          <p:cNvSpPr txBox="1"/>
          <p:nvPr/>
        </p:nvSpPr>
        <p:spPr>
          <a:xfrm>
            <a:off x="150197" y="1315472"/>
            <a:ext cx="8843606" cy="4227055"/>
          </a:xfrm>
          <a:prstGeom prst="rect">
            <a:avLst/>
          </a:prstGeom>
        </p:spPr>
        <p:txBody>
          <a:bodyPr vert="horz" wrap="square" lIns="0" tIns="6985" rIns="0" bIns="0" rtlCol="0">
            <a:spAutoFit/>
          </a:bodyPr>
          <a:lstStyle/>
          <a:p>
            <a:pPr marL="12700" marR="5080" algn="ctr">
              <a:lnSpc>
                <a:spcPct val="101899"/>
              </a:lnSpc>
              <a:spcBef>
                <a:spcPts val="55"/>
              </a:spcBef>
            </a:pPr>
            <a:r>
              <a:rPr sz="1800" spc="-5" dirty="0">
                <a:solidFill>
                  <a:srgbClr val="232425"/>
                </a:solidFill>
                <a:latin typeface="Arial MT"/>
                <a:cs typeface="Arial MT"/>
              </a:rPr>
              <a:t>Durante</a:t>
            </a:r>
            <a:r>
              <a:rPr sz="1800" spc="5" dirty="0">
                <a:solidFill>
                  <a:srgbClr val="232425"/>
                </a:solidFill>
                <a:latin typeface="Arial MT"/>
                <a:cs typeface="Arial MT"/>
              </a:rPr>
              <a:t> </a:t>
            </a:r>
            <a:r>
              <a:rPr sz="1800" spc="-5" dirty="0">
                <a:solidFill>
                  <a:srgbClr val="232425"/>
                </a:solidFill>
                <a:latin typeface="Arial MT"/>
                <a:cs typeface="Arial MT"/>
              </a:rPr>
              <a:t>l'infanzia,</a:t>
            </a:r>
            <a:r>
              <a:rPr sz="1800" dirty="0">
                <a:solidFill>
                  <a:srgbClr val="232425"/>
                </a:solidFill>
                <a:latin typeface="Arial MT"/>
                <a:cs typeface="Arial MT"/>
              </a:rPr>
              <a:t> il </a:t>
            </a:r>
            <a:r>
              <a:rPr sz="1800" b="1" spc="-5" dirty="0">
                <a:solidFill>
                  <a:srgbClr val="232425"/>
                </a:solidFill>
                <a:latin typeface="Arial"/>
                <a:cs typeface="Arial"/>
              </a:rPr>
              <a:t>soffocamento</a:t>
            </a:r>
            <a:r>
              <a:rPr sz="1800" b="1" spc="5" dirty="0">
                <a:solidFill>
                  <a:srgbClr val="232425"/>
                </a:solidFill>
                <a:latin typeface="Arial"/>
                <a:cs typeface="Arial"/>
              </a:rPr>
              <a:t> </a:t>
            </a:r>
            <a:r>
              <a:rPr sz="1800" dirty="0">
                <a:solidFill>
                  <a:srgbClr val="232425"/>
                </a:solidFill>
                <a:latin typeface="Arial MT"/>
                <a:cs typeface="Arial MT"/>
              </a:rPr>
              <a:t>da</a:t>
            </a:r>
            <a:r>
              <a:rPr sz="1800" spc="5" dirty="0">
                <a:solidFill>
                  <a:srgbClr val="232425"/>
                </a:solidFill>
                <a:latin typeface="Arial MT"/>
                <a:cs typeface="Arial MT"/>
              </a:rPr>
              <a:t> </a:t>
            </a:r>
            <a:r>
              <a:rPr sz="1800" spc="-5" dirty="0">
                <a:solidFill>
                  <a:srgbClr val="232425"/>
                </a:solidFill>
                <a:latin typeface="Arial MT"/>
                <a:cs typeface="Arial MT"/>
              </a:rPr>
              <a:t>ingestione</a:t>
            </a:r>
            <a:r>
              <a:rPr sz="1800" spc="5" dirty="0">
                <a:solidFill>
                  <a:srgbClr val="232425"/>
                </a:solidFill>
                <a:latin typeface="Arial MT"/>
                <a:cs typeface="Arial MT"/>
              </a:rPr>
              <a:t> </a:t>
            </a:r>
            <a:r>
              <a:rPr sz="1800" dirty="0">
                <a:solidFill>
                  <a:srgbClr val="232425"/>
                </a:solidFill>
                <a:latin typeface="Arial MT"/>
                <a:cs typeface="Arial MT"/>
              </a:rPr>
              <a:t>o </a:t>
            </a:r>
            <a:r>
              <a:rPr sz="1800" spc="5" dirty="0">
                <a:solidFill>
                  <a:srgbClr val="232425"/>
                </a:solidFill>
                <a:latin typeface="Arial MT"/>
                <a:cs typeface="Arial MT"/>
              </a:rPr>
              <a:t> </a:t>
            </a:r>
            <a:r>
              <a:rPr sz="1800" dirty="0">
                <a:solidFill>
                  <a:srgbClr val="0076FF"/>
                </a:solidFill>
                <a:latin typeface="Arial MT"/>
                <a:cs typeface="Arial MT"/>
              </a:rPr>
              <a:t>inalazione di un corpo </a:t>
            </a:r>
            <a:r>
              <a:rPr sz="1800" spc="-5" dirty="0">
                <a:solidFill>
                  <a:srgbClr val="0076FF"/>
                </a:solidFill>
                <a:latin typeface="Arial MT"/>
                <a:cs typeface="Arial MT"/>
              </a:rPr>
              <a:t>estraneo </a:t>
            </a:r>
            <a:r>
              <a:rPr sz="1800" dirty="0">
                <a:solidFill>
                  <a:srgbClr val="232425"/>
                </a:solidFill>
                <a:latin typeface="Arial MT"/>
                <a:cs typeface="Arial MT"/>
              </a:rPr>
              <a:t>è, </a:t>
            </a:r>
            <a:r>
              <a:rPr sz="1800" spc="-5" dirty="0">
                <a:solidFill>
                  <a:srgbClr val="232425"/>
                </a:solidFill>
                <a:latin typeface="Arial MT"/>
                <a:cs typeface="Arial MT"/>
              </a:rPr>
              <a:t>purtroppo, </a:t>
            </a:r>
            <a:r>
              <a:rPr sz="1800" dirty="0">
                <a:solidFill>
                  <a:srgbClr val="232425"/>
                </a:solidFill>
                <a:latin typeface="Arial MT"/>
                <a:cs typeface="Arial MT"/>
              </a:rPr>
              <a:t>un </a:t>
            </a:r>
            <a:r>
              <a:rPr sz="1800" spc="-5" dirty="0">
                <a:solidFill>
                  <a:srgbClr val="232425"/>
                </a:solidFill>
                <a:latin typeface="Arial MT"/>
                <a:cs typeface="Arial MT"/>
              </a:rPr>
              <a:t>evento </a:t>
            </a:r>
            <a:r>
              <a:rPr sz="1800" spc="-490" dirty="0">
                <a:solidFill>
                  <a:srgbClr val="232425"/>
                </a:solidFill>
                <a:latin typeface="Arial MT"/>
                <a:cs typeface="Arial MT"/>
              </a:rPr>
              <a:t> </a:t>
            </a:r>
            <a:r>
              <a:rPr sz="1800" spc="-5" dirty="0">
                <a:solidFill>
                  <a:srgbClr val="232425"/>
                </a:solidFill>
                <a:latin typeface="Arial MT"/>
                <a:cs typeface="Arial MT"/>
              </a:rPr>
              <a:t>abbastanza</a:t>
            </a:r>
            <a:r>
              <a:rPr sz="1800" dirty="0">
                <a:solidFill>
                  <a:srgbClr val="232425"/>
                </a:solidFill>
                <a:latin typeface="Arial MT"/>
                <a:cs typeface="Arial MT"/>
              </a:rPr>
              <a:t> </a:t>
            </a:r>
            <a:r>
              <a:rPr sz="1800" spc="-5" dirty="0">
                <a:solidFill>
                  <a:srgbClr val="232425"/>
                </a:solidFill>
                <a:latin typeface="Arial MT"/>
                <a:cs typeface="Arial MT"/>
              </a:rPr>
              <a:t>frequente,</a:t>
            </a:r>
            <a:r>
              <a:rPr sz="1800" dirty="0">
                <a:solidFill>
                  <a:srgbClr val="232425"/>
                </a:solidFill>
                <a:latin typeface="Arial MT"/>
                <a:cs typeface="Arial MT"/>
              </a:rPr>
              <a:t> </a:t>
            </a:r>
            <a:r>
              <a:rPr sz="1800" spc="-5" dirty="0">
                <a:solidFill>
                  <a:srgbClr val="232425"/>
                </a:solidFill>
                <a:latin typeface="Arial MT"/>
                <a:cs typeface="Arial MT"/>
              </a:rPr>
              <a:t>soprattutto</a:t>
            </a:r>
            <a:r>
              <a:rPr sz="1800" spc="5" dirty="0">
                <a:solidFill>
                  <a:srgbClr val="232425"/>
                </a:solidFill>
                <a:latin typeface="Arial MT"/>
                <a:cs typeface="Arial MT"/>
              </a:rPr>
              <a:t> </a:t>
            </a:r>
            <a:r>
              <a:rPr sz="1800" dirty="0">
                <a:solidFill>
                  <a:srgbClr val="232425"/>
                </a:solidFill>
                <a:latin typeface="Arial MT"/>
                <a:cs typeface="Arial MT"/>
              </a:rPr>
              <a:t>nella</a:t>
            </a:r>
            <a:r>
              <a:rPr sz="1800" spc="5" dirty="0">
                <a:solidFill>
                  <a:srgbClr val="232425"/>
                </a:solidFill>
                <a:latin typeface="Arial MT"/>
                <a:cs typeface="Arial MT"/>
              </a:rPr>
              <a:t> </a:t>
            </a:r>
            <a:r>
              <a:rPr sz="1800" spc="-5" dirty="0">
                <a:solidFill>
                  <a:srgbClr val="232425"/>
                </a:solidFill>
                <a:latin typeface="Arial MT"/>
                <a:cs typeface="Arial MT"/>
              </a:rPr>
              <a:t>fascia</a:t>
            </a:r>
            <a:r>
              <a:rPr sz="1800" spc="5" dirty="0">
                <a:solidFill>
                  <a:srgbClr val="232425"/>
                </a:solidFill>
                <a:latin typeface="Arial MT"/>
                <a:cs typeface="Arial MT"/>
              </a:rPr>
              <a:t> </a:t>
            </a:r>
            <a:r>
              <a:rPr sz="1800" dirty="0">
                <a:solidFill>
                  <a:srgbClr val="232425"/>
                </a:solidFill>
                <a:latin typeface="Arial MT"/>
                <a:cs typeface="Arial MT"/>
              </a:rPr>
              <a:t>di</a:t>
            </a:r>
            <a:r>
              <a:rPr sz="1800" spc="5" dirty="0">
                <a:solidFill>
                  <a:srgbClr val="232425"/>
                </a:solidFill>
                <a:latin typeface="Arial MT"/>
                <a:cs typeface="Arial MT"/>
              </a:rPr>
              <a:t> </a:t>
            </a:r>
            <a:r>
              <a:rPr sz="1800" spc="-5" dirty="0">
                <a:solidFill>
                  <a:srgbClr val="232425"/>
                </a:solidFill>
                <a:latin typeface="Arial MT"/>
                <a:cs typeface="Arial MT"/>
              </a:rPr>
              <a:t>età </a:t>
            </a:r>
            <a:r>
              <a:rPr sz="1800" dirty="0">
                <a:solidFill>
                  <a:srgbClr val="232425"/>
                </a:solidFill>
                <a:latin typeface="Arial MT"/>
                <a:cs typeface="Arial MT"/>
              </a:rPr>
              <a:t> compresa</a:t>
            </a:r>
            <a:r>
              <a:rPr sz="1800" spc="-10" dirty="0">
                <a:solidFill>
                  <a:srgbClr val="232425"/>
                </a:solidFill>
                <a:latin typeface="Arial MT"/>
                <a:cs typeface="Arial MT"/>
              </a:rPr>
              <a:t> </a:t>
            </a:r>
            <a:r>
              <a:rPr sz="1800" b="1" dirty="0">
                <a:solidFill>
                  <a:srgbClr val="232425"/>
                </a:solidFill>
                <a:latin typeface="Arial"/>
                <a:cs typeface="Arial"/>
              </a:rPr>
              <a:t>tra 6</a:t>
            </a:r>
            <a:r>
              <a:rPr sz="1800" b="1" spc="-5" dirty="0">
                <a:solidFill>
                  <a:srgbClr val="232425"/>
                </a:solidFill>
                <a:latin typeface="Arial"/>
                <a:cs typeface="Arial"/>
              </a:rPr>
              <a:t> </a:t>
            </a:r>
            <a:r>
              <a:rPr sz="1800" b="1" dirty="0">
                <a:solidFill>
                  <a:srgbClr val="232425"/>
                </a:solidFill>
                <a:latin typeface="Arial"/>
                <a:cs typeface="Arial"/>
              </a:rPr>
              <a:t>mesi</a:t>
            </a:r>
            <a:r>
              <a:rPr sz="1800" b="1" spc="-5" dirty="0">
                <a:solidFill>
                  <a:srgbClr val="232425"/>
                </a:solidFill>
                <a:latin typeface="Arial"/>
                <a:cs typeface="Arial"/>
              </a:rPr>
              <a:t> </a:t>
            </a:r>
            <a:r>
              <a:rPr sz="1800" b="1" dirty="0">
                <a:solidFill>
                  <a:srgbClr val="232425"/>
                </a:solidFill>
                <a:latin typeface="Arial"/>
                <a:cs typeface="Arial"/>
              </a:rPr>
              <a:t>e 3</a:t>
            </a:r>
            <a:r>
              <a:rPr sz="1800" b="1" spc="-5" dirty="0">
                <a:solidFill>
                  <a:srgbClr val="232425"/>
                </a:solidFill>
                <a:latin typeface="Arial"/>
                <a:cs typeface="Arial"/>
              </a:rPr>
              <a:t> anni</a:t>
            </a:r>
            <a:r>
              <a:rPr sz="1800" spc="-5" dirty="0">
                <a:solidFill>
                  <a:srgbClr val="232425"/>
                </a:solidFill>
                <a:latin typeface="Arial MT"/>
                <a:cs typeface="Arial MT"/>
              </a:rPr>
              <a:t>.</a:t>
            </a:r>
            <a:endParaRPr sz="1800" dirty="0">
              <a:latin typeface="Arial MT"/>
              <a:cs typeface="Arial MT"/>
            </a:endParaRPr>
          </a:p>
          <a:p>
            <a:pPr algn="ctr">
              <a:lnSpc>
                <a:spcPct val="100000"/>
              </a:lnSpc>
              <a:spcBef>
                <a:spcPts val="45"/>
              </a:spcBef>
            </a:pPr>
            <a:endParaRPr sz="1700" dirty="0">
              <a:latin typeface="Arial MT"/>
              <a:cs typeface="Arial MT"/>
            </a:endParaRPr>
          </a:p>
          <a:p>
            <a:pPr marL="12700" marR="107314" algn="ctr">
              <a:lnSpc>
                <a:spcPct val="101899"/>
              </a:lnSpc>
            </a:pPr>
            <a:r>
              <a:rPr sz="1800" dirty="0">
                <a:solidFill>
                  <a:srgbClr val="232425"/>
                </a:solidFill>
                <a:latin typeface="Arial MT"/>
                <a:cs typeface="Arial MT"/>
              </a:rPr>
              <a:t>I</a:t>
            </a:r>
            <a:r>
              <a:rPr sz="1800" spc="-10" dirty="0">
                <a:solidFill>
                  <a:srgbClr val="232425"/>
                </a:solidFill>
                <a:latin typeface="Arial MT"/>
                <a:cs typeface="Arial MT"/>
              </a:rPr>
              <a:t> </a:t>
            </a:r>
            <a:r>
              <a:rPr sz="1800" dirty="0">
                <a:solidFill>
                  <a:srgbClr val="232425"/>
                </a:solidFill>
                <a:latin typeface="Arial MT"/>
                <a:cs typeface="Arial MT"/>
              </a:rPr>
              <a:t>bambini sono più </a:t>
            </a:r>
            <a:r>
              <a:rPr sz="1800" spc="-5" dirty="0">
                <a:solidFill>
                  <a:srgbClr val="232425"/>
                </a:solidFill>
                <a:latin typeface="Arial MT"/>
                <a:cs typeface="Arial MT"/>
              </a:rPr>
              <a:t>soggetti</a:t>
            </a:r>
            <a:r>
              <a:rPr sz="1800" dirty="0">
                <a:solidFill>
                  <a:srgbClr val="232425"/>
                </a:solidFill>
                <a:latin typeface="Arial MT"/>
                <a:cs typeface="Arial MT"/>
              </a:rPr>
              <a:t> a </a:t>
            </a:r>
            <a:r>
              <a:rPr sz="1800" spc="-5" dirty="0">
                <a:solidFill>
                  <a:srgbClr val="232425"/>
                </a:solidFill>
                <a:latin typeface="Arial MT"/>
                <a:cs typeface="Arial MT"/>
              </a:rPr>
              <a:t>questa</a:t>
            </a:r>
            <a:r>
              <a:rPr sz="1800" dirty="0">
                <a:solidFill>
                  <a:srgbClr val="232425"/>
                </a:solidFill>
                <a:latin typeface="Arial MT"/>
                <a:cs typeface="Arial MT"/>
              </a:rPr>
              <a:t> </a:t>
            </a:r>
            <a:r>
              <a:rPr sz="1800" spc="-5" dirty="0">
                <a:solidFill>
                  <a:srgbClr val="232425"/>
                </a:solidFill>
                <a:latin typeface="Arial MT"/>
                <a:cs typeface="Arial MT"/>
              </a:rPr>
              <a:t>tipologia </a:t>
            </a:r>
            <a:r>
              <a:rPr sz="1800" dirty="0">
                <a:solidFill>
                  <a:srgbClr val="232425"/>
                </a:solidFill>
                <a:latin typeface="Arial MT"/>
                <a:cs typeface="Arial MT"/>
              </a:rPr>
              <a:t> </a:t>
            </a:r>
            <a:r>
              <a:rPr sz="1800" spc="-5" dirty="0">
                <a:solidFill>
                  <a:srgbClr val="232425"/>
                </a:solidFill>
                <a:latin typeface="Arial MT"/>
                <a:cs typeface="Arial MT"/>
              </a:rPr>
              <a:t>d'incidente</a:t>
            </a:r>
            <a:r>
              <a:rPr sz="1800" dirty="0">
                <a:solidFill>
                  <a:srgbClr val="232425"/>
                </a:solidFill>
                <a:latin typeface="Arial MT"/>
                <a:cs typeface="Arial MT"/>
              </a:rPr>
              <a:t> per </a:t>
            </a:r>
            <a:r>
              <a:rPr sz="1800" spc="-5" dirty="0">
                <a:solidFill>
                  <a:srgbClr val="232425"/>
                </a:solidFill>
                <a:latin typeface="Arial MT"/>
                <a:cs typeface="Arial MT"/>
              </a:rPr>
              <a:t>l'incompleta</a:t>
            </a:r>
            <a:r>
              <a:rPr sz="1800" spc="5" dirty="0">
                <a:solidFill>
                  <a:srgbClr val="232425"/>
                </a:solidFill>
                <a:latin typeface="Arial MT"/>
                <a:cs typeface="Arial MT"/>
              </a:rPr>
              <a:t> </a:t>
            </a:r>
            <a:r>
              <a:rPr sz="1800" spc="-5" dirty="0">
                <a:solidFill>
                  <a:srgbClr val="232425"/>
                </a:solidFill>
                <a:latin typeface="Arial MT"/>
                <a:cs typeface="Arial MT"/>
              </a:rPr>
              <a:t>maturità</a:t>
            </a:r>
            <a:r>
              <a:rPr sz="1800" spc="5" dirty="0">
                <a:solidFill>
                  <a:srgbClr val="232425"/>
                </a:solidFill>
                <a:latin typeface="Arial MT"/>
                <a:cs typeface="Arial MT"/>
              </a:rPr>
              <a:t> </a:t>
            </a:r>
            <a:r>
              <a:rPr sz="1800" dirty="0">
                <a:solidFill>
                  <a:srgbClr val="232425"/>
                </a:solidFill>
                <a:latin typeface="Arial MT"/>
                <a:cs typeface="Arial MT"/>
              </a:rPr>
              <a:t>dei</a:t>
            </a:r>
            <a:r>
              <a:rPr sz="1800" spc="5" dirty="0">
                <a:solidFill>
                  <a:srgbClr val="232425"/>
                </a:solidFill>
                <a:latin typeface="Arial MT"/>
                <a:cs typeface="Arial MT"/>
              </a:rPr>
              <a:t> </a:t>
            </a:r>
            <a:r>
              <a:rPr sz="1800" dirty="0">
                <a:solidFill>
                  <a:srgbClr val="232425"/>
                </a:solidFill>
                <a:latin typeface="Arial MT"/>
                <a:cs typeface="Arial MT"/>
              </a:rPr>
              <a:t>meccanismi </a:t>
            </a:r>
            <a:r>
              <a:rPr sz="1800" spc="5" dirty="0">
                <a:solidFill>
                  <a:srgbClr val="232425"/>
                </a:solidFill>
                <a:latin typeface="Arial MT"/>
                <a:cs typeface="Arial MT"/>
              </a:rPr>
              <a:t> </a:t>
            </a:r>
            <a:r>
              <a:rPr sz="1800" dirty="0">
                <a:solidFill>
                  <a:srgbClr val="232425"/>
                </a:solidFill>
                <a:latin typeface="Arial MT"/>
                <a:cs typeface="Arial MT"/>
              </a:rPr>
              <a:t>riflessi</a:t>
            </a:r>
            <a:r>
              <a:rPr sz="1800" spc="-5" dirty="0">
                <a:solidFill>
                  <a:srgbClr val="232425"/>
                </a:solidFill>
                <a:latin typeface="Arial MT"/>
                <a:cs typeface="Arial MT"/>
              </a:rPr>
              <a:t> </a:t>
            </a:r>
            <a:r>
              <a:rPr sz="1800" dirty="0">
                <a:solidFill>
                  <a:srgbClr val="232425"/>
                </a:solidFill>
                <a:latin typeface="Arial MT"/>
                <a:cs typeface="Arial MT"/>
              </a:rPr>
              <a:t>di</a:t>
            </a:r>
            <a:r>
              <a:rPr sz="1800" spc="-5" dirty="0">
                <a:solidFill>
                  <a:srgbClr val="232425"/>
                </a:solidFill>
                <a:latin typeface="Arial MT"/>
                <a:cs typeface="Arial MT"/>
              </a:rPr>
              <a:t> </a:t>
            </a:r>
            <a:r>
              <a:rPr sz="1800" dirty="0">
                <a:solidFill>
                  <a:srgbClr val="232425"/>
                </a:solidFill>
                <a:latin typeface="Arial MT"/>
                <a:cs typeface="Arial MT"/>
              </a:rPr>
              <a:t>coordinazione</a:t>
            </a:r>
            <a:r>
              <a:rPr sz="1800" spc="-5" dirty="0">
                <a:solidFill>
                  <a:srgbClr val="232425"/>
                </a:solidFill>
                <a:latin typeface="Arial MT"/>
                <a:cs typeface="Arial MT"/>
              </a:rPr>
              <a:t> </a:t>
            </a:r>
            <a:r>
              <a:rPr sz="1800" dirty="0">
                <a:solidFill>
                  <a:srgbClr val="232425"/>
                </a:solidFill>
                <a:latin typeface="Arial MT"/>
                <a:cs typeface="Arial MT"/>
              </a:rPr>
              <a:t>ed</a:t>
            </a:r>
            <a:r>
              <a:rPr sz="1800" spc="-5" dirty="0">
                <a:solidFill>
                  <a:srgbClr val="232425"/>
                </a:solidFill>
                <a:latin typeface="Arial MT"/>
                <a:cs typeface="Arial MT"/>
              </a:rPr>
              <a:t> </a:t>
            </a:r>
            <a:r>
              <a:rPr sz="1800" dirty="0">
                <a:solidFill>
                  <a:srgbClr val="232425"/>
                </a:solidFill>
                <a:latin typeface="Arial MT"/>
                <a:cs typeface="Arial MT"/>
              </a:rPr>
              <a:t>il</a:t>
            </a:r>
            <a:r>
              <a:rPr sz="1800" spc="-5" dirty="0">
                <a:solidFill>
                  <a:srgbClr val="232425"/>
                </a:solidFill>
                <a:latin typeface="Arial MT"/>
                <a:cs typeface="Arial MT"/>
              </a:rPr>
              <a:t> diametro ridotto </a:t>
            </a:r>
            <a:r>
              <a:rPr sz="1800" dirty="0">
                <a:solidFill>
                  <a:srgbClr val="232425"/>
                </a:solidFill>
                <a:latin typeface="Arial MT"/>
                <a:cs typeface="Arial MT"/>
              </a:rPr>
              <a:t>delle</a:t>
            </a:r>
            <a:r>
              <a:rPr sz="1800" spc="-5" dirty="0">
                <a:solidFill>
                  <a:srgbClr val="232425"/>
                </a:solidFill>
                <a:latin typeface="Arial MT"/>
                <a:cs typeface="Arial MT"/>
              </a:rPr>
              <a:t> </a:t>
            </a:r>
            <a:r>
              <a:rPr sz="1800" dirty="0">
                <a:solidFill>
                  <a:srgbClr val="232425"/>
                </a:solidFill>
                <a:latin typeface="Arial MT"/>
                <a:cs typeface="Arial MT"/>
              </a:rPr>
              <a:t>loro </a:t>
            </a:r>
            <a:r>
              <a:rPr sz="1800" spc="-484" dirty="0">
                <a:solidFill>
                  <a:srgbClr val="232425"/>
                </a:solidFill>
                <a:latin typeface="Arial MT"/>
                <a:cs typeface="Arial MT"/>
              </a:rPr>
              <a:t> </a:t>
            </a:r>
            <a:r>
              <a:rPr sz="1800" dirty="0">
                <a:solidFill>
                  <a:srgbClr val="232425"/>
                </a:solidFill>
                <a:latin typeface="Arial MT"/>
                <a:cs typeface="Arial MT"/>
              </a:rPr>
              <a:t>vie</a:t>
            </a:r>
            <a:r>
              <a:rPr sz="1800" spc="-5" dirty="0">
                <a:solidFill>
                  <a:srgbClr val="232425"/>
                </a:solidFill>
                <a:latin typeface="Arial MT"/>
                <a:cs typeface="Arial MT"/>
              </a:rPr>
              <a:t> </a:t>
            </a:r>
            <a:r>
              <a:rPr sz="1800" dirty="0">
                <a:solidFill>
                  <a:srgbClr val="232425"/>
                </a:solidFill>
                <a:latin typeface="Arial MT"/>
                <a:cs typeface="Arial MT"/>
              </a:rPr>
              <a:t>aeree.</a:t>
            </a:r>
            <a:endParaRPr sz="1800" dirty="0">
              <a:latin typeface="Arial MT"/>
              <a:cs typeface="Arial MT"/>
            </a:endParaRPr>
          </a:p>
          <a:p>
            <a:pPr algn="ctr">
              <a:lnSpc>
                <a:spcPct val="100000"/>
              </a:lnSpc>
            </a:pPr>
            <a:endParaRPr sz="1800" dirty="0">
              <a:latin typeface="Arial MT"/>
              <a:cs typeface="Arial MT"/>
            </a:endParaRPr>
          </a:p>
          <a:p>
            <a:pPr algn="ctr">
              <a:lnSpc>
                <a:spcPct val="100000"/>
              </a:lnSpc>
              <a:spcBef>
                <a:spcPts val="30"/>
              </a:spcBef>
            </a:pPr>
            <a:endParaRPr sz="1800" dirty="0">
              <a:latin typeface="Arial MT"/>
              <a:cs typeface="Arial MT"/>
            </a:endParaRPr>
          </a:p>
          <a:p>
            <a:pPr marL="55244" marR="1170305" algn="ctr">
              <a:lnSpc>
                <a:spcPct val="101899"/>
              </a:lnSpc>
            </a:pPr>
            <a:r>
              <a:rPr sz="1800" dirty="0">
                <a:solidFill>
                  <a:srgbClr val="232425"/>
                </a:solidFill>
                <a:latin typeface="Arial MT"/>
                <a:cs typeface="Arial MT"/>
              </a:rPr>
              <a:t>Una</a:t>
            </a:r>
            <a:r>
              <a:rPr sz="1800" spc="-5" dirty="0">
                <a:solidFill>
                  <a:srgbClr val="232425"/>
                </a:solidFill>
                <a:latin typeface="Arial MT"/>
                <a:cs typeface="Arial MT"/>
              </a:rPr>
              <a:t> volta</a:t>
            </a:r>
            <a:r>
              <a:rPr sz="1800" dirty="0">
                <a:solidFill>
                  <a:srgbClr val="232425"/>
                </a:solidFill>
                <a:latin typeface="Arial MT"/>
                <a:cs typeface="Arial MT"/>
              </a:rPr>
              <a:t> </a:t>
            </a:r>
            <a:r>
              <a:rPr sz="1800" spc="-5" dirty="0">
                <a:solidFill>
                  <a:srgbClr val="232425"/>
                </a:solidFill>
                <a:latin typeface="Arial MT"/>
                <a:cs typeface="Arial MT"/>
              </a:rPr>
              <a:t>inalati, </a:t>
            </a:r>
            <a:r>
              <a:rPr sz="1800" dirty="0">
                <a:solidFill>
                  <a:srgbClr val="232425"/>
                </a:solidFill>
                <a:latin typeface="Arial MT"/>
                <a:cs typeface="Arial MT"/>
              </a:rPr>
              <a:t>i corpi</a:t>
            </a:r>
            <a:r>
              <a:rPr sz="1800" spc="-5" dirty="0">
                <a:solidFill>
                  <a:srgbClr val="232425"/>
                </a:solidFill>
                <a:latin typeface="Arial MT"/>
                <a:cs typeface="Arial MT"/>
              </a:rPr>
              <a:t> estranei</a:t>
            </a:r>
            <a:r>
              <a:rPr sz="1800" dirty="0">
                <a:solidFill>
                  <a:srgbClr val="232425"/>
                </a:solidFill>
                <a:latin typeface="Arial MT"/>
                <a:cs typeface="Arial MT"/>
              </a:rPr>
              <a:t> possono </a:t>
            </a:r>
            <a:r>
              <a:rPr sz="1800" spc="5" dirty="0">
                <a:solidFill>
                  <a:srgbClr val="232425"/>
                </a:solidFill>
                <a:latin typeface="Arial MT"/>
                <a:cs typeface="Arial MT"/>
              </a:rPr>
              <a:t> </a:t>
            </a:r>
            <a:r>
              <a:rPr sz="1800" b="1" spc="-5" dirty="0">
                <a:solidFill>
                  <a:srgbClr val="232425"/>
                </a:solidFill>
                <a:latin typeface="Arial"/>
                <a:cs typeface="Arial"/>
              </a:rPr>
              <a:t>ostruire le vie </a:t>
            </a:r>
            <a:r>
              <a:rPr sz="1800" b="1" dirty="0">
                <a:solidFill>
                  <a:srgbClr val="232425"/>
                </a:solidFill>
                <a:latin typeface="Arial"/>
                <a:cs typeface="Arial"/>
              </a:rPr>
              <a:t>aeree </a:t>
            </a:r>
            <a:r>
              <a:rPr sz="1800" dirty="0">
                <a:solidFill>
                  <a:srgbClr val="232425"/>
                </a:solidFill>
                <a:latin typeface="Arial MT"/>
                <a:cs typeface="Arial MT"/>
              </a:rPr>
              <a:t>in maniera </a:t>
            </a:r>
            <a:r>
              <a:rPr sz="1800" b="1" spc="-5" dirty="0">
                <a:solidFill>
                  <a:srgbClr val="232425"/>
                </a:solidFill>
                <a:latin typeface="Arial"/>
                <a:cs typeface="Arial"/>
              </a:rPr>
              <a:t>parziale </a:t>
            </a:r>
            <a:r>
              <a:rPr sz="1800" b="1" dirty="0">
                <a:solidFill>
                  <a:srgbClr val="232425"/>
                </a:solidFill>
                <a:latin typeface="Arial"/>
                <a:cs typeface="Arial"/>
              </a:rPr>
              <a:t>o </a:t>
            </a:r>
            <a:r>
              <a:rPr sz="1800" b="1" spc="-490" dirty="0">
                <a:solidFill>
                  <a:srgbClr val="232425"/>
                </a:solidFill>
                <a:latin typeface="Arial"/>
                <a:cs typeface="Arial"/>
              </a:rPr>
              <a:t> </a:t>
            </a:r>
            <a:r>
              <a:rPr sz="1800" b="1" spc="-5" dirty="0">
                <a:solidFill>
                  <a:srgbClr val="232425"/>
                </a:solidFill>
                <a:latin typeface="Arial"/>
                <a:cs typeface="Arial"/>
              </a:rPr>
              <a:t>completa</a:t>
            </a:r>
            <a:r>
              <a:rPr sz="1800" spc="-5" dirty="0">
                <a:solidFill>
                  <a:srgbClr val="232425"/>
                </a:solidFill>
                <a:latin typeface="Arial MT"/>
                <a:cs typeface="Arial MT"/>
              </a:rPr>
              <a:t>.</a:t>
            </a:r>
            <a:endParaRPr sz="1800" dirty="0">
              <a:latin typeface="Arial MT"/>
              <a:cs typeface="Arial MT"/>
            </a:endParaRPr>
          </a:p>
          <a:p>
            <a:pPr algn="ctr">
              <a:lnSpc>
                <a:spcPct val="100000"/>
              </a:lnSpc>
            </a:pPr>
            <a:endParaRPr sz="1800" dirty="0">
              <a:latin typeface="Arial MT"/>
              <a:cs typeface="Arial MT"/>
            </a:endParaRPr>
          </a:p>
          <a:p>
            <a:pPr algn="ctr">
              <a:lnSpc>
                <a:spcPct val="100000"/>
              </a:lnSpc>
              <a:spcBef>
                <a:spcPts val="10"/>
              </a:spcBef>
            </a:pPr>
            <a:endParaRPr sz="2000" dirty="0">
              <a:latin typeface="Arial MT"/>
              <a:cs typeface="Arial MT"/>
            </a:endParaRPr>
          </a:p>
          <a:p>
            <a:pPr marL="12700" marR="14604" algn="ctr">
              <a:lnSpc>
                <a:spcPct val="101899"/>
              </a:lnSpc>
            </a:pPr>
            <a:r>
              <a:rPr sz="1800" spc="-25" dirty="0">
                <a:solidFill>
                  <a:srgbClr val="232425"/>
                </a:solidFill>
                <a:latin typeface="Arial MT"/>
                <a:cs typeface="Arial MT"/>
              </a:rPr>
              <a:t>Tra</a:t>
            </a:r>
            <a:r>
              <a:rPr sz="1800" dirty="0">
                <a:solidFill>
                  <a:srgbClr val="232425"/>
                </a:solidFill>
                <a:latin typeface="Arial MT"/>
                <a:cs typeface="Arial MT"/>
              </a:rPr>
              <a:t> i cibi</a:t>
            </a:r>
            <a:r>
              <a:rPr sz="1800" spc="5" dirty="0">
                <a:solidFill>
                  <a:srgbClr val="232425"/>
                </a:solidFill>
                <a:latin typeface="Arial MT"/>
                <a:cs typeface="Arial MT"/>
              </a:rPr>
              <a:t> </a:t>
            </a:r>
            <a:r>
              <a:rPr sz="1800" dirty="0">
                <a:solidFill>
                  <a:srgbClr val="232425"/>
                </a:solidFill>
                <a:latin typeface="Arial MT"/>
                <a:cs typeface="Arial MT"/>
              </a:rPr>
              <a:t>più a</a:t>
            </a:r>
            <a:r>
              <a:rPr sz="1800" spc="5" dirty="0">
                <a:solidFill>
                  <a:srgbClr val="232425"/>
                </a:solidFill>
                <a:latin typeface="Arial MT"/>
                <a:cs typeface="Arial MT"/>
              </a:rPr>
              <a:t> </a:t>
            </a:r>
            <a:r>
              <a:rPr sz="1800" dirty="0">
                <a:solidFill>
                  <a:srgbClr val="232425"/>
                </a:solidFill>
                <a:latin typeface="Arial MT"/>
                <a:cs typeface="Arial MT"/>
              </a:rPr>
              <a:t>rischio </a:t>
            </a:r>
            <a:r>
              <a:rPr sz="1800" spc="-5" dirty="0">
                <a:solidFill>
                  <a:srgbClr val="232425"/>
                </a:solidFill>
                <a:latin typeface="Arial MT"/>
                <a:cs typeface="Arial MT"/>
              </a:rPr>
              <a:t>rientrano:</a:t>
            </a:r>
            <a:r>
              <a:rPr sz="1800" dirty="0">
                <a:solidFill>
                  <a:srgbClr val="232425"/>
                </a:solidFill>
                <a:latin typeface="Arial MT"/>
                <a:cs typeface="Arial MT"/>
              </a:rPr>
              <a:t> Uva;</a:t>
            </a:r>
            <a:r>
              <a:rPr sz="1800" spc="-5" dirty="0">
                <a:solidFill>
                  <a:srgbClr val="232425"/>
                </a:solidFill>
                <a:latin typeface="Arial MT"/>
                <a:cs typeface="Arial MT"/>
              </a:rPr>
              <a:t> Carota; Prosciutto </a:t>
            </a:r>
            <a:r>
              <a:rPr sz="1800" spc="-484" dirty="0">
                <a:solidFill>
                  <a:srgbClr val="232425"/>
                </a:solidFill>
                <a:latin typeface="Arial MT"/>
                <a:cs typeface="Arial MT"/>
              </a:rPr>
              <a:t> </a:t>
            </a:r>
            <a:r>
              <a:rPr sz="1800" dirty="0">
                <a:solidFill>
                  <a:srgbClr val="232425"/>
                </a:solidFill>
                <a:latin typeface="Arial MT"/>
                <a:cs typeface="Arial MT"/>
              </a:rPr>
              <a:t>crudo;</a:t>
            </a:r>
            <a:r>
              <a:rPr sz="1800" spc="-10" dirty="0">
                <a:solidFill>
                  <a:srgbClr val="232425"/>
                </a:solidFill>
                <a:latin typeface="Arial MT"/>
                <a:cs typeface="Arial MT"/>
              </a:rPr>
              <a:t> </a:t>
            </a:r>
            <a:r>
              <a:rPr sz="1800" spc="-5" dirty="0">
                <a:solidFill>
                  <a:srgbClr val="232425"/>
                </a:solidFill>
                <a:latin typeface="Arial MT"/>
                <a:cs typeface="Arial MT"/>
              </a:rPr>
              <a:t>Wurstel;</a:t>
            </a:r>
            <a:r>
              <a:rPr sz="1800" spc="-10" dirty="0">
                <a:solidFill>
                  <a:srgbClr val="232425"/>
                </a:solidFill>
                <a:latin typeface="Arial MT"/>
                <a:cs typeface="Arial MT"/>
              </a:rPr>
              <a:t> </a:t>
            </a:r>
            <a:r>
              <a:rPr sz="1800" dirty="0">
                <a:solidFill>
                  <a:srgbClr val="232425"/>
                </a:solidFill>
                <a:latin typeface="Arial MT"/>
                <a:cs typeface="Arial MT"/>
              </a:rPr>
              <a:t>Pomodorini;</a:t>
            </a:r>
            <a:r>
              <a:rPr sz="1800" spc="-5" dirty="0">
                <a:solidFill>
                  <a:srgbClr val="232425"/>
                </a:solidFill>
                <a:latin typeface="Arial MT"/>
                <a:cs typeface="Arial MT"/>
              </a:rPr>
              <a:t> </a:t>
            </a:r>
            <a:r>
              <a:rPr sz="1800" dirty="0">
                <a:solidFill>
                  <a:srgbClr val="232425"/>
                </a:solidFill>
                <a:latin typeface="Arial MT"/>
                <a:cs typeface="Arial MT"/>
              </a:rPr>
              <a:t>Semi</a:t>
            </a:r>
            <a:r>
              <a:rPr sz="1800" spc="-5" dirty="0">
                <a:solidFill>
                  <a:srgbClr val="232425"/>
                </a:solidFill>
                <a:latin typeface="Arial MT"/>
                <a:cs typeface="Arial MT"/>
              </a:rPr>
              <a:t> </a:t>
            </a:r>
            <a:r>
              <a:rPr sz="1800" dirty="0">
                <a:solidFill>
                  <a:srgbClr val="232425"/>
                </a:solidFill>
                <a:latin typeface="Arial MT"/>
                <a:cs typeface="Arial MT"/>
              </a:rPr>
              <a:t>e</a:t>
            </a:r>
            <a:r>
              <a:rPr sz="1800" spc="-5" dirty="0">
                <a:solidFill>
                  <a:srgbClr val="232425"/>
                </a:solidFill>
                <a:latin typeface="Arial MT"/>
                <a:cs typeface="Arial MT"/>
              </a:rPr>
              <a:t> </a:t>
            </a:r>
            <a:r>
              <a:rPr sz="1800" spc="-5" dirty="0">
                <a:solidFill>
                  <a:srgbClr val="0076FF"/>
                </a:solidFill>
                <a:latin typeface="Arial MT"/>
                <a:cs typeface="Arial MT"/>
              </a:rPr>
              <a:t>popcorn</a:t>
            </a:r>
            <a:r>
              <a:rPr sz="1800" spc="-5" dirty="0">
                <a:solidFill>
                  <a:srgbClr val="232425"/>
                </a:solidFill>
                <a:latin typeface="Arial MT"/>
                <a:cs typeface="Arial MT"/>
              </a:rPr>
              <a:t>;</a:t>
            </a:r>
            <a:endParaRPr sz="1800" dirty="0">
              <a:latin typeface="Arial MT"/>
              <a:cs typeface="Arial MT"/>
            </a:endParaRPr>
          </a:p>
          <a:p>
            <a:pPr marL="12700" algn="ctr">
              <a:lnSpc>
                <a:spcPct val="100000"/>
              </a:lnSpc>
              <a:spcBef>
                <a:spcPts val="40"/>
              </a:spcBef>
            </a:pPr>
            <a:r>
              <a:rPr sz="1800" u="sng" spc="-5" dirty="0">
                <a:solidFill>
                  <a:srgbClr val="009999"/>
                </a:solidFill>
                <a:uFill>
                  <a:solidFill>
                    <a:srgbClr val="009999"/>
                  </a:solidFill>
                </a:uFill>
                <a:latin typeface="Arial MT"/>
                <a:cs typeface="Arial MT"/>
              </a:rPr>
              <a:t>Frutta</a:t>
            </a:r>
            <a:r>
              <a:rPr sz="1800" u="sng" dirty="0">
                <a:solidFill>
                  <a:srgbClr val="009999"/>
                </a:solidFill>
                <a:uFill>
                  <a:solidFill>
                    <a:srgbClr val="009999"/>
                  </a:solidFill>
                </a:uFill>
                <a:latin typeface="Arial MT"/>
                <a:cs typeface="Arial MT"/>
              </a:rPr>
              <a:t> </a:t>
            </a:r>
            <a:r>
              <a:rPr sz="1800" u="sng" spc="-5" dirty="0">
                <a:solidFill>
                  <a:srgbClr val="009999"/>
                </a:solidFill>
                <a:uFill>
                  <a:solidFill>
                    <a:srgbClr val="009999"/>
                  </a:solidFill>
                </a:uFill>
                <a:latin typeface="Arial MT"/>
                <a:cs typeface="Arial MT"/>
              </a:rPr>
              <a:t>secca</a:t>
            </a:r>
            <a:r>
              <a:rPr sz="1800" spc="-5" dirty="0">
                <a:solidFill>
                  <a:srgbClr val="232425"/>
                </a:solidFill>
                <a:latin typeface="Arial MT"/>
                <a:cs typeface="Arial MT"/>
              </a:rPr>
              <a:t>,</a:t>
            </a:r>
            <a:r>
              <a:rPr sz="1800" dirty="0">
                <a:solidFill>
                  <a:srgbClr val="232425"/>
                </a:solidFill>
                <a:latin typeface="Arial MT"/>
                <a:cs typeface="Arial MT"/>
              </a:rPr>
              <a:t> come</a:t>
            </a:r>
            <a:r>
              <a:rPr sz="1800" spc="-5" dirty="0">
                <a:solidFill>
                  <a:srgbClr val="232425"/>
                </a:solidFill>
                <a:latin typeface="Arial MT"/>
                <a:cs typeface="Arial MT"/>
              </a:rPr>
              <a:t> </a:t>
            </a:r>
            <a:r>
              <a:rPr sz="1800" u="sng" spc="-5" dirty="0">
                <a:solidFill>
                  <a:srgbClr val="009999"/>
                </a:solidFill>
                <a:uFill>
                  <a:solidFill>
                    <a:srgbClr val="009999"/>
                  </a:solidFill>
                </a:uFill>
                <a:latin typeface="Arial MT"/>
                <a:cs typeface="Arial MT"/>
              </a:rPr>
              <a:t>pistacchi</a:t>
            </a:r>
            <a:r>
              <a:rPr sz="1800" dirty="0">
                <a:solidFill>
                  <a:srgbClr val="009999"/>
                </a:solidFill>
                <a:latin typeface="Arial MT"/>
                <a:cs typeface="Arial MT"/>
              </a:rPr>
              <a:t> </a:t>
            </a:r>
            <a:r>
              <a:rPr sz="1800" dirty="0">
                <a:solidFill>
                  <a:srgbClr val="232425"/>
                </a:solidFill>
                <a:latin typeface="Arial MT"/>
                <a:cs typeface="Arial MT"/>
              </a:rPr>
              <a:t>e</a:t>
            </a:r>
            <a:r>
              <a:rPr sz="1800" spc="5" dirty="0">
                <a:solidFill>
                  <a:srgbClr val="232425"/>
                </a:solidFill>
                <a:latin typeface="Arial MT"/>
                <a:cs typeface="Arial MT"/>
              </a:rPr>
              <a:t> </a:t>
            </a:r>
            <a:r>
              <a:rPr sz="1800" u="sng" spc="-5" dirty="0">
                <a:solidFill>
                  <a:srgbClr val="009999"/>
                </a:solidFill>
                <a:uFill>
                  <a:solidFill>
                    <a:srgbClr val="009999"/>
                  </a:solidFill>
                </a:uFill>
                <a:latin typeface="Arial MT"/>
                <a:cs typeface="Arial MT"/>
              </a:rPr>
              <a:t>nocciole</a:t>
            </a:r>
            <a:r>
              <a:rPr sz="1800" spc="-5" dirty="0">
                <a:solidFill>
                  <a:srgbClr val="232425"/>
                </a:solidFill>
                <a:latin typeface="Arial MT"/>
                <a:cs typeface="Arial MT"/>
              </a:rPr>
              <a:t>;</a:t>
            </a:r>
            <a:endParaRPr sz="1800" dirty="0">
              <a:latin typeface="Arial MT"/>
              <a:cs typeface="Arial MT"/>
            </a:endParaRP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6338102" y="1744172"/>
            <a:ext cx="2761334" cy="3968319"/>
          </a:xfrm>
          <a:prstGeom prst="rect">
            <a:avLst/>
          </a:prstGeom>
        </p:spPr>
      </p:pic>
      <p:sp>
        <p:nvSpPr>
          <p:cNvPr id="4" name="object 4"/>
          <p:cNvSpPr txBox="1">
            <a:spLocks noGrp="1"/>
          </p:cNvSpPr>
          <p:nvPr>
            <p:ph type="title"/>
          </p:nvPr>
        </p:nvSpPr>
        <p:spPr>
          <a:xfrm>
            <a:off x="255212" y="22483"/>
            <a:ext cx="8621395" cy="345440"/>
          </a:xfrm>
          <a:prstGeom prst="rect">
            <a:avLst/>
          </a:prstGeom>
        </p:spPr>
        <p:txBody>
          <a:bodyPr vert="horz" wrap="square" lIns="0" tIns="12700" rIns="0" bIns="0" rtlCol="0">
            <a:spAutoFit/>
          </a:bodyPr>
          <a:lstStyle/>
          <a:p>
            <a:pPr marL="12700">
              <a:lnSpc>
                <a:spcPct val="100000"/>
              </a:lnSpc>
              <a:spcBef>
                <a:spcPts val="100"/>
              </a:spcBef>
            </a:pPr>
            <a:r>
              <a:rPr sz="2100" b="1" spc="-5" dirty="0">
                <a:solidFill>
                  <a:srgbClr val="2A3B58"/>
                </a:solidFill>
                <a:latin typeface="Arial"/>
                <a:cs typeface="Arial"/>
              </a:rPr>
              <a:t>Ostruzione</a:t>
            </a:r>
            <a:r>
              <a:rPr sz="2100" b="1" spc="10" dirty="0">
                <a:solidFill>
                  <a:srgbClr val="2A3B58"/>
                </a:solidFill>
                <a:latin typeface="Arial"/>
                <a:cs typeface="Arial"/>
              </a:rPr>
              <a:t> </a:t>
            </a:r>
            <a:r>
              <a:rPr sz="2100" b="1" spc="-5" dirty="0">
                <a:solidFill>
                  <a:srgbClr val="2A3B58"/>
                </a:solidFill>
                <a:latin typeface="Arial"/>
                <a:cs typeface="Arial"/>
              </a:rPr>
              <a:t>completa:</a:t>
            </a:r>
            <a:r>
              <a:rPr sz="2100" b="1" spc="5" dirty="0">
                <a:solidFill>
                  <a:srgbClr val="2A3B58"/>
                </a:solidFill>
                <a:latin typeface="Arial"/>
                <a:cs typeface="Arial"/>
              </a:rPr>
              <a:t> </a:t>
            </a:r>
            <a:r>
              <a:rPr sz="2100" b="1" spc="-5" dirty="0">
                <a:solidFill>
                  <a:srgbClr val="2A3B58"/>
                </a:solidFill>
                <a:latin typeface="Arial"/>
                <a:cs typeface="Arial"/>
              </a:rPr>
              <a:t>manovre</a:t>
            </a:r>
            <a:r>
              <a:rPr sz="2100" b="1" spc="10" dirty="0">
                <a:solidFill>
                  <a:srgbClr val="2A3B58"/>
                </a:solidFill>
                <a:latin typeface="Arial"/>
                <a:cs typeface="Arial"/>
              </a:rPr>
              <a:t> </a:t>
            </a:r>
            <a:r>
              <a:rPr sz="2100" b="1" spc="-5" dirty="0">
                <a:solidFill>
                  <a:srgbClr val="2A3B58"/>
                </a:solidFill>
                <a:latin typeface="Arial"/>
                <a:cs typeface="Arial"/>
              </a:rPr>
              <a:t>di</a:t>
            </a:r>
            <a:r>
              <a:rPr sz="2100" b="1" spc="5" dirty="0">
                <a:solidFill>
                  <a:srgbClr val="2A3B58"/>
                </a:solidFill>
                <a:latin typeface="Arial"/>
                <a:cs typeface="Arial"/>
              </a:rPr>
              <a:t> </a:t>
            </a:r>
            <a:r>
              <a:rPr sz="2100" b="1" spc="-5" dirty="0">
                <a:solidFill>
                  <a:srgbClr val="2A3B58"/>
                </a:solidFill>
                <a:latin typeface="Arial"/>
                <a:cs typeface="Arial"/>
              </a:rPr>
              <a:t>disostruzione</a:t>
            </a:r>
            <a:r>
              <a:rPr sz="2100" b="1" spc="10" dirty="0">
                <a:solidFill>
                  <a:srgbClr val="2A3B58"/>
                </a:solidFill>
                <a:latin typeface="Arial"/>
                <a:cs typeface="Arial"/>
              </a:rPr>
              <a:t> </a:t>
            </a:r>
            <a:r>
              <a:rPr sz="2100" b="1" spc="-5" dirty="0">
                <a:solidFill>
                  <a:srgbClr val="2A3B58"/>
                </a:solidFill>
                <a:latin typeface="Arial"/>
                <a:cs typeface="Arial"/>
              </a:rPr>
              <a:t>pediatrica</a:t>
            </a:r>
            <a:r>
              <a:rPr sz="2100" b="1" spc="10" dirty="0">
                <a:solidFill>
                  <a:srgbClr val="2A3B58"/>
                </a:solidFill>
                <a:latin typeface="Arial"/>
                <a:cs typeface="Arial"/>
              </a:rPr>
              <a:t> </a:t>
            </a:r>
            <a:r>
              <a:rPr sz="2100" b="1" spc="-5" dirty="0">
                <a:solidFill>
                  <a:srgbClr val="2A3B58"/>
                </a:solidFill>
                <a:latin typeface="Arial"/>
                <a:cs typeface="Arial"/>
              </a:rPr>
              <a:t>in</a:t>
            </a:r>
            <a:r>
              <a:rPr sz="2100" b="1" spc="5" dirty="0">
                <a:solidFill>
                  <a:srgbClr val="2A3B58"/>
                </a:solidFill>
                <a:latin typeface="Arial"/>
                <a:cs typeface="Arial"/>
              </a:rPr>
              <a:t> </a:t>
            </a:r>
            <a:r>
              <a:rPr sz="2100" b="1" spc="-5" dirty="0">
                <a:solidFill>
                  <a:srgbClr val="2A3B58"/>
                </a:solidFill>
                <a:latin typeface="Arial"/>
                <a:cs typeface="Arial"/>
              </a:rPr>
              <a:t>sintesi</a:t>
            </a:r>
            <a:endParaRPr sz="2100">
              <a:latin typeface="Arial"/>
              <a:cs typeface="Arial"/>
            </a:endParaRPr>
          </a:p>
        </p:txBody>
      </p:sp>
      <p:sp>
        <p:nvSpPr>
          <p:cNvPr id="5" name="object 5"/>
          <p:cNvSpPr txBox="1"/>
          <p:nvPr/>
        </p:nvSpPr>
        <p:spPr>
          <a:xfrm>
            <a:off x="42255" y="536624"/>
            <a:ext cx="8720745" cy="3191708"/>
          </a:xfrm>
          <a:prstGeom prst="rect">
            <a:avLst/>
          </a:prstGeom>
        </p:spPr>
        <p:txBody>
          <a:bodyPr vert="horz" wrap="square" lIns="0" tIns="6985" rIns="0" bIns="0" rtlCol="0">
            <a:spAutoFit/>
          </a:bodyPr>
          <a:lstStyle/>
          <a:p>
            <a:pPr marL="12700" marR="347980">
              <a:lnSpc>
                <a:spcPct val="101899"/>
              </a:lnSpc>
              <a:spcBef>
                <a:spcPts val="55"/>
              </a:spcBef>
            </a:pPr>
            <a:r>
              <a:rPr sz="1800" dirty="0">
                <a:solidFill>
                  <a:srgbClr val="232425"/>
                </a:solidFill>
                <a:latin typeface="Arial MT"/>
                <a:cs typeface="Arial MT"/>
              </a:rPr>
              <a:t>Chiedere</a:t>
            </a:r>
            <a:r>
              <a:rPr sz="1800" spc="-5" dirty="0">
                <a:solidFill>
                  <a:srgbClr val="232425"/>
                </a:solidFill>
                <a:latin typeface="Arial MT"/>
                <a:cs typeface="Arial MT"/>
              </a:rPr>
              <a:t> aiuto</a:t>
            </a:r>
            <a:r>
              <a:rPr sz="1800" dirty="0">
                <a:solidFill>
                  <a:srgbClr val="232425"/>
                </a:solidFill>
                <a:latin typeface="Arial MT"/>
                <a:cs typeface="Arial MT"/>
              </a:rPr>
              <a:t> e </a:t>
            </a:r>
            <a:r>
              <a:rPr sz="1800" spc="-5" dirty="0">
                <a:solidFill>
                  <a:srgbClr val="232425"/>
                </a:solidFill>
                <a:latin typeface="Arial MT"/>
                <a:cs typeface="Arial MT"/>
              </a:rPr>
              <a:t>far attivare</a:t>
            </a:r>
            <a:r>
              <a:rPr sz="1800" dirty="0">
                <a:solidFill>
                  <a:srgbClr val="232425"/>
                </a:solidFill>
                <a:latin typeface="Arial MT"/>
                <a:cs typeface="Arial MT"/>
              </a:rPr>
              <a:t> con</a:t>
            </a:r>
            <a:r>
              <a:rPr sz="1800" spc="-5" dirty="0">
                <a:solidFill>
                  <a:srgbClr val="232425"/>
                </a:solidFill>
                <a:latin typeface="Arial MT"/>
                <a:cs typeface="Arial MT"/>
              </a:rPr>
              <a:t> estrema</a:t>
            </a:r>
            <a:r>
              <a:rPr sz="1800" dirty="0">
                <a:solidFill>
                  <a:srgbClr val="232425"/>
                </a:solidFill>
                <a:latin typeface="Arial MT"/>
                <a:cs typeface="Arial MT"/>
              </a:rPr>
              <a:t> urgenza il numero di </a:t>
            </a:r>
            <a:r>
              <a:rPr sz="1800" spc="-484" dirty="0">
                <a:solidFill>
                  <a:srgbClr val="232425"/>
                </a:solidFill>
                <a:latin typeface="Arial MT"/>
                <a:cs typeface="Arial MT"/>
              </a:rPr>
              <a:t> </a:t>
            </a:r>
            <a:r>
              <a:rPr sz="1800" dirty="0">
                <a:solidFill>
                  <a:srgbClr val="232425"/>
                </a:solidFill>
                <a:latin typeface="Arial MT"/>
                <a:cs typeface="Arial MT"/>
              </a:rPr>
              <a:t>soccorso,</a:t>
            </a:r>
            <a:r>
              <a:rPr sz="1800" spc="-10" dirty="0">
                <a:solidFill>
                  <a:srgbClr val="232425"/>
                </a:solidFill>
                <a:latin typeface="Arial MT"/>
                <a:cs typeface="Arial MT"/>
              </a:rPr>
              <a:t> </a:t>
            </a:r>
            <a:r>
              <a:rPr sz="1800" dirty="0">
                <a:solidFill>
                  <a:srgbClr val="232425"/>
                </a:solidFill>
                <a:latin typeface="Arial MT"/>
                <a:cs typeface="Arial MT"/>
              </a:rPr>
              <a:t>chiamando il </a:t>
            </a:r>
            <a:r>
              <a:rPr lang="it-IT" sz="1800" spc="-35" dirty="0">
                <a:solidFill>
                  <a:srgbClr val="232425"/>
                </a:solidFill>
                <a:latin typeface="Arial MT"/>
                <a:cs typeface="Arial MT"/>
              </a:rPr>
              <a:t>112</a:t>
            </a:r>
            <a:r>
              <a:rPr sz="1800" spc="-35" dirty="0">
                <a:solidFill>
                  <a:srgbClr val="232425"/>
                </a:solidFill>
                <a:latin typeface="Arial MT"/>
                <a:cs typeface="Arial MT"/>
              </a:rPr>
              <a:t>.</a:t>
            </a:r>
            <a:endParaRPr sz="1800" dirty="0">
              <a:latin typeface="Arial MT"/>
              <a:cs typeface="Arial MT"/>
            </a:endParaRPr>
          </a:p>
          <a:p>
            <a:pPr marL="241300" marR="5080" indent="-228600">
              <a:lnSpc>
                <a:spcPct val="154100"/>
              </a:lnSpc>
              <a:spcBef>
                <a:spcPts val="875"/>
              </a:spcBef>
            </a:pPr>
            <a:r>
              <a:rPr sz="1800" dirty="0">
                <a:solidFill>
                  <a:srgbClr val="232425"/>
                </a:solidFill>
                <a:latin typeface="Arial MT"/>
                <a:cs typeface="Arial MT"/>
              </a:rPr>
              <a:t>Eseguire</a:t>
            </a:r>
            <a:r>
              <a:rPr sz="1800" spc="10" dirty="0">
                <a:solidFill>
                  <a:srgbClr val="232425"/>
                </a:solidFill>
                <a:latin typeface="Arial MT"/>
                <a:cs typeface="Arial MT"/>
              </a:rPr>
              <a:t> </a:t>
            </a:r>
            <a:r>
              <a:rPr sz="1800" spc="-5" dirty="0">
                <a:solidFill>
                  <a:srgbClr val="232425"/>
                </a:solidFill>
                <a:latin typeface="Arial MT"/>
                <a:cs typeface="Arial MT"/>
              </a:rPr>
              <a:t>immediatamente</a:t>
            </a:r>
            <a:r>
              <a:rPr sz="1800" spc="10" dirty="0">
                <a:solidFill>
                  <a:srgbClr val="232425"/>
                </a:solidFill>
                <a:latin typeface="Arial MT"/>
                <a:cs typeface="Arial MT"/>
              </a:rPr>
              <a:t> </a:t>
            </a:r>
            <a:r>
              <a:rPr sz="1800" dirty="0">
                <a:solidFill>
                  <a:srgbClr val="232425"/>
                </a:solidFill>
                <a:latin typeface="Arial MT"/>
                <a:cs typeface="Arial MT"/>
              </a:rPr>
              <a:t>le</a:t>
            </a:r>
            <a:r>
              <a:rPr sz="1800" spc="10" dirty="0">
                <a:solidFill>
                  <a:srgbClr val="232425"/>
                </a:solidFill>
                <a:latin typeface="Arial MT"/>
                <a:cs typeface="Arial MT"/>
              </a:rPr>
              <a:t> </a:t>
            </a:r>
            <a:r>
              <a:rPr sz="1800" dirty="0">
                <a:solidFill>
                  <a:srgbClr val="232425"/>
                </a:solidFill>
                <a:latin typeface="Arial MT"/>
                <a:cs typeface="Arial MT"/>
              </a:rPr>
              <a:t>manovre</a:t>
            </a:r>
            <a:r>
              <a:rPr sz="1800" spc="15" dirty="0">
                <a:solidFill>
                  <a:srgbClr val="232425"/>
                </a:solidFill>
                <a:latin typeface="Arial MT"/>
                <a:cs typeface="Arial MT"/>
              </a:rPr>
              <a:t> </a:t>
            </a:r>
            <a:r>
              <a:rPr sz="1800" dirty="0">
                <a:solidFill>
                  <a:srgbClr val="232425"/>
                </a:solidFill>
                <a:latin typeface="Arial MT"/>
                <a:cs typeface="Arial MT"/>
              </a:rPr>
              <a:t>di</a:t>
            </a:r>
            <a:r>
              <a:rPr sz="1800" spc="10" dirty="0">
                <a:solidFill>
                  <a:srgbClr val="232425"/>
                </a:solidFill>
                <a:latin typeface="Arial MT"/>
                <a:cs typeface="Arial MT"/>
              </a:rPr>
              <a:t> </a:t>
            </a:r>
            <a:r>
              <a:rPr sz="1800" spc="-5" dirty="0">
                <a:solidFill>
                  <a:srgbClr val="232425"/>
                </a:solidFill>
                <a:latin typeface="Arial MT"/>
                <a:cs typeface="Arial MT"/>
              </a:rPr>
              <a:t>disostruzione</a:t>
            </a:r>
            <a:r>
              <a:rPr sz="1800" spc="10" dirty="0">
                <a:solidFill>
                  <a:srgbClr val="232425"/>
                </a:solidFill>
                <a:latin typeface="Arial MT"/>
                <a:cs typeface="Arial MT"/>
              </a:rPr>
              <a:t> </a:t>
            </a:r>
            <a:r>
              <a:rPr sz="1800" spc="-5" dirty="0">
                <a:solidFill>
                  <a:srgbClr val="232425"/>
                </a:solidFill>
                <a:latin typeface="Arial MT"/>
                <a:cs typeface="Arial MT"/>
              </a:rPr>
              <a:t>pediatrica: </a:t>
            </a:r>
            <a:br>
              <a:rPr lang="it-IT" sz="1800" spc="-5" dirty="0">
                <a:solidFill>
                  <a:srgbClr val="232425"/>
                </a:solidFill>
                <a:latin typeface="Arial MT"/>
                <a:cs typeface="Arial MT"/>
              </a:rPr>
            </a:br>
            <a:r>
              <a:rPr sz="1800" spc="-484" dirty="0">
                <a:solidFill>
                  <a:srgbClr val="232425"/>
                </a:solidFill>
                <a:latin typeface="Arial MT"/>
                <a:cs typeface="Arial MT"/>
              </a:rPr>
              <a:t> </a:t>
            </a:r>
            <a:r>
              <a:rPr sz="1800" dirty="0">
                <a:solidFill>
                  <a:srgbClr val="232425"/>
                </a:solidFill>
                <a:latin typeface="Arial MT"/>
                <a:cs typeface="Arial MT"/>
              </a:rPr>
              <a:t>5 colpi </a:t>
            </a:r>
            <a:r>
              <a:rPr sz="1800" spc="-5" dirty="0">
                <a:solidFill>
                  <a:srgbClr val="232425"/>
                </a:solidFill>
                <a:latin typeface="Arial MT"/>
                <a:cs typeface="Arial MT"/>
              </a:rPr>
              <a:t>interscapolari</a:t>
            </a:r>
            <a:r>
              <a:rPr sz="1800" dirty="0">
                <a:solidFill>
                  <a:srgbClr val="232425"/>
                </a:solidFill>
                <a:latin typeface="Arial MT"/>
                <a:cs typeface="Arial MT"/>
              </a:rPr>
              <a:t> con via di </a:t>
            </a:r>
            <a:r>
              <a:rPr sz="1800" spc="-5" dirty="0">
                <a:solidFill>
                  <a:srgbClr val="232425"/>
                </a:solidFill>
                <a:latin typeface="Arial MT"/>
                <a:cs typeface="Arial MT"/>
              </a:rPr>
              <a:t>fuga</a:t>
            </a:r>
            <a:r>
              <a:rPr sz="1800" dirty="0">
                <a:solidFill>
                  <a:srgbClr val="232425"/>
                </a:solidFill>
                <a:latin typeface="Arial MT"/>
                <a:cs typeface="Arial MT"/>
              </a:rPr>
              <a:t> </a:t>
            </a:r>
            <a:r>
              <a:rPr sz="1800" spc="-5" dirty="0">
                <a:solidFill>
                  <a:srgbClr val="232425"/>
                </a:solidFill>
                <a:latin typeface="Arial MT"/>
                <a:cs typeface="Arial MT"/>
              </a:rPr>
              <a:t>laterale;</a:t>
            </a:r>
            <a:endParaRPr sz="1800" dirty="0">
              <a:latin typeface="Arial MT"/>
              <a:cs typeface="Arial MT"/>
            </a:endParaRPr>
          </a:p>
          <a:p>
            <a:pPr marL="241300" marR="194945">
              <a:lnSpc>
                <a:spcPct val="101899"/>
              </a:lnSpc>
              <a:spcBef>
                <a:spcPts val="1000"/>
              </a:spcBef>
            </a:pPr>
            <a:r>
              <a:rPr sz="1800" dirty="0">
                <a:solidFill>
                  <a:srgbClr val="232425"/>
                </a:solidFill>
                <a:latin typeface="Arial MT"/>
                <a:cs typeface="Arial MT"/>
              </a:rPr>
              <a:t>5 compressioni </a:t>
            </a:r>
            <a:r>
              <a:rPr sz="1800" spc="-5" dirty="0">
                <a:solidFill>
                  <a:srgbClr val="232425"/>
                </a:solidFill>
                <a:latin typeface="Arial MT"/>
                <a:cs typeface="Arial MT"/>
              </a:rPr>
              <a:t>toraciche</a:t>
            </a:r>
            <a:r>
              <a:rPr sz="1800" dirty="0">
                <a:solidFill>
                  <a:srgbClr val="232425"/>
                </a:solidFill>
                <a:latin typeface="Arial MT"/>
                <a:cs typeface="Arial MT"/>
              </a:rPr>
              <a:t> </a:t>
            </a:r>
            <a:r>
              <a:rPr sz="1800" spc="-5" dirty="0">
                <a:solidFill>
                  <a:srgbClr val="232425"/>
                </a:solidFill>
                <a:latin typeface="Arial MT"/>
                <a:cs typeface="Arial MT"/>
              </a:rPr>
              <a:t>lente</a:t>
            </a:r>
            <a:r>
              <a:rPr sz="1800" spc="5" dirty="0">
                <a:solidFill>
                  <a:srgbClr val="232425"/>
                </a:solidFill>
                <a:latin typeface="Arial MT"/>
                <a:cs typeface="Arial MT"/>
              </a:rPr>
              <a:t> </a:t>
            </a:r>
            <a:r>
              <a:rPr sz="1800" dirty="0">
                <a:solidFill>
                  <a:srgbClr val="232425"/>
                </a:solidFill>
                <a:latin typeface="Arial MT"/>
                <a:cs typeface="Arial MT"/>
              </a:rPr>
              <a:t>e </a:t>
            </a:r>
            <a:r>
              <a:rPr sz="1800" spc="-5" dirty="0">
                <a:solidFill>
                  <a:srgbClr val="232425"/>
                </a:solidFill>
                <a:latin typeface="Arial MT"/>
                <a:cs typeface="Arial MT"/>
              </a:rPr>
              <a:t>profonde</a:t>
            </a:r>
            <a:r>
              <a:rPr sz="1800" dirty="0">
                <a:solidFill>
                  <a:srgbClr val="232425"/>
                </a:solidFill>
                <a:latin typeface="Arial MT"/>
                <a:cs typeface="Arial MT"/>
              </a:rPr>
              <a:t> (al </a:t>
            </a:r>
            <a:r>
              <a:rPr sz="1800" spc="-5" dirty="0">
                <a:solidFill>
                  <a:srgbClr val="232425"/>
                </a:solidFill>
                <a:latin typeface="Arial MT"/>
                <a:cs typeface="Arial MT"/>
              </a:rPr>
              <a:t>centro</a:t>
            </a:r>
            <a:r>
              <a:rPr sz="1800" spc="5" dirty="0">
                <a:solidFill>
                  <a:srgbClr val="232425"/>
                </a:solidFill>
                <a:latin typeface="Arial MT"/>
                <a:cs typeface="Arial MT"/>
              </a:rPr>
              <a:t> </a:t>
            </a:r>
            <a:r>
              <a:rPr sz="1800" dirty="0" err="1">
                <a:solidFill>
                  <a:srgbClr val="232425"/>
                </a:solidFill>
                <a:latin typeface="Arial MT"/>
                <a:cs typeface="Arial MT"/>
              </a:rPr>
              <a:t>dello</a:t>
            </a:r>
            <a:r>
              <a:rPr sz="1800" dirty="0">
                <a:solidFill>
                  <a:srgbClr val="232425"/>
                </a:solidFill>
                <a:latin typeface="Arial MT"/>
                <a:cs typeface="Arial MT"/>
              </a:rPr>
              <a:t> </a:t>
            </a:r>
            <a:r>
              <a:rPr sz="1800" spc="5" dirty="0">
                <a:solidFill>
                  <a:srgbClr val="232425"/>
                </a:solidFill>
                <a:latin typeface="Arial MT"/>
                <a:cs typeface="Arial MT"/>
              </a:rPr>
              <a:t> </a:t>
            </a:r>
            <a:br>
              <a:rPr lang="it-IT" sz="1800" spc="5" dirty="0">
                <a:solidFill>
                  <a:srgbClr val="232425"/>
                </a:solidFill>
                <a:latin typeface="Arial MT"/>
                <a:cs typeface="Arial MT"/>
              </a:rPr>
            </a:br>
            <a:r>
              <a:rPr sz="1800" spc="-5" dirty="0" err="1">
                <a:solidFill>
                  <a:srgbClr val="232425"/>
                </a:solidFill>
                <a:latin typeface="Arial MT"/>
                <a:cs typeface="Arial MT"/>
              </a:rPr>
              <a:t>sterno</a:t>
            </a:r>
            <a:r>
              <a:rPr sz="1800" spc="-5" dirty="0">
                <a:solidFill>
                  <a:srgbClr val="232425"/>
                </a:solidFill>
                <a:latin typeface="Arial MT"/>
                <a:cs typeface="Arial MT"/>
              </a:rPr>
              <a:t>, </a:t>
            </a:r>
            <a:r>
              <a:rPr sz="1800" dirty="0">
                <a:solidFill>
                  <a:srgbClr val="232425"/>
                </a:solidFill>
                <a:latin typeface="Arial MT"/>
                <a:cs typeface="Arial MT"/>
              </a:rPr>
              <a:t>usando due </a:t>
            </a:r>
            <a:r>
              <a:rPr sz="1800" spc="-5" dirty="0">
                <a:solidFill>
                  <a:srgbClr val="232425"/>
                </a:solidFill>
                <a:latin typeface="Arial MT"/>
                <a:cs typeface="Arial MT"/>
              </a:rPr>
              <a:t>dita, </a:t>
            </a:r>
            <a:r>
              <a:rPr sz="1800" dirty="0">
                <a:solidFill>
                  <a:srgbClr val="232425"/>
                </a:solidFill>
                <a:latin typeface="Arial MT"/>
                <a:cs typeface="Arial MT"/>
              </a:rPr>
              <a:t>nel </a:t>
            </a:r>
            <a:r>
              <a:rPr sz="1800" spc="-5" dirty="0">
                <a:solidFill>
                  <a:srgbClr val="232425"/>
                </a:solidFill>
                <a:latin typeface="Arial MT"/>
                <a:cs typeface="Arial MT"/>
              </a:rPr>
              <a:t>lattante; </a:t>
            </a:r>
            <a:br>
              <a:rPr lang="it-IT" sz="1800" spc="-5" dirty="0">
                <a:solidFill>
                  <a:srgbClr val="232425"/>
                </a:solidFill>
                <a:latin typeface="Arial MT"/>
                <a:cs typeface="Arial MT"/>
              </a:rPr>
            </a:br>
            <a:r>
              <a:rPr sz="1800" dirty="0" err="1">
                <a:solidFill>
                  <a:srgbClr val="232425"/>
                </a:solidFill>
                <a:latin typeface="Arial MT"/>
                <a:cs typeface="Arial MT"/>
              </a:rPr>
              <a:t>manovra</a:t>
            </a:r>
            <a:r>
              <a:rPr sz="1800" dirty="0">
                <a:solidFill>
                  <a:srgbClr val="232425"/>
                </a:solidFill>
                <a:latin typeface="Arial MT"/>
                <a:cs typeface="Arial MT"/>
              </a:rPr>
              <a:t> di Heimlich nel </a:t>
            </a:r>
            <a:r>
              <a:rPr sz="1800" spc="-490" dirty="0">
                <a:solidFill>
                  <a:srgbClr val="232425"/>
                </a:solidFill>
                <a:latin typeface="Arial MT"/>
                <a:cs typeface="Arial MT"/>
              </a:rPr>
              <a:t> </a:t>
            </a:r>
            <a:r>
              <a:rPr sz="1800" dirty="0">
                <a:solidFill>
                  <a:srgbClr val="232425"/>
                </a:solidFill>
                <a:latin typeface="Arial MT"/>
                <a:cs typeface="Arial MT"/>
              </a:rPr>
              <a:t>bambino).</a:t>
            </a:r>
            <a:endParaRPr sz="1800" dirty="0">
              <a:latin typeface="Arial MT"/>
              <a:cs typeface="Arial MT"/>
            </a:endParaRPr>
          </a:p>
          <a:p>
            <a:pPr marL="241300" marR="507365">
              <a:lnSpc>
                <a:spcPct val="101899"/>
              </a:lnSpc>
              <a:spcBef>
                <a:spcPts val="994"/>
              </a:spcBef>
            </a:pPr>
            <a:r>
              <a:rPr sz="1800" spc="-5" dirty="0">
                <a:solidFill>
                  <a:srgbClr val="232425"/>
                </a:solidFill>
                <a:latin typeface="Arial MT"/>
                <a:cs typeface="Arial MT"/>
              </a:rPr>
              <a:t>Continuare </a:t>
            </a:r>
            <a:r>
              <a:rPr sz="1800" dirty="0">
                <a:solidFill>
                  <a:srgbClr val="232425"/>
                </a:solidFill>
                <a:latin typeface="Arial MT"/>
                <a:cs typeface="Arial MT"/>
              </a:rPr>
              <a:t>ad </a:t>
            </a:r>
            <a:r>
              <a:rPr sz="1800" spc="-5" dirty="0">
                <a:solidFill>
                  <a:srgbClr val="232425"/>
                </a:solidFill>
                <a:latin typeface="Arial MT"/>
                <a:cs typeface="Arial MT"/>
              </a:rPr>
              <a:t>alternare </a:t>
            </a:r>
            <a:r>
              <a:rPr sz="1800" dirty="0">
                <a:solidFill>
                  <a:srgbClr val="232425"/>
                </a:solidFill>
                <a:latin typeface="Arial MT"/>
                <a:cs typeface="Arial MT"/>
              </a:rPr>
              <a:t>le manovre, </a:t>
            </a:r>
            <a:br>
              <a:rPr lang="it-IT" sz="1800" dirty="0">
                <a:solidFill>
                  <a:srgbClr val="232425"/>
                </a:solidFill>
                <a:latin typeface="Arial MT"/>
                <a:cs typeface="Arial MT"/>
              </a:rPr>
            </a:br>
            <a:r>
              <a:rPr sz="1800" dirty="0" err="1">
                <a:solidFill>
                  <a:srgbClr val="232425"/>
                </a:solidFill>
                <a:latin typeface="Arial MT"/>
                <a:cs typeface="Arial MT"/>
              </a:rPr>
              <a:t>fino</a:t>
            </a:r>
            <a:r>
              <a:rPr sz="1800" dirty="0">
                <a:solidFill>
                  <a:srgbClr val="232425"/>
                </a:solidFill>
                <a:latin typeface="Arial MT"/>
                <a:cs typeface="Arial MT"/>
              </a:rPr>
              <a:t> all'espulsione del </a:t>
            </a:r>
            <a:r>
              <a:rPr sz="1800" spc="-490" dirty="0">
                <a:solidFill>
                  <a:srgbClr val="232425"/>
                </a:solidFill>
                <a:latin typeface="Arial MT"/>
                <a:cs typeface="Arial MT"/>
              </a:rPr>
              <a:t> </a:t>
            </a:r>
            <a:r>
              <a:rPr sz="1800" dirty="0">
                <a:solidFill>
                  <a:srgbClr val="232425"/>
                </a:solidFill>
                <a:latin typeface="Arial MT"/>
                <a:cs typeface="Arial MT"/>
              </a:rPr>
              <a:t>corpo</a:t>
            </a:r>
            <a:r>
              <a:rPr sz="1800" spc="-5" dirty="0">
                <a:solidFill>
                  <a:srgbClr val="232425"/>
                </a:solidFill>
                <a:latin typeface="Arial MT"/>
                <a:cs typeface="Arial MT"/>
              </a:rPr>
              <a:t> estraneo.</a:t>
            </a:r>
            <a:endParaRPr sz="1800" dirty="0">
              <a:latin typeface="Arial MT"/>
              <a:cs typeface="Arial MT"/>
            </a:endParaRPr>
          </a:p>
        </p:txBody>
      </p:sp>
      <p:pic>
        <p:nvPicPr>
          <p:cNvPr id="6" name="object 6"/>
          <p:cNvPicPr/>
          <p:nvPr/>
        </p:nvPicPr>
        <p:blipFill>
          <a:blip r:embed="rId3" cstate="print"/>
          <a:stretch>
            <a:fillRect/>
          </a:stretch>
        </p:blipFill>
        <p:spPr>
          <a:xfrm>
            <a:off x="732757" y="3728332"/>
            <a:ext cx="4926388" cy="2463117"/>
          </a:xfrm>
          <a:prstGeom prst="rect">
            <a:avLst/>
          </a:prstGeom>
        </p:spPr>
      </p:pic>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38400" y="228600"/>
            <a:ext cx="4495800" cy="5772467"/>
            <a:chOff x="2214181" y="88731"/>
            <a:chExt cx="4716145" cy="6668134"/>
          </a:xfrm>
        </p:grpSpPr>
        <p:pic>
          <p:nvPicPr>
            <p:cNvPr id="3" name="object 3"/>
            <p:cNvPicPr/>
            <p:nvPr/>
          </p:nvPicPr>
          <p:blipFill>
            <a:blip r:embed="rId2" cstate="print"/>
            <a:stretch>
              <a:fillRect/>
            </a:stretch>
          </p:blipFill>
          <p:spPr>
            <a:xfrm>
              <a:off x="2577076" y="88731"/>
              <a:ext cx="4179238" cy="4075749"/>
            </a:xfrm>
            <a:prstGeom prst="rect">
              <a:avLst/>
            </a:prstGeom>
          </p:spPr>
        </p:pic>
        <p:pic>
          <p:nvPicPr>
            <p:cNvPr id="4" name="object 4"/>
            <p:cNvPicPr/>
            <p:nvPr/>
          </p:nvPicPr>
          <p:blipFill>
            <a:blip r:embed="rId3" cstate="print"/>
            <a:stretch>
              <a:fillRect/>
            </a:stretch>
          </p:blipFill>
          <p:spPr>
            <a:xfrm>
              <a:off x="2214181" y="4057120"/>
              <a:ext cx="4715636" cy="2699185"/>
            </a:xfrm>
            <a:prstGeom prst="rect">
              <a:avLst/>
            </a:prstGeom>
          </p:spPr>
        </p:pic>
      </p:gr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34925" y="1560513"/>
            <a:ext cx="8991600" cy="393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r>
              <a:rPr lang="it-IT" altLang="it-IT" sz="2800" dirty="0">
                <a:latin typeface="+mj-lt"/>
              </a:rPr>
              <a:t>La permanenza prolungata in ambienti surriscaldati può provocare patologie diverse, riunite sotto la definizione di “</a:t>
            </a:r>
            <a:r>
              <a:rPr lang="it-IT" altLang="it-IT" sz="2800" b="1" dirty="0">
                <a:latin typeface="+mj-lt"/>
              </a:rPr>
              <a:t>patologie da calore</a:t>
            </a:r>
            <a:r>
              <a:rPr lang="it-IT" altLang="it-IT" sz="2800" dirty="0">
                <a:latin typeface="+mj-lt"/>
              </a:rPr>
              <a:t>”.</a:t>
            </a:r>
          </a:p>
          <a:p>
            <a:pPr>
              <a:defRPr/>
            </a:pPr>
            <a:endParaRPr lang="it-IT" altLang="it-IT" sz="2800" dirty="0">
              <a:latin typeface="+mj-lt"/>
            </a:endParaRPr>
          </a:p>
          <a:p>
            <a:pPr algn="ctr">
              <a:defRPr/>
            </a:pPr>
            <a:r>
              <a:rPr lang="it-IT" altLang="it-IT" sz="2800" dirty="0">
                <a:latin typeface="+mj-lt"/>
              </a:rPr>
              <a:t>Sono:</a:t>
            </a:r>
          </a:p>
          <a:p>
            <a:pPr algn="ctr">
              <a:buFontTx/>
              <a:buChar char="•"/>
              <a:defRPr/>
            </a:pPr>
            <a:r>
              <a:rPr lang="it-IT" altLang="it-IT" sz="2800" dirty="0">
                <a:latin typeface="+mj-lt"/>
              </a:rPr>
              <a:t> la sincope da calore</a:t>
            </a:r>
          </a:p>
          <a:p>
            <a:pPr algn="ctr">
              <a:buFontTx/>
              <a:buChar char="•"/>
              <a:defRPr/>
            </a:pPr>
            <a:r>
              <a:rPr lang="it-IT" altLang="it-IT" sz="2800" dirty="0">
                <a:latin typeface="+mj-lt"/>
              </a:rPr>
              <a:t> i crampi muscolari da calore</a:t>
            </a:r>
          </a:p>
          <a:p>
            <a:pPr algn="ctr">
              <a:buFontTx/>
              <a:buChar char="•"/>
              <a:defRPr/>
            </a:pPr>
            <a:r>
              <a:rPr lang="it-IT" altLang="it-IT" sz="2800" dirty="0">
                <a:latin typeface="+mj-lt"/>
              </a:rPr>
              <a:t> l’esaurimento da calore</a:t>
            </a:r>
          </a:p>
          <a:p>
            <a:pPr algn="ctr">
              <a:buFontTx/>
              <a:buChar char="•"/>
              <a:defRPr/>
            </a:pPr>
            <a:r>
              <a:rPr lang="it-IT" altLang="it-IT" sz="2800" dirty="0">
                <a:latin typeface="+mj-lt"/>
              </a:rPr>
              <a:t> il colpo da calore</a:t>
            </a:r>
          </a:p>
        </p:txBody>
      </p:sp>
      <p:sp>
        <p:nvSpPr>
          <p:cNvPr id="4" name="Text Box 5">
            <a:extLst>
              <a:ext uri="{FF2B5EF4-FFF2-40B4-BE49-F238E27FC236}">
                <a16:creationId xmlns:a16="http://schemas.microsoft.com/office/drawing/2014/main" id="{6D7F0EC8-A822-E04A-8A4A-D0C7ED5A1CCD}"/>
              </a:ext>
            </a:extLst>
          </p:cNvPr>
          <p:cNvSpPr txBox="1">
            <a:spLocks noChangeArrowheads="1"/>
          </p:cNvSpPr>
          <p:nvPr/>
        </p:nvSpPr>
        <p:spPr bwMode="auto">
          <a:xfrm>
            <a:off x="2941424" y="332656"/>
            <a:ext cx="35624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defRPr/>
            </a:pPr>
            <a:r>
              <a:rPr lang="it-IT" altLang="it-IT" sz="3600" b="1" dirty="0">
                <a:latin typeface="+mj-lt"/>
              </a:rPr>
              <a:t>COLPO DI CALORE </a:t>
            </a:r>
          </a:p>
        </p:txBody>
      </p:sp>
    </p:spTree>
    <p:extLst>
      <p:ext uri="{BB962C8B-B14F-4D97-AF65-F5344CB8AC3E}">
        <p14:creationId xmlns:p14="http://schemas.microsoft.com/office/powerpoint/2010/main" val="640942618"/>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ChangeArrowheads="1"/>
          </p:cNvSpPr>
          <p:nvPr/>
        </p:nvSpPr>
        <p:spPr bwMode="auto">
          <a:xfrm>
            <a:off x="304800" y="1690688"/>
            <a:ext cx="8534400" cy="434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25000"/>
              </a:lnSpc>
              <a:buFontTx/>
              <a:buChar char="•"/>
              <a:defRPr/>
            </a:pPr>
            <a:r>
              <a:rPr lang="it-IT" altLang="it-IT" sz="2800" dirty="0">
                <a:latin typeface="+mj-lt"/>
              </a:rPr>
              <a:t> colorito del </a:t>
            </a:r>
            <a:r>
              <a:rPr lang="it-IT" altLang="it-IT" sz="2800" b="1" dirty="0">
                <a:latin typeface="+mj-lt"/>
              </a:rPr>
              <a:t>volto</a:t>
            </a:r>
            <a:r>
              <a:rPr lang="it-IT" altLang="it-IT" sz="2800" dirty="0">
                <a:latin typeface="+mj-lt"/>
              </a:rPr>
              <a:t> </a:t>
            </a:r>
            <a:r>
              <a:rPr lang="it-IT" altLang="it-IT" sz="2800" b="1" dirty="0">
                <a:latin typeface="+mj-lt"/>
              </a:rPr>
              <a:t>rosso</a:t>
            </a:r>
            <a:r>
              <a:rPr lang="it-IT" altLang="it-IT" sz="2800" dirty="0">
                <a:latin typeface="+mj-lt"/>
              </a:rPr>
              <a:t> </a:t>
            </a:r>
            <a:r>
              <a:rPr lang="it-IT" altLang="it-IT" sz="2800" b="1" dirty="0">
                <a:latin typeface="+mj-lt"/>
              </a:rPr>
              <a:t>acceso</a:t>
            </a:r>
          </a:p>
          <a:p>
            <a:pPr algn="ctr">
              <a:lnSpc>
                <a:spcPct val="125000"/>
              </a:lnSpc>
              <a:buFontTx/>
              <a:buChar char="•"/>
              <a:defRPr/>
            </a:pPr>
            <a:r>
              <a:rPr lang="it-IT" altLang="it-IT" sz="2800" dirty="0">
                <a:latin typeface="+mj-lt"/>
              </a:rPr>
              <a:t> elevata </a:t>
            </a:r>
            <a:r>
              <a:rPr lang="it-IT" altLang="it-IT" sz="2800" b="1" dirty="0">
                <a:latin typeface="+mj-lt"/>
              </a:rPr>
              <a:t>temperatura</a:t>
            </a:r>
            <a:r>
              <a:rPr lang="it-IT" altLang="it-IT" sz="2800" dirty="0">
                <a:latin typeface="+mj-lt"/>
              </a:rPr>
              <a:t> corporea (</a:t>
            </a:r>
            <a:r>
              <a:rPr lang="it-IT" altLang="it-IT" sz="2800" b="1" dirty="0">
                <a:latin typeface="+mj-lt"/>
              </a:rPr>
              <a:t>oltre</a:t>
            </a:r>
            <a:r>
              <a:rPr lang="it-IT" altLang="it-IT" sz="2800" dirty="0">
                <a:latin typeface="+mj-lt"/>
              </a:rPr>
              <a:t> </a:t>
            </a:r>
            <a:r>
              <a:rPr lang="it-IT" altLang="it-IT" sz="2800" b="1" dirty="0">
                <a:latin typeface="+mj-lt"/>
              </a:rPr>
              <a:t>40°</a:t>
            </a:r>
            <a:r>
              <a:rPr lang="it-IT" altLang="it-IT" sz="2800" dirty="0">
                <a:latin typeface="+mj-lt"/>
              </a:rPr>
              <a:t>)</a:t>
            </a:r>
          </a:p>
          <a:p>
            <a:pPr algn="ctr">
              <a:lnSpc>
                <a:spcPct val="125000"/>
              </a:lnSpc>
              <a:buFontTx/>
              <a:buChar char="•"/>
              <a:defRPr/>
            </a:pPr>
            <a:r>
              <a:rPr lang="it-IT" altLang="it-IT" sz="2800" dirty="0">
                <a:latin typeface="+mj-lt"/>
              </a:rPr>
              <a:t> volto quasi inespressivo, soggetto </a:t>
            </a:r>
            <a:r>
              <a:rPr lang="it-IT" altLang="it-IT" sz="2800" b="1" dirty="0">
                <a:latin typeface="+mj-lt"/>
              </a:rPr>
              <a:t>irritabile</a:t>
            </a:r>
          </a:p>
          <a:p>
            <a:pPr algn="ctr">
              <a:lnSpc>
                <a:spcPct val="125000"/>
              </a:lnSpc>
              <a:buFontTx/>
              <a:buChar char="•"/>
              <a:defRPr/>
            </a:pPr>
            <a:r>
              <a:rPr lang="it-IT" altLang="it-IT" sz="2800" dirty="0">
                <a:latin typeface="+mj-lt"/>
              </a:rPr>
              <a:t> </a:t>
            </a:r>
            <a:r>
              <a:rPr lang="it-IT" altLang="it-IT" sz="2800" b="1" dirty="0">
                <a:latin typeface="+mj-lt"/>
              </a:rPr>
              <a:t>pelle</a:t>
            </a:r>
            <a:r>
              <a:rPr lang="it-IT" altLang="it-IT" sz="2800" dirty="0">
                <a:latin typeface="+mj-lt"/>
              </a:rPr>
              <a:t> </a:t>
            </a:r>
            <a:r>
              <a:rPr lang="it-IT" altLang="it-IT" sz="2800" b="1" dirty="0">
                <a:latin typeface="+mj-lt"/>
              </a:rPr>
              <a:t>molto</a:t>
            </a:r>
            <a:r>
              <a:rPr lang="it-IT" altLang="it-IT" sz="2800" dirty="0">
                <a:latin typeface="+mj-lt"/>
              </a:rPr>
              <a:t> </a:t>
            </a:r>
            <a:r>
              <a:rPr lang="it-IT" altLang="it-IT" sz="2800" b="1" dirty="0">
                <a:latin typeface="+mj-lt"/>
              </a:rPr>
              <a:t>calda </a:t>
            </a:r>
            <a:r>
              <a:rPr lang="it-IT" altLang="it-IT" sz="2800" dirty="0">
                <a:latin typeface="+mj-lt"/>
              </a:rPr>
              <a:t>e secca (o viceversa molto umida per elevata sudorazione)</a:t>
            </a:r>
          </a:p>
          <a:p>
            <a:pPr algn="ctr">
              <a:lnSpc>
                <a:spcPct val="125000"/>
              </a:lnSpc>
              <a:buFontTx/>
              <a:buChar char="•"/>
              <a:defRPr/>
            </a:pPr>
            <a:r>
              <a:rPr lang="it-IT" altLang="it-IT" sz="2800" dirty="0">
                <a:latin typeface="+mj-lt"/>
              </a:rPr>
              <a:t> alterazioni della respirazione</a:t>
            </a:r>
          </a:p>
          <a:p>
            <a:pPr algn="ctr">
              <a:lnSpc>
                <a:spcPct val="125000"/>
              </a:lnSpc>
              <a:buFontTx/>
              <a:buChar char="•"/>
              <a:defRPr/>
            </a:pPr>
            <a:r>
              <a:rPr lang="it-IT" altLang="it-IT" sz="2800" dirty="0">
                <a:latin typeface="+mj-lt"/>
              </a:rPr>
              <a:t> andatura incerta</a:t>
            </a:r>
          </a:p>
          <a:p>
            <a:pPr algn="ctr">
              <a:lnSpc>
                <a:spcPct val="125000"/>
              </a:lnSpc>
              <a:buFontTx/>
              <a:buChar char="•"/>
              <a:defRPr/>
            </a:pPr>
            <a:r>
              <a:rPr lang="it-IT" altLang="it-IT" sz="2800" dirty="0">
                <a:latin typeface="+mj-lt"/>
              </a:rPr>
              <a:t> possibile perdita di coscienza</a:t>
            </a:r>
          </a:p>
        </p:txBody>
      </p:sp>
      <p:sp>
        <p:nvSpPr>
          <p:cNvPr id="258051" name="Text Box 3"/>
          <p:cNvSpPr txBox="1">
            <a:spLocks noChangeArrowheads="1"/>
          </p:cNvSpPr>
          <p:nvPr/>
        </p:nvSpPr>
        <p:spPr bwMode="auto">
          <a:xfrm>
            <a:off x="3323159" y="1052736"/>
            <a:ext cx="29328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defRPr/>
            </a:pPr>
            <a:r>
              <a:rPr lang="it-IT" altLang="it-IT" sz="3600" b="1" dirty="0">
                <a:latin typeface="+mj-lt"/>
              </a:rPr>
              <a:t>Segni e sintomi</a:t>
            </a:r>
          </a:p>
        </p:txBody>
      </p:sp>
    </p:spTree>
    <p:extLst>
      <p:ext uri="{BB962C8B-B14F-4D97-AF65-F5344CB8AC3E}">
        <p14:creationId xmlns:p14="http://schemas.microsoft.com/office/powerpoint/2010/main" val="365944688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2093230" y="404664"/>
            <a:ext cx="52432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defRPr/>
            </a:pPr>
            <a:r>
              <a:rPr lang="it-IT" altLang="it-IT" sz="3200" b="1" dirty="0">
                <a:latin typeface="+mj-lt"/>
              </a:rPr>
              <a:t>Colpo di calore o Colpo di sole?</a:t>
            </a:r>
          </a:p>
        </p:txBody>
      </p:sp>
      <p:sp>
        <p:nvSpPr>
          <p:cNvPr id="106503" name="Text Box 7"/>
          <p:cNvSpPr txBox="1">
            <a:spLocks noChangeArrowheads="1"/>
          </p:cNvSpPr>
          <p:nvPr/>
        </p:nvSpPr>
        <p:spPr bwMode="auto">
          <a:xfrm>
            <a:off x="304800" y="1592733"/>
            <a:ext cx="8610600"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lnSpc>
                <a:spcPct val="125000"/>
              </a:lnSpc>
              <a:defRPr/>
            </a:pPr>
            <a:r>
              <a:rPr lang="it-IT" altLang="it-IT" b="1" dirty="0">
                <a:latin typeface="+mj-lt"/>
              </a:rPr>
              <a:t>COLPO DI CALORE</a:t>
            </a:r>
            <a:r>
              <a:rPr lang="it-IT" altLang="it-IT" dirty="0">
                <a:latin typeface="+mj-lt"/>
              </a:rPr>
              <a:t>: avviene dopo una lunga </a:t>
            </a:r>
            <a:r>
              <a:rPr lang="it-IT" altLang="it-IT" b="1" dirty="0">
                <a:latin typeface="+mj-lt"/>
              </a:rPr>
              <a:t>esposizione</a:t>
            </a:r>
            <a:r>
              <a:rPr lang="it-IT" altLang="it-IT" dirty="0">
                <a:latin typeface="+mj-lt"/>
              </a:rPr>
              <a:t> ad </a:t>
            </a:r>
            <a:r>
              <a:rPr lang="it-IT" altLang="it-IT" b="1" dirty="0">
                <a:latin typeface="+mj-lt"/>
              </a:rPr>
              <a:t>ambienti</a:t>
            </a:r>
            <a:r>
              <a:rPr lang="it-IT" altLang="it-IT" dirty="0">
                <a:latin typeface="+mj-lt"/>
              </a:rPr>
              <a:t> </a:t>
            </a:r>
            <a:r>
              <a:rPr lang="it-IT" altLang="it-IT" b="1" dirty="0">
                <a:latin typeface="+mj-lt"/>
              </a:rPr>
              <a:t>caldo-umidi</a:t>
            </a:r>
            <a:r>
              <a:rPr lang="it-IT" altLang="it-IT" dirty="0">
                <a:latin typeface="+mj-lt"/>
              </a:rPr>
              <a:t>. Il paziente ha </a:t>
            </a:r>
            <a:r>
              <a:rPr lang="it-IT" altLang="it-IT" b="1" dirty="0">
                <a:latin typeface="+mj-lt"/>
              </a:rPr>
              <a:t>sete</a:t>
            </a:r>
            <a:r>
              <a:rPr lang="it-IT" altLang="it-IT" dirty="0">
                <a:latin typeface="+mj-lt"/>
              </a:rPr>
              <a:t> intensa, mal di capo, è irrequieto e confuso, la temperatura si alza, la </a:t>
            </a:r>
            <a:r>
              <a:rPr lang="it-IT" altLang="it-IT" b="1" dirty="0">
                <a:latin typeface="+mj-lt"/>
              </a:rPr>
              <a:t>pelle</a:t>
            </a:r>
            <a:r>
              <a:rPr lang="it-IT" altLang="it-IT" dirty="0">
                <a:latin typeface="+mj-lt"/>
              </a:rPr>
              <a:t> è </a:t>
            </a:r>
            <a:r>
              <a:rPr lang="it-IT" altLang="it-IT" b="1" dirty="0">
                <a:latin typeface="+mj-lt"/>
              </a:rPr>
              <a:t>umida</a:t>
            </a:r>
            <a:r>
              <a:rPr lang="it-IT" altLang="it-IT" dirty="0">
                <a:latin typeface="+mj-lt"/>
              </a:rPr>
              <a:t>, il volto </a:t>
            </a:r>
            <a:r>
              <a:rPr lang="it-IT" altLang="it-IT" b="1" dirty="0">
                <a:latin typeface="+mj-lt"/>
              </a:rPr>
              <a:t>arrossato</a:t>
            </a:r>
            <a:r>
              <a:rPr lang="it-IT" altLang="it-IT" dirty="0">
                <a:latin typeface="+mj-lt"/>
              </a:rPr>
              <a:t>, può perdere conoscenza, il </a:t>
            </a:r>
            <a:r>
              <a:rPr lang="it-IT" altLang="it-IT" b="1" dirty="0">
                <a:latin typeface="+mj-lt"/>
              </a:rPr>
              <a:t>battito</a:t>
            </a:r>
            <a:r>
              <a:rPr lang="it-IT" altLang="it-IT" dirty="0">
                <a:latin typeface="+mj-lt"/>
              </a:rPr>
              <a:t> cardiaco è </a:t>
            </a:r>
            <a:r>
              <a:rPr lang="it-IT" altLang="it-IT" b="1" dirty="0">
                <a:latin typeface="+mj-lt"/>
              </a:rPr>
              <a:t>frequente</a:t>
            </a:r>
            <a:r>
              <a:rPr lang="it-IT" altLang="it-IT" dirty="0">
                <a:latin typeface="+mj-lt"/>
              </a:rPr>
              <a:t> e “</a:t>
            </a:r>
            <a:r>
              <a:rPr lang="it-IT" altLang="it-IT" b="1" dirty="0">
                <a:latin typeface="+mj-lt"/>
              </a:rPr>
              <a:t>piccolo</a:t>
            </a:r>
            <a:r>
              <a:rPr lang="it-IT" altLang="it-IT" dirty="0">
                <a:latin typeface="+mj-lt"/>
              </a:rPr>
              <a:t>”; può non sentirsi.</a:t>
            </a:r>
          </a:p>
          <a:p>
            <a:pPr algn="just">
              <a:lnSpc>
                <a:spcPct val="125000"/>
              </a:lnSpc>
              <a:defRPr/>
            </a:pPr>
            <a:r>
              <a:rPr lang="it-IT" altLang="it-IT" b="1" dirty="0">
                <a:latin typeface="+mj-lt"/>
              </a:rPr>
              <a:t>COLPO</a:t>
            </a:r>
            <a:r>
              <a:rPr lang="it-IT" altLang="it-IT" dirty="0">
                <a:latin typeface="+mj-lt"/>
              </a:rPr>
              <a:t> DI </a:t>
            </a:r>
            <a:r>
              <a:rPr lang="it-IT" altLang="it-IT" b="1" dirty="0">
                <a:latin typeface="+mj-lt"/>
              </a:rPr>
              <a:t>SOLE</a:t>
            </a:r>
            <a:r>
              <a:rPr lang="it-IT" altLang="it-IT" dirty="0">
                <a:latin typeface="+mj-lt"/>
              </a:rPr>
              <a:t>: avviene dopo lunga </a:t>
            </a:r>
            <a:r>
              <a:rPr lang="it-IT" altLang="it-IT" b="1" dirty="0">
                <a:latin typeface="+mj-lt"/>
              </a:rPr>
              <a:t>esposizione</a:t>
            </a:r>
            <a:r>
              <a:rPr lang="it-IT" altLang="it-IT" dirty="0">
                <a:latin typeface="+mj-lt"/>
              </a:rPr>
              <a:t> al </a:t>
            </a:r>
            <a:r>
              <a:rPr lang="it-IT" altLang="it-IT" b="1" dirty="0">
                <a:latin typeface="+mj-lt"/>
              </a:rPr>
              <a:t>sole</a:t>
            </a:r>
            <a:r>
              <a:rPr lang="it-IT" altLang="it-IT" dirty="0">
                <a:latin typeface="+mj-lt"/>
              </a:rPr>
              <a:t> col </a:t>
            </a:r>
            <a:r>
              <a:rPr lang="it-IT" altLang="it-IT" b="1" dirty="0">
                <a:latin typeface="+mj-lt"/>
              </a:rPr>
              <a:t>capo</a:t>
            </a:r>
            <a:r>
              <a:rPr lang="it-IT" altLang="it-IT" dirty="0">
                <a:latin typeface="+mj-lt"/>
              </a:rPr>
              <a:t> </a:t>
            </a:r>
            <a:r>
              <a:rPr lang="it-IT" altLang="it-IT" b="1" dirty="0">
                <a:latin typeface="+mj-lt"/>
              </a:rPr>
              <a:t>non</a:t>
            </a:r>
            <a:r>
              <a:rPr lang="it-IT" altLang="it-IT" dirty="0">
                <a:latin typeface="+mj-lt"/>
              </a:rPr>
              <a:t> </a:t>
            </a:r>
            <a:r>
              <a:rPr lang="it-IT" altLang="it-IT" b="1" dirty="0">
                <a:latin typeface="+mj-lt"/>
              </a:rPr>
              <a:t>protetto</a:t>
            </a:r>
            <a:r>
              <a:rPr lang="it-IT" altLang="it-IT" dirty="0">
                <a:latin typeface="+mj-lt"/>
              </a:rPr>
              <a:t>. Il paziente accusa </a:t>
            </a:r>
            <a:r>
              <a:rPr lang="it-IT" altLang="it-IT" b="1" dirty="0">
                <a:latin typeface="+mj-lt"/>
              </a:rPr>
              <a:t>violentissimo</a:t>
            </a:r>
            <a:r>
              <a:rPr lang="it-IT" altLang="it-IT" dirty="0">
                <a:latin typeface="+mj-lt"/>
              </a:rPr>
              <a:t> </a:t>
            </a:r>
            <a:r>
              <a:rPr lang="it-IT" altLang="it-IT" b="1" dirty="0">
                <a:latin typeface="+mj-lt"/>
              </a:rPr>
              <a:t>mal</a:t>
            </a:r>
            <a:r>
              <a:rPr lang="it-IT" altLang="it-IT" dirty="0">
                <a:latin typeface="+mj-lt"/>
              </a:rPr>
              <a:t> di </a:t>
            </a:r>
            <a:r>
              <a:rPr lang="it-IT" altLang="it-IT" b="1" dirty="0">
                <a:latin typeface="+mj-lt"/>
              </a:rPr>
              <a:t>testa</a:t>
            </a:r>
            <a:r>
              <a:rPr lang="it-IT" altLang="it-IT" dirty="0">
                <a:latin typeface="+mj-lt"/>
              </a:rPr>
              <a:t>, nausea, vomito.</a:t>
            </a:r>
          </a:p>
        </p:txBody>
      </p:sp>
      <p:pic>
        <p:nvPicPr>
          <p:cNvPr id="106504" name="Picture 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00" y="3740621"/>
            <a:ext cx="5562600" cy="2352675"/>
          </a:xfrm>
          <a:prstGeom prst="rect">
            <a:avLst/>
          </a:prstGeom>
          <a:noFill/>
          <a:ln w="28575">
            <a:solidFill>
              <a:srgbClr val="000000"/>
            </a:solidFill>
            <a:miter lim="800000"/>
            <a:headEnd/>
            <a:tailEnd/>
          </a:ln>
          <a:effectLst>
            <a:outerShdw dist="107763" dir="2700000" algn="ctr" rotWithShape="0">
              <a:srgbClr val="000066"/>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11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6498"/>
                                        </p:tgtEl>
                                        <p:attrNameLst>
                                          <p:attrName>style.visibility</p:attrName>
                                        </p:attrNameLst>
                                      </p:cBhvr>
                                      <p:to>
                                        <p:strVal val="visible"/>
                                      </p:to>
                                    </p:set>
                                    <p:anim calcmode="lin" valueType="num">
                                      <p:cBhvr additive="base">
                                        <p:cTn id="7" dur="500" fill="hold"/>
                                        <p:tgtEl>
                                          <p:spTgt spid="106498"/>
                                        </p:tgtEl>
                                        <p:attrNameLst>
                                          <p:attrName>ppt_x</p:attrName>
                                        </p:attrNameLst>
                                      </p:cBhvr>
                                      <p:tavLst>
                                        <p:tav tm="0">
                                          <p:val>
                                            <p:strVal val="#ppt_x"/>
                                          </p:val>
                                        </p:tav>
                                        <p:tav tm="100000">
                                          <p:val>
                                            <p:strVal val="#ppt_x"/>
                                          </p:val>
                                        </p:tav>
                                      </p:tavLst>
                                    </p:anim>
                                    <p:anim calcmode="lin" valueType="num">
                                      <p:cBhvr additive="base">
                                        <p:cTn id="8" dur="500" fill="hold"/>
                                        <p:tgtEl>
                                          <p:spTgt spid="10649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06503">
                                            <p:txEl>
                                              <p:pRg st="0" end="0"/>
                                            </p:txEl>
                                          </p:spTgt>
                                        </p:tgtEl>
                                        <p:attrNameLst>
                                          <p:attrName>style.visibility</p:attrName>
                                        </p:attrNameLst>
                                      </p:cBhvr>
                                      <p:to>
                                        <p:strVal val="visible"/>
                                      </p:to>
                                    </p:set>
                                    <p:animEffect transition="in" filter="wipe(left)">
                                      <p:cBhvr>
                                        <p:cTn id="13" dur="500"/>
                                        <p:tgtEl>
                                          <p:spTgt spid="10650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6503">
                                            <p:txEl>
                                              <p:pRg st="1" end="1"/>
                                            </p:txEl>
                                          </p:spTgt>
                                        </p:tgtEl>
                                        <p:attrNameLst>
                                          <p:attrName>style.visibility</p:attrName>
                                        </p:attrNameLst>
                                      </p:cBhvr>
                                      <p:to>
                                        <p:strVal val="visible"/>
                                      </p:to>
                                    </p:set>
                                    <p:animEffect transition="in" filter="wipe(left)">
                                      <p:cBhvr>
                                        <p:cTn id="18" dur="500"/>
                                        <p:tgtEl>
                                          <p:spTgt spid="10650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8" presetClass="entr" presetSubtype="3" fill="hold" nodeType="clickEffect">
                                  <p:stCondLst>
                                    <p:cond delay="0"/>
                                  </p:stCondLst>
                                  <p:childTnLst>
                                    <p:set>
                                      <p:cBhvr>
                                        <p:cTn id="22" dur="1" fill="hold">
                                          <p:stCondLst>
                                            <p:cond delay="0"/>
                                          </p:stCondLst>
                                        </p:cTn>
                                        <p:tgtEl>
                                          <p:spTgt spid="106504"/>
                                        </p:tgtEl>
                                        <p:attrNameLst>
                                          <p:attrName>style.visibility</p:attrName>
                                        </p:attrNameLst>
                                      </p:cBhvr>
                                      <p:to>
                                        <p:strVal val="visible"/>
                                      </p:to>
                                    </p:set>
                                    <p:animEffect transition="in" filter="strips(upRight)">
                                      <p:cBhvr>
                                        <p:cTn id="23" dur="500"/>
                                        <p:tgtEl>
                                          <p:spTgt spid="106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autoUpdateAnimBg="0"/>
      <p:bldP spid="106503" grpId="0" build="p" autoUpdateAnimBg="0"/>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5" name="Rectangle 3"/>
          <p:cNvSpPr>
            <a:spLocks noChangeArrowheads="1"/>
          </p:cNvSpPr>
          <p:nvPr/>
        </p:nvSpPr>
        <p:spPr bwMode="auto">
          <a:xfrm>
            <a:off x="58738" y="3584575"/>
            <a:ext cx="2857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r>
              <a:rPr lang="it-IT" altLang="it-IT" sz="2800" b="1">
                <a:solidFill>
                  <a:srgbClr val="FFFFFF"/>
                </a:solidFill>
                <a:latin typeface="+mj-lt"/>
              </a:rPr>
              <a:t> </a:t>
            </a:r>
          </a:p>
          <a:p>
            <a:pPr>
              <a:defRPr/>
            </a:pPr>
            <a:endParaRPr lang="it-IT" altLang="it-IT" sz="2800" b="1">
              <a:solidFill>
                <a:srgbClr val="FFFFFF"/>
              </a:solidFill>
              <a:latin typeface="+mj-lt"/>
            </a:endParaRPr>
          </a:p>
        </p:txBody>
      </p:sp>
      <p:sp>
        <p:nvSpPr>
          <p:cNvPr id="259076" name="Rectangle 5"/>
          <p:cNvSpPr>
            <a:spLocks noChangeArrowheads="1"/>
          </p:cNvSpPr>
          <p:nvPr/>
        </p:nvSpPr>
        <p:spPr bwMode="auto">
          <a:xfrm>
            <a:off x="3492500" y="1017203"/>
            <a:ext cx="2230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r>
              <a:rPr lang="it-IT" altLang="it-IT" sz="2400" b="1" dirty="0">
                <a:latin typeface="+mj-lt"/>
              </a:rPr>
              <a:t>COSA FARE</a:t>
            </a:r>
          </a:p>
        </p:txBody>
      </p:sp>
      <p:pic>
        <p:nvPicPr>
          <p:cNvPr id="3" name="Picture 2">
            <a:extLst>
              <a:ext uri="{FF2B5EF4-FFF2-40B4-BE49-F238E27FC236}">
                <a16:creationId xmlns:a16="http://schemas.microsoft.com/office/drawing/2014/main" id="{AFB801AD-CDC3-C345-A853-582FE5B709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1592" y="1484783"/>
            <a:ext cx="7380816" cy="4392489"/>
          </a:xfrm>
          <a:prstGeom prst="rect">
            <a:avLst/>
          </a:prstGeom>
        </p:spPr>
      </p:pic>
    </p:spTree>
    <p:extLst>
      <p:ext uri="{BB962C8B-B14F-4D97-AF65-F5344CB8AC3E}">
        <p14:creationId xmlns:p14="http://schemas.microsoft.com/office/powerpoint/2010/main" val="256895962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5" name="Rectangle 3"/>
          <p:cNvSpPr>
            <a:spLocks noChangeArrowheads="1"/>
          </p:cNvSpPr>
          <p:nvPr/>
        </p:nvSpPr>
        <p:spPr bwMode="auto">
          <a:xfrm>
            <a:off x="58738" y="3584575"/>
            <a:ext cx="266098" cy="9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r>
              <a:rPr lang="it-IT" altLang="it-IT" sz="2800" b="1">
                <a:latin typeface="+mj-lt"/>
              </a:rPr>
              <a:t> </a:t>
            </a:r>
          </a:p>
          <a:p>
            <a:pPr>
              <a:defRPr/>
            </a:pPr>
            <a:endParaRPr lang="it-IT" altLang="it-IT" sz="2800" b="1">
              <a:latin typeface="+mj-lt"/>
            </a:endParaRPr>
          </a:p>
        </p:txBody>
      </p:sp>
      <p:sp>
        <p:nvSpPr>
          <p:cNvPr id="259076" name="Rectangle 5"/>
          <p:cNvSpPr>
            <a:spLocks noChangeArrowheads="1"/>
          </p:cNvSpPr>
          <p:nvPr/>
        </p:nvSpPr>
        <p:spPr bwMode="auto">
          <a:xfrm>
            <a:off x="3492500" y="1166837"/>
            <a:ext cx="2230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r>
              <a:rPr lang="it-IT" altLang="it-IT" sz="2400" b="1">
                <a:latin typeface="+mj-lt"/>
              </a:rPr>
              <a:t>COSA FARE</a:t>
            </a:r>
          </a:p>
        </p:txBody>
      </p:sp>
      <p:sp>
        <p:nvSpPr>
          <p:cNvPr id="2" name="Rectangle 1">
            <a:extLst>
              <a:ext uri="{FF2B5EF4-FFF2-40B4-BE49-F238E27FC236}">
                <a16:creationId xmlns:a16="http://schemas.microsoft.com/office/drawing/2014/main" id="{BE1EA8AC-FF71-1F45-85F0-1690A805BBA5}"/>
              </a:ext>
            </a:extLst>
          </p:cNvPr>
          <p:cNvSpPr/>
          <p:nvPr/>
        </p:nvSpPr>
        <p:spPr>
          <a:xfrm>
            <a:off x="899307" y="1602731"/>
            <a:ext cx="7416824" cy="3652538"/>
          </a:xfrm>
          <a:prstGeom prst="rect">
            <a:avLst/>
          </a:prstGeom>
        </p:spPr>
        <p:txBody>
          <a:bodyPr wrap="square">
            <a:spAutoFit/>
          </a:bodyPr>
          <a:lstStyle/>
          <a:p>
            <a:pPr algn="just">
              <a:lnSpc>
                <a:spcPct val="140000"/>
              </a:lnSpc>
              <a:defRPr/>
            </a:pPr>
            <a:r>
              <a:rPr lang="it-IT" altLang="it-IT" sz="2400" dirty="0"/>
              <a:t>Se:</a:t>
            </a:r>
          </a:p>
          <a:p>
            <a:pPr marL="285750" indent="-285750" algn="just">
              <a:lnSpc>
                <a:spcPct val="140000"/>
              </a:lnSpc>
              <a:buFont typeface="Arial" panose="020B0604020202020204" pitchFamily="34" charset="0"/>
              <a:buChar char="•"/>
              <a:defRPr/>
            </a:pPr>
            <a:r>
              <a:rPr lang="it-IT" altLang="it-IT" sz="2400" dirty="0"/>
              <a:t>sintomi </a:t>
            </a:r>
            <a:r>
              <a:rPr lang="it-IT" altLang="it-IT" sz="2400" b="1" dirty="0"/>
              <a:t>importanti</a:t>
            </a:r>
            <a:r>
              <a:rPr lang="it-IT" altLang="it-IT" sz="2400" dirty="0"/>
              <a:t>, </a:t>
            </a:r>
            <a:r>
              <a:rPr lang="it-IT" altLang="it-IT" sz="2400" b="1" dirty="0"/>
              <a:t>non</a:t>
            </a:r>
            <a:r>
              <a:rPr lang="it-IT" altLang="it-IT" sz="2400" dirty="0"/>
              <a:t> </a:t>
            </a:r>
            <a:r>
              <a:rPr lang="it-IT" altLang="it-IT" sz="2400" b="1" dirty="0"/>
              <a:t>migliora</a:t>
            </a:r>
            <a:r>
              <a:rPr lang="it-IT" altLang="it-IT" sz="2400" dirty="0"/>
              <a:t> in pochi minuti</a:t>
            </a:r>
          </a:p>
          <a:p>
            <a:pPr marL="285750" indent="-285750" algn="just">
              <a:lnSpc>
                <a:spcPct val="140000"/>
              </a:lnSpc>
              <a:buFont typeface="Arial" panose="020B0604020202020204" pitchFamily="34" charset="0"/>
              <a:buChar char="•"/>
              <a:defRPr/>
            </a:pPr>
            <a:r>
              <a:rPr lang="it-IT" altLang="it-IT" sz="2400" b="1" dirty="0"/>
              <a:t>perde</a:t>
            </a:r>
            <a:r>
              <a:rPr lang="it-IT" altLang="it-IT" sz="2400" dirty="0"/>
              <a:t> </a:t>
            </a:r>
            <a:r>
              <a:rPr lang="it-IT" altLang="it-IT" sz="2400" b="1" dirty="0"/>
              <a:t>conoscenza</a:t>
            </a:r>
            <a:r>
              <a:rPr lang="it-IT" altLang="it-IT" sz="2400" dirty="0"/>
              <a:t> o ha difficoltà di parola o ragionamento </a:t>
            </a:r>
          </a:p>
          <a:p>
            <a:pPr marL="285750" indent="-285750" algn="just">
              <a:lnSpc>
                <a:spcPct val="140000"/>
              </a:lnSpc>
              <a:buFont typeface="Arial" panose="020B0604020202020204" pitchFamily="34" charset="0"/>
              <a:buChar char="•"/>
              <a:defRPr/>
            </a:pPr>
            <a:r>
              <a:rPr lang="it-IT" altLang="it-IT" sz="2400" dirty="0"/>
              <a:t>ha difficoltà ad urinare</a:t>
            </a:r>
          </a:p>
          <a:p>
            <a:pPr algn="just">
              <a:lnSpc>
                <a:spcPct val="140000"/>
              </a:lnSpc>
              <a:defRPr/>
            </a:pPr>
            <a:endParaRPr lang="it-IT" altLang="it-IT" sz="2400" dirty="0"/>
          </a:p>
          <a:p>
            <a:pPr algn="ctr">
              <a:lnSpc>
                <a:spcPct val="140000"/>
              </a:lnSpc>
              <a:defRPr/>
            </a:pPr>
            <a:r>
              <a:rPr lang="it-IT" altLang="it-IT" sz="2400" b="1" dirty="0"/>
              <a:t>CONSULTARE UN MEDICO O CHIAMARE 112</a:t>
            </a:r>
          </a:p>
        </p:txBody>
      </p:sp>
    </p:spTree>
    <p:extLst>
      <p:ext uri="{BB962C8B-B14F-4D97-AF65-F5344CB8AC3E}">
        <p14:creationId xmlns:p14="http://schemas.microsoft.com/office/powerpoint/2010/main" val="1432961527"/>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2"/>
          <p:cNvSpPr txBox="1">
            <a:spLocks noChangeArrowheads="1"/>
          </p:cNvSpPr>
          <p:nvPr/>
        </p:nvSpPr>
        <p:spPr bwMode="auto">
          <a:xfrm>
            <a:off x="3174347" y="404664"/>
            <a:ext cx="302390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defRPr/>
            </a:pPr>
            <a:r>
              <a:rPr lang="it-IT" altLang="it-IT" sz="3200" b="1" dirty="0">
                <a:latin typeface="+mj-lt"/>
              </a:rPr>
              <a:t>Sincope da calore</a:t>
            </a:r>
          </a:p>
        </p:txBody>
      </p:sp>
      <p:pic>
        <p:nvPicPr>
          <p:cNvPr id="3" name="Picture 2">
            <a:extLst>
              <a:ext uri="{FF2B5EF4-FFF2-40B4-BE49-F238E27FC236}">
                <a16:creationId xmlns:a16="http://schemas.microsoft.com/office/drawing/2014/main" id="{39573EF0-250C-B446-A427-6F0399E7129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1560" y="1548367"/>
            <a:ext cx="5328592" cy="4191264"/>
          </a:xfrm>
          <a:prstGeom prst="rect">
            <a:avLst/>
          </a:prstGeom>
        </p:spPr>
      </p:pic>
      <p:pic>
        <p:nvPicPr>
          <p:cNvPr id="4" name="Picture 6">
            <a:extLst>
              <a:ext uri="{FF2B5EF4-FFF2-40B4-BE49-F238E27FC236}">
                <a16:creationId xmlns:a16="http://schemas.microsoft.com/office/drawing/2014/main" id="{56CDC761-77BD-5F40-8981-172432E9D37D}"/>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28184" y="1719194"/>
            <a:ext cx="2703219" cy="3849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896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F5DEBB2-180D-3820-9627-AD97DE365FDB}"/>
              </a:ext>
            </a:extLst>
          </p:cNvPr>
          <p:cNvSpPr txBox="1"/>
          <p:nvPr/>
        </p:nvSpPr>
        <p:spPr>
          <a:xfrm>
            <a:off x="2286000" y="3581400"/>
            <a:ext cx="4572000" cy="923330"/>
          </a:xfrm>
          <a:prstGeom prst="rect">
            <a:avLst/>
          </a:prstGeom>
          <a:noFill/>
        </p:spPr>
        <p:txBody>
          <a:bodyPr wrap="square">
            <a:spAutoFit/>
          </a:bodyPr>
          <a:lstStyle/>
          <a:p>
            <a:pPr algn="ctr" eaLnBrk="1" hangingPunct="1">
              <a:spcBef>
                <a:spcPct val="50000"/>
              </a:spcBef>
            </a:pPr>
            <a:r>
              <a:rPr lang="it-IT" altLang="it-IT" sz="1800" dirty="0"/>
              <a:t>PERSONALE SANITARIO</a:t>
            </a:r>
            <a:br>
              <a:rPr lang="it-IT" altLang="it-IT" sz="1800" dirty="0"/>
            </a:br>
            <a:r>
              <a:rPr lang="it-IT" altLang="it-IT" sz="1800" dirty="0"/>
              <a:t>con strumenti e terapie adeguate, sul luogo dell’evento, durante il trasporto e all’ospedale.</a:t>
            </a:r>
          </a:p>
        </p:txBody>
      </p:sp>
      <p:pic>
        <p:nvPicPr>
          <p:cNvPr id="4" name="Immagine 3">
            <a:extLst>
              <a:ext uri="{FF2B5EF4-FFF2-40B4-BE49-F238E27FC236}">
                <a16:creationId xmlns:a16="http://schemas.microsoft.com/office/drawing/2014/main" id="{7FA72946-DA55-A39A-BD23-FF4A064EF92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812925"/>
            <a:ext cx="287178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1">
            <a:extLst>
              <a:ext uri="{FF2B5EF4-FFF2-40B4-BE49-F238E27FC236}">
                <a16:creationId xmlns:a16="http://schemas.microsoft.com/office/drawing/2014/main" id="{97CFBEDB-5B0C-4360-89CC-5FE953AB2A6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00926" y="1733550"/>
            <a:ext cx="2268538"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7">
            <a:extLst>
              <a:ext uri="{FF2B5EF4-FFF2-40B4-BE49-F238E27FC236}">
                <a16:creationId xmlns:a16="http://schemas.microsoft.com/office/drawing/2014/main" id="{8B954591-8CFB-B0D9-793D-AFC872CCA31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67400" y="1733550"/>
            <a:ext cx="2541588"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D25BEC73-CE5C-97C5-E146-54DC83B185A7}"/>
              </a:ext>
            </a:extLst>
          </p:cNvPr>
          <p:cNvSpPr>
            <a:spLocks noChangeArrowheads="1"/>
          </p:cNvSpPr>
          <p:nvPr/>
        </p:nvSpPr>
        <p:spPr bwMode="auto">
          <a:xfrm>
            <a:off x="1819832" y="679076"/>
            <a:ext cx="5504336"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it-IT" altLang="it-IT" sz="3600" b="1" dirty="0">
                <a:cs typeface="Arial" pitchFamily="34" charset="0"/>
              </a:rPr>
              <a:t>IL PRONTO SOCCORSO</a:t>
            </a:r>
          </a:p>
        </p:txBody>
      </p:sp>
    </p:spTree>
    <p:extLst>
      <p:ext uri="{BB962C8B-B14F-4D97-AF65-F5344CB8AC3E}">
        <p14:creationId xmlns:p14="http://schemas.microsoft.com/office/powerpoint/2010/main" val="3929698547"/>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2"/>
          <p:cNvSpPr txBox="1">
            <a:spLocks noChangeArrowheads="1"/>
          </p:cNvSpPr>
          <p:nvPr/>
        </p:nvSpPr>
        <p:spPr bwMode="auto">
          <a:xfrm>
            <a:off x="3174347" y="404664"/>
            <a:ext cx="302390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defRPr/>
            </a:pPr>
            <a:r>
              <a:rPr lang="it-IT" altLang="it-IT" sz="3200" b="1" dirty="0">
                <a:latin typeface="+mj-lt"/>
              </a:rPr>
              <a:t>Sincope da calore</a:t>
            </a:r>
          </a:p>
        </p:txBody>
      </p:sp>
      <p:sp>
        <p:nvSpPr>
          <p:cNvPr id="262147" name="Text Box 6"/>
          <p:cNvSpPr txBox="1">
            <a:spLocks noChangeArrowheads="1"/>
          </p:cNvSpPr>
          <p:nvPr/>
        </p:nvSpPr>
        <p:spPr bwMode="auto">
          <a:xfrm>
            <a:off x="381000" y="1522060"/>
            <a:ext cx="8610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r>
              <a:rPr lang="it-IT" altLang="it-IT" sz="2000" dirty="0">
                <a:latin typeface="+mj-lt"/>
              </a:rPr>
              <a:t>È una </a:t>
            </a:r>
            <a:r>
              <a:rPr lang="it-IT" altLang="it-IT" sz="2000" b="1" dirty="0">
                <a:latin typeface="+mj-lt"/>
              </a:rPr>
              <a:t>perdita</a:t>
            </a:r>
            <a:r>
              <a:rPr lang="it-IT" altLang="it-IT" sz="2000" dirty="0">
                <a:latin typeface="+mj-lt"/>
              </a:rPr>
              <a:t> di </a:t>
            </a:r>
            <a:r>
              <a:rPr lang="it-IT" altLang="it-IT" sz="2000" b="1" dirty="0">
                <a:latin typeface="+mj-lt"/>
              </a:rPr>
              <a:t>coscienza</a:t>
            </a:r>
            <a:r>
              <a:rPr lang="it-IT" altLang="it-IT" sz="2000" dirty="0">
                <a:latin typeface="+mj-lt"/>
              </a:rPr>
              <a:t> </a:t>
            </a:r>
            <a:r>
              <a:rPr lang="it-IT" altLang="it-IT" sz="2000" b="1" dirty="0">
                <a:latin typeface="+mj-lt"/>
              </a:rPr>
              <a:t>transitoria</a:t>
            </a:r>
            <a:endParaRPr lang="it-IT" altLang="it-IT" sz="2000" dirty="0">
              <a:latin typeface="+mj-lt"/>
            </a:endParaRPr>
          </a:p>
        </p:txBody>
      </p:sp>
      <p:sp>
        <p:nvSpPr>
          <p:cNvPr id="262149" name="Text Box 9"/>
          <p:cNvSpPr txBox="1">
            <a:spLocks noChangeArrowheads="1"/>
          </p:cNvSpPr>
          <p:nvPr/>
        </p:nvSpPr>
        <p:spPr bwMode="auto">
          <a:xfrm>
            <a:off x="-1404664" y="1993826"/>
            <a:ext cx="6248400" cy="48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40000"/>
              </a:lnSpc>
              <a:defRPr/>
            </a:pPr>
            <a:r>
              <a:rPr lang="it-IT" altLang="it-IT" sz="2000" dirty="0">
                <a:latin typeface="+mj-lt"/>
              </a:rPr>
              <a:t>Il soggetto presenta:</a:t>
            </a:r>
          </a:p>
        </p:txBody>
      </p:sp>
      <p:sp>
        <p:nvSpPr>
          <p:cNvPr id="262150" name="Text Box 10"/>
          <p:cNvSpPr txBox="1">
            <a:spLocks noChangeArrowheads="1"/>
          </p:cNvSpPr>
          <p:nvPr/>
        </p:nvSpPr>
        <p:spPr bwMode="auto">
          <a:xfrm>
            <a:off x="1676400" y="2468488"/>
            <a:ext cx="57912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95263"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buFontTx/>
              <a:buChar char="•"/>
              <a:defRPr/>
            </a:pPr>
            <a:r>
              <a:rPr lang="it-IT" altLang="it-IT" sz="2800" dirty="0">
                <a:latin typeface="+mj-lt"/>
              </a:rPr>
              <a:t>vertigini</a:t>
            </a:r>
          </a:p>
          <a:p>
            <a:pPr algn="ctr">
              <a:buFontTx/>
              <a:buChar char="•"/>
              <a:defRPr/>
            </a:pPr>
            <a:r>
              <a:rPr lang="it-IT" altLang="it-IT" sz="2800" dirty="0">
                <a:latin typeface="+mj-lt"/>
              </a:rPr>
              <a:t>debolezza</a:t>
            </a:r>
          </a:p>
          <a:p>
            <a:pPr algn="ctr">
              <a:buFontTx/>
              <a:buChar char="•"/>
              <a:defRPr/>
            </a:pPr>
            <a:r>
              <a:rPr lang="it-IT" altLang="it-IT" sz="2800" dirty="0">
                <a:latin typeface="+mj-lt"/>
              </a:rPr>
              <a:t>cefalea</a:t>
            </a:r>
          </a:p>
          <a:p>
            <a:pPr algn="ctr">
              <a:buFontTx/>
              <a:buChar char="•"/>
              <a:defRPr/>
            </a:pPr>
            <a:r>
              <a:rPr lang="it-IT" altLang="it-IT" sz="2800" dirty="0">
                <a:latin typeface="+mj-lt"/>
              </a:rPr>
              <a:t>nausea</a:t>
            </a:r>
          </a:p>
          <a:p>
            <a:pPr algn="ctr">
              <a:buFontTx/>
              <a:buChar char="•"/>
              <a:defRPr/>
            </a:pPr>
            <a:r>
              <a:rPr lang="it-IT" altLang="it-IT" sz="2800" dirty="0">
                <a:latin typeface="+mj-lt"/>
              </a:rPr>
              <a:t>tachicardia</a:t>
            </a:r>
          </a:p>
          <a:p>
            <a:pPr algn="ctr">
              <a:buFontTx/>
              <a:buChar char="•"/>
              <a:defRPr/>
            </a:pPr>
            <a:r>
              <a:rPr lang="it-IT" altLang="it-IT" sz="2800" dirty="0">
                <a:latin typeface="+mj-lt"/>
              </a:rPr>
              <a:t>perdita di coscienza</a:t>
            </a:r>
          </a:p>
          <a:p>
            <a:pPr algn="ctr">
              <a:buFontTx/>
              <a:buChar char="•"/>
              <a:defRPr/>
            </a:pPr>
            <a:r>
              <a:rPr lang="it-IT" altLang="it-IT" sz="2800" dirty="0">
                <a:latin typeface="+mj-lt"/>
              </a:rPr>
              <a:t>cute sudata e pallida</a:t>
            </a:r>
            <a:endParaRPr lang="it-IT" altLang="it-IT" dirty="0">
              <a:latin typeface="+mj-lt"/>
            </a:endParaRPr>
          </a:p>
        </p:txBody>
      </p:sp>
    </p:spTree>
    <p:extLst>
      <p:ext uri="{BB962C8B-B14F-4D97-AF65-F5344CB8AC3E}">
        <p14:creationId xmlns:p14="http://schemas.microsoft.com/office/powerpoint/2010/main" val="533133167"/>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Text Box 1026"/>
          <p:cNvSpPr txBox="1">
            <a:spLocks noChangeArrowheads="1"/>
          </p:cNvSpPr>
          <p:nvPr/>
        </p:nvSpPr>
        <p:spPr bwMode="auto">
          <a:xfrm>
            <a:off x="2940097" y="332656"/>
            <a:ext cx="33717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defRPr/>
            </a:pPr>
            <a:r>
              <a:rPr lang="it-IT" altLang="it-IT" sz="3600" b="1" dirty="0">
                <a:latin typeface="+mj-lt"/>
              </a:rPr>
              <a:t>Sincope da calore</a:t>
            </a:r>
          </a:p>
        </p:txBody>
      </p:sp>
      <p:sp>
        <p:nvSpPr>
          <p:cNvPr id="221187" name="Text Box 1027"/>
          <p:cNvSpPr txBox="1">
            <a:spLocks noChangeArrowheads="1"/>
          </p:cNvSpPr>
          <p:nvPr/>
        </p:nvSpPr>
        <p:spPr bwMode="auto">
          <a:xfrm>
            <a:off x="762000" y="2365375"/>
            <a:ext cx="7712075" cy="210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42900" indent="-342900" algn="just">
              <a:lnSpc>
                <a:spcPct val="140000"/>
              </a:lnSpc>
              <a:buFont typeface="Arial" panose="020B0604020202020204" pitchFamily="34" charset="0"/>
              <a:buChar char="•"/>
              <a:defRPr/>
            </a:pPr>
            <a:r>
              <a:rPr lang="it-IT" altLang="it-IT" sz="2400" b="1" dirty="0">
                <a:latin typeface="+mj-lt"/>
              </a:rPr>
              <a:t>Posizione</a:t>
            </a:r>
            <a:r>
              <a:rPr lang="it-IT" altLang="it-IT" sz="2400" dirty="0">
                <a:latin typeface="+mj-lt"/>
              </a:rPr>
              <a:t> </a:t>
            </a:r>
            <a:r>
              <a:rPr lang="it-IT" altLang="it-IT" sz="2400" b="1" dirty="0">
                <a:latin typeface="+mj-lt"/>
              </a:rPr>
              <a:t>antishock</a:t>
            </a:r>
            <a:r>
              <a:rPr lang="it-IT" altLang="it-IT" sz="2400" dirty="0">
                <a:latin typeface="+mj-lt"/>
              </a:rPr>
              <a:t> </a:t>
            </a:r>
          </a:p>
          <a:p>
            <a:pPr marL="342900" indent="-342900" algn="just">
              <a:lnSpc>
                <a:spcPct val="140000"/>
              </a:lnSpc>
              <a:buFont typeface="Arial" panose="020B0604020202020204" pitchFamily="34" charset="0"/>
              <a:buChar char="•"/>
              <a:defRPr/>
            </a:pPr>
            <a:r>
              <a:rPr lang="it-IT" altLang="it-IT" sz="2400" dirty="0">
                <a:latin typeface="+mj-lt"/>
              </a:rPr>
              <a:t>Portarlo in ambiente fresco e ventilato</a:t>
            </a:r>
          </a:p>
          <a:p>
            <a:pPr marL="342900" indent="-342900" algn="just">
              <a:lnSpc>
                <a:spcPct val="140000"/>
              </a:lnSpc>
              <a:buFont typeface="Arial" panose="020B0604020202020204" pitchFamily="34" charset="0"/>
              <a:buChar char="•"/>
              <a:defRPr/>
            </a:pPr>
            <a:r>
              <a:rPr lang="it-IT" altLang="it-IT" sz="2400" b="1" dirty="0">
                <a:latin typeface="+mj-lt"/>
              </a:rPr>
              <a:t>Somministrazione</a:t>
            </a:r>
            <a:r>
              <a:rPr lang="it-IT" altLang="it-IT" sz="2400" dirty="0">
                <a:latin typeface="+mj-lt"/>
              </a:rPr>
              <a:t> orale di </a:t>
            </a:r>
            <a:r>
              <a:rPr lang="it-IT" altLang="it-IT" sz="2400" b="1" dirty="0">
                <a:latin typeface="+mj-lt"/>
              </a:rPr>
              <a:t>acqua</a:t>
            </a:r>
            <a:r>
              <a:rPr lang="it-IT" altLang="it-IT" sz="2400" dirty="0">
                <a:latin typeface="+mj-lt"/>
              </a:rPr>
              <a:t> e </a:t>
            </a:r>
            <a:r>
              <a:rPr lang="it-IT" altLang="it-IT" sz="2400" b="1" dirty="0">
                <a:latin typeface="+mj-lt"/>
              </a:rPr>
              <a:t>sali</a:t>
            </a:r>
            <a:r>
              <a:rPr lang="it-IT" altLang="it-IT" sz="2400" dirty="0">
                <a:latin typeface="+mj-lt"/>
              </a:rPr>
              <a:t> </a:t>
            </a:r>
            <a:r>
              <a:rPr lang="it-IT" altLang="it-IT" sz="2400" b="1" dirty="0">
                <a:latin typeface="+mj-lt"/>
              </a:rPr>
              <a:t>alla</a:t>
            </a:r>
            <a:r>
              <a:rPr lang="it-IT" altLang="it-IT" sz="2400" dirty="0">
                <a:latin typeface="+mj-lt"/>
              </a:rPr>
              <a:t> </a:t>
            </a:r>
            <a:r>
              <a:rPr lang="it-IT" altLang="it-IT" sz="2400" b="1" dirty="0">
                <a:latin typeface="+mj-lt"/>
              </a:rPr>
              <a:t>ripresa</a:t>
            </a:r>
            <a:r>
              <a:rPr lang="it-IT" altLang="it-IT" sz="2400" dirty="0">
                <a:latin typeface="+mj-lt"/>
              </a:rPr>
              <a:t> della coscienza</a:t>
            </a:r>
          </a:p>
        </p:txBody>
      </p:sp>
      <p:sp>
        <p:nvSpPr>
          <p:cNvPr id="263172" name="Rectangle 1037"/>
          <p:cNvSpPr>
            <a:spLocks noChangeArrowheads="1"/>
          </p:cNvSpPr>
          <p:nvPr/>
        </p:nvSpPr>
        <p:spPr bwMode="auto">
          <a:xfrm>
            <a:off x="3194050" y="1660525"/>
            <a:ext cx="19622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r>
              <a:rPr lang="it-IT" altLang="it-IT" sz="3200" b="1">
                <a:latin typeface="+mj-lt"/>
                <a:ea typeface="Arial Unicode MS" pitchFamily="34" charset="-128"/>
                <a:cs typeface="Arial Unicode MS" pitchFamily="34" charset="-128"/>
              </a:rPr>
              <a:t>COSA FARE</a:t>
            </a:r>
          </a:p>
        </p:txBody>
      </p:sp>
    </p:spTree>
    <p:extLst>
      <p:ext uri="{BB962C8B-B14F-4D97-AF65-F5344CB8AC3E}">
        <p14:creationId xmlns:p14="http://schemas.microsoft.com/office/powerpoint/2010/main" val="3375522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1187"/>
                                        </p:tgtEl>
                                        <p:attrNameLst>
                                          <p:attrName>style.visibility</p:attrName>
                                        </p:attrNameLst>
                                      </p:cBhvr>
                                      <p:to>
                                        <p:strVal val="visible"/>
                                      </p:to>
                                    </p:set>
                                    <p:animEffect transition="in" filter="wipe(left)">
                                      <p:cBhvr>
                                        <p:cTn id="7" dur="500"/>
                                        <p:tgtEl>
                                          <p:spTgt spid="221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7" grpId="0" autoUpdateAnimBg="0"/>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66FA17BE-493C-4D4A-BF1A-0A47AF407BE8}"/>
              </a:ext>
            </a:extLst>
          </p:cNvPr>
          <p:cNvSpPr>
            <a:spLocks noGrp="1"/>
          </p:cNvSpPr>
          <p:nvPr>
            <p:ph type="dt" sz="half" idx="10"/>
          </p:nvPr>
        </p:nvSpPr>
        <p:spPr/>
        <p:txBody>
          <a:bodyPr/>
          <a:lstStyle/>
          <a:p>
            <a:pPr>
              <a:defRPr/>
            </a:pPr>
            <a:endParaRPr lang="it-IT"/>
          </a:p>
        </p:txBody>
      </p:sp>
      <p:pic>
        <p:nvPicPr>
          <p:cNvPr id="3" name="Immagine 2">
            <a:extLst>
              <a:ext uri="{FF2B5EF4-FFF2-40B4-BE49-F238E27FC236}">
                <a16:creationId xmlns:a16="http://schemas.microsoft.com/office/drawing/2014/main" id="{CEA3AC17-7E55-B648-98EF-61E05C3F4D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8019" y="836712"/>
            <a:ext cx="8796469" cy="4948014"/>
          </a:xfrm>
          <a:prstGeom prst="rect">
            <a:avLst/>
          </a:prstGeom>
        </p:spPr>
      </p:pic>
      <p:sp>
        <p:nvSpPr>
          <p:cNvPr id="4" name="CasellaDiTesto 3">
            <a:extLst>
              <a:ext uri="{FF2B5EF4-FFF2-40B4-BE49-F238E27FC236}">
                <a16:creationId xmlns:a16="http://schemas.microsoft.com/office/drawing/2014/main" id="{650F5AD1-8190-D644-A925-1FB2F378C141}"/>
              </a:ext>
            </a:extLst>
          </p:cNvPr>
          <p:cNvSpPr txBox="1"/>
          <p:nvPr/>
        </p:nvSpPr>
        <p:spPr>
          <a:xfrm>
            <a:off x="5940152" y="810011"/>
            <a:ext cx="1736373" cy="369332"/>
          </a:xfrm>
          <a:prstGeom prst="rect">
            <a:avLst/>
          </a:prstGeom>
          <a:noFill/>
        </p:spPr>
        <p:txBody>
          <a:bodyPr wrap="none" rtlCol="0">
            <a:spAutoFit/>
          </a:bodyPr>
          <a:lstStyle/>
          <a:p>
            <a:r>
              <a:rPr lang="it-IT" dirty="0"/>
              <a:t>«Green </a:t>
            </a:r>
            <a:r>
              <a:rPr lang="it-IT" dirty="0" err="1"/>
              <a:t>Boots</a:t>
            </a:r>
            <a:r>
              <a:rPr lang="it-IT" dirty="0"/>
              <a:t>»</a:t>
            </a:r>
          </a:p>
        </p:txBody>
      </p:sp>
    </p:spTree>
    <p:extLst>
      <p:ext uri="{BB962C8B-B14F-4D97-AF65-F5344CB8AC3E}">
        <p14:creationId xmlns:p14="http://schemas.microsoft.com/office/powerpoint/2010/main" val="1111425134"/>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idx="4294967295"/>
          </p:nvPr>
        </p:nvSpPr>
        <p:spPr bwMode="auto">
          <a:xfrm>
            <a:off x="3203575" y="188913"/>
            <a:ext cx="5940425" cy="841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pPr eaLnBrk="1" hangingPunct="1"/>
            <a:r>
              <a:rPr lang="it-IT" altLang="it-IT" sz="3200" b="1" dirty="0">
                <a:solidFill>
                  <a:schemeClr val="tx1"/>
                </a:solidFill>
              </a:rPr>
              <a:t>PATOLOGIE DA BASSA TEMPERATURA</a:t>
            </a:r>
            <a:br>
              <a:rPr lang="it-IT" altLang="it-IT" sz="3200" b="1" dirty="0">
                <a:solidFill>
                  <a:schemeClr val="tx1"/>
                </a:solidFill>
              </a:rPr>
            </a:br>
            <a:r>
              <a:rPr lang="it-IT" altLang="it-IT" sz="3200" b="1" dirty="0">
                <a:solidFill>
                  <a:schemeClr val="tx1"/>
                </a:solidFill>
              </a:rPr>
              <a:t>IPOTERMIA</a:t>
            </a:r>
          </a:p>
        </p:txBody>
      </p:sp>
      <p:sp>
        <p:nvSpPr>
          <p:cNvPr id="257027" name="Rectangle 3"/>
          <p:cNvSpPr>
            <a:spLocks noGrp="1" noChangeArrowheads="1"/>
          </p:cNvSpPr>
          <p:nvPr>
            <p:ph idx="4294967295"/>
          </p:nvPr>
        </p:nvSpPr>
        <p:spPr bwMode="auto">
          <a:xfrm>
            <a:off x="0" y="1535113"/>
            <a:ext cx="8382000" cy="4051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indent="0" algn="ctr" eaLnBrk="1" hangingPunct="1">
              <a:buFontTx/>
              <a:buNone/>
            </a:pPr>
            <a:r>
              <a:rPr lang="it-IT" altLang="it-IT" sz="2800" b="1" dirty="0" err="1">
                <a:solidFill>
                  <a:schemeClr val="tx1"/>
                </a:solidFill>
              </a:rPr>
              <a:t>Tcorporea</a:t>
            </a:r>
            <a:r>
              <a:rPr lang="it-IT" altLang="it-IT" sz="2800" b="1" dirty="0">
                <a:solidFill>
                  <a:schemeClr val="tx1"/>
                </a:solidFill>
              </a:rPr>
              <a:t> &lt;34°C</a:t>
            </a:r>
          </a:p>
          <a:p>
            <a:pPr algn="just" eaLnBrk="1" hangingPunct="1"/>
            <a:r>
              <a:rPr lang="it-IT" altLang="it-IT" sz="2800" b="1" dirty="0">
                <a:solidFill>
                  <a:schemeClr val="tx1"/>
                </a:solidFill>
              </a:rPr>
              <a:t>traumi</a:t>
            </a:r>
            <a:r>
              <a:rPr lang="it-IT" altLang="it-IT" sz="2800" dirty="0">
                <a:solidFill>
                  <a:schemeClr val="tx1"/>
                </a:solidFill>
              </a:rPr>
              <a:t> cranici,  </a:t>
            </a:r>
          </a:p>
          <a:p>
            <a:pPr algn="just" eaLnBrk="1" hangingPunct="1"/>
            <a:r>
              <a:rPr lang="it-IT" altLang="it-IT" sz="2800" b="1" dirty="0">
                <a:solidFill>
                  <a:schemeClr val="tx1"/>
                </a:solidFill>
              </a:rPr>
              <a:t>etilismo</a:t>
            </a:r>
            <a:r>
              <a:rPr lang="it-IT" altLang="it-IT" sz="2800" dirty="0">
                <a:solidFill>
                  <a:schemeClr val="tx1"/>
                </a:solidFill>
              </a:rPr>
              <a:t>, </a:t>
            </a:r>
          </a:p>
          <a:p>
            <a:pPr algn="just" eaLnBrk="1" hangingPunct="1"/>
            <a:r>
              <a:rPr lang="it-IT" altLang="it-IT" sz="2800" dirty="0">
                <a:solidFill>
                  <a:schemeClr val="tx1"/>
                </a:solidFill>
              </a:rPr>
              <a:t>intossicazione da </a:t>
            </a:r>
            <a:r>
              <a:rPr lang="it-IT" altLang="it-IT" sz="2800" b="1" dirty="0">
                <a:solidFill>
                  <a:schemeClr val="tx1"/>
                </a:solidFill>
              </a:rPr>
              <a:t>monossido</a:t>
            </a:r>
            <a:r>
              <a:rPr lang="it-IT" altLang="it-IT" sz="2800" dirty="0">
                <a:solidFill>
                  <a:schemeClr val="tx1"/>
                </a:solidFill>
              </a:rPr>
              <a:t> di </a:t>
            </a:r>
            <a:r>
              <a:rPr lang="it-IT" altLang="it-IT" sz="2800" b="1" dirty="0">
                <a:solidFill>
                  <a:schemeClr val="tx1"/>
                </a:solidFill>
              </a:rPr>
              <a:t>carbonio</a:t>
            </a:r>
            <a:r>
              <a:rPr lang="it-IT" altLang="it-IT" sz="2800" dirty="0">
                <a:solidFill>
                  <a:schemeClr val="tx1"/>
                </a:solidFill>
              </a:rPr>
              <a:t>, </a:t>
            </a:r>
          </a:p>
          <a:p>
            <a:pPr algn="just" eaLnBrk="1" hangingPunct="1"/>
            <a:r>
              <a:rPr lang="it-IT" altLang="it-IT" sz="2800" dirty="0">
                <a:solidFill>
                  <a:schemeClr val="tx1"/>
                </a:solidFill>
              </a:rPr>
              <a:t>danno midollare, ecc., </a:t>
            </a:r>
          </a:p>
          <a:p>
            <a:pPr algn="just" eaLnBrk="1" hangingPunct="1"/>
            <a:r>
              <a:rPr lang="it-IT" altLang="it-IT" sz="2800" dirty="0">
                <a:solidFill>
                  <a:schemeClr val="tx1"/>
                </a:solidFill>
              </a:rPr>
              <a:t>oltre le </a:t>
            </a:r>
            <a:r>
              <a:rPr lang="it-IT" altLang="it-IT" sz="2800" b="1" dirty="0">
                <a:solidFill>
                  <a:schemeClr val="tx1"/>
                </a:solidFill>
              </a:rPr>
              <a:t>lunghe</a:t>
            </a:r>
            <a:r>
              <a:rPr lang="it-IT" altLang="it-IT" sz="2800" dirty="0">
                <a:solidFill>
                  <a:schemeClr val="tx1"/>
                </a:solidFill>
              </a:rPr>
              <a:t> </a:t>
            </a:r>
            <a:r>
              <a:rPr lang="it-IT" altLang="it-IT" sz="2800" b="1" dirty="0">
                <a:solidFill>
                  <a:schemeClr val="tx1"/>
                </a:solidFill>
              </a:rPr>
              <a:t>permanenze</a:t>
            </a:r>
            <a:r>
              <a:rPr lang="it-IT" altLang="it-IT" sz="2800" dirty="0">
                <a:solidFill>
                  <a:schemeClr val="tx1"/>
                </a:solidFill>
              </a:rPr>
              <a:t> in ambiente </a:t>
            </a:r>
            <a:r>
              <a:rPr lang="it-IT" altLang="it-IT" sz="2800" b="1" dirty="0">
                <a:solidFill>
                  <a:schemeClr val="tx1"/>
                </a:solidFill>
              </a:rPr>
              <a:t>freddo</a:t>
            </a:r>
            <a:r>
              <a:rPr lang="it-IT" altLang="it-IT" sz="2800" dirty="0">
                <a:solidFill>
                  <a:schemeClr val="tx1"/>
                </a:solidFill>
              </a:rPr>
              <a:t>.</a:t>
            </a:r>
          </a:p>
          <a:p>
            <a:pPr marL="0" indent="0" algn="just" eaLnBrk="1" hangingPunct="1">
              <a:buFontTx/>
              <a:buNone/>
            </a:pPr>
            <a:r>
              <a:rPr lang="it-IT" altLang="it-IT" sz="2000" dirty="0">
                <a:solidFill>
                  <a:schemeClr val="tx1"/>
                </a:solidFill>
              </a:rPr>
              <a:t>Il freddo rallenta la morte cellulare è quindi è possibile un pieno recupero anche dopo tempi lunghi di ipotermia.</a:t>
            </a:r>
          </a:p>
        </p:txBody>
      </p:sp>
    </p:spTree>
    <p:extLst>
      <p:ext uri="{BB962C8B-B14F-4D97-AF65-F5344CB8AC3E}">
        <p14:creationId xmlns:p14="http://schemas.microsoft.com/office/powerpoint/2010/main" val="3723007199"/>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idx="4294967295"/>
          </p:nvPr>
        </p:nvSpPr>
        <p:spPr bwMode="auto">
          <a:xfrm>
            <a:off x="0" y="398463"/>
            <a:ext cx="3600450" cy="584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z="3200" b="1" dirty="0">
                <a:solidFill>
                  <a:schemeClr val="tx1"/>
                </a:solidFill>
              </a:rPr>
              <a:t>IPOTERMIA: SINTOMI</a:t>
            </a:r>
          </a:p>
        </p:txBody>
      </p:sp>
      <p:pic>
        <p:nvPicPr>
          <p:cNvPr id="3" name="Picture 2">
            <a:extLst>
              <a:ext uri="{FF2B5EF4-FFF2-40B4-BE49-F238E27FC236}">
                <a16:creationId xmlns:a16="http://schemas.microsoft.com/office/drawing/2014/main" id="{642EAC9C-E1EB-B14C-B31C-C8D3D2DC0C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828" y="1412776"/>
            <a:ext cx="7668344" cy="4754627"/>
          </a:xfrm>
          <a:prstGeom prst="rect">
            <a:avLst/>
          </a:prstGeom>
        </p:spPr>
      </p:pic>
    </p:spTree>
    <p:extLst>
      <p:ext uri="{BB962C8B-B14F-4D97-AF65-F5344CB8AC3E}">
        <p14:creationId xmlns:p14="http://schemas.microsoft.com/office/powerpoint/2010/main" val="4000583281"/>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3"/>
          <p:cNvSpPr>
            <a:spLocks noChangeArrowheads="1"/>
          </p:cNvSpPr>
          <p:nvPr/>
        </p:nvSpPr>
        <p:spPr bwMode="auto">
          <a:xfrm>
            <a:off x="684213" y="4746625"/>
            <a:ext cx="7543800"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spAutoFit/>
          </a:bodyPr>
          <a:lstStyle>
            <a:lvl1pPr marL="285750" indent="-2857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endParaRPr lang="it-IT" altLang="it-IT" sz="1200" b="1">
              <a:latin typeface="Comic Sans MS" pitchFamily="66" charset="0"/>
              <a:cs typeface="Times New Roman" pitchFamily="18" charset="0"/>
            </a:endParaRPr>
          </a:p>
          <a:p>
            <a:pPr algn="just" eaLnBrk="1" hangingPunct="1"/>
            <a:r>
              <a:rPr lang="it-IT" altLang="it-IT" sz="3200" b="1">
                <a:cs typeface="Times New Roman" pitchFamily="18" charset="0"/>
              </a:rPr>
              <a:t>                  COSA NON FARE:</a:t>
            </a:r>
          </a:p>
          <a:p>
            <a:pPr algn="just">
              <a:buFontTx/>
              <a:buChar char="•"/>
            </a:pPr>
            <a:r>
              <a:rPr lang="it-IT" altLang="it-IT" sz="3200"/>
              <a:t>Non somministrare alcoolici.</a:t>
            </a:r>
          </a:p>
        </p:txBody>
      </p:sp>
      <p:sp>
        <p:nvSpPr>
          <p:cNvPr id="259076" name="Text Box 6"/>
          <p:cNvSpPr txBox="1">
            <a:spLocks noChangeArrowheads="1"/>
          </p:cNvSpPr>
          <p:nvPr/>
        </p:nvSpPr>
        <p:spPr bwMode="auto">
          <a:xfrm>
            <a:off x="684213" y="1165225"/>
            <a:ext cx="77724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it-IT" altLang="it-IT" sz="3200" b="1" dirty="0">
                <a:cs typeface="Times New Roman" pitchFamily="18" charset="0"/>
              </a:rPr>
              <a:t>                      COSA FARE:</a:t>
            </a:r>
          </a:p>
          <a:p>
            <a:pPr eaLnBrk="1" hangingPunct="1">
              <a:buFontTx/>
              <a:buChar char="•"/>
            </a:pPr>
            <a:r>
              <a:rPr lang="it-IT" altLang="it-IT" sz="3200" dirty="0"/>
              <a:t>Sostituire gli </a:t>
            </a:r>
            <a:r>
              <a:rPr lang="it-IT" altLang="it-IT" sz="3200" b="1" dirty="0"/>
              <a:t>indumenti</a:t>
            </a:r>
            <a:r>
              <a:rPr lang="it-IT" altLang="it-IT" sz="3200" dirty="0"/>
              <a:t> bagnati con altri </a:t>
            </a:r>
            <a:r>
              <a:rPr lang="it-IT" altLang="it-IT" sz="3200" b="1" dirty="0"/>
              <a:t>asciutti</a:t>
            </a:r>
          </a:p>
          <a:p>
            <a:pPr eaLnBrk="1" hangingPunct="1">
              <a:buFontTx/>
              <a:buChar char="•"/>
            </a:pPr>
            <a:r>
              <a:rPr lang="it-IT" altLang="it-IT" sz="3200" dirty="0"/>
              <a:t>Utilizzare borse di </a:t>
            </a:r>
            <a:r>
              <a:rPr lang="it-IT" altLang="it-IT" sz="3200" b="1" dirty="0"/>
              <a:t>acqua</a:t>
            </a:r>
            <a:r>
              <a:rPr lang="it-IT" altLang="it-IT" sz="3200" dirty="0"/>
              <a:t> </a:t>
            </a:r>
            <a:r>
              <a:rPr lang="it-IT" altLang="it-IT" sz="3200" b="1" dirty="0"/>
              <a:t>tiepida</a:t>
            </a:r>
            <a:r>
              <a:rPr lang="it-IT" altLang="it-IT" sz="3200" dirty="0"/>
              <a:t>, </a:t>
            </a:r>
            <a:r>
              <a:rPr lang="it-IT" altLang="it-IT" sz="3200" b="1" dirty="0"/>
              <a:t>coperte</a:t>
            </a:r>
            <a:r>
              <a:rPr lang="it-IT" altLang="it-IT" sz="3200" dirty="0"/>
              <a:t> </a:t>
            </a:r>
            <a:r>
              <a:rPr lang="it-IT" altLang="it-IT" sz="3200" b="1" dirty="0"/>
              <a:t>isolanti</a:t>
            </a:r>
            <a:r>
              <a:rPr lang="it-IT" altLang="it-IT" sz="3200" dirty="0"/>
              <a:t>;</a:t>
            </a:r>
          </a:p>
          <a:p>
            <a:pPr eaLnBrk="1" hangingPunct="1">
              <a:buFontTx/>
              <a:buChar char="•"/>
            </a:pPr>
            <a:r>
              <a:rPr lang="it-IT" altLang="it-IT" sz="3200" dirty="0"/>
              <a:t>Trasportare l’infortunato in </a:t>
            </a:r>
            <a:r>
              <a:rPr lang="it-IT" altLang="it-IT" sz="3200" b="1" dirty="0"/>
              <a:t>ambiente</a:t>
            </a:r>
            <a:r>
              <a:rPr lang="it-IT" altLang="it-IT" sz="3200" dirty="0"/>
              <a:t> </a:t>
            </a:r>
            <a:r>
              <a:rPr lang="it-IT" altLang="it-IT" sz="3200" b="1" dirty="0"/>
              <a:t>caldo</a:t>
            </a:r>
            <a:r>
              <a:rPr lang="it-IT" altLang="it-IT" sz="3200" dirty="0"/>
              <a:t>.</a:t>
            </a:r>
          </a:p>
        </p:txBody>
      </p:sp>
    </p:spTree>
    <p:extLst>
      <p:ext uri="{BB962C8B-B14F-4D97-AF65-F5344CB8AC3E}">
        <p14:creationId xmlns:p14="http://schemas.microsoft.com/office/powerpoint/2010/main" val="3437516682"/>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9" name="Text Box 3"/>
          <p:cNvSpPr txBox="1">
            <a:spLocks noChangeArrowheads="1"/>
          </p:cNvSpPr>
          <p:nvPr/>
        </p:nvSpPr>
        <p:spPr bwMode="auto">
          <a:xfrm>
            <a:off x="228600" y="2492896"/>
            <a:ext cx="8686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it-IT" altLang="it-IT" sz="3600" dirty="0"/>
              <a:t>È la </a:t>
            </a:r>
            <a:r>
              <a:rPr lang="it-IT" altLang="it-IT" sz="3600" b="1" dirty="0"/>
              <a:t>lesione</a:t>
            </a:r>
            <a:r>
              <a:rPr lang="it-IT" altLang="it-IT" sz="3600" dirty="0"/>
              <a:t> </a:t>
            </a:r>
            <a:r>
              <a:rPr lang="it-IT" altLang="it-IT" sz="3600" b="1" dirty="0"/>
              <a:t>cutanea</a:t>
            </a:r>
            <a:r>
              <a:rPr lang="it-IT" altLang="it-IT" sz="3600" dirty="0"/>
              <a:t> dovuta alla bassa temperatura di parti del corpo.</a:t>
            </a:r>
          </a:p>
        </p:txBody>
      </p:sp>
      <p:sp>
        <p:nvSpPr>
          <p:cNvPr id="4" name="Text Box 2">
            <a:extLst>
              <a:ext uri="{FF2B5EF4-FFF2-40B4-BE49-F238E27FC236}">
                <a16:creationId xmlns:a16="http://schemas.microsoft.com/office/drawing/2014/main" id="{E16A2A4C-B47D-4DE0-A683-CD5ACDF47C16}"/>
              </a:ext>
            </a:extLst>
          </p:cNvPr>
          <p:cNvSpPr txBox="1">
            <a:spLocks noChangeArrowheads="1"/>
          </p:cNvSpPr>
          <p:nvPr/>
        </p:nvSpPr>
        <p:spPr bwMode="auto">
          <a:xfrm>
            <a:off x="1913223" y="404371"/>
            <a:ext cx="5486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it-IT" altLang="it-IT" sz="3600" b="1" dirty="0"/>
              <a:t>CONGELAMENTO (Gelone) </a:t>
            </a:r>
          </a:p>
        </p:txBody>
      </p:sp>
    </p:spTree>
    <p:extLst>
      <p:ext uri="{BB962C8B-B14F-4D97-AF65-F5344CB8AC3E}">
        <p14:creationId xmlns:p14="http://schemas.microsoft.com/office/powerpoint/2010/main" val="1134238356"/>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ext Box 2"/>
          <p:cNvSpPr txBox="1">
            <a:spLocks noChangeArrowheads="1"/>
          </p:cNvSpPr>
          <p:nvPr/>
        </p:nvSpPr>
        <p:spPr bwMode="auto">
          <a:xfrm>
            <a:off x="1913223" y="404371"/>
            <a:ext cx="5486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it-IT" altLang="it-IT" sz="3600" b="1" dirty="0"/>
              <a:t>CONGELAMENTO (Gelone) </a:t>
            </a:r>
          </a:p>
        </p:txBody>
      </p:sp>
      <p:pic>
        <p:nvPicPr>
          <p:cNvPr id="3" name="Picture 2">
            <a:extLst>
              <a:ext uri="{FF2B5EF4-FFF2-40B4-BE49-F238E27FC236}">
                <a16:creationId xmlns:a16="http://schemas.microsoft.com/office/drawing/2014/main" id="{A1919E0D-4E49-344E-B0EA-5371BF0E45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1600" y="1988840"/>
            <a:ext cx="7369646" cy="3816424"/>
          </a:xfrm>
          <a:prstGeom prst="rect">
            <a:avLst/>
          </a:prstGeom>
        </p:spPr>
      </p:pic>
      <p:sp>
        <p:nvSpPr>
          <p:cNvPr id="4" name="Rectangle 3">
            <a:extLst>
              <a:ext uri="{FF2B5EF4-FFF2-40B4-BE49-F238E27FC236}">
                <a16:creationId xmlns:a16="http://schemas.microsoft.com/office/drawing/2014/main" id="{8FEA6E39-7DF3-D54A-910B-439AD4C624C7}"/>
              </a:ext>
            </a:extLst>
          </p:cNvPr>
          <p:cNvSpPr/>
          <p:nvPr/>
        </p:nvSpPr>
        <p:spPr>
          <a:xfrm>
            <a:off x="1619672" y="2348880"/>
            <a:ext cx="2232248" cy="2016224"/>
          </a:xfrm>
          <a:prstGeom prst="rect">
            <a:avLst/>
          </a:prstGeom>
          <a:solidFill>
            <a:srgbClr val="F8D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71357253"/>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Text Box 2"/>
          <p:cNvSpPr txBox="1">
            <a:spLocks noChangeArrowheads="1"/>
          </p:cNvSpPr>
          <p:nvPr/>
        </p:nvSpPr>
        <p:spPr bwMode="auto">
          <a:xfrm>
            <a:off x="457200" y="1366897"/>
            <a:ext cx="8153400" cy="13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lnSpc>
                <a:spcPct val="90000"/>
              </a:lnSpc>
              <a:spcBef>
                <a:spcPct val="20000"/>
              </a:spcBef>
            </a:pPr>
            <a:r>
              <a:rPr lang="it-IT" altLang="it-IT" sz="3200" b="1" dirty="0">
                <a:cs typeface="Times New Roman" pitchFamily="18" charset="0"/>
              </a:rPr>
              <a:t>COSA FARE:</a:t>
            </a:r>
          </a:p>
          <a:p>
            <a:pPr eaLnBrk="1" hangingPunct="1">
              <a:lnSpc>
                <a:spcPct val="90000"/>
              </a:lnSpc>
              <a:spcBef>
                <a:spcPct val="20000"/>
              </a:spcBef>
              <a:buFontTx/>
              <a:buChar char="•"/>
            </a:pPr>
            <a:r>
              <a:rPr lang="it-IT" altLang="it-IT" sz="2400" b="1" dirty="0"/>
              <a:t>coprire</a:t>
            </a:r>
            <a:r>
              <a:rPr lang="it-IT" altLang="it-IT" sz="2400" dirty="0"/>
              <a:t> la regione congelata </a:t>
            </a:r>
            <a:r>
              <a:rPr lang="it-IT" altLang="it-IT" sz="2400" b="1" dirty="0"/>
              <a:t>con</a:t>
            </a:r>
            <a:r>
              <a:rPr lang="it-IT" altLang="it-IT" sz="2400" dirty="0"/>
              <a:t> </a:t>
            </a:r>
            <a:r>
              <a:rPr lang="it-IT" altLang="it-IT" sz="2400" b="1" dirty="0"/>
              <a:t>indumenti</a:t>
            </a:r>
            <a:r>
              <a:rPr lang="it-IT" altLang="it-IT" sz="2400" dirty="0"/>
              <a:t> o </a:t>
            </a:r>
            <a:r>
              <a:rPr lang="it-IT" altLang="it-IT" sz="2400" b="1" dirty="0"/>
              <a:t>coperte</a:t>
            </a:r>
            <a:r>
              <a:rPr lang="it-IT" altLang="it-IT" sz="2400" dirty="0"/>
              <a:t>;</a:t>
            </a:r>
          </a:p>
          <a:p>
            <a:pPr eaLnBrk="1" hangingPunct="1">
              <a:lnSpc>
                <a:spcPct val="90000"/>
              </a:lnSpc>
              <a:spcBef>
                <a:spcPct val="20000"/>
              </a:spcBef>
              <a:buFontTx/>
              <a:buChar char="•"/>
            </a:pPr>
            <a:r>
              <a:rPr lang="it-IT" altLang="it-IT" sz="2400" dirty="0"/>
              <a:t>portare la vittima in </a:t>
            </a:r>
            <a:r>
              <a:rPr lang="it-IT" altLang="it-IT" sz="2400" b="1" dirty="0"/>
              <a:t>ambiente</a:t>
            </a:r>
            <a:r>
              <a:rPr lang="it-IT" altLang="it-IT" sz="2400" dirty="0"/>
              <a:t> </a:t>
            </a:r>
            <a:r>
              <a:rPr lang="it-IT" altLang="it-IT" sz="2400" b="1" dirty="0"/>
              <a:t>caldo</a:t>
            </a:r>
            <a:r>
              <a:rPr lang="it-IT" altLang="it-IT" sz="2400" dirty="0"/>
              <a:t>.</a:t>
            </a:r>
            <a:endParaRPr lang="it-IT" altLang="it-IT" sz="3200" dirty="0"/>
          </a:p>
        </p:txBody>
      </p:sp>
      <p:sp>
        <p:nvSpPr>
          <p:cNvPr id="261123" name="Text Box 3"/>
          <p:cNvSpPr txBox="1">
            <a:spLocks noChangeArrowheads="1"/>
          </p:cNvSpPr>
          <p:nvPr/>
        </p:nvSpPr>
        <p:spPr bwMode="auto">
          <a:xfrm>
            <a:off x="457200" y="3429000"/>
            <a:ext cx="8229600" cy="180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it-IT" altLang="it-IT" sz="3200" b="1" dirty="0">
                <a:cs typeface="Times New Roman" pitchFamily="18" charset="0"/>
              </a:rPr>
              <a:t>COSA NON  FARE:</a:t>
            </a:r>
          </a:p>
          <a:p>
            <a:pPr eaLnBrk="1" hangingPunct="1">
              <a:lnSpc>
                <a:spcPct val="90000"/>
              </a:lnSpc>
              <a:spcBef>
                <a:spcPct val="20000"/>
              </a:spcBef>
              <a:buFontTx/>
              <a:buChar char="•"/>
            </a:pPr>
            <a:r>
              <a:rPr lang="it-IT" altLang="it-IT" sz="2400" b="1" u="sng" dirty="0"/>
              <a:t>non</a:t>
            </a:r>
            <a:r>
              <a:rPr lang="it-IT" altLang="it-IT" sz="2400" dirty="0"/>
              <a:t> </a:t>
            </a:r>
            <a:r>
              <a:rPr lang="it-IT" altLang="it-IT" sz="2400" b="1" dirty="0"/>
              <a:t>strofinare</a:t>
            </a:r>
            <a:r>
              <a:rPr lang="it-IT" altLang="it-IT" sz="2400" dirty="0"/>
              <a:t> la parte congelata;</a:t>
            </a:r>
          </a:p>
          <a:p>
            <a:pPr eaLnBrk="1" hangingPunct="1">
              <a:lnSpc>
                <a:spcPct val="90000"/>
              </a:lnSpc>
              <a:spcBef>
                <a:spcPct val="20000"/>
              </a:spcBef>
              <a:buFontTx/>
              <a:buChar char="•"/>
            </a:pPr>
            <a:r>
              <a:rPr lang="it-IT" altLang="it-IT" sz="2400" b="1" u="sng" dirty="0"/>
              <a:t>non</a:t>
            </a:r>
            <a:r>
              <a:rPr lang="it-IT" altLang="it-IT" sz="2400" dirty="0"/>
              <a:t> applicare borse di </a:t>
            </a:r>
            <a:r>
              <a:rPr lang="it-IT" altLang="it-IT" sz="2400" b="1" dirty="0"/>
              <a:t>acqua</a:t>
            </a:r>
            <a:r>
              <a:rPr lang="it-IT" altLang="it-IT" sz="2400" dirty="0"/>
              <a:t> </a:t>
            </a:r>
            <a:r>
              <a:rPr lang="it-IT" altLang="it-IT" sz="2400" b="1" dirty="0"/>
              <a:t>calda</a:t>
            </a:r>
            <a:r>
              <a:rPr lang="it-IT" altLang="it-IT" sz="2400" dirty="0"/>
              <a:t>;</a:t>
            </a:r>
          </a:p>
          <a:p>
            <a:pPr eaLnBrk="1" hangingPunct="1">
              <a:lnSpc>
                <a:spcPct val="90000"/>
              </a:lnSpc>
              <a:spcBef>
                <a:spcPct val="20000"/>
              </a:spcBef>
              <a:buFontTx/>
              <a:buChar char="•"/>
            </a:pPr>
            <a:r>
              <a:rPr lang="it-IT" altLang="it-IT" sz="2400" b="1" u="sng" dirty="0"/>
              <a:t>non</a:t>
            </a:r>
            <a:r>
              <a:rPr lang="it-IT" altLang="it-IT" sz="2400" dirty="0"/>
              <a:t> mettere la parte </a:t>
            </a:r>
            <a:r>
              <a:rPr lang="it-IT" altLang="it-IT" sz="2400" b="1" dirty="0"/>
              <a:t>vicino</a:t>
            </a:r>
            <a:r>
              <a:rPr lang="it-IT" altLang="it-IT" sz="2400" dirty="0"/>
              <a:t> a </a:t>
            </a:r>
            <a:r>
              <a:rPr lang="it-IT" altLang="it-IT" sz="2400" b="1" dirty="0"/>
              <a:t>fonti</a:t>
            </a:r>
            <a:r>
              <a:rPr lang="it-IT" altLang="it-IT" sz="2400" dirty="0"/>
              <a:t> di </a:t>
            </a:r>
            <a:r>
              <a:rPr lang="it-IT" altLang="it-IT" sz="2400" b="1" dirty="0"/>
              <a:t>calore</a:t>
            </a:r>
            <a:r>
              <a:rPr lang="it-IT" altLang="it-IT" sz="2400" dirty="0"/>
              <a:t>.</a:t>
            </a:r>
          </a:p>
        </p:txBody>
      </p:sp>
      <p:sp>
        <p:nvSpPr>
          <p:cNvPr id="261124" name="Text Box 5"/>
          <p:cNvSpPr txBox="1">
            <a:spLocks noChangeArrowheads="1"/>
          </p:cNvSpPr>
          <p:nvPr/>
        </p:nvSpPr>
        <p:spPr bwMode="auto">
          <a:xfrm>
            <a:off x="2209800" y="332656"/>
            <a:ext cx="5486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it-IT" altLang="it-IT" sz="3600" b="1" dirty="0"/>
              <a:t>CONGELAMENTO </a:t>
            </a:r>
          </a:p>
        </p:txBody>
      </p:sp>
    </p:spTree>
    <p:extLst>
      <p:ext uri="{BB962C8B-B14F-4D97-AF65-F5344CB8AC3E}">
        <p14:creationId xmlns:p14="http://schemas.microsoft.com/office/powerpoint/2010/main" val="1713213867"/>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77332" y="77634"/>
            <a:ext cx="1776730" cy="543560"/>
          </a:xfrm>
          <a:prstGeom prst="rect">
            <a:avLst/>
          </a:prstGeom>
        </p:spPr>
        <p:txBody>
          <a:bodyPr vert="horz" wrap="square" lIns="0" tIns="12700" rIns="0" bIns="0" rtlCol="0">
            <a:spAutoFit/>
          </a:bodyPr>
          <a:lstStyle/>
          <a:p>
            <a:pPr marL="12700">
              <a:lnSpc>
                <a:spcPct val="100000"/>
              </a:lnSpc>
              <a:spcBef>
                <a:spcPts val="100"/>
              </a:spcBef>
            </a:pPr>
            <a:r>
              <a:rPr sz="3400" b="1" dirty="0">
                <a:solidFill>
                  <a:srgbClr val="F79646"/>
                </a:solidFill>
                <a:latin typeface="Arial"/>
                <a:cs typeface="Arial"/>
              </a:rPr>
              <a:t>US</a:t>
            </a:r>
            <a:r>
              <a:rPr sz="3400" b="1" spc="-5" dirty="0">
                <a:solidFill>
                  <a:srgbClr val="F79646"/>
                </a:solidFill>
                <a:latin typeface="Arial"/>
                <a:cs typeface="Arial"/>
              </a:rPr>
              <a:t>TIO</a:t>
            </a:r>
            <a:r>
              <a:rPr sz="3400" b="1" dirty="0">
                <a:solidFill>
                  <a:srgbClr val="F79646"/>
                </a:solidFill>
                <a:latin typeface="Arial"/>
                <a:cs typeface="Arial"/>
              </a:rPr>
              <a:t>NI</a:t>
            </a:r>
            <a:endParaRPr sz="3400">
              <a:latin typeface="Arial"/>
              <a:cs typeface="Arial"/>
            </a:endParaRPr>
          </a:p>
        </p:txBody>
      </p:sp>
      <p:sp>
        <p:nvSpPr>
          <p:cNvPr id="3" name="object 3"/>
          <p:cNvSpPr/>
          <p:nvPr/>
        </p:nvSpPr>
        <p:spPr>
          <a:xfrm>
            <a:off x="78292" y="2425188"/>
            <a:ext cx="7750809" cy="584200"/>
          </a:xfrm>
          <a:custGeom>
            <a:avLst/>
            <a:gdLst/>
            <a:ahLst/>
            <a:cxnLst/>
            <a:rect l="l" t="t" r="r" b="b"/>
            <a:pathLst>
              <a:path w="7750809" h="584200">
                <a:moveTo>
                  <a:pt x="7750349" y="0"/>
                </a:moveTo>
                <a:lnTo>
                  <a:pt x="0" y="0"/>
                </a:lnTo>
                <a:lnTo>
                  <a:pt x="0" y="584200"/>
                </a:lnTo>
                <a:lnTo>
                  <a:pt x="7750349" y="584200"/>
                </a:lnTo>
                <a:lnTo>
                  <a:pt x="7750349" y="0"/>
                </a:lnTo>
                <a:close/>
              </a:path>
            </a:pathLst>
          </a:custGeom>
          <a:solidFill>
            <a:srgbClr val="DEDEDE"/>
          </a:solidFill>
        </p:spPr>
        <p:txBody>
          <a:bodyPr wrap="square" lIns="0" tIns="0" rIns="0" bIns="0" rtlCol="0"/>
          <a:lstStyle/>
          <a:p>
            <a:endParaRPr/>
          </a:p>
        </p:txBody>
      </p:sp>
      <p:sp>
        <p:nvSpPr>
          <p:cNvPr id="4" name="object 4"/>
          <p:cNvSpPr txBox="1"/>
          <p:nvPr/>
        </p:nvSpPr>
        <p:spPr>
          <a:xfrm>
            <a:off x="64956" y="1026403"/>
            <a:ext cx="9014460" cy="330200"/>
          </a:xfrm>
          <a:prstGeom prst="rect">
            <a:avLst/>
          </a:prstGeom>
          <a:solidFill>
            <a:srgbClr val="DEDEDE"/>
          </a:solidFill>
        </p:spPr>
        <p:txBody>
          <a:bodyPr vert="horz" wrap="square" lIns="0" tIns="0" rIns="0" bIns="0" rtlCol="0">
            <a:spAutoFit/>
          </a:bodyPr>
          <a:lstStyle/>
          <a:p>
            <a:pPr>
              <a:lnSpc>
                <a:spcPts val="2535"/>
              </a:lnSpc>
            </a:pPr>
            <a:r>
              <a:rPr sz="2200" dirty="0">
                <a:solidFill>
                  <a:srgbClr val="002F73"/>
                </a:solidFill>
                <a:latin typeface="Arial MT"/>
                <a:cs typeface="Arial MT"/>
              </a:rPr>
              <a:t>Sono lesioni </a:t>
            </a:r>
            <a:r>
              <a:rPr sz="2200" spc="-5" dirty="0">
                <a:solidFill>
                  <a:srgbClr val="002F73"/>
                </a:solidFill>
                <a:latin typeface="Arial MT"/>
                <a:cs typeface="Arial MT"/>
              </a:rPr>
              <a:t>acute</a:t>
            </a:r>
            <a:r>
              <a:rPr sz="2200" dirty="0">
                <a:solidFill>
                  <a:srgbClr val="002F73"/>
                </a:solidFill>
                <a:latin typeface="Arial MT"/>
                <a:cs typeface="Arial MT"/>
              </a:rPr>
              <a:t> dei </a:t>
            </a:r>
            <a:r>
              <a:rPr sz="2200" spc="-5" dirty="0">
                <a:solidFill>
                  <a:srgbClr val="002F73"/>
                </a:solidFill>
                <a:latin typeface="Arial MT"/>
                <a:cs typeface="Arial MT"/>
              </a:rPr>
              <a:t>tessuti</a:t>
            </a:r>
            <a:r>
              <a:rPr sz="2200" dirty="0">
                <a:solidFill>
                  <a:srgbClr val="002F73"/>
                </a:solidFill>
                <a:latin typeface="Arial MT"/>
                <a:cs typeface="Arial MT"/>
              </a:rPr>
              <a:t> </a:t>
            </a:r>
            <a:r>
              <a:rPr sz="2200" spc="-5" dirty="0">
                <a:solidFill>
                  <a:srgbClr val="002F73"/>
                </a:solidFill>
                <a:latin typeface="Arial MT"/>
                <a:cs typeface="Arial MT"/>
              </a:rPr>
              <a:t>provocate</a:t>
            </a:r>
            <a:r>
              <a:rPr sz="2200" spc="5" dirty="0">
                <a:solidFill>
                  <a:srgbClr val="002F73"/>
                </a:solidFill>
                <a:latin typeface="Arial MT"/>
                <a:cs typeface="Arial MT"/>
              </a:rPr>
              <a:t> </a:t>
            </a:r>
            <a:r>
              <a:rPr sz="2200" dirty="0">
                <a:solidFill>
                  <a:srgbClr val="002F73"/>
                </a:solidFill>
                <a:latin typeface="Arial MT"/>
                <a:cs typeface="Arial MT"/>
              </a:rPr>
              <a:t>dalle</a:t>
            </a:r>
            <a:r>
              <a:rPr sz="2200" spc="-5" dirty="0">
                <a:solidFill>
                  <a:srgbClr val="002F73"/>
                </a:solidFill>
                <a:latin typeface="Arial MT"/>
                <a:cs typeface="Arial MT"/>
              </a:rPr>
              <a:t> </a:t>
            </a:r>
            <a:r>
              <a:rPr sz="2200" dirty="0">
                <a:solidFill>
                  <a:srgbClr val="002F73"/>
                </a:solidFill>
                <a:latin typeface="Arial MT"/>
                <a:cs typeface="Arial MT"/>
              </a:rPr>
              <a:t>fiamme,</a:t>
            </a:r>
            <a:r>
              <a:rPr sz="2200" spc="-5" dirty="0">
                <a:solidFill>
                  <a:srgbClr val="002F73"/>
                </a:solidFill>
                <a:latin typeface="Arial MT"/>
                <a:cs typeface="Arial MT"/>
              </a:rPr>
              <a:t> </a:t>
            </a:r>
            <a:r>
              <a:rPr sz="2200" dirty="0">
                <a:solidFill>
                  <a:srgbClr val="002F73"/>
                </a:solidFill>
                <a:latin typeface="Arial MT"/>
                <a:cs typeface="Arial MT"/>
              </a:rPr>
              <a:t>o dal </a:t>
            </a:r>
            <a:r>
              <a:rPr sz="2200" spc="-5" dirty="0">
                <a:solidFill>
                  <a:srgbClr val="002F73"/>
                </a:solidFill>
                <a:latin typeface="Arial MT"/>
                <a:cs typeface="Arial MT"/>
              </a:rPr>
              <a:t>contatto</a:t>
            </a:r>
            <a:r>
              <a:rPr sz="2200" dirty="0">
                <a:solidFill>
                  <a:srgbClr val="002F73"/>
                </a:solidFill>
                <a:latin typeface="Arial MT"/>
                <a:cs typeface="Arial MT"/>
              </a:rPr>
              <a:t> con</a:t>
            </a:r>
            <a:endParaRPr sz="2200">
              <a:latin typeface="Arial MT"/>
              <a:cs typeface="Arial MT"/>
            </a:endParaRPr>
          </a:p>
        </p:txBody>
      </p:sp>
      <p:sp>
        <p:nvSpPr>
          <p:cNvPr id="5" name="object 5"/>
          <p:cNvSpPr txBox="1"/>
          <p:nvPr/>
        </p:nvSpPr>
        <p:spPr>
          <a:xfrm>
            <a:off x="64956" y="1356603"/>
            <a:ext cx="8899525" cy="330200"/>
          </a:xfrm>
          <a:prstGeom prst="rect">
            <a:avLst/>
          </a:prstGeom>
          <a:solidFill>
            <a:srgbClr val="DEDEDE"/>
          </a:solidFill>
        </p:spPr>
        <p:txBody>
          <a:bodyPr vert="horz" wrap="square" lIns="0" tIns="0" rIns="0" bIns="0" rtlCol="0">
            <a:spAutoFit/>
          </a:bodyPr>
          <a:lstStyle/>
          <a:p>
            <a:pPr>
              <a:lnSpc>
                <a:spcPts val="2535"/>
              </a:lnSpc>
            </a:pPr>
            <a:r>
              <a:rPr sz="2200" dirty="0">
                <a:solidFill>
                  <a:srgbClr val="002F73"/>
                </a:solidFill>
                <a:latin typeface="Arial MT"/>
                <a:cs typeface="Arial MT"/>
              </a:rPr>
              <a:t>solidi,</a:t>
            </a:r>
            <a:r>
              <a:rPr sz="2200" spc="-5" dirty="0">
                <a:solidFill>
                  <a:srgbClr val="002F73"/>
                </a:solidFill>
                <a:latin typeface="Arial MT"/>
                <a:cs typeface="Arial MT"/>
              </a:rPr>
              <a:t> </a:t>
            </a:r>
            <a:r>
              <a:rPr sz="2200" dirty="0">
                <a:solidFill>
                  <a:srgbClr val="002F73"/>
                </a:solidFill>
                <a:latin typeface="Arial MT"/>
                <a:cs typeface="Arial MT"/>
              </a:rPr>
              <a:t>liquidi evapori ad </a:t>
            </a:r>
            <a:r>
              <a:rPr sz="2200" spc="-5" dirty="0">
                <a:solidFill>
                  <a:srgbClr val="002F73"/>
                </a:solidFill>
                <a:latin typeface="Arial MT"/>
                <a:cs typeface="Arial MT"/>
              </a:rPr>
              <a:t>alta</a:t>
            </a:r>
            <a:r>
              <a:rPr sz="2200" dirty="0">
                <a:solidFill>
                  <a:srgbClr val="002F73"/>
                </a:solidFill>
                <a:latin typeface="Arial MT"/>
                <a:cs typeface="Arial MT"/>
              </a:rPr>
              <a:t> </a:t>
            </a:r>
            <a:r>
              <a:rPr sz="2200" spc="-5" dirty="0">
                <a:solidFill>
                  <a:srgbClr val="002F73"/>
                </a:solidFill>
                <a:latin typeface="Arial MT"/>
                <a:cs typeface="Arial MT"/>
              </a:rPr>
              <a:t>temperatura, </a:t>
            </a:r>
            <a:r>
              <a:rPr sz="2200" dirty="0">
                <a:solidFill>
                  <a:srgbClr val="002F73"/>
                </a:solidFill>
                <a:latin typeface="Arial MT"/>
                <a:cs typeface="Arial MT"/>
              </a:rPr>
              <a:t>o da </a:t>
            </a:r>
            <a:r>
              <a:rPr sz="2200" spc="-5" dirty="0">
                <a:solidFill>
                  <a:srgbClr val="002F73"/>
                </a:solidFill>
                <a:latin typeface="Arial MT"/>
                <a:cs typeface="Arial MT"/>
              </a:rPr>
              <a:t>sostanze</a:t>
            </a:r>
            <a:r>
              <a:rPr sz="2200" dirty="0">
                <a:solidFill>
                  <a:srgbClr val="002F73"/>
                </a:solidFill>
                <a:latin typeface="Arial MT"/>
                <a:cs typeface="Arial MT"/>
              </a:rPr>
              <a:t> chimiche acide</a:t>
            </a:r>
            <a:endParaRPr sz="2200">
              <a:latin typeface="Arial MT"/>
              <a:cs typeface="Arial MT"/>
            </a:endParaRPr>
          </a:p>
        </p:txBody>
      </p:sp>
      <p:sp>
        <p:nvSpPr>
          <p:cNvPr id="6" name="object 6"/>
          <p:cNvSpPr txBox="1"/>
          <p:nvPr/>
        </p:nvSpPr>
        <p:spPr>
          <a:xfrm>
            <a:off x="64956" y="1686803"/>
            <a:ext cx="6892925" cy="584200"/>
          </a:xfrm>
          <a:prstGeom prst="rect">
            <a:avLst/>
          </a:prstGeom>
          <a:solidFill>
            <a:srgbClr val="DEDEDE"/>
          </a:solidFill>
        </p:spPr>
        <p:txBody>
          <a:bodyPr vert="horz" wrap="square" lIns="0" tIns="0" rIns="0" bIns="0" rtlCol="0">
            <a:spAutoFit/>
          </a:bodyPr>
          <a:lstStyle/>
          <a:p>
            <a:pPr>
              <a:lnSpc>
                <a:spcPts val="2535"/>
              </a:lnSpc>
            </a:pPr>
            <a:r>
              <a:rPr sz="2200" dirty="0">
                <a:solidFill>
                  <a:srgbClr val="002F73"/>
                </a:solidFill>
                <a:latin typeface="Arial MT"/>
                <a:cs typeface="Arial MT"/>
              </a:rPr>
              <a:t>o</a:t>
            </a:r>
            <a:r>
              <a:rPr sz="2200" spc="-5" dirty="0">
                <a:solidFill>
                  <a:srgbClr val="002F73"/>
                </a:solidFill>
                <a:latin typeface="Arial MT"/>
                <a:cs typeface="Arial MT"/>
              </a:rPr>
              <a:t> </a:t>
            </a:r>
            <a:r>
              <a:rPr sz="2200" dirty="0">
                <a:solidFill>
                  <a:srgbClr val="002F73"/>
                </a:solidFill>
                <a:latin typeface="Arial MT"/>
                <a:cs typeface="Arial MT"/>
              </a:rPr>
              <a:t>basiche,</a:t>
            </a:r>
            <a:r>
              <a:rPr sz="2200" spc="-10" dirty="0">
                <a:solidFill>
                  <a:srgbClr val="002F73"/>
                </a:solidFill>
                <a:latin typeface="Arial MT"/>
                <a:cs typeface="Arial MT"/>
              </a:rPr>
              <a:t> </a:t>
            </a:r>
            <a:r>
              <a:rPr sz="2200" dirty="0">
                <a:solidFill>
                  <a:srgbClr val="002F73"/>
                </a:solidFill>
                <a:latin typeface="Arial MT"/>
                <a:cs typeface="Arial MT"/>
              </a:rPr>
              <a:t>o da</a:t>
            </a:r>
            <a:r>
              <a:rPr sz="2200" spc="-5" dirty="0">
                <a:solidFill>
                  <a:srgbClr val="002F73"/>
                </a:solidFill>
                <a:latin typeface="Arial MT"/>
                <a:cs typeface="Arial MT"/>
              </a:rPr>
              <a:t> corrente</a:t>
            </a:r>
            <a:r>
              <a:rPr sz="2200" dirty="0">
                <a:solidFill>
                  <a:srgbClr val="002F73"/>
                </a:solidFill>
                <a:latin typeface="Arial MT"/>
                <a:cs typeface="Arial MT"/>
              </a:rPr>
              <a:t> </a:t>
            </a:r>
            <a:r>
              <a:rPr sz="2200" spc="-5" dirty="0">
                <a:solidFill>
                  <a:srgbClr val="002F73"/>
                </a:solidFill>
                <a:latin typeface="Arial MT"/>
                <a:cs typeface="Arial MT"/>
              </a:rPr>
              <a:t>elettrica,</a:t>
            </a:r>
            <a:r>
              <a:rPr sz="2200" spc="-10" dirty="0">
                <a:solidFill>
                  <a:srgbClr val="002F73"/>
                </a:solidFill>
                <a:latin typeface="Arial MT"/>
                <a:cs typeface="Arial MT"/>
              </a:rPr>
              <a:t> </a:t>
            </a:r>
            <a:r>
              <a:rPr sz="2200" dirty="0">
                <a:solidFill>
                  <a:srgbClr val="002F73"/>
                </a:solidFill>
                <a:latin typeface="Arial MT"/>
                <a:cs typeface="Arial MT"/>
              </a:rPr>
              <a:t>o da</a:t>
            </a:r>
            <a:r>
              <a:rPr sz="2200" spc="-5" dirty="0">
                <a:solidFill>
                  <a:srgbClr val="002F73"/>
                </a:solidFill>
                <a:latin typeface="Arial MT"/>
                <a:cs typeface="Arial MT"/>
              </a:rPr>
              <a:t> </a:t>
            </a:r>
            <a:r>
              <a:rPr sz="2200" dirty="0">
                <a:solidFill>
                  <a:srgbClr val="002F73"/>
                </a:solidFill>
                <a:latin typeface="Arial MT"/>
                <a:cs typeface="Arial MT"/>
              </a:rPr>
              <a:t>radiazioni (sole).</a:t>
            </a:r>
            <a:endParaRPr sz="2200">
              <a:latin typeface="Arial MT"/>
              <a:cs typeface="Arial MT"/>
            </a:endParaRPr>
          </a:p>
        </p:txBody>
      </p:sp>
      <p:sp>
        <p:nvSpPr>
          <p:cNvPr id="7" name="object 7"/>
          <p:cNvSpPr txBox="1"/>
          <p:nvPr/>
        </p:nvSpPr>
        <p:spPr>
          <a:xfrm>
            <a:off x="52256" y="2487087"/>
            <a:ext cx="7776845" cy="360680"/>
          </a:xfrm>
          <a:prstGeom prst="rect">
            <a:avLst/>
          </a:prstGeom>
        </p:spPr>
        <p:txBody>
          <a:bodyPr vert="horz" wrap="square" lIns="0" tIns="12700" rIns="0" bIns="0" rtlCol="0">
            <a:spAutoFit/>
          </a:bodyPr>
          <a:lstStyle/>
          <a:p>
            <a:pPr marL="12700">
              <a:lnSpc>
                <a:spcPct val="100000"/>
              </a:lnSpc>
              <a:spcBef>
                <a:spcPts val="100"/>
              </a:spcBef>
            </a:pPr>
            <a:r>
              <a:rPr sz="2200" dirty="0">
                <a:solidFill>
                  <a:srgbClr val="002F73"/>
                </a:solidFill>
                <a:latin typeface="Arial MT"/>
                <a:cs typeface="Arial MT"/>
              </a:rPr>
              <a:t>Sono</a:t>
            </a:r>
            <a:r>
              <a:rPr sz="2200" spc="-5" dirty="0">
                <a:solidFill>
                  <a:srgbClr val="002F73"/>
                </a:solidFill>
                <a:latin typeface="Arial MT"/>
                <a:cs typeface="Arial MT"/>
              </a:rPr>
              <a:t> classificate</a:t>
            </a:r>
            <a:r>
              <a:rPr sz="2200" dirty="0">
                <a:solidFill>
                  <a:srgbClr val="002F73"/>
                </a:solidFill>
                <a:latin typeface="Arial MT"/>
                <a:cs typeface="Arial MT"/>
              </a:rPr>
              <a:t> in 3 gradi in</a:t>
            </a:r>
            <a:r>
              <a:rPr sz="2200" spc="-5" dirty="0">
                <a:solidFill>
                  <a:srgbClr val="002F73"/>
                </a:solidFill>
                <a:latin typeface="Arial MT"/>
                <a:cs typeface="Arial MT"/>
              </a:rPr>
              <a:t> </a:t>
            </a:r>
            <a:r>
              <a:rPr sz="2200" dirty="0">
                <a:solidFill>
                  <a:srgbClr val="002F73"/>
                </a:solidFill>
                <a:latin typeface="Arial MT"/>
                <a:cs typeface="Arial MT"/>
              </a:rPr>
              <a:t>base alla </a:t>
            </a:r>
            <a:r>
              <a:rPr sz="2200" spc="-5" dirty="0">
                <a:solidFill>
                  <a:srgbClr val="002F73"/>
                </a:solidFill>
                <a:latin typeface="Arial MT"/>
                <a:cs typeface="Arial MT"/>
              </a:rPr>
              <a:t>profondità</a:t>
            </a:r>
            <a:r>
              <a:rPr sz="2200" dirty="0">
                <a:solidFill>
                  <a:srgbClr val="002F73"/>
                </a:solidFill>
                <a:latin typeface="Arial MT"/>
                <a:cs typeface="Arial MT"/>
              </a:rPr>
              <a:t> delle lesioni:</a:t>
            </a:r>
            <a:endParaRPr sz="2200" dirty="0">
              <a:latin typeface="Arial MT"/>
              <a:cs typeface="Arial MT"/>
            </a:endParaRPr>
          </a:p>
        </p:txBody>
      </p:sp>
      <p:pic>
        <p:nvPicPr>
          <p:cNvPr id="8" name="object 8"/>
          <p:cNvPicPr/>
          <p:nvPr/>
        </p:nvPicPr>
        <p:blipFill>
          <a:blip r:embed="rId2" cstate="print"/>
          <a:stretch>
            <a:fillRect/>
          </a:stretch>
        </p:blipFill>
        <p:spPr>
          <a:xfrm>
            <a:off x="1505211" y="3106781"/>
            <a:ext cx="6019014" cy="298286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4800" y="914400"/>
            <a:ext cx="8234045" cy="581248"/>
          </a:xfrm>
          <a:prstGeom prst="rect">
            <a:avLst/>
          </a:prstGeom>
        </p:spPr>
        <p:txBody>
          <a:bodyPr vert="horz" wrap="square" lIns="0" tIns="27939" rIns="0" bIns="0" rtlCol="0">
            <a:spAutoFit/>
          </a:bodyPr>
          <a:lstStyle/>
          <a:p>
            <a:pPr marL="12700" marR="5080" algn="ctr">
              <a:lnSpc>
                <a:spcPts val="2100"/>
              </a:lnSpc>
              <a:spcBef>
                <a:spcPts val="219"/>
              </a:spcBef>
            </a:pPr>
            <a:r>
              <a:rPr sz="2800" spc="-5" dirty="0">
                <a:latin typeface="Arial MT"/>
                <a:cs typeface="Arial MT"/>
              </a:rPr>
              <a:t>Quindi</a:t>
            </a:r>
            <a:r>
              <a:rPr sz="2800" spc="5" dirty="0">
                <a:latin typeface="Arial MT"/>
                <a:cs typeface="Arial MT"/>
              </a:rPr>
              <a:t> </a:t>
            </a:r>
            <a:r>
              <a:rPr sz="2800" dirty="0">
                <a:latin typeface="Arial MT"/>
                <a:cs typeface="Arial MT"/>
              </a:rPr>
              <a:t>il</a:t>
            </a:r>
            <a:r>
              <a:rPr sz="2800" spc="5" dirty="0">
                <a:latin typeface="Arial MT"/>
                <a:cs typeface="Arial MT"/>
              </a:rPr>
              <a:t> </a:t>
            </a:r>
            <a:r>
              <a:rPr sz="2800" dirty="0">
                <a:latin typeface="Arial MT"/>
                <a:cs typeface="Arial MT"/>
              </a:rPr>
              <a:t>primo</a:t>
            </a:r>
            <a:r>
              <a:rPr sz="2800" spc="10" dirty="0">
                <a:latin typeface="Arial MT"/>
                <a:cs typeface="Arial MT"/>
              </a:rPr>
              <a:t> </a:t>
            </a:r>
            <a:r>
              <a:rPr sz="2800" spc="-5" dirty="0">
                <a:latin typeface="Arial MT"/>
                <a:cs typeface="Arial MT"/>
              </a:rPr>
              <a:t>soccorritore</a:t>
            </a:r>
            <a:r>
              <a:rPr sz="2800" spc="5" dirty="0">
                <a:latin typeface="Arial MT"/>
                <a:cs typeface="Arial MT"/>
              </a:rPr>
              <a:t> </a:t>
            </a:r>
            <a:r>
              <a:rPr sz="2800" dirty="0">
                <a:latin typeface="Arial MT"/>
                <a:cs typeface="Arial MT"/>
              </a:rPr>
              <a:t>è</a:t>
            </a:r>
            <a:r>
              <a:rPr sz="2800" spc="10" dirty="0">
                <a:latin typeface="Arial MT"/>
                <a:cs typeface="Arial MT"/>
              </a:rPr>
              <a:t> </a:t>
            </a:r>
            <a:r>
              <a:rPr sz="2800" dirty="0">
                <a:latin typeface="Arial MT"/>
                <a:cs typeface="Arial MT"/>
              </a:rPr>
              <a:t>il</a:t>
            </a:r>
            <a:r>
              <a:rPr sz="2800" spc="5" dirty="0">
                <a:latin typeface="Arial MT"/>
                <a:cs typeface="Arial MT"/>
              </a:rPr>
              <a:t> </a:t>
            </a:r>
            <a:r>
              <a:rPr sz="2800" spc="-5" dirty="0">
                <a:latin typeface="Arial MT"/>
                <a:cs typeface="Arial MT"/>
              </a:rPr>
              <a:t>ponte</a:t>
            </a:r>
            <a:r>
              <a:rPr sz="2800" spc="10" dirty="0">
                <a:latin typeface="Arial MT"/>
                <a:cs typeface="Arial MT"/>
              </a:rPr>
              <a:t> </a:t>
            </a:r>
            <a:r>
              <a:rPr sz="2800" spc="-5" dirty="0" err="1">
                <a:latin typeface="Arial MT"/>
                <a:cs typeface="Arial MT"/>
              </a:rPr>
              <a:t>tra</a:t>
            </a:r>
            <a:r>
              <a:rPr sz="2800" spc="5" dirty="0">
                <a:latin typeface="Arial MT"/>
                <a:cs typeface="Arial MT"/>
              </a:rPr>
              <a:t> </a:t>
            </a:r>
            <a:br>
              <a:rPr lang="it-IT" sz="2800" spc="5" dirty="0">
                <a:latin typeface="Arial MT"/>
                <a:cs typeface="Arial MT"/>
              </a:rPr>
            </a:br>
            <a:r>
              <a:rPr sz="2800" spc="-5" dirty="0" err="1">
                <a:latin typeface="Arial MT"/>
                <a:cs typeface="Arial MT"/>
              </a:rPr>
              <a:t>l’evento</a:t>
            </a:r>
            <a:r>
              <a:rPr sz="2800" spc="10" dirty="0">
                <a:latin typeface="Arial MT"/>
                <a:cs typeface="Arial MT"/>
              </a:rPr>
              <a:t> </a:t>
            </a:r>
            <a:r>
              <a:rPr sz="2800" spc="-5" dirty="0">
                <a:latin typeface="Arial MT"/>
                <a:cs typeface="Arial MT"/>
              </a:rPr>
              <a:t>(infortunio,</a:t>
            </a:r>
            <a:r>
              <a:rPr sz="2800" dirty="0">
                <a:latin typeface="Arial MT"/>
                <a:cs typeface="Arial MT"/>
              </a:rPr>
              <a:t> malore) e</a:t>
            </a:r>
            <a:r>
              <a:rPr sz="2800" spc="10" dirty="0">
                <a:latin typeface="Arial MT"/>
                <a:cs typeface="Arial MT"/>
              </a:rPr>
              <a:t> </a:t>
            </a:r>
            <a:r>
              <a:rPr sz="2800" dirty="0">
                <a:latin typeface="Arial MT"/>
                <a:cs typeface="Arial MT"/>
              </a:rPr>
              <a:t>il</a:t>
            </a:r>
            <a:r>
              <a:rPr sz="2800" spc="5" dirty="0">
                <a:latin typeface="Arial MT"/>
                <a:cs typeface="Arial MT"/>
              </a:rPr>
              <a:t> </a:t>
            </a:r>
            <a:r>
              <a:rPr sz="2800" dirty="0">
                <a:latin typeface="Arial MT"/>
                <a:cs typeface="Arial MT"/>
              </a:rPr>
              <a:t>soccorso </a:t>
            </a:r>
            <a:r>
              <a:rPr sz="2800" spc="-484" dirty="0">
                <a:latin typeface="Arial MT"/>
                <a:cs typeface="Arial MT"/>
              </a:rPr>
              <a:t> </a:t>
            </a:r>
            <a:r>
              <a:rPr sz="2800" spc="-5" dirty="0">
                <a:latin typeface="Arial MT"/>
                <a:cs typeface="Arial MT"/>
              </a:rPr>
              <a:t>qualificato</a:t>
            </a:r>
            <a:endParaRPr sz="2800" dirty="0">
              <a:latin typeface="Arial MT"/>
              <a:cs typeface="Arial MT"/>
            </a:endParaRPr>
          </a:p>
        </p:txBody>
      </p:sp>
      <p:pic>
        <p:nvPicPr>
          <p:cNvPr id="3" name="object 3"/>
          <p:cNvPicPr/>
          <p:nvPr/>
        </p:nvPicPr>
        <p:blipFill>
          <a:blip r:embed="rId3" cstate="print"/>
          <a:stretch>
            <a:fillRect/>
          </a:stretch>
        </p:blipFill>
        <p:spPr>
          <a:xfrm>
            <a:off x="533400" y="2146300"/>
            <a:ext cx="3162300" cy="2565399"/>
          </a:xfrm>
          <a:prstGeom prst="rect">
            <a:avLst/>
          </a:prstGeom>
        </p:spPr>
      </p:pic>
      <p:pic>
        <p:nvPicPr>
          <p:cNvPr id="4" name="object 4"/>
          <p:cNvPicPr/>
          <p:nvPr/>
        </p:nvPicPr>
        <p:blipFill>
          <a:blip r:embed="rId4" cstate="print"/>
          <a:stretch>
            <a:fillRect/>
          </a:stretch>
        </p:blipFill>
        <p:spPr>
          <a:xfrm>
            <a:off x="4800600" y="2362199"/>
            <a:ext cx="3810000" cy="2133599"/>
          </a:xfrm>
          <a:prstGeom prst="rect">
            <a:avLst/>
          </a:prstGeom>
        </p:spPr>
      </p:pic>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0233" y="1126041"/>
            <a:ext cx="8420100" cy="330200"/>
          </a:xfrm>
          <a:prstGeom prst="rect">
            <a:avLst/>
          </a:prstGeom>
          <a:solidFill>
            <a:srgbClr val="DEDEDE"/>
          </a:solidFill>
        </p:spPr>
        <p:txBody>
          <a:bodyPr vert="horz" wrap="square" lIns="0" tIns="0" rIns="0" bIns="0" rtlCol="0">
            <a:spAutoFit/>
          </a:bodyPr>
          <a:lstStyle/>
          <a:p>
            <a:pPr>
              <a:lnSpc>
                <a:spcPts val="2535"/>
              </a:lnSpc>
            </a:pPr>
            <a:r>
              <a:rPr sz="2200" b="1" spc="-5" dirty="0">
                <a:solidFill>
                  <a:srgbClr val="002F73"/>
                </a:solidFill>
                <a:latin typeface="Arial"/>
                <a:cs typeface="Arial"/>
              </a:rPr>
              <a:t>1°</a:t>
            </a:r>
            <a:r>
              <a:rPr sz="2200" b="1" spc="10" dirty="0">
                <a:solidFill>
                  <a:srgbClr val="002F73"/>
                </a:solidFill>
                <a:latin typeface="Arial"/>
                <a:cs typeface="Arial"/>
              </a:rPr>
              <a:t> </a:t>
            </a:r>
            <a:r>
              <a:rPr sz="2200" b="1" spc="-5" dirty="0">
                <a:solidFill>
                  <a:srgbClr val="002F73"/>
                </a:solidFill>
                <a:latin typeface="Arial"/>
                <a:cs typeface="Arial"/>
              </a:rPr>
              <a:t>GRADO</a:t>
            </a:r>
            <a:r>
              <a:rPr sz="2200" spc="-5" dirty="0">
                <a:solidFill>
                  <a:srgbClr val="002F73"/>
                </a:solidFill>
              </a:rPr>
              <a:t>:</a:t>
            </a:r>
            <a:r>
              <a:rPr sz="2200" spc="5" dirty="0">
                <a:solidFill>
                  <a:srgbClr val="002F73"/>
                </a:solidFill>
              </a:rPr>
              <a:t> </a:t>
            </a:r>
            <a:r>
              <a:rPr sz="2200" spc="-5" dirty="0">
                <a:solidFill>
                  <a:srgbClr val="002F73"/>
                </a:solidFill>
              </a:rPr>
              <a:t>ustione</a:t>
            </a:r>
            <a:r>
              <a:rPr sz="2200" spc="10" dirty="0">
                <a:solidFill>
                  <a:srgbClr val="002F73"/>
                </a:solidFill>
              </a:rPr>
              <a:t> </a:t>
            </a:r>
            <a:r>
              <a:rPr sz="2200" spc="-5" dirty="0">
                <a:solidFill>
                  <a:srgbClr val="002F73"/>
                </a:solidFill>
              </a:rPr>
              <a:t>superficiale</a:t>
            </a:r>
            <a:r>
              <a:rPr sz="2200" spc="15" dirty="0">
                <a:solidFill>
                  <a:srgbClr val="002F73"/>
                </a:solidFill>
              </a:rPr>
              <a:t> </a:t>
            </a:r>
            <a:r>
              <a:rPr sz="2200" dirty="0">
                <a:solidFill>
                  <a:srgbClr val="002F73"/>
                </a:solidFill>
              </a:rPr>
              <a:t>che</a:t>
            </a:r>
            <a:r>
              <a:rPr sz="2200" spc="10" dirty="0">
                <a:solidFill>
                  <a:srgbClr val="002F73"/>
                </a:solidFill>
              </a:rPr>
              <a:t> </a:t>
            </a:r>
            <a:r>
              <a:rPr sz="2200" dirty="0">
                <a:solidFill>
                  <a:srgbClr val="002F73"/>
                </a:solidFill>
              </a:rPr>
              <a:t>si</a:t>
            </a:r>
            <a:r>
              <a:rPr sz="2200" spc="10" dirty="0">
                <a:solidFill>
                  <a:srgbClr val="002F73"/>
                </a:solidFill>
              </a:rPr>
              <a:t> </a:t>
            </a:r>
            <a:r>
              <a:rPr sz="2200" spc="-5" dirty="0">
                <a:solidFill>
                  <a:srgbClr val="002F73"/>
                </a:solidFill>
              </a:rPr>
              <a:t>manifesta</a:t>
            </a:r>
            <a:r>
              <a:rPr sz="2200" spc="15" dirty="0">
                <a:solidFill>
                  <a:srgbClr val="002F73"/>
                </a:solidFill>
              </a:rPr>
              <a:t> </a:t>
            </a:r>
            <a:r>
              <a:rPr sz="2200" dirty="0">
                <a:solidFill>
                  <a:srgbClr val="002F73"/>
                </a:solidFill>
              </a:rPr>
              <a:t>con</a:t>
            </a:r>
            <a:r>
              <a:rPr sz="2200" spc="10" dirty="0">
                <a:solidFill>
                  <a:srgbClr val="002F73"/>
                </a:solidFill>
              </a:rPr>
              <a:t> </a:t>
            </a:r>
            <a:r>
              <a:rPr sz="2200" spc="-5" dirty="0">
                <a:solidFill>
                  <a:srgbClr val="002F73"/>
                </a:solidFill>
              </a:rPr>
              <a:t>arrossamento</a:t>
            </a:r>
            <a:endParaRPr sz="2200">
              <a:latin typeface="Arial"/>
              <a:cs typeface="Arial"/>
            </a:endParaRPr>
          </a:p>
        </p:txBody>
      </p:sp>
      <p:sp>
        <p:nvSpPr>
          <p:cNvPr id="3" name="object 3"/>
          <p:cNvSpPr txBox="1"/>
          <p:nvPr/>
        </p:nvSpPr>
        <p:spPr>
          <a:xfrm>
            <a:off x="240233" y="1456241"/>
            <a:ext cx="2482215" cy="330200"/>
          </a:xfrm>
          <a:prstGeom prst="rect">
            <a:avLst/>
          </a:prstGeom>
          <a:solidFill>
            <a:srgbClr val="DEDEDE"/>
          </a:solidFill>
        </p:spPr>
        <p:txBody>
          <a:bodyPr vert="horz" wrap="square" lIns="0" tIns="0" rIns="0" bIns="0" rtlCol="0">
            <a:spAutoFit/>
          </a:bodyPr>
          <a:lstStyle/>
          <a:p>
            <a:pPr>
              <a:lnSpc>
                <a:spcPts val="2535"/>
              </a:lnSpc>
            </a:pPr>
            <a:r>
              <a:rPr sz="2200" dirty="0">
                <a:solidFill>
                  <a:srgbClr val="002F73"/>
                </a:solidFill>
                <a:latin typeface="Arial MT"/>
                <a:cs typeface="Arial MT"/>
              </a:rPr>
              <a:t>della</a:t>
            </a:r>
            <a:r>
              <a:rPr sz="2200" spc="-15" dirty="0">
                <a:solidFill>
                  <a:srgbClr val="002F73"/>
                </a:solidFill>
                <a:latin typeface="Arial MT"/>
                <a:cs typeface="Arial MT"/>
              </a:rPr>
              <a:t> </a:t>
            </a:r>
            <a:r>
              <a:rPr sz="2200" spc="-5" dirty="0">
                <a:solidFill>
                  <a:srgbClr val="002F73"/>
                </a:solidFill>
                <a:latin typeface="Arial MT"/>
                <a:cs typeface="Arial MT"/>
              </a:rPr>
              <a:t>cute</a:t>
            </a:r>
            <a:r>
              <a:rPr sz="2200" spc="-15" dirty="0">
                <a:solidFill>
                  <a:srgbClr val="002F73"/>
                </a:solidFill>
                <a:latin typeface="Arial MT"/>
                <a:cs typeface="Arial MT"/>
              </a:rPr>
              <a:t> </a:t>
            </a:r>
            <a:r>
              <a:rPr sz="2200" spc="-5" dirty="0">
                <a:solidFill>
                  <a:srgbClr val="002F73"/>
                </a:solidFill>
                <a:latin typeface="Arial MT"/>
                <a:cs typeface="Arial MT"/>
              </a:rPr>
              <a:t>(eritema).</a:t>
            </a:r>
            <a:endParaRPr sz="2200">
              <a:latin typeface="Arial MT"/>
              <a:cs typeface="Arial MT"/>
            </a:endParaRPr>
          </a:p>
        </p:txBody>
      </p:sp>
      <p:pic>
        <p:nvPicPr>
          <p:cNvPr id="4" name="object 4"/>
          <p:cNvPicPr/>
          <p:nvPr/>
        </p:nvPicPr>
        <p:blipFill>
          <a:blip r:embed="rId2" cstate="print"/>
          <a:stretch>
            <a:fillRect/>
          </a:stretch>
        </p:blipFill>
        <p:spPr>
          <a:xfrm>
            <a:off x="221760" y="2438400"/>
            <a:ext cx="4201420" cy="2289235"/>
          </a:xfrm>
          <a:prstGeom prst="rect">
            <a:avLst/>
          </a:prstGeom>
        </p:spPr>
      </p:pic>
      <p:pic>
        <p:nvPicPr>
          <p:cNvPr id="5" name="object 5"/>
          <p:cNvPicPr/>
          <p:nvPr/>
        </p:nvPicPr>
        <p:blipFill>
          <a:blip r:embed="rId3" cstate="print"/>
          <a:stretch>
            <a:fillRect/>
          </a:stretch>
        </p:blipFill>
        <p:spPr>
          <a:xfrm>
            <a:off x="4484716" y="2664416"/>
            <a:ext cx="4659283" cy="2396627"/>
          </a:xfrm>
          <a:prstGeom prst="rect">
            <a:avLst/>
          </a:prstGeom>
        </p:spPr>
      </p:pic>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24848" y="314740"/>
            <a:ext cx="6432550" cy="330200"/>
          </a:xfrm>
          <a:custGeom>
            <a:avLst/>
            <a:gdLst/>
            <a:ahLst/>
            <a:cxnLst/>
            <a:rect l="l" t="t" r="r" b="b"/>
            <a:pathLst>
              <a:path w="6432550" h="330200">
                <a:moveTo>
                  <a:pt x="6432476" y="0"/>
                </a:moveTo>
                <a:lnTo>
                  <a:pt x="0" y="0"/>
                </a:lnTo>
                <a:lnTo>
                  <a:pt x="0" y="330200"/>
                </a:lnTo>
                <a:lnTo>
                  <a:pt x="6432476" y="330200"/>
                </a:lnTo>
                <a:lnTo>
                  <a:pt x="6432476" y="0"/>
                </a:lnTo>
                <a:close/>
              </a:path>
            </a:pathLst>
          </a:custGeom>
          <a:solidFill>
            <a:srgbClr val="DEDEDE"/>
          </a:solidFill>
        </p:spPr>
        <p:txBody>
          <a:bodyPr wrap="square" lIns="0" tIns="0" rIns="0" bIns="0" rtlCol="0"/>
          <a:lstStyle/>
          <a:p>
            <a:endParaRPr/>
          </a:p>
        </p:txBody>
      </p:sp>
      <p:sp>
        <p:nvSpPr>
          <p:cNvPr id="3" name="object 3"/>
          <p:cNvSpPr txBox="1">
            <a:spLocks noGrp="1"/>
          </p:cNvSpPr>
          <p:nvPr>
            <p:ph type="title"/>
          </p:nvPr>
        </p:nvSpPr>
        <p:spPr>
          <a:xfrm>
            <a:off x="1336393" y="248484"/>
            <a:ext cx="6458585" cy="360680"/>
          </a:xfrm>
          <a:prstGeom prst="rect">
            <a:avLst/>
          </a:prstGeom>
        </p:spPr>
        <p:txBody>
          <a:bodyPr vert="horz" wrap="square" lIns="0" tIns="12700" rIns="0" bIns="0" rtlCol="0">
            <a:spAutoFit/>
          </a:bodyPr>
          <a:lstStyle/>
          <a:p>
            <a:pPr marL="12700">
              <a:lnSpc>
                <a:spcPct val="100000"/>
              </a:lnSpc>
              <a:spcBef>
                <a:spcPts val="100"/>
              </a:spcBef>
            </a:pPr>
            <a:r>
              <a:rPr sz="2200" b="1" spc="-5" dirty="0">
                <a:solidFill>
                  <a:srgbClr val="002F73"/>
                </a:solidFill>
                <a:latin typeface="Arial"/>
                <a:cs typeface="Arial"/>
              </a:rPr>
              <a:t>2°</a:t>
            </a:r>
            <a:r>
              <a:rPr sz="2200" b="1" spc="-10" dirty="0">
                <a:solidFill>
                  <a:srgbClr val="002F73"/>
                </a:solidFill>
                <a:latin typeface="Arial"/>
                <a:cs typeface="Arial"/>
              </a:rPr>
              <a:t> </a:t>
            </a:r>
            <a:r>
              <a:rPr sz="2200" b="1" spc="-5" dirty="0">
                <a:solidFill>
                  <a:srgbClr val="002F73"/>
                </a:solidFill>
                <a:latin typeface="Arial"/>
                <a:cs typeface="Arial"/>
              </a:rPr>
              <a:t>GRADO</a:t>
            </a:r>
            <a:r>
              <a:rPr sz="2200" spc="-5" dirty="0">
                <a:solidFill>
                  <a:srgbClr val="002F73"/>
                </a:solidFill>
              </a:rPr>
              <a:t>:</a:t>
            </a:r>
            <a:r>
              <a:rPr sz="2200" spc="-15" dirty="0">
                <a:solidFill>
                  <a:srgbClr val="002F73"/>
                </a:solidFill>
              </a:rPr>
              <a:t> </a:t>
            </a:r>
            <a:r>
              <a:rPr sz="2200" dirty="0">
                <a:solidFill>
                  <a:srgbClr val="002F73"/>
                </a:solidFill>
              </a:rPr>
              <a:t>compaiono</a:t>
            </a:r>
            <a:r>
              <a:rPr sz="2200" spc="-5" dirty="0">
                <a:solidFill>
                  <a:srgbClr val="002F73"/>
                </a:solidFill>
              </a:rPr>
              <a:t> </a:t>
            </a:r>
            <a:r>
              <a:rPr sz="2200" dirty="0">
                <a:solidFill>
                  <a:srgbClr val="002F73"/>
                </a:solidFill>
              </a:rPr>
              <a:t>bolle</a:t>
            </a:r>
            <a:r>
              <a:rPr sz="2200" spc="-10" dirty="0">
                <a:solidFill>
                  <a:srgbClr val="002F73"/>
                </a:solidFill>
              </a:rPr>
              <a:t> </a:t>
            </a:r>
            <a:r>
              <a:rPr sz="2200" spc="-5" dirty="0">
                <a:solidFill>
                  <a:srgbClr val="002F73"/>
                </a:solidFill>
              </a:rPr>
              <a:t>e/o</a:t>
            </a:r>
            <a:r>
              <a:rPr sz="2200" spc="-10" dirty="0">
                <a:solidFill>
                  <a:srgbClr val="002F73"/>
                </a:solidFill>
              </a:rPr>
              <a:t> </a:t>
            </a:r>
            <a:r>
              <a:rPr sz="2200" dirty="0">
                <a:solidFill>
                  <a:srgbClr val="002F73"/>
                </a:solidFill>
              </a:rPr>
              <a:t>vescicole</a:t>
            </a:r>
            <a:r>
              <a:rPr sz="2200" spc="-5" dirty="0">
                <a:solidFill>
                  <a:srgbClr val="002F73"/>
                </a:solidFill>
              </a:rPr>
              <a:t> </a:t>
            </a:r>
            <a:r>
              <a:rPr sz="2200" dirty="0">
                <a:solidFill>
                  <a:srgbClr val="002F73"/>
                </a:solidFill>
              </a:rPr>
              <a:t>e</a:t>
            </a:r>
            <a:r>
              <a:rPr sz="2200" spc="-10" dirty="0">
                <a:solidFill>
                  <a:srgbClr val="002F73"/>
                </a:solidFill>
              </a:rPr>
              <a:t> </a:t>
            </a:r>
            <a:r>
              <a:rPr sz="2200" dirty="0">
                <a:solidFill>
                  <a:srgbClr val="002F73"/>
                </a:solidFill>
              </a:rPr>
              <a:t>dolore.</a:t>
            </a:r>
            <a:endParaRPr sz="2200">
              <a:latin typeface="Arial"/>
              <a:cs typeface="Arial"/>
            </a:endParaRPr>
          </a:p>
        </p:txBody>
      </p:sp>
      <p:pic>
        <p:nvPicPr>
          <p:cNvPr id="4" name="object 4"/>
          <p:cNvPicPr/>
          <p:nvPr/>
        </p:nvPicPr>
        <p:blipFill>
          <a:blip r:embed="rId2" cstate="print"/>
          <a:stretch>
            <a:fillRect/>
          </a:stretch>
        </p:blipFill>
        <p:spPr>
          <a:xfrm>
            <a:off x="0" y="763324"/>
            <a:ext cx="4583360" cy="3002100"/>
          </a:xfrm>
          <a:prstGeom prst="rect">
            <a:avLst/>
          </a:prstGeom>
        </p:spPr>
      </p:pic>
      <p:pic>
        <p:nvPicPr>
          <p:cNvPr id="5" name="object 5"/>
          <p:cNvPicPr/>
          <p:nvPr/>
        </p:nvPicPr>
        <p:blipFill>
          <a:blip r:embed="rId3" cstate="print"/>
          <a:stretch>
            <a:fillRect/>
          </a:stretch>
        </p:blipFill>
        <p:spPr>
          <a:xfrm>
            <a:off x="4937010" y="680716"/>
            <a:ext cx="4206989" cy="3167319"/>
          </a:xfrm>
          <a:prstGeom prst="rect">
            <a:avLst/>
          </a:prstGeom>
        </p:spPr>
      </p:pic>
      <p:pic>
        <p:nvPicPr>
          <p:cNvPr id="6" name="object 6"/>
          <p:cNvPicPr/>
          <p:nvPr/>
        </p:nvPicPr>
        <p:blipFill>
          <a:blip r:embed="rId4" cstate="print"/>
          <a:stretch>
            <a:fillRect/>
          </a:stretch>
        </p:blipFill>
        <p:spPr>
          <a:xfrm>
            <a:off x="2441066" y="3429000"/>
            <a:ext cx="4585583" cy="2658084"/>
          </a:xfrm>
          <a:prstGeom prst="rect">
            <a:avLst/>
          </a:prstGeom>
        </p:spPr>
      </p:pic>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334" y="629919"/>
            <a:ext cx="8669020" cy="330200"/>
          </a:xfrm>
          <a:prstGeom prst="rect">
            <a:avLst/>
          </a:prstGeom>
          <a:solidFill>
            <a:srgbClr val="DEDEDE"/>
          </a:solidFill>
        </p:spPr>
        <p:txBody>
          <a:bodyPr vert="horz" wrap="square" lIns="0" tIns="0" rIns="0" bIns="0" rtlCol="0">
            <a:spAutoFit/>
          </a:bodyPr>
          <a:lstStyle/>
          <a:p>
            <a:pPr>
              <a:lnSpc>
                <a:spcPts val="2535"/>
              </a:lnSpc>
            </a:pPr>
            <a:r>
              <a:rPr sz="2200" b="1" spc="-5" dirty="0">
                <a:solidFill>
                  <a:srgbClr val="002F73"/>
                </a:solidFill>
                <a:latin typeface="Arial"/>
                <a:cs typeface="Arial"/>
              </a:rPr>
              <a:t>3°</a:t>
            </a:r>
            <a:r>
              <a:rPr sz="2200" b="1" dirty="0">
                <a:solidFill>
                  <a:srgbClr val="002F73"/>
                </a:solidFill>
                <a:latin typeface="Arial"/>
                <a:cs typeface="Arial"/>
              </a:rPr>
              <a:t> </a:t>
            </a:r>
            <a:r>
              <a:rPr sz="2200" b="1" spc="-5" dirty="0">
                <a:solidFill>
                  <a:srgbClr val="002F73"/>
                </a:solidFill>
                <a:latin typeface="Arial"/>
                <a:cs typeface="Arial"/>
              </a:rPr>
              <a:t>GRADO</a:t>
            </a:r>
            <a:r>
              <a:rPr sz="2200" spc="-5" dirty="0">
                <a:solidFill>
                  <a:srgbClr val="002F73"/>
                </a:solidFill>
              </a:rPr>
              <a:t>:</a:t>
            </a:r>
            <a:r>
              <a:rPr sz="2200" dirty="0">
                <a:solidFill>
                  <a:srgbClr val="002F73"/>
                </a:solidFill>
              </a:rPr>
              <a:t> </a:t>
            </a:r>
            <a:r>
              <a:rPr sz="2200" spc="-5" dirty="0">
                <a:solidFill>
                  <a:srgbClr val="002F73"/>
                </a:solidFill>
              </a:rPr>
              <a:t>distruzione</a:t>
            </a:r>
            <a:r>
              <a:rPr sz="2200" spc="5" dirty="0">
                <a:solidFill>
                  <a:srgbClr val="002F73"/>
                </a:solidFill>
              </a:rPr>
              <a:t> </a:t>
            </a:r>
            <a:r>
              <a:rPr sz="2200" dirty="0">
                <a:solidFill>
                  <a:srgbClr val="002F73"/>
                </a:solidFill>
              </a:rPr>
              <a:t>di</a:t>
            </a:r>
            <a:r>
              <a:rPr sz="2200" spc="5" dirty="0">
                <a:solidFill>
                  <a:srgbClr val="002F73"/>
                </a:solidFill>
              </a:rPr>
              <a:t> </a:t>
            </a:r>
            <a:r>
              <a:rPr sz="2200" spc="-5" dirty="0">
                <a:solidFill>
                  <a:srgbClr val="002F73"/>
                </a:solidFill>
              </a:rPr>
              <a:t>tutti</a:t>
            </a:r>
            <a:r>
              <a:rPr sz="2200" dirty="0">
                <a:solidFill>
                  <a:srgbClr val="002F73"/>
                </a:solidFill>
              </a:rPr>
              <a:t> gli</a:t>
            </a:r>
            <a:r>
              <a:rPr sz="2200" spc="5" dirty="0">
                <a:solidFill>
                  <a:srgbClr val="002F73"/>
                </a:solidFill>
              </a:rPr>
              <a:t> </a:t>
            </a:r>
            <a:r>
              <a:rPr sz="2200" spc="-5" dirty="0">
                <a:solidFill>
                  <a:srgbClr val="002F73"/>
                </a:solidFill>
              </a:rPr>
              <a:t>strati</a:t>
            </a:r>
            <a:r>
              <a:rPr sz="2200" spc="5" dirty="0">
                <a:solidFill>
                  <a:srgbClr val="002F73"/>
                </a:solidFill>
              </a:rPr>
              <a:t> </a:t>
            </a:r>
            <a:r>
              <a:rPr sz="2200" dirty="0">
                <a:solidFill>
                  <a:srgbClr val="002F73"/>
                </a:solidFill>
              </a:rPr>
              <a:t>della</a:t>
            </a:r>
            <a:r>
              <a:rPr sz="2200" spc="5" dirty="0">
                <a:solidFill>
                  <a:srgbClr val="002F73"/>
                </a:solidFill>
              </a:rPr>
              <a:t> </a:t>
            </a:r>
            <a:r>
              <a:rPr sz="2200" spc="-5" dirty="0">
                <a:solidFill>
                  <a:srgbClr val="002F73"/>
                </a:solidFill>
              </a:rPr>
              <a:t>cute</a:t>
            </a:r>
            <a:r>
              <a:rPr sz="2200" dirty="0">
                <a:solidFill>
                  <a:srgbClr val="002F73"/>
                </a:solidFill>
              </a:rPr>
              <a:t> ed</a:t>
            </a:r>
            <a:r>
              <a:rPr sz="2200" spc="5" dirty="0">
                <a:solidFill>
                  <a:srgbClr val="002F73"/>
                </a:solidFill>
              </a:rPr>
              <a:t> </a:t>
            </a:r>
            <a:r>
              <a:rPr sz="2200" dirty="0">
                <a:solidFill>
                  <a:srgbClr val="002F73"/>
                </a:solidFill>
              </a:rPr>
              <a:t>anche</a:t>
            </a:r>
            <a:r>
              <a:rPr sz="2200" spc="5" dirty="0">
                <a:solidFill>
                  <a:srgbClr val="002F73"/>
                </a:solidFill>
              </a:rPr>
              <a:t> </a:t>
            </a:r>
            <a:r>
              <a:rPr sz="2200" dirty="0">
                <a:solidFill>
                  <a:srgbClr val="002F73"/>
                </a:solidFill>
              </a:rPr>
              <a:t>dei</a:t>
            </a:r>
            <a:r>
              <a:rPr sz="2200" spc="5" dirty="0">
                <a:solidFill>
                  <a:srgbClr val="002F73"/>
                </a:solidFill>
              </a:rPr>
              <a:t> </a:t>
            </a:r>
            <a:r>
              <a:rPr sz="2200" spc="-5" dirty="0">
                <a:solidFill>
                  <a:srgbClr val="002F73"/>
                </a:solidFill>
              </a:rPr>
              <a:t>tessuti</a:t>
            </a:r>
            <a:endParaRPr sz="2200">
              <a:latin typeface="Arial"/>
              <a:cs typeface="Arial"/>
            </a:endParaRPr>
          </a:p>
        </p:txBody>
      </p:sp>
      <p:sp>
        <p:nvSpPr>
          <p:cNvPr id="3" name="object 3"/>
          <p:cNvSpPr txBox="1"/>
          <p:nvPr/>
        </p:nvSpPr>
        <p:spPr>
          <a:xfrm>
            <a:off x="231334" y="960119"/>
            <a:ext cx="3817620" cy="330200"/>
          </a:xfrm>
          <a:prstGeom prst="rect">
            <a:avLst/>
          </a:prstGeom>
          <a:solidFill>
            <a:srgbClr val="DEDEDE"/>
          </a:solidFill>
        </p:spPr>
        <p:txBody>
          <a:bodyPr vert="horz" wrap="square" lIns="0" tIns="0" rIns="0" bIns="0" rtlCol="0">
            <a:spAutoFit/>
          </a:bodyPr>
          <a:lstStyle/>
          <a:p>
            <a:pPr>
              <a:lnSpc>
                <a:spcPts val="2535"/>
              </a:lnSpc>
            </a:pPr>
            <a:r>
              <a:rPr sz="2200" spc="-5" dirty="0">
                <a:solidFill>
                  <a:srgbClr val="002F73"/>
                </a:solidFill>
                <a:latin typeface="Arial MT"/>
                <a:cs typeface="Arial MT"/>
              </a:rPr>
              <a:t>sottostanti</a:t>
            </a:r>
            <a:r>
              <a:rPr sz="2200" spc="5" dirty="0">
                <a:solidFill>
                  <a:srgbClr val="002F73"/>
                </a:solidFill>
                <a:latin typeface="Arial MT"/>
                <a:cs typeface="Arial MT"/>
              </a:rPr>
              <a:t> </a:t>
            </a:r>
            <a:r>
              <a:rPr sz="2200" spc="-5" dirty="0">
                <a:solidFill>
                  <a:srgbClr val="002F73"/>
                </a:solidFill>
                <a:latin typeface="Arial MT"/>
                <a:cs typeface="Arial MT"/>
              </a:rPr>
              <a:t>(cute</a:t>
            </a:r>
            <a:r>
              <a:rPr sz="2200" spc="10" dirty="0">
                <a:solidFill>
                  <a:srgbClr val="002F73"/>
                </a:solidFill>
                <a:latin typeface="Arial MT"/>
                <a:cs typeface="Arial MT"/>
              </a:rPr>
              <a:t> </a:t>
            </a:r>
            <a:r>
              <a:rPr sz="2200" spc="-5" dirty="0">
                <a:solidFill>
                  <a:srgbClr val="002F73"/>
                </a:solidFill>
                <a:latin typeface="Arial MT"/>
                <a:cs typeface="Arial MT"/>
              </a:rPr>
              <a:t>carbonizzata).</a:t>
            </a:r>
            <a:endParaRPr sz="2200">
              <a:latin typeface="Arial MT"/>
              <a:cs typeface="Arial MT"/>
            </a:endParaRPr>
          </a:p>
        </p:txBody>
      </p:sp>
      <p:pic>
        <p:nvPicPr>
          <p:cNvPr id="4" name="object 4"/>
          <p:cNvPicPr/>
          <p:nvPr/>
        </p:nvPicPr>
        <p:blipFill>
          <a:blip r:embed="rId2" cstate="print"/>
          <a:stretch>
            <a:fillRect/>
          </a:stretch>
        </p:blipFill>
        <p:spPr>
          <a:xfrm>
            <a:off x="231334" y="2057400"/>
            <a:ext cx="3896064" cy="3289300"/>
          </a:xfrm>
          <a:prstGeom prst="rect">
            <a:avLst/>
          </a:prstGeom>
        </p:spPr>
      </p:pic>
      <p:pic>
        <p:nvPicPr>
          <p:cNvPr id="5" name="object 5"/>
          <p:cNvPicPr/>
          <p:nvPr/>
        </p:nvPicPr>
        <p:blipFill>
          <a:blip r:embed="rId3" cstate="print"/>
          <a:stretch>
            <a:fillRect/>
          </a:stretch>
        </p:blipFill>
        <p:spPr>
          <a:xfrm>
            <a:off x="5638800" y="1368690"/>
            <a:ext cx="3086486" cy="4120619"/>
          </a:xfrm>
          <a:prstGeom prst="rect">
            <a:avLst/>
          </a:prstGeom>
        </p:spPr>
      </p:pic>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766186" y="730250"/>
            <a:ext cx="7366000" cy="698500"/>
          </a:xfrm>
          <a:prstGeom prst="rect">
            <a:avLst/>
          </a:prstGeom>
          <a:solidFill>
            <a:srgbClr val="DEDEDE"/>
          </a:solidFill>
        </p:spPr>
        <p:txBody>
          <a:bodyPr vert="horz" wrap="square" lIns="0" tIns="0" rIns="0" bIns="0" rtlCol="0">
            <a:spAutoFit/>
          </a:bodyPr>
          <a:lstStyle/>
          <a:p>
            <a:pPr>
              <a:lnSpc>
                <a:spcPts val="3415"/>
              </a:lnSpc>
            </a:pPr>
            <a:r>
              <a:rPr sz="2900" b="1" spc="-5" dirty="0">
                <a:solidFill>
                  <a:srgbClr val="FF2600"/>
                </a:solidFill>
                <a:latin typeface="Arial"/>
                <a:cs typeface="Arial"/>
              </a:rPr>
              <a:t>SONO</a:t>
            </a:r>
            <a:r>
              <a:rPr sz="2900" b="1" spc="-10" dirty="0">
                <a:solidFill>
                  <a:srgbClr val="FF2600"/>
                </a:solidFill>
                <a:latin typeface="Arial"/>
                <a:cs typeface="Arial"/>
              </a:rPr>
              <a:t> </a:t>
            </a:r>
            <a:r>
              <a:rPr sz="2900" b="1" spc="-25" dirty="0">
                <a:solidFill>
                  <a:srgbClr val="FF2600"/>
                </a:solidFill>
                <a:latin typeface="Arial"/>
                <a:cs typeface="Arial"/>
              </a:rPr>
              <a:t>CONSIDERATE</a:t>
            </a:r>
            <a:r>
              <a:rPr sz="2900" b="1" dirty="0">
                <a:solidFill>
                  <a:srgbClr val="FF2600"/>
                </a:solidFill>
                <a:latin typeface="Arial"/>
                <a:cs typeface="Arial"/>
              </a:rPr>
              <a:t> </a:t>
            </a:r>
            <a:r>
              <a:rPr sz="2900" b="1" spc="-45" dirty="0">
                <a:solidFill>
                  <a:srgbClr val="FF2600"/>
                </a:solidFill>
                <a:latin typeface="Arial"/>
                <a:cs typeface="Arial"/>
              </a:rPr>
              <a:t>GRAVI</a:t>
            </a:r>
            <a:r>
              <a:rPr sz="2900" b="1" spc="-5" dirty="0">
                <a:solidFill>
                  <a:srgbClr val="FF2600"/>
                </a:solidFill>
                <a:latin typeface="Arial"/>
                <a:cs typeface="Arial"/>
              </a:rPr>
              <a:t> LE</a:t>
            </a:r>
            <a:r>
              <a:rPr sz="2900" b="1" dirty="0">
                <a:solidFill>
                  <a:srgbClr val="FF2600"/>
                </a:solidFill>
                <a:latin typeface="Arial"/>
                <a:cs typeface="Arial"/>
              </a:rPr>
              <a:t> </a:t>
            </a:r>
            <a:r>
              <a:rPr sz="2900" b="1" spc="-5" dirty="0">
                <a:solidFill>
                  <a:srgbClr val="FF2600"/>
                </a:solidFill>
                <a:latin typeface="Arial"/>
                <a:cs typeface="Arial"/>
              </a:rPr>
              <a:t>USTIONI</a:t>
            </a:r>
            <a:r>
              <a:rPr sz="2900" spc="-5" dirty="0">
                <a:solidFill>
                  <a:srgbClr val="FF2600"/>
                </a:solidFill>
                <a:latin typeface="Arial MT"/>
                <a:cs typeface="Arial MT"/>
              </a:rPr>
              <a:t>:</a:t>
            </a:r>
            <a:endParaRPr sz="2900">
              <a:latin typeface="Arial MT"/>
              <a:cs typeface="Arial MT"/>
            </a:endParaRPr>
          </a:p>
        </p:txBody>
      </p:sp>
      <p:sp>
        <p:nvSpPr>
          <p:cNvPr id="4" name="object 4"/>
          <p:cNvSpPr txBox="1"/>
          <p:nvPr/>
        </p:nvSpPr>
        <p:spPr>
          <a:xfrm>
            <a:off x="742056" y="1954645"/>
            <a:ext cx="7390130" cy="698500"/>
          </a:xfrm>
          <a:prstGeom prst="rect">
            <a:avLst/>
          </a:prstGeom>
          <a:solidFill>
            <a:srgbClr val="DEDEDE"/>
          </a:solidFill>
        </p:spPr>
        <p:txBody>
          <a:bodyPr vert="horz" wrap="square" lIns="0" tIns="0" rIns="0" bIns="0" rtlCol="0">
            <a:spAutoFit/>
          </a:bodyPr>
          <a:lstStyle/>
          <a:p>
            <a:pPr>
              <a:lnSpc>
                <a:spcPts val="3415"/>
              </a:lnSpc>
            </a:pPr>
            <a:r>
              <a:rPr sz="2900" dirty="0">
                <a:solidFill>
                  <a:srgbClr val="002F73"/>
                </a:solidFill>
                <a:latin typeface="Arial MT"/>
                <a:cs typeface="Arial MT"/>
              </a:rPr>
              <a:t>Che</a:t>
            </a:r>
            <a:r>
              <a:rPr sz="2900" spc="5" dirty="0">
                <a:solidFill>
                  <a:srgbClr val="002F73"/>
                </a:solidFill>
                <a:latin typeface="Arial MT"/>
                <a:cs typeface="Arial MT"/>
              </a:rPr>
              <a:t> </a:t>
            </a:r>
            <a:r>
              <a:rPr sz="2900" spc="-5" dirty="0">
                <a:solidFill>
                  <a:srgbClr val="002F73"/>
                </a:solidFill>
                <a:latin typeface="Arial MT"/>
                <a:cs typeface="Arial MT"/>
              </a:rPr>
              <a:t>interessano</a:t>
            </a:r>
            <a:r>
              <a:rPr sz="2900" spc="5" dirty="0">
                <a:solidFill>
                  <a:srgbClr val="002F73"/>
                </a:solidFill>
                <a:latin typeface="Arial MT"/>
                <a:cs typeface="Arial MT"/>
              </a:rPr>
              <a:t> </a:t>
            </a:r>
            <a:r>
              <a:rPr sz="2900" dirty="0">
                <a:solidFill>
                  <a:srgbClr val="002F73"/>
                </a:solidFill>
                <a:latin typeface="Arial MT"/>
                <a:cs typeface="Arial MT"/>
              </a:rPr>
              <a:t>il</a:t>
            </a:r>
            <a:r>
              <a:rPr sz="2900" spc="10" dirty="0">
                <a:solidFill>
                  <a:srgbClr val="002F73"/>
                </a:solidFill>
                <a:latin typeface="Arial MT"/>
                <a:cs typeface="Arial MT"/>
              </a:rPr>
              <a:t> </a:t>
            </a:r>
            <a:r>
              <a:rPr sz="2900" spc="-5" dirty="0">
                <a:solidFill>
                  <a:srgbClr val="002F73"/>
                </a:solidFill>
                <a:latin typeface="Arial MT"/>
                <a:cs typeface="Arial MT"/>
              </a:rPr>
              <a:t>tratto</a:t>
            </a:r>
            <a:r>
              <a:rPr sz="2900" spc="5" dirty="0">
                <a:solidFill>
                  <a:srgbClr val="002F73"/>
                </a:solidFill>
                <a:latin typeface="Arial MT"/>
                <a:cs typeface="Arial MT"/>
              </a:rPr>
              <a:t> </a:t>
            </a:r>
            <a:r>
              <a:rPr sz="2900" spc="-5" dirty="0">
                <a:solidFill>
                  <a:srgbClr val="002F73"/>
                </a:solidFill>
                <a:latin typeface="Arial MT"/>
                <a:cs typeface="Arial MT"/>
              </a:rPr>
              <a:t>respiratorio,</a:t>
            </a:r>
            <a:r>
              <a:rPr sz="2900" spc="5" dirty="0">
                <a:solidFill>
                  <a:srgbClr val="002F73"/>
                </a:solidFill>
                <a:latin typeface="Arial MT"/>
                <a:cs typeface="Arial MT"/>
              </a:rPr>
              <a:t> </a:t>
            </a:r>
            <a:r>
              <a:rPr sz="2900" dirty="0">
                <a:solidFill>
                  <a:srgbClr val="002F73"/>
                </a:solidFill>
                <a:latin typeface="Arial MT"/>
                <a:cs typeface="Arial MT"/>
              </a:rPr>
              <a:t>i</a:t>
            </a:r>
            <a:r>
              <a:rPr sz="2900" spc="5" dirty="0">
                <a:solidFill>
                  <a:srgbClr val="002F73"/>
                </a:solidFill>
                <a:latin typeface="Arial MT"/>
                <a:cs typeface="Arial MT"/>
              </a:rPr>
              <a:t> </a:t>
            </a:r>
            <a:r>
              <a:rPr sz="2900" spc="-5" dirty="0">
                <a:solidFill>
                  <a:srgbClr val="002F73"/>
                </a:solidFill>
                <a:latin typeface="Arial MT"/>
                <a:cs typeface="Arial MT"/>
              </a:rPr>
              <a:t>tessuti</a:t>
            </a:r>
            <a:endParaRPr sz="2900" dirty="0">
              <a:latin typeface="Arial MT"/>
              <a:cs typeface="Arial MT"/>
            </a:endParaRPr>
          </a:p>
        </p:txBody>
      </p:sp>
      <p:sp>
        <p:nvSpPr>
          <p:cNvPr id="5" name="object 5"/>
          <p:cNvSpPr txBox="1"/>
          <p:nvPr/>
        </p:nvSpPr>
        <p:spPr>
          <a:xfrm>
            <a:off x="3124200" y="2653145"/>
            <a:ext cx="2448560" cy="698500"/>
          </a:xfrm>
          <a:prstGeom prst="rect">
            <a:avLst/>
          </a:prstGeom>
          <a:solidFill>
            <a:srgbClr val="DEDEDE"/>
          </a:solidFill>
        </p:spPr>
        <p:txBody>
          <a:bodyPr vert="horz" wrap="square" lIns="0" tIns="0" rIns="0" bIns="0" rtlCol="0">
            <a:spAutoFit/>
          </a:bodyPr>
          <a:lstStyle/>
          <a:p>
            <a:pPr>
              <a:lnSpc>
                <a:spcPts val="3415"/>
              </a:lnSpc>
            </a:pPr>
            <a:r>
              <a:rPr sz="2900" dirty="0">
                <a:solidFill>
                  <a:srgbClr val="002F73"/>
                </a:solidFill>
                <a:latin typeface="Arial MT"/>
                <a:cs typeface="Arial MT"/>
              </a:rPr>
              <a:t>molli</a:t>
            </a:r>
            <a:r>
              <a:rPr sz="2900" spc="-25" dirty="0">
                <a:solidFill>
                  <a:srgbClr val="002F73"/>
                </a:solidFill>
                <a:latin typeface="Arial MT"/>
                <a:cs typeface="Arial MT"/>
              </a:rPr>
              <a:t> </a:t>
            </a:r>
            <a:r>
              <a:rPr sz="2900" dirty="0">
                <a:solidFill>
                  <a:srgbClr val="002F73"/>
                </a:solidFill>
                <a:latin typeface="Arial MT"/>
                <a:cs typeface="Arial MT"/>
              </a:rPr>
              <a:t>e</a:t>
            </a:r>
            <a:r>
              <a:rPr sz="2900" spc="-25" dirty="0">
                <a:solidFill>
                  <a:srgbClr val="002F73"/>
                </a:solidFill>
                <a:latin typeface="Arial MT"/>
                <a:cs typeface="Arial MT"/>
              </a:rPr>
              <a:t> </a:t>
            </a:r>
            <a:r>
              <a:rPr sz="2900" dirty="0">
                <a:solidFill>
                  <a:srgbClr val="002F73"/>
                </a:solidFill>
                <a:latin typeface="Arial MT"/>
                <a:cs typeface="Arial MT"/>
              </a:rPr>
              <a:t>le</a:t>
            </a:r>
            <a:r>
              <a:rPr sz="2900" spc="-30" dirty="0">
                <a:solidFill>
                  <a:srgbClr val="002F73"/>
                </a:solidFill>
                <a:latin typeface="Arial MT"/>
                <a:cs typeface="Arial MT"/>
              </a:rPr>
              <a:t> </a:t>
            </a:r>
            <a:r>
              <a:rPr sz="2900" dirty="0">
                <a:solidFill>
                  <a:srgbClr val="002F73"/>
                </a:solidFill>
                <a:latin typeface="Arial MT"/>
                <a:cs typeface="Arial MT"/>
              </a:rPr>
              <a:t>ossa;</a:t>
            </a:r>
            <a:endParaRPr sz="2900" dirty="0">
              <a:latin typeface="Arial MT"/>
              <a:cs typeface="Arial MT"/>
            </a:endParaRPr>
          </a:p>
        </p:txBody>
      </p:sp>
      <p:sp>
        <p:nvSpPr>
          <p:cNvPr id="6" name="object 6"/>
          <p:cNvSpPr txBox="1"/>
          <p:nvPr/>
        </p:nvSpPr>
        <p:spPr>
          <a:xfrm>
            <a:off x="522781" y="3827895"/>
            <a:ext cx="8177530" cy="444500"/>
          </a:xfrm>
          <a:prstGeom prst="rect">
            <a:avLst/>
          </a:prstGeom>
          <a:solidFill>
            <a:srgbClr val="DEDEDE"/>
          </a:solidFill>
        </p:spPr>
        <p:txBody>
          <a:bodyPr vert="horz" wrap="square" lIns="0" tIns="0" rIns="0" bIns="0" rtlCol="0">
            <a:spAutoFit/>
          </a:bodyPr>
          <a:lstStyle/>
          <a:p>
            <a:pPr>
              <a:lnSpc>
                <a:spcPts val="3415"/>
              </a:lnSpc>
            </a:pPr>
            <a:r>
              <a:rPr sz="2900" dirty="0">
                <a:solidFill>
                  <a:srgbClr val="002F73"/>
                </a:solidFill>
                <a:latin typeface="Arial MT"/>
                <a:cs typeface="Arial MT"/>
              </a:rPr>
              <a:t>Le</a:t>
            </a:r>
            <a:r>
              <a:rPr sz="2900" spc="-5" dirty="0">
                <a:solidFill>
                  <a:srgbClr val="002F73"/>
                </a:solidFill>
                <a:latin typeface="Arial MT"/>
                <a:cs typeface="Arial MT"/>
              </a:rPr>
              <a:t> ustioni </a:t>
            </a:r>
            <a:r>
              <a:rPr sz="2900" dirty="0">
                <a:solidFill>
                  <a:srgbClr val="002F73"/>
                </a:solidFill>
                <a:latin typeface="Arial MT"/>
                <a:cs typeface="Arial MT"/>
              </a:rPr>
              <a:t>di 2°</a:t>
            </a:r>
            <a:r>
              <a:rPr sz="2900" spc="-10" dirty="0">
                <a:solidFill>
                  <a:srgbClr val="002F73"/>
                </a:solidFill>
                <a:latin typeface="Arial MT"/>
                <a:cs typeface="Arial MT"/>
              </a:rPr>
              <a:t> </a:t>
            </a:r>
            <a:r>
              <a:rPr sz="2900" dirty="0">
                <a:solidFill>
                  <a:srgbClr val="002F73"/>
                </a:solidFill>
                <a:latin typeface="Arial MT"/>
                <a:cs typeface="Arial MT"/>
              </a:rPr>
              <a:t>e 3°</a:t>
            </a:r>
            <a:r>
              <a:rPr sz="2900" spc="-10" dirty="0">
                <a:solidFill>
                  <a:srgbClr val="002F73"/>
                </a:solidFill>
                <a:latin typeface="Arial MT"/>
                <a:cs typeface="Arial MT"/>
              </a:rPr>
              <a:t> </a:t>
            </a:r>
            <a:r>
              <a:rPr sz="2900" dirty="0">
                <a:solidFill>
                  <a:srgbClr val="002F73"/>
                </a:solidFill>
                <a:latin typeface="Arial MT"/>
                <a:cs typeface="Arial MT"/>
              </a:rPr>
              <a:t>grado del</a:t>
            </a:r>
            <a:r>
              <a:rPr sz="2900" spc="-5" dirty="0">
                <a:solidFill>
                  <a:srgbClr val="002F73"/>
                </a:solidFill>
                <a:latin typeface="Arial MT"/>
                <a:cs typeface="Arial MT"/>
              </a:rPr>
              <a:t> </a:t>
            </a:r>
            <a:r>
              <a:rPr sz="2900" dirty="0">
                <a:solidFill>
                  <a:srgbClr val="002F73"/>
                </a:solidFill>
                <a:latin typeface="Arial MT"/>
                <a:cs typeface="Arial MT"/>
              </a:rPr>
              <a:t>viso,</a:t>
            </a:r>
            <a:r>
              <a:rPr sz="2900" spc="-5" dirty="0">
                <a:solidFill>
                  <a:srgbClr val="002F73"/>
                </a:solidFill>
                <a:latin typeface="Arial MT"/>
                <a:cs typeface="Arial MT"/>
              </a:rPr>
              <a:t> </a:t>
            </a:r>
            <a:r>
              <a:rPr sz="2900" dirty="0">
                <a:solidFill>
                  <a:srgbClr val="002F73"/>
                </a:solidFill>
                <a:latin typeface="Arial MT"/>
                <a:cs typeface="Arial MT"/>
              </a:rPr>
              <a:t>zona</a:t>
            </a:r>
            <a:r>
              <a:rPr sz="2900" spc="-5" dirty="0">
                <a:solidFill>
                  <a:srgbClr val="002F73"/>
                </a:solidFill>
                <a:latin typeface="Arial MT"/>
                <a:cs typeface="Arial MT"/>
              </a:rPr>
              <a:t> genitale,</a:t>
            </a:r>
            <a:endParaRPr sz="2900" dirty="0">
              <a:latin typeface="Arial MT"/>
              <a:cs typeface="Arial MT"/>
            </a:endParaRPr>
          </a:p>
        </p:txBody>
      </p:sp>
      <p:sp>
        <p:nvSpPr>
          <p:cNvPr id="7" name="object 7"/>
          <p:cNvSpPr txBox="1"/>
          <p:nvPr/>
        </p:nvSpPr>
        <p:spPr>
          <a:xfrm>
            <a:off x="1533901" y="4267777"/>
            <a:ext cx="5806440" cy="698500"/>
          </a:xfrm>
          <a:prstGeom prst="rect">
            <a:avLst/>
          </a:prstGeom>
          <a:solidFill>
            <a:srgbClr val="DEDEDE"/>
          </a:solidFill>
        </p:spPr>
        <p:txBody>
          <a:bodyPr vert="horz" wrap="square" lIns="0" tIns="0" rIns="0" bIns="0" rtlCol="0">
            <a:spAutoFit/>
          </a:bodyPr>
          <a:lstStyle/>
          <a:p>
            <a:pPr>
              <a:lnSpc>
                <a:spcPts val="3415"/>
              </a:lnSpc>
            </a:pPr>
            <a:r>
              <a:rPr sz="2900" dirty="0">
                <a:solidFill>
                  <a:srgbClr val="002F73"/>
                </a:solidFill>
                <a:latin typeface="Arial MT"/>
                <a:cs typeface="Arial MT"/>
              </a:rPr>
              <a:t>mani,</a:t>
            </a:r>
            <a:r>
              <a:rPr sz="2900" spc="-15" dirty="0">
                <a:solidFill>
                  <a:srgbClr val="002F73"/>
                </a:solidFill>
                <a:latin typeface="Arial MT"/>
                <a:cs typeface="Arial MT"/>
              </a:rPr>
              <a:t> </a:t>
            </a:r>
            <a:r>
              <a:rPr sz="2900" dirty="0">
                <a:solidFill>
                  <a:srgbClr val="002F73"/>
                </a:solidFill>
                <a:latin typeface="Arial MT"/>
                <a:cs typeface="Arial MT"/>
              </a:rPr>
              <a:t>piedi</a:t>
            </a:r>
            <a:r>
              <a:rPr sz="2900" spc="-5" dirty="0">
                <a:solidFill>
                  <a:srgbClr val="002F73"/>
                </a:solidFill>
                <a:latin typeface="Arial MT"/>
                <a:cs typeface="Arial MT"/>
              </a:rPr>
              <a:t> </a:t>
            </a:r>
            <a:r>
              <a:rPr sz="2900" dirty="0">
                <a:solidFill>
                  <a:srgbClr val="002F73"/>
                </a:solidFill>
                <a:latin typeface="Arial MT"/>
                <a:cs typeface="Arial MT"/>
              </a:rPr>
              <a:t>e</a:t>
            </a:r>
            <a:r>
              <a:rPr sz="2900" spc="-10" dirty="0">
                <a:solidFill>
                  <a:srgbClr val="002F73"/>
                </a:solidFill>
                <a:latin typeface="Arial MT"/>
                <a:cs typeface="Arial MT"/>
              </a:rPr>
              <a:t> </a:t>
            </a:r>
            <a:r>
              <a:rPr sz="2900" spc="-5" dirty="0">
                <a:solidFill>
                  <a:srgbClr val="002F73"/>
                </a:solidFill>
                <a:latin typeface="Arial MT"/>
                <a:cs typeface="Arial MT"/>
              </a:rPr>
              <a:t>articolazioni </a:t>
            </a:r>
            <a:r>
              <a:rPr sz="2900" dirty="0">
                <a:solidFill>
                  <a:srgbClr val="002F73"/>
                </a:solidFill>
                <a:latin typeface="Arial MT"/>
                <a:cs typeface="Arial MT"/>
              </a:rPr>
              <a:t>principali;</a:t>
            </a:r>
            <a:endParaRPr sz="2900" dirty="0">
              <a:latin typeface="Arial MT"/>
              <a:cs typeface="Arial MT"/>
            </a:endParaRP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797758"/>
            <a:ext cx="2597795" cy="1314122"/>
          </a:xfrm>
          <a:prstGeom prst="rect">
            <a:avLst/>
          </a:prstGeom>
        </p:spPr>
      </p:pic>
      <p:pic>
        <p:nvPicPr>
          <p:cNvPr id="4" name="object 4"/>
          <p:cNvPicPr/>
          <p:nvPr/>
        </p:nvPicPr>
        <p:blipFill>
          <a:blip r:embed="rId3" cstate="print"/>
          <a:stretch>
            <a:fillRect/>
          </a:stretch>
        </p:blipFill>
        <p:spPr>
          <a:xfrm>
            <a:off x="6190456" y="1642050"/>
            <a:ext cx="2857500" cy="2552700"/>
          </a:xfrm>
          <a:prstGeom prst="rect">
            <a:avLst/>
          </a:prstGeom>
        </p:spPr>
      </p:pic>
      <p:pic>
        <p:nvPicPr>
          <p:cNvPr id="5" name="object 5"/>
          <p:cNvPicPr/>
          <p:nvPr/>
        </p:nvPicPr>
        <p:blipFill>
          <a:blip r:embed="rId4" cstate="print"/>
          <a:stretch>
            <a:fillRect/>
          </a:stretch>
        </p:blipFill>
        <p:spPr>
          <a:xfrm>
            <a:off x="36945" y="2646911"/>
            <a:ext cx="2713746" cy="1669997"/>
          </a:xfrm>
          <a:prstGeom prst="rect">
            <a:avLst/>
          </a:prstGeom>
        </p:spPr>
      </p:pic>
      <p:sp>
        <p:nvSpPr>
          <p:cNvPr id="6" name="object 6"/>
          <p:cNvSpPr txBox="1"/>
          <p:nvPr/>
        </p:nvSpPr>
        <p:spPr>
          <a:xfrm>
            <a:off x="2659012" y="1010133"/>
            <a:ext cx="5406390" cy="736600"/>
          </a:xfrm>
          <a:prstGeom prst="rect">
            <a:avLst/>
          </a:prstGeom>
          <a:solidFill>
            <a:srgbClr val="DEDEDE"/>
          </a:solidFill>
        </p:spPr>
        <p:txBody>
          <a:bodyPr vert="horz" wrap="square" lIns="0" tIns="0" rIns="0" bIns="0" rtlCol="0">
            <a:spAutoFit/>
          </a:bodyPr>
          <a:lstStyle/>
          <a:p>
            <a:pPr marR="76200">
              <a:lnSpc>
                <a:spcPts val="2900"/>
              </a:lnSpc>
            </a:pPr>
            <a:r>
              <a:rPr sz="2400" spc="-20" dirty="0">
                <a:solidFill>
                  <a:srgbClr val="002F73"/>
                </a:solidFill>
                <a:latin typeface="Arial MT"/>
                <a:cs typeface="Arial MT"/>
              </a:rPr>
              <a:t>Versare</a:t>
            </a:r>
            <a:r>
              <a:rPr sz="2400" spc="-10" dirty="0">
                <a:solidFill>
                  <a:srgbClr val="002F73"/>
                </a:solidFill>
                <a:latin typeface="Arial MT"/>
                <a:cs typeface="Arial MT"/>
              </a:rPr>
              <a:t> </a:t>
            </a:r>
            <a:r>
              <a:rPr sz="2400" spc="-5" dirty="0">
                <a:solidFill>
                  <a:srgbClr val="002F73"/>
                </a:solidFill>
                <a:latin typeface="Arial MT"/>
                <a:cs typeface="Arial MT"/>
              </a:rPr>
              <a:t>abbondante </a:t>
            </a:r>
            <a:r>
              <a:rPr sz="2400" dirty="0">
                <a:solidFill>
                  <a:srgbClr val="002F73"/>
                </a:solidFill>
                <a:latin typeface="Arial MT"/>
                <a:cs typeface="Arial MT"/>
              </a:rPr>
              <a:t>acqua</a:t>
            </a:r>
            <a:r>
              <a:rPr sz="2400" spc="-5" dirty="0">
                <a:solidFill>
                  <a:srgbClr val="002F73"/>
                </a:solidFill>
                <a:latin typeface="Arial MT"/>
                <a:cs typeface="Arial MT"/>
              </a:rPr>
              <a:t> fredda </a:t>
            </a:r>
            <a:r>
              <a:rPr sz="2400" dirty="0">
                <a:solidFill>
                  <a:srgbClr val="002F73"/>
                </a:solidFill>
                <a:latin typeface="Arial MT"/>
                <a:cs typeface="Arial MT"/>
              </a:rPr>
              <a:t>sulla </a:t>
            </a:r>
            <a:r>
              <a:rPr sz="2400" spc="-655" dirty="0">
                <a:solidFill>
                  <a:srgbClr val="002F73"/>
                </a:solidFill>
                <a:latin typeface="Arial MT"/>
                <a:cs typeface="Arial MT"/>
              </a:rPr>
              <a:t> </a:t>
            </a:r>
            <a:r>
              <a:rPr sz="2400" spc="-5" dirty="0">
                <a:solidFill>
                  <a:srgbClr val="002F73"/>
                </a:solidFill>
                <a:latin typeface="Arial MT"/>
                <a:cs typeface="Arial MT"/>
              </a:rPr>
              <a:t>parte </a:t>
            </a:r>
            <a:r>
              <a:rPr sz="2400" dirty="0">
                <a:solidFill>
                  <a:srgbClr val="002F73"/>
                </a:solidFill>
                <a:latin typeface="Arial MT"/>
                <a:cs typeface="Arial MT"/>
              </a:rPr>
              <a:t>fino</a:t>
            </a:r>
            <a:r>
              <a:rPr sz="2400" spc="-5" dirty="0">
                <a:solidFill>
                  <a:srgbClr val="002F73"/>
                </a:solidFill>
                <a:latin typeface="Arial MT"/>
                <a:cs typeface="Arial MT"/>
              </a:rPr>
              <a:t> </a:t>
            </a:r>
            <a:r>
              <a:rPr sz="2400" dirty="0">
                <a:solidFill>
                  <a:srgbClr val="002F73"/>
                </a:solidFill>
                <a:latin typeface="Arial MT"/>
                <a:cs typeface="Arial MT"/>
              </a:rPr>
              <a:t>alla</a:t>
            </a:r>
            <a:r>
              <a:rPr sz="2400" spc="-5" dirty="0">
                <a:solidFill>
                  <a:srgbClr val="002F73"/>
                </a:solidFill>
                <a:latin typeface="Arial MT"/>
                <a:cs typeface="Arial MT"/>
              </a:rPr>
              <a:t> attenuazione </a:t>
            </a:r>
            <a:r>
              <a:rPr sz="2400" dirty="0">
                <a:solidFill>
                  <a:srgbClr val="002F73"/>
                </a:solidFill>
                <a:latin typeface="Arial MT"/>
                <a:cs typeface="Arial MT"/>
              </a:rPr>
              <a:t>del dolore</a:t>
            </a:r>
            <a:endParaRPr sz="2400">
              <a:latin typeface="Arial MT"/>
              <a:cs typeface="Arial MT"/>
            </a:endParaRPr>
          </a:p>
        </p:txBody>
      </p:sp>
      <p:sp>
        <p:nvSpPr>
          <p:cNvPr id="7" name="object 7"/>
          <p:cNvSpPr txBox="1"/>
          <p:nvPr/>
        </p:nvSpPr>
        <p:spPr>
          <a:xfrm>
            <a:off x="99070" y="4527886"/>
            <a:ext cx="2498725" cy="368300"/>
          </a:xfrm>
          <a:prstGeom prst="rect">
            <a:avLst/>
          </a:prstGeom>
          <a:solidFill>
            <a:srgbClr val="DEDEDE"/>
          </a:solidFill>
        </p:spPr>
        <p:txBody>
          <a:bodyPr vert="horz" wrap="square" lIns="0" tIns="0" rIns="0" bIns="0" rtlCol="0">
            <a:spAutoFit/>
          </a:bodyPr>
          <a:lstStyle/>
          <a:p>
            <a:pPr>
              <a:lnSpc>
                <a:spcPts val="2830"/>
              </a:lnSpc>
            </a:pPr>
            <a:r>
              <a:rPr sz="2400" spc="-5" dirty="0">
                <a:solidFill>
                  <a:srgbClr val="002F73"/>
                </a:solidFill>
                <a:latin typeface="Arial MT"/>
                <a:cs typeface="Arial MT"/>
              </a:rPr>
              <a:t>Fasciare</a:t>
            </a:r>
            <a:r>
              <a:rPr sz="2400" spc="-25" dirty="0">
                <a:solidFill>
                  <a:srgbClr val="002F73"/>
                </a:solidFill>
                <a:latin typeface="Arial MT"/>
                <a:cs typeface="Arial MT"/>
              </a:rPr>
              <a:t> </a:t>
            </a:r>
            <a:r>
              <a:rPr sz="2400" dirty="0">
                <a:solidFill>
                  <a:srgbClr val="002F73"/>
                </a:solidFill>
                <a:latin typeface="Arial MT"/>
                <a:cs typeface="Arial MT"/>
              </a:rPr>
              <a:t>o</a:t>
            </a:r>
            <a:r>
              <a:rPr sz="2400" spc="-25" dirty="0">
                <a:solidFill>
                  <a:srgbClr val="002F73"/>
                </a:solidFill>
                <a:latin typeface="Arial MT"/>
                <a:cs typeface="Arial MT"/>
              </a:rPr>
              <a:t> </a:t>
            </a:r>
            <a:r>
              <a:rPr sz="2400" dirty="0">
                <a:solidFill>
                  <a:srgbClr val="002F73"/>
                </a:solidFill>
                <a:latin typeface="Arial MT"/>
                <a:cs typeface="Arial MT"/>
              </a:rPr>
              <a:t>fissare</a:t>
            </a:r>
            <a:endParaRPr sz="2400" dirty="0">
              <a:latin typeface="Arial MT"/>
              <a:cs typeface="Arial MT"/>
            </a:endParaRPr>
          </a:p>
        </p:txBody>
      </p:sp>
      <p:sp>
        <p:nvSpPr>
          <p:cNvPr id="8" name="object 8"/>
          <p:cNvSpPr txBox="1"/>
          <p:nvPr/>
        </p:nvSpPr>
        <p:spPr>
          <a:xfrm>
            <a:off x="99070" y="4896186"/>
            <a:ext cx="2423160" cy="368300"/>
          </a:xfrm>
          <a:prstGeom prst="rect">
            <a:avLst/>
          </a:prstGeom>
          <a:solidFill>
            <a:srgbClr val="DEDEDE"/>
          </a:solidFill>
        </p:spPr>
        <p:txBody>
          <a:bodyPr vert="horz" wrap="square" lIns="0" tIns="0" rIns="0" bIns="0" rtlCol="0">
            <a:spAutoFit/>
          </a:bodyPr>
          <a:lstStyle/>
          <a:p>
            <a:pPr>
              <a:lnSpc>
                <a:spcPts val="2830"/>
              </a:lnSpc>
            </a:pPr>
            <a:r>
              <a:rPr sz="2400" dirty="0">
                <a:solidFill>
                  <a:srgbClr val="002F73"/>
                </a:solidFill>
                <a:latin typeface="Arial MT"/>
                <a:cs typeface="Arial MT"/>
              </a:rPr>
              <a:t>con</a:t>
            </a:r>
            <a:r>
              <a:rPr sz="2400" spc="-20" dirty="0">
                <a:solidFill>
                  <a:srgbClr val="002F73"/>
                </a:solidFill>
                <a:latin typeface="Arial MT"/>
                <a:cs typeface="Arial MT"/>
              </a:rPr>
              <a:t> </a:t>
            </a:r>
            <a:r>
              <a:rPr sz="2400" spc="-5" dirty="0">
                <a:solidFill>
                  <a:srgbClr val="002F73"/>
                </a:solidFill>
                <a:latin typeface="Arial MT"/>
                <a:cs typeface="Arial MT"/>
              </a:rPr>
              <a:t>cerotto</a:t>
            </a:r>
            <a:r>
              <a:rPr sz="2400" spc="-20" dirty="0">
                <a:solidFill>
                  <a:srgbClr val="002F73"/>
                </a:solidFill>
                <a:latin typeface="Arial MT"/>
                <a:cs typeface="Arial MT"/>
              </a:rPr>
              <a:t> </a:t>
            </a:r>
            <a:r>
              <a:rPr sz="2400" spc="-5" dirty="0">
                <a:solidFill>
                  <a:srgbClr val="002F73"/>
                </a:solidFill>
                <a:latin typeface="Arial MT"/>
                <a:cs typeface="Arial MT"/>
              </a:rPr>
              <a:t>posto</a:t>
            </a:r>
            <a:endParaRPr sz="2400" dirty="0">
              <a:latin typeface="Arial MT"/>
              <a:cs typeface="Arial MT"/>
            </a:endParaRPr>
          </a:p>
        </p:txBody>
      </p:sp>
      <p:sp>
        <p:nvSpPr>
          <p:cNvPr id="9" name="object 9"/>
          <p:cNvSpPr txBox="1"/>
          <p:nvPr/>
        </p:nvSpPr>
        <p:spPr>
          <a:xfrm>
            <a:off x="99070" y="5264486"/>
            <a:ext cx="1898014" cy="368300"/>
          </a:xfrm>
          <a:prstGeom prst="rect">
            <a:avLst/>
          </a:prstGeom>
          <a:solidFill>
            <a:srgbClr val="DEDEDE"/>
          </a:solidFill>
        </p:spPr>
        <p:txBody>
          <a:bodyPr vert="horz" wrap="square" lIns="0" tIns="0" rIns="0" bIns="0" rtlCol="0">
            <a:spAutoFit/>
          </a:bodyPr>
          <a:lstStyle/>
          <a:p>
            <a:pPr>
              <a:lnSpc>
                <a:spcPts val="2830"/>
              </a:lnSpc>
            </a:pPr>
            <a:r>
              <a:rPr sz="2400" dirty="0">
                <a:solidFill>
                  <a:srgbClr val="002F73"/>
                </a:solidFill>
                <a:latin typeface="Arial MT"/>
                <a:cs typeface="Arial MT"/>
              </a:rPr>
              <a:t>su</a:t>
            </a:r>
            <a:r>
              <a:rPr sz="2400" spc="-30" dirty="0">
                <a:solidFill>
                  <a:srgbClr val="002F73"/>
                </a:solidFill>
                <a:latin typeface="Arial MT"/>
                <a:cs typeface="Arial MT"/>
              </a:rPr>
              <a:t> </a:t>
            </a:r>
            <a:r>
              <a:rPr sz="2400" spc="-5" dirty="0">
                <a:solidFill>
                  <a:srgbClr val="002F73"/>
                </a:solidFill>
                <a:latin typeface="Arial MT"/>
                <a:cs typeface="Arial MT"/>
              </a:rPr>
              <a:t>cute</a:t>
            </a:r>
            <a:r>
              <a:rPr sz="2400" spc="-30" dirty="0">
                <a:solidFill>
                  <a:srgbClr val="002F73"/>
                </a:solidFill>
                <a:latin typeface="Arial MT"/>
                <a:cs typeface="Arial MT"/>
              </a:rPr>
              <a:t> </a:t>
            </a:r>
            <a:r>
              <a:rPr sz="2400" dirty="0">
                <a:solidFill>
                  <a:srgbClr val="002F73"/>
                </a:solidFill>
                <a:latin typeface="Arial MT"/>
                <a:cs typeface="Arial MT"/>
              </a:rPr>
              <a:t>sana,</a:t>
            </a:r>
            <a:endParaRPr sz="2400" dirty="0">
              <a:latin typeface="Arial MT"/>
              <a:cs typeface="Arial MT"/>
            </a:endParaRPr>
          </a:p>
        </p:txBody>
      </p:sp>
      <p:sp>
        <p:nvSpPr>
          <p:cNvPr id="10" name="object 10"/>
          <p:cNvSpPr txBox="1"/>
          <p:nvPr/>
        </p:nvSpPr>
        <p:spPr>
          <a:xfrm>
            <a:off x="99070" y="5632786"/>
            <a:ext cx="2511425" cy="368300"/>
          </a:xfrm>
          <a:prstGeom prst="rect">
            <a:avLst/>
          </a:prstGeom>
          <a:solidFill>
            <a:srgbClr val="DEDEDE"/>
          </a:solidFill>
        </p:spPr>
        <p:txBody>
          <a:bodyPr vert="horz" wrap="square" lIns="0" tIns="0" rIns="0" bIns="0" rtlCol="0">
            <a:spAutoFit/>
          </a:bodyPr>
          <a:lstStyle/>
          <a:p>
            <a:pPr>
              <a:lnSpc>
                <a:spcPts val="2830"/>
              </a:lnSpc>
            </a:pPr>
            <a:r>
              <a:rPr sz="2400" dirty="0">
                <a:solidFill>
                  <a:srgbClr val="002F73"/>
                </a:solidFill>
                <a:latin typeface="Arial MT"/>
                <a:cs typeface="Arial MT"/>
              </a:rPr>
              <a:t>senza</a:t>
            </a:r>
            <a:r>
              <a:rPr sz="2400" spc="-95" dirty="0">
                <a:solidFill>
                  <a:srgbClr val="002F73"/>
                </a:solidFill>
                <a:latin typeface="Arial MT"/>
                <a:cs typeface="Arial MT"/>
              </a:rPr>
              <a:t> </a:t>
            </a:r>
            <a:r>
              <a:rPr sz="2400" dirty="0">
                <a:solidFill>
                  <a:srgbClr val="002F73"/>
                </a:solidFill>
                <a:latin typeface="Arial MT"/>
                <a:cs typeface="Arial MT"/>
              </a:rPr>
              <a:t>comprimere</a:t>
            </a:r>
            <a:endParaRPr sz="2400" dirty="0">
              <a:latin typeface="Arial MT"/>
              <a:cs typeface="Arial MT"/>
            </a:endParaRPr>
          </a:p>
        </p:txBody>
      </p:sp>
      <p:sp>
        <p:nvSpPr>
          <p:cNvPr id="11" name="object 11"/>
          <p:cNvSpPr/>
          <p:nvPr/>
        </p:nvSpPr>
        <p:spPr>
          <a:xfrm>
            <a:off x="6200025" y="3598647"/>
            <a:ext cx="2907030" cy="736600"/>
          </a:xfrm>
          <a:custGeom>
            <a:avLst/>
            <a:gdLst/>
            <a:ahLst/>
            <a:cxnLst/>
            <a:rect l="l" t="t" r="r" b="b"/>
            <a:pathLst>
              <a:path w="2907029" h="736600">
                <a:moveTo>
                  <a:pt x="2906750" y="0"/>
                </a:moveTo>
                <a:lnTo>
                  <a:pt x="0" y="0"/>
                </a:lnTo>
                <a:lnTo>
                  <a:pt x="0" y="368300"/>
                </a:lnTo>
                <a:lnTo>
                  <a:pt x="0" y="736600"/>
                </a:lnTo>
                <a:lnTo>
                  <a:pt x="2253411" y="736600"/>
                </a:lnTo>
                <a:lnTo>
                  <a:pt x="2253411" y="368300"/>
                </a:lnTo>
                <a:lnTo>
                  <a:pt x="2906750" y="368300"/>
                </a:lnTo>
                <a:lnTo>
                  <a:pt x="2906750" y="0"/>
                </a:lnTo>
                <a:close/>
              </a:path>
            </a:pathLst>
          </a:custGeom>
          <a:solidFill>
            <a:srgbClr val="DEDEDE"/>
          </a:solidFill>
        </p:spPr>
        <p:txBody>
          <a:bodyPr wrap="square" lIns="0" tIns="0" rIns="0" bIns="0" rtlCol="0"/>
          <a:lstStyle/>
          <a:p>
            <a:endParaRPr/>
          </a:p>
        </p:txBody>
      </p:sp>
      <p:sp>
        <p:nvSpPr>
          <p:cNvPr id="12" name="object 12"/>
          <p:cNvSpPr txBox="1"/>
          <p:nvPr/>
        </p:nvSpPr>
        <p:spPr>
          <a:xfrm>
            <a:off x="6237259" y="3650539"/>
            <a:ext cx="2907030" cy="368300"/>
          </a:xfrm>
          <a:prstGeom prst="rect">
            <a:avLst/>
          </a:prstGeom>
        </p:spPr>
        <p:txBody>
          <a:bodyPr vert="horz" wrap="square" lIns="0" tIns="0" rIns="0" bIns="0" rtlCol="0">
            <a:spAutoFit/>
          </a:bodyPr>
          <a:lstStyle/>
          <a:p>
            <a:pPr>
              <a:lnSpc>
                <a:spcPts val="2830"/>
              </a:lnSpc>
            </a:pPr>
            <a:r>
              <a:rPr sz="2400" dirty="0">
                <a:solidFill>
                  <a:srgbClr val="002F73"/>
                </a:solidFill>
                <a:latin typeface="Arial MT"/>
                <a:cs typeface="Arial MT"/>
              </a:rPr>
              <a:t>Applicare</a:t>
            </a:r>
            <a:r>
              <a:rPr sz="2400" spc="-30" dirty="0">
                <a:solidFill>
                  <a:srgbClr val="002F73"/>
                </a:solidFill>
                <a:latin typeface="Arial MT"/>
                <a:cs typeface="Arial MT"/>
              </a:rPr>
              <a:t> </a:t>
            </a:r>
            <a:r>
              <a:rPr sz="2400" spc="-5" dirty="0">
                <a:solidFill>
                  <a:srgbClr val="002F73"/>
                </a:solidFill>
                <a:latin typeface="Arial MT"/>
                <a:cs typeface="Arial MT"/>
              </a:rPr>
              <a:t>sull'ustione</a:t>
            </a:r>
            <a:endParaRPr sz="2400">
              <a:latin typeface="Arial MT"/>
              <a:cs typeface="Arial MT"/>
            </a:endParaRPr>
          </a:p>
        </p:txBody>
      </p:sp>
      <p:sp>
        <p:nvSpPr>
          <p:cNvPr id="13" name="object 13"/>
          <p:cNvSpPr txBox="1"/>
          <p:nvPr/>
        </p:nvSpPr>
        <p:spPr>
          <a:xfrm>
            <a:off x="6232144" y="3966947"/>
            <a:ext cx="2266315" cy="368300"/>
          </a:xfrm>
          <a:prstGeom prst="rect">
            <a:avLst/>
          </a:prstGeom>
        </p:spPr>
        <p:txBody>
          <a:bodyPr vert="horz" wrap="square" lIns="0" tIns="0" rIns="0" bIns="0" rtlCol="0">
            <a:spAutoFit/>
          </a:bodyPr>
          <a:lstStyle/>
          <a:p>
            <a:pPr>
              <a:lnSpc>
                <a:spcPts val="2830"/>
              </a:lnSpc>
            </a:pPr>
            <a:r>
              <a:rPr sz="2400" dirty="0">
                <a:solidFill>
                  <a:srgbClr val="002F73"/>
                </a:solidFill>
                <a:latin typeface="Arial MT"/>
                <a:cs typeface="Arial MT"/>
              </a:rPr>
              <a:t>una</a:t>
            </a:r>
            <a:r>
              <a:rPr sz="2400" spc="-30" dirty="0">
                <a:solidFill>
                  <a:srgbClr val="002F73"/>
                </a:solidFill>
                <a:latin typeface="Arial MT"/>
                <a:cs typeface="Arial MT"/>
              </a:rPr>
              <a:t> </a:t>
            </a:r>
            <a:r>
              <a:rPr sz="2400" dirty="0">
                <a:solidFill>
                  <a:srgbClr val="002F73"/>
                </a:solidFill>
                <a:latin typeface="Arial MT"/>
                <a:cs typeface="Arial MT"/>
              </a:rPr>
              <a:t>garza</a:t>
            </a:r>
            <a:r>
              <a:rPr sz="2400" spc="-25" dirty="0">
                <a:solidFill>
                  <a:srgbClr val="002F73"/>
                </a:solidFill>
                <a:latin typeface="Arial MT"/>
                <a:cs typeface="Arial MT"/>
              </a:rPr>
              <a:t> </a:t>
            </a:r>
            <a:r>
              <a:rPr sz="2400" spc="-5" dirty="0">
                <a:solidFill>
                  <a:srgbClr val="002F73"/>
                </a:solidFill>
                <a:latin typeface="Arial MT"/>
                <a:cs typeface="Arial MT"/>
              </a:rPr>
              <a:t>sterile</a:t>
            </a:r>
            <a:endParaRPr sz="2400" dirty="0">
              <a:latin typeface="Arial MT"/>
              <a:cs typeface="Arial MT"/>
            </a:endParaRPr>
          </a:p>
        </p:txBody>
      </p:sp>
      <p:sp>
        <p:nvSpPr>
          <p:cNvPr id="14" name="object 14"/>
          <p:cNvSpPr txBox="1"/>
          <p:nvPr/>
        </p:nvSpPr>
        <p:spPr>
          <a:xfrm>
            <a:off x="3637765" y="4444277"/>
            <a:ext cx="1830070" cy="368300"/>
          </a:xfrm>
          <a:prstGeom prst="rect">
            <a:avLst/>
          </a:prstGeom>
          <a:solidFill>
            <a:srgbClr val="DEDEDE"/>
          </a:solidFill>
        </p:spPr>
        <p:txBody>
          <a:bodyPr vert="horz" wrap="square" lIns="0" tIns="0" rIns="0" bIns="0" rtlCol="0">
            <a:spAutoFit/>
          </a:bodyPr>
          <a:lstStyle/>
          <a:p>
            <a:pPr>
              <a:lnSpc>
                <a:spcPts val="2830"/>
              </a:lnSpc>
            </a:pPr>
            <a:r>
              <a:rPr sz="2400" dirty="0">
                <a:solidFill>
                  <a:srgbClr val="002F73"/>
                </a:solidFill>
                <a:latin typeface="Arial MT"/>
                <a:cs typeface="Arial MT"/>
              </a:rPr>
              <a:t>Le</a:t>
            </a:r>
            <a:r>
              <a:rPr sz="2400" spc="-25" dirty="0">
                <a:solidFill>
                  <a:srgbClr val="002F73"/>
                </a:solidFill>
                <a:latin typeface="Arial MT"/>
                <a:cs typeface="Arial MT"/>
              </a:rPr>
              <a:t> </a:t>
            </a:r>
            <a:r>
              <a:rPr sz="2400" spc="-5" dirty="0">
                <a:solidFill>
                  <a:srgbClr val="002F73"/>
                </a:solidFill>
                <a:latin typeface="Arial MT"/>
                <a:cs typeface="Arial MT"/>
              </a:rPr>
              <a:t>ustioni</a:t>
            </a:r>
            <a:r>
              <a:rPr sz="2400" spc="-20" dirty="0">
                <a:solidFill>
                  <a:srgbClr val="002F73"/>
                </a:solidFill>
                <a:latin typeface="Arial MT"/>
                <a:cs typeface="Arial MT"/>
              </a:rPr>
              <a:t> </a:t>
            </a:r>
            <a:r>
              <a:rPr sz="2400" dirty="0">
                <a:solidFill>
                  <a:srgbClr val="002F73"/>
                </a:solidFill>
                <a:latin typeface="Arial MT"/>
                <a:cs typeface="Arial MT"/>
              </a:rPr>
              <a:t>da</a:t>
            </a:r>
            <a:endParaRPr sz="2400" dirty="0">
              <a:latin typeface="Arial MT"/>
              <a:cs typeface="Arial MT"/>
            </a:endParaRPr>
          </a:p>
        </p:txBody>
      </p:sp>
      <p:sp>
        <p:nvSpPr>
          <p:cNvPr id="15" name="object 15"/>
          <p:cNvSpPr txBox="1"/>
          <p:nvPr/>
        </p:nvSpPr>
        <p:spPr>
          <a:xfrm>
            <a:off x="3640074" y="4755427"/>
            <a:ext cx="2592070" cy="368300"/>
          </a:xfrm>
          <a:prstGeom prst="rect">
            <a:avLst/>
          </a:prstGeom>
          <a:solidFill>
            <a:srgbClr val="DEDEDE"/>
          </a:solidFill>
        </p:spPr>
        <p:txBody>
          <a:bodyPr vert="horz" wrap="square" lIns="0" tIns="0" rIns="0" bIns="0" rtlCol="0">
            <a:spAutoFit/>
          </a:bodyPr>
          <a:lstStyle/>
          <a:p>
            <a:pPr>
              <a:lnSpc>
                <a:spcPts val="2830"/>
              </a:lnSpc>
            </a:pPr>
            <a:r>
              <a:rPr sz="2400" spc="-5" dirty="0">
                <a:solidFill>
                  <a:srgbClr val="002F73"/>
                </a:solidFill>
                <a:latin typeface="Arial MT"/>
                <a:cs typeface="Arial MT"/>
              </a:rPr>
              <a:t>sostanze</a:t>
            </a:r>
            <a:r>
              <a:rPr sz="2400" spc="-35" dirty="0">
                <a:solidFill>
                  <a:srgbClr val="002F73"/>
                </a:solidFill>
                <a:latin typeface="Arial MT"/>
                <a:cs typeface="Arial MT"/>
              </a:rPr>
              <a:t> </a:t>
            </a:r>
            <a:r>
              <a:rPr sz="2400" dirty="0">
                <a:solidFill>
                  <a:srgbClr val="002F73"/>
                </a:solidFill>
                <a:latin typeface="Arial MT"/>
                <a:cs typeface="Arial MT"/>
              </a:rPr>
              <a:t>chimiche</a:t>
            </a:r>
            <a:endParaRPr sz="2400" dirty="0">
              <a:latin typeface="Arial MT"/>
              <a:cs typeface="Arial MT"/>
            </a:endParaRPr>
          </a:p>
        </p:txBody>
      </p:sp>
      <p:sp>
        <p:nvSpPr>
          <p:cNvPr id="16" name="object 16"/>
          <p:cNvSpPr txBox="1"/>
          <p:nvPr/>
        </p:nvSpPr>
        <p:spPr>
          <a:xfrm>
            <a:off x="3640074" y="5123727"/>
            <a:ext cx="1927225" cy="622300"/>
          </a:xfrm>
          <a:prstGeom prst="rect">
            <a:avLst/>
          </a:prstGeom>
          <a:solidFill>
            <a:srgbClr val="DEDEDE"/>
          </a:solidFill>
        </p:spPr>
        <p:txBody>
          <a:bodyPr vert="horz" wrap="square" lIns="0" tIns="0" rIns="0" bIns="0" rtlCol="0">
            <a:spAutoFit/>
          </a:bodyPr>
          <a:lstStyle/>
          <a:p>
            <a:pPr>
              <a:lnSpc>
                <a:spcPts val="2830"/>
              </a:lnSpc>
            </a:pPr>
            <a:r>
              <a:rPr sz="2400" dirty="0">
                <a:solidFill>
                  <a:srgbClr val="002F73"/>
                </a:solidFill>
                <a:latin typeface="Arial MT"/>
                <a:cs typeface="Arial MT"/>
              </a:rPr>
              <a:t>lavare</a:t>
            </a:r>
            <a:r>
              <a:rPr sz="2400" spc="-75" dirty="0">
                <a:solidFill>
                  <a:srgbClr val="002F73"/>
                </a:solidFill>
                <a:latin typeface="Arial MT"/>
                <a:cs typeface="Arial MT"/>
              </a:rPr>
              <a:t> </a:t>
            </a:r>
            <a:r>
              <a:rPr sz="2400" dirty="0">
                <a:solidFill>
                  <a:srgbClr val="002F73"/>
                </a:solidFill>
                <a:latin typeface="Arial MT"/>
                <a:cs typeface="Arial MT"/>
              </a:rPr>
              <a:t>almeno</a:t>
            </a:r>
            <a:endParaRPr sz="2400" dirty="0">
              <a:latin typeface="Arial MT"/>
              <a:cs typeface="Arial MT"/>
            </a:endParaRPr>
          </a:p>
        </p:txBody>
      </p:sp>
      <p:sp>
        <p:nvSpPr>
          <p:cNvPr id="17" name="object 17"/>
          <p:cNvSpPr txBox="1"/>
          <p:nvPr/>
        </p:nvSpPr>
        <p:spPr>
          <a:xfrm>
            <a:off x="3640074" y="5746027"/>
            <a:ext cx="1855470" cy="368300"/>
          </a:xfrm>
          <a:prstGeom prst="rect">
            <a:avLst/>
          </a:prstGeom>
          <a:solidFill>
            <a:srgbClr val="DEDEDE"/>
          </a:solidFill>
        </p:spPr>
        <p:txBody>
          <a:bodyPr vert="horz" wrap="square" lIns="0" tIns="0" rIns="0" bIns="0" rtlCol="0">
            <a:spAutoFit/>
          </a:bodyPr>
          <a:lstStyle/>
          <a:p>
            <a:pPr marL="84455">
              <a:lnSpc>
                <a:spcPts val="2830"/>
              </a:lnSpc>
            </a:pPr>
            <a:r>
              <a:rPr sz="2400" dirty="0">
                <a:solidFill>
                  <a:srgbClr val="002F73"/>
                </a:solidFill>
                <a:latin typeface="Arial MT"/>
                <a:cs typeface="Arial MT"/>
              </a:rPr>
              <a:t>per</a:t>
            </a:r>
            <a:r>
              <a:rPr sz="2400" spc="-30" dirty="0">
                <a:solidFill>
                  <a:srgbClr val="002F73"/>
                </a:solidFill>
                <a:latin typeface="Arial MT"/>
                <a:cs typeface="Arial MT"/>
              </a:rPr>
              <a:t> </a:t>
            </a:r>
            <a:r>
              <a:rPr sz="2400" dirty="0">
                <a:solidFill>
                  <a:srgbClr val="002F73"/>
                </a:solidFill>
                <a:latin typeface="Arial MT"/>
                <a:cs typeface="Arial MT"/>
              </a:rPr>
              <a:t>10</a:t>
            </a:r>
            <a:r>
              <a:rPr sz="2400" spc="-25" dirty="0">
                <a:solidFill>
                  <a:srgbClr val="002F73"/>
                </a:solidFill>
                <a:latin typeface="Arial MT"/>
                <a:cs typeface="Arial MT"/>
              </a:rPr>
              <a:t> </a:t>
            </a:r>
            <a:r>
              <a:rPr sz="2400" spc="-5" dirty="0">
                <a:solidFill>
                  <a:srgbClr val="002F73"/>
                </a:solidFill>
                <a:latin typeface="Arial MT"/>
                <a:cs typeface="Arial MT"/>
              </a:rPr>
              <a:t>minuti</a:t>
            </a:r>
            <a:endParaRPr sz="2400" dirty="0">
              <a:latin typeface="Arial MT"/>
              <a:cs typeface="Arial MT"/>
            </a:endParaRPr>
          </a:p>
        </p:txBody>
      </p:sp>
      <p:sp>
        <p:nvSpPr>
          <p:cNvPr id="18" name="object 18"/>
          <p:cNvSpPr txBox="1">
            <a:spLocks noGrp="1"/>
          </p:cNvSpPr>
          <p:nvPr>
            <p:ph type="title"/>
          </p:nvPr>
        </p:nvSpPr>
        <p:spPr>
          <a:xfrm>
            <a:off x="185356" y="184633"/>
            <a:ext cx="8836660"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FF2600"/>
                </a:solidFill>
              </a:rPr>
              <a:t>Cosa</a:t>
            </a:r>
            <a:r>
              <a:rPr sz="3000" spc="-10" dirty="0">
                <a:solidFill>
                  <a:srgbClr val="FF2600"/>
                </a:solidFill>
              </a:rPr>
              <a:t> </a:t>
            </a:r>
            <a:r>
              <a:rPr sz="3000" spc="-5" dirty="0">
                <a:solidFill>
                  <a:srgbClr val="FF2600"/>
                </a:solidFill>
              </a:rPr>
              <a:t>fare </a:t>
            </a:r>
            <a:r>
              <a:rPr sz="3000" dirty="0">
                <a:solidFill>
                  <a:srgbClr val="FF2600"/>
                </a:solidFill>
              </a:rPr>
              <a:t>in</a:t>
            </a:r>
            <a:r>
              <a:rPr sz="3000" spc="-5" dirty="0">
                <a:solidFill>
                  <a:srgbClr val="FF2600"/>
                </a:solidFill>
              </a:rPr>
              <a:t> </a:t>
            </a:r>
            <a:r>
              <a:rPr sz="3000" dirty="0">
                <a:solidFill>
                  <a:srgbClr val="FF2600"/>
                </a:solidFill>
              </a:rPr>
              <a:t>caso</a:t>
            </a:r>
            <a:r>
              <a:rPr sz="3000" spc="-5" dirty="0">
                <a:solidFill>
                  <a:srgbClr val="FF2600"/>
                </a:solidFill>
              </a:rPr>
              <a:t> </a:t>
            </a:r>
            <a:r>
              <a:rPr sz="3000" dirty="0">
                <a:solidFill>
                  <a:srgbClr val="FF2600"/>
                </a:solidFill>
              </a:rPr>
              <a:t>di</a:t>
            </a:r>
            <a:r>
              <a:rPr sz="3000" spc="-10" dirty="0">
                <a:solidFill>
                  <a:srgbClr val="FF2600"/>
                </a:solidFill>
              </a:rPr>
              <a:t> </a:t>
            </a:r>
            <a:r>
              <a:rPr sz="3000" spc="-5" dirty="0">
                <a:solidFill>
                  <a:srgbClr val="FF2600"/>
                </a:solidFill>
              </a:rPr>
              <a:t>ustione </a:t>
            </a:r>
            <a:r>
              <a:rPr sz="3000" dirty="0">
                <a:solidFill>
                  <a:srgbClr val="FF2600"/>
                </a:solidFill>
              </a:rPr>
              <a:t>Primo</a:t>
            </a:r>
            <a:r>
              <a:rPr sz="3000" spc="-5" dirty="0">
                <a:solidFill>
                  <a:srgbClr val="FF2600"/>
                </a:solidFill>
              </a:rPr>
              <a:t> </a:t>
            </a:r>
            <a:r>
              <a:rPr sz="3000" dirty="0">
                <a:solidFill>
                  <a:srgbClr val="FF2600"/>
                </a:solidFill>
              </a:rPr>
              <a:t>e</a:t>
            </a:r>
            <a:r>
              <a:rPr sz="3000" spc="-5" dirty="0">
                <a:solidFill>
                  <a:srgbClr val="FF2600"/>
                </a:solidFill>
              </a:rPr>
              <a:t> </a:t>
            </a:r>
            <a:r>
              <a:rPr sz="3000" dirty="0">
                <a:solidFill>
                  <a:srgbClr val="FF2600"/>
                </a:solidFill>
              </a:rPr>
              <a:t>Secondo</a:t>
            </a:r>
            <a:r>
              <a:rPr sz="3000" spc="-5" dirty="0">
                <a:solidFill>
                  <a:srgbClr val="FF2600"/>
                </a:solidFill>
              </a:rPr>
              <a:t> </a:t>
            </a:r>
            <a:r>
              <a:rPr sz="3000" dirty="0">
                <a:solidFill>
                  <a:srgbClr val="FF2600"/>
                </a:solidFill>
              </a:rPr>
              <a:t>grado</a:t>
            </a:r>
            <a:endParaRPr sz="3000"/>
          </a:p>
        </p:txBody>
      </p:sp>
      <p:pic>
        <p:nvPicPr>
          <p:cNvPr id="19" name="object 19"/>
          <p:cNvPicPr/>
          <p:nvPr/>
        </p:nvPicPr>
        <p:blipFill>
          <a:blip r:embed="rId5" cstate="print"/>
          <a:stretch>
            <a:fillRect/>
          </a:stretch>
        </p:blipFill>
        <p:spPr>
          <a:xfrm>
            <a:off x="3090919" y="2636081"/>
            <a:ext cx="2628244" cy="1439896"/>
          </a:xfrm>
          <a:prstGeom prst="rect">
            <a:avLst/>
          </a:prstGeom>
        </p:spPr>
      </p:pic>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377658" y="439305"/>
            <a:ext cx="3937635" cy="461665"/>
          </a:xfrm>
          <a:prstGeom prst="rect">
            <a:avLst/>
          </a:prstGeom>
          <a:solidFill>
            <a:srgbClr val="DEDEDE"/>
          </a:solidFill>
        </p:spPr>
        <p:txBody>
          <a:bodyPr vert="horz" wrap="square" lIns="0" tIns="0" rIns="0" bIns="0" rtlCol="0">
            <a:spAutoFit/>
          </a:bodyPr>
          <a:lstStyle/>
          <a:p>
            <a:pPr>
              <a:lnSpc>
                <a:spcPts val="3604"/>
              </a:lnSpc>
            </a:pPr>
            <a:r>
              <a:rPr sz="3100" b="1" spc="-5" dirty="0">
                <a:solidFill>
                  <a:srgbClr val="FF0000"/>
                </a:solidFill>
                <a:latin typeface="Arial"/>
                <a:cs typeface="Arial"/>
              </a:rPr>
              <a:t>USTIONI</a:t>
            </a:r>
            <a:r>
              <a:rPr sz="3100" b="1" spc="-25" dirty="0">
                <a:solidFill>
                  <a:srgbClr val="FF0000"/>
                </a:solidFill>
                <a:latin typeface="Arial"/>
                <a:cs typeface="Arial"/>
              </a:rPr>
              <a:t> </a:t>
            </a:r>
            <a:r>
              <a:rPr sz="3100" b="1" spc="-5" dirty="0">
                <a:solidFill>
                  <a:srgbClr val="FF0000"/>
                </a:solidFill>
                <a:latin typeface="Arial"/>
                <a:cs typeface="Arial"/>
              </a:rPr>
              <a:t>PROFONDE</a:t>
            </a:r>
            <a:endParaRPr sz="3100" dirty="0">
              <a:solidFill>
                <a:srgbClr val="FF0000"/>
              </a:solidFill>
              <a:latin typeface="Arial"/>
              <a:cs typeface="Arial"/>
            </a:endParaRPr>
          </a:p>
        </p:txBody>
      </p:sp>
      <p:sp>
        <p:nvSpPr>
          <p:cNvPr id="4" name="object 4"/>
          <p:cNvSpPr txBox="1"/>
          <p:nvPr/>
        </p:nvSpPr>
        <p:spPr>
          <a:xfrm>
            <a:off x="2921217" y="1112540"/>
            <a:ext cx="2850515" cy="723900"/>
          </a:xfrm>
          <a:prstGeom prst="rect">
            <a:avLst/>
          </a:prstGeom>
          <a:solidFill>
            <a:srgbClr val="DEDEDE"/>
          </a:solidFill>
        </p:spPr>
        <p:txBody>
          <a:bodyPr vert="horz" wrap="square" lIns="0" tIns="0" rIns="0" bIns="0" rtlCol="0">
            <a:spAutoFit/>
          </a:bodyPr>
          <a:lstStyle/>
          <a:p>
            <a:pPr>
              <a:lnSpc>
                <a:spcPts val="3604"/>
              </a:lnSpc>
            </a:pPr>
            <a:r>
              <a:rPr sz="3100" dirty="0">
                <a:solidFill>
                  <a:srgbClr val="002F73"/>
                </a:solidFill>
                <a:latin typeface="Arial MT"/>
                <a:cs typeface="Arial MT"/>
              </a:rPr>
              <a:t>Chiamare</a:t>
            </a:r>
            <a:r>
              <a:rPr sz="3100" spc="-35" dirty="0">
                <a:solidFill>
                  <a:srgbClr val="002F73"/>
                </a:solidFill>
                <a:latin typeface="Arial MT"/>
                <a:cs typeface="Arial MT"/>
              </a:rPr>
              <a:t> </a:t>
            </a:r>
            <a:r>
              <a:rPr sz="3100" dirty="0">
                <a:solidFill>
                  <a:srgbClr val="002F73"/>
                </a:solidFill>
                <a:latin typeface="Arial MT"/>
                <a:cs typeface="Arial MT"/>
              </a:rPr>
              <a:t>il</a:t>
            </a:r>
            <a:r>
              <a:rPr sz="3100" spc="-35" dirty="0">
                <a:solidFill>
                  <a:srgbClr val="002F73"/>
                </a:solidFill>
                <a:latin typeface="Arial MT"/>
                <a:cs typeface="Arial MT"/>
              </a:rPr>
              <a:t> </a:t>
            </a:r>
            <a:r>
              <a:rPr sz="3100" spc="-60" dirty="0">
                <a:solidFill>
                  <a:srgbClr val="002F73"/>
                </a:solidFill>
                <a:latin typeface="Arial MT"/>
                <a:cs typeface="Arial MT"/>
              </a:rPr>
              <a:t>112;</a:t>
            </a:r>
            <a:endParaRPr sz="3100" dirty="0">
              <a:latin typeface="Arial MT"/>
              <a:cs typeface="Arial MT"/>
            </a:endParaRPr>
          </a:p>
        </p:txBody>
      </p:sp>
      <p:sp>
        <p:nvSpPr>
          <p:cNvPr id="5" name="object 5"/>
          <p:cNvSpPr txBox="1"/>
          <p:nvPr/>
        </p:nvSpPr>
        <p:spPr>
          <a:xfrm>
            <a:off x="352107" y="2438400"/>
            <a:ext cx="8439785" cy="469900"/>
          </a:xfrm>
          <a:prstGeom prst="rect">
            <a:avLst/>
          </a:prstGeom>
          <a:solidFill>
            <a:srgbClr val="DEDEDE"/>
          </a:solidFill>
        </p:spPr>
        <p:txBody>
          <a:bodyPr vert="horz" wrap="square" lIns="0" tIns="0" rIns="0" bIns="0" rtlCol="0">
            <a:spAutoFit/>
          </a:bodyPr>
          <a:lstStyle/>
          <a:p>
            <a:pPr>
              <a:lnSpc>
                <a:spcPts val="3604"/>
              </a:lnSpc>
            </a:pPr>
            <a:r>
              <a:rPr sz="3100" spc="-5" dirty="0">
                <a:solidFill>
                  <a:srgbClr val="002F73"/>
                </a:solidFill>
                <a:latin typeface="Arial MT"/>
                <a:cs typeface="Arial MT"/>
              </a:rPr>
              <a:t>Arrestare</a:t>
            </a:r>
            <a:r>
              <a:rPr sz="3100" dirty="0">
                <a:solidFill>
                  <a:srgbClr val="002F73"/>
                </a:solidFill>
                <a:latin typeface="Arial MT"/>
                <a:cs typeface="Arial MT"/>
              </a:rPr>
              <a:t> l’azione lesiva - </a:t>
            </a:r>
            <a:r>
              <a:rPr sz="3100" spc="-10" dirty="0">
                <a:solidFill>
                  <a:srgbClr val="002F73"/>
                </a:solidFill>
                <a:latin typeface="Arial MT"/>
                <a:cs typeface="Arial MT"/>
              </a:rPr>
              <a:t>soffocare</a:t>
            </a:r>
            <a:r>
              <a:rPr sz="3100" dirty="0">
                <a:solidFill>
                  <a:srgbClr val="002F73"/>
                </a:solidFill>
                <a:latin typeface="Arial MT"/>
                <a:cs typeface="Arial MT"/>
              </a:rPr>
              <a:t> gli </a:t>
            </a:r>
            <a:r>
              <a:rPr sz="3100" spc="-5" dirty="0">
                <a:solidFill>
                  <a:srgbClr val="002F73"/>
                </a:solidFill>
                <a:latin typeface="Arial MT"/>
                <a:cs typeface="Arial MT"/>
              </a:rPr>
              <a:t>eventuali</a:t>
            </a:r>
            <a:endParaRPr sz="3100">
              <a:latin typeface="Arial MT"/>
              <a:cs typeface="Arial MT"/>
            </a:endParaRPr>
          </a:p>
        </p:txBody>
      </p:sp>
      <p:sp>
        <p:nvSpPr>
          <p:cNvPr id="6" name="object 6"/>
          <p:cNvSpPr txBox="1"/>
          <p:nvPr/>
        </p:nvSpPr>
        <p:spPr>
          <a:xfrm>
            <a:off x="363652" y="2882611"/>
            <a:ext cx="7693659" cy="723900"/>
          </a:xfrm>
          <a:prstGeom prst="rect">
            <a:avLst/>
          </a:prstGeom>
          <a:solidFill>
            <a:srgbClr val="DEDEDE"/>
          </a:solidFill>
        </p:spPr>
        <p:txBody>
          <a:bodyPr vert="horz" wrap="square" lIns="0" tIns="0" rIns="0" bIns="0" rtlCol="0">
            <a:spAutoFit/>
          </a:bodyPr>
          <a:lstStyle/>
          <a:p>
            <a:pPr>
              <a:lnSpc>
                <a:spcPts val="3604"/>
              </a:lnSpc>
            </a:pPr>
            <a:r>
              <a:rPr sz="3100" spc="-5" dirty="0">
                <a:solidFill>
                  <a:srgbClr val="002F73"/>
                </a:solidFill>
                <a:latin typeface="Arial MT"/>
                <a:cs typeface="Arial MT"/>
              </a:rPr>
              <a:t>focolai</a:t>
            </a:r>
            <a:r>
              <a:rPr sz="3100" spc="-10" dirty="0">
                <a:solidFill>
                  <a:srgbClr val="002F73"/>
                </a:solidFill>
                <a:latin typeface="Arial MT"/>
                <a:cs typeface="Arial MT"/>
              </a:rPr>
              <a:t> </a:t>
            </a:r>
            <a:r>
              <a:rPr sz="3100" dirty="0">
                <a:solidFill>
                  <a:srgbClr val="002F73"/>
                </a:solidFill>
                <a:latin typeface="Arial MT"/>
                <a:cs typeface="Arial MT"/>
              </a:rPr>
              <a:t>ancora</a:t>
            </a:r>
            <a:r>
              <a:rPr sz="3100" spc="-5" dirty="0">
                <a:solidFill>
                  <a:srgbClr val="002F73"/>
                </a:solidFill>
                <a:latin typeface="Arial MT"/>
                <a:cs typeface="Arial MT"/>
              </a:rPr>
              <a:t> </a:t>
            </a:r>
            <a:r>
              <a:rPr sz="3100" dirty="0">
                <a:solidFill>
                  <a:srgbClr val="002F73"/>
                </a:solidFill>
                <a:latin typeface="Arial MT"/>
                <a:cs typeface="Arial MT"/>
              </a:rPr>
              <a:t>accesi</a:t>
            </a:r>
            <a:r>
              <a:rPr sz="3100" spc="-5" dirty="0">
                <a:solidFill>
                  <a:srgbClr val="002F73"/>
                </a:solidFill>
                <a:latin typeface="Arial MT"/>
                <a:cs typeface="Arial MT"/>
              </a:rPr>
              <a:t> </a:t>
            </a:r>
            <a:r>
              <a:rPr sz="3100" dirty="0">
                <a:solidFill>
                  <a:srgbClr val="002F73"/>
                </a:solidFill>
                <a:latin typeface="Arial MT"/>
                <a:cs typeface="Arial MT"/>
              </a:rPr>
              <a:t>sul</a:t>
            </a:r>
            <a:r>
              <a:rPr sz="3100" spc="-5" dirty="0">
                <a:solidFill>
                  <a:srgbClr val="002F73"/>
                </a:solidFill>
                <a:latin typeface="Arial MT"/>
                <a:cs typeface="Arial MT"/>
              </a:rPr>
              <a:t> </a:t>
            </a:r>
            <a:r>
              <a:rPr sz="3100" dirty="0">
                <a:solidFill>
                  <a:srgbClr val="002F73"/>
                </a:solidFill>
                <a:latin typeface="Arial MT"/>
                <a:cs typeface="Arial MT"/>
              </a:rPr>
              <a:t>corpo</a:t>
            </a:r>
            <a:r>
              <a:rPr sz="3100" spc="-5" dirty="0">
                <a:solidFill>
                  <a:srgbClr val="002F73"/>
                </a:solidFill>
                <a:latin typeface="Arial MT"/>
                <a:cs typeface="Arial MT"/>
              </a:rPr>
              <a:t> </a:t>
            </a:r>
            <a:r>
              <a:rPr sz="3100" dirty="0">
                <a:solidFill>
                  <a:srgbClr val="002F73"/>
                </a:solidFill>
                <a:latin typeface="Arial MT"/>
                <a:cs typeface="Arial MT"/>
              </a:rPr>
              <a:t>della</a:t>
            </a:r>
            <a:r>
              <a:rPr sz="3100" spc="-5" dirty="0">
                <a:solidFill>
                  <a:srgbClr val="002F73"/>
                </a:solidFill>
                <a:latin typeface="Arial MT"/>
                <a:cs typeface="Arial MT"/>
              </a:rPr>
              <a:t> vittima;</a:t>
            </a:r>
            <a:endParaRPr sz="3100">
              <a:latin typeface="Arial MT"/>
              <a:cs typeface="Arial MT"/>
            </a:endParaRPr>
          </a:p>
        </p:txBody>
      </p:sp>
      <p:sp>
        <p:nvSpPr>
          <p:cNvPr id="7" name="object 7"/>
          <p:cNvSpPr txBox="1"/>
          <p:nvPr/>
        </p:nvSpPr>
        <p:spPr>
          <a:xfrm>
            <a:off x="375197" y="4020179"/>
            <a:ext cx="8075295" cy="469900"/>
          </a:xfrm>
          <a:prstGeom prst="rect">
            <a:avLst/>
          </a:prstGeom>
          <a:solidFill>
            <a:srgbClr val="DEDEDE"/>
          </a:solidFill>
        </p:spPr>
        <p:txBody>
          <a:bodyPr vert="horz" wrap="square" lIns="0" tIns="0" rIns="0" bIns="0" rtlCol="0">
            <a:spAutoFit/>
          </a:bodyPr>
          <a:lstStyle/>
          <a:p>
            <a:pPr>
              <a:lnSpc>
                <a:spcPts val="3604"/>
              </a:lnSpc>
            </a:pPr>
            <a:r>
              <a:rPr sz="3100" dirty="0">
                <a:solidFill>
                  <a:srgbClr val="002F73"/>
                </a:solidFill>
                <a:latin typeface="Arial MT"/>
                <a:cs typeface="Arial MT"/>
              </a:rPr>
              <a:t>Con</a:t>
            </a:r>
            <a:r>
              <a:rPr sz="3100" spc="-5" dirty="0">
                <a:solidFill>
                  <a:srgbClr val="002F73"/>
                </a:solidFill>
                <a:latin typeface="Arial MT"/>
                <a:cs typeface="Arial MT"/>
              </a:rPr>
              <a:t> </a:t>
            </a:r>
            <a:r>
              <a:rPr sz="3100" dirty="0">
                <a:solidFill>
                  <a:srgbClr val="002F73"/>
                </a:solidFill>
                <a:latin typeface="Arial MT"/>
                <a:cs typeface="Arial MT"/>
              </a:rPr>
              <a:t>i </a:t>
            </a:r>
            <a:r>
              <a:rPr sz="3100" spc="-5" dirty="0">
                <a:solidFill>
                  <a:srgbClr val="002F73"/>
                </a:solidFill>
                <a:latin typeface="Arial MT"/>
                <a:cs typeface="Arial MT"/>
              </a:rPr>
              <a:t>guanti,</a:t>
            </a:r>
            <a:r>
              <a:rPr sz="3100" spc="-10" dirty="0">
                <a:solidFill>
                  <a:srgbClr val="002F73"/>
                </a:solidFill>
                <a:latin typeface="Arial MT"/>
                <a:cs typeface="Arial MT"/>
              </a:rPr>
              <a:t> </a:t>
            </a:r>
            <a:r>
              <a:rPr sz="3100" dirty="0">
                <a:solidFill>
                  <a:srgbClr val="002F73"/>
                </a:solidFill>
                <a:latin typeface="Arial MT"/>
                <a:cs typeface="Arial MT"/>
              </a:rPr>
              <a:t>coprire le</a:t>
            </a:r>
            <a:r>
              <a:rPr sz="3100" spc="-5" dirty="0">
                <a:solidFill>
                  <a:srgbClr val="002F73"/>
                </a:solidFill>
                <a:latin typeface="Arial MT"/>
                <a:cs typeface="Arial MT"/>
              </a:rPr>
              <a:t> ustioni</a:t>
            </a:r>
            <a:r>
              <a:rPr sz="3100" dirty="0">
                <a:solidFill>
                  <a:srgbClr val="002F73"/>
                </a:solidFill>
                <a:latin typeface="Arial MT"/>
                <a:cs typeface="Arial MT"/>
              </a:rPr>
              <a:t> con</a:t>
            </a:r>
            <a:r>
              <a:rPr sz="3100" spc="-5" dirty="0">
                <a:solidFill>
                  <a:srgbClr val="002F73"/>
                </a:solidFill>
                <a:latin typeface="Arial MT"/>
                <a:cs typeface="Arial MT"/>
              </a:rPr>
              <a:t> </a:t>
            </a:r>
            <a:r>
              <a:rPr sz="3100" dirty="0">
                <a:solidFill>
                  <a:srgbClr val="002F73"/>
                </a:solidFill>
                <a:latin typeface="Arial MT"/>
                <a:cs typeface="Arial MT"/>
              </a:rPr>
              <a:t>garze o</a:t>
            </a:r>
            <a:r>
              <a:rPr sz="3100" spc="-5" dirty="0">
                <a:solidFill>
                  <a:srgbClr val="002F73"/>
                </a:solidFill>
                <a:latin typeface="Arial MT"/>
                <a:cs typeface="Arial MT"/>
              </a:rPr>
              <a:t> teli</a:t>
            </a:r>
            <a:endParaRPr sz="3100" dirty="0">
              <a:latin typeface="Arial MT"/>
              <a:cs typeface="Arial MT"/>
            </a:endParaRPr>
          </a:p>
        </p:txBody>
      </p:sp>
      <p:sp>
        <p:nvSpPr>
          <p:cNvPr id="8" name="object 8"/>
          <p:cNvSpPr txBox="1"/>
          <p:nvPr/>
        </p:nvSpPr>
        <p:spPr>
          <a:xfrm>
            <a:off x="375197" y="4490079"/>
            <a:ext cx="1041400" cy="723900"/>
          </a:xfrm>
          <a:prstGeom prst="rect">
            <a:avLst/>
          </a:prstGeom>
          <a:solidFill>
            <a:srgbClr val="DEDEDE"/>
          </a:solidFill>
        </p:spPr>
        <p:txBody>
          <a:bodyPr vert="horz" wrap="square" lIns="0" tIns="0" rIns="0" bIns="0" rtlCol="0">
            <a:spAutoFit/>
          </a:bodyPr>
          <a:lstStyle/>
          <a:p>
            <a:pPr>
              <a:lnSpc>
                <a:spcPts val="3604"/>
              </a:lnSpc>
            </a:pPr>
            <a:r>
              <a:rPr sz="3100" dirty="0">
                <a:solidFill>
                  <a:srgbClr val="002F73"/>
                </a:solidFill>
                <a:latin typeface="Arial MT"/>
                <a:cs typeface="Arial MT"/>
              </a:rPr>
              <a:t>s</a:t>
            </a:r>
            <a:r>
              <a:rPr sz="3100" spc="-5" dirty="0">
                <a:solidFill>
                  <a:srgbClr val="002F73"/>
                </a:solidFill>
                <a:latin typeface="Arial MT"/>
                <a:cs typeface="Arial MT"/>
              </a:rPr>
              <a:t>t</a:t>
            </a:r>
            <a:r>
              <a:rPr sz="3100" dirty="0">
                <a:solidFill>
                  <a:srgbClr val="002F73"/>
                </a:solidFill>
                <a:latin typeface="Arial MT"/>
                <a:cs typeface="Arial MT"/>
              </a:rPr>
              <a:t>erili;</a:t>
            </a:r>
            <a:endParaRPr sz="3100" dirty="0">
              <a:latin typeface="Arial MT"/>
              <a:cs typeface="Arial MT"/>
            </a:endParaRP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63871" y="4392355"/>
            <a:ext cx="7268209" cy="698500"/>
          </a:xfrm>
          <a:custGeom>
            <a:avLst/>
            <a:gdLst/>
            <a:ahLst/>
            <a:cxnLst/>
            <a:rect l="l" t="t" r="r" b="b"/>
            <a:pathLst>
              <a:path w="7268209" h="698500">
                <a:moveTo>
                  <a:pt x="7267810" y="0"/>
                </a:moveTo>
                <a:lnTo>
                  <a:pt x="0" y="0"/>
                </a:lnTo>
                <a:lnTo>
                  <a:pt x="0" y="698499"/>
                </a:lnTo>
                <a:lnTo>
                  <a:pt x="7267810" y="698499"/>
                </a:lnTo>
                <a:lnTo>
                  <a:pt x="7267810" y="0"/>
                </a:lnTo>
                <a:close/>
              </a:path>
            </a:pathLst>
          </a:custGeom>
          <a:solidFill>
            <a:srgbClr val="DEDEDE"/>
          </a:solidFill>
        </p:spPr>
        <p:txBody>
          <a:bodyPr wrap="square" lIns="0" tIns="0" rIns="0" bIns="0" rtlCol="0"/>
          <a:lstStyle/>
          <a:p>
            <a:endParaRPr/>
          </a:p>
        </p:txBody>
      </p:sp>
      <p:sp>
        <p:nvSpPr>
          <p:cNvPr id="3" name="object 3"/>
          <p:cNvSpPr txBox="1"/>
          <p:nvPr/>
        </p:nvSpPr>
        <p:spPr>
          <a:xfrm>
            <a:off x="231544" y="4451199"/>
            <a:ext cx="7649209" cy="467359"/>
          </a:xfrm>
          <a:prstGeom prst="rect">
            <a:avLst/>
          </a:prstGeom>
        </p:spPr>
        <p:txBody>
          <a:bodyPr vert="horz" wrap="square" lIns="0" tIns="12700" rIns="0" bIns="0" rtlCol="0">
            <a:spAutoFit/>
          </a:bodyPr>
          <a:lstStyle/>
          <a:p>
            <a:pPr marL="38100">
              <a:lnSpc>
                <a:spcPct val="100000"/>
              </a:lnSpc>
              <a:spcBef>
                <a:spcPts val="100"/>
              </a:spcBef>
            </a:pPr>
            <a:r>
              <a:rPr sz="2900" dirty="0">
                <a:solidFill>
                  <a:srgbClr val="002F73"/>
                </a:solidFill>
                <a:latin typeface="Arial MT"/>
                <a:cs typeface="Arial MT"/>
              </a:rPr>
              <a:t>Non applicare olio,</a:t>
            </a:r>
            <a:r>
              <a:rPr sz="2900" spc="-5" dirty="0">
                <a:solidFill>
                  <a:srgbClr val="002F73"/>
                </a:solidFill>
                <a:latin typeface="Arial MT"/>
                <a:cs typeface="Arial MT"/>
              </a:rPr>
              <a:t> </a:t>
            </a:r>
            <a:r>
              <a:rPr sz="2900" dirty="0">
                <a:solidFill>
                  <a:srgbClr val="002F73"/>
                </a:solidFill>
                <a:latin typeface="Arial MT"/>
                <a:cs typeface="Arial MT"/>
              </a:rPr>
              <a:t>poma</a:t>
            </a:r>
            <a:r>
              <a:rPr sz="2900" spc="-5" dirty="0">
                <a:solidFill>
                  <a:srgbClr val="002F73"/>
                </a:solidFill>
                <a:latin typeface="Arial MT"/>
                <a:cs typeface="Arial MT"/>
              </a:rPr>
              <a:t>t</a:t>
            </a:r>
            <a:r>
              <a:rPr sz="2900" dirty="0">
                <a:solidFill>
                  <a:srgbClr val="002F73"/>
                </a:solidFill>
                <a:latin typeface="Arial MT"/>
                <a:cs typeface="Arial MT"/>
              </a:rPr>
              <a:t>e e sos</a:t>
            </a:r>
            <a:r>
              <a:rPr sz="2900" spc="-5" dirty="0">
                <a:solidFill>
                  <a:srgbClr val="002F73"/>
                </a:solidFill>
                <a:latin typeface="Arial MT"/>
                <a:cs typeface="Arial MT"/>
              </a:rPr>
              <a:t>t</a:t>
            </a:r>
            <a:r>
              <a:rPr sz="2900" dirty="0">
                <a:solidFill>
                  <a:srgbClr val="002F73"/>
                </a:solidFill>
                <a:latin typeface="Arial MT"/>
                <a:cs typeface="Arial MT"/>
              </a:rPr>
              <a:t>anze </a:t>
            </a:r>
            <a:r>
              <a:rPr sz="2900" dirty="0" err="1">
                <a:solidFill>
                  <a:srgbClr val="002F73"/>
                </a:solidFill>
                <a:latin typeface="Arial MT"/>
                <a:cs typeface="Arial MT"/>
              </a:rPr>
              <a:t>varie</a:t>
            </a:r>
            <a:r>
              <a:rPr sz="2900" spc="55" dirty="0">
                <a:solidFill>
                  <a:srgbClr val="002F73"/>
                </a:solidFill>
                <a:latin typeface="Arial MT"/>
                <a:cs typeface="Arial MT"/>
              </a:rPr>
              <a:t>;</a:t>
            </a:r>
            <a:endParaRPr sz="2100" baseline="-37698" dirty="0">
              <a:latin typeface="Arial MT"/>
              <a:cs typeface="Arial MT"/>
            </a:endParaRPr>
          </a:p>
        </p:txBody>
      </p:sp>
      <p:sp>
        <p:nvSpPr>
          <p:cNvPr id="4" name="object 4"/>
          <p:cNvSpPr txBox="1"/>
          <p:nvPr/>
        </p:nvSpPr>
        <p:spPr>
          <a:xfrm>
            <a:off x="2743200" y="440727"/>
            <a:ext cx="3068955" cy="698500"/>
          </a:xfrm>
          <a:prstGeom prst="rect">
            <a:avLst/>
          </a:prstGeom>
          <a:solidFill>
            <a:srgbClr val="DEDEDE"/>
          </a:solidFill>
        </p:spPr>
        <p:txBody>
          <a:bodyPr vert="horz" wrap="square" lIns="0" tIns="0" rIns="0" bIns="0" rtlCol="0">
            <a:spAutoFit/>
          </a:bodyPr>
          <a:lstStyle/>
          <a:p>
            <a:pPr>
              <a:lnSpc>
                <a:spcPts val="3415"/>
              </a:lnSpc>
            </a:pPr>
            <a:r>
              <a:rPr sz="2900" b="1" spc="-5" dirty="0">
                <a:solidFill>
                  <a:srgbClr val="002F73"/>
                </a:solidFill>
                <a:latin typeface="Arial"/>
                <a:cs typeface="Arial"/>
              </a:rPr>
              <a:t>COSA</a:t>
            </a:r>
            <a:r>
              <a:rPr sz="2900" b="1" spc="-145" dirty="0">
                <a:solidFill>
                  <a:srgbClr val="002F73"/>
                </a:solidFill>
                <a:latin typeface="Arial"/>
                <a:cs typeface="Arial"/>
              </a:rPr>
              <a:t> </a:t>
            </a:r>
            <a:r>
              <a:rPr sz="2900" b="1" spc="-5" dirty="0">
                <a:solidFill>
                  <a:srgbClr val="002F73"/>
                </a:solidFill>
                <a:latin typeface="Arial"/>
                <a:cs typeface="Arial"/>
              </a:rPr>
              <a:t>NON</a:t>
            </a:r>
            <a:r>
              <a:rPr sz="2900" b="1" spc="-35" dirty="0">
                <a:solidFill>
                  <a:srgbClr val="002F73"/>
                </a:solidFill>
                <a:latin typeface="Arial"/>
                <a:cs typeface="Arial"/>
              </a:rPr>
              <a:t> </a:t>
            </a:r>
            <a:r>
              <a:rPr sz="2900" b="1" spc="-40" dirty="0">
                <a:solidFill>
                  <a:srgbClr val="002F73"/>
                </a:solidFill>
                <a:latin typeface="Arial"/>
                <a:cs typeface="Arial"/>
              </a:rPr>
              <a:t>FARE</a:t>
            </a:r>
            <a:endParaRPr sz="2900">
              <a:latin typeface="Arial"/>
              <a:cs typeface="Arial"/>
            </a:endParaRPr>
          </a:p>
        </p:txBody>
      </p:sp>
      <p:sp>
        <p:nvSpPr>
          <p:cNvPr id="5" name="object 5"/>
          <p:cNvSpPr txBox="1"/>
          <p:nvPr/>
        </p:nvSpPr>
        <p:spPr>
          <a:xfrm>
            <a:off x="263871" y="1488476"/>
            <a:ext cx="4291965" cy="698500"/>
          </a:xfrm>
          <a:prstGeom prst="rect">
            <a:avLst/>
          </a:prstGeom>
          <a:solidFill>
            <a:srgbClr val="DEDEDE"/>
          </a:solidFill>
        </p:spPr>
        <p:txBody>
          <a:bodyPr vert="horz" wrap="square" lIns="0" tIns="0" rIns="0" bIns="0" rtlCol="0">
            <a:spAutoFit/>
          </a:bodyPr>
          <a:lstStyle/>
          <a:p>
            <a:pPr>
              <a:lnSpc>
                <a:spcPts val="3415"/>
              </a:lnSpc>
            </a:pPr>
            <a:r>
              <a:rPr sz="2900" dirty="0">
                <a:solidFill>
                  <a:srgbClr val="002F73"/>
                </a:solidFill>
                <a:latin typeface="Arial MT"/>
                <a:cs typeface="Arial MT"/>
              </a:rPr>
              <a:t>Non</a:t>
            </a:r>
            <a:r>
              <a:rPr sz="2900" spc="-25" dirty="0">
                <a:solidFill>
                  <a:srgbClr val="002F73"/>
                </a:solidFill>
                <a:latin typeface="Arial MT"/>
                <a:cs typeface="Arial MT"/>
              </a:rPr>
              <a:t> </a:t>
            </a:r>
            <a:r>
              <a:rPr sz="2900" dirty="0">
                <a:solidFill>
                  <a:srgbClr val="002F73"/>
                </a:solidFill>
                <a:latin typeface="Arial MT"/>
                <a:cs typeface="Arial MT"/>
              </a:rPr>
              <a:t>spogliare</a:t>
            </a:r>
            <a:r>
              <a:rPr sz="2900" spc="-20" dirty="0">
                <a:solidFill>
                  <a:srgbClr val="002F73"/>
                </a:solidFill>
                <a:latin typeface="Arial MT"/>
                <a:cs typeface="Arial MT"/>
              </a:rPr>
              <a:t> </a:t>
            </a:r>
            <a:r>
              <a:rPr sz="2900" spc="-5" dirty="0">
                <a:solidFill>
                  <a:srgbClr val="002F73"/>
                </a:solidFill>
                <a:latin typeface="Arial MT"/>
                <a:cs typeface="Arial MT"/>
              </a:rPr>
              <a:t>l’infortunato</a:t>
            </a:r>
            <a:endParaRPr sz="2900" dirty="0">
              <a:latin typeface="Arial MT"/>
              <a:cs typeface="Arial MT"/>
            </a:endParaRPr>
          </a:p>
        </p:txBody>
      </p:sp>
      <p:sp>
        <p:nvSpPr>
          <p:cNvPr id="6" name="object 6"/>
          <p:cNvSpPr txBox="1"/>
          <p:nvPr/>
        </p:nvSpPr>
        <p:spPr>
          <a:xfrm>
            <a:off x="263871" y="2515024"/>
            <a:ext cx="7895590" cy="698500"/>
          </a:xfrm>
          <a:prstGeom prst="rect">
            <a:avLst/>
          </a:prstGeom>
          <a:solidFill>
            <a:srgbClr val="DEDEDE"/>
          </a:solidFill>
        </p:spPr>
        <p:txBody>
          <a:bodyPr vert="horz" wrap="square" lIns="0" tIns="0" rIns="0" bIns="0" rtlCol="0">
            <a:spAutoFit/>
          </a:bodyPr>
          <a:lstStyle/>
          <a:p>
            <a:pPr>
              <a:lnSpc>
                <a:spcPts val="3415"/>
              </a:lnSpc>
            </a:pPr>
            <a:r>
              <a:rPr sz="2900" dirty="0">
                <a:solidFill>
                  <a:srgbClr val="002F73"/>
                </a:solidFill>
                <a:latin typeface="Arial MT"/>
                <a:cs typeface="Arial MT"/>
              </a:rPr>
              <a:t>Non</a:t>
            </a:r>
            <a:r>
              <a:rPr sz="2900" spc="-5" dirty="0">
                <a:solidFill>
                  <a:srgbClr val="002F73"/>
                </a:solidFill>
                <a:latin typeface="Arial MT"/>
                <a:cs typeface="Arial MT"/>
              </a:rPr>
              <a:t> toccare </a:t>
            </a:r>
            <a:r>
              <a:rPr sz="2900" dirty="0">
                <a:solidFill>
                  <a:srgbClr val="002F73"/>
                </a:solidFill>
                <a:latin typeface="Arial MT"/>
                <a:cs typeface="Arial MT"/>
              </a:rPr>
              <a:t>con le</a:t>
            </a:r>
            <a:r>
              <a:rPr sz="2900" spc="-5" dirty="0">
                <a:solidFill>
                  <a:srgbClr val="002F73"/>
                </a:solidFill>
                <a:latin typeface="Arial MT"/>
                <a:cs typeface="Arial MT"/>
              </a:rPr>
              <a:t> </a:t>
            </a:r>
            <a:r>
              <a:rPr sz="2900" dirty="0">
                <a:solidFill>
                  <a:srgbClr val="002F73"/>
                </a:solidFill>
                <a:latin typeface="Arial MT"/>
                <a:cs typeface="Arial MT"/>
              </a:rPr>
              <a:t>mani nude</a:t>
            </a:r>
            <a:r>
              <a:rPr sz="2900" spc="-5" dirty="0">
                <a:solidFill>
                  <a:srgbClr val="002F73"/>
                </a:solidFill>
                <a:latin typeface="Arial MT"/>
                <a:cs typeface="Arial MT"/>
              </a:rPr>
              <a:t> </a:t>
            </a:r>
            <a:r>
              <a:rPr sz="2900" dirty="0">
                <a:solidFill>
                  <a:srgbClr val="002F73"/>
                </a:solidFill>
                <a:latin typeface="Arial MT"/>
                <a:cs typeface="Arial MT"/>
              </a:rPr>
              <a:t>le</a:t>
            </a:r>
            <a:r>
              <a:rPr sz="2900" spc="-5" dirty="0">
                <a:solidFill>
                  <a:srgbClr val="002F73"/>
                </a:solidFill>
                <a:latin typeface="Arial MT"/>
                <a:cs typeface="Arial MT"/>
              </a:rPr>
              <a:t> </a:t>
            </a:r>
            <a:r>
              <a:rPr sz="2900" dirty="0">
                <a:solidFill>
                  <a:srgbClr val="002F73"/>
                </a:solidFill>
                <a:latin typeface="Arial MT"/>
                <a:cs typeface="Arial MT"/>
              </a:rPr>
              <a:t>zone </a:t>
            </a:r>
            <a:r>
              <a:rPr sz="2900" spc="-5" dirty="0">
                <a:solidFill>
                  <a:srgbClr val="002F73"/>
                </a:solidFill>
                <a:latin typeface="Arial MT"/>
                <a:cs typeface="Arial MT"/>
              </a:rPr>
              <a:t>ustionate;</a:t>
            </a:r>
            <a:endParaRPr sz="2900" dirty="0">
              <a:latin typeface="Arial MT"/>
              <a:cs typeface="Arial MT"/>
            </a:endParaRPr>
          </a:p>
        </p:txBody>
      </p:sp>
      <p:sp>
        <p:nvSpPr>
          <p:cNvPr id="7" name="object 7"/>
          <p:cNvSpPr txBox="1"/>
          <p:nvPr/>
        </p:nvSpPr>
        <p:spPr>
          <a:xfrm>
            <a:off x="263871" y="3429000"/>
            <a:ext cx="4271010" cy="698500"/>
          </a:xfrm>
          <a:prstGeom prst="rect">
            <a:avLst/>
          </a:prstGeom>
          <a:solidFill>
            <a:srgbClr val="DEDEDE"/>
          </a:solidFill>
        </p:spPr>
        <p:txBody>
          <a:bodyPr vert="horz" wrap="square" lIns="0" tIns="0" rIns="0" bIns="0" rtlCol="0">
            <a:spAutoFit/>
          </a:bodyPr>
          <a:lstStyle/>
          <a:p>
            <a:pPr>
              <a:lnSpc>
                <a:spcPts val="3415"/>
              </a:lnSpc>
            </a:pPr>
            <a:r>
              <a:rPr sz="2900" dirty="0">
                <a:solidFill>
                  <a:srgbClr val="002F73"/>
                </a:solidFill>
                <a:latin typeface="Arial MT"/>
                <a:cs typeface="Arial MT"/>
              </a:rPr>
              <a:t>Non</a:t>
            </a:r>
            <a:r>
              <a:rPr sz="2900" spc="-30" dirty="0">
                <a:solidFill>
                  <a:srgbClr val="002F73"/>
                </a:solidFill>
                <a:latin typeface="Arial MT"/>
                <a:cs typeface="Arial MT"/>
              </a:rPr>
              <a:t> </a:t>
            </a:r>
            <a:r>
              <a:rPr sz="2900" dirty="0">
                <a:solidFill>
                  <a:srgbClr val="002F73"/>
                </a:solidFill>
                <a:latin typeface="Arial MT"/>
                <a:cs typeface="Arial MT"/>
              </a:rPr>
              <a:t>rompere</a:t>
            </a:r>
            <a:r>
              <a:rPr sz="2900" spc="-25" dirty="0">
                <a:solidFill>
                  <a:srgbClr val="002F73"/>
                </a:solidFill>
                <a:latin typeface="Arial MT"/>
                <a:cs typeface="Arial MT"/>
              </a:rPr>
              <a:t> </a:t>
            </a:r>
            <a:r>
              <a:rPr sz="2900" dirty="0">
                <a:solidFill>
                  <a:srgbClr val="002F73"/>
                </a:solidFill>
                <a:latin typeface="Arial MT"/>
                <a:cs typeface="Arial MT"/>
              </a:rPr>
              <a:t>le</a:t>
            </a:r>
            <a:r>
              <a:rPr sz="2900" spc="-25" dirty="0">
                <a:solidFill>
                  <a:srgbClr val="002F73"/>
                </a:solidFill>
                <a:latin typeface="Arial MT"/>
                <a:cs typeface="Arial MT"/>
              </a:rPr>
              <a:t> </a:t>
            </a:r>
            <a:r>
              <a:rPr sz="2900" dirty="0">
                <a:solidFill>
                  <a:srgbClr val="002F73"/>
                </a:solidFill>
                <a:latin typeface="Arial MT"/>
                <a:cs typeface="Arial MT"/>
              </a:rPr>
              <a:t>vescicole;</a:t>
            </a:r>
            <a:endParaRPr sz="2900" dirty="0">
              <a:latin typeface="Arial MT"/>
              <a:cs typeface="Arial MT"/>
            </a:endParaRP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Text Box 3"/>
          <p:cNvSpPr txBox="1">
            <a:spLocks noChangeArrowheads="1"/>
          </p:cNvSpPr>
          <p:nvPr/>
        </p:nvSpPr>
        <p:spPr bwMode="auto">
          <a:xfrm>
            <a:off x="1012596" y="2060848"/>
            <a:ext cx="7118807"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defRPr/>
            </a:pPr>
            <a:r>
              <a:rPr lang="it-IT" altLang="it-IT" sz="2800" dirty="0">
                <a:latin typeface="+mj-lt"/>
              </a:rPr>
              <a:t>In caso di ustioni da corrente elettrica cercare </a:t>
            </a:r>
          </a:p>
          <a:p>
            <a:pPr algn="ctr">
              <a:defRPr/>
            </a:pPr>
            <a:r>
              <a:rPr lang="it-IT" altLang="it-IT" sz="2800" dirty="0">
                <a:latin typeface="+mj-lt"/>
              </a:rPr>
              <a:t>sia l’ustione d’entrata che d’uscita della corrente</a:t>
            </a:r>
          </a:p>
          <a:p>
            <a:pPr algn="ctr">
              <a:defRPr/>
            </a:pPr>
            <a:r>
              <a:rPr lang="it-IT" altLang="it-IT" sz="2800" dirty="0">
                <a:latin typeface="+mj-lt"/>
              </a:rPr>
              <a:t> e trattarle entrambe come ustioni di 3°.</a:t>
            </a:r>
          </a:p>
          <a:p>
            <a:pPr algn="ctr">
              <a:defRPr/>
            </a:pPr>
            <a:endParaRPr lang="it-IT" altLang="it-IT" sz="2800" dirty="0">
              <a:latin typeface="+mj-lt"/>
            </a:endParaRPr>
          </a:p>
          <a:p>
            <a:pPr algn="ctr">
              <a:defRPr/>
            </a:pPr>
            <a:r>
              <a:rPr lang="it-IT" altLang="it-IT" sz="2800" dirty="0">
                <a:latin typeface="+mj-lt"/>
              </a:rPr>
              <a:t>Come isolarmi??</a:t>
            </a:r>
          </a:p>
          <a:p>
            <a:pPr algn="ctr">
              <a:defRPr/>
            </a:pPr>
            <a:r>
              <a:rPr lang="it-IT" altLang="it-IT" sz="2800" dirty="0">
                <a:latin typeface="+mj-lt"/>
              </a:rPr>
              <a:t>Legno – gomma</a:t>
            </a:r>
          </a:p>
          <a:p>
            <a:pPr algn="ctr">
              <a:defRPr/>
            </a:pPr>
            <a:endParaRPr lang="it-IT" altLang="it-IT" sz="2800" dirty="0">
              <a:latin typeface="+mj-lt"/>
            </a:endParaRPr>
          </a:p>
        </p:txBody>
      </p:sp>
      <p:sp>
        <p:nvSpPr>
          <p:cNvPr id="251907" name="Rectangle 4"/>
          <p:cNvSpPr>
            <a:spLocks noChangeArrowheads="1"/>
          </p:cNvSpPr>
          <p:nvPr/>
        </p:nvSpPr>
        <p:spPr bwMode="auto">
          <a:xfrm>
            <a:off x="2171938" y="332656"/>
            <a:ext cx="5001242"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defRPr/>
            </a:pPr>
            <a:r>
              <a:rPr lang="it-IT" altLang="it-IT" sz="3600" b="1" dirty="0">
                <a:solidFill>
                  <a:srgbClr val="FF0000"/>
                </a:solidFill>
                <a:latin typeface="+mj-lt"/>
              </a:rPr>
              <a:t>Ustioni da elettrocuzione</a:t>
            </a:r>
          </a:p>
        </p:txBody>
      </p:sp>
      <p:sp>
        <p:nvSpPr>
          <p:cNvPr id="251908" name="Text Box 5"/>
          <p:cNvSpPr txBox="1">
            <a:spLocks noChangeArrowheads="1"/>
          </p:cNvSpPr>
          <p:nvPr/>
        </p:nvSpPr>
        <p:spPr bwMode="auto">
          <a:xfrm>
            <a:off x="990600" y="1268760"/>
            <a:ext cx="7026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defRPr/>
            </a:pPr>
            <a:r>
              <a:rPr lang="it-IT" altLang="it-IT" sz="2400" b="1">
                <a:latin typeface="+mj-lt"/>
              </a:rPr>
              <a:t>TRATTAMENTO</a:t>
            </a:r>
          </a:p>
        </p:txBody>
      </p:sp>
    </p:spTree>
    <p:extLst>
      <p:ext uri="{BB962C8B-B14F-4D97-AF65-F5344CB8AC3E}">
        <p14:creationId xmlns:p14="http://schemas.microsoft.com/office/powerpoint/2010/main" val="4236835053"/>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CasellaDiTesto 1"/>
          <p:cNvSpPr txBox="1">
            <a:spLocks noChangeArrowheads="1"/>
          </p:cNvSpPr>
          <p:nvPr/>
        </p:nvSpPr>
        <p:spPr bwMode="auto">
          <a:xfrm>
            <a:off x="468313" y="1044922"/>
            <a:ext cx="7920037"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it-IT" altLang="it-IT" sz="2800" dirty="0"/>
              <a:t>Cosa fare?</a:t>
            </a:r>
          </a:p>
          <a:p>
            <a:pPr algn="just" eaLnBrk="1" hangingPunct="1">
              <a:defRPr/>
            </a:pPr>
            <a:endParaRPr lang="it-IT" altLang="it-IT" sz="2800" dirty="0"/>
          </a:p>
          <a:p>
            <a:pPr marL="342900" indent="-342900" algn="just" eaLnBrk="1" hangingPunct="1">
              <a:buFont typeface="Arial" panose="020B0604020202020204" pitchFamily="34" charset="0"/>
              <a:buChar char="•"/>
              <a:defRPr/>
            </a:pPr>
            <a:r>
              <a:rPr lang="it-IT" altLang="it-IT" sz="2800" b="1" dirty="0"/>
              <a:t>Togliere</a:t>
            </a:r>
            <a:r>
              <a:rPr lang="it-IT" altLang="it-IT" sz="2800" dirty="0"/>
              <a:t> la </a:t>
            </a:r>
            <a:r>
              <a:rPr lang="it-IT" altLang="it-IT" sz="2800" b="1" dirty="0"/>
              <a:t>corrente</a:t>
            </a:r>
          </a:p>
          <a:p>
            <a:pPr marL="342900" indent="-342900" algn="just" eaLnBrk="1" hangingPunct="1">
              <a:buFont typeface="Arial" panose="020B0604020202020204" pitchFamily="34" charset="0"/>
              <a:buChar char="•"/>
              <a:defRPr/>
            </a:pPr>
            <a:r>
              <a:rPr lang="it-IT" altLang="it-IT" sz="2800" b="1" dirty="0"/>
              <a:t>Non</a:t>
            </a:r>
            <a:r>
              <a:rPr lang="it-IT" altLang="it-IT" sz="2800" dirty="0"/>
              <a:t> </a:t>
            </a:r>
            <a:r>
              <a:rPr lang="it-IT" altLang="it-IT" sz="2800" b="1" dirty="0"/>
              <a:t>toccare</a:t>
            </a:r>
            <a:r>
              <a:rPr lang="it-IT" altLang="it-IT" sz="2800" dirty="0"/>
              <a:t> </a:t>
            </a:r>
            <a:r>
              <a:rPr lang="it-IT" altLang="it-IT" sz="2800" b="1" u="sng" dirty="0"/>
              <a:t>mai</a:t>
            </a:r>
            <a:r>
              <a:rPr lang="it-IT" altLang="it-IT" sz="2800" dirty="0"/>
              <a:t> il </a:t>
            </a:r>
            <a:r>
              <a:rPr lang="it-IT" altLang="it-IT" sz="2800" b="1" dirty="0"/>
              <a:t>folgorato</a:t>
            </a:r>
            <a:r>
              <a:rPr lang="it-IT" altLang="it-IT" sz="2800" dirty="0"/>
              <a:t> che si trova </a:t>
            </a:r>
            <a:r>
              <a:rPr lang="it-IT" altLang="it-IT" sz="2800" b="1" dirty="0"/>
              <a:t>ancora</a:t>
            </a:r>
            <a:r>
              <a:rPr lang="it-IT" altLang="it-IT" sz="2800" dirty="0"/>
              <a:t> </a:t>
            </a:r>
            <a:r>
              <a:rPr lang="it-IT" altLang="it-IT" sz="2800" b="1" dirty="0"/>
              <a:t>attaccato</a:t>
            </a:r>
            <a:r>
              <a:rPr lang="it-IT" altLang="it-IT" sz="2800" dirty="0"/>
              <a:t> ad un cavo elettrico</a:t>
            </a:r>
          </a:p>
          <a:p>
            <a:pPr marL="342900" indent="-342900" algn="just" eaLnBrk="1" hangingPunct="1">
              <a:buFont typeface="Arial" panose="020B0604020202020204" pitchFamily="34" charset="0"/>
              <a:buChar char="•"/>
              <a:defRPr/>
            </a:pPr>
            <a:r>
              <a:rPr lang="it-IT" altLang="it-IT" sz="2800" dirty="0"/>
              <a:t>Se non possibile togliere la corrente allontanarlo controllando che il Terreno sia asciutto; </a:t>
            </a:r>
            <a:r>
              <a:rPr lang="it-IT" altLang="it-IT" sz="2800" b="1" dirty="0"/>
              <a:t>Isolare</a:t>
            </a:r>
            <a:r>
              <a:rPr lang="it-IT" altLang="it-IT" sz="2800" dirty="0"/>
              <a:t> i piedi con </a:t>
            </a:r>
            <a:r>
              <a:rPr lang="it-IT" altLang="it-IT" sz="2800" b="1" dirty="0"/>
              <a:t>gomma</a:t>
            </a:r>
            <a:r>
              <a:rPr lang="it-IT" altLang="it-IT" sz="2800" dirty="0"/>
              <a:t>/</a:t>
            </a:r>
            <a:r>
              <a:rPr lang="it-IT" altLang="it-IT" sz="2800" b="1" dirty="0"/>
              <a:t>legno</a:t>
            </a:r>
            <a:r>
              <a:rPr lang="it-IT" altLang="it-IT" sz="2800" dirty="0"/>
              <a:t>; Usare un </a:t>
            </a:r>
            <a:r>
              <a:rPr lang="it-IT" altLang="it-IT" sz="2800" b="1" dirty="0"/>
              <a:t>tubo</a:t>
            </a:r>
            <a:r>
              <a:rPr lang="it-IT" altLang="it-IT" sz="2800" dirty="0"/>
              <a:t> di </a:t>
            </a:r>
            <a:r>
              <a:rPr lang="it-IT" altLang="it-IT" sz="2800" b="1" dirty="0"/>
              <a:t>plastica</a:t>
            </a:r>
            <a:r>
              <a:rPr lang="it-IT" altLang="it-IT" sz="2800" dirty="0"/>
              <a:t> </a:t>
            </a:r>
            <a:r>
              <a:rPr lang="it-IT" altLang="it-IT" sz="2800" b="1" dirty="0"/>
              <a:t>per</a:t>
            </a:r>
            <a:r>
              <a:rPr lang="it-IT" altLang="it-IT" sz="2800" dirty="0"/>
              <a:t> </a:t>
            </a:r>
            <a:r>
              <a:rPr lang="it-IT" altLang="it-IT" sz="2800" b="1" dirty="0"/>
              <a:t>staccarlo</a:t>
            </a:r>
            <a:r>
              <a:rPr lang="it-IT" altLang="it-IT" sz="2800" dirty="0"/>
              <a:t> dalla corrente</a:t>
            </a:r>
          </a:p>
          <a:p>
            <a:pPr marL="342900" indent="-342900" algn="just" eaLnBrk="1" hangingPunct="1">
              <a:buFont typeface="Arial" panose="020B0604020202020204" pitchFamily="34" charset="0"/>
              <a:buChar char="•"/>
              <a:defRPr/>
            </a:pPr>
            <a:r>
              <a:rPr lang="it-IT" altLang="it-IT" sz="2800" b="1" dirty="0"/>
              <a:t>Mai</a:t>
            </a:r>
            <a:r>
              <a:rPr lang="it-IT" altLang="it-IT" sz="2800" dirty="0"/>
              <a:t> utilizzare </a:t>
            </a:r>
            <a:r>
              <a:rPr lang="it-IT" altLang="it-IT" sz="2800" b="1" dirty="0"/>
              <a:t>metalli</a:t>
            </a:r>
          </a:p>
        </p:txBody>
      </p:sp>
    </p:spTree>
    <p:extLst>
      <p:ext uri="{BB962C8B-B14F-4D97-AF65-F5344CB8AC3E}">
        <p14:creationId xmlns:p14="http://schemas.microsoft.com/office/powerpoint/2010/main" val="1583347267"/>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57314" y="61069"/>
            <a:ext cx="3013710" cy="574040"/>
          </a:xfrm>
          <a:prstGeom prst="rect">
            <a:avLst/>
          </a:prstGeom>
        </p:spPr>
        <p:txBody>
          <a:bodyPr vert="horz" wrap="square" lIns="0" tIns="12700" rIns="0" bIns="0" rtlCol="0">
            <a:spAutoFit/>
          </a:bodyPr>
          <a:lstStyle/>
          <a:p>
            <a:pPr marL="12700">
              <a:lnSpc>
                <a:spcPct val="100000"/>
              </a:lnSpc>
              <a:spcBef>
                <a:spcPts val="100"/>
              </a:spcBef>
            </a:pPr>
            <a:r>
              <a:rPr sz="3600" b="1" spc="-25" dirty="0">
                <a:solidFill>
                  <a:srgbClr val="FF0000"/>
                </a:solidFill>
                <a:latin typeface="Times New Roman"/>
                <a:cs typeface="Times New Roman"/>
              </a:rPr>
              <a:t>Avvelenamento</a:t>
            </a:r>
            <a:endParaRPr sz="3600">
              <a:latin typeface="Times New Roman"/>
              <a:cs typeface="Times New Roman"/>
            </a:endParaRPr>
          </a:p>
        </p:txBody>
      </p:sp>
      <p:sp>
        <p:nvSpPr>
          <p:cNvPr id="3" name="object 3"/>
          <p:cNvSpPr txBox="1"/>
          <p:nvPr/>
        </p:nvSpPr>
        <p:spPr>
          <a:xfrm>
            <a:off x="206375" y="854571"/>
            <a:ext cx="8455660" cy="1076960"/>
          </a:xfrm>
          <a:prstGeom prst="rect">
            <a:avLst/>
          </a:prstGeom>
        </p:spPr>
        <p:txBody>
          <a:bodyPr vert="horz" wrap="square" lIns="0" tIns="43180" rIns="0" bIns="0" rtlCol="0">
            <a:spAutoFit/>
          </a:bodyPr>
          <a:lstStyle/>
          <a:p>
            <a:pPr marL="12700" marR="5080">
              <a:lnSpc>
                <a:spcPts val="2700"/>
              </a:lnSpc>
              <a:spcBef>
                <a:spcPts val="340"/>
              </a:spcBef>
            </a:pPr>
            <a:r>
              <a:rPr sz="2400" dirty="0">
                <a:solidFill>
                  <a:srgbClr val="333399"/>
                </a:solidFill>
                <a:latin typeface="Times New Roman"/>
                <a:cs typeface="Times New Roman"/>
              </a:rPr>
              <a:t>È</a:t>
            </a:r>
            <a:r>
              <a:rPr sz="2400" spc="45" dirty="0">
                <a:solidFill>
                  <a:srgbClr val="333399"/>
                </a:solidFill>
                <a:latin typeface="Times New Roman"/>
                <a:cs typeface="Times New Roman"/>
              </a:rPr>
              <a:t> </a:t>
            </a:r>
            <a:r>
              <a:rPr sz="2400" spc="-5" dirty="0">
                <a:solidFill>
                  <a:srgbClr val="333399"/>
                </a:solidFill>
                <a:latin typeface="Times New Roman"/>
                <a:cs typeface="Times New Roman"/>
              </a:rPr>
              <a:t>rappresentato</a:t>
            </a:r>
            <a:r>
              <a:rPr sz="2400" spc="45" dirty="0">
                <a:solidFill>
                  <a:srgbClr val="333399"/>
                </a:solidFill>
                <a:latin typeface="Times New Roman"/>
                <a:cs typeface="Times New Roman"/>
              </a:rPr>
              <a:t> </a:t>
            </a:r>
            <a:r>
              <a:rPr sz="2400" spc="-5" dirty="0">
                <a:solidFill>
                  <a:srgbClr val="333399"/>
                </a:solidFill>
                <a:latin typeface="Times New Roman"/>
                <a:cs typeface="Times New Roman"/>
              </a:rPr>
              <a:t>dalle</a:t>
            </a:r>
            <a:r>
              <a:rPr sz="2400" spc="50" dirty="0">
                <a:solidFill>
                  <a:srgbClr val="333399"/>
                </a:solidFill>
                <a:latin typeface="Times New Roman"/>
                <a:cs typeface="Times New Roman"/>
              </a:rPr>
              <a:t> </a:t>
            </a:r>
            <a:r>
              <a:rPr sz="2400" spc="-5" dirty="0">
                <a:solidFill>
                  <a:srgbClr val="333399"/>
                </a:solidFill>
                <a:latin typeface="Times New Roman"/>
                <a:cs typeface="Times New Roman"/>
              </a:rPr>
              <a:t>manifestazioni</a:t>
            </a:r>
            <a:r>
              <a:rPr sz="2400" spc="45" dirty="0">
                <a:solidFill>
                  <a:srgbClr val="333399"/>
                </a:solidFill>
                <a:latin typeface="Times New Roman"/>
                <a:cs typeface="Times New Roman"/>
              </a:rPr>
              <a:t> </a:t>
            </a:r>
            <a:r>
              <a:rPr sz="2400" spc="-5" dirty="0">
                <a:solidFill>
                  <a:srgbClr val="333399"/>
                </a:solidFill>
                <a:latin typeface="Times New Roman"/>
                <a:cs typeface="Times New Roman"/>
              </a:rPr>
              <a:t>patologiche</a:t>
            </a:r>
            <a:r>
              <a:rPr sz="2400" spc="45" dirty="0">
                <a:solidFill>
                  <a:srgbClr val="333399"/>
                </a:solidFill>
                <a:latin typeface="Times New Roman"/>
                <a:cs typeface="Times New Roman"/>
              </a:rPr>
              <a:t> </a:t>
            </a:r>
            <a:r>
              <a:rPr sz="2400" spc="-5" dirty="0">
                <a:solidFill>
                  <a:srgbClr val="333399"/>
                </a:solidFill>
                <a:latin typeface="Times New Roman"/>
                <a:cs typeface="Times New Roman"/>
              </a:rPr>
              <a:t>dovute</a:t>
            </a:r>
            <a:r>
              <a:rPr sz="2400" spc="50" dirty="0">
                <a:solidFill>
                  <a:srgbClr val="333399"/>
                </a:solidFill>
                <a:latin typeface="Times New Roman"/>
                <a:cs typeface="Times New Roman"/>
              </a:rPr>
              <a:t> </a:t>
            </a:r>
            <a:r>
              <a:rPr sz="2400" spc="-5" dirty="0">
                <a:solidFill>
                  <a:srgbClr val="333399"/>
                </a:solidFill>
                <a:latin typeface="Times New Roman"/>
                <a:cs typeface="Times New Roman"/>
              </a:rPr>
              <a:t>all'azione</a:t>
            </a:r>
            <a:r>
              <a:rPr sz="2400" spc="45" dirty="0">
                <a:solidFill>
                  <a:srgbClr val="333399"/>
                </a:solidFill>
                <a:latin typeface="Times New Roman"/>
                <a:cs typeface="Times New Roman"/>
              </a:rPr>
              <a:t> </a:t>
            </a:r>
            <a:r>
              <a:rPr sz="2400" dirty="0">
                <a:solidFill>
                  <a:srgbClr val="333399"/>
                </a:solidFill>
                <a:latin typeface="Times New Roman"/>
                <a:cs typeface="Times New Roman"/>
              </a:rPr>
              <a:t>di </a:t>
            </a:r>
            <a:r>
              <a:rPr sz="2400" spc="-585" dirty="0">
                <a:solidFill>
                  <a:srgbClr val="333399"/>
                </a:solidFill>
                <a:latin typeface="Times New Roman"/>
                <a:cs typeface="Times New Roman"/>
              </a:rPr>
              <a:t> </a:t>
            </a:r>
            <a:r>
              <a:rPr sz="2400" dirty="0">
                <a:solidFill>
                  <a:srgbClr val="333399"/>
                </a:solidFill>
                <a:latin typeface="Times New Roman"/>
                <a:cs typeface="Times New Roman"/>
              </a:rPr>
              <a:t>una</a:t>
            </a:r>
            <a:r>
              <a:rPr sz="2400" spc="-10" dirty="0">
                <a:solidFill>
                  <a:srgbClr val="333399"/>
                </a:solidFill>
                <a:latin typeface="Times New Roman"/>
                <a:cs typeface="Times New Roman"/>
              </a:rPr>
              <a:t> </a:t>
            </a:r>
            <a:r>
              <a:rPr sz="2400" dirty="0">
                <a:solidFill>
                  <a:srgbClr val="333399"/>
                </a:solidFill>
                <a:latin typeface="Times New Roman"/>
                <a:cs typeface="Times New Roman"/>
              </a:rPr>
              <a:t>o </a:t>
            </a:r>
            <a:r>
              <a:rPr sz="2400" spc="-5" dirty="0">
                <a:solidFill>
                  <a:srgbClr val="333399"/>
                </a:solidFill>
                <a:latin typeface="Times New Roman"/>
                <a:cs typeface="Times New Roman"/>
              </a:rPr>
              <a:t>più</a:t>
            </a:r>
            <a:r>
              <a:rPr sz="2400" dirty="0">
                <a:solidFill>
                  <a:srgbClr val="333399"/>
                </a:solidFill>
                <a:latin typeface="Times New Roman"/>
                <a:cs typeface="Times New Roman"/>
              </a:rPr>
              <a:t> </a:t>
            </a:r>
            <a:r>
              <a:rPr sz="2400" spc="-5" dirty="0">
                <a:solidFill>
                  <a:srgbClr val="333399"/>
                </a:solidFill>
                <a:latin typeface="Times New Roman"/>
                <a:cs typeface="Times New Roman"/>
              </a:rPr>
              <a:t>sostanze tossiche introdotte nell’organismo.</a:t>
            </a:r>
            <a:endParaRPr sz="2400">
              <a:latin typeface="Times New Roman"/>
              <a:cs typeface="Times New Roman"/>
            </a:endParaRPr>
          </a:p>
          <a:p>
            <a:pPr marL="12700">
              <a:lnSpc>
                <a:spcPts val="2640"/>
              </a:lnSpc>
            </a:pPr>
            <a:r>
              <a:rPr sz="2400" dirty="0">
                <a:solidFill>
                  <a:srgbClr val="333399"/>
                </a:solidFill>
                <a:latin typeface="Times New Roman"/>
                <a:cs typeface="Times New Roman"/>
              </a:rPr>
              <a:t>Possono </a:t>
            </a:r>
            <a:r>
              <a:rPr sz="2400" spc="-5" dirty="0">
                <a:solidFill>
                  <a:srgbClr val="333399"/>
                </a:solidFill>
                <a:latin typeface="Times New Roman"/>
                <a:cs typeface="Times New Roman"/>
              </a:rPr>
              <a:t>essere accidentali,</a:t>
            </a:r>
            <a:r>
              <a:rPr sz="2400" spc="5" dirty="0">
                <a:solidFill>
                  <a:srgbClr val="333399"/>
                </a:solidFill>
                <a:latin typeface="Times New Roman"/>
                <a:cs typeface="Times New Roman"/>
              </a:rPr>
              <a:t> </a:t>
            </a:r>
            <a:r>
              <a:rPr sz="2400" dirty="0">
                <a:solidFill>
                  <a:srgbClr val="333399"/>
                </a:solidFill>
                <a:latin typeface="Times New Roman"/>
                <a:cs typeface="Times New Roman"/>
              </a:rPr>
              <a:t>da</a:t>
            </a:r>
            <a:r>
              <a:rPr sz="2400" spc="-5" dirty="0">
                <a:solidFill>
                  <a:srgbClr val="333399"/>
                </a:solidFill>
                <a:latin typeface="Times New Roman"/>
                <a:cs typeface="Times New Roman"/>
              </a:rPr>
              <a:t> cause</a:t>
            </a:r>
            <a:r>
              <a:rPr sz="2400" dirty="0">
                <a:solidFill>
                  <a:srgbClr val="333399"/>
                </a:solidFill>
                <a:latin typeface="Times New Roman"/>
                <a:cs typeface="Times New Roman"/>
              </a:rPr>
              <a:t> </a:t>
            </a:r>
            <a:r>
              <a:rPr sz="2400" spc="-5" dirty="0">
                <a:solidFill>
                  <a:srgbClr val="333399"/>
                </a:solidFill>
                <a:latin typeface="Times New Roman"/>
                <a:cs typeface="Times New Roman"/>
              </a:rPr>
              <a:t>professionali </a:t>
            </a:r>
            <a:r>
              <a:rPr sz="2400" dirty="0">
                <a:solidFill>
                  <a:srgbClr val="333399"/>
                </a:solidFill>
                <a:latin typeface="Times New Roman"/>
                <a:cs typeface="Times New Roman"/>
              </a:rPr>
              <a:t>o</a:t>
            </a:r>
            <a:r>
              <a:rPr sz="2400" spc="5" dirty="0">
                <a:solidFill>
                  <a:srgbClr val="333399"/>
                </a:solidFill>
                <a:latin typeface="Times New Roman"/>
                <a:cs typeface="Times New Roman"/>
              </a:rPr>
              <a:t> </a:t>
            </a:r>
            <a:r>
              <a:rPr sz="2400" spc="-5" dirty="0">
                <a:solidFill>
                  <a:srgbClr val="333399"/>
                </a:solidFill>
                <a:latin typeface="Times New Roman"/>
                <a:cs typeface="Times New Roman"/>
              </a:rPr>
              <a:t>criminose.</a:t>
            </a:r>
            <a:endParaRPr sz="2400">
              <a:latin typeface="Times New Roman"/>
              <a:cs typeface="Times New Roman"/>
            </a:endParaRPr>
          </a:p>
        </p:txBody>
      </p:sp>
      <p:sp>
        <p:nvSpPr>
          <p:cNvPr id="4" name="object 4"/>
          <p:cNvSpPr txBox="1"/>
          <p:nvPr/>
        </p:nvSpPr>
        <p:spPr>
          <a:xfrm>
            <a:off x="685800" y="5277802"/>
            <a:ext cx="8380095" cy="909319"/>
          </a:xfrm>
          <a:prstGeom prst="rect">
            <a:avLst/>
          </a:prstGeom>
        </p:spPr>
        <p:txBody>
          <a:bodyPr vert="horz" wrap="square" lIns="0" tIns="12700" rIns="0" bIns="0" rtlCol="0">
            <a:spAutoFit/>
          </a:bodyPr>
          <a:lstStyle/>
          <a:p>
            <a:pPr marL="12700" marR="5080">
              <a:lnSpc>
                <a:spcPct val="120800"/>
              </a:lnSpc>
              <a:spcBef>
                <a:spcPts val="100"/>
              </a:spcBef>
            </a:pPr>
            <a:r>
              <a:rPr sz="2400" spc="-5" dirty="0">
                <a:solidFill>
                  <a:srgbClr val="333399"/>
                </a:solidFill>
                <a:latin typeface="Times New Roman"/>
                <a:cs typeface="Times New Roman"/>
              </a:rPr>
              <a:t>La</a:t>
            </a:r>
            <a:r>
              <a:rPr sz="2400" spc="390" dirty="0">
                <a:solidFill>
                  <a:srgbClr val="333399"/>
                </a:solidFill>
                <a:latin typeface="Times New Roman"/>
                <a:cs typeface="Times New Roman"/>
              </a:rPr>
              <a:t> </a:t>
            </a:r>
            <a:r>
              <a:rPr sz="2400" spc="-5" dirty="0">
                <a:solidFill>
                  <a:srgbClr val="FF0000"/>
                </a:solidFill>
                <a:latin typeface="Times New Roman"/>
                <a:cs typeface="Times New Roman"/>
              </a:rPr>
              <a:t>sintomatologia</a:t>
            </a:r>
            <a:r>
              <a:rPr sz="2400" spc="390" dirty="0">
                <a:solidFill>
                  <a:srgbClr val="FF0000"/>
                </a:solidFill>
                <a:latin typeface="Times New Roman"/>
                <a:cs typeface="Times New Roman"/>
              </a:rPr>
              <a:t> </a:t>
            </a:r>
            <a:r>
              <a:rPr sz="2400" spc="-5" dirty="0">
                <a:solidFill>
                  <a:srgbClr val="333399"/>
                </a:solidFill>
                <a:latin typeface="Times New Roman"/>
                <a:cs typeface="Times New Roman"/>
              </a:rPr>
              <a:t>dipende</a:t>
            </a:r>
            <a:r>
              <a:rPr sz="2400" spc="390" dirty="0">
                <a:solidFill>
                  <a:srgbClr val="333399"/>
                </a:solidFill>
                <a:latin typeface="Times New Roman"/>
                <a:cs typeface="Times New Roman"/>
              </a:rPr>
              <a:t> </a:t>
            </a:r>
            <a:r>
              <a:rPr sz="2400" spc="-5" dirty="0">
                <a:solidFill>
                  <a:srgbClr val="333399"/>
                </a:solidFill>
                <a:latin typeface="Times New Roman"/>
                <a:cs typeface="Times New Roman"/>
              </a:rPr>
              <a:t>dalla</a:t>
            </a:r>
            <a:r>
              <a:rPr sz="2400" spc="390" dirty="0">
                <a:solidFill>
                  <a:srgbClr val="333399"/>
                </a:solidFill>
                <a:latin typeface="Times New Roman"/>
                <a:cs typeface="Times New Roman"/>
              </a:rPr>
              <a:t> </a:t>
            </a:r>
            <a:r>
              <a:rPr sz="2400" spc="-5" dirty="0">
                <a:solidFill>
                  <a:srgbClr val="333399"/>
                </a:solidFill>
                <a:latin typeface="Times New Roman"/>
                <a:cs typeface="Times New Roman"/>
              </a:rPr>
              <a:t>natura</a:t>
            </a:r>
            <a:r>
              <a:rPr sz="2400" spc="390" dirty="0">
                <a:solidFill>
                  <a:srgbClr val="333399"/>
                </a:solidFill>
                <a:latin typeface="Times New Roman"/>
                <a:cs typeface="Times New Roman"/>
              </a:rPr>
              <a:t> </a:t>
            </a:r>
            <a:r>
              <a:rPr sz="2400" spc="-5" dirty="0">
                <a:solidFill>
                  <a:srgbClr val="333399"/>
                </a:solidFill>
                <a:latin typeface="Times New Roman"/>
                <a:cs typeface="Times New Roman"/>
              </a:rPr>
              <a:t>del</a:t>
            </a:r>
            <a:r>
              <a:rPr sz="2400" spc="390" dirty="0">
                <a:solidFill>
                  <a:srgbClr val="333399"/>
                </a:solidFill>
                <a:latin typeface="Times New Roman"/>
                <a:cs typeface="Times New Roman"/>
              </a:rPr>
              <a:t> </a:t>
            </a:r>
            <a:r>
              <a:rPr sz="2400" spc="-5" dirty="0">
                <a:solidFill>
                  <a:srgbClr val="333399"/>
                </a:solidFill>
                <a:latin typeface="Times New Roman"/>
                <a:cs typeface="Times New Roman"/>
              </a:rPr>
              <a:t>tossico</a:t>
            </a:r>
            <a:r>
              <a:rPr sz="2400" spc="390" dirty="0">
                <a:solidFill>
                  <a:srgbClr val="333399"/>
                </a:solidFill>
                <a:latin typeface="Times New Roman"/>
                <a:cs typeface="Times New Roman"/>
              </a:rPr>
              <a:t> </a:t>
            </a:r>
            <a:r>
              <a:rPr sz="2400" dirty="0">
                <a:solidFill>
                  <a:srgbClr val="333399"/>
                </a:solidFill>
                <a:latin typeface="Times New Roman"/>
                <a:cs typeface="Times New Roman"/>
              </a:rPr>
              <a:t>e</a:t>
            </a:r>
            <a:r>
              <a:rPr sz="2400" spc="390" dirty="0">
                <a:solidFill>
                  <a:srgbClr val="333399"/>
                </a:solidFill>
                <a:latin typeface="Times New Roman"/>
                <a:cs typeface="Times New Roman"/>
              </a:rPr>
              <a:t> </a:t>
            </a:r>
            <a:r>
              <a:rPr sz="2400" spc="-5" dirty="0">
                <a:solidFill>
                  <a:srgbClr val="333399"/>
                </a:solidFill>
                <a:latin typeface="Times New Roman"/>
                <a:cs typeface="Times New Roman"/>
              </a:rPr>
              <a:t>dalla</a:t>
            </a:r>
            <a:r>
              <a:rPr sz="2400" spc="390" dirty="0">
                <a:solidFill>
                  <a:srgbClr val="333399"/>
                </a:solidFill>
                <a:latin typeface="Times New Roman"/>
                <a:cs typeface="Times New Roman"/>
              </a:rPr>
              <a:t> </a:t>
            </a:r>
            <a:r>
              <a:rPr sz="2400" spc="-5" dirty="0">
                <a:solidFill>
                  <a:srgbClr val="333399"/>
                </a:solidFill>
                <a:latin typeface="Times New Roman"/>
                <a:cs typeface="Times New Roman"/>
              </a:rPr>
              <a:t>qualità </a:t>
            </a:r>
            <a:r>
              <a:rPr sz="2400" spc="-585" dirty="0">
                <a:solidFill>
                  <a:srgbClr val="333399"/>
                </a:solidFill>
                <a:latin typeface="Times New Roman"/>
                <a:cs typeface="Times New Roman"/>
              </a:rPr>
              <a:t> </a:t>
            </a:r>
            <a:r>
              <a:rPr sz="2400" spc="-5" dirty="0">
                <a:solidFill>
                  <a:srgbClr val="333399"/>
                </a:solidFill>
                <a:latin typeface="Times New Roman"/>
                <a:cs typeface="Times New Roman"/>
              </a:rPr>
              <a:t>assorbita;</a:t>
            </a:r>
            <a:r>
              <a:rPr sz="2400" spc="-10" dirty="0">
                <a:solidFill>
                  <a:srgbClr val="333399"/>
                </a:solidFill>
                <a:latin typeface="Times New Roman"/>
                <a:cs typeface="Times New Roman"/>
              </a:rPr>
              <a:t> </a:t>
            </a:r>
            <a:r>
              <a:rPr sz="2400" dirty="0">
                <a:solidFill>
                  <a:srgbClr val="333399"/>
                </a:solidFill>
                <a:latin typeface="Times New Roman"/>
                <a:cs typeface="Times New Roman"/>
              </a:rPr>
              <a:t>può </a:t>
            </a:r>
            <a:r>
              <a:rPr sz="2400" spc="-5" dirty="0">
                <a:solidFill>
                  <a:srgbClr val="333399"/>
                </a:solidFill>
                <a:latin typeface="Times New Roman"/>
                <a:cs typeface="Times New Roman"/>
              </a:rPr>
              <a:t>esserci </a:t>
            </a:r>
            <a:r>
              <a:rPr sz="2400" dirty="0">
                <a:solidFill>
                  <a:srgbClr val="333399"/>
                </a:solidFill>
                <a:latin typeface="Times New Roman"/>
                <a:cs typeface="Times New Roman"/>
              </a:rPr>
              <a:t>un </a:t>
            </a:r>
            <a:r>
              <a:rPr sz="2400" spc="-5" dirty="0">
                <a:solidFill>
                  <a:srgbClr val="FF0000"/>
                </a:solidFill>
                <a:latin typeface="Times New Roman"/>
                <a:cs typeface="Times New Roman"/>
              </a:rPr>
              <a:t>periodo</a:t>
            </a:r>
            <a:r>
              <a:rPr sz="2400" dirty="0">
                <a:solidFill>
                  <a:srgbClr val="FF0000"/>
                </a:solidFill>
                <a:latin typeface="Times New Roman"/>
                <a:cs typeface="Times New Roman"/>
              </a:rPr>
              <a:t> di</a:t>
            </a:r>
            <a:r>
              <a:rPr sz="2400" spc="-5" dirty="0">
                <a:solidFill>
                  <a:srgbClr val="FF0000"/>
                </a:solidFill>
                <a:latin typeface="Times New Roman"/>
                <a:cs typeface="Times New Roman"/>
              </a:rPr>
              <a:t> latenza.</a:t>
            </a:r>
            <a:endParaRPr sz="2400" dirty="0">
              <a:latin typeface="Times New Roman"/>
              <a:cs typeface="Times New Roman"/>
            </a:endParaRPr>
          </a:p>
        </p:txBody>
      </p:sp>
      <p:pic>
        <p:nvPicPr>
          <p:cNvPr id="5" name="object 5"/>
          <p:cNvPicPr/>
          <p:nvPr/>
        </p:nvPicPr>
        <p:blipFill>
          <a:blip r:embed="rId2" cstate="print"/>
          <a:stretch>
            <a:fillRect/>
          </a:stretch>
        </p:blipFill>
        <p:spPr>
          <a:xfrm>
            <a:off x="2667000" y="1888248"/>
            <a:ext cx="3239635" cy="343283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000" y="1562100"/>
            <a:ext cx="7531100" cy="685800"/>
            <a:chOff x="635000" y="1562100"/>
            <a:chExt cx="7531100" cy="685800"/>
          </a:xfrm>
        </p:grpSpPr>
        <p:pic>
          <p:nvPicPr>
            <p:cNvPr id="3" name="object 3"/>
            <p:cNvPicPr/>
            <p:nvPr/>
          </p:nvPicPr>
          <p:blipFill>
            <a:blip r:embed="rId3" cstate="print"/>
            <a:stretch>
              <a:fillRect/>
            </a:stretch>
          </p:blipFill>
          <p:spPr>
            <a:xfrm>
              <a:off x="635000" y="1562100"/>
              <a:ext cx="7531100" cy="330200"/>
            </a:xfrm>
            <a:prstGeom prst="rect">
              <a:avLst/>
            </a:prstGeom>
          </p:spPr>
        </p:pic>
        <p:pic>
          <p:nvPicPr>
            <p:cNvPr id="4" name="object 4"/>
            <p:cNvPicPr/>
            <p:nvPr/>
          </p:nvPicPr>
          <p:blipFill>
            <a:blip r:embed="rId4" cstate="print"/>
            <a:stretch>
              <a:fillRect/>
            </a:stretch>
          </p:blipFill>
          <p:spPr>
            <a:xfrm>
              <a:off x="635000" y="1930400"/>
              <a:ext cx="6197600" cy="317500"/>
            </a:xfrm>
            <a:prstGeom prst="rect">
              <a:avLst/>
            </a:prstGeom>
          </p:spPr>
        </p:pic>
      </p:grpSp>
      <p:grpSp>
        <p:nvGrpSpPr>
          <p:cNvPr id="5" name="object 5"/>
          <p:cNvGrpSpPr/>
          <p:nvPr/>
        </p:nvGrpSpPr>
        <p:grpSpPr>
          <a:xfrm>
            <a:off x="635000" y="2451100"/>
            <a:ext cx="7531100" cy="1752600"/>
            <a:chOff x="635000" y="2451100"/>
            <a:chExt cx="7531100" cy="1752600"/>
          </a:xfrm>
        </p:grpSpPr>
        <p:pic>
          <p:nvPicPr>
            <p:cNvPr id="6" name="object 6"/>
            <p:cNvPicPr/>
            <p:nvPr/>
          </p:nvPicPr>
          <p:blipFill>
            <a:blip r:embed="rId5" cstate="print"/>
            <a:stretch>
              <a:fillRect/>
            </a:stretch>
          </p:blipFill>
          <p:spPr>
            <a:xfrm>
              <a:off x="635000" y="2451100"/>
              <a:ext cx="2298700" cy="330200"/>
            </a:xfrm>
            <a:prstGeom prst="rect">
              <a:avLst/>
            </a:prstGeom>
          </p:spPr>
        </p:pic>
        <p:pic>
          <p:nvPicPr>
            <p:cNvPr id="7" name="object 7"/>
            <p:cNvPicPr/>
            <p:nvPr/>
          </p:nvPicPr>
          <p:blipFill>
            <a:blip r:embed="rId6" cstate="print"/>
            <a:stretch>
              <a:fillRect/>
            </a:stretch>
          </p:blipFill>
          <p:spPr>
            <a:xfrm>
              <a:off x="2921000" y="2463800"/>
              <a:ext cx="3022600" cy="254000"/>
            </a:xfrm>
            <a:prstGeom prst="rect">
              <a:avLst/>
            </a:prstGeom>
          </p:spPr>
        </p:pic>
        <p:pic>
          <p:nvPicPr>
            <p:cNvPr id="8" name="object 8"/>
            <p:cNvPicPr/>
            <p:nvPr/>
          </p:nvPicPr>
          <p:blipFill>
            <a:blip r:embed="rId7" cstate="print"/>
            <a:stretch>
              <a:fillRect/>
            </a:stretch>
          </p:blipFill>
          <p:spPr>
            <a:xfrm>
              <a:off x="5918200" y="2451100"/>
              <a:ext cx="2235200" cy="330200"/>
            </a:xfrm>
            <a:prstGeom prst="rect">
              <a:avLst/>
            </a:prstGeom>
          </p:spPr>
        </p:pic>
        <p:pic>
          <p:nvPicPr>
            <p:cNvPr id="9" name="object 9"/>
            <p:cNvPicPr/>
            <p:nvPr/>
          </p:nvPicPr>
          <p:blipFill>
            <a:blip r:embed="rId8" cstate="print"/>
            <a:stretch>
              <a:fillRect/>
            </a:stretch>
          </p:blipFill>
          <p:spPr>
            <a:xfrm>
              <a:off x="635000" y="2819400"/>
              <a:ext cx="7531100" cy="317500"/>
            </a:xfrm>
            <a:prstGeom prst="rect">
              <a:avLst/>
            </a:prstGeom>
          </p:spPr>
        </p:pic>
        <p:pic>
          <p:nvPicPr>
            <p:cNvPr id="10" name="object 10"/>
            <p:cNvPicPr/>
            <p:nvPr/>
          </p:nvPicPr>
          <p:blipFill>
            <a:blip r:embed="rId9" cstate="print"/>
            <a:stretch>
              <a:fillRect/>
            </a:stretch>
          </p:blipFill>
          <p:spPr>
            <a:xfrm>
              <a:off x="635000" y="3175000"/>
              <a:ext cx="7531100" cy="317500"/>
            </a:xfrm>
            <a:prstGeom prst="rect">
              <a:avLst/>
            </a:prstGeom>
          </p:spPr>
        </p:pic>
        <p:pic>
          <p:nvPicPr>
            <p:cNvPr id="11" name="object 11"/>
            <p:cNvPicPr/>
            <p:nvPr/>
          </p:nvPicPr>
          <p:blipFill>
            <a:blip r:embed="rId10" cstate="print"/>
            <a:stretch>
              <a:fillRect/>
            </a:stretch>
          </p:blipFill>
          <p:spPr>
            <a:xfrm>
              <a:off x="635000" y="3530600"/>
              <a:ext cx="7518400" cy="304800"/>
            </a:xfrm>
            <a:prstGeom prst="rect">
              <a:avLst/>
            </a:prstGeom>
          </p:spPr>
        </p:pic>
        <p:pic>
          <p:nvPicPr>
            <p:cNvPr id="12" name="object 12"/>
            <p:cNvPicPr/>
            <p:nvPr/>
          </p:nvPicPr>
          <p:blipFill>
            <a:blip r:embed="rId11" cstate="print"/>
            <a:stretch>
              <a:fillRect/>
            </a:stretch>
          </p:blipFill>
          <p:spPr>
            <a:xfrm>
              <a:off x="635000" y="3873500"/>
              <a:ext cx="6045200" cy="330200"/>
            </a:xfrm>
            <a:prstGeom prst="rect">
              <a:avLst/>
            </a:prstGeom>
          </p:spPr>
        </p:pic>
      </p:grpSp>
      <p:pic>
        <p:nvPicPr>
          <p:cNvPr id="13" name="object 13"/>
          <p:cNvPicPr/>
          <p:nvPr/>
        </p:nvPicPr>
        <p:blipFill>
          <a:blip r:embed="rId12" cstate="print"/>
          <a:stretch>
            <a:fillRect/>
          </a:stretch>
        </p:blipFill>
        <p:spPr>
          <a:xfrm>
            <a:off x="660400" y="4610100"/>
            <a:ext cx="63500" cy="63500"/>
          </a:xfrm>
          <a:prstGeom prst="rect">
            <a:avLst/>
          </a:prstGeom>
        </p:spPr>
      </p:pic>
      <p:sp>
        <p:nvSpPr>
          <p:cNvPr id="14" name="object 14"/>
          <p:cNvSpPr txBox="1"/>
          <p:nvPr/>
        </p:nvSpPr>
        <p:spPr>
          <a:xfrm>
            <a:off x="625493" y="1481885"/>
            <a:ext cx="7562850" cy="3235960"/>
          </a:xfrm>
          <a:prstGeom prst="rect">
            <a:avLst/>
          </a:prstGeom>
        </p:spPr>
        <p:txBody>
          <a:bodyPr vert="horz" wrap="square" lIns="0" tIns="33020" rIns="0" bIns="0" rtlCol="0">
            <a:spAutoFit/>
          </a:bodyPr>
          <a:lstStyle/>
          <a:p>
            <a:pPr marL="12700" marR="37465" algn="just">
              <a:lnSpc>
                <a:spcPts val="2800"/>
              </a:lnSpc>
              <a:spcBef>
                <a:spcPts val="260"/>
              </a:spcBef>
              <a:buAutoNum type="arabicParenR"/>
              <a:tabLst>
                <a:tab pos="452755" algn="l"/>
              </a:tabLst>
            </a:pPr>
            <a:r>
              <a:rPr sz="2400" spc="-20" dirty="0">
                <a:solidFill>
                  <a:srgbClr val="333399"/>
                </a:solidFill>
                <a:latin typeface="Arial MT"/>
                <a:cs typeface="Arial MT"/>
              </a:rPr>
              <a:t>Tutti</a:t>
            </a:r>
            <a:r>
              <a:rPr sz="2400" spc="-15" dirty="0">
                <a:solidFill>
                  <a:srgbClr val="333399"/>
                </a:solidFill>
                <a:latin typeface="Arial MT"/>
                <a:cs typeface="Arial MT"/>
              </a:rPr>
              <a:t> </a:t>
            </a:r>
            <a:r>
              <a:rPr sz="2400" dirty="0">
                <a:solidFill>
                  <a:srgbClr val="333399"/>
                </a:solidFill>
                <a:latin typeface="Arial MT"/>
                <a:cs typeface="Arial MT"/>
              </a:rPr>
              <a:t>i</a:t>
            </a:r>
            <a:r>
              <a:rPr sz="2400" spc="5" dirty="0">
                <a:solidFill>
                  <a:srgbClr val="333399"/>
                </a:solidFill>
                <a:latin typeface="Arial MT"/>
                <a:cs typeface="Arial MT"/>
              </a:rPr>
              <a:t> </a:t>
            </a:r>
            <a:r>
              <a:rPr sz="2400" spc="-5" dirty="0">
                <a:solidFill>
                  <a:srgbClr val="333399"/>
                </a:solidFill>
                <a:latin typeface="Arial MT"/>
                <a:cs typeface="Arial MT"/>
              </a:rPr>
              <a:t>cittadini</a:t>
            </a:r>
            <a:r>
              <a:rPr sz="2400" dirty="0">
                <a:solidFill>
                  <a:srgbClr val="333399"/>
                </a:solidFill>
                <a:latin typeface="Arial MT"/>
                <a:cs typeface="Arial MT"/>
              </a:rPr>
              <a:t> </a:t>
            </a:r>
            <a:r>
              <a:rPr sz="2400" spc="-5" dirty="0">
                <a:solidFill>
                  <a:srgbClr val="333399"/>
                </a:solidFill>
                <a:latin typeface="Arial MT"/>
                <a:cs typeface="Arial MT"/>
              </a:rPr>
              <a:t>(passanti,</a:t>
            </a:r>
            <a:r>
              <a:rPr sz="2400" dirty="0">
                <a:solidFill>
                  <a:srgbClr val="333399"/>
                </a:solidFill>
                <a:latin typeface="Arial MT"/>
                <a:cs typeface="Arial MT"/>
              </a:rPr>
              <a:t> </a:t>
            </a:r>
            <a:r>
              <a:rPr sz="2400" spc="-5" dirty="0">
                <a:solidFill>
                  <a:srgbClr val="333399"/>
                </a:solidFill>
                <a:latin typeface="Arial MT"/>
                <a:cs typeface="Arial MT"/>
              </a:rPr>
              <a:t>clienti,</a:t>
            </a:r>
            <a:r>
              <a:rPr sz="2400" dirty="0">
                <a:solidFill>
                  <a:srgbClr val="333399"/>
                </a:solidFill>
                <a:latin typeface="Arial MT"/>
                <a:cs typeface="Arial MT"/>
              </a:rPr>
              <a:t> </a:t>
            </a:r>
            <a:r>
              <a:rPr sz="2400" spc="-5" dirty="0">
                <a:solidFill>
                  <a:srgbClr val="333399"/>
                </a:solidFill>
                <a:latin typeface="Arial MT"/>
                <a:cs typeface="Arial MT"/>
              </a:rPr>
              <a:t>dipendenti,</a:t>
            </a:r>
            <a:r>
              <a:rPr sz="2400" dirty="0">
                <a:solidFill>
                  <a:srgbClr val="333399"/>
                </a:solidFill>
                <a:latin typeface="Arial MT"/>
                <a:cs typeface="Arial MT"/>
              </a:rPr>
              <a:t> </a:t>
            </a:r>
            <a:r>
              <a:rPr sz="2400" spc="-5" dirty="0">
                <a:solidFill>
                  <a:srgbClr val="333399"/>
                </a:solidFill>
                <a:latin typeface="Arial MT"/>
                <a:cs typeface="Arial MT"/>
              </a:rPr>
              <a:t>ecc.) </a:t>
            </a:r>
            <a:r>
              <a:rPr sz="2400" spc="-655" dirty="0">
                <a:solidFill>
                  <a:srgbClr val="333399"/>
                </a:solidFill>
                <a:latin typeface="Arial MT"/>
                <a:cs typeface="Arial MT"/>
              </a:rPr>
              <a:t> </a:t>
            </a:r>
            <a:r>
              <a:rPr sz="2400" dirty="0">
                <a:solidFill>
                  <a:srgbClr val="333399"/>
                </a:solidFill>
                <a:latin typeface="Arial MT"/>
                <a:cs typeface="Arial MT"/>
              </a:rPr>
              <a:t>hanno</a:t>
            </a:r>
            <a:r>
              <a:rPr sz="2400" spc="-5" dirty="0">
                <a:solidFill>
                  <a:srgbClr val="333399"/>
                </a:solidFill>
                <a:latin typeface="Arial MT"/>
                <a:cs typeface="Arial MT"/>
              </a:rPr>
              <a:t> </a:t>
            </a:r>
            <a:r>
              <a:rPr sz="2400" dirty="0">
                <a:solidFill>
                  <a:srgbClr val="333399"/>
                </a:solidFill>
                <a:latin typeface="Arial MT"/>
                <a:cs typeface="Arial MT"/>
              </a:rPr>
              <a:t>l’obbligo</a:t>
            </a:r>
            <a:r>
              <a:rPr sz="2400" spc="-5" dirty="0">
                <a:solidFill>
                  <a:srgbClr val="333399"/>
                </a:solidFill>
                <a:latin typeface="Arial MT"/>
                <a:cs typeface="Arial MT"/>
              </a:rPr>
              <a:t> </a:t>
            </a:r>
            <a:r>
              <a:rPr sz="2400" dirty="0">
                <a:solidFill>
                  <a:srgbClr val="333399"/>
                </a:solidFill>
                <a:latin typeface="Arial MT"/>
                <a:cs typeface="Arial MT"/>
              </a:rPr>
              <a:t>di</a:t>
            </a:r>
            <a:r>
              <a:rPr sz="2400" spc="-5" dirty="0">
                <a:solidFill>
                  <a:srgbClr val="333399"/>
                </a:solidFill>
                <a:latin typeface="Arial MT"/>
                <a:cs typeface="Arial MT"/>
              </a:rPr>
              <a:t> </a:t>
            </a:r>
            <a:r>
              <a:rPr sz="2400" dirty="0">
                <a:solidFill>
                  <a:srgbClr val="333399"/>
                </a:solidFill>
                <a:latin typeface="Arial MT"/>
                <a:cs typeface="Arial MT"/>
              </a:rPr>
              <a:t>soccorrere</a:t>
            </a:r>
            <a:r>
              <a:rPr sz="2400" spc="-5" dirty="0">
                <a:solidFill>
                  <a:srgbClr val="333399"/>
                </a:solidFill>
                <a:latin typeface="Arial MT"/>
                <a:cs typeface="Arial MT"/>
              </a:rPr>
              <a:t> </a:t>
            </a:r>
            <a:r>
              <a:rPr sz="2400" dirty="0">
                <a:solidFill>
                  <a:srgbClr val="333399"/>
                </a:solidFill>
                <a:latin typeface="Arial MT"/>
                <a:cs typeface="Arial MT"/>
              </a:rPr>
              <a:t>chi</a:t>
            </a:r>
            <a:r>
              <a:rPr sz="2400" spc="-5" dirty="0">
                <a:solidFill>
                  <a:srgbClr val="333399"/>
                </a:solidFill>
                <a:latin typeface="Arial MT"/>
                <a:cs typeface="Arial MT"/>
              </a:rPr>
              <a:t> </a:t>
            </a:r>
            <a:r>
              <a:rPr sz="2400" dirty="0">
                <a:solidFill>
                  <a:srgbClr val="333399"/>
                </a:solidFill>
                <a:latin typeface="Arial MT"/>
                <a:cs typeface="Arial MT"/>
              </a:rPr>
              <a:t>è</a:t>
            </a:r>
            <a:r>
              <a:rPr sz="2400" spc="-5" dirty="0">
                <a:solidFill>
                  <a:srgbClr val="333399"/>
                </a:solidFill>
                <a:latin typeface="Arial MT"/>
                <a:cs typeface="Arial MT"/>
              </a:rPr>
              <a:t> </a:t>
            </a:r>
            <a:r>
              <a:rPr sz="2400" dirty="0">
                <a:solidFill>
                  <a:srgbClr val="333399"/>
                </a:solidFill>
                <a:latin typeface="Arial MT"/>
                <a:cs typeface="Arial MT"/>
              </a:rPr>
              <a:t>in</a:t>
            </a:r>
            <a:r>
              <a:rPr sz="2400" spc="-5" dirty="0">
                <a:solidFill>
                  <a:srgbClr val="333399"/>
                </a:solidFill>
                <a:latin typeface="Arial MT"/>
                <a:cs typeface="Arial MT"/>
              </a:rPr>
              <a:t> </a:t>
            </a:r>
            <a:r>
              <a:rPr sz="2400" dirty="0">
                <a:solidFill>
                  <a:srgbClr val="333399"/>
                </a:solidFill>
                <a:latin typeface="Arial MT"/>
                <a:cs typeface="Arial MT"/>
              </a:rPr>
              <a:t>pericolo.</a:t>
            </a:r>
            <a:endParaRPr sz="2400">
              <a:latin typeface="Arial MT"/>
              <a:cs typeface="Arial MT"/>
            </a:endParaRPr>
          </a:p>
          <a:p>
            <a:pPr marL="12700" marR="5080" algn="just">
              <a:lnSpc>
                <a:spcPts val="2800"/>
              </a:lnSpc>
              <a:spcBef>
                <a:spcPts val="1400"/>
              </a:spcBef>
              <a:buAutoNum type="arabicParenR"/>
              <a:tabLst>
                <a:tab pos="372110" algn="l"/>
              </a:tabLst>
            </a:pPr>
            <a:r>
              <a:rPr sz="2400" dirty="0">
                <a:solidFill>
                  <a:srgbClr val="333399"/>
                </a:solidFill>
                <a:latin typeface="Arial MT"/>
                <a:cs typeface="Arial MT"/>
              </a:rPr>
              <a:t>Per </a:t>
            </a:r>
            <a:r>
              <a:rPr sz="2400" spc="-5" dirty="0">
                <a:solidFill>
                  <a:srgbClr val="333399"/>
                </a:solidFill>
                <a:latin typeface="Arial MT"/>
                <a:cs typeface="Arial MT"/>
              </a:rPr>
              <a:t>tutti </a:t>
            </a:r>
            <a:r>
              <a:rPr sz="2400" dirty="0">
                <a:solidFill>
                  <a:srgbClr val="333399"/>
                </a:solidFill>
                <a:latin typeface="Arial MT"/>
                <a:cs typeface="Arial MT"/>
              </a:rPr>
              <a:t>vale </a:t>
            </a:r>
            <a:r>
              <a:rPr sz="2400" spc="-5" dirty="0">
                <a:solidFill>
                  <a:srgbClr val="333399"/>
                </a:solidFill>
                <a:latin typeface="Arial MT"/>
                <a:cs typeface="Arial MT"/>
              </a:rPr>
              <a:t>l’</a:t>
            </a:r>
            <a:r>
              <a:rPr sz="2400" spc="-5" dirty="0">
                <a:solidFill>
                  <a:srgbClr val="FF2600"/>
                </a:solidFill>
                <a:latin typeface="Arial MT"/>
                <a:cs typeface="Arial MT"/>
              </a:rPr>
              <a:t>omissione </a:t>
            </a:r>
            <a:r>
              <a:rPr sz="2400" dirty="0">
                <a:solidFill>
                  <a:srgbClr val="FF2600"/>
                </a:solidFill>
                <a:latin typeface="Arial MT"/>
                <a:cs typeface="Arial MT"/>
              </a:rPr>
              <a:t>di soccorso </a:t>
            </a:r>
            <a:r>
              <a:rPr sz="2400" spc="-5" dirty="0">
                <a:solidFill>
                  <a:srgbClr val="333399"/>
                </a:solidFill>
                <a:latin typeface="Arial MT"/>
                <a:cs typeface="Arial MT"/>
              </a:rPr>
              <a:t>(art. </a:t>
            </a:r>
            <a:r>
              <a:rPr sz="2400" dirty="0">
                <a:solidFill>
                  <a:srgbClr val="333399"/>
                </a:solidFill>
                <a:latin typeface="Arial MT"/>
                <a:cs typeface="Arial MT"/>
              </a:rPr>
              <a:t>593 </a:t>
            </a:r>
            <a:r>
              <a:rPr sz="2400" spc="-5" dirty="0">
                <a:solidFill>
                  <a:srgbClr val="333399"/>
                </a:solidFill>
                <a:latin typeface="Arial MT"/>
                <a:cs typeface="Arial MT"/>
              </a:rPr>
              <a:t>c.p.): </a:t>
            </a:r>
            <a:r>
              <a:rPr sz="2400" dirty="0">
                <a:solidFill>
                  <a:srgbClr val="333399"/>
                </a:solidFill>
                <a:latin typeface="Arial MT"/>
                <a:cs typeface="Arial MT"/>
              </a:rPr>
              <a:t>il </a:t>
            </a:r>
            <a:r>
              <a:rPr sz="2400" spc="-655" dirty="0">
                <a:solidFill>
                  <a:srgbClr val="333399"/>
                </a:solidFill>
                <a:latin typeface="Arial MT"/>
                <a:cs typeface="Arial MT"/>
              </a:rPr>
              <a:t> </a:t>
            </a:r>
            <a:r>
              <a:rPr sz="2400" spc="200" dirty="0">
                <a:solidFill>
                  <a:srgbClr val="333399"/>
                </a:solidFill>
                <a:latin typeface="Arial MT"/>
                <a:cs typeface="Arial MT"/>
              </a:rPr>
              <a:t>reato</a:t>
            </a:r>
            <a:r>
              <a:rPr sz="2400" spc="204" dirty="0">
                <a:solidFill>
                  <a:srgbClr val="333399"/>
                </a:solidFill>
                <a:latin typeface="Arial MT"/>
                <a:cs typeface="Arial MT"/>
              </a:rPr>
              <a:t> </a:t>
            </a:r>
            <a:r>
              <a:rPr sz="2400" dirty="0">
                <a:solidFill>
                  <a:srgbClr val="333399"/>
                </a:solidFill>
                <a:latin typeface="Arial MT"/>
                <a:cs typeface="Arial MT"/>
              </a:rPr>
              <a:t>è</a:t>
            </a:r>
            <a:r>
              <a:rPr sz="2400" spc="5" dirty="0">
                <a:solidFill>
                  <a:srgbClr val="333399"/>
                </a:solidFill>
                <a:latin typeface="Arial MT"/>
                <a:cs typeface="Arial MT"/>
              </a:rPr>
              <a:t> </a:t>
            </a:r>
            <a:r>
              <a:rPr sz="2400" spc="225" dirty="0">
                <a:solidFill>
                  <a:srgbClr val="333399"/>
                </a:solidFill>
                <a:latin typeface="Arial MT"/>
                <a:cs typeface="Arial MT"/>
              </a:rPr>
              <a:t>consumato</a:t>
            </a:r>
            <a:r>
              <a:rPr sz="2400" spc="229" dirty="0">
                <a:solidFill>
                  <a:srgbClr val="333399"/>
                </a:solidFill>
                <a:latin typeface="Arial MT"/>
                <a:cs typeface="Arial MT"/>
              </a:rPr>
              <a:t> </a:t>
            </a:r>
            <a:r>
              <a:rPr sz="2400" spc="125" dirty="0">
                <a:solidFill>
                  <a:srgbClr val="333399"/>
                </a:solidFill>
                <a:latin typeface="Arial MT"/>
                <a:cs typeface="Arial MT"/>
              </a:rPr>
              <a:t>da</a:t>
            </a:r>
            <a:r>
              <a:rPr sz="2400" spc="130" dirty="0">
                <a:solidFill>
                  <a:srgbClr val="333399"/>
                </a:solidFill>
                <a:latin typeface="Arial MT"/>
                <a:cs typeface="Arial MT"/>
              </a:rPr>
              <a:t> </a:t>
            </a:r>
            <a:r>
              <a:rPr sz="2400" spc="240" dirty="0">
                <a:solidFill>
                  <a:srgbClr val="333399"/>
                </a:solidFill>
                <a:latin typeface="Arial MT"/>
                <a:cs typeface="Arial MT"/>
              </a:rPr>
              <a:t>chiunque….trovando </a:t>
            </a:r>
            <a:r>
              <a:rPr sz="2400" spc="245" dirty="0">
                <a:solidFill>
                  <a:srgbClr val="333399"/>
                </a:solidFill>
                <a:latin typeface="Arial MT"/>
                <a:cs typeface="Arial MT"/>
              </a:rPr>
              <a:t> </a:t>
            </a:r>
            <a:r>
              <a:rPr sz="2400" spc="-5" dirty="0">
                <a:solidFill>
                  <a:srgbClr val="333399"/>
                </a:solidFill>
                <a:latin typeface="Arial MT"/>
                <a:cs typeface="Arial MT"/>
              </a:rPr>
              <a:t>abbondonata… </a:t>
            </a:r>
            <a:r>
              <a:rPr sz="2400" dirty="0">
                <a:solidFill>
                  <a:srgbClr val="333399"/>
                </a:solidFill>
                <a:latin typeface="Arial MT"/>
                <a:cs typeface="Arial MT"/>
              </a:rPr>
              <a:t>persona </a:t>
            </a:r>
            <a:r>
              <a:rPr sz="2400" spc="-5" dirty="0">
                <a:solidFill>
                  <a:srgbClr val="333399"/>
                </a:solidFill>
                <a:latin typeface="Arial MT"/>
                <a:cs typeface="Arial MT"/>
              </a:rPr>
              <a:t>incapace.di </a:t>
            </a:r>
            <a:r>
              <a:rPr sz="2400" dirty="0">
                <a:solidFill>
                  <a:srgbClr val="333399"/>
                </a:solidFill>
                <a:latin typeface="Arial MT"/>
                <a:cs typeface="Arial MT"/>
              </a:rPr>
              <a:t>provvedere a se </a:t>
            </a:r>
            <a:r>
              <a:rPr sz="2400" spc="5" dirty="0">
                <a:solidFill>
                  <a:srgbClr val="333399"/>
                </a:solidFill>
                <a:latin typeface="Arial MT"/>
                <a:cs typeface="Arial MT"/>
              </a:rPr>
              <a:t> </a:t>
            </a:r>
            <a:r>
              <a:rPr sz="2400" spc="-5" dirty="0">
                <a:solidFill>
                  <a:srgbClr val="333399"/>
                </a:solidFill>
                <a:latin typeface="Arial MT"/>
                <a:cs typeface="Arial MT"/>
              </a:rPr>
              <a:t>stessa</a:t>
            </a:r>
            <a:r>
              <a:rPr sz="2400" dirty="0">
                <a:solidFill>
                  <a:srgbClr val="333399"/>
                </a:solidFill>
                <a:latin typeface="Arial MT"/>
                <a:cs typeface="Arial MT"/>
              </a:rPr>
              <a:t> </a:t>
            </a:r>
            <a:r>
              <a:rPr sz="2400" spc="-5" dirty="0">
                <a:solidFill>
                  <a:srgbClr val="333399"/>
                </a:solidFill>
                <a:latin typeface="Arial MT"/>
                <a:cs typeface="Arial MT"/>
              </a:rPr>
              <a:t>omette</a:t>
            </a:r>
            <a:r>
              <a:rPr sz="2400" dirty="0">
                <a:solidFill>
                  <a:srgbClr val="333399"/>
                </a:solidFill>
                <a:latin typeface="Arial MT"/>
                <a:cs typeface="Arial MT"/>
              </a:rPr>
              <a:t> di</a:t>
            </a:r>
            <a:r>
              <a:rPr sz="2400" spc="5" dirty="0">
                <a:solidFill>
                  <a:srgbClr val="333399"/>
                </a:solidFill>
                <a:latin typeface="Arial MT"/>
                <a:cs typeface="Arial MT"/>
              </a:rPr>
              <a:t> </a:t>
            </a:r>
            <a:r>
              <a:rPr sz="2400" dirty="0">
                <a:solidFill>
                  <a:srgbClr val="333399"/>
                </a:solidFill>
                <a:latin typeface="Arial MT"/>
                <a:cs typeface="Arial MT"/>
              </a:rPr>
              <a:t>darne.</a:t>
            </a:r>
            <a:r>
              <a:rPr sz="2400" spc="5" dirty="0">
                <a:solidFill>
                  <a:srgbClr val="333399"/>
                </a:solidFill>
                <a:latin typeface="Arial MT"/>
                <a:cs typeface="Arial MT"/>
              </a:rPr>
              <a:t> </a:t>
            </a:r>
            <a:r>
              <a:rPr sz="2400" spc="-10" dirty="0">
                <a:solidFill>
                  <a:srgbClr val="333399"/>
                </a:solidFill>
                <a:latin typeface="Arial MT"/>
                <a:cs typeface="Arial MT"/>
              </a:rPr>
              <a:t>Avviso</a:t>
            </a:r>
            <a:r>
              <a:rPr sz="2400" spc="-5" dirty="0">
                <a:solidFill>
                  <a:srgbClr val="333399"/>
                </a:solidFill>
                <a:latin typeface="Arial MT"/>
                <a:cs typeface="Arial MT"/>
              </a:rPr>
              <a:t> all’Autorità,</a:t>
            </a:r>
            <a:r>
              <a:rPr sz="2400" dirty="0">
                <a:solidFill>
                  <a:srgbClr val="333399"/>
                </a:solidFill>
                <a:latin typeface="Arial MT"/>
                <a:cs typeface="Arial MT"/>
              </a:rPr>
              <a:t> ma</a:t>
            </a:r>
            <a:r>
              <a:rPr sz="2400" spc="665" dirty="0">
                <a:solidFill>
                  <a:srgbClr val="333399"/>
                </a:solidFill>
                <a:latin typeface="Arial MT"/>
                <a:cs typeface="Arial MT"/>
              </a:rPr>
              <a:t> </a:t>
            </a:r>
            <a:r>
              <a:rPr sz="2400" spc="-5" dirty="0">
                <a:solidFill>
                  <a:srgbClr val="333399"/>
                </a:solidFill>
                <a:latin typeface="Arial MT"/>
                <a:cs typeface="Arial MT"/>
              </a:rPr>
              <a:t>tutti </a:t>
            </a:r>
            <a:r>
              <a:rPr sz="2400" dirty="0">
                <a:solidFill>
                  <a:srgbClr val="333399"/>
                </a:solidFill>
                <a:latin typeface="Arial MT"/>
                <a:cs typeface="Arial MT"/>
              </a:rPr>
              <a:t> sono</a:t>
            </a:r>
            <a:r>
              <a:rPr sz="2400" spc="-5" dirty="0">
                <a:solidFill>
                  <a:srgbClr val="333399"/>
                </a:solidFill>
                <a:latin typeface="Arial MT"/>
                <a:cs typeface="Arial MT"/>
              </a:rPr>
              <a:t> tutelati</a:t>
            </a:r>
            <a:r>
              <a:rPr sz="2400" dirty="0">
                <a:solidFill>
                  <a:srgbClr val="333399"/>
                </a:solidFill>
                <a:latin typeface="Arial MT"/>
                <a:cs typeface="Arial MT"/>
              </a:rPr>
              <a:t> dallo </a:t>
            </a:r>
            <a:r>
              <a:rPr sz="2400" spc="-5" dirty="0">
                <a:solidFill>
                  <a:srgbClr val="333399"/>
                </a:solidFill>
                <a:latin typeface="Arial MT"/>
                <a:cs typeface="Arial MT"/>
              </a:rPr>
              <a:t>stato</a:t>
            </a:r>
            <a:r>
              <a:rPr sz="2400" dirty="0">
                <a:solidFill>
                  <a:srgbClr val="333399"/>
                </a:solidFill>
                <a:latin typeface="Arial MT"/>
                <a:cs typeface="Arial MT"/>
              </a:rPr>
              <a:t> di </a:t>
            </a:r>
            <a:r>
              <a:rPr sz="2400" spc="-5" dirty="0">
                <a:solidFill>
                  <a:srgbClr val="333399"/>
                </a:solidFill>
                <a:latin typeface="Arial MT"/>
                <a:cs typeface="Arial MT"/>
              </a:rPr>
              <a:t>necessità</a:t>
            </a:r>
            <a:r>
              <a:rPr sz="2400" dirty="0">
                <a:solidFill>
                  <a:srgbClr val="333399"/>
                </a:solidFill>
                <a:latin typeface="Arial MT"/>
                <a:cs typeface="Arial MT"/>
              </a:rPr>
              <a:t> (54 </a:t>
            </a:r>
            <a:r>
              <a:rPr sz="2400" spc="-5" dirty="0">
                <a:solidFill>
                  <a:srgbClr val="333399"/>
                </a:solidFill>
                <a:latin typeface="Arial MT"/>
                <a:cs typeface="Arial MT"/>
              </a:rPr>
              <a:t>c.p.)</a:t>
            </a:r>
            <a:endParaRPr sz="2400">
              <a:latin typeface="Arial MT"/>
              <a:cs typeface="Arial MT"/>
            </a:endParaRPr>
          </a:p>
          <a:p>
            <a:pPr marL="12700">
              <a:lnSpc>
                <a:spcPct val="100000"/>
              </a:lnSpc>
              <a:spcBef>
                <a:spcPts val="1240"/>
              </a:spcBef>
            </a:pPr>
            <a:r>
              <a:rPr sz="2400" dirty="0">
                <a:solidFill>
                  <a:srgbClr val="333399"/>
                </a:solidFill>
                <a:latin typeface="Arial MT"/>
                <a:cs typeface="Arial MT"/>
              </a:rPr>
              <a:t>.</a:t>
            </a:r>
            <a:endParaRPr sz="2400">
              <a:latin typeface="Arial MT"/>
              <a:cs typeface="Arial MT"/>
            </a:endParaRPr>
          </a:p>
        </p:txBody>
      </p:sp>
      <p:sp>
        <p:nvSpPr>
          <p:cNvPr id="15" name="object 15"/>
          <p:cNvSpPr txBox="1">
            <a:spLocks noGrp="1"/>
          </p:cNvSpPr>
          <p:nvPr>
            <p:ph type="title"/>
          </p:nvPr>
        </p:nvSpPr>
        <p:spPr>
          <a:xfrm>
            <a:off x="1295400" y="501650"/>
            <a:ext cx="3441065" cy="635000"/>
          </a:xfrm>
          <a:prstGeom prst="rect">
            <a:avLst/>
          </a:prstGeom>
        </p:spPr>
        <p:txBody>
          <a:bodyPr vert="horz" wrap="square" lIns="0" tIns="12700" rIns="0" bIns="0" rtlCol="0">
            <a:spAutoFit/>
          </a:bodyPr>
          <a:lstStyle/>
          <a:p>
            <a:pPr marL="12700">
              <a:lnSpc>
                <a:spcPct val="100000"/>
              </a:lnSpc>
              <a:spcBef>
                <a:spcPts val="100"/>
              </a:spcBef>
            </a:pPr>
            <a:r>
              <a:rPr sz="4000" b="1" spc="-5" dirty="0">
                <a:solidFill>
                  <a:srgbClr val="FF0000"/>
                </a:solidFill>
                <a:latin typeface="Arial"/>
                <a:cs typeface="Arial"/>
              </a:rPr>
              <a:t>Ricorda</a:t>
            </a:r>
            <a:r>
              <a:rPr sz="4000" b="1" spc="-90" dirty="0">
                <a:solidFill>
                  <a:srgbClr val="FF0000"/>
                </a:solidFill>
                <a:latin typeface="Arial"/>
                <a:cs typeface="Arial"/>
              </a:rPr>
              <a:t> </a:t>
            </a:r>
            <a:r>
              <a:rPr sz="4000" b="1" dirty="0">
                <a:solidFill>
                  <a:srgbClr val="FF0000"/>
                </a:solidFill>
                <a:latin typeface="Arial"/>
                <a:cs typeface="Arial"/>
              </a:rPr>
              <a:t>che…</a:t>
            </a:r>
            <a:endParaRPr sz="4000" dirty="0">
              <a:latin typeface="Arial"/>
              <a:cs typeface="Arial"/>
            </a:endParaRPr>
          </a:p>
        </p:txBody>
      </p:sp>
      <p:pic>
        <p:nvPicPr>
          <p:cNvPr id="16" name="object 16"/>
          <p:cNvPicPr/>
          <p:nvPr/>
        </p:nvPicPr>
        <p:blipFill>
          <a:blip r:embed="rId13" cstate="print"/>
          <a:stretch>
            <a:fillRect/>
          </a:stretch>
        </p:blipFill>
        <p:spPr>
          <a:xfrm>
            <a:off x="5364162" y="115887"/>
            <a:ext cx="1537632" cy="1324830"/>
          </a:xfrm>
          <a:prstGeom prst="rect">
            <a:avLst/>
          </a:prstGeom>
        </p:spPr>
      </p:pic>
      <p:pic>
        <p:nvPicPr>
          <p:cNvPr id="17" name="object 17"/>
          <p:cNvPicPr/>
          <p:nvPr/>
        </p:nvPicPr>
        <p:blipFill>
          <a:blip r:embed="rId14" cstate="print"/>
          <a:stretch>
            <a:fillRect/>
          </a:stretch>
        </p:blipFill>
        <p:spPr>
          <a:xfrm>
            <a:off x="2907701" y="4393995"/>
            <a:ext cx="3035899" cy="1765300"/>
          </a:xfrm>
          <a:prstGeom prst="rect">
            <a:avLst/>
          </a:prstGeom>
        </p:spPr>
      </p:pic>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03351" y="305544"/>
            <a:ext cx="3013710" cy="574040"/>
          </a:xfrm>
          <a:prstGeom prst="rect">
            <a:avLst/>
          </a:prstGeom>
        </p:spPr>
        <p:txBody>
          <a:bodyPr vert="horz" wrap="square" lIns="0" tIns="12700" rIns="0" bIns="0" rtlCol="0">
            <a:spAutoFit/>
          </a:bodyPr>
          <a:lstStyle/>
          <a:p>
            <a:pPr marL="12700">
              <a:lnSpc>
                <a:spcPct val="100000"/>
              </a:lnSpc>
              <a:spcBef>
                <a:spcPts val="100"/>
              </a:spcBef>
            </a:pPr>
            <a:r>
              <a:rPr sz="3600" b="1" spc="-25" dirty="0">
                <a:solidFill>
                  <a:srgbClr val="FF0000"/>
                </a:solidFill>
                <a:latin typeface="Times New Roman"/>
                <a:cs typeface="Times New Roman"/>
              </a:rPr>
              <a:t>Avvelenamento</a:t>
            </a:r>
            <a:endParaRPr sz="3600">
              <a:latin typeface="Times New Roman"/>
              <a:cs typeface="Times New Roman"/>
            </a:endParaRPr>
          </a:p>
        </p:txBody>
      </p:sp>
      <p:sp>
        <p:nvSpPr>
          <p:cNvPr id="3" name="object 3"/>
          <p:cNvSpPr txBox="1"/>
          <p:nvPr/>
        </p:nvSpPr>
        <p:spPr>
          <a:xfrm>
            <a:off x="1981200" y="889069"/>
            <a:ext cx="4934585"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333399"/>
                </a:solidFill>
                <a:latin typeface="Times New Roman"/>
                <a:cs typeface="Times New Roman"/>
              </a:rPr>
              <a:t>Possono</a:t>
            </a:r>
            <a:r>
              <a:rPr sz="2400" spc="-5" dirty="0">
                <a:solidFill>
                  <a:srgbClr val="333399"/>
                </a:solidFill>
                <a:latin typeface="Times New Roman"/>
                <a:cs typeface="Times New Roman"/>
              </a:rPr>
              <a:t> avvenire</a:t>
            </a:r>
            <a:r>
              <a:rPr sz="2400" spc="-10" dirty="0">
                <a:solidFill>
                  <a:srgbClr val="333399"/>
                </a:solidFill>
                <a:latin typeface="Times New Roman"/>
                <a:cs typeface="Times New Roman"/>
              </a:rPr>
              <a:t> </a:t>
            </a:r>
            <a:r>
              <a:rPr sz="2400" spc="-5" dirty="0">
                <a:solidFill>
                  <a:srgbClr val="333399"/>
                </a:solidFill>
                <a:latin typeface="Times New Roman"/>
                <a:cs typeface="Times New Roman"/>
              </a:rPr>
              <a:t>attraverso diverse vie:</a:t>
            </a:r>
            <a:endParaRPr sz="2400" dirty="0">
              <a:latin typeface="Times New Roman"/>
              <a:cs typeface="Times New Roman"/>
            </a:endParaRPr>
          </a:p>
        </p:txBody>
      </p:sp>
      <p:sp>
        <p:nvSpPr>
          <p:cNvPr id="4" name="object 4"/>
          <p:cNvSpPr txBox="1"/>
          <p:nvPr/>
        </p:nvSpPr>
        <p:spPr>
          <a:xfrm>
            <a:off x="1022769" y="3735353"/>
            <a:ext cx="3989704" cy="360680"/>
          </a:xfrm>
          <a:prstGeom prst="rect">
            <a:avLst/>
          </a:prstGeom>
        </p:spPr>
        <p:txBody>
          <a:bodyPr vert="horz" wrap="square" lIns="0" tIns="12700" rIns="0" bIns="0" rtlCol="0">
            <a:spAutoFit/>
          </a:bodyPr>
          <a:lstStyle/>
          <a:p>
            <a:pPr marL="12700">
              <a:lnSpc>
                <a:spcPct val="100000"/>
              </a:lnSpc>
              <a:spcBef>
                <a:spcPts val="100"/>
              </a:spcBef>
            </a:pPr>
            <a:r>
              <a:rPr sz="2200" spc="-5" dirty="0">
                <a:solidFill>
                  <a:srgbClr val="333399"/>
                </a:solidFill>
                <a:latin typeface="Times New Roman"/>
                <a:cs typeface="Times New Roman"/>
              </a:rPr>
              <a:t>per </a:t>
            </a:r>
            <a:r>
              <a:rPr sz="2200" spc="-5" dirty="0">
                <a:solidFill>
                  <a:srgbClr val="FF0000"/>
                </a:solidFill>
                <a:latin typeface="Times New Roman"/>
                <a:cs typeface="Times New Roman"/>
              </a:rPr>
              <a:t>inalazione</a:t>
            </a:r>
            <a:r>
              <a:rPr sz="2200" dirty="0">
                <a:solidFill>
                  <a:srgbClr val="FF0000"/>
                </a:solidFill>
                <a:latin typeface="Times New Roman"/>
                <a:cs typeface="Times New Roman"/>
              </a:rPr>
              <a:t> </a:t>
            </a:r>
            <a:r>
              <a:rPr sz="2200" spc="-5" dirty="0">
                <a:solidFill>
                  <a:srgbClr val="333399"/>
                </a:solidFill>
                <a:latin typeface="Times New Roman"/>
                <a:cs typeface="Times New Roman"/>
              </a:rPr>
              <a:t>(gas </a:t>
            </a:r>
            <a:r>
              <a:rPr sz="2200" dirty="0">
                <a:solidFill>
                  <a:srgbClr val="333399"/>
                </a:solidFill>
                <a:latin typeface="Times New Roman"/>
                <a:cs typeface="Times New Roman"/>
              </a:rPr>
              <a:t>e</a:t>
            </a:r>
            <a:r>
              <a:rPr sz="2200" spc="-5" dirty="0">
                <a:solidFill>
                  <a:srgbClr val="333399"/>
                </a:solidFill>
                <a:latin typeface="Times New Roman"/>
                <a:cs typeface="Times New Roman"/>
              </a:rPr>
              <a:t> vapori tossici)</a:t>
            </a:r>
            <a:endParaRPr sz="2200" dirty="0">
              <a:latin typeface="Times New Roman"/>
              <a:cs typeface="Times New Roman"/>
            </a:endParaRPr>
          </a:p>
        </p:txBody>
      </p:sp>
      <p:pic>
        <p:nvPicPr>
          <p:cNvPr id="5" name="object 5"/>
          <p:cNvPicPr/>
          <p:nvPr/>
        </p:nvPicPr>
        <p:blipFill>
          <a:blip r:embed="rId2" cstate="print"/>
          <a:stretch>
            <a:fillRect/>
          </a:stretch>
        </p:blipFill>
        <p:spPr>
          <a:xfrm>
            <a:off x="107950" y="1341437"/>
            <a:ext cx="2266950" cy="2019300"/>
          </a:xfrm>
          <a:prstGeom prst="rect">
            <a:avLst/>
          </a:prstGeom>
        </p:spPr>
      </p:pic>
      <p:sp>
        <p:nvSpPr>
          <p:cNvPr id="6" name="object 6"/>
          <p:cNvSpPr txBox="1"/>
          <p:nvPr/>
        </p:nvSpPr>
        <p:spPr>
          <a:xfrm>
            <a:off x="2517457" y="2315758"/>
            <a:ext cx="6097905" cy="360680"/>
          </a:xfrm>
          <a:prstGeom prst="rect">
            <a:avLst/>
          </a:prstGeom>
        </p:spPr>
        <p:txBody>
          <a:bodyPr vert="horz" wrap="square" lIns="0" tIns="12700" rIns="0" bIns="0" rtlCol="0">
            <a:spAutoFit/>
          </a:bodyPr>
          <a:lstStyle/>
          <a:p>
            <a:pPr marL="12700">
              <a:lnSpc>
                <a:spcPct val="100000"/>
              </a:lnSpc>
              <a:spcBef>
                <a:spcPts val="100"/>
              </a:spcBef>
            </a:pPr>
            <a:r>
              <a:rPr sz="2200" dirty="0">
                <a:solidFill>
                  <a:srgbClr val="333399"/>
                </a:solidFill>
                <a:latin typeface="Arial MT"/>
                <a:cs typeface="Arial MT"/>
              </a:rPr>
              <a:t>per</a:t>
            </a:r>
            <a:r>
              <a:rPr sz="2200" spc="5" dirty="0">
                <a:solidFill>
                  <a:srgbClr val="333399"/>
                </a:solidFill>
                <a:latin typeface="Arial MT"/>
                <a:cs typeface="Arial MT"/>
              </a:rPr>
              <a:t> </a:t>
            </a:r>
            <a:r>
              <a:rPr sz="2200" spc="-5" dirty="0">
                <a:solidFill>
                  <a:srgbClr val="FF0000"/>
                </a:solidFill>
                <a:latin typeface="Arial MT"/>
                <a:cs typeface="Arial MT"/>
              </a:rPr>
              <a:t>ingestione</a:t>
            </a:r>
            <a:r>
              <a:rPr sz="2200" spc="5" dirty="0">
                <a:solidFill>
                  <a:srgbClr val="FF0000"/>
                </a:solidFill>
                <a:latin typeface="Arial MT"/>
                <a:cs typeface="Arial MT"/>
              </a:rPr>
              <a:t> </a:t>
            </a:r>
            <a:r>
              <a:rPr sz="2200" dirty="0">
                <a:latin typeface="Arial MT"/>
                <a:cs typeface="Arial MT"/>
              </a:rPr>
              <a:t>(</a:t>
            </a:r>
            <a:r>
              <a:rPr sz="2200" dirty="0">
                <a:solidFill>
                  <a:srgbClr val="333399"/>
                </a:solidFill>
                <a:latin typeface="Arial MT"/>
                <a:cs typeface="Arial MT"/>
              </a:rPr>
              <a:t>cibi</a:t>
            </a:r>
            <a:r>
              <a:rPr sz="2200" spc="10" dirty="0">
                <a:solidFill>
                  <a:srgbClr val="333399"/>
                </a:solidFill>
                <a:latin typeface="Arial MT"/>
                <a:cs typeface="Arial MT"/>
              </a:rPr>
              <a:t> </a:t>
            </a:r>
            <a:r>
              <a:rPr sz="2200" spc="-5" dirty="0">
                <a:solidFill>
                  <a:srgbClr val="333399"/>
                </a:solidFill>
                <a:latin typeface="Arial MT"/>
                <a:cs typeface="Arial MT"/>
              </a:rPr>
              <a:t>avariati,</a:t>
            </a:r>
            <a:r>
              <a:rPr sz="2200" spc="5" dirty="0">
                <a:solidFill>
                  <a:srgbClr val="333399"/>
                </a:solidFill>
                <a:latin typeface="Arial MT"/>
                <a:cs typeface="Arial MT"/>
              </a:rPr>
              <a:t> </a:t>
            </a:r>
            <a:r>
              <a:rPr sz="2200" spc="-5" dirty="0">
                <a:solidFill>
                  <a:srgbClr val="333399"/>
                </a:solidFill>
                <a:latin typeface="Arial MT"/>
                <a:cs typeface="Arial MT"/>
              </a:rPr>
              <a:t>funghi,</a:t>
            </a:r>
            <a:r>
              <a:rPr sz="2200" spc="10" dirty="0">
                <a:solidFill>
                  <a:srgbClr val="333399"/>
                </a:solidFill>
                <a:latin typeface="Arial MT"/>
                <a:cs typeface="Arial MT"/>
              </a:rPr>
              <a:t> </a:t>
            </a:r>
            <a:r>
              <a:rPr sz="2200" spc="-5" dirty="0">
                <a:solidFill>
                  <a:srgbClr val="333399"/>
                </a:solidFill>
                <a:latin typeface="Arial MT"/>
                <a:cs typeface="Arial MT"/>
              </a:rPr>
              <a:t>farmaci,</a:t>
            </a:r>
            <a:r>
              <a:rPr sz="2200" spc="5" dirty="0">
                <a:solidFill>
                  <a:srgbClr val="333399"/>
                </a:solidFill>
                <a:latin typeface="Arial MT"/>
                <a:cs typeface="Arial MT"/>
              </a:rPr>
              <a:t> </a:t>
            </a:r>
            <a:r>
              <a:rPr sz="2200" spc="-5" dirty="0">
                <a:solidFill>
                  <a:srgbClr val="333399"/>
                </a:solidFill>
                <a:latin typeface="Arial MT"/>
                <a:cs typeface="Arial MT"/>
              </a:rPr>
              <a:t>ecc.)</a:t>
            </a:r>
            <a:endParaRPr sz="2200">
              <a:latin typeface="Arial MT"/>
              <a:cs typeface="Arial MT"/>
            </a:endParaRPr>
          </a:p>
        </p:txBody>
      </p:sp>
      <p:pic>
        <p:nvPicPr>
          <p:cNvPr id="7" name="object 7"/>
          <p:cNvPicPr/>
          <p:nvPr/>
        </p:nvPicPr>
        <p:blipFill>
          <a:blip r:embed="rId3" cstate="print"/>
          <a:stretch>
            <a:fillRect/>
          </a:stretch>
        </p:blipFill>
        <p:spPr>
          <a:xfrm>
            <a:off x="5181599" y="3012363"/>
            <a:ext cx="2447925" cy="1933575"/>
          </a:xfrm>
          <a:prstGeom prst="rect">
            <a:avLst/>
          </a:prstGeom>
        </p:spPr>
      </p:pic>
      <p:sp>
        <p:nvSpPr>
          <p:cNvPr id="8" name="object 8"/>
          <p:cNvSpPr txBox="1"/>
          <p:nvPr/>
        </p:nvSpPr>
        <p:spPr>
          <a:xfrm>
            <a:off x="3328352" y="5369923"/>
            <a:ext cx="3706495" cy="360680"/>
          </a:xfrm>
          <a:prstGeom prst="rect">
            <a:avLst/>
          </a:prstGeom>
        </p:spPr>
        <p:txBody>
          <a:bodyPr vert="horz" wrap="square" lIns="0" tIns="12700" rIns="0" bIns="0" rtlCol="0">
            <a:spAutoFit/>
          </a:bodyPr>
          <a:lstStyle/>
          <a:p>
            <a:pPr marL="12700">
              <a:lnSpc>
                <a:spcPct val="100000"/>
              </a:lnSpc>
              <a:spcBef>
                <a:spcPts val="100"/>
              </a:spcBef>
            </a:pPr>
            <a:r>
              <a:rPr sz="2200" dirty="0">
                <a:solidFill>
                  <a:srgbClr val="333399"/>
                </a:solidFill>
                <a:latin typeface="Arial MT"/>
                <a:cs typeface="Arial MT"/>
              </a:rPr>
              <a:t>per</a:t>
            </a:r>
            <a:r>
              <a:rPr sz="2200" spc="-20" dirty="0">
                <a:solidFill>
                  <a:srgbClr val="333399"/>
                </a:solidFill>
                <a:latin typeface="Arial MT"/>
                <a:cs typeface="Arial MT"/>
              </a:rPr>
              <a:t> </a:t>
            </a:r>
            <a:r>
              <a:rPr sz="2200" spc="-5" dirty="0">
                <a:solidFill>
                  <a:srgbClr val="FF0000"/>
                </a:solidFill>
                <a:latin typeface="Arial MT"/>
                <a:cs typeface="Arial MT"/>
              </a:rPr>
              <a:t>contatto</a:t>
            </a:r>
            <a:r>
              <a:rPr sz="2200" spc="-15" dirty="0">
                <a:solidFill>
                  <a:srgbClr val="FF0000"/>
                </a:solidFill>
                <a:latin typeface="Arial MT"/>
                <a:cs typeface="Arial MT"/>
              </a:rPr>
              <a:t> </a:t>
            </a:r>
            <a:r>
              <a:rPr sz="2200" dirty="0">
                <a:solidFill>
                  <a:srgbClr val="333399"/>
                </a:solidFill>
                <a:latin typeface="Arial MT"/>
                <a:cs typeface="Arial MT"/>
              </a:rPr>
              <a:t>(acidi</a:t>
            </a:r>
            <a:r>
              <a:rPr sz="2200" spc="-10" dirty="0">
                <a:solidFill>
                  <a:srgbClr val="333399"/>
                </a:solidFill>
                <a:latin typeface="Arial MT"/>
                <a:cs typeface="Arial MT"/>
              </a:rPr>
              <a:t> </a:t>
            </a:r>
            <a:r>
              <a:rPr sz="2200" dirty="0">
                <a:solidFill>
                  <a:srgbClr val="333399"/>
                </a:solidFill>
                <a:latin typeface="Arial MT"/>
                <a:cs typeface="Arial MT"/>
              </a:rPr>
              <a:t>e</a:t>
            </a:r>
            <a:r>
              <a:rPr sz="2200" spc="-10" dirty="0">
                <a:solidFill>
                  <a:srgbClr val="333399"/>
                </a:solidFill>
                <a:latin typeface="Arial MT"/>
                <a:cs typeface="Arial MT"/>
              </a:rPr>
              <a:t> </a:t>
            </a:r>
            <a:r>
              <a:rPr sz="2200" dirty="0">
                <a:solidFill>
                  <a:srgbClr val="333399"/>
                </a:solidFill>
                <a:latin typeface="Arial MT"/>
                <a:cs typeface="Arial MT"/>
              </a:rPr>
              <a:t>basi</a:t>
            </a:r>
            <a:r>
              <a:rPr sz="2200" spc="-10" dirty="0">
                <a:solidFill>
                  <a:srgbClr val="333399"/>
                </a:solidFill>
                <a:latin typeface="Arial MT"/>
                <a:cs typeface="Arial MT"/>
              </a:rPr>
              <a:t> </a:t>
            </a:r>
            <a:r>
              <a:rPr sz="2200" spc="-5" dirty="0">
                <a:solidFill>
                  <a:srgbClr val="333399"/>
                </a:solidFill>
                <a:latin typeface="Arial MT"/>
                <a:cs typeface="Arial MT"/>
              </a:rPr>
              <a:t>forti)</a:t>
            </a:r>
            <a:endParaRPr sz="2200" dirty="0">
              <a:latin typeface="Arial MT"/>
              <a:cs typeface="Arial MT"/>
            </a:endParaRPr>
          </a:p>
        </p:txBody>
      </p:sp>
      <p:pic>
        <p:nvPicPr>
          <p:cNvPr id="9" name="object 9"/>
          <p:cNvPicPr/>
          <p:nvPr/>
        </p:nvPicPr>
        <p:blipFill>
          <a:blip r:embed="rId4" cstate="print"/>
          <a:stretch>
            <a:fillRect/>
          </a:stretch>
        </p:blipFill>
        <p:spPr>
          <a:xfrm>
            <a:off x="1371384" y="4412603"/>
            <a:ext cx="1646237" cy="1646237"/>
          </a:xfrm>
          <a:prstGeom prst="rect">
            <a:avLst/>
          </a:prstGeom>
        </p:spPr>
      </p:pic>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03351" y="243631"/>
            <a:ext cx="3013710" cy="574040"/>
          </a:xfrm>
          <a:prstGeom prst="rect">
            <a:avLst/>
          </a:prstGeom>
        </p:spPr>
        <p:txBody>
          <a:bodyPr vert="horz" wrap="square" lIns="0" tIns="12700" rIns="0" bIns="0" rtlCol="0">
            <a:spAutoFit/>
          </a:bodyPr>
          <a:lstStyle/>
          <a:p>
            <a:pPr marL="12700">
              <a:lnSpc>
                <a:spcPct val="100000"/>
              </a:lnSpc>
              <a:spcBef>
                <a:spcPts val="100"/>
              </a:spcBef>
            </a:pPr>
            <a:r>
              <a:rPr sz="3600" b="1" spc="-25" dirty="0">
                <a:solidFill>
                  <a:srgbClr val="FF0000"/>
                </a:solidFill>
                <a:latin typeface="Times New Roman"/>
                <a:cs typeface="Times New Roman"/>
              </a:rPr>
              <a:t>Avvelenamento</a:t>
            </a:r>
            <a:endParaRPr sz="3600">
              <a:latin typeface="Times New Roman"/>
              <a:cs typeface="Times New Roman"/>
            </a:endParaRPr>
          </a:p>
        </p:txBody>
      </p:sp>
      <p:sp>
        <p:nvSpPr>
          <p:cNvPr id="3" name="object 3"/>
          <p:cNvSpPr txBox="1"/>
          <p:nvPr/>
        </p:nvSpPr>
        <p:spPr>
          <a:xfrm>
            <a:off x="560387" y="1108793"/>
            <a:ext cx="8379459" cy="1681480"/>
          </a:xfrm>
          <a:prstGeom prst="rect">
            <a:avLst/>
          </a:prstGeom>
        </p:spPr>
        <p:txBody>
          <a:bodyPr vert="horz" wrap="square" lIns="0" tIns="27939" rIns="0" bIns="0" rtlCol="0">
            <a:spAutoFit/>
          </a:bodyPr>
          <a:lstStyle/>
          <a:p>
            <a:pPr marL="12700" marR="5080">
              <a:lnSpc>
                <a:spcPts val="2600"/>
              </a:lnSpc>
              <a:spcBef>
                <a:spcPts val="219"/>
              </a:spcBef>
              <a:tabLst>
                <a:tab pos="455930" algn="l"/>
                <a:tab pos="1364615" algn="l"/>
                <a:tab pos="2459355" algn="l"/>
                <a:tab pos="2872105" algn="l"/>
                <a:tab pos="3780790" algn="l"/>
                <a:tab pos="4146550" algn="l"/>
                <a:tab pos="4745990" algn="l"/>
                <a:tab pos="4972050" algn="l"/>
                <a:tab pos="5555615" algn="l"/>
                <a:tab pos="5921375" algn="l"/>
                <a:tab pos="7761605" algn="l"/>
              </a:tabLst>
            </a:pPr>
            <a:r>
              <a:rPr sz="2200" spc="-5" dirty="0">
                <a:solidFill>
                  <a:srgbClr val="333399"/>
                </a:solidFill>
                <a:latin typeface="Times New Roman"/>
                <a:cs typeface="Times New Roman"/>
              </a:rPr>
              <a:t>L</a:t>
            </a:r>
            <a:r>
              <a:rPr sz="2200" dirty="0">
                <a:solidFill>
                  <a:srgbClr val="333399"/>
                </a:solidFill>
                <a:latin typeface="Times New Roman"/>
                <a:cs typeface="Times New Roman"/>
              </a:rPr>
              <a:t>a	</a:t>
            </a:r>
            <a:r>
              <a:rPr sz="2200" spc="-5" dirty="0">
                <a:solidFill>
                  <a:srgbClr val="333399"/>
                </a:solidFill>
                <a:latin typeface="Times New Roman"/>
                <a:cs typeface="Times New Roman"/>
              </a:rPr>
              <a:t>te</a:t>
            </a:r>
            <a:r>
              <a:rPr sz="2200" dirty="0">
                <a:solidFill>
                  <a:srgbClr val="333399"/>
                </a:solidFill>
                <a:latin typeface="Times New Roman"/>
                <a:cs typeface="Times New Roman"/>
              </a:rPr>
              <a:t>r</a:t>
            </a:r>
            <a:r>
              <a:rPr sz="2200" spc="-5" dirty="0">
                <a:solidFill>
                  <a:srgbClr val="333399"/>
                </a:solidFill>
                <a:latin typeface="Times New Roman"/>
                <a:cs typeface="Times New Roman"/>
              </a:rPr>
              <a:t>a</a:t>
            </a:r>
            <a:r>
              <a:rPr sz="2200" dirty="0">
                <a:solidFill>
                  <a:srgbClr val="333399"/>
                </a:solidFill>
                <a:latin typeface="Times New Roman"/>
                <a:cs typeface="Times New Roman"/>
              </a:rPr>
              <a:t>p</a:t>
            </a:r>
            <a:r>
              <a:rPr sz="2200" spc="-5" dirty="0">
                <a:solidFill>
                  <a:srgbClr val="333399"/>
                </a:solidFill>
                <a:latin typeface="Times New Roman"/>
                <a:cs typeface="Times New Roman"/>
              </a:rPr>
              <a:t>i</a:t>
            </a:r>
            <a:r>
              <a:rPr sz="2200" dirty="0">
                <a:solidFill>
                  <a:srgbClr val="333399"/>
                </a:solidFill>
                <a:latin typeface="Times New Roman"/>
                <a:cs typeface="Times New Roman"/>
              </a:rPr>
              <a:t>a	g</a:t>
            </a:r>
            <a:r>
              <a:rPr sz="2200" spc="-5" dirty="0">
                <a:solidFill>
                  <a:srgbClr val="333399"/>
                </a:solidFill>
                <a:latin typeface="Times New Roman"/>
                <a:cs typeface="Times New Roman"/>
              </a:rPr>
              <a:t>e</a:t>
            </a:r>
            <a:r>
              <a:rPr sz="2200" dirty="0">
                <a:solidFill>
                  <a:srgbClr val="333399"/>
                </a:solidFill>
                <a:latin typeface="Times New Roman"/>
                <a:cs typeface="Times New Roman"/>
              </a:rPr>
              <a:t>n</a:t>
            </a:r>
            <a:r>
              <a:rPr sz="2200" spc="-5" dirty="0">
                <a:solidFill>
                  <a:srgbClr val="333399"/>
                </a:solidFill>
                <a:latin typeface="Times New Roman"/>
                <a:cs typeface="Times New Roman"/>
              </a:rPr>
              <a:t>e</a:t>
            </a:r>
            <a:r>
              <a:rPr sz="2200" dirty="0">
                <a:solidFill>
                  <a:srgbClr val="333399"/>
                </a:solidFill>
                <a:latin typeface="Times New Roman"/>
                <a:cs typeface="Times New Roman"/>
              </a:rPr>
              <a:t>r</a:t>
            </a:r>
            <a:r>
              <a:rPr sz="2200" spc="-5" dirty="0">
                <a:solidFill>
                  <a:srgbClr val="333399"/>
                </a:solidFill>
                <a:latin typeface="Times New Roman"/>
                <a:cs typeface="Times New Roman"/>
              </a:rPr>
              <a:t>al</a:t>
            </a:r>
            <a:r>
              <a:rPr sz="2200" dirty="0">
                <a:solidFill>
                  <a:srgbClr val="333399"/>
                </a:solidFill>
                <a:latin typeface="Times New Roman"/>
                <a:cs typeface="Times New Roman"/>
              </a:rPr>
              <a:t>e	da	</a:t>
            </a:r>
            <a:r>
              <a:rPr sz="2200" spc="-5" dirty="0">
                <a:solidFill>
                  <a:srgbClr val="333399"/>
                </a:solidFill>
                <a:latin typeface="Times New Roman"/>
                <a:cs typeface="Times New Roman"/>
              </a:rPr>
              <a:t>att</a:t>
            </a:r>
            <a:r>
              <a:rPr sz="2200" dirty="0">
                <a:solidFill>
                  <a:srgbClr val="333399"/>
                </a:solidFill>
                <a:latin typeface="Times New Roman"/>
                <a:cs typeface="Times New Roman"/>
              </a:rPr>
              <a:t>u</a:t>
            </a:r>
            <a:r>
              <a:rPr sz="2200" spc="-5" dirty="0">
                <a:solidFill>
                  <a:srgbClr val="333399"/>
                </a:solidFill>
                <a:latin typeface="Times New Roman"/>
                <a:cs typeface="Times New Roman"/>
              </a:rPr>
              <a:t>a</a:t>
            </a:r>
            <a:r>
              <a:rPr sz="2200" dirty="0">
                <a:solidFill>
                  <a:srgbClr val="333399"/>
                </a:solidFill>
                <a:latin typeface="Times New Roman"/>
                <a:cs typeface="Times New Roman"/>
              </a:rPr>
              <a:t>re	</a:t>
            </a:r>
            <a:r>
              <a:rPr sz="2200" spc="-5" dirty="0">
                <a:solidFill>
                  <a:srgbClr val="333399"/>
                </a:solidFill>
                <a:latin typeface="Times New Roman"/>
                <a:cs typeface="Times New Roman"/>
              </a:rPr>
              <a:t>i</a:t>
            </a:r>
            <a:r>
              <a:rPr sz="2200" dirty="0">
                <a:solidFill>
                  <a:srgbClr val="333399"/>
                </a:solidFill>
                <a:latin typeface="Times New Roman"/>
                <a:cs typeface="Times New Roman"/>
              </a:rPr>
              <a:t>n	</a:t>
            </a:r>
            <a:r>
              <a:rPr sz="2200" spc="-5" dirty="0">
                <a:solidFill>
                  <a:srgbClr val="333399"/>
                </a:solidFill>
                <a:latin typeface="Times New Roman"/>
                <a:cs typeface="Times New Roman"/>
              </a:rPr>
              <a:t>t</a:t>
            </a:r>
            <a:r>
              <a:rPr sz="2200" dirty="0">
                <a:solidFill>
                  <a:srgbClr val="333399"/>
                </a:solidFill>
                <a:latin typeface="Times New Roman"/>
                <a:cs typeface="Times New Roman"/>
              </a:rPr>
              <a:t>u</a:t>
            </a:r>
            <a:r>
              <a:rPr sz="2200" spc="-5" dirty="0">
                <a:solidFill>
                  <a:srgbClr val="333399"/>
                </a:solidFill>
                <a:latin typeface="Times New Roman"/>
                <a:cs typeface="Times New Roman"/>
              </a:rPr>
              <a:t>tt</a:t>
            </a:r>
            <a:r>
              <a:rPr sz="2200" dirty="0">
                <a:solidFill>
                  <a:srgbClr val="333399"/>
                </a:solidFill>
                <a:latin typeface="Times New Roman"/>
                <a:cs typeface="Times New Roman"/>
              </a:rPr>
              <a:t>i	i	</a:t>
            </a:r>
            <a:r>
              <a:rPr sz="2200" spc="-5" dirty="0">
                <a:solidFill>
                  <a:srgbClr val="333399"/>
                </a:solidFill>
                <a:latin typeface="Times New Roman"/>
                <a:cs typeface="Times New Roman"/>
              </a:rPr>
              <a:t>ca</a:t>
            </a:r>
            <a:r>
              <a:rPr sz="2200" dirty="0">
                <a:solidFill>
                  <a:srgbClr val="333399"/>
                </a:solidFill>
                <a:latin typeface="Times New Roman"/>
                <a:cs typeface="Times New Roman"/>
              </a:rPr>
              <a:t>si	di	</a:t>
            </a:r>
            <a:r>
              <a:rPr sz="2200" spc="-5" dirty="0">
                <a:solidFill>
                  <a:srgbClr val="333399"/>
                </a:solidFill>
                <a:latin typeface="Times New Roman"/>
                <a:cs typeface="Times New Roman"/>
              </a:rPr>
              <a:t>a</a:t>
            </a:r>
            <a:r>
              <a:rPr sz="2200" dirty="0">
                <a:solidFill>
                  <a:srgbClr val="333399"/>
                </a:solidFill>
                <a:latin typeface="Times New Roman"/>
                <a:cs typeface="Times New Roman"/>
              </a:rPr>
              <a:t>vv</a:t>
            </a:r>
            <a:r>
              <a:rPr sz="2200" spc="-5" dirty="0">
                <a:solidFill>
                  <a:srgbClr val="333399"/>
                </a:solidFill>
                <a:latin typeface="Times New Roman"/>
                <a:cs typeface="Times New Roman"/>
              </a:rPr>
              <a:t>ele</a:t>
            </a:r>
            <a:r>
              <a:rPr sz="2200" dirty="0">
                <a:solidFill>
                  <a:srgbClr val="333399"/>
                </a:solidFill>
                <a:latin typeface="Times New Roman"/>
                <a:cs typeface="Times New Roman"/>
              </a:rPr>
              <a:t>n</a:t>
            </a:r>
            <a:r>
              <a:rPr sz="2200" spc="-5" dirty="0">
                <a:solidFill>
                  <a:srgbClr val="333399"/>
                </a:solidFill>
                <a:latin typeface="Times New Roman"/>
                <a:cs typeface="Times New Roman"/>
              </a:rPr>
              <a:t>ame</a:t>
            </a:r>
            <a:r>
              <a:rPr sz="2200" dirty="0">
                <a:solidFill>
                  <a:srgbClr val="333399"/>
                </a:solidFill>
                <a:latin typeface="Times New Roman"/>
                <a:cs typeface="Times New Roman"/>
              </a:rPr>
              <a:t>n</a:t>
            </a:r>
            <a:r>
              <a:rPr sz="2200" spc="-5" dirty="0">
                <a:solidFill>
                  <a:srgbClr val="333399"/>
                </a:solidFill>
                <a:latin typeface="Times New Roman"/>
                <a:cs typeface="Times New Roman"/>
              </a:rPr>
              <a:t>t</a:t>
            </a:r>
            <a:r>
              <a:rPr sz="2200" dirty="0">
                <a:solidFill>
                  <a:srgbClr val="333399"/>
                </a:solidFill>
                <a:latin typeface="Times New Roman"/>
                <a:cs typeface="Times New Roman"/>
              </a:rPr>
              <a:t>o	</a:t>
            </a:r>
            <a:r>
              <a:rPr sz="2200" spc="-5" dirty="0">
                <a:solidFill>
                  <a:srgbClr val="333399"/>
                </a:solidFill>
                <a:latin typeface="Times New Roman"/>
                <a:cs typeface="Times New Roman"/>
              </a:rPr>
              <a:t>ac</a:t>
            </a:r>
            <a:r>
              <a:rPr sz="2200" dirty="0">
                <a:solidFill>
                  <a:srgbClr val="333399"/>
                </a:solidFill>
                <a:latin typeface="Times New Roman"/>
                <a:cs typeface="Times New Roman"/>
              </a:rPr>
              <a:t>u</a:t>
            </a:r>
            <a:r>
              <a:rPr sz="2200" spc="-5" dirty="0">
                <a:solidFill>
                  <a:srgbClr val="333399"/>
                </a:solidFill>
                <a:latin typeface="Times New Roman"/>
                <a:cs typeface="Times New Roman"/>
              </a:rPr>
              <a:t>t</a:t>
            </a:r>
            <a:r>
              <a:rPr sz="2200" dirty="0">
                <a:solidFill>
                  <a:srgbClr val="333399"/>
                </a:solidFill>
                <a:latin typeface="Times New Roman"/>
                <a:cs typeface="Times New Roman"/>
              </a:rPr>
              <a:t>o  </a:t>
            </a:r>
            <a:r>
              <a:rPr sz="2200" spc="-5" dirty="0">
                <a:solidFill>
                  <a:srgbClr val="333399"/>
                </a:solidFill>
                <a:latin typeface="Times New Roman"/>
                <a:cs typeface="Times New Roman"/>
              </a:rPr>
              <a:t>consiste</a:t>
            </a:r>
            <a:r>
              <a:rPr sz="2200" spc="-10" dirty="0">
                <a:solidFill>
                  <a:srgbClr val="333399"/>
                </a:solidFill>
                <a:latin typeface="Times New Roman"/>
                <a:cs typeface="Times New Roman"/>
              </a:rPr>
              <a:t> </a:t>
            </a:r>
            <a:r>
              <a:rPr sz="2200" spc="-5" dirty="0">
                <a:solidFill>
                  <a:srgbClr val="333399"/>
                </a:solidFill>
                <a:latin typeface="Times New Roman"/>
                <a:cs typeface="Times New Roman"/>
              </a:rPr>
              <a:t>nel:</a:t>
            </a:r>
            <a:endParaRPr sz="2200">
              <a:latin typeface="Times New Roman"/>
              <a:cs typeface="Times New Roman"/>
            </a:endParaRPr>
          </a:p>
          <a:p>
            <a:pPr marL="314960" indent="-302895">
              <a:lnSpc>
                <a:spcPts val="2500"/>
              </a:lnSpc>
              <a:buAutoNum type="arabicParenR"/>
              <a:tabLst>
                <a:tab pos="315595" algn="l"/>
              </a:tabLst>
            </a:pPr>
            <a:r>
              <a:rPr sz="2200" spc="-5" dirty="0">
                <a:solidFill>
                  <a:srgbClr val="333399"/>
                </a:solidFill>
                <a:latin typeface="Times New Roman"/>
                <a:cs typeface="Times New Roman"/>
              </a:rPr>
              <a:t>rimuovere,</a:t>
            </a:r>
            <a:r>
              <a:rPr sz="2200" spc="5" dirty="0">
                <a:solidFill>
                  <a:srgbClr val="333399"/>
                </a:solidFill>
                <a:latin typeface="Times New Roman"/>
                <a:cs typeface="Times New Roman"/>
              </a:rPr>
              <a:t> </a:t>
            </a:r>
            <a:r>
              <a:rPr sz="2200" spc="-5" dirty="0">
                <a:solidFill>
                  <a:srgbClr val="333399"/>
                </a:solidFill>
                <a:latin typeface="Times New Roman"/>
                <a:cs typeface="Times New Roman"/>
              </a:rPr>
              <a:t>ridurre</a:t>
            </a:r>
            <a:r>
              <a:rPr sz="2200" spc="5" dirty="0">
                <a:solidFill>
                  <a:srgbClr val="333399"/>
                </a:solidFill>
                <a:latin typeface="Times New Roman"/>
                <a:cs typeface="Times New Roman"/>
              </a:rPr>
              <a:t> </a:t>
            </a:r>
            <a:r>
              <a:rPr sz="2200" dirty="0">
                <a:solidFill>
                  <a:srgbClr val="333399"/>
                </a:solidFill>
                <a:latin typeface="Times New Roman"/>
                <a:cs typeface="Times New Roman"/>
              </a:rPr>
              <a:t>o</a:t>
            </a:r>
            <a:r>
              <a:rPr sz="2200" spc="10" dirty="0">
                <a:solidFill>
                  <a:srgbClr val="333399"/>
                </a:solidFill>
                <a:latin typeface="Times New Roman"/>
                <a:cs typeface="Times New Roman"/>
              </a:rPr>
              <a:t> </a:t>
            </a:r>
            <a:r>
              <a:rPr sz="2200" spc="-5" dirty="0">
                <a:solidFill>
                  <a:srgbClr val="333399"/>
                </a:solidFill>
                <a:latin typeface="Times New Roman"/>
                <a:cs typeface="Times New Roman"/>
              </a:rPr>
              <a:t>ritardare</a:t>
            </a:r>
            <a:r>
              <a:rPr sz="2200" spc="5" dirty="0">
                <a:solidFill>
                  <a:srgbClr val="333399"/>
                </a:solidFill>
                <a:latin typeface="Times New Roman"/>
                <a:cs typeface="Times New Roman"/>
              </a:rPr>
              <a:t> </a:t>
            </a:r>
            <a:r>
              <a:rPr sz="2200" spc="-5" dirty="0">
                <a:solidFill>
                  <a:srgbClr val="333399"/>
                </a:solidFill>
                <a:latin typeface="Times New Roman"/>
                <a:cs typeface="Times New Roman"/>
              </a:rPr>
              <a:t>il</a:t>
            </a:r>
            <a:r>
              <a:rPr sz="2200" spc="5" dirty="0">
                <a:solidFill>
                  <a:srgbClr val="333399"/>
                </a:solidFill>
                <a:latin typeface="Times New Roman"/>
                <a:cs typeface="Times New Roman"/>
              </a:rPr>
              <a:t> </a:t>
            </a:r>
            <a:r>
              <a:rPr sz="2200" spc="-5" dirty="0">
                <a:solidFill>
                  <a:srgbClr val="333399"/>
                </a:solidFill>
                <a:latin typeface="Times New Roman"/>
                <a:cs typeface="Times New Roman"/>
              </a:rPr>
              <a:t>più</a:t>
            </a:r>
            <a:r>
              <a:rPr sz="2200" spc="10" dirty="0">
                <a:solidFill>
                  <a:srgbClr val="333399"/>
                </a:solidFill>
                <a:latin typeface="Times New Roman"/>
                <a:cs typeface="Times New Roman"/>
              </a:rPr>
              <a:t> </a:t>
            </a:r>
            <a:r>
              <a:rPr sz="2200" spc="-5" dirty="0">
                <a:solidFill>
                  <a:srgbClr val="333399"/>
                </a:solidFill>
                <a:latin typeface="Times New Roman"/>
                <a:cs typeface="Times New Roman"/>
              </a:rPr>
              <a:t>possibile</a:t>
            </a:r>
            <a:r>
              <a:rPr sz="2200" spc="5" dirty="0">
                <a:solidFill>
                  <a:srgbClr val="333399"/>
                </a:solidFill>
                <a:latin typeface="Times New Roman"/>
                <a:cs typeface="Times New Roman"/>
              </a:rPr>
              <a:t> </a:t>
            </a:r>
            <a:r>
              <a:rPr sz="2200" spc="-5" dirty="0">
                <a:solidFill>
                  <a:srgbClr val="333399"/>
                </a:solidFill>
                <a:latin typeface="Times New Roman"/>
                <a:cs typeface="Times New Roman"/>
              </a:rPr>
              <a:t>l'assorbimento</a:t>
            </a:r>
            <a:r>
              <a:rPr sz="2200" spc="10" dirty="0">
                <a:solidFill>
                  <a:srgbClr val="333399"/>
                </a:solidFill>
                <a:latin typeface="Times New Roman"/>
                <a:cs typeface="Times New Roman"/>
              </a:rPr>
              <a:t> </a:t>
            </a:r>
            <a:r>
              <a:rPr sz="2200" spc="-5" dirty="0">
                <a:solidFill>
                  <a:srgbClr val="333399"/>
                </a:solidFill>
                <a:latin typeface="Times New Roman"/>
                <a:cs typeface="Times New Roman"/>
              </a:rPr>
              <a:t>del</a:t>
            </a:r>
            <a:r>
              <a:rPr sz="2200" spc="5" dirty="0">
                <a:solidFill>
                  <a:srgbClr val="333399"/>
                </a:solidFill>
                <a:latin typeface="Times New Roman"/>
                <a:cs typeface="Times New Roman"/>
              </a:rPr>
              <a:t> </a:t>
            </a:r>
            <a:r>
              <a:rPr sz="2200" spc="-5" dirty="0">
                <a:solidFill>
                  <a:srgbClr val="333399"/>
                </a:solidFill>
                <a:latin typeface="Times New Roman"/>
                <a:cs typeface="Times New Roman"/>
              </a:rPr>
              <a:t>veleno;</a:t>
            </a:r>
            <a:endParaRPr sz="2200">
              <a:latin typeface="Times New Roman"/>
              <a:cs typeface="Times New Roman"/>
            </a:endParaRPr>
          </a:p>
          <a:p>
            <a:pPr marL="384810" indent="-372745">
              <a:lnSpc>
                <a:spcPts val="2600"/>
              </a:lnSpc>
              <a:buAutoNum type="arabicParenR"/>
              <a:tabLst>
                <a:tab pos="384810" algn="l"/>
                <a:tab pos="385445" algn="l"/>
              </a:tabLst>
            </a:pPr>
            <a:r>
              <a:rPr sz="2200" spc="-5" dirty="0">
                <a:solidFill>
                  <a:srgbClr val="333399"/>
                </a:solidFill>
                <a:latin typeface="Times New Roman"/>
                <a:cs typeface="Times New Roman"/>
              </a:rPr>
              <a:t>terapia</a:t>
            </a:r>
            <a:r>
              <a:rPr sz="2200" spc="-15" dirty="0">
                <a:solidFill>
                  <a:srgbClr val="333399"/>
                </a:solidFill>
                <a:latin typeface="Times New Roman"/>
                <a:cs typeface="Times New Roman"/>
              </a:rPr>
              <a:t> </a:t>
            </a:r>
            <a:r>
              <a:rPr sz="2200" spc="-5" dirty="0">
                <a:solidFill>
                  <a:srgbClr val="333399"/>
                </a:solidFill>
                <a:latin typeface="Times New Roman"/>
                <a:cs typeface="Times New Roman"/>
              </a:rPr>
              <a:t>sintomatica</a:t>
            </a:r>
            <a:r>
              <a:rPr sz="2200" spc="-10" dirty="0">
                <a:solidFill>
                  <a:srgbClr val="333399"/>
                </a:solidFill>
                <a:latin typeface="Times New Roman"/>
                <a:cs typeface="Times New Roman"/>
              </a:rPr>
              <a:t> </a:t>
            </a:r>
            <a:r>
              <a:rPr sz="2200" spc="-5" dirty="0">
                <a:solidFill>
                  <a:srgbClr val="333399"/>
                </a:solidFill>
                <a:latin typeface="Times New Roman"/>
                <a:cs typeface="Times New Roman"/>
              </a:rPr>
              <a:t>dell’avvelenamento;</a:t>
            </a:r>
            <a:endParaRPr sz="2200">
              <a:latin typeface="Times New Roman"/>
              <a:cs typeface="Times New Roman"/>
            </a:endParaRPr>
          </a:p>
          <a:p>
            <a:pPr marL="384810" indent="-372745">
              <a:lnSpc>
                <a:spcPts val="2620"/>
              </a:lnSpc>
              <a:buAutoNum type="arabicParenR"/>
              <a:tabLst>
                <a:tab pos="384810" algn="l"/>
                <a:tab pos="385445" algn="l"/>
              </a:tabLst>
            </a:pPr>
            <a:r>
              <a:rPr sz="2200" spc="-5" dirty="0">
                <a:solidFill>
                  <a:srgbClr val="333399"/>
                </a:solidFill>
                <a:latin typeface="Times New Roman"/>
                <a:cs typeface="Times New Roman"/>
              </a:rPr>
              <a:t>terapia</a:t>
            </a:r>
            <a:r>
              <a:rPr sz="2200" spc="-20" dirty="0">
                <a:solidFill>
                  <a:srgbClr val="333399"/>
                </a:solidFill>
                <a:latin typeface="Times New Roman"/>
                <a:cs typeface="Times New Roman"/>
              </a:rPr>
              <a:t> </a:t>
            </a:r>
            <a:r>
              <a:rPr sz="2200" spc="-5" dirty="0">
                <a:solidFill>
                  <a:srgbClr val="333399"/>
                </a:solidFill>
                <a:latin typeface="Times New Roman"/>
                <a:cs typeface="Times New Roman"/>
              </a:rPr>
              <a:t>specifica</a:t>
            </a:r>
            <a:r>
              <a:rPr sz="2200" spc="-15" dirty="0">
                <a:solidFill>
                  <a:srgbClr val="333399"/>
                </a:solidFill>
                <a:latin typeface="Times New Roman"/>
                <a:cs typeface="Times New Roman"/>
              </a:rPr>
              <a:t> </a:t>
            </a:r>
            <a:r>
              <a:rPr sz="2200" spc="-5" dirty="0">
                <a:solidFill>
                  <a:srgbClr val="333399"/>
                </a:solidFill>
                <a:latin typeface="Times New Roman"/>
                <a:cs typeface="Times New Roman"/>
              </a:rPr>
              <a:t>(antidoti)</a:t>
            </a:r>
            <a:endParaRPr sz="2200">
              <a:latin typeface="Times New Roman"/>
              <a:cs typeface="Times New Roman"/>
            </a:endParaRPr>
          </a:p>
        </p:txBody>
      </p:sp>
      <p:pic>
        <p:nvPicPr>
          <p:cNvPr id="4" name="object 4"/>
          <p:cNvPicPr/>
          <p:nvPr/>
        </p:nvPicPr>
        <p:blipFill>
          <a:blip r:embed="rId2" cstate="print"/>
          <a:stretch>
            <a:fillRect/>
          </a:stretch>
        </p:blipFill>
        <p:spPr>
          <a:xfrm>
            <a:off x="1518055" y="3531005"/>
            <a:ext cx="6264274" cy="825500"/>
          </a:xfrm>
          <a:prstGeom prst="rect">
            <a:avLst/>
          </a:prstGeom>
        </p:spPr>
      </p:pic>
      <p:sp>
        <p:nvSpPr>
          <p:cNvPr id="5" name="object 5"/>
          <p:cNvSpPr txBox="1"/>
          <p:nvPr/>
        </p:nvSpPr>
        <p:spPr>
          <a:xfrm>
            <a:off x="1524000" y="3536950"/>
            <a:ext cx="6121400" cy="669925"/>
          </a:xfrm>
          <a:prstGeom prst="rect">
            <a:avLst/>
          </a:prstGeom>
          <a:solidFill>
            <a:srgbClr val="000066"/>
          </a:solidFill>
          <a:ln w="28575">
            <a:solidFill>
              <a:srgbClr val="000000"/>
            </a:solidFill>
          </a:ln>
        </p:spPr>
        <p:txBody>
          <a:bodyPr vert="horz" wrap="square" lIns="0" tIns="0" rIns="0" bIns="0" rtlCol="0">
            <a:spAutoFit/>
          </a:bodyPr>
          <a:lstStyle/>
          <a:p>
            <a:pPr marL="39370">
              <a:lnSpc>
                <a:spcPts val="1989"/>
              </a:lnSpc>
              <a:tabLst>
                <a:tab pos="773430" algn="l"/>
                <a:tab pos="2409825" algn="l"/>
                <a:tab pos="3754120" algn="l"/>
                <a:tab pos="4094479" algn="l"/>
                <a:tab pos="5323840" algn="l"/>
                <a:tab pos="5854700" algn="l"/>
              </a:tabLst>
            </a:pPr>
            <a:r>
              <a:rPr sz="1800" dirty="0">
                <a:solidFill>
                  <a:srgbClr val="FFFF00"/>
                </a:solidFill>
                <a:latin typeface="Arial MT"/>
                <a:cs typeface="Arial MT"/>
              </a:rPr>
              <a:t>Pochi	avvelenamen</a:t>
            </a:r>
            <a:r>
              <a:rPr sz="1800" spc="-5" dirty="0">
                <a:solidFill>
                  <a:srgbClr val="FFFF00"/>
                </a:solidFill>
                <a:latin typeface="Arial MT"/>
                <a:cs typeface="Arial MT"/>
              </a:rPr>
              <a:t>t</a:t>
            </a:r>
            <a:r>
              <a:rPr sz="1800" dirty="0">
                <a:solidFill>
                  <a:srgbClr val="FFFF00"/>
                </a:solidFill>
                <a:latin typeface="Arial MT"/>
                <a:cs typeface="Arial MT"/>
              </a:rPr>
              <a:t>i	consen</a:t>
            </a:r>
            <a:r>
              <a:rPr sz="1800" spc="-5" dirty="0">
                <a:solidFill>
                  <a:srgbClr val="FFFF00"/>
                </a:solidFill>
                <a:latin typeface="Arial MT"/>
                <a:cs typeface="Arial MT"/>
              </a:rPr>
              <a:t>t</a:t>
            </a:r>
            <a:r>
              <a:rPr sz="1800" dirty="0">
                <a:solidFill>
                  <a:srgbClr val="FFFF00"/>
                </a:solidFill>
                <a:latin typeface="Arial MT"/>
                <a:cs typeface="Arial MT"/>
              </a:rPr>
              <a:t>ono	di	in</a:t>
            </a:r>
            <a:r>
              <a:rPr sz="1800" spc="-5" dirty="0">
                <a:solidFill>
                  <a:srgbClr val="FFFF00"/>
                </a:solidFill>
                <a:latin typeface="Arial MT"/>
                <a:cs typeface="Arial MT"/>
              </a:rPr>
              <a:t>t</a:t>
            </a:r>
            <a:r>
              <a:rPr sz="1800" dirty="0">
                <a:solidFill>
                  <a:srgbClr val="FFFF00"/>
                </a:solidFill>
                <a:latin typeface="Arial MT"/>
                <a:cs typeface="Arial MT"/>
              </a:rPr>
              <a:t>ervenire	con	un</a:t>
            </a:r>
            <a:endParaRPr sz="1800">
              <a:latin typeface="Arial MT"/>
              <a:cs typeface="Arial MT"/>
            </a:endParaRPr>
          </a:p>
          <a:p>
            <a:pPr marL="39370" marR="3175">
              <a:lnSpc>
                <a:spcPts val="2130"/>
              </a:lnSpc>
            </a:pPr>
            <a:r>
              <a:rPr sz="1800" spc="-5" dirty="0">
                <a:solidFill>
                  <a:srgbClr val="FFFF00"/>
                </a:solidFill>
                <a:latin typeface="Arial MT"/>
                <a:cs typeface="Arial MT"/>
              </a:rPr>
              <a:t>antidoto</a:t>
            </a:r>
            <a:r>
              <a:rPr sz="1800" spc="5" dirty="0">
                <a:solidFill>
                  <a:srgbClr val="FFFF00"/>
                </a:solidFill>
                <a:latin typeface="Arial MT"/>
                <a:cs typeface="Arial MT"/>
              </a:rPr>
              <a:t> </a:t>
            </a:r>
            <a:r>
              <a:rPr sz="1800" spc="-5" dirty="0">
                <a:solidFill>
                  <a:srgbClr val="FFFF00"/>
                </a:solidFill>
                <a:latin typeface="Arial MT"/>
                <a:cs typeface="Arial MT"/>
              </a:rPr>
              <a:t>specifico,</a:t>
            </a:r>
            <a:r>
              <a:rPr sz="1800" dirty="0">
                <a:solidFill>
                  <a:srgbClr val="FFFF00"/>
                </a:solidFill>
                <a:latin typeface="Arial MT"/>
                <a:cs typeface="Arial MT"/>
              </a:rPr>
              <a:t> sicuro</a:t>
            </a:r>
            <a:r>
              <a:rPr sz="1800" spc="5" dirty="0">
                <a:solidFill>
                  <a:srgbClr val="FFFF00"/>
                </a:solidFill>
                <a:latin typeface="Arial MT"/>
                <a:cs typeface="Arial MT"/>
              </a:rPr>
              <a:t> </a:t>
            </a:r>
            <a:r>
              <a:rPr sz="1800" dirty="0">
                <a:solidFill>
                  <a:srgbClr val="FFFF00"/>
                </a:solidFill>
                <a:latin typeface="Arial MT"/>
                <a:cs typeface="Arial MT"/>
              </a:rPr>
              <a:t>ed</a:t>
            </a:r>
            <a:r>
              <a:rPr sz="1800" spc="5" dirty="0">
                <a:solidFill>
                  <a:srgbClr val="FFFF00"/>
                </a:solidFill>
                <a:latin typeface="Arial MT"/>
                <a:cs typeface="Arial MT"/>
              </a:rPr>
              <a:t> </a:t>
            </a:r>
            <a:r>
              <a:rPr sz="1800" spc="-5" dirty="0">
                <a:solidFill>
                  <a:srgbClr val="FFFF00"/>
                </a:solidFill>
                <a:latin typeface="Arial MT"/>
                <a:cs typeface="Arial MT"/>
              </a:rPr>
              <a:t>infallibile!</a:t>
            </a:r>
            <a:endParaRPr sz="1800">
              <a:latin typeface="Arial MT"/>
              <a:cs typeface="Arial MT"/>
            </a:endParaRPr>
          </a:p>
        </p:txBody>
      </p:sp>
      <p:pic>
        <p:nvPicPr>
          <p:cNvPr id="6" name="object 6"/>
          <p:cNvPicPr/>
          <p:nvPr/>
        </p:nvPicPr>
        <p:blipFill>
          <a:blip r:embed="rId3" cstate="print"/>
          <a:stretch>
            <a:fillRect/>
          </a:stretch>
        </p:blipFill>
        <p:spPr>
          <a:xfrm>
            <a:off x="1518055" y="4978804"/>
            <a:ext cx="6264274" cy="879474"/>
          </a:xfrm>
          <a:prstGeom prst="rect">
            <a:avLst/>
          </a:prstGeom>
        </p:spPr>
      </p:pic>
      <p:sp>
        <p:nvSpPr>
          <p:cNvPr id="7" name="object 7"/>
          <p:cNvSpPr txBox="1"/>
          <p:nvPr/>
        </p:nvSpPr>
        <p:spPr>
          <a:xfrm>
            <a:off x="1524000" y="4984750"/>
            <a:ext cx="6108700" cy="723900"/>
          </a:xfrm>
          <a:prstGeom prst="rect">
            <a:avLst/>
          </a:prstGeom>
          <a:solidFill>
            <a:srgbClr val="000066"/>
          </a:solidFill>
          <a:ln w="28575">
            <a:solidFill>
              <a:srgbClr val="000000"/>
            </a:solidFill>
          </a:ln>
        </p:spPr>
        <p:txBody>
          <a:bodyPr vert="horz" wrap="square" lIns="0" tIns="0" rIns="0" bIns="0" rtlCol="0">
            <a:spAutoFit/>
          </a:bodyPr>
          <a:lstStyle/>
          <a:p>
            <a:pPr marL="39370" algn="ctr">
              <a:lnSpc>
                <a:spcPts val="2160"/>
              </a:lnSpc>
            </a:pPr>
            <a:r>
              <a:rPr sz="2000" dirty="0">
                <a:solidFill>
                  <a:srgbClr val="FFFF00"/>
                </a:solidFill>
                <a:latin typeface="Arial MT"/>
                <a:cs typeface="Arial MT"/>
              </a:rPr>
              <a:t>La</a:t>
            </a:r>
            <a:r>
              <a:rPr sz="2000" spc="-5" dirty="0">
                <a:solidFill>
                  <a:srgbClr val="FFFF00"/>
                </a:solidFill>
                <a:latin typeface="Arial MT"/>
                <a:cs typeface="Arial MT"/>
              </a:rPr>
              <a:t> lotta</a:t>
            </a:r>
            <a:r>
              <a:rPr sz="2000" dirty="0">
                <a:solidFill>
                  <a:srgbClr val="FFFF00"/>
                </a:solidFill>
                <a:latin typeface="Arial MT"/>
                <a:cs typeface="Arial MT"/>
              </a:rPr>
              <a:t> </a:t>
            </a:r>
            <a:r>
              <a:rPr sz="2000" spc="-5" dirty="0">
                <a:solidFill>
                  <a:srgbClr val="FFFF00"/>
                </a:solidFill>
                <a:latin typeface="Arial MT"/>
                <a:cs typeface="Arial MT"/>
              </a:rPr>
              <a:t>contro</a:t>
            </a:r>
            <a:r>
              <a:rPr sz="2000" dirty="0">
                <a:solidFill>
                  <a:srgbClr val="FFFF00"/>
                </a:solidFill>
                <a:latin typeface="Arial MT"/>
                <a:cs typeface="Arial MT"/>
              </a:rPr>
              <a:t> i danni da</a:t>
            </a:r>
            <a:r>
              <a:rPr sz="2000" spc="-5" dirty="0">
                <a:solidFill>
                  <a:srgbClr val="FFFF00"/>
                </a:solidFill>
                <a:latin typeface="Arial MT"/>
                <a:cs typeface="Arial MT"/>
              </a:rPr>
              <a:t> </a:t>
            </a:r>
            <a:r>
              <a:rPr sz="2000" dirty="0">
                <a:solidFill>
                  <a:srgbClr val="FFFF00"/>
                </a:solidFill>
                <a:latin typeface="Arial MT"/>
                <a:cs typeface="Arial MT"/>
              </a:rPr>
              <a:t>veleni è,</a:t>
            </a:r>
            <a:r>
              <a:rPr sz="2000" spc="-5" dirty="0">
                <a:solidFill>
                  <a:srgbClr val="FFFF00"/>
                </a:solidFill>
                <a:latin typeface="Arial MT"/>
                <a:cs typeface="Arial MT"/>
              </a:rPr>
              <a:t> sovente, </a:t>
            </a:r>
            <a:r>
              <a:rPr sz="2000" dirty="0">
                <a:solidFill>
                  <a:srgbClr val="FFFF00"/>
                </a:solidFill>
                <a:latin typeface="Arial MT"/>
                <a:cs typeface="Arial MT"/>
              </a:rPr>
              <a:t>una</a:t>
            </a:r>
            <a:r>
              <a:rPr sz="2000" spc="-5" dirty="0">
                <a:solidFill>
                  <a:srgbClr val="FFFF00"/>
                </a:solidFill>
                <a:latin typeface="Arial MT"/>
                <a:cs typeface="Arial MT"/>
              </a:rPr>
              <a:t> </a:t>
            </a:r>
            <a:r>
              <a:rPr sz="2000" b="1" spc="-5" dirty="0">
                <a:solidFill>
                  <a:srgbClr val="FFFFFF"/>
                </a:solidFill>
                <a:latin typeface="Arial"/>
                <a:cs typeface="Arial"/>
              </a:rPr>
              <a:t>lotta</a:t>
            </a:r>
            <a:endParaRPr sz="2000">
              <a:latin typeface="Arial"/>
              <a:cs typeface="Arial"/>
            </a:endParaRPr>
          </a:p>
          <a:p>
            <a:pPr marL="39370" algn="ctr">
              <a:lnSpc>
                <a:spcPts val="2350"/>
              </a:lnSpc>
            </a:pPr>
            <a:r>
              <a:rPr sz="2000" b="1" spc="-5" dirty="0">
                <a:solidFill>
                  <a:srgbClr val="FFFFFF"/>
                </a:solidFill>
                <a:latin typeface="Arial"/>
                <a:cs typeface="Arial"/>
              </a:rPr>
              <a:t>contro</a:t>
            </a:r>
            <a:r>
              <a:rPr sz="2000" b="1" spc="-25" dirty="0">
                <a:solidFill>
                  <a:srgbClr val="FFFFFF"/>
                </a:solidFill>
                <a:latin typeface="Arial"/>
                <a:cs typeface="Arial"/>
              </a:rPr>
              <a:t> </a:t>
            </a:r>
            <a:r>
              <a:rPr sz="2000" b="1" spc="-5" dirty="0">
                <a:solidFill>
                  <a:srgbClr val="FFFFFF"/>
                </a:solidFill>
                <a:latin typeface="Arial"/>
                <a:cs typeface="Arial"/>
              </a:rPr>
              <a:t>il</a:t>
            </a:r>
            <a:r>
              <a:rPr sz="2000" b="1" spc="-20" dirty="0">
                <a:solidFill>
                  <a:srgbClr val="FFFFFF"/>
                </a:solidFill>
                <a:latin typeface="Arial"/>
                <a:cs typeface="Arial"/>
              </a:rPr>
              <a:t> </a:t>
            </a:r>
            <a:r>
              <a:rPr sz="2000" b="1" spc="-5" dirty="0">
                <a:solidFill>
                  <a:srgbClr val="FFFFFF"/>
                </a:solidFill>
                <a:latin typeface="Arial"/>
                <a:cs typeface="Arial"/>
              </a:rPr>
              <a:t>tempo</a:t>
            </a:r>
            <a:endParaRPr sz="2000">
              <a:latin typeface="Arial"/>
              <a:cs typeface="Arial"/>
            </a:endParaRPr>
          </a:p>
        </p:txBody>
      </p:sp>
      <p:grpSp>
        <p:nvGrpSpPr>
          <p:cNvPr id="8" name="object 8"/>
          <p:cNvGrpSpPr/>
          <p:nvPr/>
        </p:nvGrpSpPr>
        <p:grpSpPr>
          <a:xfrm>
            <a:off x="4452937" y="4370387"/>
            <a:ext cx="238125" cy="542925"/>
            <a:chOff x="4452937" y="4370387"/>
            <a:chExt cx="238125" cy="542925"/>
          </a:xfrm>
        </p:grpSpPr>
        <p:sp>
          <p:nvSpPr>
            <p:cNvPr id="9" name="object 9"/>
            <p:cNvSpPr/>
            <p:nvPr/>
          </p:nvSpPr>
          <p:spPr>
            <a:xfrm>
              <a:off x="4457700" y="4375150"/>
              <a:ext cx="228600" cy="533400"/>
            </a:xfrm>
            <a:custGeom>
              <a:avLst/>
              <a:gdLst/>
              <a:ahLst/>
              <a:cxnLst/>
              <a:rect l="l" t="t" r="r" b="b"/>
              <a:pathLst>
                <a:path w="228600" h="533400">
                  <a:moveTo>
                    <a:pt x="228600" y="400050"/>
                  </a:moveTo>
                  <a:lnTo>
                    <a:pt x="0" y="400050"/>
                  </a:lnTo>
                  <a:lnTo>
                    <a:pt x="114300" y="533400"/>
                  </a:lnTo>
                  <a:lnTo>
                    <a:pt x="228600" y="400050"/>
                  </a:lnTo>
                  <a:close/>
                </a:path>
                <a:path w="228600" h="533400">
                  <a:moveTo>
                    <a:pt x="171450" y="0"/>
                  </a:moveTo>
                  <a:lnTo>
                    <a:pt x="57150" y="0"/>
                  </a:lnTo>
                  <a:lnTo>
                    <a:pt x="57150" y="400050"/>
                  </a:lnTo>
                  <a:lnTo>
                    <a:pt x="171450" y="400050"/>
                  </a:lnTo>
                  <a:lnTo>
                    <a:pt x="171450" y="0"/>
                  </a:lnTo>
                  <a:close/>
                </a:path>
              </a:pathLst>
            </a:custGeom>
            <a:solidFill>
              <a:srgbClr val="000066"/>
            </a:solidFill>
          </p:spPr>
          <p:txBody>
            <a:bodyPr wrap="square" lIns="0" tIns="0" rIns="0" bIns="0" rtlCol="0"/>
            <a:lstStyle/>
            <a:p>
              <a:endParaRPr/>
            </a:p>
          </p:txBody>
        </p:sp>
        <p:sp>
          <p:nvSpPr>
            <p:cNvPr id="10" name="object 10"/>
            <p:cNvSpPr/>
            <p:nvPr/>
          </p:nvSpPr>
          <p:spPr>
            <a:xfrm>
              <a:off x="4457700" y="4375150"/>
              <a:ext cx="228600" cy="533400"/>
            </a:xfrm>
            <a:custGeom>
              <a:avLst/>
              <a:gdLst/>
              <a:ahLst/>
              <a:cxnLst/>
              <a:rect l="l" t="t" r="r" b="b"/>
              <a:pathLst>
                <a:path w="228600" h="533400">
                  <a:moveTo>
                    <a:pt x="0" y="400050"/>
                  </a:moveTo>
                  <a:lnTo>
                    <a:pt x="57150" y="400050"/>
                  </a:lnTo>
                  <a:lnTo>
                    <a:pt x="57150" y="0"/>
                  </a:lnTo>
                  <a:lnTo>
                    <a:pt x="171450" y="0"/>
                  </a:lnTo>
                  <a:lnTo>
                    <a:pt x="171450" y="400050"/>
                  </a:lnTo>
                  <a:lnTo>
                    <a:pt x="228600" y="400050"/>
                  </a:lnTo>
                  <a:lnTo>
                    <a:pt x="114300" y="533400"/>
                  </a:lnTo>
                  <a:lnTo>
                    <a:pt x="0" y="400050"/>
                  </a:lnTo>
                  <a:close/>
                </a:path>
              </a:pathLst>
            </a:custGeom>
            <a:ln w="9525">
              <a:solidFill>
                <a:srgbClr val="FFFF00"/>
              </a:solidFill>
            </a:ln>
          </p:spPr>
          <p:txBody>
            <a:bodyPr wrap="square" lIns="0" tIns="0" rIns="0" bIns="0" rtlCol="0"/>
            <a:lstStyle/>
            <a:p>
              <a:endParaRPr/>
            </a:p>
          </p:txBody>
        </p:sp>
      </p:grpSp>
      <p:pic>
        <p:nvPicPr>
          <p:cNvPr id="11" name="object 11"/>
          <p:cNvPicPr/>
          <p:nvPr/>
        </p:nvPicPr>
        <p:blipFill>
          <a:blip r:embed="rId4" cstate="print"/>
          <a:stretch>
            <a:fillRect/>
          </a:stretch>
        </p:blipFill>
        <p:spPr>
          <a:xfrm>
            <a:off x="7964487" y="3933825"/>
            <a:ext cx="838200" cy="1143000"/>
          </a:xfrm>
          <a:prstGeom prst="rect">
            <a:avLst/>
          </a:prstGeom>
        </p:spPr>
      </p:pic>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04939" y="305544"/>
            <a:ext cx="3013710" cy="574040"/>
          </a:xfrm>
          <a:prstGeom prst="rect">
            <a:avLst/>
          </a:prstGeom>
        </p:spPr>
        <p:txBody>
          <a:bodyPr vert="horz" wrap="square" lIns="0" tIns="12700" rIns="0" bIns="0" rtlCol="0">
            <a:spAutoFit/>
          </a:bodyPr>
          <a:lstStyle/>
          <a:p>
            <a:pPr marL="12700">
              <a:lnSpc>
                <a:spcPct val="100000"/>
              </a:lnSpc>
              <a:spcBef>
                <a:spcPts val="100"/>
              </a:spcBef>
            </a:pPr>
            <a:r>
              <a:rPr sz="3600" b="1" spc="-25" dirty="0">
                <a:solidFill>
                  <a:srgbClr val="FF0000"/>
                </a:solidFill>
                <a:latin typeface="Times New Roman"/>
                <a:cs typeface="Times New Roman"/>
              </a:rPr>
              <a:t>Avvelenamento</a:t>
            </a:r>
            <a:endParaRPr sz="3600">
              <a:latin typeface="Times New Roman"/>
              <a:cs typeface="Times New Roman"/>
            </a:endParaRPr>
          </a:p>
        </p:txBody>
      </p:sp>
      <p:sp>
        <p:nvSpPr>
          <p:cNvPr id="3" name="object 3"/>
          <p:cNvSpPr txBox="1"/>
          <p:nvPr/>
        </p:nvSpPr>
        <p:spPr>
          <a:xfrm>
            <a:off x="3760787" y="1032593"/>
            <a:ext cx="4951095" cy="360680"/>
          </a:xfrm>
          <a:prstGeom prst="rect">
            <a:avLst/>
          </a:prstGeom>
        </p:spPr>
        <p:txBody>
          <a:bodyPr vert="horz" wrap="square" lIns="0" tIns="12700" rIns="0" bIns="0" rtlCol="0">
            <a:spAutoFit/>
          </a:bodyPr>
          <a:lstStyle/>
          <a:p>
            <a:pPr marL="12700">
              <a:lnSpc>
                <a:spcPct val="100000"/>
              </a:lnSpc>
              <a:spcBef>
                <a:spcPts val="100"/>
              </a:spcBef>
            </a:pPr>
            <a:r>
              <a:rPr sz="2200" spc="-5" dirty="0">
                <a:solidFill>
                  <a:srgbClr val="333399"/>
                </a:solidFill>
                <a:latin typeface="Times New Roman"/>
                <a:cs typeface="Times New Roman"/>
              </a:rPr>
              <a:t>Somministrare</a:t>
            </a:r>
            <a:r>
              <a:rPr sz="2200" spc="235" dirty="0">
                <a:solidFill>
                  <a:srgbClr val="333399"/>
                </a:solidFill>
                <a:latin typeface="Times New Roman"/>
                <a:cs typeface="Times New Roman"/>
              </a:rPr>
              <a:t> </a:t>
            </a:r>
            <a:r>
              <a:rPr sz="2200" spc="-5" dirty="0">
                <a:solidFill>
                  <a:srgbClr val="333399"/>
                </a:solidFill>
                <a:latin typeface="Times New Roman"/>
                <a:cs typeface="Times New Roman"/>
              </a:rPr>
              <a:t>al</a:t>
            </a:r>
            <a:r>
              <a:rPr sz="2200" spc="240" dirty="0">
                <a:solidFill>
                  <a:srgbClr val="333399"/>
                </a:solidFill>
                <a:latin typeface="Times New Roman"/>
                <a:cs typeface="Times New Roman"/>
              </a:rPr>
              <a:t> </a:t>
            </a:r>
            <a:r>
              <a:rPr sz="2200" spc="-5" dirty="0">
                <a:solidFill>
                  <a:srgbClr val="333399"/>
                </a:solidFill>
                <a:latin typeface="Times New Roman"/>
                <a:cs typeface="Times New Roman"/>
              </a:rPr>
              <a:t>paziente</a:t>
            </a:r>
            <a:r>
              <a:rPr sz="2200" spc="235" dirty="0">
                <a:solidFill>
                  <a:srgbClr val="333399"/>
                </a:solidFill>
                <a:latin typeface="Times New Roman"/>
                <a:cs typeface="Times New Roman"/>
              </a:rPr>
              <a:t> </a:t>
            </a:r>
            <a:r>
              <a:rPr sz="2200" spc="-5" dirty="0">
                <a:solidFill>
                  <a:srgbClr val="333399"/>
                </a:solidFill>
                <a:latin typeface="Times New Roman"/>
                <a:cs typeface="Times New Roman"/>
              </a:rPr>
              <a:t>liquidi,</a:t>
            </a:r>
            <a:r>
              <a:rPr sz="2200" spc="240" dirty="0">
                <a:solidFill>
                  <a:srgbClr val="333399"/>
                </a:solidFill>
                <a:latin typeface="Times New Roman"/>
                <a:cs typeface="Times New Roman"/>
              </a:rPr>
              <a:t> </a:t>
            </a:r>
            <a:r>
              <a:rPr sz="2200" spc="-5" dirty="0">
                <a:solidFill>
                  <a:srgbClr val="333399"/>
                </a:solidFill>
                <a:latin typeface="Times New Roman"/>
                <a:cs typeface="Times New Roman"/>
              </a:rPr>
              <a:t>latte,</a:t>
            </a:r>
            <a:r>
              <a:rPr sz="2200" spc="240" dirty="0">
                <a:solidFill>
                  <a:srgbClr val="333399"/>
                </a:solidFill>
                <a:latin typeface="Times New Roman"/>
                <a:cs typeface="Times New Roman"/>
              </a:rPr>
              <a:t> </a:t>
            </a:r>
            <a:r>
              <a:rPr sz="2200" spc="-5" dirty="0">
                <a:solidFill>
                  <a:srgbClr val="333399"/>
                </a:solidFill>
                <a:latin typeface="Times New Roman"/>
                <a:cs typeface="Times New Roman"/>
              </a:rPr>
              <a:t>oli</a:t>
            </a:r>
            <a:endParaRPr sz="2200">
              <a:latin typeface="Times New Roman"/>
              <a:cs typeface="Times New Roman"/>
            </a:endParaRPr>
          </a:p>
        </p:txBody>
      </p:sp>
      <p:sp>
        <p:nvSpPr>
          <p:cNvPr id="4" name="object 4"/>
          <p:cNvSpPr txBox="1"/>
          <p:nvPr/>
        </p:nvSpPr>
        <p:spPr>
          <a:xfrm>
            <a:off x="3760787" y="1362793"/>
            <a:ext cx="1934210" cy="690880"/>
          </a:xfrm>
          <a:prstGeom prst="rect">
            <a:avLst/>
          </a:prstGeom>
        </p:spPr>
        <p:txBody>
          <a:bodyPr vert="horz" wrap="square" lIns="0" tIns="12700" rIns="0" bIns="0" rtlCol="0">
            <a:spAutoFit/>
          </a:bodyPr>
          <a:lstStyle/>
          <a:p>
            <a:pPr marL="12700">
              <a:lnSpc>
                <a:spcPts val="2620"/>
              </a:lnSpc>
              <a:spcBef>
                <a:spcPts val="100"/>
              </a:spcBef>
            </a:pPr>
            <a:r>
              <a:rPr sz="2200" spc="-5" dirty="0">
                <a:solidFill>
                  <a:srgbClr val="333399"/>
                </a:solidFill>
                <a:latin typeface="Times New Roman"/>
                <a:cs typeface="Times New Roman"/>
              </a:rPr>
              <a:t>ecc.</a:t>
            </a:r>
            <a:endParaRPr sz="2200">
              <a:latin typeface="Times New Roman"/>
              <a:cs typeface="Times New Roman"/>
            </a:endParaRPr>
          </a:p>
          <a:p>
            <a:pPr marL="12700">
              <a:lnSpc>
                <a:spcPts val="2620"/>
              </a:lnSpc>
            </a:pPr>
            <a:r>
              <a:rPr sz="2200" dirty="0">
                <a:solidFill>
                  <a:srgbClr val="333399"/>
                </a:solidFill>
                <a:latin typeface="Times New Roman"/>
                <a:cs typeface="Times New Roman"/>
              </a:rPr>
              <a:t>Indurre</a:t>
            </a:r>
            <a:r>
              <a:rPr sz="2200" spc="-45" dirty="0">
                <a:solidFill>
                  <a:srgbClr val="333399"/>
                </a:solidFill>
                <a:latin typeface="Times New Roman"/>
                <a:cs typeface="Times New Roman"/>
              </a:rPr>
              <a:t> </a:t>
            </a:r>
            <a:r>
              <a:rPr sz="2200" spc="-5" dirty="0">
                <a:solidFill>
                  <a:srgbClr val="333399"/>
                </a:solidFill>
                <a:latin typeface="Times New Roman"/>
                <a:cs typeface="Times New Roman"/>
              </a:rPr>
              <a:t>il</a:t>
            </a:r>
            <a:r>
              <a:rPr sz="2200" spc="-40" dirty="0">
                <a:solidFill>
                  <a:srgbClr val="333399"/>
                </a:solidFill>
                <a:latin typeface="Times New Roman"/>
                <a:cs typeface="Times New Roman"/>
              </a:rPr>
              <a:t> </a:t>
            </a:r>
            <a:r>
              <a:rPr sz="2200" spc="-5" dirty="0">
                <a:solidFill>
                  <a:srgbClr val="333399"/>
                </a:solidFill>
                <a:latin typeface="Times New Roman"/>
                <a:cs typeface="Times New Roman"/>
              </a:rPr>
              <a:t>vomito</a:t>
            </a:r>
            <a:endParaRPr sz="2200">
              <a:latin typeface="Times New Roman"/>
              <a:cs typeface="Times New Roman"/>
            </a:endParaRPr>
          </a:p>
        </p:txBody>
      </p:sp>
      <p:grpSp>
        <p:nvGrpSpPr>
          <p:cNvPr id="5" name="object 5"/>
          <p:cNvGrpSpPr/>
          <p:nvPr/>
        </p:nvGrpSpPr>
        <p:grpSpPr>
          <a:xfrm>
            <a:off x="4529137" y="2357437"/>
            <a:ext cx="238125" cy="542925"/>
            <a:chOff x="4529137" y="2357437"/>
            <a:chExt cx="238125" cy="542925"/>
          </a:xfrm>
        </p:grpSpPr>
        <p:sp>
          <p:nvSpPr>
            <p:cNvPr id="6" name="object 6"/>
            <p:cNvSpPr/>
            <p:nvPr/>
          </p:nvSpPr>
          <p:spPr>
            <a:xfrm>
              <a:off x="4533900" y="2362200"/>
              <a:ext cx="228600" cy="533400"/>
            </a:xfrm>
            <a:custGeom>
              <a:avLst/>
              <a:gdLst/>
              <a:ahLst/>
              <a:cxnLst/>
              <a:rect l="l" t="t" r="r" b="b"/>
              <a:pathLst>
                <a:path w="228600" h="533400">
                  <a:moveTo>
                    <a:pt x="228600" y="400050"/>
                  </a:moveTo>
                  <a:lnTo>
                    <a:pt x="0" y="400050"/>
                  </a:lnTo>
                  <a:lnTo>
                    <a:pt x="114300" y="533400"/>
                  </a:lnTo>
                  <a:lnTo>
                    <a:pt x="228600" y="400050"/>
                  </a:lnTo>
                  <a:close/>
                </a:path>
                <a:path w="228600" h="533400">
                  <a:moveTo>
                    <a:pt x="171450" y="0"/>
                  </a:moveTo>
                  <a:lnTo>
                    <a:pt x="57150" y="0"/>
                  </a:lnTo>
                  <a:lnTo>
                    <a:pt x="57150" y="400050"/>
                  </a:lnTo>
                  <a:lnTo>
                    <a:pt x="171450" y="400050"/>
                  </a:lnTo>
                  <a:lnTo>
                    <a:pt x="171450" y="0"/>
                  </a:lnTo>
                  <a:close/>
                </a:path>
              </a:pathLst>
            </a:custGeom>
            <a:solidFill>
              <a:srgbClr val="000066"/>
            </a:solidFill>
          </p:spPr>
          <p:txBody>
            <a:bodyPr wrap="square" lIns="0" tIns="0" rIns="0" bIns="0" rtlCol="0"/>
            <a:lstStyle/>
            <a:p>
              <a:endParaRPr/>
            </a:p>
          </p:txBody>
        </p:sp>
        <p:sp>
          <p:nvSpPr>
            <p:cNvPr id="7" name="object 7"/>
            <p:cNvSpPr/>
            <p:nvPr/>
          </p:nvSpPr>
          <p:spPr>
            <a:xfrm>
              <a:off x="4533900" y="2362200"/>
              <a:ext cx="228600" cy="533400"/>
            </a:xfrm>
            <a:custGeom>
              <a:avLst/>
              <a:gdLst/>
              <a:ahLst/>
              <a:cxnLst/>
              <a:rect l="l" t="t" r="r" b="b"/>
              <a:pathLst>
                <a:path w="228600" h="533400">
                  <a:moveTo>
                    <a:pt x="0" y="400050"/>
                  </a:moveTo>
                  <a:lnTo>
                    <a:pt x="57150" y="400050"/>
                  </a:lnTo>
                  <a:lnTo>
                    <a:pt x="57150" y="0"/>
                  </a:lnTo>
                  <a:lnTo>
                    <a:pt x="171450" y="0"/>
                  </a:lnTo>
                  <a:lnTo>
                    <a:pt x="171450" y="400050"/>
                  </a:lnTo>
                  <a:lnTo>
                    <a:pt x="228600" y="400050"/>
                  </a:lnTo>
                  <a:lnTo>
                    <a:pt x="114300" y="533400"/>
                  </a:lnTo>
                  <a:lnTo>
                    <a:pt x="0" y="400050"/>
                  </a:lnTo>
                  <a:close/>
                </a:path>
              </a:pathLst>
            </a:custGeom>
            <a:ln w="9525">
              <a:solidFill>
                <a:srgbClr val="FFFF00"/>
              </a:solidFill>
            </a:ln>
          </p:spPr>
          <p:txBody>
            <a:bodyPr wrap="square" lIns="0" tIns="0" rIns="0" bIns="0" rtlCol="0"/>
            <a:lstStyle/>
            <a:p>
              <a:endParaRPr/>
            </a:p>
          </p:txBody>
        </p:sp>
      </p:grpSp>
      <p:grpSp>
        <p:nvGrpSpPr>
          <p:cNvPr id="8" name="object 8"/>
          <p:cNvGrpSpPr/>
          <p:nvPr/>
        </p:nvGrpSpPr>
        <p:grpSpPr>
          <a:xfrm>
            <a:off x="279400" y="2279425"/>
            <a:ext cx="3851275" cy="2149475"/>
            <a:chOff x="454025" y="2478087"/>
            <a:chExt cx="3851275" cy="2149475"/>
          </a:xfrm>
        </p:grpSpPr>
        <p:sp>
          <p:nvSpPr>
            <p:cNvPr id="9" name="object 9"/>
            <p:cNvSpPr/>
            <p:nvPr/>
          </p:nvSpPr>
          <p:spPr>
            <a:xfrm>
              <a:off x="468312" y="2492375"/>
              <a:ext cx="3822700" cy="2120900"/>
            </a:xfrm>
            <a:custGeom>
              <a:avLst/>
              <a:gdLst/>
              <a:ahLst/>
              <a:cxnLst/>
              <a:rect l="l" t="t" r="r" b="b"/>
              <a:pathLst>
                <a:path w="3822700" h="2120900">
                  <a:moveTo>
                    <a:pt x="3822700" y="0"/>
                  </a:moveTo>
                  <a:lnTo>
                    <a:pt x="0" y="0"/>
                  </a:lnTo>
                  <a:lnTo>
                    <a:pt x="0" y="2120900"/>
                  </a:lnTo>
                  <a:lnTo>
                    <a:pt x="3822700" y="2120900"/>
                  </a:lnTo>
                  <a:lnTo>
                    <a:pt x="3822700" y="0"/>
                  </a:lnTo>
                  <a:close/>
                </a:path>
              </a:pathLst>
            </a:custGeom>
            <a:solidFill>
              <a:srgbClr val="000066"/>
            </a:solidFill>
          </p:spPr>
          <p:txBody>
            <a:bodyPr wrap="square" lIns="0" tIns="0" rIns="0" bIns="0" rtlCol="0"/>
            <a:lstStyle/>
            <a:p>
              <a:endParaRPr/>
            </a:p>
          </p:txBody>
        </p:sp>
        <p:sp>
          <p:nvSpPr>
            <p:cNvPr id="10" name="object 10"/>
            <p:cNvSpPr/>
            <p:nvPr/>
          </p:nvSpPr>
          <p:spPr>
            <a:xfrm>
              <a:off x="468312" y="2492375"/>
              <a:ext cx="3822700" cy="2120900"/>
            </a:xfrm>
            <a:custGeom>
              <a:avLst/>
              <a:gdLst/>
              <a:ahLst/>
              <a:cxnLst/>
              <a:rect l="l" t="t" r="r" b="b"/>
              <a:pathLst>
                <a:path w="3822700" h="2120900">
                  <a:moveTo>
                    <a:pt x="0" y="0"/>
                  </a:moveTo>
                  <a:lnTo>
                    <a:pt x="3822700" y="0"/>
                  </a:lnTo>
                  <a:lnTo>
                    <a:pt x="3822700" y="2120900"/>
                  </a:lnTo>
                  <a:lnTo>
                    <a:pt x="0" y="2120900"/>
                  </a:lnTo>
                  <a:lnTo>
                    <a:pt x="0" y="0"/>
                  </a:lnTo>
                  <a:close/>
                </a:path>
              </a:pathLst>
            </a:custGeom>
            <a:ln w="28575">
              <a:solidFill>
                <a:srgbClr val="000000"/>
              </a:solidFill>
            </a:ln>
          </p:spPr>
          <p:txBody>
            <a:bodyPr wrap="square" lIns="0" tIns="0" rIns="0" bIns="0" rtlCol="0"/>
            <a:lstStyle/>
            <a:p>
              <a:endParaRPr/>
            </a:p>
          </p:txBody>
        </p:sp>
      </p:grpSp>
      <p:sp>
        <p:nvSpPr>
          <p:cNvPr id="11" name="object 11"/>
          <p:cNvSpPr txBox="1"/>
          <p:nvPr/>
        </p:nvSpPr>
        <p:spPr>
          <a:xfrm>
            <a:off x="306387" y="2261263"/>
            <a:ext cx="3797300" cy="1403350"/>
          </a:xfrm>
          <a:prstGeom prst="rect">
            <a:avLst/>
          </a:prstGeom>
        </p:spPr>
        <p:txBody>
          <a:bodyPr vert="horz" wrap="square" lIns="0" tIns="12700" rIns="0" bIns="0" rtlCol="0">
            <a:spAutoFit/>
          </a:bodyPr>
          <a:lstStyle/>
          <a:p>
            <a:pPr marR="5080" algn="just">
              <a:lnSpc>
                <a:spcPct val="125600"/>
              </a:lnSpc>
              <a:spcBef>
                <a:spcPts val="100"/>
              </a:spcBef>
            </a:pPr>
            <a:r>
              <a:rPr sz="1800" dirty="0">
                <a:solidFill>
                  <a:srgbClr val="FFFF00"/>
                </a:solidFill>
                <a:latin typeface="Arial MT"/>
                <a:cs typeface="Arial MT"/>
              </a:rPr>
              <a:t>Il </a:t>
            </a:r>
            <a:r>
              <a:rPr sz="1800" dirty="0">
                <a:solidFill>
                  <a:srgbClr val="FFFFFF"/>
                </a:solidFill>
                <a:latin typeface="Arial MT"/>
                <a:cs typeface="Arial MT"/>
              </a:rPr>
              <a:t>latte </a:t>
            </a:r>
            <a:r>
              <a:rPr sz="1800" dirty="0">
                <a:solidFill>
                  <a:srgbClr val="FFFF00"/>
                </a:solidFill>
                <a:latin typeface="Arial MT"/>
                <a:cs typeface="Arial MT"/>
              </a:rPr>
              <a:t>non è un </a:t>
            </a:r>
            <a:r>
              <a:rPr sz="1800" spc="-5" dirty="0">
                <a:solidFill>
                  <a:srgbClr val="FFFF00"/>
                </a:solidFill>
                <a:latin typeface="Arial MT"/>
                <a:cs typeface="Arial MT"/>
              </a:rPr>
              <a:t>antidoto</a:t>
            </a:r>
            <a:r>
              <a:rPr sz="1800" spc="490" dirty="0">
                <a:solidFill>
                  <a:srgbClr val="FFFF00"/>
                </a:solidFill>
                <a:latin typeface="Arial MT"/>
                <a:cs typeface="Arial MT"/>
              </a:rPr>
              <a:t> </a:t>
            </a:r>
            <a:r>
              <a:rPr sz="1800" dirty="0">
                <a:solidFill>
                  <a:srgbClr val="FFFF00"/>
                </a:solidFill>
                <a:latin typeface="Arial MT"/>
                <a:cs typeface="Arial MT"/>
              </a:rPr>
              <a:t>universale; </a:t>
            </a:r>
            <a:r>
              <a:rPr sz="1800" spc="5" dirty="0">
                <a:solidFill>
                  <a:srgbClr val="FFFF00"/>
                </a:solidFill>
                <a:latin typeface="Arial MT"/>
                <a:cs typeface="Arial MT"/>
              </a:rPr>
              <a:t> </a:t>
            </a:r>
            <a:r>
              <a:rPr sz="1800" dirty="0">
                <a:solidFill>
                  <a:srgbClr val="FFFF00"/>
                </a:solidFill>
                <a:latin typeface="Arial MT"/>
                <a:cs typeface="Arial MT"/>
              </a:rPr>
              <a:t>è</a:t>
            </a:r>
            <a:r>
              <a:rPr sz="1800" spc="5" dirty="0">
                <a:solidFill>
                  <a:srgbClr val="FFFF00"/>
                </a:solidFill>
                <a:latin typeface="Arial MT"/>
                <a:cs typeface="Arial MT"/>
              </a:rPr>
              <a:t> </a:t>
            </a:r>
            <a:r>
              <a:rPr sz="1800" spc="105" dirty="0">
                <a:solidFill>
                  <a:srgbClr val="FFFF00"/>
                </a:solidFill>
                <a:latin typeface="Arial MT"/>
                <a:cs typeface="Arial MT"/>
              </a:rPr>
              <a:t>assolutamente</a:t>
            </a:r>
            <a:r>
              <a:rPr sz="1800" spc="110" dirty="0">
                <a:solidFill>
                  <a:srgbClr val="FFFF00"/>
                </a:solidFill>
                <a:latin typeface="Arial MT"/>
                <a:cs typeface="Arial MT"/>
              </a:rPr>
              <a:t> </a:t>
            </a:r>
            <a:r>
              <a:rPr sz="1800" spc="105" dirty="0">
                <a:solidFill>
                  <a:srgbClr val="FFFF00"/>
                </a:solidFill>
                <a:latin typeface="Arial MT"/>
                <a:cs typeface="Arial MT"/>
              </a:rPr>
              <a:t>controindicato </a:t>
            </a:r>
            <a:r>
              <a:rPr sz="1800" spc="110" dirty="0">
                <a:solidFill>
                  <a:srgbClr val="FFFF00"/>
                </a:solidFill>
                <a:latin typeface="Arial MT"/>
                <a:cs typeface="Arial MT"/>
              </a:rPr>
              <a:t> </a:t>
            </a:r>
            <a:r>
              <a:rPr sz="1800" spc="-5" dirty="0">
                <a:solidFill>
                  <a:srgbClr val="FFFF00"/>
                </a:solidFill>
                <a:latin typeface="Arial MT"/>
                <a:cs typeface="Arial MT"/>
              </a:rPr>
              <a:t>nell’avvelenamento </a:t>
            </a:r>
            <a:r>
              <a:rPr sz="1800" dirty="0">
                <a:solidFill>
                  <a:srgbClr val="FFFF00"/>
                </a:solidFill>
                <a:latin typeface="Arial MT"/>
                <a:cs typeface="Arial MT"/>
              </a:rPr>
              <a:t>per </a:t>
            </a:r>
            <a:r>
              <a:rPr sz="1800" spc="-5" dirty="0">
                <a:solidFill>
                  <a:srgbClr val="FFFF00"/>
                </a:solidFill>
                <a:latin typeface="Arial MT"/>
                <a:cs typeface="Arial MT"/>
              </a:rPr>
              <a:t>ingestioni </a:t>
            </a:r>
            <a:r>
              <a:rPr sz="1800" dirty="0">
                <a:solidFill>
                  <a:srgbClr val="FFFF00"/>
                </a:solidFill>
                <a:latin typeface="Arial MT"/>
                <a:cs typeface="Arial MT"/>
              </a:rPr>
              <a:t>di </a:t>
            </a:r>
            <a:r>
              <a:rPr sz="1800" spc="5" dirty="0">
                <a:solidFill>
                  <a:srgbClr val="FFFF00"/>
                </a:solidFill>
                <a:latin typeface="Arial MT"/>
                <a:cs typeface="Arial MT"/>
              </a:rPr>
              <a:t> </a:t>
            </a:r>
            <a:r>
              <a:rPr sz="1800" dirty="0">
                <a:solidFill>
                  <a:srgbClr val="FFFF00"/>
                </a:solidFill>
                <a:latin typeface="Arial MT"/>
                <a:cs typeface="Arial MT"/>
              </a:rPr>
              <a:t>sostanze</a:t>
            </a:r>
            <a:r>
              <a:rPr sz="1800" spc="390" dirty="0">
                <a:solidFill>
                  <a:srgbClr val="FFFF00"/>
                </a:solidFill>
                <a:latin typeface="Arial MT"/>
                <a:cs typeface="Arial MT"/>
              </a:rPr>
              <a:t> </a:t>
            </a:r>
            <a:r>
              <a:rPr sz="1800" dirty="0">
                <a:solidFill>
                  <a:srgbClr val="FFFF00"/>
                </a:solidFill>
                <a:latin typeface="Arial MT"/>
                <a:cs typeface="Arial MT"/>
              </a:rPr>
              <a:t>lipofile</a:t>
            </a:r>
            <a:r>
              <a:rPr sz="1800" spc="390" dirty="0">
                <a:solidFill>
                  <a:srgbClr val="FFFF00"/>
                </a:solidFill>
                <a:latin typeface="Arial MT"/>
                <a:cs typeface="Arial MT"/>
              </a:rPr>
              <a:t> </a:t>
            </a:r>
            <a:r>
              <a:rPr sz="1800" dirty="0">
                <a:solidFill>
                  <a:srgbClr val="FFFF00"/>
                </a:solidFill>
                <a:latin typeface="Arial MT"/>
                <a:cs typeface="Arial MT"/>
              </a:rPr>
              <a:t>(trielina,</a:t>
            </a:r>
            <a:endParaRPr sz="1800" dirty="0">
              <a:latin typeface="Arial MT"/>
              <a:cs typeface="Arial MT"/>
            </a:endParaRPr>
          </a:p>
        </p:txBody>
      </p:sp>
      <p:sp>
        <p:nvSpPr>
          <p:cNvPr id="12" name="object 12"/>
          <p:cNvSpPr txBox="1"/>
          <p:nvPr/>
        </p:nvSpPr>
        <p:spPr>
          <a:xfrm>
            <a:off x="1824037" y="3286639"/>
            <a:ext cx="2133600" cy="714375"/>
          </a:xfrm>
          <a:prstGeom prst="rect">
            <a:avLst/>
          </a:prstGeom>
        </p:spPr>
        <p:txBody>
          <a:bodyPr vert="horz" wrap="square" lIns="0" tIns="12700" rIns="0" bIns="0" rtlCol="0">
            <a:spAutoFit/>
          </a:bodyPr>
          <a:lstStyle/>
          <a:p>
            <a:pPr marR="5080" indent="1253490">
              <a:lnSpc>
                <a:spcPct val="125600"/>
              </a:lnSpc>
              <a:spcBef>
                <a:spcPts val="100"/>
              </a:spcBef>
              <a:tabLst>
                <a:tab pos="894715" algn="l"/>
                <a:tab pos="1395730" algn="l"/>
              </a:tabLst>
            </a:pPr>
            <a:r>
              <a:rPr sz="1800" dirty="0">
                <a:solidFill>
                  <a:srgbClr val="FFFF00"/>
                </a:solidFill>
                <a:latin typeface="Arial MT"/>
                <a:cs typeface="Arial MT"/>
              </a:rPr>
              <a:t>benzina,  diluen</a:t>
            </a:r>
            <a:r>
              <a:rPr sz="1800" spc="-5" dirty="0">
                <a:solidFill>
                  <a:srgbClr val="FFFF00"/>
                </a:solidFill>
                <a:latin typeface="Arial MT"/>
                <a:cs typeface="Arial MT"/>
              </a:rPr>
              <a:t>t</a:t>
            </a:r>
            <a:r>
              <a:rPr sz="1800" dirty="0">
                <a:solidFill>
                  <a:srgbClr val="FFFF00"/>
                </a:solidFill>
                <a:latin typeface="Arial MT"/>
                <a:cs typeface="Arial MT"/>
              </a:rPr>
              <a:t>i	per	vernici,</a:t>
            </a:r>
            <a:endParaRPr sz="1800" dirty="0">
              <a:latin typeface="Arial MT"/>
              <a:cs typeface="Arial MT"/>
            </a:endParaRPr>
          </a:p>
        </p:txBody>
      </p:sp>
      <p:sp>
        <p:nvSpPr>
          <p:cNvPr id="13" name="object 13"/>
          <p:cNvSpPr txBox="1"/>
          <p:nvPr/>
        </p:nvSpPr>
        <p:spPr>
          <a:xfrm>
            <a:off x="306387" y="3648074"/>
            <a:ext cx="1504950" cy="714375"/>
          </a:xfrm>
          <a:prstGeom prst="rect">
            <a:avLst/>
          </a:prstGeom>
        </p:spPr>
        <p:txBody>
          <a:bodyPr vert="horz" wrap="square" lIns="0" tIns="12700" rIns="0" bIns="0" rtlCol="0">
            <a:spAutoFit/>
          </a:bodyPr>
          <a:lstStyle/>
          <a:p>
            <a:pPr marR="5080">
              <a:lnSpc>
                <a:spcPct val="125600"/>
              </a:lnSpc>
              <a:spcBef>
                <a:spcPts val="100"/>
              </a:spcBef>
              <a:tabLst>
                <a:tab pos="678180" algn="l"/>
              </a:tabLst>
            </a:pPr>
            <a:r>
              <a:rPr sz="1800" dirty="0">
                <a:solidFill>
                  <a:srgbClr val="FFFF00"/>
                </a:solidFill>
                <a:latin typeface="Arial MT"/>
                <a:cs typeface="Arial MT"/>
              </a:rPr>
              <a:t>DD</a:t>
            </a:r>
            <a:r>
              <a:rPr sz="1800" spc="-200" dirty="0">
                <a:solidFill>
                  <a:srgbClr val="FFFF00"/>
                </a:solidFill>
                <a:latin typeface="Arial MT"/>
                <a:cs typeface="Arial MT"/>
              </a:rPr>
              <a:t>T</a:t>
            </a:r>
            <a:r>
              <a:rPr sz="1800" dirty="0">
                <a:solidFill>
                  <a:srgbClr val="FFFF00"/>
                </a:solidFill>
                <a:latin typeface="Arial MT"/>
                <a:cs typeface="Arial MT"/>
              </a:rPr>
              <a:t>,	pe</a:t>
            </a:r>
            <a:r>
              <a:rPr sz="1800" spc="-5" dirty="0">
                <a:solidFill>
                  <a:srgbClr val="FFFF00"/>
                </a:solidFill>
                <a:latin typeface="Arial MT"/>
                <a:cs typeface="Arial MT"/>
              </a:rPr>
              <a:t>t</a:t>
            </a:r>
            <a:r>
              <a:rPr sz="1800" dirty="0">
                <a:solidFill>
                  <a:srgbClr val="FFFF00"/>
                </a:solidFill>
                <a:latin typeface="Arial MT"/>
                <a:cs typeface="Arial MT"/>
              </a:rPr>
              <a:t>rolio,  </a:t>
            </a:r>
            <a:r>
              <a:rPr sz="1800" spc="-5" dirty="0">
                <a:solidFill>
                  <a:srgbClr val="FFFF00"/>
                </a:solidFill>
                <a:latin typeface="Arial MT"/>
                <a:cs typeface="Arial MT"/>
              </a:rPr>
              <a:t>ecc.)</a:t>
            </a:r>
            <a:endParaRPr sz="1800" dirty="0">
              <a:latin typeface="Arial MT"/>
              <a:cs typeface="Arial MT"/>
            </a:endParaRPr>
          </a:p>
        </p:txBody>
      </p:sp>
      <p:sp>
        <p:nvSpPr>
          <p:cNvPr id="14" name="object 14"/>
          <p:cNvSpPr txBox="1"/>
          <p:nvPr/>
        </p:nvSpPr>
        <p:spPr>
          <a:xfrm>
            <a:off x="4864937" y="2261263"/>
            <a:ext cx="3835400" cy="749300"/>
          </a:xfrm>
          <a:prstGeom prst="rect">
            <a:avLst/>
          </a:prstGeom>
          <a:solidFill>
            <a:srgbClr val="000066"/>
          </a:solidFill>
          <a:ln w="28575">
            <a:solidFill>
              <a:srgbClr val="000000"/>
            </a:solidFill>
          </a:ln>
        </p:spPr>
        <p:txBody>
          <a:bodyPr vert="horz" wrap="square" lIns="0" tIns="0" rIns="0" bIns="0" rtlCol="0">
            <a:spAutoFit/>
          </a:bodyPr>
          <a:lstStyle/>
          <a:p>
            <a:pPr marL="39370">
              <a:lnSpc>
                <a:spcPts val="2020"/>
              </a:lnSpc>
            </a:pPr>
            <a:r>
              <a:rPr sz="1800" dirty="0">
                <a:solidFill>
                  <a:srgbClr val="FFFF00"/>
                </a:solidFill>
                <a:latin typeface="Arial MT"/>
                <a:cs typeface="Arial MT"/>
              </a:rPr>
              <a:t>Non</a:t>
            </a:r>
            <a:r>
              <a:rPr sz="1800" spc="459" dirty="0">
                <a:solidFill>
                  <a:srgbClr val="FFFF00"/>
                </a:solidFill>
                <a:latin typeface="Arial MT"/>
                <a:cs typeface="Arial MT"/>
              </a:rPr>
              <a:t> </a:t>
            </a:r>
            <a:r>
              <a:rPr sz="1800" dirty="0">
                <a:solidFill>
                  <a:srgbClr val="FFFF00"/>
                </a:solidFill>
                <a:latin typeface="Arial MT"/>
                <a:cs typeface="Arial MT"/>
              </a:rPr>
              <a:t>indurre</a:t>
            </a:r>
            <a:r>
              <a:rPr sz="1800" spc="465" dirty="0">
                <a:solidFill>
                  <a:srgbClr val="FFFF00"/>
                </a:solidFill>
                <a:latin typeface="Arial MT"/>
                <a:cs typeface="Arial MT"/>
              </a:rPr>
              <a:t> </a:t>
            </a:r>
            <a:r>
              <a:rPr sz="1800" dirty="0">
                <a:solidFill>
                  <a:srgbClr val="FFFF00"/>
                </a:solidFill>
                <a:latin typeface="Arial MT"/>
                <a:cs typeface="Arial MT"/>
              </a:rPr>
              <a:t>il</a:t>
            </a:r>
            <a:r>
              <a:rPr sz="1800" spc="459" dirty="0">
                <a:solidFill>
                  <a:srgbClr val="FFFF00"/>
                </a:solidFill>
                <a:latin typeface="Arial MT"/>
                <a:cs typeface="Arial MT"/>
              </a:rPr>
              <a:t> </a:t>
            </a:r>
            <a:r>
              <a:rPr sz="1800" spc="-5" dirty="0">
                <a:solidFill>
                  <a:srgbClr val="FFFF00"/>
                </a:solidFill>
                <a:latin typeface="Arial MT"/>
                <a:cs typeface="Arial MT"/>
              </a:rPr>
              <a:t>vomito</a:t>
            </a:r>
            <a:r>
              <a:rPr sz="1800" spc="465" dirty="0">
                <a:solidFill>
                  <a:srgbClr val="FFFF00"/>
                </a:solidFill>
                <a:latin typeface="Arial MT"/>
                <a:cs typeface="Arial MT"/>
              </a:rPr>
              <a:t> </a:t>
            </a:r>
            <a:r>
              <a:rPr sz="1800" dirty="0">
                <a:solidFill>
                  <a:srgbClr val="FFFF00"/>
                </a:solidFill>
                <a:latin typeface="Arial MT"/>
                <a:cs typeface="Arial MT"/>
              </a:rPr>
              <a:t>se</a:t>
            </a:r>
            <a:r>
              <a:rPr sz="1800" spc="459" dirty="0">
                <a:solidFill>
                  <a:srgbClr val="FFFF00"/>
                </a:solidFill>
                <a:latin typeface="Arial MT"/>
                <a:cs typeface="Arial MT"/>
              </a:rPr>
              <a:t> </a:t>
            </a:r>
            <a:r>
              <a:rPr sz="1800" dirty="0">
                <a:solidFill>
                  <a:srgbClr val="FFFF00"/>
                </a:solidFill>
                <a:latin typeface="Arial MT"/>
                <a:cs typeface="Arial MT"/>
              </a:rPr>
              <a:t>non</a:t>
            </a:r>
            <a:r>
              <a:rPr sz="1800" spc="465" dirty="0">
                <a:solidFill>
                  <a:srgbClr val="FFFF00"/>
                </a:solidFill>
                <a:latin typeface="Arial MT"/>
                <a:cs typeface="Arial MT"/>
              </a:rPr>
              <a:t> </a:t>
            </a:r>
            <a:r>
              <a:rPr sz="1800" dirty="0">
                <a:solidFill>
                  <a:srgbClr val="FFFF00"/>
                </a:solidFill>
                <a:latin typeface="Arial MT"/>
                <a:cs typeface="Arial MT"/>
              </a:rPr>
              <a:t>dopo</a:t>
            </a:r>
            <a:endParaRPr sz="1800">
              <a:latin typeface="Arial MT"/>
              <a:cs typeface="Arial MT"/>
            </a:endParaRPr>
          </a:p>
          <a:p>
            <a:pPr marL="39370" marR="3175">
              <a:lnSpc>
                <a:spcPct val="100000"/>
              </a:lnSpc>
              <a:spcBef>
                <a:spcPts val="550"/>
              </a:spcBef>
            </a:pPr>
            <a:r>
              <a:rPr sz="1800" dirty="0">
                <a:solidFill>
                  <a:srgbClr val="FFFF00"/>
                </a:solidFill>
                <a:latin typeface="Arial MT"/>
                <a:cs typeface="Arial MT"/>
              </a:rPr>
              <a:t>precisa</a:t>
            </a:r>
            <a:r>
              <a:rPr sz="1800" spc="-35" dirty="0">
                <a:solidFill>
                  <a:srgbClr val="FFFF00"/>
                </a:solidFill>
                <a:latin typeface="Arial MT"/>
                <a:cs typeface="Arial MT"/>
              </a:rPr>
              <a:t> </a:t>
            </a:r>
            <a:r>
              <a:rPr sz="1800" dirty="0">
                <a:solidFill>
                  <a:srgbClr val="FFFF00"/>
                </a:solidFill>
                <a:latin typeface="Arial MT"/>
                <a:cs typeface="Arial MT"/>
              </a:rPr>
              <a:t>indicazione</a:t>
            </a:r>
            <a:r>
              <a:rPr sz="1800" spc="-30" dirty="0">
                <a:solidFill>
                  <a:srgbClr val="FFFF00"/>
                </a:solidFill>
                <a:latin typeface="Arial MT"/>
                <a:cs typeface="Arial MT"/>
              </a:rPr>
              <a:t> </a:t>
            </a:r>
            <a:r>
              <a:rPr sz="1800" dirty="0">
                <a:solidFill>
                  <a:srgbClr val="FFFF00"/>
                </a:solidFill>
                <a:latin typeface="Arial MT"/>
                <a:cs typeface="Arial MT"/>
              </a:rPr>
              <a:t>medica</a:t>
            </a:r>
            <a:endParaRPr sz="1800">
              <a:latin typeface="Arial MT"/>
              <a:cs typeface="Arial MT"/>
            </a:endParaRPr>
          </a:p>
        </p:txBody>
      </p:sp>
      <p:sp>
        <p:nvSpPr>
          <p:cNvPr id="15" name="object 15"/>
          <p:cNvSpPr txBox="1"/>
          <p:nvPr/>
        </p:nvSpPr>
        <p:spPr>
          <a:xfrm>
            <a:off x="82550" y="1317228"/>
            <a:ext cx="3314700" cy="513080"/>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333399"/>
                </a:solidFill>
                <a:latin typeface="Times New Roman"/>
                <a:cs typeface="Times New Roman"/>
              </a:rPr>
              <a:t>C</a:t>
            </a:r>
            <a:r>
              <a:rPr sz="3200" b="1" spc="-5" dirty="0">
                <a:solidFill>
                  <a:srgbClr val="333399"/>
                </a:solidFill>
                <a:latin typeface="Times New Roman"/>
                <a:cs typeface="Times New Roman"/>
              </a:rPr>
              <a:t>O</a:t>
            </a:r>
            <a:r>
              <a:rPr sz="3200" b="1" dirty="0">
                <a:solidFill>
                  <a:srgbClr val="333399"/>
                </a:solidFill>
                <a:latin typeface="Times New Roman"/>
                <a:cs typeface="Times New Roman"/>
              </a:rPr>
              <a:t>SA</a:t>
            </a:r>
            <a:r>
              <a:rPr sz="3200" b="1" spc="-180" dirty="0">
                <a:solidFill>
                  <a:srgbClr val="333399"/>
                </a:solidFill>
                <a:latin typeface="Times New Roman"/>
                <a:cs typeface="Times New Roman"/>
              </a:rPr>
              <a:t> </a:t>
            </a:r>
            <a:r>
              <a:rPr sz="3200" b="1" dirty="0">
                <a:solidFill>
                  <a:srgbClr val="333399"/>
                </a:solidFill>
                <a:latin typeface="Times New Roman"/>
                <a:cs typeface="Times New Roman"/>
              </a:rPr>
              <a:t>N</a:t>
            </a:r>
            <a:r>
              <a:rPr sz="3200" b="1" spc="-5" dirty="0">
                <a:solidFill>
                  <a:srgbClr val="333399"/>
                </a:solidFill>
                <a:latin typeface="Times New Roman"/>
                <a:cs typeface="Times New Roman"/>
              </a:rPr>
              <a:t>O</a:t>
            </a:r>
            <a:r>
              <a:rPr sz="3200" b="1" dirty="0">
                <a:solidFill>
                  <a:srgbClr val="333399"/>
                </a:solidFill>
                <a:latin typeface="Times New Roman"/>
                <a:cs typeface="Times New Roman"/>
              </a:rPr>
              <a:t>N </a:t>
            </a:r>
            <a:r>
              <a:rPr sz="3200" b="1" spc="-240" dirty="0">
                <a:solidFill>
                  <a:srgbClr val="333399"/>
                </a:solidFill>
                <a:latin typeface="Times New Roman"/>
                <a:cs typeface="Times New Roman"/>
              </a:rPr>
              <a:t>F</a:t>
            </a:r>
            <a:r>
              <a:rPr sz="3200" b="1" dirty="0">
                <a:solidFill>
                  <a:srgbClr val="333399"/>
                </a:solidFill>
                <a:latin typeface="Times New Roman"/>
                <a:cs typeface="Times New Roman"/>
              </a:rPr>
              <a:t>ARE</a:t>
            </a:r>
            <a:endParaRPr sz="3200">
              <a:latin typeface="Times New Roman"/>
              <a:cs typeface="Times New Roman"/>
            </a:endParaRPr>
          </a:p>
        </p:txBody>
      </p:sp>
      <p:pic>
        <p:nvPicPr>
          <p:cNvPr id="16" name="object 16"/>
          <p:cNvPicPr/>
          <p:nvPr/>
        </p:nvPicPr>
        <p:blipFill>
          <a:blip r:embed="rId2" cstate="print"/>
          <a:stretch>
            <a:fillRect/>
          </a:stretch>
        </p:blipFill>
        <p:spPr>
          <a:xfrm>
            <a:off x="2205037" y="4191000"/>
            <a:ext cx="1934210" cy="1786361"/>
          </a:xfrm>
          <a:prstGeom prst="rect">
            <a:avLst/>
          </a:prstGeom>
        </p:spPr>
      </p:pic>
      <p:pic>
        <p:nvPicPr>
          <p:cNvPr id="17" name="object 17"/>
          <p:cNvPicPr/>
          <p:nvPr/>
        </p:nvPicPr>
        <p:blipFill>
          <a:blip r:embed="rId3" cstate="print"/>
          <a:stretch>
            <a:fillRect/>
          </a:stretch>
        </p:blipFill>
        <p:spPr>
          <a:xfrm>
            <a:off x="6236334" y="3119213"/>
            <a:ext cx="1495425" cy="2590800"/>
          </a:xfrm>
          <a:prstGeom prst="rect">
            <a:avLst/>
          </a:prstGeom>
        </p:spPr>
      </p:pic>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03351" y="243631"/>
            <a:ext cx="3013710" cy="574040"/>
          </a:xfrm>
          <a:prstGeom prst="rect">
            <a:avLst/>
          </a:prstGeom>
        </p:spPr>
        <p:txBody>
          <a:bodyPr vert="horz" wrap="square" lIns="0" tIns="12700" rIns="0" bIns="0" rtlCol="0">
            <a:spAutoFit/>
          </a:bodyPr>
          <a:lstStyle/>
          <a:p>
            <a:pPr marL="12700">
              <a:lnSpc>
                <a:spcPct val="100000"/>
              </a:lnSpc>
              <a:spcBef>
                <a:spcPts val="100"/>
              </a:spcBef>
            </a:pPr>
            <a:r>
              <a:rPr sz="3600" b="1" spc="-25" dirty="0">
                <a:solidFill>
                  <a:srgbClr val="FF0000"/>
                </a:solidFill>
                <a:latin typeface="Times New Roman"/>
                <a:cs typeface="Times New Roman"/>
              </a:rPr>
              <a:t>Avvelenamento</a:t>
            </a:r>
            <a:endParaRPr sz="3600">
              <a:latin typeface="Times New Roman"/>
              <a:cs typeface="Times New Roman"/>
            </a:endParaRPr>
          </a:p>
        </p:txBody>
      </p:sp>
      <p:sp>
        <p:nvSpPr>
          <p:cNvPr id="3" name="object 3"/>
          <p:cNvSpPr txBox="1"/>
          <p:nvPr/>
        </p:nvSpPr>
        <p:spPr>
          <a:xfrm>
            <a:off x="2617787" y="1324670"/>
            <a:ext cx="3945890" cy="330200"/>
          </a:xfrm>
          <a:prstGeom prst="rect">
            <a:avLst/>
          </a:prstGeom>
        </p:spPr>
        <p:txBody>
          <a:bodyPr vert="horz" wrap="square" lIns="0" tIns="12700" rIns="0" bIns="0" rtlCol="0">
            <a:spAutoFit/>
          </a:bodyPr>
          <a:lstStyle/>
          <a:p>
            <a:pPr marL="12700">
              <a:lnSpc>
                <a:spcPct val="100000"/>
              </a:lnSpc>
              <a:spcBef>
                <a:spcPts val="100"/>
              </a:spcBef>
            </a:pPr>
            <a:r>
              <a:rPr sz="2000" spc="-5" dirty="0">
                <a:solidFill>
                  <a:srgbClr val="333399"/>
                </a:solidFill>
                <a:latin typeface="Times New Roman"/>
                <a:cs typeface="Times New Roman"/>
              </a:rPr>
              <a:t>Cercare</a:t>
            </a:r>
            <a:r>
              <a:rPr sz="2000" spc="-10" dirty="0">
                <a:solidFill>
                  <a:srgbClr val="333399"/>
                </a:solidFill>
                <a:latin typeface="Times New Roman"/>
                <a:cs typeface="Times New Roman"/>
              </a:rPr>
              <a:t> </a:t>
            </a:r>
            <a:r>
              <a:rPr sz="2000" dirty="0">
                <a:solidFill>
                  <a:srgbClr val="333399"/>
                </a:solidFill>
                <a:latin typeface="Times New Roman"/>
                <a:cs typeface="Times New Roman"/>
              </a:rPr>
              <a:t>di</a:t>
            </a:r>
            <a:r>
              <a:rPr sz="2000" spc="-10" dirty="0">
                <a:solidFill>
                  <a:srgbClr val="333399"/>
                </a:solidFill>
                <a:latin typeface="Times New Roman"/>
                <a:cs typeface="Times New Roman"/>
              </a:rPr>
              <a:t> </a:t>
            </a:r>
            <a:r>
              <a:rPr sz="2000" spc="-5" dirty="0">
                <a:solidFill>
                  <a:srgbClr val="333399"/>
                </a:solidFill>
                <a:latin typeface="Times New Roman"/>
                <a:cs typeface="Times New Roman"/>
              </a:rPr>
              <a:t>identificare</a:t>
            </a:r>
            <a:r>
              <a:rPr sz="2000" spc="-10" dirty="0">
                <a:solidFill>
                  <a:srgbClr val="333399"/>
                </a:solidFill>
                <a:latin typeface="Times New Roman"/>
                <a:cs typeface="Times New Roman"/>
              </a:rPr>
              <a:t> </a:t>
            </a:r>
            <a:r>
              <a:rPr sz="2000" spc="-5" dirty="0">
                <a:solidFill>
                  <a:srgbClr val="333399"/>
                </a:solidFill>
                <a:latin typeface="Times New Roman"/>
                <a:cs typeface="Times New Roman"/>
              </a:rPr>
              <a:t>l’agente tossico</a:t>
            </a:r>
            <a:endParaRPr sz="2000">
              <a:latin typeface="Times New Roman"/>
              <a:cs typeface="Times New Roman"/>
            </a:endParaRPr>
          </a:p>
        </p:txBody>
      </p:sp>
      <p:sp>
        <p:nvSpPr>
          <p:cNvPr id="4" name="object 4"/>
          <p:cNvSpPr txBox="1"/>
          <p:nvPr/>
        </p:nvSpPr>
        <p:spPr>
          <a:xfrm>
            <a:off x="2617787" y="1635173"/>
            <a:ext cx="6322695" cy="1155065"/>
          </a:xfrm>
          <a:prstGeom prst="rect">
            <a:avLst/>
          </a:prstGeom>
        </p:spPr>
        <p:txBody>
          <a:bodyPr vert="horz" wrap="square" lIns="0" tIns="84455" rIns="0" bIns="0" rtlCol="0">
            <a:spAutoFit/>
          </a:bodyPr>
          <a:lstStyle/>
          <a:p>
            <a:pPr marL="12700">
              <a:lnSpc>
                <a:spcPct val="100000"/>
              </a:lnSpc>
              <a:spcBef>
                <a:spcPts val="665"/>
              </a:spcBef>
            </a:pPr>
            <a:r>
              <a:rPr sz="2000" dirty="0">
                <a:solidFill>
                  <a:srgbClr val="333399"/>
                </a:solidFill>
                <a:latin typeface="Times New Roman"/>
                <a:cs typeface="Times New Roman"/>
              </a:rPr>
              <a:t>e</a:t>
            </a:r>
            <a:r>
              <a:rPr sz="2000" spc="-15" dirty="0">
                <a:solidFill>
                  <a:srgbClr val="333399"/>
                </a:solidFill>
                <a:latin typeface="Times New Roman"/>
                <a:cs typeface="Times New Roman"/>
              </a:rPr>
              <a:t> </a:t>
            </a:r>
            <a:r>
              <a:rPr sz="2000" spc="-5" dirty="0">
                <a:solidFill>
                  <a:srgbClr val="333399"/>
                </a:solidFill>
                <a:latin typeface="Times New Roman"/>
                <a:cs typeface="Times New Roman"/>
              </a:rPr>
              <a:t>stimare</a:t>
            </a:r>
            <a:r>
              <a:rPr sz="2000" spc="-10" dirty="0">
                <a:solidFill>
                  <a:srgbClr val="333399"/>
                </a:solidFill>
                <a:latin typeface="Times New Roman"/>
                <a:cs typeface="Times New Roman"/>
              </a:rPr>
              <a:t> </a:t>
            </a:r>
            <a:r>
              <a:rPr sz="2000" spc="-5" dirty="0">
                <a:solidFill>
                  <a:srgbClr val="333399"/>
                </a:solidFill>
                <a:latin typeface="Times New Roman"/>
                <a:cs typeface="Times New Roman"/>
              </a:rPr>
              <a:t>la</a:t>
            </a:r>
            <a:r>
              <a:rPr sz="2000" spc="-15" dirty="0">
                <a:solidFill>
                  <a:srgbClr val="333399"/>
                </a:solidFill>
                <a:latin typeface="Times New Roman"/>
                <a:cs typeface="Times New Roman"/>
              </a:rPr>
              <a:t> </a:t>
            </a:r>
            <a:r>
              <a:rPr sz="2000" spc="-5" dirty="0">
                <a:solidFill>
                  <a:srgbClr val="333399"/>
                </a:solidFill>
                <a:latin typeface="Times New Roman"/>
                <a:cs typeface="Times New Roman"/>
              </a:rPr>
              <a:t>quantità</a:t>
            </a:r>
            <a:r>
              <a:rPr sz="2000" spc="-10" dirty="0">
                <a:solidFill>
                  <a:srgbClr val="333399"/>
                </a:solidFill>
                <a:latin typeface="Times New Roman"/>
                <a:cs typeface="Times New Roman"/>
              </a:rPr>
              <a:t> </a:t>
            </a:r>
            <a:r>
              <a:rPr sz="2000" spc="-5" dirty="0">
                <a:solidFill>
                  <a:srgbClr val="333399"/>
                </a:solidFill>
                <a:latin typeface="Times New Roman"/>
                <a:cs typeface="Times New Roman"/>
              </a:rPr>
              <a:t>ingerita.</a:t>
            </a:r>
            <a:endParaRPr sz="2000" dirty="0">
              <a:latin typeface="Times New Roman"/>
              <a:cs typeface="Times New Roman"/>
            </a:endParaRPr>
          </a:p>
          <a:p>
            <a:pPr marL="12700" marR="5080">
              <a:lnSpc>
                <a:spcPct val="123500"/>
              </a:lnSpc>
            </a:pPr>
            <a:r>
              <a:rPr sz="2000" spc="-5" dirty="0">
                <a:solidFill>
                  <a:srgbClr val="333399"/>
                </a:solidFill>
                <a:latin typeface="Times New Roman"/>
                <a:cs typeface="Times New Roman"/>
              </a:rPr>
              <a:t>Raccogliere</a:t>
            </a:r>
            <a:r>
              <a:rPr sz="2000" spc="355" dirty="0">
                <a:solidFill>
                  <a:srgbClr val="333399"/>
                </a:solidFill>
                <a:latin typeface="Times New Roman"/>
                <a:cs typeface="Times New Roman"/>
              </a:rPr>
              <a:t> </a:t>
            </a:r>
            <a:r>
              <a:rPr sz="2000" spc="-5" dirty="0">
                <a:solidFill>
                  <a:srgbClr val="333399"/>
                </a:solidFill>
                <a:latin typeface="Times New Roman"/>
                <a:cs typeface="Times New Roman"/>
              </a:rPr>
              <a:t>in</a:t>
            </a:r>
            <a:r>
              <a:rPr sz="2000" spc="355" dirty="0">
                <a:solidFill>
                  <a:srgbClr val="333399"/>
                </a:solidFill>
                <a:latin typeface="Times New Roman"/>
                <a:cs typeface="Times New Roman"/>
              </a:rPr>
              <a:t> </a:t>
            </a:r>
            <a:r>
              <a:rPr sz="2000" spc="-5" dirty="0">
                <a:solidFill>
                  <a:srgbClr val="333399"/>
                </a:solidFill>
                <a:latin typeface="Times New Roman"/>
                <a:cs typeface="Times New Roman"/>
              </a:rPr>
              <a:t>sacchetti</a:t>
            </a:r>
            <a:r>
              <a:rPr sz="2000" spc="355" dirty="0">
                <a:solidFill>
                  <a:srgbClr val="333399"/>
                </a:solidFill>
                <a:latin typeface="Times New Roman"/>
                <a:cs typeface="Times New Roman"/>
              </a:rPr>
              <a:t> </a:t>
            </a:r>
            <a:r>
              <a:rPr sz="2000" dirty="0">
                <a:solidFill>
                  <a:srgbClr val="333399"/>
                </a:solidFill>
                <a:latin typeface="Times New Roman"/>
                <a:cs typeface="Times New Roman"/>
              </a:rPr>
              <a:t>di</a:t>
            </a:r>
            <a:r>
              <a:rPr sz="2000" spc="360" dirty="0">
                <a:solidFill>
                  <a:srgbClr val="333399"/>
                </a:solidFill>
                <a:latin typeface="Times New Roman"/>
                <a:cs typeface="Times New Roman"/>
              </a:rPr>
              <a:t> </a:t>
            </a:r>
            <a:r>
              <a:rPr sz="2000" spc="-5" dirty="0">
                <a:solidFill>
                  <a:srgbClr val="333399"/>
                </a:solidFill>
                <a:latin typeface="Times New Roman"/>
                <a:cs typeface="Times New Roman"/>
              </a:rPr>
              <a:t>plastica</a:t>
            </a:r>
            <a:r>
              <a:rPr sz="2000" spc="355" dirty="0">
                <a:solidFill>
                  <a:srgbClr val="333399"/>
                </a:solidFill>
                <a:latin typeface="Times New Roman"/>
                <a:cs typeface="Times New Roman"/>
              </a:rPr>
              <a:t> </a:t>
            </a:r>
            <a:r>
              <a:rPr sz="2000" spc="-5" dirty="0">
                <a:solidFill>
                  <a:srgbClr val="333399"/>
                </a:solidFill>
                <a:latin typeface="Times New Roman"/>
                <a:cs typeface="Times New Roman"/>
              </a:rPr>
              <a:t>l’eventuale</a:t>
            </a:r>
            <a:r>
              <a:rPr sz="2000" spc="355" dirty="0">
                <a:solidFill>
                  <a:srgbClr val="333399"/>
                </a:solidFill>
                <a:latin typeface="Times New Roman"/>
                <a:cs typeface="Times New Roman"/>
              </a:rPr>
              <a:t> </a:t>
            </a:r>
            <a:r>
              <a:rPr sz="2000" spc="-5" dirty="0">
                <a:solidFill>
                  <a:srgbClr val="333399"/>
                </a:solidFill>
                <a:latin typeface="Times New Roman"/>
                <a:cs typeface="Times New Roman"/>
              </a:rPr>
              <a:t>vomito</a:t>
            </a:r>
            <a:r>
              <a:rPr sz="2000" spc="355" dirty="0">
                <a:solidFill>
                  <a:srgbClr val="333399"/>
                </a:solidFill>
                <a:latin typeface="Times New Roman"/>
                <a:cs typeface="Times New Roman"/>
              </a:rPr>
              <a:t> </a:t>
            </a:r>
            <a:r>
              <a:rPr sz="2000" spc="-5" dirty="0">
                <a:solidFill>
                  <a:srgbClr val="333399"/>
                </a:solidFill>
                <a:latin typeface="Times New Roman"/>
                <a:cs typeface="Times New Roman"/>
              </a:rPr>
              <a:t>che, </a:t>
            </a:r>
            <a:r>
              <a:rPr sz="2000" spc="-484" dirty="0">
                <a:solidFill>
                  <a:srgbClr val="333399"/>
                </a:solidFill>
                <a:latin typeface="Times New Roman"/>
                <a:cs typeface="Times New Roman"/>
              </a:rPr>
              <a:t> </a:t>
            </a:r>
            <a:r>
              <a:rPr sz="2000" spc="-5" dirty="0">
                <a:solidFill>
                  <a:srgbClr val="333399"/>
                </a:solidFill>
                <a:latin typeface="Times New Roman"/>
                <a:cs typeface="Times New Roman"/>
              </a:rPr>
              <a:t>esaminato</a:t>
            </a:r>
            <a:r>
              <a:rPr sz="2000" dirty="0">
                <a:solidFill>
                  <a:srgbClr val="333399"/>
                </a:solidFill>
                <a:latin typeface="Times New Roman"/>
                <a:cs typeface="Times New Roman"/>
              </a:rPr>
              <a:t> </a:t>
            </a:r>
            <a:r>
              <a:rPr sz="2000" spc="-5" dirty="0">
                <a:solidFill>
                  <a:srgbClr val="333399"/>
                </a:solidFill>
                <a:latin typeface="Times New Roman"/>
                <a:cs typeface="Times New Roman"/>
              </a:rPr>
              <a:t>in</a:t>
            </a:r>
            <a:r>
              <a:rPr sz="2000" dirty="0">
                <a:solidFill>
                  <a:srgbClr val="333399"/>
                </a:solidFill>
                <a:latin typeface="Times New Roman"/>
                <a:cs typeface="Times New Roman"/>
              </a:rPr>
              <a:t> </a:t>
            </a:r>
            <a:r>
              <a:rPr sz="2000" spc="-5" dirty="0">
                <a:solidFill>
                  <a:srgbClr val="333399"/>
                </a:solidFill>
                <a:latin typeface="Times New Roman"/>
                <a:cs typeface="Times New Roman"/>
              </a:rPr>
              <a:t>ospedale,</a:t>
            </a:r>
            <a:r>
              <a:rPr sz="2000" dirty="0">
                <a:solidFill>
                  <a:srgbClr val="333399"/>
                </a:solidFill>
                <a:latin typeface="Times New Roman"/>
                <a:cs typeface="Times New Roman"/>
              </a:rPr>
              <a:t> può</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fornire preziosi indicazioni.</a:t>
            </a:r>
            <a:endParaRPr sz="2000" dirty="0">
              <a:latin typeface="Times New Roman"/>
              <a:cs typeface="Times New Roman"/>
            </a:endParaRPr>
          </a:p>
        </p:txBody>
      </p:sp>
      <p:sp>
        <p:nvSpPr>
          <p:cNvPr id="5" name="object 5"/>
          <p:cNvSpPr txBox="1"/>
          <p:nvPr/>
        </p:nvSpPr>
        <p:spPr>
          <a:xfrm>
            <a:off x="645560" y="4964898"/>
            <a:ext cx="8133715" cy="876935"/>
          </a:xfrm>
          <a:prstGeom prst="rect">
            <a:avLst/>
          </a:prstGeom>
        </p:spPr>
        <p:txBody>
          <a:bodyPr vert="horz" wrap="square" lIns="0" tIns="12700" rIns="0" bIns="0" rtlCol="0">
            <a:spAutoFit/>
          </a:bodyPr>
          <a:lstStyle/>
          <a:p>
            <a:pPr marL="3088640" marR="5080" indent="-3076575">
              <a:lnSpc>
                <a:spcPct val="127000"/>
              </a:lnSpc>
              <a:spcBef>
                <a:spcPts val="100"/>
              </a:spcBef>
            </a:pPr>
            <a:r>
              <a:rPr sz="2200" spc="-5" dirty="0">
                <a:solidFill>
                  <a:srgbClr val="333399"/>
                </a:solidFill>
                <a:latin typeface="Times New Roman"/>
                <a:cs typeface="Times New Roman"/>
              </a:rPr>
              <a:t>Consultare </a:t>
            </a:r>
            <a:r>
              <a:rPr sz="2200" dirty="0">
                <a:solidFill>
                  <a:srgbClr val="333399"/>
                </a:solidFill>
                <a:latin typeface="Times New Roman"/>
                <a:cs typeface="Times New Roman"/>
              </a:rPr>
              <a:t>un </a:t>
            </a:r>
            <a:r>
              <a:rPr sz="2200" spc="-5" dirty="0">
                <a:solidFill>
                  <a:srgbClr val="FF0000"/>
                </a:solidFill>
                <a:latin typeface="Times New Roman"/>
                <a:cs typeface="Times New Roman"/>
              </a:rPr>
              <a:t>Centro Antiveleno </a:t>
            </a:r>
            <a:r>
              <a:rPr sz="2200" spc="-5" dirty="0">
                <a:solidFill>
                  <a:srgbClr val="333399"/>
                </a:solidFill>
                <a:latin typeface="Times New Roman"/>
                <a:cs typeface="Times New Roman"/>
              </a:rPr>
              <a:t>(servizio </a:t>
            </a:r>
            <a:r>
              <a:rPr sz="2200" dirty="0">
                <a:solidFill>
                  <a:srgbClr val="333399"/>
                </a:solidFill>
                <a:latin typeface="Times New Roman"/>
                <a:cs typeface="Times New Roman"/>
              </a:rPr>
              <a:t>di </a:t>
            </a:r>
            <a:r>
              <a:rPr sz="2200" spc="-5" dirty="0">
                <a:solidFill>
                  <a:srgbClr val="333399"/>
                </a:solidFill>
                <a:latin typeface="Times New Roman"/>
                <a:cs typeface="Times New Roman"/>
              </a:rPr>
              <a:t>informazione tossicologica </a:t>
            </a:r>
            <a:r>
              <a:rPr sz="2200" spc="-535" dirty="0">
                <a:solidFill>
                  <a:srgbClr val="333399"/>
                </a:solidFill>
                <a:latin typeface="Times New Roman"/>
                <a:cs typeface="Times New Roman"/>
              </a:rPr>
              <a:t> </a:t>
            </a:r>
            <a:r>
              <a:rPr sz="2200" spc="-5" dirty="0">
                <a:solidFill>
                  <a:srgbClr val="333399"/>
                </a:solidFill>
                <a:latin typeface="Times New Roman"/>
                <a:cs typeface="Times New Roman"/>
              </a:rPr>
              <a:t>attivo </a:t>
            </a:r>
            <a:r>
              <a:rPr sz="2200" dirty="0">
                <a:solidFill>
                  <a:srgbClr val="333399"/>
                </a:solidFill>
                <a:latin typeface="Times New Roman"/>
                <a:cs typeface="Times New Roman"/>
              </a:rPr>
              <a:t>24 h</a:t>
            </a:r>
            <a:r>
              <a:rPr sz="2200" spc="-5" dirty="0">
                <a:solidFill>
                  <a:srgbClr val="333399"/>
                </a:solidFill>
                <a:latin typeface="Times New Roman"/>
                <a:cs typeface="Times New Roman"/>
              </a:rPr>
              <a:t> </a:t>
            </a:r>
            <a:r>
              <a:rPr sz="2200" dirty="0">
                <a:solidFill>
                  <a:srgbClr val="333399"/>
                </a:solidFill>
                <a:latin typeface="Times New Roman"/>
                <a:cs typeface="Times New Roman"/>
              </a:rPr>
              <a:t>su 24)</a:t>
            </a:r>
            <a:endParaRPr sz="2200">
              <a:latin typeface="Times New Roman"/>
              <a:cs typeface="Times New Roman"/>
            </a:endParaRPr>
          </a:p>
        </p:txBody>
      </p:sp>
      <p:sp>
        <p:nvSpPr>
          <p:cNvPr id="6" name="object 6"/>
          <p:cNvSpPr txBox="1"/>
          <p:nvPr/>
        </p:nvSpPr>
        <p:spPr>
          <a:xfrm>
            <a:off x="457200" y="3297237"/>
            <a:ext cx="7970520" cy="1282700"/>
          </a:xfrm>
          <a:prstGeom prst="rect">
            <a:avLst/>
          </a:prstGeom>
          <a:solidFill>
            <a:srgbClr val="000066"/>
          </a:solidFill>
          <a:ln w="28575">
            <a:solidFill>
              <a:srgbClr val="000000"/>
            </a:solidFill>
          </a:ln>
        </p:spPr>
        <p:txBody>
          <a:bodyPr vert="horz" wrap="square" lIns="0" tIns="0" rIns="0" bIns="0" rtlCol="0">
            <a:spAutoFit/>
          </a:bodyPr>
          <a:lstStyle/>
          <a:p>
            <a:pPr marL="53975">
              <a:lnSpc>
                <a:spcPts val="2130"/>
              </a:lnSpc>
            </a:pPr>
            <a:r>
              <a:rPr sz="1800" spc="-25" dirty="0">
                <a:solidFill>
                  <a:srgbClr val="FFFF00"/>
                </a:solidFill>
                <a:latin typeface="Arial MT"/>
                <a:cs typeface="Arial MT"/>
              </a:rPr>
              <a:t>Tra</a:t>
            </a:r>
            <a:r>
              <a:rPr sz="1800" spc="5" dirty="0">
                <a:solidFill>
                  <a:srgbClr val="FFFF00"/>
                </a:solidFill>
                <a:latin typeface="Arial MT"/>
                <a:cs typeface="Arial MT"/>
              </a:rPr>
              <a:t> </a:t>
            </a:r>
            <a:r>
              <a:rPr sz="1800" dirty="0">
                <a:solidFill>
                  <a:srgbClr val="FFFF00"/>
                </a:solidFill>
                <a:latin typeface="Arial MT"/>
                <a:cs typeface="Arial MT"/>
              </a:rPr>
              <a:t>i</a:t>
            </a:r>
            <a:r>
              <a:rPr sz="1800" spc="5" dirty="0">
                <a:solidFill>
                  <a:srgbClr val="FFFF00"/>
                </a:solidFill>
                <a:latin typeface="Arial MT"/>
                <a:cs typeface="Arial MT"/>
              </a:rPr>
              <a:t> </a:t>
            </a:r>
            <a:r>
              <a:rPr sz="1800" spc="-5" dirty="0">
                <a:solidFill>
                  <a:srgbClr val="FFFF00"/>
                </a:solidFill>
                <a:latin typeface="Arial MT"/>
                <a:cs typeface="Arial MT"/>
              </a:rPr>
              <a:t>dati</a:t>
            </a:r>
            <a:r>
              <a:rPr sz="1800" spc="10" dirty="0">
                <a:solidFill>
                  <a:srgbClr val="FFFF00"/>
                </a:solidFill>
                <a:latin typeface="Arial MT"/>
                <a:cs typeface="Arial MT"/>
              </a:rPr>
              <a:t> </a:t>
            </a:r>
            <a:r>
              <a:rPr sz="1800" spc="-5" dirty="0">
                <a:solidFill>
                  <a:srgbClr val="FFFF00"/>
                </a:solidFill>
                <a:latin typeface="Arial MT"/>
                <a:cs typeface="Arial MT"/>
              </a:rPr>
              <a:t>richieste</a:t>
            </a:r>
            <a:r>
              <a:rPr sz="1800" spc="5" dirty="0">
                <a:solidFill>
                  <a:srgbClr val="FFFF00"/>
                </a:solidFill>
                <a:latin typeface="Arial MT"/>
                <a:cs typeface="Arial MT"/>
              </a:rPr>
              <a:t> </a:t>
            </a:r>
            <a:r>
              <a:rPr sz="1800" dirty="0">
                <a:solidFill>
                  <a:srgbClr val="FFFF00"/>
                </a:solidFill>
                <a:latin typeface="Arial MT"/>
                <a:cs typeface="Arial MT"/>
              </a:rPr>
              <a:t>dal</a:t>
            </a:r>
            <a:r>
              <a:rPr sz="1800" spc="10" dirty="0">
                <a:solidFill>
                  <a:srgbClr val="FFFF00"/>
                </a:solidFill>
                <a:latin typeface="Arial MT"/>
                <a:cs typeface="Arial MT"/>
              </a:rPr>
              <a:t> </a:t>
            </a:r>
            <a:r>
              <a:rPr sz="1800" dirty="0">
                <a:solidFill>
                  <a:srgbClr val="FFFF00"/>
                </a:solidFill>
                <a:latin typeface="Arial MT"/>
                <a:cs typeface="Arial MT"/>
              </a:rPr>
              <a:t>medico</a:t>
            </a:r>
            <a:r>
              <a:rPr sz="1800" spc="5" dirty="0">
                <a:solidFill>
                  <a:srgbClr val="FFFF00"/>
                </a:solidFill>
                <a:latin typeface="Arial MT"/>
                <a:cs typeface="Arial MT"/>
              </a:rPr>
              <a:t> </a:t>
            </a:r>
            <a:r>
              <a:rPr sz="1800" dirty="0">
                <a:solidFill>
                  <a:srgbClr val="FFFF00"/>
                </a:solidFill>
                <a:latin typeface="Arial MT"/>
                <a:cs typeface="Arial MT"/>
              </a:rPr>
              <a:t>del </a:t>
            </a:r>
            <a:r>
              <a:rPr sz="1800" spc="-5" dirty="0">
                <a:solidFill>
                  <a:srgbClr val="FFFFFF"/>
                </a:solidFill>
                <a:latin typeface="Arial MT"/>
                <a:cs typeface="Arial MT"/>
              </a:rPr>
              <a:t>Centro</a:t>
            </a:r>
            <a:r>
              <a:rPr sz="1800" spc="-95" dirty="0">
                <a:solidFill>
                  <a:srgbClr val="FFFFFF"/>
                </a:solidFill>
                <a:latin typeface="Arial MT"/>
                <a:cs typeface="Arial MT"/>
              </a:rPr>
              <a:t> </a:t>
            </a:r>
            <a:r>
              <a:rPr sz="1800" spc="-5" dirty="0">
                <a:solidFill>
                  <a:srgbClr val="FFFFFF"/>
                </a:solidFill>
                <a:latin typeface="Arial MT"/>
                <a:cs typeface="Arial MT"/>
              </a:rPr>
              <a:t>Antiveleno</a:t>
            </a:r>
            <a:r>
              <a:rPr sz="1800" spc="5" dirty="0">
                <a:solidFill>
                  <a:srgbClr val="FFFFFF"/>
                </a:solidFill>
                <a:latin typeface="Arial MT"/>
                <a:cs typeface="Arial MT"/>
              </a:rPr>
              <a:t> </a:t>
            </a:r>
            <a:r>
              <a:rPr sz="1800" spc="-5" dirty="0">
                <a:solidFill>
                  <a:srgbClr val="FFFF00"/>
                </a:solidFill>
                <a:latin typeface="Arial MT"/>
                <a:cs typeface="Arial MT"/>
              </a:rPr>
              <a:t>figurano:</a:t>
            </a:r>
            <a:endParaRPr sz="1800">
              <a:latin typeface="Arial MT"/>
              <a:cs typeface="Arial MT"/>
            </a:endParaRPr>
          </a:p>
          <a:p>
            <a:pPr marL="193040" indent="-139700">
              <a:lnSpc>
                <a:spcPct val="100000"/>
              </a:lnSpc>
              <a:spcBef>
                <a:spcPts val="450"/>
              </a:spcBef>
              <a:buChar char="-"/>
              <a:tabLst>
                <a:tab pos="193675" algn="l"/>
              </a:tabLst>
            </a:pPr>
            <a:r>
              <a:rPr sz="1800" spc="-5" dirty="0">
                <a:solidFill>
                  <a:srgbClr val="FFFF00"/>
                </a:solidFill>
                <a:latin typeface="Arial MT"/>
                <a:cs typeface="Arial MT"/>
              </a:rPr>
              <a:t>età </a:t>
            </a:r>
            <a:r>
              <a:rPr sz="1800" dirty="0">
                <a:solidFill>
                  <a:srgbClr val="FFFF00"/>
                </a:solidFill>
                <a:latin typeface="Arial MT"/>
                <a:cs typeface="Arial MT"/>
              </a:rPr>
              <a:t>e peso della</a:t>
            </a:r>
            <a:r>
              <a:rPr sz="1800" spc="-5" dirty="0">
                <a:solidFill>
                  <a:srgbClr val="FFFF00"/>
                </a:solidFill>
                <a:latin typeface="Arial MT"/>
                <a:cs typeface="Arial MT"/>
              </a:rPr>
              <a:t> </a:t>
            </a:r>
            <a:r>
              <a:rPr sz="1800" dirty="0">
                <a:solidFill>
                  <a:srgbClr val="FFFF00"/>
                </a:solidFill>
                <a:latin typeface="Arial MT"/>
                <a:cs typeface="Arial MT"/>
              </a:rPr>
              <a:t>persona che ha</a:t>
            </a:r>
            <a:r>
              <a:rPr sz="1800" spc="-5" dirty="0">
                <a:solidFill>
                  <a:srgbClr val="FFFF00"/>
                </a:solidFill>
                <a:latin typeface="Arial MT"/>
                <a:cs typeface="Arial MT"/>
              </a:rPr>
              <a:t> ingerito</a:t>
            </a:r>
            <a:r>
              <a:rPr sz="1800" dirty="0">
                <a:solidFill>
                  <a:srgbClr val="FFFF00"/>
                </a:solidFill>
                <a:latin typeface="Arial MT"/>
                <a:cs typeface="Arial MT"/>
              </a:rPr>
              <a:t> la </a:t>
            </a:r>
            <a:r>
              <a:rPr sz="1800" spc="-5" dirty="0">
                <a:solidFill>
                  <a:srgbClr val="FFFF00"/>
                </a:solidFill>
                <a:latin typeface="Arial MT"/>
                <a:cs typeface="Arial MT"/>
              </a:rPr>
              <a:t>sostanza;</a:t>
            </a:r>
            <a:endParaRPr sz="1800">
              <a:latin typeface="Arial MT"/>
              <a:cs typeface="Arial MT"/>
            </a:endParaRPr>
          </a:p>
          <a:p>
            <a:pPr marL="193040" indent="-139700">
              <a:lnSpc>
                <a:spcPct val="100000"/>
              </a:lnSpc>
              <a:spcBef>
                <a:spcPts val="450"/>
              </a:spcBef>
              <a:buChar char="-"/>
              <a:tabLst>
                <a:tab pos="193675" algn="l"/>
              </a:tabLst>
            </a:pPr>
            <a:r>
              <a:rPr sz="1800" dirty="0">
                <a:solidFill>
                  <a:srgbClr val="FFFF00"/>
                </a:solidFill>
                <a:latin typeface="Arial MT"/>
                <a:cs typeface="Arial MT"/>
              </a:rPr>
              <a:t>il</a:t>
            </a:r>
            <a:r>
              <a:rPr sz="1800" spc="10" dirty="0">
                <a:solidFill>
                  <a:srgbClr val="FFFF00"/>
                </a:solidFill>
                <a:latin typeface="Arial MT"/>
                <a:cs typeface="Arial MT"/>
              </a:rPr>
              <a:t> </a:t>
            </a:r>
            <a:r>
              <a:rPr sz="1800" dirty="0">
                <a:solidFill>
                  <a:srgbClr val="FFFF00"/>
                </a:solidFill>
                <a:latin typeface="Arial MT"/>
                <a:cs typeface="Arial MT"/>
              </a:rPr>
              <a:t>nome</a:t>
            </a:r>
            <a:r>
              <a:rPr sz="1800" spc="10" dirty="0">
                <a:solidFill>
                  <a:srgbClr val="FFFF00"/>
                </a:solidFill>
                <a:latin typeface="Arial MT"/>
                <a:cs typeface="Arial MT"/>
              </a:rPr>
              <a:t> </a:t>
            </a:r>
            <a:r>
              <a:rPr sz="1800" dirty="0">
                <a:solidFill>
                  <a:srgbClr val="FFFF00"/>
                </a:solidFill>
                <a:latin typeface="Arial MT"/>
                <a:cs typeface="Arial MT"/>
              </a:rPr>
              <a:t>della</a:t>
            </a:r>
            <a:r>
              <a:rPr sz="1800" spc="10" dirty="0">
                <a:solidFill>
                  <a:srgbClr val="FFFF00"/>
                </a:solidFill>
                <a:latin typeface="Arial MT"/>
                <a:cs typeface="Arial MT"/>
              </a:rPr>
              <a:t> </a:t>
            </a:r>
            <a:r>
              <a:rPr sz="1800" spc="-5" dirty="0">
                <a:solidFill>
                  <a:srgbClr val="FFFF00"/>
                </a:solidFill>
                <a:latin typeface="Arial MT"/>
                <a:cs typeface="Arial MT"/>
              </a:rPr>
              <a:t>sostanza</a:t>
            </a:r>
            <a:r>
              <a:rPr sz="1800" spc="10" dirty="0">
                <a:solidFill>
                  <a:srgbClr val="FFFF00"/>
                </a:solidFill>
                <a:latin typeface="Arial MT"/>
                <a:cs typeface="Arial MT"/>
              </a:rPr>
              <a:t> </a:t>
            </a:r>
            <a:r>
              <a:rPr sz="1800" spc="-5" dirty="0">
                <a:solidFill>
                  <a:srgbClr val="FFFF00"/>
                </a:solidFill>
                <a:latin typeface="Arial MT"/>
                <a:cs typeface="Arial MT"/>
              </a:rPr>
              <a:t>ingerita</a:t>
            </a:r>
            <a:r>
              <a:rPr sz="1800" spc="10" dirty="0">
                <a:solidFill>
                  <a:srgbClr val="FFFF00"/>
                </a:solidFill>
                <a:latin typeface="Arial MT"/>
                <a:cs typeface="Arial MT"/>
              </a:rPr>
              <a:t> </a:t>
            </a:r>
            <a:r>
              <a:rPr sz="1800" dirty="0">
                <a:solidFill>
                  <a:srgbClr val="FFFF00"/>
                </a:solidFill>
                <a:latin typeface="Arial MT"/>
                <a:cs typeface="Arial MT"/>
              </a:rPr>
              <a:t>e,</a:t>
            </a:r>
            <a:r>
              <a:rPr sz="1800" spc="5" dirty="0">
                <a:solidFill>
                  <a:srgbClr val="FFFF00"/>
                </a:solidFill>
                <a:latin typeface="Arial MT"/>
                <a:cs typeface="Arial MT"/>
              </a:rPr>
              <a:t> </a:t>
            </a:r>
            <a:r>
              <a:rPr sz="1800" spc="-5" dirty="0">
                <a:solidFill>
                  <a:srgbClr val="FFFF00"/>
                </a:solidFill>
                <a:latin typeface="Arial MT"/>
                <a:cs typeface="Arial MT"/>
              </a:rPr>
              <a:t>possibilmente,</a:t>
            </a:r>
            <a:r>
              <a:rPr sz="1800" spc="5" dirty="0">
                <a:solidFill>
                  <a:srgbClr val="FFFF00"/>
                </a:solidFill>
                <a:latin typeface="Arial MT"/>
                <a:cs typeface="Arial MT"/>
              </a:rPr>
              <a:t> </a:t>
            </a:r>
            <a:r>
              <a:rPr sz="1800" dirty="0">
                <a:solidFill>
                  <a:srgbClr val="FFFF00"/>
                </a:solidFill>
                <a:latin typeface="Arial MT"/>
                <a:cs typeface="Arial MT"/>
              </a:rPr>
              <a:t>la</a:t>
            </a:r>
            <a:r>
              <a:rPr sz="1800" spc="10" dirty="0">
                <a:solidFill>
                  <a:srgbClr val="FFFF00"/>
                </a:solidFill>
                <a:latin typeface="Arial MT"/>
                <a:cs typeface="Arial MT"/>
              </a:rPr>
              <a:t> </a:t>
            </a:r>
            <a:r>
              <a:rPr sz="1800" spc="-5" dirty="0">
                <a:solidFill>
                  <a:srgbClr val="FFFF00"/>
                </a:solidFill>
                <a:latin typeface="Arial MT"/>
                <a:cs typeface="Arial MT"/>
              </a:rPr>
              <a:t>quantità</a:t>
            </a:r>
            <a:r>
              <a:rPr sz="1800" spc="10" dirty="0">
                <a:solidFill>
                  <a:srgbClr val="FFFF00"/>
                </a:solidFill>
                <a:latin typeface="Arial MT"/>
                <a:cs typeface="Arial MT"/>
              </a:rPr>
              <a:t> </a:t>
            </a:r>
            <a:r>
              <a:rPr sz="1800" spc="-5" dirty="0">
                <a:solidFill>
                  <a:srgbClr val="FFFF00"/>
                </a:solidFill>
                <a:latin typeface="Arial MT"/>
                <a:cs typeface="Arial MT"/>
              </a:rPr>
              <a:t>ingerita;</a:t>
            </a:r>
            <a:endParaRPr sz="1800">
              <a:latin typeface="Arial MT"/>
              <a:cs typeface="Arial MT"/>
            </a:endParaRPr>
          </a:p>
          <a:p>
            <a:pPr marL="193040" indent="-139700">
              <a:lnSpc>
                <a:spcPct val="100000"/>
              </a:lnSpc>
              <a:spcBef>
                <a:spcPts val="450"/>
              </a:spcBef>
              <a:buChar char="-"/>
              <a:tabLst>
                <a:tab pos="193675" algn="l"/>
              </a:tabLst>
            </a:pPr>
            <a:r>
              <a:rPr sz="1800" dirty="0">
                <a:solidFill>
                  <a:srgbClr val="FFFF00"/>
                </a:solidFill>
                <a:latin typeface="Arial MT"/>
                <a:cs typeface="Arial MT"/>
              </a:rPr>
              <a:t>l'ora </a:t>
            </a:r>
            <a:r>
              <a:rPr sz="1800" spc="-5" dirty="0">
                <a:solidFill>
                  <a:srgbClr val="FFFF00"/>
                </a:solidFill>
                <a:latin typeface="Arial MT"/>
                <a:cs typeface="Arial MT"/>
              </a:rPr>
              <a:t>dell'ingestione</a:t>
            </a:r>
            <a:r>
              <a:rPr sz="1800" dirty="0">
                <a:solidFill>
                  <a:srgbClr val="FFFF00"/>
                </a:solidFill>
                <a:latin typeface="Arial MT"/>
                <a:cs typeface="Arial MT"/>
              </a:rPr>
              <a:t> e le reazioni della</a:t>
            </a:r>
            <a:r>
              <a:rPr sz="1800" spc="5" dirty="0">
                <a:solidFill>
                  <a:srgbClr val="FFFF00"/>
                </a:solidFill>
                <a:latin typeface="Arial MT"/>
                <a:cs typeface="Arial MT"/>
              </a:rPr>
              <a:t> </a:t>
            </a:r>
            <a:r>
              <a:rPr sz="1800" dirty="0">
                <a:solidFill>
                  <a:srgbClr val="FFFF00"/>
                </a:solidFill>
                <a:latin typeface="Arial MT"/>
                <a:cs typeface="Arial MT"/>
              </a:rPr>
              <a:t>persona (per</a:t>
            </a:r>
            <a:r>
              <a:rPr sz="1800" spc="-5" dirty="0">
                <a:solidFill>
                  <a:srgbClr val="FFFF00"/>
                </a:solidFill>
                <a:latin typeface="Arial MT"/>
                <a:cs typeface="Arial MT"/>
              </a:rPr>
              <a:t> </a:t>
            </a:r>
            <a:r>
              <a:rPr sz="1800" dirty="0">
                <a:solidFill>
                  <a:srgbClr val="FFFF00"/>
                </a:solidFill>
                <a:latin typeface="Arial MT"/>
                <a:cs typeface="Arial MT"/>
              </a:rPr>
              <a:t>esempio se ha </a:t>
            </a:r>
            <a:r>
              <a:rPr sz="1800" spc="-5" dirty="0">
                <a:solidFill>
                  <a:srgbClr val="FFFF00"/>
                </a:solidFill>
                <a:latin typeface="Arial MT"/>
                <a:cs typeface="Arial MT"/>
              </a:rPr>
              <a:t>vomitato).</a:t>
            </a:r>
            <a:endParaRPr sz="1800">
              <a:latin typeface="Arial MT"/>
              <a:cs typeface="Arial MT"/>
            </a:endParaRPr>
          </a:p>
        </p:txBody>
      </p:sp>
      <p:sp>
        <p:nvSpPr>
          <p:cNvPr id="7" name="object 7"/>
          <p:cNvSpPr txBox="1"/>
          <p:nvPr/>
        </p:nvSpPr>
        <p:spPr>
          <a:xfrm>
            <a:off x="101599" y="1622028"/>
            <a:ext cx="2310130" cy="513080"/>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333399"/>
                </a:solidFill>
                <a:latin typeface="Times New Roman"/>
                <a:cs typeface="Times New Roman"/>
              </a:rPr>
              <a:t>C</a:t>
            </a:r>
            <a:r>
              <a:rPr sz="3200" b="1" spc="-5" dirty="0">
                <a:solidFill>
                  <a:srgbClr val="333399"/>
                </a:solidFill>
                <a:latin typeface="Times New Roman"/>
                <a:cs typeface="Times New Roman"/>
              </a:rPr>
              <a:t>O</a:t>
            </a:r>
            <a:r>
              <a:rPr sz="3200" b="1" dirty="0">
                <a:solidFill>
                  <a:srgbClr val="333399"/>
                </a:solidFill>
                <a:latin typeface="Times New Roman"/>
                <a:cs typeface="Times New Roman"/>
              </a:rPr>
              <a:t>SA</a:t>
            </a:r>
            <a:r>
              <a:rPr sz="3200" b="1" spc="-180" dirty="0">
                <a:solidFill>
                  <a:srgbClr val="333399"/>
                </a:solidFill>
                <a:latin typeface="Times New Roman"/>
                <a:cs typeface="Times New Roman"/>
              </a:rPr>
              <a:t> </a:t>
            </a:r>
            <a:r>
              <a:rPr sz="3200" b="1" spc="-240" dirty="0">
                <a:solidFill>
                  <a:srgbClr val="333399"/>
                </a:solidFill>
                <a:latin typeface="Times New Roman"/>
                <a:cs typeface="Times New Roman"/>
              </a:rPr>
              <a:t>F</a:t>
            </a:r>
            <a:r>
              <a:rPr sz="3200" b="1" dirty="0">
                <a:solidFill>
                  <a:srgbClr val="333399"/>
                </a:solidFill>
                <a:latin typeface="Times New Roman"/>
                <a:cs typeface="Times New Roman"/>
              </a:rPr>
              <a:t>ARE</a:t>
            </a:r>
            <a:endParaRPr sz="3200">
              <a:latin typeface="Times New Roman"/>
              <a:cs typeface="Times New Roman"/>
            </a:endParaRPr>
          </a:p>
        </p:txBody>
      </p:sp>
      <p:pic>
        <p:nvPicPr>
          <p:cNvPr id="8" name="object 8"/>
          <p:cNvPicPr/>
          <p:nvPr/>
        </p:nvPicPr>
        <p:blipFill>
          <a:blip r:embed="rId2" cstate="print"/>
          <a:stretch>
            <a:fillRect/>
          </a:stretch>
        </p:blipFill>
        <p:spPr>
          <a:xfrm>
            <a:off x="684212" y="2133600"/>
            <a:ext cx="1590675" cy="1028700"/>
          </a:xfrm>
          <a:prstGeom prst="rect">
            <a:avLst/>
          </a:prstGeom>
        </p:spPr>
      </p:pic>
      <p:pic>
        <p:nvPicPr>
          <p:cNvPr id="9" name="object 9"/>
          <p:cNvPicPr/>
          <p:nvPr/>
        </p:nvPicPr>
        <p:blipFill>
          <a:blip r:embed="rId3" cstate="print"/>
          <a:stretch>
            <a:fillRect/>
          </a:stretch>
        </p:blipFill>
        <p:spPr>
          <a:xfrm>
            <a:off x="6816407" y="201767"/>
            <a:ext cx="2124075" cy="1612900"/>
          </a:xfrm>
          <a:prstGeom prst="rect">
            <a:avLst/>
          </a:prstGeom>
        </p:spPr>
      </p:pic>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70991" y="2161183"/>
            <a:ext cx="8395970" cy="1922780"/>
          </a:xfrm>
          <a:prstGeom prst="rect">
            <a:avLst/>
          </a:prstGeom>
        </p:spPr>
        <p:txBody>
          <a:bodyPr vert="horz" wrap="square" lIns="0" tIns="12700" rIns="0" bIns="0" rtlCol="0">
            <a:spAutoFit/>
          </a:bodyPr>
          <a:lstStyle/>
          <a:p>
            <a:pPr marR="311150" algn="ctr">
              <a:lnSpc>
                <a:spcPts val="3770"/>
              </a:lnSpc>
              <a:spcBef>
                <a:spcPts val="100"/>
              </a:spcBef>
            </a:pPr>
            <a:r>
              <a:rPr sz="3200" b="1" spc="-5" dirty="0">
                <a:solidFill>
                  <a:srgbClr val="333399"/>
                </a:solidFill>
                <a:latin typeface="Times New Roman"/>
                <a:cs typeface="Times New Roman"/>
              </a:rPr>
              <a:t>Possono </a:t>
            </a:r>
            <a:r>
              <a:rPr sz="3200" b="1" spc="-15" dirty="0">
                <a:solidFill>
                  <a:srgbClr val="333399"/>
                </a:solidFill>
                <a:latin typeface="Times New Roman"/>
                <a:cs typeface="Times New Roman"/>
              </a:rPr>
              <a:t>essere</a:t>
            </a:r>
            <a:r>
              <a:rPr sz="3200" b="1" spc="-10" dirty="0">
                <a:solidFill>
                  <a:srgbClr val="333399"/>
                </a:solidFill>
                <a:latin typeface="Times New Roman"/>
                <a:cs typeface="Times New Roman"/>
              </a:rPr>
              <a:t> </a:t>
            </a:r>
            <a:r>
              <a:rPr sz="3200" b="1" spc="-5" dirty="0">
                <a:solidFill>
                  <a:srgbClr val="333399"/>
                </a:solidFill>
                <a:latin typeface="Times New Roman"/>
                <a:cs typeface="Times New Roman"/>
              </a:rPr>
              <a:t>causate</a:t>
            </a:r>
            <a:r>
              <a:rPr sz="3200" b="1" spc="-10" dirty="0">
                <a:solidFill>
                  <a:srgbClr val="333399"/>
                </a:solidFill>
                <a:latin typeface="Times New Roman"/>
                <a:cs typeface="Times New Roman"/>
              </a:rPr>
              <a:t> </a:t>
            </a:r>
            <a:r>
              <a:rPr sz="3200" b="1" dirty="0">
                <a:solidFill>
                  <a:srgbClr val="333399"/>
                </a:solidFill>
                <a:latin typeface="Times New Roman"/>
                <a:cs typeface="Times New Roman"/>
              </a:rPr>
              <a:t>da una</a:t>
            </a:r>
            <a:endParaRPr sz="3200">
              <a:latin typeface="Times New Roman"/>
              <a:cs typeface="Times New Roman"/>
            </a:endParaRPr>
          </a:p>
          <a:p>
            <a:pPr marL="12700" marR="5080" algn="ctr">
              <a:lnSpc>
                <a:spcPts val="3700"/>
              </a:lnSpc>
              <a:spcBef>
                <a:spcPts val="170"/>
              </a:spcBef>
            </a:pPr>
            <a:r>
              <a:rPr sz="3200" b="1" spc="-5" dirty="0">
                <a:solidFill>
                  <a:srgbClr val="333399"/>
                </a:solidFill>
                <a:latin typeface="Times New Roman"/>
                <a:cs typeface="Times New Roman"/>
              </a:rPr>
              <a:t>sostanza</a:t>
            </a:r>
            <a:r>
              <a:rPr sz="3200" b="1" dirty="0">
                <a:solidFill>
                  <a:srgbClr val="333399"/>
                </a:solidFill>
                <a:latin typeface="Times New Roman"/>
                <a:cs typeface="Times New Roman"/>
              </a:rPr>
              <a:t> o</a:t>
            </a:r>
            <a:r>
              <a:rPr sz="3200" b="1" spc="5" dirty="0">
                <a:solidFill>
                  <a:srgbClr val="333399"/>
                </a:solidFill>
                <a:latin typeface="Times New Roman"/>
                <a:cs typeface="Times New Roman"/>
              </a:rPr>
              <a:t> </a:t>
            </a:r>
            <a:r>
              <a:rPr sz="3200" b="1" dirty="0">
                <a:solidFill>
                  <a:srgbClr val="333399"/>
                </a:solidFill>
                <a:latin typeface="Times New Roman"/>
                <a:cs typeface="Times New Roman"/>
              </a:rPr>
              <a:t>un </a:t>
            </a:r>
            <a:r>
              <a:rPr sz="3200" b="1" spc="-10" dirty="0">
                <a:solidFill>
                  <a:srgbClr val="333399"/>
                </a:solidFill>
                <a:latin typeface="Times New Roman"/>
                <a:cs typeface="Times New Roman"/>
              </a:rPr>
              <a:t>preparato</a:t>
            </a:r>
            <a:r>
              <a:rPr sz="3200" b="1" spc="5" dirty="0">
                <a:solidFill>
                  <a:srgbClr val="333399"/>
                </a:solidFill>
                <a:latin typeface="Times New Roman"/>
                <a:cs typeface="Times New Roman"/>
              </a:rPr>
              <a:t> </a:t>
            </a:r>
            <a:r>
              <a:rPr sz="3200" b="1" spc="-5" dirty="0">
                <a:solidFill>
                  <a:srgbClr val="333399"/>
                </a:solidFill>
                <a:latin typeface="Times New Roman"/>
                <a:cs typeface="Times New Roman"/>
              </a:rPr>
              <a:t>allo</a:t>
            </a:r>
            <a:r>
              <a:rPr sz="3200" b="1" dirty="0">
                <a:solidFill>
                  <a:srgbClr val="333399"/>
                </a:solidFill>
                <a:latin typeface="Times New Roman"/>
                <a:cs typeface="Times New Roman"/>
              </a:rPr>
              <a:t> </a:t>
            </a:r>
            <a:r>
              <a:rPr sz="3200" b="1" spc="-5" dirty="0">
                <a:solidFill>
                  <a:srgbClr val="333399"/>
                </a:solidFill>
                <a:latin typeface="Times New Roman"/>
                <a:cs typeface="Times New Roman"/>
              </a:rPr>
              <a:t>stato</a:t>
            </a:r>
            <a:r>
              <a:rPr sz="3200" b="1" spc="5" dirty="0">
                <a:solidFill>
                  <a:srgbClr val="333399"/>
                </a:solidFill>
                <a:latin typeface="Times New Roman"/>
                <a:cs typeface="Times New Roman"/>
              </a:rPr>
              <a:t> </a:t>
            </a:r>
            <a:r>
              <a:rPr sz="3200" b="1" spc="-5" dirty="0">
                <a:solidFill>
                  <a:srgbClr val="333399"/>
                </a:solidFill>
                <a:latin typeface="Times New Roman"/>
                <a:cs typeface="Times New Roman"/>
              </a:rPr>
              <a:t>solido,</a:t>
            </a:r>
            <a:r>
              <a:rPr sz="3200" b="1" dirty="0">
                <a:solidFill>
                  <a:srgbClr val="333399"/>
                </a:solidFill>
                <a:latin typeface="Times New Roman"/>
                <a:cs typeface="Times New Roman"/>
              </a:rPr>
              <a:t> </a:t>
            </a:r>
            <a:r>
              <a:rPr sz="3200" b="1" spc="-5" dirty="0">
                <a:solidFill>
                  <a:srgbClr val="333399"/>
                </a:solidFill>
                <a:latin typeface="Times New Roman"/>
                <a:cs typeface="Times New Roman"/>
              </a:rPr>
              <a:t>liquido </a:t>
            </a:r>
            <a:r>
              <a:rPr sz="3200" b="1" spc="-785" dirty="0">
                <a:solidFill>
                  <a:srgbClr val="333399"/>
                </a:solidFill>
                <a:latin typeface="Times New Roman"/>
                <a:cs typeface="Times New Roman"/>
              </a:rPr>
              <a:t> </a:t>
            </a:r>
            <a:r>
              <a:rPr sz="3200" b="1" dirty="0">
                <a:solidFill>
                  <a:srgbClr val="333399"/>
                </a:solidFill>
                <a:latin typeface="Times New Roman"/>
                <a:cs typeface="Times New Roman"/>
              </a:rPr>
              <a:t>o</a:t>
            </a:r>
            <a:r>
              <a:rPr sz="3200" b="1" spc="-5" dirty="0">
                <a:solidFill>
                  <a:srgbClr val="333399"/>
                </a:solidFill>
                <a:latin typeface="Times New Roman"/>
                <a:cs typeface="Times New Roman"/>
              </a:rPr>
              <a:t> </a:t>
            </a:r>
            <a:r>
              <a:rPr sz="3200" b="1" dirty="0">
                <a:solidFill>
                  <a:srgbClr val="333399"/>
                </a:solidFill>
                <a:latin typeface="Times New Roman"/>
                <a:cs typeface="Times New Roman"/>
              </a:rPr>
              <a:t>gassoso, </a:t>
            </a:r>
            <a:r>
              <a:rPr sz="3200" b="1" spc="-5" dirty="0">
                <a:solidFill>
                  <a:srgbClr val="333399"/>
                </a:solidFill>
                <a:latin typeface="Times New Roman"/>
                <a:cs typeface="Times New Roman"/>
              </a:rPr>
              <a:t>che interagendo</a:t>
            </a:r>
            <a:r>
              <a:rPr sz="3200" b="1" dirty="0">
                <a:solidFill>
                  <a:srgbClr val="333399"/>
                </a:solidFill>
                <a:latin typeface="Times New Roman"/>
                <a:cs typeface="Times New Roman"/>
              </a:rPr>
              <a:t> </a:t>
            </a:r>
            <a:r>
              <a:rPr sz="3200" b="1" spc="-5" dirty="0">
                <a:solidFill>
                  <a:srgbClr val="333399"/>
                </a:solidFill>
                <a:latin typeface="Times New Roman"/>
                <a:cs typeface="Times New Roman"/>
              </a:rPr>
              <a:t>con l’organismo, </a:t>
            </a:r>
            <a:r>
              <a:rPr sz="3200" b="1" dirty="0">
                <a:solidFill>
                  <a:srgbClr val="333399"/>
                </a:solidFill>
                <a:latin typeface="Times New Roman"/>
                <a:cs typeface="Times New Roman"/>
              </a:rPr>
              <a:t> </a:t>
            </a:r>
            <a:r>
              <a:rPr sz="3200" b="1" spc="-5" dirty="0">
                <a:solidFill>
                  <a:srgbClr val="333399"/>
                </a:solidFill>
                <a:latin typeface="Times New Roman"/>
                <a:cs typeface="Times New Roman"/>
              </a:rPr>
              <a:t>causano </a:t>
            </a:r>
            <a:r>
              <a:rPr sz="3200" b="1" dirty="0">
                <a:solidFill>
                  <a:srgbClr val="333399"/>
                </a:solidFill>
                <a:latin typeface="Times New Roman"/>
                <a:cs typeface="Times New Roman"/>
              </a:rPr>
              <a:t>danni</a:t>
            </a:r>
            <a:r>
              <a:rPr sz="3200" b="1" spc="-5" dirty="0">
                <a:solidFill>
                  <a:srgbClr val="333399"/>
                </a:solidFill>
                <a:latin typeface="Times New Roman"/>
                <a:cs typeface="Times New Roman"/>
              </a:rPr>
              <a:t> alla</a:t>
            </a:r>
            <a:r>
              <a:rPr sz="3200" b="1" dirty="0">
                <a:solidFill>
                  <a:srgbClr val="333399"/>
                </a:solidFill>
                <a:latin typeface="Times New Roman"/>
                <a:cs typeface="Times New Roman"/>
              </a:rPr>
              <a:t> </a:t>
            </a:r>
            <a:r>
              <a:rPr sz="3200" b="1" spc="-5" dirty="0">
                <a:solidFill>
                  <a:srgbClr val="333399"/>
                </a:solidFill>
                <a:latin typeface="Times New Roman"/>
                <a:cs typeface="Times New Roman"/>
              </a:rPr>
              <a:t>salute</a:t>
            </a:r>
            <a:endParaRPr sz="3200">
              <a:latin typeface="Times New Roman"/>
              <a:cs typeface="Times New Roman"/>
            </a:endParaRPr>
          </a:p>
        </p:txBody>
      </p:sp>
      <p:sp>
        <p:nvSpPr>
          <p:cNvPr id="3" name="object 3"/>
          <p:cNvSpPr txBox="1">
            <a:spLocks noGrp="1"/>
          </p:cNvSpPr>
          <p:nvPr>
            <p:ph type="title"/>
          </p:nvPr>
        </p:nvSpPr>
        <p:spPr>
          <a:xfrm>
            <a:off x="1605732" y="721469"/>
            <a:ext cx="5652135"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Lesioni</a:t>
            </a:r>
            <a:r>
              <a:rPr sz="3600" b="1" spc="-15" dirty="0">
                <a:solidFill>
                  <a:srgbClr val="FF0000"/>
                </a:solidFill>
                <a:latin typeface="Times New Roman"/>
                <a:cs typeface="Times New Roman"/>
              </a:rPr>
              <a:t> </a:t>
            </a:r>
            <a:r>
              <a:rPr sz="3600" b="1" dirty="0">
                <a:solidFill>
                  <a:srgbClr val="FF0000"/>
                </a:solidFill>
                <a:latin typeface="Times New Roman"/>
                <a:cs typeface="Times New Roman"/>
              </a:rPr>
              <a:t>da</a:t>
            </a:r>
            <a:r>
              <a:rPr sz="3600" b="1" spc="-5" dirty="0">
                <a:solidFill>
                  <a:srgbClr val="FF0000"/>
                </a:solidFill>
                <a:latin typeface="Times New Roman"/>
                <a:cs typeface="Times New Roman"/>
              </a:rPr>
              <a:t> sostanze</a:t>
            </a:r>
            <a:r>
              <a:rPr sz="3600" b="1" spc="-10" dirty="0">
                <a:solidFill>
                  <a:srgbClr val="FF0000"/>
                </a:solidFill>
                <a:latin typeface="Times New Roman"/>
                <a:cs typeface="Times New Roman"/>
              </a:rPr>
              <a:t> </a:t>
            </a:r>
            <a:r>
              <a:rPr sz="3600" b="1" spc="-5" dirty="0">
                <a:solidFill>
                  <a:srgbClr val="FF0000"/>
                </a:solidFill>
                <a:latin typeface="Times New Roman"/>
                <a:cs typeface="Times New Roman"/>
              </a:rPr>
              <a:t>chimiche</a:t>
            </a:r>
            <a:endParaRPr sz="3600">
              <a:latin typeface="Times New Roman"/>
              <a:cs typeface="Times New Roman"/>
            </a:endParaRP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8280" y="3549435"/>
            <a:ext cx="6379845" cy="452120"/>
          </a:xfrm>
          <a:prstGeom prst="rect">
            <a:avLst/>
          </a:prstGeom>
        </p:spPr>
        <p:txBody>
          <a:bodyPr vert="horz" wrap="square" lIns="0" tIns="12700" rIns="0" bIns="0" rtlCol="0">
            <a:spAutoFit/>
          </a:bodyPr>
          <a:lstStyle/>
          <a:p>
            <a:pPr marL="12700">
              <a:lnSpc>
                <a:spcPct val="100000"/>
              </a:lnSpc>
              <a:spcBef>
                <a:spcPts val="100"/>
              </a:spcBef>
              <a:tabLst>
                <a:tab pos="2317115" algn="l"/>
              </a:tabLst>
            </a:pPr>
            <a:r>
              <a:rPr sz="2800" b="1" spc="-5" dirty="0">
                <a:solidFill>
                  <a:srgbClr val="333399"/>
                </a:solidFill>
                <a:latin typeface="Times New Roman"/>
                <a:cs typeface="Times New Roman"/>
              </a:rPr>
              <a:t>ingestione	contatto con cute</a:t>
            </a:r>
            <a:r>
              <a:rPr sz="2800" b="1" spc="-10" dirty="0">
                <a:solidFill>
                  <a:srgbClr val="333399"/>
                </a:solidFill>
                <a:latin typeface="Times New Roman"/>
                <a:cs typeface="Times New Roman"/>
              </a:rPr>
              <a:t> </a:t>
            </a:r>
            <a:r>
              <a:rPr sz="2800" b="1" dirty="0">
                <a:solidFill>
                  <a:srgbClr val="333399"/>
                </a:solidFill>
                <a:latin typeface="Times New Roman"/>
                <a:cs typeface="Times New Roman"/>
              </a:rPr>
              <a:t>e</a:t>
            </a:r>
            <a:r>
              <a:rPr sz="2800" b="1" spc="-5" dirty="0">
                <a:solidFill>
                  <a:srgbClr val="333399"/>
                </a:solidFill>
                <a:latin typeface="Times New Roman"/>
                <a:cs typeface="Times New Roman"/>
              </a:rPr>
              <a:t> mucose</a:t>
            </a:r>
            <a:endParaRPr sz="2800" dirty="0">
              <a:latin typeface="Times New Roman"/>
              <a:cs typeface="Times New Roman"/>
            </a:endParaRPr>
          </a:p>
        </p:txBody>
      </p:sp>
      <p:sp>
        <p:nvSpPr>
          <p:cNvPr id="3" name="object 3"/>
          <p:cNvSpPr txBox="1">
            <a:spLocks noGrp="1"/>
          </p:cNvSpPr>
          <p:nvPr>
            <p:ph type="title"/>
          </p:nvPr>
        </p:nvSpPr>
        <p:spPr>
          <a:xfrm>
            <a:off x="1295400" y="46479"/>
            <a:ext cx="6881664" cy="1305486"/>
          </a:xfrm>
          <a:prstGeom prst="rect">
            <a:avLst/>
          </a:prstGeom>
        </p:spPr>
        <p:txBody>
          <a:bodyPr vert="horz" wrap="square" lIns="0" tIns="12700" rIns="0" bIns="0" rtlCol="0">
            <a:spAutoFit/>
          </a:bodyPr>
          <a:lstStyle/>
          <a:p>
            <a:pPr marR="302895" algn="ctr">
              <a:lnSpc>
                <a:spcPct val="100000"/>
              </a:lnSpc>
              <a:spcBef>
                <a:spcPts val="100"/>
              </a:spcBef>
            </a:pPr>
            <a:r>
              <a:rPr lang="it-IT" sz="3600" b="1" u="sng" spc="-50" dirty="0">
                <a:solidFill>
                  <a:srgbClr val="FF0000"/>
                </a:solidFill>
                <a:latin typeface="Times New Roman"/>
                <a:cs typeface="Times New Roman"/>
              </a:rPr>
              <a:t>VIE</a:t>
            </a:r>
            <a:r>
              <a:rPr lang="it-IT" sz="3600" b="1" u="sng" spc="-25" dirty="0">
                <a:solidFill>
                  <a:srgbClr val="FF0000"/>
                </a:solidFill>
                <a:latin typeface="Times New Roman"/>
                <a:cs typeface="Times New Roman"/>
              </a:rPr>
              <a:t> </a:t>
            </a:r>
            <a:r>
              <a:rPr lang="it-IT" sz="3600" b="1" u="sng" dirty="0">
                <a:solidFill>
                  <a:srgbClr val="FF0000"/>
                </a:solidFill>
                <a:latin typeface="Times New Roman"/>
                <a:cs typeface="Times New Roman"/>
              </a:rPr>
              <a:t>DI</a:t>
            </a:r>
            <a:r>
              <a:rPr lang="it-IT" sz="3600" b="1" u="sng" spc="-20" dirty="0">
                <a:solidFill>
                  <a:srgbClr val="FF0000"/>
                </a:solidFill>
                <a:latin typeface="Times New Roman"/>
                <a:cs typeface="Times New Roman"/>
              </a:rPr>
              <a:t> </a:t>
            </a:r>
            <a:r>
              <a:rPr lang="it-IT" sz="3600" b="1" u="sng" spc="-5" dirty="0">
                <a:solidFill>
                  <a:srgbClr val="FF0000"/>
                </a:solidFill>
                <a:latin typeface="Times New Roman"/>
                <a:cs typeface="Times New Roman"/>
              </a:rPr>
              <a:t>PENETRAZIONE</a:t>
            </a:r>
            <a:br>
              <a:rPr lang="it-IT" sz="3600" u="sng" dirty="0">
                <a:latin typeface="Times New Roman"/>
                <a:cs typeface="Times New Roman"/>
              </a:rPr>
            </a:br>
            <a:r>
              <a:rPr sz="2400" b="1" dirty="0">
                <a:solidFill>
                  <a:srgbClr val="FF0000"/>
                </a:solidFill>
                <a:latin typeface="Times New Roman"/>
                <a:cs typeface="Times New Roman"/>
              </a:rPr>
              <a:t>Le </a:t>
            </a:r>
            <a:r>
              <a:rPr sz="2400" b="1" spc="-5" dirty="0">
                <a:solidFill>
                  <a:srgbClr val="FF0000"/>
                </a:solidFill>
                <a:latin typeface="Times New Roman"/>
                <a:cs typeface="Times New Roman"/>
              </a:rPr>
              <a:t>principali vie </a:t>
            </a:r>
            <a:r>
              <a:rPr sz="2400" b="1" dirty="0">
                <a:solidFill>
                  <a:srgbClr val="FF0000"/>
                </a:solidFill>
                <a:latin typeface="Times New Roman"/>
                <a:cs typeface="Times New Roman"/>
              </a:rPr>
              <a:t>di </a:t>
            </a:r>
            <a:r>
              <a:rPr sz="2400" b="1" spc="-5" dirty="0">
                <a:solidFill>
                  <a:srgbClr val="FF0000"/>
                </a:solidFill>
                <a:latin typeface="Times New Roman"/>
                <a:cs typeface="Times New Roman"/>
              </a:rPr>
              <a:t>penetrazione degli agenti </a:t>
            </a:r>
            <a:r>
              <a:rPr sz="2400" b="1" spc="-585" dirty="0">
                <a:solidFill>
                  <a:srgbClr val="FF0000"/>
                </a:solidFill>
                <a:latin typeface="Times New Roman"/>
                <a:cs typeface="Times New Roman"/>
              </a:rPr>
              <a:t> </a:t>
            </a:r>
            <a:r>
              <a:rPr sz="2400" b="1" spc="-5" dirty="0">
                <a:solidFill>
                  <a:srgbClr val="FF0000"/>
                </a:solidFill>
                <a:latin typeface="Times New Roman"/>
                <a:cs typeface="Times New Roman"/>
              </a:rPr>
              <a:t>chimici</a:t>
            </a:r>
            <a:r>
              <a:rPr sz="2400" b="1" spc="-10" dirty="0">
                <a:solidFill>
                  <a:srgbClr val="FF0000"/>
                </a:solidFill>
                <a:latin typeface="Times New Roman"/>
                <a:cs typeface="Times New Roman"/>
              </a:rPr>
              <a:t> </a:t>
            </a:r>
            <a:r>
              <a:rPr sz="2400" b="1" spc="-5" dirty="0">
                <a:solidFill>
                  <a:srgbClr val="FF0000"/>
                </a:solidFill>
                <a:latin typeface="Times New Roman"/>
                <a:cs typeface="Times New Roman"/>
              </a:rPr>
              <a:t>nell’organismo </a:t>
            </a:r>
            <a:r>
              <a:rPr sz="2400" b="1" dirty="0">
                <a:solidFill>
                  <a:srgbClr val="FF0000"/>
                </a:solidFill>
                <a:latin typeface="Times New Roman"/>
                <a:cs typeface="Times New Roman"/>
              </a:rPr>
              <a:t>sono:</a:t>
            </a:r>
            <a:endParaRPr sz="2400" dirty="0">
              <a:latin typeface="Times New Roman"/>
              <a:cs typeface="Times New Roman"/>
            </a:endParaRPr>
          </a:p>
        </p:txBody>
      </p:sp>
      <p:sp>
        <p:nvSpPr>
          <p:cNvPr id="4" name="object 4"/>
          <p:cNvSpPr txBox="1"/>
          <p:nvPr/>
        </p:nvSpPr>
        <p:spPr>
          <a:xfrm>
            <a:off x="7240101" y="3549435"/>
            <a:ext cx="1566545" cy="452120"/>
          </a:xfrm>
          <a:prstGeom prst="rect">
            <a:avLst/>
          </a:prstGeom>
        </p:spPr>
        <p:txBody>
          <a:bodyPr vert="horz" wrap="square" lIns="0" tIns="12700" rIns="0" bIns="0" rtlCol="0">
            <a:spAutoFit/>
          </a:bodyPr>
          <a:lstStyle/>
          <a:p>
            <a:pPr marL="12700">
              <a:lnSpc>
                <a:spcPct val="100000"/>
              </a:lnSpc>
              <a:spcBef>
                <a:spcPts val="100"/>
              </a:spcBef>
            </a:pPr>
            <a:r>
              <a:rPr sz="2800" b="1" spc="-5" dirty="0">
                <a:solidFill>
                  <a:srgbClr val="333399"/>
                </a:solidFill>
                <a:latin typeface="Times New Roman"/>
                <a:cs typeface="Times New Roman"/>
              </a:rPr>
              <a:t>inalazione</a:t>
            </a:r>
            <a:endParaRPr sz="2800" dirty="0">
              <a:latin typeface="Times New Roman"/>
              <a:cs typeface="Times New Roman"/>
            </a:endParaRPr>
          </a:p>
        </p:txBody>
      </p:sp>
      <p:sp>
        <p:nvSpPr>
          <p:cNvPr id="5" name="object 5"/>
          <p:cNvSpPr txBox="1"/>
          <p:nvPr/>
        </p:nvSpPr>
        <p:spPr>
          <a:xfrm>
            <a:off x="-457200" y="4217221"/>
            <a:ext cx="8839200" cy="1288814"/>
          </a:xfrm>
          <a:prstGeom prst="rect">
            <a:avLst/>
          </a:prstGeom>
        </p:spPr>
        <p:txBody>
          <a:bodyPr vert="horz" wrap="square" lIns="0" tIns="49530" rIns="0" bIns="0" rtlCol="0">
            <a:spAutoFit/>
          </a:bodyPr>
          <a:lstStyle/>
          <a:p>
            <a:pPr marL="12700" algn="ctr">
              <a:lnSpc>
                <a:spcPct val="100000"/>
              </a:lnSpc>
              <a:spcBef>
                <a:spcPts val="390"/>
              </a:spcBef>
            </a:pPr>
            <a:r>
              <a:rPr sz="2600" b="1" spc="-5" dirty="0">
                <a:solidFill>
                  <a:srgbClr val="FF0000"/>
                </a:solidFill>
                <a:latin typeface="Times New Roman"/>
                <a:cs typeface="Times New Roman"/>
              </a:rPr>
              <a:t>Entità della lesione</a:t>
            </a:r>
            <a:r>
              <a:rPr sz="2600" b="1" spc="-10" dirty="0">
                <a:solidFill>
                  <a:srgbClr val="FF0000"/>
                </a:solidFill>
                <a:latin typeface="Times New Roman"/>
                <a:cs typeface="Times New Roman"/>
              </a:rPr>
              <a:t> </a:t>
            </a:r>
            <a:r>
              <a:rPr sz="2600" b="1" dirty="0">
                <a:solidFill>
                  <a:srgbClr val="FF0000"/>
                </a:solidFill>
                <a:latin typeface="Times New Roman"/>
                <a:cs typeface="Times New Roman"/>
              </a:rPr>
              <a:t>è</a:t>
            </a:r>
            <a:r>
              <a:rPr sz="2600" b="1" spc="-10" dirty="0">
                <a:solidFill>
                  <a:srgbClr val="FF0000"/>
                </a:solidFill>
                <a:latin typeface="Times New Roman"/>
                <a:cs typeface="Times New Roman"/>
              </a:rPr>
              <a:t> </a:t>
            </a:r>
            <a:r>
              <a:rPr sz="2600" b="1" spc="-5" dirty="0">
                <a:solidFill>
                  <a:srgbClr val="FF0000"/>
                </a:solidFill>
                <a:latin typeface="Times New Roman"/>
                <a:cs typeface="Times New Roman"/>
              </a:rPr>
              <a:t>legata</a:t>
            </a:r>
            <a:r>
              <a:rPr sz="2600" b="1" dirty="0">
                <a:solidFill>
                  <a:srgbClr val="FF0000"/>
                </a:solidFill>
                <a:latin typeface="Times New Roman"/>
                <a:cs typeface="Times New Roman"/>
              </a:rPr>
              <a:t> a:</a:t>
            </a:r>
            <a:endParaRPr sz="2600" dirty="0">
              <a:latin typeface="Times New Roman"/>
              <a:cs typeface="Times New Roman"/>
            </a:endParaRPr>
          </a:p>
          <a:p>
            <a:pPr marL="1041400" algn="ctr">
              <a:lnSpc>
                <a:spcPct val="100000"/>
              </a:lnSpc>
              <a:spcBef>
                <a:spcPts val="345"/>
              </a:spcBef>
            </a:pPr>
            <a:r>
              <a:rPr sz="2600" b="1" spc="-5" dirty="0">
                <a:solidFill>
                  <a:srgbClr val="333399"/>
                </a:solidFill>
                <a:latin typeface="Times New Roman"/>
                <a:cs typeface="Times New Roman"/>
              </a:rPr>
              <a:t>caratteristiche</a:t>
            </a:r>
            <a:r>
              <a:rPr sz="2600" b="1" spc="-10" dirty="0">
                <a:solidFill>
                  <a:srgbClr val="333399"/>
                </a:solidFill>
                <a:latin typeface="Times New Roman"/>
                <a:cs typeface="Times New Roman"/>
              </a:rPr>
              <a:t> </a:t>
            </a:r>
            <a:r>
              <a:rPr sz="2600" b="1" spc="-5" dirty="0" err="1">
                <a:solidFill>
                  <a:srgbClr val="333399"/>
                </a:solidFill>
                <a:latin typeface="Times New Roman"/>
                <a:cs typeface="Times New Roman"/>
              </a:rPr>
              <a:t>dell’agente</a:t>
            </a:r>
            <a:r>
              <a:rPr sz="2600" b="1" spc="-10" dirty="0">
                <a:solidFill>
                  <a:srgbClr val="333399"/>
                </a:solidFill>
                <a:latin typeface="Times New Roman"/>
                <a:cs typeface="Times New Roman"/>
              </a:rPr>
              <a:t> </a:t>
            </a:r>
            <a:r>
              <a:rPr sz="2600" b="1" spc="-5" dirty="0" err="1">
                <a:solidFill>
                  <a:srgbClr val="333399"/>
                </a:solidFill>
                <a:latin typeface="Times New Roman"/>
                <a:cs typeface="Times New Roman"/>
              </a:rPr>
              <a:t>chimico</a:t>
            </a:r>
            <a:r>
              <a:rPr lang="it-IT" sz="2600" dirty="0">
                <a:latin typeface="Times New Roman"/>
                <a:cs typeface="Times New Roman"/>
              </a:rPr>
              <a:t> </a:t>
            </a:r>
            <a:r>
              <a:rPr sz="2600" b="1" spc="-5" dirty="0" err="1">
                <a:solidFill>
                  <a:srgbClr val="333399"/>
                </a:solidFill>
                <a:latin typeface="Times New Roman"/>
                <a:cs typeface="Times New Roman"/>
              </a:rPr>
              <a:t>quantità</a:t>
            </a:r>
            <a:r>
              <a:rPr sz="2600" b="1" dirty="0">
                <a:solidFill>
                  <a:srgbClr val="333399"/>
                </a:solidFill>
                <a:latin typeface="Times New Roman"/>
                <a:cs typeface="Times New Roman"/>
              </a:rPr>
              <a:t> di</a:t>
            </a:r>
            <a:r>
              <a:rPr sz="2600" b="1" spc="-5" dirty="0">
                <a:solidFill>
                  <a:srgbClr val="333399"/>
                </a:solidFill>
                <a:latin typeface="Times New Roman"/>
                <a:cs typeface="Times New Roman"/>
              </a:rPr>
              <a:t> </a:t>
            </a:r>
            <a:r>
              <a:rPr sz="2600" b="1" spc="-5" dirty="0" err="1">
                <a:solidFill>
                  <a:srgbClr val="333399"/>
                </a:solidFill>
                <a:latin typeface="Times New Roman"/>
                <a:cs typeface="Times New Roman"/>
              </a:rPr>
              <a:t>sostanza</a:t>
            </a:r>
            <a:r>
              <a:rPr lang="it-IT" sz="2600" b="1" spc="-5" dirty="0">
                <a:solidFill>
                  <a:srgbClr val="333399"/>
                </a:solidFill>
                <a:latin typeface="Times New Roman"/>
                <a:cs typeface="Times New Roman"/>
              </a:rPr>
              <a:t> </a:t>
            </a:r>
            <a:r>
              <a:rPr sz="2600" b="1" spc="-5" dirty="0" err="1">
                <a:solidFill>
                  <a:srgbClr val="333399"/>
                </a:solidFill>
                <a:latin typeface="Times New Roman"/>
                <a:cs typeface="Times New Roman"/>
              </a:rPr>
              <a:t>assorbita</a:t>
            </a:r>
            <a:r>
              <a:rPr sz="2600" b="1" spc="-5" dirty="0">
                <a:solidFill>
                  <a:srgbClr val="333399"/>
                </a:solidFill>
                <a:latin typeface="Times New Roman"/>
                <a:cs typeface="Times New Roman"/>
              </a:rPr>
              <a:t> </a:t>
            </a:r>
            <a:r>
              <a:rPr sz="2600" b="1" spc="-685" dirty="0">
                <a:solidFill>
                  <a:srgbClr val="333399"/>
                </a:solidFill>
                <a:latin typeface="Times New Roman"/>
                <a:cs typeface="Times New Roman"/>
              </a:rPr>
              <a:t> </a:t>
            </a:r>
            <a:r>
              <a:rPr sz="2600" b="1" spc="-5" dirty="0">
                <a:solidFill>
                  <a:srgbClr val="333399"/>
                </a:solidFill>
                <a:latin typeface="Times New Roman"/>
                <a:cs typeface="Times New Roman"/>
              </a:rPr>
              <a:t>durata dell’esposizione</a:t>
            </a:r>
            <a:endParaRPr sz="2600" dirty="0">
              <a:latin typeface="Times New Roman"/>
              <a:cs typeface="Times New Roman"/>
            </a:endParaRPr>
          </a:p>
        </p:txBody>
      </p:sp>
      <p:pic>
        <p:nvPicPr>
          <p:cNvPr id="6" name="object 6"/>
          <p:cNvPicPr/>
          <p:nvPr/>
        </p:nvPicPr>
        <p:blipFill>
          <a:blip r:embed="rId2" cstate="print"/>
          <a:stretch>
            <a:fillRect/>
          </a:stretch>
        </p:blipFill>
        <p:spPr>
          <a:xfrm>
            <a:off x="6588125" y="1204234"/>
            <a:ext cx="2555875" cy="2255837"/>
          </a:xfrm>
          <a:prstGeom prst="rect">
            <a:avLst/>
          </a:prstGeom>
        </p:spPr>
      </p:pic>
      <p:pic>
        <p:nvPicPr>
          <p:cNvPr id="7" name="object 7"/>
          <p:cNvPicPr/>
          <p:nvPr/>
        </p:nvPicPr>
        <p:blipFill>
          <a:blip r:embed="rId3" cstate="print"/>
          <a:stretch>
            <a:fillRect/>
          </a:stretch>
        </p:blipFill>
        <p:spPr>
          <a:xfrm>
            <a:off x="208280" y="975728"/>
            <a:ext cx="1511300" cy="2519362"/>
          </a:xfrm>
          <a:prstGeom prst="rect">
            <a:avLst/>
          </a:prstGeom>
        </p:spPr>
      </p:pic>
      <p:pic>
        <p:nvPicPr>
          <p:cNvPr id="8" name="object 8"/>
          <p:cNvPicPr/>
          <p:nvPr/>
        </p:nvPicPr>
        <p:blipFill>
          <a:blip r:embed="rId4" cstate="print"/>
          <a:stretch>
            <a:fillRect/>
          </a:stretch>
        </p:blipFill>
        <p:spPr>
          <a:xfrm>
            <a:off x="3536574" y="1351965"/>
            <a:ext cx="2143125" cy="2143125"/>
          </a:xfrm>
          <a:prstGeom prst="rect">
            <a:avLst/>
          </a:prstGeom>
        </p:spPr>
      </p:pic>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574" y="478581"/>
            <a:ext cx="7511415" cy="2245360"/>
          </a:xfrm>
          <a:prstGeom prst="rect">
            <a:avLst/>
          </a:prstGeom>
        </p:spPr>
        <p:txBody>
          <a:bodyPr vert="horz" wrap="square" lIns="0" tIns="43180" rIns="0" bIns="0" rtlCol="0">
            <a:spAutoFit/>
          </a:bodyPr>
          <a:lstStyle/>
          <a:p>
            <a:pPr marL="2858135" marR="5080" indent="-881380">
              <a:lnSpc>
                <a:spcPts val="4200"/>
              </a:lnSpc>
              <a:spcBef>
                <a:spcPts val="340"/>
              </a:spcBef>
            </a:pPr>
            <a:r>
              <a:rPr sz="3600" b="1" spc="-50" dirty="0">
                <a:solidFill>
                  <a:srgbClr val="FF0000"/>
                </a:solidFill>
                <a:latin typeface="Times New Roman"/>
                <a:cs typeface="Times New Roman"/>
              </a:rPr>
              <a:t>Terapia</a:t>
            </a:r>
            <a:r>
              <a:rPr sz="3600" b="1" spc="-15" dirty="0">
                <a:solidFill>
                  <a:srgbClr val="FF0000"/>
                </a:solidFill>
                <a:latin typeface="Times New Roman"/>
                <a:cs typeface="Times New Roman"/>
              </a:rPr>
              <a:t> </a:t>
            </a:r>
            <a:r>
              <a:rPr sz="3600" b="1" spc="-5" dirty="0">
                <a:solidFill>
                  <a:srgbClr val="FF0000"/>
                </a:solidFill>
                <a:latin typeface="Times New Roman"/>
                <a:cs typeface="Times New Roman"/>
              </a:rPr>
              <a:t>in</a:t>
            </a:r>
            <a:r>
              <a:rPr sz="3600" b="1" spc="-10" dirty="0">
                <a:solidFill>
                  <a:srgbClr val="FF0000"/>
                </a:solidFill>
                <a:latin typeface="Times New Roman"/>
                <a:cs typeface="Times New Roman"/>
              </a:rPr>
              <a:t> </a:t>
            </a:r>
            <a:r>
              <a:rPr sz="3600" b="1" spc="-5" dirty="0">
                <a:solidFill>
                  <a:srgbClr val="FF0000"/>
                </a:solidFill>
                <a:latin typeface="Times New Roman"/>
                <a:cs typeface="Times New Roman"/>
              </a:rPr>
              <a:t>caso</a:t>
            </a:r>
            <a:r>
              <a:rPr sz="3600" b="1" spc="-10" dirty="0">
                <a:solidFill>
                  <a:srgbClr val="FF0000"/>
                </a:solidFill>
                <a:latin typeface="Times New Roman"/>
                <a:cs typeface="Times New Roman"/>
              </a:rPr>
              <a:t> </a:t>
            </a:r>
            <a:r>
              <a:rPr sz="3600" b="1" dirty="0">
                <a:solidFill>
                  <a:srgbClr val="FF0000"/>
                </a:solidFill>
                <a:latin typeface="Times New Roman"/>
                <a:cs typeface="Times New Roman"/>
              </a:rPr>
              <a:t>di</a:t>
            </a:r>
            <a:r>
              <a:rPr sz="3600" b="1" spc="-15" dirty="0">
                <a:solidFill>
                  <a:srgbClr val="FF0000"/>
                </a:solidFill>
                <a:latin typeface="Times New Roman"/>
                <a:cs typeface="Times New Roman"/>
              </a:rPr>
              <a:t> </a:t>
            </a:r>
            <a:r>
              <a:rPr sz="3600" b="1" spc="-5" dirty="0">
                <a:solidFill>
                  <a:srgbClr val="FF0000"/>
                </a:solidFill>
                <a:latin typeface="Times New Roman"/>
                <a:cs typeface="Times New Roman"/>
              </a:rPr>
              <a:t>ingestione </a:t>
            </a:r>
            <a:r>
              <a:rPr sz="3600" b="1" spc="-885" dirty="0">
                <a:solidFill>
                  <a:srgbClr val="FF0000"/>
                </a:solidFill>
                <a:latin typeface="Times New Roman"/>
                <a:cs typeface="Times New Roman"/>
              </a:rPr>
              <a:t> </a:t>
            </a:r>
            <a:r>
              <a:rPr sz="3600" b="1" dirty="0">
                <a:solidFill>
                  <a:srgbClr val="FF0000"/>
                </a:solidFill>
                <a:latin typeface="Times New Roman"/>
                <a:cs typeface="Times New Roman"/>
              </a:rPr>
              <a:t>di</a:t>
            </a:r>
            <a:r>
              <a:rPr sz="3600" b="1" spc="-10" dirty="0">
                <a:solidFill>
                  <a:srgbClr val="FF0000"/>
                </a:solidFill>
                <a:latin typeface="Times New Roman"/>
                <a:cs typeface="Times New Roman"/>
              </a:rPr>
              <a:t> </a:t>
            </a:r>
            <a:r>
              <a:rPr sz="3600" b="1" spc="-5" dirty="0">
                <a:solidFill>
                  <a:srgbClr val="FF0000"/>
                </a:solidFill>
                <a:latin typeface="Times New Roman"/>
                <a:cs typeface="Times New Roman"/>
              </a:rPr>
              <a:t>sostanze</a:t>
            </a:r>
            <a:r>
              <a:rPr sz="3600" b="1" spc="-10" dirty="0">
                <a:solidFill>
                  <a:srgbClr val="FF0000"/>
                </a:solidFill>
                <a:latin typeface="Times New Roman"/>
                <a:cs typeface="Times New Roman"/>
              </a:rPr>
              <a:t> </a:t>
            </a:r>
            <a:r>
              <a:rPr sz="3600" b="1" spc="-5" dirty="0">
                <a:solidFill>
                  <a:srgbClr val="FF0000"/>
                </a:solidFill>
                <a:latin typeface="Times New Roman"/>
                <a:cs typeface="Times New Roman"/>
              </a:rPr>
              <a:t>tossiche</a:t>
            </a:r>
            <a:endParaRPr sz="3600">
              <a:latin typeface="Times New Roman"/>
              <a:cs typeface="Times New Roman"/>
            </a:endParaRPr>
          </a:p>
          <a:p>
            <a:pPr marL="12700" marR="2442845">
              <a:lnSpc>
                <a:spcPts val="2700"/>
              </a:lnSpc>
              <a:spcBef>
                <a:spcPts val="795"/>
              </a:spcBef>
            </a:pPr>
            <a:r>
              <a:rPr sz="2400" b="1" spc="-10" dirty="0">
                <a:solidFill>
                  <a:srgbClr val="333399"/>
                </a:solidFill>
                <a:latin typeface="Times New Roman"/>
                <a:cs typeface="Times New Roman"/>
              </a:rPr>
              <a:t>raccogliere</a:t>
            </a:r>
            <a:r>
              <a:rPr sz="2400" b="1" spc="-5" dirty="0">
                <a:solidFill>
                  <a:srgbClr val="333399"/>
                </a:solidFill>
                <a:latin typeface="Times New Roman"/>
                <a:cs typeface="Times New Roman"/>
              </a:rPr>
              <a:t> informazioni</a:t>
            </a:r>
            <a:r>
              <a:rPr sz="2400" b="1" dirty="0">
                <a:solidFill>
                  <a:srgbClr val="333399"/>
                </a:solidFill>
                <a:latin typeface="Times New Roman"/>
                <a:cs typeface="Times New Roman"/>
              </a:rPr>
              <a:t> </a:t>
            </a:r>
            <a:r>
              <a:rPr sz="2400" b="1" spc="-5" dirty="0">
                <a:solidFill>
                  <a:srgbClr val="333399"/>
                </a:solidFill>
                <a:latin typeface="Times New Roman"/>
                <a:cs typeface="Times New Roman"/>
              </a:rPr>
              <a:t>sull’evento</a:t>
            </a:r>
            <a:r>
              <a:rPr sz="2400" b="1" spc="5" dirty="0">
                <a:solidFill>
                  <a:srgbClr val="333399"/>
                </a:solidFill>
                <a:latin typeface="Times New Roman"/>
                <a:cs typeface="Times New Roman"/>
              </a:rPr>
              <a:t> </a:t>
            </a:r>
            <a:r>
              <a:rPr sz="2400" b="1" spc="-5" dirty="0">
                <a:solidFill>
                  <a:srgbClr val="333399"/>
                </a:solidFill>
                <a:latin typeface="Times New Roman"/>
                <a:cs typeface="Times New Roman"/>
              </a:rPr>
              <a:t>ed </a:t>
            </a:r>
            <a:r>
              <a:rPr sz="2400" b="1" spc="-585" dirty="0">
                <a:solidFill>
                  <a:srgbClr val="333399"/>
                </a:solidFill>
                <a:latin typeface="Times New Roman"/>
                <a:cs typeface="Times New Roman"/>
              </a:rPr>
              <a:t> </a:t>
            </a:r>
            <a:r>
              <a:rPr sz="2400" b="1" spc="-5" dirty="0">
                <a:solidFill>
                  <a:srgbClr val="333399"/>
                </a:solidFill>
                <a:latin typeface="Times New Roman"/>
                <a:cs typeface="Times New Roman"/>
              </a:rPr>
              <a:t>eventuali</a:t>
            </a:r>
            <a:r>
              <a:rPr sz="2400" b="1" spc="-10" dirty="0">
                <a:solidFill>
                  <a:srgbClr val="333399"/>
                </a:solidFill>
                <a:latin typeface="Times New Roman"/>
                <a:cs typeface="Times New Roman"/>
              </a:rPr>
              <a:t> </a:t>
            </a:r>
            <a:r>
              <a:rPr sz="2400" b="1" spc="-5" dirty="0">
                <a:solidFill>
                  <a:srgbClr val="333399"/>
                </a:solidFill>
                <a:latin typeface="Times New Roman"/>
                <a:cs typeface="Times New Roman"/>
              </a:rPr>
              <a:t>flaconi e\o</a:t>
            </a:r>
            <a:r>
              <a:rPr sz="2400" b="1" dirty="0">
                <a:solidFill>
                  <a:srgbClr val="333399"/>
                </a:solidFill>
                <a:latin typeface="Times New Roman"/>
                <a:cs typeface="Times New Roman"/>
              </a:rPr>
              <a:t> </a:t>
            </a:r>
            <a:r>
              <a:rPr sz="2400" b="1" spc="-5" dirty="0">
                <a:solidFill>
                  <a:srgbClr val="333399"/>
                </a:solidFill>
                <a:latin typeface="Times New Roman"/>
                <a:cs typeface="Times New Roman"/>
              </a:rPr>
              <a:t>etichette delle </a:t>
            </a:r>
            <a:r>
              <a:rPr sz="2400" b="1" dirty="0">
                <a:solidFill>
                  <a:srgbClr val="333399"/>
                </a:solidFill>
                <a:latin typeface="Times New Roman"/>
                <a:cs typeface="Times New Roman"/>
              </a:rPr>
              <a:t> </a:t>
            </a:r>
            <a:r>
              <a:rPr sz="2400" b="1" spc="-5" dirty="0">
                <a:solidFill>
                  <a:srgbClr val="333399"/>
                </a:solidFill>
                <a:latin typeface="Times New Roman"/>
                <a:cs typeface="Times New Roman"/>
              </a:rPr>
              <a:t>sostanze</a:t>
            </a:r>
            <a:r>
              <a:rPr sz="2400" b="1" spc="-10" dirty="0">
                <a:solidFill>
                  <a:srgbClr val="333399"/>
                </a:solidFill>
                <a:latin typeface="Times New Roman"/>
                <a:cs typeface="Times New Roman"/>
              </a:rPr>
              <a:t> </a:t>
            </a:r>
            <a:r>
              <a:rPr sz="2400" b="1" spc="-5" dirty="0">
                <a:solidFill>
                  <a:srgbClr val="333399"/>
                </a:solidFill>
                <a:latin typeface="Times New Roman"/>
                <a:cs typeface="Times New Roman"/>
              </a:rPr>
              <a:t>ingerite</a:t>
            </a:r>
            <a:endParaRPr sz="2400">
              <a:latin typeface="Times New Roman"/>
              <a:cs typeface="Times New Roman"/>
            </a:endParaRPr>
          </a:p>
        </p:txBody>
      </p:sp>
      <p:sp>
        <p:nvSpPr>
          <p:cNvPr id="3" name="object 3"/>
          <p:cNvSpPr txBox="1"/>
          <p:nvPr/>
        </p:nvSpPr>
        <p:spPr>
          <a:xfrm>
            <a:off x="2944812" y="3519983"/>
            <a:ext cx="5380355" cy="734060"/>
          </a:xfrm>
          <a:prstGeom prst="rect">
            <a:avLst/>
          </a:prstGeom>
        </p:spPr>
        <p:txBody>
          <a:bodyPr vert="horz" wrap="square" lIns="0" tIns="43180" rIns="0" bIns="0" rtlCol="0">
            <a:spAutoFit/>
          </a:bodyPr>
          <a:lstStyle/>
          <a:p>
            <a:pPr marL="12700" marR="5080">
              <a:lnSpc>
                <a:spcPts val="2700"/>
              </a:lnSpc>
              <a:spcBef>
                <a:spcPts val="340"/>
              </a:spcBef>
            </a:pPr>
            <a:r>
              <a:rPr sz="2400" b="1" spc="-5" dirty="0">
                <a:solidFill>
                  <a:srgbClr val="333399"/>
                </a:solidFill>
                <a:latin typeface="Times New Roman"/>
                <a:cs typeface="Times New Roman"/>
              </a:rPr>
              <a:t>contattare la C.O. che avvertirà il </a:t>
            </a:r>
            <a:r>
              <a:rPr sz="2400" b="1" spc="-10" dirty="0">
                <a:solidFill>
                  <a:srgbClr val="333399"/>
                </a:solidFill>
                <a:latin typeface="Times New Roman"/>
                <a:cs typeface="Times New Roman"/>
              </a:rPr>
              <a:t>Centro </a:t>
            </a:r>
            <a:r>
              <a:rPr sz="2400" b="1" spc="-585" dirty="0">
                <a:solidFill>
                  <a:srgbClr val="333399"/>
                </a:solidFill>
                <a:latin typeface="Times New Roman"/>
                <a:cs typeface="Times New Roman"/>
              </a:rPr>
              <a:t> </a:t>
            </a:r>
            <a:r>
              <a:rPr sz="2400" b="1" spc="-5" dirty="0">
                <a:solidFill>
                  <a:srgbClr val="333399"/>
                </a:solidFill>
                <a:latin typeface="Times New Roman"/>
                <a:cs typeface="Times New Roman"/>
              </a:rPr>
              <a:t>Antiveleni per</a:t>
            </a:r>
            <a:r>
              <a:rPr sz="2400" b="1" spc="-45" dirty="0">
                <a:solidFill>
                  <a:srgbClr val="333399"/>
                </a:solidFill>
                <a:latin typeface="Times New Roman"/>
                <a:cs typeface="Times New Roman"/>
              </a:rPr>
              <a:t> </a:t>
            </a:r>
            <a:r>
              <a:rPr sz="2400" b="1" spc="-5" dirty="0">
                <a:solidFill>
                  <a:srgbClr val="333399"/>
                </a:solidFill>
                <a:latin typeface="Times New Roman"/>
                <a:cs typeface="Times New Roman"/>
              </a:rPr>
              <a:t>eventuali istruzioni</a:t>
            </a:r>
            <a:endParaRPr sz="2400">
              <a:latin typeface="Times New Roman"/>
              <a:cs typeface="Times New Roman"/>
            </a:endParaRPr>
          </a:p>
        </p:txBody>
      </p:sp>
      <p:sp>
        <p:nvSpPr>
          <p:cNvPr id="4" name="object 4"/>
          <p:cNvSpPr txBox="1"/>
          <p:nvPr/>
        </p:nvSpPr>
        <p:spPr>
          <a:xfrm>
            <a:off x="928687" y="5320208"/>
            <a:ext cx="7503795" cy="734060"/>
          </a:xfrm>
          <a:prstGeom prst="rect">
            <a:avLst/>
          </a:prstGeom>
        </p:spPr>
        <p:txBody>
          <a:bodyPr vert="horz" wrap="square" lIns="0" tIns="43180" rIns="0" bIns="0" rtlCol="0">
            <a:spAutoFit/>
          </a:bodyPr>
          <a:lstStyle/>
          <a:p>
            <a:pPr marL="12700" marR="5080">
              <a:lnSpc>
                <a:spcPts val="2700"/>
              </a:lnSpc>
              <a:spcBef>
                <a:spcPts val="340"/>
              </a:spcBef>
            </a:pPr>
            <a:r>
              <a:rPr sz="2400" b="1" spc="-10" dirty="0">
                <a:solidFill>
                  <a:srgbClr val="333399"/>
                </a:solidFill>
                <a:latin typeface="Times New Roman"/>
                <a:cs typeface="Times New Roman"/>
              </a:rPr>
              <a:t>conservare</a:t>
            </a:r>
            <a:r>
              <a:rPr sz="2400" b="1" spc="-5" dirty="0">
                <a:solidFill>
                  <a:srgbClr val="333399"/>
                </a:solidFill>
                <a:latin typeface="Times New Roman"/>
                <a:cs typeface="Times New Roman"/>
              </a:rPr>
              <a:t> </a:t>
            </a:r>
            <a:r>
              <a:rPr sz="2400" b="1" dirty="0">
                <a:solidFill>
                  <a:srgbClr val="333399"/>
                </a:solidFill>
                <a:latin typeface="Times New Roman"/>
                <a:cs typeface="Times New Roman"/>
              </a:rPr>
              <a:t>e</a:t>
            </a:r>
            <a:r>
              <a:rPr sz="2400" b="1" spc="-5" dirty="0">
                <a:solidFill>
                  <a:srgbClr val="333399"/>
                </a:solidFill>
                <a:latin typeface="Times New Roman"/>
                <a:cs typeface="Times New Roman"/>
              </a:rPr>
              <a:t> </a:t>
            </a:r>
            <a:r>
              <a:rPr sz="2400" b="1" spc="-10" dirty="0">
                <a:solidFill>
                  <a:srgbClr val="333399"/>
                </a:solidFill>
                <a:latin typeface="Times New Roman"/>
                <a:cs typeface="Times New Roman"/>
              </a:rPr>
              <a:t>portare</a:t>
            </a:r>
            <a:r>
              <a:rPr sz="2400" b="1" dirty="0">
                <a:solidFill>
                  <a:srgbClr val="333399"/>
                </a:solidFill>
                <a:latin typeface="Times New Roman"/>
                <a:cs typeface="Times New Roman"/>
              </a:rPr>
              <a:t> </a:t>
            </a:r>
            <a:r>
              <a:rPr sz="2400" b="1" spc="-5" dirty="0">
                <a:solidFill>
                  <a:srgbClr val="333399"/>
                </a:solidFill>
                <a:latin typeface="Times New Roman"/>
                <a:cs typeface="Times New Roman"/>
              </a:rPr>
              <a:t>in</a:t>
            </a:r>
            <a:r>
              <a:rPr sz="2400" b="1" dirty="0">
                <a:solidFill>
                  <a:srgbClr val="333399"/>
                </a:solidFill>
                <a:latin typeface="Times New Roman"/>
                <a:cs typeface="Times New Roman"/>
              </a:rPr>
              <a:t> </a:t>
            </a:r>
            <a:r>
              <a:rPr sz="2400" b="1" spc="-10" dirty="0">
                <a:solidFill>
                  <a:srgbClr val="333399"/>
                </a:solidFill>
                <a:latin typeface="Times New Roman"/>
                <a:cs typeface="Times New Roman"/>
              </a:rPr>
              <a:t>pronto</a:t>
            </a:r>
            <a:r>
              <a:rPr sz="2400" b="1" spc="5" dirty="0">
                <a:solidFill>
                  <a:srgbClr val="333399"/>
                </a:solidFill>
                <a:latin typeface="Times New Roman"/>
                <a:cs typeface="Times New Roman"/>
              </a:rPr>
              <a:t> </a:t>
            </a:r>
            <a:r>
              <a:rPr sz="2400" b="1" spc="-5" dirty="0">
                <a:solidFill>
                  <a:srgbClr val="333399"/>
                </a:solidFill>
                <a:latin typeface="Times New Roman"/>
                <a:cs typeface="Times New Roman"/>
              </a:rPr>
              <a:t>soccorso</a:t>
            </a:r>
            <a:r>
              <a:rPr sz="2400" b="1" dirty="0">
                <a:solidFill>
                  <a:srgbClr val="333399"/>
                </a:solidFill>
                <a:latin typeface="Times New Roman"/>
                <a:cs typeface="Times New Roman"/>
              </a:rPr>
              <a:t> </a:t>
            </a:r>
            <a:r>
              <a:rPr sz="2400" b="1" spc="-5" dirty="0">
                <a:solidFill>
                  <a:srgbClr val="333399"/>
                </a:solidFill>
                <a:latin typeface="Times New Roman"/>
                <a:cs typeface="Times New Roman"/>
              </a:rPr>
              <a:t>l’eventuale </a:t>
            </a:r>
            <a:r>
              <a:rPr sz="2400" b="1" dirty="0">
                <a:solidFill>
                  <a:srgbClr val="333399"/>
                </a:solidFill>
                <a:latin typeface="Times New Roman"/>
                <a:cs typeface="Times New Roman"/>
              </a:rPr>
              <a:t> </a:t>
            </a:r>
            <a:r>
              <a:rPr sz="2400" b="1" spc="-5" dirty="0">
                <a:solidFill>
                  <a:srgbClr val="333399"/>
                </a:solidFill>
                <a:latin typeface="Times New Roman"/>
                <a:cs typeface="Times New Roman"/>
              </a:rPr>
              <a:t>vomito</a:t>
            </a:r>
            <a:r>
              <a:rPr sz="2400" b="1" spc="10" dirty="0">
                <a:solidFill>
                  <a:srgbClr val="333399"/>
                </a:solidFill>
                <a:latin typeface="Times New Roman"/>
                <a:cs typeface="Times New Roman"/>
              </a:rPr>
              <a:t> </a:t>
            </a:r>
            <a:r>
              <a:rPr sz="2400" b="1" spc="-5" dirty="0">
                <a:solidFill>
                  <a:srgbClr val="333399"/>
                </a:solidFill>
                <a:latin typeface="Times New Roman"/>
                <a:cs typeface="Times New Roman"/>
              </a:rPr>
              <a:t>per</a:t>
            </a:r>
            <a:r>
              <a:rPr sz="2400" b="1" spc="-35" dirty="0">
                <a:solidFill>
                  <a:srgbClr val="333399"/>
                </a:solidFill>
                <a:latin typeface="Times New Roman"/>
                <a:cs typeface="Times New Roman"/>
              </a:rPr>
              <a:t> </a:t>
            </a:r>
            <a:r>
              <a:rPr sz="2400" b="1" spc="-5" dirty="0">
                <a:solidFill>
                  <a:srgbClr val="333399"/>
                </a:solidFill>
                <a:latin typeface="Times New Roman"/>
                <a:cs typeface="Times New Roman"/>
              </a:rPr>
              <a:t>l’identificazione</a:t>
            </a:r>
            <a:r>
              <a:rPr sz="2400" b="1" spc="5" dirty="0">
                <a:solidFill>
                  <a:srgbClr val="333399"/>
                </a:solidFill>
                <a:latin typeface="Times New Roman"/>
                <a:cs typeface="Times New Roman"/>
              </a:rPr>
              <a:t> </a:t>
            </a:r>
            <a:r>
              <a:rPr sz="2400" b="1" spc="-5" dirty="0">
                <a:solidFill>
                  <a:srgbClr val="333399"/>
                </a:solidFill>
                <a:latin typeface="Times New Roman"/>
                <a:cs typeface="Times New Roman"/>
              </a:rPr>
              <a:t>della</a:t>
            </a:r>
            <a:r>
              <a:rPr sz="2400" b="1" spc="10" dirty="0">
                <a:solidFill>
                  <a:srgbClr val="333399"/>
                </a:solidFill>
                <a:latin typeface="Times New Roman"/>
                <a:cs typeface="Times New Roman"/>
              </a:rPr>
              <a:t> </a:t>
            </a:r>
            <a:r>
              <a:rPr sz="2400" b="1" spc="-5" dirty="0">
                <a:solidFill>
                  <a:srgbClr val="333399"/>
                </a:solidFill>
                <a:latin typeface="Times New Roman"/>
                <a:cs typeface="Times New Roman"/>
              </a:rPr>
              <a:t>sostanza</a:t>
            </a:r>
            <a:r>
              <a:rPr sz="2400" b="1" spc="15" dirty="0">
                <a:solidFill>
                  <a:srgbClr val="333399"/>
                </a:solidFill>
                <a:latin typeface="Times New Roman"/>
                <a:cs typeface="Times New Roman"/>
              </a:rPr>
              <a:t> </a:t>
            </a:r>
            <a:r>
              <a:rPr sz="2400" b="1" spc="-5" dirty="0">
                <a:solidFill>
                  <a:srgbClr val="333399"/>
                </a:solidFill>
                <a:latin typeface="Times New Roman"/>
                <a:cs typeface="Times New Roman"/>
              </a:rPr>
              <a:t>tossica</a:t>
            </a:r>
            <a:r>
              <a:rPr sz="2400" b="1" spc="10" dirty="0">
                <a:solidFill>
                  <a:srgbClr val="333399"/>
                </a:solidFill>
                <a:latin typeface="Times New Roman"/>
                <a:cs typeface="Times New Roman"/>
              </a:rPr>
              <a:t> </a:t>
            </a:r>
            <a:r>
              <a:rPr sz="2400" b="1" spc="-5" dirty="0">
                <a:solidFill>
                  <a:srgbClr val="333399"/>
                </a:solidFill>
                <a:latin typeface="Times New Roman"/>
                <a:cs typeface="Times New Roman"/>
              </a:rPr>
              <a:t>ingerita</a:t>
            </a:r>
            <a:endParaRPr sz="2400">
              <a:latin typeface="Times New Roman"/>
              <a:cs typeface="Times New Roman"/>
            </a:endParaRPr>
          </a:p>
        </p:txBody>
      </p:sp>
      <p:pic>
        <p:nvPicPr>
          <p:cNvPr id="5" name="object 5"/>
          <p:cNvPicPr/>
          <p:nvPr/>
        </p:nvPicPr>
        <p:blipFill>
          <a:blip r:embed="rId2" cstate="print"/>
          <a:stretch>
            <a:fillRect/>
          </a:stretch>
        </p:blipFill>
        <p:spPr>
          <a:xfrm>
            <a:off x="7734300" y="836612"/>
            <a:ext cx="1381125" cy="2590800"/>
          </a:xfrm>
          <a:prstGeom prst="rect">
            <a:avLst/>
          </a:prstGeom>
        </p:spPr>
      </p:pic>
      <p:pic>
        <p:nvPicPr>
          <p:cNvPr id="6" name="object 6"/>
          <p:cNvPicPr/>
          <p:nvPr/>
        </p:nvPicPr>
        <p:blipFill>
          <a:blip r:embed="rId3" cstate="print"/>
          <a:stretch>
            <a:fillRect/>
          </a:stretch>
        </p:blipFill>
        <p:spPr>
          <a:xfrm>
            <a:off x="179387" y="3068637"/>
            <a:ext cx="1619250" cy="1619250"/>
          </a:xfrm>
          <a:prstGeom prst="rect">
            <a:avLst/>
          </a:prstGeom>
        </p:spPr>
      </p:pic>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35310" y="205531"/>
            <a:ext cx="5572125" cy="574040"/>
          </a:xfrm>
          <a:prstGeom prst="rect">
            <a:avLst/>
          </a:prstGeom>
        </p:spPr>
        <p:txBody>
          <a:bodyPr vert="horz" wrap="square" lIns="0" tIns="12700" rIns="0" bIns="0" rtlCol="0">
            <a:spAutoFit/>
          </a:bodyPr>
          <a:lstStyle/>
          <a:p>
            <a:pPr marL="12700">
              <a:lnSpc>
                <a:spcPct val="100000"/>
              </a:lnSpc>
              <a:spcBef>
                <a:spcPts val="100"/>
              </a:spcBef>
            </a:pPr>
            <a:r>
              <a:rPr sz="3600" b="1" spc="-50" dirty="0">
                <a:solidFill>
                  <a:srgbClr val="FF0000"/>
                </a:solidFill>
                <a:latin typeface="Times New Roman"/>
                <a:cs typeface="Times New Roman"/>
              </a:rPr>
              <a:t>Terapia</a:t>
            </a:r>
            <a:r>
              <a:rPr sz="3600" b="1" spc="-15" dirty="0">
                <a:solidFill>
                  <a:srgbClr val="FF0000"/>
                </a:solidFill>
                <a:latin typeface="Times New Roman"/>
                <a:cs typeface="Times New Roman"/>
              </a:rPr>
              <a:t> </a:t>
            </a:r>
            <a:r>
              <a:rPr sz="3600" b="1" spc="-5" dirty="0">
                <a:solidFill>
                  <a:srgbClr val="FF0000"/>
                </a:solidFill>
                <a:latin typeface="Times New Roman"/>
                <a:cs typeface="Times New Roman"/>
              </a:rPr>
              <a:t>in</a:t>
            </a:r>
            <a:r>
              <a:rPr sz="3600" b="1" spc="-10" dirty="0">
                <a:solidFill>
                  <a:srgbClr val="FF0000"/>
                </a:solidFill>
                <a:latin typeface="Times New Roman"/>
                <a:cs typeface="Times New Roman"/>
              </a:rPr>
              <a:t> </a:t>
            </a:r>
            <a:r>
              <a:rPr sz="3600" b="1" spc="-5" dirty="0">
                <a:solidFill>
                  <a:srgbClr val="FF0000"/>
                </a:solidFill>
                <a:latin typeface="Times New Roman"/>
                <a:cs typeface="Times New Roman"/>
              </a:rPr>
              <a:t>caso</a:t>
            </a:r>
            <a:r>
              <a:rPr sz="3600" b="1" spc="-15" dirty="0">
                <a:solidFill>
                  <a:srgbClr val="FF0000"/>
                </a:solidFill>
                <a:latin typeface="Times New Roman"/>
                <a:cs typeface="Times New Roman"/>
              </a:rPr>
              <a:t> </a:t>
            </a:r>
            <a:r>
              <a:rPr sz="3600" b="1" dirty="0">
                <a:solidFill>
                  <a:srgbClr val="FF0000"/>
                </a:solidFill>
                <a:latin typeface="Times New Roman"/>
                <a:cs typeface="Times New Roman"/>
              </a:rPr>
              <a:t>di</a:t>
            </a:r>
            <a:r>
              <a:rPr sz="3600" b="1" spc="-15" dirty="0">
                <a:solidFill>
                  <a:srgbClr val="FF0000"/>
                </a:solidFill>
                <a:latin typeface="Times New Roman"/>
                <a:cs typeface="Times New Roman"/>
              </a:rPr>
              <a:t> </a:t>
            </a:r>
            <a:r>
              <a:rPr sz="3600" b="1" spc="-5" dirty="0">
                <a:solidFill>
                  <a:srgbClr val="FF0000"/>
                </a:solidFill>
                <a:latin typeface="Times New Roman"/>
                <a:cs typeface="Times New Roman"/>
              </a:rPr>
              <a:t>inalazione</a:t>
            </a:r>
            <a:endParaRPr sz="3600">
              <a:latin typeface="Times New Roman"/>
              <a:cs typeface="Times New Roman"/>
            </a:endParaRPr>
          </a:p>
        </p:txBody>
      </p:sp>
      <p:sp>
        <p:nvSpPr>
          <p:cNvPr id="3" name="object 3"/>
          <p:cNvSpPr txBox="1"/>
          <p:nvPr/>
        </p:nvSpPr>
        <p:spPr>
          <a:xfrm>
            <a:off x="2224087" y="792935"/>
            <a:ext cx="5012055" cy="3034665"/>
          </a:xfrm>
          <a:prstGeom prst="rect">
            <a:avLst/>
          </a:prstGeom>
        </p:spPr>
        <p:txBody>
          <a:bodyPr vert="horz" wrap="square" lIns="0" tIns="218440" rIns="0" bIns="0" rtlCol="0">
            <a:spAutoFit/>
          </a:bodyPr>
          <a:lstStyle/>
          <a:p>
            <a:pPr marL="12700">
              <a:lnSpc>
                <a:spcPct val="100000"/>
              </a:lnSpc>
              <a:spcBef>
                <a:spcPts val="1720"/>
              </a:spcBef>
            </a:pPr>
            <a:r>
              <a:rPr sz="2800" b="1" spc="-10" dirty="0">
                <a:solidFill>
                  <a:srgbClr val="333399"/>
                </a:solidFill>
                <a:latin typeface="Times New Roman"/>
                <a:cs typeface="Times New Roman"/>
              </a:rPr>
              <a:t>utilizzare</a:t>
            </a:r>
            <a:r>
              <a:rPr sz="2800" b="1" spc="-15" dirty="0">
                <a:solidFill>
                  <a:srgbClr val="333399"/>
                </a:solidFill>
                <a:latin typeface="Times New Roman"/>
                <a:cs typeface="Times New Roman"/>
              </a:rPr>
              <a:t> </a:t>
            </a:r>
            <a:r>
              <a:rPr sz="2800" b="1" spc="-10" dirty="0">
                <a:solidFill>
                  <a:srgbClr val="333399"/>
                </a:solidFill>
                <a:latin typeface="Times New Roman"/>
                <a:cs typeface="Times New Roman"/>
              </a:rPr>
              <a:t>maschere</a:t>
            </a:r>
            <a:r>
              <a:rPr sz="2800" b="1" spc="-15" dirty="0">
                <a:solidFill>
                  <a:srgbClr val="333399"/>
                </a:solidFill>
                <a:latin typeface="Times New Roman"/>
                <a:cs typeface="Times New Roman"/>
              </a:rPr>
              <a:t> </a:t>
            </a:r>
            <a:r>
              <a:rPr sz="2800" b="1" spc="-5" dirty="0">
                <a:solidFill>
                  <a:srgbClr val="333399"/>
                </a:solidFill>
                <a:latin typeface="Times New Roman"/>
                <a:cs typeface="Times New Roman"/>
              </a:rPr>
              <a:t>adeguate</a:t>
            </a:r>
            <a:endParaRPr sz="2800">
              <a:latin typeface="Times New Roman"/>
              <a:cs typeface="Times New Roman"/>
            </a:endParaRPr>
          </a:p>
          <a:p>
            <a:pPr marL="245745" marR="579120" indent="23495">
              <a:lnSpc>
                <a:spcPct val="96300"/>
              </a:lnSpc>
              <a:spcBef>
                <a:spcPts val="1739"/>
              </a:spcBef>
            </a:pPr>
            <a:r>
              <a:rPr sz="2800" b="1" spc="-10" dirty="0">
                <a:solidFill>
                  <a:srgbClr val="333399"/>
                </a:solidFill>
                <a:latin typeface="Times New Roman"/>
                <a:cs typeface="Times New Roman"/>
              </a:rPr>
              <a:t>allontanare</a:t>
            </a:r>
            <a:r>
              <a:rPr sz="2800" b="1" spc="-5" dirty="0">
                <a:solidFill>
                  <a:srgbClr val="333399"/>
                </a:solidFill>
                <a:latin typeface="Times New Roman"/>
                <a:cs typeface="Times New Roman"/>
              </a:rPr>
              <a:t> il</a:t>
            </a:r>
            <a:r>
              <a:rPr sz="2800" b="1" spc="690" dirty="0">
                <a:solidFill>
                  <a:srgbClr val="333399"/>
                </a:solidFill>
                <a:latin typeface="Times New Roman"/>
                <a:cs typeface="Times New Roman"/>
              </a:rPr>
              <a:t> </a:t>
            </a:r>
            <a:r>
              <a:rPr sz="2800" b="1" spc="-5" dirty="0">
                <a:solidFill>
                  <a:srgbClr val="333399"/>
                </a:solidFill>
                <a:latin typeface="Times New Roman"/>
                <a:cs typeface="Times New Roman"/>
              </a:rPr>
              <a:t>paziente </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dalla </a:t>
            </a:r>
            <a:r>
              <a:rPr sz="2800" b="1" dirty="0">
                <a:solidFill>
                  <a:srgbClr val="333399"/>
                </a:solidFill>
                <a:latin typeface="Times New Roman"/>
                <a:cs typeface="Times New Roman"/>
              </a:rPr>
              <a:t>fonte di </a:t>
            </a:r>
            <a:r>
              <a:rPr sz="2800" b="1" spc="-5" dirty="0">
                <a:solidFill>
                  <a:srgbClr val="333399"/>
                </a:solidFill>
                <a:latin typeface="Times New Roman"/>
                <a:cs typeface="Times New Roman"/>
              </a:rPr>
              <a:t>intossicazione </a:t>
            </a:r>
            <a:r>
              <a:rPr sz="2800" b="1" spc="-685" dirty="0">
                <a:solidFill>
                  <a:srgbClr val="333399"/>
                </a:solidFill>
                <a:latin typeface="Times New Roman"/>
                <a:cs typeface="Times New Roman"/>
              </a:rPr>
              <a:t> </a:t>
            </a:r>
            <a:r>
              <a:rPr sz="2800" b="1" spc="-5" dirty="0">
                <a:solidFill>
                  <a:srgbClr val="333399"/>
                </a:solidFill>
                <a:latin typeface="Times New Roman"/>
                <a:cs typeface="Times New Roman"/>
              </a:rPr>
              <a:t>ed identificarla</a:t>
            </a:r>
            <a:endParaRPr sz="2800">
              <a:latin typeface="Times New Roman"/>
              <a:cs typeface="Times New Roman"/>
            </a:endParaRPr>
          </a:p>
          <a:p>
            <a:pPr>
              <a:lnSpc>
                <a:spcPct val="100000"/>
              </a:lnSpc>
              <a:spcBef>
                <a:spcPts val="50"/>
              </a:spcBef>
            </a:pPr>
            <a:endParaRPr sz="3350">
              <a:latin typeface="Times New Roman"/>
              <a:cs typeface="Times New Roman"/>
            </a:endParaRPr>
          </a:p>
          <a:p>
            <a:pPr marL="588645">
              <a:lnSpc>
                <a:spcPct val="100000"/>
              </a:lnSpc>
            </a:pPr>
            <a:r>
              <a:rPr sz="2800" b="1" spc="-10" dirty="0">
                <a:solidFill>
                  <a:srgbClr val="333399"/>
                </a:solidFill>
                <a:latin typeface="Times New Roman"/>
                <a:cs typeface="Times New Roman"/>
              </a:rPr>
              <a:t>mantenere</a:t>
            </a:r>
            <a:r>
              <a:rPr sz="2800" b="1" spc="-15" dirty="0">
                <a:solidFill>
                  <a:srgbClr val="333399"/>
                </a:solidFill>
                <a:latin typeface="Times New Roman"/>
                <a:cs typeface="Times New Roman"/>
              </a:rPr>
              <a:t> </a:t>
            </a:r>
            <a:r>
              <a:rPr sz="2800" b="1" spc="-5" dirty="0">
                <a:solidFill>
                  <a:srgbClr val="333399"/>
                </a:solidFill>
                <a:latin typeface="Times New Roman"/>
                <a:cs typeface="Times New Roman"/>
              </a:rPr>
              <a:t>pervie</a:t>
            </a:r>
            <a:r>
              <a:rPr sz="2800" b="1" spc="-15" dirty="0">
                <a:solidFill>
                  <a:srgbClr val="333399"/>
                </a:solidFill>
                <a:latin typeface="Times New Roman"/>
                <a:cs typeface="Times New Roman"/>
              </a:rPr>
              <a:t> </a:t>
            </a:r>
            <a:r>
              <a:rPr sz="2800" b="1" spc="-5" dirty="0">
                <a:solidFill>
                  <a:srgbClr val="333399"/>
                </a:solidFill>
                <a:latin typeface="Times New Roman"/>
                <a:cs typeface="Times New Roman"/>
              </a:rPr>
              <a:t>le</a:t>
            </a:r>
            <a:r>
              <a:rPr sz="2800" b="1" spc="-10" dirty="0">
                <a:solidFill>
                  <a:srgbClr val="333399"/>
                </a:solidFill>
                <a:latin typeface="Times New Roman"/>
                <a:cs typeface="Times New Roman"/>
              </a:rPr>
              <a:t> </a:t>
            </a:r>
            <a:r>
              <a:rPr sz="2800" b="1" spc="-5" dirty="0">
                <a:solidFill>
                  <a:srgbClr val="333399"/>
                </a:solidFill>
                <a:latin typeface="Times New Roman"/>
                <a:cs typeface="Times New Roman"/>
              </a:rPr>
              <a:t>vie</a:t>
            </a:r>
            <a:r>
              <a:rPr sz="2800" b="1" spc="-15" dirty="0">
                <a:solidFill>
                  <a:srgbClr val="333399"/>
                </a:solidFill>
                <a:latin typeface="Times New Roman"/>
                <a:cs typeface="Times New Roman"/>
              </a:rPr>
              <a:t> aeree</a:t>
            </a:r>
            <a:endParaRPr sz="2800">
              <a:latin typeface="Times New Roman"/>
              <a:cs typeface="Times New Roman"/>
            </a:endParaRPr>
          </a:p>
        </p:txBody>
      </p:sp>
      <p:sp>
        <p:nvSpPr>
          <p:cNvPr id="4" name="object 4"/>
          <p:cNvSpPr txBox="1"/>
          <p:nvPr/>
        </p:nvSpPr>
        <p:spPr>
          <a:xfrm>
            <a:off x="8382000" y="5817719"/>
            <a:ext cx="280035"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000080"/>
                </a:solidFill>
                <a:latin typeface="Arial"/>
                <a:cs typeface="Arial"/>
              </a:rPr>
              <a:t>...</a:t>
            </a:r>
            <a:endParaRPr sz="2400" dirty="0">
              <a:latin typeface="Arial"/>
              <a:cs typeface="Arial"/>
            </a:endParaRPr>
          </a:p>
        </p:txBody>
      </p:sp>
      <p:sp>
        <p:nvSpPr>
          <p:cNvPr id="5" name="object 5"/>
          <p:cNvSpPr txBox="1"/>
          <p:nvPr/>
        </p:nvSpPr>
        <p:spPr>
          <a:xfrm>
            <a:off x="136525" y="3840964"/>
            <a:ext cx="6731000" cy="2367915"/>
          </a:xfrm>
          <a:prstGeom prst="rect">
            <a:avLst/>
          </a:prstGeom>
        </p:spPr>
        <p:txBody>
          <a:bodyPr vert="horz" wrap="square" lIns="0" tIns="12700" rIns="0" bIns="0" rtlCol="0">
            <a:spAutoFit/>
          </a:bodyPr>
          <a:lstStyle/>
          <a:p>
            <a:pPr marL="419100" marR="5080" indent="-226060">
              <a:lnSpc>
                <a:spcPct val="148200"/>
              </a:lnSpc>
              <a:spcBef>
                <a:spcPts val="100"/>
              </a:spcBef>
            </a:pPr>
            <a:r>
              <a:rPr sz="2800" b="1" spc="-5" dirty="0">
                <a:solidFill>
                  <a:srgbClr val="333399"/>
                </a:solidFill>
                <a:latin typeface="Times New Roman"/>
                <a:cs typeface="Times New Roman"/>
              </a:rPr>
              <a:t>posizione laterale </a:t>
            </a:r>
            <a:r>
              <a:rPr sz="2800" b="1" dirty="0">
                <a:solidFill>
                  <a:srgbClr val="333399"/>
                </a:solidFill>
                <a:latin typeface="Times New Roman"/>
                <a:cs typeface="Times New Roman"/>
              </a:rPr>
              <a:t>di </a:t>
            </a:r>
            <a:r>
              <a:rPr sz="2800" b="1" spc="-10" dirty="0">
                <a:solidFill>
                  <a:srgbClr val="333399"/>
                </a:solidFill>
                <a:latin typeface="Times New Roman"/>
                <a:cs typeface="Times New Roman"/>
              </a:rPr>
              <a:t>sicurezza </a:t>
            </a:r>
            <a:r>
              <a:rPr sz="2800" b="1" spc="-5" dirty="0">
                <a:solidFill>
                  <a:srgbClr val="333399"/>
                </a:solidFill>
                <a:latin typeface="Times New Roman"/>
                <a:cs typeface="Times New Roman"/>
              </a:rPr>
              <a:t>per il vomito </a:t>
            </a:r>
            <a:r>
              <a:rPr sz="2800" b="1" spc="-685" dirty="0">
                <a:solidFill>
                  <a:srgbClr val="333399"/>
                </a:solidFill>
                <a:latin typeface="Times New Roman"/>
                <a:cs typeface="Times New Roman"/>
              </a:rPr>
              <a:t> </a:t>
            </a:r>
            <a:r>
              <a:rPr sz="2800" b="1" spc="-10" dirty="0">
                <a:solidFill>
                  <a:srgbClr val="333399"/>
                </a:solidFill>
                <a:latin typeface="Times New Roman"/>
                <a:cs typeface="Times New Roman"/>
              </a:rPr>
              <a:t>togliere</a:t>
            </a:r>
            <a:r>
              <a:rPr sz="2800" b="1" spc="-5" dirty="0">
                <a:solidFill>
                  <a:srgbClr val="333399"/>
                </a:solidFill>
                <a:latin typeface="Times New Roman"/>
                <a:cs typeface="Times New Roman"/>
              </a:rPr>
              <a:t> gli abiti </a:t>
            </a:r>
            <a:r>
              <a:rPr sz="2800" b="1" dirty="0">
                <a:solidFill>
                  <a:srgbClr val="333399"/>
                </a:solidFill>
                <a:latin typeface="Times New Roman"/>
                <a:cs typeface="Times New Roman"/>
              </a:rPr>
              <a:t>e </a:t>
            </a:r>
            <a:r>
              <a:rPr sz="2800" b="1" spc="-5" dirty="0">
                <a:solidFill>
                  <a:srgbClr val="333399"/>
                </a:solidFill>
                <a:latin typeface="Times New Roman"/>
                <a:cs typeface="Times New Roman"/>
              </a:rPr>
              <a:t>conservarli </a:t>
            </a:r>
            <a:r>
              <a:rPr sz="2800" b="1" spc="-10" dirty="0">
                <a:solidFill>
                  <a:srgbClr val="333399"/>
                </a:solidFill>
                <a:latin typeface="Times New Roman"/>
                <a:cs typeface="Times New Roman"/>
              </a:rPr>
              <a:t>(indossare</a:t>
            </a:r>
            <a:endParaRPr sz="2800" dirty="0">
              <a:latin typeface="Times New Roman"/>
              <a:cs typeface="Times New Roman"/>
            </a:endParaRPr>
          </a:p>
          <a:p>
            <a:pPr marL="193040">
              <a:lnSpc>
                <a:spcPts val="3270"/>
              </a:lnSpc>
            </a:pPr>
            <a:r>
              <a:rPr sz="2800" b="1" spc="-5" dirty="0">
                <a:solidFill>
                  <a:srgbClr val="333399"/>
                </a:solidFill>
                <a:latin typeface="Times New Roman"/>
                <a:cs typeface="Times New Roman"/>
              </a:rPr>
              <a:t>guanti)</a:t>
            </a:r>
            <a:endParaRPr sz="2800" dirty="0">
              <a:latin typeface="Times New Roman"/>
              <a:cs typeface="Times New Roman"/>
            </a:endParaRPr>
          </a:p>
          <a:p>
            <a:pPr marL="12700">
              <a:lnSpc>
                <a:spcPct val="100000"/>
              </a:lnSpc>
              <a:spcBef>
                <a:spcPts val="1850"/>
              </a:spcBef>
            </a:pPr>
            <a:r>
              <a:rPr sz="2800" b="1" spc="-10" dirty="0">
                <a:solidFill>
                  <a:srgbClr val="333399"/>
                </a:solidFill>
                <a:latin typeface="Times New Roman"/>
                <a:cs typeface="Times New Roman"/>
              </a:rPr>
              <a:t>contattare</a:t>
            </a:r>
            <a:r>
              <a:rPr sz="2800" b="1" spc="-5" dirty="0">
                <a:solidFill>
                  <a:srgbClr val="333399"/>
                </a:solidFill>
                <a:latin typeface="Times New Roman"/>
                <a:cs typeface="Times New Roman"/>
              </a:rPr>
              <a:t> la</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C.O.</a:t>
            </a:r>
            <a:r>
              <a:rPr sz="2800" b="1" dirty="0">
                <a:solidFill>
                  <a:srgbClr val="333399"/>
                </a:solidFill>
                <a:latin typeface="Times New Roman"/>
                <a:cs typeface="Times New Roman"/>
              </a:rPr>
              <a:t> e</a:t>
            </a:r>
            <a:r>
              <a:rPr sz="2800" b="1" spc="-5" dirty="0">
                <a:solidFill>
                  <a:srgbClr val="333399"/>
                </a:solidFill>
                <a:latin typeface="Times New Roman"/>
                <a:cs typeface="Times New Roman"/>
              </a:rPr>
              <a:t> </a:t>
            </a:r>
            <a:r>
              <a:rPr sz="2800" b="1" spc="-10" dirty="0">
                <a:solidFill>
                  <a:srgbClr val="333399"/>
                </a:solidFill>
                <a:latin typeface="Times New Roman"/>
                <a:cs typeface="Times New Roman"/>
              </a:rPr>
              <a:t>seguire</a:t>
            </a:r>
            <a:r>
              <a:rPr sz="2800" b="1" spc="-5" dirty="0">
                <a:solidFill>
                  <a:srgbClr val="333399"/>
                </a:solidFill>
                <a:latin typeface="Times New Roman"/>
                <a:cs typeface="Times New Roman"/>
              </a:rPr>
              <a:t> le istruzioni</a:t>
            </a:r>
            <a:endParaRPr sz="2800" dirty="0">
              <a:latin typeface="Times New Roman"/>
              <a:cs typeface="Times New Roman"/>
            </a:endParaRPr>
          </a:p>
        </p:txBody>
      </p:sp>
      <p:pic>
        <p:nvPicPr>
          <p:cNvPr id="6" name="object 6"/>
          <p:cNvPicPr/>
          <p:nvPr/>
        </p:nvPicPr>
        <p:blipFill>
          <a:blip r:embed="rId2" cstate="print"/>
          <a:stretch>
            <a:fillRect/>
          </a:stretch>
        </p:blipFill>
        <p:spPr>
          <a:xfrm>
            <a:off x="6867525" y="765175"/>
            <a:ext cx="2276475" cy="2286000"/>
          </a:xfrm>
          <a:prstGeom prst="rect">
            <a:avLst/>
          </a:prstGeom>
        </p:spPr>
      </p:pic>
      <p:pic>
        <p:nvPicPr>
          <p:cNvPr id="7" name="object 7"/>
          <p:cNvPicPr/>
          <p:nvPr/>
        </p:nvPicPr>
        <p:blipFill>
          <a:blip r:embed="rId3" cstate="print"/>
          <a:stretch>
            <a:fillRect/>
          </a:stretch>
        </p:blipFill>
        <p:spPr>
          <a:xfrm>
            <a:off x="107950" y="654050"/>
            <a:ext cx="1800225" cy="1524000"/>
          </a:xfrm>
          <a:prstGeom prst="rect">
            <a:avLst/>
          </a:prstGeom>
        </p:spPr>
      </p:pic>
      <p:pic>
        <p:nvPicPr>
          <p:cNvPr id="8" name="object 8"/>
          <p:cNvPicPr/>
          <p:nvPr/>
        </p:nvPicPr>
        <p:blipFill>
          <a:blip r:embed="rId4" cstate="print"/>
          <a:stretch>
            <a:fillRect/>
          </a:stretch>
        </p:blipFill>
        <p:spPr>
          <a:xfrm>
            <a:off x="0" y="2374259"/>
            <a:ext cx="2411412" cy="1516062"/>
          </a:xfrm>
          <a:prstGeom prst="rect">
            <a:avLst/>
          </a:prstGeom>
        </p:spPr>
      </p:pic>
      <p:pic>
        <p:nvPicPr>
          <p:cNvPr id="9" name="object 9"/>
          <p:cNvPicPr/>
          <p:nvPr/>
        </p:nvPicPr>
        <p:blipFill>
          <a:blip r:embed="rId5" cstate="print"/>
          <a:stretch>
            <a:fillRect/>
          </a:stretch>
        </p:blipFill>
        <p:spPr>
          <a:xfrm>
            <a:off x="7055426" y="3840964"/>
            <a:ext cx="1819275" cy="2019300"/>
          </a:xfrm>
          <a:prstGeom prst="rect">
            <a:avLst/>
          </a:prstGeom>
        </p:spPr>
      </p:pic>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6446432" y="1249507"/>
            <a:ext cx="2409825" cy="1895475"/>
          </a:xfrm>
          <a:prstGeom prst="rect">
            <a:avLst/>
          </a:prstGeom>
        </p:spPr>
      </p:pic>
      <p:sp>
        <p:nvSpPr>
          <p:cNvPr id="2" name="object 2"/>
          <p:cNvSpPr txBox="1"/>
          <p:nvPr/>
        </p:nvSpPr>
        <p:spPr>
          <a:xfrm>
            <a:off x="310831" y="3124200"/>
            <a:ext cx="8522335" cy="3172663"/>
          </a:xfrm>
          <a:prstGeom prst="rect">
            <a:avLst/>
          </a:prstGeom>
        </p:spPr>
        <p:txBody>
          <a:bodyPr vert="horz" wrap="square" lIns="0" tIns="43180" rIns="0" bIns="0" rtlCol="0">
            <a:spAutoFit/>
          </a:bodyPr>
          <a:lstStyle/>
          <a:p>
            <a:pPr marL="263525" marR="5080" indent="-263525">
              <a:lnSpc>
                <a:spcPts val="3450"/>
              </a:lnSpc>
              <a:spcBef>
                <a:spcPts val="340"/>
              </a:spcBef>
              <a:buSzPct val="106666"/>
              <a:buFont typeface="Times New Roman"/>
              <a:buChar char="•"/>
              <a:tabLst>
                <a:tab pos="263525" algn="l"/>
              </a:tabLst>
            </a:pPr>
            <a:r>
              <a:rPr lang="it-IT" sz="3000" b="1" spc="-5" dirty="0">
                <a:solidFill>
                  <a:srgbClr val="333399"/>
                </a:solidFill>
                <a:latin typeface="Times New Roman"/>
                <a:cs typeface="Times New Roman"/>
              </a:rPr>
              <a:t>  </a:t>
            </a:r>
            <a:r>
              <a:rPr sz="3000" b="1" spc="-5" dirty="0" err="1">
                <a:solidFill>
                  <a:srgbClr val="333399"/>
                </a:solidFill>
                <a:latin typeface="Times New Roman"/>
                <a:cs typeface="Times New Roman"/>
              </a:rPr>
              <a:t>molte</a:t>
            </a:r>
            <a:r>
              <a:rPr sz="3000" b="1" spc="-5" dirty="0">
                <a:solidFill>
                  <a:srgbClr val="333399"/>
                </a:solidFill>
                <a:latin typeface="Times New Roman"/>
                <a:cs typeface="Times New Roman"/>
              </a:rPr>
              <a:t> vittime contemporaneamente</a:t>
            </a:r>
            <a:r>
              <a:rPr sz="3000" b="1" dirty="0">
                <a:solidFill>
                  <a:srgbClr val="333399"/>
                </a:solidFill>
                <a:latin typeface="Times New Roman"/>
                <a:cs typeface="Times New Roman"/>
              </a:rPr>
              <a:t> </a:t>
            </a:r>
            <a:r>
              <a:rPr sz="3000" b="1" dirty="0" err="1">
                <a:solidFill>
                  <a:srgbClr val="333399"/>
                </a:solidFill>
                <a:latin typeface="Times New Roman"/>
                <a:cs typeface="Times New Roman"/>
              </a:rPr>
              <a:t>possono</a:t>
            </a:r>
            <a:r>
              <a:rPr sz="3000" b="1" dirty="0">
                <a:solidFill>
                  <a:srgbClr val="333399"/>
                </a:solidFill>
                <a:latin typeface="Times New Roman"/>
                <a:cs typeface="Times New Roman"/>
              </a:rPr>
              <a:t> </a:t>
            </a:r>
            <a:r>
              <a:rPr lang="it-IT" sz="3000" b="1" dirty="0">
                <a:solidFill>
                  <a:srgbClr val="333399"/>
                </a:solidFill>
                <a:latin typeface="Times New Roman"/>
                <a:cs typeface="Times New Roman"/>
              </a:rPr>
              <a:t>   	</a:t>
            </a:r>
            <a:r>
              <a:rPr sz="3000" b="1" spc="-10" dirty="0" err="1">
                <a:solidFill>
                  <a:srgbClr val="333399"/>
                </a:solidFill>
                <a:latin typeface="Times New Roman"/>
                <a:cs typeface="Times New Roman"/>
              </a:rPr>
              <a:t>subire</a:t>
            </a:r>
            <a:r>
              <a:rPr sz="3000" b="1" spc="-10" dirty="0">
                <a:solidFill>
                  <a:srgbClr val="333399"/>
                </a:solidFill>
                <a:latin typeface="Times New Roman"/>
                <a:cs typeface="Times New Roman"/>
              </a:rPr>
              <a:t> </a:t>
            </a:r>
            <a:r>
              <a:rPr sz="3000" b="1" spc="-735" dirty="0">
                <a:solidFill>
                  <a:srgbClr val="333399"/>
                </a:solidFill>
                <a:latin typeface="Times New Roman"/>
                <a:cs typeface="Times New Roman"/>
              </a:rPr>
              <a:t> </a:t>
            </a:r>
            <a:r>
              <a:rPr sz="3000" b="1" spc="-5" dirty="0">
                <a:solidFill>
                  <a:srgbClr val="333399"/>
                </a:solidFill>
                <a:latin typeface="Times New Roman"/>
                <a:cs typeface="Times New Roman"/>
              </a:rPr>
              <a:t>lesioni</a:t>
            </a:r>
            <a:r>
              <a:rPr sz="3000" b="1" spc="-10" dirty="0">
                <a:solidFill>
                  <a:srgbClr val="333399"/>
                </a:solidFill>
                <a:latin typeface="Times New Roman"/>
                <a:cs typeface="Times New Roman"/>
              </a:rPr>
              <a:t> </a:t>
            </a:r>
            <a:r>
              <a:rPr sz="3000" b="1" dirty="0">
                <a:solidFill>
                  <a:srgbClr val="333399"/>
                </a:solidFill>
                <a:latin typeface="Times New Roman"/>
                <a:cs typeface="Times New Roman"/>
              </a:rPr>
              <a:t>di</a:t>
            </a:r>
            <a:r>
              <a:rPr sz="3000" b="1" spc="-5" dirty="0">
                <a:solidFill>
                  <a:srgbClr val="333399"/>
                </a:solidFill>
                <a:latin typeface="Times New Roman"/>
                <a:cs typeface="Times New Roman"/>
              </a:rPr>
              <a:t> diversa</a:t>
            </a:r>
            <a:r>
              <a:rPr sz="3000" b="1" dirty="0">
                <a:solidFill>
                  <a:srgbClr val="333399"/>
                </a:solidFill>
                <a:latin typeface="Times New Roman"/>
                <a:cs typeface="Times New Roman"/>
              </a:rPr>
              <a:t> </a:t>
            </a:r>
            <a:r>
              <a:rPr sz="3000" b="1" spc="-5" dirty="0">
                <a:solidFill>
                  <a:srgbClr val="333399"/>
                </a:solidFill>
                <a:latin typeface="Times New Roman"/>
                <a:cs typeface="Times New Roman"/>
              </a:rPr>
              <a:t>tipologia</a:t>
            </a:r>
            <a:endParaRPr sz="3000" dirty="0">
              <a:latin typeface="Times New Roman"/>
              <a:cs typeface="Times New Roman"/>
            </a:endParaRPr>
          </a:p>
          <a:p>
            <a:pPr marL="457200" marR="459105" indent="-457200">
              <a:lnSpc>
                <a:spcPts val="3450"/>
              </a:lnSpc>
              <a:spcBef>
                <a:spcPts val="1700"/>
              </a:spcBef>
              <a:buSzPct val="106666"/>
              <a:buFont typeface="Arial" panose="020B0604020202020204" pitchFamily="34" charset="0"/>
              <a:buChar char="•"/>
              <a:tabLst>
                <a:tab pos="716915" algn="l"/>
                <a:tab pos="718185" algn="l"/>
              </a:tabLst>
            </a:pPr>
            <a:r>
              <a:rPr sz="3000" b="1" spc="-5" dirty="0">
                <a:solidFill>
                  <a:srgbClr val="333399"/>
                </a:solidFill>
                <a:latin typeface="Times New Roman"/>
                <a:cs typeface="Times New Roman"/>
              </a:rPr>
              <a:t>anche persone apparentemente illese </a:t>
            </a:r>
            <a:r>
              <a:rPr sz="3000" b="1" dirty="0">
                <a:solidFill>
                  <a:srgbClr val="333399"/>
                </a:solidFill>
                <a:latin typeface="Times New Roman"/>
                <a:cs typeface="Times New Roman"/>
              </a:rPr>
              <a:t>possono </a:t>
            </a:r>
            <a:r>
              <a:rPr sz="3000" b="1" spc="-735" dirty="0">
                <a:solidFill>
                  <a:srgbClr val="333399"/>
                </a:solidFill>
                <a:latin typeface="Times New Roman"/>
                <a:cs typeface="Times New Roman"/>
              </a:rPr>
              <a:t> </a:t>
            </a:r>
            <a:r>
              <a:rPr sz="3000" b="1" spc="-10" dirty="0">
                <a:solidFill>
                  <a:srgbClr val="333399"/>
                </a:solidFill>
                <a:latin typeface="Times New Roman"/>
                <a:cs typeface="Times New Roman"/>
              </a:rPr>
              <a:t>peggiorare </a:t>
            </a:r>
            <a:r>
              <a:rPr sz="3000" b="1" spc="-5" dirty="0">
                <a:solidFill>
                  <a:srgbClr val="333399"/>
                </a:solidFill>
                <a:latin typeface="Times New Roman"/>
                <a:cs typeface="Times New Roman"/>
              </a:rPr>
              <a:t>successivamente</a:t>
            </a:r>
            <a:endParaRPr sz="3000" dirty="0">
              <a:latin typeface="Times New Roman"/>
              <a:cs typeface="Times New Roman"/>
            </a:endParaRPr>
          </a:p>
          <a:p>
            <a:pPr marL="361950" marR="104139" indent="-361950">
              <a:lnSpc>
                <a:spcPts val="3450"/>
              </a:lnSpc>
              <a:spcBef>
                <a:spcPts val="1700"/>
              </a:spcBef>
              <a:buSzPct val="106666"/>
              <a:buFont typeface="Times New Roman"/>
              <a:buChar char="•"/>
              <a:tabLst>
                <a:tab pos="361950" algn="l"/>
                <a:tab pos="362585" algn="l"/>
              </a:tabLst>
            </a:pPr>
            <a:r>
              <a:rPr lang="it-IT" sz="3000" b="1" dirty="0">
                <a:solidFill>
                  <a:srgbClr val="333399"/>
                </a:solidFill>
                <a:latin typeface="Times New Roman"/>
                <a:cs typeface="Times New Roman"/>
              </a:rPr>
              <a:t> </a:t>
            </a:r>
            <a:r>
              <a:rPr sz="3000" b="1" dirty="0" err="1">
                <a:solidFill>
                  <a:srgbClr val="333399"/>
                </a:solidFill>
                <a:latin typeface="Times New Roman"/>
                <a:cs typeface="Times New Roman"/>
              </a:rPr>
              <a:t>i</a:t>
            </a:r>
            <a:r>
              <a:rPr sz="3000" b="1" spc="-5" dirty="0">
                <a:solidFill>
                  <a:srgbClr val="333399"/>
                </a:solidFill>
                <a:latin typeface="Times New Roman"/>
                <a:cs typeface="Times New Roman"/>
              </a:rPr>
              <a:t> rischi</a:t>
            </a:r>
            <a:r>
              <a:rPr sz="3000" b="1" dirty="0">
                <a:solidFill>
                  <a:srgbClr val="333399"/>
                </a:solidFill>
                <a:latin typeface="Times New Roman"/>
                <a:cs typeface="Times New Roman"/>
              </a:rPr>
              <a:t> </a:t>
            </a:r>
            <a:r>
              <a:rPr sz="3000" b="1" spc="-5" dirty="0">
                <a:solidFill>
                  <a:srgbClr val="333399"/>
                </a:solidFill>
                <a:latin typeface="Times New Roman"/>
                <a:cs typeface="Times New Roman"/>
              </a:rPr>
              <a:t>connessi</a:t>
            </a:r>
            <a:r>
              <a:rPr sz="3000" b="1" dirty="0">
                <a:solidFill>
                  <a:srgbClr val="333399"/>
                </a:solidFill>
                <a:latin typeface="Times New Roman"/>
                <a:cs typeface="Times New Roman"/>
              </a:rPr>
              <a:t> </a:t>
            </a:r>
            <a:r>
              <a:rPr sz="3000" b="1" spc="-5" dirty="0">
                <a:solidFill>
                  <a:srgbClr val="333399"/>
                </a:solidFill>
                <a:latin typeface="Times New Roman"/>
                <a:cs typeface="Times New Roman"/>
              </a:rPr>
              <a:t>all’incendio</a:t>
            </a:r>
            <a:r>
              <a:rPr sz="3000" b="1" spc="5" dirty="0">
                <a:solidFill>
                  <a:srgbClr val="333399"/>
                </a:solidFill>
                <a:latin typeface="Times New Roman"/>
                <a:cs typeface="Times New Roman"/>
              </a:rPr>
              <a:t> </a:t>
            </a:r>
            <a:r>
              <a:rPr sz="3000" b="1" dirty="0" err="1">
                <a:solidFill>
                  <a:srgbClr val="333399"/>
                </a:solidFill>
                <a:latin typeface="Times New Roman"/>
                <a:cs typeface="Times New Roman"/>
              </a:rPr>
              <a:t>possono</a:t>
            </a:r>
            <a:r>
              <a:rPr sz="3000" b="1" dirty="0">
                <a:solidFill>
                  <a:srgbClr val="333399"/>
                </a:solidFill>
                <a:latin typeface="Times New Roman"/>
                <a:cs typeface="Times New Roman"/>
              </a:rPr>
              <a:t> </a:t>
            </a:r>
            <a:r>
              <a:rPr lang="it-IT" sz="3000" b="1" dirty="0">
                <a:solidFill>
                  <a:srgbClr val="333399"/>
                </a:solidFill>
                <a:latin typeface="Times New Roman"/>
                <a:cs typeface="Times New Roman"/>
              </a:rPr>
              <a:t> 			</a:t>
            </a:r>
            <a:r>
              <a:rPr sz="3000" b="1" spc="-10" dirty="0" err="1">
                <a:solidFill>
                  <a:srgbClr val="333399"/>
                </a:solidFill>
                <a:latin typeface="Times New Roman"/>
                <a:cs typeface="Times New Roman"/>
              </a:rPr>
              <a:t>danneggiare</a:t>
            </a:r>
            <a:r>
              <a:rPr sz="3000" b="1" spc="-10" dirty="0">
                <a:solidFill>
                  <a:srgbClr val="333399"/>
                </a:solidFill>
                <a:latin typeface="Times New Roman"/>
                <a:cs typeface="Times New Roman"/>
              </a:rPr>
              <a:t> </a:t>
            </a:r>
            <a:r>
              <a:rPr sz="3000" b="1" spc="-735" dirty="0">
                <a:solidFill>
                  <a:srgbClr val="333399"/>
                </a:solidFill>
                <a:latin typeface="Times New Roman"/>
                <a:cs typeface="Times New Roman"/>
              </a:rPr>
              <a:t> </a:t>
            </a:r>
            <a:r>
              <a:rPr sz="3000" b="1" spc="-5" dirty="0">
                <a:solidFill>
                  <a:srgbClr val="333399"/>
                </a:solidFill>
                <a:latin typeface="Times New Roman"/>
                <a:cs typeface="Times New Roman"/>
              </a:rPr>
              <a:t>gli</a:t>
            </a:r>
            <a:r>
              <a:rPr sz="3000" b="1" spc="-10" dirty="0">
                <a:solidFill>
                  <a:srgbClr val="333399"/>
                </a:solidFill>
                <a:latin typeface="Times New Roman"/>
                <a:cs typeface="Times New Roman"/>
              </a:rPr>
              <a:t> </a:t>
            </a:r>
            <a:r>
              <a:rPr sz="3000" b="1" spc="-5" dirty="0">
                <a:solidFill>
                  <a:srgbClr val="333399"/>
                </a:solidFill>
                <a:latin typeface="Times New Roman"/>
                <a:cs typeface="Times New Roman"/>
              </a:rPr>
              <a:t>stessi soccorritori</a:t>
            </a:r>
            <a:endParaRPr sz="3000" dirty="0">
              <a:latin typeface="Times New Roman"/>
              <a:cs typeface="Times New Roman"/>
            </a:endParaRPr>
          </a:p>
        </p:txBody>
      </p:sp>
      <p:sp>
        <p:nvSpPr>
          <p:cNvPr id="3" name="object 3"/>
          <p:cNvSpPr txBox="1">
            <a:spLocks noGrp="1"/>
          </p:cNvSpPr>
          <p:nvPr>
            <p:ph type="title"/>
          </p:nvPr>
        </p:nvSpPr>
        <p:spPr>
          <a:prstGeom prst="rect">
            <a:avLst/>
          </a:prstGeom>
        </p:spPr>
        <p:txBody>
          <a:bodyPr vert="horz" wrap="square" lIns="0" tIns="589819" rIns="0" bIns="0" rtlCol="0">
            <a:spAutoFit/>
          </a:bodyPr>
          <a:lstStyle/>
          <a:p>
            <a:pPr marL="2346960" marR="5080" indent="-2018030">
              <a:lnSpc>
                <a:spcPts val="3400"/>
              </a:lnSpc>
              <a:spcBef>
                <a:spcPts val="380"/>
              </a:spcBef>
            </a:pPr>
            <a:r>
              <a:rPr sz="3000" b="1" spc="-5" dirty="0">
                <a:solidFill>
                  <a:srgbClr val="FF0000"/>
                </a:solidFill>
                <a:latin typeface="Times New Roman"/>
                <a:cs typeface="Times New Roman"/>
              </a:rPr>
              <a:t>Nel</a:t>
            </a:r>
            <a:r>
              <a:rPr sz="3000" b="1" spc="-10" dirty="0">
                <a:solidFill>
                  <a:srgbClr val="FF0000"/>
                </a:solidFill>
                <a:latin typeface="Times New Roman"/>
                <a:cs typeface="Times New Roman"/>
              </a:rPr>
              <a:t> </a:t>
            </a:r>
            <a:r>
              <a:rPr sz="3000" b="1" spc="-15" dirty="0">
                <a:solidFill>
                  <a:srgbClr val="FF0000"/>
                </a:solidFill>
                <a:latin typeface="Times New Roman"/>
                <a:cs typeface="Times New Roman"/>
              </a:rPr>
              <a:t>soccorrere</a:t>
            </a:r>
            <a:r>
              <a:rPr sz="3000" b="1" spc="-5" dirty="0">
                <a:solidFill>
                  <a:srgbClr val="FF0000"/>
                </a:solidFill>
                <a:latin typeface="Times New Roman"/>
                <a:cs typeface="Times New Roman"/>
              </a:rPr>
              <a:t> chi </a:t>
            </a:r>
            <a:r>
              <a:rPr sz="3000" b="1" dirty="0">
                <a:solidFill>
                  <a:srgbClr val="FF0000"/>
                </a:solidFill>
                <a:latin typeface="Times New Roman"/>
                <a:cs typeface="Times New Roman"/>
              </a:rPr>
              <a:t>è</a:t>
            </a:r>
            <a:r>
              <a:rPr sz="3000" b="1" spc="-5" dirty="0">
                <a:solidFill>
                  <a:srgbClr val="FF0000"/>
                </a:solidFill>
                <a:latin typeface="Times New Roman"/>
                <a:cs typeface="Times New Roman"/>
              </a:rPr>
              <a:t> </a:t>
            </a:r>
            <a:r>
              <a:rPr sz="3000" b="1" dirty="0">
                <a:solidFill>
                  <a:srgbClr val="FF0000"/>
                </a:solidFill>
                <a:latin typeface="Times New Roman"/>
                <a:cs typeface="Times New Roman"/>
              </a:rPr>
              <a:t>stato </a:t>
            </a:r>
            <a:r>
              <a:rPr sz="3000" b="1" spc="-5" dirty="0">
                <a:solidFill>
                  <a:srgbClr val="FF0000"/>
                </a:solidFill>
                <a:latin typeface="Times New Roman"/>
                <a:cs typeface="Times New Roman"/>
              </a:rPr>
              <a:t>coinvolto</a:t>
            </a:r>
            <a:r>
              <a:rPr sz="3000" b="1" dirty="0">
                <a:solidFill>
                  <a:srgbClr val="FF0000"/>
                </a:solidFill>
                <a:latin typeface="Times New Roman"/>
                <a:cs typeface="Times New Roman"/>
              </a:rPr>
              <a:t> </a:t>
            </a:r>
            <a:r>
              <a:rPr sz="3000" b="1" spc="-5" dirty="0">
                <a:solidFill>
                  <a:srgbClr val="FF0000"/>
                </a:solidFill>
                <a:latin typeface="Times New Roman"/>
                <a:cs typeface="Times New Roman"/>
              </a:rPr>
              <a:t>in</a:t>
            </a:r>
            <a:r>
              <a:rPr sz="3000" b="1" dirty="0">
                <a:solidFill>
                  <a:srgbClr val="FF0000"/>
                </a:solidFill>
                <a:latin typeface="Times New Roman"/>
                <a:cs typeface="Times New Roman"/>
              </a:rPr>
              <a:t> un </a:t>
            </a:r>
            <a:r>
              <a:rPr sz="3000" b="1" spc="-5" dirty="0">
                <a:solidFill>
                  <a:srgbClr val="FF0000"/>
                </a:solidFill>
                <a:latin typeface="Times New Roman"/>
                <a:cs typeface="Times New Roman"/>
              </a:rPr>
              <a:t>incendio </a:t>
            </a:r>
            <a:r>
              <a:rPr sz="3000" b="1" spc="-735" dirty="0">
                <a:solidFill>
                  <a:srgbClr val="FF0000"/>
                </a:solidFill>
                <a:latin typeface="Times New Roman"/>
                <a:cs typeface="Times New Roman"/>
              </a:rPr>
              <a:t> </a:t>
            </a:r>
            <a:r>
              <a:rPr sz="3000" b="1" spc="-5" dirty="0">
                <a:solidFill>
                  <a:srgbClr val="FF0000"/>
                </a:solidFill>
                <a:latin typeface="Times New Roman"/>
                <a:cs typeface="Times New Roman"/>
              </a:rPr>
              <a:t>bisogna </a:t>
            </a:r>
            <a:r>
              <a:rPr sz="3000" b="1" spc="-10" dirty="0">
                <a:solidFill>
                  <a:srgbClr val="FF0000"/>
                </a:solidFill>
                <a:latin typeface="Times New Roman"/>
                <a:cs typeface="Times New Roman"/>
              </a:rPr>
              <a:t>considerare</a:t>
            </a:r>
            <a:r>
              <a:rPr sz="3000" b="1" spc="-5" dirty="0">
                <a:solidFill>
                  <a:srgbClr val="FF0000"/>
                </a:solidFill>
                <a:latin typeface="Times New Roman"/>
                <a:cs typeface="Times New Roman"/>
              </a:rPr>
              <a:t> che:</a:t>
            </a:r>
            <a:endParaRPr sz="3000" dirty="0">
              <a:latin typeface="Times New Roman"/>
              <a:cs typeface="Times New Roman"/>
            </a:endParaRPr>
          </a:p>
        </p:txBody>
      </p:sp>
      <p:pic>
        <p:nvPicPr>
          <p:cNvPr id="5" name="object 5"/>
          <p:cNvPicPr/>
          <p:nvPr/>
        </p:nvPicPr>
        <p:blipFill>
          <a:blip r:embed="rId3" cstate="print"/>
          <a:stretch>
            <a:fillRect/>
          </a:stretch>
        </p:blipFill>
        <p:spPr>
          <a:xfrm>
            <a:off x="762000" y="908195"/>
            <a:ext cx="1066800" cy="2236787"/>
          </a:xfrm>
          <a:prstGeom prst="rect">
            <a:avLst/>
          </a:prstGeom>
        </p:spPr>
      </p:pic>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71835" y="2295128"/>
            <a:ext cx="1200150" cy="513080"/>
          </a:xfrm>
          <a:prstGeom prst="rect">
            <a:avLst/>
          </a:prstGeom>
        </p:spPr>
        <p:txBody>
          <a:bodyPr vert="horz" wrap="square" lIns="0" tIns="12700" rIns="0" bIns="0" rtlCol="0">
            <a:spAutoFit/>
          </a:bodyPr>
          <a:lstStyle/>
          <a:p>
            <a:pPr marL="12700">
              <a:lnSpc>
                <a:spcPct val="100000"/>
              </a:lnSpc>
              <a:spcBef>
                <a:spcPts val="100"/>
              </a:spcBef>
            </a:pPr>
            <a:r>
              <a:rPr sz="3200" b="1" spc="-5" dirty="0">
                <a:solidFill>
                  <a:srgbClr val="FF0066"/>
                </a:solidFill>
                <a:latin typeface="Times New Roman"/>
                <a:cs typeface="Times New Roman"/>
              </a:rPr>
              <a:t>ustioni</a:t>
            </a:r>
            <a:endParaRPr sz="3200">
              <a:latin typeface="Times New Roman"/>
              <a:cs typeface="Times New Roman"/>
            </a:endParaRPr>
          </a:p>
        </p:txBody>
      </p:sp>
      <p:sp>
        <p:nvSpPr>
          <p:cNvPr id="3" name="object 3"/>
          <p:cNvSpPr txBox="1"/>
          <p:nvPr/>
        </p:nvSpPr>
        <p:spPr>
          <a:xfrm>
            <a:off x="3573760" y="2295128"/>
            <a:ext cx="2000885" cy="513080"/>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FF0066"/>
                </a:solidFill>
                <a:latin typeface="Times New Roman"/>
                <a:cs typeface="Times New Roman"/>
              </a:rPr>
              <a:t>fumi</a:t>
            </a:r>
            <a:r>
              <a:rPr sz="3200" b="1" spc="-75" dirty="0">
                <a:solidFill>
                  <a:srgbClr val="FF0066"/>
                </a:solidFill>
                <a:latin typeface="Times New Roman"/>
                <a:cs typeface="Times New Roman"/>
              </a:rPr>
              <a:t> </a:t>
            </a:r>
            <a:r>
              <a:rPr sz="3200" b="1" spc="-5" dirty="0">
                <a:solidFill>
                  <a:srgbClr val="FF0066"/>
                </a:solidFill>
                <a:latin typeface="Times New Roman"/>
                <a:cs typeface="Times New Roman"/>
              </a:rPr>
              <a:t>tossici</a:t>
            </a:r>
            <a:endParaRPr sz="3200">
              <a:latin typeface="Times New Roman"/>
              <a:cs typeface="Times New Roman"/>
            </a:endParaRPr>
          </a:p>
        </p:txBody>
      </p:sp>
      <p:sp>
        <p:nvSpPr>
          <p:cNvPr id="4" name="object 4"/>
          <p:cNvSpPr txBox="1"/>
          <p:nvPr/>
        </p:nvSpPr>
        <p:spPr>
          <a:xfrm>
            <a:off x="7231360" y="2295128"/>
            <a:ext cx="1222375" cy="513080"/>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FF0066"/>
                </a:solidFill>
                <a:latin typeface="Times New Roman"/>
                <a:cs typeface="Times New Roman"/>
              </a:rPr>
              <a:t>t</a:t>
            </a:r>
            <a:r>
              <a:rPr sz="3200" b="1" spc="-5" dirty="0">
                <a:solidFill>
                  <a:srgbClr val="FF0066"/>
                </a:solidFill>
                <a:latin typeface="Times New Roman"/>
                <a:cs typeface="Times New Roman"/>
              </a:rPr>
              <a:t>r</a:t>
            </a:r>
            <a:r>
              <a:rPr sz="3200" b="1" dirty="0">
                <a:solidFill>
                  <a:srgbClr val="FF0066"/>
                </a:solidFill>
                <a:latin typeface="Times New Roman"/>
                <a:cs typeface="Times New Roman"/>
              </a:rPr>
              <a:t>aumi</a:t>
            </a:r>
            <a:endParaRPr sz="3200">
              <a:latin typeface="Times New Roman"/>
              <a:cs typeface="Times New Roman"/>
            </a:endParaRPr>
          </a:p>
        </p:txBody>
      </p:sp>
      <p:sp>
        <p:nvSpPr>
          <p:cNvPr id="5" name="object 5"/>
          <p:cNvSpPr txBox="1"/>
          <p:nvPr/>
        </p:nvSpPr>
        <p:spPr>
          <a:xfrm>
            <a:off x="192854" y="3655717"/>
            <a:ext cx="8971280" cy="2498120"/>
          </a:xfrm>
          <a:prstGeom prst="rect">
            <a:avLst/>
          </a:prstGeom>
        </p:spPr>
        <p:txBody>
          <a:bodyPr vert="horz" wrap="square" lIns="0" tIns="12700" rIns="0" bIns="0" rtlCol="0">
            <a:spAutoFit/>
          </a:bodyPr>
          <a:lstStyle/>
          <a:p>
            <a:pPr marR="464184" algn="ctr">
              <a:lnSpc>
                <a:spcPct val="100000"/>
              </a:lnSpc>
              <a:spcBef>
                <a:spcPts val="100"/>
              </a:spcBef>
            </a:pPr>
            <a:r>
              <a:rPr lang="it-IT" sz="3200" b="1" spc="-5" dirty="0">
                <a:solidFill>
                  <a:srgbClr val="FF0066"/>
                </a:solidFill>
                <a:latin typeface="Times New Roman"/>
                <a:cs typeface="Times New Roman"/>
              </a:rPr>
              <a:t>V</a:t>
            </a:r>
            <a:r>
              <a:rPr sz="3200" b="1" spc="-5" dirty="0" err="1">
                <a:solidFill>
                  <a:srgbClr val="FF0066"/>
                </a:solidFill>
                <a:latin typeface="Times New Roman"/>
                <a:cs typeface="Times New Roman"/>
              </a:rPr>
              <a:t>ittima</a:t>
            </a:r>
            <a:br>
              <a:rPr lang="it-IT" sz="1000" b="1" spc="-5" dirty="0">
                <a:solidFill>
                  <a:srgbClr val="FF0066"/>
                </a:solidFill>
                <a:latin typeface="Times New Roman"/>
                <a:cs typeface="Times New Roman"/>
              </a:rPr>
            </a:br>
            <a:endParaRPr sz="1000" dirty="0">
              <a:latin typeface="Times New Roman"/>
              <a:cs typeface="Times New Roman"/>
            </a:endParaRPr>
          </a:p>
          <a:p>
            <a:pPr marL="12700" marR="5080">
              <a:lnSpc>
                <a:spcPts val="3200"/>
              </a:lnSpc>
            </a:pPr>
            <a:r>
              <a:rPr sz="2800" b="1" spc="-5" dirty="0">
                <a:solidFill>
                  <a:srgbClr val="333399"/>
                </a:solidFill>
                <a:latin typeface="Times New Roman"/>
                <a:cs typeface="Times New Roman"/>
              </a:rPr>
              <a:t>la</a:t>
            </a:r>
            <a:r>
              <a:rPr sz="2800" b="1" spc="5" dirty="0">
                <a:solidFill>
                  <a:srgbClr val="333399"/>
                </a:solidFill>
                <a:latin typeface="Times New Roman"/>
                <a:cs typeface="Times New Roman"/>
              </a:rPr>
              <a:t> </a:t>
            </a:r>
            <a:r>
              <a:rPr sz="2800" b="1" spc="-5" dirty="0">
                <a:solidFill>
                  <a:srgbClr val="333399"/>
                </a:solidFill>
                <a:latin typeface="Times New Roman"/>
                <a:cs typeface="Times New Roman"/>
              </a:rPr>
              <a:t>vittima</a:t>
            </a:r>
            <a:r>
              <a:rPr sz="2800" b="1" spc="5" dirty="0">
                <a:solidFill>
                  <a:srgbClr val="333399"/>
                </a:solidFill>
                <a:latin typeface="Times New Roman"/>
                <a:cs typeface="Times New Roman"/>
              </a:rPr>
              <a:t> </a:t>
            </a:r>
            <a:r>
              <a:rPr sz="2800" b="1" dirty="0">
                <a:solidFill>
                  <a:srgbClr val="333399"/>
                </a:solidFill>
                <a:latin typeface="Times New Roman"/>
                <a:cs typeface="Times New Roman"/>
              </a:rPr>
              <a:t>di un</a:t>
            </a:r>
            <a:r>
              <a:rPr sz="2800" b="1" spc="5" dirty="0">
                <a:solidFill>
                  <a:srgbClr val="333399"/>
                </a:solidFill>
                <a:latin typeface="Times New Roman"/>
                <a:cs typeface="Times New Roman"/>
              </a:rPr>
              <a:t> </a:t>
            </a:r>
            <a:r>
              <a:rPr sz="2800" b="1" spc="-5" dirty="0">
                <a:solidFill>
                  <a:srgbClr val="333399"/>
                </a:solidFill>
                <a:latin typeface="Times New Roman"/>
                <a:cs typeface="Times New Roman"/>
              </a:rPr>
              <a:t>incendio</a:t>
            </a:r>
            <a:r>
              <a:rPr sz="2800" b="1" spc="10" dirty="0">
                <a:solidFill>
                  <a:srgbClr val="333399"/>
                </a:solidFill>
                <a:latin typeface="Times New Roman"/>
                <a:cs typeface="Times New Roman"/>
              </a:rPr>
              <a:t> </a:t>
            </a:r>
            <a:r>
              <a:rPr sz="2800" b="1" dirty="0">
                <a:solidFill>
                  <a:srgbClr val="333399"/>
                </a:solidFill>
                <a:latin typeface="Times New Roman"/>
                <a:cs typeface="Times New Roman"/>
              </a:rPr>
              <a:t>può</a:t>
            </a:r>
            <a:r>
              <a:rPr sz="2800" b="1" spc="5" dirty="0">
                <a:solidFill>
                  <a:srgbClr val="333399"/>
                </a:solidFill>
                <a:latin typeface="Times New Roman"/>
                <a:cs typeface="Times New Roman"/>
              </a:rPr>
              <a:t> </a:t>
            </a:r>
            <a:r>
              <a:rPr sz="2800" b="1" spc="-15" dirty="0">
                <a:solidFill>
                  <a:srgbClr val="333399"/>
                </a:solidFill>
                <a:latin typeface="Times New Roman"/>
                <a:cs typeface="Times New Roman"/>
              </a:rPr>
              <a:t>essere</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intossicata</a:t>
            </a:r>
            <a:r>
              <a:rPr sz="2800" b="1" spc="5" dirty="0">
                <a:solidFill>
                  <a:srgbClr val="333399"/>
                </a:solidFill>
                <a:latin typeface="Times New Roman"/>
                <a:cs typeface="Times New Roman"/>
              </a:rPr>
              <a:t> </a:t>
            </a:r>
            <a:r>
              <a:rPr sz="2800" b="1" spc="-5" dirty="0">
                <a:solidFill>
                  <a:srgbClr val="333399"/>
                </a:solidFill>
                <a:latin typeface="Times New Roman"/>
                <a:cs typeface="Times New Roman"/>
              </a:rPr>
              <a:t>senza</a:t>
            </a:r>
            <a:r>
              <a:rPr sz="2800" b="1" spc="5" dirty="0">
                <a:solidFill>
                  <a:srgbClr val="333399"/>
                </a:solidFill>
                <a:latin typeface="Times New Roman"/>
                <a:cs typeface="Times New Roman"/>
              </a:rPr>
              <a:t> </a:t>
            </a:r>
            <a:r>
              <a:rPr sz="2800" b="1" spc="-15" dirty="0">
                <a:solidFill>
                  <a:srgbClr val="333399"/>
                </a:solidFill>
                <a:latin typeface="Times New Roman"/>
                <a:cs typeface="Times New Roman"/>
              </a:rPr>
              <a:t>essere </a:t>
            </a:r>
            <a:r>
              <a:rPr sz="2800" b="1" spc="-685" dirty="0">
                <a:solidFill>
                  <a:srgbClr val="333399"/>
                </a:solidFill>
                <a:latin typeface="Times New Roman"/>
                <a:cs typeface="Times New Roman"/>
              </a:rPr>
              <a:t> </a:t>
            </a:r>
            <a:r>
              <a:rPr sz="2800" b="1" spc="-5" dirty="0">
                <a:solidFill>
                  <a:srgbClr val="333399"/>
                </a:solidFill>
                <a:latin typeface="Times New Roman"/>
                <a:cs typeface="Times New Roman"/>
              </a:rPr>
              <a:t>ustionata,</a:t>
            </a:r>
            <a:r>
              <a:rPr sz="2800" b="1" dirty="0">
                <a:solidFill>
                  <a:srgbClr val="333399"/>
                </a:solidFill>
                <a:latin typeface="Times New Roman"/>
                <a:cs typeface="Times New Roman"/>
              </a:rPr>
              <a:t> al</a:t>
            </a:r>
            <a:r>
              <a:rPr sz="2800" b="1" spc="-5" dirty="0">
                <a:solidFill>
                  <a:srgbClr val="333399"/>
                </a:solidFill>
                <a:latin typeface="Times New Roman"/>
                <a:cs typeface="Times New Roman"/>
              </a:rPr>
              <a:t> contrario</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ustioni gravi </a:t>
            </a:r>
            <a:r>
              <a:rPr sz="2800" b="1" dirty="0">
                <a:solidFill>
                  <a:srgbClr val="333399"/>
                </a:solidFill>
                <a:latin typeface="Times New Roman"/>
                <a:cs typeface="Times New Roman"/>
              </a:rPr>
              <a:t>sono </a:t>
            </a:r>
            <a:r>
              <a:rPr sz="2800" b="1" spc="-10" dirty="0">
                <a:solidFill>
                  <a:srgbClr val="333399"/>
                </a:solidFill>
                <a:latin typeface="Times New Roman"/>
                <a:cs typeface="Times New Roman"/>
              </a:rPr>
              <a:t>sempre </a:t>
            </a:r>
            <a:r>
              <a:rPr sz="2800" b="1" spc="-5" dirty="0">
                <a:solidFill>
                  <a:srgbClr val="333399"/>
                </a:solidFill>
                <a:latin typeface="Times New Roman"/>
                <a:cs typeface="Times New Roman"/>
              </a:rPr>
              <a:t> concomitanti con</a:t>
            </a:r>
            <a:r>
              <a:rPr sz="2800" b="1" dirty="0">
                <a:solidFill>
                  <a:srgbClr val="333399"/>
                </a:solidFill>
                <a:latin typeface="Times New Roman"/>
                <a:cs typeface="Times New Roman"/>
              </a:rPr>
              <a:t> una </a:t>
            </a:r>
            <a:r>
              <a:rPr sz="2800" b="1" spc="-5" dirty="0">
                <a:solidFill>
                  <a:srgbClr val="333399"/>
                </a:solidFill>
                <a:latin typeface="Times New Roman"/>
                <a:cs typeface="Times New Roman"/>
              </a:rPr>
              <a:t>intossicazione </a:t>
            </a:r>
            <a:r>
              <a:rPr sz="2800" b="1" dirty="0">
                <a:solidFill>
                  <a:srgbClr val="333399"/>
                </a:solidFill>
                <a:latin typeface="Times New Roman"/>
                <a:cs typeface="Times New Roman"/>
              </a:rPr>
              <a:t>da fumo</a:t>
            </a:r>
            <a:endParaRPr sz="2800" dirty="0">
              <a:latin typeface="Times New Roman"/>
              <a:cs typeface="Times New Roman"/>
            </a:endParaRPr>
          </a:p>
          <a:p>
            <a:pPr marL="243840" algn="ctr">
              <a:lnSpc>
                <a:spcPct val="100000"/>
              </a:lnSpc>
              <a:spcBef>
                <a:spcPts val="860"/>
              </a:spcBef>
            </a:pPr>
            <a:r>
              <a:rPr sz="3200" b="1" spc="-35" dirty="0">
                <a:solidFill>
                  <a:srgbClr val="008080"/>
                </a:solidFill>
                <a:latin typeface="Times New Roman"/>
                <a:cs typeface="Times New Roman"/>
              </a:rPr>
              <a:t>USTIONATO</a:t>
            </a:r>
            <a:r>
              <a:rPr sz="3200" b="1" spc="-30" dirty="0">
                <a:solidFill>
                  <a:srgbClr val="008080"/>
                </a:solidFill>
                <a:latin typeface="Times New Roman"/>
                <a:cs typeface="Times New Roman"/>
              </a:rPr>
              <a:t> </a:t>
            </a:r>
            <a:r>
              <a:rPr sz="3200" b="1" dirty="0">
                <a:solidFill>
                  <a:srgbClr val="008080"/>
                </a:solidFill>
                <a:latin typeface="Times New Roman"/>
                <a:cs typeface="Times New Roman"/>
              </a:rPr>
              <a:t>=</a:t>
            </a:r>
            <a:r>
              <a:rPr sz="3200" b="1" spc="-20" dirty="0">
                <a:solidFill>
                  <a:srgbClr val="008080"/>
                </a:solidFill>
                <a:latin typeface="Times New Roman"/>
                <a:cs typeface="Times New Roman"/>
              </a:rPr>
              <a:t> </a:t>
            </a:r>
            <a:r>
              <a:rPr sz="3200" b="1" spc="-35" dirty="0">
                <a:solidFill>
                  <a:srgbClr val="008080"/>
                </a:solidFill>
                <a:latin typeface="Times New Roman"/>
                <a:cs typeface="Times New Roman"/>
              </a:rPr>
              <a:t>INTOSSICATO</a:t>
            </a:r>
            <a:endParaRPr sz="3200" dirty="0">
              <a:latin typeface="Times New Roman"/>
              <a:cs typeface="Times New Roman"/>
            </a:endParaRPr>
          </a:p>
        </p:txBody>
      </p:sp>
      <p:grpSp>
        <p:nvGrpSpPr>
          <p:cNvPr id="6" name="object 6"/>
          <p:cNvGrpSpPr/>
          <p:nvPr/>
        </p:nvGrpSpPr>
        <p:grpSpPr>
          <a:xfrm>
            <a:off x="2235667" y="2800414"/>
            <a:ext cx="1174115" cy="997585"/>
            <a:chOff x="2235667" y="2800414"/>
            <a:chExt cx="1174115" cy="997585"/>
          </a:xfrm>
        </p:grpSpPr>
        <p:sp>
          <p:nvSpPr>
            <p:cNvPr id="7" name="object 7"/>
            <p:cNvSpPr/>
            <p:nvPr/>
          </p:nvSpPr>
          <p:spPr>
            <a:xfrm>
              <a:off x="2242017" y="2806764"/>
              <a:ext cx="1161415" cy="984885"/>
            </a:xfrm>
            <a:custGeom>
              <a:avLst/>
              <a:gdLst/>
              <a:ahLst/>
              <a:cxnLst/>
              <a:rect l="l" t="t" r="r" b="b"/>
              <a:pathLst>
                <a:path w="1161414" h="984885">
                  <a:moveTo>
                    <a:pt x="209825" y="0"/>
                  </a:moveTo>
                  <a:lnTo>
                    <a:pt x="0" y="259113"/>
                  </a:lnTo>
                  <a:lnTo>
                    <a:pt x="527983" y="686664"/>
                  </a:lnTo>
                  <a:lnTo>
                    <a:pt x="493029" y="729828"/>
                  </a:lnTo>
                  <a:lnTo>
                    <a:pt x="1160976" y="984738"/>
                  </a:lnTo>
                  <a:lnTo>
                    <a:pt x="800675" y="427551"/>
                  </a:lnTo>
                  <a:lnTo>
                    <a:pt x="737809" y="427551"/>
                  </a:lnTo>
                  <a:lnTo>
                    <a:pt x="209825" y="0"/>
                  </a:lnTo>
                  <a:close/>
                </a:path>
                <a:path w="1161414" h="984885">
                  <a:moveTo>
                    <a:pt x="772763" y="384387"/>
                  </a:moveTo>
                  <a:lnTo>
                    <a:pt x="737809" y="427551"/>
                  </a:lnTo>
                  <a:lnTo>
                    <a:pt x="800675" y="427551"/>
                  </a:lnTo>
                  <a:lnTo>
                    <a:pt x="772763" y="384387"/>
                  </a:lnTo>
                  <a:close/>
                </a:path>
              </a:pathLst>
            </a:custGeom>
            <a:solidFill>
              <a:srgbClr val="BBE0E3"/>
            </a:solidFill>
          </p:spPr>
          <p:txBody>
            <a:bodyPr wrap="square" lIns="0" tIns="0" rIns="0" bIns="0" rtlCol="0"/>
            <a:lstStyle/>
            <a:p>
              <a:endParaRPr/>
            </a:p>
          </p:txBody>
        </p:sp>
        <p:sp>
          <p:nvSpPr>
            <p:cNvPr id="8" name="object 8"/>
            <p:cNvSpPr/>
            <p:nvPr/>
          </p:nvSpPr>
          <p:spPr>
            <a:xfrm>
              <a:off x="2242017" y="2806764"/>
              <a:ext cx="1161415" cy="984885"/>
            </a:xfrm>
            <a:custGeom>
              <a:avLst/>
              <a:gdLst/>
              <a:ahLst/>
              <a:cxnLst/>
              <a:rect l="l" t="t" r="r" b="b"/>
              <a:pathLst>
                <a:path w="1161414" h="984885">
                  <a:moveTo>
                    <a:pt x="493029" y="729829"/>
                  </a:moveTo>
                  <a:lnTo>
                    <a:pt x="527982" y="686665"/>
                  </a:lnTo>
                  <a:lnTo>
                    <a:pt x="0" y="259113"/>
                  </a:lnTo>
                  <a:lnTo>
                    <a:pt x="209825" y="0"/>
                  </a:lnTo>
                  <a:lnTo>
                    <a:pt x="737808" y="427552"/>
                  </a:lnTo>
                  <a:lnTo>
                    <a:pt x="772762" y="384387"/>
                  </a:lnTo>
                  <a:lnTo>
                    <a:pt x="1160976" y="984739"/>
                  </a:lnTo>
                  <a:lnTo>
                    <a:pt x="493029" y="729829"/>
                  </a:lnTo>
                  <a:close/>
                </a:path>
              </a:pathLst>
            </a:custGeom>
            <a:ln w="12700">
              <a:solidFill>
                <a:srgbClr val="000000"/>
              </a:solidFill>
            </a:ln>
          </p:spPr>
          <p:txBody>
            <a:bodyPr wrap="square" lIns="0" tIns="0" rIns="0" bIns="0" rtlCol="0"/>
            <a:lstStyle/>
            <a:p>
              <a:endParaRPr/>
            </a:p>
          </p:txBody>
        </p:sp>
      </p:grpSp>
      <p:grpSp>
        <p:nvGrpSpPr>
          <p:cNvPr id="9" name="object 9"/>
          <p:cNvGrpSpPr/>
          <p:nvPr/>
        </p:nvGrpSpPr>
        <p:grpSpPr>
          <a:xfrm>
            <a:off x="5781966" y="2742495"/>
            <a:ext cx="1198880" cy="963930"/>
            <a:chOff x="5781966" y="2742495"/>
            <a:chExt cx="1198880" cy="963930"/>
          </a:xfrm>
        </p:grpSpPr>
        <p:sp>
          <p:nvSpPr>
            <p:cNvPr id="10" name="object 10"/>
            <p:cNvSpPr/>
            <p:nvPr/>
          </p:nvSpPr>
          <p:spPr>
            <a:xfrm>
              <a:off x="5788317" y="2748845"/>
              <a:ext cx="1186180" cy="951230"/>
            </a:xfrm>
            <a:custGeom>
              <a:avLst/>
              <a:gdLst/>
              <a:ahLst/>
              <a:cxnLst/>
              <a:rect l="l" t="t" r="r" b="b"/>
              <a:pathLst>
                <a:path w="1186179" h="951229">
                  <a:moveTo>
                    <a:pt x="408929" y="364507"/>
                  </a:moveTo>
                  <a:lnTo>
                    <a:pt x="0" y="950945"/>
                  </a:lnTo>
                  <a:lnTo>
                    <a:pt x="676436" y="719500"/>
                  </a:lnTo>
                  <a:lnTo>
                    <a:pt x="643011" y="675143"/>
                  </a:lnTo>
                  <a:lnTo>
                    <a:pt x="996374" y="408865"/>
                  </a:lnTo>
                  <a:lnTo>
                    <a:pt x="442356" y="408865"/>
                  </a:lnTo>
                  <a:lnTo>
                    <a:pt x="408929" y="364507"/>
                  </a:lnTo>
                  <a:close/>
                </a:path>
                <a:path w="1186179" h="951229">
                  <a:moveTo>
                    <a:pt x="984938" y="0"/>
                  </a:moveTo>
                  <a:lnTo>
                    <a:pt x="442356" y="408865"/>
                  </a:lnTo>
                  <a:lnTo>
                    <a:pt x="996374" y="408865"/>
                  </a:lnTo>
                  <a:lnTo>
                    <a:pt x="1185593" y="266278"/>
                  </a:lnTo>
                  <a:lnTo>
                    <a:pt x="984938" y="0"/>
                  </a:lnTo>
                  <a:close/>
                </a:path>
              </a:pathLst>
            </a:custGeom>
            <a:solidFill>
              <a:srgbClr val="BBE0E3"/>
            </a:solidFill>
          </p:spPr>
          <p:txBody>
            <a:bodyPr wrap="square" lIns="0" tIns="0" rIns="0" bIns="0" rtlCol="0"/>
            <a:lstStyle/>
            <a:p>
              <a:endParaRPr/>
            </a:p>
          </p:txBody>
        </p:sp>
        <p:sp>
          <p:nvSpPr>
            <p:cNvPr id="11" name="object 11"/>
            <p:cNvSpPr/>
            <p:nvPr/>
          </p:nvSpPr>
          <p:spPr>
            <a:xfrm>
              <a:off x="5788316" y="2748845"/>
              <a:ext cx="1186180" cy="951230"/>
            </a:xfrm>
            <a:custGeom>
              <a:avLst/>
              <a:gdLst/>
              <a:ahLst/>
              <a:cxnLst/>
              <a:rect l="l" t="t" r="r" b="b"/>
              <a:pathLst>
                <a:path w="1186179" h="951229">
                  <a:moveTo>
                    <a:pt x="408929" y="364507"/>
                  </a:moveTo>
                  <a:lnTo>
                    <a:pt x="442355" y="408865"/>
                  </a:lnTo>
                  <a:lnTo>
                    <a:pt x="984938" y="0"/>
                  </a:lnTo>
                  <a:lnTo>
                    <a:pt x="1185593" y="266277"/>
                  </a:lnTo>
                  <a:lnTo>
                    <a:pt x="643010" y="675143"/>
                  </a:lnTo>
                  <a:lnTo>
                    <a:pt x="676436" y="719501"/>
                  </a:lnTo>
                  <a:lnTo>
                    <a:pt x="0" y="950945"/>
                  </a:lnTo>
                  <a:lnTo>
                    <a:pt x="408929" y="364507"/>
                  </a:lnTo>
                  <a:close/>
                </a:path>
              </a:pathLst>
            </a:custGeom>
            <a:ln w="12699">
              <a:solidFill>
                <a:srgbClr val="000000"/>
              </a:solidFill>
            </a:ln>
          </p:spPr>
          <p:txBody>
            <a:bodyPr wrap="square" lIns="0" tIns="0" rIns="0" bIns="0" rtlCol="0"/>
            <a:lstStyle/>
            <a:p>
              <a:endParaRPr/>
            </a:p>
          </p:txBody>
        </p:sp>
      </p:grpSp>
      <p:sp>
        <p:nvSpPr>
          <p:cNvPr id="12" name="object 12"/>
          <p:cNvSpPr txBox="1">
            <a:spLocks noGrp="1"/>
          </p:cNvSpPr>
          <p:nvPr>
            <p:ph type="title"/>
          </p:nvPr>
        </p:nvSpPr>
        <p:spPr>
          <a:xfrm>
            <a:off x="2569977" y="61069"/>
            <a:ext cx="4217035"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Patologia</a:t>
            </a:r>
            <a:r>
              <a:rPr sz="3600" b="1" spc="-25" dirty="0">
                <a:solidFill>
                  <a:srgbClr val="FF0000"/>
                </a:solidFill>
                <a:latin typeface="Times New Roman"/>
                <a:cs typeface="Times New Roman"/>
              </a:rPr>
              <a:t> </a:t>
            </a:r>
            <a:r>
              <a:rPr sz="3600" b="1" dirty="0">
                <a:solidFill>
                  <a:srgbClr val="FF0000"/>
                </a:solidFill>
                <a:latin typeface="Times New Roman"/>
                <a:cs typeface="Times New Roman"/>
              </a:rPr>
              <a:t>da</a:t>
            </a:r>
            <a:r>
              <a:rPr sz="3600" b="1" spc="-25" dirty="0">
                <a:solidFill>
                  <a:srgbClr val="FF0000"/>
                </a:solidFill>
                <a:latin typeface="Times New Roman"/>
                <a:cs typeface="Times New Roman"/>
              </a:rPr>
              <a:t> </a:t>
            </a:r>
            <a:r>
              <a:rPr sz="3600" b="1" spc="-5" dirty="0">
                <a:solidFill>
                  <a:srgbClr val="FF0000"/>
                </a:solidFill>
                <a:latin typeface="Times New Roman"/>
                <a:cs typeface="Times New Roman"/>
              </a:rPr>
              <a:t>incendio</a:t>
            </a:r>
            <a:endParaRPr sz="3600">
              <a:latin typeface="Times New Roman"/>
              <a:cs typeface="Times New Roman"/>
            </a:endParaRPr>
          </a:p>
        </p:txBody>
      </p:sp>
      <p:pic>
        <p:nvPicPr>
          <p:cNvPr id="13" name="object 13"/>
          <p:cNvPicPr/>
          <p:nvPr/>
        </p:nvPicPr>
        <p:blipFill>
          <a:blip r:embed="rId2" cstate="print"/>
          <a:stretch>
            <a:fillRect/>
          </a:stretch>
        </p:blipFill>
        <p:spPr>
          <a:xfrm>
            <a:off x="611187" y="1268412"/>
            <a:ext cx="1719262" cy="1146175"/>
          </a:xfrm>
          <a:prstGeom prst="rect">
            <a:avLst/>
          </a:prstGeom>
        </p:spPr>
      </p:pic>
      <p:pic>
        <p:nvPicPr>
          <p:cNvPr id="14" name="object 14"/>
          <p:cNvPicPr/>
          <p:nvPr/>
        </p:nvPicPr>
        <p:blipFill>
          <a:blip r:embed="rId3" cstate="print"/>
          <a:stretch>
            <a:fillRect/>
          </a:stretch>
        </p:blipFill>
        <p:spPr>
          <a:xfrm>
            <a:off x="3563937" y="908050"/>
            <a:ext cx="1971675" cy="1476375"/>
          </a:xfrm>
          <a:prstGeom prst="rect">
            <a:avLst/>
          </a:prstGeom>
        </p:spPr>
      </p:pic>
      <p:pic>
        <p:nvPicPr>
          <p:cNvPr id="15" name="object 15"/>
          <p:cNvPicPr/>
          <p:nvPr/>
        </p:nvPicPr>
        <p:blipFill>
          <a:blip r:embed="rId4" cstate="print"/>
          <a:stretch>
            <a:fillRect/>
          </a:stretch>
        </p:blipFill>
        <p:spPr>
          <a:xfrm>
            <a:off x="6732587" y="692150"/>
            <a:ext cx="2154237" cy="174783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6">
            <a:extLst>
              <a:ext uri="{FF2B5EF4-FFF2-40B4-BE49-F238E27FC236}">
                <a16:creationId xmlns:a16="http://schemas.microsoft.com/office/drawing/2014/main" id="{EA997D1F-2D8E-902D-0627-17A89E598FD8}"/>
              </a:ext>
            </a:extLst>
          </p:cNvPr>
          <p:cNvPicPr/>
          <p:nvPr/>
        </p:nvPicPr>
        <p:blipFill>
          <a:blip r:embed="rId2" cstate="print"/>
          <a:stretch>
            <a:fillRect/>
          </a:stretch>
        </p:blipFill>
        <p:spPr>
          <a:xfrm>
            <a:off x="2051050" y="333375"/>
            <a:ext cx="4681537" cy="3890962"/>
          </a:xfrm>
          <a:prstGeom prst="rect">
            <a:avLst/>
          </a:prstGeom>
        </p:spPr>
      </p:pic>
      <p:sp>
        <p:nvSpPr>
          <p:cNvPr id="3" name="object 5">
            <a:extLst>
              <a:ext uri="{FF2B5EF4-FFF2-40B4-BE49-F238E27FC236}">
                <a16:creationId xmlns:a16="http://schemas.microsoft.com/office/drawing/2014/main" id="{180885AF-364F-8F12-14D4-BC3FDDF32C21}"/>
              </a:ext>
            </a:extLst>
          </p:cNvPr>
          <p:cNvSpPr txBox="1"/>
          <p:nvPr/>
        </p:nvSpPr>
        <p:spPr>
          <a:xfrm>
            <a:off x="937964" y="4580036"/>
            <a:ext cx="7228205" cy="1455420"/>
          </a:xfrm>
          <a:prstGeom prst="rect">
            <a:avLst/>
          </a:prstGeom>
        </p:spPr>
        <p:txBody>
          <a:bodyPr vert="horz" wrap="square" lIns="0" tIns="58419" rIns="0" bIns="0" rtlCol="0">
            <a:spAutoFit/>
          </a:bodyPr>
          <a:lstStyle/>
          <a:p>
            <a:pPr marL="2259330" marR="5080" indent="-2247265">
              <a:lnSpc>
                <a:spcPts val="5500"/>
              </a:lnSpc>
              <a:spcBef>
                <a:spcPts val="459"/>
              </a:spcBef>
            </a:pPr>
            <a:r>
              <a:rPr sz="4800" b="1" spc="-5" dirty="0">
                <a:solidFill>
                  <a:srgbClr val="FF0000"/>
                </a:solidFill>
                <a:latin typeface="Arial"/>
                <a:cs typeface="Arial"/>
              </a:rPr>
              <a:t>IL</a:t>
            </a:r>
            <a:r>
              <a:rPr sz="4800" b="1" spc="-105" dirty="0">
                <a:solidFill>
                  <a:srgbClr val="FF0000"/>
                </a:solidFill>
                <a:latin typeface="Arial"/>
                <a:cs typeface="Arial"/>
              </a:rPr>
              <a:t> </a:t>
            </a:r>
            <a:r>
              <a:rPr sz="4800" b="1" spc="-5" dirty="0">
                <a:solidFill>
                  <a:srgbClr val="FF0000"/>
                </a:solidFill>
                <a:latin typeface="Arial"/>
                <a:cs typeface="Arial"/>
              </a:rPr>
              <a:t>PRIMO</a:t>
            </a:r>
            <a:r>
              <a:rPr sz="4800" b="1" spc="-20" dirty="0">
                <a:solidFill>
                  <a:srgbClr val="FF0000"/>
                </a:solidFill>
                <a:latin typeface="Arial"/>
                <a:cs typeface="Arial"/>
              </a:rPr>
              <a:t> </a:t>
            </a:r>
            <a:r>
              <a:rPr sz="4800" b="1" spc="-5" dirty="0">
                <a:solidFill>
                  <a:srgbClr val="FF0000"/>
                </a:solidFill>
                <a:latin typeface="Arial"/>
                <a:cs typeface="Arial"/>
              </a:rPr>
              <a:t>SOCCORSO</a:t>
            </a:r>
            <a:r>
              <a:rPr sz="4800" b="1" spc="-15" dirty="0">
                <a:solidFill>
                  <a:srgbClr val="FF0000"/>
                </a:solidFill>
                <a:latin typeface="Arial"/>
                <a:cs typeface="Arial"/>
              </a:rPr>
              <a:t> </a:t>
            </a:r>
            <a:r>
              <a:rPr sz="4800" b="1" spc="-5" dirty="0">
                <a:solidFill>
                  <a:srgbClr val="FF0000"/>
                </a:solidFill>
                <a:latin typeface="Arial"/>
                <a:cs typeface="Arial"/>
              </a:rPr>
              <a:t>IN </a:t>
            </a:r>
            <a:r>
              <a:rPr sz="4800" b="1" spc="-1320" dirty="0">
                <a:solidFill>
                  <a:srgbClr val="FF0000"/>
                </a:solidFill>
                <a:latin typeface="Arial"/>
                <a:cs typeface="Arial"/>
              </a:rPr>
              <a:t> </a:t>
            </a:r>
            <a:r>
              <a:rPr sz="4800" b="1" spc="-5" dirty="0">
                <a:solidFill>
                  <a:srgbClr val="FF0000"/>
                </a:solidFill>
                <a:latin typeface="Arial"/>
                <a:cs typeface="Arial"/>
              </a:rPr>
              <a:t>AZIENDA</a:t>
            </a:r>
            <a:endParaRPr sz="4800" dirty="0">
              <a:latin typeface="Arial"/>
              <a:cs typeface="Arial"/>
            </a:endParaRPr>
          </a:p>
        </p:txBody>
      </p:sp>
    </p:spTree>
    <p:extLst>
      <p:ext uri="{BB962C8B-B14F-4D97-AF65-F5344CB8AC3E}">
        <p14:creationId xmlns:p14="http://schemas.microsoft.com/office/powerpoint/2010/main" val="2344389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09600" y="1470977"/>
            <a:ext cx="7665720" cy="3916045"/>
          </a:xfrm>
          <a:prstGeom prst="rect">
            <a:avLst/>
          </a:prstGeom>
        </p:spPr>
        <p:txBody>
          <a:bodyPr vert="horz" wrap="square" lIns="0" tIns="33020" rIns="0" bIns="0" rtlCol="0">
            <a:spAutoFit/>
          </a:bodyPr>
          <a:lstStyle/>
          <a:p>
            <a:pPr marL="12700" marR="1239520">
              <a:lnSpc>
                <a:spcPts val="2800"/>
              </a:lnSpc>
              <a:spcBef>
                <a:spcPts val="260"/>
              </a:spcBef>
            </a:pPr>
            <a:r>
              <a:rPr sz="2400" spc="-5" dirty="0">
                <a:latin typeface="Arial MT"/>
                <a:cs typeface="Arial MT"/>
              </a:rPr>
              <a:t>Quando intervenite </a:t>
            </a:r>
            <a:r>
              <a:rPr sz="2400" dirty="0">
                <a:latin typeface="Arial MT"/>
                <a:cs typeface="Arial MT"/>
              </a:rPr>
              <a:t>per soccorrere una persona </a:t>
            </a:r>
            <a:r>
              <a:rPr sz="2400" spc="-660" dirty="0">
                <a:latin typeface="Arial MT"/>
                <a:cs typeface="Arial MT"/>
              </a:rPr>
              <a:t> </a:t>
            </a:r>
            <a:r>
              <a:rPr sz="2400" spc="-5" dirty="0">
                <a:latin typeface="Arial MT"/>
                <a:cs typeface="Arial MT"/>
              </a:rPr>
              <a:t>colpita </a:t>
            </a:r>
            <a:r>
              <a:rPr sz="2400" dirty="0">
                <a:latin typeface="Arial MT"/>
                <a:cs typeface="Arial MT"/>
              </a:rPr>
              <a:t>da malore o un </a:t>
            </a:r>
            <a:r>
              <a:rPr sz="2400" spc="-5" dirty="0">
                <a:latin typeface="Arial MT"/>
                <a:cs typeface="Arial MT"/>
              </a:rPr>
              <a:t>ferito, </a:t>
            </a:r>
            <a:r>
              <a:rPr sz="2400" dirty="0">
                <a:latin typeface="Arial MT"/>
                <a:cs typeface="Arial MT"/>
              </a:rPr>
              <a:t>dal </a:t>
            </a:r>
            <a:r>
              <a:rPr sz="2400" spc="-5" dirty="0">
                <a:latin typeface="Arial MT"/>
                <a:cs typeface="Arial MT"/>
              </a:rPr>
              <a:t>punto</a:t>
            </a:r>
            <a:r>
              <a:rPr sz="2400" dirty="0">
                <a:latin typeface="Arial MT"/>
                <a:cs typeface="Arial MT"/>
              </a:rPr>
              <a:t> di </a:t>
            </a:r>
            <a:r>
              <a:rPr sz="2400" spc="-5" dirty="0">
                <a:latin typeface="Arial MT"/>
                <a:cs typeface="Arial MT"/>
              </a:rPr>
              <a:t>vista </a:t>
            </a:r>
            <a:r>
              <a:rPr sz="2400" dirty="0">
                <a:latin typeface="Arial MT"/>
                <a:cs typeface="Arial MT"/>
              </a:rPr>
              <a:t> legale</a:t>
            </a:r>
            <a:r>
              <a:rPr sz="2400" spc="-5" dirty="0">
                <a:latin typeface="Arial MT"/>
                <a:cs typeface="Arial MT"/>
              </a:rPr>
              <a:t> avete </a:t>
            </a:r>
            <a:r>
              <a:rPr sz="2400" b="1" spc="-5" dirty="0">
                <a:latin typeface="Arial"/>
                <a:cs typeface="Arial"/>
              </a:rPr>
              <a:t>iniziato</a:t>
            </a:r>
            <a:r>
              <a:rPr sz="2400" b="1" dirty="0">
                <a:latin typeface="Arial"/>
                <a:cs typeface="Arial"/>
              </a:rPr>
              <a:t> </a:t>
            </a:r>
            <a:r>
              <a:rPr sz="2400" b="1" spc="-5" dirty="0">
                <a:latin typeface="Arial"/>
                <a:cs typeface="Arial"/>
              </a:rPr>
              <a:t>l’assistenza</a:t>
            </a:r>
            <a:r>
              <a:rPr sz="2400" spc="-5" dirty="0">
                <a:latin typeface="Arial MT"/>
                <a:cs typeface="Arial MT"/>
              </a:rPr>
              <a:t>.</a:t>
            </a:r>
            <a:endParaRPr sz="2400" dirty="0">
              <a:latin typeface="Arial MT"/>
              <a:cs typeface="Arial MT"/>
            </a:endParaRPr>
          </a:p>
          <a:p>
            <a:pPr>
              <a:lnSpc>
                <a:spcPct val="100000"/>
              </a:lnSpc>
            </a:pPr>
            <a:endParaRPr sz="2700" dirty="0">
              <a:latin typeface="Arial MT"/>
              <a:cs typeface="Arial MT"/>
            </a:endParaRPr>
          </a:p>
          <a:p>
            <a:pPr marL="1002665" algn="just">
              <a:lnSpc>
                <a:spcPct val="100000"/>
              </a:lnSpc>
              <a:spcBef>
                <a:spcPts val="2085"/>
              </a:spcBef>
            </a:pPr>
            <a:r>
              <a:rPr sz="2400" b="1" dirty="0">
                <a:latin typeface="Arial"/>
                <a:cs typeface="Arial"/>
              </a:rPr>
              <a:t>Decreto</a:t>
            </a:r>
            <a:r>
              <a:rPr sz="2400" b="1" spc="-20" dirty="0">
                <a:latin typeface="Arial"/>
                <a:cs typeface="Arial"/>
              </a:rPr>
              <a:t> </a:t>
            </a:r>
            <a:r>
              <a:rPr sz="2400" b="1" dirty="0">
                <a:latin typeface="Arial"/>
                <a:cs typeface="Arial"/>
              </a:rPr>
              <a:t>15</a:t>
            </a:r>
            <a:r>
              <a:rPr sz="2400" b="1" spc="-15" dirty="0">
                <a:latin typeface="Arial"/>
                <a:cs typeface="Arial"/>
              </a:rPr>
              <a:t> </a:t>
            </a:r>
            <a:r>
              <a:rPr sz="2400" b="1" spc="-5" dirty="0">
                <a:latin typeface="Arial"/>
                <a:cs typeface="Arial"/>
              </a:rPr>
              <a:t>luglio</a:t>
            </a:r>
            <a:r>
              <a:rPr sz="2400" b="1" spc="-20" dirty="0">
                <a:latin typeface="Arial"/>
                <a:cs typeface="Arial"/>
              </a:rPr>
              <a:t> </a:t>
            </a:r>
            <a:r>
              <a:rPr sz="2400" b="1" dirty="0">
                <a:latin typeface="Arial"/>
                <a:cs typeface="Arial"/>
              </a:rPr>
              <a:t>2003</a:t>
            </a:r>
            <a:r>
              <a:rPr sz="2400" b="1" spc="-15" dirty="0">
                <a:latin typeface="Arial"/>
                <a:cs typeface="Arial"/>
              </a:rPr>
              <a:t> </a:t>
            </a:r>
            <a:r>
              <a:rPr sz="2400" b="1" spc="-5" dirty="0">
                <a:latin typeface="Arial"/>
                <a:cs typeface="Arial"/>
              </a:rPr>
              <a:t>n.</a:t>
            </a:r>
            <a:r>
              <a:rPr sz="2400" b="1" spc="-20" dirty="0">
                <a:latin typeface="Arial"/>
                <a:cs typeface="Arial"/>
              </a:rPr>
              <a:t> </a:t>
            </a:r>
            <a:r>
              <a:rPr sz="2400" b="1" dirty="0">
                <a:latin typeface="Arial"/>
                <a:cs typeface="Arial"/>
              </a:rPr>
              <a:t>388</a:t>
            </a:r>
            <a:endParaRPr sz="2400" dirty="0">
              <a:latin typeface="Arial"/>
              <a:cs typeface="Arial"/>
            </a:endParaRPr>
          </a:p>
          <a:p>
            <a:pPr>
              <a:lnSpc>
                <a:spcPct val="100000"/>
              </a:lnSpc>
              <a:spcBef>
                <a:spcPts val="5"/>
              </a:spcBef>
            </a:pPr>
            <a:endParaRPr sz="2500" dirty="0">
              <a:latin typeface="Arial"/>
              <a:cs typeface="Arial"/>
            </a:endParaRPr>
          </a:p>
          <a:p>
            <a:pPr marL="1002665" marR="5080" algn="just">
              <a:lnSpc>
                <a:spcPts val="2800"/>
              </a:lnSpc>
            </a:pPr>
            <a:r>
              <a:rPr sz="2400" spc="-5" dirty="0">
                <a:latin typeface="Arial MT"/>
                <a:cs typeface="Arial MT"/>
              </a:rPr>
              <a:t>Regolamento</a:t>
            </a:r>
            <a:r>
              <a:rPr sz="2400" dirty="0">
                <a:latin typeface="Arial MT"/>
                <a:cs typeface="Arial MT"/>
              </a:rPr>
              <a:t> </a:t>
            </a:r>
            <a:r>
              <a:rPr sz="2400" spc="-5" dirty="0">
                <a:latin typeface="Arial MT"/>
                <a:cs typeface="Arial MT"/>
              </a:rPr>
              <a:t>recante</a:t>
            </a:r>
            <a:r>
              <a:rPr sz="2400" dirty="0">
                <a:latin typeface="Arial MT"/>
                <a:cs typeface="Arial MT"/>
              </a:rPr>
              <a:t> disposizioni</a:t>
            </a:r>
            <a:r>
              <a:rPr sz="2400" spc="5" dirty="0">
                <a:latin typeface="Arial MT"/>
                <a:cs typeface="Arial MT"/>
              </a:rPr>
              <a:t> </a:t>
            </a:r>
            <a:r>
              <a:rPr sz="2400" dirty="0">
                <a:latin typeface="Arial MT"/>
                <a:cs typeface="Arial MT"/>
              </a:rPr>
              <a:t>sul</a:t>
            </a:r>
            <a:r>
              <a:rPr sz="2400" spc="5" dirty="0">
                <a:latin typeface="Arial MT"/>
                <a:cs typeface="Arial MT"/>
              </a:rPr>
              <a:t> </a:t>
            </a:r>
            <a:r>
              <a:rPr sz="2400" b="1" spc="-5" dirty="0">
                <a:latin typeface="Arial"/>
                <a:cs typeface="Arial"/>
              </a:rPr>
              <a:t>pronto </a:t>
            </a:r>
            <a:r>
              <a:rPr sz="2400" b="1" dirty="0">
                <a:latin typeface="Arial"/>
                <a:cs typeface="Arial"/>
              </a:rPr>
              <a:t> </a:t>
            </a:r>
            <a:r>
              <a:rPr sz="2400" b="1" spc="-5" dirty="0">
                <a:latin typeface="Arial"/>
                <a:cs typeface="Arial"/>
              </a:rPr>
              <a:t>soccorso</a:t>
            </a:r>
            <a:r>
              <a:rPr sz="2400" b="1" dirty="0">
                <a:latin typeface="Arial"/>
                <a:cs typeface="Arial"/>
              </a:rPr>
              <a:t> </a:t>
            </a:r>
            <a:r>
              <a:rPr sz="2400" b="1" spc="-5" dirty="0">
                <a:latin typeface="Arial"/>
                <a:cs typeface="Arial"/>
              </a:rPr>
              <a:t>aziendale</a:t>
            </a:r>
            <a:r>
              <a:rPr sz="2400" spc="-5" dirty="0">
                <a:latin typeface="Arial MT"/>
                <a:cs typeface="Arial MT"/>
              </a:rPr>
              <a:t>,</a:t>
            </a:r>
            <a:r>
              <a:rPr sz="2400" dirty="0">
                <a:latin typeface="Arial MT"/>
                <a:cs typeface="Arial MT"/>
              </a:rPr>
              <a:t> in</a:t>
            </a:r>
            <a:r>
              <a:rPr sz="2400" spc="5" dirty="0">
                <a:latin typeface="Arial MT"/>
                <a:cs typeface="Arial MT"/>
              </a:rPr>
              <a:t> </a:t>
            </a:r>
            <a:r>
              <a:rPr sz="2400" spc="-5" dirty="0">
                <a:latin typeface="Arial MT"/>
                <a:cs typeface="Arial MT"/>
              </a:rPr>
              <a:t>attuazione</a:t>
            </a:r>
            <a:r>
              <a:rPr sz="2400" dirty="0">
                <a:latin typeface="Arial MT"/>
                <a:cs typeface="Arial MT"/>
              </a:rPr>
              <a:t> </a:t>
            </a:r>
            <a:r>
              <a:rPr sz="2400" spc="-5" dirty="0">
                <a:latin typeface="Arial MT"/>
                <a:cs typeface="Arial MT"/>
              </a:rPr>
              <a:t>dell’articolo </a:t>
            </a:r>
            <a:r>
              <a:rPr sz="2400" spc="-655" dirty="0">
                <a:latin typeface="Arial MT"/>
                <a:cs typeface="Arial MT"/>
              </a:rPr>
              <a:t> </a:t>
            </a:r>
            <a:r>
              <a:rPr sz="2400" dirty="0">
                <a:latin typeface="Arial MT"/>
                <a:cs typeface="Arial MT"/>
              </a:rPr>
              <a:t>15, comma 3, del </a:t>
            </a:r>
            <a:r>
              <a:rPr sz="2400" spc="-5" dirty="0">
                <a:latin typeface="Arial MT"/>
                <a:cs typeface="Arial MT"/>
              </a:rPr>
              <a:t>D.Lgs 19/09/1994, </a:t>
            </a:r>
            <a:r>
              <a:rPr sz="2400" dirty="0">
                <a:latin typeface="Arial MT"/>
                <a:cs typeface="Arial MT"/>
              </a:rPr>
              <a:t>n. 626, e </a:t>
            </a:r>
            <a:r>
              <a:rPr sz="2400" spc="5" dirty="0">
                <a:latin typeface="Arial MT"/>
                <a:cs typeface="Arial MT"/>
              </a:rPr>
              <a:t> </a:t>
            </a:r>
            <a:r>
              <a:rPr sz="2400" dirty="0">
                <a:latin typeface="Arial MT"/>
                <a:cs typeface="Arial MT"/>
              </a:rPr>
              <a:t>successive</a:t>
            </a:r>
            <a:r>
              <a:rPr sz="2400" spc="-5" dirty="0">
                <a:latin typeface="Arial MT"/>
                <a:cs typeface="Arial MT"/>
              </a:rPr>
              <a:t> modificazioni</a:t>
            </a:r>
            <a:endParaRPr sz="2400" dirty="0">
              <a:latin typeface="Arial MT"/>
              <a:cs typeface="Arial MT"/>
            </a:endParaRPr>
          </a:p>
        </p:txBody>
      </p:sp>
      <p:sp>
        <p:nvSpPr>
          <p:cNvPr id="3" name="object 3"/>
          <p:cNvSpPr txBox="1">
            <a:spLocks noGrp="1"/>
          </p:cNvSpPr>
          <p:nvPr>
            <p:ph type="title"/>
          </p:nvPr>
        </p:nvSpPr>
        <p:spPr>
          <a:xfrm>
            <a:off x="1714016" y="797744"/>
            <a:ext cx="5776595" cy="452120"/>
          </a:xfrm>
          <a:prstGeom prst="rect">
            <a:avLst/>
          </a:prstGeom>
        </p:spPr>
        <p:txBody>
          <a:bodyPr vert="horz" wrap="square" lIns="0" tIns="12700" rIns="0" bIns="0" rtlCol="0">
            <a:spAutoFit/>
          </a:bodyPr>
          <a:lstStyle/>
          <a:p>
            <a:pPr marL="12700">
              <a:lnSpc>
                <a:spcPct val="100000"/>
              </a:lnSpc>
              <a:spcBef>
                <a:spcPts val="100"/>
              </a:spcBef>
            </a:pPr>
            <a:r>
              <a:rPr sz="2800" b="1" spc="-5" dirty="0">
                <a:solidFill>
                  <a:srgbClr val="FF0000"/>
                </a:solidFill>
                <a:latin typeface="Arial"/>
                <a:cs typeface="Arial"/>
              </a:rPr>
              <a:t>Problematiche legali nel soccorso</a:t>
            </a:r>
            <a:endParaRPr sz="2800">
              <a:latin typeface="Arial"/>
              <a:cs typeface="Arial"/>
            </a:endParaRP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29495" y="492869"/>
            <a:ext cx="3582035"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Inalazione</a:t>
            </a:r>
            <a:r>
              <a:rPr sz="3600" b="1" spc="-40" dirty="0">
                <a:solidFill>
                  <a:srgbClr val="FF0000"/>
                </a:solidFill>
                <a:latin typeface="Times New Roman"/>
                <a:cs typeface="Times New Roman"/>
              </a:rPr>
              <a:t> </a:t>
            </a:r>
            <a:r>
              <a:rPr sz="3600" b="1" dirty="0">
                <a:solidFill>
                  <a:srgbClr val="FF0000"/>
                </a:solidFill>
                <a:latin typeface="Times New Roman"/>
                <a:cs typeface="Times New Roman"/>
              </a:rPr>
              <a:t>di</a:t>
            </a:r>
            <a:r>
              <a:rPr sz="3600" b="1" spc="-35" dirty="0">
                <a:solidFill>
                  <a:srgbClr val="FF0000"/>
                </a:solidFill>
                <a:latin typeface="Times New Roman"/>
                <a:cs typeface="Times New Roman"/>
              </a:rPr>
              <a:t> </a:t>
            </a:r>
            <a:r>
              <a:rPr sz="3600" b="1" dirty="0">
                <a:solidFill>
                  <a:srgbClr val="FF0000"/>
                </a:solidFill>
                <a:latin typeface="Times New Roman"/>
                <a:cs typeface="Times New Roman"/>
              </a:rPr>
              <a:t>fumi</a:t>
            </a:r>
            <a:endParaRPr sz="3600">
              <a:latin typeface="Times New Roman"/>
              <a:cs typeface="Times New Roman"/>
            </a:endParaRPr>
          </a:p>
        </p:txBody>
      </p:sp>
      <p:pic>
        <p:nvPicPr>
          <p:cNvPr id="3" name="object 3"/>
          <p:cNvPicPr/>
          <p:nvPr/>
        </p:nvPicPr>
        <p:blipFill>
          <a:blip r:embed="rId2" cstate="print"/>
          <a:stretch>
            <a:fillRect/>
          </a:stretch>
        </p:blipFill>
        <p:spPr>
          <a:xfrm>
            <a:off x="323850" y="765175"/>
            <a:ext cx="2460625" cy="2900362"/>
          </a:xfrm>
          <a:prstGeom prst="rect">
            <a:avLst/>
          </a:prstGeom>
        </p:spPr>
      </p:pic>
      <p:sp>
        <p:nvSpPr>
          <p:cNvPr id="4" name="object 4"/>
          <p:cNvSpPr txBox="1"/>
          <p:nvPr/>
        </p:nvSpPr>
        <p:spPr>
          <a:xfrm>
            <a:off x="457200" y="2824595"/>
            <a:ext cx="7234555" cy="3235325"/>
          </a:xfrm>
          <a:prstGeom prst="rect">
            <a:avLst/>
          </a:prstGeom>
        </p:spPr>
        <p:txBody>
          <a:bodyPr vert="horz" wrap="square" lIns="0" tIns="43180" rIns="0" bIns="0" rtlCol="0">
            <a:spAutoFit/>
          </a:bodyPr>
          <a:lstStyle/>
          <a:p>
            <a:pPr marL="2687320" marR="5080" algn="ctr">
              <a:lnSpc>
                <a:spcPts val="3200"/>
              </a:lnSpc>
              <a:spcBef>
                <a:spcPts val="340"/>
              </a:spcBef>
            </a:pPr>
            <a:r>
              <a:rPr sz="2800" b="1" spc="-5" dirty="0">
                <a:solidFill>
                  <a:srgbClr val="333399"/>
                </a:solidFill>
                <a:latin typeface="Times New Roman"/>
                <a:cs typeface="Times New Roman"/>
              </a:rPr>
              <a:t>Incendi </a:t>
            </a:r>
            <a:r>
              <a:rPr sz="2800" b="1" dirty="0">
                <a:solidFill>
                  <a:srgbClr val="333399"/>
                </a:solidFill>
                <a:latin typeface="Times New Roman"/>
                <a:cs typeface="Times New Roman"/>
              </a:rPr>
              <a:t>di </a:t>
            </a:r>
            <a:r>
              <a:rPr sz="2800" b="1" spc="-5" dirty="0">
                <a:solidFill>
                  <a:srgbClr val="333399"/>
                </a:solidFill>
                <a:latin typeface="Times New Roman"/>
                <a:cs typeface="Times New Roman"/>
              </a:rPr>
              <a:t>dimensioni limitate </a:t>
            </a:r>
            <a:r>
              <a:rPr sz="2800" b="1" spc="-685" dirty="0">
                <a:solidFill>
                  <a:srgbClr val="333399"/>
                </a:solidFill>
                <a:latin typeface="Times New Roman"/>
                <a:cs typeface="Times New Roman"/>
              </a:rPr>
              <a:t> </a:t>
            </a:r>
            <a:r>
              <a:rPr sz="2800" b="1" dirty="0">
                <a:solidFill>
                  <a:srgbClr val="333399"/>
                </a:solidFill>
                <a:latin typeface="Times New Roman"/>
                <a:cs typeface="Times New Roman"/>
              </a:rPr>
              <a:t>possono possono </a:t>
            </a:r>
            <a:r>
              <a:rPr sz="2800" b="1" spc="-10" dirty="0">
                <a:solidFill>
                  <a:srgbClr val="333399"/>
                </a:solidFill>
                <a:latin typeface="Times New Roman"/>
                <a:cs typeface="Times New Roman"/>
              </a:rPr>
              <a:t>generare </a:t>
            </a:r>
            <a:r>
              <a:rPr sz="2800" b="1" spc="-5" dirty="0">
                <a:solidFill>
                  <a:srgbClr val="333399"/>
                </a:solidFill>
                <a:latin typeface="Times New Roman"/>
                <a:cs typeface="Times New Roman"/>
              </a:rPr>
              <a:t> grandi</a:t>
            </a:r>
            <a:r>
              <a:rPr sz="2800" b="1" spc="-10" dirty="0">
                <a:solidFill>
                  <a:srgbClr val="333399"/>
                </a:solidFill>
                <a:latin typeface="Times New Roman"/>
                <a:cs typeface="Times New Roman"/>
              </a:rPr>
              <a:t> </a:t>
            </a:r>
            <a:r>
              <a:rPr sz="2800" b="1" spc="-5" dirty="0">
                <a:solidFill>
                  <a:srgbClr val="333399"/>
                </a:solidFill>
                <a:latin typeface="Times New Roman"/>
                <a:cs typeface="Times New Roman"/>
              </a:rPr>
              <a:t>quantità </a:t>
            </a:r>
            <a:r>
              <a:rPr sz="2800" b="1" dirty="0">
                <a:solidFill>
                  <a:srgbClr val="333399"/>
                </a:solidFill>
                <a:latin typeface="Times New Roman"/>
                <a:cs typeface="Times New Roman"/>
              </a:rPr>
              <a:t>di</a:t>
            </a:r>
            <a:r>
              <a:rPr sz="2800" b="1" spc="-5" dirty="0">
                <a:solidFill>
                  <a:srgbClr val="333399"/>
                </a:solidFill>
                <a:latin typeface="Times New Roman"/>
                <a:cs typeface="Times New Roman"/>
              </a:rPr>
              <a:t> </a:t>
            </a:r>
            <a:r>
              <a:rPr sz="2800" b="1" dirty="0">
                <a:solidFill>
                  <a:srgbClr val="333399"/>
                </a:solidFill>
                <a:latin typeface="Times New Roman"/>
                <a:cs typeface="Times New Roman"/>
              </a:rPr>
              <a:t>fumo.</a:t>
            </a:r>
            <a:endParaRPr sz="2800" dirty="0">
              <a:latin typeface="Times New Roman"/>
              <a:cs typeface="Times New Roman"/>
            </a:endParaRPr>
          </a:p>
          <a:p>
            <a:pPr>
              <a:lnSpc>
                <a:spcPct val="100000"/>
              </a:lnSpc>
            </a:pPr>
            <a:endParaRPr sz="3100" dirty="0">
              <a:latin typeface="Times New Roman"/>
              <a:cs typeface="Times New Roman"/>
            </a:endParaRPr>
          </a:p>
          <a:p>
            <a:pPr marL="12700" marR="2501900" algn="ctr">
              <a:lnSpc>
                <a:spcPts val="3200"/>
              </a:lnSpc>
              <a:spcBef>
                <a:spcPts val="2350"/>
              </a:spcBef>
            </a:pPr>
            <a:r>
              <a:rPr sz="2800" b="1" dirty="0">
                <a:solidFill>
                  <a:srgbClr val="333399"/>
                </a:solidFill>
                <a:latin typeface="Times New Roman"/>
                <a:cs typeface="Times New Roman"/>
              </a:rPr>
              <a:t>Il fumo </a:t>
            </a:r>
            <a:r>
              <a:rPr sz="2800" b="1" spc="-5" dirty="0">
                <a:solidFill>
                  <a:srgbClr val="333399"/>
                </a:solidFill>
                <a:latin typeface="Times New Roman"/>
                <a:cs typeface="Times New Roman"/>
              </a:rPr>
              <a:t>impedisce la visibilità </a:t>
            </a:r>
            <a:r>
              <a:rPr sz="2800" b="1" dirty="0">
                <a:solidFill>
                  <a:srgbClr val="333399"/>
                </a:solidFill>
                <a:latin typeface="Times New Roman"/>
                <a:cs typeface="Times New Roman"/>
              </a:rPr>
              <a:t>e </a:t>
            </a:r>
            <a:r>
              <a:rPr sz="2800" b="1" spc="-685" dirty="0">
                <a:solidFill>
                  <a:srgbClr val="333399"/>
                </a:solidFill>
                <a:latin typeface="Times New Roman"/>
                <a:cs typeface="Times New Roman"/>
              </a:rPr>
              <a:t> </a:t>
            </a:r>
            <a:r>
              <a:rPr sz="2800" b="1" spc="-15" dirty="0">
                <a:solidFill>
                  <a:srgbClr val="333399"/>
                </a:solidFill>
                <a:latin typeface="Times New Roman"/>
                <a:cs typeface="Times New Roman"/>
              </a:rPr>
              <a:t>rende</a:t>
            </a:r>
            <a:r>
              <a:rPr sz="2800" b="1" spc="-10" dirty="0">
                <a:solidFill>
                  <a:srgbClr val="333399"/>
                </a:solidFill>
                <a:latin typeface="Times New Roman"/>
                <a:cs typeface="Times New Roman"/>
              </a:rPr>
              <a:t> </a:t>
            </a:r>
            <a:r>
              <a:rPr sz="2800" b="1" spc="-5" dirty="0">
                <a:solidFill>
                  <a:srgbClr val="333399"/>
                </a:solidFill>
                <a:latin typeface="Times New Roman"/>
                <a:cs typeface="Times New Roman"/>
              </a:rPr>
              <a:t>difficoltosa</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la </a:t>
            </a:r>
            <a:r>
              <a:rPr sz="2800" b="1" dirty="0">
                <a:solidFill>
                  <a:srgbClr val="333399"/>
                </a:solidFill>
                <a:latin typeface="Times New Roman"/>
                <a:cs typeface="Times New Roman"/>
              </a:rPr>
              <a:t> </a:t>
            </a:r>
            <a:r>
              <a:rPr sz="2800" b="1" spc="-10" dirty="0">
                <a:solidFill>
                  <a:srgbClr val="333399"/>
                </a:solidFill>
                <a:latin typeface="Times New Roman"/>
                <a:cs typeface="Times New Roman"/>
              </a:rPr>
              <a:t>respirazione.</a:t>
            </a:r>
            <a:endParaRPr sz="2800" dirty="0">
              <a:latin typeface="Times New Roman"/>
              <a:cs typeface="Times New Roman"/>
            </a:endParaRPr>
          </a:p>
        </p:txBody>
      </p:sp>
      <p:pic>
        <p:nvPicPr>
          <p:cNvPr id="5" name="object 5"/>
          <p:cNvPicPr/>
          <p:nvPr/>
        </p:nvPicPr>
        <p:blipFill>
          <a:blip r:embed="rId3" cstate="print"/>
          <a:stretch>
            <a:fillRect/>
          </a:stretch>
        </p:blipFill>
        <p:spPr>
          <a:xfrm>
            <a:off x="6480175" y="1066909"/>
            <a:ext cx="2339975" cy="1757686"/>
          </a:xfrm>
          <a:prstGeom prst="rect">
            <a:avLst/>
          </a:prstGeom>
        </p:spPr>
      </p:pic>
      <p:pic>
        <p:nvPicPr>
          <p:cNvPr id="6" name="object 6"/>
          <p:cNvPicPr/>
          <p:nvPr/>
        </p:nvPicPr>
        <p:blipFill>
          <a:blip r:embed="rId4" cstate="print"/>
          <a:stretch>
            <a:fillRect/>
          </a:stretch>
        </p:blipFill>
        <p:spPr>
          <a:xfrm>
            <a:off x="6172200" y="4389029"/>
            <a:ext cx="2009816" cy="1768755"/>
          </a:xfrm>
          <a:prstGeom prst="rect">
            <a:avLst/>
          </a:prstGeom>
        </p:spPr>
      </p:pic>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3799840"/>
            <a:ext cx="8981440" cy="2484120"/>
          </a:xfrm>
          <a:prstGeom prst="rect">
            <a:avLst/>
          </a:prstGeom>
        </p:spPr>
        <p:txBody>
          <a:bodyPr vert="horz" wrap="square" lIns="0" tIns="12700" rIns="0" bIns="0" rtlCol="0">
            <a:spAutoFit/>
          </a:bodyPr>
          <a:lstStyle/>
          <a:p>
            <a:pPr algn="ctr">
              <a:lnSpc>
                <a:spcPts val="3279"/>
              </a:lnSpc>
              <a:spcBef>
                <a:spcPts val="100"/>
              </a:spcBef>
            </a:pPr>
            <a:r>
              <a:rPr sz="2600" b="1" dirty="0">
                <a:solidFill>
                  <a:srgbClr val="333399"/>
                </a:solidFill>
                <a:latin typeface="Times New Roman"/>
                <a:cs typeface="Times New Roman"/>
              </a:rPr>
              <a:t>I</a:t>
            </a:r>
            <a:r>
              <a:rPr sz="2600" b="1" spc="-5" dirty="0">
                <a:solidFill>
                  <a:srgbClr val="333399"/>
                </a:solidFill>
                <a:latin typeface="Times New Roman"/>
                <a:cs typeface="Times New Roman"/>
              </a:rPr>
              <a:t> </a:t>
            </a:r>
            <a:r>
              <a:rPr sz="2600" b="1" dirty="0">
                <a:solidFill>
                  <a:srgbClr val="333399"/>
                </a:solidFill>
                <a:latin typeface="Times New Roman"/>
                <a:cs typeface="Times New Roman"/>
              </a:rPr>
              <a:t>fumi</a:t>
            </a:r>
            <a:r>
              <a:rPr sz="2600" b="1" spc="-5" dirty="0">
                <a:solidFill>
                  <a:srgbClr val="333399"/>
                </a:solidFill>
                <a:latin typeface="Times New Roman"/>
                <a:cs typeface="Times New Roman"/>
              </a:rPr>
              <a:t> </a:t>
            </a:r>
            <a:r>
              <a:rPr sz="2600" b="1" dirty="0">
                <a:solidFill>
                  <a:srgbClr val="333399"/>
                </a:solidFill>
                <a:latin typeface="Times New Roman"/>
                <a:cs typeface="Times New Roman"/>
              </a:rPr>
              <a:t>possono </a:t>
            </a:r>
            <a:r>
              <a:rPr sz="2600" b="1" spc="-10" dirty="0">
                <a:solidFill>
                  <a:srgbClr val="333399"/>
                </a:solidFill>
                <a:latin typeface="Times New Roman"/>
                <a:cs typeface="Times New Roman"/>
              </a:rPr>
              <a:t>danneggiare </a:t>
            </a:r>
            <a:r>
              <a:rPr sz="2600" b="1" spc="-5" dirty="0">
                <a:solidFill>
                  <a:srgbClr val="333399"/>
                </a:solidFill>
                <a:latin typeface="Times New Roman"/>
                <a:cs typeface="Times New Roman"/>
              </a:rPr>
              <a:t>le vie </a:t>
            </a:r>
            <a:r>
              <a:rPr sz="2600" b="1" spc="-15" dirty="0">
                <a:solidFill>
                  <a:srgbClr val="333399"/>
                </a:solidFill>
                <a:latin typeface="Times New Roman"/>
                <a:cs typeface="Times New Roman"/>
              </a:rPr>
              <a:t>aeree</a:t>
            </a:r>
            <a:r>
              <a:rPr sz="2600" b="1" spc="-10" dirty="0">
                <a:solidFill>
                  <a:srgbClr val="333399"/>
                </a:solidFill>
                <a:latin typeface="Times New Roman"/>
                <a:cs typeface="Times New Roman"/>
              </a:rPr>
              <a:t> </a:t>
            </a:r>
            <a:r>
              <a:rPr sz="2600" b="1" dirty="0">
                <a:solidFill>
                  <a:srgbClr val="333399"/>
                </a:solidFill>
                <a:latin typeface="Times New Roman"/>
                <a:cs typeface="Times New Roman"/>
              </a:rPr>
              <a:t>a </a:t>
            </a:r>
            <a:r>
              <a:rPr sz="2600" b="1" spc="-20" dirty="0">
                <a:solidFill>
                  <a:srgbClr val="333399"/>
                </a:solidFill>
                <a:latin typeface="Times New Roman"/>
                <a:cs typeface="Times New Roman"/>
              </a:rPr>
              <a:t>tre</a:t>
            </a:r>
            <a:r>
              <a:rPr sz="2600" b="1" spc="-5" dirty="0">
                <a:solidFill>
                  <a:srgbClr val="333399"/>
                </a:solidFill>
                <a:latin typeface="Times New Roman"/>
                <a:cs typeface="Times New Roman"/>
              </a:rPr>
              <a:t> livelli:</a:t>
            </a:r>
            <a:endParaRPr sz="2600" dirty="0">
              <a:latin typeface="Times New Roman"/>
              <a:cs typeface="Times New Roman"/>
            </a:endParaRPr>
          </a:p>
          <a:p>
            <a:pPr marL="80645" marR="73025" algn="ctr">
              <a:lnSpc>
                <a:spcPts val="3200"/>
              </a:lnSpc>
              <a:spcBef>
                <a:spcPts val="160"/>
              </a:spcBef>
            </a:pPr>
            <a:r>
              <a:rPr sz="2600" b="1" dirty="0">
                <a:latin typeface="Times New Roman"/>
                <a:cs typeface="Times New Roman"/>
              </a:rPr>
              <a:t>-</a:t>
            </a:r>
            <a:r>
              <a:rPr sz="2600" b="1" spc="5" dirty="0">
                <a:latin typeface="Times New Roman"/>
                <a:cs typeface="Times New Roman"/>
              </a:rPr>
              <a:t> </a:t>
            </a:r>
            <a:r>
              <a:rPr sz="2600" b="1" spc="-5" dirty="0">
                <a:solidFill>
                  <a:srgbClr val="333399"/>
                </a:solidFill>
                <a:latin typeface="Times New Roman"/>
                <a:cs typeface="Times New Roman"/>
              </a:rPr>
              <a:t>glottide</a:t>
            </a:r>
            <a:r>
              <a:rPr sz="2600" b="1" spc="-5" dirty="0">
                <a:latin typeface="Times New Roman"/>
                <a:cs typeface="Times New Roman"/>
              </a:rPr>
              <a:t>:</a:t>
            </a:r>
            <a:r>
              <a:rPr sz="2600" b="1" spc="10" dirty="0">
                <a:latin typeface="Times New Roman"/>
                <a:cs typeface="Times New Roman"/>
              </a:rPr>
              <a:t> </a:t>
            </a:r>
            <a:r>
              <a:rPr sz="2600" b="1" spc="-5" dirty="0">
                <a:solidFill>
                  <a:srgbClr val="333399"/>
                </a:solidFill>
                <a:latin typeface="Times New Roman"/>
                <a:cs typeface="Times New Roman"/>
              </a:rPr>
              <a:t>infiammazione</a:t>
            </a:r>
            <a:r>
              <a:rPr sz="2600" b="1" spc="5" dirty="0">
                <a:solidFill>
                  <a:srgbClr val="333399"/>
                </a:solidFill>
                <a:latin typeface="Times New Roman"/>
                <a:cs typeface="Times New Roman"/>
              </a:rPr>
              <a:t> </a:t>
            </a:r>
            <a:r>
              <a:rPr sz="2600" b="1" spc="-5" dirty="0">
                <a:solidFill>
                  <a:srgbClr val="333399"/>
                </a:solidFill>
                <a:latin typeface="Times New Roman"/>
                <a:cs typeface="Times New Roman"/>
              </a:rPr>
              <a:t>ed</a:t>
            </a:r>
            <a:r>
              <a:rPr sz="2600" b="1" spc="10" dirty="0">
                <a:solidFill>
                  <a:srgbClr val="333399"/>
                </a:solidFill>
                <a:latin typeface="Times New Roman"/>
                <a:cs typeface="Times New Roman"/>
              </a:rPr>
              <a:t> </a:t>
            </a:r>
            <a:r>
              <a:rPr sz="2600" b="1" spc="-5" dirty="0">
                <a:solidFill>
                  <a:srgbClr val="333399"/>
                </a:solidFill>
                <a:latin typeface="Times New Roman"/>
                <a:cs typeface="Times New Roman"/>
              </a:rPr>
              <a:t>edema</a:t>
            </a:r>
            <a:r>
              <a:rPr sz="2600" b="1" spc="10" dirty="0">
                <a:solidFill>
                  <a:srgbClr val="333399"/>
                </a:solidFill>
                <a:latin typeface="Times New Roman"/>
                <a:cs typeface="Times New Roman"/>
              </a:rPr>
              <a:t> </a:t>
            </a:r>
            <a:r>
              <a:rPr sz="2600" b="1" spc="-5" dirty="0">
                <a:solidFill>
                  <a:srgbClr val="333399"/>
                </a:solidFill>
                <a:latin typeface="Times New Roman"/>
                <a:cs typeface="Times New Roman"/>
              </a:rPr>
              <a:t>con</a:t>
            </a:r>
            <a:r>
              <a:rPr sz="2600" b="1" spc="10" dirty="0">
                <a:solidFill>
                  <a:srgbClr val="333399"/>
                </a:solidFill>
                <a:latin typeface="Times New Roman"/>
                <a:cs typeface="Times New Roman"/>
              </a:rPr>
              <a:t> </a:t>
            </a:r>
            <a:r>
              <a:rPr sz="2600" b="1" spc="-5" dirty="0">
                <a:solidFill>
                  <a:srgbClr val="333399"/>
                </a:solidFill>
                <a:latin typeface="Times New Roman"/>
                <a:cs typeface="Times New Roman"/>
              </a:rPr>
              <a:t>conseguente</a:t>
            </a:r>
            <a:r>
              <a:rPr sz="2600" b="1" spc="5" dirty="0">
                <a:solidFill>
                  <a:srgbClr val="333399"/>
                </a:solidFill>
                <a:latin typeface="Times New Roman"/>
                <a:cs typeface="Times New Roman"/>
              </a:rPr>
              <a:t> </a:t>
            </a:r>
            <a:r>
              <a:rPr sz="2600" b="1" spc="-5" dirty="0">
                <a:solidFill>
                  <a:srgbClr val="333399"/>
                </a:solidFill>
                <a:latin typeface="Times New Roman"/>
                <a:cs typeface="Times New Roman"/>
              </a:rPr>
              <a:t>grave </a:t>
            </a:r>
            <a:r>
              <a:rPr sz="2600" b="1" spc="-685" dirty="0">
                <a:solidFill>
                  <a:srgbClr val="333399"/>
                </a:solidFill>
                <a:latin typeface="Times New Roman"/>
                <a:cs typeface="Times New Roman"/>
              </a:rPr>
              <a:t> </a:t>
            </a:r>
            <a:r>
              <a:rPr sz="2600" b="1" spc="-5" dirty="0">
                <a:solidFill>
                  <a:srgbClr val="333399"/>
                </a:solidFill>
                <a:latin typeface="Times New Roman"/>
                <a:cs typeface="Times New Roman"/>
              </a:rPr>
              <a:t>compromissione</a:t>
            </a:r>
            <a:r>
              <a:rPr sz="2600" b="1" spc="-10" dirty="0">
                <a:solidFill>
                  <a:srgbClr val="333399"/>
                </a:solidFill>
                <a:latin typeface="Times New Roman"/>
                <a:cs typeface="Times New Roman"/>
              </a:rPr>
              <a:t> respiratoria</a:t>
            </a:r>
            <a:endParaRPr sz="2600" dirty="0">
              <a:latin typeface="Times New Roman"/>
              <a:cs typeface="Times New Roman"/>
            </a:endParaRPr>
          </a:p>
          <a:p>
            <a:pPr marL="12065" marR="5080" algn="ctr">
              <a:lnSpc>
                <a:spcPts val="3200"/>
              </a:lnSpc>
            </a:pPr>
            <a:r>
              <a:rPr sz="2600" b="1" dirty="0">
                <a:latin typeface="Times New Roman"/>
                <a:cs typeface="Times New Roman"/>
              </a:rPr>
              <a:t>-</a:t>
            </a:r>
            <a:r>
              <a:rPr sz="2600" b="1" spc="5" dirty="0">
                <a:latin typeface="Times New Roman"/>
                <a:cs typeface="Times New Roman"/>
              </a:rPr>
              <a:t> </a:t>
            </a:r>
            <a:r>
              <a:rPr sz="2600" b="1" spc="-5" dirty="0">
                <a:solidFill>
                  <a:srgbClr val="333399"/>
                </a:solidFill>
                <a:latin typeface="Times New Roman"/>
                <a:cs typeface="Times New Roman"/>
              </a:rPr>
              <a:t>trachea</a:t>
            </a:r>
            <a:r>
              <a:rPr sz="2600" b="1" spc="5" dirty="0">
                <a:solidFill>
                  <a:srgbClr val="333399"/>
                </a:solidFill>
                <a:latin typeface="Times New Roman"/>
                <a:cs typeface="Times New Roman"/>
              </a:rPr>
              <a:t> </a:t>
            </a:r>
            <a:r>
              <a:rPr sz="2600" b="1" dirty="0">
                <a:latin typeface="Times New Roman"/>
                <a:cs typeface="Times New Roman"/>
              </a:rPr>
              <a:t>e</a:t>
            </a:r>
            <a:r>
              <a:rPr sz="2600" b="1" spc="5" dirty="0">
                <a:latin typeface="Times New Roman"/>
                <a:cs typeface="Times New Roman"/>
              </a:rPr>
              <a:t> </a:t>
            </a:r>
            <a:r>
              <a:rPr sz="2600" b="1" spc="-10" dirty="0">
                <a:solidFill>
                  <a:srgbClr val="333399"/>
                </a:solidFill>
                <a:latin typeface="Times New Roman"/>
                <a:cs typeface="Times New Roman"/>
              </a:rPr>
              <a:t>bronchi:corrosione</a:t>
            </a:r>
            <a:r>
              <a:rPr sz="2600" b="1" dirty="0">
                <a:solidFill>
                  <a:srgbClr val="333399"/>
                </a:solidFill>
                <a:latin typeface="Times New Roman"/>
                <a:cs typeface="Times New Roman"/>
              </a:rPr>
              <a:t> </a:t>
            </a:r>
            <a:r>
              <a:rPr sz="2600" b="1" spc="-5" dirty="0">
                <a:solidFill>
                  <a:srgbClr val="333399"/>
                </a:solidFill>
                <a:latin typeface="Times New Roman"/>
                <a:cs typeface="Times New Roman"/>
              </a:rPr>
              <a:t>della</a:t>
            </a:r>
            <a:r>
              <a:rPr sz="2600" b="1" spc="5" dirty="0">
                <a:solidFill>
                  <a:srgbClr val="333399"/>
                </a:solidFill>
                <a:latin typeface="Times New Roman"/>
                <a:cs typeface="Times New Roman"/>
              </a:rPr>
              <a:t> </a:t>
            </a:r>
            <a:r>
              <a:rPr sz="2600" b="1" spc="-5" dirty="0">
                <a:solidFill>
                  <a:srgbClr val="333399"/>
                </a:solidFill>
                <a:latin typeface="Times New Roman"/>
                <a:cs typeface="Times New Roman"/>
              </a:rPr>
              <a:t>mucosa,</a:t>
            </a:r>
            <a:r>
              <a:rPr sz="2600" b="1" spc="5" dirty="0">
                <a:solidFill>
                  <a:srgbClr val="333399"/>
                </a:solidFill>
                <a:latin typeface="Times New Roman"/>
                <a:cs typeface="Times New Roman"/>
              </a:rPr>
              <a:t> </a:t>
            </a:r>
            <a:r>
              <a:rPr sz="2600" b="1" spc="-5" dirty="0">
                <a:solidFill>
                  <a:srgbClr val="333399"/>
                </a:solidFill>
                <a:latin typeface="Times New Roman"/>
                <a:cs typeface="Times New Roman"/>
              </a:rPr>
              <a:t>deposizione</a:t>
            </a:r>
            <a:r>
              <a:rPr sz="2600" b="1" dirty="0">
                <a:solidFill>
                  <a:srgbClr val="333399"/>
                </a:solidFill>
                <a:latin typeface="Times New Roman"/>
                <a:cs typeface="Times New Roman"/>
              </a:rPr>
              <a:t> di </a:t>
            </a:r>
            <a:r>
              <a:rPr sz="2600" b="1" spc="-685" dirty="0">
                <a:solidFill>
                  <a:srgbClr val="333399"/>
                </a:solidFill>
                <a:latin typeface="Times New Roman"/>
                <a:cs typeface="Times New Roman"/>
              </a:rPr>
              <a:t> </a:t>
            </a:r>
            <a:r>
              <a:rPr sz="2600" b="1" spc="-5" dirty="0">
                <a:solidFill>
                  <a:srgbClr val="333399"/>
                </a:solidFill>
                <a:latin typeface="Times New Roman"/>
                <a:cs typeface="Times New Roman"/>
              </a:rPr>
              <a:t>fuliggine;</a:t>
            </a:r>
            <a:r>
              <a:rPr sz="2600" b="1" dirty="0">
                <a:solidFill>
                  <a:srgbClr val="333399"/>
                </a:solidFill>
                <a:latin typeface="Times New Roman"/>
                <a:cs typeface="Times New Roman"/>
              </a:rPr>
              <a:t> </a:t>
            </a:r>
            <a:r>
              <a:rPr sz="2600" b="1" spc="-5" dirty="0">
                <a:solidFill>
                  <a:srgbClr val="333399"/>
                </a:solidFill>
                <a:latin typeface="Times New Roman"/>
                <a:cs typeface="Times New Roman"/>
              </a:rPr>
              <a:t>la</a:t>
            </a:r>
            <a:r>
              <a:rPr sz="2600" b="1" spc="5" dirty="0">
                <a:solidFill>
                  <a:srgbClr val="333399"/>
                </a:solidFill>
                <a:latin typeface="Times New Roman"/>
                <a:cs typeface="Times New Roman"/>
              </a:rPr>
              <a:t> </a:t>
            </a:r>
            <a:r>
              <a:rPr sz="2600" b="1" spc="-5" dirty="0">
                <a:solidFill>
                  <a:srgbClr val="333399"/>
                </a:solidFill>
                <a:latin typeface="Times New Roman"/>
                <a:cs typeface="Times New Roman"/>
              </a:rPr>
              <a:t>sintomatologia</a:t>
            </a:r>
            <a:r>
              <a:rPr sz="2600" b="1" dirty="0">
                <a:solidFill>
                  <a:srgbClr val="333399"/>
                </a:solidFill>
                <a:latin typeface="Times New Roman"/>
                <a:cs typeface="Times New Roman"/>
              </a:rPr>
              <a:t> può</a:t>
            </a:r>
            <a:r>
              <a:rPr sz="2600" b="1" spc="5" dirty="0">
                <a:solidFill>
                  <a:srgbClr val="333399"/>
                </a:solidFill>
                <a:latin typeface="Times New Roman"/>
                <a:cs typeface="Times New Roman"/>
              </a:rPr>
              <a:t> </a:t>
            </a:r>
            <a:r>
              <a:rPr sz="2600" b="1" spc="-10" dirty="0">
                <a:solidFill>
                  <a:srgbClr val="333399"/>
                </a:solidFill>
                <a:latin typeface="Times New Roman"/>
                <a:cs typeface="Times New Roman"/>
              </a:rPr>
              <a:t>insorgere</a:t>
            </a:r>
            <a:r>
              <a:rPr sz="2600" b="1" dirty="0">
                <a:solidFill>
                  <a:srgbClr val="333399"/>
                </a:solidFill>
                <a:latin typeface="Times New Roman"/>
                <a:cs typeface="Times New Roman"/>
              </a:rPr>
              <a:t> </a:t>
            </a:r>
            <a:r>
              <a:rPr sz="2600" b="1" spc="-5" dirty="0">
                <a:solidFill>
                  <a:srgbClr val="333399"/>
                </a:solidFill>
                <a:latin typeface="Times New Roman"/>
                <a:cs typeface="Times New Roman"/>
              </a:rPr>
              <a:t>anche </a:t>
            </a:r>
            <a:r>
              <a:rPr sz="2600" b="1" dirty="0">
                <a:solidFill>
                  <a:srgbClr val="333399"/>
                </a:solidFill>
                <a:latin typeface="Times New Roman"/>
                <a:cs typeface="Times New Roman"/>
              </a:rPr>
              <a:t>dopo</a:t>
            </a:r>
            <a:r>
              <a:rPr sz="2600" b="1" spc="5" dirty="0">
                <a:solidFill>
                  <a:srgbClr val="333399"/>
                </a:solidFill>
                <a:latin typeface="Times New Roman"/>
                <a:cs typeface="Times New Roman"/>
              </a:rPr>
              <a:t> </a:t>
            </a:r>
            <a:r>
              <a:rPr sz="2600" b="1" dirty="0">
                <a:solidFill>
                  <a:srgbClr val="333399"/>
                </a:solidFill>
                <a:latin typeface="Times New Roman"/>
                <a:cs typeface="Times New Roman"/>
              </a:rPr>
              <a:t>48</a:t>
            </a:r>
            <a:r>
              <a:rPr sz="2600" b="1" spc="5" dirty="0">
                <a:solidFill>
                  <a:srgbClr val="333399"/>
                </a:solidFill>
                <a:latin typeface="Times New Roman"/>
                <a:cs typeface="Times New Roman"/>
              </a:rPr>
              <a:t> </a:t>
            </a:r>
            <a:r>
              <a:rPr sz="2600" b="1" dirty="0">
                <a:solidFill>
                  <a:srgbClr val="333399"/>
                </a:solidFill>
                <a:latin typeface="Times New Roman"/>
                <a:cs typeface="Times New Roman"/>
              </a:rPr>
              <a:t>h</a:t>
            </a:r>
            <a:endParaRPr sz="2600" dirty="0">
              <a:latin typeface="Times New Roman"/>
              <a:cs typeface="Times New Roman"/>
            </a:endParaRPr>
          </a:p>
          <a:p>
            <a:pPr algn="ctr">
              <a:lnSpc>
                <a:spcPts val="3120"/>
              </a:lnSpc>
            </a:pPr>
            <a:r>
              <a:rPr sz="2600" b="1" dirty="0">
                <a:latin typeface="Times New Roman"/>
                <a:cs typeface="Times New Roman"/>
              </a:rPr>
              <a:t>-</a:t>
            </a:r>
            <a:r>
              <a:rPr sz="2600" b="1" spc="5" dirty="0">
                <a:latin typeface="Times New Roman"/>
                <a:cs typeface="Times New Roman"/>
              </a:rPr>
              <a:t> </a:t>
            </a:r>
            <a:r>
              <a:rPr sz="2600" b="1" spc="-10" dirty="0">
                <a:solidFill>
                  <a:srgbClr val="333399"/>
                </a:solidFill>
                <a:latin typeface="Times New Roman"/>
                <a:cs typeface="Times New Roman"/>
              </a:rPr>
              <a:t>parenchima</a:t>
            </a:r>
            <a:r>
              <a:rPr sz="2600" b="1" spc="5" dirty="0">
                <a:solidFill>
                  <a:srgbClr val="333399"/>
                </a:solidFill>
                <a:latin typeface="Times New Roman"/>
                <a:cs typeface="Times New Roman"/>
              </a:rPr>
              <a:t> </a:t>
            </a:r>
            <a:r>
              <a:rPr sz="2600" b="1" spc="-10" dirty="0">
                <a:solidFill>
                  <a:srgbClr val="333399"/>
                </a:solidFill>
                <a:latin typeface="Times New Roman"/>
                <a:cs typeface="Times New Roman"/>
              </a:rPr>
              <a:t>polmonare</a:t>
            </a:r>
            <a:r>
              <a:rPr sz="2600" b="1" spc="-10" dirty="0">
                <a:latin typeface="Times New Roman"/>
                <a:cs typeface="Times New Roman"/>
              </a:rPr>
              <a:t>:</a:t>
            </a:r>
            <a:r>
              <a:rPr sz="2600" b="1" spc="5" dirty="0">
                <a:latin typeface="Times New Roman"/>
                <a:cs typeface="Times New Roman"/>
              </a:rPr>
              <a:t> </a:t>
            </a:r>
            <a:r>
              <a:rPr sz="2600" b="1" spc="-5" dirty="0">
                <a:solidFill>
                  <a:srgbClr val="333399"/>
                </a:solidFill>
                <a:latin typeface="Times New Roman"/>
                <a:cs typeface="Times New Roman"/>
              </a:rPr>
              <a:t>edema</a:t>
            </a:r>
            <a:r>
              <a:rPr sz="2600" b="1" spc="5" dirty="0">
                <a:solidFill>
                  <a:srgbClr val="333399"/>
                </a:solidFill>
                <a:latin typeface="Times New Roman"/>
                <a:cs typeface="Times New Roman"/>
              </a:rPr>
              <a:t> </a:t>
            </a:r>
            <a:r>
              <a:rPr sz="2600" b="1" spc="-10" dirty="0">
                <a:solidFill>
                  <a:srgbClr val="333399"/>
                </a:solidFill>
                <a:latin typeface="Times New Roman"/>
                <a:cs typeface="Times New Roman"/>
              </a:rPr>
              <a:t>polmonare</a:t>
            </a:r>
            <a:r>
              <a:rPr sz="2600" b="1" dirty="0">
                <a:solidFill>
                  <a:srgbClr val="333399"/>
                </a:solidFill>
                <a:latin typeface="Times New Roman"/>
                <a:cs typeface="Times New Roman"/>
              </a:rPr>
              <a:t> </a:t>
            </a:r>
            <a:r>
              <a:rPr sz="2600" b="1" spc="-5" dirty="0">
                <a:solidFill>
                  <a:srgbClr val="333399"/>
                </a:solidFill>
                <a:latin typeface="Times New Roman"/>
                <a:cs typeface="Times New Roman"/>
              </a:rPr>
              <a:t>acuto</a:t>
            </a:r>
            <a:endParaRPr sz="2600" dirty="0">
              <a:latin typeface="Times New Roman"/>
              <a:cs typeface="Times New Roman"/>
            </a:endParaRPr>
          </a:p>
        </p:txBody>
      </p:sp>
      <p:sp>
        <p:nvSpPr>
          <p:cNvPr id="3" name="object 3"/>
          <p:cNvSpPr txBox="1">
            <a:spLocks noGrp="1"/>
          </p:cNvSpPr>
          <p:nvPr>
            <p:ph type="title"/>
          </p:nvPr>
        </p:nvSpPr>
        <p:spPr>
          <a:xfrm>
            <a:off x="2857263" y="0"/>
            <a:ext cx="3582035"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Times New Roman"/>
                <a:cs typeface="Times New Roman"/>
              </a:rPr>
              <a:t>Inalazione</a:t>
            </a:r>
            <a:r>
              <a:rPr sz="3600" b="1" spc="-40" dirty="0">
                <a:solidFill>
                  <a:srgbClr val="FF0000"/>
                </a:solidFill>
                <a:latin typeface="Times New Roman"/>
                <a:cs typeface="Times New Roman"/>
              </a:rPr>
              <a:t> </a:t>
            </a:r>
            <a:r>
              <a:rPr sz="3600" b="1" dirty="0">
                <a:solidFill>
                  <a:srgbClr val="FF0000"/>
                </a:solidFill>
                <a:latin typeface="Times New Roman"/>
                <a:cs typeface="Times New Roman"/>
              </a:rPr>
              <a:t>di</a:t>
            </a:r>
            <a:r>
              <a:rPr sz="3600" b="1" spc="-35" dirty="0">
                <a:solidFill>
                  <a:srgbClr val="FF0000"/>
                </a:solidFill>
                <a:latin typeface="Times New Roman"/>
                <a:cs typeface="Times New Roman"/>
              </a:rPr>
              <a:t> </a:t>
            </a:r>
            <a:r>
              <a:rPr sz="3600" b="1" dirty="0">
                <a:solidFill>
                  <a:srgbClr val="FF0000"/>
                </a:solidFill>
                <a:latin typeface="Times New Roman"/>
                <a:cs typeface="Times New Roman"/>
              </a:rPr>
              <a:t>fumi</a:t>
            </a:r>
            <a:endParaRPr sz="3600">
              <a:latin typeface="Times New Roman"/>
              <a:cs typeface="Times New Roman"/>
            </a:endParaRPr>
          </a:p>
        </p:txBody>
      </p:sp>
      <p:pic>
        <p:nvPicPr>
          <p:cNvPr id="4" name="object 4"/>
          <p:cNvPicPr/>
          <p:nvPr/>
        </p:nvPicPr>
        <p:blipFill>
          <a:blip r:embed="rId2" cstate="print"/>
          <a:stretch>
            <a:fillRect/>
          </a:stretch>
        </p:blipFill>
        <p:spPr>
          <a:xfrm>
            <a:off x="3048000" y="574040"/>
            <a:ext cx="3189288" cy="3238500"/>
          </a:xfrm>
          <a:prstGeom prst="rect">
            <a:avLst/>
          </a:prstGeom>
        </p:spPr>
      </p:pic>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85837" y="1447800"/>
            <a:ext cx="8261984" cy="4406900"/>
          </a:xfrm>
          <a:prstGeom prst="rect">
            <a:avLst/>
          </a:prstGeom>
        </p:spPr>
        <p:txBody>
          <a:bodyPr vert="horz" wrap="square" lIns="0" tIns="62230" rIns="0" bIns="0" rtlCol="0">
            <a:spAutoFit/>
          </a:bodyPr>
          <a:lstStyle/>
          <a:p>
            <a:pPr marL="226060" indent="-213995">
              <a:lnSpc>
                <a:spcPct val="100000"/>
              </a:lnSpc>
              <a:spcBef>
                <a:spcPts val="490"/>
              </a:spcBef>
              <a:buSzPct val="107692"/>
              <a:buFont typeface="Times New Roman"/>
              <a:buChar char="•"/>
              <a:tabLst>
                <a:tab pos="226695" algn="l"/>
              </a:tabLst>
            </a:pPr>
            <a:r>
              <a:rPr sz="2600" b="1" spc="-10" dirty="0">
                <a:solidFill>
                  <a:srgbClr val="333399"/>
                </a:solidFill>
                <a:latin typeface="Times New Roman"/>
                <a:cs typeface="Times New Roman"/>
              </a:rPr>
              <a:t>circostanza</a:t>
            </a:r>
            <a:endParaRPr sz="2600" dirty="0">
              <a:latin typeface="Times New Roman"/>
              <a:cs typeface="Times New Roman"/>
            </a:endParaRPr>
          </a:p>
          <a:p>
            <a:pPr marL="210820" indent="-198755">
              <a:lnSpc>
                <a:spcPct val="100000"/>
              </a:lnSpc>
              <a:spcBef>
                <a:spcPts val="395"/>
              </a:spcBef>
              <a:buFont typeface="Times New Roman"/>
              <a:buChar char="•"/>
              <a:tabLst>
                <a:tab pos="211454" algn="l"/>
              </a:tabLst>
            </a:pPr>
            <a:r>
              <a:rPr sz="2600" b="1" spc="-5" dirty="0">
                <a:solidFill>
                  <a:srgbClr val="333399"/>
                </a:solidFill>
                <a:latin typeface="Times New Roman"/>
                <a:cs typeface="Times New Roman"/>
              </a:rPr>
              <a:t>irritazione</a:t>
            </a:r>
            <a:r>
              <a:rPr sz="2600" b="1" spc="-15" dirty="0">
                <a:solidFill>
                  <a:srgbClr val="333399"/>
                </a:solidFill>
                <a:latin typeface="Times New Roman"/>
                <a:cs typeface="Times New Roman"/>
              </a:rPr>
              <a:t> </a:t>
            </a:r>
            <a:r>
              <a:rPr sz="2600" b="1" dirty="0">
                <a:solidFill>
                  <a:srgbClr val="333399"/>
                </a:solidFill>
                <a:latin typeface="Times New Roman"/>
                <a:cs typeface="Times New Roman"/>
              </a:rPr>
              <a:t>di</a:t>
            </a:r>
            <a:r>
              <a:rPr sz="2600" b="1" spc="-15" dirty="0">
                <a:solidFill>
                  <a:srgbClr val="333399"/>
                </a:solidFill>
                <a:latin typeface="Times New Roman"/>
                <a:cs typeface="Times New Roman"/>
              </a:rPr>
              <a:t> </a:t>
            </a:r>
            <a:r>
              <a:rPr sz="2600" b="1" spc="-5" dirty="0">
                <a:solidFill>
                  <a:srgbClr val="333399"/>
                </a:solidFill>
                <a:latin typeface="Times New Roman"/>
                <a:cs typeface="Times New Roman"/>
              </a:rPr>
              <a:t>occhi</a:t>
            </a:r>
            <a:r>
              <a:rPr sz="2600" b="1" spc="-15" dirty="0">
                <a:solidFill>
                  <a:srgbClr val="333399"/>
                </a:solidFill>
                <a:latin typeface="Times New Roman"/>
                <a:cs typeface="Times New Roman"/>
              </a:rPr>
              <a:t> </a:t>
            </a:r>
            <a:r>
              <a:rPr sz="2600" b="1" dirty="0">
                <a:solidFill>
                  <a:srgbClr val="333399"/>
                </a:solidFill>
                <a:latin typeface="Times New Roman"/>
                <a:cs typeface="Times New Roman"/>
              </a:rPr>
              <a:t>e</a:t>
            </a:r>
            <a:r>
              <a:rPr sz="2600" b="1" spc="-10" dirty="0">
                <a:solidFill>
                  <a:srgbClr val="333399"/>
                </a:solidFill>
                <a:latin typeface="Times New Roman"/>
                <a:cs typeface="Times New Roman"/>
              </a:rPr>
              <a:t> </a:t>
            </a:r>
            <a:r>
              <a:rPr sz="2600" b="1" spc="-5" dirty="0">
                <a:solidFill>
                  <a:srgbClr val="333399"/>
                </a:solidFill>
                <a:latin typeface="Times New Roman"/>
                <a:cs typeface="Times New Roman"/>
              </a:rPr>
              <a:t>gola</a:t>
            </a:r>
            <a:endParaRPr sz="2600" dirty="0">
              <a:latin typeface="Times New Roman"/>
              <a:cs typeface="Times New Roman"/>
            </a:endParaRPr>
          </a:p>
          <a:p>
            <a:pPr marL="210820" indent="-198755">
              <a:lnSpc>
                <a:spcPct val="100000"/>
              </a:lnSpc>
              <a:spcBef>
                <a:spcPts val="315"/>
              </a:spcBef>
              <a:buFont typeface="Times New Roman"/>
              <a:buChar char="•"/>
              <a:tabLst>
                <a:tab pos="211454" algn="l"/>
              </a:tabLst>
            </a:pPr>
            <a:r>
              <a:rPr sz="2600" b="1" spc="-5" dirty="0">
                <a:solidFill>
                  <a:srgbClr val="333399"/>
                </a:solidFill>
                <a:latin typeface="Times New Roman"/>
                <a:cs typeface="Times New Roman"/>
              </a:rPr>
              <a:t>fuliggine</a:t>
            </a:r>
            <a:r>
              <a:rPr sz="2600" b="1" spc="-10" dirty="0">
                <a:solidFill>
                  <a:srgbClr val="333399"/>
                </a:solidFill>
                <a:latin typeface="Times New Roman"/>
                <a:cs typeface="Times New Roman"/>
              </a:rPr>
              <a:t> :presenza</a:t>
            </a:r>
            <a:r>
              <a:rPr sz="2600" b="1" dirty="0">
                <a:solidFill>
                  <a:srgbClr val="333399"/>
                </a:solidFill>
                <a:latin typeface="Times New Roman"/>
                <a:cs typeface="Times New Roman"/>
              </a:rPr>
              <a:t> </a:t>
            </a:r>
            <a:r>
              <a:rPr sz="2600" b="1" spc="-5" dirty="0">
                <a:solidFill>
                  <a:srgbClr val="333399"/>
                </a:solidFill>
                <a:latin typeface="Times New Roman"/>
                <a:cs typeface="Times New Roman"/>
              </a:rPr>
              <a:t>nelle</a:t>
            </a:r>
            <a:r>
              <a:rPr sz="2600" b="1" spc="-10" dirty="0">
                <a:solidFill>
                  <a:srgbClr val="333399"/>
                </a:solidFill>
                <a:latin typeface="Times New Roman"/>
                <a:cs typeface="Times New Roman"/>
              </a:rPr>
              <a:t> secrezioni</a:t>
            </a:r>
            <a:endParaRPr sz="2600" dirty="0">
              <a:latin typeface="Times New Roman"/>
              <a:cs typeface="Times New Roman"/>
            </a:endParaRPr>
          </a:p>
          <a:p>
            <a:pPr marL="12700" marR="136525">
              <a:lnSpc>
                <a:spcPct val="110000"/>
              </a:lnSpc>
              <a:buFont typeface="Times New Roman"/>
              <a:buChar char="•"/>
              <a:tabLst>
                <a:tab pos="211454" algn="l"/>
              </a:tabLst>
            </a:pPr>
            <a:r>
              <a:rPr sz="2600" b="1" spc="-5" dirty="0">
                <a:solidFill>
                  <a:srgbClr val="333399"/>
                </a:solidFill>
                <a:latin typeface="Times New Roman"/>
                <a:cs typeface="Times New Roman"/>
              </a:rPr>
              <a:t>ustioni:</a:t>
            </a:r>
            <a:r>
              <a:rPr sz="2600" b="1" spc="5" dirty="0">
                <a:solidFill>
                  <a:srgbClr val="333399"/>
                </a:solidFill>
                <a:latin typeface="Times New Roman"/>
                <a:cs typeface="Times New Roman"/>
              </a:rPr>
              <a:t> </a:t>
            </a:r>
            <a:r>
              <a:rPr sz="2600" b="1" spc="-5" dirty="0">
                <a:solidFill>
                  <a:srgbClr val="333399"/>
                </a:solidFill>
                <a:latin typeface="Times New Roman"/>
                <a:cs typeface="Times New Roman"/>
              </a:rPr>
              <a:t>colorazione</a:t>
            </a:r>
            <a:r>
              <a:rPr sz="2600" b="1" dirty="0">
                <a:solidFill>
                  <a:srgbClr val="333399"/>
                </a:solidFill>
                <a:latin typeface="Times New Roman"/>
                <a:cs typeface="Times New Roman"/>
              </a:rPr>
              <a:t> </a:t>
            </a:r>
            <a:r>
              <a:rPr sz="2600" b="1" spc="-5" dirty="0">
                <a:solidFill>
                  <a:srgbClr val="333399"/>
                </a:solidFill>
                <a:latin typeface="Times New Roman"/>
                <a:cs typeface="Times New Roman"/>
              </a:rPr>
              <a:t>nerastra</a:t>
            </a:r>
            <a:r>
              <a:rPr sz="2600" b="1" spc="5" dirty="0">
                <a:solidFill>
                  <a:srgbClr val="333399"/>
                </a:solidFill>
                <a:latin typeface="Times New Roman"/>
                <a:cs typeface="Times New Roman"/>
              </a:rPr>
              <a:t> </a:t>
            </a:r>
            <a:r>
              <a:rPr sz="2600" b="1" spc="-5" dirty="0">
                <a:solidFill>
                  <a:srgbClr val="333399"/>
                </a:solidFill>
                <a:latin typeface="Times New Roman"/>
                <a:cs typeface="Times New Roman"/>
              </a:rPr>
              <a:t>intorno</a:t>
            </a:r>
            <a:r>
              <a:rPr sz="2600" b="1" spc="10" dirty="0">
                <a:solidFill>
                  <a:srgbClr val="333399"/>
                </a:solidFill>
                <a:latin typeface="Times New Roman"/>
                <a:cs typeface="Times New Roman"/>
              </a:rPr>
              <a:t> </a:t>
            </a:r>
            <a:r>
              <a:rPr sz="2600" b="1" spc="-5" dirty="0">
                <a:solidFill>
                  <a:srgbClr val="333399"/>
                </a:solidFill>
                <a:latin typeface="Times New Roman"/>
                <a:cs typeface="Times New Roman"/>
              </a:rPr>
              <a:t>alle</a:t>
            </a:r>
            <a:r>
              <a:rPr sz="2600" b="1" dirty="0">
                <a:solidFill>
                  <a:srgbClr val="333399"/>
                </a:solidFill>
                <a:latin typeface="Times New Roman"/>
                <a:cs typeface="Times New Roman"/>
              </a:rPr>
              <a:t> </a:t>
            </a:r>
            <a:br>
              <a:rPr lang="it-IT" sz="2600" b="1" dirty="0">
                <a:solidFill>
                  <a:srgbClr val="333399"/>
                </a:solidFill>
                <a:latin typeface="Times New Roman"/>
                <a:cs typeface="Times New Roman"/>
              </a:rPr>
            </a:br>
            <a:r>
              <a:rPr sz="2600" b="1" spc="-5" dirty="0" err="1">
                <a:solidFill>
                  <a:srgbClr val="333399"/>
                </a:solidFill>
                <a:latin typeface="Times New Roman"/>
                <a:cs typeface="Times New Roman"/>
              </a:rPr>
              <a:t>labbra</a:t>
            </a:r>
            <a:r>
              <a:rPr sz="2600" b="1" spc="-5" dirty="0">
                <a:solidFill>
                  <a:srgbClr val="333399"/>
                </a:solidFill>
                <a:latin typeface="Times New Roman"/>
                <a:cs typeface="Times New Roman"/>
              </a:rPr>
              <a:t>,</a:t>
            </a:r>
            <a:r>
              <a:rPr sz="2600" b="1" spc="5" dirty="0">
                <a:solidFill>
                  <a:srgbClr val="333399"/>
                </a:solidFill>
                <a:latin typeface="Times New Roman"/>
                <a:cs typeface="Times New Roman"/>
              </a:rPr>
              <a:t> </a:t>
            </a:r>
            <a:r>
              <a:rPr sz="2600" b="1" dirty="0">
                <a:solidFill>
                  <a:srgbClr val="333399"/>
                </a:solidFill>
                <a:latin typeface="Times New Roman"/>
                <a:cs typeface="Times New Roman"/>
              </a:rPr>
              <a:t>al naso </a:t>
            </a:r>
            <a:r>
              <a:rPr sz="2600" b="1" spc="-635" dirty="0">
                <a:solidFill>
                  <a:srgbClr val="333399"/>
                </a:solidFill>
                <a:latin typeface="Times New Roman"/>
                <a:cs typeface="Times New Roman"/>
              </a:rPr>
              <a:t> </a:t>
            </a:r>
            <a:r>
              <a:rPr sz="2600" b="1" dirty="0">
                <a:solidFill>
                  <a:srgbClr val="333399"/>
                </a:solidFill>
                <a:latin typeface="Times New Roman"/>
                <a:cs typeface="Times New Roman"/>
              </a:rPr>
              <a:t>e</a:t>
            </a:r>
            <a:r>
              <a:rPr sz="2600" b="1" spc="-10" dirty="0">
                <a:solidFill>
                  <a:srgbClr val="333399"/>
                </a:solidFill>
                <a:latin typeface="Times New Roman"/>
                <a:cs typeface="Times New Roman"/>
              </a:rPr>
              <a:t> </a:t>
            </a:r>
            <a:r>
              <a:rPr sz="2600" b="1" spc="-5" dirty="0">
                <a:solidFill>
                  <a:srgbClr val="333399"/>
                </a:solidFill>
                <a:latin typeface="Times New Roman"/>
                <a:cs typeface="Times New Roman"/>
              </a:rPr>
              <a:t>alla</a:t>
            </a:r>
            <a:r>
              <a:rPr sz="2600" b="1" dirty="0">
                <a:solidFill>
                  <a:srgbClr val="333399"/>
                </a:solidFill>
                <a:latin typeface="Times New Roman"/>
                <a:cs typeface="Times New Roman"/>
              </a:rPr>
              <a:t> </a:t>
            </a:r>
            <a:r>
              <a:rPr sz="2600" b="1" spc="-5" dirty="0">
                <a:solidFill>
                  <a:srgbClr val="333399"/>
                </a:solidFill>
                <a:latin typeface="Times New Roman"/>
                <a:cs typeface="Times New Roman"/>
              </a:rPr>
              <a:t>bocca</a:t>
            </a:r>
            <a:endParaRPr sz="2600" dirty="0">
              <a:latin typeface="Times New Roman"/>
              <a:cs typeface="Times New Roman"/>
            </a:endParaRPr>
          </a:p>
          <a:p>
            <a:pPr marL="210820" indent="-198755">
              <a:lnSpc>
                <a:spcPct val="100000"/>
              </a:lnSpc>
              <a:spcBef>
                <a:spcPts val="315"/>
              </a:spcBef>
              <a:buFont typeface="Times New Roman"/>
              <a:buChar char="•"/>
              <a:tabLst>
                <a:tab pos="211454" algn="l"/>
              </a:tabLst>
            </a:pPr>
            <a:r>
              <a:rPr sz="2600" b="1" spc="-5" dirty="0">
                <a:solidFill>
                  <a:srgbClr val="333399"/>
                </a:solidFill>
                <a:latin typeface="Times New Roman"/>
                <a:cs typeface="Times New Roman"/>
              </a:rPr>
              <a:t>disfonia</a:t>
            </a:r>
            <a:r>
              <a:rPr sz="2600" b="1" spc="-10" dirty="0">
                <a:solidFill>
                  <a:srgbClr val="333399"/>
                </a:solidFill>
                <a:latin typeface="Times New Roman"/>
                <a:cs typeface="Times New Roman"/>
              </a:rPr>
              <a:t> </a:t>
            </a:r>
            <a:r>
              <a:rPr sz="2600" b="1" spc="-5" dirty="0">
                <a:solidFill>
                  <a:srgbClr val="333399"/>
                </a:solidFill>
                <a:latin typeface="Times New Roman"/>
                <a:cs typeface="Times New Roman"/>
              </a:rPr>
              <a:t>(voce</a:t>
            </a:r>
            <a:r>
              <a:rPr sz="2600" b="1" spc="-15" dirty="0">
                <a:solidFill>
                  <a:srgbClr val="333399"/>
                </a:solidFill>
                <a:latin typeface="Times New Roman"/>
                <a:cs typeface="Times New Roman"/>
              </a:rPr>
              <a:t> </a:t>
            </a:r>
            <a:r>
              <a:rPr sz="2600" b="1" spc="-5" dirty="0">
                <a:solidFill>
                  <a:srgbClr val="333399"/>
                </a:solidFill>
                <a:latin typeface="Times New Roman"/>
                <a:cs typeface="Times New Roman"/>
              </a:rPr>
              <a:t>rauca)</a:t>
            </a:r>
            <a:endParaRPr sz="2600" dirty="0">
              <a:latin typeface="Times New Roman"/>
              <a:cs typeface="Times New Roman"/>
            </a:endParaRPr>
          </a:p>
          <a:p>
            <a:pPr marL="12700" marR="5080">
              <a:lnSpc>
                <a:spcPct val="110000"/>
              </a:lnSpc>
              <a:buFont typeface="Times New Roman"/>
              <a:buChar char="•"/>
              <a:tabLst>
                <a:tab pos="211454" algn="l"/>
              </a:tabLst>
            </a:pPr>
            <a:r>
              <a:rPr sz="2600" b="1" spc="-5" dirty="0">
                <a:solidFill>
                  <a:srgbClr val="333399"/>
                </a:solidFill>
                <a:latin typeface="Times New Roman"/>
                <a:cs typeface="Times New Roman"/>
              </a:rPr>
              <a:t>disturbi</a:t>
            </a:r>
            <a:r>
              <a:rPr sz="2600" b="1" spc="10" dirty="0">
                <a:solidFill>
                  <a:srgbClr val="333399"/>
                </a:solidFill>
                <a:latin typeface="Times New Roman"/>
                <a:cs typeface="Times New Roman"/>
              </a:rPr>
              <a:t> </a:t>
            </a:r>
            <a:r>
              <a:rPr sz="2600" b="1" spc="-10" dirty="0">
                <a:solidFill>
                  <a:srgbClr val="333399"/>
                </a:solidFill>
                <a:latin typeface="Times New Roman"/>
                <a:cs typeface="Times New Roman"/>
              </a:rPr>
              <a:t>respiratori:</a:t>
            </a:r>
            <a:r>
              <a:rPr sz="2600" b="1" spc="20" dirty="0">
                <a:solidFill>
                  <a:srgbClr val="333399"/>
                </a:solidFill>
                <a:latin typeface="Times New Roman"/>
                <a:cs typeface="Times New Roman"/>
              </a:rPr>
              <a:t> </a:t>
            </a:r>
            <a:r>
              <a:rPr sz="2600" b="1" spc="-5" dirty="0">
                <a:solidFill>
                  <a:srgbClr val="333399"/>
                </a:solidFill>
                <a:latin typeface="Times New Roman"/>
                <a:cs typeface="Times New Roman"/>
              </a:rPr>
              <a:t>sensazione</a:t>
            </a:r>
            <a:r>
              <a:rPr sz="2600" b="1" spc="15" dirty="0">
                <a:solidFill>
                  <a:srgbClr val="333399"/>
                </a:solidFill>
                <a:latin typeface="Times New Roman"/>
                <a:cs typeface="Times New Roman"/>
              </a:rPr>
              <a:t> </a:t>
            </a:r>
            <a:r>
              <a:rPr sz="2600" b="1" dirty="0">
                <a:solidFill>
                  <a:srgbClr val="333399"/>
                </a:solidFill>
                <a:latin typeface="Times New Roman"/>
                <a:cs typeface="Times New Roman"/>
              </a:rPr>
              <a:t>di</a:t>
            </a:r>
            <a:r>
              <a:rPr sz="2600" b="1" spc="10" dirty="0">
                <a:solidFill>
                  <a:srgbClr val="333399"/>
                </a:solidFill>
                <a:latin typeface="Times New Roman"/>
                <a:cs typeface="Times New Roman"/>
              </a:rPr>
              <a:t> </a:t>
            </a:r>
            <a:r>
              <a:rPr sz="2600" b="1" spc="-5" dirty="0">
                <a:solidFill>
                  <a:srgbClr val="333399"/>
                </a:solidFill>
                <a:latin typeface="Times New Roman"/>
                <a:cs typeface="Times New Roman"/>
              </a:rPr>
              <a:t>soffocamento,</a:t>
            </a:r>
            <a:r>
              <a:rPr sz="2600" b="1" spc="20" dirty="0">
                <a:solidFill>
                  <a:srgbClr val="333399"/>
                </a:solidFill>
                <a:latin typeface="Times New Roman"/>
                <a:cs typeface="Times New Roman"/>
              </a:rPr>
              <a:t> </a:t>
            </a:r>
            <a:r>
              <a:rPr sz="2600" b="1" spc="-5" dirty="0">
                <a:solidFill>
                  <a:srgbClr val="333399"/>
                </a:solidFill>
                <a:latin typeface="Times New Roman"/>
                <a:cs typeface="Times New Roman"/>
              </a:rPr>
              <a:t>dispnea, </a:t>
            </a:r>
            <a:r>
              <a:rPr sz="2600" b="1" spc="-635" dirty="0">
                <a:solidFill>
                  <a:srgbClr val="333399"/>
                </a:solidFill>
                <a:latin typeface="Times New Roman"/>
                <a:cs typeface="Times New Roman"/>
              </a:rPr>
              <a:t> </a:t>
            </a:r>
            <a:r>
              <a:rPr sz="2600" b="1" spc="-5" dirty="0">
                <a:solidFill>
                  <a:srgbClr val="333399"/>
                </a:solidFill>
                <a:latin typeface="Times New Roman"/>
                <a:cs typeface="Times New Roman"/>
              </a:rPr>
              <a:t>polipnea, sibili </a:t>
            </a:r>
            <a:r>
              <a:rPr sz="2600" b="1" dirty="0">
                <a:solidFill>
                  <a:srgbClr val="333399"/>
                </a:solidFill>
                <a:latin typeface="Times New Roman"/>
                <a:cs typeface="Times New Roman"/>
              </a:rPr>
              <a:t>e</a:t>
            </a:r>
            <a:r>
              <a:rPr sz="2600" b="1" spc="-5" dirty="0">
                <a:solidFill>
                  <a:srgbClr val="333399"/>
                </a:solidFill>
                <a:latin typeface="Times New Roman"/>
                <a:cs typeface="Times New Roman"/>
              </a:rPr>
              <a:t> rantoli</a:t>
            </a:r>
            <a:endParaRPr sz="2600" dirty="0">
              <a:latin typeface="Times New Roman"/>
              <a:cs typeface="Times New Roman"/>
            </a:endParaRPr>
          </a:p>
          <a:p>
            <a:pPr marL="95250" marR="422275" indent="-82550">
              <a:lnSpc>
                <a:spcPct val="110000"/>
              </a:lnSpc>
              <a:spcBef>
                <a:spcPts val="5"/>
              </a:spcBef>
              <a:buFont typeface="Times New Roman"/>
              <a:buChar char="•"/>
              <a:tabLst>
                <a:tab pos="211454" algn="l"/>
              </a:tabLst>
            </a:pPr>
            <a:r>
              <a:rPr sz="2600" b="1" dirty="0">
                <a:solidFill>
                  <a:srgbClr val="333399"/>
                </a:solidFill>
                <a:latin typeface="Times New Roman"/>
                <a:cs typeface="Times New Roman"/>
              </a:rPr>
              <a:t>stato di</a:t>
            </a:r>
            <a:r>
              <a:rPr sz="2600" b="1" spc="-5" dirty="0">
                <a:solidFill>
                  <a:srgbClr val="333399"/>
                </a:solidFill>
                <a:latin typeface="Times New Roman"/>
                <a:cs typeface="Times New Roman"/>
              </a:rPr>
              <a:t> coscienza:</a:t>
            </a:r>
            <a:r>
              <a:rPr sz="2600" b="1" dirty="0">
                <a:solidFill>
                  <a:srgbClr val="333399"/>
                </a:solidFill>
                <a:latin typeface="Times New Roman"/>
                <a:cs typeface="Times New Roman"/>
              </a:rPr>
              <a:t> </a:t>
            </a:r>
            <a:r>
              <a:rPr sz="2600" b="1" spc="-5" dirty="0">
                <a:solidFill>
                  <a:srgbClr val="333399"/>
                </a:solidFill>
                <a:latin typeface="Times New Roman"/>
                <a:cs typeface="Times New Roman"/>
              </a:rPr>
              <a:t>alterazioni</a:t>
            </a:r>
            <a:r>
              <a:rPr sz="2600" b="1" dirty="0">
                <a:solidFill>
                  <a:srgbClr val="333399"/>
                </a:solidFill>
                <a:latin typeface="Times New Roman"/>
                <a:cs typeface="Times New Roman"/>
              </a:rPr>
              <a:t> </a:t>
            </a:r>
            <a:r>
              <a:rPr sz="2600" b="1" spc="-5" dirty="0">
                <a:solidFill>
                  <a:srgbClr val="333399"/>
                </a:solidFill>
                <a:latin typeface="Times New Roman"/>
                <a:cs typeface="Times New Roman"/>
              </a:rPr>
              <a:t>anche transitorie </a:t>
            </a:r>
            <a:r>
              <a:rPr sz="2600" b="1" dirty="0">
                <a:solidFill>
                  <a:srgbClr val="333399"/>
                </a:solidFill>
                <a:latin typeface="Times New Roman"/>
                <a:cs typeface="Times New Roman"/>
              </a:rPr>
              <a:t>o stato </a:t>
            </a:r>
            <a:r>
              <a:rPr sz="2600" b="1" spc="-635" dirty="0">
                <a:solidFill>
                  <a:srgbClr val="333399"/>
                </a:solidFill>
                <a:latin typeface="Times New Roman"/>
                <a:cs typeface="Times New Roman"/>
              </a:rPr>
              <a:t> </a:t>
            </a:r>
            <a:r>
              <a:rPr sz="2600" b="1" spc="-5" dirty="0">
                <a:solidFill>
                  <a:srgbClr val="333399"/>
                </a:solidFill>
                <a:latin typeface="Times New Roman"/>
                <a:cs typeface="Times New Roman"/>
              </a:rPr>
              <a:t>confusionale</a:t>
            </a:r>
            <a:endParaRPr sz="2600" dirty="0">
              <a:latin typeface="Times New Roman"/>
              <a:cs typeface="Times New Roman"/>
            </a:endParaRPr>
          </a:p>
        </p:txBody>
      </p:sp>
      <p:sp>
        <p:nvSpPr>
          <p:cNvPr id="3" name="object 3"/>
          <p:cNvSpPr txBox="1">
            <a:spLocks noGrp="1"/>
          </p:cNvSpPr>
          <p:nvPr>
            <p:ph type="title"/>
          </p:nvPr>
        </p:nvSpPr>
        <p:spPr>
          <a:xfrm>
            <a:off x="512675" y="533225"/>
            <a:ext cx="8434705" cy="482600"/>
          </a:xfrm>
          <a:prstGeom prst="rect">
            <a:avLst/>
          </a:prstGeom>
        </p:spPr>
        <p:txBody>
          <a:bodyPr vert="horz" wrap="square" lIns="0" tIns="12700" rIns="0" bIns="0" rtlCol="0">
            <a:spAutoFit/>
          </a:bodyPr>
          <a:lstStyle/>
          <a:p>
            <a:pPr marL="12700">
              <a:lnSpc>
                <a:spcPct val="100000"/>
              </a:lnSpc>
              <a:spcBef>
                <a:spcPts val="100"/>
              </a:spcBef>
            </a:pPr>
            <a:r>
              <a:rPr sz="3000" b="1" dirty="0">
                <a:solidFill>
                  <a:srgbClr val="FF0000"/>
                </a:solidFill>
                <a:latin typeface="Times New Roman"/>
                <a:cs typeface="Times New Roman"/>
              </a:rPr>
              <a:t>Come</a:t>
            </a:r>
            <a:r>
              <a:rPr sz="3000" b="1" spc="-5" dirty="0">
                <a:solidFill>
                  <a:srgbClr val="FF0000"/>
                </a:solidFill>
                <a:latin typeface="Times New Roman"/>
                <a:cs typeface="Times New Roman"/>
              </a:rPr>
              <a:t> </a:t>
            </a:r>
            <a:r>
              <a:rPr sz="3000" b="1" spc="-10" dirty="0">
                <a:solidFill>
                  <a:srgbClr val="FF0000"/>
                </a:solidFill>
                <a:latin typeface="Times New Roman"/>
                <a:cs typeface="Times New Roman"/>
              </a:rPr>
              <a:t>sospettare</a:t>
            </a:r>
            <a:r>
              <a:rPr sz="3000" b="1" spc="-5" dirty="0">
                <a:solidFill>
                  <a:srgbClr val="FF0000"/>
                </a:solidFill>
                <a:latin typeface="Times New Roman"/>
                <a:cs typeface="Times New Roman"/>
              </a:rPr>
              <a:t> </a:t>
            </a:r>
            <a:r>
              <a:rPr sz="3000" b="1" dirty="0">
                <a:solidFill>
                  <a:srgbClr val="FF0000"/>
                </a:solidFill>
                <a:latin typeface="Times New Roman"/>
                <a:cs typeface="Times New Roman"/>
              </a:rPr>
              <a:t>e</a:t>
            </a:r>
            <a:r>
              <a:rPr sz="3000" b="1" spc="-5" dirty="0">
                <a:solidFill>
                  <a:srgbClr val="FF0000"/>
                </a:solidFill>
                <a:latin typeface="Times New Roman"/>
                <a:cs typeface="Times New Roman"/>
              </a:rPr>
              <a:t> </a:t>
            </a:r>
            <a:r>
              <a:rPr sz="3000" b="1" spc="-10" dirty="0">
                <a:solidFill>
                  <a:srgbClr val="FF0000"/>
                </a:solidFill>
                <a:latin typeface="Times New Roman"/>
                <a:cs typeface="Times New Roman"/>
              </a:rPr>
              <a:t>valutare</a:t>
            </a:r>
            <a:r>
              <a:rPr sz="3000" b="1" dirty="0">
                <a:solidFill>
                  <a:srgbClr val="FF0000"/>
                </a:solidFill>
                <a:latin typeface="Times New Roman"/>
                <a:cs typeface="Times New Roman"/>
              </a:rPr>
              <a:t> </a:t>
            </a:r>
            <a:r>
              <a:rPr sz="3000" b="1" spc="-5" dirty="0">
                <a:solidFill>
                  <a:srgbClr val="FF0000"/>
                </a:solidFill>
                <a:latin typeface="Times New Roman"/>
                <a:cs typeface="Times New Roman"/>
              </a:rPr>
              <a:t>l’intossicazione </a:t>
            </a:r>
            <a:r>
              <a:rPr sz="3000" b="1" dirty="0">
                <a:solidFill>
                  <a:srgbClr val="FF0000"/>
                </a:solidFill>
                <a:latin typeface="Times New Roman"/>
                <a:cs typeface="Times New Roman"/>
              </a:rPr>
              <a:t>da fumo</a:t>
            </a:r>
            <a:endParaRPr sz="3000">
              <a:latin typeface="Times New Roman"/>
              <a:cs typeface="Times New Roman"/>
            </a:endParaRPr>
          </a:p>
        </p:txBody>
      </p:sp>
      <p:pic>
        <p:nvPicPr>
          <p:cNvPr id="4" name="object 4"/>
          <p:cNvPicPr/>
          <p:nvPr/>
        </p:nvPicPr>
        <p:blipFill>
          <a:blip r:embed="rId2" cstate="print"/>
          <a:stretch>
            <a:fillRect/>
          </a:stretch>
        </p:blipFill>
        <p:spPr>
          <a:xfrm>
            <a:off x="6299113" y="1295400"/>
            <a:ext cx="2559050" cy="2590800"/>
          </a:xfrm>
          <a:prstGeom prst="rect">
            <a:avLst/>
          </a:prstGeom>
        </p:spPr>
      </p:pic>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6530" y="3445238"/>
            <a:ext cx="9132888" cy="1467068"/>
          </a:xfrm>
          <a:prstGeom prst="rect">
            <a:avLst/>
          </a:prstGeom>
        </p:spPr>
        <p:txBody>
          <a:bodyPr vert="horz" wrap="square" lIns="0" tIns="43180" rIns="0" bIns="0" rtlCol="0">
            <a:spAutoFit/>
          </a:bodyPr>
          <a:lstStyle/>
          <a:p>
            <a:pPr marL="19050" marR="5080" indent="-6350">
              <a:lnSpc>
                <a:spcPts val="3700"/>
              </a:lnSpc>
              <a:spcBef>
                <a:spcPts val="340"/>
              </a:spcBef>
              <a:buFont typeface="Times New Roman"/>
              <a:buChar char="•"/>
              <a:tabLst>
                <a:tab pos="323215" algn="l"/>
                <a:tab pos="323850" algn="l"/>
              </a:tabLst>
            </a:pPr>
            <a:r>
              <a:rPr lang="it-IT" sz="3200" b="1" spc="-10" dirty="0">
                <a:solidFill>
                  <a:srgbClr val="333399"/>
                </a:solidFill>
                <a:latin typeface="Times New Roman"/>
                <a:cs typeface="Times New Roman"/>
              </a:rPr>
              <a:t>   </a:t>
            </a:r>
            <a:r>
              <a:rPr sz="3200" b="1" spc="-10" dirty="0" err="1">
                <a:solidFill>
                  <a:srgbClr val="333399"/>
                </a:solidFill>
                <a:latin typeface="Times New Roman"/>
                <a:cs typeface="Times New Roman"/>
              </a:rPr>
              <a:t>spostare</a:t>
            </a:r>
            <a:r>
              <a:rPr sz="3200" b="1" spc="-5" dirty="0">
                <a:solidFill>
                  <a:srgbClr val="333399"/>
                </a:solidFill>
                <a:latin typeface="Times New Roman"/>
                <a:cs typeface="Times New Roman"/>
              </a:rPr>
              <a:t> rapidamente il paziente in</a:t>
            </a:r>
            <a:r>
              <a:rPr sz="3200" b="1" dirty="0">
                <a:solidFill>
                  <a:srgbClr val="333399"/>
                </a:solidFill>
                <a:latin typeface="Times New Roman"/>
                <a:cs typeface="Times New Roman"/>
              </a:rPr>
              <a:t> </a:t>
            </a:r>
            <a:r>
              <a:rPr sz="3200" b="1" spc="-10" dirty="0" err="1">
                <a:solidFill>
                  <a:srgbClr val="333399"/>
                </a:solidFill>
                <a:latin typeface="Times New Roman"/>
                <a:cs typeface="Times New Roman"/>
              </a:rPr>
              <a:t>un’area</a:t>
            </a:r>
            <a:r>
              <a:rPr sz="3200" b="1" dirty="0">
                <a:solidFill>
                  <a:srgbClr val="333399"/>
                </a:solidFill>
                <a:latin typeface="Times New Roman"/>
                <a:cs typeface="Times New Roman"/>
              </a:rPr>
              <a:t> non </a:t>
            </a:r>
            <a:r>
              <a:rPr sz="3200" b="1" spc="-785" dirty="0">
                <a:solidFill>
                  <a:srgbClr val="333399"/>
                </a:solidFill>
                <a:latin typeface="Times New Roman"/>
                <a:cs typeface="Times New Roman"/>
              </a:rPr>
              <a:t> </a:t>
            </a:r>
            <a:r>
              <a:rPr lang="it-IT" sz="3200" b="1" spc="-785" dirty="0">
                <a:solidFill>
                  <a:srgbClr val="333399"/>
                </a:solidFill>
                <a:latin typeface="Times New Roman"/>
                <a:cs typeface="Times New Roman"/>
              </a:rPr>
              <a:t> 	  	</a:t>
            </a:r>
            <a:r>
              <a:rPr sz="3200" b="1" spc="-5" dirty="0" err="1">
                <a:solidFill>
                  <a:srgbClr val="333399"/>
                </a:solidFill>
                <a:latin typeface="Times New Roman"/>
                <a:cs typeface="Times New Roman"/>
              </a:rPr>
              <a:t>contaminata</a:t>
            </a:r>
            <a:r>
              <a:rPr sz="3200" b="1" spc="5" dirty="0">
                <a:solidFill>
                  <a:srgbClr val="333399"/>
                </a:solidFill>
                <a:latin typeface="Times New Roman"/>
                <a:cs typeface="Times New Roman"/>
              </a:rPr>
              <a:t> </a:t>
            </a:r>
            <a:r>
              <a:rPr sz="3200" b="1" dirty="0">
                <a:solidFill>
                  <a:srgbClr val="333399"/>
                </a:solidFill>
                <a:latin typeface="Times New Roman"/>
                <a:cs typeface="Times New Roman"/>
              </a:rPr>
              <a:t>da</a:t>
            </a:r>
            <a:r>
              <a:rPr sz="3200" b="1" spc="10" dirty="0">
                <a:solidFill>
                  <a:srgbClr val="333399"/>
                </a:solidFill>
                <a:latin typeface="Times New Roman"/>
                <a:cs typeface="Times New Roman"/>
              </a:rPr>
              <a:t> </a:t>
            </a:r>
            <a:r>
              <a:rPr sz="3200" b="1" spc="-5" dirty="0">
                <a:solidFill>
                  <a:srgbClr val="333399"/>
                </a:solidFill>
                <a:latin typeface="Times New Roman"/>
                <a:cs typeface="Times New Roman"/>
              </a:rPr>
              <a:t>fumo,</a:t>
            </a:r>
            <a:r>
              <a:rPr sz="3200" b="1" spc="10" dirty="0">
                <a:solidFill>
                  <a:srgbClr val="333399"/>
                </a:solidFill>
                <a:latin typeface="Times New Roman"/>
                <a:cs typeface="Times New Roman"/>
              </a:rPr>
              <a:t> </a:t>
            </a:r>
            <a:r>
              <a:rPr sz="3200" b="1" spc="-5" dirty="0" err="1">
                <a:solidFill>
                  <a:srgbClr val="333399"/>
                </a:solidFill>
                <a:latin typeface="Times New Roman"/>
                <a:cs typeface="Times New Roman"/>
              </a:rPr>
              <a:t>mantenendo</a:t>
            </a:r>
            <a:r>
              <a:rPr sz="3200" b="1" spc="10" dirty="0">
                <a:solidFill>
                  <a:srgbClr val="333399"/>
                </a:solidFill>
                <a:latin typeface="Times New Roman"/>
                <a:cs typeface="Times New Roman"/>
              </a:rPr>
              <a:t> </a:t>
            </a:r>
            <a:r>
              <a:rPr sz="3200" b="1" spc="-5" dirty="0" err="1">
                <a:solidFill>
                  <a:srgbClr val="333399"/>
                </a:solidFill>
                <a:latin typeface="Times New Roman"/>
                <a:cs typeface="Times New Roman"/>
              </a:rPr>
              <a:t>l’allineamento</a:t>
            </a:r>
            <a:r>
              <a:rPr lang="it-IT" sz="3200" dirty="0">
                <a:latin typeface="Times New Roman"/>
                <a:cs typeface="Times New Roman"/>
              </a:rPr>
              <a:t> 	 </a:t>
            </a:r>
            <a:r>
              <a:rPr sz="3200" b="1" spc="-5" dirty="0">
                <a:solidFill>
                  <a:srgbClr val="333399"/>
                </a:solidFill>
                <a:latin typeface="Times New Roman"/>
                <a:cs typeface="Times New Roman"/>
              </a:rPr>
              <a:t>del rachide</a:t>
            </a:r>
            <a:r>
              <a:rPr sz="3200" b="1" dirty="0">
                <a:solidFill>
                  <a:srgbClr val="333399"/>
                </a:solidFill>
                <a:latin typeface="Times New Roman"/>
                <a:cs typeface="Times New Roman"/>
              </a:rPr>
              <a:t> </a:t>
            </a:r>
            <a:r>
              <a:rPr sz="3200" b="1" spc="-5" dirty="0" err="1">
                <a:solidFill>
                  <a:srgbClr val="333399"/>
                </a:solidFill>
                <a:latin typeface="Times New Roman"/>
                <a:cs typeface="Times New Roman"/>
              </a:rPr>
              <a:t>durante</a:t>
            </a:r>
            <a:r>
              <a:rPr sz="3200" b="1" spc="-5" dirty="0">
                <a:solidFill>
                  <a:srgbClr val="333399"/>
                </a:solidFill>
                <a:latin typeface="Times New Roman"/>
                <a:cs typeface="Times New Roman"/>
              </a:rPr>
              <a:t> lo</a:t>
            </a:r>
            <a:r>
              <a:rPr lang="it-IT" sz="3200" b="1" spc="-5" dirty="0">
                <a:solidFill>
                  <a:srgbClr val="333399"/>
                </a:solidFill>
                <a:latin typeface="Times New Roman"/>
                <a:cs typeface="Times New Roman"/>
              </a:rPr>
              <a:t> s</a:t>
            </a:r>
            <a:r>
              <a:rPr sz="3200" b="1" spc="-5" dirty="0" err="1">
                <a:solidFill>
                  <a:srgbClr val="333399"/>
                </a:solidFill>
                <a:latin typeface="Times New Roman"/>
                <a:cs typeface="Times New Roman"/>
              </a:rPr>
              <a:t>postamento</a:t>
            </a:r>
            <a:endParaRPr sz="3200" dirty="0">
              <a:latin typeface="Times New Roman"/>
              <a:cs typeface="Times New Roman"/>
            </a:endParaRPr>
          </a:p>
        </p:txBody>
      </p:sp>
      <p:sp>
        <p:nvSpPr>
          <p:cNvPr id="4" name="object 4"/>
          <p:cNvSpPr txBox="1"/>
          <p:nvPr/>
        </p:nvSpPr>
        <p:spPr>
          <a:xfrm>
            <a:off x="66530" y="4912306"/>
            <a:ext cx="7620000" cy="987450"/>
          </a:xfrm>
          <a:prstGeom prst="rect">
            <a:avLst/>
          </a:prstGeom>
        </p:spPr>
        <p:txBody>
          <a:bodyPr vert="horz" wrap="square" lIns="0" tIns="12700" rIns="0" bIns="0" rtlCol="0">
            <a:spAutoFit/>
          </a:bodyPr>
          <a:lstStyle/>
          <a:p>
            <a:pPr marL="457200" indent="-457200">
              <a:lnSpc>
                <a:spcPts val="3770"/>
              </a:lnSpc>
              <a:spcBef>
                <a:spcPts val="100"/>
              </a:spcBef>
              <a:buFont typeface="Arial" panose="020B0604020202020204" pitchFamily="34" charset="0"/>
              <a:buChar char="•"/>
            </a:pPr>
            <a:r>
              <a:rPr sz="3200" b="1" spc="-10" dirty="0">
                <a:solidFill>
                  <a:srgbClr val="333399"/>
                </a:solidFill>
                <a:latin typeface="Times New Roman"/>
                <a:cs typeface="Times New Roman"/>
              </a:rPr>
              <a:t>chiamare</a:t>
            </a:r>
            <a:r>
              <a:rPr sz="3200" b="1" spc="-35" dirty="0">
                <a:solidFill>
                  <a:srgbClr val="333399"/>
                </a:solidFill>
                <a:latin typeface="Times New Roman"/>
                <a:cs typeface="Times New Roman"/>
              </a:rPr>
              <a:t> </a:t>
            </a:r>
            <a:r>
              <a:rPr sz="3200" b="1" spc="-5" dirty="0">
                <a:solidFill>
                  <a:srgbClr val="333399"/>
                </a:solidFill>
                <a:latin typeface="Times New Roman"/>
                <a:cs typeface="Times New Roman"/>
              </a:rPr>
              <a:t>il</a:t>
            </a:r>
            <a:r>
              <a:rPr sz="3200" b="1" spc="-30" dirty="0">
                <a:solidFill>
                  <a:srgbClr val="333399"/>
                </a:solidFill>
                <a:latin typeface="Times New Roman"/>
                <a:cs typeface="Times New Roman"/>
              </a:rPr>
              <a:t> </a:t>
            </a:r>
            <a:r>
              <a:rPr lang="it-IT" sz="3200" b="1" spc="-60" dirty="0">
                <a:solidFill>
                  <a:srgbClr val="333399"/>
                </a:solidFill>
                <a:latin typeface="Times New Roman"/>
                <a:cs typeface="Times New Roman"/>
              </a:rPr>
              <a:t>112</a:t>
            </a:r>
            <a:endParaRPr sz="3200" dirty="0">
              <a:latin typeface="Times New Roman"/>
              <a:cs typeface="Times New Roman"/>
            </a:endParaRPr>
          </a:p>
          <a:p>
            <a:pPr marL="457200" indent="-457200">
              <a:lnSpc>
                <a:spcPts val="3770"/>
              </a:lnSpc>
              <a:buFont typeface="Arial" panose="020B0604020202020204" pitchFamily="34" charset="0"/>
              <a:buChar char="•"/>
            </a:pPr>
            <a:r>
              <a:rPr sz="3200" b="1" spc="-10" dirty="0">
                <a:solidFill>
                  <a:srgbClr val="333399"/>
                </a:solidFill>
                <a:latin typeface="Times New Roman"/>
                <a:cs typeface="Times New Roman"/>
              </a:rPr>
              <a:t>garantire</a:t>
            </a:r>
            <a:r>
              <a:rPr sz="3200" b="1" spc="-15" dirty="0">
                <a:solidFill>
                  <a:srgbClr val="333399"/>
                </a:solidFill>
                <a:latin typeface="Times New Roman"/>
                <a:cs typeface="Times New Roman"/>
              </a:rPr>
              <a:t> </a:t>
            </a:r>
            <a:r>
              <a:rPr sz="3200" b="1" spc="-5" dirty="0">
                <a:solidFill>
                  <a:srgbClr val="333399"/>
                </a:solidFill>
                <a:latin typeface="Times New Roman"/>
                <a:cs typeface="Times New Roman"/>
              </a:rPr>
              <a:t>la pervietà delle</a:t>
            </a:r>
            <a:r>
              <a:rPr sz="3200" b="1" spc="-15" dirty="0">
                <a:solidFill>
                  <a:srgbClr val="333399"/>
                </a:solidFill>
                <a:latin typeface="Times New Roman"/>
                <a:cs typeface="Times New Roman"/>
              </a:rPr>
              <a:t> </a:t>
            </a:r>
            <a:r>
              <a:rPr sz="3200" b="1" spc="-5" dirty="0">
                <a:solidFill>
                  <a:srgbClr val="333399"/>
                </a:solidFill>
                <a:latin typeface="Times New Roman"/>
                <a:cs typeface="Times New Roman"/>
              </a:rPr>
              <a:t>vie</a:t>
            </a:r>
            <a:r>
              <a:rPr sz="3200" b="1" spc="-10" dirty="0">
                <a:solidFill>
                  <a:srgbClr val="333399"/>
                </a:solidFill>
                <a:latin typeface="Times New Roman"/>
                <a:cs typeface="Times New Roman"/>
              </a:rPr>
              <a:t> </a:t>
            </a:r>
            <a:r>
              <a:rPr sz="3200" b="1" spc="-15" dirty="0">
                <a:solidFill>
                  <a:srgbClr val="333399"/>
                </a:solidFill>
                <a:latin typeface="Times New Roman"/>
                <a:cs typeface="Times New Roman"/>
              </a:rPr>
              <a:t>aeree</a:t>
            </a:r>
            <a:endParaRPr sz="3200" dirty="0">
              <a:latin typeface="Times New Roman"/>
              <a:cs typeface="Times New Roman"/>
            </a:endParaRPr>
          </a:p>
        </p:txBody>
      </p:sp>
      <p:sp>
        <p:nvSpPr>
          <p:cNvPr id="5" name="object 5"/>
          <p:cNvSpPr txBox="1">
            <a:spLocks noGrp="1"/>
          </p:cNvSpPr>
          <p:nvPr>
            <p:ph type="title"/>
          </p:nvPr>
        </p:nvSpPr>
        <p:spPr>
          <a:xfrm>
            <a:off x="3303587" y="134987"/>
            <a:ext cx="2024380" cy="452120"/>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FF0000"/>
                </a:solidFill>
                <a:latin typeface="Times New Roman"/>
                <a:cs typeface="Times New Roman"/>
              </a:rPr>
              <a:t>C</a:t>
            </a:r>
            <a:r>
              <a:rPr sz="2800" b="1" spc="-5" dirty="0">
                <a:solidFill>
                  <a:srgbClr val="FF0000"/>
                </a:solidFill>
                <a:latin typeface="Times New Roman"/>
                <a:cs typeface="Times New Roman"/>
              </a:rPr>
              <a:t>O</a:t>
            </a:r>
            <a:r>
              <a:rPr sz="2800" b="1" dirty="0">
                <a:solidFill>
                  <a:srgbClr val="FF0000"/>
                </a:solidFill>
                <a:latin typeface="Times New Roman"/>
                <a:cs typeface="Times New Roman"/>
              </a:rPr>
              <a:t>SA</a:t>
            </a:r>
            <a:r>
              <a:rPr sz="2800" b="1" spc="-155" dirty="0">
                <a:solidFill>
                  <a:srgbClr val="FF0000"/>
                </a:solidFill>
                <a:latin typeface="Times New Roman"/>
                <a:cs typeface="Times New Roman"/>
              </a:rPr>
              <a:t> </a:t>
            </a:r>
            <a:r>
              <a:rPr sz="2800" b="1" spc="-210" dirty="0">
                <a:solidFill>
                  <a:srgbClr val="FF0000"/>
                </a:solidFill>
                <a:latin typeface="Times New Roman"/>
                <a:cs typeface="Times New Roman"/>
              </a:rPr>
              <a:t>F</a:t>
            </a:r>
            <a:r>
              <a:rPr sz="2800" b="1" dirty="0">
                <a:solidFill>
                  <a:srgbClr val="FF0000"/>
                </a:solidFill>
                <a:latin typeface="Times New Roman"/>
                <a:cs typeface="Times New Roman"/>
              </a:rPr>
              <a:t>ARE</a:t>
            </a:r>
            <a:endParaRPr sz="2800">
              <a:latin typeface="Times New Roman"/>
              <a:cs typeface="Times New Roman"/>
            </a:endParaRPr>
          </a:p>
        </p:txBody>
      </p:sp>
      <p:pic>
        <p:nvPicPr>
          <p:cNvPr id="6" name="object 6"/>
          <p:cNvPicPr/>
          <p:nvPr/>
        </p:nvPicPr>
        <p:blipFill>
          <a:blip r:embed="rId2" cstate="print"/>
          <a:stretch>
            <a:fillRect/>
          </a:stretch>
        </p:blipFill>
        <p:spPr>
          <a:xfrm>
            <a:off x="2627312" y="908050"/>
            <a:ext cx="3043649" cy="2673314"/>
          </a:xfrm>
          <a:prstGeom prst="rect">
            <a:avLst/>
          </a:prstGeom>
        </p:spPr>
      </p:pic>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idx="4294967295"/>
          </p:nvPr>
        </p:nvSpPr>
        <p:spPr bwMode="auto">
          <a:xfrm>
            <a:off x="0" y="1844675"/>
            <a:ext cx="6889750" cy="10080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r>
              <a:rPr lang="it-IT" altLang="it-IT" b="1" dirty="0">
                <a:solidFill>
                  <a:schemeClr val="tx1"/>
                </a:solidFill>
              </a:rPr>
              <a:t>MORSI DI ANIMALI</a:t>
            </a:r>
            <a:br>
              <a:rPr lang="it-IT" altLang="it-IT" b="1" dirty="0">
                <a:solidFill>
                  <a:schemeClr val="tx1"/>
                </a:solidFill>
              </a:rPr>
            </a:br>
            <a:r>
              <a:rPr lang="it-IT" altLang="it-IT" b="1" dirty="0">
                <a:solidFill>
                  <a:schemeClr val="tx1"/>
                </a:solidFill>
              </a:rPr>
              <a:t>E</a:t>
            </a:r>
            <a:br>
              <a:rPr lang="it-IT" altLang="it-IT" b="1" dirty="0">
                <a:solidFill>
                  <a:schemeClr val="tx1"/>
                </a:solidFill>
              </a:rPr>
            </a:br>
            <a:r>
              <a:rPr lang="it-IT" altLang="it-IT" b="1" dirty="0">
                <a:solidFill>
                  <a:schemeClr val="tx1"/>
                </a:solidFill>
              </a:rPr>
              <a:t>PUNTURE DI INSETTO</a:t>
            </a:r>
          </a:p>
        </p:txBody>
      </p:sp>
      <p:pic>
        <p:nvPicPr>
          <p:cNvPr id="275459" name="Picture 4" descr="j015032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05538" y="4151313"/>
            <a:ext cx="2089150" cy="179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60" name="Picture 5" descr="vipera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4550" y="3605213"/>
            <a:ext cx="29718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61" name="Picture 6" descr="ratt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32288" y="3123233"/>
            <a:ext cx="205740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6147861"/>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idx="4294967295"/>
          </p:nvPr>
        </p:nvSpPr>
        <p:spPr bwMode="auto">
          <a:xfrm>
            <a:off x="3905250" y="390525"/>
            <a:ext cx="5238750" cy="6270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z="4000" b="1" dirty="0">
                <a:solidFill>
                  <a:schemeClr val="tx1"/>
                </a:solidFill>
              </a:rPr>
              <a:t>PUNTURE DI IMENOTTERI</a:t>
            </a:r>
          </a:p>
        </p:txBody>
      </p:sp>
      <p:sp>
        <p:nvSpPr>
          <p:cNvPr id="276483" name="Text Box 3"/>
          <p:cNvSpPr txBox="1">
            <a:spLocks noChangeArrowheads="1"/>
          </p:cNvSpPr>
          <p:nvPr/>
        </p:nvSpPr>
        <p:spPr bwMode="auto">
          <a:xfrm>
            <a:off x="468313" y="1418000"/>
            <a:ext cx="7543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it-IT" altLang="it-IT" sz="2400" dirty="0"/>
              <a:t>Gli imenotteri sono un ordine di insetti con quattro ali membranose trasparenti, capo mobilissimo, corpo spesso provvisto di una strozzatura fra torace ed addome; l’addome delle femmine è fornito di pungiglione.</a:t>
            </a:r>
          </a:p>
        </p:txBody>
      </p:sp>
      <p:pic>
        <p:nvPicPr>
          <p:cNvPr id="276485" name="Picture 5" descr="j015032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49513" y="4918075"/>
            <a:ext cx="16764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486" name="Picture 6" descr="imenotter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18089" y="3317875"/>
            <a:ext cx="2895600"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7" name="Rectangle 8"/>
          <p:cNvSpPr>
            <a:spLocks noChangeArrowheads="1"/>
          </p:cNvSpPr>
          <p:nvPr/>
        </p:nvSpPr>
        <p:spPr bwMode="auto">
          <a:xfrm>
            <a:off x="925513" y="3317875"/>
            <a:ext cx="2667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it-IT" altLang="it-IT" sz="2400" dirty="0"/>
              <a:t>Ad esso appartengono </a:t>
            </a:r>
            <a:r>
              <a:rPr lang="it-IT" altLang="it-IT" sz="2400" b="1" dirty="0"/>
              <a:t>api</a:t>
            </a:r>
            <a:r>
              <a:rPr lang="it-IT" altLang="it-IT" sz="2400" dirty="0"/>
              <a:t>, </a:t>
            </a:r>
            <a:r>
              <a:rPr lang="it-IT" altLang="it-IT" sz="2400" b="1" dirty="0"/>
              <a:t>vespe</a:t>
            </a:r>
            <a:r>
              <a:rPr lang="it-IT" altLang="it-IT" sz="2400" dirty="0"/>
              <a:t>, ecc.</a:t>
            </a:r>
          </a:p>
        </p:txBody>
      </p:sp>
    </p:spTree>
    <p:extLst>
      <p:ext uri="{BB962C8B-B14F-4D97-AF65-F5344CB8AC3E}">
        <p14:creationId xmlns:p14="http://schemas.microsoft.com/office/powerpoint/2010/main" val="2589290060"/>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Text Box 2"/>
          <p:cNvSpPr txBox="1">
            <a:spLocks noChangeArrowheads="1"/>
          </p:cNvSpPr>
          <p:nvPr/>
        </p:nvSpPr>
        <p:spPr bwMode="auto">
          <a:xfrm>
            <a:off x="1454150" y="561975"/>
            <a:ext cx="59436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endParaRPr lang="it-IT" altLang="it-IT" sz="2800">
              <a:latin typeface="Times New Roman" pitchFamily="18" charset="0"/>
            </a:endParaRPr>
          </a:p>
        </p:txBody>
      </p:sp>
      <p:sp>
        <p:nvSpPr>
          <p:cNvPr id="277507" name="Text Box 4"/>
          <p:cNvSpPr txBox="1">
            <a:spLocks noChangeArrowheads="1"/>
          </p:cNvSpPr>
          <p:nvPr/>
        </p:nvSpPr>
        <p:spPr bwMode="auto">
          <a:xfrm>
            <a:off x="539750" y="1490663"/>
            <a:ext cx="8153400" cy="332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90500" indent="-1905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it-IT" altLang="it-IT" sz="2000" dirty="0"/>
              <a:t>Possono</a:t>
            </a:r>
            <a:r>
              <a:rPr lang="it-IT" altLang="it-IT" sz="2000" dirty="0">
                <a:ea typeface="Arial Unicode MS" pitchFamily="34" charset="-128"/>
                <a:cs typeface="Arial Unicode MS" pitchFamily="34" charset="-128"/>
              </a:rPr>
              <a:t> </a:t>
            </a:r>
            <a:r>
              <a:rPr lang="it-IT" altLang="it-IT" sz="2000" dirty="0"/>
              <a:t>provocare disturbi di diversa gravità.</a:t>
            </a:r>
          </a:p>
          <a:p>
            <a:pPr algn="ctr" eaLnBrk="1" hangingPunct="1">
              <a:spcBef>
                <a:spcPct val="50000"/>
              </a:spcBef>
            </a:pPr>
            <a:r>
              <a:rPr lang="it-IT" altLang="it-IT" sz="2000" b="1" dirty="0"/>
              <a:t>SINTOMO LOCALE:</a:t>
            </a:r>
          </a:p>
          <a:p>
            <a:pPr eaLnBrk="1" hangingPunct="1">
              <a:spcBef>
                <a:spcPct val="50000"/>
              </a:spcBef>
            </a:pPr>
            <a:r>
              <a:rPr lang="it-IT" altLang="it-IT" sz="2000" b="1" dirty="0"/>
              <a:t>pomfo</a:t>
            </a:r>
            <a:r>
              <a:rPr lang="it-IT" altLang="it-IT" sz="2000" dirty="0"/>
              <a:t> eritematoso, molto pruriginoso e dolente.</a:t>
            </a:r>
          </a:p>
          <a:p>
            <a:pPr algn="ctr" eaLnBrk="1" hangingPunct="1">
              <a:spcBef>
                <a:spcPct val="50000"/>
              </a:spcBef>
            </a:pPr>
            <a:r>
              <a:rPr lang="it-IT" altLang="it-IT" sz="2000" b="1" dirty="0"/>
              <a:t>SINTOMI GENERALI:</a:t>
            </a:r>
          </a:p>
          <a:p>
            <a:pPr eaLnBrk="1" hangingPunct="1">
              <a:spcBef>
                <a:spcPct val="50000"/>
              </a:spcBef>
              <a:buFontTx/>
              <a:buChar char="•"/>
            </a:pPr>
            <a:r>
              <a:rPr lang="it-IT" altLang="it-IT" sz="2000" dirty="0"/>
              <a:t>immediati: </a:t>
            </a:r>
            <a:r>
              <a:rPr lang="it-IT" altLang="it-IT" sz="2000" b="1" dirty="0"/>
              <a:t>fenomeni</a:t>
            </a:r>
            <a:r>
              <a:rPr lang="it-IT" altLang="it-IT" sz="2000" dirty="0"/>
              <a:t> </a:t>
            </a:r>
            <a:r>
              <a:rPr lang="it-IT" altLang="it-IT" sz="2000" b="1" dirty="0"/>
              <a:t>allergici</a:t>
            </a:r>
            <a:r>
              <a:rPr lang="it-IT" altLang="it-IT" sz="2000" dirty="0"/>
              <a:t> anche gravi, con </a:t>
            </a:r>
            <a:r>
              <a:rPr lang="it-IT" altLang="it-IT" sz="2000" b="1" dirty="0"/>
              <a:t>orticaria</a:t>
            </a:r>
            <a:r>
              <a:rPr lang="it-IT" altLang="it-IT" sz="2000" dirty="0"/>
              <a:t> generalizzata, </a:t>
            </a:r>
            <a:r>
              <a:rPr lang="it-IT" altLang="it-IT" sz="2000" b="1" dirty="0"/>
              <a:t>dolore</a:t>
            </a:r>
            <a:r>
              <a:rPr lang="it-IT" altLang="it-IT" sz="2000" dirty="0"/>
              <a:t>, nausea, dispnea, </a:t>
            </a:r>
            <a:r>
              <a:rPr lang="it-IT" altLang="it-IT" sz="2000" b="1" dirty="0"/>
              <a:t>ipotensione</a:t>
            </a:r>
            <a:r>
              <a:rPr lang="it-IT" altLang="it-IT" sz="2000" dirty="0"/>
              <a:t>;</a:t>
            </a:r>
          </a:p>
          <a:p>
            <a:pPr eaLnBrk="1" hangingPunct="1">
              <a:spcBef>
                <a:spcPct val="50000"/>
              </a:spcBef>
              <a:buFontTx/>
              <a:buChar char="•"/>
            </a:pPr>
            <a:r>
              <a:rPr lang="it-IT" altLang="it-IT" sz="2000" dirty="0"/>
              <a:t>tardivi: manifestazioni cutanee diffuse, perdita di </a:t>
            </a:r>
            <a:r>
              <a:rPr lang="it-IT" altLang="it-IT" sz="2000" b="1" dirty="0"/>
              <a:t>coscienza</a:t>
            </a:r>
            <a:r>
              <a:rPr lang="it-IT" altLang="it-IT" sz="2000" dirty="0"/>
              <a:t>, </a:t>
            </a:r>
            <a:r>
              <a:rPr lang="it-IT" altLang="it-IT" sz="2000" b="1" dirty="0"/>
              <a:t>shock</a:t>
            </a:r>
            <a:r>
              <a:rPr lang="it-IT" altLang="it-IT" sz="2000" dirty="0"/>
              <a:t> </a:t>
            </a:r>
            <a:r>
              <a:rPr lang="it-IT" altLang="it-IT" sz="2000" b="1" dirty="0"/>
              <a:t>anafilattico</a:t>
            </a:r>
            <a:r>
              <a:rPr lang="it-IT" altLang="it-IT" sz="2000" dirty="0"/>
              <a:t>.</a:t>
            </a:r>
          </a:p>
        </p:txBody>
      </p:sp>
      <p:sp>
        <p:nvSpPr>
          <p:cNvPr id="277508" name="Text Box 5"/>
          <p:cNvSpPr txBox="1">
            <a:spLocks noChangeArrowheads="1"/>
          </p:cNvSpPr>
          <p:nvPr/>
        </p:nvSpPr>
        <p:spPr bwMode="auto">
          <a:xfrm>
            <a:off x="844550" y="4867275"/>
            <a:ext cx="7239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it-IT" altLang="it-IT" sz="2400" b="1" dirty="0">
                <a:ea typeface="Arial Unicode MS" pitchFamily="34" charset="-128"/>
                <a:cs typeface="Arial Unicode MS" pitchFamily="34" charset="-128"/>
              </a:rPr>
              <a:t>Se il soggetto è allergico a quella specie, è in pericolo di morte!</a:t>
            </a:r>
            <a:endParaRPr lang="it-IT" altLang="it-IT" sz="2400" dirty="0"/>
          </a:p>
        </p:txBody>
      </p:sp>
      <p:sp>
        <p:nvSpPr>
          <p:cNvPr id="277509" name="Rectangle 7"/>
          <p:cNvSpPr>
            <a:spLocks noChangeArrowheads="1"/>
          </p:cNvSpPr>
          <p:nvPr/>
        </p:nvSpPr>
        <p:spPr bwMode="auto">
          <a:xfrm>
            <a:off x="1263650" y="244475"/>
            <a:ext cx="6705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it-IT" altLang="it-IT" sz="3600" b="1" dirty="0"/>
              <a:t>PUNTURE DI IMENOTTERI</a:t>
            </a:r>
          </a:p>
        </p:txBody>
      </p:sp>
    </p:spTree>
    <p:extLst>
      <p:ext uri="{BB962C8B-B14F-4D97-AF65-F5344CB8AC3E}">
        <p14:creationId xmlns:p14="http://schemas.microsoft.com/office/powerpoint/2010/main" val="1059799982"/>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Text Box 2"/>
          <p:cNvSpPr txBox="1">
            <a:spLocks noChangeArrowheads="1"/>
          </p:cNvSpPr>
          <p:nvPr/>
        </p:nvSpPr>
        <p:spPr bwMode="auto">
          <a:xfrm>
            <a:off x="827088" y="1600200"/>
            <a:ext cx="769620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90500" indent="-1905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it-IT" altLang="it-IT" sz="3600" b="1" dirty="0">
                <a:cs typeface="Times New Roman" pitchFamily="18" charset="0"/>
              </a:rPr>
              <a:t>COSA FARE</a:t>
            </a:r>
          </a:p>
          <a:p>
            <a:pPr eaLnBrk="1" hangingPunct="1">
              <a:spcBef>
                <a:spcPct val="50000"/>
              </a:spcBef>
              <a:buFontTx/>
              <a:buChar char="•"/>
            </a:pPr>
            <a:r>
              <a:rPr lang="it-IT" altLang="it-IT" sz="2800" dirty="0"/>
              <a:t>raccogliere </a:t>
            </a:r>
            <a:r>
              <a:rPr lang="it-IT" altLang="it-IT" sz="2800" b="1" dirty="0"/>
              <a:t>informazioni</a:t>
            </a:r>
            <a:r>
              <a:rPr lang="it-IT" altLang="it-IT" sz="2800" dirty="0"/>
              <a:t> </a:t>
            </a:r>
            <a:r>
              <a:rPr lang="it-IT" altLang="it-IT" sz="2800" b="1" dirty="0"/>
              <a:t>sull'insetto</a:t>
            </a:r>
            <a:r>
              <a:rPr lang="it-IT" altLang="it-IT" sz="2800" dirty="0"/>
              <a:t>;</a:t>
            </a:r>
          </a:p>
          <a:p>
            <a:pPr eaLnBrk="1" hangingPunct="1">
              <a:spcBef>
                <a:spcPct val="50000"/>
              </a:spcBef>
              <a:buFontTx/>
              <a:buChar char="•"/>
            </a:pPr>
            <a:r>
              <a:rPr lang="it-IT" altLang="it-IT" sz="2800" b="1" dirty="0"/>
              <a:t>chiedere</a:t>
            </a:r>
            <a:r>
              <a:rPr lang="it-IT" altLang="it-IT" sz="2800" dirty="0"/>
              <a:t> alla </a:t>
            </a:r>
            <a:r>
              <a:rPr lang="it-IT" altLang="it-IT" sz="2800" b="1" dirty="0"/>
              <a:t>vittima</a:t>
            </a:r>
            <a:r>
              <a:rPr lang="it-IT" altLang="it-IT" sz="2800" dirty="0"/>
              <a:t> se sa di essere allergica ad insetti o farmaci;</a:t>
            </a:r>
          </a:p>
          <a:p>
            <a:pPr eaLnBrk="1" hangingPunct="1">
              <a:spcBef>
                <a:spcPct val="50000"/>
              </a:spcBef>
              <a:buFontTx/>
              <a:buChar char="•"/>
            </a:pPr>
            <a:r>
              <a:rPr lang="it-IT" altLang="it-IT" sz="2800" dirty="0"/>
              <a:t>se la vittima ha con sé qualche farmaco, aiutala a somministrarselo;</a:t>
            </a:r>
          </a:p>
          <a:p>
            <a:pPr eaLnBrk="1" hangingPunct="1">
              <a:spcBef>
                <a:spcPct val="50000"/>
              </a:spcBef>
              <a:buFontTx/>
              <a:buChar char="•"/>
            </a:pPr>
            <a:r>
              <a:rPr lang="it-IT" altLang="it-IT" sz="2800" dirty="0"/>
              <a:t>applicare </a:t>
            </a:r>
            <a:r>
              <a:rPr lang="it-IT" altLang="it-IT" sz="2800" b="1" dirty="0"/>
              <a:t>ghiaccio</a:t>
            </a:r>
            <a:r>
              <a:rPr lang="it-IT" altLang="it-IT" sz="2800" dirty="0"/>
              <a:t> sulla puntura. </a:t>
            </a:r>
          </a:p>
        </p:txBody>
      </p:sp>
      <p:sp>
        <p:nvSpPr>
          <p:cNvPr id="278531" name="Rectangle 4"/>
          <p:cNvSpPr>
            <a:spLocks noChangeArrowheads="1"/>
          </p:cNvSpPr>
          <p:nvPr/>
        </p:nvSpPr>
        <p:spPr bwMode="auto">
          <a:xfrm>
            <a:off x="1219200" y="53975"/>
            <a:ext cx="6705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it-IT" altLang="it-IT" sz="4000" b="1" dirty="0"/>
              <a:t>PUNTURE DI IMENOTTERI</a:t>
            </a:r>
          </a:p>
        </p:txBody>
      </p:sp>
    </p:spTree>
    <p:extLst>
      <p:ext uri="{BB962C8B-B14F-4D97-AF65-F5344CB8AC3E}">
        <p14:creationId xmlns:p14="http://schemas.microsoft.com/office/powerpoint/2010/main" val="2376589871"/>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idx="4294967295"/>
          </p:nvPr>
        </p:nvSpPr>
        <p:spPr bwMode="auto">
          <a:xfrm>
            <a:off x="2895600" y="88900"/>
            <a:ext cx="6248400" cy="838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sz="4000" b="1" dirty="0">
                <a:solidFill>
                  <a:schemeClr val="tx1"/>
                </a:solidFill>
              </a:rPr>
              <a:t>MORSI DI TOPO</a:t>
            </a:r>
          </a:p>
        </p:txBody>
      </p:sp>
      <p:sp>
        <p:nvSpPr>
          <p:cNvPr id="279555" name="Text Box 3"/>
          <p:cNvSpPr txBox="1">
            <a:spLocks noChangeArrowheads="1"/>
          </p:cNvSpPr>
          <p:nvPr/>
        </p:nvSpPr>
        <p:spPr bwMode="auto">
          <a:xfrm>
            <a:off x="1130300" y="1619250"/>
            <a:ext cx="6629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it-IT" altLang="it-IT" sz="2800" dirty="0"/>
              <a:t>Trattare la ferita, dopo aver indossato i guanti, come le altre ferite.</a:t>
            </a:r>
          </a:p>
          <a:p>
            <a:pPr eaLnBrk="1" hangingPunct="1">
              <a:spcBef>
                <a:spcPct val="50000"/>
              </a:spcBef>
            </a:pPr>
            <a:r>
              <a:rPr lang="it-IT" altLang="it-IT" sz="2800" b="1" dirty="0"/>
              <a:t>Disinfettare</a:t>
            </a:r>
            <a:r>
              <a:rPr lang="it-IT" altLang="it-IT" sz="2800" dirty="0"/>
              <a:t> la sede del morso con cura.</a:t>
            </a:r>
          </a:p>
        </p:txBody>
      </p:sp>
      <p:sp>
        <p:nvSpPr>
          <p:cNvPr id="277508" name="Text Box 4"/>
          <p:cNvSpPr txBox="1">
            <a:spLocks noChangeArrowheads="1"/>
          </p:cNvSpPr>
          <p:nvPr/>
        </p:nvSpPr>
        <p:spPr bwMode="auto">
          <a:xfrm>
            <a:off x="1130300" y="3752850"/>
            <a:ext cx="62484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it-IT" altLang="it-IT" sz="2800" dirty="0"/>
              <a:t>È necessario rivolgersi ad un medico perché i topi possono trasmettere all’uomo alcune patologie (leptospirosi).</a:t>
            </a:r>
          </a:p>
        </p:txBody>
      </p:sp>
      <p:pic>
        <p:nvPicPr>
          <p:cNvPr id="279557" name="Picture 5" descr="ratt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99250" y="4383088"/>
            <a:ext cx="2120900"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3094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77508"/>
                                        </p:tgtEl>
                                        <p:attrNameLst>
                                          <p:attrName>style.visibility</p:attrName>
                                        </p:attrNameLst>
                                      </p:cBhvr>
                                      <p:to>
                                        <p:strVal val="visible"/>
                                      </p:to>
                                    </p:set>
                                    <p:anim calcmode="lin" valueType="num">
                                      <p:cBhvr additive="base">
                                        <p:cTn id="7" dur="500" fill="hold"/>
                                        <p:tgtEl>
                                          <p:spTgt spid="277508"/>
                                        </p:tgtEl>
                                        <p:attrNameLst>
                                          <p:attrName>ppt_x</p:attrName>
                                        </p:attrNameLst>
                                      </p:cBhvr>
                                      <p:tavLst>
                                        <p:tav tm="0">
                                          <p:val>
                                            <p:strVal val="1+#ppt_w/2"/>
                                          </p:val>
                                        </p:tav>
                                        <p:tav tm="100000">
                                          <p:val>
                                            <p:strVal val="#ppt_x"/>
                                          </p:val>
                                        </p:tav>
                                      </p:tavLst>
                                    </p:anim>
                                    <p:anim calcmode="lin" valueType="num">
                                      <p:cBhvr additive="base">
                                        <p:cTn id="8" dur="500" fill="hold"/>
                                        <p:tgtEl>
                                          <p:spTgt spid="2775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8" grpId="0" autoUpdateAnimBg="0"/>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9402" y="1802109"/>
            <a:ext cx="8497570" cy="1231900"/>
          </a:xfrm>
          <a:prstGeom prst="rect">
            <a:avLst/>
          </a:prstGeom>
        </p:spPr>
        <p:txBody>
          <a:bodyPr vert="horz" wrap="square" lIns="0" tIns="38100" rIns="0" bIns="0" rtlCol="0">
            <a:spAutoFit/>
          </a:bodyPr>
          <a:lstStyle/>
          <a:p>
            <a:pPr marL="1762125" marR="5080" indent="-1750060">
              <a:lnSpc>
                <a:spcPts val="4700"/>
              </a:lnSpc>
              <a:spcBef>
                <a:spcPts val="300"/>
              </a:spcBef>
            </a:pPr>
            <a:r>
              <a:rPr sz="4000" b="1" spc="-5" dirty="0">
                <a:solidFill>
                  <a:srgbClr val="00B050"/>
                </a:solidFill>
                <a:latin typeface="Times New Roman"/>
                <a:cs typeface="Times New Roman"/>
              </a:rPr>
              <a:t>Rianimazione </a:t>
            </a:r>
            <a:r>
              <a:rPr sz="4000" b="1" spc="-10" dirty="0">
                <a:solidFill>
                  <a:srgbClr val="00B050"/>
                </a:solidFill>
                <a:latin typeface="Times New Roman"/>
                <a:cs typeface="Times New Roman"/>
              </a:rPr>
              <a:t>cardiopolmonare </a:t>
            </a:r>
            <a:r>
              <a:rPr sz="4000" b="1" dirty="0">
                <a:solidFill>
                  <a:srgbClr val="00B050"/>
                </a:solidFill>
                <a:latin typeface="Times New Roman"/>
                <a:cs typeface="Times New Roman"/>
              </a:rPr>
              <a:t>di base </a:t>
            </a:r>
            <a:r>
              <a:rPr sz="4000" b="1" spc="-985" dirty="0">
                <a:solidFill>
                  <a:srgbClr val="00B050"/>
                </a:solidFill>
                <a:latin typeface="Times New Roman"/>
                <a:cs typeface="Times New Roman"/>
              </a:rPr>
              <a:t> </a:t>
            </a:r>
            <a:r>
              <a:rPr sz="4000" b="1" spc="-5" dirty="0">
                <a:solidFill>
                  <a:srgbClr val="00B050"/>
                </a:solidFill>
                <a:latin typeface="Times New Roman"/>
                <a:cs typeface="Times New Roman"/>
              </a:rPr>
              <a:t>per</a:t>
            </a:r>
            <a:r>
              <a:rPr sz="4000" b="1" spc="-80" dirty="0">
                <a:solidFill>
                  <a:srgbClr val="00B050"/>
                </a:solidFill>
                <a:latin typeface="Times New Roman"/>
                <a:cs typeface="Times New Roman"/>
              </a:rPr>
              <a:t> </a:t>
            </a:r>
            <a:r>
              <a:rPr sz="4000" b="1" spc="-5" dirty="0">
                <a:solidFill>
                  <a:srgbClr val="00B050"/>
                </a:solidFill>
                <a:latin typeface="Times New Roman"/>
                <a:cs typeface="Times New Roman"/>
              </a:rPr>
              <a:t>la Comunità</a:t>
            </a:r>
            <a:r>
              <a:rPr sz="4000" b="1" dirty="0">
                <a:solidFill>
                  <a:srgbClr val="00B050"/>
                </a:solidFill>
                <a:latin typeface="Times New Roman"/>
                <a:cs typeface="Times New Roman"/>
              </a:rPr>
              <a:t> (BLS)</a:t>
            </a:r>
            <a:endParaRPr sz="4000">
              <a:latin typeface="Times New Roman"/>
              <a:cs typeface="Times New Roman"/>
            </a:endParaRPr>
          </a:p>
        </p:txBody>
      </p:sp>
      <p:pic>
        <p:nvPicPr>
          <p:cNvPr id="3" name="object 3"/>
          <p:cNvPicPr/>
          <p:nvPr/>
        </p:nvPicPr>
        <p:blipFill>
          <a:blip r:embed="rId2" cstate="print"/>
          <a:stretch>
            <a:fillRect/>
          </a:stretch>
        </p:blipFill>
        <p:spPr>
          <a:xfrm>
            <a:off x="3165475" y="3213100"/>
            <a:ext cx="2813050" cy="2733675"/>
          </a:xfrm>
          <a:prstGeom prst="rect">
            <a:avLst/>
          </a:prstGeom>
        </p:spPr>
      </p:pic>
      <p:sp>
        <p:nvSpPr>
          <p:cNvPr id="4" name="object 4"/>
          <p:cNvSpPr txBox="1">
            <a:spLocks noGrp="1"/>
          </p:cNvSpPr>
          <p:nvPr>
            <p:ph type="ctrTitle"/>
          </p:nvPr>
        </p:nvSpPr>
        <p:spPr>
          <a:prstGeom prst="rect">
            <a:avLst/>
          </a:prstGeom>
        </p:spPr>
        <p:txBody>
          <a:bodyPr vert="horz" wrap="square" lIns="0" tIns="12700" rIns="0" bIns="0" rtlCol="0">
            <a:spAutoFit/>
          </a:bodyPr>
          <a:lstStyle/>
          <a:p>
            <a:pPr marL="25400">
              <a:lnSpc>
                <a:spcPct val="100000"/>
              </a:lnSpc>
              <a:spcBef>
                <a:spcPts val="100"/>
              </a:spcBef>
            </a:pPr>
            <a:r>
              <a:rPr spc="-5" dirty="0"/>
              <a:t>BASIC</a:t>
            </a:r>
            <a:r>
              <a:rPr spc="-30" dirty="0"/>
              <a:t> </a:t>
            </a:r>
            <a:r>
              <a:rPr spc="-5" dirty="0"/>
              <a:t>LIFE</a:t>
            </a:r>
            <a:r>
              <a:rPr spc="-30" dirty="0"/>
              <a:t> </a:t>
            </a:r>
            <a:r>
              <a:rPr spc="-10" dirty="0"/>
              <a:t>SUPPORT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3143250" y="3050293"/>
            <a:ext cx="2857500" cy="2857500"/>
          </a:xfrm>
          <a:prstGeom prst="rect">
            <a:avLst/>
          </a:prstGeom>
        </p:spPr>
      </p:pic>
      <p:sp>
        <p:nvSpPr>
          <p:cNvPr id="3" name="object 3"/>
          <p:cNvSpPr txBox="1">
            <a:spLocks noGrp="1"/>
          </p:cNvSpPr>
          <p:nvPr>
            <p:ph type="title"/>
          </p:nvPr>
        </p:nvSpPr>
        <p:spPr>
          <a:xfrm>
            <a:off x="1196568" y="838200"/>
            <a:ext cx="6750863" cy="505267"/>
          </a:xfrm>
          <a:prstGeom prst="rect">
            <a:avLst/>
          </a:prstGeom>
        </p:spPr>
        <p:txBody>
          <a:bodyPr vert="horz" wrap="square" lIns="0" tIns="12700" rIns="0" bIns="0" rtlCol="0">
            <a:spAutoFit/>
          </a:bodyPr>
          <a:lstStyle/>
          <a:p>
            <a:pPr marL="12700" algn="ctr">
              <a:lnSpc>
                <a:spcPct val="100000"/>
              </a:lnSpc>
              <a:spcBef>
                <a:spcPts val="100"/>
              </a:spcBef>
            </a:pPr>
            <a:r>
              <a:rPr sz="3200" b="1" spc="-5" dirty="0">
                <a:solidFill>
                  <a:srgbClr val="FF2600"/>
                </a:solidFill>
              </a:rPr>
              <a:t>Stato </a:t>
            </a:r>
            <a:r>
              <a:rPr sz="3200" b="1" dirty="0">
                <a:solidFill>
                  <a:srgbClr val="FF2600"/>
                </a:solidFill>
              </a:rPr>
              <a:t>di</a:t>
            </a:r>
            <a:r>
              <a:rPr sz="3200" b="1" spc="-5" dirty="0">
                <a:solidFill>
                  <a:srgbClr val="FF2600"/>
                </a:solidFill>
              </a:rPr>
              <a:t> necessità</a:t>
            </a:r>
            <a:r>
              <a:rPr sz="3200" b="1" dirty="0">
                <a:solidFill>
                  <a:srgbClr val="FF2600"/>
                </a:solidFill>
              </a:rPr>
              <a:t> </a:t>
            </a:r>
            <a:r>
              <a:rPr sz="3200" b="1" spc="-5" dirty="0">
                <a:solidFill>
                  <a:srgbClr val="FF2600"/>
                </a:solidFill>
              </a:rPr>
              <a:t>art.</a:t>
            </a:r>
            <a:r>
              <a:rPr sz="3200" b="1" spc="-10" dirty="0">
                <a:solidFill>
                  <a:srgbClr val="FF2600"/>
                </a:solidFill>
              </a:rPr>
              <a:t> </a:t>
            </a:r>
            <a:r>
              <a:rPr sz="3200" b="1" dirty="0">
                <a:solidFill>
                  <a:srgbClr val="FF2600"/>
                </a:solidFill>
              </a:rPr>
              <a:t>54 </a:t>
            </a:r>
            <a:r>
              <a:rPr sz="3200" b="1" spc="-5" dirty="0">
                <a:solidFill>
                  <a:srgbClr val="FF2600"/>
                </a:solidFill>
              </a:rPr>
              <a:t>c.p.</a:t>
            </a:r>
          </a:p>
        </p:txBody>
      </p:sp>
      <p:sp>
        <p:nvSpPr>
          <p:cNvPr id="4" name="object 4"/>
          <p:cNvSpPr txBox="1"/>
          <p:nvPr/>
        </p:nvSpPr>
        <p:spPr>
          <a:xfrm>
            <a:off x="92905" y="1829286"/>
            <a:ext cx="8883015" cy="1099820"/>
          </a:xfrm>
          <a:prstGeom prst="rect">
            <a:avLst/>
          </a:prstGeom>
        </p:spPr>
        <p:txBody>
          <a:bodyPr vert="horz" wrap="square" lIns="0" tIns="27939" rIns="0" bIns="0" rtlCol="0">
            <a:spAutoFit/>
          </a:bodyPr>
          <a:lstStyle/>
          <a:p>
            <a:pPr marL="12700" marR="5080">
              <a:lnSpc>
                <a:spcPts val="2100"/>
              </a:lnSpc>
              <a:spcBef>
                <a:spcPts val="219"/>
              </a:spcBef>
            </a:pPr>
            <a:r>
              <a:rPr sz="1800" dirty="0">
                <a:latin typeface="Arial MT"/>
                <a:cs typeface="Arial MT"/>
              </a:rPr>
              <a:t>Non</a:t>
            </a:r>
            <a:r>
              <a:rPr sz="1800" spc="-5" dirty="0">
                <a:latin typeface="Arial MT"/>
                <a:cs typeface="Arial MT"/>
              </a:rPr>
              <a:t> </a:t>
            </a:r>
            <a:r>
              <a:rPr sz="1800" dirty="0">
                <a:latin typeface="Arial MT"/>
                <a:cs typeface="Arial MT"/>
              </a:rPr>
              <a:t>è punibile chi abbia commesso il </a:t>
            </a:r>
            <a:r>
              <a:rPr sz="1800" spc="-5" dirty="0">
                <a:latin typeface="Arial MT"/>
                <a:cs typeface="Arial MT"/>
              </a:rPr>
              <a:t>fatto</a:t>
            </a:r>
            <a:r>
              <a:rPr sz="1800" dirty="0">
                <a:latin typeface="Arial MT"/>
                <a:cs typeface="Arial MT"/>
              </a:rPr>
              <a:t> per</a:t>
            </a:r>
            <a:r>
              <a:rPr sz="1800" spc="-5" dirty="0">
                <a:latin typeface="Arial MT"/>
                <a:cs typeface="Arial MT"/>
              </a:rPr>
              <a:t> </a:t>
            </a:r>
            <a:r>
              <a:rPr sz="1800" dirty="0">
                <a:latin typeface="Arial MT"/>
                <a:cs typeface="Arial MT"/>
              </a:rPr>
              <a:t>esservi </a:t>
            </a:r>
            <a:r>
              <a:rPr sz="1800" spc="-5" dirty="0">
                <a:latin typeface="Arial MT"/>
                <a:cs typeface="Arial MT"/>
              </a:rPr>
              <a:t>stato</a:t>
            </a:r>
            <a:r>
              <a:rPr sz="1800" dirty="0">
                <a:latin typeface="Arial MT"/>
                <a:cs typeface="Arial MT"/>
              </a:rPr>
              <a:t> </a:t>
            </a:r>
            <a:r>
              <a:rPr sz="1800" spc="-5" dirty="0">
                <a:latin typeface="Arial MT"/>
                <a:cs typeface="Arial MT"/>
              </a:rPr>
              <a:t>costretto</a:t>
            </a:r>
            <a:r>
              <a:rPr sz="1800" dirty="0">
                <a:latin typeface="Arial MT"/>
                <a:cs typeface="Arial MT"/>
              </a:rPr>
              <a:t> dalla </a:t>
            </a:r>
            <a:r>
              <a:rPr sz="1800" spc="-5" dirty="0">
                <a:latin typeface="Arial MT"/>
                <a:cs typeface="Arial MT"/>
              </a:rPr>
              <a:t>necessità </a:t>
            </a:r>
            <a:r>
              <a:rPr sz="1800" dirty="0">
                <a:latin typeface="Arial MT"/>
                <a:cs typeface="Arial MT"/>
              </a:rPr>
              <a:t> Salvare se</a:t>
            </a:r>
            <a:r>
              <a:rPr sz="1800" spc="500" dirty="0">
                <a:latin typeface="Arial MT"/>
                <a:cs typeface="Arial MT"/>
              </a:rPr>
              <a:t> </a:t>
            </a:r>
            <a:r>
              <a:rPr sz="1800" dirty="0">
                <a:latin typeface="Arial MT"/>
                <a:cs typeface="Arial MT"/>
              </a:rPr>
              <a:t>o </a:t>
            </a:r>
            <a:r>
              <a:rPr sz="1800" spc="-5" dirty="0">
                <a:latin typeface="Arial MT"/>
                <a:cs typeface="Arial MT"/>
              </a:rPr>
              <a:t>altri </a:t>
            </a:r>
            <a:r>
              <a:rPr sz="1800" dirty="0">
                <a:latin typeface="Arial MT"/>
                <a:cs typeface="Arial MT"/>
              </a:rPr>
              <a:t>dal pericolo </a:t>
            </a:r>
            <a:r>
              <a:rPr sz="1800" spc="-5" dirty="0">
                <a:latin typeface="Arial MT"/>
                <a:cs typeface="Arial MT"/>
              </a:rPr>
              <a:t>attuale </a:t>
            </a:r>
            <a:r>
              <a:rPr sz="1800" dirty="0">
                <a:latin typeface="Arial MT"/>
                <a:cs typeface="Arial MT"/>
              </a:rPr>
              <a:t>di un danno grave alla persona, pericolo non da </a:t>
            </a:r>
            <a:r>
              <a:rPr sz="1800" spc="5" dirty="0">
                <a:latin typeface="Arial MT"/>
                <a:cs typeface="Arial MT"/>
              </a:rPr>
              <a:t> </a:t>
            </a:r>
            <a:r>
              <a:rPr sz="1800" dirty="0">
                <a:latin typeface="Arial MT"/>
                <a:cs typeface="Arial MT"/>
              </a:rPr>
              <a:t>lui</a:t>
            </a:r>
            <a:r>
              <a:rPr sz="1800" spc="5" dirty="0">
                <a:latin typeface="Arial MT"/>
                <a:cs typeface="Arial MT"/>
              </a:rPr>
              <a:t> </a:t>
            </a:r>
            <a:r>
              <a:rPr sz="1800" spc="-5" dirty="0">
                <a:latin typeface="Arial MT"/>
                <a:cs typeface="Arial MT"/>
              </a:rPr>
              <a:t>volontariamente</a:t>
            </a:r>
            <a:r>
              <a:rPr sz="1800" spc="5" dirty="0">
                <a:latin typeface="Arial MT"/>
                <a:cs typeface="Arial MT"/>
              </a:rPr>
              <a:t> </a:t>
            </a:r>
            <a:r>
              <a:rPr sz="1800" spc="-5" dirty="0">
                <a:latin typeface="Arial MT"/>
                <a:cs typeface="Arial MT"/>
              </a:rPr>
              <a:t>causato</a:t>
            </a:r>
            <a:r>
              <a:rPr sz="1800" spc="25" dirty="0">
                <a:latin typeface="Arial MT"/>
                <a:cs typeface="Arial MT"/>
              </a:rPr>
              <a:t> </a:t>
            </a:r>
            <a:r>
              <a:rPr sz="1800" dirty="0">
                <a:latin typeface="Arial MT"/>
                <a:cs typeface="Arial MT"/>
              </a:rPr>
              <a:t>né</a:t>
            </a:r>
            <a:r>
              <a:rPr sz="1800" spc="10" dirty="0">
                <a:latin typeface="Arial MT"/>
                <a:cs typeface="Arial MT"/>
              </a:rPr>
              <a:t> </a:t>
            </a:r>
            <a:r>
              <a:rPr sz="1800" spc="-5" dirty="0">
                <a:latin typeface="Arial MT"/>
                <a:cs typeface="Arial MT"/>
              </a:rPr>
              <a:t>altrimenti</a:t>
            </a:r>
            <a:r>
              <a:rPr sz="1800" spc="5" dirty="0">
                <a:latin typeface="Arial MT"/>
                <a:cs typeface="Arial MT"/>
              </a:rPr>
              <a:t> </a:t>
            </a:r>
            <a:r>
              <a:rPr sz="1800" spc="-5" dirty="0">
                <a:latin typeface="Arial MT"/>
                <a:cs typeface="Arial MT"/>
              </a:rPr>
              <a:t>evitabile,</a:t>
            </a:r>
            <a:r>
              <a:rPr sz="1800" spc="5" dirty="0">
                <a:latin typeface="Arial MT"/>
                <a:cs typeface="Arial MT"/>
              </a:rPr>
              <a:t> </a:t>
            </a:r>
            <a:r>
              <a:rPr sz="1800" dirty="0">
                <a:latin typeface="Arial MT"/>
                <a:cs typeface="Arial MT"/>
              </a:rPr>
              <a:t>sempre</a:t>
            </a:r>
            <a:r>
              <a:rPr sz="1800" spc="5" dirty="0">
                <a:latin typeface="Arial MT"/>
                <a:cs typeface="Arial MT"/>
              </a:rPr>
              <a:t> </a:t>
            </a:r>
            <a:r>
              <a:rPr sz="1800" dirty="0">
                <a:latin typeface="Arial MT"/>
                <a:cs typeface="Arial MT"/>
              </a:rPr>
              <a:t>che</a:t>
            </a:r>
            <a:r>
              <a:rPr sz="1800" spc="10" dirty="0">
                <a:latin typeface="Arial MT"/>
                <a:cs typeface="Arial MT"/>
              </a:rPr>
              <a:t> </a:t>
            </a:r>
            <a:r>
              <a:rPr sz="1800" dirty="0">
                <a:latin typeface="Arial MT"/>
                <a:cs typeface="Arial MT"/>
              </a:rPr>
              <a:t>il</a:t>
            </a:r>
            <a:r>
              <a:rPr sz="1800" spc="5" dirty="0">
                <a:latin typeface="Arial MT"/>
                <a:cs typeface="Arial MT"/>
              </a:rPr>
              <a:t> </a:t>
            </a:r>
            <a:r>
              <a:rPr sz="1800" spc="-5" dirty="0">
                <a:latin typeface="Arial MT"/>
                <a:cs typeface="Arial MT"/>
              </a:rPr>
              <a:t>fatto</a:t>
            </a:r>
            <a:r>
              <a:rPr sz="1800" spc="10" dirty="0">
                <a:latin typeface="Arial MT"/>
                <a:cs typeface="Arial MT"/>
              </a:rPr>
              <a:t> </a:t>
            </a:r>
            <a:r>
              <a:rPr sz="1800" dirty="0">
                <a:latin typeface="Arial MT"/>
                <a:cs typeface="Arial MT"/>
              </a:rPr>
              <a:t>sia</a:t>
            </a:r>
            <a:r>
              <a:rPr sz="1800" spc="5" dirty="0">
                <a:latin typeface="Arial MT"/>
                <a:cs typeface="Arial MT"/>
              </a:rPr>
              <a:t> </a:t>
            </a:r>
            <a:r>
              <a:rPr sz="1800" dirty="0" err="1">
                <a:latin typeface="Arial MT"/>
                <a:cs typeface="Arial MT"/>
              </a:rPr>
              <a:t>proporzionale</a:t>
            </a:r>
            <a:r>
              <a:rPr sz="1800" dirty="0">
                <a:latin typeface="Arial MT"/>
                <a:cs typeface="Arial MT"/>
              </a:rPr>
              <a:t> </a:t>
            </a:r>
            <a:r>
              <a:rPr sz="1800" spc="-490" dirty="0">
                <a:latin typeface="Arial MT"/>
                <a:cs typeface="Arial MT"/>
              </a:rPr>
              <a:t> </a:t>
            </a:r>
            <a:r>
              <a:rPr lang="it-IT" sz="1800" spc="-490" dirty="0">
                <a:latin typeface="Arial MT"/>
                <a:cs typeface="Arial MT"/>
              </a:rPr>
              <a:t>a    L</a:t>
            </a:r>
            <a:r>
              <a:rPr sz="1800" dirty="0">
                <a:latin typeface="Arial MT"/>
                <a:cs typeface="Arial MT"/>
              </a:rPr>
              <a:t>l</a:t>
            </a:r>
            <a:r>
              <a:rPr sz="1800" spc="-5" dirty="0">
                <a:latin typeface="Arial MT"/>
                <a:cs typeface="Arial MT"/>
              </a:rPr>
              <a:t> </a:t>
            </a:r>
            <a:r>
              <a:rPr sz="1800" dirty="0">
                <a:latin typeface="Arial MT"/>
                <a:cs typeface="Arial MT"/>
              </a:rPr>
              <a:t>pericolo</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15381" y="506462"/>
            <a:ext cx="3118485" cy="452120"/>
          </a:xfrm>
          <a:prstGeom prst="rect">
            <a:avLst/>
          </a:prstGeom>
        </p:spPr>
        <p:txBody>
          <a:bodyPr vert="horz" wrap="square" lIns="0" tIns="12700" rIns="0" bIns="0" rtlCol="0">
            <a:spAutoFit/>
          </a:bodyPr>
          <a:lstStyle/>
          <a:p>
            <a:pPr marL="12700">
              <a:lnSpc>
                <a:spcPct val="100000"/>
              </a:lnSpc>
              <a:spcBef>
                <a:spcPts val="100"/>
              </a:spcBef>
            </a:pPr>
            <a:r>
              <a:rPr sz="2800" b="1" spc="-5" dirty="0">
                <a:solidFill>
                  <a:srgbClr val="00B050"/>
                </a:solidFill>
                <a:latin typeface="Times New Roman"/>
                <a:cs typeface="Times New Roman"/>
              </a:rPr>
              <a:t>Indicazioni</a:t>
            </a:r>
            <a:r>
              <a:rPr sz="2800" b="1" spc="-35" dirty="0">
                <a:solidFill>
                  <a:srgbClr val="00B050"/>
                </a:solidFill>
                <a:latin typeface="Times New Roman"/>
                <a:cs typeface="Times New Roman"/>
              </a:rPr>
              <a:t> </a:t>
            </a:r>
            <a:r>
              <a:rPr sz="2800" b="1" dirty="0">
                <a:solidFill>
                  <a:srgbClr val="00B050"/>
                </a:solidFill>
                <a:latin typeface="Times New Roman"/>
                <a:cs typeface="Times New Roman"/>
              </a:rPr>
              <a:t>al</a:t>
            </a:r>
            <a:r>
              <a:rPr sz="2800" b="1" spc="-35" dirty="0">
                <a:solidFill>
                  <a:srgbClr val="00B050"/>
                </a:solidFill>
                <a:latin typeface="Times New Roman"/>
                <a:cs typeface="Times New Roman"/>
              </a:rPr>
              <a:t> </a:t>
            </a:r>
            <a:r>
              <a:rPr sz="2800" b="1" dirty="0">
                <a:solidFill>
                  <a:srgbClr val="00B050"/>
                </a:solidFill>
                <a:latin typeface="Times New Roman"/>
                <a:cs typeface="Times New Roman"/>
              </a:rPr>
              <a:t>B.L.S.</a:t>
            </a:r>
            <a:endParaRPr sz="2800">
              <a:latin typeface="Times New Roman"/>
              <a:cs typeface="Times New Roman"/>
            </a:endParaRPr>
          </a:p>
        </p:txBody>
      </p:sp>
      <p:sp>
        <p:nvSpPr>
          <p:cNvPr id="3" name="object 3"/>
          <p:cNvSpPr txBox="1"/>
          <p:nvPr/>
        </p:nvSpPr>
        <p:spPr>
          <a:xfrm>
            <a:off x="1047749" y="1097484"/>
            <a:ext cx="7779384" cy="1654810"/>
          </a:xfrm>
          <a:prstGeom prst="rect">
            <a:avLst/>
          </a:prstGeom>
        </p:spPr>
        <p:txBody>
          <a:bodyPr vert="horz" wrap="square" lIns="0" tIns="33655" rIns="0" bIns="0" rtlCol="0">
            <a:spAutoFit/>
          </a:bodyPr>
          <a:lstStyle/>
          <a:p>
            <a:pPr marL="12700">
              <a:lnSpc>
                <a:spcPct val="100000"/>
              </a:lnSpc>
              <a:spcBef>
                <a:spcPts val="265"/>
              </a:spcBef>
            </a:pPr>
            <a:r>
              <a:rPr sz="2000" b="1" u="heavy" spc="-10" dirty="0">
                <a:solidFill>
                  <a:srgbClr val="333399"/>
                </a:solidFill>
                <a:uFill>
                  <a:solidFill>
                    <a:srgbClr val="333399"/>
                  </a:solidFill>
                </a:uFill>
                <a:latin typeface="Times New Roman"/>
                <a:cs typeface="Times New Roman"/>
              </a:rPr>
              <a:t>Arresto</a:t>
            </a:r>
            <a:r>
              <a:rPr sz="2000" b="1" u="heavy" spc="-5" dirty="0">
                <a:solidFill>
                  <a:srgbClr val="333399"/>
                </a:solidFill>
                <a:uFill>
                  <a:solidFill>
                    <a:srgbClr val="333399"/>
                  </a:solidFill>
                </a:uFill>
                <a:latin typeface="Times New Roman"/>
                <a:cs typeface="Times New Roman"/>
              </a:rPr>
              <a:t> respiratorio</a:t>
            </a:r>
            <a:r>
              <a:rPr sz="2000" b="1" spc="-5" dirty="0">
                <a:latin typeface="Times New Roman"/>
                <a:cs typeface="Times New Roman"/>
              </a:rPr>
              <a:t>:</a:t>
            </a:r>
            <a:r>
              <a:rPr sz="2000" b="1" dirty="0">
                <a:latin typeface="Times New Roman"/>
                <a:cs typeface="Times New Roman"/>
              </a:rPr>
              <a:t> </a:t>
            </a:r>
            <a:r>
              <a:rPr sz="2000" spc="-5" dirty="0">
                <a:latin typeface="Times New Roman"/>
                <a:cs typeface="Times New Roman"/>
              </a:rPr>
              <a:t>assenza </a:t>
            </a:r>
            <a:r>
              <a:rPr sz="2000" dirty="0">
                <a:latin typeface="Times New Roman"/>
                <a:cs typeface="Times New Roman"/>
              </a:rPr>
              <a:t>di</a:t>
            </a:r>
            <a:r>
              <a:rPr sz="2000" spc="-5" dirty="0">
                <a:latin typeface="Times New Roman"/>
                <a:cs typeface="Times New Roman"/>
              </a:rPr>
              <a:t> respiro</a:t>
            </a:r>
            <a:r>
              <a:rPr sz="2000" dirty="0">
                <a:latin typeface="Times New Roman"/>
                <a:cs typeface="Times New Roman"/>
              </a:rPr>
              <a:t> </a:t>
            </a:r>
            <a:r>
              <a:rPr sz="2000" spc="-5" dirty="0">
                <a:latin typeface="Times New Roman"/>
                <a:cs typeface="Times New Roman"/>
              </a:rPr>
              <a:t>spontaneo</a:t>
            </a:r>
            <a:endParaRPr sz="2000">
              <a:latin typeface="Times New Roman"/>
              <a:cs typeface="Times New Roman"/>
            </a:endParaRPr>
          </a:p>
          <a:p>
            <a:pPr marL="12700" marR="5080">
              <a:lnSpc>
                <a:spcPct val="106900"/>
              </a:lnSpc>
              <a:tabLst>
                <a:tab pos="4497705" algn="l"/>
              </a:tabLst>
            </a:pPr>
            <a:r>
              <a:rPr sz="2000" dirty="0">
                <a:latin typeface="Times New Roman"/>
                <a:cs typeface="Times New Roman"/>
              </a:rPr>
              <a:t>Il</a:t>
            </a:r>
            <a:r>
              <a:rPr sz="2000" spc="505" dirty="0">
                <a:latin typeface="Times New Roman"/>
                <a:cs typeface="Times New Roman"/>
              </a:rPr>
              <a:t> </a:t>
            </a:r>
            <a:r>
              <a:rPr sz="2000" b="1" spc="-5" dirty="0">
                <a:latin typeface="Times New Roman"/>
                <a:cs typeface="Times New Roman"/>
              </a:rPr>
              <a:t>"gasping",</a:t>
            </a:r>
            <a:r>
              <a:rPr sz="2000" b="1" spc="505" dirty="0">
                <a:latin typeface="Times New Roman"/>
                <a:cs typeface="Times New Roman"/>
              </a:rPr>
              <a:t> </a:t>
            </a:r>
            <a:r>
              <a:rPr sz="2000" b="1" spc="-15" dirty="0">
                <a:latin typeface="Times New Roman"/>
                <a:cs typeface="Times New Roman"/>
              </a:rPr>
              <a:t>respiro</a:t>
            </a:r>
            <a:r>
              <a:rPr sz="2000" b="1" spc="5" dirty="0">
                <a:latin typeface="Times New Roman"/>
                <a:cs typeface="Times New Roman"/>
              </a:rPr>
              <a:t> </a:t>
            </a:r>
            <a:r>
              <a:rPr sz="2000" b="1" spc="-5" dirty="0">
                <a:latin typeface="Times New Roman"/>
                <a:cs typeface="Times New Roman"/>
              </a:rPr>
              <a:t>agonico, </a:t>
            </a:r>
            <a:r>
              <a:rPr sz="2000" spc="-5" dirty="0">
                <a:latin typeface="Times New Roman"/>
                <a:cs typeface="Times New Roman"/>
              </a:rPr>
              <a:t>ovvero</a:t>
            </a:r>
            <a:r>
              <a:rPr sz="2000" spc="5" dirty="0">
                <a:latin typeface="Times New Roman"/>
                <a:cs typeface="Times New Roman"/>
              </a:rPr>
              <a:t> </a:t>
            </a:r>
            <a:r>
              <a:rPr sz="2000" spc="-5" dirty="0">
                <a:latin typeface="Times New Roman"/>
                <a:cs typeface="Times New Roman"/>
              </a:rPr>
              <a:t>il</a:t>
            </a:r>
            <a:r>
              <a:rPr sz="2000" dirty="0">
                <a:latin typeface="Times New Roman"/>
                <a:cs typeface="Times New Roman"/>
              </a:rPr>
              <a:t> </a:t>
            </a:r>
            <a:r>
              <a:rPr sz="2000" spc="-5" dirty="0">
                <a:latin typeface="Times New Roman"/>
                <a:cs typeface="Times New Roman"/>
              </a:rPr>
              <a:t>respiro</a:t>
            </a:r>
            <a:r>
              <a:rPr sz="2000" dirty="0">
                <a:latin typeface="Times New Roman"/>
                <a:cs typeface="Times New Roman"/>
              </a:rPr>
              <a:t> a </a:t>
            </a:r>
            <a:r>
              <a:rPr sz="2000" spc="-5" dirty="0">
                <a:latin typeface="Times New Roman"/>
                <a:cs typeface="Times New Roman"/>
              </a:rPr>
              <a:t>singhiozzo</a:t>
            </a:r>
            <a:r>
              <a:rPr sz="2000" spc="5" dirty="0">
                <a:latin typeface="Times New Roman"/>
                <a:cs typeface="Times New Roman"/>
              </a:rPr>
              <a:t> </a:t>
            </a:r>
            <a:r>
              <a:rPr sz="2000" spc="-5" dirty="0">
                <a:latin typeface="Times New Roman"/>
                <a:cs typeface="Times New Roman"/>
              </a:rPr>
              <a:t>con </a:t>
            </a:r>
            <a:r>
              <a:rPr sz="2000" dirty="0">
                <a:latin typeface="Times New Roman"/>
                <a:cs typeface="Times New Roman"/>
              </a:rPr>
              <a:t> </a:t>
            </a:r>
            <a:r>
              <a:rPr sz="2000" spc="-5" dirty="0">
                <a:latin typeface="Times New Roman"/>
                <a:cs typeface="Times New Roman"/>
              </a:rPr>
              <a:t>frequenza bassa,</a:t>
            </a:r>
            <a:r>
              <a:rPr sz="2000" spc="5" dirty="0">
                <a:latin typeface="Times New Roman"/>
                <a:cs typeface="Times New Roman"/>
              </a:rPr>
              <a:t> </a:t>
            </a:r>
            <a:r>
              <a:rPr sz="2000" spc="-5" dirty="0">
                <a:latin typeface="Times New Roman"/>
                <a:cs typeface="Times New Roman"/>
              </a:rPr>
              <a:t>fasi</a:t>
            </a:r>
            <a:r>
              <a:rPr sz="2000" dirty="0">
                <a:latin typeface="Times New Roman"/>
                <a:cs typeface="Times New Roman"/>
              </a:rPr>
              <a:t> </a:t>
            </a:r>
            <a:r>
              <a:rPr sz="2000" spc="-5" dirty="0">
                <a:latin typeface="Times New Roman"/>
                <a:cs typeface="Times New Roman"/>
              </a:rPr>
              <a:t>iniziali</a:t>
            </a:r>
            <a:r>
              <a:rPr sz="2000" dirty="0">
                <a:latin typeface="Times New Roman"/>
                <a:cs typeface="Times New Roman"/>
              </a:rPr>
              <a:t> e</a:t>
            </a:r>
            <a:r>
              <a:rPr sz="2000" spc="-5" dirty="0">
                <a:latin typeface="Times New Roman"/>
                <a:cs typeface="Times New Roman"/>
              </a:rPr>
              <a:t> immediatamente</a:t>
            </a:r>
            <a:r>
              <a:rPr sz="2000" dirty="0">
                <a:latin typeface="Times New Roman"/>
                <a:cs typeface="Times New Roman"/>
              </a:rPr>
              <a:t> </a:t>
            </a:r>
            <a:r>
              <a:rPr sz="2000" spc="-5" dirty="0">
                <a:latin typeface="Times New Roman"/>
                <a:cs typeface="Times New Roman"/>
              </a:rPr>
              <a:t>successive</a:t>
            </a:r>
            <a:r>
              <a:rPr sz="2000" dirty="0">
                <a:latin typeface="Times New Roman"/>
                <a:cs typeface="Times New Roman"/>
              </a:rPr>
              <a:t> </a:t>
            </a:r>
            <a:r>
              <a:rPr sz="2000" spc="-5" dirty="0">
                <a:latin typeface="Times New Roman"/>
                <a:cs typeface="Times New Roman"/>
              </a:rPr>
              <a:t>all'ACC</a:t>
            </a:r>
            <a:r>
              <a:rPr sz="2000" spc="5" dirty="0">
                <a:latin typeface="Times New Roman"/>
                <a:cs typeface="Times New Roman"/>
              </a:rPr>
              <a:t> </a:t>
            </a:r>
            <a:r>
              <a:rPr sz="2000" dirty="0">
                <a:latin typeface="Times New Roman"/>
                <a:cs typeface="Times New Roman"/>
              </a:rPr>
              <a:t>e</a:t>
            </a:r>
            <a:r>
              <a:rPr sz="2000" spc="-5" dirty="0">
                <a:latin typeface="Times New Roman"/>
                <a:cs typeface="Times New Roman"/>
              </a:rPr>
              <a:t> </a:t>
            </a:r>
            <a:r>
              <a:rPr sz="2000" dirty="0">
                <a:latin typeface="Times New Roman"/>
                <a:cs typeface="Times New Roman"/>
              </a:rPr>
              <a:t>non</a:t>
            </a:r>
            <a:r>
              <a:rPr sz="2000" spc="5" dirty="0">
                <a:latin typeface="Times New Roman"/>
                <a:cs typeface="Times New Roman"/>
              </a:rPr>
              <a:t> </a:t>
            </a:r>
            <a:r>
              <a:rPr sz="2000" dirty="0">
                <a:latin typeface="Times New Roman"/>
                <a:cs typeface="Times New Roman"/>
              </a:rPr>
              <a:t>va </a:t>
            </a:r>
            <a:r>
              <a:rPr sz="2000" spc="-484" dirty="0">
                <a:latin typeface="Times New Roman"/>
                <a:cs typeface="Times New Roman"/>
              </a:rPr>
              <a:t> </a:t>
            </a:r>
            <a:r>
              <a:rPr sz="2000" spc="-5" dirty="0">
                <a:latin typeface="Times New Roman"/>
                <a:cs typeface="Times New Roman"/>
              </a:rPr>
              <a:t>considerato</a:t>
            </a:r>
            <a:r>
              <a:rPr sz="2000" spc="515" dirty="0">
                <a:latin typeface="Times New Roman"/>
                <a:cs typeface="Times New Roman"/>
              </a:rPr>
              <a:t> </a:t>
            </a:r>
            <a:r>
              <a:rPr sz="2000" dirty="0">
                <a:latin typeface="Times New Roman"/>
                <a:cs typeface="Times New Roman"/>
              </a:rPr>
              <a:t>una</a:t>
            </a:r>
            <a:r>
              <a:rPr sz="2000" spc="509" dirty="0">
                <a:latin typeface="Times New Roman"/>
                <a:cs typeface="Times New Roman"/>
              </a:rPr>
              <a:t> </a:t>
            </a:r>
            <a:r>
              <a:rPr sz="2000" spc="-5" dirty="0">
                <a:latin typeface="Times New Roman"/>
                <a:cs typeface="Times New Roman"/>
              </a:rPr>
              <a:t>ventilazione</a:t>
            </a:r>
            <a:r>
              <a:rPr sz="2000" spc="509" dirty="0">
                <a:latin typeface="Times New Roman"/>
                <a:cs typeface="Times New Roman"/>
              </a:rPr>
              <a:t> </a:t>
            </a:r>
            <a:r>
              <a:rPr sz="2000" spc="-5" dirty="0">
                <a:latin typeface="Times New Roman"/>
                <a:cs typeface="Times New Roman"/>
              </a:rPr>
              <a:t>valida,</a:t>
            </a:r>
            <a:r>
              <a:rPr sz="2000" spc="515" dirty="0">
                <a:latin typeface="Times New Roman"/>
                <a:cs typeface="Times New Roman"/>
              </a:rPr>
              <a:t> </a:t>
            </a:r>
            <a:r>
              <a:rPr sz="2000" spc="-5" dirty="0">
                <a:latin typeface="Times New Roman"/>
                <a:cs typeface="Times New Roman"/>
              </a:rPr>
              <a:t>per	cui</a:t>
            </a:r>
            <a:r>
              <a:rPr sz="2000" dirty="0">
                <a:latin typeface="Times New Roman"/>
                <a:cs typeface="Times New Roman"/>
              </a:rPr>
              <a:t> </a:t>
            </a:r>
            <a:r>
              <a:rPr sz="2000" spc="-5" dirty="0">
                <a:latin typeface="Times New Roman"/>
                <a:cs typeface="Times New Roman"/>
              </a:rPr>
              <a:t>deve</a:t>
            </a:r>
            <a:r>
              <a:rPr sz="2000" dirty="0">
                <a:latin typeface="Times New Roman"/>
                <a:cs typeface="Times New Roman"/>
              </a:rPr>
              <a:t> </a:t>
            </a:r>
            <a:r>
              <a:rPr sz="2000" spc="-5" dirty="0">
                <a:latin typeface="Times New Roman"/>
                <a:cs typeface="Times New Roman"/>
              </a:rPr>
              <a:t>essere</a:t>
            </a:r>
            <a:r>
              <a:rPr sz="2000" dirty="0">
                <a:latin typeface="Times New Roman"/>
                <a:cs typeface="Times New Roman"/>
              </a:rPr>
              <a:t> </a:t>
            </a:r>
            <a:r>
              <a:rPr sz="2000" spc="-5" dirty="0">
                <a:latin typeface="Times New Roman"/>
                <a:cs typeface="Times New Roman"/>
              </a:rPr>
              <a:t>ritenuto </a:t>
            </a:r>
            <a:r>
              <a:rPr sz="2000" dirty="0">
                <a:latin typeface="Times New Roman"/>
                <a:cs typeface="Times New Roman"/>
              </a:rPr>
              <a:t> </a:t>
            </a:r>
            <a:r>
              <a:rPr sz="2000" spc="-5" dirty="0">
                <a:latin typeface="Times New Roman"/>
                <a:cs typeface="Times New Roman"/>
              </a:rPr>
              <a:t>equivalente</a:t>
            </a:r>
            <a:r>
              <a:rPr sz="2000" spc="-10" dirty="0">
                <a:latin typeface="Times New Roman"/>
                <a:cs typeface="Times New Roman"/>
              </a:rPr>
              <a:t> </a:t>
            </a:r>
            <a:r>
              <a:rPr sz="2000" spc="-5" dirty="0">
                <a:latin typeface="Times New Roman"/>
                <a:cs typeface="Times New Roman"/>
              </a:rPr>
              <a:t>all’assenza </a:t>
            </a:r>
            <a:r>
              <a:rPr sz="2000" dirty="0">
                <a:latin typeface="Times New Roman"/>
                <a:cs typeface="Times New Roman"/>
              </a:rPr>
              <a:t>di</a:t>
            </a:r>
            <a:r>
              <a:rPr sz="2000" spc="-5" dirty="0">
                <a:latin typeface="Times New Roman"/>
                <a:cs typeface="Times New Roman"/>
              </a:rPr>
              <a:t> respiro.</a:t>
            </a:r>
            <a:endParaRPr sz="2000">
              <a:latin typeface="Times New Roman"/>
              <a:cs typeface="Times New Roman"/>
            </a:endParaRPr>
          </a:p>
        </p:txBody>
      </p:sp>
      <p:pic>
        <p:nvPicPr>
          <p:cNvPr id="4" name="object 4"/>
          <p:cNvPicPr/>
          <p:nvPr/>
        </p:nvPicPr>
        <p:blipFill>
          <a:blip r:embed="rId2" cstate="print"/>
          <a:stretch>
            <a:fillRect/>
          </a:stretch>
        </p:blipFill>
        <p:spPr>
          <a:xfrm>
            <a:off x="514350" y="1263650"/>
            <a:ext cx="311150" cy="293687"/>
          </a:xfrm>
          <a:prstGeom prst="rect">
            <a:avLst/>
          </a:prstGeom>
        </p:spPr>
      </p:pic>
      <p:pic>
        <p:nvPicPr>
          <p:cNvPr id="5" name="object 5"/>
          <p:cNvPicPr/>
          <p:nvPr/>
        </p:nvPicPr>
        <p:blipFill>
          <a:blip r:embed="rId3" cstate="print"/>
          <a:stretch>
            <a:fillRect/>
          </a:stretch>
        </p:blipFill>
        <p:spPr>
          <a:xfrm>
            <a:off x="465715" y="3455901"/>
            <a:ext cx="347662" cy="293687"/>
          </a:xfrm>
          <a:prstGeom prst="rect">
            <a:avLst/>
          </a:prstGeom>
        </p:spPr>
      </p:pic>
      <p:sp>
        <p:nvSpPr>
          <p:cNvPr id="6" name="object 6"/>
          <p:cNvSpPr txBox="1"/>
          <p:nvPr/>
        </p:nvSpPr>
        <p:spPr>
          <a:xfrm>
            <a:off x="877608" y="3266930"/>
            <a:ext cx="6897370" cy="2705735"/>
          </a:xfrm>
          <a:prstGeom prst="rect">
            <a:avLst/>
          </a:prstGeom>
        </p:spPr>
        <p:txBody>
          <a:bodyPr vert="horz" wrap="square" lIns="0" tIns="12700" rIns="0" bIns="0" rtlCol="0">
            <a:spAutoFit/>
          </a:bodyPr>
          <a:lstStyle/>
          <a:p>
            <a:pPr marL="12700" marR="5080">
              <a:lnSpc>
                <a:spcPct val="106900"/>
              </a:lnSpc>
              <a:spcBef>
                <a:spcPts val="100"/>
              </a:spcBef>
            </a:pPr>
            <a:r>
              <a:rPr sz="2000" b="1" u="heavy" spc="-10" dirty="0">
                <a:solidFill>
                  <a:srgbClr val="333399"/>
                </a:solidFill>
                <a:uFill>
                  <a:solidFill>
                    <a:srgbClr val="333399"/>
                  </a:solidFill>
                </a:uFill>
                <a:latin typeface="Times New Roman"/>
                <a:cs typeface="Times New Roman"/>
              </a:rPr>
              <a:t>Arresto</a:t>
            </a:r>
            <a:r>
              <a:rPr sz="2000" b="1" u="heavy" spc="5" dirty="0">
                <a:solidFill>
                  <a:srgbClr val="333399"/>
                </a:solidFill>
                <a:uFill>
                  <a:solidFill>
                    <a:srgbClr val="333399"/>
                  </a:solidFill>
                </a:uFill>
                <a:latin typeface="Times New Roman"/>
                <a:cs typeface="Times New Roman"/>
              </a:rPr>
              <a:t> </a:t>
            </a:r>
            <a:r>
              <a:rPr sz="2000" b="1" u="heavy" spc="-5" dirty="0">
                <a:solidFill>
                  <a:srgbClr val="333399"/>
                </a:solidFill>
                <a:uFill>
                  <a:solidFill>
                    <a:srgbClr val="333399"/>
                  </a:solidFill>
                </a:uFill>
                <a:latin typeface="Times New Roman"/>
                <a:cs typeface="Times New Roman"/>
              </a:rPr>
              <a:t>cardiaco</a:t>
            </a:r>
            <a:r>
              <a:rPr sz="2000" b="1" spc="-5" dirty="0">
                <a:latin typeface="Times New Roman"/>
                <a:cs typeface="Times New Roman"/>
              </a:rPr>
              <a:t>:</a:t>
            </a:r>
            <a:r>
              <a:rPr sz="2000" b="1" spc="5" dirty="0">
                <a:latin typeface="Times New Roman"/>
                <a:cs typeface="Times New Roman"/>
              </a:rPr>
              <a:t> </a:t>
            </a:r>
            <a:r>
              <a:rPr sz="2000" spc="-5" dirty="0">
                <a:latin typeface="Times New Roman"/>
                <a:cs typeface="Times New Roman"/>
              </a:rPr>
              <a:t>cessazione</a:t>
            </a:r>
            <a:r>
              <a:rPr sz="2000" spc="20" dirty="0">
                <a:latin typeface="Times New Roman"/>
                <a:cs typeface="Times New Roman"/>
              </a:rPr>
              <a:t> </a:t>
            </a:r>
            <a:r>
              <a:rPr sz="2000" spc="-5" dirty="0">
                <a:latin typeface="Times New Roman"/>
                <a:cs typeface="Times New Roman"/>
              </a:rPr>
              <a:t>improvvisa</a:t>
            </a:r>
            <a:r>
              <a:rPr sz="2000" spc="15" dirty="0">
                <a:latin typeface="Times New Roman"/>
                <a:cs typeface="Times New Roman"/>
              </a:rPr>
              <a:t> </a:t>
            </a:r>
            <a:r>
              <a:rPr sz="2000" spc="-5" dirty="0">
                <a:latin typeface="Times New Roman"/>
                <a:cs typeface="Times New Roman"/>
              </a:rPr>
              <a:t>della</a:t>
            </a:r>
            <a:r>
              <a:rPr sz="2000" spc="509" dirty="0">
                <a:latin typeface="Times New Roman"/>
                <a:cs typeface="Times New Roman"/>
              </a:rPr>
              <a:t> </a:t>
            </a:r>
            <a:r>
              <a:rPr sz="2000" spc="-5" dirty="0">
                <a:latin typeface="Times New Roman"/>
                <a:cs typeface="Times New Roman"/>
              </a:rPr>
              <a:t>funzione</a:t>
            </a:r>
            <a:r>
              <a:rPr sz="2000" dirty="0">
                <a:latin typeface="Times New Roman"/>
                <a:cs typeface="Times New Roman"/>
              </a:rPr>
              <a:t> </a:t>
            </a:r>
            <a:r>
              <a:rPr sz="2000" spc="-5" dirty="0">
                <a:latin typeface="Times New Roman"/>
                <a:cs typeface="Times New Roman"/>
              </a:rPr>
              <a:t>cardiaca </a:t>
            </a:r>
            <a:r>
              <a:rPr sz="2000" spc="-484" dirty="0">
                <a:latin typeface="Times New Roman"/>
                <a:cs typeface="Times New Roman"/>
              </a:rPr>
              <a:t> </a:t>
            </a:r>
            <a:r>
              <a:rPr sz="2000" dirty="0">
                <a:latin typeface="Times New Roman"/>
                <a:cs typeface="Times New Roman"/>
              </a:rPr>
              <a:t>di</a:t>
            </a:r>
            <a:r>
              <a:rPr sz="2000" spc="-5" dirty="0">
                <a:latin typeface="Times New Roman"/>
                <a:cs typeface="Times New Roman"/>
              </a:rPr>
              <a:t> pompa,</a:t>
            </a:r>
            <a:r>
              <a:rPr sz="2000" dirty="0">
                <a:latin typeface="Times New Roman"/>
                <a:cs typeface="Times New Roman"/>
              </a:rPr>
              <a:t> </a:t>
            </a:r>
            <a:r>
              <a:rPr sz="2000" spc="-5" dirty="0">
                <a:latin typeface="Times New Roman"/>
                <a:cs typeface="Times New Roman"/>
              </a:rPr>
              <a:t>che </a:t>
            </a:r>
            <a:r>
              <a:rPr sz="2000" spc="-10" dirty="0">
                <a:latin typeface="Times New Roman"/>
                <a:cs typeface="Times New Roman"/>
              </a:rPr>
              <a:t>insorge</a:t>
            </a:r>
            <a:r>
              <a:rPr sz="2000" dirty="0">
                <a:latin typeface="Times New Roman"/>
                <a:cs typeface="Times New Roman"/>
              </a:rPr>
              <a:t> </a:t>
            </a:r>
            <a:r>
              <a:rPr sz="2000" spc="-5" dirty="0">
                <a:latin typeface="Times New Roman"/>
                <a:cs typeface="Times New Roman"/>
              </a:rPr>
              <a:t>in</a:t>
            </a:r>
            <a:r>
              <a:rPr sz="2000" dirty="0">
                <a:latin typeface="Times New Roman"/>
                <a:cs typeface="Times New Roman"/>
              </a:rPr>
              <a:t> un </a:t>
            </a:r>
            <a:r>
              <a:rPr sz="2000" spc="-5" dirty="0">
                <a:latin typeface="Times New Roman"/>
                <a:cs typeface="Times New Roman"/>
              </a:rPr>
              <a:t>paziente che</a:t>
            </a:r>
            <a:r>
              <a:rPr sz="2000" dirty="0">
                <a:latin typeface="Times New Roman"/>
                <a:cs typeface="Times New Roman"/>
              </a:rPr>
              <a:t> non </a:t>
            </a:r>
            <a:r>
              <a:rPr sz="2000" spc="-5" dirty="0">
                <a:latin typeface="Times New Roman"/>
                <a:cs typeface="Times New Roman"/>
              </a:rPr>
              <a:t>ci </a:t>
            </a:r>
            <a:r>
              <a:rPr sz="2000" dirty="0">
                <a:latin typeface="Times New Roman"/>
                <a:cs typeface="Times New Roman"/>
              </a:rPr>
              <a:t>si </a:t>
            </a:r>
            <a:r>
              <a:rPr sz="2000" spc="-5" dirty="0">
                <a:latin typeface="Times New Roman"/>
                <a:cs typeface="Times New Roman"/>
              </a:rPr>
              <a:t>aspetta debba </a:t>
            </a:r>
            <a:r>
              <a:rPr sz="2000" dirty="0">
                <a:latin typeface="Times New Roman"/>
                <a:cs typeface="Times New Roman"/>
              </a:rPr>
              <a:t> </a:t>
            </a:r>
            <a:r>
              <a:rPr sz="2000" spc="-5" dirty="0">
                <a:latin typeface="Times New Roman"/>
                <a:cs typeface="Times New Roman"/>
              </a:rPr>
              <a:t>morire</a:t>
            </a:r>
            <a:r>
              <a:rPr sz="2000" spc="-10" dirty="0">
                <a:latin typeface="Times New Roman"/>
                <a:cs typeface="Times New Roman"/>
              </a:rPr>
              <a:t> </a:t>
            </a:r>
            <a:r>
              <a:rPr sz="2000" spc="-5" dirty="0">
                <a:latin typeface="Times New Roman"/>
                <a:cs typeface="Times New Roman"/>
              </a:rPr>
              <a:t>in</a:t>
            </a:r>
            <a:r>
              <a:rPr sz="2000" dirty="0">
                <a:latin typeface="Times New Roman"/>
                <a:cs typeface="Times New Roman"/>
              </a:rPr>
              <a:t> </a:t>
            </a:r>
            <a:r>
              <a:rPr sz="2000" spc="-5" dirty="0">
                <a:latin typeface="Times New Roman"/>
                <a:cs typeface="Times New Roman"/>
              </a:rPr>
              <a:t>quel momento.</a:t>
            </a:r>
            <a:endParaRPr sz="2000" dirty="0">
              <a:latin typeface="Times New Roman"/>
              <a:cs typeface="Times New Roman"/>
            </a:endParaRPr>
          </a:p>
          <a:p>
            <a:pPr marL="12700" marR="5080">
              <a:lnSpc>
                <a:spcPct val="105800"/>
              </a:lnSpc>
              <a:spcBef>
                <a:spcPts val="225"/>
              </a:spcBef>
            </a:pPr>
            <a:r>
              <a:rPr sz="2000" dirty="0">
                <a:latin typeface="Times New Roman"/>
                <a:cs typeface="Times New Roman"/>
              </a:rPr>
              <a:t>I </a:t>
            </a:r>
            <a:r>
              <a:rPr sz="2000" spc="-5" dirty="0">
                <a:solidFill>
                  <a:srgbClr val="333399"/>
                </a:solidFill>
                <a:latin typeface="Times New Roman"/>
                <a:cs typeface="Times New Roman"/>
              </a:rPr>
              <a:t>segni clinici</a:t>
            </a:r>
            <a:r>
              <a:rPr sz="2000" dirty="0">
                <a:solidFill>
                  <a:srgbClr val="333399"/>
                </a:solidFill>
                <a:latin typeface="Times New Roman"/>
                <a:cs typeface="Times New Roman"/>
              </a:rPr>
              <a:t> </a:t>
            </a:r>
            <a:r>
              <a:rPr sz="2000" spc="-5" dirty="0">
                <a:latin typeface="Times New Roman"/>
                <a:cs typeface="Times New Roman"/>
              </a:rPr>
              <a:t>che indichino</a:t>
            </a:r>
            <a:r>
              <a:rPr sz="2000" dirty="0">
                <a:latin typeface="Times New Roman"/>
                <a:cs typeface="Times New Roman"/>
              </a:rPr>
              <a:t> un</a:t>
            </a:r>
            <a:r>
              <a:rPr sz="2000" spc="5" dirty="0">
                <a:latin typeface="Times New Roman"/>
                <a:cs typeface="Times New Roman"/>
              </a:rPr>
              <a:t> </a:t>
            </a:r>
            <a:r>
              <a:rPr sz="2000" spc="-5" dirty="0">
                <a:latin typeface="Times New Roman"/>
                <a:cs typeface="Times New Roman"/>
              </a:rPr>
              <a:t>possibile attacco</a:t>
            </a:r>
            <a:r>
              <a:rPr sz="2000" dirty="0">
                <a:latin typeface="Times New Roman"/>
                <a:cs typeface="Times New Roman"/>
              </a:rPr>
              <a:t> </a:t>
            </a:r>
            <a:r>
              <a:rPr sz="2000" spc="-5" dirty="0">
                <a:latin typeface="Times New Roman"/>
                <a:cs typeface="Times New Roman"/>
              </a:rPr>
              <a:t>cardiaco</a:t>
            </a:r>
            <a:r>
              <a:rPr sz="2000" dirty="0">
                <a:latin typeface="Times New Roman"/>
                <a:cs typeface="Times New Roman"/>
              </a:rPr>
              <a:t> sono </a:t>
            </a:r>
            <a:r>
              <a:rPr sz="2000" spc="5" dirty="0">
                <a:latin typeface="Times New Roman"/>
                <a:cs typeface="Times New Roman"/>
              </a:rPr>
              <a:t> </a:t>
            </a:r>
            <a:r>
              <a:rPr sz="2000" spc="-5" dirty="0">
                <a:latin typeface="Times New Roman"/>
                <a:cs typeface="Times New Roman"/>
              </a:rPr>
              <a:t>solitamente definiti come </a:t>
            </a:r>
            <a:r>
              <a:rPr sz="2000" dirty="0">
                <a:latin typeface="Times New Roman"/>
                <a:cs typeface="Times New Roman"/>
              </a:rPr>
              <a:t>un</a:t>
            </a:r>
            <a:r>
              <a:rPr sz="2000" spc="5" dirty="0">
                <a:latin typeface="Times New Roman"/>
                <a:cs typeface="Times New Roman"/>
              </a:rPr>
              <a:t> </a:t>
            </a:r>
            <a:r>
              <a:rPr sz="2000" b="1" spc="-10" dirty="0">
                <a:latin typeface="Times New Roman"/>
                <a:cs typeface="Times New Roman"/>
              </a:rPr>
              <a:t>dolore</a:t>
            </a:r>
            <a:r>
              <a:rPr sz="2000" spc="-10" dirty="0">
                <a:latin typeface="Times New Roman"/>
                <a:cs typeface="Times New Roman"/>
              </a:rPr>
              <a:t>,</a:t>
            </a:r>
            <a:r>
              <a:rPr sz="2000" dirty="0">
                <a:latin typeface="Times New Roman"/>
                <a:cs typeface="Times New Roman"/>
              </a:rPr>
              <a:t> un </a:t>
            </a:r>
            <a:r>
              <a:rPr sz="2000" b="1" spc="-5" dirty="0">
                <a:latin typeface="Times New Roman"/>
                <a:cs typeface="Times New Roman"/>
              </a:rPr>
              <a:t>fastidio</a:t>
            </a:r>
            <a:r>
              <a:rPr sz="2000" spc="-5" dirty="0">
                <a:latin typeface="Times New Roman"/>
                <a:cs typeface="Times New Roman"/>
              </a:rPr>
              <a:t>,</a:t>
            </a:r>
            <a:r>
              <a:rPr sz="2000" spc="5" dirty="0">
                <a:latin typeface="Times New Roman"/>
                <a:cs typeface="Times New Roman"/>
              </a:rPr>
              <a:t> </a:t>
            </a:r>
            <a:r>
              <a:rPr sz="2000" dirty="0">
                <a:latin typeface="Times New Roman"/>
                <a:cs typeface="Times New Roman"/>
              </a:rPr>
              <a:t>un </a:t>
            </a:r>
            <a:r>
              <a:rPr sz="2000" b="1" spc="-5" dirty="0">
                <a:latin typeface="Times New Roman"/>
                <a:cs typeface="Times New Roman"/>
              </a:rPr>
              <a:t>senso</a:t>
            </a:r>
            <a:r>
              <a:rPr sz="2000" b="1" dirty="0">
                <a:latin typeface="Times New Roman"/>
                <a:cs typeface="Times New Roman"/>
              </a:rPr>
              <a:t> di </a:t>
            </a:r>
            <a:r>
              <a:rPr sz="2000" b="1" spc="5" dirty="0">
                <a:latin typeface="Times New Roman"/>
                <a:cs typeface="Times New Roman"/>
              </a:rPr>
              <a:t> </a:t>
            </a:r>
            <a:r>
              <a:rPr sz="2000" b="1" spc="-5" dirty="0">
                <a:latin typeface="Times New Roman"/>
                <a:cs typeface="Times New Roman"/>
              </a:rPr>
              <a:t>oppressione etc.</a:t>
            </a:r>
            <a:r>
              <a:rPr sz="2000" b="1" spc="5" dirty="0">
                <a:latin typeface="Times New Roman"/>
                <a:cs typeface="Times New Roman"/>
              </a:rPr>
              <a:t> </a:t>
            </a:r>
            <a:r>
              <a:rPr sz="2000" b="1" spc="-5" dirty="0">
                <a:latin typeface="Times New Roman"/>
                <a:cs typeface="Times New Roman"/>
              </a:rPr>
              <a:t>riferito</a:t>
            </a:r>
            <a:r>
              <a:rPr sz="2000" b="1" spc="5" dirty="0">
                <a:latin typeface="Times New Roman"/>
                <a:cs typeface="Times New Roman"/>
              </a:rPr>
              <a:t> </a:t>
            </a:r>
            <a:r>
              <a:rPr sz="2000" b="1" dirty="0">
                <a:latin typeface="Times New Roman"/>
                <a:cs typeface="Times New Roman"/>
              </a:rPr>
              <a:t>al</a:t>
            </a:r>
            <a:r>
              <a:rPr sz="2000" b="1" spc="-5" dirty="0">
                <a:latin typeface="Times New Roman"/>
                <a:cs typeface="Times New Roman"/>
              </a:rPr>
              <a:t> torace,</a:t>
            </a:r>
            <a:r>
              <a:rPr sz="2000" b="1" spc="5" dirty="0">
                <a:latin typeface="Times New Roman"/>
                <a:cs typeface="Times New Roman"/>
              </a:rPr>
              <a:t> </a:t>
            </a:r>
            <a:r>
              <a:rPr sz="2000" b="1" spc="-5" dirty="0">
                <a:latin typeface="Times New Roman"/>
                <a:cs typeface="Times New Roman"/>
              </a:rPr>
              <a:t>alle</a:t>
            </a:r>
            <a:r>
              <a:rPr sz="2000" b="1" dirty="0">
                <a:latin typeface="Times New Roman"/>
                <a:cs typeface="Times New Roman"/>
              </a:rPr>
              <a:t> </a:t>
            </a:r>
            <a:r>
              <a:rPr sz="2000" b="1" spc="-5" dirty="0">
                <a:latin typeface="Times New Roman"/>
                <a:cs typeface="Times New Roman"/>
              </a:rPr>
              <a:t>spalle,</a:t>
            </a:r>
            <a:r>
              <a:rPr sz="2000" b="1" spc="5" dirty="0">
                <a:latin typeface="Times New Roman"/>
                <a:cs typeface="Times New Roman"/>
              </a:rPr>
              <a:t> </a:t>
            </a:r>
            <a:r>
              <a:rPr sz="2000" b="1" dirty="0">
                <a:latin typeface="Times New Roman"/>
                <a:cs typeface="Times New Roman"/>
              </a:rPr>
              <a:t>al</a:t>
            </a:r>
            <a:r>
              <a:rPr sz="2000" b="1" spc="-5" dirty="0">
                <a:latin typeface="Times New Roman"/>
                <a:cs typeface="Times New Roman"/>
              </a:rPr>
              <a:t> braccio</a:t>
            </a:r>
            <a:r>
              <a:rPr sz="2000" b="1" spc="5" dirty="0">
                <a:latin typeface="Times New Roman"/>
                <a:cs typeface="Times New Roman"/>
              </a:rPr>
              <a:t> </a:t>
            </a:r>
            <a:r>
              <a:rPr sz="2000" b="1" spc="-10" dirty="0">
                <a:latin typeface="Times New Roman"/>
                <a:cs typeface="Times New Roman"/>
              </a:rPr>
              <a:t>sinistro, </a:t>
            </a:r>
            <a:r>
              <a:rPr sz="2000" b="1" spc="-484" dirty="0">
                <a:latin typeface="Times New Roman"/>
                <a:cs typeface="Times New Roman"/>
              </a:rPr>
              <a:t> </a:t>
            </a:r>
            <a:r>
              <a:rPr sz="2000" b="1" spc="-5" dirty="0">
                <a:latin typeface="Times New Roman"/>
                <a:cs typeface="Times New Roman"/>
              </a:rPr>
              <a:t>alla</a:t>
            </a:r>
            <a:r>
              <a:rPr sz="2000" b="1" dirty="0">
                <a:latin typeface="Times New Roman"/>
                <a:cs typeface="Times New Roman"/>
              </a:rPr>
              <a:t> </a:t>
            </a:r>
            <a:r>
              <a:rPr sz="2000" b="1" spc="-5" dirty="0">
                <a:latin typeface="Times New Roman"/>
                <a:cs typeface="Times New Roman"/>
              </a:rPr>
              <a:t>bocca</a:t>
            </a:r>
            <a:r>
              <a:rPr sz="2000" b="1" spc="5" dirty="0">
                <a:latin typeface="Times New Roman"/>
                <a:cs typeface="Times New Roman"/>
              </a:rPr>
              <a:t> </a:t>
            </a:r>
            <a:r>
              <a:rPr sz="2000" b="1" spc="-5" dirty="0">
                <a:latin typeface="Times New Roman"/>
                <a:cs typeface="Times New Roman"/>
              </a:rPr>
              <a:t>dello</a:t>
            </a:r>
            <a:r>
              <a:rPr sz="2000" b="1" dirty="0">
                <a:latin typeface="Times New Roman"/>
                <a:cs typeface="Times New Roman"/>
              </a:rPr>
              <a:t> </a:t>
            </a:r>
            <a:r>
              <a:rPr sz="2000" b="1" spc="-5" dirty="0">
                <a:latin typeface="Times New Roman"/>
                <a:cs typeface="Times New Roman"/>
              </a:rPr>
              <a:t>stomaco</a:t>
            </a:r>
            <a:r>
              <a:rPr sz="2000" b="1" spc="5" dirty="0">
                <a:latin typeface="Times New Roman"/>
                <a:cs typeface="Times New Roman"/>
              </a:rPr>
              <a:t> </a:t>
            </a:r>
            <a:r>
              <a:rPr sz="2000" b="1" dirty="0">
                <a:latin typeface="Times New Roman"/>
                <a:cs typeface="Times New Roman"/>
              </a:rPr>
              <a:t>o </a:t>
            </a:r>
            <a:r>
              <a:rPr sz="2000" b="1" spc="-5" dirty="0">
                <a:latin typeface="Times New Roman"/>
                <a:cs typeface="Times New Roman"/>
              </a:rPr>
              <a:t>irradiato</a:t>
            </a:r>
            <a:r>
              <a:rPr sz="2000" b="1" spc="5" dirty="0">
                <a:latin typeface="Times New Roman"/>
                <a:cs typeface="Times New Roman"/>
              </a:rPr>
              <a:t> </a:t>
            </a:r>
            <a:r>
              <a:rPr sz="2000" b="1" dirty="0">
                <a:latin typeface="Times New Roman"/>
                <a:cs typeface="Times New Roman"/>
              </a:rPr>
              <a:t>al </a:t>
            </a:r>
            <a:r>
              <a:rPr sz="2000" b="1" spc="-5" dirty="0">
                <a:latin typeface="Times New Roman"/>
                <a:cs typeface="Times New Roman"/>
              </a:rPr>
              <a:t>collo;</a:t>
            </a:r>
            <a:r>
              <a:rPr sz="2000" b="1" dirty="0">
                <a:latin typeface="Times New Roman"/>
                <a:cs typeface="Times New Roman"/>
              </a:rPr>
              <a:t> </a:t>
            </a:r>
            <a:r>
              <a:rPr sz="2000" spc="-5" dirty="0">
                <a:latin typeface="Times New Roman"/>
                <a:cs typeface="Times New Roman"/>
              </a:rPr>
              <a:t>tali</a:t>
            </a:r>
            <a:r>
              <a:rPr sz="2000" dirty="0">
                <a:latin typeface="Times New Roman"/>
                <a:cs typeface="Times New Roman"/>
              </a:rPr>
              <a:t> </a:t>
            </a:r>
            <a:r>
              <a:rPr sz="2000" spc="-5" dirty="0">
                <a:latin typeface="Times New Roman"/>
                <a:cs typeface="Times New Roman"/>
              </a:rPr>
              <a:t>sintomi </a:t>
            </a:r>
            <a:r>
              <a:rPr sz="2000" dirty="0">
                <a:latin typeface="Times New Roman"/>
                <a:cs typeface="Times New Roman"/>
              </a:rPr>
              <a:t>possono </a:t>
            </a:r>
            <a:r>
              <a:rPr sz="2000" spc="-484" dirty="0">
                <a:latin typeface="Times New Roman"/>
                <a:cs typeface="Times New Roman"/>
              </a:rPr>
              <a:t> </a:t>
            </a:r>
            <a:r>
              <a:rPr sz="2000" spc="-5" dirty="0">
                <a:latin typeface="Times New Roman"/>
                <a:cs typeface="Times New Roman"/>
              </a:rPr>
              <a:t>essere</a:t>
            </a:r>
            <a:r>
              <a:rPr sz="2000" spc="5" dirty="0">
                <a:latin typeface="Times New Roman"/>
                <a:cs typeface="Times New Roman"/>
              </a:rPr>
              <a:t> </a:t>
            </a:r>
            <a:r>
              <a:rPr sz="2000" dirty="0">
                <a:latin typeface="Times New Roman"/>
                <a:cs typeface="Times New Roman"/>
              </a:rPr>
              <a:t>non</a:t>
            </a:r>
            <a:r>
              <a:rPr sz="2000" spc="5" dirty="0">
                <a:latin typeface="Times New Roman"/>
                <a:cs typeface="Times New Roman"/>
              </a:rPr>
              <a:t> </a:t>
            </a:r>
            <a:r>
              <a:rPr sz="2000" spc="-5" dirty="0">
                <a:latin typeface="Times New Roman"/>
                <a:cs typeface="Times New Roman"/>
              </a:rPr>
              <a:t>tutti</a:t>
            </a:r>
            <a:r>
              <a:rPr sz="2000" spc="5" dirty="0">
                <a:latin typeface="Times New Roman"/>
                <a:cs typeface="Times New Roman"/>
              </a:rPr>
              <a:t> </a:t>
            </a:r>
            <a:r>
              <a:rPr sz="2000" spc="-5" dirty="0">
                <a:latin typeface="Times New Roman"/>
                <a:cs typeface="Times New Roman"/>
              </a:rPr>
              <a:t>presenti</a:t>
            </a:r>
            <a:r>
              <a:rPr sz="2000" spc="5" dirty="0">
                <a:latin typeface="Times New Roman"/>
                <a:cs typeface="Times New Roman"/>
              </a:rPr>
              <a:t> </a:t>
            </a:r>
            <a:r>
              <a:rPr sz="2000" dirty="0">
                <a:latin typeface="Times New Roman"/>
                <a:cs typeface="Times New Roman"/>
              </a:rPr>
              <a:t>e</a:t>
            </a:r>
            <a:r>
              <a:rPr sz="2000" spc="495" dirty="0">
                <a:latin typeface="Times New Roman"/>
                <a:cs typeface="Times New Roman"/>
              </a:rPr>
              <a:t> </a:t>
            </a:r>
            <a:r>
              <a:rPr sz="2000" dirty="0">
                <a:latin typeface="Times New Roman"/>
                <a:cs typeface="Times New Roman"/>
              </a:rPr>
              <a:t>possono</a:t>
            </a:r>
            <a:r>
              <a:rPr sz="2000" spc="5" dirty="0">
                <a:latin typeface="Times New Roman"/>
                <a:cs typeface="Times New Roman"/>
              </a:rPr>
              <a:t> </a:t>
            </a:r>
            <a:r>
              <a:rPr sz="2000" spc="-5" dirty="0">
                <a:latin typeface="Times New Roman"/>
                <a:cs typeface="Times New Roman"/>
              </a:rPr>
              <a:t>avere</a:t>
            </a:r>
            <a:r>
              <a:rPr sz="2000" spc="5" dirty="0">
                <a:latin typeface="Times New Roman"/>
                <a:cs typeface="Times New Roman"/>
              </a:rPr>
              <a:t> </a:t>
            </a:r>
            <a:r>
              <a:rPr sz="2000" spc="-5" dirty="0">
                <a:latin typeface="Times New Roman"/>
                <a:cs typeface="Times New Roman"/>
              </a:rPr>
              <a:t>intensità</a:t>
            </a:r>
            <a:r>
              <a:rPr sz="2000" spc="5" dirty="0">
                <a:latin typeface="Times New Roman"/>
                <a:cs typeface="Times New Roman"/>
              </a:rPr>
              <a:t> </a:t>
            </a:r>
            <a:r>
              <a:rPr sz="2000" spc="-5" dirty="0">
                <a:latin typeface="Times New Roman"/>
                <a:cs typeface="Times New Roman"/>
              </a:rPr>
              <a:t>variabile</a:t>
            </a:r>
            <a:r>
              <a:rPr sz="2400" spc="-5" dirty="0">
                <a:latin typeface="Times New Roman"/>
                <a:cs typeface="Times New Roman"/>
              </a:rPr>
              <a:t>.</a:t>
            </a:r>
            <a:endParaRPr sz="2400" dirty="0">
              <a:latin typeface="Times New Roman"/>
              <a:cs typeface="Times New Roman"/>
            </a:endParaRPr>
          </a:p>
        </p:txBody>
      </p:sp>
      <p:pic>
        <p:nvPicPr>
          <p:cNvPr id="7" name="object 7"/>
          <p:cNvPicPr/>
          <p:nvPr/>
        </p:nvPicPr>
        <p:blipFill>
          <a:blip r:embed="rId4" cstate="print"/>
          <a:stretch>
            <a:fillRect/>
          </a:stretch>
        </p:blipFill>
        <p:spPr>
          <a:xfrm>
            <a:off x="7843224" y="115887"/>
            <a:ext cx="1057955" cy="1280293"/>
          </a:xfrm>
          <a:prstGeom prst="rect">
            <a:avLst/>
          </a:prstGeom>
        </p:spPr>
      </p:pic>
      <p:pic>
        <p:nvPicPr>
          <p:cNvPr id="8" name="object 8"/>
          <p:cNvPicPr/>
          <p:nvPr/>
        </p:nvPicPr>
        <p:blipFill>
          <a:blip r:embed="rId5" cstate="print"/>
          <a:stretch>
            <a:fillRect/>
          </a:stretch>
        </p:blipFill>
        <p:spPr>
          <a:xfrm>
            <a:off x="7483754" y="3621217"/>
            <a:ext cx="1343379" cy="1331783"/>
          </a:xfrm>
          <a:prstGeom prst="rect">
            <a:avLst/>
          </a:prstGeom>
        </p:spPr>
      </p:pic>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031260" y="1620531"/>
            <a:ext cx="6054725" cy="1696720"/>
          </a:xfrm>
          <a:prstGeom prst="rect">
            <a:avLst/>
          </a:prstGeom>
        </p:spPr>
        <p:txBody>
          <a:bodyPr vert="horz" wrap="square" lIns="0" tIns="6985" rIns="0" bIns="0" rtlCol="0">
            <a:spAutoFit/>
          </a:bodyPr>
          <a:lstStyle/>
          <a:p>
            <a:pPr marL="12700" marR="5080">
              <a:lnSpc>
                <a:spcPct val="101899"/>
              </a:lnSpc>
              <a:spcBef>
                <a:spcPts val="55"/>
              </a:spcBef>
            </a:pPr>
            <a:r>
              <a:rPr sz="1800" spc="-5" dirty="0">
                <a:solidFill>
                  <a:srgbClr val="4A4A4A"/>
                </a:solidFill>
                <a:latin typeface="Arial MT"/>
                <a:cs typeface="Arial MT"/>
              </a:rPr>
              <a:t>L'arresto</a:t>
            </a:r>
            <a:r>
              <a:rPr sz="1800" spc="-10" dirty="0">
                <a:solidFill>
                  <a:srgbClr val="4A4A4A"/>
                </a:solidFill>
                <a:latin typeface="Arial MT"/>
                <a:cs typeface="Arial MT"/>
              </a:rPr>
              <a:t> </a:t>
            </a:r>
            <a:r>
              <a:rPr sz="1800" dirty="0">
                <a:solidFill>
                  <a:srgbClr val="4A4A4A"/>
                </a:solidFill>
                <a:latin typeface="Arial MT"/>
                <a:cs typeface="Arial MT"/>
              </a:rPr>
              <a:t>cardiaco</a:t>
            </a:r>
            <a:r>
              <a:rPr sz="1800" spc="-5" dirty="0">
                <a:solidFill>
                  <a:srgbClr val="4A4A4A"/>
                </a:solidFill>
                <a:latin typeface="Arial MT"/>
                <a:cs typeface="Arial MT"/>
              </a:rPr>
              <a:t> </a:t>
            </a:r>
            <a:r>
              <a:rPr sz="1800" dirty="0">
                <a:solidFill>
                  <a:srgbClr val="4A4A4A"/>
                </a:solidFill>
                <a:latin typeface="Arial MT"/>
                <a:cs typeface="Arial MT"/>
              </a:rPr>
              <a:t>improvviso</a:t>
            </a:r>
            <a:r>
              <a:rPr sz="1800" spc="-10" dirty="0">
                <a:solidFill>
                  <a:srgbClr val="4A4A4A"/>
                </a:solidFill>
                <a:latin typeface="Arial MT"/>
                <a:cs typeface="Arial MT"/>
              </a:rPr>
              <a:t> </a:t>
            </a:r>
            <a:r>
              <a:rPr sz="1800" dirty="0">
                <a:solidFill>
                  <a:srgbClr val="4A4A4A"/>
                </a:solidFill>
                <a:latin typeface="Arial MT"/>
                <a:cs typeface="Arial MT"/>
              </a:rPr>
              <a:t>è</a:t>
            </a:r>
            <a:r>
              <a:rPr sz="1800" spc="-5" dirty="0">
                <a:solidFill>
                  <a:srgbClr val="4A4A4A"/>
                </a:solidFill>
                <a:latin typeface="Arial MT"/>
                <a:cs typeface="Arial MT"/>
              </a:rPr>
              <a:t> </a:t>
            </a:r>
            <a:r>
              <a:rPr sz="1800" dirty="0">
                <a:solidFill>
                  <a:srgbClr val="4A4A4A"/>
                </a:solidFill>
                <a:latin typeface="Arial MT"/>
                <a:cs typeface="Arial MT"/>
              </a:rPr>
              <a:t>una</a:t>
            </a:r>
            <a:r>
              <a:rPr sz="1800" spc="-10" dirty="0">
                <a:solidFill>
                  <a:srgbClr val="4A4A4A"/>
                </a:solidFill>
                <a:latin typeface="Arial MT"/>
                <a:cs typeface="Arial MT"/>
              </a:rPr>
              <a:t> </a:t>
            </a:r>
            <a:r>
              <a:rPr sz="1800" dirty="0">
                <a:solidFill>
                  <a:srgbClr val="4A4A4A"/>
                </a:solidFill>
                <a:latin typeface="Arial MT"/>
                <a:cs typeface="Arial MT"/>
              </a:rPr>
              <a:t>delle</a:t>
            </a:r>
            <a:r>
              <a:rPr sz="1800" spc="-5" dirty="0">
                <a:solidFill>
                  <a:srgbClr val="4A4A4A"/>
                </a:solidFill>
                <a:latin typeface="Arial MT"/>
                <a:cs typeface="Arial MT"/>
              </a:rPr>
              <a:t> </a:t>
            </a:r>
            <a:r>
              <a:rPr sz="1800" dirty="0">
                <a:solidFill>
                  <a:srgbClr val="4A4A4A"/>
                </a:solidFill>
                <a:latin typeface="Arial MT"/>
                <a:cs typeface="Arial MT"/>
              </a:rPr>
              <a:t>cause</a:t>
            </a:r>
            <a:r>
              <a:rPr sz="1800" spc="-10" dirty="0">
                <a:solidFill>
                  <a:srgbClr val="4A4A4A"/>
                </a:solidFill>
                <a:latin typeface="Arial MT"/>
                <a:cs typeface="Arial MT"/>
              </a:rPr>
              <a:t> </a:t>
            </a:r>
            <a:r>
              <a:rPr sz="1800" dirty="0">
                <a:solidFill>
                  <a:srgbClr val="4A4A4A"/>
                </a:solidFill>
                <a:latin typeface="Arial MT"/>
                <a:cs typeface="Arial MT"/>
              </a:rPr>
              <a:t>principali</a:t>
            </a:r>
            <a:r>
              <a:rPr sz="1800" spc="-5" dirty="0">
                <a:solidFill>
                  <a:srgbClr val="4A4A4A"/>
                </a:solidFill>
                <a:latin typeface="Arial MT"/>
                <a:cs typeface="Arial MT"/>
              </a:rPr>
              <a:t> </a:t>
            </a:r>
            <a:r>
              <a:rPr sz="1800" dirty="0">
                <a:solidFill>
                  <a:srgbClr val="4A4A4A"/>
                </a:solidFill>
                <a:latin typeface="Arial MT"/>
                <a:cs typeface="Arial MT"/>
              </a:rPr>
              <a:t>di </a:t>
            </a:r>
            <a:r>
              <a:rPr sz="1800" spc="-484" dirty="0">
                <a:solidFill>
                  <a:srgbClr val="4A4A4A"/>
                </a:solidFill>
                <a:latin typeface="Arial MT"/>
                <a:cs typeface="Arial MT"/>
              </a:rPr>
              <a:t> </a:t>
            </a:r>
            <a:r>
              <a:rPr sz="1800" spc="-5" dirty="0">
                <a:solidFill>
                  <a:srgbClr val="4A4A4A"/>
                </a:solidFill>
                <a:latin typeface="Arial MT"/>
                <a:cs typeface="Arial MT"/>
              </a:rPr>
              <a:t>morte </a:t>
            </a:r>
            <a:r>
              <a:rPr sz="1800" dirty="0">
                <a:solidFill>
                  <a:srgbClr val="4A4A4A"/>
                </a:solidFill>
                <a:latin typeface="Arial MT"/>
                <a:cs typeface="Arial MT"/>
              </a:rPr>
              <a:t>in </a:t>
            </a:r>
            <a:r>
              <a:rPr sz="1800" spc="-5" dirty="0">
                <a:solidFill>
                  <a:srgbClr val="4A4A4A"/>
                </a:solidFill>
                <a:latin typeface="Arial MT"/>
                <a:cs typeface="Arial MT"/>
              </a:rPr>
              <a:t>tutto </a:t>
            </a:r>
            <a:r>
              <a:rPr sz="1800" dirty="0">
                <a:solidFill>
                  <a:srgbClr val="4A4A4A"/>
                </a:solidFill>
                <a:latin typeface="Arial MT"/>
                <a:cs typeface="Arial MT"/>
              </a:rPr>
              <a:t>il mondo. </a:t>
            </a:r>
            <a:r>
              <a:rPr sz="1800" spc="-5" dirty="0">
                <a:solidFill>
                  <a:srgbClr val="4A4A4A"/>
                </a:solidFill>
                <a:latin typeface="Arial MT"/>
                <a:cs typeface="Arial MT"/>
              </a:rPr>
              <a:t>Ogni </a:t>
            </a:r>
            <a:r>
              <a:rPr sz="1800" dirty="0">
                <a:solidFill>
                  <a:srgbClr val="4A4A4A"/>
                </a:solidFill>
                <a:latin typeface="Arial MT"/>
                <a:cs typeface="Arial MT"/>
              </a:rPr>
              <a:t>cinque secondi un </a:t>
            </a:r>
            <a:r>
              <a:rPr sz="1800" spc="-5" dirty="0">
                <a:solidFill>
                  <a:srgbClr val="4A4A4A"/>
                </a:solidFill>
                <a:latin typeface="Arial MT"/>
                <a:cs typeface="Arial MT"/>
              </a:rPr>
              <a:t>arresto </a:t>
            </a:r>
            <a:r>
              <a:rPr sz="1800" dirty="0">
                <a:solidFill>
                  <a:srgbClr val="4A4A4A"/>
                </a:solidFill>
                <a:latin typeface="Arial MT"/>
                <a:cs typeface="Arial MT"/>
              </a:rPr>
              <a:t> cardiaco improvviso provoca un decesso, con più di 6 </a:t>
            </a:r>
            <a:r>
              <a:rPr sz="1800" spc="5" dirty="0">
                <a:solidFill>
                  <a:srgbClr val="4A4A4A"/>
                </a:solidFill>
                <a:latin typeface="Arial MT"/>
                <a:cs typeface="Arial MT"/>
              </a:rPr>
              <a:t> </a:t>
            </a:r>
            <a:r>
              <a:rPr sz="1800" dirty="0">
                <a:solidFill>
                  <a:srgbClr val="4A4A4A"/>
                </a:solidFill>
                <a:latin typeface="Arial MT"/>
                <a:cs typeface="Arial MT"/>
              </a:rPr>
              <a:t>milioni di </a:t>
            </a:r>
            <a:r>
              <a:rPr sz="1800" spc="-5" dirty="0">
                <a:solidFill>
                  <a:srgbClr val="4A4A4A"/>
                </a:solidFill>
                <a:latin typeface="Arial MT"/>
                <a:cs typeface="Arial MT"/>
              </a:rPr>
              <a:t>morti </a:t>
            </a:r>
            <a:r>
              <a:rPr sz="1800" dirty="0">
                <a:solidFill>
                  <a:srgbClr val="4A4A4A"/>
                </a:solidFill>
                <a:latin typeface="Arial MT"/>
                <a:cs typeface="Arial MT"/>
              </a:rPr>
              <a:t>ogni anno. La </a:t>
            </a:r>
            <a:r>
              <a:rPr sz="1800" spc="-5" dirty="0">
                <a:solidFill>
                  <a:srgbClr val="4A4A4A"/>
                </a:solidFill>
                <a:latin typeface="Arial MT"/>
                <a:cs typeface="Arial MT"/>
              </a:rPr>
              <a:t>stragrande </a:t>
            </a:r>
            <a:r>
              <a:rPr sz="1800" dirty="0">
                <a:solidFill>
                  <a:srgbClr val="4A4A4A"/>
                </a:solidFill>
                <a:latin typeface="Arial MT"/>
                <a:cs typeface="Arial MT"/>
              </a:rPr>
              <a:t>maggioranza degli </a:t>
            </a:r>
            <a:r>
              <a:rPr sz="1800" spc="-490" dirty="0">
                <a:solidFill>
                  <a:srgbClr val="4A4A4A"/>
                </a:solidFill>
                <a:latin typeface="Arial MT"/>
                <a:cs typeface="Arial MT"/>
              </a:rPr>
              <a:t> </a:t>
            </a:r>
            <a:r>
              <a:rPr sz="1800" spc="-5" dirty="0">
                <a:solidFill>
                  <a:srgbClr val="4A4A4A"/>
                </a:solidFill>
                <a:latin typeface="Arial MT"/>
                <a:cs typeface="Arial MT"/>
              </a:rPr>
              <a:t>arresti</a:t>
            </a:r>
            <a:r>
              <a:rPr sz="1800" spc="15" dirty="0">
                <a:solidFill>
                  <a:srgbClr val="4A4A4A"/>
                </a:solidFill>
                <a:latin typeface="Arial MT"/>
                <a:cs typeface="Arial MT"/>
              </a:rPr>
              <a:t> </a:t>
            </a:r>
            <a:r>
              <a:rPr sz="1800" dirty="0">
                <a:solidFill>
                  <a:srgbClr val="4A4A4A"/>
                </a:solidFill>
                <a:latin typeface="Arial MT"/>
                <a:cs typeface="Arial MT"/>
              </a:rPr>
              <a:t>cardiaci</a:t>
            </a:r>
            <a:r>
              <a:rPr sz="1800" spc="15" dirty="0">
                <a:solidFill>
                  <a:srgbClr val="4A4A4A"/>
                </a:solidFill>
                <a:latin typeface="Arial MT"/>
                <a:cs typeface="Arial MT"/>
              </a:rPr>
              <a:t> </a:t>
            </a:r>
            <a:r>
              <a:rPr sz="1800" dirty="0">
                <a:solidFill>
                  <a:srgbClr val="4A4A4A"/>
                </a:solidFill>
                <a:latin typeface="Arial MT"/>
                <a:cs typeface="Arial MT"/>
              </a:rPr>
              <a:t>si</a:t>
            </a:r>
            <a:r>
              <a:rPr sz="1800" spc="15" dirty="0">
                <a:solidFill>
                  <a:srgbClr val="4A4A4A"/>
                </a:solidFill>
                <a:latin typeface="Arial MT"/>
                <a:cs typeface="Arial MT"/>
              </a:rPr>
              <a:t> </a:t>
            </a:r>
            <a:r>
              <a:rPr sz="1800" spc="-5" dirty="0">
                <a:solidFill>
                  <a:srgbClr val="4A4A4A"/>
                </a:solidFill>
                <a:latin typeface="Arial MT"/>
                <a:cs typeface="Arial MT"/>
              </a:rPr>
              <a:t>verifica</a:t>
            </a:r>
            <a:r>
              <a:rPr sz="1800" spc="15" dirty="0">
                <a:solidFill>
                  <a:srgbClr val="4A4A4A"/>
                </a:solidFill>
                <a:latin typeface="Arial MT"/>
                <a:cs typeface="Arial MT"/>
              </a:rPr>
              <a:t> </a:t>
            </a:r>
            <a:r>
              <a:rPr sz="1800" dirty="0">
                <a:solidFill>
                  <a:srgbClr val="4A4A4A"/>
                </a:solidFill>
                <a:latin typeface="Arial MT"/>
                <a:cs typeface="Arial MT"/>
              </a:rPr>
              <a:t>in</a:t>
            </a:r>
            <a:r>
              <a:rPr sz="1800" spc="15" dirty="0">
                <a:solidFill>
                  <a:srgbClr val="4A4A4A"/>
                </a:solidFill>
                <a:latin typeface="Arial MT"/>
                <a:cs typeface="Arial MT"/>
              </a:rPr>
              <a:t> </a:t>
            </a:r>
            <a:r>
              <a:rPr sz="1800" dirty="0">
                <a:solidFill>
                  <a:srgbClr val="4A4A4A"/>
                </a:solidFill>
                <a:latin typeface="Arial MT"/>
                <a:cs typeface="Arial MT"/>
              </a:rPr>
              <a:t>casa</a:t>
            </a:r>
            <a:r>
              <a:rPr sz="1800" spc="15" dirty="0">
                <a:solidFill>
                  <a:srgbClr val="4A4A4A"/>
                </a:solidFill>
                <a:latin typeface="Arial MT"/>
                <a:cs typeface="Arial MT"/>
              </a:rPr>
              <a:t> </a:t>
            </a:r>
            <a:r>
              <a:rPr sz="1800" dirty="0">
                <a:solidFill>
                  <a:srgbClr val="4A4A4A"/>
                </a:solidFill>
                <a:latin typeface="Arial MT"/>
                <a:cs typeface="Arial MT"/>
              </a:rPr>
              <a:t>e</a:t>
            </a:r>
            <a:r>
              <a:rPr sz="1800" spc="20" dirty="0">
                <a:solidFill>
                  <a:srgbClr val="4A4A4A"/>
                </a:solidFill>
                <a:latin typeface="Arial MT"/>
                <a:cs typeface="Arial MT"/>
              </a:rPr>
              <a:t> </a:t>
            </a:r>
            <a:r>
              <a:rPr sz="1800" dirty="0">
                <a:solidFill>
                  <a:srgbClr val="4A4A4A"/>
                </a:solidFill>
                <a:latin typeface="Arial MT"/>
                <a:cs typeface="Arial MT"/>
              </a:rPr>
              <a:t>per</a:t>
            </a:r>
            <a:r>
              <a:rPr sz="1800" spc="10" dirty="0">
                <a:solidFill>
                  <a:srgbClr val="4A4A4A"/>
                </a:solidFill>
                <a:latin typeface="Arial MT"/>
                <a:cs typeface="Arial MT"/>
              </a:rPr>
              <a:t> </a:t>
            </a:r>
            <a:r>
              <a:rPr sz="1800" dirty="0">
                <a:solidFill>
                  <a:srgbClr val="4A4A4A"/>
                </a:solidFill>
                <a:latin typeface="Arial MT"/>
                <a:cs typeface="Arial MT"/>
              </a:rPr>
              <a:t>quasi</a:t>
            </a:r>
            <a:r>
              <a:rPr sz="1800" spc="15" dirty="0">
                <a:solidFill>
                  <a:srgbClr val="4A4A4A"/>
                </a:solidFill>
                <a:latin typeface="Arial MT"/>
                <a:cs typeface="Arial MT"/>
              </a:rPr>
              <a:t> </a:t>
            </a:r>
            <a:r>
              <a:rPr sz="1800" dirty="0">
                <a:solidFill>
                  <a:srgbClr val="4A4A4A"/>
                </a:solidFill>
                <a:latin typeface="Arial MT"/>
                <a:cs typeface="Arial MT"/>
              </a:rPr>
              <a:t>il</a:t>
            </a:r>
            <a:r>
              <a:rPr sz="1800" spc="15" dirty="0">
                <a:solidFill>
                  <a:srgbClr val="4A4A4A"/>
                </a:solidFill>
                <a:latin typeface="Arial MT"/>
                <a:cs typeface="Arial MT"/>
              </a:rPr>
              <a:t> </a:t>
            </a:r>
            <a:r>
              <a:rPr sz="1800" dirty="0">
                <a:solidFill>
                  <a:srgbClr val="4A4A4A"/>
                </a:solidFill>
                <a:latin typeface="Arial MT"/>
                <a:cs typeface="Arial MT"/>
              </a:rPr>
              <a:t>40%</a:t>
            </a:r>
            <a:r>
              <a:rPr sz="1800" spc="15" dirty="0">
                <a:solidFill>
                  <a:srgbClr val="4A4A4A"/>
                </a:solidFill>
                <a:latin typeface="Arial MT"/>
                <a:cs typeface="Arial MT"/>
              </a:rPr>
              <a:t> </a:t>
            </a:r>
            <a:r>
              <a:rPr sz="1800" dirty="0">
                <a:solidFill>
                  <a:srgbClr val="4A4A4A"/>
                </a:solidFill>
                <a:latin typeface="Arial MT"/>
                <a:cs typeface="Arial MT"/>
              </a:rPr>
              <a:t>di </a:t>
            </a:r>
            <a:r>
              <a:rPr sz="1800" spc="5" dirty="0">
                <a:solidFill>
                  <a:srgbClr val="4A4A4A"/>
                </a:solidFill>
                <a:latin typeface="Arial MT"/>
                <a:cs typeface="Arial MT"/>
              </a:rPr>
              <a:t> </a:t>
            </a:r>
            <a:r>
              <a:rPr sz="1800" spc="-5" dirty="0">
                <a:solidFill>
                  <a:srgbClr val="4A4A4A"/>
                </a:solidFill>
                <a:latin typeface="Arial MT"/>
                <a:cs typeface="Arial MT"/>
              </a:rPr>
              <a:t>questi </a:t>
            </a:r>
            <a:r>
              <a:rPr sz="1800" dirty="0">
                <a:solidFill>
                  <a:srgbClr val="4A4A4A"/>
                </a:solidFill>
                <a:latin typeface="Arial MT"/>
                <a:cs typeface="Arial MT"/>
              </a:rPr>
              <a:t>casi è </a:t>
            </a:r>
            <a:r>
              <a:rPr sz="1800" spc="-5" dirty="0">
                <a:solidFill>
                  <a:srgbClr val="4A4A4A"/>
                </a:solidFill>
                <a:latin typeface="Arial MT"/>
                <a:cs typeface="Arial MT"/>
              </a:rPr>
              <a:t>presente</a:t>
            </a:r>
            <a:r>
              <a:rPr sz="1800" dirty="0">
                <a:solidFill>
                  <a:srgbClr val="4A4A4A"/>
                </a:solidFill>
                <a:latin typeface="Arial MT"/>
                <a:cs typeface="Arial MT"/>
              </a:rPr>
              <a:t> un </a:t>
            </a:r>
            <a:r>
              <a:rPr sz="1800" spc="-5" dirty="0">
                <a:solidFill>
                  <a:srgbClr val="4A4A4A"/>
                </a:solidFill>
                <a:latin typeface="Arial MT"/>
                <a:cs typeface="Arial MT"/>
              </a:rPr>
              <a:t>astante.</a:t>
            </a:r>
            <a:endParaRPr sz="1800">
              <a:latin typeface="Arial MT"/>
              <a:cs typeface="Arial MT"/>
            </a:endParaRPr>
          </a:p>
        </p:txBody>
      </p:sp>
      <p:sp>
        <p:nvSpPr>
          <p:cNvPr id="4" name="object 4"/>
          <p:cNvSpPr txBox="1"/>
          <p:nvPr/>
        </p:nvSpPr>
        <p:spPr>
          <a:xfrm>
            <a:off x="228600" y="4044120"/>
            <a:ext cx="6457315" cy="1696720"/>
          </a:xfrm>
          <a:prstGeom prst="rect">
            <a:avLst/>
          </a:prstGeom>
        </p:spPr>
        <p:txBody>
          <a:bodyPr vert="horz" wrap="square" lIns="0" tIns="6985" rIns="0" bIns="0" rtlCol="0">
            <a:spAutoFit/>
          </a:bodyPr>
          <a:lstStyle/>
          <a:p>
            <a:pPr marL="12700" marR="5080">
              <a:lnSpc>
                <a:spcPct val="101899"/>
              </a:lnSpc>
              <a:spcBef>
                <a:spcPts val="55"/>
              </a:spcBef>
            </a:pPr>
            <a:r>
              <a:rPr sz="1800" dirty="0">
                <a:solidFill>
                  <a:srgbClr val="4A4A4A"/>
                </a:solidFill>
                <a:latin typeface="Arial MT"/>
                <a:cs typeface="Arial MT"/>
              </a:rPr>
              <a:t>Dopo 1 </a:t>
            </a:r>
            <a:r>
              <a:rPr sz="1800" spc="-5" dirty="0">
                <a:solidFill>
                  <a:srgbClr val="4A4A4A"/>
                </a:solidFill>
                <a:latin typeface="Arial MT"/>
                <a:cs typeface="Arial MT"/>
              </a:rPr>
              <a:t>minuto, </a:t>
            </a:r>
            <a:r>
              <a:rPr sz="1800" dirty="0">
                <a:solidFill>
                  <a:srgbClr val="4A4A4A"/>
                </a:solidFill>
                <a:latin typeface="Arial MT"/>
                <a:cs typeface="Arial MT"/>
              </a:rPr>
              <a:t>le cellule cerebrali senza ossigeno iniziano a </a:t>
            </a:r>
            <a:r>
              <a:rPr sz="1800" spc="5" dirty="0">
                <a:solidFill>
                  <a:srgbClr val="4A4A4A"/>
                </a:solidFill>
                <a:latin typeface="Arial MT"/>
                <a:cs typeface="Arial MT"/>
              </a:rPr>
              <a:t> </a:t>
            </a:r>
            <a:r>
              <a:rPr sz="1800" dirty="0">
                <a:solidFill>
                  <a:srgbClr val="4A4A4A"/>
                </a:solidFill>
                <a:latin typeface="Arial MT"/>
                <a:cs typeface="Arial MT"/>
              </a:rPr>
              <a:t>morire. I </a:t>
            </a:r>
            <a:r>
              <a:rPr sz="1800" spc="-5" dirty="0">
                <a:solidFill>
                  <a:srgbClr val="4A4A4A"/>
                </a:solidFill>
                <a:latin typeface="Arial MT"/>
                <a:cs typeface="Arial MT"/>
              </a:rPr>
              <a:t>tempi </a:t>
            </a:r>
            <a:r>
              <a:rPr sz="1800" dirty="0">
                <a:solidFill>
                  <a:srgbClr val="4A4A4A"/>
                </a:solidFill>
                <a:latin typeface="Arial MT"/>
                <a:cs typeface="Arial MT"/>
              </a:rPr>
              <a:t>di </a:t>
            </a:r>
            <a:r>
              <a:rPr sz="1800" spc="-5" dirty="0">
                <a:solidFill>
                  <a:srgbClr val="4A4A4A"/>
                </a:solidFill>
                <a:latin typeface="Arial MT"/>
                <a:cs typeface="Arial MT"/>
              </a:rPr>
              <a:t>risposta </a:t>
            </a:r>
            <a:r>
              <a:rPr sz="1800" dirty="0">
                <a:solidFill>
                  <a:srgbClr val="4A4A4A"/>
                </a:solidFill>
                <a:latin typeface="Arial MT"/>
                <a:cs typeface="Arial MT"/>
              </a:rPr>
              <a:t>dei servizi medici di emergenza </a:t>
            </a:r>
            <a:r>
              <a:rPr sz="1800" spc="5" dirty="0">
                <a:solidFill>
                  <a:srgbClr val="4A4A4A"/>
                </a:solidFill>
                <a:latin typeface="Arial MT"/>
                <a:cs typeface="Arial MT"/>
              </a:rPr>
              <a:t> </a:t>
            </a:r>
            <a:r>
              <a:rPr sz="1800" dirty="0">
                <a:solidFill>
                  <a:srgbClr val="4A4A4A"/>
                </a:solidFill>
                <a:latin typeface="Arial MT"/>
                <a:cs typeface="Arial MT"/>
              </a:rPr>
              <a:t>possono </a:t>
            </a:r>
            <a:r>
              <a:rPr sz="1800" spc="-5" dirty="0">
                <a:solidFill>
                  <a:srgbClr val="4A4A4A"/>
                </a:solidFill>
                <a:latin typeface="Arial MT"/>
                <a:cs typeface="Arial MT"/>
              </a:rPr>
              <a:t>mediamente </a:t>
            </a:r>
            <a:r>
              <a:rPr sz="1800" dirty="0">
                <a:solidFill>
                  <a:srgbClr val="4A4A4A"/>
                </a:solidFill>
                <a:latin typeface="Arial MT"/>
                <a:cs typeface="Arial MT"/>
              </a:rPr>
              <a:t>raggiungere i 7-12 </a:t>
            </a:r>
            <a:r>
              <a:rPr sz="1800" spc="-5" dirty="0">
                <a:solidFill>
                  <a:srgbClr val="4A4A4A"/>
                </a:solidFill>
                <a:latin typeface="Arial MT"/>
                <a:cs typeface="Arial MT"/>
              </a:rPr>
              <a:t>minuti </a:t>
            </a:r>
            <a:r>
              <a:rPr sz="1800" dirty="0">
                <a:solidFill>
                  <a:srgbClr val="4A4A4A"/>
                </a:solidFill>
                <a:latin typeface="Arial MT"/>
                <a:cs typeface="Arial MT"/>
              </a:rPr>
              <a:t>o superare </a:t>
            </a:r>
            <a:r>
              <a:rPr sz="1800" spc="-5" dirty="0">
                <a:solidFill>
                  <a:srgbClr val="4A4A4A"/>
                </a:solidFill>
                <a:latin typeface="Arial MT"/>
                <a:cs typeface="Arial MT"/>
              </a:rPr>
              <a:t>tale </a:t>
            </a:r>
            <a:r>
              <a:rPr sz="1800" dirty="0">
                <a:solidFill>
                  <a:srgbClr val="4A4A4A"/>
                </a:solidFill>
                <a:latin typeface="Arial MT"/>
                <a:cs typeface="Arial MT"/>
              </a:rPr>
              <a:t> </a:t>
            </a:r>
            <a:r>
              <a:rPr sz="1800" spc="-5" dirty="0">
                <a:solidFill>
                  <a:srgbClr val="4A4A4A"/>
                </a:solidFill>
                <a:latin typeface="Arial MT"/>
                <a:cs typeface="Arial MT"/>
              </a:rPr>
              <a:t>tempistica.</a:t>
            </a:r>
            <a:r>
              <a:rPr sz="1800" spc="5" dirty="0">
                <a:solidFill>
                  <a:srgbClr val="4A4A4A"/>
                </a:solidFill>
                <a:latin typeface="Arial MT"/>
                <a:cs typeface="Arial MT"/>
              </a:rPr>
              <a:t> </a:t>
            </a:r>
            <a:r>
              <a:rPr sz="1800" dirty="0">
                <a:solidFill>
                  <a:srgbClr val="4A4A4A"/>
                </a:solidFill>
                <a:latin typeface="Arial MT"/>
                <a:cs typeface="Arial MT"/>
              </a:rPr>
              <a:t>La</a:t>
            </a:r>
            <a:r>
              <a:rPr sz="1800" spc="10" dirty="0">
                <a:solidFill>
                  <a:srgbClr val="4A4A4A"/>
                </a:solidFill>
                <a:latin typeface="Arial MT"/>
                <a:cs typeface="Arial MT"/>
              </a:rPr>
              <a:t> </a:t>
            </a:r>
            <a:r>
              <a:rPr sz="1800" spc="-5" dirty="0">
                <a:solidFill>
                  <a:srgbClr val="4A4A4A"/>
                </a:solidFill>
                <a:latin typeface="Arial MT"/>
                <a:cs typeface="Arial MT"/>
              </a:rPr>
              <a:t>capacità</a:t>
            </a:r>
            <a:r>
              <a:rPr sz="1800" spc="10" dirty="0">
                <a:solidFill>
                  <a:srgbClr val="4A4A4A"/>
                </a:solidFill>
                <a:latin typeface="Arial MT"/>
                <a:cs typeface="Arial MT"/>
              </a:rPr>
              <a:t> </a:t>
            </a:r>
            <a:r>
              <a:rPr sz="1800" dirty="0">
                <a:solidFill>
                  <a:srgbClr val="4A4A4A"/>
                </a:solidFill>
                <a:latin typeface="Arial MT"/>
                <a:cs typeface="Arial MT"/>
              </a:rPr>
              <a:t>degli</a:t>
            </a:r>
            <a:r>
              <a:rPr sz="1800" spc="10" dirty="0">
                <a:solidFill>
                  <a:srgbClr val="4A4A4A"/>
                </a:solidFill>
                <a:latin typeface="Arial MT"/>
                <a:cs typeface="Arial MT"/>
              </a:rPr>
              <a:t> </a:t>
            </a:r>
            <a:r>
              <a:rPr sz="1800" spc="-5" dirty="0">
                <a:solidFill>
                  <a:srgbClr val="4A4A4A"/>
                </a:solidFill>
                <a:latin typeface="Arial MT"/>
                <a:cs typeface="Arial MT"/>
              </a:rPr>
              <a:t>astanti</a:t>
            </a:r>
            <a:r>
              <a:rPr sz="1800" spc="15" dirty="0">
                <a:solidFill>
                  <a:srgbClr val="4A4A4A"/>
                </a:solidFill>
                <a:latin typeface="Arial MT"/>
                <a:cs typeface="Arial MT"/>
              </a:rPr>
              <a:t> </a:t>
            </a:r>
            <a:r>
              <a:rPr sz="1800" dirty="0">
                <a:solidFill>
                  <a:srgbClr val="4A4A4A"/>
                </a:solidFill>
                <a:latin typeface="Arial MT"/>
                <a:cs typeface="Arial MT"/>
              </a:rPr>
              <a:t>di</a:t>
            </a:r>
            <a:r>
              <a:rPr sz="1800" spc="10" dirty="0">
                <a:solidFill>
                  <a:srgbClr val="4A4A4A"/>
                </a:solidFill>
                <a:latin typeface="Arial MT"/>
                <a:cs typeface="Arial MT"/>
              </a:rPr>
              <a:t> </a:t>
            </a:r>
            <a:r>
              <a:rPr sz="1800" spc="-5" dirty="0">
                <a:solidFill>
                  <a:srgbClr val="4A4A4A"/>
                </a:solidFill>
                <a:latin typeface="Arial MT"/>
                <a:cs typeface="Arial MT"/>
              </a:rPr>
              <a:t>praticare</a:t>
            </a:r>
            <a:r>
              <a:rPr sz="1800" spc="10" dirty="0">
                <a:solidFill>
                  <a:srgbClr val="4A4A4A"/>
                </a:solidFill>
                <a:latin typeface="Arial MT"/>
                <a:cs typeface="Arial MT"/>
              </a:rPr>
              <a:t> </a:t>
            </a:r>
            <a:r>
              <a:rPr sz="1800" dirty="0">
                <a:solidFill>
                  <a:srgbClr val="4A4A4A"/>
                </a:solidFill>
                <a:latin typeface="Arial MT"/>
                <a:cs typeface="Arial MT"/>
              </a:rPr>
              <a:t>RCP</a:t>
            </a:r>
            <a:r>
              <a:rPr sz="1800" spc="-25" dirty="0">
                <a:solidFill>
                  <a:srgbClr val="4A4A4A"/>
                </a:solidFill>
                <a:latin typeface="Arial MT"/>
                <a:cs typeface="Arial MT"/>
              </a:rPr>
              <a:t> </a:t>
            </a:r>
            <a:r>
              <a:rPr sz="1800" spc="-5" dirty="0">
                <a:solidFill>
                  <a:srgbClr val="4A4A4A"/>
                </a:solidFill>
                <a:latin typeface="Arial MT"/>
                <a:cs typeface="Arial MT"/>
              </a:rPr>
              <a:t>nell'attesa </a:t>
            </a:r>
            <a:r>
              <a:rPr sz="1800" spc="-484" dirty="0">
                <a:solidFill>
                  <a:srgbClr val="4A4A4A"/>
                </a:solidFill>
                <a:latin typeface="Arial MT"/>
                <a:cs typeface="Arial MT"/>
              </a:rPr>
              <a:t> </a:t>
            </a:r>
            <a:r>
              <a:rPr sz="1800" dirty="0">
                <a:solidFill>
                  <a:srgbClr val="4A4A4A"/>
                </a:solidFill>
                <a:latin typeface="Arial MT"/>
                <a:cs typeface="Arial MT"/>
              </a:rPr>
              <a:t>dell'ambulanza è </a:t>
            </a:r>
            <a:r>
              <a:rPr sz="1800" spc="-5" dirty="0">
                <a:solidFill>
                  <a:srgbClr val="4A4A4A"/>
                </a:solidFill>
                <a:latin typeface="Arial MT"/>
                <a:cs typeface="Arial MT"/>
              </a:rPr>
              <a:t>fondamentale </a:t>
            </a:r>
            <a:r>
              <a:rPr sz="1800" dirty="0">
                <a:solidFill>
                  <a:srgbClr val="4A4A4A"/>
                </a:solidFill>
                <a:latin typeface="Arial MT"/>
                <a:cs typeface="Arial MT"/>
              </a:rPr>
              <a:t>per la sopravvivenza e per i </a:t>
            </a:r>
            <a:r>
              <a:rPr sz="1800" spc="5" dirty="0">
                <a:solidFill>
                  <a:srgbClr val="4A4A4A"/>
                </a:solidFill>
                <a:latin typeface="Arial MT"/>
                <a:cs typeface="Arial MT"/>
              </a:rPr>
              <a:t> </a:t>
            </a:r>
            <a:r>
              <a:rPr sz="1800" spc="-5" dirty="0">
                <a:solidFill>
                  <a:srgbClr val="4A4A4A"/>
                </a:solidFill>
                <a:latin typeface="Arial MT"/>
                <a:cs typeface="Arial MT"/>
              </a:rPr>
              <a:t>risultati</a:t>
            </a:r>
            <a:r>
              <a:rPr sz="1800" dirty="0">
                <a:solidFill>
                  <a:srgbClr val="4A4A4A"/>
                </a:solidFill>
                <a:latin typeface="Arial MT"/>
                <a:cs typeface="Arial MT"/>
              </a:rPr>
              <a:t> </a:t>
            </a:r>
            <a:r>
              <a:rPr sz="1800" spc="-5" dirty="0">
                <a:solidFill>
                  <a:srgbClr val="4A4A4A"/>
                </a:solidFill>
                <a:latin typeface="Arial MT"/>
                <a:cs typeface="Arial MT"/>
              </a:rPr>
              <a:t>positivi</a:t>
            </a:r>
            <a:r>
              <a:rPr sz="1800" dirty="0">
                <a:solidFill>
                  <a:srgbClr val="4A4A4A"/>
                </a:solidFill>
                <a:latin typeface="Arial MT"/>
                <a:cs typeface="Arial MT"/>
              </a:rPr>
              <a:t> del </a:t>
            </a:r>
            <a:r>
              <a:rPr sz="1800" spc="-5" dirty="0">
                <a:solidFill>
                  <a:srgbClr val="4A4A4A"/>
                </a:solidFill>
                <a:latin typeface="Arial MT"/>
                <a:cs typeface="Arial MT"/>
              </a:rPr>
              <a:t>paziente.</a:t>
            </a:r>
            <a:endParaRPr sz="1800" dirty="0">
              <a:latin typeface="Arial MT"/>
              <a:cs typeface="Arial MT"/>
            </a:endParaRPr>
          </a:p>
        </p:txBody>
      </p:sp>
      <p:sp>
        <p:nvSpPr>
          <p:cNvPr id="5" name="object 5"/>
          <p:cNvSpPr txBox="1">
            <a:spLocks noGrp="1"/>
          </p:cNvSpPr>
          <p:nvPr>
            <p:ph type="title"/>
          </p:nvPr>
        </p:nvSpPr>
        <p:spPr>
          <a:xfrm>
            <a:off x="3006905" y="21597"/>
            <a:ext cx="3117850" cy="482600"/>
          </a:xfrm>
          <a:prstGeom prst="rect">
            <a:avLst/>
          </a:prstGeom>
        </p:spPr>
        <p:txBody>
          <a:bodyPr vert="horz" wrap="square" lIns="0" tIns="12700" rIns="0" bIns="0" rtlCol="0">
            <a:spAutoFit/>
          </a:bodyPr>
          <a:lstStyle/>
          <a:p>
            <a:pPr marL="12700">
              <a:lnSpc>
                <a:spcPct val="100000"/>
              </a:lnSpc>
              <a:spcBef>
                <a:spcPts val="100"/>
              </a:spcBef>
            </a:pPr>
            <a:r>
              <a:rPr sz="3000" spc="-5" dirty="0">
                <a:solidFill>
                  <a:srgbClr val="FF2600"/>
                </a:solidFill>
              </a:rPr>
              <a:t>Ogni</a:t>
            </a:r>
            <a:r>
              <a:rPr sz="3000" spc="-20" dirty="0">
                <a:solidFill>
                  <a:srgbClr val="FF2600"/>
                </a:solidFill>
              </a:rPr>
              <a:t> </a:t>
            </a:r>
            <a:r>
              <a:rPr sz="3000" spc="-5" dirty="0">
                <a:solidFill>
                  <a:srgbClr val="FF2600"/>
                </a:solidFill>
              </a:rPr>
              <a:t>minuto</a:t>
            </a:r>
            <a:r>
              <a:rPr sz="3000" spc="-20" dirty="0">
                <a:solidFill>
                  <a:srgbClr val="FF2600"/>
                </a:solidFill>
              </a:rPr>
              <a:t> </a:t>
            </a:r>
            <a:r>
              <a:rPr sz="3000" spc="-5" dirty="0">
                <a:solidFill>
                  <a:srgbClr val="FF2600"/>
                </a:solidFill>
              </a:rPr>
              <a:t>conta</a:t>
            </a:r>
            <a:endParaRPr sz="3000"/>
          </a:p>
        </p:txBody>
      </p:sp>
      <p:pic>
        <p:nvPicPr>
          <p:cNvPr id="6" name="object 6"/>
          <p:cNvPicPr/>
          <p:nvPr/>
        </p:nvPicPr>
        <p:blipFill>
          <a:blip r:embed="rId2" cstate="print"/>
          <a:stretch>
            <a:fillRect/>
          </a:stretch>
        </p:blipFill>
        <p:spPr>
          <a:xfrm>
            <a:off x="101600" y="524186"/>
            <a:ext cx="2438400" cy="2794000"/>
          </a:xfrm>
          <a:prstGeom prst="rect">
            <a:avLst/>
          </a:prstGeom>
        </p:spPr>
      </p:pic>
      <p:pic>
        <p:nvPicPr>
          <p:cNvPr id="7" name="object 7"/>
          <p:cNvPicPr/>
          <p:nvPr/>
        </p:nvPicPr>
        <p:blipFill>
          <a:blip r:embed="rId3" cstate="print"/>
          <a:stretch>
            <a:fillRect/>
          </a:stretch>
        </p:blipFill>
        <p:spPr>
          <a:xfrm>
            <a:off x="7022593" y="4008560"/>
            <a:ext cx="2121407" cy="1767839"/>
          </a:xfrm>
          <a:prstGeom prst="rect">
            <a:avLst/>
          </a:prstGeom>
        </p:spPr>
      </p:pic>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5743285" y="64828"/>
            <a:ext cx="1563370" cy="2053589"/>
            <a:chOff x="5743285" y="64828"/>
            <a:chExt cx="1563370" cy="2053589"/>
          </a:xfrm>
        </p:grpSpPr>
        <p:pic>
          <p:nvPicPr>
            <p:cNvPr id="4" name="object 4"/>
            <p:cNvPicPr/>
            <p:nvPr/>
          </p:nvPicPr>
          <p:blipFill>
            <a:blip r:embed="rId2" cstate="print"/>
            <a:stretch>
              <a:fillRect/>
            </a:stretch>
          </p:blipFill>
          <p:spPr>
            <a:xfrm>
              <a:off x="5751628" y="73169"/>
              <a:ext cx="1554956" cy="2044700"/>
            </a:xfrm>
            <a:prstGeom prst="rect">
              <a:avLst/>
            </a:prstGeom>
          </p:spPr>
        </p:pic>
        <p:pic>
          <p:nvPicPr>
            <p:cNvPr id="5" name="object 5"/>
            <p:cNvPicPr/>
            <p:nvPr/>
          </p:nvPicPr>
          <p:blipFill>
            <a:blip r:embed="rId3" cstate="print"/>
            <a:stretch>
              <a:fillRect/>
            </a:stretch>
          </p:blipFill>
          <p:spPr>
            <a:xfrm>
              <a:off x="5757572" y="79114"/>
              <a:ext cx="1399418" cy="1889215"/>
            </a:xfrm>
            <a:prstGeom prst="rect">
              <a:avLst/>
            </a:prstGeom>
          </p:spPr>
        </p:pic>
        <p:sp>
          <p:nvSpPr>
            <p:cNvPr id="6" name="object 6"/>
            <p:cNvSpPr/>
            <p:nvPr/>
          </p:nvSpPr>
          <p:spPr>
            <a:xfrm>
              <a:off x="5757572" y="79115"/>
              <a:ext cx="1399540" cy="1889125"/>
            </a:xfrm>
            <a:custGeom>
              <a:avLst/>
              <a:gdLst/>
              <a:ahLst/>
              <a:cxnLst/>
              <a:rect l="l" t="t" r="r" b="b"/>
              <a:pathLst>
                <a:path w="1399540" h="1889125">
                  <a:moveTo>
                    <a:pt x="0" y="0"/>
                  </a:moveTo>
                  <a:lnTo>
                    <a:pt x="0" y="1889125"/>
                  </a:lnTo>
                  <a:lnTo>
                    <a:pt x="1399381" y="1889125"/>
                  </a:lnTo>
                  <a:lnTo>
                    <a:pt x="1399381" y="0"/>
                  </a:lnTo>
                  <a:lnTo>
                    <a:pt x="0" y="0"/>
                  </a:lnTo>
                  <a:close/>
                </a:path>
              </a:pathLst>
            </a:custGeom>
            <a:ln w="28575">
              <a:solidFill>
                <a:srgbClr val="000000"/>
              </a:solidFill>
            </a:ln>
          </p:spPr>
          <p:txBody>
            <a:bodyPr wrap="square" lIns="0" tIns="0" rIns="0" bIns="0" rtlCol="0"/>
            <a:lstStyle/>
            <a:p>
              <a:endParaRPr/>
            </a:p>
          </p:txBody>
        </p:sp>
      </p:grpSp>
      <p:sp>
        <p:nvSpPr>
          <p:cNvPr id="7" name="object 7"/>
          <p:cNvSpPr/>
          <p:nvPr/>
        </p:nvSpPr>
        <p:spPr>
          <a:xfrm>
            <a:off x="163855" y="446455"/>
            <a:ext cx="4963160" cy="558800"/>
          </a:xfrm>
          <a:custGeom>
            <a:avLst/>
            <a:gdLst/>
            <a:ahLst/>
            <a:cxnLst/>
            <a:rect l="l" t="t" r="r" b="b"/>
            <a:pathLst>
              <a:path w="4963160" h="558800">
                <a:moveTo>
                  <a:pt x="4962893" y="0"/>
                </a:moveTo>
                <a:lnTo>
                  <a:pt x="0" y="0"/>
                </a:lnTo>
                <a:lnTo>
                  <a:pt x="0" y="279400"/>
                </a:lnTo>
                <a:lnTo>
                  <a:pt x="1111961" y="279400"/>
                </a:lnTo>
                <a:lnTo>
                  <a:pt x="1111961" y="558800"/>
                </a:lnTo>
                <a:lnTo>
                  <a:pt x="3843896" y="558800"/>
                </a:lnTo>
                <a:lnTo>
                  <a:pt x="3843896" y="279400"/>
                </a:lnTo>
                <a:lnTo>
                  <a:pt x="4962893" y="279400"/>
                </a:lnTo>
                <a:lnTo>
                  <a:pt x="4962893" y="0"/>
                </a:lnTo>
                <a:close/>
              </a:path>
            </a:pathLst>
          </a:custGeom>
          <a:solidFill>
            <a:srgbClr val="F7F7F7"/>
          </a:solidFill>
        </p:spPr>
        <p:txBody>
          <a:bodyPr wrap="square" lIns="0" tIns="0" rIns="0" bIns="0" rtlCol="0"/>
          <a:lstStyle/>
          <a:p>
            <a:endParaRPr/>
          </a:p>
        </p:txBody>
      </p:sp>
      <p:sp>
        <p:nvSpPr>
          <p:cNvPr id="8" name="object 8"/>
          <p:cNvSpPr txBox="1">
            <a:spLocks noGrp="1"/>
          </p:cNvSpPr>
          <p:nvPr>
            <p:ph type="title"/>
          </p:nvPr>
        </p:nvSpPr>
        <p:spPr>
          <a:xfrm>
            <a:off x="151155" y="431976"/>
            <a:ext cx="4982210" cy="299720"/>
          </a:xfrm>
          <a:prstGeom prst="rect">
            <a:avLst/>
          </a:prstGeom>
        </p:spPr>
        <p:txBody>
          <a:bodyPr vert="horz" wrap="square" lIns="0" tIns="12700" rIns="0" bIns="0" rtlCol="0">
            <a:spAutoFit/>
          </a:bodyPr>
          <a:lstStyle/>
          <a:p>
            <a:pPr marL="12700">
              <a:lnSpc>
                <a:spcPct val="100000"/>
              </a:lnSpc>
              <a:spcBef>
                <a:spcPts val="100"/>
              </a:spcBef>
            </a:pPr>
            <a:r>
              <a:rPr dirty="0">
                <a:solidFill>
                  <a:srgbClr val="1F1F1F"/>
                </a:solidFill>
              </a:rPr>
              <a:t>1</a:t>
            </a:r>
            <a:r>
              <a:rPr spc="-5" dirty="0">
                <a:solidFill>
                  <a:srgbClr val="1F1F1F"/>
                </a:solidFill>
              </a:rPr>
              <a:t> </a:t>
            </a:r>
            <a:r>
              <a:rPr dirty="0">
                <a:solidFill>
                  <a:srgbClr val="1F1F1F"/>
                </a:solidFill>
              </a:rPr>
              <a:t>persona</a:t>
            </a:r>
            <a:r>
              <a:rPr spc="-5" dirty="0">
                <a:solidFill>
                  <a:srgbClr val="1F1F1F"/>
                </a:solidFill>
              </a:rPr>
              <a:t> </a:t>
            </a:r>
            <a:r>
              <a:rPr dirty="0">
                <a:solidFill>
                  <a:srgbClr val="1F1F1F"/>
                </a:solidFill>
              </a:rPr>
              <a:t>su</a:t>
            </a:r>
            <a:r>
              <a:rPr spc="-5" dirty="0">
                <a:solidFill>
                  <a:srgbClr val="1F1F1F"/>
                </a:solidFill>
              </a:rPr>
              <a:t> </a:t>
            </a:r>
            <a:r>
              <a:rPr dirty="0">
                <a:solidFill>
                  <a:srgbClr val="1F1F1F"/>
                </a:solidFill>
              </a:rPr>
              <a:t>20 </a:t>
            </a:r>
            <a:r>
              <a:rPr spc="-5" dirty="0">
                <a:solidFill>
                  <a:srgbClr val="1F1F1F"/>
                </a:solidFill>
              </a:rPr>
              <a:t>assisterà </a:t>
            </a:r>
            <a:r>
              <a:rPr dirty="0">
                <a:solidFill>
                  <a:srgbClr val="1F1F1F"/>
                </a:solidFill>
              </a:rPr>
              <a:t>ad</a:t>
            </a:r>
            <a:r>
              <a:rPr spc="-5" dirty="0">
                <a:solidFill>
                  <a:srgbClr val="1F1F1F"/>
                </a:solidFill>
              </a:rPr>
              <a:t> </a:t>
            </a:r>
            <a:r>
              <a:rPr dirty="0">
                <a:solidFill>
                  <a:srgbClr val="1F1F1F"/>
                </a:solidFill>
              </a:rPr>
              <a:t>un</a:t>
            </a:r>
            <a:r>
              <a:rPr spc="-5" dirty="0">
                <a:solidFill>
                  <a:srgbClr val="1F1F1F"/>
                </a:solidFill>
              </a:rPr>
              <a:t> arresto</a:t>
            </a:r>
            <a:r>
              <a:rPr dirty="0">
                <a:solidFill>
                  <a:srgbClr val="1F1F1F"/>
                </a:solidFill>
              </a:rPr>
              <a:t> cardiaco</a:t>
            </a:r>
          </a:p>
        </p:txBody>
      </p:sp>
      <p:sp>
        <p:nvSpPr>
          <p:cNvPr id="9" name="object 9"/>
          <p:cNvSpPr txBox="1"/>
          <p:nvPr/>
        </p:nvSpPr>
        <p:spPr>
          <a:xfrm>
            <a:off x="1263125" y="711376"/>
            <a:ext cx="275780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1F1F1F"/>
                </a:solidFill>
                <a:latin typeface="Arial MT"/>
                <a:cs typeface="Arial MT"/>
              </a:rPr>
              <a:t>nel</a:t>
            </a:r>
            <a:r>
              <a:rPr sz="1800" spc="-20" dirty="0">
                <a:solidFill>
                  <a:srgbClr val="1F1F1F"/>
                </a:solidFill>
                <a:latin typeface="Arial MT"/>
                <a:cs typeface="Arial MT"/>
              </a:rPr>
              <a:t> </a:t>
            </a:r>
            <a:r>
              <a:rPr sz="1800" dirty="0">
                <a:solidFill>
                  <a:srgbClr val="1F1F1F"/>
                </a:solidFill>
                <a:latin typeface="Arial MT"/>
                <a:cs typeface="Arial MT"/>
              </a:rPr>
              <a:t>corso</a:t>
            </a:r>
            <a:r>
              <a:rPr sz="1800" spc="-20" dirty="0">
                <a:solidFill>
                  <a:srgbClr val="1F1F1F"/>
                </a:solidFill>
                <a:latin typeface="Arial MT"/>
                <a:cs typeface="Arial MT"/>
              </a:rPr>
              <a:t> </a:t>
            </a:r>
            <a:r>
              <a:rPr sz="1800" dirty="0">
                <a:solidFill>
                  <a:srgbClr val="1F1F1F"/>
                </a:solidFill>
                <a:latin typeface="Arial MT"/>
                <a:cs typeface="Arial MT"/>
              </a:rPr>
              <a:t>della</a:t>
            </a:r>
            <a:r>
              <a:rPr sz="1800" spc="-20" dirty="0">
                <a:solidFill>
                  <a:srgbClr val="1F1F1F"/>
                </a:solidFill>
                <a:latin typeface="Arial MT"/>
                <a:cs typeface="Arial MT"/>
              </a:rPr>
              <a:t> </a:t>
            </a:r>
            <a:r>
              <a:rPr sz="1800" dirty="0">
                <a:solidFill>
                  <a:srgbClr val="1F1F1F"/>
                </a:solidFill>
                <a:latin typeface="Arial MT"/>
                <a:cs typeface="Arial MT"/>
              </a:rPr>
              <a:t>propria</a:t>
            </a:r>
            <a:r>
              <a:rPr sz="1800" spc="-20" dirty="0">
                <a:solidFill>
                  <a:srgbClr val="1F1F1F"/>
                </a:solidFill>
                <a:latin typeface="Arial MT"/>
                <a:cs typeface="Arial MT"/>
              </a:rPr>
              <a:t> </a:t>
            </a:r>
            <a:r>
              <a:rPr sz="1800" spc="-5" dirty="0">
                <a:solidFill>
                  <a:srgbClr val="1F1F1F"/>
                </a:solidFill>
                <a:latin typeface="Arial MT"/>
                <a:cs typeface="Arial MT"/>
              </a:rPr>
              <a:t>vita.</a:t>
            </a:r>
            <a:endParaRPr sz="1800">
              <a:latin typeface="Arial MT"/>
              <a:cs typeface="Arial MT"/>
            </a:endParaRPr>
          </a:p>
        </p:txBody>
      </p:sp>
      <p:sp>
        <p:nvSpPr>
          <p:cNvPr id="10" name="object 10"/>
          <p:cNvSpPr/>
          <p:nvPr/>
        </p:nvSpPr>
        <p:spPr>
          <a:xfrm>
            <a:off x="4473907" y="2287323"/>
            <a:ext cx="4599305" cy="279400"/>
          </a:xfrm>
          <a:custGeom>
            <a:avLst/>
            <a:gdLst/>
            <a:ahLst/>
            <a:cxnLst/>
            <a:rect l="l" t="t" r="r" b="b"/>
            <a:pathLst>
              <a:path w="4599305" h="279400">
                <a:moveTo>
                  <a:pt x="4599236" y="0"/>
                </a:moveTo>
                <a:lnTo>
                  <a:pt x="0" y="0"/>
                </a:lnTo>
                <a:lnTo>
                  <a:pt x="0" y="279400"/>
                </a:lnTo>
                <a:lnTo>
                  <a:pt x="4599236" y="279400"/>
                </a:lnTo>
                <a:lnTo>
                  <a:pt x="4599236" y="0"/>
                </a:lnTo>
                <a:close/>
              </a:path>
            </a:pathLst>
          </a:custGeom>
          <a:solidFill>
            <a:srgbClr val="F7F7F7"/>
          </a:solidFill>
        </p:spPr>
        <p:txBody>
          <a:bodyPr wrap="square" lIns="0" tIns="0" rIns="0" bIns="0" rtlCol="0"/>
          <a:lstStyle/>
          <a:p>
            <a:endParaRPr/>
          </a:p>
        </p:txBody>
      </p:sp>
      <p:sp>
        <p:nvSpPr>
          <p:cNvPr id="11" name="object 11"/>
          <p:cNvSpPr txBox="1"/>
          <p:nvPr/>
        </p:nvSpPr>
        <p:spPr>
          <a:xfrm>
            <a:off x="4461207" y="2272849"/>
            <a:ext cx="4625340"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1F1F1F"/>
                </a:solidFill>
                <a:latin typeface="Arial MT"/>
                <a:cs typeface="Arial MT"/>
              </a:rPr>
              <a:t>Il </a:t>
            </a:r>
            <a:r>
              <a:rPr sz="1800" dirty="0">
                <a:solidFill>
                  <a:srgbClr val="1F1F1F"/>
                </a:solidFill>
                <a:latin typeface="Arial MT"/>
                <a:cs typeface="Arial MT"/>
              </a:rPr>
              <a:t>70%</a:t>
            </a:r>
            <a:r>
              <a:rPr sz="1800" spc="-5" dirty="0">
                <a:solidFill>
                  <a:srgbClr val="1F1F1F"/>
                </a:solidFill>
                <a:latin typeface="Arial MT"/>
                <a:cs typeface="Arial MT"/>
              </a:rPr>
              <a:t> </a:t>
            </a:r>
            <a:r>
              <a:rPr sz="1800" dirty="0">
                <a:solidFill>
                  <a:srgbClr val="1F1F1F"/>
                </a:solidFill>
                <a:latin typeface="Arial MT"/>
                <a:cs typeface="Arial MT"/>
              </a:rPr>
              <a:t>degli</a:t>
            </a:r>
            <a:r>
              <a:rPr sz="1800" spc="-5" dirty="0">
                <a:solidFill>
                  <a:srgbClr val="1F1F1F"/>
                </a:solidFill>
                <a:latin typeface="Arial MT"/>
                <a:cs typeface="Arial MT"/>
              </a:rPr>
              <a:t> arresti</a:t>
            </a:r>
            <a:r>
              <a:rPr sz="1800" dirty="0">
                <a:solidFill>
                  <a:srgbClr val="1F1F1F"/>
                </a:solidFill>
                <a:latin typeface="Arial MT"/>
                <a:cs typeface="Arial MT"/>
              </a:rPr>
              <a:t> cardiaci</a:t>
            </a:r>
            <a:r>
              <a:rPr sz="1800" spc="-5" dirty="0">
                <a:solidFill>
                  <a:srgbClr val="1F1F1F"/>
                </a:solidFill>
                <a:latin typeface="Arial MT"/>
                <a:cs typeface="Arial MT"/>
              </a:rPr>
              <a:t> </a:t>
            </a:r>
            <a:r>
              <a:rPr sz="1800" dirty="0">
                <a:solidFill>
                  <a:srgbClr val="1F1F1F"/>
                </a:solidFill>
                <a:latin typeface="Arial MT"/>
                <a:cs typeface="Arial MT"/>
              </a:rPr>
              <a:t>si</a:t>
            </a:r>
            <a:r>
              <a:rPr sz="1800" spc="-5" dirty="0">
                <a:solidFill>
                  <a:srgbClr val="1F1F1F"/>
                </a:solidFill>
                <a:latin typeface="Arial MT"/>
                <a:cs typeface="Arial MT"/>
              </a:rPr>
              <a:t> verifica </a:t>
            </a:r>
            <a:r>
              <a:rPr sz="1800" dirty="0">
                <a:solidFill>
                  <a:srgbClr val="1F1F1F"/>
                </a:solidFill>
                <a:latin typeface="Arial MT"/>
                <a:cs typeface="Arial MT"/>
              </a:rPr>
              <a:t>in casa.</a:t>
            </a:r>
            <a:endParaRPr sz="1800">
              <a:latin typeface="Arial MT"/>
              <a:cs typeface="Arial MT"/>
            </a:endParaRPr>
          </a:p>
        </p:txBody>
      </p:sp>
      <p:sp>
        <p:nvSpPr>
          <p:cNvPr id="12" name="object 12"/>
          <p:cNvSpPr/>
          <p:nvPr/>
        </p:nvSpPr>
        <p:spPr>
          <a:xfrm>
            <a:off x="2819400" y="4029060"/>
            <a:ext cx="6145530" cy="558800"/>
          </a:xfrm>
          <a:custGeom>
            <a:avLst/>
            <a:gdLst/>
            <a:ahLst/>
            <a:cxnLst/>
            <a:rect l="l" t="t" r="r" b="b"/>
            <a:pathLst>
              <a:path w="6145530" h="558800">
                <a:moveTo>
                  <a:pt x="6145161" y="0"/>
                </a:moveTo>
                <a:lnTo>
                  <a:pt x="0" y="0"/>
                </a:lnTo>
                <a:lnTo>
                  <a:pt x="0" y="279400"/>
                </a:lnTo>
                <a:lnTo>
                  <a:pt x="499783" y="279400"/>
                </a:lnTo>
                <a:lnTo>
                  <a:pt x="499783" y="558800"/>
                </a:lnTo>
                <a:lnTo>
                  <a:pt x="5582678" y="558800"/>
                </a:lnTo>
                <a:lnTo>
                  <a:pt x="5582678" y="279400"/>
                </a:lnTo>
                <a:lnTo>
                  <a:pt x="6145161" y="279400"/>
                </a:lnTo>
                <a:lnTo>
                  <a:pt x="6145161" y="0"/>
                </a:lnTo>
                <a:close/>
              </a:path>
            </a:pathLst>
          </a:custGeom>
          <a:solidFill>
            <a:srgbClr val="F7F7F7"/>
          </a:solidFill>
        </p:spPr>
        <p:txBody>
          <a:bodyPr wrap="square" lIns="0" tIns="0" rIns="0" bIns="0" rtlCol="0"/>
          <a:lstStyle/>
          <a:p>
            <a:endParaRPr/>
          </a:p>
        </p:txBody>
      </p:sp>
      <p:sp>
        <p:nvSpPr>
          <p:cNvPr id="13" name="object 13"/>
          <p:cNvSpPr txBox="1"/>
          <p:nvPr/>
        </p:nvSpPr>
        <p:spPr>
          <a:xfrm>
            <a:off x="2953118" y="4035168"/>
            <a:ext cx="6108700" cy="579120"/>
          </a:xfrm>
          <a:prstGeom prst="rect">
            <a:avLst/>
          </a:prstGeom>
        </p:spPr>
        <p:txBody>
          <a:bodyPr vert="horz" wrap="square" lIns="0" tIns="6985" rIns="0" bIns="0" rtlCol="0">
            <a:spAutoFit/>
          </a:bodyPr>
          <a:lstStyle/>
          <a:p>
            <a:pPr marL="512445" marR="5080" indent="-500380">
              <a:lnSpc>
                <a:spcPct val="101899"/>
              </a:lnSpc>
              <a:spcBef>
                <a:spcPts val="55"/>
              </a:spcBef>
            </a:pPr>
            <a:r>
              <a:rPr sz="1800" dirty="0">
                <a:solidFill>
                  <a:srgbClr val="1F1F1F"/>
                </a:solidFill>
                <a:latin typeface="Arial MT"/>
                <a:cs typeface="Arial MT"/>
              </a:rPr>
              <a:t>Per ogni</a:t>
            </a:r>
            <a:r>
              <a:rPr sz="1800" spc="5" dirty="0">
                <a:solidFill>
                  <a:srgbClr val="1F1F1F"/>
                </a:solidFill>
                <a:latin typeface="Arial MT"/>
                <a:cs typeface="Arial MT"/>
              </a:rPr>
              <a:t> </a:t>
            </a:r>
            <a:r>
              <a:rPr sz="1800" spc="-5" dirty="0">
                <a:solidFill>
                  <a:srgbClr val="1F1F1F"/>
                </a:solidFill>
                <a:latin typeface="Arial MT"/>
                <a:cs typeface="Arial MT"/>
              </a:rPr>
              <a:t>minuto</a:t>
            </a:r>
            <a:r>
              <a:rPr sz="1800" spc="5" dirty="0">
                <a:solidFill>
                  <a:srgbClr val="1F1F1F"/>
                </a:solidFill>
                <a:latin typeface="Arial MT"/>
                <a:cs typeface="Arial MT"/>
              </a:rPr>
              <a:t> </a:t>
            </a:r>
            <a:r>
              <a:rPr sz="1800" dirty="0">
                <a:solidFill>
                  <a:srgbClr val="1F1F1F"/>
                </a:solidFill>
                <a:latin typeface="Arial MT"/>
                <a:cs typeface="Arial MT"/>
              </a:rPr>
              <a:t>senza</a:t>
            </a:r>
            <a:r>
              <a:rPr sz="1800" spc="5" dirty="0">
                <a:solidFill>
                  <a:srgbClr val="1F1F1F"/>
                </a:solidFill>
                <a:latin typeface="Arial MT"/>
                <a:cs typeface="Arial MT"/>
              </a:rPr>
              <a:t> </a:t>
            </a:r>
            <a:r>
              <a:rPr sz="1800" dirty="0">
                <a:solidFill>
                  <a:srgbClr val="1F1F1F"/>
                </a:solidFill>
                <a:latin typeface="Arial MT"/>
                <a:cs typeface="Arial MT"/>
              </a:rPr>
              <a:t>RCP</a:t>
            </a:r>
            <a:r>
              <a:rPr sz="1800" spc="-30" dirty="0">
                <a:solidFill>
                  <a:srgbClr val="1F1F1F"/>
                </a:solidFill>
                <a:latin typeface="Arial MT"/>
                <a:cs typeface="Arial MT"/>
              </a:rPr>
              <a:t> </a:t>
            </a:r>
            <a:r>
              <a:rPr sz="1800" dirty="0">
                <a:solidFill>
                  <a:srgbClr val="1F1F1F"/>
                </a:solidFill>
                <a:latin typeface="Arial MT"/>
                <a:cs typeface="Arial MT"/>
              </a:rPr>
              <a:t>e</a:t>
            </a:r>
            <a:r>
              <a:rPr sz="1800" spc="5" dirty="0">
                <a:solidFill>
                  <a:srgbClr val="1F1F1F"/>
                </a:solidFill>
                <a:latin typeface="Arial MT"/>
                <a:cs typeface="Arial MT"/>
              </a:rPr>
              <a:t> </a:t>
            </a:r>
            <a:r>
              <a:rPr sz="1800" spc="-5" dirty="0">
                <a:solidFill>
                  <a:srgbClr val="1F1F1F"/>
                </a:solidFill>
                <a:latin typeface="Arial MT"/>
                <a:cs typeface="Arial MT"/>
              </a:rPr>
              <a:t>defibrillazione,</a:t>
            </a:r>
            <a:r>
              <a:rPr sz="1800" dirty="0">
                <a:solidFill>
                  <a:srgbClr val="1F1F1F"/>
                </a:solidFill>
                <a:latin typeface="Arial MT"/>
                <a:cs typeface="Arial MT"/>
              </a:rPr>
              <a:t> le</a:t>
            </a:r>
            <a:r>
              <a:rPr sz="1800" spc="5" dirty="0">
                <a:solidFill>
                  <a:srgbClr val="1F1F1F"/>
                </a:solidFill>
                <a:latin typeface="Arial MT"/>
                <a:cs typeface="Arial MT"/>
              </a:rPr>
              <a:t> </a:t>
            </a:r>
            <a:r>
              <a:rPr sz="1800" spc="-5" dirty="0">
                <a:solidFill>
                  <a:srgbClr val="1F1F1F"/>
                </a:solidFill>
                <a:latin typeface="Arial MT"/>
                <a:cs typeface="Arial MT"/>
              </a:rPr>
              <a:t>possibilità</a:t>
            </a:r>
            <a:r>
              <a:rPr sz="1800" spc="5" dirty="0">
                <a:solidFill>
                  <a:srgbClr val="1F1F1F"/>
                </a:solidFill>
                <a:latin typeface="Arial MT"/>
                <a:cs typeface="Arial MT"/>
              </a:rPr>
              <a:t> </a:t>
            </a:r>
            <a:r>
              <a:rPr sz="1800" dirty="0">
                <a:solidFill>
                  <a:srgbClr val="1F1F1F"/>
                </a:solidFill>
                <a:latin typeface="Arial MT"/>
                <a:cs typeface="Arial MT"/>
              </a:rPr>
              <a:t>di </a:t>
            </a:r>
            <a:r>
              <a:rPr sz="1800" spc="-484" dirty="0">
                <a:solidFill>
                  <a:srgbClr val="1F1F1F"/>
                </a:solidFill>
                <a:latin typeface="Arial MT"/>
                <a:cs typeface="Arial MT"/>
              </a:rPr>
              <a:t> </a:t>
            </a:r>
            <a:r>
              <a:rPr sz="1800" dirty="0">
                <a:solidFill>
                  <a:srgbClr val="1F1F1F"/>
                </a:solidFill>
                <a:latin typeface="Arial MT"/>
                <a:cs typeface="Arial MT"/>
              </a:rPr>
              <a:t>sopravvivenza</a:t>
            </a:r>
            <a:r>
              <a:rPr sz="1800" spc="-10" dirty="0">
                <a:solidFill>
                  <a:srgbClr val="1F1F1F"/>
                </a:solidFill>
                <a:latin typeface="Arial MT"/>
                <a:cs typeface="Arial MT"/>
              </a:rPr>
              <a:t> </a:t>
            </a:r>
            <a:r>
              <a:rPr sz="1800" dirty="0">
                <a:solidFill>
                  <a:srgbClr val="1F1F1F"/>
                </a:solidFill>
                <a:latin typeface="Arial MT"/>
                <a:cs typeface="Arial MT"/>
              </a:rPr>
              <a:t>di</a:t>
            </a:r>
            <a:r>
              <a:rPr sz="1800" spc="-5" dirty="0">
                <a:solidFill>
                  <a:srgbClr val="1F1F1F"/>
                </a:solidFill>
                <a:latin typeface="Arial MT"/>
                <a:cs typeface="Arial MT"/>
              </a:rPr>
              <a:t> </a:t>
            </a:r>
            <a:r>
              <a:rPr sz="1800" dirty="0">
                <a:solidFill>
                  <a:srgbClr val="1F1F1F"/>
                </a:solidFill>
                <a:latin typeface="Arial MT"/>
                <a:cs typeface="Arial MT"/>
              </a:rPr>
              <a:t>una</a:t>
            </a:r>
            <a:r>
              <a:rPr sz="1800" spc="-5" dirty="0">
                <a:solidFill>
                  <a:srgbClr val="1F1F1F"/>
                </a:solidFill>
                <a:latin typeface="Arial MT"/>
                <a:cs typeface="Arial MT"/>
              </a:rPr>
              <a:t> vittima </a:t>
            </a:r>
            <a:r>
              <a:rPr sz="1800" dirty="0">
                <a:solidFill>
                  <a:srgbClr val="1F1F1F"/>
                </a:solidFill>
                <a:latin typeface="Arial MT"/>
                <a:cs typeface="Arial MT"/>
              </a:rPr>
              <a:t>scendono</a:t>
            </a:r>
            <a:r>
              <a:rPr sz="1800" spc="-5" dirty="0">
                <a:solidFill>
                  <a:srgbClr val="1F1F1F"/>
                </a:solidFill>
                <a:latin typeface="Arial MT"/>
                <a:cs typeface="Arial MT"/>
              </a:rPr>
              <a:t> </a:t>
            </a:r>
            <a:r>
              <a:rPr sz="1800" dirty="0">
                <a:solidFill>
                  <a:srgbClr val="1F1F1F"/>
                </a:solidFill>
                <a:latin typeface="Arial MT"/>
                <a:cs typeface="Arial MT"/>
              </a:rPr>
              <a:t>del</a:t>
            </a:r>
            <a:r>
              <a:rPr sz="1800" spc="-5" dirty="0">
                <a:solidFill>
                  <a:srgbClr val="1F1F1F"/>
                </a:solidFill>
                <a:latin typeface="Arial MT"/>
                <a:cs typeface="Arial MT"/>
              </a:rPr>
              <a:t> </a:t>
            </a:r>
            <a:r>
              <a:rPr sz="1800" dirty="0">
                <a:solidFill>
                  <a:srgbClr val="1F1F1F"/>
                </a:solidFill>
                <a:latin typeface="Arial MT"/>
                <a:cs typeface="Arial MT"/>
              </a:rPr>
              <a:t>7-10%.</a:t>
            </a:r>
            <a:endParaRPr sz="1800" dirty="0">
              <a:latin typeface="Arial MT"/>
              <a:cs typeface="Arial MT"/>
            </a:endParaRPr>
          </a:p>
        </p:txBody>
      </p:sp>
      <p:sp>
        <p:nvSpPr>
          <p:cNvPr id="14" name="object 14"/>
          <p:cNvSpPr/>
          <p:nvPr/>
        </p:nvSpPr>
        <p:spPr>
          <a:xfrm>
            <a:off x="249391" y="5422478"/>
            <a:ext cx="6329045" cy="558800"/>
          </a:xfrm>
          <a:custGeom>
            <a:avLst/>
            <a:gdLst/>
            <a:ahLst/>
            <a:cxnLst/>
            <a:rect l="l" t="t" r="r" b="b"/>
            <a:pathLst>
              <a:path w="6329045" h="558800">
                <a:moveTo>
                  <a:pt x="6328588" y="0"/>
                </a:moveTo>
                <a:lnTo>
                  <a:pt x="0" y="0"/>
                </a:lnTo>
                <a:lnTo>
                  <a:pt x="0" y="279400"/>
                </a:lnTo>
                <a:lnTo>
                  <a:pt x="447040" y="279400"/>
                </a:lnTo>
                <a:lnTo>
                  <a:pt x="447040" y="558800"/>
                </a:lnTo>
                <a:lnTo>
                  <a:pt x="5818035" y="558800"/>
                </a:lnTo>
                <a:lnTo>
                  <a:pt x="5818035" y="279400"/>
                </a:lnTo>
                <a:lnTo>
                  <a:pt x="6328588" y="279400"/>
                </a:lnTo>
                <a:lnTo>
                  <a:pt x="6328588" y="0"/>
                </a:lnTo>
                <a:close/>
              </a:path>
            </a:pathLst>
          </a:custGeom>
          <a:solidFill>
            <a:srgbClr val="F7F7F7"/>
          </a:solidFill>
        </p:spPr>
        <p:txBody>
          <a:bodyPr wrap="square" lIns="0" tIns="0" rIns="0" bIns="0" rtlCol="0"/>
          <a:lstStyle/>
          <a:p>
            <a:endParaRPr/>
          </a:p>
        </p:txBody>
      </p:sp>
      <p:sp>
        <p:nvSpPr>
          <p:cNvPr id="15" name="object 15"/>
          <p:cNvSpPr txBox="1"/>
          <p:nvPr/>
        </p:nvSpPr>
        <p:spPr>
          <a:xfrm>
            <a:off x="226300" y="5489396"/>
            <a:ext cx="629158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1F1F1F"/>
                </a:solidFill>
                <a:latin typeface="Arial MT"/>
                <a:cs typeface="Arial MT"/>
              </a:rPr>
              <a:t>Le</a:t>
            </a:r>
            <a:r>
              <a:rPr sz="1800" spc="-5" dirty="0">
                <a:solidFill>
                  <a:srgbClr val="1F1F1F"/>
                </a:solidFill>
                <a:latin typeface="Arial MT"/>
                <a:cs typeface="Arial MT"/>
              </a:rPr>
              <a:t> percentuali </a:t>
            </a:r>
            <a:r>
              <a:rPr sz="1800" dirty="0">
                <a:solidFill>
                  <a:srgbClr val="1F1F1F"/>
                </a:solidFill>
                <a:latin typeface="Arial MT"/>
                <a:cs typeface="Arial MT"/>
              </a:rPr>
              <a:t>di</a:t>
            </a:r>
            <a:r>
              <a:rPr sz="1800" spc="-5" dirty="0">
                <a:solidFill>
                  <a:srgbClr val="1F1F1F"/>
                </a:solidFill>
                <a:latin typeface="Arial MT"/>
                <a:cs typeface="Arial MT"/>
              </a:rPr>
              <a:t> </a:t>
            </a:r>
            <a:r>
              <a:rPr sz="1800" dirty="0">
                <a:solidFill>
                  <a:srgbClr val="1F1F1F"/>
                </a:solidFill>
                <a:latin typeface="Arial MT"/>
                <a:cs typeface="Arial MT"/>
              </a:rPr>
              <a:t>sopravvivenza sono</a:t>
            </a:r>
            <a:r>
              <a:rPr sz="1800" spc="-5" dirty="0">
                <a:solidFill>
                  <a:srgbClr val="1F1F1F"/>
                </a:solidFill>
                <a:latin typeface="Arial MT"/>
                <a:cs typeface="Arial MT"/>
              </a:rPr>
              <a:t> </a:t>
            </a:r>
            <a:r>
              <a:rPr sz="1800" dirty="0">
                <a:solidFill>
                  <a:srgbClr val="1F1F1F"/>
                </a:solidFill>
                <a:latin typeface="Arial MT"/>
                <a:cs typeface="Arial MT"/>
              </a:rPr>
              <a:t>3</a:t>
            </a:r>
            <a:r>
              <a:rPr sz="1800" spc="-5" dirty="0">
                <a:solidFill>
                  <a:srgbClr val="1F1F1F"/>
                </a:solidFill>
                <a:latin typeface="Arial MT"/>
                <a:cs typeface="Arial MT"/>
              </a:rPr>
              <a:t> volte </a:t>
            </a:r>
            <a:r>
              <a:rPr sz="1800" dirty="0">
                <a:solidFill>
                  <a:srgbClr val="1F1F1F"/>
                </a:solidFill>
                <a:latin typeface="Arial MT"/>
                <a:cs typeface="Arial MT"/>
              </a:rPr>
              <a:t>maggiori quando</a:t>
            </a:r>
            <a:endParaRPr sz="1800" dirty="0">
              <a:latin typeface="Arial MT"/>
              <a:cs typeface="Arial MT"/>
            </a:endParaRPr>
          </a:p>
        </p:txBody>
      </p:sp>
      <p:sp>
        <p:nvSpPr>
          <p:cNvPr id="16" name="object 16"/>
          <p:cNvSpPr txBox="1"/>
          <p:nvPr/>
        </p:nvSpPr>
        <p:spPr>
          <a:xfrm>
            <a:off x="639949" y="5888081"/>
            <a:ext cx="539686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1F1F1F"/>
                </a:solidFill>
                <a:latin typeface="Arial MT"/>
                <a:cs typeface="Arial MT"/>
              </a:rPr>
              <a:t>viene </a:t>
            </a:r>
            <a:r>
              <a:rPr sz="1800" spc="-5" dirty="0">
                <a:solidFill>
                  <a:srgbClr val="1F1F1F"/>
                </a:solidFill>
                <a:latin typeface="Arial MT"/>
                <a:cs typeface="Arial MT"/>
              </a:rPr>
              <a:t>praticata</a:t>
            </a:r>
            <a:r>
              <a:rPr sz="1800" spc="5" dirty="0">
                <a:solidFill>
                  <a:srgbClr val="1F1F1F"/>
                </a:solidFill>
                <a:latin typeface="Arial MT"/>
                <a:cs typeface="Arial MT"/>
              </a:rPr>
              <a:t> </a:t>
            </a:r>
            <a:r>
              <a:rPr sz="1800" dirty="0">
                <a:solidFill>
                  <a:srgbClr val="1F1F1F"/>
                </a:solidFill>
                <a:latin typeface="Arial MT"/>
                <a:cs typeface="Arial MT"/>
              </a:rPr>
              <a:t>l’RCP</a:t>
            </a:r>
            <a:r>
              <a:rPr sz="1800" spc="-30" dirty="0">
                <a:solidFill>
                  <a:srgbClr val="1F1F1F"/>
                </a:solidFill>
                <a:latin typeface="Arial MT"/>
                <a:cs typeface="Arial MT"/>
              </a:rPr>
              <a:t> </a:t>
            </a:r>
            <a:r>
              <a:rPr sz="1800" dirty="0">
                <a:solidFill>
                  <a:srgbClr val="1F1F1F"/>
                </a:solidFill>
                <a:latin typeface="Arial MT"/>
                <a:cs typeface="Arial MT"/>
              </a:rPr>
              <a:t>e</a:t>
            </a:r>
            <a:r>
              <a:rPr sz="1800" spc="5" dirty="0">
                <a:solidFill>
                  <a:srgbClr val="1F1F1F"/>
                </a:solidFill>
                <a:latin typeface="Arial MT"/>
                <a:cs typeface="Arial MT"/>
              </a:rPr>
              <a:t> </a:t>
            </a:r>
            <a:r>
              <a:rPr sz="1800" dirty="0">
                <a:solidFill>
                  <a:srgbClr val="1F1F1F"/>
                </a:solidFill>
                <a:latin typeface="Arial MT"/>
                <a:cs typeface="Arial MT"/>
              </a:rPr>
              <a:t>la</a:t>
            </a:r>
            <a:r>
              <a:rPr sz="1800" spc="5" dirty="0">
                <a:solidFill>
                  <a:srgbClr val="1F1F1F"/>
                </a:solidFill>
                <a:latin typeface="Arial MT"/>
                <a:cs typeface="Arial MT"/>
              </a:rPr>
              <a:t> </a:t>
            </a:r>
            <a:r>
              <a:rPr sz="1800" spc="-5" dirty="0">
                <a:solidFill>
                  <a:srgbClr val="1F1F1F"/>
                </a:solidFill>
                <a:latin typeface="Arial MT"/>
                <a:cs typeface="Arial MT"/>
              </a:rPr>
              <a:t>defibrillazione</a:t>
            </a:r>
            <a:r>
              <a:rPr sz="1800" spc="5" dirty="0">
                <a:solidFill>
                  <a:srgbClr val="1F1F1F"/>
                </a:solidFill>
                <a:latin typeface="Arial MT"/>
                <a:cs typeface="Arial MT"/>
              </a:rPr>
              <a:t> </a:t>
            </a:r>
            <a:r>
              <a:rPr sz="1800" dirty="0">
                <a:solidFill>
                  <a:srgbClr val="1F1F1F"/>
                </a:solidFill>
                <a:latin typeface="Arial MT"/>
                <a:cs typeface="Arial MT"/>
              </a:rPr>
              <a:t>dagli</a:t>
            </a:r>
            <a:r>
              <a:rPr sz="1800" spc="5" dirty="0">
                <a:solidFill>
                  <a:srgbClr val="1F1F1F"/>
                </a:solidFill>
                <a:latin typeface="Arial MT"/>
                <a:cs typeface="Arial MT"/>
              </a:rPr>
              <a:t> </a:t>
            </a:r>
            <a:r>
              <a:rPr sz="1800" spc="-5" dirty="0">
                <a:solidFill>
                  <a:srgbClr val="1F1F1F"/>
                </a:solidFill>
                <a:latin typeface="Arial MT"/>
                <a:cs typeface="Arial MT"/>
              </a:rPr>
              <a:t>astanti.</a:t>
            </a:r>
            <a:endParaRPr sz="1800" dirty="0">
              <a:latin typeface="Arial MT"/>
              <a:cs typeface="Arial MT"/>
            </a:endParaRPr>
          </a:p>
        </p:txBody>
      </p:sp>
      <p:sp>
        <p:nvSpPr>
          <p:cNvPr id="17" name="object 17"/>
          <p:cNvSpPr txBox="1"/>
          <p:nvPr/>
        </p:nvSpPr>
        <p:spPr>
          <a:xfrm>
            <a:off x="280367" y="3217288"/>
            <a:ext cx="836168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Il</a:t>
            </a:r>
            <a:r>
              <a:rPr sz="1800" dirty="0">
                <a:latin typeface="Arial MT"/>
                <a:cs typeface="Arial MT"/>
              </a:rPr>
              <a:t> 50% di </a:t>
            </a:r>
            <a:r>
              <a:rPr sz="1800" spc="-5" dirty="0">
                <a:latin typeface="Arial MT"/>
                <a:cs typeface="Arial MT"/>
              </a:rPr>
              <a:t>tutti</a:t>
            </a:r>
            <a:r>
              <a:rPr sz="1800" dirty="0">
                <a:latin typeface="Arial MT"/>
                <a:cs typeface="Arial MT"/>
              </a:rPr>
              <a:t> gli </a:t>
            </a:r>
            <a:r>
              <a:rPr sz="1800" spc="-5" dirty="0">
                <a:latin typeface="Arial MT"/>
                <a:cs typeface="Arial MT"/>
              </a:rPr>
              <a:t>arresti</a:t>
            </a:r>
            <a:r>
              <a:rPr sz="1800" dirty="0">
                <a:latin typeface="Arial MT"/>
                <a:cs typeface="Arial MT"/>
              </a:rPr>
              <a:t> cardiaci avviene in presenza di un </a:t>
            </a:r>
            <a:r>
              <a:rPr sz="1800" spc="-5" dirty="0">
                <a:latin typeface="Arial MT"/>
                <a:cs typeface="Arial MT"/>
              </a:rPr>
              <a:t>soccorritore</a:t>
            </a:r>
            <a:r>
              <a:rPr sz="1800" dirty="0">
                <a:latin typeface="Arial MT"/>
                <a:cs typeface="Arial MT"/>
              </a:rPr>
              <a:t> occasionale</a:t>
            </a:r>
          </a:p>
        </p:txBody>
      </p:sp>
      <p:pic>
        <p:nvPicPr>
          <p:cNvPr id="18" name="object 18"/>
          <p:cNvPicPr/>
          <p:nvPr/>
        </p:nvPicPr>
        <p:blipFill>
          <a:blip r:embed="rId4" cstate="print"/>
          <a:stretch>
            <a:fillRect/>
          </a:stretch>
        </p:blipFill>
        <p:spPr>
          <a:xfrm>
            <a:off x="882334" y="1279907"/>
            <a:ext cx="1676435" cy="1643347"/>
          </a:xfrm>
          <a:prstGeom prst="rect">
            <a:avLst/>
          </a:prstGeom>
        </p:spPr>
      </p:pic>
      <p:pic>
        <p:nvPicPr>
          <p:cNvPr id="19" name="object 19"/>
          <p:cNvPicPr/>
          <p:nvPr/>
        </p:nvPicPr>
        <p:blipFill>
          <a:blip r:embed="rId5" cstate="print"/>
          <a:stretch>
            <a:fillRect/>
          </a:stretch>
        </p:blipFill>
        <p:spPr>
          <a:xfrm>
            <a:off x="60411" y="3488638"/>
            <a:ext cx="2284022" cy="1560030"/>
          </a:xfrm>
          <a:prstGeom prst="rect">
            <a:avLst/>
          </a:prstGeom>
        </p:spPr>
      </p:pic>
      <p:pic>
        <p:nvPicPr>
          <p:cNvPr id="20" name="object 20"/>
          <p:cNvPicPr/>
          <p:nvPr/>
        </p:nvPicPr>
        <p:blipFill>
          <a:blip r:embed="rId6" cstate="print"/>
          <a:stretch>
            <a:fillRect/>
          </a:stretch>
        </p:blipFill>
        <p:spPr>
          <a:xfrm>
            <a:off x="6802525" y="5013362"/>
            <a:ext cx="2284022" cy="1142011"/>
          </a:xfrm>
          <a:prstGeom prst="rect">
            <a:avLst/>
          </a:prstGeom>
        </p:spPr>
      </p:pic>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56421" y="127028"/>
            <a:ext cx="1098550" cy="513080"/>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00B050"/>
                </a:solidFill>
                <a:latin typeface="Times New Roman"/>
                <a:cs typeface="Times New Roman"/>
              </a:rPr>
              <a:t>B.L.S.</a:t>
            </a:r>
            <a:endParaRPr sz="3200" dirty="0">
              <a:latin typeface="Times New Roman"/>
              <a:cs typeface="Times New Roman"/>
            </a:endParaRPr>
          </a:p>
        </p:txBody>
      </p:sp>
      <p:sp>
        <p:nvSpPr>
          <p:cNvPr id="3" name="object 3"/>
          <p:cNvSpPr txBox="1"/>
          <p:nvPr/>
        </p:nvSpPr>
        <p:spPr>
          <a:xfrm>
            <a:off x="468049" y="630872"/>
            <a:ext cx="8075295" cy="5596255"/>
          </a:xfrm>
          <a:prstGeom prst="rect">
            <a:avLst/>
          </a:prstGeom>
        </p:spPr>
        <p:txBody>
          <a:bodyPr vert="horz" wrap="square" lIns="0" tIns="12700" rIns="0" bIns="0" rtlCol="0">
            <a:spAutoFit/>
          </a:bodyPr>
          <a:lstStyle/>
          <a:p>
            <a:pPr marL="88900" marR="5080">
              <a:lnSpc>
                <a:spcPct val="111800"/>
              </a:lnSpc>
              <a:spcBef>
                <a:spcPts val="100"/>
              </a:spcBef>
              <a:tabLst>
                <a:tab pos="1092200" algn="l"/>
                <a:tab pos="1900555" algn="l"/>
                <a:tab pos="2539365" algn="l"/>
                <a:tab pos="3635375" algn="l"/>
                <a:tab pos="5560695" algn="l"/>
                <a:tab pos="7824470" algn="l"/>
              </a:tabLst>
            </a:pPr>
            <a:r>
              <a:rPr sz="2400" dirty="0">
                <a:latin typeface="Times New Roman"/>
                <a:cs typeface="Times New Roman"/>
              </a:rPr>
              <a:t>B.</a:t>
            </a:r>
            <a:r>
              <a:rPr sz="2400" spc="-5" dirty="0">
                <a:latin typeface="Times New Roman"/>
                <a:cs typeface="Times New Roman"/>
              </a:rPr>
              <a:t>L</a:t>
            </a:r>
            <a:r>
              <a:rPr sz="2400" dirty="0">
                <a:latin typeface="Times New Roman"/>
                <a:cs typeface="Times New Roman"/>
              </a:rPr>
              <a:t>.S.:	</a:t>
            </a:r>
            <a:r>
              <a:rPr sz="2400" dirty="0">
                <a:solidFill>
                  <a:srgbClr val="333399"/>
                </a:solidFill>
                <a:latin typeface="Times New Roman"/>
                <a:cs typeface="Times New Roman"/>
              </a:rPr>
              <a:t>B</a:t>
            </a:r>
            <a:r>
              <a:rPr sz="2400" spc="-5" dirty="0">
                <a:solidFill>
                  <a:srgbClr val="333399"/>
                </a:solidFill>
                <a:latin typeface="Times New Roman"/>
                <a:cs typeface="Times New Roman"/>
              </a:rPr>
              <a:t>a</a:t>
            </a:r>
            <a:r>
              <a:rPr sz="2400" dirty="0">
                <a:solidFill>
                  <a:srgbClr val="333399"/>
                </a:solidFill>
                <a:latin typeface="Times New Roman"/>
                <a:cs typeface="Times New Roman"/>
              </a:rPr>
              <a:t>s</a:t>
            </a:r>
            <a:r>
              <a:rPr sz="2400" spc="-5" dirty="0">
                <a:solidFill>
                  <a:srgbClr val="333399"/>
                </a:solidFill>
                <a:latin typeface="Times New Roman"/>
                <a:cs typeface="Times New Roman"/>
              </a:rPr>
              <a:t>i</a:t>
            </a:r>
            <a:r>
              <a:rPr sz="2400" dirty="0">
                <a:solidFill>
                  <a:srgbClr val="333399"/>
                </a:solidFill>
                <a:latin typeface="Times New Roman"/>
                <a:cs typeface="Times New Roman"/>
              </a:rPr>
              <a:t>c	</a:t>
            </a:r>
            <a:r>
              <a:rPr sz="2400" spc="-5" dirty="0">
                <a:solidFill>
                  <a:srgbClr val="333399"/>
                </a:solidFill>
                <a:latin typeface="Times New Roman"/>
                <a:cs typeface="Times New Roman"/>
              </a:rPr>
              <a:t>Li</a:t>
            </a:r>
            <a:r>
              <a:rPr sz="2400" dirty="0">
                <a:solidFill>
                  <a:srgbClr val="333399"/>
                </a:solidFill>
                <a:latin typeface="Times New Roman"/>
                <a:cs typeface="Times New Roman"/>
              </a:rPr>
              <a:t>fe	Support	(R</a:t>
            </a:r>
            <a:r>
              <a:rPr sz="2400" spc="-5" dirty="0">
                <a:solidFill>
                  <a:srgbClr val="333399"/>
                </a:solidFill>
                <a:latin typeface="Times New Roman"/>
                <a:cs typeface="Times New Roman"/>
              </a:rPr>
              <a:t>ia</a:t>
            </a:r>
            <a:r>
              <a:rPr sz="2400" dirty="0">
                <a:solidFill>
                  <a:srgbClr val="333399"/>
                </a:solidFill>
                <a:latin typeface="Times New Roman"/>
                <a:cs typeface="Times New Roman"/>
              </a:rPr>
              <a:t>n</a:t>
            </a:r>
            <a:r>
              <a:rPr sz="2400" spc="-5" dirty="0">
                <a:solidFill>
                  <a:srgbClr val="333399"/>
                </a:solidFill>
                <a:latin typeface="Times New Roman"/>
                <a:cs typeface="Times New Roman"/>
              </a:rPr>
              <a:t>imazi</a:t>
            </a:r>
            <a:r>
              <a:rPr sz="2400" dirty="0">
                <a:solidFill>
                  <a:srgbClr val="333399"/>
                </a:solidFill>
                <a:latin typeface="Times New Roman"/>
                <a:cs typeface="Times New Roman"/>
              </a:rPr>
              <a:t>one	C</a:t>
            </a:r>
            <a:r>
              <a:rPr sz="2400" spc="-5" dirty="0">
                <a:solidFill>
                  <a:srgbClr val="333399"/>
                </a:solidFill>
                <a:latin typeface="Times New Roman"/>
                <a:cs typeface="Times New Roman"/>
              </a:rPr>
              <a:t>a</a:t>
            </a:r>
            <a:r>
              <a:rPr sz="2400" dirty="0">
                <a:solidFill>
                  <a:srgbClr val="333399"/>
                </a:solidFill>
                <a:latin typeface="Times New Roman"/>
                <a:cs typeface="Times New Roman"/>
              </a:rPr>
              <a:t>rd</a:t>
            </a:r>
            <a:r>
              <a:rPr sz="2400" spc="-5" dirty="0">
                <a:solidFill>
                  <a:srgbClr val="333399"/>
                </a:solidFill>
                <a:latin typeface="Times New Roman"/>
                <a:cs typeface="Times New Roman"/>
              </a:rPr>
              <a:t>i</a:t>
            </a:r>
            <a:r>
              <a:rPr sz="2400" dirty="0">
                <a:solidFill>
                  <a:srgbClr val="333399"/>
                </a:solidFill>
                <a:latin typeface="Times New Roman"/>
                <a:cs typeface="Times New Roman"/>
              </a:rPr>
              <a:t>opo</a:t>
            </a:r>
            <a:r>
              <a:rPr sz="2400" spc="-5" dirty="0">
                <a:solidFill>
                  <a:srgbClr val="333399"/>
                </a:solidFill>
                <a:latin typeface="Times New Roman"/>
                <a:cs typeface="Times New Roman"/>
              </a:rPr>
              <a:t>lm</a:t>
            </a:r>
            <a:r>
              <a:rPr sz="2400" dirty="0">
                <a:solidFill>
                  <a:srgbClr val="333399"/>
                </a:solidFill>
                <a:latin typeface="Times New Roman"/>
                <a:cs typeface="Times New Roman"/>
              </a:rPr>
              <a:t>on</a:t>
            </a:r>
            <a:r>
              <a:rPr sz="2400" spc="-5" dirty="0">
                <a:solidFill>
                  <a:srgbClr val="333399"/>
                </a:solidFill>
                <a:latin typeface="Times New Roman"/>
                <a:cs typeface="Times New Roman"/>
              </a:rPr>
              <a:t>a</a:t>
            </a:r>
            <a:r>
              <a:rPr sz="2400" dirty="0">
                <a:solidFill>
                  <a:srgbClr val="333399"/>
                </a:solidFill>
                <a:latin typeface="Times New Roman"/>
                <a:cs typeface="Times New Roman"/>
              </a:rPr>
              <a:t>re	di  </a:t>
            </a:r>
            <a:r>
              <a:rPr sz="2400" spc="-5" dirty="0">
                <a:solidFill>
                  <a:srgbClr val="333399"/>
                </a:solidFill>
                <a:latin typeface="Times New Roman"/>
                <a:cs typeface="Times New Roman"/>
              </a:rPr>
              <a:t>base, </a:t>
            </a:r>
            <a:r>
              <a:rPr sz="2400" spc="-40" dirty="0">
                <a:solidFill>
                  <a:srgbClr val="333399"/>
                </a:solidFill>
                <a:latin typeface="Times New Roman"/>
                <a:cs typeface="Times New Roman"/>
              </a:rPr>
              <a:t>R.C.P.)</a:t>
            </a:r>
            <a:endParaRPr sz="2400" dirty="0">
              <a:latin typeface="Times New Roman"/>
              <a:cs typeface="Times New Roman"/>
            </a:endParaRPr>
          </a:p>
          <a:p>
            <a:pPr marL="12700">
              <a:lnSpc>
                <a:spcPct val="100000"/>
              </a:lnSpc>
              <a:spcBef>
                <a:spcPts val="1835"/>
              </a:spcBef>
            </a:pPr>
            <a:r>
              <a:rPr sz="2400" spc="-5" dirty="0">
                <a:latin typeface="Times New Roman"/>
                <a:cs typeface="Times New Roman"/>
              </a:rPr>
              <a:t>Cause </a:t>
            </a:r>
            <a:r>
              <a:rPr sz="2400" dirty="0">
                <a:latin typeface="Times New Roman"/>
                <a:cs typeface="Times New Roman"/>
              </a:rPr>
              <a:t>di</a:t>
            </a:r>
            <a:r>
              <a:rPr sz="2400" spc="-5" dirty="0">
                <a:latin typeface="Times New Roman"/>
                <a:cs typeface="Times New Roman"/>
              </a:rPr>
              <a:t> arresto</a:t>
            </a:r>
            <a:r>
              <a:rPr sz="2400" dirty="0">
                <a:latin typeface="Times New Roman"/>
                <a:cs typeface="Times New Roman"/>
              </a:rPr>
              <a:t> </a:t>
            </a:r>
            <a:r>
              <a:rPr sz="2400" spc="-5" dirty="0">
                <a:latin typeface="Times New Roman"/>
                <a:cs typeface="Times New Roman"/>
              </a:rPr>
              <a:t>cardiaco</a:t>
            </a:r>
            <a:r>
              <a:rPr sz="2400" dirty="0">
                <a:latin typeface="Times New Roman"/>
                <a:cs typeface="Times New Roman"/>
              </a:rPr>
              <a:t> </a:t>
            </a:r>
            <a:r>
              <a:rPr sz="2400" spc="-5" dirty="0">
                <a:latin typeface="Times New Roman"/>
                <a:cs typeface="Times New Roman"/>
              </a:rPr>
              <a:t>e/o</a:t>
            </a:r>
            <a:r>
              <a:rPr sz="2400" dirty="0">
                <a:latin typeface="Times New Roman"/>
                <a:cs typeface="Times New Roman"/>
              </a:rPr>
              <a:t> </a:t>
            </a:r>
            <a:r>
              <a:rPr sz="2400" spc="-5" dirty="0">
                <a:latin typeface="Times New Roman"/>
                <a:cs typeface="Times New Roman"/>
              </a:rPr>
              <a:t>respiratorio:</a:t>
            </a:r>
            <a:endParaRPr sz="2400" dirty="0">
              <a:latin typeface="Times New Roman"/>
              <a:cs typeface="Times New Roman"/>
            </a:endParaRPr>
          </a:p>
          <a:p>
            <a:pPr marL="207645" indent="-195580">
              <a:lnSpc>
                <a:spcPct val="100000"/>
              </a:lnSpc>
              <a:spcBef>
                <a:spcPts val="1660"/>
              </a:spcBef>
              <a:buFont typeface="Times New Roman"/>
              <a:buChar char="•"/>
              <a:tabLst>
                <a:tab pos="208279" algn="l"/>
              </a:tabLst>
            </a:pPr>
            <a:r>
              <a:rPr sz="2400" b="1" spc="-5" dirty="0">
                <a:latin typeface="Times New Roman"/>
                <a:cs typeface="Times New Roman"/>
              </a:rPr>
              <a:t>infarto</a:t>
            </a:r>
            <a:r>
              <a:rPr sz="2400" b="1" spc="-10" dirty="0">
                <a:latin typeface="Times New Roman"/>
                <a:cs typeface="Times New Roman"/>
              </a:rPr>
              <a:t> </a:t>
            </a:r>
            <a:r>
              <a:rPr sz="2400" b="1" spc="-5" dirty="0">
                <a:latin typeface="Times New Roman"/>
                <a:cs typeface="Times New Roman"/>
              </a:rPr>
              <a:t>miocardico</a:t>
            </a:r>
            <a:r>
              <a:rPr sz="2400" b="1" spc="-10" dirty="0">
                <a:latin typeface="Times New Roman"/>
                <a:cs typeface="Times New Roman"/>
              </a:rPr>
              <a:t> </a:t>
            </a:r>
            <a:r>
              <a:rPr sz="2400" b="1" spc="-5" dirty="0">
                <a:latin typeface="Times New Roman"/>
                <a:cs typeface="Times New Roman"/>
              </a:rPr>
              <a:t>acuto</a:t>
            </a:r>
            <a:endParaRPr sz="2400" dirty="0">
              <a:latin typeface="Times New Roman"/>
              <a:cs typeface="Times New Roman"/>
            </a:endParaRPr>
          </a:p>
          <a:p>
            <a:pPr marL="207645" indent="-195580">
              <a:lnSpc>
                <a:spcPct val="100000"/>
              </a:lnSpc>
              <a:spcBef>
                <a:spcPts val="340"/>
              </a:spcBef>
              <a:buFont typeface="Times New Roman"/>
              <a:buChar char="•"/>
              <a:tabLst>
                <a:tab pos="208279" algn="l"/>
              </a:tabLst>
            </a:pPr>
            <a:r>
              <a:rPr sz="2400" b="1" spc="-5" dirty="0">
                <a:latin typeface="Times New Roman"/>
                <a:cs typeface="Times New Roman"/>
              </a:rPr>
              <a:t>ictus</a:t>
            </a:r>
            <a:r>
              <a:rPr sz="2400" b="1" spc="-30" dirty="0">
                <a:latin typeface="Times New Roman"/>
                <a:cs typeface="Times New Roman"/>
              </a:rPr>
              <a:t> </a:t>
            </a:r>
            <a:r>
              <a:rPr sz="2400" b="1" spc="-10" dirty="0">
                <a:latin typeface="Times New Roman"/>
                <a:cs typeface="Times New Roman"/>
              </a:rPr>
              <a:t>cerebrale</a:t>
            </a:r>
            <a:endParaRPr sz="2400" dirty="0">
              <a:latin typeface="Times New Roman"/>
              <a:cs typeface="Times New Roman"/>
            </a:endParaRPr>
          </a:p>
          <a:p>
            <a:pPr marL="12700" marR="4606290">
              <a:lnSpc>
                <a:spcPct val="111800"/>
              </a:lnSpc>
              <a:buFont typeface="Times New Roman"/>
              <a:buChar char="•"/>
              <a:tabLst>
                <a:tab pos="208279" algn="l"/>
              </a:tabLst>
            </a:pPr>
            <a:r>
              <a:rPr sz="2400" b="1" spc="-5" dirty="0">
                <a:latin typeface="Times New Roman"/>
                <a:cs typeface="Times New Roman"/>
              </a:rPr>
              <a:t>ostruzione delle vie </a:t>
            </a:r>
            <a:r>
              <a:rPr sz="2400" b="1" spc="-15" dirty="0">
                <a:latin typeface="Times New Roman"/>
                <a:cs typeface="Times New Roman"/>
              </a:rPr>
              <a:t>aeree </a:t>
            </a:r>
            <a:r>
              <a:rPr sz="2400" b="1" spc="-585" dirty="0">
                <a:latin typeface="Times New Roman"/>
                <a:cs typeface="Times New Roman"/>
              </a:rPr>
              <a:t> </a:t>
            </a:r>
            <a:r>
              <a:rPr sz="2400" b="1" dirty="0">
                <a:latin typeface="Times New Roman"/>
                <a:cs typeface="Times New Roman"/>
              </a:rPr>
              <a:t>da</a:t>
            </a:r>
            <a:r>
              <a:rPr sz="2400" b="1" spc="-5" dirty="0">
                <a:latin typeface="Times New Roman"/>
                <a:cs typeface="Times New Roman"/>
              </a:rPr>
              <a:t> corpo estraneo</a:t>
            </a:r>
            <a:endParaRPr sz="2400" dirty="0">
              <a:latin typeface="Times New Roman"/>
              <a:cs typeface="Times New Roman"/>
            </a:endParaRPr>
          </a:p>
          <a:p>
            <a:pPr marL="207645" indent="-195580">
              <a:lnSpc>
                <a:spcPct val="100000"/>
              </a:lnSpc>
              <a:spcBef>
                <a:spcPts val="340"/>
              </a:spcBef>
              <a:buFont typeface="Times New Roman"/>
              <a:buChar char="•"/>
              <a:tabLst>
                <a:tab pos="208279" algn="l"/>
              </a:tabLst>
            </a:pPr>
            <a:r>
              <a:rPr sz="2400" b="1" spc="-10" dirty="0">
                <a:latin typeface="Times New Roman"/>
                <a:cs typeface="Times New Roman"/>
              </a:rPr>
              <a:t>elettrocuzione</a:t>
            </a:r>
            <a:endParaRPr sz="2400" dirty="0">
              <a:latin typeface="Times New Roman"/>
              <a:cs typeface="Times New Roman"/>
            </a:endParaRPr>
          </a:p>
          <a:p>
            <a:pPr marL="207645" indent="-195580">
              <a:lnSpc>
                <a:spcPct val="100000"/>
              </a:lnSpc>
              <a:spcBef>
                <a:spcPts val="335"/>
              </a:spcBef>
              <a:buFont typeface="Times New Roman"/>
              <a:buChar char="•"/>
              <a:tabLst>
                <a:tab pos="208279" algn="l"/>
              </a:tabLst>
            </a:pPr>
            <a:r>
              <a:rPr sz="2400" b="1" spc="-5" dirty="0">
                <a:latin typeface="Times New Roman"/>
                <a:cs typeface="Times New Roman"/>
              </a:rPr>
              <a:t>overdose</a:t>
            </a:r>
            <a:endParaRPr sz="2400" dirty="0">
              <a:latin typeface="Times New Roman"/>
              <a:cs typeface="Times New Roman"/>
            </a:endParaRPr>
          </a:p>
          <a:p>
            <a:pPr marL="207645" indent="-195580">
              <a:lnSpc>
                <a:spcPct val="100000"/>
              </a:lnSpc>
              <a:spcBef>
                <a:spcPts val="340"/>
              </a:spcBef>
              <a:buFont typeface="Times New Roman"/>
              <a:buChar char="•"/>
              <a:tabLst>
                <a:tab pos="208279" algn="l"/>
              </a:tabLst>
            </a:pPr>
            <a:r>
              <a:rPr sz="2400" b="1" spc="-5" dirty="0">
                <a:latin typeface="Times New Roman"/>
                <a:cs typeface="Times New Roman"/>
              </a:rPr>
              <a:t>annegamento</a:t>
            </a:r>
            <a:endParaRPr sz="2400" dirty="0">
              <a:latin typeface="Times New Roman"/>
              <a:cs typeface="Times New Roman"/>
            </a:endParaRPr>
          </a:p>
          <a:p>
            <a:pPr>
              <a:lnSpc>
                <a:spcPct val="100000"/>
              </a:lnSpc>
            </a:pPr>
            <a:endParaRPr sz="2100" dirty="0">
              <a:latin typeface="Times New Roman"/>
              <a:cs typeface="Times New Roman"/>
            </a:endParaRPr>
          </a:p>
          <a:p>
            <a:pPr marL="19050" marR="455295">
              <a:lnSpc>
                <a:spcPct val="111800"/>
              </a:lnSpc>
              <a:tabLst>
                <a:tab pos="410209" algn="l"/>
                <a:tab pos="1276350" algn="l"/>
                <a:tab pos="2553970" algn="l"/>
                <a:tab pos="4333875" algn="l"/>
                <a:tab pos="4928870" algn="l"/>
                <a:tab pos="7001509" algn="l"/>
              </a:tabLst>
            </a:pPr>
            <a:r>
              <a:rPr sz="2400" i="1" dirty="0">
                <a:latin typeface="Times New Roman"/>
                <a:cs typeface="Times New Roman"/>
              </a:rPr>
              <a:t>Il	r</a:t>
            </a:r>
            <a:r>
              <a:rPr sz="2400" i="1" spc="-5" dirty="0">
                <a:latin typeface="Times New Roman"/>
                <a:cs typeface="Times New Roman"/>
              </a:rPr>
              <a:t>it</a:t>
            </a:r>
            <a:r>
              <a:rPr sz="2400" i="1" dirty="0">
                <a:latin typeface="Times New Roman"/>
                <a:cs typeface="Times New Roman"/>
              </a:rPr>
              <a:t>mo	</a:t>
            </a:r>
            <a:r>
              <a:rPr sz="2400" i="1" spc="-5" dirty="0">
                <a:latin typeface="Times New Roman"/>
                <a:cs typeface="Times New Roman"/>
              </a:rPr>
              <a:t>c</a:t>
            </a:r>
            <a:r>
              <a:rPr sz="2400" i="1" dirty="0">
                <a:latin typeface="Times New Roman"/>
                <a:cs typeface="Times New Roman"/>
              </a:rPr>
              <a:t>a</a:t>
            </a:r>
            <a:r>
              <a:rPr sz="2400" i="1" spc="-90" dirty="0">
                <a:latin typeface="Times New Roman"/>
                <a:cs typeface="Times New Roman"/>
              </a:rPr>
              <a:t>r</a:t>
            </a:r>
            <a:r>
              <a:rPr sz="2400" i="1" dirty="0">
                <a:latin typeface="Times New Roman"/>
                <a:cs typeface="Times New Roman"/>
              </a:rPr>
              <a:t>d</a:t>
            </a:r>
            <a:r>
              <a:rPr sz="2400" i="1" spc="-5" dirty="0">
                <a:latin typeface="Times New Roman"/>
                <a:cs typeface="Times New Roman"/>
              </a:rPr>
              <a:t>i</a:t>
            </a:r>
            <a:r>
              <a:rPr sz="2400" i="1" dirty="0">
                <a:latin typeface="Times New Roman"/>
                <a:cs typeface="Times New Roman"/>
              </a:rPr>
              <a:t>a</a:t>
            </a:r>
            <a:r>
              <a:rPr sz="2400" i="1" spc="-5" dirty="0">
                <a:latin typeface="Times New Roman"/>
                <a:cs typeface="Times New Roman"/>
              </a:rPr>
              <a:t>c</a:t>
            </a:r>
            <a:r>
              <a:rPr sz="2400" i="1" dirty="0">
                <a:latin typeface="Times New Roman"/>
                <a:cs typeface="Times New Roman"/>
              </a:rPr>
              <a:t>o	do</a:t>
            </a:r>
            <a:r>
              <a:rPr sz="2400" i="1" spc="-5" dirty="0">
                <a:latin typeface="Times New Roman"/>
                <a:cs typeface="Times New Roman"/>
              </a:rPr>
              <a:t>c</a:t>
            </a:r>
            <a:r>
              <a:rPr sz="2400" i="1" dirty="0">
                <a:latin typeface="Times New Roman"/>
                <a:cs typeface="Times New Roman"/>
              </a:rPr>
              <a:t>um</a:t>
            </a:r>
            <a:r>
              <a:rPr sz="2400" i="1" spc="-5" dirty="0">
                <a:latin typeface="Times New Roman"/>
                <a:cs typeface="Times New Roman"/>
              </a:rPr>
              <a:t>e</a:t>
            </a:r>
            <a:r>
              <a:rPr sz="2400" i="1" dirty="0">
                <a:latin typeface="Times New Roman"/>
                <a:cs typeface="Times New Roman"/>
              </a:rPr>
              <a:t>n</a:t>
            </a:r>
            <a:r>
              <a:rPr sz="2400" i="1" spc="-5" dirty="0">
                <a:latin typeface="Times New Roman"/>
                <a:cs typeface="Times New Roman"/>
              </a:rPr>
              <a:t>t</a:t>
            </a:r>
            <a:r>
              <a:rPr sz="2400" i="1" dirty="0">
                <a:latin typeface="Times New Roman"/>
                <a:cs typeface="Times New Roman"/>
              </a:rPr>
              <a:t>a</a:t>
            </a:r>
            <a:r>
              <a:rPr sz="2400" i="1" spc="-5" dirty="0">
                <a:latin typeface="Times New Roman"/>
                <a:cs typeface="Times New Roman"/>
              </a:rPr>
              <a:t>t</a:t>
            </a:r>
            <a:r>
              <a:rPr sz="2400" i="1" dirty="0">
                <a:latin typeface="Times New Roman"/>
                <a:cs typeface="Times New Roman"/>
              </a:rPr>
              <a:t>o	p</a:t>
            </a:r>
            <a:r>
              <a:rPr sz="2400" i="1" spc="-5" dirty="0">
                <a:latin typeface="Times New Roman"/>
                <a:cs typeface="Times New Roman"/>
              </a:rPr>
              <a:t>i</a:t>
            </a:r>
            <a:r>
              <a:rPr sz="2400" i="1" dirty="0">
                <a:latin typeface="Times New Roman"/>
                <a:cs typeface="Times New Roman"/>
              </a:rPr>
              <a:t>ù	</a:t>
            </a:r>
            <a:r>
              <a:rPr sz="2400" i="1" spc="-5" dirty="0">
                <a:latin typeface="Times New Roman"/>
                <a:cs typeface="Times New Roman"/>
              </a:rPr>
              <a:t>f</a:t>
            </a:r>
            <a:r>
              <a:rPr sz="2400" i="1" spc="-90" dirty="0">
                <a:latin typeface="Times New Roman"/>
                <a:cs typeface="Times New Roman"/>
              </a:rPr>
              <a:t>r</a:t>
            </a:r>
            <a:r>
              <a:rPr sz="2400" i="1" spc="-5" dirty="0">
                <a:latin typeface="Times New Roman"/>
                <a:cs typeface="Times New Roman"/>
              </a:rPr>
              <a:t>e</a:t>
            </a:r>
            <a:r>
              <a:rPr sz="2400" i="1" dirty="0">
                <a:latin typeface="Times New Roman"/>
                <a:cs typeface="Times New Roman"/>
              </a:rPr>
              <a:t>qu</a:t>
            </a:r>
            <a:r>
              <a:rPr sz="2400" i="1" spc="-5" dirty="0">
                <a:latin typeface="Times New Roman"/>
                <a:cs typeface="Times New Roman"/>
              </a:rPr>
              <a:t>e</a:t>
            </a:r>
            <a:r>
              <a:rPr sz="2400" i="1" dirty="0">
                <a:latin typeface="Times New Roman"/>
                <a:cs typeface="Times New Roman"/>
              </a:rPr>
              <a:t>n</a:t>
            </a:r>
            <a:r>
              <a:rPr sz="2400" i="1" spc="-5" dirty="0">
                <a:latin typeface="Times New Roman"/>
                <a:cs typeface="Times New Roman"/>
              </a:rPr>
              <a:t>te</a:t>
            </a:r>
            <a:r>
              <a:rPr sz="2400" i="1" dirty="0">
                <a:latin typeface="Times New Roman"/>
                <a:cs typeface="Times New Roman"/>
              </a:rPr>
              <a:t>m</a:t>
            </a:r>
            <a:r>
              <a:rPr sz="2400" i="1" spc="-5" dirty="0">
                <a:latin typeface="Times New Roman"/>
                <a:cs typeface="Times New Roman"/>
              </a:rPr>
              <a:t>e</a:t>
            </a:r>
            <a:r>
              <a:rPr sz="2400" i="1" dirty="0">
                <a:latin typeface="Times New Roman"/>
                <a:cs typeface="Times New Roman"/>
              </a:rPr>
              <a:t>n</a:t>
            </a:r>
            <a:r>
              <a:rPr sz="2400" i="1" spc="-5" dirty="0">
                <a:latin typeface="Times New Roman"/>
                <a:cs typeface="Times New Roman"/>
              </a:rPr>
              <a:t>t</a:t>
            </a:r>
            <a:r>
              <a:rPr sz="2400" i="1" dirty="0">
                <a:latin typeface="Times New Roman"/>
                <a:cs typeface="Times New Roman"/>
              </a:rPr>
              <a:t>e	n</a:t>
            </a:r>
            <a:r>
              <a:rPr sz="2400" i="1" spc="-5" dirty="0">
                <a:latin typeface="Times New Roman"/>
                <a:cs typeface="Times New Roman"/>
              </a:rPr>
              <a:t>e</a:t>
            </a:r>
            <a:r>
              <a:rPr sz="2400" i="1" dirty="0">
                <a:latin typeface="Times New Roman"/>
                <a:cs typeface="Times New Roman"/>
              </a:rPr>
              <a:t>g</a:t>
            </a:r>
            <a:r>
              <a:rPr sz="2400" i="1" spc="-5" dirty="0">
                <a:latin typeface="Times New Roman"/>
                <a:cs typeface="Times New Roman"/>
              </a:rPr>
              <a:t>l</a:t>
            </a:r>
            <a:r>
              <a:rPr sz="2400" i="1" dirty="0">
                <a:latin typeface="Times New Roman"/>
                <a:cs typeface="Times New Roman"/>
              </a:rPr>
              <a:t>i  </a:t>
            </a:r>
            <a:r>
              <a:rPr sz="2400" i="1" spc="-15" dirty="0">
                <a:latin typeface="Times New Roman"/>
                <a:cs typeface="Times New Roman"/>
              </a:rPr>
              <a:t>arresti</a:t>
            </a:r>
            <a:r>
              <a:rPr sz="2400" i="1" spc="-5" dirty="0">
                <a:latin typeface="Times New Roman"/>
                <a:cs typeface="Times New Roman"/>
              </a:rPr>
              <a:t> </a:t>
            </a:r>
            <a:r>
              <a:rPr sz="2400" i="1" spc="-15" dirty="0">
                <a:latin typeface="Times New Roman"/>
                <a:cs typeface="Times New Roman"/>
              </a:rPr>
              <a:t>cardiaci</a:t>
            </a:r>
            <a:r>
              <a:rPr sz="2400" i="1" spc="-5" dirty="0">
                <a:latin typeface="Times New Roman"/>
                <a:cs typeface="Times New Roman"/>
              </a:rPr>
              <a:t> </a:t>
            </a:r>
            <a:r>
              <a:rPr sz="2400" i="1" dirty="0">
                <a:latin typeface="Times New Roman"/>
                <a:cs typeface="Times New Roman"/>
              </a:rPr>
              <a:t>è</a:t>
            </a:r>
            <a:r>
              <a:rPr sz="2400" i="1" spc="-5" dirty="0">
                <a:latin typeface="Times New Roman"/>
                <a:cs typeface="Times New Roman"/>
              </a:rPr>
              <a:t> quello</a:t>
            </a:r>
            <a:r>
              <a:rPr sz="2400" i="1" dirty="0">
                <a:latin typeface="Times New Roman"/>
                <a:cs typeface="Times New Roman"/>
              </a:rPr>
              <a:t> di </a:t>
            </a:r>
            <a:r>
              <a:rPr sz="2400" b="1" i="1" spc="-5" dirty="0">
                <a:latin typeface="Times New Roman"/>
                <a:cs typeface="Times New Roman"/>
              </a:rPr>
              <a:t>fibrillazione ventricolare.</a:t>
            </a:r>
            <a:endParaRPr sz="2400" dirty="0">
              <a:latin typeface="Times New Roman"/>
              <a:cs typeface="Times New Roman"/>
            </a:endParaRPr>
          </a:p>
        </p:txBody>
      </p:sp>
      <p:pic>
        <p:nvPicPr>
          <p:cNvPr id="4" name="object 4"/>
          <p:cNvPicPr/>
          <p:nvPr/>
        </p:nvPicPr>
        <p:blipFill>
          <a:blip r:embed="rId2" cstate="print"/>
          <a:stretch>
            <a:fillRect/>
          </a:stretch>
        </p:blipFill>
        <p:spPr>
          <a:xfrm>
            <a:off x="4572000" y="2209800"/>
            <a:ext cx="4210420" cy="3056980"/>
          </a:xfrm>
          <a:prstGeom prst="rect">
            <a:avLst/>
          </a:prstGeom>
        </p:spPr>
      </p:pic>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952974" y="479028"/>
            <a:ext cx="1098550" cy="513080"/>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00B050"/>
                </a:solidFill>
                <a:latin typeface="Times New Roman"/>
                <a:cs typeface="Times New Roman"/>
              </a:rPr>
              <a:t>B.L.S.</a:t>
            </a:r>
            <a:endParaRPr sz="3200">
              <a:latin typeface="Times New Roman"/>
              <a:cs typeface="Times New Roman"/>
            </a:endParaRPr>
          </a:p>
        </p:txBody>
      </p:sp>
      <p:sp>
        <p:nvSpPr>
          <p:cNvPr id="4" name="object 4"/>
          <p:cNvSpPr txBox="1"/>
          <p:nvPr/>
        </p:nvSpPr>
        <p:spPr>
          <a:xfrm>
            <a:off x="409376" y="1064244"/>
            <a:ext cx="1243965" cy="391160"/>
          </a:xfrm>
          <a:prstGeom prst="rect">
            <a:avLst/>
          </a:prstGeom>
        </p:spPr>
        <p:txBody>
          <a:bodyPr vert="horz" wrap="square" lIns="0" tIns="12700" rIns="0" bIns="0" rtlCol="0">
            <a:spAutoFit/>
          </a:bodyPr>
          <a:lstStyle/>
          <a:p>
            <a:pPr marL="12700">
              <a:lnSpc>
                <a:spcPct val="100000"/>
              </a:lnSpc>
              <a:spcBef>
                <a:spcPts val="100"/>
              </a:spcBef>
              <a:tabLst>
                <a:tab pos="266065" algn="l"/>
              </a:tabLst>
            </a:pPr>
            <a:r>
              <a:rPr sz="2400" dirty="0">
                <a:latin typeface="Times New Roman"/>
                <a:cs typeface="Times New Roman"/>
              </a:rPr>
              <a:t>I	</a:t>
            </a:r>
            <a:r>
              <a:rPr sz="2400" spc="-5" dirty="0">
                <a:latin typeface="Times New Roman"/>
                <a:cs typeface="Times New Roman"/>
              </a:rPr>
              <a:t>pazienti</a:t>
            </a:r>
            <a:endParaRPr sz="2400">
              <a:latin typeface="Times New Roman"/>
              <a:cs typeface="Times New Roman"/>
            </a:endParaRPr>
          </a:p>
        </p:txBody>
      </p:sp>
      <p:sp>
        <p:nvSpPr>
          <p:cNvPr id="5" name="object 5"/>
          <p:cNvSpPr txBox="1"/>
          <p:nvPr/>
        </p:nvSpPr>
        <p:spPr>
          <a:xfrm>
            <a:off x="1856405" y="1064244"/>
            <a:ext cx="4181475" cy="391160"/>
          </a:xfrm>
          <a:prstGeom prst="rect">
            <a:avLst/>
          </a:prstGeom>
        </p:spPr>
        <p:txBody>
          <a:bodyPr vert="horz" wrap="square" lIns="0" tIns="12700" rIns="0" bIns="0" rtlCol="0">
            <a:spAutoFit/>
          </a:bodyPr>
          <a:lstStyle/>
          <a:p>
            <a:pPr marL="12700">
              <a:lnSpc>
                <a:spcPct val="100000"/>
              </a:lnSpc>
              <a:spcBef>
                <a:spcPts val="100"/>
              </a:spcBef>
              <a:tabLst>
                <a:tab pos="2136775" algn="l"/>
                <a:tab pos="2762885" algn="l"/>
              </a:tabLst>
            </a:pPr>
            <a:r>
              <a:rPr sz="2400" dirty="0">
                <a:latin typeface="Times New Roman"/>
                <a:cs typeface="Times New Roman"/>
              </a:rPr>
              <a:t>non</a:t>
            </a:r>
            <a:r>
              <a:rPr sz="2400" spc="5" dirty="0">
                <a:latin typeface="Times New Roman"/>
                <a:cs typeface="Times New Roman"/>
              </a:rPr>
              <a:t> </a:t>
            </a:r>
            <a:r>
              <a:rPr sz="2400" spc="-5" dirty="0">
                <a:latin typeface="Times New Roman"/>
                <a:cs typeface="Times New Roman"/>
              </a:rPr>
              <a:t>cardiopatici	noti	solitamente</a:t>
            </a:r>
            <a:endParaRPr sz="2400">
              <a:latin typeface="Times New Roman"/>
              <a:cs typeface="Times New Roman"/>
            </a:endParaRPr>
          </a:p>
        </p:txBody>
      </p:sp>
      <p:sp>
        <p:nvSpPr>
          <p:cNvPr id="6" name="object 6"/>
          <p:cNvSpPr txBox="1">
            <a:spLocks noGrp="1"/>
          </p:cNvSpPr>
          <p:nvPr>
            <p:ph type="body" idx="1"/>
          </p:nvPr>
        </p:nvSpPr>
        <p:spPr>
          <a:prstGeom prst="rect">
            <a:avLst/>
          </a:prstGeom>
        </p:spPr>
        <p:txBody>
          <a:bodyPr vert="horz" wrap="square" lIns="0" tIns="43180" rIns="0" bIns="0" rtlCol="0">
            <a:spAutoFit/>
          </a:bodyPr>
          <a:lstStyle/>
          <a:p>
            <a:pPr marL="55244" marR="2874010">
              <a:lnSpc>
                <a:spcPts val="2700"/>
              </a:lnSpc>
              <a:spcBef>
                <a:spcPts val="340"/>
              </a:spcBef>
              <a:tabLst>
                <a:tab pos="1087755" algn="l"/>
                <a:tab pos="1460500" algn="l"/>
                <a:tab pos="2865755" algn="l"/>
                <a:tab pos="3441065" algn="l"/>
                <a:tab pos="3796665" algn="l"/>
                <a:tab pos="4524375" algn="l"/>
                <a:tab pos="4913630" algn="l"/>
              </a:tabLst>
            </a:pPr>
            <a:r>
              <a:rPr spc="-5" dirty="0"/>
              <a:t>negano	la	possibilità	che	</a:t>
            </a:r>
            <a:r>
              <a:rPr dirty="0"/>
              <a:t>si	</a:t>
            </a:r>
            <a:r>
              <a:rPr spc="-5" dirty="0"/>
              <a:t>tratti	</a:t>
            </a:r>
            <a:r>
              <a:rPr dirty="0"/>
              <a:t>di	un </a:t>
            </a:r>
            <a:r>
              <a:rPr spc="5" dirty="0"/>
              <a:t> </a:t>
            </a:r>
            <a:r>
              <a:rPr spc="-5" dirty="0"/>
              <a:t>problema cardiaco, </a:t>
            </a:r>
            <a:r>
              <a:rPr dirty="0"/>
              <a:t>e </a:t>
            </a:r>
            <a:r>
              <a:rPr spc="-5" dirty="0"/>
              <a:t>chiamano mediamente </a:t>
            </a:r>
            <a:r>
              <a:rPr u="heavy" dirty="0">
                <a:uFill>
                  <a:solidFill>
                    <a:srgbClr val="000000"/>
                  </a:solidFill>
                </a:uFill>
              </a:rPr>
              <a:t>3 </a:t>
            </a:r>
            <a:r>
              <a:rPr spc="-585" dirty="0"/>
              <a:t> </a:t>
            </a:r>
            <a:r>
              <a:rPr u="heavy" dirty="0">
                <a:uFill>
                  <a:solidFill>
                    <a:srgbClr val="000000"/>
                  </a:solidFill>
                </a:uFill>
              </a:rPr>
              <a:t>ore</a:t>
            </a:r>
            <a:r>
              <a:rPr spc="-5" dirty="0"/>
              <a:t> </a:t>
            </a:r>
            <a:r>
              <a:rPr dirty="0"/>
              <a:t>dopo </a:t>
            </a:r>
            <a:r>
              <a:rPr spc="-10" dirty="0"/>
              <a:t>l’insorgenza</a:t>
            </a:r>
            <a:r>
              <a:rPr spc="-5" dirty="0"/>
              <a:t> dei sintomi.</a:t>
            </a:r>
          </a:p>
          <a:p>
            <a:pPr>
              <a:lnSpc>
                <a:spcPct val="100000"/>
              </a:lnSpc>
              <a:spcBef>
                <a:spcPts val="30"/>
              </a:spcBef>
            </a:pPr>
            <a:endParaRPr sz="2800"/>
          </a:p>
          <a:p>
            <a:pPr marL="3050540" marR="913765" indent="-2890520">
              <a:lnSpc>
                <a:spcPts val="2700"/>
              </a:lnSpc>
            </a:pPr>
            <a:r>
              <a:rPr b="1" dirty="0">
                <a:solidFill>
                  <a:srgbClr val="333399"/>
                </a:solidFill>
                <a:latin typeface="Times New Roman"/>
                <a:cs typeface="Times New Roman"/>
              </a:rPr>
              <a:t>N</a:t>
            </a:r>
            <a:r>
              <a:rPr b="1" spc="-5" dirty="0">
                <a:solidFill>
                  <a:srgbClr val="333399"/>
                </a:solidFill>
                <a:latin typeface="Times New Roman"/>
                <a:cs typeface="Times New Roman"/>
              </a:rPr>
              <a:t>O</a:t>
            </a:r>
            <a:r>
              <a:rPr b="1" dirty="0">
                <a:solidFill>
                  <a:srgbClr val="333399"/>
                </a:solidFill>
                <a:latin typeface="Times New Roman"/>
                <a:cs typeface="Times New Roman"/>
              </a:rPr>
              <a:t>N</a:t>
            </a:r>
            <a:r>
              <a:rPr b="1" spc="-45" dirty="0">
                <a:solidFill>
                  <a:srgbClr val="333399"/>
                </a:solidFill>
                <a:latin typeface="Times New Roman"/>
                <a:cs typeface="Times New Roman"/>
              </a:rPr>
              <a:t> </a:t>
            </a:r>
            <a:r>
              <a:rPr b="1" dirty="0">
                <a:solidFill>
                  <a:srgbClr val="333399"/>
                </a:solidFill>
                <a:latin typeface="Times New Roman"/>
                <a:cs typeface="Times New Roman"/>
              </a:rPr>
              <a:t>TUTTI </a:t>
            </a:r>
            <a:r>
              <a:rPr b="1" spc="-5" dirty="0">
                <a:solidFill>
                  <a:srgbClr val="333399"/>
                </a:solidFill>
                <a:latin typeface="Times New Roman"/>
                <a:cs typeface="Times New Roman"/>
              </a:rPr>
              <a:t>G</a:t>
            </a:r>
            <a:r>
              <a:rPr b="1" dirty="0">
                <a:solidFill>
                  <a:srgbClr val="333399"/>
                </a:solidFill>
                <a:latin typeface="Times New Roman"/>
                <a:cs typeface="Times New Roman"/>
              </a:rPr>
              <a:t>LI IN</a:t>
            </a:r>
            <a:r>
              <a:rPr b="1" spc="-180" dirty="0">
                <a:solidFill>
                  <a:srgbClr val="333399"/>
                </a:solidFill>
                <a:latin typeface="Times New Roman"/>
                <a:cs typeface="Times New Roman"/>
              </a:rPr>
              <a:t>F</a:t>
            </a:r>
            <a:r>
              <a:rPr b="1" dirty="0">
                <a:solidFill>
                  <a:srgbClr val="333399"/>
                </a:solidFill>
                <a:latin typeface="Times New Roman"/>
                <a:cs typeface="Times New Roman"/>
              </a:rPr>
              <a:t>A</a:t>
            </a:r>
            <a:r>
              <a:rPr b="1" spc="-85" dirty="0">
                <a:solidFill>
                  <a:srgbClr val="333399"/>
                </a:solidFill>
                <a:latin typeface="Times New Roman"/>
                <a:cs typeface="Times New Roman"/>
              </a:rPr>
              <a:t>R</a:t>
            </a:r>
            <a:r>
              <a:rPr b="1" dirty="0">
                <a:solidFill>
                  <a:srgbClr val="333399"/>
                </a:solidFill>
                <a:latin typeface="Times New Roman"/>
                <a:cs typeface="Times New Roman"/>
              </a:rPr>
              <a:t>TI </a:t>
            </a:r>
            <a:r>
              <a:rPr b="1" spc="-5" dirty="0">
                <a:solidFill>
                  <a:srgbClr val="333399"/>
                </a:solidFill>
                <a:latin typeface="Times New Roman"/>
                <a:cs typeface="Times New Roman"/>
              </a:rPr>
              <a:t>PO</a:t>
            </a:r>
            <a:r>
              <a:rPr b="1" spc="-85" dirty="0">
                <a:solidFill>
                  <a:srgbClr val="333399"/>
                </a:solidFill>
                <a:latin typeface="Times New Roman"/>
                <a:cs typeface="Times New Roman"/>
              </a:rPr>
              <a:t>R</a:t>
            </a:r>
            <a:r>
              <a:rPr b="1" spc="-180" dirty="0">
                <a:solidFill>
                  <a:srgbClr val="333399"/>
                </a:solidFill>
                <a:latin typeface="Times New Roman"/>
                <a:cs typeface="Times New Roman"/>
              </a:rPr>
              <a:t>T</a:t>
            </a:r>
            <a:r>
              <a:rPr b="1" dirty="0">
                <a:solidFill>
                  <a:srgbClr val="333399"/>
                </a:solidFill>
                <a:latin typeface="Times New Roman"/>
                <a:cs typeface="Times New Roman"/>
              </a:rPr>
              <a:t>ANO</a:t>
            </a:r>
            <a:r>
              <a:rPr b="1" spc="-135" dirty="0">
                <a:solidFill>
                  <a:srgbClr val="333399"/>
                </a:solidFill>
                <a:latin typeface="Times New Roman"/>
                <a:cs typeface="Times New Roman"/>
              </a:rPr>
              <a:t> </a:t>
            </a:r>
            <a:r>
              <a:rPr b="1" dirty="0">
                <a:solidFill>
                  <a:srgbClr val="333399"/>
                </a:solidFill>
                <a:latin typeface="Times New Roman"/>
                <a:cs typeface="Times New Roman"/>
              </a:rPr>
              <a:t>AL</a:t>
            </a:r>
            <a:r>
              <a:rPr b="1" spc="-225" dirty="0">
                <a:solidFill>
                  <a:srgbClr val="333399"/>
                </a:solidFill>
                <a:latin typeface="Times New Roman"/>
                <a:cs typeface="Times New Roman"/>
              </a:rPr>
              <a:t>L</a:t>
            </a:r>
            <a:r>
              <a:rPr b="1" dirty="0">
                <a:solidFill>
                  <a:srgbClr val="333399"/>
                </a:solidFill>
                <a:latin typeface="Times New Roman"/>
                <a:cs typeface="Times New Roman"/>
              </a:rPr>
              <a:t>’ARRES</a:t>
            </a:r>
            <a:r>
              <a:rPr b="1" spc="-45" dirty="0">
                <a:solidFill>
                  <a:srgbClr val="333399"/>
                </a:solidFill>
                <a:latin typeface="Times New Roman"/>
                <a:cs typeface="Times New Roman"/>
              </a:rPr>
              <a:t>T</a:t>
            </a:r>
            <a:r>
              <a:rPr b="1" dirty="0">
                <a:solidFill>
                  <a:srgbClr val="333399"/>
                </a:solidFill>
                <a:latin typeface="Times New Roman"/>
                <a:cs typeface="Times New Roman"/>
              </a:rPr>
              <a:t>O  CARDIACO</a:t>
            </a:r>
          </a:p>
          <a:p>
            <a:pPr>
              <a:lnSpc>
                <a:spcPct val="100000"/>
              </a:lnSpc>
              <a:spcBef>
                <a:spcPts val="10"/>
              </a:spcBef>
            </a:pPr>
            <a:endParaRPr sz="2200">
              <a:latin typeface="Times New Roman"/>
              <a:cs typeface="Times New Roman"/>
            </a:endParaRPr>
          </a:p>
          <a:p>
            <a:pPr marL="12700" marR="5080">
              <a:lnSpc>
                <a:spcPts val="2700"/>
              </a:lnSpc>
              <a:tabLst>
                <a:tab pos="1180465" algn="l"/>
                <a:tab pos="1941830" algn="l"/>
                <a:tab pos="2686685" algn="l"/>
                <a:tab pos="3498850" algn="l"/>
                <a:tab pos="4040504" algn="l"/>
                <a:tab pos="4937760" algn="l"/>
                <a:tab pos="5022215" algn="l"/>
                <a:tab pos="5462270" algn="l"/>
                <a:tab pos="7671434" algn="l"/>
                <a:tab pos="7713345" algn="l"/>
              </a:tabLst>
            </a:pPr>
            <a:r>
              <a:rPr spc="-5" dirty="0"/>
              <a:t>anzi</a:t>
            </a:r>
            <a:r>
              <a:rPr spc="5" dirty="0"/>
              <a:t> </a:t>
            </a:r>
            <a:r>
              <a:rPr spc="-5" dirty="0"/>
              <a:t>solo</a:t>
            </a:r>
            <a:r>
              <a:rPr spc="10" dirty="0"/>
              <a:t> </a:t>
            </a:r>
            <a:r>
              <a:rPr dirty="0"/>
              <a:t>una</a:t>
            </a:r>
            <a:r>
              <a:rPr spc="10" dirty="0"/>
              <a:t> </a:t>
            </a:r>
            <a:r>
              <a:rPr spc="-5" dirty="0"/>
              <a:t>piccolissima</a:t>
            </a:r>
            <a:r>
              <a:rPr spc="5" dirty="0"/>
              <a:t> </a:t>
            </a:r>
            <a:r>
              <a:rPr spc="-5" dirty="0"/>
              <a:t>percentuale;	ma	dal</a:t>
            </a:r>
            <a:r>
              <a:rPr spc="5" dirty="0"/>
              <a:t> </a:t>
            </a:r>
            <a:r>
              <a:rPr spc="-5" dirty="0"/>
              <a:t>momento</a:t>
            </a:r>
            <a:r>
              <a:rPr spc="10" dirty="0"/>
              <a:t> </a:t>
            </a:r>
            <a:r>
              <a:rPr spc="-5" dirty="0"/>
              <a:t>che		la </a:t>
            </a:r>
            <a:r>
              <a:rPr dirty="0"/>
              <a:t> </a:t>
            </a:r>
            <a:r>
              <a:rPr spc="-5" dirty="0"/>
              <a:t>maggior	parte	delle	morti	per	arresto		cardiaco avvengono </a:t>
            </a:r>
            <a:r>
              <a:rPr dirty="0"/>
              <a:t>fuori </a:t>
            </a:r>
            <a:r>
              <a:rPr spc="5" dirty="0"/>
              <a:t> </a:t>
            </a:r>
            <a:r>
              <a:rPr spc="-5" dirty="0"/>
              <a:t>dall’ospedale entro</a:t>
            </a:r>
            <a:r>
              <a:rPr dirty="0"/>
              <a:t> 2</a:t>
            </a:r>
            <a:r>
              <a:rPr spc="5" dirty="0"/>
              <a:t> </a:t>
            </a:r>
            <a:r>
              <a:rPr dirty="0"/>
              <a:t>ore</a:t>
            </a:r>
            <a:r>
              <a:rPr spc="-5" dirty="0"/>
              <a:t> dall’insorgenza dei</a:t>
            </a:r>
            <a:r>
              <a:rPr dirty="0"/>
              <a:t> </a:t>
            </a:r>
            <a:r>
              <a:rPr spc="-5" dirty="0"/>
              <a:t>sintomi,</a:t>
            </a:r>
            <a:r>
              <a:rPr dirty="0"/>
              <a:t> è</a:t>
            </a:r>
            <a:r>
              <a:rPr spc="-5" dirty="0"/>
              <a:t> possibile</a:t>
            </a:r>
            <a:r>
              <a:rPr dirty="0"/>
              <a:t> </a:t>
            </a:r>
            <a:r>
              <a:rPr spc="-5" dirty="0"/>
              <a:t>che </a:t>
            </a:r>
            <a:r>
              <a:rPr dirty="0"/>
              <a:t> </a:t>
            </a:r>
            <a:r>
              <a:rPr spc="-5" dirty="0"/>
              <a:t>l’arresto</a:t>
            </a:r>
            <a:r>
              <a:rPr spc="15" dirty="0"/>
              <a:t> </a:t>
            </a:r>
            <a:r>
              <a:rPr spc="-5" dirty="0"/>
              <a:t>avvenga</a:t>
            </a:r>
            <a:r>
              <a:rPr spc="10" dirty="0"/>
              <a:t> </a:t>
            </a:r>
            <a:r>
              <a:rPr spc="-5" dirty="0"/>
              <a:t>durante</a:t>
            </a:r>
            <a:r>
              <a:rPr spc="15" dirty="0"/>
              <a:t> </a:t>
            </a:r>
            <a:r>
              <a:rPr spc="-5" dirty="0"/>
              <a:t>il</a:t>
            </a:r>
            <a:r>
              <a:rPr spc="10" dirty="0"/>
              <a:t> </a:t>
            </a:r>
            <a:r>
              <a:rPr spc="-5" dirty="0"/>
              <a:t>tragitto</a:t>
            </a:r>
            <a:r>
              <a:rPr spc="15" dirty="0"/>
              <a:t> </a:t>
            </a:r>
            <a:r>
              <a:rPr spc="-5" dirty="0"/>
              <a:t>verso</a:t>
            </a:r>
            <a:r>
              <a:rPr spc="20" dirty="0"/>
              <a:t> </a:t>
            </a:r>
            <a:r>
              <a:rPr spc="-5" dirty="0"/>
              <a:t>l’ospedale,</a:t>
            </a:r>
            <a:r>
              <a:rPr spc="15" dirty="0"/>
              <a:t> </a:t>
            </a:r>
            <a:r>
              <a:rPr dirty="0"/>
              <a:t>e</a:t>
            </a:r>
            <a:r>
              <a:rPr spc="10" dirty="0"/>
              <a:t> </a:t>
            </a:r>
            <a:r>
              <a:rPr spc="-5" dirty="0"/>
              <a:t>quindi	</a:t>
            </a:r>
            <a:r>
              <a:rPr dirty="0"/>
              <a:t>si</a:t>
            </a:r>
            <a:r>
              <a:rPr spc="-85" dirty="0"/>
              <a:t> </a:t>
            </a:r>
            <a:r>
              <a:rPr spc="-5" dirty="0"/>
              <a:t>deve </a:t>
            </a:r>
            <a:r>
              <a:rPr spc="-585" dirty="0"/>
              <a:t> </a:t>
            </a:r>
            <a:r>
              <a:rPr spc="-5" dirty="0"/>
              <a:t>evitare </a:t>
            </a:r>
            <a:r>
              <a:rPr dirty="0"/>
              <a:t>di </a:t>
            </a:r>
            <a:r>
              <a:rPr spc="-5" dirty="0"/>
              <a:t>portare con</a:t>
            </a:r>
            <a:r>
              <a:rPr spc="5" dirty="0"/>
              <a:t> </a:t>
            </a:r>
            <a:r>
              <a:rPr spc="-5" dirty="0"/>
              <a:t>la propria</a:t>
            </a:r>
            <a:r>
              <a:rPr dirty="0"/>
              <a:t> </a:t>
            </a:r>
            <a:r>
              <a:rPr spc="-5" dirty="0"/>
              <a:t>vettura il</a:t>
            </a:r>
            <a:r>
              <a:rPr dirty="0"/>
              <a:t> </a:t>
            </a:r>
            <a:r>
              <a:rPr spc="-5" dirty="0"/>
              <a:t>paziente in</a:t>
            </a:r>
            <a:r>
              <a:rPr spc="5" dirty="0"/>
              <a:t> </a:t>
            </a:r>
            <a:r>
              <a:rPr spc="-5" dirty="0"/>
              <a:t>ospedale: </a:t>
            </a:r>
            <a:r>
              <a:rPr dirty="0"/>
              <a:t> </a:t>
            </a:r>
            <a:r>
              <a:rPr dirty="0">
                <a:solidFill>
                  <a:srgbClr val="FF0000"/>
                </a:solidFill>
              </a:rPr>
              <a:t>CHIAMARE</a:t>
            </a:r>
            <a:r>
              <a:rPr spc="-10" dirty="0">
                <a:solidFill>
                  <a:srgbClr val="FF0000"/>
                </a:solidFill>
              </a:rPr>
              <a:t> </a:t>
            </a:r>
            <a:r>
              <a:rPr dirty="0">
                <a:solidFill>
                  <a:srgbClr val="FF0000"/>
                </a:solidFill>
              </a:rPr>
              <a:t>IL</a:t>
            </a:r>
            <a:r>
              <a:rPr spc="-90" dirty="0">
                <a:solidFill>
                  <a:srgbClr val="FF0000"/>
                </a:solidFill>
              </a:rPr>
              <a:t> </a:t>
            </a:r>
            <a:r>
              <a:rPr spc="-25" dirty="0">
                <a:solidFill>
                  <a:srgbClr val="FF0000"/>
                </a:solidFill>
              </a:rPr>
              <a:t>112</a:t>
            </a:r>
            <a:r>
              <a:rPr spc="-25" dirty="0"/>
              <a:t>.</a:t>
            </a:r>
          </a:p>
        </p:txBody>
      </p:sp>
      <p:pic>
        <p:nvPicPr>
          <p:cNvPr id="7" name="object 7"/>
          <p:cNvPicPr/>
          <p:nvPr/>
        </p:nvPicPr>
        <p:blipFill>
          <a:blip r:embed="rId2" cstate="print"/>
          <a:stretch>
            <a:fillRect/>
          </a:stretch>
        </p:blipFill>
        <p:spPr>
          <a:xfrm>
            <a:off x="6529656" y="869950"/>
            <a:ext cx="2179100" cy="1450092"/>
          </a:xfrm>
          <a:prstGeom prst="rect">
            <a:avLst/>
          </a:prstGeom>
        </p:spPr>
      </p:pic>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52450" y="677109"/>
            <a:ext cx="7353934" cy="1433830"/>
          </a:xfrm>
          <a:prstGeom prst="rect">
            <a:avLst/>
          </a:prstGeom>
        </p:spPr>
        <p:txBody>
          <a:bodyPr vert="horz" wrap="square" lIns="0" tIns="90170" rIns="0" bIns="0" rtlCol="0">
            <a:spAutoFit/>
          </a:bodyPr>
          <a:lstStyle/>
          <a:p>
            <a:pPr marL="52069" marR="5080" indent="-40005" algn="just">
              <a:lnSpc>
                <a:spcPct val="77600"/>
              </a:lnSpc>
              <a:spcBef>
                <a:spcPts val="710"/>
              </a:spcBef>
            </a:pPr>
            <a:r>
              <a:rPr sz="2250" spc="-30" dirty="0">
                <a:latin typeface="Arial MT"/>
                <a:cs typeface="Arial MT"/>
              </a:rPr>
              <a:t>Tra</a:t>
            </a:r>
            <a:r>
              <a:rPr sz="2250" spc="-25" dirty="0">
                <a:latin typeface="Arial MT"/>
                <a:cs typeface="Arial MT"/>
              </a:rPr>
              <a:t> </a:t>
            </a:r>
            <a:r>
              <a:rPr sz="2250" dirty="0">
                <a:latin typeface="Arial MT"/>
                <a:cs typeface="Arial MT"/>
              </a:rPr>
              <a:t>gli</a:t>
            </a:r>
            <a:r>
              <a:rPr sz="2250" spc="5" dirty="0">
                <a:latin typeface="Arial MT"/>
                <a:cs typeface="Arial MT"/>
              </a:rPr>
              <a:t> </a:t>
            </a:r>
            <a:r>
              <a:rPr sz="2250" dirty="0">
                <a:latin typeface="Arial MT"/>
                <a:cs typeface="Arial MT"/>
              </a:rPr>
              <a:t>scopi</a:t>
            </a:r>
            <a:r>
              <a:rPr sz="2250" spc="5" dirty="0">
                <a:latin typeface="Arial MT"/>
                <a:cs typeface="Arial MT"/>
              </a:rPr>
              <a:t> </a:t>
            </a:r>
            <a:r>
              <a:rPr sz="2250" dirty="0">
                <a:latin typeface="Arial MT"/>
                <a:cs typeface="Arial MT"/>
              </a:rPr>
              <a:t>del</a:t>
            </a:r>
            <a:r>
              <a:rPr sz="2250" spc="5" dirty="0">
                <a:latin typeface="Arial MT"/>
                <a:cs typeface="Arial MT"/>
              </a:rPr>
              <a:t> </a:t>
            </a:r>
            <a:r>
              <a:rPr sz="2250" dirty="0">
                <a:latin typeface="Arial MT"/>
                <a:cs typeface="Arial MT"/>
              </a:rPr>
              <a:t>BLS</a:t>
            </a:r>
            <a:r>
              <a:rPr sz="2250" spc="5" dirty="0">
                <a:latin typeface="Arial MT"/>
                <a:cs typeface="Arial MT"/>
              </a:rPr>
              <a:t> </a:t>
            </a:r>
            <a:r>
              <a:rPr sz="2250" dirty="0">
                <a:latin typeface="Arial MT"/>
                <a:cs typeface="Arial MT"/>
              </a:rPr>
              <a:t>vi</a:t>
            </a:r>
            <a:r>
              <a:rPr sz="2250" spc="5" dirty="0">
                <a:latin typeface="Arial MT"/>
                <a:cs typeface="Arial MT"/>
              </a:rPr>
              <a:t> </a:t>
            </a:r>
            <a:r>
              <a:rPr sz="2250" dirty="0">
                <a:latin typeface="Arial MT"/>
                <a:cs typeface="Arial MT"/>
              </a:rPr>
              <a:t>è</a:t>
            </a:r>
            <a:r>
              <a:rPr sz="2250" spc="5" dirty="0">
                <a:latin typeface="Arial MT"/>
                <a:cs typeface="Arial MT"/>
              </a:rPr>
              <a:t> </a:t>
            </a:r>
            <a:r>
              <a:rPr sz="2250" dirty="0">
                <a:latin typeface="Arial MT"/>
                <a:cs typeface="Arial MT"/>
              </a:rPr>
              <a:t>anche</a:t>
            </a:r>
            <a:r>
              <a:rPr sz="2250" spc="5" dirty="0">
                <a:latin typeface="Arial MT"/>
                <a:cs typeface="Arial MT"/>
              </a:rPr>
              <a:t> </a:t>
            </a:r>
            <a:r>
              <a:rPr sz="2250" dirty="0">
                <a:latin typeface="Arial MT"/>
                <a:cs typeface="Arial MT"/>
              </a:rPr>
              <a:t>quello</a:t>
            </a:r>
            <a:r>
              <a:rPr sz="2250" spc="5" dirty="0">
                <a:latin typeface="Arial MT"/>
                <a:cs typeface="Arial MT"/>
              </a:rPr>
              <a:t> </a:t>
            </a:r>
            <a:r>
              <a:rPr sz="2250" dirty="0">
                <a:latin typeface="Arial MT"/>
                <a:cs typeface="Arial MT"/>
              </a:rPr>
              <a:t>di</a:t>
            </a:r>
            <a:r>
              <a:rPr sz="2250" spc="5" dirty="0">
                <a:latin typeface="Arial MT"/>
                <a:cs typeface="Arial MT"/>
              </a:rPr>
              <a:t> </a:t>
            </a:r>
            <a:r>
              <a:rPr sz="2250" dirty="0">
                <a:latin typeface="Arial MT"/>
                <a:cs typeface="Arial MT"/>
              </a:rPr>
              <a:t>prevenire </a:t>
            </a:r>
            <a:r>
              <a:rPr sz="2250" spc="5" dirty="0">
                <a:latin typeface="Arial MT"/>
                <a:cs typeface="Arial MT"/>
              </a:rPr>
              <a:t> </a:t>
            </a:r>
            <a:r>
              <a:rPr sz="2250" dirty="0">
                <a:latin typeface="Arial MT"/>
                <a:cs typeface="Arial MT"/>
              </a:rPr>
              <a:t>l’arresto</a:t>
            </a:r>
            <a:r>
              <a:rPr sz="2250" spc="5" dirty="0">
                <a:latin typeface="Arial MT"/>
                <a:cs typeface="Arial MT"/>
              </a:rPr>
              <a:t> </a:t>
            </a:r>
            <a:r>
              <a:rPr sz="2250" dirty="0">
                <a:latin typeface="Arial MT"/>
                <a:cs typeface="Arial MT"/>
              </a:rPr>
              <a:t>cardiaco,</a:t>
            </a:r>
            <a:r>
              <a:rPr sz="2250" spc="5" dirty="0">
                <a:latin typeface="Arial MT"/>
                <a:cs typeface="Arial MT"/>
              </a:rPr>
              <a:t> </a:t>
            </a:r>
            <a:r>
              <a:rPr sz="2250" spc="-5" dirty="0">
                <a:latin typeface="Arial MT"/>
                <a:cs typeface="Arial MT"/>
              </a:rPr>
              <a:t>diffondendo</a:t>
            </a:r>
            <a:r>
              <a:rPr sz="2250" dirty="0">
                <a:latin typeface="Arial MT"/>
                <a:cs typeface="Arial MT"/>
              </a:rPr>
              <a:t> la</a:t>
            </a:r>
            <a:r>
              <a:rPr sz="2250" spc="5" dirty="0">
                <a:latin typeface="Arial MT"/>
                <a:cs typeface="Arial MT"/>
              </a:rPr>
              <a:t> </a:t>
            </a:r>
            <a:r>
              <a:rPr sz="2250" dirty="0">
                <a:latin typeface="Arial MT"/>
                <a:cs typeface="Arial MT"/>
              </a:rPr>
              <a:t>prevenzione</a:t>
            </a:r>
            <a:r>
              <a:rPr sz="2250" spc="5" dirty="0">
                <a:latin typeface="Arial MT"/>
                <a:cs typeface="Arial MT"/>
              </a:rPr>
              <a:t> </a:t>
            </a:r>
            <a:r>
              <a:rPr sz="2250" dirty="0">
                <a:latin typeface="Arial MT"/>
                <a:cs typeface="Arial MT"/>
              </a:rPr>
              <a:t>e</a:t>
            </a:r>
            <a:r>
              <a:rPr sz="2250" spc="5" dirty="0">
                <a:latin typeface="Arial MT"/>
                <a:cs typeface="Arial MT"/>
              </a:rPr>
              <a:t> </a:t>
            </a:r>
            <a:r>
              <a:rPr sz="2250" dirty="0">
                <a:latin typeface="Arial MT"/>
                <a:cs typeface="Arial MT"/>
              </a:rPr>
              <a:t>la </a:t>
            </a:r>
            <a:r>
              <a:rPr sz="2250" spc="5" dirty="0">
                <a:latin typeface="Arial MT"/>
                <a:cs typeface="Arial MT"/>
              </a:rPr>
              <a:t> </a:t>
            </a:r>
            <a:r>
              <a:rPr sz="2250" dirty="0">
                <a:latin typeface="Arial MT"/>
                <a:cs typeface="Arial MT"/>
              </a:rPr>
              <a:t>conoscenza</a:t>
            </a:r>
            <a:r>
              <a:rPr sz="2250" spc="5" dirty="0">
                <a:latin typeface="Arial MT"/>
                <a:cs typeface="Arial MT"/>
              </a:rPr>
              <a:t> </a:t>
            </a:r>
            <a:r>
              <a:rPr sz="2250" dirty="0">
                <a:latin typeface="Arial MT"/>
                <a:cs typeface="Arial MT"/>
              </a:rPr>
              <a:t>dei</a:t>
            </a:r>
            <a:r>
              <a:rPr sz="2250" spc="5" dirty="0">
                <a:latin typeface="Arial MT"/>
                <a:cs typeface="Arial MT"/>
              </a:rPr>
              <a:t> </a:t>
            </a:r>
            <a:r>
              <a:rPr sz="2250" dirty="0">
                <a:latin typeface="Arial MT"/>
                <a:cs typeface="Arial MT"/>
              </a:rPr>
              <a:t>fattori</a:t>
            </a:r>
            <a:r>
              <a:rPr sz="2250" spc="5" dirty="0">
                <a:latin typeface="Arial MT"/>
                <a:cs typeface="Arial MT"/>
              </a:rPr>
              <a:t> </a:t>
            </a:r>
            <a:r>
              <a:rPr sz="2250" dirty="0">
                <a:latin typeface="Arial MT"/>
                <a:cs typeface="Arial MT"/>
              </a:rPr>
              <a:t>di</a:t>
            </a:r>
            <a:r>
              <a:rPr sz="2250" spc="5" dirty="0">
                <a:latin typeface="Arial MT"/>
                <a:cs typeface="Arial MT"/>
              </a:rPr>
              <a:t> </a:t>
            </a:r>
            <a:r>
              <a:rPr sz="2250" dirty="0">
                <a:latin typeface="Arial MT"/>
                <a:cs typeface="Arial MT"/>
              </a:rPr>
              <a:t>rischio</a:t>
            </a:r>
            <a:r>
              <a:rPr sz="2250" spc="5" dirty="0">
                <a:latin typeface="Arial MT"/>
                <a:cs typeface="Arial MT"/>
              </a:rPr>
              <a:t> </a:t>
            </a:r>
            <a:r>
              <a:rPr sz="2250" dirty="0">
                <a:latin typeface="Arial MT"/>
                <a:cs typeface="Arial MT"/>
              </a:rPr>
              <a:t>per</a:t>
            </a:r>
            <a:r>
              <a:rPr sz="2250" spc="5" dirty="0">
                <a:latin typeface="Arial MT"/>
                <a:cs typeface="Arial MT"/>
              </a:rPr>
              <a:t> </a:t>
            </a:r>
            <a:r>
              <a:rPr sz="2250" dirty="0">
                <a:latin typeface="Arial MT"/>
                <a:cs typeface="Arial MT"/>
              </a:rPr>
              <a:t>la</a:t>
            </a:r>
            <a:r>
              <a:rPr sz="2250" spc="5" dirty="0">
                <a:latin typeface="Arial MT"/>
                <a:cs typeface="Arial MT"/>
              </a:rPr>
              <a:t> </a:t>
            </a:r>
            <a:r>
              <a:rPr sz="2250" b="1" dirty="0">
                <a:latin typeface="Arial"/>
                <a:cs typeface="Arial"/>
              </a:rPr>
              <a:t>malattia </a:t>
            </a:r>
            <a:r>
              <a:rPr sz="2250" b="1" spc="5" dirty="0">
                <a:latin typeface="Arial"/>
                <a:cs typeface="Arial"/>
              </a:rPr>
              <a:t> </a:t>
            </a:r>
            <a:r>
              <a:rPr sz="2250" b="1" dirty="0">
                <a:latin typeface="Arial"/>
                <a:cs typeface="Arial"/>
              </a:rPr>
              <a:t>aterosclerotica e </a:t>
            </a:r>
            <a:r>
              <a:rPr sz="2250" b="1" spc="-5" dirty="0">
                <a:latin typeface="Arial"/>
                <a:cs typeface="Arial"/>
              </a:rPr>
              <a:t>l’infarto</a:t>
            </a:r>
            <a:r>
              <a:rPr sz="2250" spc="-5" dirty="0">
                <a:latin typeface="Arial MT"/>
                <a:cs typeface="Arial MT"/>
              </a:rPr>
              <a:t>. </a:t>
            </a:r>
            <a:r>
              <a:rPr sz="2250" dirty="0">
                <a:latin typeface="Arial MT"/>
                <a:cs typeface="Arial MT"/>
              </a:rPr>
              <a:t>I maggiori </a:t>
            </a:r>
            <a:r>
              <a:rPr sz="2250" b="1" dirty="0">
                <a:latin typeface="Arial"/>
                <a:cs typeface="Arial"/>
              </a:rPr>
              <a:t>fattori di rischio </a:t>
            </a:r>
            <a:r>
              <a:rPr sz="2250" b="1" spc="5" dirty="0">
                <a:latin typeface="Arial"/>
                <a:cs typeface="Arial"/>
              </a:rPr>
              <a:t> </a:t>
            </a:r>
            <a:r>
              <a:rPr sz="2250" dirty="0">
                <a:latin typeface="Arial MT"/>
                <a:cs typeface="Arial MT"/>
              </a:rPr>
              <a:t>sono:</a:t>
            </a:r>
            <a:endParaRPr sz="2250">
              <a:latin typeface="Arial MT"/>
              <a:cs typeface="Arial MT"/>
            </a:endParaRPr>
          </a:p>
        </p:txBody>
      </p:sp>
      <p:sp>
        <p:nvSpPr>
          <p:cNvPr id="3" name="object 3"/>
          <p:cNvSpPr txBox="1">
            <a:spLocks noGrp="1"/>
          </p:cNvSpPr>
          <p:nvPr>
            <p:ph type="title"/>
          </p:nvPr>
        </p:nvSpPr>
        <p:spPr>
          <a:xfrm>
            <a:off x="3352648" y="88503"/>
            <a:ext cx="2139950" cy="513080"/>
          </a:xfrm>
          <a:prstGeom prst="rect">
            <a:avLst/>
          </a:prstGeom>
        </p:spPr>
        <p:txBody>
          <a:bodyPr vert="horz" wrap="square" lIns="0" tIns="12700" rIns="0" bIns="0" rtlCol="0">
            <a:spAutoFit/>
          </a:bodyPr>
          <a:lstStyle/>
          <a:p>
            <a:pPr marL="12700">
              <a:lnSpc>
                <a:spcPct val="100000"/>
              </a:lnSpc>
              <a:spcBef>
                <a:spcPts val="100"/>
              </a:spcBef>
            </a:pPr>
            <a:r>
              <a:rPr sz="3200" b="1" spc="-10" dirty="0">
                <a:solidFill>
                  <a:srgbClr val="00B050"/>
                </a:solidFill>
                <a:latin typeface="Times New Roman"/>
                <a:cs typeface="Times New Roman"/>
              </a:rPr>
              <a:t>Prevenzione</a:t>
            </a:r>
            <a:endParaRPr sz="3200">
              <a:latin typeface="Times New Roman"/>
              <a:cs typeface="Times New Roman"/>
            </a:endParaRPr>
          </a:p>
        </p:txBody>
      </p:sp>
      <p:pic>
        <p:nvPicPr>
          <p:cNvPr id="4" name="object 4"/>
          <p:cNvPicPr/>
          <p:nvPr/>
        </p:nvPicPr>
        <p:blipFill>
          <a:blip r:embed="rId2" cstate="print"/>
          <a:stretch>
            <a:fillRect/>
          </a:stretch>
        </p:blipFill>
        <p:spPr>
          <a:xfrm>
            <a:off x="63500" y="2540000"/>
            <a:ext cx="2166541" cy="1454903"/>
          </a:xfrm>
          <a:prstGeom prst="rect">
            <a:avLst/>
          </a:prstGeom>
        </p:spPr>
      </p:pic>
      <p:sp>
        <p:nvSpPr>
          <p:cNvPr id="5" name="object 5"/>
          <p:cNvSpPr txBox="1"/>
          <p:nvPr/>
        </p:nvSpPr>
        <p:spPr>
          <a:xfrm>
            <a:off x="498623" y="4183267"/>
            <a:ext cx="128397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Ipertensione</a:t>
            </a:r>
            <a:endParaRPr sz="1800">
              <a:latin typeface="Arial MT"/>
              <a:cs typeface="Arial MT"/>
            </a:endParaRPr>
          </a:p>
        </p:txBody>
      </p:sp>
      <p:pic>
        <p:nvPicPr>
          <p:cNvPr id="6" name="object 6"/>
          <p:cNvPicPr/>
          <p:nvPr/>
        </p:nvPicPr>
        <p:blipFill>
          <a:blip r:embed="rId3" cstate="print"/>
          <a:stretch>
            <a:fillRect/>
          </a:stretch>
        </p:blipFill>
        <p:spPr>
          <a:xfrm>
            <a:off x="228600" y="4525330"/>
            <a:ext cx="2331014" cy="1524000"/>
          </a:xfrm>
          <a:prstGeom prst="rect">
            <a:avLst/>
          </a:prstGeom>
        </p:spPr>
      </p:pic>
      <p:sp>
        <p:nvSpPr>
          <p:cNvPr id="7" name="object 7"/>
          <p:cNvSpPr txBox="1"/>
          <p:nvPr/>
        </p:nvSpPr>
        <p:spPr>
          <a:xfrm>
            <a:off x="664847" y="5850718"/>
            <a:ext cx="118173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Colesterolo</a:t>
            </a:r>
            <a:endParaRPr sz="1800" dirty="0">
              <a:latin typeface="Arial MT"/>
              <a:cs typeface="Arial MT"/>
            </a:endParaRPr>
          </a:p>
        </p:txBody>
      </p:sp>
      <p:pic>
        <p:nvPicPr>
          <p:cNvPr id="8" name="object 8"/>
          <p:cNvPicPr/>
          <p:nvPr/>
        </p:nvPicPr>
        <p:blipFill>
          <a:blip r:embed="rId4" cstate="print"/>
          <a:stretch>
            <a:fillRect/>
          </a:stretch>
        </p:blipFill>
        <p:spPr>
          <a:xfrm>
            <a:off x="7006922" y="1976313"/>
            <a:ext cx="2137077" cy="2180309"/>
          </a:xfrm>
          <a:prstGeom prst="rect">
            <a:avLst/>
          </a:prstGeom>
        </p:spPr>
      </p:pic>
      <p:sp>
        <p:nvSpPr>
          <p:cNvPr id="9" name="object 9"/>
          <p:cNvSpPr txBox="1"/>
          <p:nvPr/>
        </p:nvSpPr>
        <p:spPr>
          <a:xfrm>
            <a:off x="7397684" y="4069237"/>
            <a:ext cx="81343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O</a:t>
            </a:r>
            <a:r>
              <a:rPr sz="1800" dirty="0">
                <a:latin typeface="Arial MT"/>
                <a:cs typeface="Arial MT"/>
              </a:rPr>
              <a:t>besi</a:t>
            </a:r>
            <a:r>
              <a:rPr sz="1800" spc="-5" dirty="0">
                <a:latin typeface="Arial MT"/>
                <a:cs typeface="Arial MT"/>
              </a:rPr>
              <a:t>t</a:t>
            </a:r>
            <a:r>
              <a:rPr sz="1800" dirty="0">
                <a:latin typeface="Arial MT"/>
                <a:cs typeface="Arial MT"/>
              </a:rPr>
              <a:t>à</a:t>
            </a:r>
            <a:endParaRPr sz="1800">
              <a:latin typeface="Arial MT"/>
              <a:cs typeface="Arial MT"/>
            </a:endParaRPr>
          </a:p>
        </p:txBody>
      </p:sp>
      <p:pic>
        <p:nvPicPr>
          <p:cNvPr id="10" name="object 10"/>
          <p:cNvPicPr/>
          <p:nvPr/>
        </p:nvPicPr>
        <p:blipFill>
          <a:blip r:embed="rId5" cstate="print"/>
          <a:stretch>
            <a:fillRect/>
          </a:stretch>
        </p:blipFill>
        <p:spPr>
          <a:xfrm>
            <a:off x="2816463" y="2324639"/>
            <a:ext cx="2027629" cy="1625599"/>
          </a:xfrm>
          <a:prstGeom prst="rect">
            <a:avLst/>
          </a:prstGeom>
        </p:spPr>
      </p:pic>
      <p:sp>
        <p:nvSpPr>
          <p:cNvPr id="11" name="object 11"/>
          <p:cNvSpPr txBox="1"/>
          <p:nvPr/>
        </p:nvSpPr>
        <p:spPr>
          <a:xfrm>
            <a:off x="3244738" y="4069237"/>
            <a:ext cx="71183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Il</a:t>
            </a:r>
            <a:r>
              <a:rPr sz="1800" spc="-70" dirty="0">
                <a:latin typeface="Arial MT"/>
                <a:cs typeface="Arial MT"/>
              </a:rPr>
              <a:t> </a:t>
            </a:r>
            <a:r>
              <a:rPr sz="1800" spc="-5" dirty="0">
                <a:latin typeface="Arial MT"/>
                <a:cs typeface="Arial MT"/>
              </a:rPr>
              <a:t>fumo</a:t>
            </a:r>
            <a:endParaRPr sz="1800">
              <a:latin typeface="Arial MT"/>
              <a:cs typeface="Arial MT"/>
            </a:endParaRPr>
          </a:p>
        </p:txBody>
      </p:sp>
      <p:pic>
        <p:nvPicPr>
          <p:cNvPr id="12" name="object 12"/>
          <p:cNvPicPr/>
          <p:nvPr/>
        </p:nvPicPr>
        <p:blipFill>
          <a:blip r:embed="rId6" cstate="print"/>
          <a:stretch>
            <a:fillRect/>
          </a:stretch>
        </p:blipFill>
        <p:spPr>
          <a:xfrm>
            <a:off x="3359580" y="4661479"/>
            <a:ext cx="1611901" cy="1095346"/>
          </a:xfrm>
          <a:prstGeom prst="rect">
            <a:avLst/>
          </a:prstGeom>
        </p:spPr>
      </p:pic>
      <p:sp>
        <p:nvSpPr>
          <p:cNvPr id="13" name="object 13"/>
          <p:cNvSpPr txBox="1"/>
          <p:nvPr/>
        </p:nvSpPr>
        <p:spPr>
          <a:xfrm>
            <a:off x="3676208" y="5810284"/>
            <a:ext cx="67373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MT"/>
                <a:cs typeface="Arial MT"/>
              </a:rPr>
              <a:t>S</a:t>
            </a:r>
            <a:r>
              <a:rPr sz="1800" spc="-5" dirty="0">
                <a:latin typeface="Arial MT"/>
                <a:cs typeface="Arial MT"/>
              </a:rPr>
              <a:t>t</a:t>
            </a:r>
            <a:r>
              <a:rPr sz="1800" dirty="0">
                <a:latin typeface="Arial MT"/>
                <a:cs typeface="Arial MT"/>
              </a:rPr>
              <a:t>ress</a:t>
            </a:r>
          </a:p>
        </p:txBody>
      </p:sp>
      <p:pic>
        <p:nvPicPr>
          <p:cNvPr id="14" name="object 14"/>
          <p:cNvPicPr/>
          <p:nvPr/>
        </p:nvPicPr>
        <p:blipFill>
          <a:blip r:embed="rId7" cstate="print"/>
          <a:stretch>
            <a:fillRect/>
          </a:stretch>
        </p:blipFill>
        <p:spPr>
          <a:xfrm>
            <a:off x="4955032" y="2324774"/>
            <a:ext cx="1369973" cy="991427"/>
          </a:xfrm>
          <a:prstGeom prst="rect">
            <a:avLst/>
          </a:prstGeom>
        </p:spPr>
      </p:pic>
      <p:sp>
        <p:nvSpPr>
          <p:cNvPr id="15" name="object 15"/>
          <p:cNvSpPr txBox="1"/>
          <p:nvPr/>
        </p:nvSpPr>
        <p:spPr>
          <a:xfrm>
            <a:off x="4610965" y="3484767"/>
            <a:ext cx="204597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MT"/>
                <a:cs typeface="Arial MT"/>
              </a:rPr>
              <a:t>Scarsa</a:t>
            </a:r>
            <a:r>
              <a:rPr sz="1800" spc="-25" dirty="0">
                <a:latin typeface="Arial MT"/>
                <a:cs typeface="Arial MT"/>
              </a:rPr>
              <a:t> </a:t>
            </a:r>
            <a:r>
              <a:rPr sz="1800" spc="-5" dirty="0">
                <a:latin typeface="Arial MT"/>
                <a:cs typeface="Arial MT"/>
              </a:rPr>
              <a:t>attività</a:t>
            </a:r>
            <a:r>
              <a:rPr sz="1800" spc="-20" dirty="0">
                <a:latin typeface="Arial MT"/>
                <a:cs typeface="Arial MT"/>
              </a:rPr>
              <a:t> </a:t>
            </a:r>
            <a:r>
              <a:rPr sz="1800" spc="-5" dirty="0">
                <a:latin typeface="Arial MT"/>
                <a:cs typeface="Arial MT"/>
              </a:rPr>
              <a:t>fisica</a:t>
            </a:r>
            <a:endParaRPr sz="1800">
              <a:latin typeface="Arial MT"/>
              <a:cs typeface="Arial MT"/>
            </a:endParaRPr>
          </a:p>
        </p:txBody>
      </p:sp>
      <p:pic>
        <p:nvPicPr>
          <p:cNvPr id="16" name="object 16"/>
          <p:cNvPicPr/>
          <p:nvPr/>
        </p:nvPicPr>
        <p:blipFill>
          <a:blip r:embed="rId8" cstate="print"/>
          <a:stretch>
            <a:fillRect/>
          </a:stretch>
        </p:blipFill>
        <p:spPr>
          <a:xfrm>
            <a:off x="6088075" y="4389739"/>
            <a:ext cx="2368481" cy="1570405"/>
          </a:xfrm>
          <a:prstGeom prst="rect">
            <a:avLst/>
          </a:prstGeom>
        </p:spPr>
      </p:pic>
      <p:sp>
        <p:nvSpPr>
          <p:cNvPr id="17" name="object 17"/>
          <p:cNvSpPr txBox="1"/>
          <p:nvPr/>
        </p:nvSpPr>
        <p:spPr>
          <a:xfrm>
            <a:off x="5817212" y="5918645"/>
            <a:ext cx="291020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Abitudini</a:t>
            </a:r>
            <a:r>
              <a:rPr sz="1800" spc="5" dirty="0">
                <a:latin typeface="Arial MT"/>
                <a:cs typeface="Arial MT"/>
              </a:rPr>
              <a:t> </a:t>
            </a:r>
            <a:r>
              <a:rPr sz="1800" spc="-5" dirty="0">
                <a:latin typeface="Arial MT"/>
                <a:cs typeface="Arial MT"/>
              </a:rPr>
              <a:t>alimentari</a:t>
            </a:r>
            <a:r>
              <a:rPr sz="1800" spc="10" dirty="0">
                <a:latin typeface="Arial MT"/>
                <a:cs typeface="Arial MT"/>
              </a:rPr>
              <a:t> </a:t>
            </a:r>
            <a:r>
              <a:rPr sz="1800" spc="-5" dirty="0">
                <a:latin typeface="Arial MT"/>
                <a:cs typeface="Arial MT"/>
              </a:rPr>
              <a:t>scorrette</a:t>
            </a:r>
            <a:endParaRPr sz="1800" dirty="0">
              <a:latin typeface="Arial MT"/>
              <a:cs typeface="Arial MT"/>
            </a:endParaRP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40471" y="0"/>
            <a:ext cx="3503295" cy="858519"/>
          </a:xfrm>
          <a:prstGeom prst="rect">
            <a:avLst/>
          </a:prstGeom>
        </p:spPr>
        <p:txBody>
          <a:bodyPr vert="horz" wrap="square" lIns="0" tIns="43180" rIns="0" bIns="0" rtlCol="0">
            <a:spAutoFit/>
          </a:bodyPr>
          <a:lstStyle/>
          <a:p>
            <a:pPr marL="788035" marR="5080" indent="-775970">
              <a:lnSpc>
                <a:spcPts val="3200"/>
              </a:lnSpc>
              <a:spcBef>
                <a:spcPts val="340"/>
              </a:spcBef>
            </a:pPr>
            <a:r>
              <a:rPr sz="2800" b="1" spc="-5" dirty="0">
                <a:solidFill>
                  <a:srgbClr val="00B050"/>
                </a:solidFill>
                <a:latin typeface="Times New Roman"/>
                <a:cs typeface="Times New Roman"/>
              </a:rPr>
              <a:t>Scopo</a:t>
            </a:r>
            <a:r>
              <a:rPr sz="2800" b="1" spc="-20" dirty="0">
                <a:solidFill>
                  <a:srgbClr val="00B050"/>
                </a:solidFill>
                <a:latin typeface="Times New Roman"/>
                <a:cs typeface="Times New Roman"/>
              </a:rPr>
              <a:t> </a:t>
            </a:r>
            <a:r>
              <a:rPr sz="2800" b="1" spc="-5" dirty="0">
                <a:solidFill>
                  <a:srgbClr val="00B050"/>
                </a:solidFill>
                <a:latin typeface="Times New Roman"/>
                <a:cs typeface="Times New Roman"/>
              </a:rPr>
              <a:t>del</a:t>
            </a:r>
            <a:r>
              <a:rPr sz="2800" b="1" spc="-20" dirty="0">
                <a:solidFill>
                  <a:srgbClr val="00B050"/>
                </a:solidFill>
                <a:latin typeface="Times New Roman"/>
                <a:cs typeface="Times New Roman"/>
              </a:rPr>
              <a:t> </a:t>
            </a:r>
            <a:r>
              <a:rPr sz="2800" b="1" dirty="0">
                <a:solidFill>
                  <a:srgbClr val="00B050"/>
                </a:solidFill>
                <a:latin typeface="Times New Roman"/>
                <a:cs typeface="Times New Roman"/>
              </a:rPr>
              <a:t>B.L.S.</a:t>
            </a:r>
            <a:r>
              <a:rPr sz="2800" b="1" spc="-20" dirty="0">
                <a:solidFill>
                  <a:srgbClr val="00B050"/>
                </a:solidFill>
                <a:latin typeface="Times New Roman"/>
                <a:cs typeface="Times New Roman"/>
              </a:rPr>
              <a:t> </a:t>
            </a:r>
            <a:r>
              <a:rPr sz="2800" spc="-5" dirty="0">
                <a:solidFill>
                  <a:srgbClr val="00B050"/>
                </a:solidFill>
                <a:latin typeface="Times New Roman"/>
                <a:cs typeface="Times New Roman"/>
              </a:rPr>
              <a:t>(Basic </a:t>
            </a:r>
            <a:r>
              <a:rPr sz="2800" spc="-685" dirty="0">
                <a:solidFill>
                  <a:srgbClr val="00B050"/>
                </a:solidFill>
                <a:latin typeface="Times New Roman"/>
                <a:cs typeface="Times New Roman"/>
              </a:rPr>
              <a:t> </a:t>
            </a:r>
            <a:r>
              <a:rPr sz="2800" spc="-5" dirty="0">
                <a:solidFill>
                  <a:srgbClr val="00B050"/>
                </a:solidFill>
                <a:latin typeface="Times New Roman"/>
                <a:cs typeface="Times New Roman"/>
              </a:rPr>
              <a:t>Life</a:t>
            </a:r>
            <a:r>
              <a:rPr sz="2800" spc="-15" dirty="0">
                <a:solidFill>
                  <a:srgbClr val="00B050"/>
                </a:solidFill>
                <a:latin typeface="Times New Roman"/>
                <a:cs typeface="Times New Roman"/>
              </a:rPr>
              <a:t> </a:t>
            </a:r>
            <a:r>
              <a:rPr sz="2800" spc="-5" dirty="0">
                <a:solidFill>
                  <a:srgbClr val="00B050"/>
                </a:solidFill>
                <a:latin typeface="Times New Roman"/>
                <a:cs typeface="Times New Roman"/>
              </a:rPr>
              <a:t>Support)</a:t>
            </a:r>
            <a:endParaRPr sz="2800">
              <a:latin typeface="Times New Roman"/>
              <a:cs typeface="Times New Roman"/>
            </a:endParaRPr>
          </a:p>
        </p:txBody>
      </p:sp>
      <p:sp>
        <p:nvSpPr>
          <p:cNvPr id="3" name="object 3"/>
          <p:cNvSpPr/>
          <p:nvPr/>
        </p:nvSpPr>
        <p:spPr>
          <a:xfrm>
            <a:off x="71620" y="1573181"/>
            <a:ext cx="9001125" cy="2313020"/>
          </a:xfrm>
          <a:custGeom>
            <a:avLst/>
            <a:gdLst/>
            <a:ahLst/>
            <a:cxnLst/>
            <a:rect l="l" t="t" r="r" b="b"/>
            <a:pathLst>
              <a:path w="9001125" h="2466975">
                <a:moveTo>
                  <a:pt x="0" y="0"/>
                </a:moveTo>
                <a:lnTo>
                  <a:pt x="9000759" y="0"/>
                </a:lnTo>
                <a:lnTo>
                  <a:pt x="9000759" y="2466897"/>
                </a:lnTo>
                <a:lnTo>
                  <a:pt x="0" y="2466897"/>
                </a:lnTo>
                <a:lnTo>
                  <a:pt x="0" y="0"/>
                </a:lnTo>
                <a:close/>
              </a:path>
            </a:pathLst>
          </a:custGeom>
          <a:ln w="25400">
            <a:solidFill>
              <a:srgbClr val="BBE0E3"/>
            </a:solidFill>
          </a:ln>
        </p:spPr>
        <p:txBody>
          <a:bodyPr wrap="square" lIns="0" tIns="0" rIns="0" bIns="0" rtlCol="0"/>
          <a:lstStyle/>
          <a:p>
            <a:endParaRPr/>
          </a:p>
        </p:txBody>
      </p:sp>
      <p:sp>
        <p:nvSpPr>
          <p:cNvPr id="4" name="object 4"/>
          <p:cNvSpPr txBox="1"/>
          <p:nvPr/>
        </p:nvSpPr>
        <p:spPr>
          <a:xfrm>
            <a:off x="71620" y="1549146"/>
            <a:ext cx="8991600" cy="2082800"/>
          </a:xfrm>
          <a:prstGeom prst="rect">
            <a:avLst/>
          </a:prstGeom>
        </p:spPr>
        <p:txBody>
          <a:bodyPr vert="horz" wrap="square" lIns="0" tIns="33020" rIns="0" bIns="0" rtlCol="0">
            <a:spAutoFit/>
          </a:bodyPr>
          <a:lstStyle/>
          <a:p>
            <a:pPr marL="12700" marR="5080">
              <a:lnSpc>
                <a:spcPts val="2300"/>
              </a:lnSpc>
              <a:spcBef>
                <a:spcPts val="260"/>
              </a:spcBef>
              <a:tabLst>
                <a:tab pos="1325245" algn="l"/>
              </a:tabLst>
            </a:pPr>
            <a:r>
              <a:rPr sz="2000" dirty="0">
                <a:latin typeface="Arial MT"/>
                <a:cs typeface="Arial MT"/>
              </a:rPr>
              <a:t>Lo</a:t>
            </a:r>
            <a:r>
              <a:rPr sz="2000" spc="25" dirty="0">
                <a:latin typeface="Arial MT"/>
                <a:cs typeface="Arial MT"/>
              </a:rPr>
              <a:t> </a:t>
            </a:r>
            <a:r>
              <a:rPr sz="2000" dirty="0">
                <a:latin typeface="Arial MT"/>
                <a:cs typeface="Arial MT"/>
              </a:rPr>
              <a:t>scopo</a:t>
            </a:r>
            <a:r>
              <a:rPr sz="2000" spc="30" dirty="0">
                <a:latin typeface="Arial MT"/>
                <a:cs typeface="Arial MT"/>
              </a:rPr>
              <a:t> </a:t>
            </a:r>
            <a:r>
              <a:rPr sz="2000" dirty="0">
                <a:latin typeface="Arial MT"/>
                <a:cs typeface="Arial MT"/>
              </a:rPr>
              <a:t>principale</a:t>
            </a:r>
            <a:r>
              <a:rPr sz="2000" spc="30" dirty="0">
                <a:latin typeface="Arial MT"/>
                <a:cs typeface="Arial MT"/>
              </a:rPr>
              <a:t> </a:t>
            </a:r>
            <a:r>
              <a:rPr sz="2000" dirty="0">
                <a:latin typeface="Arial MT"/>
                <a:cs typeface="Arial MT"/>
              </a:rPr>
              <a:t>del</a:t>
            </a:r>
            <a:r>
              <a:rPr sz="2000" spc="30" dirty="0">
                <a:latin typeface="Arial MT"/>
                <a:cs typeface="Arial MT"/>
              </a:rPr>
              <a:t> </a:t>
            </a:r>
            <a:r>
              <a:rPr sz="2000" dirty="0">
                <a:latin typeface="Arial MT"/>
                <a:cs typeface="Arial MT"/>
              </a:rPr>
              <a:t>BLS</a:t>
            </a:r>
            <a:r>
              <a:rPr sz="2000" spc="30" dirty="0">
                <a:latin typeface="Arial MT"/>
                <a:cs typeface="Arial MT"/>
              </a:rPr>
              <a:t> </a:t>
            </a:r>
            <a:r>
              <a:rPr sz="2000" dirty="0">
                <a:latin typeface="Arial MT"/>
                <a:cs typeface="Arial MT"/>
              </a:rPr>
              <a:t>è</a:t>
            </a:r>
            <a:r>
              <a:rPr sz="2000" spc="30" dirty="0">
                <a:latin typeface="Arial MT"/>
                <a:cs typeface="Arial MT"/>
              </a:rPr>
              <a:t> </a:t>
            </a:r>
            <a:r>
              <a:rPr sz="2000" dirty="0">
                <a:latin typeface="Arial MT"/>
                <a:cs typeface="Arial MT"/>
              </a:rPr>
              <a:t>quello</a:t>
            </a:r>
            <a:r>
              <a:rPr sz="2000" spc="30" dirty="0">
                <a:latin typeface="Arial MT"/>
                <a:cs typeface="Arial MT"/>
              </a:rPr>
              <a:t> </a:t>
            </a:r>
            <a:r>
              <a:rPr sz="2000" dirty="0">
                <a:latin typeface="Arial MT"/>
                <a:cs typeface="Arial MT"/>
              </a:rPr>
              <a:t>di</a:t>
            </a:r>
            <a:r>
              <a:rPr sz="2000" spc="30" dirty="0">
                <a:latin typeface="Arial MT"/>
                <a:cs typeface="Arial MT"/>
              </a:rPr>
              <a:t> </a:t>
            </a:r>
            <a:r>
              <a:rPr sz="2000" dirty="0">
                <a:latin typeface="Arial MT"/>
                <a:cs typeface="Arial MT"/>
              </a:rPr>
              <a:t>provvedere</a:t>
            </a:r>
            <a:r>
              <a:rPr sz="2000" spc="25" dirty="0">
                <a:latin typeface="Arial MT"/>
                <a:cs typeface="Arial MT"/>
              </a:rPr>
              <a:t> </a:t>
            </a:r>
            <a:r>
              <a:rPr sz="2000" dirty="0">
                <a:latin typeface="Arial MT"/>
                <a:cs typeface="Arial MT"/>
              </a:rPr>
              <a:t>a</a:t>
            </a:r>
            <a:r>
              <a:rPr sz="2000" spc="30" dirty="0">
                <a:latin typeface="Arial MT"/>
                <a:cs typeface="Arial MT"/>
              </a:rPr>
              <a:t> </a:t>
            </a:r>
            <a:r>
              <a:rPr sz="2000" spc="-5" dirty="0">
                <a:latin typeface="Arial MT"/>
                <a:cs typeface="Arial MT"/>
              </a:rPr>
              <a:t>supportare</a:t>
            </a:r>
            <a:r>
              <a:rPr sz="2000" spc="30" dirty="0">
                <a:latin typeface="Arial MT"/>
                <a:cs typeface="Arial MT"/>
              </a:rPr>
              <a:t> </a:t>
            </a:r>
            <a:r>
              <a:rPr sz="2000" dirty="0">
                <a:latin typeface="Arial MT"/>
                <a:cs typeface="Arial MT"/>
              </a:rPr>
              <a:t>le</a:t>
            </a:r>
            <a:r>
              <a:rPr sz="2000" spc="30" dirty="0">
                <a:latin typeface="Arial MT"/>
                <a:cs typeface="Arial MT"/>
              </a:rPr>
              <a:t> </a:t>
            </a:r>
            <a:r>
              <a:rPr sz="2000" spc="-5" dirty="0">
                <a:latin typeface="Arial MT"/>
                <a:cs typeface="Arial MT"/>
              </a:rPr>
              <a:t>funzioni </a:t>
            </a:r>
            <a:r>
              <a:rPr sz="2000" dirty="0">
                <a:latin typeface="Arial MT"/>
                <a:cs typeface="Arial MT"/>
              </a:rPr>
              <a:t> </a:t>
            </a:r>
            <a:r>
              <a:rPr sz="2000" spc="-5" dirty="0">
                <a:latin typeface="Arial MT"/>
                <a:cs typeface="Arial MT"/>
              </a:rPr>
              <a:t>vitali</a:t>
            </a:r>
            <a:r>
              <a:rPr sz="2000" dirty="0">
                <a:latin typeface="Arial MT"/>
                <a:cs typeface="Arial MT"/>
              </a:rPr>
              <a:t> </a:t>
            </a:r>
            <a:r>
              <a:rPr sz="2000" spc="-5" dirty="0">
                <a:latin typeface="Arial MT"/>
                <a:cs typeface="Arial MT"/>
              </a:rPr>
              <a:t>assenti</a:t>
            </a:r>
            <a:r>
              <a:rPr sz="2000" dirty="0">
                <a:latin typeface="Arial MT"/>
                <a:cs typeface="Arial MT"/>
              </a:rPr>
              <a:t> (respiro</a:t>
            </a:r>
            <a:r>
              <a:rPr sz="2000" spc="5" dirty="0">
                <a:latin typeface="Arial MT"/>
                <a:cs typeface="Arial MT"/>
              </a:rPr>
              <a:t> </a:t>
            </a:r>
            <a:r>
              <a:rPr sz="2000" dirty="0">
                <a:latin typeface="Arial MT"/>
                <a:cs typeface="Arial MT"/>
              </a:rPr>
              <a:t>e circolo) con manovre</a:t>
            </a:r>
            <a:r>
              <a:rPr sz="2000" spc="5" dirty="0">
                <a:latin typeface="Arial MT"/>
                <a:cs typeface="Arial MT"/>
              </a:rPr>
              <a:t> </a:t>
            </a:r>
            <a:r>
              <a:rPr sz="2000" spc="-5" dirty="0">
                <a:latin typeface="Arial MT"/>
                <a:cs typeface="Arial MT"/>
              </a:rPr>
              <a:t>esterne</a:t>
            </a:r>
            <a:r>
              <a:rPr sz="2000" dirty="0">
                <a:latin typeface="Arial MT"/>
                <a:cs typeface="Arial MT"/>
              </a:rPr>
              <a:t> (respirazione </a:t>
            </a:r>
            <a:r>
              <a:rPr sz="2000" spc="-5" dirty="0">
                <a:latin typeface="Arial MT"/>
                <a:cs typeface="Arial MT"/>
              </a:rPr>
              <a:t>artificiale</a:t>
            </a:r>
            <a:r>
              <a:rPr sz="2000" spc="5" dirty="0">
                <a:latin typeface="Arial MT"/>
                <a:cs typeface="Arial MT"/>
              </a:rPr>
              <a:t> </a:t>
            </a:r>
            <a:r>
              <a:rPr sz="2000" dirty="0">
                <a:latin typeface="Arial MT"/>
                <a:cs typeface="Arial MT"/>
              </a:rPr>
              <a:t>e </a:t>
            </a:r>
            <a:r>
              <a:rPr sz="2000" spc="5" dirty="0">
                <a:latin typeface="Arial MT"/>
                <a:cs typeface="Arial MT"/>
              </a:rPr>
              <a:t> </a:t>
            </a:r>
            <a:r>
              <a:rPr sz="2000" dirty="0">
                <a:latin typeface="Arial MT"/>
                <a:cs typeface="Arial MT"/>
              </a:rPr>
              <a:t>massaggio cardiaco </a:t>
            </a:r>
            <a:r>
              <a:rPr sz="2000" spc="-5" dirty="0">
                <a:latin typeface="Arial MT"/>
                <a:cs typeface="Arial MT"/>
              </a:rPr>
              <a:t>esterno), </a:t>
            </a:r>
            <a:r>
              <a:rPr sz="2000" dirty="0">
                <a:latin typeface="Arial MT"/>
                <a:cs typeface="Arial MT"/>
              </a:rPr>
              <a:t>per cercare di </a:t>
            </a:r>
            <a:r>
              <a:rPr sz="2000" spc="-5" dirty="0">
                <a:latin typeface="Arial MT"/>
                <a:cs typeface="Arial MT"/>
              </a:rPr>
              <a:t>fornire </a:t>
            </a:r>
            <a:r>
              <a:rPr sz="2000" dirty="0">
                <a:latin typeface="Arial MT"/>
                <a:cs typeface="Arial MT"/>
              </a:rPr>
              <a:t>una </a:t>
            </a:r>
            <a:r>
              <a:rPr sz="2000" spc="-5" dirty="0">
                <a:latin typeface="Arial MT"/>
                <a:cs typeface="Arial MT"/>
              </a:rPr>
              <a:t>sufficiente </a:t>
            </a:r>
            <a:r>
              <a:rPr sz="2000" dirty="0">
                <a:latin typeface="Arial MT"/>
                <a:cs typeface="Arial MT"/>
              </a:rPr>
              <a:t> ossigenazione agli organi più sensibili a uno </a:t>
            </a:r>
            <a:r>
              <a:rPr sz="2000" spc="-5" dirty="0">
                <a:latin typeface="Arial MT"/>
                <a:cs typeface="Arial MT"/>
              </a:rPr>
              <a:t>stato </a:t>
            </a:r>
            <a:r>
              <a:rPr sz="2000" dirty="0">
                <a:latin typeface="Arial MT"/>
                <a:cs typeface="Arial MT"/>
              </a:rPr>
              <a:t>ipossico (in primo luogo, il </a:t>
            </a:r>
            <a:r>
              <a:rPr sz="2000" spc="5" dirty="0">
                <a:latin typeface="Arial MT"/>
                <a:cs typeface="Arial MT"/>
              </a:rPr>
              <a:t> </a:t>
            </a:r>
            <a:r>
              <a:rPr sz="2000" dirty="0">
                <a:latin typeface="Arial MT"/>
                <a:cs typeface="Arial MT"/>
              </a:rPr>
              <a:t>cervello)</a:t>
            </a:r>
            <a:r>
              <a:rPr sz="2000" spc="-5" dirty="0">
                <a:latin typeface="Arial MT"/>
                <a:cs typeface="Arial MT"/>
              </a:rPr>
              <a:t> </a:t>
            </a:r>
            <a:r>
              <a:rPr sz="2000" dirty="0">
                <a:latin typeface="Arial MT"/>
                <a:cs typeface="Arial MT"/>
              </a:rPr>
              <a:t>e	</a:t>
            </a:r>
            <a:r>
              <a:rPr sz="2000" spc="-5" dirty="0">
                <a:latin typeface="Arial MT"/>
                <a:cs typeface="Arial MT"/>
              </a:rPr>
              <a:t>“ritardare” </a:t>
            </a:r>
            <a:r>
              <a:rPr sz="2000" dirty="0">
                <a:latin typeface="Arial MT"/>
                <a:cs typeface="Arial MT"/>
              </a:rPr>
              <a:t>l’insorgenza dei danni cerebrali, </a:t>
            </a:r>
            <a:r>
              <a:rPr sz="2000" spc="-5" dirty="0">
                <a:latin typeface="Arial MT"/>
                <a:cs typeface="Arial MT"/>
              </a:rPr>
              <a:t>fino </a:t>
            </a:r>
            <a:r>
              <a:rPr sz="2000" dirty="0">
                <a:latin typeface="Arial MT"/>
                <a:cs typeface="Arial MT"/>
              </a:rPr>
              <a:t>all’arrivo del </a:t>
            </a:r>
            <a:r>
              <a:rPr sz="2000" spc="5" dirty="0">
                <a:latin typeface="Arial MT"/>
                <a:cs typeface="Arial MT"/>
              </a:rPr>
              <a:t> </a:t>
            </a:r>
            <a:r>
              <a:rPr sz="2000" spc="-5" dirty="0">
                <a:latin typeface="Arial MT"/>
                <a:cs typeface="Arial MT"/>
              </a:rPr>
              <a:t>defibrillatore</a:t>
            </a:r>
            <a:r>
              <a:rPr sz="2000" dirty="0">
                <a:latin typeface="Arial MT"/>
                <a:cs typeface="Arial MT"/>
              </a:rPr>
              <a:t> (che</a:t>
            </a:r>
            <a:r>
              <a:rPr sz="2000" spc="5" dirty="0">
                <a:latin typeface="Arial MT"/>
                <a:cs typeface="Arial MT"/>
              </a:rPr>
              <a:t> </a:t>
            </a:r>
            <a:r>
              <a:rPr sz="2000" dirty="0">
                <a:latin typeface="Arial MT"/>
                <a:cs typeface="Arial MT"/>
              </a:rPr>
              <a:t>può</a:t>
            </a:r>
            <a:r>
              <a:rPr sz="2000" spc="5" dirty="0">
                <a:latin typeface="Arial MT"/>
                <a:cs typeface="Arial MT"/>
              </a:rPr>
              <a:t> </a:t>
            </a:r>
            <a:r>
              <a:rPr sz="2000" spc="-5" dirty="0">
                <a:latin typeface="Arial MT"/>
                <a:cs typeface="Arial MT"/>
              </a:rPr>
              <a:t>far</a:t>
            </a:r>
            <a:r>
              <a:rPr sz="2000" dirty="0">
                <a:latin typeface="Arial MT"/>
                <a:cs typeface="Arial MT"/>
              </a:rPr>
              <a:t> </a:t>
            </a:r>
            <a:r>
              <a:rPr sz="2000" spc="-5" dirty="0">
                <a:latin typeface="Arial MT"/>
                <a:cs typeface="Arial MT"/>
              </a:rPr>
              <a:t>“ripartire”</a:t>
            </a:r>
            <a:r>
              <a:rPr sz="2000" dirty="0">
                <a:latin typeface="Arial MT"/>
                <a:cs typeface="Arial MT"/>
              </a:rPr>
              <a:t> il</a:t>
            </a:r>
            <a:r>
              <a:rPr sz="2000" spc="5" dirty="0">
                <a:latin typeface="Arial MT"/>
                <a:cs typeface="Arial MT"/>
              </a:rPr>
              <a:t> </a:t>
            </a:r>
            <a:r>
              <a:rPr sz="2000" dirty="0">
                <a:latin typeface="Arial MT"/>
                <a:cs typeface="Arial MT"/>
              </a:rPr>
              <a:t>cuore) o</a:t>
            </a:r>
            <a:r>
              <a:rPr sz="2000" spc="5" dirty="0">
                <a:latin typeface="Arial MT"/>
                <a:cs typeface="Arial MT"/>
              </a:rPr>
              <a:t> </a:t>
            </a:r>
            <a:r>
              <a:rPr sz="2000" dirty="0">
                <a:latin typeface="Arial MT"/>
                <a:cs typeface="Arial MT"/>
              </a:rPr>
              <a:t>dell’équipe</a:t>
            </a:r>
            <a:r>
              <a:rPr sz="2000" spc="5" dirty="0">
                <a:latin typeface="Arial MT"/>
                <a:cs typeface="Arial MT"/>
              </a:rPr>
              <a:t> </a:t>
            </a:r>
            <a:r>
              <a:rPr sz="2000" spc="-5" dirty="0">
                <a:latin typeface="Arial MT"/>
                <a:cs typeface="Arial MT"/>
              </a:rPr>
              <a:t>avanzata</a:t>
            </a:r>
            <a:r>
              <a:rPr sz="2000" spc="5" dirty="0">
                <a:latin typeface="Arial MT"/>
                <a:cs typeface="Arial MT"/>
              </a:rPr>
              <a:t> </a:t>
            </a:r>
            <a:r>
              <a:rPr sz="2000" dirty="0">
                <a:latin typeface="Arial MT"/>
                <a:cs typeface="Arial MT"/>
              </a:rPr>
              <a:t>(ALS),</a:t>
            </a:r>
            <a:r>
              <a:rPr sz="2000" spc="-5" dirty="0">
                <a:latin typeface="Arial MT"/>
                <a:cs typeface="Arial MT"/>
              </a:rPr>
              <a:t> </a:t>
            </a:r>
            <a:r>
              <a:rPr sz="2000" dirty="0">
                <a:latin typeface="Arial MT"/>
                <a:cs typeface="Arial MT"/>
              </a:rPr>
              <a:t>che</a:t>
            </a:r>
            <a:r>
              <a:rPr sz="2000" spc="5" dirty="0">
                <a:latin typeface="Arial MT"/>
                <a:cs typeface="Arial MT"/>
              </a:rPr>
              <a:t> </a:t>
            </a:r>
            <a:r>
              <a:rPr sz="2000" dirty="0">
                <a:latin typeface="Arial MT"/>
                <a:cs typeface="Arial MT"/>
              </a:rPr>
              <a:t>è </a:t>
            </a:r>
            <a:r>
              <a:rPr sz="2000" spc="-540" dirty="0">
                <a:latin typeface="Arial MT"/>
                <a:cs typeface="Arial MT"/>
              </a:rPr>
              <a:t> </a:t>
            </a:r>
            <a:r>
              <a:rPr sz="2000" dirty="0">
                <a:latin typeface="Arial MT"/>
                <a:cs typeface="Arial MT"/>
              </a:rPr>
              <a:t>in grado di </a:t>
            </a:r>
            <a:r>
              <a:rPr sz="2000" spc="-10" dirty="0">
                <a:latin typeface="Arial MT"/>
                <a:cs typeface="Arial MT"/>
              </a:rPr>
              <a:t>effettuare</a:t>
            </a:r>
            <a:r>
              <a:rPr sz="2000" dirty="0">
                <a:latin typeface="Arial MT"/>
                <a:cs typeface="Arial MT"/>
              </a:rPr>
              <a:t> le manovre di rianimazione con </a:t>
            </a:r>
            <a:r>
              <a:rPr sz="2000" spc="-5" dirty="0">
                <a:latin typeface="Arial MT"/>
                <a:cs typeface="Arial MT"/>
              </a:rPr>
              <a:t>strumenti</a:t>
            </a:r>
            <a:r>
              <a:rPr sz="2000" dirty="0">
                <a:latin typeface="Arial MT"/>
                <a:cs typeface="Arial MT"/>
              </a:rPr>
              <a:t> e </a:t>
            </a:r>
            <a:r>
              <a:rPr sz="2000" spc="-5" dirty="0">
                <a:latin typeface="Arial MT"/>
                <a:cs typeface="Arial MT"/>
              </a:rPr>
              <a:t>farmaci</a:t>
            </a:r>
            <a:endParaRPr sz="2000">
              <a:latin typeface="Arial MT"/>
              <a:cs typeface="Arial MT"/>
            </a:endParaRPr>
          </a:p>
        </p:txBody>
      </p:sp>
      <p:sp>
        <p:nvSpPr>
          <p:cNvPr id="5" name="object 5"/>
          <p:cNvSpPr txBox="1"/>
          <p:nvPr/>
        </p:nvSpPr>
        <p:spPr>
          <a:xfrm>
            <a:off x="185185" y="4677078"/>
            <a:ext cx="3112770" cy="1361910"/>
          </a:xfrm>
          <a:prstGeom prst="rect">
            <a:avLst/>
          </a:prstGeom>
        </p:spPr>
        <p:txBody>
          <a:bodyPr vert="horz" wrap="square" lIns="0" tIns="27939" rIns="0" bIns="0" rtlCol="0">
            <a:spAutoFit/>
          </a:bodyPr>
          <a:lstStyle/>
          <a:p>
            <a:pPr marL="12700" marR="5080">
              <a:lnSpc>
                <a:spcPts val="2600"/>
              </a:lnSpc>
              <a:spcBef>
                <a:spcPts val="219"/>
              </a:spcBef>
            </a:pPr>
            <a:r>
              <a:rPr sz="2200" dirty="0">
                <a:latin typeface="Times New Roman"/>
                <a:cs typeface="Times New Roman"/>
              </a:rPr>
              <a:t>Il </a:t>
            </a:r>
            <a:r>
              <a:rPr sz="2200" spc="-5" dirty="0">
                <a:latin typeface="Times New Roman"/>
                <a:cs typeface="Times New Roman"/>
              </a:rPr>
              <a:t>cervello </a:t>
            </a:r>
            <a:r>
              <a:rPr sz="2200" dirty="0">
                <a:latin typeface="Times New Roman"/>
                <a:cs typeface="Times New Roman"/>
              </a:rPr>
              <a:t>va </a:t>
            </a:r>
            <a:r>
              <a:rPr sz="2200" spc="-5" dirty="0">
                <a:latin typeface="Times New Roman"/>
                <a:cs typeface="Times New Roman"/>
              </a:rPr>
              <a:t>incontro </a:t>
            </a:r>
            <a:r>
              <a:rPr sz="2200" dirty="0">
                <a:latin typeface="Times New Roman"/>
                <a:cs typeface="Times New Roman"/>
              </a:rPr>
              <a:t>a </a:t>
            </a:r>
            <a:r>
              <a:rPr sz="2200" spc="5" dirty="0">
                <a:latin typeface="Times New Roman"/>
                <a:cs typeface="Times New Roman"/>
              </a:rPr>
              <a:t> </a:t>
            </a:r>
            <a:r>
              <a:rPr sz="2200" spc="-5" dirty="0">
                <a:latin typeface="Times New Roman"/>
                <a:cs typeface="Times New Roman"/>
              </a:rPr>
              <a:t>danni irreversibili </a:t>
            </a:r>
            <a:r>
              <a:rPr sz="2200" dirty="0">
                <a:latin typeface="Times New Roman"/>
                <a:cs typeface="Times New Roman"/>
              </a:rPr>
              <a:t>dopo </a:t>
            </a:r>
            <a:r>
              <a:rPr lang="it-IT" sz="2200" dirty="0">
                <a:latin typeface="Times New Roman"/>
                <a:cs typeface="Times New Roman"/>
              </a:rPr>
              <a:t>8-10</a:t>
            </a:r>
            <a:r>
              <a:rPr sz="2200" dirty="0">
                <a:latin typeface="Times New Roman"/>
                <a:cs typeface="Times New Roman"/>
              </a:rPr>
              <a:t> </a:t>
            </a:r>
            <a:r>
              <a:rPr sz="2200" spc="-535" dirty="0">
                <a:latin typeface="Times New Roman"/>
                <a:cs typeface="Times New Roman"/>
              </a:rPr>
              <a:t> </a:t>
            </a:r>
            <a:r>
              <a:rPr sz="2200" spc="-5" dirty="0">
                <a:latin typeface="Times New Roman"/>
                <a:cs typeface="Times New Roman"/>
              </a:rPr>
              <a:t>minuti</a:t>
            </a:r>
            <a:r>
              <a:rPr sz="2200" spc="-25" dirty="0">
                <a:latin typeface="Times New Roman"/>
                <a:cs typeface="Times New Roman"/>
              </a:rPr>
              <a:t> </a:t>
            </a:r>
            <a:r>
              <a:rPr sz="2200" spc="-5" dirty="0">
                <a:latin typeface="Times New Roman"/>
                <a:cs typeface="Times New Roman"/>
              </a:rPr>
              <a:t>dall’arresto</a:t>
            </a:r>
            <a:r>
              <a:rPr sz="2200" spc="-20" dirty="0">
                <a:latin typeface="Times New Roman"/>
                <a:cs typeface="Times New Roman"/>
              </a:rPr>
              <a:t> </a:t>
            </a:r>
            <a:r>
              <a:rPr sz="2200" spc="-5" dirty="0">
                <a:latin typeface="Times New Roman"/>
                <a:cs typeface="Times New Roman"/>
              </a:rPr>
              <a:t>cardiaco</a:t>
            </a:r>
            <a:endParaRPr sz="2200" dirty="0">
              <a:latin typeface="Times New Roman"/>
              <a:cs typeface="Times New Roman"/>
            </a:endParaRPr>
          </a:p>
        </p:txBody>
      </p:sp>
      <p:pic>
        <p:nvPicPr>
          <p:cNvPr id="6" name="object 6"/>
          <p:cNvPicPr/>
          <p:nvPr/>
        </p:nvPicPr>
        <p:blipFill>
          <a:blip r:embed="rId2" cstate="print"/>
          <a:stretch>
            <a:fillRect/>
          </a:stretch>
        </p:blipFill>
        <p:spPr>
          <a:xfrm>
            <a:off x="7616735" y="133350"/>
            <a:ext cx="1527265" cy="1385571"/>
          </a:xfrm>
          <a:prstGeom prst="rect">
            <a:avLst/>
          </a:prstGeom>
        </p:spPr>
      </p:pic>
      <p:pic>
        <p:nvPicPr>
          <p:cNvPr id="7" name="object 7"/>
          <p:cNvPicPr/>
          <p:nvPr/>
        </p:nvPicPr>
        <p:blipFill>
          <a:blip r:embed="rId3" cstate="print"/>
          <a:stretch>
            <a:fillRect/>
          </a:stretch>
        </p:blipFill>
        <p:spPr>
          <a:xfrm>
            <a:off x="4592118" y="4040155"/>
            <a:ext cx="2616200" cy="2057400"/>
          </a:xfrm>
          <a:prstGeom prst="rect">
            <a:avLst/>
          </a:prstGeom>
        </p:spPr>
      </p:pic>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03587" y="279003"/>
            <a:ext cx="2139950" cy="513080"/>
          </a:xfrm>
          <a:prstGeom prst="rect">
            <a:avLst/>
          </a:prstGeom>
        </p:spPr>
        <p:txBody>
          <a:bodyPr vert="horz" wrap="square" lIns="0" tIns="12700" rIns="0" bIns="0" rtlCol="0">
            <a:spAutoFit/>
          </a:bodyPr>
          <a:lstStyle/>
          <a:p>
            <a:pPr marL="12700">
              <a:lnSpc>
                <a:spcPct val="100000"/>
              </a:lnSpc>
              <a:spcBef>
                <a:spcPts val="100"/>
              </a:spcBef>
            </a:pPr>
            <a:r>
              <a:rPr sz="3200" b="1" spc="-10" dirty="0">
                <a:solidFill>
                  <a:srgbClr val="00B050"/>
                </a:solidFill>
                <a:latin typeface="Times New Roman"/>
                <a:cs typeface="Times New Roman"/>
              </a:rPr>
              <a:t>Prevenzione</a:t>
            </a:r>
            <a:endParaRPr sz="3200">
              <a:latin typeface="Times New Roman"/>
              <a:cs typeface="Times New Roman"/>
            </a:endParaRPr>
          </a:p>
        </p:txBody>
      </p:sp>
      <p:sp>
        <p:nvSpPr>
          <p:cNvPr id="3" name="object 3"/>
          <p:cNvSpPr txBox="1"/>
          <p:nvPr/>
        </p:nvSpPr>
        <p:spPr>
          <a:xfrm>
            <a:off x="39216" y="1347837"/>
            <a:ext cx="8480425" cy="2287905"/>
          </a:xfrm>
          <a:prstGeom prst="rect">
            <a:avLst/>
          </a:prstGeom>
        </p:spPr>
        <p:txBody>
          <a:bodyPr vert="horz" wrap="square" lIns="0" tIns="3175" rIns="0" bIns="0" rtlCol="0">
            <a:spAutoFit/>
          </a:bodyPr>
          <a:lstStyle/>
          <a:p>
            <a:pPr marL="12700" marR="546735">
              <a:lnSpc>
                <a:spcPct val="102600"/>
              </a:lnSpc>
              <a:spcBef>
                <a:spcPts val="25"/>
              </a:spcBef>
            </a:pPr>
            <a:r>
              <a:rPr sz="2400" dirty="0">
                <a:latin typeface="Arial MT"/>
                <a:cs typeface="Arial MT"/>
              </a:rPr>
              <a:t>Deve anche essere </a:t>
            </a:r>
            <a:r>
              <a:rPr sz="2400" spc="-5" dirty="0">
                <a:latin typeface="Arial MT"/>
                <a:cs typeface="Arial MT"/>
              </a:rPr>
              <a:t>ricordato </a:t>
            </a:r>
            <a:r>
              <a:rPr sz="2400" dirty="0">
                <a:latin typeface="Arial MT"/>
                <a:cs typeface="Arial MT"/>
              </a:rPr>
              <a:t>che ai primi segni di </a:t>
            </a:r>
            <a:r>
              <a:rPr sz="2400" spc="-5" dirty="0">
                <a:latin typeface="Arial MT"/>
                <a:cs typeface="Arial MT"/>
              </a:rPr>
              <a:t>sospetto </a:t>
            </a:r>
            <a:r>
              <a:rPr sz="2400" spc="-660" dirty="0">
                <a:latin typeface="Arial MT"/>
                <a:cs typeface="Arial MT"/>
              </a:rPr>
              <a:t> </a:t>
            </a:r>
            <a:r>
              <a:rPr sz="2400" spc="-5" dirty="0">
                <a:latin typeface="Arial MT"/>
                <a:cs typeface="Arial MT"/>
              </a:rPr>
              <a:t>attacco</a:t>
            </a:r>
            <a:r>
              <a:rPr sz="2400" spc="5" dirty="0">
                <a:latin typeface="Arial MT"/>
                <a:cs typeface="Arial MT"/>
              </a:rPr>
              <a:t> </a:t>
            </a:r>
            <a:r>
              <a:rPr sz="2400" dirty="0">
                <a:latin typeface="Arial MT"/>
                <a:cs typeface="Arial MT"/>
              </a:rPr>
              <a:t>cardiaco</a:t>
            </a:r>
            <a:r>
              <a:rPr sz="2400" spc="5" dirty="0">
                <a:latin typeface="Arial MT"/>
                <a:cs typeface="Arial MT"/>
              </a:rPr>
              <a:t> </a:t>
            </a:r>
            <a:r>
              <a:rPr sz="2400" dirty="0">
                <a:latin typeface="Arial MT"/>
                <a:cs typeface="Arial MT"/>
              </a:rPr>
              <a:t>(dolore, peso</a:t>
            </a:r>
            <a:r>
              <a:rPr sz="2400" spc="5" dirty="0">
                <a:latin typeface="Arial MT"/>
                <a:cs typeface="Arial MT"/>
              </a:rPr>
              <a:t> </a:t>
            </a:r>
            <a:r>
              <a:rPr sz="2400" spc="-5" dirty="0">
                <a:latin typeface="Arial MT"/>
                <a:cs typeface="Arial MT"/>
              </a:rPr>
              <a:t>retrosternale</a:t>
            </a:r>
            <a:r>
              <a:rPr sz="2400" spc="10" dirty="0">
                <a:latin typeface="Arial MT"/>
                <a:cs typeface="Arial MT"/>
              </a:rPr>
              <a:t> </a:t>
            </a:r>
            <a:r>
              <a:rPr sz="2400" dirty="0">
                <a:latin typeface="Arial MT"/>
                <a:cs typeface="Arial MT"/>
              </a:rPr>
              <a:t>o</a:t>
            </a:r>
            <a:r>
              <a:rPr sz="2400" spc="5" dirty="0">
                <a:latin typeface="Arial MT"/>
                <a:cs typeface="Arial MT"/>
              </a:rPr>
              <a:t> </a:t>
            </a:r>
            <a:r>
              <a:rPr sz="2400" spc="-5" dirty="0">
                <a:latin typeface="Arial MT"/>
                <a:cs typeface="Arial MT"/>
              </a:rPr>
              <a:t>epigastrico),</a:t>
            </a:r>
            <a:endParaRPr sz="2400" dirty="0">
              <a:latin typeface="Arial MT"/>
              <a:cs typeface="Arial MT"/>
            </a:endParaRPr>
          </a:p>
          <a:p>
            <a:pPr marL="354965">
              <a:lnSpc>
                <a:spcPts val="2255"/>
              </a:lnSpc>
            </a:pPr>
            <a:r>
              <a:rPr sz="2400" dirty="0">
                <a:solidFill>
                  <a:srgbClr val="0000FF"/>
                </a:solidFill>
                <a:latin typeface="Arial MT"/>
                <a:cs typeface="Arial MT"/>
              </a:rPr>
              <a:t>deve</a:t>
            </a:r>
            <a:r>
              <a:rPr sz="2400" spc="-5" dirty="0">
                <a:solidFill>
                  <a:srgbClr val="0000FF"/>
                </a:solidFill>
                <a:latin typeface="Arial MT"/>
                <a:cs typeface="Arial MT"/>
              </a:rPr>
              <a:t> </a:t>
            </a:r>
            <a:r>
              <a:rPr sz="2400" dirty="0">
                <a:solidFill>
                  <a:srgbClr val="0000FF"/>
                </a:solidFill>
                <a:latin typeface="Arial MT"/>
                <a:cs typeface="Arial MT"/>
              </a:rPr>
              <a:t>essere</a:t>
            </a:r>
            <a:r>
              <a:rPr sz="2400" spc="-5" dirty="0">
                <a:solidFill>
                  <a:srgbClr val="0000FF"/>
                </a:solidFill>
                <a:latin typeface="Arial MT"/>
                <a:cs typeface="Arial MT"/>
              </a:rPr>
              <a:t> attivato </a:t>
            </a:r>
            <a:r>
              <a:rPr sz="2400" dirty="0">
                <a:solidFill>
                  <a:srgbClr val="0000FF"/>
                </a:solidFill>
                <a:latin typeface="Arial MT"/>
                <a:cs typeface="Arial MT"/>
              </a:rPr>
              <a:t>il </a:t>
            </a:r>
            <a:r>
              <a:rPr sz="2400" spc="-5" dirty="0">
                <a:solidFill>
                  <a:srgbClr val="0000FF"/>
                </a:solidFill>
                <a:latin typeface="Arial MT"/>
                <a:cs typeface="Arial MT"/>
              </a:rPr>
              <a:t>sistema </a:t>
            </a:r>
            <a:r>
              <a:rPr sz="2400" dirty="0">
                <a:solidFill>
                  <a:srgbClr val="0000FF"/>
                </a:solidFill>
                <a:latin typeface="Arial MT"/>
                <a:cs typeface="Arial MT"/>
              </a:rPr>
              <a:t>di</a:t>
            </a:r>
            <a:r>
              <a:rPr sz="2400" spc="-5" dirty="0">
                <a:solidFill>
                  <a:srgbClr val="0000FF"/>
                </a:solidFill>
                <a:latin typeface="Arial MT"/>
                <a:cs typeface="Arial MT"/>
              </a:rPr>
              <a:t> </a:t>
            </a:r>
            <a:r>
              <a:rPr sz="2400" dirty="0" err="1">
                <a:solidFill>
                  <a:srgbClr val="0000FF"/>
                </a:solidFill>
                <a:latin typeface="Arial MT"/>
                <a:cs typeface="Arial MT"/>
              </a:rPr>
              <a:t>emergenza</a:t>
            </a:r>
            <a:r>
              <a:rPr sz="2400" spc="-5" dirty="0">
                <a:solidFill>
                  <a:srgbClr val="0000FF"/>
                </a:solidFill>
                <a:latin typeface="Arial MT"/>
                <a:cs typeface="Arial MT"/>
              </a:rPr>
              <a:t> </a:t>
            </a:r>
            <a:r>
              <a:rPr lang="it-IT" sz="2400" spc="-50" dirty="0">
                <a:solidFill>
                  <a:srgbClr val="0000FF"/>
                </a:solidFill>
                <a:latin typeface="Arial MT"/>
                <a:cs typeface="Arial MT"/>
              </a:rPr>
              <a:t>112</a:t>
            </a:r>
            <a:r>
              <a:rPr sz="2400" spc="-50" dirty="0">
                <a:latin typeface="Arial MT"/>
                <a:cs typeface="Arial MT"/>
              </a:rPr>
              <a:t>,</a:t>
            </a:r>
            <a:endParaRPr sz="2400" dirty="0">
              <a:latin typeface="Arial MT"/>
              <a:cs typeface="Arial MT"/>
            </a:endParaRPr>
          </a:p>
          <a:p>
            <a:pPr marL="354965" marR="5080" indent="-342900">
              <a:lnSpc>
                <a:spcPct val="78300"/>
              </a:lnSpc>
              <a:spcBef>
                <a:spcPts val="700"/>
              </a:spcBef>
              <a:tabLst>
                <a:tab pos="7370445" algn="l"/>
              </a:tabLst>
            </a:pPr>
            <a:r>
              <a:rPr sz="2400" dirty="0">
                <a:latin typeface="Arial MT"/>
                <a:cs typeface="Arial MT"/>
              </a:rPr>
              <a:t>per</a:t>
            </a:r>
            <a:r>
              <a:rPr sz="2400" spc="-5" dirty="0">
                <a:latin typeface="Arial MT"/>
                <a:cs typeface="Arial MT"/>
              </a:rPr>
              <a:t> valutare</a:t>
            </a:r>
            <a:r>
              <a:rPr sz="2400" spc="5" dirty="0">
                <a:latin typeface="Arial MT"/>
                <a:cs typeface="Arial MT"/>
              </a:rPr>
              <a:t> </a:t>
            </a:r>
            <a:r>
              <a:rPr sz="2400" spc="-5" dirty="0">
                <a:latin typeface="Arial MT"/>
                <a:cs typeface="Arial MT"/>
              </a:rPr>
              <a:t>l’opportunità</a:t>
            </a:r>
            <a:r>
              <a:rPr sz="2400" spc="5" dirty="0">
                <a:latin typeface="Arial MT"/>
                <a:cs typeface="Arial MT"/>
              </a:rPr>
              <a:t> </a:t>
            </a:r>
            <a:r>
              <a:rPr sz="2400" dirty="0">
                <a:latin typeface="Arial MT"/>
                <a:cs typeface="Arial MT"/>
              </a:rPr>
              <a:t>che</a:t>
            </a:r>
            <a:r>
              <a:rPr sz="2400" spc="5" dirty="0">
                <a:latin typeface="Arial MT"/>
                <a:cs typeface="Arial MT"/>
              </a:rPr>
              <a:t> </a:t>
            </a:r>
            <a:r>
              <a:rPr sz="2400" dirty="0">
                <a:latin typeface="Arial MT"/>
                <a:cs typeface="Arial MT"/>
              </a:rPr>
              <a:t>si</a:t>
            </a:r>
            <a:r>
              <a:rPr sz="2400" spc="5" dirty="0">
                <a:latin typeface="Arial MT"/>
                <a:cs typeface="Arial MT"/>
              </a:rPr>
              <a:t> </a:t>
            </a:r>
            <a:r>
              <a:rPr sz="2400" spc="-5" dirty="0">
                <a:latin typeface="Arial MT"/>
                <a:cs typeface="Arial MT"/>
              </a:rPr>
              <a:t>tratti</a:t>
            </a:r>
            <a:r>
              <a:rPr sz="2400" spc="5" dirty="0">
                <a:latin typeface="Arial MT"/>
                <a:cs typeface="Arial MT"/>
              </a:rPr>
              <a:t> </a:t>
            </a:r>
            <a:r>
              <a:rPr sz="2400" dirty="0">
                <a:latin typeface="Arial MT"/>
                <a:cs typeface="Arial MT"/>
              </a:rPr>
              <a:t>di</a:t>
            </a:r>
            <a:r>
              <a:rPr sz="2400" spc="5" dirty="0">
                <a:latin typeface="Arial MT"/>
                <a:cs typeface="Arial MT"/>
              </a:rPr>
              <a:t> </a:t>
            </a:r>
            <a:r>
              <a:rPr sz="2400" dirty="0">
                <a:latin typeface="Arial MT"/>
                <a:cs typeface="Arial MT"/>
              </a:rPr>
              <a:t>un</a:t>
            </a:r>
            <a:r>
              <a:rPr sz="2400" spc="5" dirty="0">
                <a:latin typeface="Arial MT"/>
                <a:cs typeface="Arial MT"/>
              </a:rPr>
              <a:t> </a:t>
            </a:r>
            <a:r>
              <a:rPr sz="2400" dirty="0">
                <a:latin typeface="Arial MT"/>
                <a:cs typeface="Arial MT"/>
              </a:rPr>
              <a:t>problema</a:t>
            </a:r>
            <a:r>
              <a:rPr sz="2400" spc="5" dirty="0">
                <a:latin typeface="Arial MT"/>
                <a:cs typeface="Arial MT"/>
              </a:rPr>
              <a:t> </a:t>
            </a:r>
            <a:r>
              <a:rPr sz="2400" spc="-5" dirty="0">
                <a:latin typeface="Arial MT"/>
                <a:cs typeface="Arial MT"/>
              </a:rPr>
              <a:t>realmente </a:t>
            </a:r>
            <a:r>
              <a:rPr sz="2400" spc="-650" dirty="0">
                <a:latin typeface="Arial MT"/>
                <a:cs typeface="Arial MT"/>
              </a:rPr>
              <a:t> </a:t>
            </a:r>
            <a:r>
              <a:rPr sz="2400" dirty="0">
                <a:latin typeface="Arial MT"/>
                <a:cs typeface="Arial MT"/>
              </a:rPr>
              <a:t>cardiaco: il</a:t>
            </a:r>
            <a:r>
              <a:rPr sz="2400" spc="5" dirty="0">
                <a:latin typeface="Arial MT"/>
                <a:cs typeface="Arial MT"/>
              </a:rPr>
              <a:t> </a:t>
            </a:r>
            <a:r>
              <a:rPr sz="2400" spc="-5" dirty="0">
                <a:latin typeface="Arial MT"/>
                <a:cs typeface="Arial MT"/>
              </a:rPr>
              <a:t>ritardo</a:t>
            </a:r>
            <a:r>
              <a:rPr sz="2400" spc="5" dirty="0">
                <a:latin typeface="Arial MT"/>
                <a:cs typeface="Arial MT"/>
              </a:rPr>
              <a:t> </a:t>
            </a:r>
            <a:r>
              <a:rPr sz="2400" dirty="0">
                <a:latin typeface="Arial MT"/>
                <a:cs typeface="Arial MT"/>
              </a:rPr>
              <a:t>nella</a:t>
            </a:r>
            <a:r>
              <a:rPr sz="2400" spc="10" dirty="0">
                <a:latin typeface="Arial MT"/>
                <a:cs typeface="Arial MT"/>
              </a:rPr>
              <a:t> </a:t>
            </a:r>
            <a:r>
              <a:rPr sz="2400" spc="-5" dirty="0">
                <a:latin typeface="Arial MT"/>
                <a:cs typeface="Arial MT"/>
              </a:rPr>
              <a:t>chiamata</a:t>
            </a:r>
            <a:r>
              <a:rPr sz="2400" spc="5" dirty="0">
                <a:latin typeface="Arial MT"/>
                <a:cs typeface="Arial MT"/>
              </a:rPr>
              <a:t> </a:t>
            </a:r>
            <a:r>
              <a:rPr sz="2400" dirty="0">
                <a:latin typeface="Arial MT"/>
                <a:cs typeface="Arial MT"/>
              </a:rPr>
              <a:t>è</a:t>
            </a:r>
            <a:r>
              <a:rPr sz="2400" spc="5" dirty="0">
                <a:latin typeface="Arial MT"/>
                <a:cs typeface="Arial MT"/>
              </a:rPr>
              <a:t> </a:t>
            </a:r>
            <a:r>
              <a:rPr sz="2400" dirty="0">
                <a:latin typeface="Arial MT"/>
                <a:cs typeface="Arial MT"/>
              </a:rPr>
              <a:t>spesso</a:t>
            </a:r>
            <a:r>
              <a:rPr sz="2400" spc="10" dirty="0">
                <a:latin typeface="Arial MT"/>
                <a:cs typeface="Arial MT"/>
              </a:rPr>
              <a:t> </a:t>
            </a:r>
            <a:r>
              <a:rPr sz="2400" dirty="0">
                <a:latin typeface="Arial MT"/>
                <a:cs typeface="Arial MT"/>
              </a:rPr>
              <a:t>uno</a:t>
            </a:r>
            <a:r>
              <a:rPr sz="2400" spc="5" dirty="0">
                <a:latin typeface="Arial MT"/>
                <a:cs typeface="Arial MT"/>
              </a:rPr>
              <a:t> </a:t>
            </a:r>
            <a:r>
              <a:rPr sz="2400" dirty="0">
                <a:latin typeface="Arial MT"/>
                <a:cs typeface="Arial MT"/>
              </a:rPr>
              <a:t>dei	</a:t>
            </a:r>
            <a:r>
              <a:rPr sz="2400" spc="-5" dirty="0">
                <a:latin typeface="Arial MT"/>
                <a:cs typeface="Arial MT"/>
              </a:rPr>
              <a:t>fattori </a:t>
            </a:r>
            <a:r>
              <a:rPr sz="2400" dirty="0">
                <a:latin typeface="Arial MT"/>
                <a:cs typeface="Arial MT"/>
              </a:rPr>
              <a:t> </a:t>
            </a:r>
            <a:r>
              <a:rPr sz="2400" spc="-5" dirty="0">
                <a:latin typeface="Arial MT"/>
                <a:cs typeface="Arial MT"/>
              </a:rPr>
              <a:t>negativi</a:t>
            </a:r>
            <a:r>
              <a:rPr sz="2400" dirty="0">
                <a:latin typeface="Arial MT"/>
                <a:cs typeface="Arial MT"/>
              </a:rPr>
              <a:t> </a:t>
            </a:r>
            <a:r>
              <a:rPr sz="2400" spc="-5" dirty="0">
                <a:latin typeface="Arial MT"/>
                <a:cs typeface="Arial MT"/>
              </a:rPr>
              <a:t>determinanti</a:t>
            </a:r>
            <a:r>
              <a:rPr sz="2400" dirty="0">
                <a:latin typeface="Arial MT"/>
                <a:cs typeface="Arial MT"/>
              </a:rPr>
              <a:t> nel </a:t>
            </a:r>
            <a:r>
              <a:rPr sz="2400" spc="-5" dirty="0">
                <a:latin typeface="Arial MT"/>
                <a:cs typeface="Arial MT"/>
              </a:rPr>
              <a:t>trattamento</a:t>
            </a:r>
            <a:r>
              <a:rPr sz="2400" dirty="0">
                <a:latin typeface="Arial MT"/>
                <a:cs typeface="Arial MT"/>
              </a:rPr>
              <a:t> di</a:t>
            </a:r>
            <a:r>
              <a:rPr sz="2400" spc="5" dirty="0">
                <a:latin typeface="Arial MT"/>
                <a:cs typeface="Arial MT"/>
              </a:rPr>
              <a:t> </a:t>
            </a:r>
            <a:r>
              <a:rPr sz="2400" dirty="0">
                <a:latin typeface="Arial MT"/>
                <a:cs typeface="Arial MT"/>
              </a:rPr>
              <a:t>una sindrome </a:t>
            </a:r>
            <a:r>
              <a:rPr sz="2400" spc="5" dirty="0">
                <a:latin typeface="Arial MT"/>
                <a:cs typeface="Arial MT"/>
              </a:rPr>
              <a:t> </a:t>
            </a:r>
            <a:r>
              <a:rPr sz="2400" dirty="0">
                <a:latin typeface="Arial MT"/>
                <a:cs typeface="Arial MT"/>
              </a:rPr>
              <a:t>coronaria</a:t>
            </a:r>
            <a:r>
              <a:rPr sz="2400" spc="-5" dirty="0">
                <a:latin typeface="Arial MT"/>
                <a:cs typeface="Arial MT"/>
              </a:rPr>
              <a:t> acuta.</a:t>
            </a:r>
            <a:endParaRPr sz="2400" dirty="0">
              <a:latin typeface="Arial MT"/>
              <a:cs typeface="Arial MT"/>
            </a:endParaRPr>
          </a:p>
        </p:txBody>
      </p:sp>
      <p:pic>
        <p:nvPicPr>
          <p:cNvPr id="4" name="object 4"/>
          <p:cNvPicPr/>
          <p:nvPr/>
        </p:nvPicPr>
        <p:blipFill>
          <a:blip r:embed="rId2" cstate="print"/>
          <a:stretch>
            <a:fillRect/>
          </a:stretch>
        </p:blipFill>
        <p:spPr>
          <a:xfrm>
            <a:off x="3303587" y="3608033"/>
            <a:ext cx="3080536" cy="2310401"/>
          </a:xfrm>
          <a:prstGeom prst="rect">
            <a:avLst/>
          </a:prstGeom>
        </p:spPr>
      </p:pic>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22687" y="356791"/>
            <a:ext cx="1098550" cy="513080"/>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00B050"/>
                </a:solidFill>
                <a:latin typeface="Times New Roman"/>
                <a:cs typeface="Times New Roman"/>
              </a:rPr>
              <a:t>B.L.S.</a:t>
            </a:r>
            <a:endParaRPr sz="3200">
              <a:latin typeface="Times New Roman"/>
              <a:cs typeface="Times New Roman"/>
            </a:endParaRPr>
          </a:p>
        </p:txBody>
      </p:sp>
      <p:sp>
        <p:nvSpPr>
          <p:cNvPr id="3" name="object 3"/>
          <p:cNvSpPr txBox="1"/>
          <p:nvPr/>
        </p:nvSpPr>
        <p:spPr>
          <a:xfrm>
            <a:off x="341312" y="1053454"/>
            <a:ext cx="8406765" cy="4964430"/>
          </a:xfrm>
          <a:prstGeom prst="rect">
            <a:avLst/>
          </a:prstGeom>
        </p:spPr>
        <p:txBody>
          <a:bodyPr vert="horz" wrap="square" lIns="0" tIns="12700" rIns="0" bIns="0" rtlCol="0">
            <a:spAutoFit/>
          </a:bodyPr>
          <a:lstStyle/>
          <a:p>
            <a:pPr marL="931544">
              <a:lnSpc>
                <a:spcPct val="100000"/>
              </a:lnSpc>
              <a:spcBef>
                <a:spcPts val="100"/>
              </a:spcBef>
            </a:pPr>
            <a:r>
              <a:rPr sz="2000" dirty="0">
                <a:solidFill>
                  <a:srgbClr val="333399"/>
                </a:solidFill>
                <a:latin typeface="Times New Roman"/>
                <a:cs typeface="Times New Roman"/>
              </a:rPr>
              <a:t>Una</a:t>
            </a:r>
            <a:r>
              <a:rPr sz="2000" spc="-5" dirty="0">
                <a:solidFill>
                  <a:srgbClr val="333399"/>
                </a:solidFill>
                <a:latin typeface="Times New Roman"/>
                <a:cs typeface="Times New Roman"/>
              </a:rPr>
              <a:t> volta che il paziente</a:t>
            </a:r>
            <a:r>
              <a:rPr sz="2000" dirty="0">
                <a:solidFill>
                  <a:srgbClr val="333399"/>
                </a:solidFill>
                <a:latin typeface="Times New Roman"/>
                <a:cs typeface="Times New Roman"/>
              </a:rPr>
              <a:t> ha</a:t>
            </a:r>
            <a:r>
              <a:rPr sz="2000" spc="-5" dirty="0">
                <a:solidFill>
                  <a:srgbClr val="333399"/>
                </a:solidFill>
                <a:latin typeface="Times New Roman"/>
                <a:cs typeface="Times New Roman"/>
              </a:rPr>
              <a:t> </a:t>
            </a:r>
            <a:r>
              <a:rPr sz="2000" dirty="0">
                <a:solidFill>
                  <a:srgbClr val="333399"/>
                </a:solidFill>
                <a:latin typeface="Times New Roman"/>
                <a:cs typeface="Times New Roman"/>
              </a:rPr>
              <a:t>un </a:t>
            </a:r>
            <a:r>
              <a:rPr sz="2000" spc="-5" dirty="0">
                <a:solidFill>
                  <a:srgbClr val="333399"/>
                </a:solidFill>
                <a:latin typeface="Times New Roman"/>
                <a:cs typeface="Times New Roman"/>
              </a:rPr>
              <a:t>arresto</a:t>
            </a:r>
            <a:r>
              <a:rPr sz="2000" dirty="0">
                <a:solidFill>
                  <a:srgbClr val="333399"/>
                </a:solidFill>
                <a:latin typeface="Times New Roman"/>
                <a:cs typeface="Times New Roman"/>
              </a:rPr>
              <a:t> </a:t>
            </a:r>
            <a:r>
              <a:rPr sz="2000" spc="-5" dirty="0">
                <a:solidFill>
                  <a:srgbClr val="333399"/>
                </a:solidFill>
                <a:latin typeface="Times New Roman"/>
                <a:cs typeface="Times New Roman"/>
              </a:rPr>
              <a:t>cardiaco,</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cosa </a:t>
            </a:r>
            <a:r>
              <a:rPr sz="2000" dirty="0">
                <a:solidFill>
                  <a:srgbClr val="333399"/>
                </a:solidFill>
                <a:latin typeface="Times New Roman"/>
                <a:cs typeface="Times New Roman"/>
              </a:rPr>
              <a:t>si</a:t>
            </a:r>
            <a:r>
              <a:rPr sz="2000" spc="-5" dirty="0">
                <a:solidFill>
                  <a:srgbClr val="333399"/>
                </a:solidFill>
                <a:latin typeface="Times New Roman"/>
                <a:cs typeface="Times New Roman"/>
              </a:rPr>
              <a:t> </a:t>
            </a:r>
            <a:r>
              <a:rPr sz="2000" dirty="0">
                <a:solidFill>
                  <a:srgbClr val="333399"/>
                </a:solidFill>
                <a:latin typeface="Times New Roman"/>
                <a:cs typeface="Times New Roman"/>
              </a:rPr>
              <a:t>può </a:t>
            </a:r>
            <a:r>
              <a:rPr sz="2000" spc="-5" dirty="0">
                <a:solidFill>
                  <a:srgbClr val="333399"/>
                </a:solidFill>
                <a:latin typeface="Times New Roman"/>
                <a:cs typeface="Times New Roman"/>
              </a:rPr>
              <a:t>fare?</a:t>
            </a:r>
            <a:endParaRPr sz="2000">
              <a:latin typeface="Times New Roman"/>
              <a:cs typeface="Times New Roman"/>
            </a:endParaRPr>
          </a:p>
          <a:p>
            <a:pPr marL="231775" marR="795655">
              <a:lnSpc>
                <a:spcPts val="2300"/>
              </a:lnSpc>
              <a:spcBef>
                <a:spcPts val="1770"/>
              </a:spcBef>
            </a:pPr>
            <a:r>
              <a:rPr sz="2000" dirty="0">
                <a:latin typeface="Times New Roman"/>
                <a:cs typeface="Times New Roman"/>
              </a:rPr>
              <a:t>Il </a:t>
            </a:r>
            <a:r>
              <a:rPr sz="2000" spc="-5" dirty="0">
                <a:latin typeface="Times New Roman"/>
                <a:cs typeface="Times New Roman"/>
              </a:rPr>
              <a:t>B.L.S.</a:t>
            </a:r>
            <a:r>
              <a:rPr sz="2000" spc="5" dirty="0">
                <a:latin typeface="Times New Roman"/>
                <a:cs typeface="Times New Roman"/>
              </a:rPr>
              <a:t> </a:t>
            </a:r>
            <a:r>
              <a:rPr sz="2000" dirty="0">
                <a:latin typeface="Times New Roman"/>
                <a:cs typeface="Times New Roman"/>
              </a:rPr>
              <a:t>può</a:t>
            </a:r>
            <a:r>
              <a:rPr sz="2000" spc="5" dirty="0">
                <a:latin typeface="Times New Roman"/>
                <a:cs typeface="Times New Roman"/>
              </a:rPr>
              <a:t> </a:t>
            </a:r>
            <a:r>
              <a:rPr sz="2000" b="1" i="1" spc="-5" dirty="0">
                <a:solidFill>
                  <a:srgbClr val="FF0000"/>
                </a:solidFill>
                <a:latin typeface="Times New Roman"/>
                <a:cs typeface="Times New Roman"/>
              </a:rPr>
              <a:t>rallentare</a:t>
            </a:r>
            <a:r>
              <a:rPr sz="2000" b="1" i="1" dirty="0">
                <a:solidFill>
                  <a:srgbClr val="FF0000"/>
                </a:solidFill>
                <a:latin typeface="Times New Roman"/>
                <a:cs typeface="Times New Roman"/>
              </a:rPr>
              <a:t> </a:t>
            </a:r>
            <a:r>
              <a:rPr sz="2000" b="1" i="1" spc="-5" dirty="0">
                <a:solidFill>
                  <a:srgbClr val="FF0000"/>
                </a:solidFill>
                <a:latin typeface="Times New Roman"/>
                <a:cs typeface="Times New Roman"/>
              </a:rPr>
              <a:t>l’evoluzione</a:t>
            </a:r>
            <a:r>
              <a:rPr sz="2000" b="1" i="1" spc="5" dirty="0">
                <a:solidFill>
                  <a:srgbClr val="FF0000"/>
                </a:solidFill>
                <a:latin typeface="Times New Roman"/>
                <a:cs typeface="Times New Roman"/>
              </a:rPr>
              <a:t> </a:t>
            </a:r>
            <a:r>
              <a:rPr sz="2000" dirty="0">
                <a:latin typeface="Times New Roman"/>
                <a:cs typeface="Times New Roman"/>
              </a:rPr>
              <a:t>da </a:t>
            </a:r>
            <a:r>
              <a:rPr sz="2000" spc="-5" dirty="0">
                <a:latin typeface="Times New Roman"/>
                <a:cs typeface="Times New Roman"/>
              </a:rPr>
              <a:t>“morte</a:t>
            </a:r>
            <a:r>
              <a:rPr sz="2000" dirty="0">
                <a:latin typeface="Times New Roman"/>
                <a:cs typeface="Times New Roman"/>
              </a:rPr>
              <a:t> </a:t>
            </a:r>
            <a:r>
              <a:rPr sz="2000" spc="-5" dirty="0">
                <a:latin typeface="Times New Roman"/>
                <a:cs typeface="Times New Roman"/>
              </a:rPr>
              <a:t>clinica”</a:t>
            </a:r>
            <a:r>
              <a:rPr sz="2000" dirty="0">
                <a:latin typeface="Times New Roman"/>
                <a:cs typeface="Times New Roman"/>
              </a:rPr>
              <a:t> </a:t>
            </a:r>
            <a:r>
              <a:rPr sz="2000" spc="-5" dirty="0">
                <a:latin typeface="Times New Roman"/>
                <a:cs typeface="Times New Roman"/>
              </a:rPr>
              <a:t>(potenzialmente </a:t>
            </a:r>
            <a:r>
              <a:rPr sz="2000" spc="-484" dirty="0">
                <a:latin typeface="Times New Roman"/>
                <a:cs typeface="Times New Roman"/>
              </a:rPr>
              <a:t> </a:t>
            </a:r>
            <a:r>
              <a:rPr sz="2000" spc="-5" dirty="0">
                <a:latin typeface="Times New Roman"/>
                <a:cs typeface="Times New Roman"/>
              </a:rPr>
              <a:t>reversibile)</a:t>
            </a:r>
            <a:r>
              <a:rPr sz="2000" dirty="0">
                <a:latin typeface="Times New Roman"/>
                <a:cs typeface="Times New Roman"/>
              </a:rPr>
              <a:t> a</a:t>
            </a:r>
            <a:r>
              <a:rPr sz="2000" spc="-5" dirty="0">
                <a:latin typeface="Times New Roman"/>
                <a:cs typeface="Times New Roman"/>
              </a:rPr>
              <a:t> “morte biologica” (irreversibile)</a:t>
            </a:r>
            <a:endParaRPr sz="2000">
              <a:latin typeface="Times New Roman"/>
              <a:cs typeface="Times New Roman"/>
            </a:endParaRPr>
          </a:p>
          <a:p>
            <a:pPr marL="382270" marR="133350">
              <a:lnSpc>
                <a:spcPts val="2600"/>
              </a:lnSpc>
              <a:spcBef>
                <a:spcPts val="145"/>
              </a:spcBef>
            </a:pPr>
            <a:r>
              <a:rPr sz="2200" dirty="0">
                <a:latin typeface="Times New Roman"/>
                <a:cs typeface="Times New Roman"/>
              </a:rPr>
              <a:t>Il </a:t>
            </a:r>
            <a:r>
              <a:rPr sz="2200" spc="-5" dirty="0">
                <a:latin typeface="Times New Roman"/>
                <a:cs typeface="Times New Roman"/>
              </a:rPr>
              <a:t>BLS</a:t>
            </a:r>
            <a:r>
              <a:rPr sz="2200" spc="5" dirty="0">
                <a:latin typeface="Times New Roman"/>
                <a:cs typeface="Times New Roman"/>
              </a:rPr>
              <a:t> </a:t>
            </a:r>
            <a:r>
              <a:rPr sz="2200" spc="-5" dirty="0">
                <a:latin typeface="Times New Roman"/>
                <a:cs typeface="Times New Roman"/>
              </a:rPr>
              <a:t>supporta</a:t>
            </a:r>
            <a:r>
              <a:rPr sz="2200" spc="5" dirty="0">
                <a:latin typeface="Times New Roman"/>
                <a:cs typeface="Times New Roman"/>
              </a:rPr>
              <a:t> </a:t>
            </a:r>
            <a:r>
              <a:rPr sz="2200" spc="-5" dirty="0">
                <a:latin typeface="Times New Roman"/>
                <a:cs typeface="Times New Roman"/>
              </a:rPr>
              <a:t>solo</a:t>
            </a:r>
            <a:r>
              <a:rPr sz="2200" spc="5" dirty="0">
                <a:latin typeface="Times New Roman"/>
                <a:cs typeface="Times New Roman"/>
              </a:rPr>
              <a:t> </a:t>
            </a:r>
            <a:r>
              <a:rPr sz="2200" spc="-5" dirty="0">
                <a:latin typeface="Times New Roman"/>
                <a:cs typeface="Times New Roman"/>
              </a:rPr>
              <a:t>le</a:t>
            </a:r>
            <a:r>
              <a:rPr sz="2200" spc="5" dirty="0">
                <a:latin typeface="Times New Roman"/>
                <a:cs typeface="Times New Roman"/>
              </a:rPr>
              <a:t> </a:t>
            </a:r>
            <a:r>
              <a:rPr sz="2200" spc="-5" dirty="0">
                <a:latin typeface="Times New Roman"/>
                <a:cs typeface="Times New Roman"/>
              </a:rPr>
              <a:t>funzioni</a:t>
            </a:r>
            <a:r>
              <a:rPr sz="2200" dirty="0">
                <a:latin typeface="Times New Roman"/>
                <a:cs typeface="Times New Roman"/>
              </a:rPr>
              <a:t> </a:t>
            </a:r>
            <a:r>
              <a:rPr sz="2200" spc="-5" dirty="0">
                <a:latin typeface="Times New Roman"/>
                <a:cs typeface="Times New Roman"/>
              </a:rPr>
              <a:t>vitali</a:t>
            </a:r>
            <a:r>
              <a:rPr sz="2200" dirty="0">
                <a:latin typeface="Times New Roman"/>
                <a:cs typeface="Times New Roman"/>
              </a:rPr>
              <a:t> </a:t>
            </a:r>
            <a:r>
              <a:rPr sz="2200" spc="-5" dirty="0">
                <a:latin typeface="Times New Roman"/>
                <a:cs typeface="Times New Roman"/>
              </a:rPr>
              <a:t>mancanti</a:t>
            </a:r>
            <a:r>
              <a:rPr sz="2200" spc="5" dirty="0">
                <a:latin typeface="Times New Roman"/>
                <a:cs typeface="Times New Roman"/>
              </a:rPr>
              <a:t> </a:t>
            </a:r>
            <a:r>
              <a:rPr sz="2200" spc="-5" dirty="0">
                <a:latin typeface="Times New Roman"/>
                <a:cs typeface="Times New Roman"/>
              </a:rPr>
              <a:t>(respiro</a:t>
            </a:r>
            <a:r>
              <a:rPr sz="2200" spc="5" dirty="0">
                <a:latin typeface="Times New Roman"/>
                <a:cs typeface="Times New Roman"/>
              </a:rPr>
              <a:t> </a:t>
            </a:r>
            <a:r>
              <a:rPr sz="2200" dirty="0">
                <a:latin typeface="Times New Roman"/>
                <a:cs typeface="Times New Roman"/>
              </a:rPr>
              <a:t>e</a:t>
            </a:r>
            <a:r>
              <a:rPr sz="2200" spc="5" dirty="0">
                <a:latin typeface="Times New Roman"/>
                <a:cs typeface="Times New Roman"/>
              </a:rPr>
              <a:t> </a:t>
            </a:r>
            <a:r>
              <a:rPr sz="2200" spc="-5" dirty="0">
                <a:latin typeface="Times New Roman"/>
                <a:cs typeface="Times New Roman"/>
              </a:rPr>
              <a:t>circolo),</a:t>
            </a:r>
            <a:r>
              <a:rPr sz="2200" spc="5" dirty="0">
                <a:latin typeface="Times New Roman"/>
                <a:cs typeface="Times New Roman"/>
              </a:rPr>
              <a:t> </a:t>
            </a:r>
            <a:r>
              <a:rPr sz="2200" spc="-5" dirty="0">
                <a:latin typeface="Times New Roman"/>
                <a:cs typeface="Times New Roman"/>
              </a:rPr>
              <a:t>ma </a:t>
            </a:r>
            <a:r>
              <a:rPr sz="2200" spc="-535" dirty="0">
                <a:latin typeface="Times New Roman"/>
                <a:cs typeface="Times New Roman"/>
              </a:rPr>
              <a:t> </a:t>
            </a:r>
            <a:r>
              <a:rPr sz="2200" spc="-5" dirty="0">
                <a:latin typeface="Times New Roman"/>
                <a:cs typeface="Times New Roman"/>
              </a:rPr>
              <a:t>solitamente </a:t>
            </a:r>
            <a:r>
              <a:rPr sz="2200" dirty="0">
                <a:latin typeface="Times New Roman"/>
                <a:cs typeface="Times New Roman"/>
              </a:rPr>
              <a:t>non</a:t>
            </a:r>
            <a:r>
              <a:rPr sz="2200" spc="5" dirty="0">
                <a:latin typeface="Times New Roman"/>
                <a:cs typeface="Times New Roman"/>
              </a:rPr>
              <a:t> </a:t>
            </a:r>
            <a:r>
              <a:rPr sz="2200" dirty="0">
                <a:latin typeface="Times New Roman"/>
                <a:cs typeface="Times New Roman"/>
              </a:rPr>
              <a:t>è</a:t>
            </a:r>
            <a:r>
              <a:rPr sz="2200" spc="-5" dirty="0">
                <a:latin typeface="Times New Roman"/>
                <a:cs typeface="Times New Roman"/>
              </a:rPr>
              <a:t> in</a:t>
            </a:r>
            <a:r>
              <a:rPr sz="2200" spc="5" dirty="0">
                <a:latin typeface="Times New Roman"/>
                <a:cs typeface="Times New Roman"/>
              </a:rPr>
              <a:t> </a:t>
            </a:r>
            <a:r>
              <a:rPr sz="2200" spc="-5" dirty="0">
                <a:latin typeface="Times New Roman"/>
                <a:cs typeface="Times New Roman"/>
              </a:rPr>
              <a:t>grado</a:t>
            </a:r>
            <a:r>
              <a:rPr sz="2200" dirty="0">
                <a:latin typeface="Times New Roman"/>
                <a:cs typeface="Times New Roman"/>
              </a:rPr>
              <a:t> di </a:t>
            </a:r>
            <a:r>
              <a:rPr sz="2200" spc="-5" dirty="0">
                <a:latin typeface="Times New Roman"/>
                <a:cs typeface="Times New Roman"/>
              </a:rPr>
              <a:t>“far</a:t>
            </a:r>
            <a:r>
              <a:rPr sz="2200" dirty="0">
                <a:latin typeface="Times New Roman"/>
                <a:cs typeface="Times New Roman"/>
              </a:rPr>
              <a:t> </a:t>
            </a:r>
            <a:r>
              <a:rPr sz="2200" spc="-5" dirty="0">
                <a:latin typeface="Times New Roman"/>
                <a:cs typeface="Times New Roman"/>
              </a:rPr>
              <a:t>ripartire”</a:t>
            </a:r>
            <a:r>
              <a:rPr sz="2200" dirty="0">
                <a:latin typeface="Times New Roman"/>
                <a:cs typeface="Times New Roman"/>
              </a:rPr>
              <a:t> </a:t>
            </a:r>
            <a:r>
              <a:rPr sz="2200" spc="-5" dirty="0">
                <a:latin typeface="Times New Roman"/>
                <a:cs typeface="Times New Roman"/>
              </a:rPr>
              <a:t>il cuore.</a:t>
            </a:r>
            <a:r>
              <a:rPr sz="2200" spc="5" dirty="0">
                <a:latin typeface="Times New Roman"/>
                <a:cs typeface="Times New Roman"/>
              </a:rPr>
              <a:t> </a:t>
            </a:r>
            <a:r>
              <a:rPr sz="2200" spc="-35" dirty="0">
                <a:latin typeface="Times New Roman"/>
                <a:cs typeface="Times New Roman"/>
              </a:rPr>
              <a:t>L’ALS,</a:t>
            </a:r>
            <a:r>
              <a:rPr sz="2200" dirty="0">
                <a:latin typeface="Times New Roman"/>
                <a:cs typeface="Times New Roman"/>
              </a:rPr>
              <a:t> </a:t>
            </a:r>
            <a:r>
              <a:rPr sz="2200" spc="-5" dirty="0">
                <a:latin typeface="Times New Roman"/>
                <a:cs typeface="Times New Roman"/>
              </a:rPr>
              <a:t>ovvero</a:t>
            </a:r>
            <a:r>
              <a:rPr sz="2200" spc="5" dirty="0">
                <a:latin typeface="Times New Roman"/>
                <a:cs typeface="Times New Roman"/>
              </a:rPr>
              <a:t> </a:t>
            </a:r>
            <a:r>
              <a:rPr sz="2200" spc="-5" dirty="0">
                <a:latin typeface="Times New Roman"/>
                <a:cs typeface="Times New Roman"/>
              </a:rPr>
              <a:t>il </a:t>
            </a:r>
            <a:r>
              <a:rPr sz="2200" dirty="0">
                <a:latin typeface="Times New Roman"/>
                <a:cs typeface="Times New Roman"/>
              </a:rPr>
              <a:t> </a:t>
            </a:r>
            <a:r>
              <a:rPr sz="2200" spc="-5" dirty="0">
                <a:latin typeface="Times New Roman"/>
                <a:cs typeface="Times New Roman"/>
              </a:rPr>
              <a:t>supporto</a:t>
            </a:r>
            <a:r>
              <a:rPr sz="2200" dirty="0">
                <a:latin typeface="Times New Roman"/>
                <a:cs typeface="Times New Roman"/>
              </a:rPr>
              <a:t> </a:t>
            </a:r>
            <a:r>
              <a:rPr sz="2200" spc="-5" dirty="0">
                <a:latin typeface="Times New Roman"/>
                <a:cs typeface="Times New Roman"/>
              </a:rPr>
              <a:t>vitale</a:t>
            </a:r>
            <a:r>
              <a:rPr sz="2200" dirty="0">
                <a:latin typeface="Times New Roman"/>
                <a:cs typeface="Times New Roman"/>
              </a:rPr>
              <a:t> </a:t>
            </a:r>
            <a:r>
              <a:rPr sz="2200" spc="-5" dirty="0">
                <a:latin typeface="Times New Roman"/>
                <a:cs typeface="Times New Roman"/>
              </a:rPr>
              <a:t>avanzato</a:t>
            </a:r>
            <a:r>
              <a:rPr sz="2200" dirty="0">
                <a:latin typeface="Times New Roman"/>
                <a:cs typeface="Times New Roman"/>
              </a:rPr>
              <a:t> </a:t>
            </a:r>
            <a:r>
              <a:rPr sz="2200" spc="-5" dirty="0">
                <a:latin typeface="Times New Roman"/>
                <a:cs typeface="Times New Roman"/>
              </a:rPr>
              <a:t>medico,</a:t>
            </a:r>
            <a:r>
              <a:rPr sz="2200" spc="5" dirty="0">
                <a:latin typeface="Times New Roman"/>
                <a:cs typeface="Times New Roman"/>
              </a:rPr>
              <a:t> </a:t>
            </a:r>
            <a:r>
              <a:rPr sz="2200" spc="-5" dirty="0">
                <a:latin typeface="Times New Roman"/>
                <a:cs typeface="Times New Roman"/>
              </a:rPr>
              <a:t>serve </a:t>
            </a:r>
            <a:r>
              <a:rPr sz="2200" dirty="0">
                <a:latin typeface="Times New Roman"/>
                <a:cs typeface="Times New Roman"/>
              </a:rPr>
              <a:t>a </a:t>
            </a:r>
            <a:r>
              <a:rPr sz="2200" spc="-5" dirty="0">
                <a:latin typeface="Times New Roman"/>
                <a:cs typeface="Times New Roman"/>
              </a:rPr>
              <a:t>“far</a:t>
            </a:r>
            <a:r>
              <a:rPr sz="2200" dirty="0">
                <a:latin typeface="Times New Roman"/>
                <a:cs typeface="Times New Roman"/>
              </a:rPr>
              <a:t> </a:t>
            </a:r>
            <a:r>
              <a:rPr sz="2200" spc="-5" dirty="0">
                <a:latin typeface="Times New Roman"/>
                <a:cs typeface="Times New Roman"/>
              </a:rPr>
              <a:t>ripartire”</a:t>
            </a:r>
            <a:r>
              <a:rPr sz="2200" dirty="0">
                <a:latin typeface="Times New Roman"/>
                <a:cs typeface="Times New Roman"/>
              </a:rPr>
              <a:t> </a:t>
            </a:r>
            <a:r>
              <a:rPr sz="2200" spc="-5" dirty="0">
                <a:latin typeface="Times New Roman"/>
                <a:cs typeface="Times New Roman"/>
              </a:rPr>
              <a:t>il cuore </a:t>
            </a:r>
            <a:r>
              <a:rPr sz="2200" dirty="0">
                <a:latin typeface="Times New Roman"/>
                <a:cs typeface="Times New Roman"/>
              </a:rPr>
              <a:t> </a:t>
            </a:r>
            <a:r>
              <a:rPr sz="2200" spc="-5" dirty="0">
                <a:latin typeface="Times New Roman"/>
                <a:cs typeface="Times New Roman"/>
              </a:rPr>
              <a:t>(tramite l’utilizzo,</a:t>
            </a:r>
            <a:r>
              <a:rPr sz="2200" dirty="0">
                <a:latin typeface="Times New Roman"/>
                <a:cs typeface="Times New Roman"/>
              </a:rPr>
              <a:t> ove </a:t>
            </a:r>
            <a:r>
              <a:rPr sz="2200" spc="-5" dirty="0">
                <a:latin typeface="Times New Roman"/>
                <a:cs typeface="Times New Roman"/>
              </a:rPr>
              <a:t>indicato,</a:t>
            </a:r>
            <a:r>
              <a:rPr sz="2200" dirty="0">
                <a:latin typeface="Times New Roman"/>
                <a:cs typeface="Times New Roman"/>
              </a:rPr>
              <a:t> </a:t>
            </a:r>
            <a:r>
              <a:rPr sz="2200" spc="-5" dirty="0">
                <a:latin typeface="Times New Roman"/>
                <a:cs typeface="Times New Roman"/>
              </a:rPr>
              <a:t>del defibrillatore</a:t>
            </a:r>
            <a:r>
              <a:rPr sz="2200" dirty="0">
                <a:latin typeface="Times New Roman"/>
                <a:cs typeface="Times New Roman"/>
              </a:rPr>
              <a:t> o </a:t>
            </a:r>
            <a:r>
              <a:rPr sz="2200" spc="-5" dirty="0">
                <a:latin typeface="Times New Roman"/>
                <a:cs typeface="Times New Roman"/>
              </a:rPr>
              <a:t>con</a:t>
            </a:r>
            <a:r>
              <a:rPr sz="2200" dirty="0">
                <a:latin typeface="Times New Roman"/>
                <a:cs typeface="Times New Roman"/>
              </a:rPr>
              <a:t> </a:t>
            </a:r>
            <a:r>
              <a:rPr sz="2200" spc="-5" dirty="0">
                <a:latin typeface="Times New Roman"/>
                <a:cs typeface="Times New Roman"/>
              </a:rPr>
              <a:t>l’utilizzo</a:t>
            </a:r>
            <a:r>
              <a:rPr sz="2200" spc="5" dirty="0">
                <a:latin typeface="Times New Roman"/>
                <a:cs typeface="Times New Roman"/>
              </a:rPr>
              <a:t> </a:t>
            </a:r>
            <a:r>
              <a:rPr sz="2200" dirty="0">
                <a:latin typeface="Times New Roman"/>
                <a:cs typeface="Times New Roman"/>
              </a:rPr>
              <a:t>di </a:t>
            </a:r>
            <a:r>
              <a:rPr sz="2200" spc="5" dirty="0">
                <a:latin typeface="Times New Roman"/>
                <a:cs typeface="Times New Roman"/>
              </a:rPr>
              <a:t> </a:t>
            </a:r>
            <a:r>
              <a:rPr sz="2200" spc="-5" dirty="0">
                <a:latin typeface="Times New Roman"/>
                <a:cs typeface="Times New Roman"/>
              </a:rPr>
              <a:t>farmaci </a:t>
            </a:r>
            <a:r>
              <a:rPr sz="2200" dirty="0">
                <a:latin typeface="Times New Roman"/>
                <a:cs typeface="Times New Roman"/>
              </a:rPr>
              <a:t>e</a:t>
            </a:r>
            <a:r>
              <a:rPr sz="2200" spc="-5" dirty="0">
                <a:latin typeface="Times New Roman"/>
                <a:cs typeface="Times New Roman"/>
              </a:rPr>
              <a:t> strumenti).</a:t>
            </a:r>
            <a:r>
              <a:rPr sz="2200" spc="5" dirty="0">
                <a:latin typeface="Times New Roman"/>
                <a:cs typeface="Times New Roman"/>
              </a:rPr>
              <a:t> </a:t>
            </a:r>
            <a:r>
              <a:rPr sz="2200" u="heavy" dirty="0">
                <a:uFill>
                  <a:solidFill>
                    <a:srgbClr val="000000"/>
                  </a:solidFill>
                </a:uFill>
                <a:latin typeface="Times New Roman"/>
                <a:cs typeface="Times New Roman"/>
              </a:rPr>
              <a:t>Il</a:t>
            </a:r>
            <a:r>
              <a:rPr sz="2200" u="heavy" spc="-5" dirty="0">
                <a:uFill>
                  <a:solidFill>
                    <a:srgbClr val="000000"/>
                  </a:solidFill>
                </a:uFill>
                <a:latin typeface="Times New Roman"/>
                <a:cs typeface="Times New Roman"/>
              </a:rPr>
              <a:t> BLS</a:t>
            </a:r>
            <a:r>
              <a:rPr sz="2200" u="heavy" dirty="0">
                <a:uFill>
                  <a:solidFill>
                    <a:srgbClr val="000000"/>
                  </a:solidFill>
                </a:uFill>
                <a:latin typeface="Times New Roman"/>
                <a:cs typeface="Times New Roman"/>
              </a:rPr>
              <a:t> </a:t>
            </a:r>
            <a:r>
              <a:rPr sz="2200" u="heavy" spc="-5" dirty="0">
                <a:uFill>
                  <a:solidFill>
                    <a:srgbClr val="000000"/>
                  </a:solidFill>
                </a:uFill>
                <a:latin typeface="Times New Roman"/>
                <a:cs typeface="Times New Roman"/>
              </a:rPr>
              <a:t>permette</a:t>
            </a:r>
            <a:r>
              <a:rPr sz="2200" u="heavy" dirty="0">
                <a:uFill>
                  <a:solidFill>
                    <a:srgbClr val="000000"/>
                  </a:solidFill>
                </a:uFill>
                <a:latin typeface="Times New Roman"/>
                <a:cs typeface="Times New Roman"/>
              </a:rPr>
              <a:t> di</a:t>
            </a:r>
            <a:r>
              <a:rPr sz="2200" u="heavy" spc="-5" dirty="0">
                <a:uFill>
                  <a:solidFill>
                    <a:srgbClr val="000000"/>
                  </a:solidFill>
                </a:uFill>
                <a:latin typeface="Times New Roman"/>
                <a:cs typeface="Times New Roman"/>
              </a:rPr>
              <a:t> pompare</a:t>
            </a:r>
            <a:r>
              <a:rPr sz="2200" u="heavy" dirty="0">
                <a:uFill>
                  <a:solidFill>
                    <a:srgbClr val="000000"/>
                  </a:solidFill>
                </a:uFill>
                <a:latin typeface="Times New Roman"/>
                <a:cs typeface="Times New Roman"/>
              </a:rPr>
              <a:t> </a:t>
            </a:r>
            <a:r>
              <a:rPr sz="2200" u="heavy" spc="-5" dirty="0">
                <a:uFill>
                  <a:solidFill>
                    <a:srgbClr val="000000"/>
                  </a:solidFill>
                </a:uFill>
                <a:latin typeface="Times New Roman"/>
                <a:cs typeface="Times New Roman"/>
              </a:rPr>
              <a:t>in</a:t>
            </a:r>
            <a:r>
              <a:rPr sz="2200" u="heavy" dirty="0">
                <a:uFill>
                  <a:solidFill>
                    <a:srgbClr val="000000"/>
                  </a:solidFill>
                </a:uFill>
                <a:latin typeface="Times New Roman"/>
                <a:cs typeface="Times New Roman"/>
              </a:rPr>
              <a:t> </a:t>
            </a:r>
            <a:r>
              <a:rPr sz="2200" u="heavy" spc="-5" dirty="0">
                <a:uFill>
                  <a:solidFill>
                    <a:srgbClr val="000000"/>
                  </a:solidFill>
                </a:uFill>
                <a:latin typeface="Times New Roman"/>
                <a:cs typeface="Times New Roman"/>
              </a:rPr>
              <a:t>circolo</a:t>
            </a:r>
            <a:r>
              <a:rPr sz="2200" u="heavy" dirty="0">
                <a:uFill>
                  <a:solidFill>
                    <a:srgbClr val="000000"/>
                  </a:solidFill>
                </a:uFill>
                <a:latin typeface="Times New Roman"/>
                <a:cs typeface="Times New Roman"/>
              </a:rPr>
              <a:t> </a:t>
            </a:r>
            <a:r>
              <a:rPr sz="2200" u="heavy" spc="-5" dirty="0">
                <a:uFill>
                  <a:solidFill>
                    <a:srgbClr val="000000"/>
                  </a:solidFill>
                </a:uFill>
                <a:latin typeface="Times New Roman"/>
                <a:cs typeface="Times New Roman"/>
              </a:rPr>
              <a:t>solo</a:t>
            </a:r>
            <a:r>
              <a:rPr sz="2200" u="heavy" spc="5" dirty="0">
                <a:uFill>
                  <a:solidFill>
                    <a:srgbClr val="000000"/>
                  </a:solidFill>
                </a:uFill>
                <a:latin typeface="Times New Roman"/>
                <a:cs typeface="Times New Roman"/>
              </a:rPr>
              <a:t> </a:t>
            </a:r>
            <a:r>
              <a:rPr sz="2200" u="heavy" spc="-5" dirty="0">
                <a:uFill>
                  <a:solidFill>
                    <a:srgbClr val="000000"/>
                  </a:solidFill>
                </a:uFill>
                <a:latin typeface="Times New Roman"/>
                <a:cs typeface="Times New Roman"/>
              </a:rPr>
              <a:t>il </a:t>
            </a:r>
            <a:r>
              <a:rPr sz="2200" dirty="0">
                <a:latin typeface="Times New Roman"/>
                <a:cs typeface="Times New Roman"/>
              </a:rPr>
              <a:t> </a:t>
            </a:r>
            <a:r>
              <a:rPr sz="2200" u="heavy" dirty="0">
                <a:uFill>
                  <a:solidFill>
                    <a:srgbClr val="000000"/>
                  </a:solidFill>
                </a:uFill>
                <a:latin typeface="Times New Roman"/>
                <a:cs typeface="Times New Roman"/>
              </a:rPr>
              <a:t>25% </a:t>
            </a:r>
            <a:r>
              <a:rPr sz="2200" u="heavy" spc="-5" dirty="0">
                <a:uFill>
                  <a:solidFill>
                    <a:srgbClr val="000000"/>
                  </a:solidFill>
                </a:uFill>
                <a:latin typeface="Times New Roman"/>
                <a:cs typeface="Times New Roman"/>
              </a:rPr>
              <a:t>del sangue normalmente pompato</a:t>
            </a:r>
            <a:r>
              <a:rPr sz="2200" u="heavy" dirty="0">
                <a:uFill>
                  <a:solidFill>
                    <a:srgbClr val="000000"/>
                  </a:solidFill>
                </a:uFill>
                <a:latin typeface="Times New Roman"/>
                <a:cs typeface="Times New Roman"/>
              </a:rPr>
              <a:t> </a:t>
            </a:r>
            <a:r>
              <a:rPr sz="2200" u="heavy" spc="-5" dirty="0">
                <a:uFill>
                  <a:solidFill>
                    <a:srgbClr val="000000"/>
                  </a:solidFill>
                </a:uFill>
                <a:latin typeface="Times New Roman"/>
                <a:cs typeface="Times New Roman"/>
              </a:rPr>
              <a:t>dal cuore!</a:t>
            </a:r>
            <a:endParaRPr sz="2200">
              <a:latin typeface="Times New Roman"/>
              <a:cs typeface="Times New Roman"/>
            </a:endParaRPr>
          </a:p>
          <a:p>
            <a:pPr marL="12700">
              <a:lnSpc>
                <a:spcPts val="2350"/>
              </a:lnSpc>
              <a:spcBef>
                <a:spcPts val="470"/>
              </a:spcBef>
            </a:pPr>
            <a:r>
              <a:rPr sz="2000" b="1" dirty="0">
                <a:latin typeface="Times New Roman"/>
                <a:cs typeface="Times New Roman"/>
              </a:rPr>
              <a:t>I </a:t>
            </a:r>
            <a:r>
              <a:rPr sz="2000" b="1" spc="-5" dirty="0">
                <a:latin typeface="Times New Roman"/>
                <a:cs typeface="Times New Roman"/>
              </a:rPr>
              <a:t>migliori risultati </a:t>
            </a:r>
            <a:r>
              <a:rPr sz="2000" b="1" dirty="0">
                <a:latin typeface="Times New Roman"/>
                <a:cs typeface="Times New Roman"/>
              </a:rPr>
              <a:t>si</a:t>
            </a:r>
            <a:r>
              <a:rPr sz="2000" b="1" spc="-5" dirty="0">
                <a:latin typeface="Times New Roman"/>
                <a:cs typeface="Times New Roman"/>
              </a:rPr>
              <a:t> ottengono</a:t>
            </a:r>
            <a:r>
              <a:rPr sz="2000" b="1" dirty="0">
                <a:latin typeface="Times New Roman"/>
                <a:cs typeface="Times New Roman"/>
              </a:rPr>
              <a:t> </a:t>
            </a:r>
            <a:r>
              <a:rPr sz="2000" b="1" spc="-5" dirty="0">
                <a:latin typeface="Times New Roman"/>
                <a:cs typeface="Times New Roman"/>
              </a:rPr>
              <a:t>se:</a:t>
            </a:r>
            <a:endParaRPr sz="2000">
              <a:latin typeface="Times New Roman"/>
              <a:cs typeface="Times New Roman"/>
            </a:endParaRPr>
          </a:p>
          <a:p>
            <a:pPr marL="228600" indent="-216535">
              <a:lnSpc>
                <a:spcPts val="2300"/>
              </a:lnSpc>
              <a:buClr>
                <a:srgbClr val="000000"/>
              </a:buClr>
              <a:buChar char="•"/>
              <a:tabLst>
                <a:tab pos="229235" algn="l"/>
              </a:tabLst>
            </a:pPr>
            <a:r>
              <a:rPr sz="2000" u="sng" dirty="0">
                <a:solidFill>
                  <a:srgbClr val="FF0000"/>
                </a:solidFill>
                <a:uFill>
                  <a:solidFill>
                    <a:srgbClr val="FF0000"/>
                  </a:solidFill>
                </a:uFill>
                <a:latin typeface="Times New Roman"/>
                <a:cs typeface="Times New Roman"/>
              </a:rPr>
              <a:t>Il </a:t>
            </a:r>
            <a:r>
              <a:rPr sz="2000" u="sng" spc="-5" dirty="0">
                <a:solidFill>
                  <a:srgbClr val="FF0000"/>
                </a:solidFill>
                <a:uFill>
                  <a:solidFill>
                    <a:srgbClr val="FF0000"/>
                  </a:solidFill>
                </a:uFill>
                <a:latin typeface="Times New Roman"/>
                <a:cs typeface="Times New Roman"/>
              </a:rPr>
              <a:t>B.L.S.</a:t>
            </a:r>
            <a:r>
              <a:rPr sz="2000" u="sng" spc="5" dirty="0">
                <a:solidFill>
                  <a:srgbClr val="FF0000"/>
                </a:solidFill>
                <a:uFill>
                  <a:solidFill>
                    <a:srgbClr val="FF0000"/>
                  </a:solidFill>
                </a:uFill>
                <a:latin typeface="Times New Roman"/>
                <a:cs typeface="Times New Roman"/>
              </a:rPr>
              <a:t> </a:t>
            </a:r>
            <a:r>
              <a:rPr sz="2000" u="sng" spc="-5" dirty="0">
                <a:solidFill>
                  <a:srgbClr val="FF0000"/>
                </a:solidFill>
                <a:uFill>
                  <a:solidFill>
                    <a:srgbClr val="FF0000"/>
                  </a:solidFill>
                </a:uFill>
                <a:latin typeface="Times New Roman"/>
                <a:cs typeface="Times New Roman"/>
              </a:rPr>
              <a:t>con</a:t>
            </a:r>
            <a:r>
              <a:rPr sz="2000" u="sng" spc="5" dirty="0">
                <a:solidFill>
                  <a:srgbClr val="FF0000"/>
                </a:solidFill>
                <a:uFill>
                  <a:solidFill>
                    <a:srgbClr val="FF0000"/>
                  </a:solidFill>
                </a:uFill>
                <a:latin typeface="Times New Roman"/>
                <a:cs typeface="Times New Roman"/>
              </a:rPr>
              <a:t> </a:t>
            </a:r>
            <a:r>
              <a:rPr sz="2000" u="sng" spc="-5" dirty="0">
                <a:solidFill>
                  <a:srgbClr val="FF0000"/>
                </a:solidFill>
                <a:uFill>
                  <a:solidFill>
                    <a:srgbClr val="FF0000"/>
                  </a:solidFill>
                </a:uFill>
                <a:latin typeface="Times New Roman"/>
                <a:cs typeface="Times New Roman"/>
              </a:rPr>
              <a:t>la</a:t>
            </a:r>
            <a:r>
              <a:rPr sz="2000" u="sng" dirty="0">
                <a:solidFill>
                  <a:srgbClr val="FF0000"/>
                </a:solidFill>
                <a:uFill>
                  <a:solidFill>
                    <a:srgbClr val="FF0000"/>
                  </a:solidFill>
                </a:uFill>
                <a:latin typeface="Times New Roman"/>
                <a:cs typeface="Times New Roman"/>
              </a:rPr>
              <a:t> </a:t>
            </a:r>
            <a:r>
              <a:rPr sz="2000" u="sng" spc="-40" dirty="0">
                <a:solidFill>
                  <a:srgbClr val="FF0000"/>
                </a:solidFill>
                <a:uFill>
                  <a:solidFill>
                    <a:srgbClr val="FF0000"/>
                  </a:solidFill>
                </a:uFill>
                <a:latin typeface="Times New Roman"/>
                <a:cs typeface="Times New Roman"/>
              </a:rPr>
              <a:t>R.C.P</a:t>
            </a:r>
            <a:r>
              <a:rPr sz="2000" spc="-40" dirty="0">
                <a:solidFill>
                  <a:srgbClr val="FF0000"/>
                </a:solidFill>
                <a:latin typeface="Times New Roman"/>
                <a:cs typeface="Times New Roman"/>
              </a:rPr>
              <a:t>.</a:t>
            </a:r>
            <a:r>
              <a:rPr sz="2000" spc="5" dirty="0">
                <a:solidFill>
                  <a:srgbClr val="FF0000"/>
                </a:solidFill>
                <a:latin typeface="Times New Roman"/>
                <a:cs typeface="Times New Roman"/>
              </a:rPr>
              <a:t> </a:t>
            </a:r>
            <a:r>
              <a:rPr sz="2000" spc="-5" dirty="0">
                <a:latin typeface="Times New Roman"/>
                <a:cs typeface="Times New Roman"/>
              </a:rPr>
              <a:t>(Rianimazione</a:t>
            </a:r>
            <a:r>
              <a:rPr sz="2000" dirty="0">
                <a:latin typeface="Times New Roman"/>
                <a:cs typeface="Times New Roman"/>
              </a:rPr>
              <a:t> </a:t>
            </a:r>
            <a:r>
              <a:rPr sz="2000" spc="-5" dirty="0">
                <a:latin typeface="Times New Roman"/>
                <a:cs typeface="Times New Roman"/>
              </a:rPr>
              <a:t>Cardio</a:t>
            </a:r>
            <a:r>
              <a:rPr sz="2000" spc="10" dirty="0">
                <a:latin typeface="Times New Roman"/>
                <a:cs typeface="Times New Roman"/>
              </a:rPr>
              <a:t> </a:t>
            </a:r>
            <a:r>
              <a:rPr sz="2000" spc="-5" dirty="0">
                <a:latin typeface="Times New Roman"/>
                <a:cs typeface="Times New Roman"/>
              </a:rPr>
              <a:t>Polmonare)</a:t>
            </a:r>
            <a:r>
              <a:rPr sz="2000" spc="5" dirty="0">
                <a:solidFill>
                  <a:srgbClr val="FF0000"/>
                </a:solidFill>
                <a:latin typeface="Times New Roman"/>
                <a:cs typeface="Times New Roman"/>
              </a:rPr>
              <a:t> </a:t>
            </a:r>
            <a:r>
              <a:rPr sz="2000" u="sng" dirty="0">
                <a:solidFill>
                  <a:srgbClr val="FF0000"/>
                </a:solidFill>
                <a:uFill>
                  <a:solidFill>
                    <a:srgbClr val="FF0000"/>
                  </a:solidFill>
                </a:uFill>
                <a:latin typeface="Times New Roman"/>
                <a:cs typeface="Times New Roman"/>
              </a:rPr>
              <a:t>è </a:t>
            </a:r>
            <a:r>
              <a:rPr sz="2000" u="sng" spc="-5" dirty="0">
                <a:solidFill>
                  <a:srgbClr val="FF0000"/>
                </a:solidFill>
                <a:uFill>
                  <a:solidFill>
                    <a:srgbClr val="FF0000"/>
                  </a:solidFill>
                </a:uFill>
                <a:latin typeface="Times New Roman"/>
                <a:cs typeface="Times New Roman"/>
              </a:rPr>
              <a:t>applicato</a:t>
            </a:r>
            <a:r>
              <a:rPr sz="2000" u="sng" spc="5" dirty="0">
                <a:solidFill>
                  <a:srgbClr val="FF0000"/>
                </a:solidFill>
                <a:uFill>
                  <a:solidFill>
                    <a:srgbClr val="FF0000"/>
                  </a:solidFill>
                </a:uFill>
                <a:latin typeface="Times New Roman"/>
                <a:cs typeface="Times New Roman"/>
              </a:rPr>
              <a:t> </a:t>
            </a:r>
            <a:r>
              <a:rPr sz="2000" u="sng" spc="-5" dirty="0">
                <a:solidFill>
                  <a:srgbClr val="FF0000"/>
                </a:solidFill>
                <a:uFill>
                  <a:solidFill>
                    <a:srgbClr val="FF0000"/>
                  </a:solidFill>
                </a:uFill>
                <a:latin typeface="Times New Roman"/>
                <a:cs typeface="Times New Roman"/>
              </a:rPr>
              <a:t>entro</a:t>
            </a:r>
            <a:endParaRPr sz="2000">
              <a:latin typeface="Times New Roman"/>
              <a:cs typeface="Times New Roman"/>
            </a:endParaRPr>
          </a:p>
          <a:p>
            <a:pPr marL="203200" marR="5080">
              <a:lnSpc>
                <a:spcPts val="2300"/>
              </a:lnSpc>
              <a:spcBef>
                <a:spcPts val="110"/>
              </a:spcBef>
            </a:pPr>
            <a:r>
              <a:rPr sz="2000" u="sng" dirty="0">
                <a:solidFill>
                  <a:srgbClr val="FF0000"/>
                </a:solidFill>
                <a:uFill>
                  <a:solidFill>
                    <a:srgbClr val="FF0000"/>
                  </a:solidFill>
                </a:uFill>
                <a:latin typeface="Times New Roman"/>
                <a:cs typeface="Times New Roman"/>
              </a:rPr>
              <a:t>4 </a:t>
            </a:r>
            <a:r>
              <a:rPr sz="2000" u="sng" spc="-5" dirty="0">
                <a:solidFill>
                  <a:srgbClr val="FF0000"/>
                </a:solidFill>
                <a:uFill>
                  <a:solidFill>
                    <a:srgbClr val="FF0000"/>
                  </a:solidFill>
                </a:uFill>
                <a:latin typeface="Times New Roman"/>
                <a:cs typeface="Times New Roman"/>
              </a:rPr>
              <a:t>minuti dall’Arresto Cardio-Circolatorio </a:t>
            </a:r>
            <a:r>
              <a:rPr sz="2000" u="sng" dirty="0">
                <a:solidFill>
                  <a:srgbClr val="FF0000"/>
                </a:solidFill>
                <a:uFill>
                  <a:solidFill>
                    <a:srgbClr val="FF0000"/>
                  </a:solidFill>
                </a:uFill>
                <a:latin typeface="Times New Roman"/>
                <a:cs typeface="Times New Roman"/>
              </a:rPr>
              <a:t>(ACC)</a:t>
            </a:r>
            <a:r>
              <a:rPr sz="2000" dirty="0">
                <a:solidFill>
                  <a:srgbClr val="FF0000"/>
                </a:solidFill>
                <a:latin typeface="Times New Roman"/>
                <a:cs typeface="Times New Roman"/>
              </a:rPr>
              <a:t>; </a:t>
            </a:r>
            <a:r>
              <a:rPr sz="2000" dirty="0">
                <a:latin typeface="Times New Roman"/>
                <a:cs typeface="Times New Roman"/>
              </a:rPr>
              <a:t>dopo 4 </a:t>
            </a:r>
            <a:r>
              <a:rPr sz="2000" spc="-5" dirty="0">
                <a:latin typeface="Times New Roman"/>
                <a:cs typeface="Times New Roman"/>
              </a:rPr>
              <a:t>minuti </a:t>
            </a:r>
            <a:r>
              <a:rPr sz="2000" dirty="0">
                <a:latin typeface="Times New Roman"/>
                <a:cs typeface="Times New Roman"/>
              </a:rPr>
              <a:t>di ACC </a:t>
            </a:r>
            <a:r>
              <a:rPr sz="2000" spc="-5" dirty="0">
                <a:latin typeface="Times New Roman"/>
                <a:cs typeface="Times New Roman"/>
              </a:rPr>
              <a:t>inizia il </a:t>
            </a:r>
            <a:r>
              <a:rPr sz="2000" spc="-484" dirty="0">
                <a:latin typeface="Times New Roman"/>
                <a:cs typeface="Times New Roman"/>
              </a:rPr>
              <a:t> </a:t>
            </a:r>
            <a:r>
              <a:rPr sz="2000" spc="-5" dirty="0">
                <a:latin typeface="Times New Roman"/>
                <a:cs typeface="Times New Roman"/>
              </a:rPr>
              <a:t>danno</a:t>
            </a:r>
            <a:r>
              <a:rPr sz="2000" dirty="0">
                <a:latin typeface="Times New Roman"/>
                <a:cs typeface="Times New Roman"/>
              </a:rPr>
              <a:t> </a:t>
            </a:r>
            <a:r>
              <a:rPr sz="2000" spc="-5" dirty="0">
                <a:latin typeface="Times New Roman"/>
                <a:cs typeface="Times New Roman"/>
              </a:rPr>
              <a:t>cerebrale (salvo</a:t>
            </a:r>
            <a:r>
              <a:rPr sz="2000" dirty="0">
                <a:latin typeface="Times New Roman"/>
                <a:cs typeface="Times New Roman"/>
              </a:rPr>
              <a:t> </a:t>
            </a:r>
            <a:r>
              <a:rPr sz="2000" spc="-5" dirty="0">
                <a:latin typeface="Times New Roman"/>
                <a:cs typeface="Times New Roman"/>
              </a:rPr>
              <a:t>situazioni particolari)</a:t>
            </a:r>
            <a:endParaRPr sz="2000">
              <a:latin typeface="Times New Roman"/>
              <a:cs typeface="Times New Roman"/>
            </a:endParaRPr>
          </a:p>
          <a:p>
            <a:pPr marL="203200" marR="43815" indent="-190500">
              <a:lnSpc>
                <a:spcPts val="2300"/>
              </a:lnSpc>
              <a:buFont typeface="Times New Roman"/>
              <a:buChar char="•"/>
              <a:tabLst>
                <a:tab pos="229235" algn="l"/>
              </a:tabLst>
            </a:pPr>
            <a:r>
              <a:rPr dirty="0"/>
              <a:t>	</a:t>
            </a:r>
            <a:r>
              <a:rPr sz="2000" u="sng" dirty="0">
                <a:solidFill>
                  <a:srgbClr val="FF0000"/>
                </a:solidFill>
                <a:uFill>
                  <a:solidFill>
                    <a:srgbClr val="FF0000"/>
                  </a:solidFill>
                </a:uFill>
                <a:latin typeface="Times New Roman"/>
                <a:cs typeface="Times New Roman"/>
              </a:rPr>
              <a:t>Il </a:t>
            </a:r>
            <a:r>
              <a:rPr sz="2000" u="sng" spc="-5" dirty="0">
                <a:solidFill>
                  <a:srgbClr val="FF0000"/>
                </a:solidFill>
                <a:uFill>
                  <a:solidFill>
                    <a:srgbClr val="FF0000"/>
                  </a:solidFill>
                </a:uFill>
                <a:latin typeface="Times New Roman"/>
                <a:cs typeface="Times New Roman"/>
              </a:rPr>
              <a:t>supporto vitale avanzato</a:t>
            </a:r>
            <a:r>
              <a:rPr sz="2000" spc="-5" dirty="0">
                <a:solidFill>
                  <a:srgbClr val="FF0000"/>
                </a:solidFill>
                <a:latin typeface="Times New Roman"/>
                <a:cs typeface="Times New Roman"/>
              </a:rPr>
              <a:t> </a:t>
            </a:r>
            <a:r>
              <a:rPr sz="2000" spc="-5" dirty="0">
                <a:latin typeface="Times New Roman"/>
                <a:cs typeface="Times New Roman"/>
              </a:rPr>
              <a:t>(ALS </a:t>
            </a:r>
            <a:r>
              <a:rPr sz="2000" dirty="0">
                <a:latin typeface="Times New Roman"/>
                <a:cs typeface="Times New Roman"/>
              </a:rPr>
              <a:t>- </a:t>
            </a:r>
            <a:r>
              <a:rPr sz="2000" spc="-5" dirty="0">
                <a:latin typeface="Times New Roman"/>
                <a:cs typeface="Times New Roman"/>
              </a:rPr>
              <a:t>Advanced Life Support)</a:t>
            </a:r>
            <a:r>
              <a:rPr sz="2000" spc="-5" dirty="0">
                <a:solidFill>
                  <a:srgbClr val="FF0000"/>
                </a:solidFill>
                <a:latin typeface="Times New Roman"/>
                <a:cs typeface="Times New Roman"/>
              </a:rPr>
              <a:t> </a:t>
            </a:r>
            <a:r>
              <a:rPr sz="2000" u="sng" spc="-5" dirty="0">
                <a:solidFill>
                  <a:srgbClr val="FF0000"/>
                </a:solidFill>
                <a:uFill>
                  <a:solidFill>
                    <a:srgbClr val="FF0000"/>
                  </a:solidFill>
                </a:uFill>
                <a:latin typeface="Times New Roman"/>
                <a:cs typeface="Times New Roman"/>
              </a:rPr>
              <a:t>inizia entro </a:t>
            </a:r>
            <a:r>
              <a:rPr sz="2000" u="sng" dirty="0">
                <a:solidFill>
                  <a:srgbClr val="FF0000"/>
                </a:solidFill>
                <a:uFill>
                  <a:solidFill>
                    <a:srgbClr val="FF0000"/>
                  </a:solidFill>
                </a:uFill>
                <a:latin typeface="Times New Roman"/>
                <a:cs typeface="Times New Roman"/>
              </a:rPr>
              <a:t>8 </a:t>
            </a:r>
            <a:r>
              <a:rPr sz="2000" u="sng" spc="-5" dirty="0">
                <a:solidFill>
                  <a:srgbClr val="FF0000"/>
                </a:solidFill>
                <a:uFill>
                  <a:solidFill>
                    <a:srgbClr val="FF0000"/>
                  </a:solidFill>
                </a:uFill>
                <a:latin typeface="Times New Roman"/>
                <a:cs typeface="Times New Roman"/>
              </a:rPr>
              <a:t>minuti </a:t>
            </a:r>
            <a:r>
              <a:rPr sz="2000" spc="-484" dirty="0">
                <a:solidFill>
                  <a:srgbClr val="FF0000"/>
                </a:solidFill>
                <a:latin typeface="Times New Roman"/>
                <a:cs typeface="Times New Roman"/>
              </a:rPr>
              <a:t> </a:t>
            </a:r>
            <a:r>
              <a:rPr sz="2000" u="sng" spc="-5" dirty="0">
                <a:solidFill>
                  <a:srgbClr val="FF0000"/>
                </a:solidFill>
                <a:uFill>
                  <a:solidFill>
                    <a:srgbClr val="FF0000"/>
                  </a:solidFill>
                </a:uFill>
                <a:latin typeface="Times New Roman"/>
                <a:cs typeface="Times New Roman"/>
              </a:rPr>
              <a:t>dall’ACC</a:t>
            </a:r>
            <a:endParaRPr sz="2000">
              <a:latin typeface="Times New Roman"/>
              <a:cs typeface="Times New Roman"/>
            </a:endParaRP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30710" y="1178421"/>
            <a:ext cx="3706495"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333399"/>
                </a:solidFill>
                <a:latin typeface="Times New Roman"/>
                <a:cs typeface="Times New Roman"/>
              </a:rPr>
              <a:t>La</a:t>
            </a:r>
            <a:r>
              <a:rPr sz="2400" spc="-15" dirty="0">
                <a:solidFill>
                  <a:srgbClr val="333399"/>
                </a:solidFill>
                <a:latin typeface="Times New Roman"/>
                <a:cs typeface="Times New Roman"/>
              </a:rPr>
              <a:t> </a:t>
            </a:r>
            <a:r>
              <a:rPr sz="2400" spc="-5" dirty="0">
                <a:solidFill>
                  <a:srgbClr val="333399"/>
                </a:solidFill>
                <a:latin typeface="Times New Roman"/>
                <a:cs typeface="Times New Roman"/>
              </a:rPr>
              <a:t>catena</a:t>
            </a:r>
            <a:r>
              <a:rPr sz="2400" spc="-15" dirty="0">
                <a:solidFill>
                  <a:srgbClr val="333399"/>
                </a:solidFill>
                <a:latin typeface="Times New Roman"/>
                <a:cs typeface="Times New Roman"/>
              </a:rPr>
              <a:t> </a:t>
            </a:r>
            <a:r>
              <a:rPr sz="2400" spc="-5" dirty="0">
                <a:solidFill>
                  <a:srgbClr val="333399"/>
                </a:solidFill>
                <a:latin typeface="Times New Roman"/>
                <a:cs typeface="Times New Roman"/>
              </a:rPr>
              <a:t>della</a:t>
            </a:r>
            <a:r>
              <a:rPr sz="2400" spc="-15" dirty="0">
                <a:solidFill>
                  <a:srgbClr val="333399"/>
                </a:solidFill>
                <a:latin typeface="Times New Roman"/>
                <a:cs typeface="Times New Roman"/>
              </a:rPr>
              <a:t> </a:t>
            </a:r>
            <a:r>
              <a:rPr sz="2400" spc="-5" dirty="0">
                <a:solidFill>
                  <a:srgbClr val="333399"/>
                </a:solidFill>
                <a:latin typeface="Times New Roman"/>
                <a:cs typeface="Times New Roman"/>
              </a:rPr>
              <a:t>sopravvivenza</a:t>
            </a:r>
            <a:endParaRPr sz="2400">
              <a:latin typeface="Times New Roman"/>
              <a:cs typeface="Times New Roman"/>
            </a:endParaRPr>
          </a:p>
        </p:txBody>
      </p:sp>
      <p:grpSp>
        <p:nvGrpSpPr>
          <p:cNvPr id="3" name="object 3"/>
          <p:cNvGrpSpPr/>
          <p:nvPr/>
        </p:nvGrpSpPr>
        <p:grpSpPr>
          <a:xfrm>
            <a:off x="214312" y="2208212"/>
            <a:ext cx="8622665" cy="2406015"/>
            <a:chOff x="214312" y="2208212"/>
            <a:chExt cx="8622665" cy="2406015"/>
          </a:xfrm>
        </p:grpSpPr>
        <p:pic>
          <p:nvPicPr>
            <p:cNvPr id="4" name="object 4"/>
            <p:cNvPicPr/>
            <p:nvPr/>
          </p:nvPicPr>
          <p:blipFill>
            <a:blip r:embed="rId2" cstate="print"/>
            <a:stretch>
              <a:fillRect/>
            </a:stretch>
          </p:blipFill>
          <p:spPr>
            <a:xfrm>
              <a:off x="222654" y="2216555"/>
              <a:ext cx="8613775" cy="2397125"/>
            </a:xfrm>
            <a:prstGeom prst="rect">
              <a:avLst/>
            </a:prstGeom>
          </p:spPr>
        </p:pic>
        <p:pic>
          <p:nvPicPr>
            <p:cNvPr id="5" name="object 5"/>
            <p:cNvPicPr/>
            <p:nvPr/>
          </p:nvPicPr>
          <p:blipFill>
            <a:blip r:embed="rId3" cstate="print"/>
            <a:stretch>
              <a:fillRect/>
            </a:stretch>
          </p:blipFill>
          <p:spPr>
            <a:xfrm>
              <a:off x="228600" y="2222500"/>
              <a:ext cx="8458200" cy="2241550"/>
            </a:xfrm>
            <a:prstGeom prst="rect">
              <a:avLst/>
            </a:prstGeom>
          </p:spPr>
        </p:pic>
        <p:sp>
          <p:nvSpPr>
            <p:cNvPr id="6" name="object 6"/>
            <p:cNvSpPr/>
            <p:nvPr/>
          </p:nvSpPr>
          <p:spPr>
            <a:xfrm>
              <a:off x="228600" y="2222500"/>
              <a:ext cx="8458200" cy="2241550"/>
            </a:xfrm>
            <a:custGeom>
              <a:avLst/>
              <a:gdLst/>
              <a:ahLst/>
              <a:cxnLst/>
              <a:rect l="l" t="t" r="r" b="b"/>
              <a:pathLst>
                <a:path w="8458200" h="2241550">
                  <a:moveTo>
                    <a:pt x="0" y="0"/>
                  </a:moveTo>
                  <a:lnTo>
                    <a:pt x="8458200" y="0"/>
                  </a:lnTo>
                  <a:lnTo>
                    <a:pt x="8458200" y="2241550"/>
                  </a:lnTo>
                  <a:lnTo>
                    <a:pt x="0" y="2241550"/>
                  </a:lnTo>
                  <a:lnTo>
                    <a:pt x="0" y="0"/>
                  </a:lnTo>
                  <a:close/>
                </a:path>
              </a:pathLst>
            </a:custGeom>
            <a:ln w="28575">
              <a:solidFill>
                <a:srgbClr val="000000"/>
              </a:solidFill>
            </a:ln>
          </p:spPr>
          <p:txBody>
            <a:bodyPr wrap="square" lIns="0" tIns="0" rIns="0" bIns="0" rtlCol="0"/>
            <a:lstStyle/>
            <a:p>
              <a:endParaRPr/>
            </a:p>
          </p:txBody>
        </p:sp>
      </p:grpSp>
      <p:sp>
        <p:nvSpPr>
          <p:cNvPr id="7" name="object 7"/>
          <p:cNvSpPr txBox="1"/>
          <p:nvPr/>
        </p:nvSpPr>
        <p:spPr>
          <a:xfrm>
            <a:off x="331787" y="4760267"/>
            <a:ext cx="1979930" cy="330200"/>
          </a:xfrm>
          <a:prstGeom prst="rect">
            <a:avLst/>
          </a:prstGeom>
        </p:spPr>
        <p:txBody>
          <a:bodyPr vert="horz" wrap="square" lIns="0" tIns="12700" rIns="0" bIns="0" rtlCol="0">
            <a:spAutoFit/>
          </a:bodyPr>
          <a:lstStyle/>
          <a:p>
            <a:pPr marL="12700">
              <a:lnSpc>
                <a:spcPct val="100000"/>
              </a:lnSpc>
              <a:spcBef>
                <a:spcPts val="100"/>
              </a:spcBef>
            </a:pPr>
            <a:r>
              <a:rPr sz="2000" spc="-5" dirty="0">
                <a:latin typeface="Times New Roman"/>
                <a:cs typeface="Times New Roman"/>
              </a:rPr>
              <a:t>Precoce</a:t>
            </a:r>
            <a:r>
              <a:rPr sz="2000" spc="275" dirty="0">
                <a:latin typeface="Times New Roman"/>
                <a:cs typeface="Times New Roman"/>
              </a:rPr>
              <a:t> </a:t>
            </a:r>
            <a:r>
              <a:rPr sz="2000" spc="-5" dirty="0">
                <a:latin typeface="Times New Roman"/>
                <a:cs typeface="Times New Roman"/>
              </a:rPr>
              <a:t>allerta</a:t>
            </a:r>
            <a:r>
              <a:rPr sz="2000" spc="280" dirty="0">
                <a:latin typeface="Times New Roman"/>
                <a:cs typeface="Times New Roman"/>
              </a:rPr>
              <a:t> </a:t>
            </a:r>
            <a:r>
              <a:rPr sz="2000" spc="-5" dirty="0">
                <a:latin typeface="Times New Roman"/>
                <a:cs typeface="Times New Roman"/>
              </a:rPr>
              <a:t>del</a:t>
            </a:r>
            <a:endParaRPr sz="2000">
              <a:latin typeface="Times New Roman"/>
              <a:cs typeface="Times New Roman"/>
            </a:endParaRPr>
          </a:p>
        </p:txBody>
      </p:sp>
      <p:sp>
        <p:nvSpPr>
          <p:cNvPr id="8" name="object 8"/>
          <p:cNvSpPr txBox="1"/>
          <p:nvPr/>
        </p:nvSpPr>
        <p:spPr>
          <a:xfrm>
            <a:off x="331787" y="5052367"/>
            <a:ext cx="1979930" cy="330200"/>
          </a:xfrm>
          <a:prstGeom prst="rect">
            <a:avLst/>
          </a:prstGeom>
        </p:spPr>
        <p:txBody>
          <a:bodyPr vert="horz" wrap="square" lIns="0" tIns="12700" rIns="0" bIns="0" rtlCol="0">
            <a:spAutoFit/>
          </a:bodyPr>
          <a:lstStyle/>
          <a:p>
            <a:pPr marL="12700">
              <a:lnSpc>
                <a:spcPct val="100000"/>
              </a:lnSpc>
              <a:spcBef>
                <a:spcPts val="100"/>
              </a:spcBef>
              <a:tabLst>
                <a:tab pos="1695450" algn="l"/>
              </a:tabLst>
            </a:pPr>
            <a:r>
              <a:rPr sz="2000" dirty="0">
                <a:latin typeface="Times New Roman"/>
                <a:cs typeface="Times New Roman"/>
              </a:rPr>
              <a:t>s</a:t>
            </a:r>
            <a:r>
              <a:rPr sz="2000" spc="75" dirty="0">
                <a:latin typeface="Times New Roman"/>
                <a:cs typeface="Times New Roman"/>
              </a:rPr>
              <a:t> </a:t>
            </a:r>
            <a:r>
              <a:rPr sz="2000" dirty="0">
                <a:latin typeface="Times New Roman"/>
                <a:cs typeface="Times New Roman"/>
              </a:rPr>
              <a:t>i</a:t>
            </a:r>
            <a:r>
              <a:rPr sz="2000" spc="75" dirty="0">
                <a:latin typeface="Times New Roman"/>
                <a:cs typeface="Times New Roman"/>
              </a:rPr>
              <a:t> </a:t>
            </a:r>
            <a:r>
              <a:rPr sz="2000" dirty="0">
                <a:latin typeface="Times New Roman"/>
                <a:cs typeface="Times New Roman"/>
              </a:rPr>
              <a:t>s</a:t>
            </a:r>
            <a:r>
              <a:rPr sz="2000" spc="75" dirty="0">
                <a:latin typeface="Times New Roman"/>
                <a:cs typeface="Times New Roman"/>
              </a:rPr>
              <a:t> </a:t>
            </a:r>
            <a:r>
              <a:rPr sz="2000" dirty="0">
                <a:latin typeface="Times New Roman"/>
                <a:cs typeface="Times New Roman"/>
              </a:rPr>
              <a:t>t</a:t>
            </a:r>
            <a:r>
              <a:rPr sz="2000" spc="75" dirty="0">
                <a:latin typeface="Times New Roman"/>
                <a:cs typeface="Times New Roman"/>
              </a:rPr>
              <a:t> </a:t>
            </a:r>
            <a:r>
              <a:rPr sz="2000" dirty="0">
                <a:latin typeface="Times New Roman"/>
                <a:cs typeface="Times New Roman"/>
              </a:rPr>
              <a:t>e</a:t>
            </a:r>
            <a:r>
              <a:rPr sz="2000" spc="75" dirty="0">
                <a:latin typeface="Times New Roman"/>
                <a:cs typeface="Times New Roman"/>
              </a:rPr>
              <a:t> </a:t>
            </a:r>
            <a:r>
              <a:rPr sz="2000" dirty="0">
                <a:latin typeface="Times New Roman"/>
                <a:cs typeface="Times New Roman"/>
              </a:rPr>
              <a:t>m</a:t>
            </a:r>
            <a:r>
              <a:rPr sz="2000" spc="75" dirty="0">
                <a:latin typeface="Times New Roman"/>
                <a:cs typeface="Times New Roman"/>
              </a:rPr>
              <a:t> </a:t>
            </a:r>
            <a:r>
              <a:rPr sz="2000" dirty="0">
                <a:latin typeface="Times New Roman"/>
                <a:cs typeface="Times New Roman"/>
              </a:rPr>
              <a:t>a	d</a:t>
            </a:r>
            <a:r>
              <a:rPr sz="2000" spc="-10" dirty="0">
                <a:latin typeface="Times New Roman"/>
                <a:cs typeface="Times New Roman"/>
              </a:rPr>
              <a:t> </a:t>
            </a:r>
            <a:r>
              <a:rPr sz="2000" dirty="0">
                <a:latin typeface="Times New Roman"/>
                <a:cs typeface="Times New Roman"/>
              </a:rPr>
              <a:t>i</a:t>
            </a:r>
            <a:endParaRPr sz="2000">
              <a:latin typeface="Times New Roman"/>
              <a:cs typeface="Times New Roman"/>
            </a:endParaRPr>
          </a:p>
        </p:txBody>
      </p:sp>
      <p:sp>
        <p:nvSpPr>
          <p:cNvPr id="9" name="object 9"/>
          <p:cNvSpPr txBox="1"/>
          <p:nvPr/>
        </p:nvSpPr>
        <p:spPr>
          <a:xfrm>
            <a:off x="331787" y="5344467"/>
            <a:ext cx="1725295" cy="330200"/>
          </a:xfrm>
          <a:prstGeom prst="rect">
            <a:avLst/>
          </a:prstGeom>
        </p:spPr>
        <p:txBody>
          <a:bodyPr vert="horz" wrap="square" lIns="0" tIns="12700" rIns="0" bIns="0" rtlCol="0">
            <a:spAutoFit/>
          </a:bodyPr>
          <a:lstStyle/>
          <a:p>
            <a:pPr marL="12700">
              <a:lnSpc>
                <a:spcPct val="100000"/>
              </a:lnSpc>
              <a:spcBef>
                <a:spcPts val="100"/>
              </a:spcBef>
            </a:pPr>
            <a:r>
              <a:rPr sz="2000" spc="-10" dirty="0">
                <a:latin typeface="Times New Roman"/>
                <a:cs typeface="Times New Roman"/>
              </a:rPr>
              <a:t>emergenza</a:t>
            </a:r>
            <a:r>
              <a:rPr sz="2000" spc="-65" dirty="0">
                <a:latin typeface="Times New Roman"/>
                <a:cs typeface="Times New Roman"/>
              </a:rPr>
              <a:t> </a:t>
            </a:r>
            <a:r>
              <a:rPr sz="2000" spc="-15" dirty="0">
                <a:latin typeface="Times New Roman"/>
                <a:cs typeface="Times New Roman"/>
              </a:rPr>
              <a:t>(112)</a:t>
            </a:r>
            <a:endParaRPr sz="2000">
              <a:latin typeface="Times New Roman"/>
              <a:cs typeface="Times New Roman"/>
            </a:endParaRPr>
          </a:p>
        </p:txBody>
      </p:sp>
      <p:sp>
        <p:nvSpPr>
          <p:cNvPr id="10" name="object 10"/>
          <p:cNvSpPr txBox="1"/>
          <p:nvPr/>
        </p:nvSpPr>
        <p:spPr>
          <a:xfrm>
            <a:off x="2922587" y="4772967"/>
            <a:ext cx="1349375" cy="330200"/>
          </a:xfrm>
          <a:prstGeom prst="rect">
            <a:avLst/>
          </a:prstGeom>
        </p:spPr>
        <p:txBody>
          <a:bodyPr vert="horz" wrap="square" lIns="0" tIns="12700" rIns="0" bIns="0" rtlCol="0">
            <a:spAutoFit/>
          </a:bodyPr>
          <a:lstStyle/>
          <a:p>
            <a:pPr marL="12700">
              <a:lnSpc>
                <a:spcPct val="100000"/>
              </a:lnSpc>
              <a:spcBef>
                <a:spcPts val="100"/>
              </a:spcBef>
            </a:pPr>
            <a:r>
              <a:rPr sz="2000" dirty="0">
                <a:latin typeface="Times New Roman"/>
                <a:cs typeface="Times New Roman"/>
              </a:rPr>
              <a:t>RCP</a:t>
            </a:r>
            <a:r>
              <a:rPr sz="2000" spc="-75" dirty="0">
                <a:latin typeface="Times New Roman"/>
                <a:cs typeface="Times New Roman"/>
              </a:rPr>
              <a:t> </a:t>
            </a:r>
            <a:r>
              <a:rPr sz="2000" dirty="0">
                <a:latin typeface="Times New Roman"/>
                <a:cs typeface="Times New Roman"/>
              </a:rPr>
              <a:t>pr</a:t>
            </a:r>
            <a:r>
              <a:rPr sz="2000" spc="-5" dirty="0">
                <a:latin typeface="Times New Roman"/>
                <a:cs typeface="Times New Roman"/>
              </a:rPr>
              <a:t>ec</a:t>
            </a:r>
            <a:r>
              <a:rPr sz="2000" dirty="0">
                <a:latin typeface="Times New Roman"/>
                <a:cs typeface="Times New Roman"/>
              </a:rPr>
              <a:t>o</a:t>
            </a:r>
            <a:r>
              <a:rPr sz="2000" spc="-5" dirty="0">
                <a:latin typeface="Times New Roman"/>
                <a:cs typeface="Times New Roman"/>
              </a:rPr>
              <a:t>c</a:t>
            </a:r>
            <a:r>
              <a:rPr sz="2000" dirty="0">
                <a:latin typeface="Times New Roman"/>
                <a:cs typeface="Times New Roman"/>
              </a:rPr>
              <a:t>e</a:t>
            </a:r>
            <a:endParaRPr sz="2000">
              <a:latin typeface="Times New Roman"/>
              <a:cs typeface="Times New Roman"/>
            </a:endParaRPr>
          </a:p>
        </p:txBody>
      </p:sp>
      <p:sp>
        <p:nvSpPr>
          <p:cNvPr id="11" name="object 11"/>
          <p:cNvSpPr txBox="1"/>
          <p:nvPr/>
        </p:nvSpPr>
        <p:spPr>
          <a:xfrm>
            <a:off x="4675187" y="5065067"/>
            <a:ext cx="815340" cy="330200"/>
          </a:xfrm>
          <a:prstGeom prst="rect">
            <a:avLst/>
          </a:prstGeom>
        </p:spPr>
        <p:txBody>
          <a:bodyPr vert="horz" wrap="square" lIns="0" tIns="12700" rIns="0" bIns="0" rtlCol="0">
            <a:spAutoFit/>
          </a:bodyPr>
          <a:lstStyle/>
          <a:p>
            <a:pPr marL="12700">
              <a:lnSpc>
                <a:spcPct val="100000"/>
              </a:lnSpc>
              <a:spcBef>
                <a:spcPts val="100"/>
              </a:spcBef>
            </a:pPr>
            <a:r>
              <a:rPr sz="2000" dirty="0">
                <a:latin typeface="Times New Roman"/>
                <a:cs typeface="Times New Roman"/>
              </a:rPr>
              <a:t>pr</a:t>
            </a:r>
            <a:r>
              <a:rPr sz="2000" spc="-5" dirty="0">
                <a:latin typeface="Times New Roman"/>
                <a:cs typeface="Times New Roman"/>
              </a:rPr>
              <a:t>ec</a:t>
            </a:r>
            <a:r>
              <a:rPr sz="2000" dirty="0">
                <a:latin typeface="Times New Roman"/>
                <a:cs typeface="Times New Roman"/>
              </a:rPr>
              <a:t>o</a:t>
            </a:r>
            <a:r>
              <a:rPr sz="2000" spc="-5" dirty="0">
                <a:latin typeface="Times New Roman"/>
                <a:cs typeface="Times New Roman"/>
              </a:rPr>
              <a:t>c</a:t>
            </a:r>
            <a:r>
              <a:rPr sz="2000" dirty="0">
                <a:latin typeface="Times New Roman"/>
                <a:cs typeface="Times New Roman"/>
              </a:rPr>
              <a:t>e</a:t>
            </a:r>
            <a:endParaRPr sz="2000">
              <a:latin typeface="Times New Roman"/>
              <a:cs typeface="Times New Roman"/>
            </a:endParaRPr>
          </a:p>
        </p:txBody>
      </p:sp>
      <p:sp>
        <p:nvSpPr>
          <p:cNvPr id="12" name="object 12"/>
          <p:cNvSpPr txBox="1"/>
          <p:nvPr/>
        </p:nvSpPr>
        <p:spPr>
          <a:xfrm>
            <a:off x="4675187" y="4772967"/>
            <a:ext cx="3961129" cy="330200"/>
          </a:xfrm>
          <a:prstGeom prst="rect">
            <a:avLst/>
          </a:prstGeom>
        </p:spPr>
        <p:txBody>
          <a:bodyPr vert="horz" wrap="square" lIns="0" tIns="12700" rIns="0" bIns="0" rtlCol="0">
            <a:spAutoFit/>
          </a:bodyPr>
          <a:lstStyle/>
          <a:p>
            <a:pPr marL="12700">
              <a:lnSpc>
                <a:spcPct val="100000"/>
              </a:lnSpc>
              <a:spcBef>
                <a:spcPts val="100"/>
              </a:spcBef>
              <a:tabLst>
                <a:tab pos="2330450" algn="l"/>
                <a:tab pos="2642870" algn="l"/>
                <a:tab pos="2926715" algn="l"/>
                <a:tab pos="3238500" algn="l"/>
                <a:tab pos="3564890" algn="l"/>
                <a:tab pos="3835400" algn="l"/>
              </a:tabLst>
            </a:pPr>
            <a:r>
              <a:rPr sz="2000" spc="190" dirty="0">
                <a:latin typeface="Times New Roman"/>
                <a:cs typeface="Times New Roman"/>
              </a:rPr>
              <a:t>Defibrillazion</a:t>
            </a:r>
            <a:r>
              <a:rPr sz="2000" dirty="0">
                <a:latin typeface="Times New Roman"/>
                <a:cs typeface="Times New Roman"/>
              </a:rPr>
              <a:t>e </a:t>
            </a:r>
            <a:r>
              <a:rPr sz="2000" spc="-190" dirty="0">
                <a:latin typeface="Times New Roman"/>
                <a:cs typeface="Times New Roman"/>
              </a:rPr>
              <a:t> </a:t>
            </a:r>
            <a:r>
              <a:rPr sz="2000" dirty="0">
                <a:latin typeface="Times New Roman"/>
                <a:cs typeface="Times New Roman"/>
              </a:rPr>
              <a:t>T	e	r	a	p	i	a</a:t>
            </a:r>
            <a:endParaRPr sz="2000">
              <a:latin typeface="Times New Roman"/>
              <a:cs typeface="Times New Roman"/>
            </a:endParaRPr>
          </a:p>
        </p:txBody>
      </p:sp>
      <p:sp>
        <p:nvSpPr>
          <p:cNvPr id="13" name="object 13"/>
          <p:cNvSpPr txBox="1"/>
          <p:nvPr/>
        </p:nvSpPr>
        <p:spPr>
          <a:xfrm>
            <a:off x="6656387" y="5065067"/>
            <a:ext cx="2005964" cy="622300"/>
          </a:xfrm>
          <a:prstGeom prst="rect">
            <a:avLst/>
          </a:prstGeom>
        </p:spPr>
        <p:txBody>
          <a:bodyPr vert="horz" wrap="square" lIns="0" tIns="33019" rIns="0" bIns="0" rtlCol="0">
            <a:spAutoFit/>
          </a:bodyPr>
          <a:lstStyle/>
          <a:p>
            <a:pPr marL="12700" marR="5080">
              <a:lnSpc>
                <a:spcPts val="2300"/>
              </a:lnSpc>
              <a:spcBef>
                <a:spcPts val="259"/>
              </a:spcBef>
            </a:pPr>
            <a:r>
              <a:rPr sz="2000" spc="185" dirty="0">
                <a:latin typeface="Times New Roman"/>
                <a:cs typeface="Times New Roman"/>
              </a:rPr>
              <a:t>cardiovascolare </a:t>
            </a:r>
            <a:r>
              <a:rPr sz="2000" spc="-484" dirty="0">
                <a:latin typeface="Times New Roman"/>
                <a:cs typeface="Times New Roman"/>
              </a:rPr>
              <a:t> </a:t>
            </a:r>
            <a:r>
              <a:rPr sz="2000" spc="-5" dirty="0">
                <a:latin typeface="Times New Roman"/>
                <a:cs typeface="Times New Roman"/>
              </a:rPr>
              <a:t>avanzata</a:t>
            </a:r>
            <a:r>
              <a:rPr sz="2000" spc="-20" dirty="0">
                <a:latin typeface="Times New Roman"/>
                <a:cs typeface="Times New Roman"/>
              </a:rPr>
              <a:t> </a:t>
            </a:r>
            <a:r>
              <a:rPr sz="2000" spc="-5" dirty="0">
                <a:latin typeface="Times New Roman"/>
                <a:cs typeface="Times New Roman"/>
              </a:rPr>
              <a:t>precoce</a:t>
            </a:r>
            <a:endParaRPr sz="2000">
              <a:latin typeface="Times New Roman"/>
              <a:cs typeface="Times New Roman"/>
            </a:endParaRPr>
          </a:p>
        </p:txBody>
      </p:sp>
      <p:sp>
        <p:nvSpPr>
          <p:cNvPr id="14" name="object 14"/>
          <p:cNvSpPr txBox="1">
            <a:spLocks noGrp="1"/>
          </p:cNvSpPr>
          <p:nvPr>
            <p:ph type="title"/>
          </p:nvPr>
        </p:nvSpPr>
        <p:spPr>
          <a:xfrm>
            <a:off x="3722687" y="425053"/>
            <a:ext cx="1098550" cy="513080"/>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00B050"/>
                </a:solidFill>
                <a:latin typeface="Times New Roman"/>
                <a:cs typeface="Times New Roman"/>
              </a:rPr>
              <a:t>B.L.S.</a:t>
            </a:r>
            <a:endParaRPr sz="3200">
              <a:latin typeface="Times New Roman"/>
              <a:cs typeface="Times New Roman"/>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28800" y="213804"/>
            <a:ext cx="5708015" cy="443711"/>
          </a:xfrm>
          <a:prstGeom prst="rect">
            <a:avLst/>
          </a:prstGeom>
        </p:spPr>
        <p:txBody>
          <a:bodyPr vert="horz" wrap="square" lIns="0" tIns="12700" rIns="0" bIns="0" rtlCol="0">
            <a:spAutoFit/>
          </a:bodyPr>
          <a:lstStyle/>
          <a:p>
            <a:pPr marL="12700" algn="ctr">
              <a:lnSpc>
                <a:spcPct val="100000"/>
              </a:lnSpc>
              <a:spcBef>
                <a:spcPts val="100"/>
              </a:spcBef>
            </a:pPr>
            <a:r>
              <a:rPr sz="2800" b="1" spc="-5" dirty="0">
                <a:solidFill>
                  <a:srgbClr val="FF0000"/>
                </a:solidFill>
                <a:latin typeface="Arial"/>
                <a:cs typeface="Arial"/>
              </a:rPr>
              <a:t>Quali</a:t>
            </a:r>
            <a:r>
              <a:rPr sz="2800" b="1" spc="-50" dirty="0">
                <a:solidFill>
                  <a:srgbClr val="FF0000"/>
                </a:solidFill>
                <a:latin typeface="Arial"/>
                <a:cs typeface="Arial"/>
              </a:rPr>
              <a:t> </a:t>
            </a:r>
            <a:r>
              <a:rPr sz="2800" b="1" spc="-5" dirty="0">
                <a:solidFill>
                  <a:srgbClr val="FF0000"/>
                </a:solidFill>
                <a:latin typeface="Arial"/>
                <a:cs typeface="Arial"/>
              </a:rPr>
              <a:t>responsabilità?</a:t>
            </a:r>
            <a:endParaRPr sz="2800" dirty="0">
              <a:latin typeface="Arial"/>
              <a:cs typeface="Arial"/>
            </a:endParaRPr>
          </a:p>
        </p:txBody>
      </p:sp>
      <p:sp>
        <p:nvSpPr>
          <p:cNvPr id="3" name="object 3"/>
          <p:cNvSpPr txBox="1"/>
          <p:nvPr/>
        </p:nvSpPr>
        <p:spPr>
          <a:xfrm>
            <a:off x="298052" y="1968625"/>
            <a:ext cx="4356000" cy="1524072"/>
          </a:xfrm>
          <a:prstGeom prst="rect">
            <a:avLst/>
          </a:prstGeom>
        </p:spPr>
        <p:txBody>
          <a:bodyPr vert="horz" wrap="square" lIns="0" tIns="43180" rIns="0" bIns="0" rtlCol="0">
            <a:spAutoFit/>
          </a:bodyPr>
          <a:lstStyle/>
          <a:p>
            <a:pPr marL="355600" marR="5715" indent="-342900">
              <a:lnSpc>
                <a:spcPts val="3700"/>
              </a:lnSpc>
              <a:spcBef>
                <a:spcPts val="770"/>
              </a:spcBef>
              <a:buChar char="•"/>
              <a:tabLst>
                <a:tab pos="355600" algn="l"/>
              </a:tabLst>
            </a:pPr>
            <a:r>
              <a:rPr lang="it-IT" sz="2500" b="1" spc="-5" dirty="0">
                <a:latin typeface="Arial"/>
                <a:cs typeface="Arial"/>
              </a:rPr>
              <a:t>FARE TROPPO POCO</a:t>
            </a:r>
          </a:p>
          <a:p>
            <a:pPr marL="355600" marR="5715" indent="-342900">
              <a:lnSpc>
                <a:spcPts val="3700"/>
              </a:lnSpc>
              <a:spcBef>
                <a:spcPts val="770"/>
              </a:spcBef>
              <a:buChar char="•"/>
              <a:tabLst>
                <a:tab pos="355600" algn="l"/>
              </a:tabLst>
            </a:pPr>
            <a:r>
              <a:rPr sz="2500" b="1" spc="-5" dirty="0">
                <a:latin typeface="Arial"/>
                <a:cs typeface="Arial"/>
              </a:rPr>
              <a:t>OMISSIONE</a:t>
            </a:r>
            <a:r>
              <a:rPr sz="2500" b="1" dirty="0">
                <a:latin typeface="Arial"/>
                <a:cs typeface="Arial"/>
              </a:rPr>
              <a:t> DI </a:t>
            </a:r>
            <a:r>
              <a:rPr sz="2500" b="1" spc="-875" dirty="0">
                <a:latin typeface="Arial"/>
                <a:cs typeface="Arial"/>
              </a:rPr>
              <a:t> </a:t>
            </a:r>
            <a:r>
              <a:rPr sz="2500" b="1" spc="-5" dirty="0">
                <a:latin typeface="Arial"/>
                <a:cs typeface="Arial"/>
              </a:rPr>
              <a:t>SOCCORSO</a:t>
            </a:r>
            <a:endParaRPr sz="2500" dirty="0">
              <a:latin typeface="Arial"/>
              <a:cs typeface="Arial"/>
            </a:endParaRPr>
          </a:p>
        </p:txBody>
      </p:sp>
      <p:pic>
        <p:nvPicPr>
          <p:cNvPr id="5" name="object 5"/>
          <p:cNvPicPr/>
          <p:nvPr/>
        </p:nvPicPr>
        <p:blipFill>
          <a:blip r:embed="rId2" cstate="print"/>
          <a:stretch>
            <a:fillRect/>
          </a:stretch>
        </p:blipFill>
        <p:spPr>
          <a:xfrm>
            <a:off x="3048000" y="3733799"/>
            <a:ext cx="2783151" cy="2378413"/>
          </a:xfrm>
          <a:prstGeom prst="rect">
            <a:avLst/>
          </a:prstGeom>
        </p:spPr>
      </p:pic>
      <p:sp>
        <p:nvSpPr>
          <p:cNvPr id="6" name="object 3">
            <a:extLst>
              <a:ext uri="{FF2B5EF4-FFF2-40B4-BE49-F238E27FC236}">
                <a16:creationId xmlns:a16="http://schemas.microsoft.com/office/drawing/2014/main" id="{01FFACA3-EDFC-3225-F7DB-A699305A8FE9}"/>
              </a:ext>
            </a:extLst>
          </p:cNvPr>
          <p:cNvSpPr txBox="1"/>
          <p:nvPr/>
        </p:nvSpPr>
        <p:spPr>
          <a:xfrm>
            <a:off x="402198" y="905201"/>
            <a:ext cx="3718754" cy="1049583"/>
          </a:xfrm>
          <a:prstGeom prst="rect">
            <a:avLst/>
          </a:prstGeom>
        </p:spPr>
        <p:txBody>
          <a:bodyPr vert="horz" wrap="square" lIns="0" tIns="43180" rIns="0" bIns="0" rtlCol="0">
            <a:spAutoFit/>
          </a:bodyPr>
          <a:lstStyle/>
          <a:p>
            <a:pPr marL="12700" marR="5715">
              <a:lnSpc>
                <a:spcPts val="3700"/>
              </a:lnSpc>
              <a:spcBef>
                <a:spcPts val="770"/>
              </a:spcBef>
              <a:tabLst>
                <a:tab pos="355600" algn="l"/>
              </a:tabLst>
            </a:pPr>
            <a:r>
              <a:rPr lang="it-IT" sz="2500" b="1" spc="-5" dirty="0">
                <a:highlight>
                  <a:srgbClr val="FFFF00"/>
                </a:highlight>
                <a:latin typeface="Arial"/>
                <a:cs typeface="Arial"/>
              </a:rPr>
              <a:t>INTERVENTI INADATTI</a:t>
            </a:r>
          </a:p>
          <a:p>
            <a:pPr marL="12700" marR="5715">
              <a:lnSpc>
                <a:spcPts val="3700"/>
              </a:lnSpc>
              <a:spcBef>
                <a:spcPts val="770"/>
              </a:spcBef>
              <a:tabLst>
                <a:tab pos="355600" algn="l"/>
              </a:tabLst>
            </a:pPr>
            <a:r>
              <a:rPr lang="it-IT" sz="2500" b="1" spc="-5" dirty="0">
                <a:highlight>
                  <a:srgbClr val="FFFF00"/>
                </a:highlight>
                <a:latin typeface="Arial"/>
                <a:cs typeface="Arial"/>
              </a:rPr>
              <a:t>PER DIFETTO:</a:t>
            </a:r>
            <a:endParaRPr sz="2500" dirty="0">
              <a:highlight>
                <a:srgbClr val="FFFF00"/>
              </a:highlight>
              <a:latin typeface="Arial"/>
              <a:cs typeface="Arial"/>
            </a:endParaRPr>
          </a:p>
        </p:txBody>
      </p:sp>
      <p:sp>
        <p:nvSpPr>
          <p:cNvPr id="8" name="CasellaDiTesto 7">
            <a:extLst>
              <a:ext uri="{FF2B5EF4-FFF2-40B4-BE49-F238E27FC236}">
                <a16:creationId xmlns:a16="http://schemas.microsoft.com/office/drawing/2014/main" id="{224BED4E-DEDD-DBE0-4E44-0383CB710091}"/>
              </a:ext>
            </a:extLst>
          </p:cNvPr>
          <p:cNvSpPr txBox="1"/>
          <p:nvPr/>
        </p:nvSpPr>
        <p:spPr>
          <a:xfrm>
            <a:off x="4876800" y="905201"/>
            <a:ext cx="4779034" cy="1098314"/>
          </a:xfrm>
          <a:prstGeom prst="rect">
            <a:avLst/>
          </a:prstGeom>
          <a:noFill/>
        </p:spPr>
        <p:txBody>
          <a:bodyPr wrap="square">
            <a:spAutoFit/>
          </a:bodyPr>
          <a:lstStyle/>
          <a:p>
            <a:pPr marL="12700" marR="5715">
              <a:lnSpc>
                <a:spcPts val="3700"/>
              </a:lnSpc>
              <a:spcBef>
                <a:spcPts val="770"/>
              </a:spcBef>
              <a:tabLst>
                <a:tab pos="355600" algn="l"/>
              </a:tabLst>
            </a:pPr>
            <a:r>
              <a:rPr lang="it-IT" sz="2500" b="1" spc="-5" dirty="0">
                <a:highlight>
                  <a:srgbClr val="FFFF00"/>
                </a:highlight>
                <a:latin typeface="Arial"/>
                <a:cs typeface="Arial"/>
              </a:rPr>
              <a:t>INTERVENTI INADATTI</a:t>
            </a:r>
          </a:p>
          <a:p>
            <a:pPr marL="12700" marR="5715">
              <a:lnSpc>
                <a:spcPts val="3700"/>
              </a:lnSpc>
              <a:spcBef>
                <a:spcPts val="770"/>
              </a:spcBef>
              <a:tabLst>
                <a:tab pos="355600" algn="l"/>
              </a:tabLst>
            </a:pPr>
            <a:r>
              <a:rPr lang="it-IT" sz="2500" b="1" spc="-5" dirty="0">
                <a:highlight>
                  <a:srgbClr val="FFFF00"/>
                </a:highlight>
                <a:latin typeface="Arial"/>
                <a:cs typeface="Arial"/>
              </a:rPr>
              <a:t>PER ECCESSO:</a:t>
            </a:r>
            <a:endParaRPr lang="it-IT" sz="2500" dirty="0">
              <a:highlight>
                <a:srgbClr val="FFFF00"/>
              </a:highlight>
              <a:latin typeface="Arial"/>
              <a:cs typeface="Arial"/>
            </a:endParaRPr>
          </a:p>
        </p:txBody>
      </p:sp>
      <p:sp>
        <p:nvSpPr>
          <p:cNvPr id="10" name="CasellaDiTesto 9">
            <a:extLst>
              <a:ext uri="{FF2B5EF4-FFF2-40B4-BE49-F238E27FC236}">
                <a16:creationId xmlns:a16="http://schemas.microsoft.com/office/drawing/2014/main" id="{40D7E72C-7CF1-C1EE-F60B-AD279275D1BC}"/>
              </a:ext>
            </a:extLst>
          </p:cNvPr>
          <p:cNvSpPr txBox="1"/>
          <p:nvPr/>
        </p:nvSpPr>
        <p:spPr>
          <a:xfrm>
            <a:off x="4876800" y="2196939"/>
            <a:ext cx="5093898" cy="1572803"/>
          </a:xfrm>
          <a:prstGeom prst="rect">
            <a:avLst/>
          </a:prstGeom>
          <a:noFill/>
        </p:spPr>
        <p:txBody>
          <a:bodyPr wrap="square">
            <a:spAutoFit/>
          </a:bodyPr>
          <a:lstStyle/>
          <a:p>
            <a:pPr marL="355600" marR="5715" indent="-342900">
              <a:lnSpc>
                <a:spcPts val="3700"/>
              </a:lnSpc>
              <a:spcBef>
                <a:spcPts val="770"/>
              </a:spcBef>
              <a:buChar char="•"/>
              <a:tabLst>
                <a:tab pos="355600" algn="l"/>
              </a:tabLst>
            </a:pPr>
            <a:r>
              <a:rPr lang="it-IT" sz="2500" b="1" spc="-5" dirty="0">
                <a:latin typeface="Arial"/>
                <a:cs typeface="Arial"/>
              </a:rPr>
              <a:t>FARE TROPPO E MALE</a:t>
            </a:r>
          </a:p>
          <a:p>
            <a:pPr marL="355600" marR="5715" indent="-342900">
              <a:lnSpc>
                <a:spcPts val="3700"/>
              </a:lnSpc>
              <a:spcBef>
                <a:spcPts val="770"/>
              </a:spcBef>
              <a:buChar char="•"/>
              <a:tabLst>
                <a:tab pos="355600" algn="l"/>
              </a:tabLst>
            </a:pPr>
            <a:r>
              <a:rPr lang="it-IT" sz="2500" b="1" spc="-5" dirty="0">
                <a:latin typeface="Arial"/>
                <a:cs typeface="Arial"/>
              </a:rPr>
              <a:t>LESIONI PERSONALI COLPOSE</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29174" y="425053"/>
            <a:ext cx="1098550" cy="513080"/>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00B050"/>
                </a:solidFill>
                <a:latin typeface="Times New Roman"/>
                <a:cs typeface="Times New Roman"/>
              </a:rPr>
              <a:t>B.L.S.</a:t>
            </a:r>
            <a:endParaRPr sz="3200">
              <a:latin typeface="Times New Roman"/>
              <a:cs typeface="Times New Roman"/>
            </a:endParaRPr>
          </a:p>
        </p:txBody>
      </p:sp>
      <p:sp>
        <p:nvSpPr>
          <p:cNvPr id="3" name="object 3"/>
          <p:cNvSpPr txBox="1"/>
          <p:nvPr/>
        </p:nvSpPr>
        <p:spPr>
          <a:xfrm>
            <a:off x="560387" y="1089521"/>
            <a:ext cx="7618095" cy="4589145"/>
          </a:xfrm>
          <a:prstGeom prst="rect">
            <a:avLst/>
          </a:prstGeom>
        </p:spPr>
        <p:txBody>
          <a:bodyPr vert="horz" wrap="square" lIns="0" tIns="12700" rIns="0" bIns="0" rtlCol="0">
            <a:spAutoFit/>
          </a:bodyPr>
          <a:lstStyle/>
          <a:p>
            <a:pPr marL="158750" algn="ctr">
              <a:lnSpc>
                <a:spcPct val="100000"/>
              </a:lnSpc>
              <a:spcBef>
                <a:spcPts val="100"/>
              </a:spcBef>
            </a:pPr>
            <a:r>
              <a:rPr sz="2400" spc="-5" dirty="0">
                <a:solidFill>
                  <a:srgbClr val="333399"/>
                </a:solidFill>
                <a:latin typeface="Times New Roman"/>
                <a:cs typeface="Times New Roman"/>
              </a:rPr>
              <a:t>La</a:t>
            </a:r>
            <a:r>
              <a:rPr sz="2400" spc="-15" dirty="0">
                <a:solidFill>
                  <a:srgbClr val="333399"/>
                </a:solidFill>
                <a:latin typeface="Times New Roman"/>
                <a:cs typeface="Times New Roman"/>
              </a:rPr>
              <a:t> </a:t>
            </a:r>
            <a:r>
              <a:rPr sz="2400" spc="-5" dirty="0">
                <a:solidFill>
                  <a:srgbClr val="333399"/>
                </a:solidFill>
                <a:latin typeface="Times New Roman"/>
                <a:cs typeface="Times New Roman"/>
              </a:rPr>
              <a:t>sequenza</a:t>
            </a:r>
            <a:r>
              <a:rPr sz="2400" spc="-15" dirty="0">
                <a:solidFill>
                  <a:srgbClr val="333399"/>
                </a:solidFill>
                <a:latin typeface="Times New Roman"/>
                <a:cs typeface="Times New Roman"/>
              </a:rPr>
              <a:t> </a:t>
            </a:r>
            <a:r>
              <a:rPr sz="2400" spc="-5" dirty="0">
                <a:solidFill>
                  <a:srgbClr val="333399"/>
                </a:solidFill>
                <a:latin typeface="Times New Roman"/>
                <a:cs typeface="Times New Roman"/>
              </a:rPr>
              <a:t>del</a:t>
            </a:r>
            <a:r>
              <a:rPr sz="2400" spc="-10" dirty="0">
                <a:solidFill>
                  <a:srgbClr val="333399"/>
                </a:solidFill>
                <a:latin typeface="Times New Roman"/>
                <a:cs typeface="Times New Roman"/>
              </a:rPr>
              <a:t> </a:t>
            </a:r>
            <a:r>
              <a:rPr sz="2400" spc="-5" dirty="0">
                <a:solidFill>
                  <a:srgbClr val="333399"/>
                </a:solidFill>
                <a:latin typeface="Times New Roman"/>
                <a:cs typeface="Times New Roman"/>
              </a:rPr>
              <a:t>B.L.S.</a:t>
            </a:r>
            <a:endParaRPr sz="2400">
              <a:latin typeface="Times New Roman"/>
              <a:cs typeface="Times New Roman"/>
            </a:endParaRPr>
          </a:p>
          <a:p>
            <a:pPr marL="12700" marR="5080">
              <a:lnSpc>
                <a:spcPts val="2700"/>
              </a:lnSpc>
              <a:spcBef>
                <a:spcPts val="2160"/>
              </a:spcBef>
            </a:pPr>
            <a:r>
              <a:rPr sz="2400" spc="-5" dirty="0">
                <a:latin typeface="Times New Roman"/>
                <a:cs typeface="Times New Roman"/>
              </a:rPr>
              <a:t>La</a:t>
            </a:r>
            <a:r>
              <a:rPr sz="2400" spc="175" dirty="0">
                <a:latin typeface="Times New Roman"/>
                <a:cs typeface="Times New Roman"/>
              </a:rPr>
              <a:t> </a:t>
            </a:r>
            <a:r>
              <a:rPr sz="2400" spc="-5" dirty="0">
                <a:latin typeface="Times New Roman"/>
                <a:cs typeface="Times New Roman"/>
              </a:rPr>
              <a:t>sequenza</a:t>
            </a:r>
            <a:r>
              <a:rPr sz="2400" spc="180" dirty="0">
                <a:latin typeface="Times New Roman"/>
                <a:cs typeface="Times New Roman"/>
              </a:rPr>
              <a:t> </a:t>
            </a:r>
            <a:r>
              <a:rPr sz="2400" spc="-5" dirty="0">
                <a:latin typeface="Times New Roman"/>
                <a:cs typeface="Times New Roman"/>
              </a:rPr>
              <a:t>del</a:t>
            </a:r>
            <a:r>
              <a:rPr sz="2400" spc="180" dirty="0">
                <a:latin typeface="Times New Roman"/>
                <a:cs typeface="Times New Roman"/>
              </a:rPr>
              <a:t> </a:t>
            </a:r>
            <a:r>
              <a:rPr sz="2400" spc="-5" dirty="0">
                <a:latin typeface="Times New Roman"/>
                <a:cs typeface="Times New Roman"/>
              </a:rPr>
              <a:t>B.L.S.</a:t>
            </a:r>
            <a:r>
              <a:rPr sz="2400" spc="180" dirty="0">
                <a:latin typeface="Times New Roman"/>
                <a:cs typeface="Times New Roman"/>
              </a:rPr>
              <a:t> </a:t>
            </a:r>
            <a:r>
              <a:rPr sz="2400" dirty="0">
                <a:latin typeface="Times New Roman"/>
                <a:cs typeface="Times New Roman"/>
              </a:rPr>
              <a:t>si</a:t>
            </a:r>
            <a:r>
              <a:rPr sz="2400" spc="175" dirty="0">
                <a:latin typeface="Times New Roman"/>
                <a:cs typeface="Times New Roman"/>
              </a:rPr>
              <a:t> </a:t>
            </a:r>
            <a:r>
              <a:rPr sz="2400" spc="-5" dirty="0">
                <a:latin typeface="Times New Roman"/>
                <a:cs typeface="Times New Roman"/>
              </a:rPr>
              <a:t>basa</a:t>
            </a:r>
            <a:r>
              <a:rPr sz="2400" spc="180" dirty="0">
                <a:latin typeface="Times New Roman"/>
                <a:cs typeface="Times New Roman"/>
              </a:rPr>
              <a:t> </a:t>
            </a:r>
            <a:r>
              <a:rPr sz="2400" dirty="0">
                <a:latin typeface="Times New Roman"/>
                <a:cs typeface="Times New Roman"/>
              </a:rPr>
              <a:t>su</a:t>
            </a:r>
            <a:r>
              <a:rPr sz="2400" spc="180" dirty="0">
                <a:latin typeface="Times New Roman"/>
                <a:cs typeface="Times New Roman"/>
              </a:rPr>
              <a:t> </a:t>
            </a:r>
            <a:r>
              <a:rPr sz="2400" spc="-5" dirty="0">
                <a:latin typeface="Times New Roman"/>
                <a:cs typeface="Times New Roman"/>
              </a:rPr>
              <a:t>tre</a:t>
            </a:r>
            <a:r>
              <a:rPr sz="2400" spc="180" dirty="0">
                <a:latin typeface="Times New Roman"/>
                <a:cs typeface="Times New Roman"/>
              </a:rPr>
              <a:t> </a:t>
            </a:r>
            <a:r>
              <a:rPr sz="2400" spc="-5" dirty="0">
                <a:latin typeface="Times New Roman"/>
                <a:cs typeface="Times New Roman"/>
              </a:rPr>
              <a:t>momenti</a:t>
            </a:r>
            <a:r>
              <a:rPr sz="2400" spc="175" dirty="0">
                <a:latin typeface="Times New Roman"/>
                <a:cs typeface="Times New Roman"/>
              </a:rPr>
              <a:t> </a:t>
            </a:r>
            <a:r>
              <a:rPr sz="2400" spc="-5" dirty="0">
                <a:latin typeface="Times New Roman"/>
                <a:cs typeface="Times New Roman"/>
              </a:rPr>
              <a:t>fondamentali, </a:t>
            </a:r>
            <a:r>
              <a:rPr sz="2400" spc="-585" dirty="0">
                <a:latin typeface="Times New Roman"/>
                <a:cs typeface="Times New Roman"/>
              </a:rPr>
              <a:t> </a:t>
            </a:r>
            <a:r>
              <a:rPr sz="2400" spc="-5" dirty="0">
                <a:latin typeface="Times New Roman"/>
                <a:cs typeface="Times New Roman"/>
              </a:rPr>
              <a:t>che gli anglosassoni definiscono</a:t>
            </a:r>
            <a:r>
              <a:rPr sz="2400" dirty="0">
                <a:latin typeface="Times New Roman"/>
                <a:cs typeface="Times New Roman"/>
              </a:rPr>
              <a:t> </a:t>
            </a:r>
            <a:r>
              <a:rPr sz="2400" spc="-5" dirty="0">
                <a:latin typeface="Times New Roman"/>
                <a:cs typeface="Times New Roman"/>
              </a:rPr>
              <a:t>l’</a:t>
            </a:r>
            <a:r>
              <a:rPr sz="2400" b="1" spc="-5" dirty="0">
                <a:solidFill>
                  <a:srgbClr val="333399"/>
                </a:solidFill>
                <a:latin typeface="Times New Roman"/>
                <a:cs typeface="Times New Roman"/>
              </a:rPr>
              <a:t>A.B.C.:</a:t>
            </a:r>
            <a:endParaRPr sz="2400">
              <a:latin typeface="Times New Roman"/>
              <a:cs typeface="Times New Roman"/>
            </a:endParaRPr>
          </a:p>
          <a:p>
            <a:pPr>
              <a:lnSpc>
                <a:spcPct val="100000"/>
              </a:lnSpc>
            </a:pPr>
            <a:endParaRPr sz="2400">
              <a:latin typeface="Times New Roman"/>
              <a:cs typeface="Times New Roman"/>
            </a:endParaRPr>
          </a:p>
          <a:p>
            <a:pPr marL="88900">
              <a:lnSpc>
                <a:spcPct val="100000"/>
              </a:lnSpc>
            </a:pPr>
            <a:r>
              <a:rPr sz="2400" b="1" u="heavy" dirty="0">
                <a:uFill>
                  <a:solidFill>
                    <a:srgbClr val="000000"/>
                  </a:solidFill>
                </a:uFill>
                <a:latin typeface="Times New Roman"/>
                <a:cs typeface="Times New Roman"/>
              </a:rPr>
              <a:t>A</a:t>
            </a:r>
            <a:r>
              <a:rPr sz="2400" b="1" spc="-135" dirty="0">
                <a:latin typeface="Times New Roman"/>
                <a:cs typeface="Times New Roman"/>
              </a:rPr>
              <a:t> </a:t>
            </a:r>
            <a:r>
              <a:rPr sz="2400" spc="-50" dirty="0">
                <a:latin typeface="Times New Roman"/>
                <a:cs typeface="Times New Roman"/>
              </a:rPr>
              <a:t>Awake</a:t>
            </a:r>
            <a:r>
              <a:rPr sz="2400" spc="-5" dirty="0">
                <a:latin typeface="Times New Roman"/>
                <a:cs typeface="Times New Roman"/>
              </a:rPr>
              <a:t> (sveglio)</a:t>
            </a:r>
            <a:r>
              <a:rPr sz="2400" dirty="0">
                <a:latin typeface="Times New Roman"/>
                <a:cs typeface="Times New Roman"/>
              </a:rPr>
              <a:t> </a:t>
            </a:r>
            <a:r>
              <a:rPr sz="2400" spc="-5" dirty="0">
                <a:latin typeface="Times New Roman"/>
                <a:cs typeface="Times New Roman"/>
              </a:rPr>
              <a:t>ed</a:t>
            </a:r>
            <a:r>
              <a:rPr sz="2400" spc="-135" dirty="0">
                <a:latin typeface="Times New Roman"/>
                <a:cs typeface="Times New Roman"/>
              </a:rPr>
              <a:t> </a:t>
            </a:r>
            <a:r>
              <a:rPr sz="2400" spc="-5" dirty="0">
                <a:latin typeface="Times New Roman"/>
                <a:cs typeface="Times New Roman"/>
              </a:rPr>
              <a:t>Airways</a:t>
            </a:r>
            <a:r>
              <a:rPr sz="2400" dirty="0">
                <a:latin typeface="Times New Roman"/>
                <a:cs typeface="Times New Roman"/>
              </a:rPr>
              <a:t> </a:t>
            </a:r>
            <a:r>
              <a:rPr sz="2400" spc="-5" dirty="0">
                <a:latin typeface="Times New Roman"/>
                <a:cs typeface="Times New Roman"/>
              </a:rPr>
              <a:t>(vie</a:t>
            </a:r>
            <a:r>
              <a:rPr sz="2400" dirty="0">
                <a:latin typeface="Times New Roman"/>
                <a:cs typeface="Times New Roman"/>
              </a:rPr>
              <a:t> </a:t>
            </a:r>
            <a:r>
              <a:rPr sz="2400" spc="-5" dirty="0">
                <a:latin typeface="Times New Roman"/>
                <a:cs typeface="Times New Roman"/>
              </a:rPr>
              <a:t>aeree)</a:t>
            </a:r>
            <a:endParaRPr sz="2400">
              <a:latin typeface="Times New Roman"/>
              <a:cs typeface="Times New Roman"/>
            </a:endParaRPr>
          </a:p>
          <a:p>
            <a:pPr marL="88900">
              <a:lnSpc>
                <a:spcPct val="100000"/>
              </a:lnSpc>
              <a:spcBef>
                <a:spcPts val="1405"/>
              </a:spcBef>
            </a:pPr>
            <a:r>
              <a:rPr sz="2400" b="1" u="heavy" dirty="0">
                <a:uFill>
                  <a:solidFill>
                    <a:srgbClr val="000000"/>
                  </a:solidFill>
                </a:uFill>
                <a:latin typeface="Times New Roman"/>
                <a:cs typeface="Times New Roman"/>
              </a:rPr>
              <a:t>B</a:t>
            </a:r>
            <a:r>
              <a:rPr sz="2400" b="1" spc="160" dirty="0">
                <a:latin typeface="Times New Roman"/>
                <a:cs typeface="Times New Roman"/>
              </a:rPr>
              <a:t> </a:t>
            </a:r>
            <a:r>
              <a:rPr sz="2400" spc="-5" dirty="0">
                <a:latin typeface="Times New Roman"/>
                <a:cs typeface="Times New Roman"/>
              </a:rPr>
              <a:t>Breathing</a:t>
            </a:r>
            <a:r>
              <a:rPr sz="2400" spc="-15" dirty="0">
                <a:latin typeface="Times New Roman"/>
                <a:cs typeface="Times New Roman"/>
              </a:rPr>
              <a:t> </a:t>
            </a:r>
            <a:r>
              <a:rPr sz="2400" spc="-5" dirty="0">
                <a:latin typeface="Times New Roman"/>
                <a:cs typeface="Times New Roman"/>
              </a:rPr>
              <a:t>(respiro)</a:t>
            </a:r>
            <a:endParaRPr sz="2400">
              <a:latin typeface="Times New Roman"/>
              <a:cs typeface="Times New Roman"/>
            </a:endParaRPr>
          </a:p>
          <a:p>
            <a:pPr marL="88900">
              <a:lnSpc>
                <a:spcPct val="100000"/>
              </a:lnSpc>
              <a:spcBef>
                <a:spcPts val="770"/>
              </a:spcBef>
            </a:pPr>
            <a:r>
              <a:rPr sz="2400" b="1" u="heavy" dirty="0">
                <a:uFill>
                  <a:solidFill>
                    <a:srgbClr val="000000"/>
                  </a:solidFill>
                </a:uFill>
                <a:latin typeface="Times New Roman"/>
                <a:cs typeface="Times New Roman"/>
              </a:rPr>
              <a:t>C</a:t>
            </a:r>
            <a:r>
              <a:rPr sz="2400" b="1" spc="-60" dirty="0">
                <a:latin typeface="Times New Roman"/>
                <a:cs typeface="Times New Roman"/>
              </a:rPr>
              <a:t> </a:t>
            </a:r>
            <a:r>
              <a:rPr sz="2400" spc="-5" dirty="0">
                <a:latin typeface="Times New Roman"/>
                <a:cs typeface="Times New Roman"/>
              </a:rPr>
              <a:t>Circulation</a:t>
            </a:r>
            <a:r>
              <a:rPr sz="2400" spc="-15" dirty="0">
                <a:latin typeface="Times New Roman"/>
                <a:cs typeface="Times New Roman"/>
              </a:rPr>
              <a:t> </a:t>
            </a:r>
            <a:r>
              <a:rPr sz="2400" spc="-5" dirty="0">
                <a:latin typeface="Times New Roman"/>
                <a:cs typeface="Times New Roman"/>
              </a:rPr>
              <a:t>(circolo)</a:t>
            </a:r>
            <a:endParaRPr sz="2400">
              <a:latin typeface="Times New Roman"/>
              <a:cs typeface="Times New Roman"/>
            </a:endParaRPr>
          </a:p>
          <a:p>
            <a:pPr marL="234950" marR="10795" algn="ctr">
              <a:lnSpc>
                <a:spcPts val="2700"/>
              </a:lnSpc>
              <a:spcBef>
                <a:spcPts val="2025"/>
              </a:spcBef>
            </a:pPr>
            <a:r>
              <a:rPr sz="2400" dirty="0">
                <a:latin typeface="Times New Roman"/>
                <a:cs typeface="Times New Roman"/>
              </a:rPr>
              <a:t>Ognuno </a:t>
            </a:r>
            <a:r>
              <a:rPr sz="2400" spc="-5" dirty="0">
                <a:latin typeface="Times New Roman"/>
                <a:cs typeface="Times New Roman"/>
              </a:rPr>
              <a:t>dei tre momenti contempla il</a:t>
            </a:r>
            <a:r>
              <a:rPr sz="2400" dirty="0">
                <a:latin typeface="Times New Roman"/>
                <a:cs typeface="Times New Roman"/>
              </a:rPr>
              <a:t> </a:t>
            </a:r>
            <a:r>
              <a:rPr sz="2400" spc="-5" dirty="0">
                <a:latin typeface="Times New Roman"/>
                <a:cs typeface="Times New Roman"/>
              </a:rPr>
              <a:t>fatto</a:t>
            </a:r>
            <a:r>
              <a:rPr sz="2400" dirty="0">
                <a:latin typeface="Times New Roman"/>
                <a:cs typeface="Times New Roman"/>
              </a:rPr>
              <a:t> </a:t>
            </a:r>
            <a:r>
              <a:rPr sz="2400" spc="-5" dirty="0">
                <a:latin typeface="Times New Roman"/>
                <a:cs typeface="Times New Roman"/>
              </a:rPr>
              <a:t>che</a:t>
            </a:r>
            <a:r>
              <a:rPr sz="2400" dirty="0">
                <a:latin typeface="Times New Roman"/>
                <a:cs typeface="Times New Roman"/>
              </a:rPr>
              <a:t> </a:t>
            </a:r>
            <a:r>
              <a:rPr sz="2400" u="heavy" spc="-5" dirty="0">
                <a:uFill>
                  <a:solidFill>
                    <a:srgbClr val="000000"/>
                  </a:solidFill>
                </a:uFill>
                <a:latin typeface="Times New Roman"/>
                <a:cs typeface="Times New Roman"/>
              </a:rPr>
              <a:t>prima </a:t>
            </a:r>
            <a:r>
              <a:rPr sz="2400" u="heavy" dirty="0">
                <a:uFill>
                  <a:solidFill>
                    <a:srgbClr val="000000"/>
                  </a:solidFill>
                </a:uFill>
                <a:latin typeface="Times New Roman"/>
                <a:cs typeface="Times New Roman"/>
              </a:rPr>
              <a:t>di</a:t>
            </a:r>
            <a:r>
              <a:rPr sz="2400" u="heavy" spc="-5" dirty="0">
                <a:uFill>
                  <a:solidFill>
                    <a:srgbClr val="000000"/>
                  </a:solidFill>
                </a:uFill>
                <a:latin typeface="Times New Roman"/>
                <a:cs typeface="Times New Roman"/>
              </a:rPr>
              <a:t> fare </a:t>
            </a:r>
            <a:r>
              <a:rPr sz="2400" spc="-585" dirty="0">
                <a:latin typeface="Times New Roman"/>
                <a:cs typeface="Times New Roman"/>
              </a:rPr>
              <a:t> </a:t>
            </a:r>
            <a:r>
              <a:rPr sz="2400" u="heavy" spc="-5" dirty="0">
                <a:uFill>
                  <a:solidFill>
                    <a:srgbClr val="000000"/>
                  </a:solidFill>
                </a:uFill>
                <a:latin typeface="Times New Roman"/>
                <a:cs typeface="Times New Roman"/>
              </a:rPr>
              <a:t>qualunque manovra </a:t>
            </a:r>
            <a:r>
              <a:rPr sz="2400" u="heavy" dirty="0">
                <a:uFill>
                  <a:solidFill>
                    <a:srgbClr val="000000"/>
                  </a:solidFill>
                </a:uFill>
                <a:latin typeface="Times New Roman"/>
                <a:cs typeface="Times New Roman"/>
              </a:rPr>
              <a:t>si</a:t>
            </a:r>
            <a:r>
              <a:rPr sz="2400" u="heavy" spc="-5" dirty="0">
                <a:uFill>
                  <a:solidFill>
                    <a:srgbClr val="000000"/>
                  </a:solidFill>
                </a:uFill>
                <a:latin typeface="Times New Roman"/>
                <a:cs typeface="Times New Roman"/>
              </a:rPr>
              <a:t> debba valutare</a:t>
            </a:r>
            <a:r>
              <a:rPr sz="2400" u="heavy" dirty="0">
                <a:uFill>
                  <a:solidFill>
                    <a:srgbClr val="000000"/>
                  </a:solidFill>
                </a:uFill>
                <a:latin typeface="Times New Roman"/>
                <a:cs typeface="Times New Roman"/>
              </a:rPr>
              <a:t> </a:t>
            </a:r>
            <a:r>
              <a:rPr sz="2400" u="heavy" spc="-5" dirty="0">
                <a:uFill>
                  <a:solidFill>
                    <a:srgbClr val="000000"/>
                  </a:solidFill>
                </a:uFill>
                <a:latin typeface="Times New Roman"/>
                <a:cs typeface="Times New Roman"/>
              </a:rPr>
              <a:t>il paziente</a:t>
            </a:r>
            <a:r>
              <a:rPr sz="2400" spc="-5" dirty="0">
                <a:latin typeface="Times New Roman"/>
                <a:cs typeface="Times New Roman"/>
              </a:rPr>
              <a:t>:</a:t>
            </a:r>
            <a:endParaRPr sz="2400">
              <a:latin typeface="Times New Roman"/>
              <a:cs typeface="Times New Roman"/>
            </a:endParaRPr>
          </a:p>
          <a:p>
            <a:pPr marL="215900" algn="ctr">
              <a:lnSpc>
                <a:spcPct val="100000"/>
              </a:lnSpc>
              <a:spcBef>
                <a:spcPts val="650"/>
              </a:spcBef>
            </a:pPr>
            <a:r>
              <a:rPr sz="3200" b="1" spc="-5" dirty="0">
                <a:solidFill>
                  <a:srgbClr val="333399"/>
                </a:solidFill>
                <a:latin typeface="Times New Roman"/>
                <a:cs typeface="Times New Roman"/>
              </a:rPr>
              <a:t>prima</a:t>
            </a:r>
            <a:r>
              <a:rPr sz="3200" b="1" spc="-15" dirty="0">
                <a:solidFill>
                  <a:srgbClr val="333399"/>
                </a:solidFill>
                <a:latin typeface="Times New Roman"/>
                <a:cs typeface="Times New Roman"/>
              </a:rPr>
              <a:t> </a:t>
            </a:r>
            <a:r>
              <a:rPr sz="3200" b="1" spc="-10" dirty="0">
                <a:solidFill>
                  <a:srgbClr val="333399"/>
                </a:solidFill>
                <a:latin typeface="Times New Roman"/>
                <a:cs typeface="Times New Roman"/>
              </a:rPr>
              <a:t>valutare</a:t>
            </a:r>
            <a:r>
              <a:rPr sz="3200" b="1" spc="-20" dirty="0">
                <a:solidFill>
                  <a:srgbClr val="333399"/>
                </a:solidFill>
                <a:latin typeface="Times New Roman"/>
                <a:cs typeface="Times New Roman"/>
              </a:rPr>
              <a:t> </a:t>
            </a:r>
            <a:r>
              <a:rPr sz="3200" b="1" dirty="0">
                <a:solidFill>
                  <a:srgbClr val="333399"/>
                </a:solidFill>
                <a:latin typeface="Times New Roman"/>
                <a:cs typeface="Times New Roman"/>
              </a:rPr>
              <a:t>e</a:t>
            </a:r>
            <a:r>
              <a:rPr sz="3200" b="1" spc="-20" dirty="0">
                <a:solidFill>
                  <a:srgbClr val="333399"/>
                </a:solidFill>
                <a:latin typeface="Times New Roman"/>
                <a:cs typeface="Times New Roman"/>
              </a:rPr>
              <a:t> </a:t>
            </a:r>
            <a:r>
              <a:rPr sz="3200" b="1" dirty="0">
                <a:solidFill>
                  <a:srgbClr val="333399"/>
                </a:solidFill>
                <a:latin typeface="Times New Roman"/>
                <a:cs typeface="Times New Roman"/>
              </a:rPr>
              <a:t>poi</a:t>
            </a:r>
            <a:r>
              <a:rPr sz="3200" b="1" spc="-20" dirty="0">
                <a:solidFill>
                  <a:srgbClr val="333399"/>
                </a:solidFill>
                <a:latin typeface="Times New Roman"/>
                <a:cs typeface="Times New Roman"/>
              </a:rPr>
              <a:t> </a:t>
            </a:r>
            <a:r>
              <a:rPr sz="3200" b="1" spc="-15" dirty="0">
                <a:solidFill>
                  <a:srgbClr val="333399"/>
                </a:solidFill>
                <a:latin typeface="Times New Roman"/>
                <a:cs typeface="Times New Roman"/>
              </a:rPr>
              <a:t>fare</a:t>
            </a:r>
            <a:endParaRPr sz="3200">
              <a:latin typeface="Times New Roman"/>
              <a:cs typeface="Times New Roman"/>
            </a:endParaRPr>
          </a:p>
        </p:txBody>
      </p:sp>
      <p:pic>
        <p:nvPicPr>
          <p:cNvPr id="4" name="object 4"/>
          <p:cNvPicPr/>
          <p:nvPr/>
        </p:nvPicPr>
        <p:blipFill>
          <a:blip r:embed="rId2" cstate="print"/>
          <a:stretch>
            <a:fillRect/>
          </a:stretch>
        </p:blipFill>
        <p:spPr>
          <a:xfrm>
            <a:off x="6203950" y="2420937"/>
            <a:ext cx="2247900" cy="1800225"/>
          </a:xfrm>
          <a:prstGeom prst="rect">
            <a:avLst/>
          </a:prstGeom>
        </p:spPr>
      </p:pic>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34245" y="2365474"/>
            <a:ext cx="3582035" cy="1455420"/>
          </a:xfrm>
          <a:prstGeom prst="rect">
            <a:avLst/>
          </a:prstGeom>
        </p:spPr>
        <p:txBody>
          <a:bodyPr vert="horz" wrap="square" lIns="0" tIns="58419" rIns="0" bIns="0" rtlCol="0">
            <a:spAutoFit/>
          </a:bodyPr>
          <a:lstStyle/>
          <a:p>
            <a:pPr marL="12700" marR="5080" indent="56515">
              <a:lnSpc>
                <a:spcPts val="5500"/>
              </a:lnSpc>
              <a:spcBef>
                <a:spcPts val="459"/>
              </a:spcBef>
            </a:pPr>
            <a:r>
              <a:rPr sz="4800" b="1" spc="-5" dirty="0">
                <a:solidFill>
                  <a:srgbClr val="FF0000"/>
                </a:solidFill>
                <a:latin typeface="Arial"/>
                <a:cs typeface="Arial"/>
              </a:rPr>
              <a:t>INIZIAMO IL </a:t>
            </a:r>
            <a:r>
              <a:rPr sz="4800" b="1" spc="-1320" dirty="0">
                <a:solidFill>
                  <a:srgbClr val="FF0000"/>
                </a:solidFill>
                <a:latin typeface="Arial"/>
                <a:cs typeface="Arial"/>
              </a:rPr>
              <a:t> </a:t>
            </a:r>
            <a:r>
              <a:rPr sz="4800" b="1" dirty="0">
                <a:solidFill>
                  <a:srgbClr val="FF0000"/>
                </a:solidFill>
                <a:latin typeface="Arial"/>
                <a:cs typeface="Arial"/>
              </a:rPr>
              <a:t>S</a:t>
            </a:r>
            <a:r>
              <a:rPr sz="4800" b="1" spc="-5" dirty="0">
                <a:solidFill>
                  <a:srgbClr val="FF0000"/>
                </a:solidFill>
                <a:latin typeface="Arial"/>
                <a:cs typeface="Arial"/>
              </a:rPr>
              <a:t>O</a:t>
            </a:r>
            <a:r>
              <a:rPr sz="4800" b="1" dirty="0">
                <a:solidFill>
                  <a:srgbClr val="FF0000"/>
                </a:solidFill>
                <a:latin typeface="Arial"/>
                <a:cs typeface="Arial"/>
              </a:rPr>
              <a:t>CC</a:t>
            </a:r>
            <a:r>
              <a:rPr sz="4800" b="1" spc="-5" dirty="0">
                <a:solidFill>
                  <a:srgbClr val="FF0000"/>
                </a:solidFill>
                <a:latin typeface="Arial"/>
                <a:cs typeface="Arial"/>
              </a:rPr>
              <a:t>O</a:t>
            </a:r>
            <a:r>
              <a:rPr sz="4800" b="1" dirty="0">
                <a:solidFill>
                  <a:srgbClr val="FF0000"/>
                </a:solidFill>
                <a:latin typeface="Arial"/>
                <a:cs typeface="Arial"/>
              </a:rPr>
              <a:t>RSO</a:t>
            </a:r>
            <a:endParaRPr sz="4800">
              <a:latin typeface="Arial"/>
              <a:cs typeface="Arial"/>
            </a:endParaRP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61875" y="1165721"/>
            <a:ext cx="8009890" cy="1076960"/>
          </a:xfrm>
          <a:prstGeom prst="rect">
            <a:avLst/>
          </a:prstGeom>
        </p:spPr>
        <p:txBody>
          <a:bodyPr vert="horz" wrap="square" lIns="0" tIns="43180" rIns="0" bIns="0" rtlCol="0">
            <a:spAutoFit/>
          </a:bodyPr>
          <a:lstStyle/>
          <a:p>
            <a:pPr marL="12700" marR="5080" algn="ctr">
              <a:lnSpc>
                <a:spcPts val="2700"/>
              </a:lnSpc>
              <a:spcBef>
                <a:spcPts val="340"/>
              </a:spcBef>
              <a:tabLst>
                <a:tab pos="1130300" algn="l"/>
                <a:tab pos="1610360" algn="l"/>
                <a:tab pos="1666875" algn="l"/>
                <a:tab pos="3694429" algn="l"/>
                <a:tab pos="4224655" algn="l"/>
                <a:tab pos="5861685" algn="l"/>
                <a:tab pos="6844030" algn="l"/>
              </a:tabLst>
            </a:pPr>
            <a:r>
              <a:rPr sz="2400" b="1" i="1" spc="-5" dirty="0">
                <a:latin typeface="Times New Roman"/>
                <a:cs typeface="Times New Roman"/>
              </a:rPr>
              <a:t>P</a:t>
            </a:r>
            <a:r>
              <a:rPr sz="2400" b="1" i="1" dirty="0">
                <a:latin typeface="Times New Roman"/>
                <a:cs typeface="Times New Roman"/>
              </a:rPr>
              <a:t>RIMA	DI	</a:t>
            </a:r>
            <a:r>
              <a:rPr sz="2400" b="1" i="1" spc="-180" dirty="0">
                <a:latin typeface="Times New Roman"/>
                <a:cs typeface="Times New Roman"/>
              </a:rPr>
              <a:t>A</a:t>
            </a:r>
            <a:r>
              <a:rPr sz="2400" b="1" i="1" dirty="0">
                <a:latin typeface="Times New Roman"/>
                <a:cs typeface="Times New Roman"/>
              </a:rPr>
              <a:t>VVICINARSI	AL	</a:t>
            </a:r>
            <a:r>
              <a:rPr sz="2400" b="1" i="1" spc="-180" dirty="0">
                <a:latin typeface="Times New Roman"/>
                <a:cs typeface="Times New Roman"/>
              </a:rPr>
              <a:t>P</a:t>
            </a:r>
            <a:r>
              <a:rPr sz="2400" b="1" i="1" dirty="0">
                <a:latin typeface="Times New Roman"/>
                <a:cs typeface="Times New Roman"/>
              </a:rPr>
              <a:t>A</a:t>
            </a:r>
            <a:r>
              <a:rPr sz="2400" b="1" i="1" spc="-5" dirty="0">
                <a:latin typeface="Times New Roman"/>
                <a:cs typeface="Times New Roman"/>
              </a:rPr>
              <a:t>Z</a:t>
            </a:r>
            <a:r>
              <a:rPr sz="2400" b="1" i="1" dirty="0">
                <a:latin typeface="Times New Roman"/>
                <a:cs typeface="Times New Roman"/>
              </a:rPr>
              <a:t>IEN</a:t>
            </a:r>
            <a:r>
              <a:rPr sz="2400" b="1" i="1" spc="-5" dirty="0">
                <a:latin typeface="Times New Roman"/>
                <a:cs typeface="Times New Roman"/>
              </a:rPr>
              <a:t>T</a:t>
            </a:r>
            <a:r>
              <a:rPr sz="2400" b="1" i="1" dirty="0">
                <a:latin typeface="Times New Roman"/>
                <a:cs typeface="Times New Roman"/>
              </a:rPr>
              <a:t>E	DEVE	ESSERE  </a:t>
            </a:r>
            <a:r>
              <a:rPr sz="2400" b="1" i="1" spc="-75" dirty="0">
                <a:latin typeface="Times New Roman"/>
                <a:cs typeface="Times New Roman"/>
              </a:rPr>
              <a:t>VALUTATA		</a:t>
            </a:r>
            <a:r>
              <a:rPr sz="2400" b="1" i="1" spc="-5" dirty="0">
                <a:latin typeface="Times New Roman"/>
                <a:cs typeface="Times New Roman"/>
              </a:rPr>
              <a:t>LA SICUREZZA DELLA </a:t>
            </a:r>
            <a:r>
              <a:rPr sz="2400" b="1" i="1" dirty="0">
                <a:latin typeface="Times New Roman"/>
                <a:cs typeface="Times New Roman"/>
              </a:rPr>
              <a:t>SCENA </a:t>
            </a:r>
            <a:r>
              <a:rPr sz="2400" b="1" i="1" spc="-5" dirty="0">
                <a:latin typeface="Times New Roman"/>
                <a:cs typeface="Times New Roman"/>
              </a:rPr>
              <a:t>PER </a:t>
            </a:r>
            <a:r>
              <a:rPr sz="2400" b="1" i="1" dirty="0">
                <a:latin typeface="Times New Roman"/>
                <a:cs typeface="Times New Roman"/>
              </a:rPr>
              <a:t>I </a:t>
            </a:r>
            <a:r>
              <a:rPr sz="2400" b="1" i="1" spc="5" dirty="0">
                <a:latin typeface="Times New Roman"/>
                <a:cs typeface="Times New Roman"/>
              </a:rPr>
              <a:t> </a:t>
            </a:r>
            <a:r>
              <a:rPr sz="2400" b="1" i="1" spc="-5" dirty="0">
                <a:latin typeface="Times New Roman"/>
                <a:cs typeface="Times New Roman"/>
              </a:rPr>
              <a:t>SOCCORRITORI </a:t>
            </a:r>
            <a:r>
              <a:rPr sz="2400" b="1" i="1" dirty="0">
                <a:latin typeface="Times New Roman"/>
                <a:cs typeface="Times New Roman"/>
              </a:rPr>
              <a:t>ED IL</a:t>
            </a:r>
            <a:r>
              <a:rPr sz="2400" b="1" i="1" spc="-90" dirty="0">
                <a:latin typeface="Times New Roman"/>
                <a:cs typeface="Times New Roman"/>
              </a:rPr>
              <a:t> </a:t>
            </a:r>
            <a:r>
              <a:rPr sz="2400" b="1" i="1" spc="-25" dirty="0">
                <a:latin typeface="Times New Roman"/>
                <a:cs typeface="Times New Roman"/>
              </a:rPr>
              <a:t>PAZIENTE</a:t>
            </a:r>
            <a:endParaRPr sz="2400">
              <a:latin typeface="Times New Roman"/>
              <a:cs typeface="Times New Roman"/>
            </a:endParaRPr>
          </a:p>
        </p:txBody>
      </p:sp>
      <p:sp>
        <p:nvSpPr>
          <p:cNvPr id="3" name="object 3"/>
          <p:cNvSpPr txBox="1">
            <a:spLocks noGrp="1"/>
          </p:cNvSpPr>
          <p:nvPr>
            <p:ph type="title"/>
          </p:nvPr>
        </p:nvSpPr>
        <p:spPr>
          <a:xfrm>
            <a:off x="3065462" y="432991"/>
            <a:ext cx="3246755" cy="513080"/>
          </a:xfrm>
          <a:prstGeom prst="rect">
            <a:avLst/>
          </a:prstGeom>
        </p:spPr>
        <p:txBody>
          <a:bodyPr vert="horz" wrap="square" lIns="0" tIns="12700" rIns="0" bIns="0" rtlCol="0">
            <a:spAutoFit/>
          </a:bodyPr>
          <a:lstStyle/>
          <a:p>
            <a:pPr marL="12700">
              <a:lnSpc>
                <a:spcPct val="100000"/>
              </a:lnSpc>
              <a:spcBef>
                <a:spcPts val="100"/>
              </a:spcBef>
            </a:pPr>
            <a:r>
              <a:rPr sz="3200" b="1" spc="-20" dirty="0">
                <a:solidFill>
                  <a:srgbClr val="00B050"/>
                </a:solidFill>
                <a:latin typeface="Times New Roman"/>
                <a:cs typeface="Times New Roman"/>
              </a:rPr>
              <a:t>ATTENZIONE!!!!</a:t>
            </a:r>
            <a:endParaRPr sz="3200">
              <a:latin typeface="Times New Roman"/>
              <a:cs typeface="Times New Roman"/>
            </a:endParaRPr>
          </a:p>
        </p:txBody>
      </p:sp>
      <p:pic>
        <p:nvPicPr>
          <p:cNvPr id="4" name="object 4"/>
          <p:cNvPicPr/>
          <p:nvPr/>
        </p:nvPicPr>
        <p:blipFill>
          <a:blip r:embed="rId2" cstate="print"/>
          <a:stretch>
            <a:fillRect/>
          </a:stretch>
        </p:blipFill>
        <p:spPr>
          <a:xfrm>
            <a:off x="2055812" y="2590800"/>
            <a:ext cx="5561012" cy="2419350"/>
          </a:xfrm>
          <a:prstGeom prst="rect">
            <a:avLst/>
          </a:prstGeom>
        </p:spPr>
      </p:pic>
      <p:sp>
        <p:nvSpPr>
          <p:cNvPr id="5" name="object 5"/>
          <p:cNvSpPr txBox="1"/>
          <p:nvPr/>
        </p:nvSpPr>
        <p:spPr>
          <a:xfrm>
            <a:off x="712787" y="5217467"/>
            <a:ext cx="7025640" cy="914400"/>
          </a:xfrm>
          <a:prstGeom prst="rect">
            <a:avLst/>
          </a:prstGeom>
        </p:spPr>
        <p:txBody>
          <a:bodyPr vert="horz" wrap="square" lIns="0" tIns="12700" rIns="0" bIns="0" rtlCol="0">
            <a:spAutoFit/>
          </a:bodyPr>
          <a:lstStyle/>
          <a:p>
            <a:pPr marL="12700">
              <a:lnSpc>
                <a:spcPts val="2350"/>
              </a:lnSpc>
              <a:spcBef>
                <a:spcPts val="100"/>
              </a:spcBef>
            </a:pPr>
            <a:r>
              <a:rPr sz="2000" b="1" spc="-5" dirty="0">
                <a:solidFill>
                  <a:srgbClr val="333399"/>
                </a:solidFill>
                <a:latin typeface="Times New Roman"/>
                <a:cs typeface="Times New Roman"/>
              </a:rPr>
              <a:t>VERIFICARE</a:t>
            </a:r>
            <a:r>
              <a:rPr sz="2000" b="1" dirty="0">
                <a:solidFill>
                  <a:srgbClr val="333399"/>
                </a:solidFill>
                <a:latin typeface="Times New Roman"/>
                <a:cs typeface="Times New Roman"/>
              </a:rPr>
              <a:t> LA</a:t>
            </a:r>
            <a:r>
              <a:rPr sz="2000" b="1" spc="-110" dirty="0">
                <a:solidFill>
                  <a:srgbClr val="333399"/>
                </a:solidFill>
                <a:latin typeface="Times New Roman"/>
                <a:cs typeface="Times New Roman"/>
              </a:rPr>
              <a:t> </a:t>
            </a:r>
            <a:r>
              <a:rPr sz="2000" b="1" spc="-5" dirty="0">
                <a:solidFill>
                  <a:srgbClr val="333399"/>
                </a:solidFill>
                <a:latin typeface="Times New Roman"/>
                <a:cs typeface="Times New Roman"/>
              </a:rPr>
              <a:t>PRESENZA</a:t>
            </a:r>
            <a:r>
              <a:rPr sz="2000" b="1" spc="-110" dirty="0">
                <a:solidFill>
                  <a:srgbClr val="333399"/>
                </a:solidFill>
                <a:latin typeface="Times New Roman"/>
                <a:cs typeface="Times New Roman"/>
              </a:rPr>
              <a:t> </a:t>
            </a:r>
            <a:r>
              <a:rPr sz="2000" b="1" dirty="0">
                <a:solidFill>
                  <a:srgbClr val="333399"/>
                </a:solidFill>
                <a:latin typeface="Times New Roman"/>
                <a:cs typeface="Times New Roman"/>
              </a:rPr>
              <a:t>DI</a:t>
            </a:r>
            <a:r>
              <a:rPr sz="2000" b="1" spc="5" dirty="0">
                <a:solidFill>
                  <a:srgbClr val="333399"/>
                </a:solidFill>
                <a:latin typeface="Times New Roman"/>
                <a:cs typeface="Times New Roman"/>
              </a:rPr>
              <a:t> </a:t>
            </a:r>
            <a:r>
              <a:rPr sz="2000" b="1" dirty="0">
                <a:solidFill>
                  <a:srgbClr val="333399"/>
                </a:solidFill>
                <a:latin typeface="Times New Roman"/>
                <a:cs typeface="Times New Roman"/>
              </a:rPr>
              <a:t>EVENTUALI </a:t>
            </a:r>
            <a:r>
              <a:rPr sz="2000" b="1" spc="-5" dirty="0">
                <a:solidFill>
                  <a:srgbClr val="333399"/>
                </a:solidFill>
                <a:latin typeface="Times New Roman"/>
                <a:cs typeface="Times New Roman"/>
              </a:rPr>
              <a:t>PERICOLI</a:t>
            </a:r>
            <a:endParaRPr sz="2000">
              <a:latin typeface="Times New Roman"/>
              <a:cs typeface="Times New Roman"/>
            </a:endParaRPr>
          </a:p>
          <a:p>
            <a:pPr marL="12700" marR="5080">
              <a:lnSpc>
                <a:spcPts val="2300"/>
              </a:lnSpc>
              <a:spcBef>
                <a:spcPts val="110"/>
              </a:spcBef>
            </a:pPr>
            <a:r>
              <a:rPr sz="2000" b="1" spc="-5" dirty="0">
                <a:solidFill>
                  <a:srgbClr val="333399"/>
                </a:solidFill>
                <a:latin typeface="Times New Roman"/>
                <a:cs typeface="Times New Roman"/>
              </a:rPr>
              <a:t>(incendi,</a:t>
            </a:r>
            <a:r>
              <a:rPr sz="2000" b="1" spc="5" dirty="0">
                <a:solidFill>
                  <a:srgbClr val="333399"/>
                </a:solidFill>
                <a:latin typeface="Times New Roman"/>
                <a:cs typeface="Times New Roman"/>
              </a:rPr>
              <a:t> </a:t>
            </a:r>
            <a:r>
              <a:rPr sz="2000" b="1" spc="-10" dirty="0">
                <a:solidFill>
                  <a:srgbClr val="333399"/>
                </a:solidFill>
                <a:latin typeface="Times New Roman"/>
                <a:cs typeface="Times New Roman"/>
              </a:rPr>
              <a:t>crolli,</a:t>
            </a:r>
            <a:r>
              <a:rPr sz="2000" b="1" spc="10" dirty="0">
                <a:solidFill>
                  <a:srgbClr val="333399"/>
                </a:solidFill>
                <a:latin typeface="Times New Roman"/>
                <a:cs typeface="Times New Roman"/>
              </a:rPr>
              <a:t> </a:t>
            </a:r>
            <a:r>
              <a:rPr sz="2000" b="1" spc="-5" dirty="0">
                <a:solidFill>
                  <a:srgbClr val="333399"/>
                </a:solidFill>
                <a:latin typeface="Times New Roman"/>
                <a:cs typeface="Times New Roman"/>
              </a:rPr>
              <a:t>linee</a:t>
            </a:r>
            <a:r>
              <a:rPr sz="2000" b="1" dirty="0">
                <a:solidFill>
                  <a:srgbClr val="333399"/>
                </a:solidFill>
                <a:latin typeface="Times New Roman"/>
                <a:cs typeface="Times New Roman"/>
              </a:rPr>
              <a:t> </a:t>
            </a:r>
            <a:r>
              <a:rPr sz="2000" b="1" spc="-5" dirty="0">
                <a:solidFill>
                  <a:srgbClr val="333399"/>
                </a:solidFill>
                <a:latin typeface="Times New Roman"/>
                <a:cs typeface="Times New Roman"/>
              </a:rPr>
              <a:t>elettriche</a:t>
            </a:r>
            <a:r>
              <a:rPr sz="2000" b="1" spc="5" dirty="0">
                <a:solidFill>
                  <a:srgbClr val="333399"/>
                </a:solidFill>
                <a:latin typeface="Times New Roman"/>
                <a:cs typeface="Times New Roman"/>
              </a:rPr>
              <a:t> </a:t>
            </a:r>
            <a:r>
              <a:rPr sz="2000" b="1" spc="-5" dirty="0">
                <a:solidFill>
                  <a:srgbClr val="333399"/>
                </a:solidFill>
                <a:latin typeface="Times New Roman"/>
                <a:cs typeface="Times New Roman"/>
              </a:rPr>
              <a:t>scoperte,</a:t>
            </a:r>
            <a:r>
              <a:rPr sz="2000" b="1" spc="10" dirty="0">
                <a:solidFill>
                  <a:srgbClr val="333399"/>
                </a:solidFill>
                <a:latin typeface="Times New Roman"/>
                <a:cs typeface="Times New Roman"/>
              </a:rPr>
              <a:t> </a:t>
            </a:r>
            <a:r>
              <a:rPr sz="2000" b="1" spc="-5" dirty="0">
                <a:solidFill>
                  <a:srgbClr val="333399"/>
                </a:solidFill>
                <a:latin typeface="Times New Roman"/>
                <a:cs typeface="Times New Roman"/>
              </a:rPr>
              <a:t>odori</a:t>
            </a:r>
            <a:r>
              <a:rPr sz="2000" b="1" dirty="0">
                <a:solidFill>
                  <a:srgbClr val="333399"/>
                </a:solidFill>
                <a:latin typeface="Times New Roman"/>
                <a:cs typeface="Times New Roman"/>
              </a:rPr>
              <a:t> </a:t>
            </a:r>
            <a:r>
              <a:rPr sz="2000" b="1" spc="-5" dirty="0">
                <a:solidFill>
                  <a:srgbClr val="333399"/>
                </a:solidFill>
                <a:latin typeface="Times New Roman"/>
                <a:cs typeface="Times New Roman"/>
              </a:rPr>
              <a:t>particolari,</a:t>
            </a:r>
            <a:r>
              <a:rPr sz="2000" b="1" spc="10" dirty="0">
                <a:solidFill>
                  <a:srgbClr val="333399"/>
                </a:solidFill>
                <a:latin typeface="Times New Roman"/>
                <a:cs typeface="Times New Roman"/>
              </a:rPr>
              <a:t> </a:t>
            </a:r>
            <a:r>
              <a:rPr sz="2000" b="1" spc="-5" dirty="0">
                <a:solidFill>
                  <a:srgbClr val="333399"/>
                </a:solidFill>
                <a:latin typeface="Times New Roman"/>
                <a:cs typeface="Times New Roman"/>
              </a:rPr>
              <a:t>liquidi </a:t>
            </a:r>
            <a:r>
              <a:rPr sz="2000" b="1" spc="-484" dirty="0">
                <a:solidFill>
                  <a:srgbClr val="333399"/>
                </a:solidFill>
                <a:latin typeface="Times New Roman"/>
                <a:cs typeface="Times New Roman"/>
              </a:rPr>
              <a:t> </a:t>
            </a:r>
            <a:r>
              <a:rPr sz="2000" b="1" spc="-5" dirty="0">
                <a:solidFill>
                  <a:srgbClr val="333399"/>
                </a:solidFill>
                <a:latin typeface="Times New Roman"/>
                <a:cs typeface="Times New Roman"/>
              </a:rPr>
              <a:t>infiammabili, etc...)</a:t>
            </a:r>
            <a:endParaRPr sz="2000">
              <a:latin typeface="Times New Roman"/>
              <a:cs typeface="Times New Roman"/>
            </a:endParaRP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34394" y="269700"/>
            <a:ext cx="2861310" cy="695960"/>
          </a:xfrm>
          <a:prstGeom prst="rect">
            <a:avLst/>
          </a:prstGeom>
        </p:spPr>
        <p:txBody>
          <a:bodyPr vert="horz" wrap="square" lIns="0" tIns="12700" rIns="0" bIns="0" rtlCol="0">
            <a:spAutoFit/>
          </a:bodyPr>
          <a:lstStyle/>
          <a:p>
            <a:pPr marL="12700">
              <a:lnSpc>
                <a:spcPct val="100000"/>
              </a:lnSpc>
              <a:spcBef>
                <a:spcPts val="100"/>
              </a:spcBef>
            </a:pPr>
            <a:r>
              <a:rPr sz="4400" b="1" spc="-5" dirty="0">
                <a:solidFill>
                  <a:srgbClr val="FF9900"/>
                </a:solidFill>
                <a:latin typeface="Arial"/>
                <a:cs typeface="Arial"/>
              </a:rPr>
              <a:t>LA</a:t>
            </a:r>
            <a:r>
              <a:rPr sz="4400" b="1" spc="-254" dirty="0">
                <a:solidFill>
                  <a:srgbClr val="FF9900"/>
                </a:solidFill>
                <a:latin typeface="Arial"/>
                <a:cs typeface="Arial"/>
              </a:rPr>
              <a:t> </a:t>
            </a:r>
            <a:r>
              <a:rPr sz="4400" b="1" dirty="0">
                <a:solidFill>
                  <a:srgbClr val="FF9900"/>
                </a:solidFill>
                <a:latin typeface="Arial"/>
                <a:cs typeface="Arial"/>
              </a:rPr>
              <a:t>SCENA</a:t>
            </a:r>
            <a:endParaRPr sz="4400">
              <a:latin typeface="Arial"/>
              <a:cs typeface="Arial"/>
            </a:endParaRPr>
          </a:p>
        </p:txBody>
      </p:sp>
      <p:sp>
        <p:nvSpPr>
          <p:cNvPr id="3" name="object 3"/>
          <p:cNvSpPr txBox="1"/>
          <p:nvPr/>
        </p:nvSpPr>
        <p:spPr>
          <a:xfrm>
            <a:off x="552462" y="1297583"/>
            <a:ext cx="7258050" cy="4703445"/>
          </a:xfrm>
          <a:prstGeom prst="rect">
            <a:avLst/>
          </a:prstGeom>
        </p:spPr>
        <p:txBody>
          <a:bodyPr vert="horz" wrap="square" lIns="0" tIns="43180" rIns="0" bIns="0" rtlCol="0">
            <a:spAutoFit/>
          </a:bodyPr>
          <a:lstStyle/>
          <a:p>
            <a:pPr marL="377190" marR="5080" indent="-635" algn="ctr">
              <a:lnSpc>
                <a:spcPts val="3700"/>
              </a:lnSpc>
              <a:spcBef>
                <a:spcPts val="340"/>
              </a:spcBef>
            </a:pPr>
            <a:r>
              <a:rPr sz="3200" spc="-5" dirty="0">
                <a:solidFill>
                  <a:srgbClr val="002F8C"/>
                </a:solidFill>
                <a:latin typeface="Arial MT"/>
                <a:cs typeface="Arial MT"/>
              </a:rPr>
              <a:t>Fai </a:t>
            </a:r>
            <a:r>
              <a:rPr sz="3200" dirty="0">
                <a:solidFill>
                  <a:srgbClr val="002F8C"/>
                </a:solidFill>
                <a:latin typeface="Arial MT"/>
                <a:cs typeface="Arial MT"/>
              </a:rPr>
              <a:t>una rapida ricognizione </a:t>
            </a:r>
            <a:r>
              <a:rPr sz="3200" spc="5" dirty="0">
                <a:solidFill>
                  <a:srgbClr val="002F8C"/>
                </a:solidFill>
                <a:latin typeface="Arial MT"/>
                <a:cs typeface="Arial MT"/>
              </a:rPr>
              <a:t> </a:t>
            </a:r>
            <a:r>
              <a:rPr sz="3200" spc="-5" dirty="0">
                <a:solidFill>
                  <a:srgbClr val="002F8C"/>
                </a:solidFill>
                <a:latin typeface="Arial MT"/>
                <a:cs typeface="Arial MT"/>
              </a:rPr>
              <a:t>dell’ambiente: </a:t>
            </a:r>
            <a:r>
              <a:rPr sz="3200" dirty="0">
                <a:solidFill>
                  <a:srgbClr val="002F8C"/>
                </a:solidFill>
                <a:latin typeface="Arial MT"/>
                <a:cs typeface="Arial MT"/>
              </a:rPr>
              <a:t>pericolo di crolli, linee </a:t>
            </a:r>
            <a:r>
              <a:rPr sz="3200" spc="5" dirty="0">
                <a:solidFill>
                  <a:srgbClr val="002F8C"/>
                </a:solidFill>
                <a:latin typeface="Arial MT"/>
                <a:cs typeface="Arial MT"/>
              </a:rPr>
              <a:t> </a:t>
            </a:r>
            <a:r>
              <a:rPr sz="3200" spc="-5" dirty="0">
                <a:solidFill>
                  <a:srgbClr val="002F8C"/>
                </a:solidFill>
                <a:latin typeface="Arial MT"/>
                <a:cs typeface="Arial MT"/>
              </a:rPr>
              <a:t>elettriche scoperte, </a:t>
            </a:r>
            <a:r>
              <a:rPr sz="3200" dirty="0">
                <a:solidFill>
                  <a:srgbClr val="002F8C"/>
                </a:solidFill>
                <a:latin typeface="Arial MT"/>
                <a:cs typeface="Arial MT"/>
              </a:rPr>
              <a:t>vie di accesso e di </a:t>
            </a:r>
            <a:r>
              <a:rPr sz="3200" spc="-875" dirty="0">
                <a:solidFill>
                  <a:srgbClr val="002F8C"/>
                </a:solidFill>
                <a:latin typeface="Arial MT"/>
                <a:cs typeface="Arial MT"/>
              </a:rPr>
              <a:t> </a:t>
            </a:r>
            <a:r>
              <a:rPr sz="3200" spc="-5" dirty="0">
                <a:solidFill>
                  <a:srgbClr val="002F8C"/>
                </a:solidFill>
                <a:latin typeface="Arial MT"/>
                <a:cs typeface="Arial MT"/>
              </a:rPr>
              <a:t>fuga, porte, </a:t>
            </a:r>
            <a:r>
              <a:rPr sz="3200" dirty="0">
                <a:solidFill>
                  <a:srgbClr val="002F8C"/>
                </a:solidFill>
                <a:latin typeface="Arial MT"/>
                <a:cs typeface="Arial MT"/>
              </a:rPr>
              <a:t>scale, principi di incendio, </a:t>
            </a:r>
            <a:r>
              <a:rPr sz="3200" spc="-875" dirty="0">
                <a:solidFill>
                  <a:srgbClr val="002F8C"/>
                </a:solidFill>
                <a:latin typeface="Arial MT"/>
                <a:cs typeface="Arial MT"/>
              </a:rPr>
              <a:t> </a:t>
            </a:r>
            <a:r>
              <a:rPr sz="3200" dirty="0">
                <a:solidFill>
                  <a:srgbClr val="002F8C"/>
                </a:solidFill>
                <a:latin typeface="Arial MT"/>
                <a:cs typeface="Arial MT"/>
              </a:rPr>
              <a:t>odori</a:t>
            </a:r>
            <a:r>
              <a:rPr sz="3200" spc="5" dirty="0">
                <a:solidFill>
                  <a:srgbClr val="002F8C"/>
                </a:solidFill>
                <a:latin typeface="Arial MT"/>
                <a:cs typeface="Arial MT"/>
              </a:rPr>
              <a:t> </a:t>
            </a:r>
            <a:r>
              <a:rPr sz="3200" spc="-5" dirty="0">
                <a:solidFill>
                  <a:srgbClr val="002F8C"/>
                </a:solidFill>
                <a:latin typeface="Arial MT"/>
                <a:cs typeface="Arial MT"/>
              </a:rPr>
              <a:t>particolari,</a:t>
            </a:r>
            <a:r>
              <a:rPr sz="3200" spc="5" dirty="0">
                <a:solidFill>
                  <a:srgbClr val="002F8C"/>
                </a:solidFill>
                <a:latin typeface="Arial MT"/>
                <a:cs typeface="Arial MT"/>
              </a:rPr>
              <a:t> </a:t>
            </a:r>
            <a:r>
              <a:rPr sz="3200" spc="-5" dirty="0">
                <a:solidFill>
                  <a:srgbClr val="002F8C"/>
                </a:solidFill>
                <a:latin typeface="Arial MT"/>
                <a:cs typeface="Arial MT"/>
              </a:rPr>
              <a:t>bottiglie</a:t>
            </a:r>
            <a:r>
              <a:rPr sz="3200" spc="10" dirty="0">
                <a:solidFill>
                  <a:srgbClr val="002F8C"/>
                </a:solidFill>
                <a:latin typeface="Arial MT"/>
                <a:cs typeface="Arial MT"/>
              </a:rPr>
              <a:t> </a:t>
            </a:r>
            <a:r>
              <a:rPr sz="3200" dirty="0">
                <a:solidFill>
                  <a:srgbClr val="002F8C"/>
                </a:solidFill>
                <a:latin typeface="Arial MT"/>
                <a:cs typeface="Arial MT"/>
              </a:rPr>
              <a:t>e</a:t>
            </a:r>
            <a:r>
              <a:rPr sz="3200" spc="10" dirty="0">
                <a:solidFill>
                  <a:srgbClr val="002F8C"/>
                </a:solidFill>
                <a:latin typeface="Arial MT"/>
                <a:cs typeface="Arial MT"/>
              </a:rPr>
              <a:t> </a:t>
            </a:r>
            <a:r>
              <a:rPr sz="3200" spc="-5" dirty="0">
                <a:solidFill>
                  <a:srgbClr val="002F8C"/>
                </a:solidFill>
                <a:latin typeface="Arial MT"/>
                <a:cs typeface="Arial MT"/>
              </a:rPr>
              <a:t>contenitori, </a:t>
            </a:r>
            <a:r>
              <a:rPr sz="3200" spc="-875" dirty="0">
                <a:solidFill>
                  <a:srgbClr val="002F8C"/>
                </a:solidFill>
                <a:latin typeface="Arial MT"/>
                <a:cs typeface="Arial MT"/>
              </a:rPr>
              <a:t> </a:t>
            </a:r>
            <a:r>
              <a:rPr sz="3200" dirty="0">
                <a:solidFill>
                  <a:srgbClr val="002F8C"/>
                </a:solidFill>
                <a:latin typeface="Arial MT"/>
                <a:cs typeface="Arial MT"/>
              </a:rPr>
              <a:t>ecc.</a:t>
            </a:r>
            <a:endParaRPr sz="3200">
              <a:latin typeface="Arial MT"/>
              <a:cs typeface="Arial MT"/>
            </a:endParaRPr>
          </a:p>
          <a:p>
            <a:pPr>
              <a:lnSpc>
                <a:spcPct val="100000"/>
              </a:lnSpc>
            </a:pPr>
            <a:endParaRPr sz="5300">
              <a:latin typeface="Arial MT"/>
              <a:cs typeface="Arial MT"/>
            </a:endParaRPr>
          </a:p>
          <a:p>
            <a:pPr marL="2159000" marR="1291590" indent="-2146935">
              <a:lnSpc>
                <a:spcPts val="4200"/>
              </a:lnSpc>
            </a:pPr>
            <a:r>
              <a:rPr sz="3600" b="1" spc="-5" dirty="0">
                <a:solidFill>
                  <a:srgbClr val="002F8C"/>
                </a:solidFill>
                <a:latin typeface="Arial"/>
                <a:cs typeface="Arial"/>
              </a:rPr>
              <a:t>La raccolta degli indizi ha </a:t>
            </a:r>
            <a:r>
              <a:rPr sz="3600" b="1" dirty="0">
                <a:solidFill>
                  <a:srgbClr val="002F8C"/>
                </a:solidFill>
                <a:latin typeface="Arial"/>
                <a:cs typeface="Arial"/>
              </a:rPr>
              <a:t>2 </a:t>
            </a:r>
            <a:r>
              <a:rPr sz="3600" b="1" spc="-990" dirty="0">
                <a:solidFill>
                  <a:srgbClr val="002F8C"/>
                </a:solidFill>
                <a:latin typeface="Arial"/>
                <a:cs typeface="Arial"/>
              </a:rPr>
              <a:t> </a:t>
            </a:r>
            <a:r>
              <a:rPr sz="3600" b="1" dirty="0">
                <a:solidFill>
                  <a:srgbClr val="002F8C"/>
                </a:solidFill>
                <a:latin typeface="Arial"/>
                <a:cs typeface="Arial"/>
              </a:rPr>
              <a:t>scopi…</a:t>
            </a:r>
            <a:endParaRPr sz="3600">
              <a:latin typeface="Arial"/>
              <a:cs typeface="Arial"/>
            </a:endParaRPr>
          </a:p>
        </p:txBody>
      </p:sp>
      <p:pic>
        <p:nvPicPr>
          <p:cNvPr id="4" name="object 4"/>
          <p:cNvPicPr/>
          <p:nvPr/>
        </p:nvPicPr>
        <p:blipFill>
          <a:blip r:embed="rId3" cstate="print"/>
          <a:stretch>
            <a:fillRect/>
          </a:stretch>
        </p:blipFill>
        <p:spPr>
          <a:xfrm>
            <a:off x="6781800" y="3649305"/>
            <a:ext cx="1676400" cy="2428875"/>
          </a:xfrm>
          <a:prstGeom prst="rect">
            <a:avLst/>
          </a:prstGeom>
        </p:spPr>
      </p:pic>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1537" y="1309661"/>
            <a:ext cx="6022340" cy="4118610"/>
          </a:xfrm>
          <a:prstGeom prst="rect">
            <a:avLst/>
          </a:prstGeom>
        </p:spPr>
        <p:txBody>
          <a:bodyPr vert="horz" wrap="square" lIns="0" tIns="43180" rIns="0" bIns="0" rtlCol="0">
            <a:spAutoFit/>
          </a:bodyPr>
          <a:lstStyle/>
          <a:p>
            <a:pPr marL="901700" marR="766445" indent="-889635">
              <a:lnSpc>
                <a:spcPts val="4200"/>
              </a:lnSpc>
              <a:spcBef>
                <a:spcPts val="340"/>
              </a:spcBef>
            </a:pPr>
            <a:r>
              <a:rPr sz="3600" b="1" dirty="0">
                <a:solidFill>
                  <a:srgbClr val="002F8C"/>
                </a:solidFill>
                <a:latin typeface="Arial"/>
                <a:cs typeface="Arial"/>
              </a:rPr>
              <a:t>1. </a:t>
            </a:r>
            <a:r>
              <a:rPr sz="3600" b="1" spc="-5" dirty="0">
                <a:solidFill>
                  <a:srgbClr val="002F8C"/>
                </a:solidFill>
                <a:latin typeface="Arial"/>
                <a:cs typeface="Arial"/>
              </a:rPr>
              <a:t>Evitare di diventare la </a:t>
            </a:r>
            <a:r>
              <a:rPr sz="3600" b="1" spc="-990" dirty="0">
                <a:solidFill>
                  <a:srgbClr val="002F8C"/>
                </a:solidFill>
                <a:latin typeface="Arial"/>
                <a:cs typeface="Arial"/>
              </a:rPr>
              <a:t> </a:t>
            </a:r>
            <a:r>
              <a:rPr sz="3600" b="1" spc="-5" dirty="0">
                <a:solidFill>
                  <a:srgbClr val="002F8C"/>
                </a:solidFill>
                <a:latin typeface="Arial"/>
                <a:cs typeface="Arial"/>
              </a:rPr>
              <a:t>seconda</a:t>
            </a:r>
            <a:r>
              <a:rPr sz="3600" b="1" spc="-10" dirty="0">
                <a:solidFill>
                  <a:srgbClr val="002F8C"/>
                </a:solidFill>
                <a:latin typeface="Arial"/>
                <a:cs typeface="Arial"/>
              </a:rPr>
              <a:t> </a:t>
            </a:r>
            <a:r>
              <a:rPr sz="3600" b="1" spc="-5" dirty="0">
                <a:solidFill>
                  <a:srgbClr val="002F8C"/>
                </a:solidFill>
                <a:latin typeface="Arial"/>
                <a:cs typeface="Arial"/>
              </a:rPr>
              <a:t>vittima</a:t>
            </a:r>
            <a:endParaRPr sz="3600">
              <a:latin typeface="Arial"/>
              <a:cs typeface="Arial"/>
            </a:endParaRPr>
          </a:p>
          <a:p>
            <a:pPr>
              <a:lnSpc>
                <a:spcPct val="100000"/>
              </a:lnSpc>
            </a:pPr>
            <a:endParaRPr sz="4000">
              <a:latin typeface="Arial"/>
              <a:cs typeface="Arial"/>
            </a:endParaRPr>
          </a:p>
          <a:p>
            <a:pPr>
              <a:lnSpc>
                <a:spcPct val="100000"/>
              </a:lnSpc>
              <a:spcBef>
                <a:spcPts val="40"/>
              </a:spcBef>
            </a:pPr>
            <a:endParaRPr sz="3800">
              <a:latin typeface="Arial"/>
              <a:cs typeface="Arial"/>
            </a:endParaRPr>
          </a:p>
          <a:p>
            <a:pPr marL="1866264" marR="90170" indent="44450">
              <a:lnSpc>
                <a:spcPts val="3500"/>
              </a:lnSpc>
              <a:spcBef>
                <a:spcPts val="5"/>
              </a:spcBef>
            </a:pPr>
            <a:r>
              <a:rPr sz="3050" spc="-10" dirty="0">
                <a:solidFill>
                  <a:srgbClr val="002F8C"/>
                </a:solidFill>
                <a:latin typeface="Arial MT"/>
                <a:cs typeface="Arial MT"/>
              </a:rPr>
              <a:t>Mai</a:t>
            </a:r>
            <a:r>
              <a:rPr sz="3050" spc="-25" dirty="0">
                <a:solidFill>
                  <a:srgbClr val="002F8C"/>
                </a:solidFill>
                <a:latin typeface="Arial MT"/>
                <a:cs typeface="Arial MT"/>
              </a:rPr>
              <a:t> </a:t>
            </a:r>
            <a:r>
              <a:rPr sz="3050" spc="-5" dirty="0">
                <a:solidFill>
                  <a:srgbClr val="002F8C"/>
                </a:solidFill>
                <a:latin typeface="Arial MT"/>
                <a:cs typeface="Arial MT"/>
              </a:rPr>
              <a:t>rischiare</a:t>
            </a:r>
            <a:r>
              <a:rPr sz="3050" spc="-20" dirty="0">
                <a:solidFill>
                  <a:srgbClr val="002F8C"/>
                </a:solidFill>
                <a:latin typeface="Arial MT"/>
                <a:cs typeface="Arial MT"/>
              </a:rPr>
              <a:t> </a:t>
            </a:r>
            <a:r>
              <a:rPr sz="3050" spc="-5" dirty="0">
                <a:solidFill>
                  <a:srgbClr val="002F8C"/>
                </a:solidFill>
                <a:latin typeface="Arial MT"/>
                <a:cs typeface="Arial MT"/>
              </a:rPr>
              <a:t>di</a:t>
            </a:r>
            <a:r>
              <a:rPr sz="3050" spc="-20" dirty="0">
                <a:solidFill>
                  <a:srgbClr val="002F8C"/>
                </a:solidFill>
                <a:latin typeface="Arial MT"/>
                <a:cs typeface="Arial MT"/>
              </a:rPr>
              <a:t> </a:t>
            </a:r>
            <a:r>
              <a:rPr sz="3050" spc="-10" dirty="0">
                <a:solidFill>
                  <a:srgbClr val="002F8C"/>
                </a:solidFill>
                <a:latin typeface="Arial MT"/>
                <a:cs typeface="Arial MT"/>
              </a:rPr>
              <a:t>mettere </a:t>
            </a:r>
            <a:r>
              <a:rPr sz="3050" spc="-835" dirty="0">
                <a:solidFill>
                  <a:srgbClr val="002F8C"/>
                </a:solidFill>
                <a:latin typeface="Arial MT"/>
                <a:cs typeface="Arial MT"/>
              </a:rPr>
              <a:t> </a:t>
            </a:r>
            <a:r>
              <a:rPr sz="3050" spc="-5" dirty="0">
                <a:solidFill>
                  <a:srgbClr val="002F8C"/>
                </a:solidFill>
                <a:latin typeface="Arial MT"/>
                <a:cs typeface="Arial MT"/>
              </a:rPr>
              <a:t>in pericolo la propria </a:t>
            </a:r>
            <a:r>
              <a:rPr sz="3050" dirty="0">
                <a:solidFill>
                  <a:srgbClr val="002F8C"/>
                </a:solidFill>
                <a:latin typeface="Arial MT"/>
                <a:cs typeface="Arial MT"/>
              </a:rPr>
              <a:t> </a:t>
            </a:r>
            <a:r>
              <a:rPr sz="3050" spc="-5" dirty="0">
                <a:solidFill>
                  <a:srgbClr val="002F8C"/>
                </a:solidFill>
                <a:latin typeface="Arial MT"/>
                <a:cs typeface="Arial MT"/>
              </a:rPr>
              <a:t>persona:</a:t>
            </a:r>
            <a:endParaRPr sz="3050">
              <a:latin typeface="Arial MT"/>
              <a:cs typeface="Arial MT"/>
            </a:endParaRPr>
          </a:p>
          <a:p>
            <a:pPr marL="2112010">
              <a:lnSpc>
                <a:spcPct val="100000"/>
              </a:lnSpc>
              <a:spcBef>
                <a:spcPts val="414"/>
              </a:spcBef>
            </a:pPr>
            <a:r>
              <a:rPr sz="3050" spc="-15" dirty="0">
                <a:solidFill>
                  <a:srgbClr val="339966"/>
                </a:solidFill>
                <a:latin typeface="Arial MT"/>
                <a:cs typeface="Arial MT"/>
              </a:rPr>
              <a:t>AUTOPROTEZIONE!!!</a:t>
            </a:r>
            <a:endParaRPr sz="3050">
              <a:latin typeface="Arial MT"/>
              <a:cs typeface="Arial MT"/>
            </a:endParaRPr>
          </a:p>
        </p:txBody>
      </p:sp>
      <p:sp>
        <p:nvSpPr>
          <p:cNvPr id="3" name="object 3"/>
          <p:cNvSpPr txBox="1">
            <a:spLocks noGrp="1"/>
          </p:cNvSpPr>
          <p:nvPr>
            <p:ph type="title"/>
          </p:nvPr>
        </p:nvSpPr>
        <p:spPr>
          <a:xfrm>
            <a:off x="2939157" y="342342"/>
            <a:ext cx="2861310" cy="695960"/>
          </a:xfrm>
          <a:prstGeom prst="rect">
            <a:avLst/>
          </a:prstGeom>
        </p:spPr>
        <p:txBody>
          <a:bodyPr vert="horz" wrap="square" lIns="0" tIns="12700" rIns="0" bIns="0" rtlCol="0">
            <a:spAutoFit/>
          </a:bodyPr>
          <a:lstStyle/>
          <a:p>
            <a:pPr marL="12700">
              <a:lnSpc>
                <a:spcPct val="100000"/>
              </a:lnSpc>
              <a:spcBef>
                <a:spcPts val="100"/>
              </a:spcBef>
            </a:pPr>
            <a:r>
              <a:rPr sz="4400" b="1" spc="-5" dirty="0">
                <a:solidFill>
                  <a:srgbClr val="FF9900"/>
                </a:solidFill>
                <a:latin typeface="Arial"/>
                <a:cs typeface="Arial"/>
              </a:rPr>
              <a:t>LA</a:t>
            </a:r>
            <a:r>
              <a:rPr sz="4400" b="1" spc="-254" dirty="0">
                <a:solidFill>
                  <a:srgbClr val="FF9900"/>
                </a:solidFill>
                <a:latin typeface="Arial"/>
                <a:cs typeface="Arial"/>
              </a:rPr>
              <a:t> </a:t>
            </a:r>
            <a:r>
              <a:rPr sz="4400" b="1" dirty="0">
                <a:solidFill>
                  <a:srgbClr val="FF9900"/>
                </a:solidFill>
                <a:latin typeface="Arial"/>
                <a:cs typeface="Arial"/>
              </a:rPr>
              <a:t>SCENA</a:t>
            </a:r>
            <a:endParaRPr sz="4400">
              <a:latin typeface="Arial"/>
              <a:cs typeface="Arial"/>
            </a:endParaRPr>
          </a:p>
        </p:txBody>
      </p:sp>
      <p:pic>
        <p:nvPicPr>
          <p:cNvPr id="4" name="object 4"/>
          <p:cNvPicPr/>
          <p:nvPr/>
        </p:nvPicPr>
        <p:blipFill>
          <a:blip r:embed="rId3" cstate="print"/>
          <a:stretch>
            <a:fillRect/>
          </a:stretch>
        </p:blipFill>
        <p:spPr>
          <a:xfrm>
            <a:off x="6300787" y="260350"/>
            <a:ext cx="2792412" cy="2852737"/>
          </a:xfrm>
          <a:prstGeom prst="rect">
            <a:avLst/>
          </a:prstGeom>
        </p:spPr>
      </p:pic>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15652" y="1094656"/>
            <a:ext cx="6606540" cy="1640839"/>
          </a:xfrm>
          <a:prstGeom prst="rect">
            <a:avLst/>
          </a:prstGeom>
        </p:spPr>
        <p:txBody>
          <a:bodyPr vert="horz" wrap="square" lIns="0" tIns="43180" rIns="0" bIns="0" rtlCol="0">
            <a:spAutoFit/>
          </a:bodyPr>
          <a:lstStyle/>
          <a:p>
            <a:pPr marL="292100" marR="5080" indent="-280035">
              <a:lnSpc>
                <a:spcPts val="4200"/>
              </a:lnSpc>
              <a:spcBef>
                <a:spcPts val="340"/>
              </a:spcBef>
            </a:pPr>
            <a:r>
              <a:rPr sz="3600" b="1" dirty="0">
                <a:solidFill>
                  <a:srgbClr val="002F8C"/>
                </a:solidFill>
                <a:latin typeface="Arial"/>
                <a:cs typeface="Arial"/>
              </a:rPr>
              <a:t>2. </a:t>
            </a:r>
            <a:r>
              <a:rPr sz="3600" b="1" spc="-5" dirty="0">
                <a:solidFill>
                  <a:srgbClr val="002F8C"/>
                </a:solidFill>
                <a:latin typeface="Arial"/>
                <a:cs typeface="Arial"/>
              </a:rPr>
              <a:t>Ricavare dall’ambiente tutte </a:t>
            </a:r>
            <a:r>
              <a:rPr sz="3600" b="1" spc="-990" dirty="0">
                <a:solidFill>
                  <a:srgbClr val="002F8C"/>
                </a:solidFill>
                <a:latin typeface="Arial"/>
                <a:cs typeface="Arial"/>
              </a:rPr>
              <a:t> </a:t>
            </a:r>
            <a:r>
              <a:rPr sz="3600" b="1" spc="-5" dirty="0">
                <a:solidFill>
                  <a:srgbClr val="002F8C"/>
                </a:solidFill>
                <a:latin typeface="Arial"/>
                <a:cs typeface="Arial"/>
              </a:rPr>
              <a:t>le</a:t>
            </a:r>
            <a:r>
              <a:rPr sz="3600" b="1" spc="-10" dirty="0">
                <a:solidFill>
                  <a:srgbClr val="002F8C"/>
                </a:solidFill>
                <a:latin typeface="Arial"/>
                <a:cs typeface="Arial"/>
              </a:rPr>
              <a:t> </a:t>
            </a:r>
            <a:r>
              <a:rPr sz="3600" b="1" spc="-5" dirty="0">
                <a:solidFill>
                  <a:srgbClr val="002F8C"/>
                </a:solidFill>
                <a:latin typeface="Arial"/>
                <a:cs typeface="Arial"/>
              </a:rPr>
              <a:t>indicazioni</a:t>
            </a:r>
            <a:r>
              <a:rPr sz="3600" b="1" spc="-15" dirty="0">
                <a:solidFill>
                  <a:srgbClr val="002F8C"/>
                </a:solidFill>
                <a:latin typeface="Arial"/>
                <a:cs typeface="Arial"/>
              </a:rPr>
              <a:t> </a:t>
            </a:r>
            <a:r>
              <a:rPr sz="3600" b="1" spc="-5" dirty="0">
                <a:solidFill>
                  <a:srgbClr val="002F8C"/>
                </a:solidFill>
                <a:latin typeface="Arial"/>
                <a:cs typeface="Arial"/>
              </a:rPr>
              <a:t>possibili</a:t>
            </a:r>
            <a:r>
              <a:rPr sz="3600" b="1" spc="-15" dirty="0">
                <a:solidFill>
                  <a:srgbClr val="002F8C"/>
                </a:solidFill>
                <a:latin typeface="Arial"/>
                <a:cs typeface="Arial"/>
              </a:rPr>
              <a:t> </a:t>
            </a:r>
            <a:r>
              <a:rPr sz="3600" b="1" spc="-5" dirty="0">
                <a:solidFill>
                  <a:srgbClr val="002F8C"/>
                </a:solidFill>
                <a:latin typeface="Arial"/>
                <a:cs typeface="Arial"/>
              </a:rPr>
              <a:t>sulla</a:t>
            </a:r>
            <a:endParaRPr sz="3600">
              <a:latin typeface="Arial"/>
              <a:cs typeface="Arial"/>
            </a:endParaRPr>
          </a:p>
          <a:p>
            <a:pPr marL="723900">
              <a:lnSpc>
                <a:spcPts val="4079"/>
              </a:lnSpc>
            </a:pPr>
            <a:r>
              <a:rPr sz="3600" b="1" spc="-5" dirty="0">
                <a:solidFill>
                  <a:srgbClr val="002F8C"/>
                </a:solidFill>
                <a:latin typeface="Arial"/>
                <a:cs typeface="Arial"/>
              </a:rPr>
              <a:t>dinamica</a:t>
            </a:r>
            <a:r>
              <a:rPr sz="3600" b="1" spc="-25" dirty="0">
                <a:solidFill>
                  <a:srgbClr val="002F8C"/>
                </a:solidFill>
                <a:latin typeface="Arial"/>
                <a:cs typeface="Arial"/>
              </a:rPr>
              <a:t> </a:t>
            </a:r>
            <a:r>
              <a:rPr sz="3600" b="1" spc="-5" dirty="0">
                <a:solidFill>
                  <a:srgbClr val="002F8C"/>
                </a:solidFill>
                <a:latin typeface="Arial"/>
                <a:cs typeface="Arial"/>
              </a:rPr>
              <a:t>dell’incidente.</a:t>
            </a:r>
            <a:endParaRPr sz="3600">
              <a:latin typeface="Arial"/>
              <a:cs typeface="Arial"/>
            </a:endParaRPr>
          </a:p>
        </p:txBody>
      </p:sp>
      <p:pic>
        <p:nvPicPr>
          <p:cNvPr id="3" name="object 3"/>
          <p:cNvPicPr/>
          <p:nvPr/>
        </p:nvPicPr>
        <p:blipFill>
          <a:blip r:embed="rId2" cstate="print"/>
          <a:stretch>
            <a:fillRect/>
          </a:stretch>
        </p:blipFill>
        <p:spPr>
          <a:xfrm>
            <a:off x="1600200" y="3048000"/>
            <a:ext cx="1524000" cy="1411287"/>
          </a:xfrm>
          <a:prstGeom prst="rect">
            <a:avLst/>
          </a:prstGeom>
        </p:spPr>
      </p:pic>
      <p:pic>
        <p:nvPicPr>
          <p:cNvPr id="4" name="object 4"/>
          <p:cNvPicPr/>
          <p:nvPr/>
        </p:nvPicPr>
        <p:blipFill>
          <a:blip r:embed="rId3" cstate="print"/>
          <a:stretch>
            <a:fillRect/>
          </a:stretch>
        </p:blipFill>
        <p:spPr>
          <a:xfrm>
            <a:off x="5876667" y="4876800"/>
            <a:ext cx="1052512" cy="1295400"/>
          </a:xfrm>
          <a:prstGeom prst="rect">
            <a:avLst/>
          </a:prstGeom>
        </p:spPr>
      </p:pic>
      <p:pic>
        <p:nvPicPr>
          <p:cNvPr id="5" name="object 5"/>
          <p:cNvPicPr/>
          <p:nvPr/>
        </p:nvPicPr>
        <p:blipFill>
          <a:blip r:embed="rId4" cstate="print"/>
          <a:stretch>
            <a:fillRect/>
          </a:stretch>
        </p:blipFill>
        <p:spPr>
          <a:xfrm>
            <a:off x="3733800" y="3429000"/>
            <a:ext cx="1371600" cy="1244600"/>
          </a:xfrm>
          <a:prstGeom prst="rect">
            <a:avLst/>
          </a:prstGeom>
        </p:spPr>
      </p:pic>
      <p:pic>
        <p:nvPicPr>
          <p:cNvPr id="6" name="object 6"/>
          <p:cNvPicPr/>
          <p:nvPr/>
        </p:nvPicPr>
        <p:blipFill>
          <a:blip r:embed="rId5" cstate="print"/>
          <a:stretch>
            <a:fillRect/>
          </a:stretch>
        </p:blipFill>
        <p:spPr>
          <a:xfrm>
            <a:off x="3736109" y="4903355"/>
            <a:ext cx="1524000" cy="1079500"/>
          </a:xfrm>
          <a:prstGeom prst="rect">
            <a:avLst/>
          </a:prstGeom>
        </p:spPr>
      </p:pic>
      <p:pic>
        <p:nvPicPr>
          <p:cNvPr id="7" name="object 7"/>
          <p:cNvPicPr/>
          <p:nvPr/>
        </p:nvPicPr>
        <p:blipFill>
          <a:blip r:embed="rId6" cstate="print"/>
          <a:stretch>
            <a:fillRect/>
          </a:stretch>
        </p:blipFill>
        <p:spPr>
          <a:xfrm>
            <a:off x="5791200" y="3200400"/>
            <a:ext cx="1676400" cy="1676400"/>
          </a:xfrm>
          <a:prstGeom prst="rect">
            <a:avLst/>
          </a:prstGeom>
        </p:spPr>
      </p:pic>
      <p:pic>
        <p:nvPicPr>
          <p:cNvPr id="8" name="object 8"/>
          <p:cNvPicPr/>
          <p:nvPr/>
        </p:nvPicPr>
        <p:blipFill>
          <a:blip r:embed="rId7" cstate="print"/>
          <a:stretch>
            <a:fillRect/>
          </a:stretch>
        </p:blipFill>
        <p:spPr>
          <a:xfrm>
            <a:off x="1676400" y="4572000"/>
            <a:ext cx="1274762" cy="1397000"/>
          </a:xfrm>
          <a:prstGeom prst="rect">
            <a:avLst/>
          </a:prstGeom>
        </p:spPr>
      </p:pic>
      <p:sp>
        <p:nvSpPr>
          <p:cNvPr id="9" name="object 9"/>
          <p:cNvSpPr txBox="1">
            <a:spLocks noGrp="1"/>
          </p:cNvSpPr>
          <p:nvPr>
            <p:ph type="title"/>
          </p:nvPr>
        </p:nvSpPr>
        <p:spPr>
          <a:xfrm>
            <a:off x="3015357" y="266142"/>
            <a:ext cx="2861310" cy="695960"/>
          </a:xfrm>
          <a:prstGeom prst="rect">
            <a:avLst/>
          </a:prstGeom>
        </p:spPr>
        <p:txBody>
          <a:bodyPr vert="horz" wrap="square" lIns="0" tIns="12700" rIns="0" bIns="0" rtlCol="0">
            <a:spAutoFit/>
          </a:bodyPr>
          <a:lstStyle/>
          <a:p>
            <a:pPr marL="12700">
              <a:lnSpc>
                <a:spcPct val="100000"/>
              </a:lnSpc>
              <a:spcBef>
                <a:spcPts val="100"/>
              </a:spcBef>
            </a:pPr>
            <a:r>
              <a:rPr sz="4400" b="1" spc="-5" dirty="0">
                <a:solidFill>
                  <a:srgbClr val="FF9900"/>
                </a:solidFill>
                <a:latin typeface="Arial"/>
                <a:cs typeface="Arial"/>
              </a:rPr>
              <a:t>LA</a:t>
            </a:r>
            <a:r>
              <a:rPr sz="4400" b="1" spc="-254" dirty="0">
                <a:solidFill>
                  <a:srgbClr val="FF9900"/>
                </a:solidFill>
                <a:latin typeface="Arial"/>
                <a:cs typeface="Arial"/>
              </a:rPr>
              <a:t> </a:t>
            </a:r>
            <a:r>
              <a:rPr sz="4400" b="1" dirty="0">
                <a:solidFill>
                  <a:srgbClr val="FF9900"/>
                </a:solidFill>
                <a:latin typeface="Arial"/>
                <a:cs typeface="Arial"/>
              </a:rPr>
              <a:t>SCENA</a:t>
            </a:r>
            <a:endParaRPr sz="4400">
              <a:latin typeface="Arial"/>
              <a:cs typeface="Arial"/>
            </a:endParaRP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44830" y="1218411"/>
            <a:ext cx="8054340" cy="3218815"/>
          </a:xfrm>
          <a:prstGeom prst="rect">
            <a:avLst/>
          </a:prstGeom>
        </p:spPr>
        <p:txBody>
          <a:bodyPr vert="horz" wrap="square" lIns="0" tIns="12065" rIns="0" bIns="0" rtlCol="0">
            <a:spAutoFit/>
          </a:bodyPr>
          <a:lstStyle/>
          <a:p>
            <a:pPr marL="12700" marR="71755">
              <a:lnSpc>
                <a:spcPct val="106700"/>
              </a:lnSpc>
              <a:spcBef>
                <a:spcPts val="95"/>
              </a:spcBef>
              <a:buFont typeface="Arial MT"/>
              <a:buChar char="•"/>
              <a:tabLst>
                <a:tab pos="300355" algn="l"/>
              </a:tabLst>
            </a:pPr>
            <a:r>
              <a:rPr sz="3600" b="1" spc="-35" dirty="0">
                <a:solidFill>
                  <a:srgbClr val="002F8C"/>
                </a:solidFill>
                <a:latin typeface="Arial"/>
                <a:cs typeface="Arial"/>
              </a:rPr>
              <a:t>Valuta</a:t>
            </a:r>
            <a:r>
              <a:rPr sz="3600" b="1" spc="-5" dirty="0">
                <a:solidFill>
                  <a:srgbClr val="002F8C"/>
                </a:solidFill>
                <a:latin typeface="Arial"/>
                <a:cs typeface="Arial"/>
              </a:rPr>
              <a:t> la necessità di</a:t>
            </a:r>
            <a:r>
              <a:rPr sz="3600" b="1" spc="-10" dirty="0">
                <a:solidFill>
                  <a:srgbClr val="002F8C"/>
                </a:solidFill>
                <a:latin typeface="Arial"/>
                <a:cs typeface="Arial"/>
              </a:rPr>
              <a:t> </a:t>
            </a:r>
            <a:r>
              <a:rPr sz="3600" b="1" spc="-5" dirty="0">
                <a:solidFill>
                  <a:srgbClr val="002F8C"/>
                </a:solidFill>
                <a:latin typeface="Arial"/>
                <a:cs typeface="Arial"/>
              </a:rPr>
              <a:t>allontanare</a:t>
            </a:r>
            <a:r>
              <a:rPr sz="3600" b="1" dirty="0">
                <a:solidFill>
                  <a:srgbClr val="002F8C"/>
                </a:solidFill>
                <a:latin typeface="Arial"/>
                <a:cs typeface="Arial"/>
              </a:rPr>
              <a:t> </a:t>
            </a:r>
            <a:r>
              <a:rPr sz="3600" b="1" spc="-5" dirty="0">
                <a:solidFill>
                  <a:srgbClr val="002F8C"/>
                </a:solidFill>
                <a:latin typeface="Arial"/>
                <a:cs typeface="Arial"/>
              </a:rPr>
              <a:t>la </a:t>
            </a:r>
            <a:r>
              <a:rPr sz="3600" b="1" spc="-985" dirty="0">
                <a:solidFill>
                  <a:srgbClr val="002F8C"/>
                </a:solidFill>
                <a:latin typeface="Arial"/>
                <a:cs typeface="Arial"/>
              </a:rPr>
              <a:t> </a:t>
            </a:r>
            <a:r>
              <a:rPr sz="3600" b="1" spc="-5" dirty="0">
                <a:solidFill>
                  <a:srgbClr val="002F8C"/>
                </a:solidFill>
                <a:latin typeface="Arial"/>
                <a:cs typeface="Arial"/>
              </a:rPr>
              <a:t>vittima dal pericolo.</a:t>
            </a:r>
            <a:endParaRPr sz="3600" dirty="0">
              <a:latin typeface="Arial"/>
              <a:cs typeface="Arial"/>
            </a:endParaRPr>
          </a:p>
          <a:p>
            <a:pPr marL="12700" marR="5080">
              <a:lnSpc>
                <a:spcPct val="106700"/>
              </a:lnSpc>
              <a:spcBef>
                <a:spcPts val="2100"/>
              </a:spcBef>
              <a:buFont typeface="Arial MT"/>
              <a:buChar char="•"/>
              <a:tabLst>
                <a:tab pos="300355" algn="l"/>
              </a:tabLst>
            </a:pPr>
            <a:r>
              <a:rPr sz="3600" b="1" dirty="0">
                <a:solidFill>
                  <a:srgbClr val="002F8C"/>
                </a:solidFill>
                <a:latin typeface="Arial"/>
                <a:cs typeface="Arial"/>
              </a:rPr>
              <a:t>Se </a:t>
            </a:r>
            <a:r>
              <a:rPr sz="3600" b="1" spc="-5" dirty="0">
                <a:solidFill>
                  <a:srgbClr val="002F8C"/>
                </a:solidFill>
                <a:latin typeface="Arial"/>
                <a:cs typeface="Arial"/>
              </a:rPr>
              <a:t>il pericolo non </a:t>
            </a:r>
            <a:r>
              <a:rPr sz="3600" b="1" dirty="0">
                <a:solidFill>
                  <a:srgbClr val="002F8C"/>
                </a:solidFill>
                <a:latin typeface="Arial"/>
                <a:cs typeface="Arial"/>
              </a:rPr>
              <a:t>è </a:t>
            </a:r>
            <a:r>
              <a:rPr sz="3600" b="1" spc="-5" dirty="0">
                <a:solidFill>
                  <a:srgbClr val="002F8C"/>
                </a:solidFill>
                <a:latin typeface="Arial"/>
                <a:cs typeface="Arial"/>
              </a:rPr>
              <a:t>eliminabile, </a:t>
            </a:r>
            <a:r>
              <a:rPr sz="3600" b="1" dirty="0">
                <a:solidFill>
                  <a:srgbClr val="002F8C"/>
                </a:solidFill>
                <a:latin typeface="Arial"/>
                <a:cs typeface="Arial"/>
              </a:rPr>
              <a:t> </a:t>
            </a:r>
            <a:r>
              <a:rPr sz="3600" b="1" spc="-5" dirty="0">
                <a:solidFill>
                  <a:srgbClr val="002F8C"/>
                </a:solidFill>
                <a:latin typeface="Arial"/>
                <a:cs typeface="Arial"/>
              </a:rPr>
              <a:t>chiama gli organismi competenti </a:t>
            </a:r>
            <a:r>
              <a:rPr sz="3600" b="1" dirty="0">
                <a:solidFill>
                  <a:srgbClr val="002F8C"/>
                </a:solidFill>
                <a:latin typeface="Arial"/>
                <a:cs typeface="Arial"/>
              </a:rPr>
              <a:t>(es. </a:t>
            </a:r>
            <a:r>
              <a:rPr sz="3600" b="1" spc="-990" dirty="0">
                <a:solidFill>
                  <a:srgbClr val="002F8C"/>
                </a:solidFill>
                <a:latin typeface="Arial"/>
                <a:cs typeface="Arial"/>
              </a:rPr>
              <a:t> </a:t>
            </a:r>
            <a:r>
              <a:rPr sz="3600" b="1" spc="-15" dirty="0">
                <a:solidFill>
                  <a:srgbClr val="002F8C"/>
                </a:solidFill>
                <a:latin typeface="Arial"/>
                <a:cs typeface="Arial"/>
              </a:rPr>
              <a:t>Vigili</a:t>
            </a:r>
            <a:r>
              <a:rPr sz="3600" b="1" spc="-10" dirty="0">
                <a:solidFill>
                  <a:srgbClr val="002F8C"/>
                </a:solidFill>
                <a:latin typeface="Arial"/>
                <a:cs typeface="Arial"/>
              </a:rPr>
              <a:t> </a:t>
            </a:r>
            <a:r>
              <a:rPr sz="3600" b="1" spc="-5" dirty="0">
                <a:solidFill>
                  <a:srgbClr val="002F8C"/>
                </a:solidFill>
                <a:latin typeface="Arial"/>
                <a:cs typeface="Arial"/>
              </a:rPr>
              <a:t>del Fuoco).</a:t>
            </a:r>
            <a:endParaRPr sz="3600" dirty="0">
              <a:latin typeface="Arial"/>
              <a:cs typeface="Arial"/>
            </a:endParaRPr>
          </a:p>
        </p:txBody>
      </p:sp>
      <p:sp>
        <p:nvSpPr>
          <p:cNvPr id="3" name="object 3"/>
          <p:cNvSpPr txBox="1">
            <a:spLocks noGrp="1"/>
          </p:cNvSpPr>
          <p:nvPr>
            <p:ph type="title"/>
          </p:nvPr>
        </p:nvSpPr>
        <p:spPr>
          <a:xfrm>
            <a:off x="2862957" y="494742"/>
            <a:ext cx="2861310" cy="695960"/>
          </a:xfrm>
          <a:prstGeom prst="rect">
            <a:avLst/>
          </a:prstGeom>
        </p:spPr>
        <p:txBody>
          <a:bodyPr vert="horz" wrap="square" lIns="0" tIns="12700" rIns="0" bIns="0" rtlCol="0">
            <a:spAutoFit/>
          </a:bodyPr>
          <a:lstStyle/>
          <a:p>
            <a:pPr marL="12700">
              <a:lnSpc>
                <a:spcPct val="100000"/>
              </a:lnSpc>
              <a:spcBef>
                <a:spcPts val="100"/>
              </a:spcBef>
            </a:pPr>
            <a:r>
              <a:rPr sz="4400" b="1" spc="-5" dirty="0">
                <a:solidFill>
                  <a:srgbClr val="FF9900"/>
                </a:solidFill>
                <a:latin typeface="Arial"/>
                <a:cs typeface="Arial"/>
              </a:rPr>
              <a:t>LA</a:t>
            </a:r>
            <a:r>
              <a:rPr sz="4400" b="1" spc="-254" dirty="0">
                <a:solidFill>
                  <a:srgbClr val="FF9900"/>
                </a:solidFill>
                <a:latin typeface="Arial"/>
                <a:cs typeface="Arial"/>
              </a:rPr>
              <a:t> </a:t>
            </a:r>
            <a:r>
              <a:rPr sz="4400" b="1" dirty="0">
                <a:solidFill>
                  <a:srgbClr val="FF9900"/>
                </a:solidFill>
                <a:latin typeface="Arial"/>
                <a:cs typeface="Arial"/>
              </a:rPr>
              <a:t>SCENA</a:t>
            </a:r>
            <a:endParaRPr sz="4400">
              <a:latin typeface="Arial"/>
              <a:cs typeface="Arial"/>
            </a:endParaRPr>
          </a:p>
        </p:txBody>
      </p:sp>
      <p:pic>
        <p:nvPicPr>
          <p:cNvPr id="4" name="object 4"/>
          <p:cNvPicPr/>
          <p:nvPr/>
        </p:nvPicPr>
        <p:blipFill>
          <a:blip r:embed="rId2" cstate="print"/>
          <a:stretch>
            <a:fillRect/>
          </a:stretch>
        </p:blipFill>
        <p:spPr>
          <a:xfrm>
            <a:off x="5758903" y="3886200"/>
            <a:ext cx="3109912" cy="2209800"/>
          </a:xfrm>
          <a:prstGeom prst="rect">
            <a:avLst/>
          </a:prstGeom>
        </p:spPr>
      </p:pic>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8454" y="458613"/>
            <a:ext cx="5220970" cy="695960"/>
          </a:xfrm>
          <a:prstGeom prst="rect">
            <a:avLst/>
          </a:prstGeom>
        </p:spPr>
        <p:txBody>
          <a:bodyPr vert="horz" wrap="square" lIns="0" tIns="12700" rIns="0" bIns="0" rtlCol="0">
            <a:spAutoFit/>
          </a:bodyPr>
          <a:lstStyle/>
          <a:p>
            <a:pPr marL="12700">
              <a:lnSpc>
                <a:spcPct val="100000"/>
              </a:lnSpc>
              <a:spcBef>
                <a:spcPts val="100"/>
              </a:spcBef>
            </a:pPr>
            <a:r>
              <a:rPr sz="4400" b="1" spc="-5" dirty="0">
                <a:solidFill>
                  <a:srgbClr val="0033CC"/>
                </a:solidFill>
                <a:latin typeface="Arial"/>
                <a:cs typeface="Arial"/>
              </a:rPr>
              <a:t>IL</a:t>
            </a:r>
            <a:r>
              <a:rPr sz="4400" b="1" spc="-150" dirty="0">
                <a:solidFill>
                  <a:srgbClr val="0033CC"/>
                </a:solidFill>
                <a:latin typeface="Arial"/>
                <a:cs typeface="Arial"/>
              </a:rPr>
              <a:t> </a:t>
            </a:r>
            <a:r>
              <a:rPr sz="4400" b="1" spc="-10" dirty="0">
                <a:solidFill>
                  <a:srgbClr val="0033CC"/>
                </a:solidFill>
                <a:latin typeface="Arial"/>
                <a:cs typeface="Arial"/>
              </a:rPr>
              <a:t>SOCCORRITORE</a:t>
            </a:r>
            <a:endParaRPr sz="4400">
              <a:latin typeface="Arial"/>
              <a:cs typeface="Arial"/>
            </a:endParaRPr>
          </a:p>
        </p:txBody>
      </p:sp>
      <p:sp>
        <p:nvSpPr>
          <p:cNvPr id="3" name="object 3"/>
          <p:cNvSpPr txBox="1"/>
          <p:nvPr/>
        </p:nvSpPr>
        <p:spPr>
          <a:xfrm>
            <a:off x="2152650" y="1576923"/>
            <a:ext cx="6331585" cy="2502535"/>
          </a:xfrm>
          <a:prstGeom prst="rect">
            <a:avLst/>
          </a:prstGeom>
        </p:spPr>
        <p:txBody>
          <a:bodyPr vert="horz" wrap="square" lIns="0" tIns="12700" rIns="0" bIns="0" rtlCol="0">
            <a:spAutoFit/>
          </a:bodyPr>
          <a:lstStyle/>
          <a:p>
            <a:pPr marL="12700" marR="1520825">
              <a:lnSpc>
                <a:spcPct val="105200"/>
              </a:lnSpc>
              <a:spcBef>
                <a:spcPts val="100"/>
              </a:spcBef>
            </a:pPr>
            <a:r>
              <a:rPr sz="3200" dirty="0">
                <a:solidFill>
                  <a:srgbClr val="002F8C"/>
                </a:solidFill>
                <a:latin typeface="Arial MT"/>
                <a:cs typeface="Arial MT"/>
              </a:rPr>
              <a:t>Le</a:t>
            </a:r>
            <a:r>
              <a:rPr sz="3200" spc="-20" dirty="0">
                <a:solidFill>
                  <a:srgbClr val="002F8C"/>
                </a:solidFill>
                <a:latin typeface="Arial MT"/>
                <a:cs typeface="Arial MT"/>
              </a:rPr>
              <a:t> </a:t>
            </a:r>
            <a:r>
              <a:rPr sz="3200" dirty="0">
                <a:solidFill>
                  <a:srgbClr val="002F8C"/>
                </a:solidFill>
                <a:latin typeface="Arial MT"/>
                <a:cs typeface="Arial MT"/>
              </a:rPr>
              <a:t>regole</a:t>
            </a:r>
            <a:r>
              <a:rPr sz="3200" spc="-15" dirty="0">
                <a:solidFill>
                  <a:srgbClr val="002F8C"/>
                </a:solidFill>
                <a:latin typeface="Arial MT"/>
                <a:cs typeface="Arial MT"/>
              </a:rPr>
              <a:t> </a:t>
            </a:r>
            <a:r>
              <a:rPr sz="3200" spc="-5" dirty="0">
                <a:solidFill>
                  <a:srgbClr val="002F8C"/>
                </a:solidFill>
                <a:latin typeface="Arial MT"/>
                <a:cs typeface="Arial MT"/>
              </a:rPr>
              <a:t>fondamentali</a:t>
            </a:r>
            <a:r>
              <a:rPr sz="3200" spc="-15" dirty="0">
                <a:solidFill>
                  <a:srgbClr val="002F8C"/>
                </a:solidFill>
                <a:latin typeface="Arial MT"/>
                <a:cs typeface="Arial MT"/>
              </a:rPr>
              <a:t> </a:t>
            </a:r>
            <a:r>
              <a:rPr sz="3200" dirty="0">
                <a:solidFill>
                  <a:srgbClr val="002F8C"/>
                </a:solidFill>
                <a:latin typeface="Arial MT"/>
                <a:cs typeface="Arial MT"/>
              </a:rPr>
              <a:t>del </a:t>
            </a:r>
            <a:r>
              <a:rPr sz="3200" spc="-875" dirty="0">
                <a:solidFill>
                  <a:srgbClr val="002F8C"/>
                </a:solidFill>
                <a:latin typeface="Arial MT"/>
                <a:cs typeface="Arial MT"/>
              </a:rPr>
              <a:t> </a:t>
            </a:r>
            <a:r>
              <a:rPr sz="3200" spc="-5" dirty="0">
                <a:solidFill>
                  <a:srgbClr val="002F8C"/>
                </a:solidFill>
                <a:latin typeface="Arial MT"/>
                <a:cs typeface="Arial MT"/>
              </a:rPr>
              <a:t>soccorritore </a:t>
            </a:r>
            <a:r>
              <a:rPr sz="3200" dirty="0">
                <a:solidFill>
                  <a:srgbClr val="002F8C"/>
                </a:solidFill>
                <a:latin typeface="Arial MT"/>
                <a:cs typeface="Arial MT"/>
              </a:rPr>
              <a:t>sono:</a:t>
            </a:r>
            <a:endParaRPr sz="3200">
              <a:latin typeface="Arial MT"/>
              <a:cs typeface="Arial MT"/>
            </a:endParaRPr>
          </a:p>
          <a:p>
            <a:pPr marL="355600" indent="-342900">
              <a:lnSpc>
                <a:spcPct val="100000"/>
              </a:lnSpc>
              <a:spcBef>
                <a:spcPts val="200"/>
              </a:spcBef>
              <a:buFont typeface="Arial MT"/>
              <a:buChar char="•"/>
              <a:tabLst>
                <a:tab pos="354965" algn="l"/>
                <a:tab pos="355600" algn="l"/>
              </a:tabLst>
            </a:pPr>
            <a:r>
              <a:rPr sz="3200" b="1" u="heavy" spc="-5" dirty="0">
                <a:solidFill>
                  <a:srgbClr val="002F8C"/>
                </a:solidFill>
                <a:uFill>
                  <a:solidFill>
                    <a:srgbClr val="002F8C"/>
                  </a:solidFill>
                </a:uFill>
                <a:latin typeface="Arial"/>
                <a:cs typeface="Arial"/>
              </a:rPr>
              <a:t>Non</a:t>
            </a:r>
            <a:r>
              <a:rPr sz="3200" b="1" u="heavy" spc="-45" dirty="0">
                <a:solidFill>
                  <a:srgbClr val="002F8C"/>
                </a:solidFill>
                <a:uFill>
                  <a:solidFill>
                    <a:srgbClr val="002F8C"/>
                  </a:solidFill>
                </a:uFill>
                <a:latin typeface="Arial"/>
                <a:cs typeface="Arial"/>
              </a:rPr>
              <a:t> </a:t>
            </a:r>
            <a:r>
              <a:rPr sz="3200" b="1" u="heavy" dirty="0">
                <a:solidFill>
                  <a:srgbClr val="002F8C"/>
                </a:solidFill>
                <a:uFill>
                  <a:solidFill>
                    <a:srgbClr val="002F8C"/>
                  </a:solidFill>
                </a:uFill>
                <a:latin typeface="Arial"/>
                <a:cs typeface="Arial"/>
              </a:rPr>
              <a:t>nuocere</a:t>
            </a:r>
            <a:endParaRPr sz="3200">
              <a:latin typeface="Arial"/>
              <a:cs typeface="Arial"/>
            </a:endParaRPr>
          </a:p>
          <a:p>
            <a:pPr marL="355600" marR="5080" indent="-342900">
              <a:lnSpc>
                <a:spcPts val="3340"/>
              </a:lnSpc>
              <a:spcBef>
                <a:spcPts val="730"/>
              </a:spcBef>
              <a:buFont typeface="Arial MT"/>
              <a:buChar char="•"/>
              <a:tabLst>
                <a:tab pos="354965" algn="l"/>
                <a:tab pos="355600" algn="l"/>
              </a:tabLst>
            </a:pPr>
            <a:r>
              <a:rPr sz="3200" b="1" u="heavy" spc="-5" dirty="0">
                <a:solidFill>
                  <a:srgbClr val="002F8C"/>
                </a:solidFill>
                <a:uFill>
                  <a:solidFill>
                    <a:srgbClr val="002F8C"/>
                  </a:solidFill>
                </a:uFill>
                <a:latin typeface="Arial"/>
                <a:cs typeface="Arial"/>
              </a:rPr>
              <a:t>Evitare di diventare la</a:t>
            </a:r>
            <a:r>
              <a:rPr sz="3200" b="1" u="heavy" dirty="0">
                <a:solidFill>
                  <a:srgbClr val="002F8C"/>
                </a:solidFill>
                <a:uFill>
                  <a:solidFill>
                    <a:srgbClr val="002F8C"/>
                  </a:solidFill>
                </a:uFill>
                <a:latin typeface="Arial"/>
                <a:cs typeface="Arial"/>
              </a:rPr>
              <a:t> </a:t>
            </a:r>
            <a:r>
              <a:rPr sz="3200" b="1" u="heavy" spc="-5" dirty="0">
                <a:solidFill>
                  <a:srgbClr val="002F8C"/>
                </a:solidFill>
                <a:uFill>
                  <a:solidFill>
                    <a:srgbClr val="002F8C"/>
                  </a:solidFill>
                </a:uFill>
                <a:latin typeface="Arial"/>
                <a:cs typeface="Arial"/>
              </a:rPr>
              <a:t>seconda </a:t>
            </a:r>
            <a:r>
              <a:rPr sz="3200" b="1" spc="-875" dirty="0">
                <a:solidFill>
                  <a:srgbClr val="002F8C"/>
                </a:solidFill>
                <a:latin typeface="Arial"/>
                <a:cs typeface="Arial"/>
              </a:rPr>
              <a:t> </a:t>
            </a:r>
            <a:r>
              <a:rPr sz="3200" b="1" u="heavy" spc="-5" dirty="0">
                <a:solidFill>
                  <a:srgbClr val="002F8C"/>
                </a:solidFill>
                <a:uFill>
                  <a:solidFill>
                    <a:srgbClr val="002F8C"/>
                  </a:solidFill>
                </a:uFill>
                <a:latin typeface="Arial"/>
                <a:cs typeface="Arial"/>
              </a:rPr>
              <a:t>vittima</a:t>
            </a:r>
            <a:endParaRPr sz="3200">
              <a:latin typeface="Arial"/>
              <a:cs typeface="Arial"/>
            </a:endParaRPr>
          </a:p>
        </p:txBody>
      </p:sp>
      <p:grpSp>
        <p:nvGrpSpPr>
          <p:cNvPr id="4" name="object 4"/>
          <p:cNvGrpSpPr/>
          <p:nvPr/>
        </p:nvGrpSpPr>
        <p:grpSpPr>
          <a:xfrm>
            <a:off x="3805237" y="4414837"/>
            <a:ext cx="1152525" cy="771525"/>
            <a:chOff x="3805237" y="4414837"/>
            <a:chExt cx="1152525" cy="771525"/>
          </a:xfrm>
        </p:grpSpPr>
        <p:sp>
          <p:nvSpPr>
            <p:cNvPr id="5" name="object 5"/>
            <p:cNvSpPr/>
            <p:nvPr/>
          </p:nvSpPr>
          <p:spPr>
            <a:xfrm>
              <a:off x="3810000" y="4419600"/>
              <a:ext cx="1143000" cy="762000"/>
            </a:xfrm>
            <a:custGeom>
              <a:avLst/>
              <a:gdLst/>
              <a:ahLst/>
              <a:cxnLst/>
              <a:rect l="l" t="t" r="r" b="b"/>
              <a:pathLst>
                <a:path w="1143000" h="762000">
                  <a:moveTo>
                    <a:pt x="1143000" y="571500"/>
                  </a:moveTo>
                  <a:lnTo>
                    <a:pt x="0" y="571500"/>
                  </a:lnTo>
                  <a:lnTo>
                    <a:pt x="571500" y="762000"/>
                  </a:lnTo>
                  <a:lnTo>
                    <a:pt x="1143000" y="571500"/>
                  </a:lnTo>
                  <a:close/>
                </a:path>
                <a:path w="1143000" h="762000">
                  <a:moveTo>
                    <a:pt x="857250" y="0"/>
                  </a:moveTo>
                  <a:lnTo>
                    <a:pt x="285750" y="0"/>
                  </a:lnTo>
                  <a:lnTo>
                    <a:pt x="285750" y="571500"/>
                  </a:lnTo>
                  <a:lnTo>
                    <a:pt x="857250" y="571500"/>
                  </a:lnTo>
                  <a:lnTo>
                    <a:pt x="857250" y="0"/>
                  </a:lnTo>
                  <a:close/>
                </a:path>
              </a:pathLst>
            </a:custGeom>
            <a:solidFill>
              <a:srgbClr val="333399"/>
            </a:solidFill>
          </p:spPr>
          <p:txBody>
            <a:bodyPr wrap="square" lIns="0" tIns="0" rIns="0" bIns="0" rtlCol="0"/>
            <a:lstStyle/>
            <a:p>
              <a:endParaRPr/>
            </a:p>
          </p:txBody>
        </p:sp>
        <p:sp>
          <p:nvSpPr>
            <p:cNvPr id="6" name="object 6"/>
            <p:cNvSpPr/>
            <p:nvPr/>
          </p:nvSpPr>
          <p:spPr>
            <a:xfrm>
              <a:off x="3810000" y="4419600"/>
              <a:ext cx="1143000" cy="762000"/>
            </a:xfrm>
            <a:custGeom>
              <a:avLst/>
              <a:gdLst/>
              <a:ahLst/>
              <a:cxnLst/>
              <a:rect l="l" t="t" r="r" b="b"/>
              <a:pathLst>
                <a:path w="1143000" h="762000">
                  <a:moveTo>
                    <a:pt x="0" y="571500"/>
                  </a:moveTo>
                  <a:lnTo>
                    <a:pt x="285750" y="571500"/>
                  </a:lnTo>
                  <a:lnTo>
                    <a:pt x="285750" y="0"/>
                  </a:lnTo>
                  <a:lnTo>
                    <a:pt x="857250" y="0"/>
                  </a:lnTo>
                  <a:lnTo>
                    <a:pt x="857250" y="571500"/>
                  </a:lnTo>
                  <a:lnTo>
                    <a:pt x="1143000" y="571500"/>
                  </a:lnTo>
                  <a:lnTo>
                    <a:pt x="571500" y="762000"/>
                  </a:lnTo>
                  <a:lnTo>
                    <a:pt x="0" y="571500"/>
                  </a:lnTo>
                  <a:close/>
                </a:path>
              </a:pathLst>
            </a:custGeom>
            <a:ln w="9525">
              <a:solidFill>
                <a:srgbClr val="000000"/>
              </a:solidFill>
            </a:ln>
          </p:spPr>
          <p:txBody>
            <a:bodyPr wrap="square" lIns="0" tIns="0" rIns="0" bIns="0" rtlCol="0"/>
            <a:lstStyle/>
            <a:p>
              <a:endParaRPr/>
            </a:p>
          </p:txBody>
        </p:sp>
      </p:grpSp>
      <p:sp>
        <p:nvSpPr>
          <p:cNvPr id="7" name="object 7"/>
          <p:cNvSpPr txBox="1"/>
          <p:nvPr/>
        </p:nvSpPr>
        <p:spPr>
          <a:xfrm>
            <a:off x="2603785" y="5474570"/>
            <a:ext cx="3595370" cy="695960"/>
          </a:xfrm>
          <a:prstGeom prst="rect">
            <a:avLst/>
          </a:prstGeom>
        </p:spPr>
        <p:txBody>
          <a:bodyPr vert="horz" wrap="square" lIns="0" tIns="12700" rIns="0" bIns="0" rtlCol="0">
            <a:spAutoFit/>
          </a:bodyPr>
          <a:lstStyle/>
          <a:p>
            <a:pPr marL="12700">
              <a:lnSpc>
                <a:spcPct val="100000"/>
              </a:lnSpc>
              <a:spcBef>
                <a:spcPts val="100"/>
              </a:spcBef>
            </a:pPr>
            <a:r>
              <a:rPr sz="4400" b="1" spc="-5" dirty="0">
                <a:solidFill>
                  <a:srgbClr val="FF0000"/>
                </a:solidFill>
                <a:latin typeface="Arial"/>
                <a:cs typeface="Arial"/>
              </a:rPr>
              <a:t>SICUREZZA!!</a:t>
            </a:r>
            <a:endParaRPr sz="4400">
              <a:latin typeface="Arial"/>
              <a:cs typeface="Arial"/>
            </a:endParaRP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8787" y="1460325"/>
            <a:ext cx="7620634" cy="4154804"/>
          </a:xfrm>
          <a:prstGeom prst="rect">
            <a:avLst/>
          </a:prstGeom>
        </p:spPr>
        <p:txBody>
          <a:bodyPr vert="horz" wrap="square" lIns="0" tIns="63500" rIns="0" bIns="0" rtlCol="0">
            <a:spAutoFit/>
          </a:bodyPr>
          <a:lstStyle/>
          <a:p>
            <a:pPr marL="1689735" marR="5080" indent="-1476375">
              <a:lnSpc>
                <a:spcPts val="5000"/>
              </a:lnSpc>
              <a:spcBef>
                <a:spcPts val="500"/>
              </a:spcBef>
              <a:tabLst>
                <a:tab pos="1052195" algn="l"/>
                <a:tab pos="3630295" algn="l"/>
                <a:tab pos="4096385" algn="l"/>
                <a:tab pos="6861809" algn="l"/>
              </a:tabLst>
            </a:pPr>
            <a:r>
              <a:rPr sz="4400" spc="-5" dirty="0">
                <a:solidFill>
                  <a:srgbClr val="002F8C"/>
                </a:solidFill>
                <a:latin typeface="Arial MT"/>
                <a:cs typeface="Arial MT"/>
              </a:rPr>
              <a:t>G</a:t>
            </a:r>
            <a:r>
              <a:rPr sz="4400" dirty="0">
                <a:solidFill>
                  <a:srgbClr val="002F8C"/>
                </a:solidFill>
                <a:latin typeface="Arial MT"/>
                <a:cs typeface="Arial MT"/>
              </a:rPr>
              <a:t>li	indumen</a:t>
            </a:r>
            <a:r>
              <a:rPr sz="4400" spc="-5" dirty="0">
                <a:solidFill>
                  <a:srgbClr val="002F8C"/>
                </a:solidFill>
                <a:latin typeface="Arial MT"/>
                <a:cs typeface="Arial MT"/>
              </a:rPr>
              <a:t>t</a:t>
            </a:r>
            <a:r>
              <a:rPr sz="4400" dirty="0">
                <a:solidFill>
                  <a:srgbClr val="002F8C"/>
                </a:solidFill>
                <a:latin typeface="Arial MT"/>
                <a:cs typeface="Arial MT"/>
              </a:rPr>
              <a:t>i	a	pro</a:t>
            </a:r>
            <a:r>
              <a:rPr sz="4400" spc="-5" dirty="0">
                <a:solidFill>
                  <a:srgbClr val="002F8C"/>
                </a:solidFill>
                <a:latin typeface="Arial MT"/>
                <a:cs typeface="Arial MT"/>
              </a:rPr>
              <a:t>t</a:t>
            </a:r>
            <a:r>
              <a:rPr sz="4400" dirty="0">
                <a:solidFill>
                  <a:srgbClr val="002F8C"/>
                </a:solidFill>
                <a:latin typeface="Arial MT"/>
                <a:cs typeface="Arial MT"/>
              </a:rPr>
              <a:t>ezione	del  </a:t>
            </a:r>
            <a:r>
              <a:rPr sz="4400" spc="-5" dirty="0">
                <a:solidFill>
                  <a:srgbClr val="002F8C"/>
                </a:solidFill>
                <a:latin typeface="Arial MT"/>
                <a:cs typeface="Arial MT"/>
              </a:rPr>
              <a:t>soccorritore </a:t>
            </a:r>
            <a:r>
              <a:rPr sz="4400" dirty="0">
                <a:solidFill>
                  <a:srgbClr val="002F8C"/>
                </a:solidFill>
                <a:latin typeface="Arial MT"/>
                <a:cs typeface="Arial MT"/>
              </a:rPr>
              <a:t>sono:</a:t>
            </a:r>
            <a:endParaRPr sz="4400">
              <a:latin typeface="Arial MT"/>
              <a:cs typeface="Arial MT"/>
            </a:endParaRPr>
          </a:p>
          <a:p>
            <a:pPr marL="355600" indent="-342900">
              <a:lnSpc>
                <a:spcPct val="100000"/>
              </a:lnSpc>
              <a:spcBef>
                <a:spcPts val="3720"/>
              </a:spcBef>
              <a:buChar char="•"/>
              <a:tabLst>
                <a:tab pos="355600" algn="l"/>
                <a:tab pos="1993264" algn="l"/>
              </a:tabLst>
            </a:pPr>
            <a:r>
              <a:rPr sz="4000" spc="-5" dirty="0">
                <a:solidFill>
                  <a:srgbClr val="002F8C"/>
                </a:solidFill>
                <a:latin typeface="Arial MT"/>
                <a:cs typeface="Arial MT"/>
              </a:rPr>
              <a:t>Guanti	</a:t>
            </a:r>
            <a:r>
              <a:rPr sz="4000" dirty="0">
                <a:solidFill>
                  <a:srgbClr val="002F8C"/>
                </a:solidFill>
                <a:latin typeface="Arial MT"/>
                <a:cs typeface="Arial MT"/>
              </a:rPr>
              <a:t>monouso;</a:t>
            </a:r>
            <a:endParaRPr sz="4000">
              <a:latin typeface="Arial MT"/>
              <a:cs typeface="Arial MT"/>
            </a:endParaRPr>
          </a:p>
          <a:p>
            <a:pPr>
              <a:lnSpc>
                <a:spcPct val="100000"/>
              </a:lnSpc>
              <a:spcBef>
                <a:spcPts val="15"/>
              </a:spcBef>
              <a:buClr>
                <a:srgbClr val="002F8C"/>
              </a:buClr>
              <a:buFont typeface="Arial MT"/>
              <a:buChar char="•"/>
            </a:pPr>
            <a:endParaRPr sz="4750">
              <a:latin typeface="Arial MT"/>
              <a:cs typeface="Arial MT"/>
            </a:endParaRPr>
          </a:p>
          <a:p>
            <a:pPr marL="355600" marR="883285" indent="-342900">
              <a:lnSpc>
                <a:spcPts val="4060"/>
              </a:lnSpc>
              <a:buChar char="•"/>
              <a:tabLst>
                <a:tab pos="355600" algn="l"/>
              </a:tabLst>
            </a:pPr>
            <a:r>
              <a:rPr sz="4000" dirty="0">
                <a:solidFill>
                  <a:srgbClr val="002F8C"/>
                </a:solidFill>
                <a:latin typeface="Arial MT"/>
                <a:cs typeface="Arial MT"/>
              </a:rPr>
              <a:t>M</a:t>
            </a:r>
            <a:r>
              <a:rPr sz="4000" spc="-135" dirty="0">
                <a:solidFill>
                  <a:srgbClr val="002F8C"/>
                </a:solidFill>
                <a:latin typeface="Arial MT"/>
                <a:cs typeface="Arial MT"/>
              </a:rPr>
              <a:t> </a:t>
            </a:r>
            <a:r>
              <a:rPr sz="4000" dirty="0">
                <a:solidFill>
                  <a:srgbClr val="002F8C"/>
                </a:solidFill>
                <a:latin typeface="Arial MT"/>
                <a:cs typeface="Arial MT"/>
              </a:rPr>
              <a:t>a</a:t>
            </a:r>
            <a:r>
              <a:rPr sz="4000" spc="-130" dirty="0">
                <a:solidFill>
                  <a:srgbClr val="002F8C"/>
                </a:solidFill>
                <a:latin typeface="Arial MT"/>
                <a:cs typeface="Arial MT"/>
              </a:rPr>
              <a:t> </a:t>
            </a:r>
            <a:r>
              <a:rPr sz="4000" dirty="0">
                <a:solidFill>
                  <a:srgbClr val="002F8C"/>
                </a:solidFill>
                <a:latin typeface="Arial MT"/>
                <a:cs typeface="Arial MT"/>
              </a:rPr>
              <a:t>s</a:t>
            </a:r>
            <a:r>
              <a:rPr sz="4000" spc="-130" dirty="0">
                <a:solidFill>
                  <a:srgbClr val="002F8C"/>
                </a:solidFill>
                <a:latin typeface="Arial MT"/>
                <a:cs typeface="Arial MT"/>
              </a:rPr>
              <a:t> </a:t>
            </a:r>
            <a:r>
              <a:rPr sz="4000" dirty="0">
                <a:solidFill>
                  <a:srgbClr val="002F8C"/>
                </a:solidFill>
                <a:latin typeface="Arial MT"/>
                <a:cs typeface="Arial MT"/>
              </a:rPr>
              <a:t>c</a:t>
            </a:r>
            <a:r>
              <a:rPr sz="4000" spc="-130" dirty="0">
                <a:solidFill>
                  <a:srgbClr val="002F8C"/>
                </a:solidFill>
                <a:latin typeface="Arial MT"/>
                <a:cs typeface="Arial MT"/>
              </a:rPr>
              <a:t> </a:t>
            </a:r>
            <a:r>
              <a:rPr sz="4000" dirty="0">
                <a:solidFill>
                  <a:srgbClr val="002F8C"/>
                </a:solidFill>
                <a:latin typeface="Arial MT"/>
                <a:cs typeface="Arial MT"/>
              </a:rPr>
              <a:t>h</a:t>
            </a:r>
            <a:r>
              <a:rPr sz="4000" spc="-130" dirty="0">
                <a:solidFill>
                  <a:srgbClr val="002F8C"/>
                </a:solidFill>
                <a:latin typeface="Arial MT"/>
                <a:cs typeface="Arial MT"/>
              </a:rPr>
              <a:t> </a:t>
            </a:r>
            <a:r>
              <a:rPr sz="4000" dirty="0">
                <a:solidFill>
                  <a:srgbClr val="002F8C"/>
                </a:solidFill>
                <a:latin typeface="Arial MT"/>
                <a:cs typeface="Arial MT"/>
              </a:rPr>
              <a:t>e</a:t>
            </a:r>
            <a:r>
              <a:rPr sz="4000" spc="-135" dirty="0">
                <a:solidFill>
                  <a:srgbClr val="002F8C"/>
                </a:solidFill>
                <a:latin typeface="Arial MT"/>
                <a:cs typeface="Arial MT"/>
              </a:rPr>
              <a:t> </a:t>
            </a:r>
            <a:r>
              <a:rPr sz="4000" dirty="0">
                <a:solidFill>
                  <a:srgbClr val="002F8C"/>
                </a:solidFill>
                <a:latin typeface="Arial MT"/>
                <a:cs typeface="Arial MT"/>
              </a:rPr>
              <a:t>r</a:t>
            </a:r>
            <a:r>
              <a:rPr sz="4000" spc="-130" dirty="0">
                <a:solidFill>
                  <a:srgbClr val="002F8C"/>
                </a:solidFill>
                <a:latin typeface="Arial MT"/>
                <a:cs typeface="Arial MT"/>
              </a:rPr>
              <a:t> </a:t>
            </a:r>
            <a:r>
              <a:rPr sz="4000" dirty="0">
                <a:solidFill>
                  <a:srgbClr val="002F8C"/>
                </a:solidFill>
                <a:latin typeface="Arial MT"/>
                <a:cs typeface="Arial MT"/>
              </a:rPr>
              <a:t>i</a:t>
            </a:r>
            <a:r>
              <a:rPr sz="4000" spc="-130" dirty="0">
                <a:solidFill>
                  <a:srgbClr val="002F8C"/>
                </a:solidFill>
                <a:latin typeface="Arial MT"/>
                <a:cs typeface="Arial MT"/>
              </a:rPr>
              <a:t> </a:t>
            </a:r>
            <a:r>
              <a:rPr sz="4000" dirty="0">
                <a:solidFill>
                  <a:srgbClr val="002F8C"/>
                </a:solidFill>
                <a:latin typeface="Arial MT"/>
                <a:cs typeface="Arial MT"/>
              </a:rPr>
              <a:t>n</a:t>
            </a:r>
            <a:r>
              <a:rPr sz="4000" spc="-130" dirty="0">
                <a:solidFill>
                  <a:srgbClr val="002F8C"/>
                </a:solidFill>
                <a:latin typeface="Arial MT"/>
                <a:cs typeface="Arial MT"/>
              </a:rPr>
              <a:t> </a:t>
            </a:r>
            <a:r>
              <a:rPr sz="4000" dirty="0">
                <a:solidFill>
                  <a:srgbClr val="002F8C"/>
                </a:solidFill>
                <a:latin typeface="Arial MT"/>
                <a:cs typeface="Arial MT"/>
              </a:rPr>
              <a:t>e</a:t>
            </a:r>
            <a:r>
              <a:rPr sz="4000" spc="-130" dirty="0">
                <a:solidFill>
                  <a:srgbClr val="002F8C"/>
                </a:solidFill>
                <a:latin typeface="Arial MT"/>
                <a:cs typeface="Arial MT"/>
              </a:rPr>
              <a:t> </a:t>
            </a:r>
            <a:r>
              <a:rPr sz="4000" dirty="0">
                <a:solidFill>
                  <a:srgbClr val="002F8C"/>
                </a:solidFill>
                <a:latin typeface="Arial MT"/>
                <a:cs typeface="Arial MT"/>
              </a:rPr>
              <a:t>/</a:t>
            </a:r>
            <a:r>
              <a:rPr sz="4000" spc="-130" dirty="0">
                <a:solidFill>
                  <a:srgbClr val="002F8C"/>
                </a:solidFill>
                <a:latin typeface="Arial MT"/>
                <a:cs typeface="Arial MT"/>
              </a:rPr>
              <a:t> </a:t>
            </a:r>
            <a:r>
              <a:rPr sz="4000" dirty="0">
                <a:solidFill>
                  <a:srgbClr val="002F8C"/>
                </a:solidFill>
                <a:latin typeface="Arial MT"/>
                <a:cs typeface="Arial MT"/>
              </a:rPr>
              <a:t>v</a:t>
            </a:r>
            <a:r>
              <a:rPr sz="4000" spc="-135" dirty="0">
                <a:solidFill>
                  <a:srgbClr val="002F8C"/>
                </a:solidFill>
                <a:latin typeface="Arial MT"/>
                <a:cs typeface="Arial MT"/>
              </a:rPr>
              <a:t> </a:t>
            </a:r>
            <a:r>
              <a:rPr sz="4000" dirty="0">
                <a:solidFill>
                  <a:srgbClr val="002F8C"/>
                </a:solidFill>
                <a:latin typeface="Arial MT"/>
                <a:cs typeface="Arial MT"/>
              </a:rPr>
              <a:t>i</a:t>
            </a:r>
            <a:r>
              <a:rPr sz="4000" spc="-130" dirty="0">
                <a:solidFill>
                  <a:srgbClr val="002F8C"/>
                </a:solidFill>
                <a:latin typeface="Arial MT"/>
                <a:cs typeface="Arial MT"/>
              </a:rPr>
              <a:t> </a:t>
            </a:r>
            <a:r>
              <a:rPr sz="4000" dirty="0">
                <a:solidFill>
                  <a:srgbClr val="002F8C"/>
                </a:solidFill>
                <a:latin typeface="Arial MT"/>
                <a:cs typeface="Arial MT"/>
              </a:rPr>
              <a:t>s</a:t>
            </a:r>
            <a:r>
              <a:rPr sz="4000" spc="-130" dirty="0">
                <a:solidFill>
                  <a:srgbClr val="002F8C"/>
                </a:solidFill>
                <a:latin typeface="Arial MT"/>
                <a:cs typeface="Arial MT"/>
              </a:rPr>
              <a:t> </a:t>
            </a:r>
            <a:r>
              <a:rPr sz="4000" dirty="0">
                <a:solidFill>
                  <a:srgbClr val="002F8C"/>
                </a:solidFill>
                <a:latin typeface="Arial MT"/>
                <a:cs typeface="Arial MT"/>
              </a:rPr>
              <a:t>i</a:t>
            </a:r>
            <a:r>
              <a:rPr sz="4000" spc="-130" dirty="0">
                <a:solidFill>
                  <a:srgbClr val="002F8C"/>
                </a:solidFill>
                <a:latin typeface="Arial MT"/>
                <a:cs typeface="Arial MT"/>
              </a:rPr>
              <a:t> </a:t>
            </a:r>
            <a:r>
              <a:rPr sz="4000" dirty="0">
                <a:solidFill>
                  <a:srgbClr val="002F8C"/>
                </a:solidFill>
                <a:latin typeface="Arial MT"/>
                <a:cs typeface="Arial MT"/>
              </a:rPr>
              <a:t>e</a:t>
            </a:r>
            <a:r>
              <a:rPr sz="4000" spc="-130" dirty="0">
                <a:solidFill>
                  <a:srgbClr val="002F8C"/>
                </a:solidFill>
                <a:latin typeface="Arial MT"/>
                <a:cs typeface="Arial MT"/>
              </a:rPr>
              <a:t> </a:t>
            </a:r>
            <a:r>
              <a:rPr sz="4000" dirty="0">
                <a:solidFill>
                  <a:srgbClr val="002F8C"/>
                </a:solidFill>
                <a:latin typeface="Arial MT"/>
                <a:cs typeface="Arial MT"/>
              </a:rPr>
              <a:t>r</a:t>
            </a:r>
            <a:r>
              <a:rPr sz="4000" spc="-130" dirty="0">
                <a:solidFill>
                  <a:srgbClr val="002F8C"/>
                </a:solidFill>
                <a:latin typeface="Arial MT"/>
                <a:cs typeface="Arial MT"/>
              </a:rPr>
              <a:t> </a:t>
            </a:r>
            <a:r>
              <a:rPr sz="4000" dirty="0">
                <a:solidFill>
                  <a:srgbClr val="002F8C"/>
                </a:solidFill>
                <a:latin typeface="Arial MT"/>
                <a:cs typeface="Arial MT"/>
              </a:rPr>
              <a:t>e </a:t>
            </a:r>
            <a:r>
              <a:rPr sz="4000" spc="-1100" dirty="0">
                <a:solidFill>
                  <a:srgbClr val="002F8C"/>
                </a:solidFill>
                <a:latin typeface="Arial MT"/>
                <a:cs typeface="Arial MT"/>
              </a:rPr>
              <a:t> </a:t>
            </a:r>
            <a:r>
              <a:rPr sz="4000" dirty="0">
                <a:solidFill>
                  <a:srgbClr val="002F8C"/>
                </a:solidFill>
                <a:latin typeface="Arial MT"/>
                <a:cs typeface="Arial MT"/>
              </a:rPr>
              <a:t>paraschizzi.</a:t>
            </a:r>
            <a:endParaRPr sz="4000">
              <a:latin typeface="Arial MT"/>
              <a:cs typeface="Arial MT"/>
            </a:endParaRPr>
          </a:p>
        </p:txBody>
      </p:sp>
      <p:pic>
        <p:nvPicPr>
          <p:cNvPr id="3" name="object 3"/>
          <p:cNvPicPr/>
          <p:nvPr/>
        </p:nvPicPr>
        <p:blipFill>
          <a:blip r:embed="rId2" cstate="print"/>
          <a:stretch>
            <a:fillRect/>
          </a:stretch>
        </p:blipFill>
        <p:spPr>
          <a:xfrm>
            <a:off x="6603179" y="2574213"/>
            <a:ext cx="1524000" cy="1524000"/>
          </a:xfrm>
          <a:prstGeom prst="rect">
            <a:avLst/>
          </a:prstGeom>
        </p:spPr>
      </p:pic>
      <p:pic>
        <p:nvPicPr>
          <p:cNvPr id="4" name="object 4"/>
          <p:cNvPicPr/>
          <p:nvPr/>
        </p:nvPicPr>
        <p:blipFill>
          <a:blip r:embed="rId3" cstate="print"/>
          <a:stretch>
            <a:fillRect/>
          </a:stretch>
        </p:blipFill>
        <p:spPr>
          <a:xfrm>
            <a:off x="7365179" y="4125722"/>
            <a:ext cx="1603375" cy="1828800"/>
          </a:xfrm>
          <a:prstGeom prst="rect">
            <a:avLst/>
          </a:prstGeom>
        </p:spPr>
      </p:pic>
      <p:sp>
        <p:nvSpPr>
          <p:cNvPr id="5" name="object 5"/>
          <p:cNvSpPr txBox="1">
            <a:spLocks noGrp="1"/>
          </p:cNvSpPr>
          <p:nvPr>
            <p:ph type="title"/>
          </p:nvPr>
        </p:nvSpPr>
        <p:spPr>
          <a:xfrm>
            <a:off x="1759210" y="380442"/>
            <a:ext cx="5220970" cy="695960"/>
          </a:xfrm>
          <a:prstGeom prst="rect">
            <a:avLst/>
          </a:prstGeom>
        </p:spPr>
        <p:txBody>
          <a:bodyPr vert="horz" wrap="square" lIns="0" tIns="12700" rIns="0" bIns="0" rtlCol="0">
            <a:spAutoFit/>
          </a:bodyPr>
          <a:lstStyle/>
          <a:p>
            <a:pPr marL="12700">
              <a:lnSpc>
                <a:spcPct val="100000"/>
              </a:lnSpc>
              <a:spcBef>
                <a:spcPts val="100"/>
              </a:spcBef>
            </a:pPr>
            <a:r>
              <a:rPr sz="4400" b="1" spc="-5" dirty="0">
                <a:solidFill>
                  <a:srgbClr val="0033CC"/>
                </a:solidFill>
                <a:latin typeface="Arial"/>
                <a:cs typeface="Arial"/>
              </a:rPr>
              <a:t>IL</a:t>
            </a:r>
            <a:r>
              <a:rPr sz="4400" b="1" spc="-150" dirty="0">
                <a:solidFill>
                  <a:srgbClr val="0033CC"/>
                </a:solidFill>
                <a:latin typeface="Arial"/>
                <a:cs typeface="Arial"/>
              </a:rPr>
              <a:t> </a:t>
            </a:r>
            <a:r>
              <a:rPr sz="4400" b="1" spc="-10" dirty="0">
                <a:solidFill>
                  <a:srgbClr val="0033CC"/>
                </a:solidFill>
                <a:latin typeface="Arial"/>
                <a:cs typeface="Arial"/>
              </a:rPr>
              <a:t>SOCCORRITORE</a:t>
            </a:r>
            <a:endParaRPr sz="4400">
              <a:latin typeface="Arial"/>
              <a:cs typeface="Arial"/>
            </a:endParaRP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69580" y="318913"/>
            <a:ext cx="3140075" cy="695960"/>
          </a:xfrm>
          <a:prstGeom prst="rect">
            <a:avLst/>
          </a:prstGeom>
        </p:spPr>
        <p:txBody>
          <a:bodyPr vert="horz" wrap="square" lIns="0" tIns="12700" rIns="0" bIns="0" rtlCol="0">
            <a:spAutoFit/>
          </a:bodyPr>
          <a:lstStyle/>
          <a:p>
            <a:pPr marL="12700">
              <a:lnSpc>
                <a:spcPct val="100000"/>
              </a:lnSpc>
              <a:spcBef>
                <a:spcPts val="100"/>
              </a:spcBef>
            </a:pPr>
            <a:r>
              <a:rPr sz="4400" b="1" spc="-5" dirty="0">
                <a:solidFill>
                  <a:srgbClr val="339966"/>
                </a:solidFill>
                <a:latin typeface="Arial"/>
                <a:cs typeface="Arial"/>
              </a:rPr>
              <a:t>LA</a:t>
            </a:r>
            <a:r>
              <a:rPr sz="4400" b="1" spc="-240" dirty="0">
                <a:solidFill>
                  <a:srgbClr val="339966"/>
                </a:solidFill>
                <a:latin typeface="Arial"/>
                <a:cs typeface="Arial"/>
              </a:rPr>
              <a:t> </a:t>
            </a:r>
            <a:r>
              <a:rPr sz="4400" b="1" spc="-5" dirty="0">
                <a:solidFill>
                  <a:srgbClr val="339966"/>
                </a:solidFill>
                <a:latin typeface="Arial"/>
                <a:cs typeface="Arial"/>
              </a:rPr>
              <a:t>VITTIMA</a:t>
            </a:r>
            <a:endParaRPr sz="4400">
              <a:latin typeface="Arial"/>
              <a:cs typeface="Arial"/>
            </a:endParaRPr>
          </a:p>
        </p:txBody>
      </p:sp>
      <p:sp>
        <p:nvSpPr>
          <p:cNvPr id="3" name="object 3"/>
          <p:cNvSpPr txBox="1"/>
          <p:nvPr/>
        </p:nvSpPr>
        <p:spPr>
          <a:xfrm>
            <a:off x="534987" y="1449709"/>
            <a:ext cx="8209280" cy="4199255"/>
          </a:xfrm>
          <a:prstGeom prst="rect">
            <a:avLst/>
          </a:prstGeom>
        </p:spPr>
        <p:txBody>
          <a:bodyPr vert="horz" wrap="square" lIns="0" tIns="74295" rIns="0" bIns="0" rtlCol="0">
            <a:spAutoFit/>
          </a:bodyPr>
          <a:lstStyle/>
          <a:p>
            <a:pPr marL="12700" marR="716915">
              <a:lnSpc>
                <a:spcPts val="2890"/>
              </a:lnSpc>
              <a:spcBef>
                <a:spcPts val="585"/>
              </a:spcBef>
              <a:tabLst>
                <a:tab pos="6477635" algn="l"/>
              </a:tabLst>
            </a:pPr>
            <a:r>
              <a:rPr sz="2800" dirty="0">
                <a:solidFill>
                  <a:srgbClr val="002F8C"/>
                </a:solidFill>
                <a:latin typeface="Arial MT"/>
                <a:cs typeface="Arial MT"/>
              </a:rPr>
              <a:t>Non è sempre </a:t>
            </a:r>
            <a:r>
              <a:rPr sz="2800" spc="-5" dirty="0">
                <a:solidFill>
                  <a:srgbClr val="002F8C"/>
                </a:solidFill>
                <a:latin typeface="Arial MT"/>
                <a:cs typeface="Arial MT"/>
              </a:rPr>
              <a:t>attendibile: infatti, </a:t>
            </a:r>
            <a:r>
              <a:rPr sz="2800" dirty="0">
                <a:solidFill>
                  <a:srgbClr val="002F8C"/>
                </a:solidFill>
                <a:latin typeface="Arial MT"/>
                <a:cs typeface="Arial MT"/>
              </a:rPr>
              <a:t>la </a:t>
            </a:r>
            <a:r>
              <a:rPr sz="2800" spc="-5" dirty="0">
                <a:solidFill>
                  <a:srgbClr val="002F8C"/>
                </a:solidFill>
                <a:latin typeface="Arial MT"/>
                <a:cs typeface="Arial MT"/>
              </a:rPr>
              <a:t>vittima</a:t>
            </a:r>
            <a:r>
              <a:rPr sz="2800" dirty="0">
                <a:solidFill>
                  <a:srgbClr val="002F8C"/>
                </a:solidFill>
                <a:latin typeface="Arial MT"/>
                <a:cs typeface="Arial MT"/>
              </a:rPr>
              <a:t> di un </a:t>
            </a:r>
            <a:r>
              <a:rPr sz="2800" spc="-765" dirty="0">
                <a:solidFill>
                  <a:srgbClr val="002F8C"/>
                </a:solidFill>
                <a:latin typeface="Arial MT"/>
                <a:cs typeface="Arial MT"/>
              </a:rPr>
              <a:t> </a:t>
            </a:r>
            <a:r>
              <a:rPr sz="2800" spc="-5" dirty="0">
                <a:solidFill>
                  <a:srgbClr val="002F8C"/>
                </a:solidFill>
                <a:latin typeface="Arial MT"/>
                <a:cs typeface="Arial MT"/>
              </a:rPr>
              <a:t>incidente</a:t>
            </a:r>
            <a:r>
              <a:rPr sz="2800" spc="15" dirty="0">
                <a:solidFill>
                  <a:srgbClr val="002F8C"/>
                </a:solidFill>
                <a:latin typeface="Arial MT"/>
                <a:cs typeface="Arial MT"/>
              </a:rPr>
              <a:t> </a:t>
            </a:r>
            <a:r>
              <a:rPr sz="2800" dirty="0">
                <a:solidFill>
                  <a:srgbClr val="002F8C"/>
                </a:solidFill>
                <a:latin typeface="Arial MT"/>
                <a:cs typeface="Arial MT"/>
              </a:rPr>
              <a:t>può</a:t>
            </a:r>
            <a:r>
              <a:rPr sz="2800" spc="20" dirty="0">
                <a:solidFill>
                  <a:srgbClr val="002F8C"/>
                </a:solidFill>
                <a:latin typeface="Arial MT"/>
                <a:cs typeface="Arial MT"/>
              </a:rPr>
              <a:t> </a:t>
            </a:r>
            <a:r>
              <a:rPr sz="2800" dirty="0">
                <a:solidFill>
                  <a:srgbClr val="002F8C"/>
                </a:solidFill>
                <a:latin typeface="Arial MT"/>
                <a:cs typeface="Arial MT"/>
              </a:rPr>
              <a:t>avere</a:t>
            </a:r>
            <a:r>
              <a:rPr sz="2800" spc="15" dirty="0">
                <a:solidFill>
                  <a:srgbClr val="002F8C"/>
                </a:solidFill>
                <a:latin typeface="Arial MT"/>
                <a:cs typeface="Arial MT"/>
              </a:rPr>
              <a:t> </a:t>
            </a:r>
            <a:r>
              <a:rPr sz="2800" spc="-5" dirty="0">
                <a:solidFill>
                  <a:srgbClr val="002F8C"/>
                </a:solidFill>
                <a:latin typeface="Arial MT"/>
                <a:cs typeface="Arial MT"/>
              </a:rPr>
              <a:t>un’alterazione</a:t>
            </a:r>
            <a:r>
              <a:rPr sz="2800" spc="20" dirty="0">
                <a:solidFill>
                  <a:srgbClr val="002F8C"/>
                </a:solidFill>
                <a:latin typeface="Arial MT"/>
                <a:cs typeface="Arial MT"/>
              </a:rPr>
              <a:t> </a:t>
            </a:r>
            <a:r>
              <a:rPr sz="2800" dirty="0">
                <a:solidFill>
                  <a:srgbClr val="002F8C"/>
                </a:solidFill>
                <a:latin typeface="Arial MT"/>
                <a:cs typeface="Arial MT"/>
              </a:rPr>
              <a:t>della	</a:t>
            </a:r>
            <a:r>
              <a:rPr sz="2800" spc="-5" dirty="0">
                <a:solidFill>
                  <a:srgbClr val="002F8C"/>
                </a:solidFill>
                <a:latin typeface="Arial MT"/>
                <a:cs typeface="Arial MT"/>
              </a:rPr>
              <a:t>sfera </a:t>
            </a:r>
            <a:r>
              <a:rPr sz="2800" dirty="0">
                <a:solidFill>
                  <a:srgbClr val="002F8C"/>
                </a:solidFill>
                <a:latin typeface="Arial MT"/>
                <a:cs typeface="Arial MT"/>
              </a:rPr>
              <a:t> </a:t>
            </a:r>
            <a:r>
              <a:rPr sz="2800" spc="-5" dirty="0">
                <a:solidFill>
                  <a:srgbClr val="002F8C"/>
                </a:solidFill>
                <a:latin typeface="Arial MT"/>
                <a:cs typeface="Arial MT"/>
              </a:rPr>
              <a:t>emotiva,</a:t>
            </a:r>
            <a:r>
              <a:rPr sz="2800" spc="-10" dirty="0">
                <a:solidFill>
                  <a:srgbClr val="002F8C"/>
                </a:solidFill>
                <a:latin typeface="Arial MT"/>
                <a:cs typeface="Arial MT"/>
              </a:rPr>
              <a:t> </a:t>
            </a:r>
            <a:r>
              <a:rPr sz="2800" dirty="0">
                <a:solidFill>
                  <a:srgbClr val="002F8C"/>
                </a:solidFill>
                <a:latin typeface="Arial MT"/>
                <a:cs typeface="Arial MT"/>
              </a:rPr>
              <a:t>con reazioni </a:t>
            </a:r>
            <a:r>
              <a:rPr sz="2800" spc="-5" dirty="0">
                <a:solidFill>
                  <a:srgbClr val="002F8C"/>
                </a:solidFill>
                <a:latin typeface="Arial MT"/>
                <a:cs typeface="Arial MT"/>
              </a:rPr>
              <a:t>caratterizzate</a:t>
            </a:r>
            <a:r>
              <a:rPr sz="2800" dirty="0">
                <a:solidFill>
                  <a:srgbClr val="002F8C"/>
                </a:solidFill>
                <a:latin typeface="Arial MT"/>
                <a:cs typeface="Arial MT"/>
              </a:rPr>
              <a:t> da:</a:t>
            </a:r>
            <a:endParaRPr sz="2800">
              <a:latin typeface="Arial MT"/>
              <a:cs typeface="Arial MT"/>
            </a:endParaRPr>
          </a:p>
          <a:p>
            <a:pPr marL="235585" indent="-223520">
              <a:lnSpc>
                <a:spcPct val="100000"/>
              </a:lnSpc>
              <a:spcBef>
                <a:spcPts val="210"/>
              </a:spcBef>
              <a:buChar char="•"/>
              <a:tabLst>
                <a:tab pos="236220" algn="l"/>
              </a:tabLst>
            </a:pPr>
            <a:r>
              <a:rPr sz="2800" spc="-5" dirty="0">
                <a:solidFill>
                  <a:srgbClr val="FF0000"/>
                </a:solidFill>
                <a:latin typeface="Arial MT"/>
                <a:cs typeface="Arial MT"/>
              </a:rPr>
              <a:t>Perdita</a:t>
            </a:r>
            <a:r>
              <a:rPr sz="2800" spc="-10" dirty="0">
                <a:solidFill>
                  <a:srgbClr val="FF0000"/>
                </a:solidFill>
                <a:latin typeface="Arial MT"/>
                <a:cs typeface="Arial MT"/>
              </a:rPr>
              <a:t> </a:t>
            </a:r>
            <a:r>
              <a:rPr sz="2800" dirty="0">
                <a:solidFill>
                  <a:srgbClr val="FF0000"/>
                </a:solidFill>
                <a:latin typeface="Arial MT"/>
                <a:cs typeface="Arial MT"/>
              </a:rPr>
              <a:t>di</a:t>
            </a:r>
            <a:r>
              <a:rPr sz="2800" spc="-10" dirty="0">
                <a:solidFill>
                  <a:srgbClr val="FF0000"/>
                </a:solidFill>
                <a:latin typeface="Arial MT"/>
                <a:cs typeface="Arial MT"/>
              </a:rPr>
              <a:t> </a:t>
            </a:r>
            <a:r>
              <a:rPr sz="2800" spc="-5" dirty="0">
                <a:solidFill>
                  <a:srgbClr val="FF0000"/>
                </a:solidFill>
                <a:latin typeface="Arial MT"/>
                <a:cs typeface="Arial MT"/>
              </a:rPr>
              <a:t>controllo;</a:t>
            </a:r>
            <a:endParaRPr sz="2800">
              <a:latin typeface="Arial MT"/>
              <a:cs typeface="Arial MT"/>
            </a:endParaRPr>
          </a:p>
          <a:p>
            <a:pPr marL="235585" indent="-223520">
              <a:lnSpc>
                <a:spcPct val="100000"/>
              </a:lnSpc>
              <a:spcBef>
                <a:spcPts val="229"/>
              </a:spcBef>
              <a:buChar char="•"/>
              <a:tabLst>
                <a:tab pos="236220" algn="l"/>
              </a:tabLst>
            </a:pPr>
            <a:r>
              <a:rPr sz="2800" spc="-5" dirty="0">
                <a:solidFill>
                  <a:srgbClr val="FF0000"/>
                </a:solidFill>
                <a:latin typeface="Arial MT"/>
                <a:cs typeface="Arial MT"/>
              </a:rPr>
              <a:t>Stato</a:t>
            </a:r>
            <a:r>
              <a:rPr sz="2800" spc="-40" dirty="0">
                <a:solidFill>
                  <a:srgbClr val="FF0000"/>
                </a:solidFill>
                <a:latin typeface="Arial MT"/>
                <a:cs typeface="Arial MT"/>
              </a:rPr>
              <a:t> </a:t>
            </a:r>
            <a:r>
              <a:rPr sz="2800" dirty="0">
                <a:solidFill>
                  <a:srgbClr val="FF0000"/>
                </a:solidFill>
                <a:latin typeface="Arial MT"/>
                <a:cs typeface="Arial MT"/>
              </a:rPr>
              <a:t>d’ansia;</a:t>
            </a:r>
            <a:endParaRPr sz="2800">
              <a:latin typeface="Arial MT"/>
              <a:cs typeface="Arial MT"/>
            </a:endParaRPr>
          </a:p>
          <a:p>
            <a:pPr marL="235585" indent="-223520">
              <a:lnSpc>
                <a:spcPct val="100000"/>
              </a:lnSpc>
              <a:spcBef>
                <a:spcPts val="229"/>
              </a:spcBef>
              <a:buChar char="•"/>
              <a:tabLst>
                <a:tab pos="236220" algn="l"/>
              </a:tabLst>
            </a:pPr>
            <a:r>
              <a:rPr sz="2800" dirty="0">
                <a:solidFill>
                  <a:srgbClr val="FF0000"/>
                </a:solidFill>
                <a:latin typeface="Arial MT"/>
                <a:cs typeface="Arial MT"/>
              </a:rPr>
              <a:t>Reazione</a:t>
            </a:r>
            <a:r>
              <a:rPr sz="2800" spc="-5" dirty="0">
                <a:solidFill>
                  <a:srgbClr val="FF0000"/>
                </a:solidFill>
                <a:latin typeface="Arial MT"/>
                <a:cs typeface="Arial MT"/>
              </a:rPr>
              <a:t> ostile </a:t>
            </a:r>
            <a:r>
              <a:rPr sz="2800" dirty="0">
                <a:solidFill>
                  <a:srgbClr val="FF0000"/>
                </a:solidFill>
                <a:latin typeface="Arial MT"/>
                <a:cs typeface="Arial MT"/>
              </a:rPr>
              <a:t>al</a:t>
            </a:r>
            <a:r>
              <a:rPr sz="2800" spc="-5" dirty="0">
                <a:solidFill>
                  <a:srgbClr val="FF0000"/>
                </a:solidFill>
                <a:latin typeface="Arial MT"/>
                <a:cs typeface="Arial MT"/>
              </a:rPr>
              <a:t> soccorritore.</a:t>
            </a:r>
            <a:endParaRPr sz="2800">
              <a:latin typeface="Arial MT"/>
              <a:cs typeface="Arial MT"/>
            </a:endParaRPr>
          </a:p>
          <a:p>
            <a:pPr>
              <a:lnSpc>
                <a:spcPct val="100000"/>
              </a:lnSpc>
              <a:spcBef>
                <a:spcPts val="50"/>
              </a:spcBef>
            </a:pPr>
            <a:endParaRPr sz="3700">
              <a:latin typeface="Arial MT"/>
              <a:cs typeface="Arial MT"/>
            </a:endParaRPr>
          </a:p>
          <a:p>
            <a:pPr marL="12700" marR="5080">
              <a:lnSpc>
                <a:spcPts val="2890"/>
              </a:lnSpc>
            </a:pPr>
            <a:r>
              <a:rPr sz="2800" spc="-5" dirty="0">
                <a:solidFill>
                  <a:srgbClr val="002F8C"/>
                </a:solidFill>
                <a:latin typeface="Arial MT"/>
                <a:cs typeface="Arial MT"/>
              </a:rPr>
              <a:t>In</a:t>
            </a:r>
            <a:r>
              <a:rPr sz="2800" dirty="0">
                <a:solidFill>
                  <a:srgbClr val="002F8C"/>
                </a:solidFill>
                <a:latin typeface="Arial MT"/>
                <a:cs typeface="Arial MT"/>
              </a:rPr>
              <a:t> </a:t>
            </a:r>
            <a:r>
              <a:rPr sz="2800" spc="-5" dirty="0">
                <a:solidFill>
                  <a:srgbClr val="002F8C"/>
                </a:solidFill>
                <a:latin typeface="Arial MT"/>
                <a:cs typeface="Arial MT"/>
              </a:rPr>
              <a:t>questi</a:t>
            </a:r>
            <a:r>
              <a:rPr sz="2800" dirty="0">
                <a:solidFill>
                  <a:srgbClr val="002F8C"/>
                </a:solidFill>
                <a:latin typeface="Arial MT"/>
                <a:cs typeface="Arial MT"/>
              </a:rPr>
              <a:t> casi</a:t>
            </a:r>
            <a:r>
              <a:rPr sz="2800" spc="5" dirty="0">
                <a:solidFill>
                  <a:srgbClr val="002F8C"/>
                </a:solidFill>
                <a:latin typeface="Arial MT"/>
                <a:cs typeface="Arial MT"/>
              </a:rPr>
              <a:t> </a:t>
            </a:r>
            <a:r>
              <a:rPr sz="2800" dirty="0">
                <a:solidFill>
                  <a:srgbClr val="002F8C"/>
                </a:solidFill>
                <a:latin typeface="Arial MT"/>
                <a:cs typeface="Arial MT"/>
              </a:rPr>
              <a:t>è indispensabile</a:t>
            </a:r>
            <a:r>
              <a:rPr sz="2800" spc="5" dirty="0">
                <a:solidFill>
                  <a:srgbClr val="002F8C"/>
                </a:solidFill>
                <a:latin typeface="Arial MT"/>
                <a:cs typeface="Arial MT"/>
              </a:rPr>
              <a:t> </a:t>
            </a:r>
            <a:r>
              <a:rPr sz="2800" spc="-5" dirty="0">
                <a:solidFill>
                  <a:srgbClr val="002F8C"/>
                </a:solidFill>
                <a:latin typeface="Arial MT"/>
                <a:cs typeface="Arial MT"/>
              </a:rPr>
              <a:t>mostrare</a:t>
            </a:r>
            <a:r>
              <a:rPr sz="2800" dirty="0">
                <a:solidFill>
                  <a:srgbClr val="002F8C"/>
                </a:solidFill>
                <a:latin typeface="Arial MT"/>
                <a:cs typeface="Arial MT"/>
              </a:rPr>
              <a:t> </a:t>
            </a:r>
            <a:r>
              <a:rPr sz="2800" spc="-5" dirty="0">
                <a:solidFill>
                  <a:srgbClr val="002F8C"/>
                </a:solidFill>
                <a:latin typeface="Arial MT"/>
                <a:cs typeface="Arial MT"/>
              </a:rPr>
              <a:t>sensibilità</a:t>
            </a:r>
            <a:r>
              <a:rPr sz="2800" dirty="0">
                <a:solidFill>
                  <a:srgbClr val="002F8C"/>
                </a:solidFill>
                <a:latin typeface="Arial MT"/>
                <a:cs typeface="Arial MT"/>
              </a:rPr>
              <a:t> e </a:t>
            </a:r>
            <a:r>
              <a:rPr sz="2800" spc="-760" dirty="0">
                <a:solidFill>
                  <a:srgbClr val="002F8C"/>
                </a:solidFill>
                <a:latin typeface="Arial MT"/>
                <a:cs typeface="Arial MT"/>
              </a:rPr>
              <a:t> </a:t>
            </a:r>
            <a:r>
              <a:rPr sz="2800" dirty="0">
                <a:solidFill>
                  <a:srgbClr val="FF0000"/>
                </a:solidFill>
                <a:latin typeface="Arial MT"/>
                <a:cs typeface="Arial MT"/>
              </a:rPr>
              <a:t>buon</a:t>
            </a:r>
            <a:r>
              <a:rPr sz="2800" spc="-5" dirty="0">
                <a:solidFill>
                  <a:srgbClr val="FF0000"/>
                </a:solidFill>
                <a:latin typeface="Arial MT"/>
                <a:cs typeface="Arial MT"/>
              </a:rPr>
              <a:t> senso</a:t>
            </a:r>
            <a:r>
              <a:rPr sz="2800" spc="-5" dirty="0">
                <a:solidFill>
                  <a:srgbClr val="002F8C"/>
                </a:solidFill>
                <a:latin typeface="Arial MT"/>
                <a:cs typeface="Arial MT"/>
              </a:rPr>
              <a:t>,</a:t>
            </a:r>
            <a:r>
              <a:rPr sz="2800" dirty="0">
                <a:solidFill>
                  <a:srgbClr val="002F8C"/>
                </a:solidFill>
                <a:latin typeface="Arial MT"/>
                <a:cs typeface="Arial MT"/>
              </a:rPr>
              <a:t> </a:t>
            </a:r>
            <a:r>
              <a:rPr sz="2800" spc="-5" dirty="0">
                <a:solidFill>
                  <a:srgbClr val="002F8C"/>
                </a:solidFill>
                <a:latin typeface="Arial MT"/>
                <a:cs typeface="Arial MT"/>
              </a:rPr>
              <a:t>mantenendo</a:t>
            </a:r>
            <a:r>
              <a:rPr sz="2800" dirty="0">
                <a:solidFill>
                  <a:srgbClr val="002F8C"/>
                </a:solidFill>
                <a:latin typeface="Arial MT"/>
                <a:cs typeface="Arial MT"/>
              </a:rPr>
              <a:t> sempre un </a:t>
            </a:r>
            <a:r>
              <a:rPr sz="2800" spc="5" dirty="0">
                <a:solidFill>
                  <a:srgbClr val="002F8C"/>
                </a:solidFill>
                <a:latin typeface="Arial MT"/>
                <a:cs typeface="Arial MT"/>
              </a:rPr>
              <a:t> </a:t>
            </a:r>
            <a:r>
              <a:rPr sz="2800" spc="-5" dirty="0">
                <a:solidFill>
                  <a:srgbClr val="002F8C"/>
                </a:solidFill>
                <a:latin typeface="Arial MT"/>
                <a:cs typeface="Arial MT"/>
              </a:rPr>
              <a:t>comportamento </a:t>
            </a:r>
            <a:r>
              <a:rPr sz="2800" dirty="0">
                <a:solidFill>
                  <a:srgbClr val="FF0000"/>
                </a:solidFill>
                <a:latin typeface="Arial MT"/>
                <a:cs typeface="Arial MT"/>
              </a:rPr>
              <a:t>calmo,</a:t>
            </a:r>
            <a:r>
              <a:rPr sz="2800" spc="-5" dirty="0">
                <a:solidFill>
                  <a:srgbClr val="FF0000"/>
                </a:solidFill>
                <a:latin typeface="Arial MT"/>
                <a:cs typeface="Arial MT"/>
              </a:rPr>
              <a:t> gentile</a:t>
            </a:r>
            <a:r>
              <a:rPr sz="2800" dirty="0">
                <a:solidFill>
                  <a:srgbClr val="FF0000"/>
                </a:solidFill>
                <a:latin typeface="Arial MT"/>
                <a:cs typeface="Arial MT"/>
              </a:rPr>
              <a:t> e </a:t>
            </a:r>
            <a:r>
              <a:rPr sz="2800" spc="-5" dirty="0">
                <a:solidFill>
                  <a:srgbClr val="FF0000"/>
                </a:solidFill>
                <a:latin typeface="Arial MT"/>
                <a:cs typeface="Arial MT"/>
              </a:rPr>
              <a:t>deciso</a:t>
            </a:r>
            <a:r>
              <a:rPr sz="2800" spc="-5" dirty="0">
                <a:solidFill>
                  <a:srgbClr val="002F8C"/>
                </a:solidFill>
                <a:latin typeface="Arial MT"/>
                <a:cs typeface="Arial MT"/>
              </a:rPr>
              <a:t>.</a:t>
            </a:r>
            <a:endParaRPr sz="2800">
              <a:latin typeface="Arial MT"/>
              <a:cs typeface="Arial M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96886" y="140277"/>
            <a:ext cx="8150225" cy="582930"/>
          </a:xfrm>
          <a:prstGeom prst="rect">
            <a:avLst/>
          </a:prstGeom>
          <a:ln w="12700">
            <a:solidFill>
              <a:srgbClr val="77933C"/>
            </a:solidFill>
          </a:ln>
        </p:spPr>
        <p:txBody>
          <a:bodyPr vert="horz" wrap="square" lIns="0" tIns="27305" rIns="0" bIns="0" rtlCol="0">
            <a:spAutoFit/>
          </a:bodyPr>
          <a:lstStyle/>
          <a:p>
            <a:pPr marL="39370" algn="ctr">
              <a:lnSpc>
                <a:spcPct val="100000"/>
              </a:lnSpc>
              <a:spcBef>
                <a:spcPts val="215"/>
              </a:spcBef>
            </a:pPr>
            <a:r>
              <a:rPr sz="3200" b="1" dirty="0">
                <a:solidFill>
                  <a:srgbClr val="FF0000"/>
                </a:solidFill>
                <a:latin typeface="Arial"/>
                <a:cs typeface="Arial"/>
              </a:rPr>
              <a:t>I</a:t>
            </a:r>
            <a:r>
              <a:rPr sz="3200" b="1" spc="-15" dirty="0">
                <a:solidFill>
                  <a:srgbClr val="FF0000"/>
                </a:solidFill>
                <a:latin typeface="Arial"/>
                <a:cs typeface="Arial"/>
              </a:rPr>
              <a:t> </a:t>
            </a:r>
            <a:r>
              <a:rPr sz="3200" b="1" spc="-5" dirty="0">
                <a:solidFill>
                  <a:srgbClr val="FF0000"/>
                </a:solidFill>
                <a:latin typeface="Arial"/>
                <a:cs typeface="Arial"/>
              </a:rPr>
              <a:t>compiti</a:t>
            </a:r>
            <a:r>
              <a:rPr sz="3200" b="1" spc="-10" dirty="0">
                <a:solidFill>
                  <a:srgbClr val="FF0000"/>
                </a:solidFill>
                <a:latin typeface="Arial"/>
                <a:cs typeface="Arial"/>
              </a:rPr>
              <a:t> </a:t>
            </a:r>
            <a:r>
              <a:rPr sz="3200" b="1" spc="-5" dirty="0">
                <a:solidFill>
                  <a:srgbClr val="FF0000"/>
                </a:solidFill>
                <a:latin typeface="Arial"/>
                <a:cs typeface="Arial"/>
              </a:rPr>
              <a:t>del</a:t>
            </a:r>
            <a:r>
              <a:rPr sz="3200" b="1" spc="-15" dirty="0">
                <a:solidFill>
                  <a:srgbClr val="FF0000"/>
                </a:solidFill>
                <a:latin typeface="Arial"/>
                <a:cs typeface="Arial"/>
              </a:rPr>
              <a:t> </a:t>
            </a:r>
            <a:r>
              <a:rPr sz="3200" b="1" spc="-5" dirty="0">
                <a:solidFill>
                  <a:srgbClr val="FF0000"/>
                </a:solidFill>
                <a:latin typeface="Arial"/>
                <a:cs typeface="Arial"/>
              </a:rPr>
              <a:t>soccorritore</a:t>
            </a:r>
            <a:endParaRPr sz="3200">
              <a:latin typeface="Arial"/>
              <a:cs typeface="Arial"/>
            </a:endParaRPr>
          </a:p>
        </p:txBody>
      </p:sp>
      <p:pic>
        <p:nvPicPr>
          <p:cNvPr id="3" name="object 3"/>
          <p:cNvPicPr/>
          <p:nvPr/>
        </p:nvPicPr>
        <p:blipFill>
          <a:blip r:embed="rId3" cstate="print"/>
          <a:stretch>
            <a:fillRect/>
          </a:stretch>
        </p:blipFill>
        <p:spPr>
          <a:xfrm>
            <a:off x="3616124" y="762000"/>
            <a:ext cx="1911750" cy="2167263"/>
          </a:xfrm>
          <a:prstGeom prst="rect">
            <a:avLst/>
          </a:prstGeom>
        </p:spPr>
      </p:pic>
      <p:sp>
        <p:nvSpPr>
          <p:cNvPr id="4" name="object 4"/>
          <p:cNvSpPr txBox="1"/>
          <p:nvPr/>
        </p:nvSpPr>
        <p:spPr>
          <a:xfrm>
            <a:off x="64134" y="2667000"/>
            <a:ext cx="9015730" cy="3375660"/>
          </a:xfrm>
          <a:prstGeom prst="rect">
            <a:avLst/>
          </a:prstGeom>
        </p:spPr>
        <p:txBody>
          <a:bodyPr vert="horz" wrap="square" lIns="0" tIns="161925" rIns="0" bIns="0" rtlCol="0">
            <a:spAutoFit/>
          </a:bodyPr>
          <a:lstStyle/>
          <a:p>
            <a:pPr marL="488950" indent="-476884">
              <a:lnSpc>
                <a:spcPct val="100000"/>
              </a:lnSpc>
              <a:spcBef>
                <a:spcPts val="1275"/>
              </a:spcBef>
              <a:buAutoNum type="arabicPeriod"/>
              <a:tabLst>
                <a:tab pos="488950" algn="l"/>
                <a:tab pos="489584" algn="l"/>
              </a:tabLst>
            </a:pPr>
            <a:r>
              <a:rPr sz="2700" dirty="0">
                <a:latin typeface="Arial MT"/>
                <a:cs typeface="Arial MT"/>
              </a:rPr>
              <a:t>rispondere</a:t>
            </a:r>
            <a:r>
              <a:rPr sz="2700" spc="-5" dirty="0">
                <a:latin typeface="Arial MT"/>
                <a:cs typeface="Arial MT"/>
              </a:rPr>
              <a:t> immediatamente</a:t>
            </a:r>
            <a:r>
              <a:rPr sz="2700" dirty="0">
                <a:latin typeface="Arial MT"/>
                <a:cs typeface="Arial MT"/>
              </a:rPr>
              <a:t> alle </a:t>
            </a:r>
            <a:r>
              <a:rPr sz="2700" spc="-5" dirty="0">
                <a:latin typeface="Arial MT"/>
                <a:cs typeface="Arial MT"/>
              </a:rPr>
              <a:t>chiamate</a:t>
            </a:r>
            <a:r>
              <a:rPr sz="2700" dirty="0">
                <a:latin typeface="Arial MT"/>
                <a:cs typeface="Arial MT"/>
              </a:rPr>
              <a:t> di soccorso;</a:t>
            </a:r>
          </a:p>
          <a:p>
            <a:pPr marL="12700" marR="282575">
              <a:lnSpc>
                <a:spcPts val="3100"/>
              </a:lnSpc>
              <a:spcBef>
                <a:spcPts val="1395"/>
              </a:spcBef>
              <a:buAutoNum type="arabicPeriod"/>
              <a:tabLst>
                <a:tab pos="394335" algn="l"/>
              </a:tabLst>
            </a:pPr>
            <a:r>
              <a:rPr sz="2700" dirty="0">
                <a:latin typeface="Arial MT"/>
                <a:cs typeface="Arial MT"/>
              </a:rPr>
              <a:t>andare </a:t>
            </a:r>
            <a:r>
              <a:rPr sz="2700" spc="-5" dirty="0">
                <a:latin typeface="Arial MT"/>
                <a:cs typeface="Arial MT"/>
              </a:rPr>
              <a:t>subito</a:t>
            </a:r>
            <a:r>
              <a:rPr sz="2700" spc="5" dirty="0">
                <a:latin typeface="Arial MT"/>
                <a:cs typeface="Arial MT"/>
              </a:rPr>
              <a:t> </a:t>
            </a:r>
            <a:r>
              <a:rPr sz="2700" spc="-5" dirty="0">
                <a:latin typeface="Arial MT"/>
                <a:cs typeface="Arial MT"/>
              </a:rPr>
              <a:t>dall’infortunato,</a:t>
            </a:r>
            <a:r>
              <a:rPr sz="2700" dirty="0">
                <a:latin typeface="Arial MT"/>
                <a:cs typeface="Arial MT"/>
              </a:rPr>
              <a:t> prendendo</a:t>
            </a:r>
            <a:r>
              <a:rPr sz="2700" spc="5" dirty="0">
                <a:latin typeface="Arial MT"/>
                <a:cs typeface="Arial MT"/>
              </a:rPr>
              <a:t> </a:t>
            </a:r>
            <a:r>
              <a:rPr sz="2700" dirty="0">
                <a:latin typeface="Arial MT"/>
                <a:cs typeface="Arial MT"/>
              </a:rPr>
              <a:t>la</a:t>
            </a:r>
            <a:r>
              <a:rPr sz="2700" spc="5" dirty="0">
                <a:latin typeface="Arial MT"/>
                <a:cs typeface="Arial MT"/>
              </a:rPr>
              <a:t> </a:t>
            </a:r>
            <a:r>
              <a:rPr sz="2700" spc="-5" dirty="0">
                <a:latin typeface="Arial MT"/>
                <a:cs typeface="Arial MT"/>
              </a:rPr>
              <a:t>cassetta</a:t>
            </a:r>
            <a:r>
              <a:rPr sz="2700" dirty="0">
                <a:latin typeface="Arial MT"/>
                <a:cs typeface="Arial MT"/>
              </a:rPr>
              <a:t> di </a:t>
            </a:r>
            <a:r>
              <a:rPr sz="2700" spc="-735" dirty="0">
                <a:latin typeface="Arial MT"/>
                <a:cs typeface="Arial MT"/>
              </a:rPr>
              <a:t> </a:t>
            </a:r>
            <a:r>
              <a:rPr sz="2700" spc="-5" dirty="0">
                <a:latin typeface="Arial MT"/>
                <a:cs typeface="Arial MT"/>
              </a:rPr>
              <a:t>pronto</a:t>
            </a:r>
            <a:r>
              <a:rPr sz="2700" dirty="0">
                <a:latin typeface="Arial MT"/>
                <a:cs typeface="Arial MT"/>
              </a:rPr>
              <a:t> soccorso o </a:t>
            </a:r>
            <a:r>
              <a:rPr sz="2700" spc="-5" dirty="0">
                <a:latin typeface="Arial MT"/>
                <a:cs typeface="Arial MT"/>
              </a:rPr>
              <a:t>facendosela</a:t>
            </a:r>
            <a:r>
              <a:rPr sz="2700" dirty="0">
                <a:latin typeface="Arial MT"/>
                <a:cs typeface="Arial MT"/>
              </a:rPr>
              <a:t> </a:t>
            </a:r>
            <a:r>
              <a:rPr sz="2700" spc="-5" dirty="0">
                <a:latin typeface="Arial MT"/>
                <a:cs typeface="Arial MT"/>
              </a:rPr>
              <a:t>portare</a:t>
            </a:r>
            <a:r>
              <a:rPr sz="2700" dirty="0">
                <a:latin typeface="Arial MT"/>
                <a:cs typeface="Arial MT"/>
              </a:rPr>
              <a:t> il prima possibile;</a:t>
            </a:r>
          </a:p>
          <a:p>
            <a:pPr marL="488950" indent="-476884">
              <a:lnSpc>
                <a:spcPct val="100000"/>
              </a:lnSpc>
              <a:spcBef>
                <a:spcPts val="535"/>
              </a:spcBef>
              <a:buAutoNum type="arabicPeriod"/>
              <a:tabLst>
                <a:tab pos="488950" algn="l"/>
                <a:tab pos="489584" algn="l"/>
              </a:tabLst>
            </a:pPr>
            <a:r>
              <a:rPr sz="2700" spc="-5" dirty="0">
                <a:latin typeface="Arial MT"/>
                <a:cs typeface="Arial MT"/>
              </a:rPr>
              <a:t>stabilire</a:t>
            </a:r>
            <a:r>
              <a:rPr sz="2700" spc="-15" dirty="0">
                <a:latin typeface="Arial MT"/>
                <a:cs typeface="Arial MT"/>
              </a:rPr>
              <a:t> </a:t>
            </a:r>
            <a:r>
              <a:rPr sz="2700" dirty="0">
                <a:latin typeface="Arial MT"/>
                <a:cs typeface="Arial MT"/>
              </a:rPr>
              <a:t>ciò</a:t>
            </a:r>
            <a:r>
              <a:rPr sz="2700" spc="-10" dirty="0">
                <a:latin typeface="Arial MT"/>
                <a:cs typeface="Arial MT"/>
              </a:rPr>
              <a:t> </a:t>
            </a:r>
            <a:r>
              <a:rPr sz="2700" dirty="0">
                <a:latin typeface="Arial MT"/>
                <a:cs typeface="Arial MT"/>
              </a:rPr>
              <a:t>che</a:t>
            </a:r>
            <a:r>
              <a:rPr sz="2700" spc="-10" dirty="0">
                <a:latin typeface="Arial MT"/>
                <a:cs typeface="Arial MT"/>
              </a:rPr>
              <a:t> </a:t>
            </a:r>
            <a:r>
              <a:rPr sz="2700" dirty="0">
                <a:latin typeface="Arial MT"/>
                <a:cs typeface="Arial MT"/>
              </a:rPr>
              <a:t>è</a:t>
            </a:r>
            <a:r>
              <a:rPr sz="2700" spc="-15" dirty="0">
                <a:latin typeface="Arial MT"/>
                <a:cs typeface="Arial MT"/>
              </a:rPr>
              <a:t> </a:t>
            </a:r>
            <a:r>
              <a:rPr sz="2700" dirty="0">
                <a:latin typeface="Arial MT"/>
                <a:cs typeface="Arial MT"/>
              </a:rPr>
              <a:t>successo;</a:t>
            </a:r>
          </a:p>
          <a:p>
            <a:pPr marL="488950" indent="-476884">
              <a:lnSpc>
                <a:spcPts val="3180"/>
              </a:lnSpc>
              <a:spcBef>
                <a:spcPts val="610"/>
              </a:spcBef>
              <a:buAutoNum type="arabicPeriod"/>
              <a:tabLst>
                <a:tab pos="488950" algn="l"/>
                <a:tab pos="489584" algn="l"/>
              </a:tabLst>
            </a:pPr>
            <a:r>
              <a:rPr sz="2700" spc="-5" dirty="0">
                <a:latin typeface="Arial MT"/>
                <a:cs typeface="Arial MT"/>
              </a:rPr>
              <a:t>difendere</a:t>
            </a:r>
            <a:r>
              <a:rPr sz="2700" dirty="0">
                <a:latin typeface="Arial MT"/>
                <a:cs typeface="Arial MT"/>
              </a:rPr>
              <a:t> la </a:t>
            </a:r>
            <a:r>
              <a:rPr sz="2700" spc="-5" dirty="0">
                <a:latin typeface="Arial MT"/>
                <a:cs typeface="Arial MT"/>
              </a:rPr>
              <a:t>vittima</a:t>
            </a:r>
            <a:r>
              <a:rPr sz="2700" dirty="0">
                <a:latin typeface="Arial MT"/>
                <a:cs typeface="Arial MT"/>
              </a:rPr>
              <a:t> da </a:t>
            </a:r>
            <a:r>
              <a:rPr sz="2700" spc="-5" dirty="0">
                <a:latin typeface="Arial MT"/>
                <a:cs typeface="Arial MT"/>
              </a:rPr>
              <a:t>ulteriori</a:t>
            </a:r>
            <a:r>
              <a:rPr sz="2700" dirty="0">
                <a:latin typeface="Arial MT"/>
                <a:cs typeface="Arial MT"/>
              </a:rPr>
              <a:t> pericoli;</a:t>
            </a:r>
          </a:p>
          <a:p>
            <a:pPr marL="488950" indent="-476884">
              <a:lnSpc>
                <a:spcPts val="3180"/>
              </a:lnSpc>
              <a:buAutoNum type="arabicPeriod"/>
              <a:tabLst>
                <a:tab pos="488950" algn="l"/>
                <a:tab pos="489584" algn="l"/>
              </a:tabLst>
            </a:pPr>
            <a:r>
              <a:rPr sz="2700" dirty="0">
                <a:latin typeface="Arial MT"/>
                <a:cs typeface="Arial MT"/>
              </a:rPr>
              <a:t>avvisare i </a:t>
            </a:r>
            <a:r>
              <a:rPr sz="2700" spc="-5" dirty="0">
                <a:latin typeface="Arial MT"/>
                <a:cs typeface="Arial MT"/>
              </a:rPr>
              <a:t>sistemi</a:t>
            </a:r>
            <a:r>
              <a:rPr sz="2700" dirty="0">
                <a:latin typeface="Arial MT"/>
                <a:cs typeface="Arial MT"/>
              </a:rPr>
              <a:t> </a:t>
            </a:r>
            <a:r>
              <a:rPr sz="2700" spc="-5" dirty="0">
                <a:latin typeface="Arial MT"/>
                <a:cs typeface="Arial MT"/>
              </a:rPr>
              <a:t>esterni</a:t>
            </a:r>
            <a:r>
              <a:rPr sz="2700" dirty="0">
                <a:latin typeface="Arial MT"/>
                <a:cs typeface="Arial MT"/>
              </a:rPr>
              <a:t> dell’emergenza </a:t>
            </a:r>
            <a:r>
              <a:rPr sz="2700" spc="-5" dirty="0">
                <a:latin typeface="Arial MT"/>
                <a:cs typeface="Arial MT"/>
              </a:rPr>
              <a:t>sanitaria</a:t>
            </a:r>
            <a:r>
              <a:rPr sz="2700" dirty="0">
                <a:latin typeface="Arial MT"/>
                <a:cs typeface="Arial MT"/>
              </a:rPr>
              <a:t> </a:t>
            </a:r>
            <a:r>
              <a:rPr sz="2700" spc="-35" dirty="0">
                <a:latin typeface="Arial MT"/>
                <a:cs typeface="Arial MT"/>
              </a:rPr>
              <a:t>(112).</a:t>
            </a:r>
            <a:endParaRPr sz="2700" dirty="0">
              <a:latin typeface="Arial MT"/>
              <a:cs typeface="Arial MT"/>
            </a:endParaRPr>
          </a:p>
          <a:p>
            <a:pPr marL="488950" indent="-476884">
              <a:lnSpc>
                <a:spcPct val="100000"/>
              </a:lnSpc>
              <a:spcBef>
                <a:spcPts val="380"/>
              </a:spcBef>
              <a:buAutoNum type="arabicPeriod"/>
              <a:tabLst>
                <a:tab pos="488950" algn="l"/>
                <a:tab pos="489584" algn="l"/>
              </a:tabLst>
            </a:pPr>
            <a:r>
              <a:rPr sz="2700" spc="-5" dirty="0">
                <a:latin typeface="Arial MT"/>
                <a:cs typeface="Arial MT"/>
              </a:rPr>
              <a:t>fare</a:t>
            </a:r>
            <a:r>
              <a:rPr sz="2700" spc="5" dirty="0">
                <a:latin typeface="Arial MT"/>
                <a:cs typeface="Arial MT"/>
              </a:rPr>
              <a:t> </a:t>
            </a:r>
            <a:r>
              <a:rPr sz="2700" dirty="0">
                <a:latin typeface="Arial MT"/>
                <a:cs typeface="Arial MT"/>
              </a:rPr>
              <a:t>da</a:t>
            </a:r>
            <a:r>
              <a:rPr sz="2700" spc="10" dirty="0">
                <a:latin typeface="Arial MT"/>
                <a:cs typeface="Arial MT"/>
              </a:rPr>
              <a:t> </a:t>
            </a:r>
            <a:r>
              <a:rPr sz="2700" spc="-5" dirty="0">
                <a:latin typeface="Arial MT"/>
                <a:cs typeface="Arial MT"/>
              </a:rPr>
              <a:t>tramite</a:t>
            </a:r>
            <a:r>
              <a:rPr sz="2700" spc="10" dirty="0">
                <a:latin typeface="Arial MT"/>
                <a:cs typeface="Arial MT"/>
              </a:rPr>
              <a:t> </a:t>
            </a:r>
            <a:r>
              <a:rPr sz="2700" dirty="0">
                <a:latin typeface="Arial MT"/>
                <a:cs typeface="Arial MT"/>
              </a:rPr>
              <a:t>con</a:t>
            </a:r>
            <a:r>
              <a:rPr sz="2700" spc="10" dirty="0">
                <a:latin typeface="Arial MT"/>
                <a:cs typeface="Arial MT"/>
              </a:rPr>
              <a:t> </a:t>
            </a:r>
            <a:r>
              <a:rPr sz="2700" dirty="0">
                <a:latin typeface="Arial MT"/>
                <a:cs typeface="Arial MT"/>
              </a:rPr>
              <a:t>i</a:t>
            </a:r>
            <a:r>
              <a:rPr sz="2700" spc="10" dirty="0">
                <a:latin typeface="Arial MT"/>
                <a:cs typeface="Arial MT"/>
              </a:rPr>
              <a:t> </a:t>
            </a:r>
            <a:r>
              <a:rPr sz="2700" spc="-5" dirty="0">
                <a:latin typeface="Arial MT"/>
                <a:cs typeface="Arial MT"/>
              </a:rPr>
              <a:t>soccorritori</a:t>
            </a:r>
            <a:r>
              <a:rPr sz="2700" spc="10" dirty="0">
                <a:latin typeface="Arial MT"/>
                <a:cs typeface="Arial MT"/>
              </a:rPr>
              <a:t> </a:t>
            </a:r>
            <a:r>
              <a:rPr sz="2700" spc="-5" dirty="0">
                <a:latin typeface="Arial MT"/>
                <a:cs typeface="Arial MT"/>
              </a:rPr>
              <a:t>“professionisti”.</a:t>
            </a:r>
            <a:endParaRPr sz="2700" dirty="0">
              <a:latin typeface="Arial MT"/>
              <a:cs typeface="Arial MT"/>
            </a:endParaRP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1147" y="0"/>
            <a:ext cx="8751570" cy="2334260"/>
          </a:xfrm>
          <a:prstGeom prst="rect">
            <a:avLst/>
          </a:prstGeom>
        </p:spPr>
        <p:txBody>
          <a:bodyPr vert="horz" wrap="square" lIns="0" tIns="209550" rIns="0" bIns="0" rtlCol="0">
            <a:spAutoFit/>
          </a:bodyPr>
          <a:lstStyle/>
          <a:p>
            <a:pPr marR="182880" algn="ctr">
              <a:lnSpc>
                <a:spcPct val="100000"/>
              </a:lnSpc>
              <a:spcBef>
                <a:spcPts val="1650"/>
              </a:spcBef>
            </a:pPr>
            <a:r>
              <a:rPr sz="4400" b="1" spc="-5" dirty="0">
                <a:solidFill>
                  <a:srgbClr val="339966"/>
                </a:solidFill>
                <a:latin typeface="Arial"/>
                <a:cs typeface="Arial"/>
              </a:rPr>
              <a:t>LA</a:t>
            </a:r>
            <a:r>
              <a:rPr sz="4400" b="1" spc="-200" dirty="0">
                <a:solidFill>
                  <a:srgbClr val="339966"/>
                </a:solidFill>
                <a:latin typeface="Arial"/>
                <a:cs typeface="Arial"/>
              </a:rPr>
              <a:t> </a:t>
            </a:r>
            <a:r>
              <a:rPr sz="4400" b="1" spc="-5" dirty="0">
                <a:solidFill>
                  <a:srgbClr val="339966"/>
                </a:solidFill>
                <a:latin typeface="Arial"/>
                <a:cs typeface="Arial"/>
              </a:rPr>
              <a:t>VITTIMA</a:t>
            </a:r>
            <a:endParaRPr sz="4400">
              <a:latin typeface="Arial"/>
              <a:cs typeface="Arial"/>
            </a:endParaRPr>
          </a:p>
          <a:p>
            <a:pPr marL="3211195" marR="5080" indent="-3199130">
              <a:lnSpc>
                <a:spcPts val="4510"/>
              </a:lnSpc>
              <a:spcBef>
                <a:spcPts val="2340"/>
              </a:spcBef>
              <a:tabLst>
                <a:tab pos="3397250" algn="l"/>
                <a:tab pos="5323840" algn="l"/>
                <a:tab pos="7713980" algn="l"/>
              </a:tabLst>
            </a:pPr>
            <a:r>
              <a:rPr sz="4400" b="1" spc="-245" dirty="0">
                <a:solidFill>
                  <a:srgbClr val="002F8C"/>
                </a:solidFill>
                <a:latin typeface="Arial"/>
                <a:cs typeface="Arial"/>
              </a:rPr>
              <a:t>L</a:t>
            </a:r>
            <a:r>
              <a:rPr sz="4400" b="1" spc="-5" dirty="0">
                <a:solidFill>
                  <a:srgbClr val="002F8C"/>
                </a:solidFill>
                <a:latin typeface="Arial"/>
                <a:cs typeface="Arial"/>
              </a:rPr>
              <a:t>’</a:t>
            </a:r>
            <a:r>
              <a:rPr sz="4400" b="1" dirty="0">
                <a:solidFill>
                  <a:srgbClr val="002F8C"/>
                </a:solidFill>
                <a:latin typeface="Arial"/>
                <a:cs typeface="Arial"/>
              </a:rPr>
              <a:t>a</a:t>
            </a:r>
            <a:r>
              <a:rPr sz="4400" b="1" spc="-5" dirty="0">
                <a:solidFill>
                  <a:srgbClr val="002F8C"/>
                </a:solidFill>
                <a:latin typeface="Arial"/>
                <a:cs typeface="Arial"/>
              </a:rPr>
              <a:t>iu</a:t>
            </a:r>
            <a:r>
              <a:rPr sz="4400" b="1" dirty="0">
                <a:solidFill>
                  <a:srgbClr val="002F8C"/>
                </a:solidFill>
                <a:latin typeface="Arial"/>
                <a:cs typeface="Arial"/>
              </a:rPr>
              <a:t>to</a:t>
            </a:r>
            <a:r>
              <a:rPr sz="4400" b="1" spc="-5" dirty="0">
                <a:solidFill>
                  <a:srgbClr val="002F8C"/>
                </a:solidFill>
                <a:latin typeface="Arial"/>
                <a:cs typeface="Arial"/>
              </a:rPr>
              <a:t> d</a:t>
            </a:r>
            <a:r>
              <a:rPr sz="4400" b="1" dirty="0">
                <a:solidFill>
                  <a:srgbClr val="002F8C"/>
                </a:solidFill>
                <a:latin typeface="Arial"/>
                <a:cs typeface="Arial"/>
              </a:rPr>
              <a:t>eve	essere	</a:t>
            </a:r>
            <a:r>
              <a:rPr sz="4400" b="1" spc="-5" dirty="0">
                <a:solidFill>
                  <a:srgbClr val="002F8C"/>
                </a:solidFill>
                <a:latin typeface="Arial"/>
                <a:cs typeface="Arial"/>
              </a:rPr>
              <a:t>o</a:t>
            </a:r>
            <a:r>
              <a:rPr sz="4400" b="1" dirty="0">
                <a:solidFill>
                  <a:srgbClr val="002F8C"/>
                </a:solidFill>
                <a:latin typeface="Arial"/>
                <a:cs typeface="Arial"/>
              </a:rPr>
              <a:t>fferto</a:t>
            </a:r>
            <a:r>
              <a:rPr sz="4400" b="1" spc="-5" dirty="0">
                <a:solidFill>
                  <a:srgbClr val="002F8C"/>
                </a:solidFill>
                <a:latin typeface="Arial"/>
                <a:cs typeface="Arial"/>
              </a:rPr>
              <a:t> </a:t>
            </a:r>
            <a:r>
              <a:rPr sz="4400" b="1" dirty="0">
                <a:solidFill>
                  <a:srgbClr val="002F8C"/>
                </a:solidFill>
                <a:latin typeface="Arial"/>
                <a:cs typeface="Arial"/>
              </a:rPr>
              <a:t>e	</a:t>
            </a:r>
            <a:r>
              <a:rPr sz="4400" b="1" spc="-5" dirty="0">
                <a:solidFill>
                  <a:srgbClr val="002F8C"/>
                </a:solidFill>
                <a:latin typeface="Arial"/>
                <a:cs typeface="Arial"/>
              </a:rPr>
              <a:t>no</a:t>
            </a:r>
            <a:r>
              <a:rPr sz="4400" b="1" dirty="0">
                <a:solidFill>
                  <a:srgbClr val="002F8C"/>
                </a:solidFill>
                <a:latin typeface="Arial"/>
                <a:cs typeface="Arial"/>
              </a:rPr>
              <a:t>n  </a:t>
            </a:r>
            <a:r>
              <a:rPr sz="4400" b="1" spc="-5" dirty="0">
                <a:solidFill>
                  <a:srgbClr val="002F8C"/>
                </a:solidFill>
                <a:latin typeface="Arial"/>
                <a:cs typeface="Arial"/>
              </a:rPr>
              <a:t>imposto.</a:t>
            </a:r>
            <a:endParaRPr sz="4400">
              <a:latin typeface="Arial"/>
              <a:cs typeface="Arial"/>
            </a:endParaRPr>
          </a:p>
        </p:txBody>
      </p:sp>
      <p:pic>
        <p:nvPicPr>
          <p:cNvPr id="3" name="object 3"/>
          <p:cNvPicPr/>
          <p:nvPr/>
        </p:nvPicPr>
        <p:blipFill>
          <a:blip r:embed="rId2" cstate="print"/>
          <a:stretch>
            <a:fillRect/>
          </a:stretch>
        </p:blipFill>
        <p:spPr>
          <a:xfrm>
            <a:off x="6118225" y="2100262"/>
            <a:ext cx="2619375" cy="1743075"/>
          </a:xfrm>
          <a:prstGeom prst="rect">
            <a:avLst/>
          </a:prstGeom>
        </p:spPr>
      </p:pic>
      <p:pic>
        <p:nvPicPr>
          <p:cNvPr id="4" name="object 4"/>
          <p:cNvPicPr/>
          <p:nvPr/>
        </p:nvPicPr>
        <p:blipFill>
          <a:blip r:embed="rId3" cstate="print"/>
          <a:stretch>
            <a:fillRect/>
          </a:stretch>
        </p:blipFill>
        <p:spPr>
          <a:xfrm>
            <a:off x="452437" y="2991041"/>
            <a:ext cx="2619375" cy="1743075"/>
          </a:xfrm>
          <a:prstGeom prst="rect">
            <a:avLst/>
          </a:prstGeom>
        </p:spPr>
      </p:pic>
      <p:sp>
        <p:nvSpPr>
          <p:cNvPr id="5" name="object 5"/>
          <p:cNvSpPr txBox="1"/>
          <p:nvPr/>
        </p:nvSpPr>
        <p:spPr>
          <a:xfrm>
            <a:off x="281136" y="5008677"/>
            <a:ext cx="8100695" cy="1269365"/>
          </a:xfrm>
          <a:prstGeom prst="rect">
            <a:avLst/>
          </a:prstGeom>
        </p:spPr>
        <p:txBody>
          <a:bodyPr vert="horz" wrap="square" lIns="0" tIns="113030" rIns="0" bIns="0" rtlCol="0">
            <a:spAutoFit/>
          </a:bodyPr>
          <a:lstStyle/>
          <a:p>
            <a:pPr marL="2901315" marR="5080" indent="-2889250">
              <a:lnSpc>
                <a:spcPts val="4510"/>
              </a:lnSpc>
              <a:spcBef>
                <a:spcPts val="890"/>
              </a:spcBef>
              <a:tabLst>
                <a:tab pos="2124075" algn="l"/>
                <a:tab pos="4577715" algn="l"/>
                <a:tab pos="6658609" algn="l"/>
              </a:tabLst>
            </a:pPr>
            <a:r>
              <a:rPr sz="4400" b="1" dirty="0">
                <a:solidFill>
                  <a:srgbClr val="002F8C"/>
                </a:solidFill>
                <a:latin typeface="Arial"/>
                <a:cs typeface="Arial"/>
              </a:rPr>
              <a:t>E’</a:t>
            </a:r>
            <a:r>
              <a:rPr sz="4400" b="1" spc="-245" dirty="0">
                <a:solidFill>
                  <a:srgbClr val="002F8C"/>
                </a:solidFill>
                <a:latin typeface="Arial"/>
                <a:cs typeface="Arial"/>
              </a:rPr>
              <a:t> </a:t>
            </a:r>
            <a:r>
              <a:rPr sz="4400" b="1" spc="-5" dirty="0">
                <a:solidFill>
                  <a:srgbClr val="002F8C"/>
                </a:solidFill>
                <a:latin typeface="Arial"/>
                <a:cs typeface="Arial"/>
              </a:rPr>
              <a:t>bene	spiegare	ciò</a:t>
            </a:r>
            <a:r>
              <a:rPr sz="4400" b="1" spc="5" dirty="0">
                <a:solidFill>
                  <a:srgbClr val="002F8C"/>
                </a:solidFill>
                <a:latin typeface="Arial"/>
                <a:cs typeface="Arial"/>
              </a:rPr>
              <a:t> </a:t>
            </a:r>
            <a:r>
              <a:rPr sz="4400" b="1" spc="-5" dirty="0">
                <a:solidFill>
                  <a:srgbClr val="002F8C"/>
                </a:solidFill>
                <a:latin typeface="Arial"/>
                <a:cs typeface="Arial"/>
              </a:rPr>
              <a:t>che	</a:t>
            </a:r>
            <a:r>
              <a:rPr sz="4400" b="1" dirty="0">
                <a:solidFill>
                  <a:srgbClr val="002F8C"/>
                </a:solidFill>
                <a:latin typeface="Arial"/>
                <a:cs typeface="Arial"/>
              </a:rPr>
              <a:t>si</a:t>
            </a:r>
            <a:r>
              <a:rPr sz="4400" b="1" spc="-100" dirty="0">
                <a:solidFill>
                  <a:srgbClr val="002F8C"/>
                </a:solidFill>
                <a:latin typeface="Arial"/>
                <a:cs typeface="Arial"/>
              </a:rPr>
              <a:t> </a:t>
            </a:r>
            <a:r>
              <a:rPr sz="4400" b="1" dirty="0">
                <a:solidFill>
                  <a:srgbClr val="002F8C"/>
                </a:solidFill>
                <a:latin typeface="Arial"/>
                <a:cs typeface="Arial"/>
              </a:rPr>
              <a:t>sta </a:t>
            </a:r>
            <a:r>
              <a:rPr sz="4400" b="1" spc="-1210" dirty="0">
                <a:solidFill>
                  <a:srgbClr val="002F8C"/>
                </a:solidFill>
                <a:latin typeface="Arial"/>
                <a:cs typeface="Arial"/>
              </a:rPr>
              <a:t> </a:t>
            </a:r>
            <a:r>
              <a:rPr sz="4400" b="1" spc="-5" dirty="0">
                <a:solidFill>
                  <a:srgbClr val="002F8C"/>
                </a:solidFill>
                <a:latin typeface="Arial"/>
                <a:cs typeface="Arial"/>
              </a:rPr>
              <a:t>facendo.</a:t>
            </a:r>
            <a:endParaRPr sz="4400">
              <a:latin typeface="Arial"/>
              <a:cs typeface="Arial"/>
            </a:endParaRP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7951" y="1066800"/>
            <a:ext cx="8651240" cy="5073650"/>
          </a:xfrm>
          <a:prstGeom prst="rect">
            <a:avLst/>
          </a:prstGeom>
        </p:spPr>
        <p:txBody>
          <a:bodyPr vert="horz" wrap="square" lIns="0" tIns="43180" rIns="0" bIns="0" rtlCol="0">
            <a:spAutoFit/>
          </a:bodyPr>
          <a:lstStyle/>
          <a:p>
            <a:pPr marL="2560320" marR="3016250" indent="-1412875">
              <a:lnSpc>
                <a:spcPts val="3200"/>
              </a:lnSpc>
              <a:spcBef>
                <a:spcPts val="340"/>
              </a:spcBef>
            </a:pPr>
            <a:r>
              <a:rPr sz="2800" b="1" spc="-5" dirty="0">
                <a:solidFill>
                  <a:srgbClr val="002F8C"/>
                </a:solidFill>
                <a:latin typeface="Arial"/>
                <a:cs typeface="Arial"/>
              </a:rPr>
              <a:t>QUANDO </a:t>
            </a:r>
            <a:r>
              <a:rPr sz="2800" b="1" spc="-30" dirty="0">
                <a:solidFill>
                  <a:srgbClr val="002F8C"/>
                </a:solidFill>
                <a:latin typeface="Arial"/>
                <a:cs typeface="Arial"/>
              </a:rPr>
              <a:t>SPOSTARE </a:t>
            </a:r>
            <a:r>
              <a:rPr sz="2800" b="1" dirty="0">
                <a:solidFill>
                  <a:srgbClr val="002F8C"/>
                </a:solidFill>
                <a:latin typeface="Arial"/>
                <a:cs typeface="Arial"/>
              </a:rPr>
              <a:t>UNA </a:t>
            </a:r>
            <a:r>
              <a:rPr sz="2800" b="1" spc="-765" dirty="0">
                <a:solidFill>
                  <a:srgbClr val="002F8C"/>
                </a:solidFill>
                <a:latin typeface="Arial"/>
                <a:cs typeface="Arial"/>
              </a:rPr>
              <a:t> </a:t>
            </a:r>
            <a:r>
              <a:rPr sz="2800" b="1" spc="-5" dirty="0">
                <a:solidFill>
                  <a:srgbClr val="002F8C"/>
                </a:solidFill>
                <a:latin typeface="Arial"/>
                <a:cs typeface="Arial"/>
              </a:rPr>
              <a:t>VITTIMA?</a:t>
            </a:r>
            <a:endParaRPr sz="2800" dirty="0">
              <a:latin typeface="Arial"/>
              <a:cs typeface="Arial"/>
            </a:endParaRPr>
          </a:p>
          <a:p>
            <a:pPr>
              <a:lnSpc>
                <a:spcPct val="100000"/>
              </a:lnSpc>
            </a:pPr>
            <a:endParaRPr sz="3100" dirty="0">
              <a:latin typeface="Arial"/>
              <a:cs typeface="Arial"/>
            </a:endParaRPr>
          </a:p>
          <a:p>
            <a:pPr marL="938530" marR="172720" indent="-938530">
              <a:lnSpc>
                <a:spcPts val="2890"/>
              </a:lnSpc>
              <a:spcBef>
                <a:spcPts val="2155"/>
              </a:spcBef>
              <a:buSzPct val="98214"/>
              <a:buAutoNum type="arabicPeriod"/>
              <a:tabLst>
                <a:tab pos="938530" algn="l"/>
                <a:tab pos="939165" algn="l"/>
              </a:tabLst>
            </a:pPr>
            <a:r>
              <a:rPr sz="2800" dirty="0">
                <a:solidFill>
                  <a:srgbClr val="002F8C"/>
                </a:solidFill>
                <a:latin typeface="Arial MT"/>
                <a:cs typeface="Arial MT"/>
              </a:rPr>
              <a:t>il luogo </a:t>
            </a:r>
            <a:r>
              <a:rPr sz="2800" spc="-5" dirty="0">
                <a:solidFill>
                  <a:srgbClr val="002F8C"/>
                </a:solidFill>
                <a:latin typeface="Arial MT"/>
                <a:cs typeface="Arial MT"/>
              </a:rPr>
              <a:t>dell’evento </a:t>
            </a:r>
            <a:r>
              <a:rPr sz="2800" dirty="0">
                <a:solidFill>
                  <a:srgbClr val="002F8C"/>
                </a:solidFill>
                <a:latin typeface="Arial MT"/>
                <a:cs typeface="Arial MT"/>
              </a:rPr>
              <a:t>è</a:t>
            </a:r>
            <a:r>
              <a:rPr sz="2800" dirty="0">
                <a:solidFill>
                  <a:srgbClr val="FF2600"/>
                </a:solidFill>
                <a:latin typeface="Arial MT"/>
                <a:cs typeface="Arial MT"/>
              </a:rPr>
              <a:t> </a:t>
            </a:r>
            <a:r>
              <a:rPr sz="2800" i="1" u="heavy" dirty="0">
                <a:solidFill>
                  <a:srgbClr val="FF2600"/>
                </a:solidFill>
                <a:uFill>
                  <a:solidFill>
                    <a:srgbClr val="FF2600"/>
                  </a:solidFill>
                </a:uFill>
                <a:latin typeface="Arial"/>
                <a:cs typeface="Arial"/>
              </a:rPr>
              <a:t>pericoloso per la </a:t>
            </a:r>
            <a:r>
              <a:rPr sz="2800" i="1" u="heavy" spc="-5" dirty="0">
                <a:solidFill>
                  <a:srgbClr val="FF2600"/>
                </a:solidFill>
                <a:uFill>
                  <a:solidFill>
                    <a:srgbClr val="FF2600"/>
                  </a:solidFill>
                </a:uFill>
                <a:latin typeface="Arial"/>
                <a:cs typeface="Arial"/>
              </a:rPr>
              <a:t>vittima</a:t>
            </a:r>
            <a:r>
              <a:rPr sz="2800" spc="-5" dirty="0">
                <a:solidFill>
                  <a:srgbClr val="002F8C"/>
                </a:solidFill>
                <a:latin typeface="Arial MT"/>
                <a:cs typeface="Arial MT"/>
              </a:rPr>
              <a:t>, la </a:t>
            </a:r>
            <a:r>
              <a:rPr sz="2800" spc="-765" dirty="0">
                <a:solidFill>
                  <a:srgbClr val="002F8C"/>
                </a:solidFill>
                <a:latin typeface="Arial MT"/>
                <a:cs typeface="Arial MT"/>
              </a:rPr>
              <a:t> </a:t>
            </a:r>
            <a:r>
              <a:rPr sz="2800" dirty="0">
                <a:solidFill>
                  <a:srgbClr val="002F8C"/>
                </a:solidFill>
                <a:latin typeface="Arial MT"/>
                <a:cs typeface="Arial MT"/>
              </a:rPr>
              <a:t>quale rischierebbe di più a rimanere sul luogo </a:t>
            </a:r>
            <a:r>
              <a:rPr sz="2800" spc="5" dirty="0">
                <a:solidFill>
                  <a:srgbClr val="002F8C"/>
                </a:solidFill>
                <a:latin typeface="Arial MT"/>
                <a:cs typeface="Arial MT"/>
              </a:rPr>
              <a:t> </a:t>
            </a:r>
            <a:r>
              <a:rPr sz="2800" spc="-5" dirty="0">
                <a:solidFill>
                  <a:srgbClr val="002F8C"/>
                </a:solidFill>
                <a:latin typeface="Arial MT"/>
                <a:cs typeface="Arial MT"/>
              </a:rPr>
              <a:t>dell’incidente</a:t>
            </a:r>
            <a:r>
              <a:rPr sz="2800" dirty="0">
                <a:solidFill>
                  <a:srgbClr val="002F8C"/>
                </a:solidFill>
                <a:latin typeface="Arial MT"/>
                <a:cs typeface="Arial MT"/>
              </a:rPr>
              <a:t> o malore che ad essere </a:t>
            </a:r>
            <a:r>
              <a:rPr sz="2800" spc="-5" dirty="0">
                <a:solidFill>
                  <a:srgbClr val="002F8C"/>
                </a:solidFill>
                <a:latin typeface="Arial MT"/>
                <a:cs typeface="Arial MT"/>
              </a:rPr>
              <a:t>spostata;</a:t>
            </a:r>
            <a:endParaRPr sz="2800" dirty="0">
              <a:latin typeface="Arial MT"/>
              <a:cs typeface="Arial MT"/>
            </a:endParaRPr>
          </a:p>
          <a:p>
            <a:pPr marL="770890" indent="-758825" algn="just">
              <a:lnSpc>
                <a:spcPct val="100000"/>
              </a:lnSpc>
              <a:spcBef>
                <a:spcPts val="210"/>
              </a:spcBef>
              <a:buSzPct val="98214"/>
              <a:buAutoNum type="arabicPeriod"/>
              <a:tabLst>
                <a:tab pos="771525" algn="l"/>
              </a:tabLst>
            </a:pPr>
            <a:r>
              <a:rPr sz="2800" dirty="0">
                <a:solidFill>
                  <a:srgbClr val="002F8C"/>
                </a:solidFill>
                <a:latin typeface="Arial MT"/>
                <a:cs typeface="Arial MT"/>
              </a:rPr>
              <a:t>il luogo </a:t>
            </a:r>
            <a:r>
              <a:rPr sz="2800" spc="-5" dirty="0">
                <a:solidFill>
                  <a:srgbClr val="002F8C"/>
                </a:solidFill>
                <a:latin typeface="Arial MT"/>
                <a:cs typeface="Arial MT"/>
              </a:rPr>
              <a:t>dell’evento</a:t>
            </a:r>
            <a:r>
              <a:rPr sz="2800" dirty="0">
                <a:solidFill>
                  <a:srgbClr val="002F8C"/>
                </a:solidFill>
                <a:latin typeface="Arial MT"/>
                <a:cs typeface="Arial MT"/>
              </a:rPr>
              <a:t> è</a:t>
            </a:r>
            <a:r>
              <a:rPr sz="2800" spc="-5" dirty="0">
                <a:solidFill>
                  <a:srgbClr val="FF2600"/>
                </a:solidFill>
                <a:latin typeface="Arial MT"/>
                <a:cs typeface="Arial MT"/>
              </a:rPr>
              <a:t> </a:t>
            </a:r>
            <a:r>
              <a:rPr sz="2800" i="1" u="heavy" dirty="0">
                <a:solidFill>
                  <a:srgbClr val="FF2600"/>
                </a:solidFill>
                <a:uFill>
                  <a:solidFill>
                    <a:srgbClr val="FF2600"/>
                  </a:solidFill>
                </a:uFill>
                <a:latin typeface="Arial"/>
                <a:cs typeface="Arial"/>
              </a:rPr>
              <a:t>pericoloso per</a:t>
            </a:r>
            <a:r>
              <a:rPr sz="2800" i="1" u="heavy" spc="-5" dirty="0">
                <a:solidFill>
                  <a:srgbClr val="FF2600"/>
                </a:solidFill>
                <a:uFill>
                  <a:solidFill>
                    <a:srgbClr val="FF2600"/>
                  </a:solidFill>
                </a:uFill>
                <a:latin typeface="Arial"/>
                <a:cs typeface="Arial"/>
              </a:rPr>
              <a:t> </a:t>
            </a:r>
            <a:r>
              <a:rPr sz="2800" i="1" u="heavy" dirty="0">
                <a:solidFill>
                  <a:srgbClr val="FF2600"/>
                </a:solidFill>
                <a:uFill>
                  <a:solidFill>
                    <a:srgbClr val="FF2600"/>
                  </a:solidFill>
                </a:uFill>
                <a:latin typeface="Arial"/>
                <a:cs typeface="Arial"/>
              </a:rPr>
              <a:t>il </a:t>
            </a:r>
            <a:r>
              <a:rPr sz="2800" i="1" u="heavy" spc="-5" dirty="0">
                <a:solidFill>
                  <a:srgbClr val="FF2600"/>
                </a:solidFill>
                <a:uFill>
                  <a:solidFill>
                    <a:srgbClr val="FF2600"/>
                  </a:solidFill>
                </a:uFill>
                <a:latin typeface="Arial"/>
                <a:cs typeface="Arial"/>
              </a:rPr>
              <a:t>soccorritore</a:t>
            </a:r>
            <a:r>
              <a:rPr sz="2800" spc="-5" dirty="0">
                <a:solidFill>
                  <a:srgbClr val="002F8C"/>
                </a:solidFill>
                <a:latin typeface="Arial MT"/>
                <a:cs typeface="Arial MT"/>
              </a:rPr>
              <a:t>;</a:t>
            </a:r>
            <a:endParaRPr sz="2800" dirty="0">
              <a:latin typeface="Arial MT"/>
              <a:cs typeface="Arial MT"/>
            </a:endParaRPr>
          </a:p>
          <a:p>
            <a:pPr marL="889635" marR="122555" indent="-877569" algn="just">
              <a:lnSpc>
                <a:spcPts val="2890"/>
              </a:lnSpc>
              <a:spcBef>
                <a:spcPts val="720"/>
              </a:spcBef>
              <a:buSzPct val="98214"/>
              <a:buAutoNum type="arabicPeriod"/>
              <a:tabLst>
                <a:tab pos="890269" algn="l"/>
              </a:tabLst>
            </a:pPr>
            <a:r>
              <a:rPr sz="2800" dirty="0">
                <a:solidFill>
                  <a:srgbClr val="002F8C"/>
                </a:solidFill>
                <a:latin typeface="Arial MT"/>
                <a:cs typeface="Arial MT"/>
              </a:rPr>
              <a:t>la</a:t>
            </a:r>
            <a:r>
              <a:rPr sz="2800" spc="-10" dirty="0">
                <a:solidFill>
                  <a:srgbClr val="002F8C"/>
                </a:solidFill>
                <a:latin typeface="Arial MT"/>
                <a:cs typeface="Arial MT"/>
              </a:rPr>
              <a:t> </a:t>
            </a:r>
            <a:r>
              <a:rPr sz="2800" spc="-5" dirty="0">
                <a:solidFill>
                  <a:srgbClr val="002F8C"/>
                </a:solidFill>
                <a:latin typeface="Arial MT"/>
                <a:cs typeface="Arial MT"/>
              </a:rPr>
              <a:t>vittima</a:t>
            </a:r>
            <a:r>
              <a:rPr sz="2800" spc="-10" dirty="0">
                <a:solidFill>
                  <a:srgbClr val="002F8C"/>
                </a:solidFill>
                <a:latin typeface="Arial MT"/>
                <a:cs typeface="Arial MT"/>
              </a:rPr>
              <a:t> </a:t>
            </a:r>
            <a:r>
              <a:rPr sz="2800" dirty="0">
                <a:solidFill>
                  <a:srgbClr val="002F8C"/>
                </a:solidFill>
                <a:latin typeface="Arial MT"/>
                <a:cs typeface="Arial MT"/>
              </a:rPr>
              <a:t>deve</a:t>
            </a:r>
            <a:r>
              <a:rPr sz="2800" spc="-10" dirty="0">
                <a:solidFill>
                  <a:srgbClr val="002F8C"/>
                </a:solidFill>
                <a:latin typeface="Arial MT"/>
                <a:cs typeface="Arial MT"/>
              </a:rPr>
              <a:t> </a:t>
            </a:r>
            <a:r>
              <a:rPr sz="2800" dirty="0">
                <a:solidFill>
                  <a:srgbClr val="002F8C"/>
                </a:solidFill>
                <a:latin typeface="Arial MT"/>
                <a:cs typeface="Arial MT"/>
              </a:rPr>
              <a:t>essere</a:t>
            </a:r>
            <a:r>
              <a:rPr sz="2800" spc="-10" dirty="0">
                <a:solidFill>
                  <a:srgbClr val="002F8C"/>
                </a:solidFill>
                <a:latin typeface="Arial MT"/>
                <a:cs typeface="Arial MT"/>
              </a:rPr>
              <a:t> </a:t>
            </a:r>
            <a:r>
              <a:rPr sz="2800" dirty="0">
                <a:solidFill>
                  <a:srgbClr val="002F8C"/>
                </a:solidFill>
                <a:latin typeface="Arial MT"/>
                <a:cs typeface="Arial MT"/>
              </a:rPr>
              <a:t>messa</a:t>
            </a:r>
            <a:r>
              <a:rPr sz="2800" spc="-10" dirty="0">
                <a:solidFill>
                  <a:srgbClr val="002F8C"/>
                </a:solidFill>
                <a:latin typeface="Arial MT"/>
                <a:cs typeface="Arial MT"/>
              </a:rPr>
              <a:t> </a:t>
            </a:r>
            <a:r>
              <a:rPr sz="2800" dirty="0">
                <a:solidFill>
                  <a:srgbClr val="002F8C"/>
                </a:solidFill>
                <a:latin typeface="Arial MT"/>
                <a:cs typeface="Arial MT"/>
              </a:rPr>
              <a:t>in</a:t>
            </a:r>
            <a:r>
              <a:rPr sz="2800" spc="-10" dirty="0">
                <a:solidFill>
                  <a:srgbClr val="002F8C"/>
                </a:solidFill>
                <a:latin typeface="Arial MT"/>
                <a:cs typeface="Arial MT"/>
              </a:rPr>
              <a:t> </a:t>
            </a:r>
            <a:r>
              <a:rPr sz="2800" dirty="0">
                <a:solidFill>
                  <a:srgbClr val="002F8C"/>
                </a:solidFill>
                <a:latin typeface="Arial MT"/>
                <a:cs typeface="Arial MT"/>
              </a:rPr>
              <a:t>una</a:t>
            </a:r>
            <a:r>
              <a:rPr sz="2800" spc="-15" dirty="0">
                <a:solidFill>
                  <a:srgbClr val="FF2600"/>
                </a:solidFill>
                <a:latin typeface="Arial MT"/>
                <a:cs typeface="Arial MT"/>
              </a:rPr>
              <a:t> </a:t>
            </a:r>
            <a:r>
              <a:rPr sz="2800" i="1" u="heavy" dirty="0">
                <a:solidFill>
                  <a:srgbClr val="FF2600"/>
                </a:solidFill>
                <a:uFill>
                  <a:solidFill>
                    <a:srgbClr val="FF2600"/>
                  </a:solidFill>
                </a:uFill>
                <a:latin typeface="Arial"/>
                <a:cs typeface="Arial"/>
              </a:rPr>
              <a:t>posizione</a:t>
            </a:r>
            <a:r>
              <a:rPr sz="2800" i="1" u="heavy" spc="-5" dirty="0">
                <a:solidFill>
                  <a:srgbClr val="FF2600"/>
                </a:solidFill>
                <a:uFill>
                  <a:solidFill>
                    <a:srgbClr val="FF2600"/>
                  </a:solidFill>
                </a:uFill>
                <a:latin typeface="Arial"/>
                <a:cs typeface="Arial"/>
              </a:rPr>
              <a:t> </a:t>
            </a:r>
            <a:r>
              <a:rPr sz="2800" i="1" u="heavy" dirty="0">
                <a:solidFill>
                  <a:srgbClr val="FF2600"/>
                </a:solidFill>
                <a:uFill>
                  <a:solidFill>
                    <a:srgbClr val="FF2600"/>
                  </a:solidFill>
                </a:uFill>
                <a:latin typeface="Arial"/>
                <a:cs typeface="Arial"/>
              </a:rPr>
              <a:t>in </a:t>
            </a:r>
            <a:r>
              <a:rPr sz="2800" i="1" spc="-770" dirty="0">
                <a:solidFill>
                  <a:srgbClr val="FF2600"/>
                </a:solidFill>
                <a:latin typeface="Arial"/>
                <a:cs typeface="Arial"/>
              </a:rPr>
              <a:t> </a:t>
            </a:r>
            <a:r>
              <a:rPr sz="2800" i="1" u="heavy" dirty="0">
                <a:solidFill>
                  <a:srgbClr val="FF2600"/>
                </a:solidFill>
                <a:uFill>
                  <a:solidFill>
                    <a:srgbClr val="FF2600"/>
                  </a:solidFill>
                </a:uFill>
                <a:latin typeface="Arial"/>
                <a:cs typeface="Arial"/>
              </a:rPr>
              <a:t>cui</a:t>
            </a:r>
            <a:r>
              <a:rPr sz="2800" i="1" u="heavy" spc="-20" dirty="0">
                <a:solidFill>
                  <a:srgbClr val="FF2600"/>
                </a:solidFill>
                <a:uFill>
                  <a:solidFill>
                    <a:srgbClr val="FF2600"/>
                  </a:solidFill>
                </a:uFill>
                <a:latin typeface="Arial"/>
                <a:cs typeface="Arial"/>
              </a:rPr>
              <a:t> </a:t>
            </a:r>
            <a:r>
              <a:rPr sz="2800" i="1" u="heavy" dirty="0">
                <a:solidFill>
                  <a:srgbClr val="FF2600"/>
                </a:solidFill>
                <a:uFill>
                  <a:solidFill>
                    <a:srgbClr val="FF2600"/>
                  </a:solidFill>
                </a:uFill>
                <a:latin typeface="Arial"/>
                <a:cs typeface="Arial"/>
              </a:rPr>
              <a:t>sia</a:t>
            </a:r>
            <a:r>
              <a:rPr sz="2800" i="1" u="heavy" spc="-15" dirty="0">
                <a:solidFill>
                  <a:srgbClr val="FF2600"/>
                </a:solidFill>
                <a:uFill>
                  <a:solidFill>
                    <a:srgbClr val="FF2600"/>
                  </a:solidFill>
                </a:uFill>
                <a:latin typeface="Arial"/>
                <a:cs typeface="Arial"/>
              </a:rPr>
              <a:t> </a:t>
            </a:r>
            <a:r>
              <a:rPr sz="2800" i="1" u="heavy" dirty="0">
                <a:solidFill>
                  <a:srgbClr val="FF2600"/>
                </a:solidFill>
                <a:uFill>
                  <a:solidFill>
                    <a:srgbClr val="FF2600"/>
                  </a:solidFill>
                </a:uFill>
                <a:latin typeface="Arial"/>
                <a:cs typeface="Arial"/>
              </a:rPr>
              <a:t>possibile</a:t>
            </a:r>
            <a:r>
              <a:rPr sz="2800" i="1" u="heavy" spc="-15" dirty="0">
                <a:solidFill>
                  <a:srgbClr val="FF2600"/>
                </a:solidFill>
                <a:uFill>
                  <a:solidFill>
                    <a:srgbClr val="FF2600"/>
                  </a:solidFill>
                </a:uFill>
                <a:latin typeface="Arial"/>
                <a:cs typeface="Arial"/>
              </a:rPr>
              <a:t> </a:t>
            </a:r>
            <a:r>
              <a:rPr sz="2800" i="1" u="heavy" dirty="0">
                <a:solidFill>
                  <a:srgbClr val="FF2600"/>
                </a:solidFill>
                <a:uFill>
                  <a:solidFill>
                    <a:srgbClr val="FF2600"/>
                  </a:solidFill>
                </a:uFill>
                <a:latin typeface="Arial"/>
                <a:cs typeface="Arial"/>
              </a:rPr>
              <a:t>eseguire</a:t>
            </a:r>
            <a:r>
              <a:rPr sz="2800" i="1" u="heavy" spc="-20" dirty="0">
                <a:solidFill>
                  <a:srgbClr val="FF2600"/>
                </a:solidFill>
                <a:uFill>
                  <a:solidFill>
                    <a:srgbClr val="FF2600"/>
                  </a:solidFill>
                </a:uFill>
                <a:latin typeface="Arial"/>
                <a:cs typeface="Arial"/>
              </a:rPr>
              <a:t> </a:t>
            </a:r>
            <a:r>
              <a:rPr sz="2800" i="1" u="heavy" dirty="0">
                <a:solidFill>
                  <a:srgbClr val="FF2600"/>
                </a:solidFill>
                <a:uFill>
                  <a:solidFill>
                    <a:srgbClr val="FF2600"/>
                  </a:solidFill>
                </a:uFill>
                <a:latin typeface="Arial"/>
                <a:cs typeface="Arial"/>
              </a:rPr>
              <a:t>la</a:t>
            </a:r>
            <a:r>
              <a:rPr sz="2800" i="1" u="heavy" spc="-15" dirty="0">
                <a:solidFill>
                  <a:srgbClr val="FF2600"/>
                </a:solidFill>
                <a:uFill>
                  <a:solidFill>
                    <a:srgbClr val="FF2600"/>
                  </a:solidFill>
                </a:uFill>
                <a:latin typeface="Arial"/>
                <a:cs typeface="Arial"/>
              </a:rPr>
              <a:t> </a:t>
            </a:r>
            <a:r>
              <a:rPr sz="2800" i="1" u="heavy" dirty="0">
                <a:solidFill>
                  <a:srgbClr val="FF2600"/>
                </a:solidFill>
                <a:uFill>
                  <a:solidFill>
                    <a:srgbClr val="FF2600"/>
                  </a:solidFill>
                </a:uFill>
                <a:latin typeface="Arial"/>
                <a:cs typeface="Arial"/>
              </a:rPr>
              <a:t>rianimazione</a:t>
            </a:r>
            <a:r>
              <a:rPr sz="2800" i="1" u="heavy" spc="-15" dirty="0">
                <a:solidFill>
                  <a:srgbClr val="FF2600"/>
                </a:solidFill>
                <a:uFill>
                  <a:solidFill>
                    <a:srgbClr val="FF2600"/>
                  </a:solidFill>
                </a:uFill>
                <a:latin typeface="Arial"/>
                <a:cs typeface="Arial"/>
              </a:rPr>
              <a:t> </a:t>
            </a:r>
            <a:r>
              <a:rPr sz="2800" i="1" u="heavy" dirty="0">
                <a:solidFill>
                  <a:srgbClr val="FF2600"/>
                </a:solidFill>
                <a:uFill>
                  <a:solidFill>
                    <a:srgbClr val="FF2600"/>
                  </a:solidFill>
                </a:uFill>
                <a:latin typeface="Arial"/>
                <a:cs typeface="Arial"/>
              </a:rPr>
              <a:t>cardio- </a:t>
            </a:r>
            <a:r>
              <a:rPr sz="2800" i="1" spc="-770" dirty="0">
                <a:solidFill>
                  <a:srgbClr val="FF2600"/>
                </a:solidFill>
                <a:latin typeface="Arial"/>
                <a:cs typeface="Arial"/>
              </a:rPr>
              <a:t> </a:t>
            </a:r>
            <a:r>
              <a:rPr sz="2800" i="1" u="heavy" spc="-5" dirty="0">
                <a:solidFill>
                  <a:srgbClr val="FF2600"/>
                </a:solidFill>
                <a:uFill>
                  <a:solidFill>
                    <a:srgbClr val="FF2600"/>
                  </a:solidFill>
                </a:uFill>
                <a:latin typeface="Arial"/>
                <a:cs typeface="Arial"/>
              </a:rPr>
              <a:t>polmonare</a:t>
            </a:r>
            <a:r>
              <a:rPr sz="2800" spc="-5" dirty="0">
                <a:solidFill>
                  <a:srgbClr val="FF2600"/>
                </a:solidFill>
                <a:latin typeface="Arial MT"/>
                <a:cs typeface="Arial MT"/>
              </a:rPr>
              <a:t>,</a:t>
            </a:r>
            <a:r>
              <a:rPr sz="2800" dirty="0">
                <a:solidFill>
                  <a:srgbClr val="FF2600"/>
                </a:solidFill>
                <a:latin typeface="Arial MT"/>
                <a:cs typeface="Arial MT"/>
              </a:rPr>
              <a:t> </a:t>
            </a:r>
            <a:r>
              <a:rPr sz="2800" dirty="0">
                <a:solidFill>
                  <a:srgbClr val="002F8C"/>
                </a:solidFill>
                <a:latin typeface="Arial MT"/>
                <a:cs typeface="Arial MT"/>
              </a:rPr>
              <a:t>qualora il </a:t>
            </a:r>
            <a:r>
              <a:rPr sz="2800" spc="-5" dirty="0">
                <a:solidFill>
                  <a:srgbClr val="002F8C"/>
                </a:solidFill>
                <a:latin typeface="Arial MT"/>
                <a:cs typeface="Arial MT"/>
              </a:rPr>
              <a:t>soccorritore</a:t>
            </a:r>
            <a:r>
              <a:rPr sz="2800" dirty="0">
                <a:solidFill>
                  <a:srgbClr val="002F8C"/>
                </a:solidFill>
                <a:latin typeface="Arial MT"/>
                <a:cs typeface="Arial MT"/>
              </a:rPr>
              <a:t> decidesse di</a:t>
            </a:r>
            <a:endParaRPr sz="2800" dirty="0">
              <a:latin typeface="Arial MT"/>
              <a:cs typeface="Arial MT"/>
            </a:endParaRPr>
          </a:p>
          <a:p>
            <a:pPr marL="758825" algn="ctr">
              <a:lnSpc>
                <a:spcPts val="2635"/>
              </a:lnSpc>
            </a:pPr>
            <a:r>
              <a:rPr sz="2800" spc="-10" dirty="0">
                <a:solidFill>
                  <a:srgbClr val="002F8C"/>
                </a:solidFill>
                <a:latin typeface="Arial MT"/>
                <a:cs typeface="Arial MT"/>
              </a:rPr>
              <a:t>effettuarla</a:t>
            </a:r>
            <a:r>
              <a:rPr sz="2800" dirty="0">
                <a:solidFill>
                  <a:srgbClr val="002F8C"/>
                </a:solidFill>
                <a:latin typeface="Arial MT"/>
                <a:cs typeface="Arial MT"/>
              </a:rPr>
              <a:t> </a:t>
            </a:r>
            <a:r>
              <a:rPr sz="2800" spc="-5" dirty="0">
                <a:solidFill>
                  <a:srgbClr val="002F8C"/>
                </a:solidFill>
                <a:latin typeface="Arial MT"/>
                <a:cs typeface="Arial MT"/>
              </a:rPr>
              <a:t>nonostante</a:t>
            </a:r>
            <a:r>
              <a:rPr sz="2800" dirty="0">
                <a:solidFill>
                  <a:srgbClr val="002F8C"/>
                </a:solidFill>
                <a:latin typeface="Arial MT"/>
                <a:cs typeface="Arial MT"/>
              </a:rPr>
              <a:t> la presenza,</a:t>
            </a:r>
            <a:r>
              <a:rPr sz="2800" spc="-5" dirty="0">
                <a:solidFill>
                  <a:srgbClr val="002F8C"/>
                </a:solidFill>
                <a:latin typeface="Arial MT"/>
                <a:cs typeface="Arial MT"/>
              </a:rPr>
              <a:t> certa</a:t>
            </a:r>
            <a:r>
              <a:rPr sz="2800" dirty="0">
                <a:solidFill>
                  <a:srgbClr val="002F8C"/>
                </a:solidFill>
                <a:latin typeface="Arial MT"/>
                <a:cs typeface="Arial MT"/>
              </a:rPr>
              <a:t> o</a:t>
            </a:r>
            <a:endParaRPr sz="2800" dirty="0">
              <a:latin typeface="Arial MT"/>
              <a:cs typeface="Arial MT"/>
            </a:endParaRPr>
          </a:p>
          <a:p>
            <a:pPr marL="758190" algn="ctr">
              <a:lnSpc>
                <a:spcPts val="3125"/>
              </a:lnSpc>
            </a:pPr>
            <a:r>
              <a:rPr sz="2800" spc="-5" dirty="0">
                <a:solidFill>
                  <a:srgbClr val="002F8C"/>
                </a:solidFill>
                <a:latin typeface="Arial MT"/>
                <a:cs typeface="Arial MT"/>
              </a:rPr>
              <a:t>sospetta,</a:t>
            </a:r>
            <a:r>
              <a:rPr sz="2800" spc="-15" dirty="0">
                <a:solidFill>
                  <a:srgbClr val="002F8C"/>
                </a:solidFill>
                <a:latin typeface="Arial MT"/>
                <a:cs typeface="Arial MT"/>
              </a:rPr>
              <a:t> </a:t>
            </a:r>
            <a:r>
              <a:rPr sz="2800" dirty="0">
                <a:solidFill>
                  <a:srgbClr val="002F8C"/>
                </a:solidFill>
                <a:latin typeface="Arial MT"/>
                <a:cs typeface="Arial MT"/>
              </a:rPr>
              <a:t>di</a:t>
            </a:r>
            <a:r>
              <a:rPr sz="2800" spc="-10" dirty="0">
                <a:solidFill>
                  <a:srgbClr val="002F8C"/>
                </a:solidFill>
                <a:latin typeface="Arial MT"/>
                <a:cs typeface="Arial MT"/>
              </a:rPr>
              <a:t> </a:t>
            </a:r>
            <a:r>
              <a:rPr sz="2800" dirty="0">
                <a:solidFill>
                  <a:srgbClr val="002F8C"/>
                </a:solidFill>
                <a:latin typeface="Arial MT"/>
                <a:cs typeface="Arial MT"/>
              </a:rPr>
              <a:t>un</a:t>
            </a:r>
            <a:r>
              <a:rPr sz="2800" spc="-5" dirty="0">
                <a:solidFill>
                  <a:srgbClr val="002F8C"/>
                </a:solidFill>
                <a:latin typeface="Arial MT"/>
                <a:cs typeface="Arial MT"/>
              </a:rPr>
              <a:t> trauma.</a:t>
            </a:r>
            <a:endParaRPr sz="2800" dirty="0">
              <a:latin typeface="Arial MT"/>
              <a:cs typeface="Arial MT"/>
            </a:endParaRPr>
          </a:p>
        </p:txBody>
      </p:sp>
      <p:sp>
        <p:nvSpPr>
          <p:cNvPr id="3" name="object 3"/>
          <p:cNvSpPr txBox="1">
            <a:spLocks noGrp="1"/>
          </p:cNvSpPr>
          <p:nvPr>
            <p:ph type="title"/>
          </p:nvPr>
        </p:nvSpPr>
        <p:spPr>
          <a:xfrm>
            <a:off x="2875930" y="266142"/>
            <a:ext cx="3140075" cy="695960"/>
          </a:xfrm>
          <a:prstGeom prst="rect">
            <a:avLst/>
          </a:prstGeom>
        </p:spPr>
        <p:txBody>
          <a:bodyPr vert="horz" wrap="square" lIns="0" tIns="12700" rIns="0" bIns="0" rtlCol="0">
            <a:spAutoFit/>
          </a:bodyPr>
          <a:lstStyle/>
          <a:p>
            <a:pPr marL="12700">
              <a:lnSpc>
                <a:spcPct val="100000"/>
              </a:lnSpc>
              <a:spcBef>
                <a:spcPts val="100"/>
              </a:spcBef>
            </a:pPr>
            <a:r>
              <a:rPr sz="4400" b="1" spc="-5" dirty="0">
                <a:solidFill>
                  <a:srgbClr val="339966"/>
                </a:solidFill>
                <a:latin typeface="Arial"/>
                <a:cs typeface="Arial"/>
              </a:rPr>
              <a:t>LA</a:t>
            </a:r>
            <a:r>
              <a:rPr sz="4400" b="1" spc="-240" dirty="0">
                <a:solidFill>
                  <a:srgbClr val="339966"/>
                </a:solidFill>
                <a:latin typeface="Arial"/>
                <a:cs typeface="Arial"/>
              </a:rPr>
              <a:t> </a:t>
            </a:r>
            <a:r>
              <a:rPr sz="4400" b="1" spc="-5" dirty="0">
                <a:solidFill>
                  <a:srgbClr val="339966"/>
                </a:solidFill>
                <a:latin typeface="Arial"/>
                <a:cs typeface="Arial"/>
              </a:rPr>
              <a:t>VITTIMA</a:t>
            </a:r>
            <a:endParaRPr sz="4400">
              <a:latin typeface="Arial"/>
              <a:cs typeface="Arial"/>
            </a:endParaRPr>
          </a:p>
        </p:txBody>
      </p:sp>
      <p:pic>
        <p:nvPicPr>
          <p:cNvPr id="4" name="object 4"/>
          <p:cNvPicPr/>
          <p:nvPr/>
        </p:nvPicPr>
        <p:blipFill>
          <a:blip r:embed="rId3" cstate="print"/>
          <a:stretch>
            <a:fillRect/>
          </a:stretch>
        </p:blipFill>
        <p:spPr>
          <a:xfrm>
            <a:off x="6058855" y="298469"/>
            <a:ext cx="2808287" cy="2103437"/>
          </a:xfrm>
          <a:prstGeom prst="rect">
            <a:avLst/>
          </a:prstGeom>
        </p:spPr>
      </p:pic>
      <p:pic>
        <p:nvPicPr>
          <p:cNvPr id="5" name="object 5"/>
          <p:cNvPicPr/>
          <p:nvPr/>
        </p:nvPicPr>
        <p:blipFill>
          <a:blip r:embed="rId4" cstate="print"/>
          <a:stretch>
            <a:fillRect/>
          </a:stretch>
        </p:blipFill>
        <p:spPr>
          <a:xfrm>
            <a:off x="0" y="53553"/>
            <a:ext cx="1371600" cy="1013248"/>
          </a:xfrm>
          <a:prstGeom prst="rect">
            <a:avLst/>
          </a:prstGeom>
        </p:spPr>
      </p:pic>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43000" y="3810000"/>
            <a:ext cx="6781800" cy="2457450"/>
          </a:xfrm>
          <a:prstGeom prst="rect">
            <a:avLst/>
          </a:prstGeom>
        </p:spPr>
      </p:pic>
      <p:sp>
        <p:nvSpPr>
          <p:cNvPr id="3" name="object 3"/>
          <p:cNvSpPr txBox="1">
            <a:spLocks noGrp="1"/>
          </p:cNvSpPr>
          <p:nvPr>
            <p:ph type="title"/>
          </p:nvPr>
        </p:nvSpPr>
        <p:spPr>
          <a:xfrm>
            <a:off x="864133" y="0"/>
            <a:ext cx="7454900" cy="695960"/>
          </a:xfrm>
          <a:prstGeom prst="rect">
            <a:avLst/>
          </a:prstGeom>
        </p:spPr>
        <p:txBody>
          <a:bodyPr vert="horz" wrap="square" lIns="0" tIns="12700" rIns="0" bIns="0" rtlCol="0">
            <a:spAutoFit/>
          </a:bodyPr>
          <a:lstStyle/>
          <a:p>
            <a:pPr marL="12700">
              <a:lnSpc>
                <a:spcPct val="100000"/>
              </a:lnSpc>
              <a:spcBef>
                <a:spcPts val="100"/>
              </a:spcBef>
              <a:tabLst>
                <a:tab pos="3209925" algn="l"/>
              </a:tabLst>
            </a:pPr>
            <a:r>
              <a:rPr sz="4400" b="1" spc="-5" dirty="0">
                <a:solidFill>
                  <a:srgbClr val="339966"/>
                </a:solidFill>
                <a:latin typeface="Arial"/>
                <a:cs typeface="Arial"/>
              </a:rPr>
              <a:t>POSIZIONE	DELLA</a:t>
            </a:r>
            <a:r>
              <a:rPr sz="4400" b="1" spc="-229" dirty="0">
                <a:solidFill>
                  <a:srgbClr val="339966"/>
                </a:solidFill>
                <a:latin typeface="Arial"/>
                <a:cs typeface="Arial"/>
              </a:rPr>
              <a:t> </a:t>
            </a:r>
            <a:r>
              <a:rPr sz="4400" b="1" spc="-5" dirty="0">
                <a:solidFill>
                  <a:srgbClr val="339966"/>
                </a:solidFill>
                <a:latin typeface="Arial"/>
                <a:cs typeface="Arial"/>
              </a:rPr>
              <a:t>VITTIMA</a:t>
            </a:r>
            <a:endParaRPr sz="4400">
              <a:latin typeface="Arial"/>
              <a:cs typeface="Arial"/>
            </a:endParaRPr>
          </a:p>
        </p:txBody>
      </p:sp>
      <p:pic>
        <p:nvPicPr>
          <p:cNvPr id="4" name="object 4"/>
          <p:cNvPicPr/>
          <p:nvPr/>
        </p:nvPicPr>
        <p:blipFill>
          <a:blip r:embed="rId3" cstate="print"/>
          <a:stretch>
            <a:fillRect/>
          </a:stretch>
        </p:blipFill>
        <p:spPr>
          <a:xfrm>
            <a:off x="0" y="738572"/>
            <a:ext cx="1897062" cy="3540125"/>
          </a:xfrm>
          <a:prstGeom prst="rect">
            <a:avLst/>
          </a:prstGeom>
        </p:spPr>
      </p:pic>
      <p:pic>
        <p:nvPicPr>
          <p:cNvPr id="5" name="object 5"/>
          <p:cNvPicPr/>
          <p:nvPr/>
        </p:nvPicPr>
        <p:blipFill>
          <a:blip r:embed="rId4" cstate="print"/>
          <a:stretch>
            <a:fillRect/>
          </a:stretch>
        </p:blipFill>
        <p:spPr>
          <a:xfrm>
            <a:off x="4178305" y="914400"/>
            <a:ext cx="4933368" cy="2997706"/>
          </a:xfrm>
          <a:prstGeom prst="rect">
            <a:avLst/>
          </a:prstGeom>
        </p:spPr>
      </p:pic>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4495800" y="4117314"/>
            <a:ext cx="3810000" cy="2133600"/>
          </a:xfrm>
          <a:prstGeom prst="rect">
            <a:avLst/>
          </a:prstGeom>
        </p:spPr>
      </p:pic>
      <p:pic>
        <p:nvPicPr>
          <p:cNvPr id="4" name="object 4"/>
          <p:cNvPicPr/>
          <p:nvPr/>
        </p:nvPicPr>
        <p:blipFill>
          <a:blip r:embed="rId3" cstate="print"/>
          <a:stretch>
            <a:fillRect/>
          </a:stretch>
        </p:blipFill>
        <p:spPr>
          <a:xfrm>
            <a:off x="5155406" y="31728"/>
            <a:ext cx="3810000" cy="4259291"/>
          </a:xfrm>
          <a:prstGeom prst="rect">
            <a:avLst/>
          </a:prstGeom>
        </p:spPr>
      </p:pic>
      <p:pic>
        <p:nvPicPr>
          <p:cNvPr id="5" name="object 5"/>
          <p:cNvPicPr/>
          <p:nvPr/>
        </p:nvPicPr>
        <p:blipFill>
          <a:blip r:embed="rId4" cstate="print"/>
          <a:stretch>
            <a:fillRect/>
          </a:stretch>
        </p:blipFill>
        <p:spPr>
          <a:xfrm>
            <a:off x="457200" y="2438400"/>
            <a:ext cx="2831938" cy="3504873"/>
          </a:xfrm>
          <a:prstGeom prst="rect">
            <a:avLst/>
          </a:prstGeom>
        </p:spPr>
      </p:pic>
      <p:pic>
        <p:nvPicPr>
          <p:cNvPr id="6" name="object 6"/>
          <p:cNvPicPr/>
          <p:nvPr/>
        </p:nvPicPr>
        <p:blipFill>
          <a:blip r:embed="rId5" cstate="print"/>
          <a:stretch>
            <a:fillRect/>
          </a:stretch>
        </p:blipFill>
        <p:spPr>
          <a:xfrm>
            <a:off x="159666" y="180704"/>
            <a:ext cx="4719354" cy="2133600"/>
          </a:xfrm>
          <a:prstGeom prst="rect">
            <a:avLst/>
          </a:prstGeom>
        </p:spPr>
      </p:pic>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26182" y="643259"/>
            <a:ext cx="5966460" cy="1565275"/>
          </a:xfrm>
          <a:prstGeom prst="rect">
            <a:avLst/>
          </a:prstGeom>
        </p:spPr>
        <p:txBody>
          <a:bodyPr vert="horz" wrap="square" lIns="0" tIns="43180" rIns="0" bIns="0" rtlCol="0">
            <a:spAutoFit/>
          </a:bodyPr>
          <a:lstStyle/>
          <a:p>
            <a:pPr marL="2439670" marR="5080" indent="-2427605">
              <a:lnSpc>
                <a:spcPts val="3200"/>
              </a:lnSpc>
              <a:spcBef>
                <a:spcPts val="340"/>
              </a:spcBef>
            </a:pPr>
            <a:r>
              <a:rPr sz="2800" b="1" spc="-5" dirty="0">
                <a:solidFill>
                  <a:srgbClr val="002F8C"/>
                </a:solidFill>
                <a:latin typeface="Arial"/>
                <a:cs typeface="Arial"/>
              </a:rPr>
              <a:t>IL</a:t>
            </a:r>
            <a:r>
              <a:rPr sz="2800" b="1" spc="-70" dirty="0">
                <a:solidFill>
                  <a:srgbClr val="002F8C"/>
                </a:solidFill>
                <a:latin typeface="Arial"/>
                <a:cs typeface="Arial"/>
              </a:rPr>
              <a:t> </a:t>
            </a:r>
            <a:r>
              <a:rPr sz="2800" b="1" spc="-5" dirty="0">
                <a:solidFill>
                  <a:srgbClr val="002F8C"/>
                </a:solidFill>
                <a:latin typeface="Arial"/>
                <a:cs typeface="Arial"/>
              </a:rPr>
              <a:t>SOCCORSO</a:t>
            </a:r>
            <a:r>
              <a:rPr sz="2800" b="1" spc="-15" dirty="0">
                <a:solidFill>
                  <a:srgbClr val="002F8C"/>
                </a:solidFill>
                <a:latin typeface="Arial"/>
                <a:cs typeface="Arial"/>
              </a:rPr>
              <a:t> </a:t>
            </a:r>
            <a:r>
              <a:rPr sz="2800" b="1" spc="-5" dirty="0">
                <a:solidFill>
                  <a:srgbClr val="002F8C"/>
                </a:solidFill>
                <a:latin typeface="Arial"/>
                <a:cs typeface="Arial"/>
              </a:rPr>
              <a:t>PROCEDE</a:t>
            </a:r>
            <a:r>
              <a:rPr sz="2800" b="1" spc="-10" dirty="0">
                <a:solidFill>
                  <a:srgbClr val="002F8C"/>
                </a:solidFill>
                <a:latin typeface="Arial"/>
                <a:cs typeface="Arial"/>
              </a:rPr>
              <a:t> </a:t>
            </a:r>
            <a:r>
              <a:rPr sz="2800" b="1" dirty="0">
                <a:solidFill>
                  <a:srgbClr val="002F8C"/>
                </a:solidFill>
                <a:latin typeface="Arial"/>
                <a:cs typeface="Arial"/>
              </a:rPr>
              <a:t>SEMPRE </a:t>
            </a:r>
            <a:r>
              <a:rPr sz="2800" b="1" spc="-765" dirty="0">
                <a:solidFill>
                  <a:srgbClr val="002F8C"/>
                </a:solidFill>
                <a:latin typeface="Arial"/>
                <a:cs typeface="Arial"/>
              </a:rPr>
              <a:t> </a:t>
            </a:r>
            <a:r>
              <a:rPr sz="2800" b="1" dirty="0">
                <a:solidFill>
                  <a:srgbClr val="002F8C"/>
                </a:solidFill>
                <a:latin typeface="Arial"/>
                <a:cs typeface="Arial"/>
              </a:rPr>
              <a:t>PER…</a:t>
            </a:r>
            <a:endParaRPr sz="2800">
              <a:latin typeface="Arial"/>
              <a:cs typeface="Arial"/>
            </a:endParaRPr>
          </a:p>
          <a:p>
            <a:pPr marR="167640" algn="ctr">
              <a:lnSpc>
                <a:spcPts val="5480"/>
              </a:lnSpc>
            </a:pPr>
            <a:r>
              <a:rPr sz="4800" b="1" spc="-70" dirty="0">
                <a:solidFill>
                  <a:srgbClr val="FF0000"/>
                </a:solidFill>
                <a:latin typeface="Arial"/>
                <a:cs typeface="Arial"/>
              </a:rPr>
              <a:t>VALUTAZIONE</a:t>
            </a:r>
            <a:endParaRPr sz="4800">
              <a:latin typeface="Arial"/>
              <a:cs typeface="Arial"/>
            </a:endParaRPr>
          </a:p>
        </p:txBody>
      </p:sp>
      <p:grpSp>
        <p:nvGrpSpPr>
          <p:cNvPr id="3" name="object 3"/>
          <p:cNvGrpSpPr/>
          <p:nvPr/>
        </p:nvGrpSpPr>
        <p:grpSpPr>
          <a:xfrm>
            <a:off x="3424237" y="2509837"/>
            <a:ext cx="1990725" cy="2981325"/>
            <a:chOff x="3424237" y="2509837"/>
            <a:chExt cx="1990725" cy="2981325"/>
          </a:xfrm>
        </p:grpSpPr>
        <p:sp>
          <p:nvSpPr>
            <p:cNvPr id="4" name="object 4"/>
            <p:cNvSpPr/>
            <p:nvPr/>
          </p:nvSpPr>
          <p:spPr>
            <a:xfrm>
              <a:off x="3429000" y="2514600"/>
              <a:ext cx="1981200" cy="2971800"/>
            </a:xfrm>
            <a:custGeom>
              <a:avLst/>
              <a:gdLst/>
              <a:ahLst/>
              <a:cxnLst/>
              <a:rect l="l" t="t" r="r" b="b"/>
              <a:pathLst>
                <a:path w="1981200" h="2971800">
                  <a:moveTo>
                    <a:pt x="1981200" y="2228850"/>
                  </a:moveTo>
                  <a:lnTo>
                    <a:pt x="0" y="2228850"/>
                  </a:lnTo>
                  <a:lnTo>
                    <a:pt x="990600" y="2971800"/>
                  </a:lnTo>
                  <a:lnTo>
                    <a:pt x="1981200" y="2228850"/>
                  </a:lnTo>
                  <a:close/>
                </a:path>
                <a:path w="1981200" h="2971800">
                  <a:moveTo>
                    <a:pt x="1485900" y="0"/>
                  </a:moveTo>
                  <a:lnTo>
                    <a:pt x="495300" y="0"/>
                  </a:lnTo>
                  <a:lnTo>
                    <a:pt x="495300" y="2228850"/>
                  </a:lnTo>
                  <a:lnTo>
                    <a:pt x="1485900" y="2228850"/>
                  </a:lnTo>
                  <a:lnTo>
                    <a:pt x="1485900" y="0"/>
                  </a:lnTo>
                  <a:close/>
                </a:path>
              </a:pathLst>
            </a:custGeom>
            <a:solidFill>
              <a:srgbClr val="3399FF"/>
            </a:solidFill>
          </p:spPr>
          <p:txBody>
            <a:bodyPr wrap="square" lIns="0" tIns="0" rIns="0" bIns="0" rtlCol="0"/>
            <a:lstStyle/>
            <a:p>
              <a:endParaRPr/>
            </a:p>
          </p:txBody>
        </p:sp>
        <p:sp>
          <p:nvSpPr>
            <p:cNvPr id="5" name="object 5"/>
            <p:cNvSpPr/>
            <p:nvPr/>
          </p:nvSpPr>
          <p:spPr>
            <a:xfrm>
              <a:off x="3429000" y="2514600"/>
              <a:ext cx="1981200" cy="2971800"/>
            </a:xfrm>
            <a:custGeom>
              <a:avLst/>
              <a:gdLst/>
              <a:ahLst/>
              <a:cxnLst/>
              <a:rect l="l" t="t" r="r" b="b"/>
              <a:pathLst>
                <a:path w="1981200" h="2971800">
                  <a:moveTo>
                    <a:pt x="0" y="2228850"/>
                  </a:moveTo>
                  <a:lnTo>
                    <a:pt x="495300" y="2228850"/>
                  </a:lnTo>
                  <a:lnTo>
                    <a:pt x="495300" y="0"/>
                  </a:lnTo>
                  <a:lnTo>
                    <a:pt x="1485900" y="0"/>
                  </a:lnTo>
                  <a:lnTo>
                    <a:pt x="1485900" y="2228850"/>
                  </a:lnTo>
                  <a:lnTo>
                    <a:pt x="1981200" y="2228850"/>
                  </a:lnTo>
                  <a:lnTo>
                    <a:pt x="990600" y="2971800"/>
                  </a:lnTo>
                  <a:lnTo>
                    <a:pt x="0" y="2228850"/>
                  </a:lnTo>
                  <a:close/>
                </a:path>
              </a:pathLst>
            </a:custGeom>
            <a:ln w="9525">
              <a:solidFill>
                <a:srgbClr val="000000"/>
              </a:solidFill>
            </a:ln>
          </p:spPr>
          <p:txBody>
            <a:bodyPr wrap="square" lIns="0" tIns="0" rIns="0" bIns="0" rtlCol="0"/>
            <a:lstStyle/>
            <a:p>
              <a:endParaRPr/>
            </a:p>
          </p:txBody>
        </p:sp>
      </p:grpSp>
      <p:sp>
        <p:nvSpPr>
          <p:cNvPr id="6" name="object 6"/>
          <p:cNvSpPr txBox="1"/>
          <p:nvPr/>
        </p:nvSpPr>
        <p:spPr>
          <a:xfrm>
            <a:off x="3255327" y="5500255"/>
            <a:ext cx="2328545" cy="756920"/>
          </a:xfrm>
          <a:prstGeom prst="rect">
            <a:avLst/>
          </a:prstGeom>
        </p:spPr>
        <p:txBody>
          <a:bodyPr vert="horz" wrap="square" lIns="0" tIns="12700" rIns="0" bIns="0" rtlCol="0">
            <a:spAutoFit/>
          </a:bodyPr>
          <a:lstStyle/>
          <a:p>
            <a:pPr marL="12700">
              <a:lnSpc>
                <a:spcPct val="100000"/>
              </a:lnSpc>
              <a:spcBef>
                <a:spcPts val="100"/>
              </a:spcBef>
            </a:pPr>
            <a:r>
              <a:rPr sz="4800" b="1" dirty="0">
                <a:solidFill>
                  <a:srgbClr val="FF0000"/>
                </a:solidFill>
                <a:latin typeface="Arial"/>
                <a:cs typeface="Arial"/>
              </a:rPr>
              <a:t>AZIONE</a:t>
            </a:r>
            <a:endParaRPr sz="4800" dirty="0">
              <a:latin typeface="Arial"/>
              <a:cs typeface="Arial"/>
            </a:endParaRP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5"/>
          <p:cNvPicPr/>
          <p:nvPr/>
        </p:nvPicPr>
        <p:blipFill>
          <a:blip r:embed="rId2" cstate="print"/>
          <a:stretch>
            <a:fillRect/>
          </a:stretch>
        </p:blipFill>
        <p:spPr>
          <a:xfrm>
            <a:off x="6933091" y="-4526"/>
            <a:ext cx="2110583" cy="2207399"/>
          </a:xfrm>
          <a:prstGeom prst="rect">
            <a:avLst/>
          </a:prstGeom>
        </p:spPr>
      </p:pic>
      <p:sp>
        <p:nvSpPr>
          <p:cNvPr id="2" name="object 2"/>
          <p:cNvSpPr txBox="1">
            <a:spLocks noGrp="1"/>
          </p:cNvSpPr>
          <p:nvPr>
            <p:ph type="title"/>
          </p:nvPr>
        </p:nvSpPr>
        <p:spPr>
          <a:xfrm>
            <a:off x="2633847" y="269700"/>
            <a:ext cx="3916045" cy="695960"/>
          </a:xfrm>
          <a:prstGeom prst="rect">
            <a:avLst/>
          </a:prstGeom>
        </p:spPr>
        <p:txBody>
          <a:bodyPr vert="horz" wrap="square" lIns="0" tIns="12700" rIns="0" bIns="0" rtlCol="0">
            <a:spAutoFit/>
          </a:bodyPr>
          <a:lstStyle/>
          <a:p>
            <a:pPr marL="12700">
              <a:lnSpc>
                <a:spcPct val="100000"/>
              </a:lnSpc>
              <a:spcBef>
                <a:spcPts val="100"/>
              </a:spcBef>
            </a:pPr>
            <a:r>
              <a:rPr sz="4400" b="1" spc="-65" dirty="0">
                <a:solidFill>
                  <a:srgbClr val="FF0000"/>
                </a:solidFill>
                <a:latin typeface="Arial"/>
                <a:cs typeface="Arial"/>
              </a:rPr>
              <a:t>VALUTAZIONE</a:t>
            </a:r>
            <a:endParaRPr sz="4400">
              <a:latin typeface="Arial"/>
              <a:cs typeface="Arial"/>
            </a:endParaRPr>
          </a:p>
        </p:txBody>
      </p:sp>
      <p:pic>
        <p:nvPicPr>
          <p:cNvPr id="3" name="object 3"/>
          <p:cNvPicPr/>
          <p:nvPr/>
        </p:nvPicPr>
        <p:blipFill>
          <a:blip r:embed="rId3" cstate="print"/>
          <a:stretch>
            <a:fillRect/>
          </a:stretch>
        </p:blipFill>
        <p:spPr>
          <a:xfrm>
            <a:off x="895178" y="2202874"/>
            <a:ext cx="7342187" cy="3743325"/>
          </a:xfrm>
          <a:prstGeom prst="rect">
            <a:avLst/>
          </a:prstGeom>
        </p:spPr>
      </p:pic>
      <p:graphicFrame>
        <p:nvGraphicFramePr>
          <p:cNvPr id="4" name="object 4"/>
          <p:cNvGraphicFramePr>
            <a:graphicFrameLocks noGrp="1"/>
          </p:cNvGraphicFramePr>
          <p:nvPr>
            <p:extLst>
              <p:ext uri="{D42A27DB-BD31-4B8C-83A1-F6EECF244321}">
                <p14:modId xmlns:p14="http://schemas.microsoft.com/office/powerpoint/2010/main" val="1317427667"/>
              </p:ext>
            </p:extLst>
          </p:nvPr>
        </p:nvGraphicFramePr>
        <p:xfrm>
          <a:off x="899796" y="2202875"/>
          <a:ext cx="7342504" cy="3743324"/>
        </p:xfrm>
        <a:graphic>
          <a:graphicData uri="http://schemas.openxmlformats.org/drawingml/2006/table">
            <a:tbl>
              <a:tblPr firstRow="1" bandRow="1">
                <a:tableStyleId>{2D5ABB26-0587-4C30-8999-92F81FD0307C}</a:tableStyleId>
              </a:tblPr>
              <a:tblGrid>
                <a:gridCol w="3952875">
                  <a:extLst>
                    <a:ext uri="{9D8B030D-6E8A-4147-A177-3AD203B41FA5}">
                      <a16:colId xmlns:a16="http://schemas.microsoft.com/office/drawing/2014/main" val="20000"/>
                    </a:ext>
                  </a:extLst>
                </a:gridCol>
                <a:gridCol w="3389629">
                  <a:extLst>
                    <a:ext uri="{9D8B030D-6E8A-4147-A177-3AD203B41FA5}">
                      <a16:colId xmlns:a16="http://schemas.microsoft.com/office/drawing/2014/main" val="20001"/>
                    </a:ext>
                  </a:extLst>
                </a:gridCol>
              </a:tblGrid>
              <a:tr h="758825">
                <a:tc>
                  <a:txBody>
                    <a:bodyPr/>
                    <a:lstStyle/>
                    <a:p>
                      <a:pPr marL="7620" algn="ctr">
                        <a:lnSpc>
                          <a:spcPct val="100000"/>
                        </a:lnSpc>
                        <a:spcBef>
                          <a:spcPts val="225"/>
                        </a:spcBef>
                      </a:pPr>
                      <a:r>
                        <a:rPr sz="2800" b="1" spc="-5" dirty="0">
                          <a:solidFill>
                            <a:srgbClr val="002F8C"/>
                          </a:solidFill>
                          <a:latin typeface="Arial"/>
                          <a:cs typeface="Arial"/>
                        </a:rPr>
                        <a:t>SISTEMA</a:t>
                      </a:r>
                      <a:endParaRPr sz="2800">
                        <a:latin typeface="Arial"/>
                        <a:cs typeface="Arial"/>
                      </a:endParaRPr>
                    </a:p>
                  </a:txBody>
                  <a:tcPr marL="0" marR="0" marT="28575"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algn="ctr">
                        <a:lnSpc>
                          <a:spcPct val="100000"/>
                        </a:lnSpc>
                        <a:spcBef>
                          <a:spcPts val="225"/>
                        </a:spcBef>
                      </a:pPr>
                      <a:r>
                        <a:rPr sz="2800" b="1" spc="-5" dirty="0">
                          <a:solidFill>
                            <a:srgbClr val="002F8C"/>
                          </a:solidFill>
                          <a:latin typeface="Arial"/>
                          <a:cs typeface="Arial"/>
                        </a:rPr>
                        <a:t>FUNZIONE</a:t>
                      </a:r>
                      <a:endParaRPr sz="2800">
                        <a:latin typeface="Arial"/>
                        <a:cs typeface="Arial"/>
                      </a:endParaRPr>
                    </a:p>
                  </a:txBody>
                  <a:tcPr marL="0" marR="0" marT="28575"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1027112">
                <a:tc>
                  <a:txBody>
                    <a:bodyPr/>
                    <a:lstStyle/>
                    <a:p>
                      <a:pPr marL="7620" algn="ctr">
                        <a:lnSpc>
                          <a:spcPct val="100000"/>
                        </a:lnSpc>
                        <a:spcBef>
                          <a:spcPts val="165"/>
                        </a:spcBef>
                      </a:pPr>
                      <a:r>
                        <a:rPr sz="2800" spc="-5" dirty="0">
                          <a:solidFill>
                            <a:srgbClr val="002F8C"/>
                          </a:solidFill>
                          <a:latin typeface="Arial MT"/>
                          <a:cs typeface="Arial MT"/>
                        </a:rPr>
                        <a:t>Sistema</a:t>
                      </a:r>
                      <a:r>
                        <a:rPr sz="2800" spc="-35" dirty="0">
                          <a:solidFill>
                            <a:srgbClr val="002F8C"/>
                          </a:solidFill>
                          <a:latin typeface="Arial MT"/>
                          <a:cs typeface="Arial MT"/>
                        </a:rPr>
                        <a:t> </a:t>
                      </a:r>
                      <a:r>
                        <a:rPr sz="2800" dirty="0">
                          <a:solidFill>
                            <a:srgbClr val="002F8C"/>
                          </a:solidFill>
                          <a:latin typeface="Arial MT"/>
                          <a:cs typeface="Arial MT"/>
                        </a:rPr>
                        <a:t>Nervoso</a:t>
                      </a:r>
                      <a:endParaRPr sz="2800">
                        <a:latin typeface="Arial MT"/>
                        <a:cs typeface="Arial MT"/>
                      </a:endParaRPr>
                    </a:p>
                  </a:txBody>
                  <a:tcPr marL="0" marR="0" marT="20955"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165"/>
                        </a:spcBef>
                      </a:pPr>
                      <a:r>
                        <a:rPr sz="2800" spc="-5" dirty="0">
                          <a:solidFill>
                            <a:srgbClr val="002F8C"/>
                          </a:solidFill>
                          <a:latin typeface="Arial MT"/>
                          <a:cs typeface="Arial MT"/>
                        </a:rPr>
                        <a:t>Stato</a:t>
                      </a:r>
                      <a:r>
                        <a:rPr sz="2800" spc="-30" dirty="0">
                          <a:solidFill>
                            <a:srgbClr val="002F8C"/>
                          </a:solidFill>
                          <a:latin typeface="Arial MT"/>
                          <a:cs typeface="Arial MT"/>
                        </a:rPr>
                        <a:t> </a:t>
                      </a:r>
                      <a:r>
                        <a:rPr sz="2800" dirty="0">
                          <a:solidFill>
                            <a:srgbClr val="002F8C"/>
                          </a:solidFill>
                          <a:latin typeface="Arial MT"/>
                          <a:cs typeface="Arial MT"/>
                        </a:rPr>
                        <a:t>di</a:t>
                      </a:r>
                      <a:r>
                        <a:rPr sz="2800" spc="-25" dirty="0">
                          <a:solidFill>
                            <a:srgbClr val="002F8C"/>
                          </a:solidFill>
                          <a:latin typeface="Arial MT"/>
                          <a:cs typeface="Arial MT"/>
                        </a:rPr>
                        <a:t> </a:t>
                      </a:r>
                      <a:r>
                        <a:rPr sz="2800" dirty="0">
                          <a:solidFill>
                            <a:srgbClr val="002F8C"/>
                          </a:solidFill>
                          <a:latin typeface="Arial MT"/>
                          <a:cs typeface="Arial MT"/>
                        </a:rPr>
                        <a:t>coscienza</a:t>
                      </a:r>
                      <a:endParaRPr sz="2800">
                        <a:latin typeface="Arial MT"/>
                        <a:cs typeface="Arial MT"/>
                      </a:endParaRPr>
                    </a:p>
                  </a:txBody>
                  <a:tcPr marL="0" marR="0" marT="20955"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957262">
                <a:tc>
                  <a:txBody>
                    <a:bodyPr/>
                    <a:lstStyle/>
                    <a:p>
                      <a:pPr marL="8255" algn="ctr">
                        <a:lnSpc>
                          <a:spcPct val="100000"/>
                        </a:lnSpc>
                        <a:spcBef>
                          <a:spcPts val="165"/>
                        </a:spcBef>
                      </a:pPr>
                      <a:r>
                        <a:rPr sz="2800" spc="-5" dirty="0">
                          <a:solidFill>
                            <a:srgbClr val="002F8C"/>
                          </a:solidFill>
                          <a:latin typeface="Arial MT"/>
                          <a:cs typeface="Arial MT"/>
                        </a:rPr>
                        <a:t>Sistema</a:t>
                      </a:r>
                      <a:r>
                        <a:rPr sz="2800" spc="-10" dirty="0">
                          <a:solidFill>
                            <a:srgbClr val="002F8C"/>
                          </a:solidFill>
                          <a:latin typeface="Arial MT"/>
                          <a:cs typeface="Arial MT"/>
                        </a:rPr>
                        <a:t> </a:t>
                      </a:r>
                      <a:r>
                        <a:rPr sz="2800" spc="-5" dirty="0">
                          <a:solidFill>
                            <a:srgbClr val="002F8C"/>
                          </a:solidFill>
                          <a:latin typeface="Arial MT"/>
                          <a:cs typeface="Arial MT"/>
                        </a:rPr>
                        <a:t>Respiratorio</a:t>
                      </a:r>
                      <a:endParaRPr sz="2800">
                        <a:latin typeface="Arial MT"/>
                        <a:cs typeface="Arial MT"/>
                      </a:endParaRPr>
                    </a:p>
                  </a:txBody>
                  <a:tcPr marL="0" marR="0" marT="20955"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165"/>
                        </a:spcBef>
                      </a:pPr>
                      <a:r>
                        <a:rPr sz="2800" dirty="0">
                          <a:solidFill>
                            <a:srgbClr val="002F8C"/>
                          </a:solidFill>
                          <a:latin typeface="Arial MT"/>
                          <a:cs typeface="Arial MT"/>
                        </a:rPr>
                        <a:t>Respirazione</a:t>
                      </a:r>
                      <a:endParaRPr sz="2800">
                        <a:latin typeface="Arial MT"/>
                        <a:cs typeface="Arial MT"/>
                      </a:endParaRPr>
                    </a:p>
                  </a:txBody>
                  <a:tcPr marL="0" marR="0" marT="20955"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1000125">
                <a:tc>
                  <a:txBody>
                    <a:bodyPr/>
                    <a:lstStyle/>
                    <a:p>
                      <a:pPr marL="695325" marR="679450" indent="641985">
                        <a:lnSpc>
                          <a:spcPts val="3200"/>
                        </a:lnSpc>
                        <a:spcBef>
                          <a:spcPts val="405"/>
                        </a:spcBef>
                      </a:pPr>
                      <a:r>
                        <a:rPr sz="2800" spc="-5" dirty="0">
                          <a:solidFill>
                            <a:srgbClr val="002F8C"/>
                          </a:solidFill>
                          <a:latin typeface="Arial MT"/>
                          <a:cs typeface="Arial MT"/>
                        </a:rPr>
                        <a:t>Sistema </a:t>
                      </a:r>
                      <a:r>
                        <a:rPr sz="2800" dirty="0">
                          <a:solidFill>
                            <a:srgbClr val="002F8C"/>
                          </a:solidFill>
                          <a:latin typeface="Arial MT"/>
                          <a:cs typeface="Arial MT"/>
                        </a:rPr>
                        <a:t> Cardiovascolare</a:t>
                      </a:r>
                      <a:endParaRPr sz="2800" dirty="0">
                        <a:latin typeface="Arial MT"/>
                        <a:cs typeface="Arial MT"/>
                      </a:endParaRPr>
                    </a:p>
                  </a:txBody>
                  <a:tcPr marL="0" marR="0" marT="51435"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pPr algn="ctr">
                        <a:lnSpc>
                          <a:spcPct val="100000"/>
                        </a:lnSpc>
                        <a:spcBef>
                          <a:spcPts val="165"/>
                        </a:spcBef>
                      </a:pPr>
                      <a:r>
                        <a:rPr sz="2800" dirty="0">
                          <a:solidFill>
                            <a:srgbClr val="002F8C"/>
                          </a:solidFill>
                          <a:latin typeface="Arial MT"/>
                          <a:cs typeface="Arial MT"/>
                        </a:rPr>
                        <a:t>Circolazione</a:t>
                      </a:r>
                      <a:endParaRPr sz="2800" dirty="0">
                        <a:latin typeface="Arial MT"/>
                        <a:cs typeface="Arial MT"/>
                      </a:endParaRPr>
                    </a:p>
                  </a:txBody>
                  <a:tcPr marL="0" marR="0" marT="20955"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tcPr>
                </a:tc>
                <a:extLst>
                  <a:ext uri="{0D108BD9-81ED-4DB2-BD59-A6C34878D82A}">
                    <a16:rowId xmlns:a16="http://schemas.microsoft.com/office/drawing/2014/main" val="10003"/>
                  </a:ext>
                </a:extLst>
              </a:tr>
            </a:tbl>
          </a:graphicData>
        </a:graphic>
      </p:graphicFrame>
      <p:pic>
        <p:nvPicPr>
          <p:cNvPr id="6" name="object 6"/>
          <p:cNvPicPr/>
          <p:nvPr/>
        </p:nvPicPr>
        <p:blipFill>
          <a:blip r:embed="rId4" cstate="print"/>
          <a:stretch>
            <a:fillRect/>
          </a:stretch>
        </p:blipFill>
        <p:spPr>
          <a:xfrm>
            <a:off x="0" y="0"/>
            <a:ext cx="2285284" cy="1705174"/>
          </a:xfrm>
          <a:prstGeom prst="rect">
            <a:avLst/>
          </a:prstGeom>
        </p:spPr>
      </p:pic>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03474" y="586928"/>
            <a:ext cx="6224270" cy="1206500"/>
          </a:xfrm>
          <a:prstGeom prst="rect">
            <a:avLst/>
          </a:prstGeom>
        </p:spPr>
        <p:txBody>
          <a:bodyPr vert="horz" wrap="square" lIns="0" tIns="63500" rIns="0" bIns="0" rtlCol="0">
            <a:spAutoFit/>
          </a:bodyPr>
          <a:lstStyle/>
          <a:p>
            <a:pPr marL="473075" marR="5080" indent="-461009">
              <a:lnSpc>
                <a:spcPts val="4500"/>
              </a:lnSpc>
              <a:spcBef>
                <a:spcPts val="500"/>
              </a:spcBef>
              <a:tabLst>
                <a:tab pos="4490085" algn="l"/>
              </a:tabLst>
            </a:pPr>
            <a:r>
              <a:rPr sz="4000" b="1" spc="-5" dirty="0">
                <a:solidFill>
                  <a:srgbClr val="FF3399"/>
                </a:solidFill>
                <a:latin typeface="Arial"/>
                <a:cs typeface="Arial"/>
              </a:rPr>
              <a:t>L</a:t>
            </a:r>
            <a:r>
              <a:rPr sz="4000" b="1" dirty="0">
                <a:solidFill>
                  <a:srgbClr val="FF3399"/>
                </a:solidFill>
                <a:latin typeface="Arial"/>
                <a:cs typeface="Arial"/>
              </a:rPr>
              <a:t>A</a:t>
            </a:r>
            <a:r>
              <a:rPr sz="4000" b="1" spc="-150" dirty="0">
                <a:solidFill>
                  <a:srgbClr val="FF3399"/>
                </a:solidFill>
                <a:latin typeface="Arial"/>
                <a:cs typeface="Arial"/>
              </a:rPr>
              <a:t> </a:t>
            </a:r>
            <a:r>
              <a:rPr sz="4000" b="1" spc="-300" dirty="0">
                <a:solidFill>
                  <a:srgbClr val="FF3399"/>
                </a:solidFill>
                <a:latin typeface="Arial"/>
                <a:cs typeface="Arial"/>
              </a:rPr>
              <a:t>V</a:t>
            </a:r>
            <a:r>
              <a:rPr sz="4000" b="1" dirty="0">
                <a:solidFill>
                  <a:srgbClr val="FF3399"/>
                </a:solidFill>
                <a:latin typeface="Arial"/>
                <a:cs typeface="Arial"/>
              </a:rPr>
              <a:t>A</a:t>
            </a:r>
            <a:r>
              <a:rPr sz="4000" b="1" spc="-5" dirty="0">
                <a:solidFill>
                  <a:srgbClr val="FF3399"/>
                </a:solidFill>
                <a:latin typeface="Arial"/>
                <a:cs typeface="Arial"/>
              </a:rPr>
              <a:t>L</a:t>
            </a:r>
            <a:r>
              <a:rPr sz="4000" b="1" dirty="0">
                <a:solidFill>
                  <a:srgbClr val="FF3399"/>
                </a:solidFill>
                <a:latin typeface="Arial"/>
                <a:cs typeface="Arial"/>
              </a:rPr>
              <a:t>U</a:t>
            </a:r>
            <a:r>
              <a:rPr sz="4000" b="1" spc="-300" dirty="0">
                <a:solidFill>
                  <a:srgbClr val="FF3399"/>
                </a:solidFill>
                <a:latin typeface="Arial"/>
                <a:cs typeface="Arial"/>
              </a:rPr>
              <a:t>T</a:t>
            </a:r>
            <a:r>
              <a:rPr sz="4000" b="1" dirty="0">
                <a:solidFill>
                  <a:srgbClr val="FF3399"/>
                </a:solidFill>
                <a:latin typeface="Arial"/>
                <a:cs typeface="Arial"/>
              </a:rPr>
              <a:t>A</a:t>
            </a:r>
            <a:r>
              <a:rPr sz="4000" b="1" spc="-5" dirty="0">
                <a:solidFill>
                  <a:srgbClr val="FF3399"/>
                </a:solidFill>
                <a:latin typeface="Arial"/>
                <a:cs typeface="Arial"/>
              </a:rPr>
              <a:t>ZIO</a:t>
            </a:r>
            <a:r>
              <a:rPr sz="4000" b="1" dirty="0">
                <a:solidFill>
                  <a:srgbClr val="FF3399"/>
                </a:solidFill>
                <a:latin typeface="Arial"/>
                <a:cs typeface="Arial"/>
              </a:rPr>
              <a:t>NE	DE</a:t>
            </a:r>
            <a:r>
              <a:rPr sz="4000" b="1" spc="-5" dirty="0">
                <a:solidFill>
                  <a:srgbClr val="FF3399"/>
                </a:solidFill>
                <a:latin typeface="Arial"/>
                <a:cs typeface="Arial"/>
              </a:rPr>
              <a:t>LL</a:t>
            </a:r>
            <a:r>
              <a:rPr sz="4000" b="1" dirty="0">
                <a:solidFill>
                  <a:srgbClr val="FF3399"/>
                </a:solidFill>
                <a:latin typeface="Arial"/>
                <a:cs typeface="Arial"/>
              </a:rPr>
              <a:t>O  </a:t>
            </a:r>
            <a:r>
              <a:rPr sz="4000" b="1" spc="-135" dirty="0">
                <a:solidFill>
                  <a:srgbClr val="FF3399"/>
                </a:solidFill>
                <a:latin typeface="Arial"/>
                <a:cs typeface="Arial"/>
              </a:rPr>
              <a:t>STATO</a:t>
            </a:r>
            <a:r>
              <a:rPr sz="4000" b="1" spc="-25" dirty="0">
                <a:solidFill>
                  <a:srgbClr val="FF3399"/>
                </a:solidFill>
                <a:latin typeface="Arial"/>
                <a:cs typeface="Arial"/>
              </a:rPr>
              <a:t> </a:t>
            </a:r>
            <a:r>
              <a:rPr sz="4000" b="1" dirty="0">
                <a:solidFill>
                  <a:srgbClr val="FF3399"/>
                </a:solidFill>
                <a:latin typeface="Arial"/>
                <a:cs typeface="Arial"/>
              </a:rPr>
              <a:t>DI</a:t>
            </a:r>
            <a:r>
              <a:rPr sz="4000" b="1" spc="-20" dirty="0">
                <a:solidFill>
                  <a:srgbClr val="FF3399"/>
                </a:solidFill>
                <a:latin typeface="Arial"/>
                <a:cs typeface="Arial"/>
              </a:rPr>
              <a:t> </a:t>
            </a:r>
            <a:r>
              <a:rPr sz="4000" b="1" spc="-5" dirty="0">
                <a:solidFill>
                  <a:srgbClr val="FF3399"/>
                </a:solidFill>
                <a:latin typeface="Arial"/>
                <a:cs typeface="Arial"/>
              </a:rPr>
              <a:t>COSCIENZA</a:t>
            </a:r>
            <a:endParaRPr sz="4000">
              <a:latin typeface="Arial"/>
              <a:cs typeface="Arial"/>
            </a:endParaRPr>
          </a:p>
        </p:txBody>
      </p:sp>
      <p:sp>
        <p:nvSpPr>
          <p:cNvPr id="3" name="object 3"/>
          <p:cNvSpPr txBox="1"/>
          <p:nvPr/>
        </p:nvSpPr>
        <p:spPr>
          <a:xfrm>
            <a:off x="560387" y="2248053"/>
            <a:ext cx="7972425" cy="3403600"/>
          </a:xfrm>
          <a:prstGeom prst="rect">
            <a:avLst/>
          </a:prstGeom>
        </p:spPr>
        <p:txBody>
          <a:bodyPr vert="horz" wrap="square" lIns="0" tIns="12700" rIns="0" bIns="0" rtlCol="0">
            <a:spAutoFit/>
          </a:bodyPr>
          <a:lstStyle/>
          <a:p>
            <a:pPr marL="12700" marR="636905">
              <a:lnSpc>
                <a:spcPct val="113100"/>
              </a:lnSpc>
              <a:spcBef>
                <a:spcPts val="100"/>
              </a:spcBef>
            </a:pPr>
            <a:r>
              <a:rPr sz="2800" dirty="0">
                <a:solidFill>
                  <a:srgbClr val="002F8C"/>
                </a:solidFill>
                <a:latin typeface="Arial MT"/>
                <a:cs typeface="Arial MT"/>
              </a:rPr>
              <a:t>Chiedi, </a:t>
            </a:r>
            <a:r>
              <a:rPr sz="2800" spc="-5" dirty="0">
                <a:solidFill>
                  <a:srgbClr val="002F8C"/>
                </a:solidFill>
                <a:latin typeface="Arial MT"/>
                <a:cs typeface="Arial MT"/>
              </a:rPr>
              <a:t>rapidamente, </a:t>
            </a:r>
            <a:r>
              <a:rPr sz="2800" dirty="0">
                <a:solidFill>
                  <a:srgbClr val="002F8C"/>
                </a:solidFill>
                <a:latin typeface="Arial MT"/>
                <a:cs typeface="Arial MT"/>
              </a:rPr>
              <a:t>ai </a:t>
            </a:r>
            <a:r>
              <a:rPr sz="2800" spc="-5" dirty="0">
                <a:solidFill>
                  <a:srgbClr val="002F8C"/>
                </a:solidFill>
                <a:latin typeface="Arial MT"/>
                <a:cs typeface="Arial MT"/>
              </a:rPr>
              <a:t>presenti </a:t>
            </a:r>
            <a:r>
              <a:rPr sz="2800" dirty="0">
                <a:solidFill>
                  <a:srgbClr val="002F8C"/>
                </a:solidFill>
                <a:latin typeface="Arial MT"/>
                <a:cs typeface="Arial MT"/>
              </a:rPr>
              <a:t>se conoscono </a:t>
            </a:r>
            <a:r>
              <a:rPr sz="2800" spc="-765" dirty="0">
                <a:solidFill>
                  <a:srgbClr val="002F8C"/>
                </a:solidFill>
                <a:latin typeface="Arial MT"/>
                <a:cs typeface="Arial MT"/>
              </a:rPr>
              <a:t> </a:t>
            </a:r>
            <a:r>
              <a:rPr sz="2800" spc="-5" dirty="0">
                <a:solidFill>
                  <a:srgbClr val="002F8C"/>
                </a:solidFill>
                <a:latin typeface="Arial MT"/>
                <a:cs typeface="Arial MT"/>
              </a:rPr>
              <a:t>l'infortunato</a:t>
            </a:r>
            <a:r>
              <a:rPr sz="2800" dirty="0">
                <a:solidFill>
                  <a:srgbClr val="002F8C"/>
                </a:solidFill>
                <a:latin typeface="Arial MT"/>
                <a:cs typeface="Arial MT"/>
              </a:rPr>
              <a:t> e se hanno </a:t>
            </a:r>
            <a:r>
              <a:rPr sz="2800" spc="-5" dirty="0">
                <a:solidFill>
                  <a:srgbClr val="002F8C"/>
                </a:solidFill>
                <a:latin typeface="Arial MT"/>
                <a:cs typeface="Arial MT"/>
              </a:rPr>
              <a:t>visto</a:t>
            </a:r>
            <a:r>
              <a:rPr sz="2800" dirty="0">
                <a:solidFill>
                  <a:srgbClr val="002F8C"/>
                </a:solidFill>
                <a:latin typeface="Arial MT"/>
                <a:cs typeface="Arial MT"/>
              </a:rPr>
              <a:t> </a:t>
            </a:r>
            <a:r>
              <a:rPr sz="2800" spc="-5" dirty="0">
                <a:solidFill>
                  <a:srgbClr val="002F8C"/>
                </a:solidFill>
                <a:latin typeface="Arial MT"/>
                <a:cs typeface="Arial MT"/>
              </a:rPr>
              <a:t>l'accaduto.</a:t>
            </a:r>
            <a:endParaRPr sz="2800">
              <a:latin typeface="Arial MT"/>
              <a:cs typeface="Arial MT"/>
            </a:endParaRPr>
          </a:p>
          <a:p>
            <a:pPr>
              <a:lnSpc>
                <a:spcPct val="100000"/>
              </a:lnSpc>
            </a:pPr>
            <a:endParaRPr sz="3700">
              <a:latin typeface="Arial MT"/>
              <a:cs typeface="Arial MT"/>
            </a:endParaRPr>
          </a:p>
          <a:p>
            <a:pPr>
              <a:lnSpc>
                <a:spcPct val="100000"/>
              </a:lnSpc>
              <a:spcBef>
                <a:spcPts val="10"/>
              </a:spcBef>
            </a:pPr>
            <a:endParaRPr sz="2900">
              <a:latin typeface="Arial MT"/>
              <a:cs typeface="Arial MT"/>
            </a:endParaRPr>
          </a:p>
          <a:p>
            <a:pPr marL="12700" marR="5080">
              <a:lnSpc>
                <a:spcPct val="113100"/>
              </a:lnSpc>
            </a:pPr>
            <a:r>
              <a:rPr sz="2800" spc="-5" dirty="0">
                <a:solidFill>
                  <a:srgbClr val="002F8C"/>
                </a:solidFill>
                <a:latin typeface="Arial MT"/>
                <a:cs typeface="Arial MT"/>
              </a:rPr>
              <a:t>Osserva</a:t>
            </a:r>
            <a:r>
              <a:rPr sz="2800" dirty="0">
                <a:solidFill>
                  <a:srgbClr val="002F8C"/>
                </a:solidFill>
                <a:latin typeface="Arial MT"/>
                <a:cs typeface="Arial MT"/>
              </a:rPr>
              <a:t> la </a:t>
            </a:r>
            <a:r>
              <a:rPr sz="2800" spc="-5" dirty="0">
                <a:solidFill>
                  <a:srgbClr val="002F8C"/>
                </a:solidFill>
                <a:latin typeface="Arial MT"/>
                <a:cs typeface="Arial MT"/>
              </a:rPr>
              <a:t>situazione</a:t>
            </a:r>
            <a:r>
              <a:rPr sz="2800" dirty="0">
                <a:solidFill>
                  <a:srgbClr val="002F8C"/>
                </a:solidFill>
                <a:latin typeface="Arial MT"/>
                <a:cs typeface="Arial MT"/>
              </a:rPr>
              <a:t> e la posizione della </a:t>
            </a:r>
            <a:r>
              <a:rPr sz="2800" spc="-5" dirty="0">
                <a:solidFill>
                  <a:srgbClr val="002F8C"/>
                </a:solidFill>
                <a:latin typeface="Arial MT"/>
                <a:cs typeface="Arial MT"/>
              </a:rPr>
              <a:t>vittima</a:t>
            </a:r>
            <a:r>
              <a:rPr sz="2800" dirty="0">
                <a:solidFill>
                  <a:srgbClr val="002F8C"/>
                </a:solidFill>
                <a:latin typeface="Arial MT"/>
                <a:cs typeface="Arial MT"/>
              </a:rPr>
              <a:t> e </a:t>
            </a:r>
            <a:r>
              <a:rPr sz="2800" spc="-765" dirty="0">
                <a:solidFill>
                  <a:srgbClr val="002F8C"/>
                </a:solidFill>
                <a:latin typeface="Arial MT"/>
                <a:cs typeface="Arial MT"/>
              </a:rPr>
              <a:t> </a:t>
            </a:r>
            <a:r>
              <a:rPr sz="2800" spc="-5" dirty="0">
                <a:solidFill>
                  <a:srgbClr val="002F8C"/>
                </a:solidFill>
                <a:latin typeface="Arial MT"/>
                <a:cs typeface="Arial MT"/>
              </a:rPr>
              <a:t>valuta </a:t>
            </a:r>
            <a:r>
              <a:rPr sz="2800" dirty="0">
                <a:solidFill>
                  <a:srgbClr val="002F8C"/>
                </a:solidFill>
                <a:latin typeface="Arial MT"/>
                <a:cs typeface="Arial MT"/>
              </a:rPr>
              <a:t>lo </a:t>
            </a:r>
            <a:r>
              <a:rPr sz="2800" spc="-5" dirty="0">
                <a:solidFill>
                  <a:srgbClr val="002F8C"/>
                </a:solidFill>
                <a:latin typeface="Arial MT"/>
                <a:cs typeface="Arial MT"/>
              </a:rPr>
              <a:t>stato </a:t>
            </a:r>
            <a:r>
              <a:rPr sz="2800" dirty="0">
                <a:solidFill>
                  <a:srgbClr val="002F8C"/>
                </a:solidFill>
                <a:latin typeface="Arial MT"/>
                <a:cs typeface="Arial MT"/>
              </a:rPr>
              <a:t>di coscienza, cioè se la </a:t>
            </a:r>
            <a:r>
              <a:rPr sz="2800" spc="-5" dirty="0">
                <a:solidFill>
                  <a:srgbClr val="002F8C"/>
                </a:solidFill>
                <a:latin typeface="Arial MT"/>
                <a:cs typeface="Arial MT"/>
              </a:rPr>
              <a:t>vittima </a:t>
            </a:r>
            <a:r>
              <a:rPr sz="2800" dirty="0">
                <a:solidFill>
                  <a:srgbClr val="002F8C"/>
                </a:solidFill>
                <a:latin typeface="Arial MT"/>
                <a:cs typeface="Arial MT"/>
              </a:rPr>
              <a:t> risponde</a:t>
            </a:r>
            <a:r>
              <a:rPr sz="2800" spc="-5" dirty="0">
                <a:solidFill>
                  <a:srgbClr val="002F8C"/>
                </a:solidFill>
                <a:latin typeface="Arial MT"/>
                <a:cs typeface="Arial MT"/>
              </a:rPr>
              <a:t> </a:t>
            </a:r>
            <a:r>
              <a:rPr sz="2800" dirty="0">
                <a:solidFill>
                  <a:srgbClr val="002F8C"/>
                </a:solidFill>
                <a:latin typeface="Arial MT"/>
                <a:cs typeface="Arial MT"/>
              </a:rPr>
              <a:t>o</a:t>
            </a:r>
            <a:r>
              <a:rPr sz="2800" spc="-5" dirty="0">
                <a:solidFill>
                  <a:srgbClr val="002F8C"/>
                </a:solidFill>
                <a:latin typeface="Arial MT"/>
                <a:cs typeface="Arial MT"/>
              </a:rPr>
              <a:t> </a:t>
            </a:r>
            <a:r>
              <a:rPr sz="2800" dirty="0">
                <a:solidFill>
                  <a:srgbClr val="002F8C"/>
                </a:solidFill>
                <a:latin typeface="Arial MT"/>
                <a:cs typeface="Arial MT"/>
              </a:rPr>
              <a:t>meno</a:t>
            </a:r>
            <a:r>
              <a:rPr sz="2800" spc="-5" dirty="0">
                <a:solidFill>
                  <a:srgbClr val="002F8C"/>
                </a:solidFill>
                <a:latin typeface="Arial MT"/>
                <a:cs typeface="Arial MT"/>
              </a:rPr>
              <a:t> </a:t>
            </a:r>
            <a:r>
              <a:rPr sz="2800" dirty="0">
                <a:solidFill>
                  <a:srgbClr val="002F8C"/>
                </a:solidFill>
                <a:latin typeface="Arial MT"/>
                <a:cs typeface="Arial MT"/>
              </a:rPr>
              <a:t>alle</a:t>
            </a:r>
            <a:r>
              <a:rPr sz="2800" spc="-5" dirty="0">
                <a:solidFill>
                  <a:srgbClr val="002F8C"/>
                </a:solidFill>
                <a:latin typeface="Arial MT"/>
                <a:cs typeface="Arial MT"/>
              </a:rPr>
              <a:t> </a:t>
            </a:r>
            <a:r>
              <a:rPr sz="2800" dirty="0">
                <a:solidFill>
                  <a:srgbClr val="002F8C"/>
                </a:solidFill>
                <a:latin typeface="Arial MT"/>
                <a:cs typeface="Arial MT"/>
              </a:rPr>
              <a:t>domande o</a:t>
            </a:r>
            <a:r>
              <a:rPr sz="2800" spc="-5" dirty="0">
                <a:solidFill>
                  <a:srgbClr val="002F8C"/>
                </a:solidFill>
                <a:latin typeface="Arial MT"/>
                <a:cs typeface="Arial MT"/>
              </a:rPr>
              <a:t> </a:t>
            </a:r>
            <a:r>
              <a:rPr sz="2800" dirty="0">
                <a:solidFill>
                  <a:srgbClr val="002F8C"/>
                </a:solidFill>
                <a:latin typeface="Arial MT"/>
                <a:cs typeface="Arial MT"/>
              </a:rPr>
              <a:t>agli</a:t>
            </a:r>
            <a:r>
              <a:rPr sz="2800" spc="-5" dirty="0">
                <a:solidFill>
                  <a:srgbClr val="002F8C"/>
                </a:solidFill>
                <a:latin typeface="Arial MT"/>
                <a:cs typeface="Arial MT"/>
              </a:rPr>
              <a:t> stimoli.</a:t>
            </a:r>
            <a:endParaRPr sz="2800">
              <a:latin typeface="Arial MT"/>
              <a:cs typeface="Arial MT"/>
            </a:endParaRP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0511" y="93176"/>
            <a:ext cx="7962900" cy="436880"/>
          </a:xfrm>
          <a:prstGeom prst="rect">
            <a:avLst/>
          </a:prstGeom>
        </p:spPr>
        <p:txBody>
          <a:bodyPr vert="horz" wrap="square" lIns="0" tIns="12700" rIns="0" bIns="0" rtlCol="0">
            <a:spAutoFit/>
          </a:bodyPr>
          <a:lstStyle/>
          <a:p>
            <a:pPr marL="12700">
              <a:lnSpc>
                <a:spcPct val="100000"/>
              </a:lnSpc>
              <a:spcBef>
                <a:spcPts val="100"/>
              </a:spcBef>
            </a:pPr>
            <a:r>
              <a:rPr sz="2700" b="1" spc="-5" dirty="0">
                <a:solidFill>
                  <a:srgbClr val="FF3399"/>
                </a:solidFill>
                <a:latin typeface="Arial"/>
                <a:cs typeface="Arial"/>
              </a:rPr>
              <a:t>LA</a:t>
            </a:r>
            <a:r>
              <a:rPr sz="2700" b="1" spc="-110" dirty="0">
                <a:solidFill>
                  <a:srgbClr val="FF3399"/>
                </a:solidFill>
                <a:latin typeface="Arial"/>
                <a:cs typeface="Arial"/>
              </a:rPr>
              <a:t> </a:t>
            </a:r>
            <a:r>
              <a:rPr sz="2700" b="1" spc="-40" dirty="0">
                <a:solidFill>
                  <a:srgbClr val="FF3399"/>
                </a:solidFill>
                <a:latin typeface="Arial"/>
                <a:cs typeface="Arial"/>
              </a:rPr>
              <a:t>VALUTAZIONE</a:t>
            </a:r>
            <a:r>
              <a:rPr sz="2700" b="1" spc="-5" dirty="0">
                <a:solidFill>
                  <a:srgbClr val="FF3399"/>
                </a:solidFill>
                <a:latin typeface="Arial"/>
                <a:cs typeface="Arial"/>
              </a:rPr>
              <a:t> DELLO</a:t>
            </a:r>
            <a:r>
              <a:rPr sz="2700" b="1" spc="-10" dirty="0">
                <a:solidFill>
                  <a:srgbClr val="FF3399"/>
                </a:solidFill>
                <a:latin typeface="Arial"/>
                <a:cs typeface="Arial"/>
              </a:rPr>
              <a:t> </a:t>
            </a:r>
            <a:r>
              <a:rPr sz="2700" b="1" spc="-95" dirty="0">
                <a:solidFill>
                  <a:srgbClr val="FF3399"/>
                </a:solidFill>
                <a:latin typeface="Arial"/>
                <a:cs typeface="Arial"/>
              </a:rPr>
              <a:t>STATO</a:t>
            </a:r>
            <a:r>
              <a:rPr sz="2700" b="1" spc="-10" dirty="0">
                <a:solidFill>
                  <a:srgbClr val="FF3399"/>
                </a:solidFill>
                <a:latin typeface="Arial"/>
                <a:cs typeface="Arial"/>
              </a:rPr>
              <a:t> </a:t>
            </a:r>
            <a:r>
              <a:rPr sz="2700" b="1" dirty="0">
                <a:solidFill>
                  <a:srgbClr val="FF3399"/>
                </a:solidFill>
                <a:latin typeface="Arial"/>
                <a:cs typeface="Arial"/>
              </a:rPr>
              <a:t>DI</a:t>
            </a:r>
            <a:r>
              <a:rPr sz="2700" b="1" spc="-10" dirty="0">
                <a:solidFill>
                  <a:srgbClr val="FF3399"/>
                </a:solidFill>
                <a:latin typeface="Arial"/>
                <a:cs typeface="Arial"/>
              </a:rPr>
              <a:t> </a:t>
            </a:r>
            <a:r>
              <a:rPr sz="2700" b="1" spc="-5" dirty="0">
                <a:solidFill>
                  <a:srgbClr val="FF3399"/>
                </a:solidFill>
                <a:latin typeface="Arial"/>
                <a:cs typeface="Arial"/>
              </a:rPr>
              <a:t>COSCIENZA</a:t>
            </a:r>
            <a:endParaRPr sz="2700">
              <a:latin typeface="Arial"/>
              <a:cs typeface="Arial"/>
            </a:endParaRPr>
          </a:p>
        </p:txBody>
      </p:sp>
      <p:pic>
        <p:nvPicPr>
          <p:cNvPr id="3" name="object 3"/>
          <p:cNvPicPr/>
          <p:nvPr/>
        </p:nvPicPr>
        <p:blipFill>
          <a:blip r:embed="rId2" cstate="print"/>
          <a:stretch>
            <a:fillRect/>
          </a:stretch>
        </p:blipFill>
        <p:spPr>
          <a:xfrm>
            <a:off x="116840" y="1251528"/>
            <a:ext cx="2089150" cy="1549400"/>
          </a:xfrm>
          <a:prstGeom prst="rect">
            <a:avLst/>
          </a:prstGeom>
        </p:spPr>
      </p:pic>
      <p:pic>
        <p:nvPicPr>
          <p:cNvPr id="4" name="object 4"/>
          <p:cNvPicPr/>
          <p:nvPr/>
        </p:nvPicPr>
        <p:blipFill>
          <a:blip r:embed="rId3" cstate="print"/>
          <a:stretch>
            <a:fillRect/>
          </a:stretch>
        </p:blipFill>
        <p:spPr>
          <a:xfrm>
            <a:off x="6265162" y="2748973"/>
            <a:ext cx="2878838" cy="2496586"/>
          </a:xfrm>
          <a:prstGeom prst="rect">
            <a:avLst/>
          </a:prstGeom>
        </p:spPr>
      </p:pic>
      <p:sp>
        <p:nvSpPr>
          <p:cNvPr id="5" name="object 5"/>
          <p:cNvSpPr txBox="1"/>
          <p:nvPr/>
        </p:nvSpPr>
        <p:spPr>
          <a:xfrm>
            <a:off x="116840" y="696264"/>
            <a:ext cx="9027160" cy="5465471"/>
          </a:xfrm>
          <a:prstGeom prst="rect">
            <a:avLst/>
          </a:prstGeom>
        </p:spPr>
        <p:txBody>
          <a:bodyPr vert="horz" wrap="square" lIns="0" tIns="12700" rIns="0" bIns="0" rtlCol="0">
            <a:spAutoFit/>
          </a:bodyPr>
          <a:lstStyle/>
          <a:p>
            <a:pPr marL="2111375" marR="315595" algn="just">
              <a:lnSpc>
                <a:spcPct val="113100"/>
              </a:lnSpc>
              <a:spcBef>
                <a:spcPts val="100"/>
              </a:spcBef>
              <a:buAutoNum type="arabicParenR"/>
              <a:tabLst>
                <a:tab pos="2632710" algn="l"/>
              </a:tabLst>
            </a:pPr>
            <a:r>
              <a:rPr sz="2800" dirty="0">
                <a:solidFill>
                  <a:srgbClr val="002F8C"/>
                </a:solidFill>
                <a:latin typeface="Arial MT"/>
                <a:cs typeface="Arial MT"/>
              </a:rPr>
              <a:t>Chiama</a:t>
            </a:r>
            <a:r>
              <a:rPr sz="2800" spc="5" dirty="0">
                <a:solidFill>
                  <a:srgbClr val="002F8C"/>
                </a:solidFill>
                <a:latin typeface="Arial MT"/>
                <a:cs typeface="Arial MT"/>
              </a:rPr>
              <a:t> </a:t>
            </a:r>
            <a:r>
              <a:rPr sz="2800" dirty="0">
                <a:solidFill>
                  <a:srgbClr val="002F8C"/>
                </a:solidFill>
                <a:latin typeface="Arial MT"/>
                <a:cs typeface="Arial MT"/>
              </a:rPr>
              <a:t>la</a:t>
            </a:r>
            <a:r>
              <a:rPr sz="2800" spc="5" dirty="0">
                <a:solidFill>
                  <a:srgbClr val="002F8C"/>
                </a:solidFill>
                <a:latin typeface="Arial MT"/>
                <a:cs typeface="Arial MT"/>
              </a:rPr>
              <a:t> </a:t>
            </a:r>
            <a:r>
              <a:rPr sz="2800" dirty="0">
                <a:solidFill>
                  <a:srgbClr val="002F8C"/>
                </a:solidFill>
                <a:latin typeface="Arial MT"/>
                <a:cs typeface="Arial MT"/>
              </a:rPr>
              <a:t>persona</a:t>
            </a:r>
            <a:r>
              <a:rPr sz="2800" spc="5" dirty="0">
                <a:solidFill>
                  <a:srgbClr val="002F8C"/>
                </a:solidFill>
                <a:latin typeface="Arial MT"/>
                <a:cs typeface="Arial MT"/>
              </a:rPr>
              <a:t> </a:t>
            </a:r>
            <a:r>
              <a:rPr sz="2800" dirty="0">
                <a:solidFill>
                  <a:srgbClr val="002F8C"/>
                </a:solidFill>
                <a:latin typeface="Arial MT"/>
                <a:cs typeface="Arial MT"/>
              </a:rPr>
              <a:t>a</a:t>
            </a:r>
            <a:r>
              <a:rPr sz="2800" spc="5" dirty="0">
                <a:solidFill>
                  <a:srgbClr val="002F8C"/>
                </a:solidFill>
                <a:latin typeface="Arial MT"/>
                <a:cs typeface="Arial MT"/>
              </a:rPr>
              <a:t> </a:t>
            </a:r>
            <a:r>
              <a:rPr sz="2800" dirty="0">
                <a:solidFill>
                  <a:srgbClr val="FF0066"/>
                </a:solidFill>
                <a:latin typeface="Arial MT"/>
                <a:cs typeface="Arial MT"/>
              </a:rPr>
              <a:t>voce</a:t>
            </a:r>
            <a:r>
              <a:rPr sz="2800" spc="5" dirty="0">
                <a:solidFill>
                  <a:srgbClr val="FF0066"/>
                </a:solidFill>
                <a:latin typeface="Arial MT"/>
                <a:cs typeface="Arial MT"/>
              </a:rPr>
              <a:t> </a:t>
            </a:r>
            <a:r>
              <a:rPr sz="2800" spc="-5" dirty="0">
                <a:solidFill>
                  <a:srgbClr val="FF0066"/>
                </a:solidFill>
                <a:latin typeface="Arial MT"/>
                <a:cs typeface="Arial MT"/>
              </a:rPr>
              <a:t>ferma</a:t>
            </a:r>
            <a:r>
              <a:rPr sz="2800" dirty="0">
                <a:solidFill>
                  <a:srgbClr val="FF0066"/>
                </a:solidFill>
                <a:latin typeface="Arial MT"/>
                <a:cs typeface="Arial MT"/>
              </a:rPr>
              <a:t> e </a:t>
            </a:r>
            <a:r>
              <a:rPr sz="2800" spc="-765" dirty="0">
                <a:solidFill>
                  <a:srgbClr val="FF0066"/>
                </a:solidFill>
                <a:latin typeface="Arial MT"/>
                <a:cs typeface="Arial MT"/>
              </a:rPr>
              <a:t> </a:t>
            </a:r>
            <a:r>
              <a:rPr sz="2800" spc="-5" dirty="0">
                <a:solidFill>
                  <a:srgbClr val="FF0066"/>
                </a:solidFill>
                <a:latin typeface="Arial MT"/>
                <a:cs typeface="Arial MT"/>
              </a:rPr>
              <a:t>decisa</a:t>
            </a:r>
            <a:r>
              <a:rPr sz="2800" spc="-5" dirty="0">
                <a:solidFill>
                  <a:srgbClr val="002F8C"/>
                </a:solidFill>
                <a:latin typeface="Arial MT"/>
                <a:cs typeface="Arial MT"/>
              </a:rPr>
              <a:t>, </a:t>
            </a:r>
            <a:r>
              <a:rPr sz="2800" dirty="0">
                <a:solidFill>
                  <a:srgbClr val="002F8C"/>
                </a:solidFill>
                <a:latin typeface="Arial MT"/>
                <a:cs typeface="Arial MT"/>
              </a:rPr>
              <a:t>con un </a:t>
            </a:r>
            <a:r>
              <a:rPr sz="2800" spc="-5" dirty="0">
                <a:solidFill>
                  <a:srgbClr val="FF0066"/>
                </a:solidFill>
                <a:latin typeface="Arial MT"/>
                <a:cs typeface="Arial MT"/>
              </a:rPr>
              <a:t>tono medio-alto, </a:t>
            </a:r>
            <a:r>
              <a:rPr sz="2800" dirty="0">
                <a:solidFill>
                  <a:srgbClr val="FF0066"/>
                </a:solidFill>
                <a:latin typeface="Arial MT"/>
                <a:cs typeface="Arial MT"/>
              </a:rPr>
              <a:t>più di una </a:t>
            </a:r>
            <a:r>
              <a:rPr sz="2800" spc="-765" dirty="0">
                <a:solidFill>
                  <a:srgbClr val="FF0066"/>
                </a:solidFill>
                <a:latin typeface="Arial MT"/>
                <a:cs typeface="Arial MT"/>
              </a:rPr>
              <a:t> </a:t>
            </a:r>
            <a:r>
              <a:rPr sz="2800" spc="-5" dirty="0">
                <a:solidFill>
                  <a:srgbClr val="FF0066"/>
                </a:solidFill>
                <a:latin typeface="Arial MT"/>
                <a:cs typeface="Arial MT"/>
              </a:rPr>
              <a:t>volta</a:t>
            </a:r>
            <a:r>
              <a:rPr sz="2800" spc="-5" dirty="0">
                <a:solidFill>
                  <a:srgbClr val="002F8C"/>
                </a:solidFill>
                <a:latin typeface="Arial MT"/>
                <a:cs typeface="Arial MT"/>
              </a:rPr>
              <a:t>;</a:t>
            </a:r>
            <a:r>
              <a:rPr sz="2800" dirty="0">
                <a:solidFill>
                  <a:srgbClr val="002F8C"/>
                </a:solidFill>
                <a:latin typeface="Arial MT"/>
                <a:cs typeface="Arial MT"/>
              </a:rPr>
              <a:t> chiedi</a:t>
            </a:r>
            <a:r>
              <a:rPr sz="2800" spc="5" dirty="0">
                <a:solidFill>
                  <a:srgbClr val="002F8C"/>
                </a:solidFill>
                <a:latin typeface="Arial MT"/>
                <a:cs typeface="Arial MT"/>
              </a:rPr>
              <a:t> </a:t>
            </a:r>
            <a:r>
              <a:rPr sz="2800" dirty="0">
                <a:solidFill>
                  <a:srgbClr val="002F8C"/>
                </a:solidFill>
                <a:latin typeface="Arial MT"/>
                <a:cs typeface="Arial MT"/>
              </a:rPr>
              <a:t>se</a:t>
            </a:r>
            <a:r>
              <a:rPr sz="2800" spc="5" dirty="0">
                <a:solidFill>
                  <a:srgbClr val="002F8C"/>
                </a:solidFill>
                <a:latin typeface="Arial MT"/>
                <a:cs typeface="Arial MT"/>
              </a:rPr>
              <a:t> </a:t>
            </a:r>
            <a:r>
              <a:rPr sz="2800" spc="-5" dirty="0">
                <a:solidFill>
                  <a:srgbClr val="002F8C"/>
                </a:solidFill>
                <a:latin typeface="Arial MT"/>
                <a:cs typeface="Arial MT"/>
              </a:rPr>
              <a:t>ti</a:t>
            </a:r>
            <a:r>
              <a:rPr sz="2800" dirty="0">
                <a:solidFill>
                  <a:srgbClr val="002F8C"/>
                </a:solidFill>
                <a:latin typeface="Arial MT"/>
                <a:cs typeface="Arial MT"/>
              </a:rPr>
              <a:t> </a:t>
            </a:r>
            <a:r>
              <a:rPr sz="2800" spc="-5" dirty="0">
                <a:solidFill>
                  <a:srgbClr val="002F8C"/>
                </a:solidFill>
                <a:latin typeface="Arial MT"/>
                <a:cs typeface="Arial MT"/>
              </a:rPr>
              <a:t>sente</a:t>
            </a:r>
            <a:r>
              <a:rPr sz="2800" dirty="0">
                <a:solidFill>
                  <a:srgbClr val="002F8C"/>
                </a:solidFill>
                <a:latin typeface="Arial MT"/>
                <a:cs typeface="Arial MT"/>
              </a:rPr>
              <a:t> e</a:t>
            </a:r>
            <a:r>
              <a:rPr sz="2800" spc="5" dirty="0">
                <a:solidFill>
                  <a:srgbClr val="002F8C"/>
                </a:solidFill>
                <a:latin typeface="Arial MT"/>
                <a:cs typeface="Arial MT"/>
              </a:rPr>
              <a:t> </a:t>
            </a:r>
            <a:r>
              <a:rPr sz="2800" dirty="0">
                <a:solidFill>
                  <a:srgbClr val="002F8C"/>
                </a:solidFill>
                <a:latin typeface="Arial MT"/>
                <a:cs typeface="Arial MT"/>
              </a:rPr>
              <a:t>se</a:t>
            </a:r>
            <a:r>
              <a:rPr sz="2800" spc="5" dirty="0">
                <a:solidFill>
                  <a:srgbClr val="002F8C"/>
                </a:solidFill>
                <a:latin typeface="Arial MT"/>
                <a:cs typeface="Arial MT"/>
              </a:rPr>
              <a:t> </a:t>
            </a:r>
            <a:r>
              <a:rPr sz="2800" dirty="0">
                <a:solidFill>
                  <a:srgbClr val="002F8C"/>
                </a:solidFill>
                <a:latin typeface="Arial MT"/>
                <a:cs typeface="Arial MT"/>
              </a:rPr>
              <a:t>riesce</a:t>
            </a:r>
            <a:r>
              <a:rPr sz="2800" spc="5" dirty="0">
                <a:solidFill>
                  <a:srgbClr val="002F8C"/>
                </a:solidFill>
                <a:latin typeface="Arial MT"/>
                <a:cs typeface="Arial MT"/>
              </a:rPr>
              <a:t> </a:t>
            </a:r>
            <a:r>
              <a:rPr sz="2800" dirty="0">
                <a:solidFill>
                  <a:srgbClr val="002F8C"/>
                </a:solidFill>
                <a:latin typeface="Arial MT"/>
                <a:cs typeface="Arial MT"/>
              </a:rPr>
              <a:t>a </a:t>
            </a:r>
            <a:r>
              <a:rPr sz="2800" spc="-765" dirty="0">
                <a:solidFill>
                  <a:srgbClr val="002F8C"/>
                </a:solidFill>
                <a:latin typeface="Arial MT"/>
                <a:cs typeface="Arial MT"/>
              </a:rPr>
              <a:t> </a:t>
            </a:r>
            <a:r>
              <a:rPr sz="2800" spc="-5" dirty="0">
                <a:solidFill>
                  <a:srgbClr val="FF0066"/>
                </a:solidFill>
                <a:latin typeface="Arial MT"/>
                <a:cs typeface="Arial MT"/>
              </a:rPr>
              <a:t>risponderti</a:t>
            </a:r>
            <a:r>
              <a:rPr sz="2800" spc="-5" dirty="0">
                <a:solidFill>
                  <a:srgbClr val="002F8C"/>
                </a:solidFill>
                <a:latin typeface="Arial MT"/>
                <a:cs typeface="Arial MT"/>
              </a:rPr>
              <a:t>.</a:t>
            </a:r>
            <a:r>
              <a:rPr sz="2800" dirty="0">
                <a:solidFill>
                  <a:srgbClr val="002F8C"/>
                </a:solidFill>
                <a:latin typeface="Arial MT"/>
                <a:cs typeface="Arial MT"/>
              </a:rPr>
              <a:t> </a:t>
            </a:r>
            <a:r>
              <a:rPr sz="2800" spc="-5" dirty="0">
                <a:solidFill>
                  <a:srgbClr val="002F8C"/>
                </a:solidFill>
                <a:latin typeface="Arial MT"/>
                <a:cs typeface="Arial MT"/>
              </a:rPr>
              <a:t>Chiedi</a:t>
            </a:r>
            <a:r>
              <a:rPr sz="2800" dirty="0">
                <a:solidFill>
                  <a:srgbClr val="002F8C"/>
                </a:solidFill>
                <a:latin typeface="Arial MT"/>
                <a:cs typeface="Arial MT"/>
              </a:rPr>
              <a:t> </a:t>
            </a:r>
            <a:r>
              <a:rPr sz="2800" spc="-5" dirty="0">
                <a:solidFill>
                  <a:srgbClr val="002F8C"/>
                </a:solidFill>
                <a:latin typeface="Arial MT"/>
                <a:cs typeface="Arial MT"/>
              </a:rPr>
              <a:t>di</a:t>
            </a:r>
            <a:r>
              <a:rPr sz="2800" dirty="0">
                <a:solidFill>
                  <a:srgbClr val="002F8C"/>
                </a:solidFill>
                <a:latin typeface="Arial MT"/>
                <a:cs typeface="Arial MT"/>
              </a:rPr>
              <a:t> </a:t>
            </a:r>
            <a:r>
              <a:rPr sz="2800" dirty="0">
                <a:solidFill>
                  <a:srgbClr val="FF0066"/>
                </a:solidFill>
                <a:latin typeface="Arial MT"/>
                <a:cs typeface="Arial MT"/>
              </a:rPr>
              <a:t>aprire</a:t>
            </a:r>
            <a:r>
              <a:rPr sz="2800" spc="5" dirty="0">
                <a:solidFill>
                  <a:srgbClr val="FF0066"/>
                </a:solidFill>
                <a:latin typeface="Arial MT"/>
                <a:cs typeface="Arial MT"/>
              </a:rPr>
              <a:t> </a:t>
            </a:r>
            <a:r>
              <a:rPr sz="2800" dirty="0">
                <a:solidFill>
                  <a:srgbClr val="FF0066"/>
                </a:solidFill>
                <a:latin typeface="Arial MT"/>
                <a:cs typeface="Arial MT"/>
              </a:rPr>
              <a:t>gli</a:t>
            </a:r>
            <a:r>
              <a:rPr sz="2800" spc="5" dirty="0">
                <a:solidFill>
                  <a:srgbClr val="FF0066"/>
                </a:solidFill>
                <a:latin typeface="Arial MT"/>
                <a:cs typeface="Arial MT"/>
              </a:rPr>
              <a:t> </a:t>
            </a:r>
            <a:r>
              <a:rPr sz="2800" dirty="0">
                <a:solidFill>
                  <a:srgbClr val="FF0066"/>
                </a:solidFill>
                <a:latin typeface="Arial MT"/>
                <a:cs typeface="Arial MT"/>
              </a:rPr>
              <a:t>occhi</a:t>
            </a:r>
            <a:r>
              <a:rPr sz="2800" spc="5" dirty="0">
                <a:solidFill>
                  <a:srgbClr val="FF0066"/>
                </a:solidFill>
                <a:latin typeface="Arial MT"/>
                <a:cs typeface="Arial MT"/>
              </a:rPr>
              <a:t> </a:t>
            </a:r>
            <a:r>
              <a:rPr sz="2800" dirty="0">
                <a:solidFill>
                  <a:srgbClr val="002F8C"/>
                </a:solidFill>
                <a:latin typeface="Arial MT"/>
                <a:cs typeface="Arial MT"/>
              </a:rPr>
              <a:t>o </a:t>
            </a:r>
            <a:r>
              <a:rPr sz="2800" spc="-765" dirty="0">
                <a:solidFill>
                  <a:srgbClr val="002F8C"/>
                </a:solidFill>
                <a:latin typeface="Arial MT"/>
                <a:cs typeface="Arial MT"/>
              </a:rPr>
              <a:t> </a:t>
            </a:r>
            <a:r>
              <a:rPr sz="2800" dirty="0">
                <a:solidFill>
                  <a:srgbClr val="FF0066"/>
                </a:solidFill>
                <a:latin typeface="Arial MT"/>
                <a:cs typeface="Arial MT"/>
              </a:rPr>
              <a:t>muovere</a:t>
            </a:r>
            <a:r>
              <a:rPr sz="2800" spc="-5" dirty="0">
                <a:solidFill>
                  <a:srgbClr val="FF0066"/>
                </a:solidFill>
                <a:latin typeface="Arial MT"/>
                <a:cs typeface="Arial MT"/>
              </a:rPr>
              <a:t> </a:t>
            </a:r>
            <a:r>
              <a:rPr sz="2800" dirty="0">
                <a:solidFill>
                  <a:srgbClr val="FF0066"/>
                </a:solidFill>
                <a:latin typeface="Arial MT"/>
                <a:cs typeface="Arial MT"/>
              </a:rPr>
              <a:t>un </a:t>
            </a:r>
            <a:r>
              <a:rPr sz="2800" spc="-5" dirty="0">
                <a:solidFill>
                  <a:srgbClr val="FF0066"/>
                </a:solidFill>
                <a:latin typeface="Arial MT"/>
                <a:cs typeface="Arial MT"/>
              </a:rPr>
              <a:t>braccio</a:t>
            </a:r>
            <a:r>
              <a:rPr sz="2800" spc="-5" dirty="0">
                <a:solidFill>
                  <a:srgbClr val="002F8C"/>
                </a:solidFill>
                <a:latin typeface="Arial MT"/>
                <a:cs typeface="Arial MT"/>
              </a:rPr>
              <a:t>.</a:t>
            </a:r>
            <a:endParaRPr sz="2800" dirty="0">
              <a:latin typeface="Arial MT"/>
              <a:cs typeface="Arial MT"/>
            </a:endParaRPr>
          </a:p>
          <a:p>
            <a:pPr>
              <a:lnSpc>
                <a:spcPct val="100000"/>
              </a:lnSpc>
              <a:buClr>
                <a:srgbClr val="002F8C"/>
              </a:buClr>
              <a:buFont typeface="Arial MT"/>
              <a:buAutoNum type="arabicParenR"/>
            </a:pPr>
            <a:endParaRPr sz="1000" dirty="0">
              <a:latin typeface="Arial MT"/>
              <a:cs typeface="Arial MT"/>
            </a:endParaRPr>
          </a:p>
          <a:p>
            <a:pPr marL="12700" marR="3306445">
              <a:lnSpc>
                <a:spcPct val="113100"/>
              </a:lnSpc>
              <a:spcBef>
                <a:spcPts val="3210"/>
              </a:spcBef>
              <a:buAutoNum type="arabicParenR"/>
              <a:tabLst>
                <a:tab pos="481330" algn="l"/>
                <a:tab pos="481965" algn="l"/>
                <a:tab pos="1978025" algn="l"/>
                <a:tab pos="2644775" algn="l"/>
                <a:tab pos="3074035" algn="l"/>
                <a:tab pos="4156075" algn="l"/>
                <a:tab pos="4506595" algn="l"/>
              </a:tabLst>
            </a:pPr>
            <a:r>
              <a:rPr sz="2800" dirty="0">
                <a:solidFill>
                  <a:srgbClr val="002F8C"/>
                </a:solidFill>
                <a:latin typeface="Arial MT"/>
                <a:cs typeface="Arial MT"/>
              </a:rPr>
              <a:t>A</a:t>
            </a:r>
            <a:r>
              <a:rPr sz="2800" spc="-5" dirty="0">
                <a:solidFill>
                  <a:srgbClr val="002F8C"/>
                </a:solidFill>
                <a:latin typeface="Arial MT"/>
                <a:cs typeface="Arial MT"/>
              </a:rPr>
              <a:t>ff</a:t>
            </a:r>
            <a:r>
              <a:rPr sz="2800" dirty="0">
                <a:solidFill>
                  <a:srgbClr val="002F8C"/>
                </a:solidFill>
                <a:latin typeface="Arial MT"/>
                <a:cs typeface="Arial MT"/>
              </a:rPr>
              <a:t>errala	per	le	spalle	e	</a:t>
            </a:r>
            <a:r>
              <a:rPr sz="2800" dirty="0">
                <a:solidFill>
                  <a:srgbClr val="FF0066"/>
                </a:solidFill>
                <a:latin typeface="Arial MT"/>
                <a:cs typeface="Arial MT"/>
              </a:rPr>
              <a:t>scuo</a:t>
            </a:r>
            <a:r>
              <a:rPr sz="2800" spc="-5" dirty="0">
                <a:solidFill>
                  <a:srgbClr val="FF0066"/>
                </a:solidFill>
                <a:latin typeface="Arial MT"/>
                <a:cs typeface="Arial MT"/>
              </a:rPr>
              <a:t>t</a:t>
            </a:r>
            <a:r>
              <a:rPr sz="2800" dirty="0">
                <a:solidFill>
                  <a:srgbClr val="FF0066"/>
                </a:solidFill>
                <a:latin typeface="Arial MT"/>
                <a:cs typeface="Arial MT"/>
              </a:rPr>
              <a:t>ila  </a:t>
            </a:r>
            <a:r>
              <a:rPr sz="2800" spc="-5" dirty="0">
                <a:solidFill>
                  <a:srgbClr val="002F8C"/>
                </a:solidFill>
                <a:latin typeface="Arial MT"/>
                <a:cs typeface="Arial MT"/>
              </a:rPr>
              <a:t>delicatamente.</a:t>
            </a:r>
            <a:endParaRPr sz="2800" dirty="0">
              <a:latin typeface="Arial MT"/>
              <a:cs typeface="Arial MT"/>
            </a:endParaRPr>
          </a:p>
          <a:p>
            <a:pPr>
              <a:lnSpc>
                <a:spcPct val="100000"/>
              </a:lnSpc>
            </a:pPr>
            <a:endParaRPr sz="1000" dirty="0">
              <a:latin typeface="Arial MT"/>
              <a:cs typeface="Arial MT"/>
            </a:endParaRPr>
          </a:p>
          <a:p>
            <a:pPr>
              <a:lnSpc>
                <a:spcPct val="100000"/>
              </a:lnSpc>
              <a:spcBef>
                <a:spcPts val="50"/>
              </a:spcBef>
            </a:pPr>
            <a:endParaRPr sz="3200" dirty="0">
              <a:latin typeface="Arial MT"/>
              <a:cs typeface="Arial MT"/>
            </a:endParaRPr>
          </a:p>
          <a:p>
            <a:pPr marL="12700" marR="5080">
              <a:lnSpc>
                <a:spcPts val="3200"/>
              </a:lnSpc>
              <a:tabLst>
                <a:tab pos="664210" algn="l"/>
                <a:tab pos="1303020" algn="l"/>
                <a:tab pos="2889885" algn="l"/>
                <a:tab pos="5023485" algn="l"/>
                <a:tab pos="5516880" algn="l"/>
                <a:tab pos="7038975" algn="l"/>
                <a:tab pos="8282940" algn="l"/>
              </a:tabLst>
            </a:pPr>
            <a:r>
              <a:rPr sz="2800" b="1" dirty="0">
                <a:solidFill>
                  <a:srgbClr val="002F8C"/>
                </a:solidFill>
                <a:latin typeface="Arial"/>
                <a:cs typeface="Arial"/>
              </a:rPr>
              <a:t>SE	</a:t>
            </a:r>
            <a:r>
              <a:rPr sz="2800" b="1" spc="-5" dirty="0">
                <a:solidFill>
                  <a:srgbClr val="002F8C"/>
                </a:solidFill>
                <a:latin typeface="Arial"/>
                <a:cs typeface="Arial"/>
              </a:rPr>
              <a:t>L</a:t>
            </a:r>
            <a:r>
              <a:rPr sz="2800" b="1" dirty="0">
                <a:solidFill>
                  <a:srgbClr val="002F8C"/>
                </a:solidFill>
                <a:latin typeface="Arial"/>
                <a:cs typeface="Arial"/>
              </a:rPr>
              <a:t>A	V</a:t>
            </a:r>
            <a:r>
              <a:rPr sz="2800" b="1" spc="-5" dirty="0">
                <a:solidFill>
                  <a:srgbClr val="002F8C"/>
                </a:solidFill>
                <a:latin typeface="Arial"/>
                <a:cs typeface="Arial"/>
              </a:rPr>
              <a:t>ITTI</a:t>
            </a:r>
            <a:r>
              <a:rPr sz="2800" b="1" dirty="0">
                <a:solidFill>
                  <a:srgbClr val="002F8C"/>
                </a:solidFill>
                <a:latin typeface="Arial"/>
                <a:cs typeface="Arial"/>
              </a:rPr>
              <a:t>MA	R</a:t>
            </a:r>
            <a:r>
              <a:rPr sz="2800" b="1" spc="-5" dirty="0">
                <a:solidFill>
                  <a:srgbClr val="002F8C"/>
                </a:solidFill>
                <a:latin typeface="Arial"/>
                <a:cs typeface="Arial"/>
              </a:rPr>
              <a:t>I</a:t>
            </a:r>
            <a:r>
              <a:rPr sz="2800" b="1" dirty="0">
                <a:solidFill>
                  <a:srgbClr val="002F8C"/>
                </a:solidFill>
                <a:latin typeface="Arial"/>
                <a:cs typeface="Arial"/>
              </a:rPr>
              <a:t>SP</a:t>
            </a:r>
            <a:r>
              <a:rPr sz="2800" b="1" spc="-5" dirty="0">
                <a:solidFill>
                  <a:srgbClr val="002F8C"/>
                </a:solidFill>
                <a:latin typeface="Arial"/>
                <a:cs typeface="Arial"/>
              </a:rPr>
              <a:t>O</a:t>
            </a:r>
            <a:r>
              <a:rPr sz="2800" b="1" dirty="0">
                <a:solidFill>
                  <a:srgbClr val="002F8C"/>
                </a:solidFill>
                <a:latin typeface="Arial"/>
                <a:cs typeface="Arial"/>
              </a:rPr>
              <a:t>NDE,	</a:t>
            </a:r>
            <a:r>
              <a:rPr sz="2800" b="1" spc="-5" dirty="0">
                <a:solidFill>
                  <a:srgbClr val="002F8C"/>
                </a:solidFill>
                <a:latin typeface="Arial"/>
                <a:cs typeface="Arial"/>
              </a:rPr>
              <a:t>i</a:t>
            </a:r>
            <a:r>
              <a:rPr sz="2800" b="1" dirty="0">
                <a:solidFill>
                  <a:srgbClr val="002F8C"/>
                </a:solidFill>
                <a:latin typeface="Arial"/>
                <a:cs typeface="Arial"/>
              </a:rPr>
              <a:t>n	</a:t>
            </a:r>
            <a:r>
              <a:rPr sz="2800" b="1" spc="-5" dirty="0">
                <a:solidFill>
                  <a:srgbClr val="002F8C"/>
                </a:solidFill>
                <a:latin typeface="Arial"/>
                <a:cs typeface="Arial"/>
              </a:rPr>
              <a:t>qu</a:t>
            </a:r>
            <a:r>
              <a:rPr sz="2800" b="1" dirty="0">
                <a:solidFill>
                  <a:srgbClr val="002F8C"/>
                </a:solidFill>
                <a:latin typeface="Arial"/>
                <a:cs typeface="Arial"/>
              </a:rPr>
              <a:t>a</a:t>
            </a:r>
            <a:r>
              <a:rPr sz="2800" b="1" spc="-5" dirty="0">
                <a:solidFill>
                  <a:srgbClr val="002F8C"/>
                </a:solidFill>
                <a:latin typeface="Arial"/>
                <a:cs typeface="Arial"/>
              </a:rPr>
              <a:t>l</a:t>
            </a:r>
            <a:r>
              <a:rPr sz="2800" b="1" dirty="0">
                <a:solidFill>
                  <a:srgbClr val="002F8C"/>
                </a:solidFill>
                <a:latin typeface="Arial"/>
                <a:cs typeface="Arial"/>
              </a:rPr>
              <a:t>c</a:t>
            </a:r>
            <a:r>
              <a:rPr sz="2800" b="1" spc="-5" dirty="0">
                <a:solidFill>
                  <a:srgbClr val="002F8C"/>
                </a:solidFill>
                <a:latin typeface="Arial"/>
                <a:cs typeface="Arial"/>
              </a:rPr>
              <a:t>h</a:t>
            </a:r>
            <a:r>
              <a:rPr sz="2800" b="1" dirty="0">
                <a:solidFill>
                  <a:srgbClr val="002F8C"/>
                </a:solidFill>
                <a:latin typeface="Arial"/>
                <a:cs typeface="Arial"/>
              </a:rPr>
              <a:t>e	m</a:t>
            </a:r>
            <a:r>
              <a:rPr sz="2800" b="1" spc="-5" dirty="0">
                <a:solidFill>
                  <a:srgbClr val="002F8C"/>
                </a:solidFill>
                <a:latin typeface="Arial"/>
                <a:cs typeface="Arial"/>
              </a:rPr>
              <a:t>odo</a:t>
            </a:r>
            <a:r>
              <a:rPr sz="2800" b="1" dirty="0">
                <a:solidFill>
                  <a:srgbClr val="002F8C"/>
                </a:solidFill>
                <a:latin typeface="Arial"/>
                <a:cs typeface="Arial"/>
              </a:rPr>
              <a:t>,	v</a:t>
            </a:r>
            <a:r>
              <a:rPr sz="2800" b="1" spc="-5" dirty="0">
                <a:solidFill>
                  <a:srgbClr val="002F8C"/>
                </a:solidFill>
                <a:latin typeface="Arial"/>
                <a:cs typeface="Arial"/>
              </a:rPr>
              <a:t>uo</a:t>
            </a:r>
            <a:r>
              <a:rPr sz="2800" b="1" dirty="0">
                <a:solidFill>
                  <a:srgbClr val="002F8C"/>
                </a:solidFill>
                <a:latin typeface="Arial"/>
                <a:cs typeface="Arial"/>
              </a:rPr>
              <a:t>l  </a:t>
            </a:r>
            <a:r>
              <a:rPr sz="2800" b="1" spc="-5" dirty="0">
                <a:solidFill>
                  <a:srgbClr val="002F8C"/>
                </a:solidFill>
                <a:latin typeface="Arial"/>
                <a:cs typeface="Arial"/>
              </a:rPr>
              <a:t>dire</a:t>
            </a:r>
            <a:r>
              <a:rPr sz="2800" b="1" dirty="0">
                <a:solidFill>
                  <a:srgbClr val="002F8C"/>
                </a:solidFill>
                <a:latin typeface="Arial"/>
                <a:cs typeface="Arial"/>
              </a:rPr>
              <a:t> </a:t>
            </a:r>
            <a:r>
              <a:rPr sz="2800" b="1" spc="-5" dirty="0">
                <a:solidFill>
                  <a:srgbClr val="002F8C"/>
                </a:solidFill>
                <a:latin typeface="Arial"/>
                <a:cs typeface="Arial"/>
              </a:rPr>
              <a:t>che</a:t>
            </a:r>
            <a:r>
              <a:rPr sz="2800" b="1" spc="5" dirty="0">
                <a:solidFill>
                  <a:srgbClr val="002F8C"/>
                </a:solidFill>
                <a:latin typeface="Arial"/>
                <a:cs typeface="Arial"/>
              </a:rPr>
              <a:t> </a:t>
            </a:r>
            <a:r>
              <a:rPr sz="2800" b="1" dirty="0">
                <a:solidFill>
                  <a:srgbClr val="002F8C"/>
                </a:solidFill>
                <a:latin typeface="Arial"/>
                <a:cs typeface="Arial"/>
              </a:rPr>
              <a:t>è </a:t>
            </a:r>
            <a:r>
              <a:rPr sz="2800" b="1" spc="-5" dirty="0">
                <a:solidFill>
                  <a:srgbClr val="002F8C"/>
                </a:solidFill>
                <a:latin typeface="Arial"/>
                <a:cs typeface="Arial"/>
              </a:rPr>
              <a:t>cosciente,</a:t>
            </a:r>
            <a:r>
              <a:rPr sz="2800" b="1" dirty="0">
                <a:solidFill>
                  <a:srgbClr val="002F8C"/>
                </a:solidFill>
                <a:latin typeface="Arial"/>
                <a:cs typeface="Arial"/>
              </a:rPr>
              <a:t> </a:t>
            </a:r>
            <a:r>
              <a:rPr sz="2800" b="1" spc="-5" dirty="0">
                <a:solidFill>
                  <a:srgbClr val="002F8C"/>
                </a:solidFill>
                <a:latin typeface="Arial"/>
                <a:cs typeface="Arial"/>
              </a:rPr>
              <a:t>che</a:t>
            </a:r>
            <a:r>
              <a:rPr sz="2800" b="1" dirty="0">
                <a:solidFill>
                  <a:srgbClr val="002F8C"/>
                </a:solidFill>
                <a:latin typeface="Arial"/>
                <a:cs typeface="Arial"/>
              </a:rPr>
              <a:t> </a:t>
            </a:r>
            <a:r>
              <a:rPr sz="2800" b="1" spc="-5" dirty="0">
                <a:solidFill>
                  <a:srgbClr val="002F8C"/>
                </a:solidFill>
                <a:latin typeface="Arial"/>
                <a:cs typeface="Arial"/>
              </a:rPr>
              <a:t>respira</a:t>
            </a:r>
            <a:r>
              <a:rPr sz="2800" b="1" spc="5" dirty="0">
                <a:solidFill>
                  <a:srgbClr val="002F8C"/>
                </a:solidFill>
                <a:latin typeface="Arial"/>
                <a:cs typeface="Arial"/>
              </a:rPr>
              <a:t> </a:t>
            </a:r>
            <a:r>
              <a:rPr sz="2800" b="1" dirty="0">
                <a:solidFill>
                  <a:srgbClr val="002F8C"/>
                </a:solidFill>
                <a:latin typeface="Arial"/>
                <a:cs typeface="Arial"/>
              </a:rPr>
              <a:t>e </a:t>
            </a:r>
            <a:r>
              <a:rPr sz="2800" b="1" spc="-5" dirty="0">
                <a:solidFill>
                  <a:srgbClr val="002F8C"/>
                </a:solidFill>
                <a:latin typeface="Arial"/>
                <a:cs typeface="Arial"/>
              </a:rPr>
              <a:t>gli</a:t>
            </a:r>
            <a:r>
              <a:rPr sz="2800" b="1" dirty="0">
                <a:solidFill>
                  <a:srgbClr val="002F8C"/>
                </a:solidFill>
                <a:latin typeface="Arial"/>
                <a:cs typeface="Arial"/>
              </a:rPr>
              <a:t> </a:t>
            </a:r>
            <a:r>
              <a:rPr sz="2800" b="1" spc="-5" dirty="0">
                <a:solidFill>
                  <a:srgbClr val="002F8C"/>
                </a:solidFill>
                <a:latin typeface="Arial"/>
                <a:cs typeface="Arial"/>
              </a:rPr>
              <a:t>batte</a:t>
            </a:r>
            <a:r>
              <a:rPr sz="2800" b="1" dirty="0">
                <a:solidFill>
                  <a:srgbClr val="002F8C"/>
                </a:solidFill>
                <a:latin typeface="Arial"/>
                <a:cs typeface="Arial"/>
              </a:rPr>
              <a:t> </a:t>
            </a:r>
            <a:r>
              <a:rPr sz="2800" b="1" spc="-5" dirty="0">
                <a:solidFill>
                  <a:srgbClr val="002F8C"/>
                </a:solidFill>
                <a:latin typeface="Arial"/>
                <a:cs typeface="Arial"/>
              </a:rPr>
              <a:t>il</a:t>
            </a:r>
            <a:r>
              <a:rPr sz="2800" b="1" dirty="0">
                <a:solidFill>
                  <a:srgbClr val="002F8C"/>
                </a:solidFill>
                <a:latin typeface="Arial"/>
                <a:cs typeface="Arial"/>
              </a:rPr>
              <a:t> </a:t>
            </a:r>
            <a:r>
              <a:rPr sz="2800" b="1" spc="-5" dirty="0">
                <a:solidFill>
                  <a:srgbClr val="002F8C"/>
                </a:solidFill>
                <a:latin typeface="Arial"/>
                <a:cs typeface="Arial"/>
              </a:rPr>
              <a:t>cuore</a:t>
            </a:r>
            <a:r>
              <a:rPr sz="2800" b="1" spc="-5" dirty="0">
                <a:latin typeface="Arial"/>
                <a:cs typeface="Arial"/>
              </a:rPr>
              <a:t>.</a:t>
            </a:r>
            <a:endParaRPr sz="2800" dirty="0">
              <a:latin typeface="Arial"/>
              <a:cs typeface="Arial"/>
            </a:endParaRP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46187" y="1628054"/>
            <a:ext cx="2313305"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2F8C"/>
                </a:solidFill>
              </a:rPr>
              <a:t>Se</a:t>
            </a:r>
            <a:r>
              <a:rPr sz="3600" spc="-50" dirty="0">
                <a:solidFill>
                  <a:srgbClr val="002F8C"/>
                </a:solidFill>
              </a:rPr>
              <a:t> </a:t>
            </a:r>
            <a:r>
              <a:rPr sz="3600" dirty="0">
                <a:solidFill>
                  <a:srgbClr val="002F8C"/>
                </a:solidFill>
              </a:rPr>
              <a:t>non</a:t>
            </a:r>
            <a:r>
              <a:rPr sz="3600" spc="-50" dirty="0">
                <a:solidFill>
                  <a:srgbClr val="002F8C"/>
                </a:solidFill>
              </a:rPr>
              <a:t> </a:t>
            </a:r>
            <a:r>
              <a:rPr sz="3600" dirty="0">
                <a:solidFill>
                  <a:srgbClr val="002F8C"/>
                </a:solidFill>
              </a:rPr>
              <a:t>c’è:</a:t>
            </a:r>
            <a:endParaRPr sz="3600"/>
          </a:p>
        </p:txBody>
      </p:sp>
      <p:sp>
        <p:nvSpPr>
          <p:cNvPr id="3" name="object 3"/>
          <p:cNvSpPr txBox="1"/>
          <p:nvPr/>
        </p:nvSpPr>
        <p:spPr>
          <a:xfrm>
            <a:off x="1246187" y="2530400"/>
            <a:ext cx="5842000" cy="3484245"/>
          </a:xfrm>
          <a:prstGeom prst="rect">
            <a:avLst/>
          </a:prstGeom>
        </p:spPr>
        <p:txBody>
          <a:bodyPr vert="horz" wrap="square" lIns="0" tIns="12700" rIns="0" bIns="0" rtlCol="0">
            <a:spAutoFit/>
          </a:bodyPr>
          <a:lstStyle/>
          <a:p>
            <a:pPr marL="299720" indent="-287655">
              <a:lnSpc>
                <a:spcPct val="100000"/>
              </a:lnSpc>
              <a:spcBef>
                <a:spcPts val="100"/>
              </a:spcBef>
              <a:buClr>
                <a:srgbClr val="FF3399"/>
              </a:buClr>
              <a:buChar char="•"/>
              <a:tabLst>
                <a:tab pos="300355" algn="l"/>
              </a:tabLst>
            </a:pPr>
            <a:r>
              <a:rPr sz="3600" spc="-5" dirty="0">
                <a:solidFill>
                  <a:srgbClr val="FF0000"/>
                </a:solidFill>
                <a:latin typeface="Arial MT"/>
                <a:cs typeface="Arial MT"/>
              </a:rPr>
              <a:t>risposta</a:t>
            </a:r>
            <a:r>
              <a:rPr sz="3600" spc="-65" dirty="0">
                <a:solidFill>
                  <a:srgbClr val="FF0000"/>
                </a:solidFill>
                <a:latin typeface="Arial MT"/>
                <a:cs typeface="Arial MT"/>
              </a:rPr>
              <a:t> </a:t>
            </a:r>
            <a:r>
              <a:rPr sz="3600" dirty="0">
                <a:solidFill>
                  <a:srgbClr val="FF0000"/>
                </a:solidFill>
                <a:latin typeface="Arial MT"/>
                <a:cs typeface="Arial MT"/>
              </a:rPr>
              <a:t>verbale;</a:t>
            </a:r>
            <a:endParaRPr sz="3600">
              <a:latin typeface="Arial MT"/>
              <a:cs typeface="Arial MT"/>
            </a:endParaRPr>
          </a:p>
          <a:p>
            <a:pPr marL="299720" indent="-287655">
              <a:lnSpc>
                <a:spcPct val="100000"/>
              </a:lnSpc>
              <a:spcBef>
                <a:spcPts val="2880"/>
              </a:spcBef>
              <a:buChar char="•"/>
              <a:tabLst>
                <a:tab pos="300355" algn="l"/>
              </a:tabLst>
            </a:pPr>
            <a:r>
              <a:rPr sz="3600" spc="-5" dirty="0">
                <a:solidFill>
                  <a:srgbClr val="FF0000"/>
                </a:solidFill>
                <a:latin typeface="Arial MT"/>
                <a:cs typeface="Arial MT"/>
              </a:rPr>
              <a:t>risposta</a:t>
            </a:r>
            <a:r>
              <a:rPr sz="3600" spc="-30" dirty="0">
                <a:solidFill>
                  <a:srgbClr val="FF0000"/>
                </a:solidFill>
                <a:latin typeface="Arial MT"/>
                <a:cs typeface="Arial MT"/>
              </a:rPr>
              <a:t> </a:t>
            </a:r>
            <a:r>
              <a:rPr sz="3600" spc="-5" dirty="0">
                <a:solidFill>
                  <a:srgbClr val="FF0000"/>
                </a:solidFill>
                <a:latin typeface="Arial MT"/>
                <a:cs typeface="Arial MT"/>
              </a:rPr>
              <a:t>motoria;</a:t>
            </a:r>
            <a:endParaRPr sz="3600">
              <a:latin typeface="Arial MT"/>
              <a:cs typeface="Arial MT"/>
            </a:endParaRPr>
          </a:p>
          <a:p>
            <a:pPr marL="299720" indent="-287655">
              <a:lnSpc>
                <a:spcPct val="100000"/>
              </a:lnSpc>
              <a:spcBef>
                <a:spcPts val="2880"/>
              </a:spcBef>
              <a:buChar char="•"/>
              <a:tabLst>
                <a:tab pos="300355" algn="l"/>
              </a:tabLst>
            </a:pPr>
            <a:r>
              <a:rPr sz="3600" spc="-5" dirty="0">
                <a:solidFill>
                  <a:srgbClr val="FF0000"/>
                </a:solidFill>
                <a:latin typeface="Arial MT"/>
                <a:cs typeface="Arial MT"/>
              </a:rPr>
              <a:t>apertura</a:t>
            </a:r>
            <a:r>
              <a:rPr sz="3600" spc="-25" dirty="0">
                <a:solidFill>
                  <a:srgbClr val="FF0000"/>
                </a:solidFill>
                <a:latin typeface="Arial MT"/>
                <a:cs typeface="Arial MT"/>
              </a:rPr>
              <a:t> </a:t>
            </a:r>
            <a:r>
              <a:rPr sz="3600" dirty="0">
                <a:solidFill>
                  <a:srgbClr val="FF0000"/>
                </a:solidFill>
                <a:latin typeface="Arial MT"/>
                <a:cs typeface="Arial MT"/>
              </a:rPr>
              <a:t>degli</a:t>
            </a:r>
            <a:r>
              <a:rPr sz="3600" spc="-20" dirty="0">
                <a:solidFill>
                  <a:srgbClr val="FF0000"/>
                </a:solidFill>
                <a:latin typeface="Arial MT"/>
                <a:cs typeface="Arial MT"/>
              </a:rPr>
              <a:t> </a:t>
            </a:r>
            <a:r>
              <a:rPr sz="3600" dirty="0">
                <a:solidFill>
                  <a:srgbClr val="FF0000"/>
                </a:solidFill>
                <a:latin typeface="Arial MT"/>
                <a:cs typeface="Arial MT"/>
              </a:rPr>
              <a:t>occhi;</a:t>
            </a:r>
            <a:endParaRPr sz="3600">
              <a:latin typeface="Arial MT"/>
              <a:cs typeface="Arial MT"/>
            </a:endParaRPr>
          </a:p>
          <a:p>
            <a:pPr marL="12700">
              <a:lnSpc>
                <a:spcPct val="100000"/>
              </a:lnSpc>
              <a:spcBef>
                <a:spcPts val="2755"/>
              </a:spcBef>
              <a:tabLst>
                <a:tab pos="548640" algn="l"/>
              </a:tabLst>
            </a:pPr>
            <a:r>
              <a:rPr sz="4000" dirty="0">
                <a:solidFill>
                  <a:srgbClr val="002F8C"/>
                </a:solidFill>
                <a:latin typeface="Arial MT"/>
                <a:cs typeface="Arial MT"/>
              </a:rPr>
              <a:t>la	</a:t>
            </a:r>
            <a:r>
              <a:rPr sz="4000" spc="-5" dirty="0">
                <a:solidFill>
                  <a:srgbClr val="002F8C"/>
                </a:solidFill>
                <a:latin typeface="Arial MT"/>
                <a:cs typeface="Arial MT"/>
              </a:rPr>
              <a:t>vittima</a:t>
            </a:r>
            <a:r>
              <a:rPr sz="4000" spc="-15" dirty="0">
                <a:solidFill>
                  <a:srgbClr val="002F8C"/>
                </a:solidFill>
                <a:latin typeface="Arial MT"/>
                <a:cs typeface="Arial MT"/>
              </a:rPr>
              <a:t> </a:t>
            </a:r>
            <a:r>
              <a:rPr sz="4000" dirty="0">
                <a:solidFill>
                  <a:srgbClr val="002F8C"/>
                </a:solidFill>
                <a:latin typeface="Arial MT"/>
                <a:cs typeface="Arial MT"/>
              </a:rPr>
              <a:t>è</a:t>
            </a:r>
            <a:r>
              <a:rPr sz="4000" spc="210" dirty="0">
                <a:solidFill>
                  <a:srgbClr val="002F8C"/>
                </a:solidFill>
                <a:latin typeface="Arial MT"/>
                <a:cs typeface="Arial MT"/>
              </a:rPr>
              <a:t> </a:t>
            </a:r>
            <a:r>
              <a:rPr sz="4800" u="heavy" spc="-5" dirty="0">
                <a:solidFill>
                  <a:srgbClr val="FF3399"/>
                </a:solidFill>
                <a:uFill>
                  <a:solidFill>
                    <a:srgbClr val="FF3399"/>
                  </a:solidFill>
                </a:uFill>
                <a:latin typeface="Arial MT"/>
                <a:cs typeface="Arial MT"/>
              </a:rPr>
              <a:t>incosciente</a:t>
            </a:r>
            <a:r>
              <a:rPr sz="4800" spc="-5" dirty="0">
                <a:latin typeface="Arial MT"/>
                <a:cs typeface="Arial MT"/>
              </a:rPr>
              <a:t>.</a:t>
            </a:r>
            <a:endParaRPr sz="4800">
              <a:latin typeface="Arial MT"/>
              <a:cs typeface="Arial MT"/>
            </a:endParaRPr>
          </a:p>
        </p:txBody>
      </p:sp>
      <p:sp>
        <p:nvSpPr>
          <p:cNvPr id="4" name="object 4"/>
          <p:cNvSpPr txBox="1"/>
          <p:nvPr/>
        </p:nvSpPr>
        <p:spPr>
          <a:xfrm>
            <a:off x="2029717" y="288230"/>
            <a:ext cx="4984750" cy="982980"/>
          </a:xfrm>
          <a:prstGeom prst="rect">
            <a:avLst/>
          </a:prstGeom>
        </p:spPr>
        <p:txBody>
          <a:bodyPr vert="horz" wrap="square" lIns="0" tIns="43180" rIns="0" bIns="0" rtlCol="0">
            <a:spAutoFit/>
          </a:bodyPr>
          <a:lstStyle/>
          <a:p>
            <a:pPr marL="381000" marR="5080" indent="-368935">
              <a:lnSpc>
                <a:spcPts val="3700"/>
              </a:lnSpc>
              <a:spcBef>
                <a:spcPts val="340"/>
              </a:spcBef>
            </a:pPr>
            <a:r>
              <a:rPr sz="3200" b="1" spc="-5" dirty="0">
                <a:solidFill>
                  <a:srgbClr val="FF3399"/>
                </a:solidFill>
                <a:latin typeface="Arial"/>
                <a:cs typeface="Arial"/>
              </a:rPr>
              <a:t>LA</a:t>
            </a:r>
            <a:r>
              <a:rPr sz="3200" b="1" spc="-135" dirty="0">
                <a:solidFill>
                  <a:srgbClr val="FF3399"/>
                </a:solidFill>
                <a:latin typeface="Arial"/>
                <a:cs typeface="Arial"/>
              </a:rPr>
              <a:t> </a:t>
            </a:r>
            <a:r>
              <a:rPr sz="3200" b="1" spc="-50" dirty="0">
                <a:solidFill>
                  <a:srgbClr val="FF3399"/>
                </a:solidFill>
                <a:latin typeface="Arial"/>
                <a:cs typeface="Arial"/>
              </a:rPr>
              <a:t>VALUTAZIONE</a:t>
            </a:r>
            <a:r>
              <a:rPr sz="3200" b="1" spc="-15" dirty="0">
                <a:solidFill>
                  <a:srgbClr val="FF3399"/>
                </a:solidFill>
                <a:latin typeface="Arial"/>
                <a:cs typeface="Arial"/>
              </a:rPr>
              <a:t> </a:t>
            </a:r>
            <a:r>
              <a:rPr sz="3200" b="1" spc="-5" dirty="0">
                <a:solidFill>
                  <a:srgbClr val="FF3399"/>
                </a:solidFill>
                <a:latin typeface="Arial"/>
                <a:cs typeface="Arial"/>
              </a:rPr>
              <a:t>DELLO </a:t>
            </a:r>
            <a:r>
              <a:rPr sz="3200" b="1" spc="-875" dirty="0">
                <a:solidFill>
                  <a:srgbClr val="FF3399"/>
                </a:solidFill>
                <a:latin typeface="Arial"/>
                <a:cs typeface="Arial"/>
              </a:rPr>
              <a:t> </a:t>
            </a:r>
            <a:r>
              <a:rPr sz="3200" b="1" spc="-110" dirty="0">
                <a:solidFill>
                  <a:srgbClr val="FF3399"/>
                </a:solidFill>
                <a:latin typeface="Arial"/>
                <a:cs typeface="Arial"/>
              </a:rPr>
              <a:t>STATO</a:t>
            </a:r>
            <a:r>
              <a:rPr sz="3200" b="1" spc="-20" dirty="0">
                <a:solidFill>
                  <a:srgbClr val="FF3399"/>
                </a:solidFill>
                <a:latin typeface="Arial"/>
                <a:cs typeface="Arial"/>
              </a:rPr>
              <a:t> </a:t>
            </a:r>
            <a:r>
              <a:rPr sz="3200" b="1" dirty="0">
                <a:solidFill>
                  <a:srgbClr val="FF3399"/>
                </a:solidFill>
                <a:latin typeface="Arial"/>
                <a:cs typeface="Arial"/>
              </a:rPr>
              <a:t>DI</a:t>
            </a:r>
            <a:r>
              <a:rPr sz="3200" b="1" spc="-20" dirty="0">
                <a:solidFill>
                  <a:srgbClr val="FF3399"/>
                </a:solidFill>
                <a:latin typeface="Arial"/>
                <a:cs typeface="Arial"/>
              </a:rPr>
              <a:t> </a:t>
            </a:r>
            <a:r>
              <a:rPr sz="3200" b="1" spc="-5" dirty="0">
                <a:solidFill>
                  <a:srgbClr val="FF3399"/>
                </a:solidFill>
                <a:latin typeface="Arial"/>
                <a:cs typeface="Arial"/>
              </a:rPr>
              <a:t>COSCIENZA</a:t>
            </a:r>
            <a:endParaRPr sz="3200">
              <a:latin typeface="Arial"/>
              <a:cs typeface="Arial"/>
            </a:endParaRPr>
          </a:p>
        </p:txBody>
      </p:sp>
      <p:pic>
        <p:nvPicPr>
          <p:cNvPr id="5" name="object 5"/>
          <p:cNvPicPr/>
          <p:nvPr/>
        </p:nvPicPr>
        <p:blipFill>
          <a:blip r:embed="rId2" cstate="print"/>
          <a:stretch>
            <a:fillRect/>
          </a:stretch>
        </p:blipFill>
        <p:spPr>
          <a:xfrm>
            <a:off x="5148262" y="1628775"/>
            <a:ext cx="3816350" cy="2501900"/>
          </a:xfrm>
          <a:prstGeom prst="rect">
            <a:avLst/>
          </a:prstGeom>
        </p:spPr>
      </p:pic>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3045" y="895671"/>
            <a:ext cx="8677910" cy="3848100"/>
          </a:xfrm>
          <a:prstGeom prst="rect">
            <a:avLst/>
          </a:prstGeom>
        </p:spPr>
        <p:txBody>
          <a:bodyPr vert="horz" wrap="square" lIns="0" tIns="43180" rIns="0" bIns="0" rtlCol="0">
            <a:spAutoFit/>
          </a:bodyPr>
          <a:lstStyle/>
          <a:p>
            <a:pPr marL="12700" marR="5080">
              <a:lnSpc>
                <a:spcPts val="3700"/>
              </a:lnSpc>
              <a:spcBef>
                <a:spcPts val="340"/>
              </a:spcBef>
              <a:buChar char="•"/>
              <a:tabLst>
                <a:tab pos="267970" algn="l"/>
              </a:tabLst>
            </a:pPr>
            <a:r>
              <a:rPr sz="3200" dirty="0">
                <a:solidFill>
                  <a:srgbClr val="002F8C"/>
                </a:solidFill>
                <a:latin typeface="Arial MT"/>
                <a:cs typeface="Arial MT"/>
              </a:rPr>
              <a:t>SE</a:t>
            </a:r>
            <a:r>
              <a:rPr sz="3200" spc="80" dirty="0">
                <a:solidFill>
                  <a:srgbClr val="002F8C"/>
                </a:solidFill>
                <a:latin typeface="Arial MT"/>
                <a:cs typeface="Arial MT"/>
              </a:rPr>
              <a:t> </a:t>
            </a:r>
            <a:r>
              <a:rPr sz="3200" dirty="0">
                <a:solidFill>
                  <a:srgbClr val="002F8C"/>
                </a:solidFill>
                <a:latin typeface="Arial MT"/>
                <a:cs typeface="Arial MT"/>
              </a:rPr>
              <a:t>LA</a:t>
            </a:r>
            <a:r>
              <a:rPr sz="3200" spc="-90" dirty="0">
                <a:solidFill>
                  <a:srgbClr val="002F8C"/>
                </a:solidFill>
                <a:latin typeface="Arial MT"/>
                <a:cs typeface="Arial MT"/>
              </a:rPr>
              <a:t> </a:t>
            </a:r>
            <a:r>
              <a:rPr sz="3200" spc="-5" dirty="0">
                <a:solidFill>
                  <a:srgbClr val="002F8C"/>
                </a:solidFill>
                <a:latin typeface="Arial MT"/>
                <a:cs typeface="Arial MT"/>
              </a:rPr>
              <a:t>VITTIMA</a:t>
            </a:r>
            <a:r>
              <a:rPr sz="3200" spc="-95" dirty="0">
                <a:solidFill>
                  <a:srgbClr val="002F8C"/>
                </a:solidFill>
                <a:latin typeface="Arial MT"/>
                <a:cs typeface="Arial MT"/>
              </a:rPr>
              <a:t> </a:t>
            </a:r>
            <a:r>
              <a:rPr sz="3200" spc="-5" dirty="0">
                <a:solidFill>
                  <a:srgbClr val="002F8C"/>
                </a:solidFill>
                <a:latin typeface="Arial MT"/>
                <a:cs typeface="Arial MT"/>
              </a:rPr>
              <a:t>RISPONDE</a:t>
            </a:r>
            <a:r>
              <a:rPr sz="3200" spc="85" dirty="0">
                <a:solidFill>
                  <a:srgbClr val="002F8C"/>
                </a:solidFill>
                <a:latin typeface="Arial MT"/>
                <a:cs typeface="Arial MT"/>
              </a:rPr>
              <a:t> </a:t>
            </a:r>
            <a:r>
              <a:rPr sz="3200" dirty="0">
                <a:solidFill>
                  <a:srgbClr val="002F8C"/>
                </a:solidFill>
                <a:latin typeface="Arial MT"/>
                <a:cs typeface="Arial MT"/>
              </a:rPr>
              <a:t>la</a:t>
            </a:r>
            <a:r>
              <a:rPr sz="3200" spc="85" dirty="0">
                <a:solidFill>
                  <a:srgbClr val="002F8C"/>
                </a:solidFill>
                <a:latin typeface="Arial MT"/>
                <a:cs typeface="Arial MT"/>
              </a:rPr>
              <a:t> </a:t>
            </a:r>
            <a:r>
              <a:rPr sz="3200" dirty="0">
                <a:solidFill>
                  <a:srgbClr val="002F8C"/>
                </a:solidFill>
                <a:latin typeface="Arial MT"/>
                <a:cs typeface="Arial MT"/>
              </a:rPr>
              <a:t>si</a:t>
            </a:r>
            <a:r>
              <a:rPr sz="3200" spc="85" dirty="0">
                <a:solidFill>
                  <a:srgbClr val="002F8C"/>
                </a:solidFill>
                <a:latin typeface="Arial MT"/>
                <a:cs typeface="Arial MT"/>
              </a:rPr>
              <a:t> </a:t>
            </a:r>
            <a:r>
              <a:rPr sz="3200" dirty="0">
                <a:solidFill>
                  <a:srgbClr val="002F8C"/>
                </a:solidFill>
                <a:latin typeface="Arial MT"/>
                <a:cs typeface="Arial MT"/>
              </a:rPr>
              <a:t>lascia</a:t>
            </a:r>
            <a:r>
              <a:rPr sz="3200" spc="85" dirty="0">
                <a:solidFill>
                  <a:srgbClr val="002F8C"/>
                </a:solidFill>
                <a:latin typeface="Arial MT"/>
                <a:cs typeface="Arial MT"/>
              </a:rPr>
              <a:t> </a:t>
            </a:r>
            <a:r>
              <a:rPr sz="3200" dirty="0">
                <a:solidFill>
                  <a:srgbClr val="002F8C"/>
                </a:solidFill>
                <a:latin typeface="Arial MT"/>
                <a:cs typeface="Arial MT"/>
              </a:rPr>
              <a:t>dove </a:t>
            </a:r>
            <a:r>
              <a:rPr sz="3200" spc="5" dirty="0">
                <a:solidFill>
                  <a:srgbClr val="002F8C"/>
                </a:solidFill>
                <a:latin typeface="Arial MT"/>
                <a:cs typeface="Arial MT"/>
              </a:rPr>
              <a:t> </a:t>
            </a:r>
            <a:r>
              <a:rPr sz="3200" dirty="0">
                <a:solidFill>
                  <a:srgbClr val="002F8C"/>
                </a:solidFill>
                <a:latin typeface="Arial MT"/>
                <a:cs typeface="Arial MT"/>
              </a:rPr>
              <a:t>si</a:t>
            </a:r>
            <a:r>
              <a:rPr sz="3200" spc="-10" dirty="0">
                <a:solidFill>
                  <a:srgbClr val="002F8C"/>
                </a:solidFill>
                <a:latin typeface="Arial MT"/>
                <a:cs typeface="Arial MT"/>
              </a:rPr>
              <a:t> </a:t>
            </a:r>
            <a:r>
              <a:rPr sz="3200" spc="-5" dirty="0">
                <a:solidFill>
                  <a:srgbClr val="002F8C"/>
                </a:solidFill>
                <a:latin typeface="Arial MT"/>
                <a:cs typeface="Arial MT"/>
              </a:rPr>
              <a:t>trova,</a:t>
            </a:r>
            <a:r>
              <a:rPr sz="3200" spc="-10" dirty="0">
                <a:solidFill>
                  <a:srgbClr val="002F8C"/>
                </a:solidFill>
                <a:latin typeface="Arial MT"/>
                <a:cs typeface="Arial MT"/>
              </a:rPr>
              <a:t> </a:t>
            </a:r>
            <a:r>
              <a:rPr sz="3200" dirty="0">
                <a:solidFill>
                  <a:srgbClr val="002F8C"/>
                </a:solidFill>
                <a:latin typeface="Arial MT"/>
                <a:cs typeface="Arial MT"/>
              </a:rPr>
              <a:t>se</a:t>
            </a:r>
            <a:r>
              <a:rPr sz="3200" spc="-10" dirty="0">
                <a:solidFill>
                  <a:srgbClr val="002F8C"/>
                </a:solidFill>
                <a:latin typeface="Arial MT"/>
                <a:cs typeface="Arial MT"/>
              </a:rPr>
              <a:t> </a:t>
            </a:r>
            <a:r>
              <a:rPr sz="3200" dirty="0">
                <a:solidFill>
                  <a:srgbClr val="002F8C"/>
                </a:solidFill>
                <a:latin typeface="Arial MT"/>
                <a:cs typeface="Arial MT"/>
              </a:rPr>
              <a:t>non</a:t>
            </a:r>
            <a:r>
              <a:rPr sz="3200" spc="-5" dirty="0">
                <a:solidFill>
                  <a:srgbClr val="002F8C"/>
                </a:solidFill>
                <a:latin typeface="Arial MT"/>
                <a:cs typeface="Arial MT"/>
              </a:rPr>
              <a:t> </a:t>
            </a:r>
            <a:r>
              <a:rPr sz="3200" dirty="0">
                <a:solidFill>
                  <a:srgbClr val="002F8C"/>
                </a:solidFill>
                <a:latin typeface="Arial MT"/>
                <a:cs typeface="Arial MT"/>
              </a:rPr>
              <a:t>vi</a:t>
            </a:r>
            <a:r>
              <a:rPr sz="3200" spc="-5" dirty="0">
                <a:solidFill>
                  <a:srgbClr val="002F8C"/>
                </a:solidFill>
                <a:latin typeface="Arial MT"/>
                <a:cs typeface="Arial MT"/>
              </a:rPr>
              <a:t> </a:t>
            </a:r>
            <a:r>
              <a:rPr sz="3200" dirty="0">
                <a:solidFill>
                  <a:srgbClr val="002F8C"/>
                </a:solidFill>
                <a:latin typeface="Arial MT"/>
                <a:cs typeface="Arial MT"/>
              </a:rPr>
              <a:t>è</a:t>
            </a:r>
            <a:r>
              <a:rPr sz="3200" spc="-10" dirty="0">
                <a:solidFill>
                  <a:srgbClr val="002F8C"/>
                </a:solidFill>
                <a:latin typeface="Arial MT"/>
                <a:cs typeface="Arial MT"/>
              </a:rPr>
              <a:t> </a:t>
            </a:r>
            <a:r>
              <a:rPr sz="3200" dirty="0">
                <a:solidFill>
                  <a:srgbClr val="002F8C"/>
                </a:solidFill>
                <a:latin typeface="Arial MT"/>
                <a:cs typeface="Arial MT"/>
              </a:rPr>
              <a:t>pericolo,</a:t>
            </a:r>
            <a:r>
              <a:rPr sz="3200" spc="-10" dirty="0">
                <a:solidFill>
                  <a:srgbClr val="002F8C"/>
                </a:solidFill>
                <a:latin typeface="Arial MT"/>
                <a:cs typeface="Arial MT"/>
              </a:rPr>
              <a:t> </a:t>
            </a:r>
            <a:r>
              <a:rPr sz="3200" dirty="0">
                <a:solidFill>
                  <a:srgbClr val="002F8C"/>
                </a:solidFill>
                <a:latin typeface="Arial MT"/>
                <a:cs typeface="Arial MT"/>
              </a:rPr>
              <a:t>e</a:t>
            </a:r>
            <a:r>
              <a:rPr sz="3200" spc="-5" dirty="0">
                <a:solidFill>
                  <a:srgbClr val="002F8C"/>
                </a:solidFill>
                <a:latin typeface="Arial MT"/>
                <a:cs typeface="Arial MT"/>
              </a:rPr>
              <a:t> </a:t>
            </a:r>
            <a:r>
              <a:rPr sz="3200" dirty="0">
                <a:solidFill>
                  <a:srgbClr val="002F8C"/>
                </a:solidFill>
                <a:latin typeface="Arial MT"/>
                <a:cs typeface="Arial MT"/>
              </a:rPr>
              <a:t>si</a:t>
            </a:r>
            <a:r>
              <a:rPr sz="3200" spc="-10" dirty="0">
                <a:solidFill>
                  <a:srgbClr val="002F8C"/>
                </a:solidFill>
                <a:latin typeface="Arial MT"/>
                <a:cs typeface="Arial MT"/>
              </a:rPr>
              <a:t> </a:t>
            </a:r>
            <a:r>
              <a:rPr sz="3200" dirty="0">
                <a:solidFill>
                  <a:srgbClr val="002F8C"/>
                </a:solidFill>
                <a:latin typeface="Arial MT"/>
                <a:cs typeface="Arial MT"/>
              </a:rPr>
              <a:t>cerca</a:t>
            </a:r>
            <a:r>
              <a:rPr sz="3200" spc="-5" dirty="0">
                <a:solidFill>
                  <a:srgbClr val="002F8C"/>
                </a:solidFill>
                <a:latin typeface="Arial MT"/>
                <a:cs typeface="Arial MT"/>
              </a:rPr>
              <a:t> </a:t>
            </a:r>
            <a:r>
              <a:rPr sz="3200" dirty="0">
                <a:solidFill>
                  <a:srgbClr val="002F8C"/>
                </a:solidFill>
                <a:latin typeface="Arial MT"/>
                <a:cs typeface="Arial MT"/>
              </a:rPr>
              <a:t>di</a:t>
            </a:r>
            <a:r>
              <a:rPr sz="3200" spc="-5" dirty="0">
                <a:solidFill>
                  <a:srgbClr val="002F8C"/>
                </a:solidFill>
                <a:latin typeface="Arial MT"/>
                <a:cs typeface="Arial MT"/>
              </a:rPr>
              <a:t> </a:t>
            </a:r>
            <a:r>
              <a:rPr sz="3200" dirty="0">
                <a:solidFill>
                  <a:srgbClr val="002F8C"/>
                </a:solidFill>
                <a:latin typeface="Arial MT"/>
                <a:cs typeface="Arial MT"/>
              </a:rPr>
              <a:t>capire </a:t>
            </a:r>
            <a:r>
              <a:rPr sz="3200" spc="-875" dirty="0">
                <a:solidFill>
                  <a:srgbClr val="002F8C"/>
                </a:solidFill>
                <a:latin typeface="Arial MT"/>
                <a:cs typeface="Arial MT"/>
              </a:rPr>
              <a:t> </a:t>
            </a:r>
            <a:r>
              <a:rPr sz="3200" dirty="0">
                <a:solidFill>
                  <a:srgbClr val="002F8C"/>
                </a:solidFill>
                <a:latin typeface="Arial MT"/>
                <a:cs typeface="Arial MT"/>
              </a:rPr>
              <a:t>cosa</a:t>
            </a:r>
            <a:r>
              <a:rPr sz="3200" spc="-5" dirty="0">
                <a:solidFill>
                  <a:srgbClr val="002F8C"/>
                </a:solidFill>
                <a:latin typeface="Arial MT"/>
                <a:cs typeface="Arial MT"/>
              </a:rPr>
              <a:t> </a:t>
            </a:r>
            <a:r>
              <a:rPr sz="3200" dirty="0">
                <a:solidFill>
                  <a:srgbClr val="002F8C"/>
                </a:solidFill>
                <a:latin typeface="Arial MT"/>
                <a:cs typeface="Arial MT"/>
              </a:rPr>
              <a:t>sia successo</a:t>
            </a:r>
            <a:endParaRPr sz="3200" dirty="0">
              <a:latin typeface="Arial MT"/>
              <a:cs typeface="Arial MT"/>
            </a:endParaRPr>
          </a:p>
          <a:p>
            <a:pPr marL="118110" marR="402590" lvl="1">
              <a:lnSpc>
                <a:spcPts val="3700"/>
              </a:lnSpc>
              <a:spcBef>
                <a:spcPts val="355"/>
              </a:spcBef>
              <a:buChar char="•"/>
              <a:tabLst>
                <a:tab pos="374015" algn="l"/>
              </a:tabLst>
            </a:pPr>
            <a:r>
              <a:rPr sz="3200" dirty="0">
                <a:solidFill>
                  <a:srgbClr val="002F8C"/>
                </a:solidFill>
                <a:latin typeface="Arial MT"/>
                <a:cs typeface="Arial MT"/>
              </a:rPr>
              <a:t>SE LA </a:t>
            </a:r>
            <a:r>
              <a:rPr sz="3200" spc="-5" dirty="0">
                <a:solidFill>
                  <a:srgbClr val="002F8C"/>
                </a:solidFill>
                <a:latin typeface="Arial MT"/>
                <a:cs typeface="Arial MT"/>
              </a:rPr>
              <a:t>VITTIMA NON RISPONDE </a:t>
            </a:r>
            <a:r>
              <a:rPr sz="3200" dirty="0">
                <a:solidFill>
                  <a:srgbClr val="002F8C"/>
                </a:solidFill>
                <a:latin typeface="Arial MT"/>
                <a:cs typeface="Arial MT"/>
              </a:rPr>
              <a:t>si </a:t>
            </a:r>
            <a:r>
              <a:rPr sz="3200" spc="-5" dirty="0">
                <a:solidFill>
                  <a:srgbClr val="002F8C"/>
                </a:solidFill>
                <a:latin typeface="Arial MT"/>
                <a:cs typeface="Arial MT"/>
              </a:rPr>
              <a:t>attira </a:t>
            </a:r>
            <a:r>
              <a:rPr sz="3200" dirty="0">
                <a:solidFill>
                  <a:srgbClr val="002F8C"/>
                </a:solidFill>
                <a:latin typeface="Arial MT"/>
                <a:cs typeface="Arial MT"/>
              </a:rPr>
              <a:t> </a:t>
            </a:r>
            <a:r>
              <a:rPr sz="3200" spc="-5" dirty="0">
                <a:solidFill>
                  <a:srgbClr val="002F8C"/>
                </a:solidFill>
                <a:latin typeface="Arial MT"/>
                <a:cs typeface="Arial MT"/>
              </a:rPr>
              <a:t>l’attenzione </a:t>
            </a:r>
            <a:r>
              <a:rPr sz="3200" dirty="0">
                <a:solidFill>
                  <a:srgbClr val="002F8C"/>
                </a:solidFill>
                <a:latin typeface="Arial MT"/>
                <a:cs typeface="Arial MT"/>
              </a:rPr>
              <a:t>di qualcuno che possa </a:t>
            </a:r>
            <a:r>
              <a:rPr sz="3200" spc="5" dirty="0">
                <a:solidFill>
                  <a:srgbClr val="002F8C"/>
                </a:solidFill>
                <a:latin typeface="Arial MT"/>
                <a:cs typeface="Arial MT"/>
              </a:rPr>
              <a:t> </a:t>
            </a:r>
            <a:r>
              <a:rPr sz="3200" dirty="0">
                <a:solidFill>
                  <a:srgbClr val="002F8C"/>
                </a:solidFill>
                <a:latin typeface="Arial MT"/>
                <a:cs typeface="Arial MT"/>
              </a:rPr>
              <a:t>provvedere alla </a:t>
            </a:r>
            <a:r>
              <a:rPr sz="3200" spc="-5" dirty="0">
                <a:solidFill>
                  <a:srgbClr val="002F8C"/>
                </a:solidFill>
                <a:latin typeface="Arial MT"/>
                <a:cs typeface="Arial MT"/>
              </a:rPr>
              <a:t>chiamata </a:t>
            </a:r>
            <a:r>
              <a:rPr sz="3200" dirty="0">
                <a:solidFill>
                  <a:srgbClr val="002F8C"/>
                </a:solidFill>
                <a:latin typeface="Arial MT"/>
                <a:cs typeface="Arial MT"/>
              </a:rPr>
              <a:t>del </a:t>
            </a:r>
            <a:r>
              <a:rPr sz="3200" spc="-5" dirty="0">
                <a:solidFill>
                  <a:srgbClr val="002F8C"/>
                </a:solidFill>
                <a:latin typeface="Arial MT"/>
                <a:cs typeface="Arial MT"/>
              </a:rPr>
              <a:t>sistema </a:t>
            </a:r>
            <a:r>
              <a:rPr sz="3200" dirty="0">
                <a:solidFill>
                  <a:srgbClr val="002F8C"/>
                </a:solidFill>
                <a:latin typeface="Arial MT"/>
                <a:cs typeface="Arial MT"/>
              </a:rPr>
              <a:t>di </a:t>
            </a:r>
            <a:r>
              <a:rPr sz="3200" spc="5" dirty="0">
                <a:solidFill>
                  <a:srgbClr val="002F8C"/>
                </a:solidFill>
                <a:latin typeface="Arial MT"/>
                <a:cs typeface="Arial MT"/>
              </a:rPr>
              <a:t> </a:t>
            </a:r>
            <a:r>
              <a:rPr sz="3200" dirty="0">
                <a:solidFill>
                  <a:srgbClr val="002F8C"/>
                </a:solidFill>
                <a:latin typeface="Arial MT"/>
                <a:cs typeface="Arial MT"/>
              </a:rPr>
              <a:t>emergenza</a:t>
            </a:r>
            <a:r>
              <a:rPr sz="3200" spc="-10" dirty="0">
                <a:solidFill>
                  <a:srgbClr val="002F8C"/>
                </a:solidFill>
                <a:latin typeface="Arial MT"/>
                <a:cs typeface="Arial MT"/>
              </a:rPr>
              <a:t> </a:t>
            </a:r>
            <a:r>
              <a:rPr sz="3200" spc="-50" dirty="0">
                <a:solidFill>
                  <a:srgbClr val="002F8C"/>
                </a:solidFill>
                <a:latin typeface="Arial MT"/>
                <a:cs typeface="Arial MT"/>
              </a:rPr>
              <a:t>(112)</a:t>
            </a:r>
            <a:r>
              <a:rPr sz="3200" spc="-10" dirty="0">
                <a:solidFill>
                  <a:srgbClr val="002F8C"/>
                </a:solidFill>
                <a:latin typeface="Arial MT"/>
                <a:cs typeface="Arial MT"/>
              </a:rPr>
              <a:t> </a:t>
            </a:r>
            <a:r>
              <a:rPr sz="3200" dirty="0">
                <a:solidFill>
                  <a:srgbClr val="002F8C"/>
                </a:solidFill>
                <a:latin typeface="Arial MT"/>
                <a:cs typeface="Arial MT"/>
              </a:rPr>
              <a:t>e</a:t>
            </a:r>
            <a:r>
              <a:rPr sz="3200" spc="-5" dirty="0">
                <a:solidFill>
                  <a:srgbClr val="002F8C"/>
                </a:solidFill>
                <a:latin typeface="Arial MT"/>
                <a:cs typeface="Arial MT"/>
              </a:rPr>
              <a:t> </a:t>
            </a:r>
            <a:r>
              <a:rPr sz="3200" dirty="0">
                <a:solidFill>
                  <a:srgbClr val="002F8C"/>
                </a:solidFill>
                <a:latin typeface="Arial MT"/>
                <a:cs typeface="Arial MT"/>
              </a:rPr>
              <a:t>ci</a:t>
            </a:r>
            <a:r>
              <a:rPr sz="3200" spc="-5" dirty="0">
                <a:solidFill>
                  <a:srgbClr val="002F8C"/>
                </a:solidFill>
                <a:latin typeface="Arial MT"/>
                <a:cs typeface="Arial MT"/>
              </a:rPr>
              <a:t> </a:t>
            </a:r>
            <a:r>
              <a:rPr sz="3200" dirty="0">
                <a:solidFill>
                  <a:srgbClr val="002F8C"/>
                </a:solidFill>
                <a:latin typeface="Arial MT"/>
                <a:cs typeface="Arial MT"/>
              </a:rPr>
              <a:t>si</a:t>
            </a:r>
            <a:r>
              <a:rPr sz="3200" spc="-5" dirty="0">
                <a:solidFill>
                  <a:srgbClr val="002F8C"/>
                </a:solidFill>
                <a:latin typeface="Arial MT"/>
                <a:cs typeface="Arial MT"/>
              </a:rPr>
              <a:t> fa avvertire </a:t>
            </a:r>
            <a:r>
              <a:rPr sz="3200" dirty="0">
                <a:solidFill>
                  <a:srgbClr val="002F8C"/>
                </a:solidFill>
                <a:latin typeface="Arial MT"/>
                <a:cs typeface="Arial MT"/>
              </a:rPr>
              <a:t>quando</a:t>
            </a:r>
            <a:r>
              <a:rPr sz="3200" spc="-5" dirty="0">
                <a:solidFill>
                  <a:srgbClr val="002F8C"/>
                </a:solidFill>
                <a:latin typeface="Arial MT"/>
                <a:cs typeface="Arial MT"/>
              </a:rPr>
              <a:t> </a:t>
            </a:r>
            <a:r>
              <a:rPr sz="3200" dirty="0">
                <a:solidFill>
                  <a:srgbClr val="002F8C"/>
                </a:solidFill>
                <a:latin typeface="Arial MT"/>
                <a:cs typeface="Arial MT"/>
              </a:rPr>
              <a:t>è </a:t>
            </a:r>
            <a:r>
              <a:rPr sz="3200" spc="-875" dirty="0">
                <a:solidFill>
                  <a:srgbClr val="002F8C"/>
                </a:solidFill>
                <a:latin typeface="Arial MT"/>
                <a:cs typeface="Arial MT"/>
              </a:rPr>
              <a:t> </a:t>
            </a:r>
            <a:r>
              <a:rPr sz="3200" spc="-5" dirty="0">
                <a:solidFill>
                  <a:srgbClr val="002F8C"/>
                </a:solidFill>
                <a:latin typeface="Arial MT"/>
                <a:cs typeface="Arial MT"/>
              </a:rPr>
              <a:t>stato fatto</a:t>
            </a:r>
            <a:endParaRPr sz="3200" dirty="0">
              <a:latin typeface="Arial MT"/>
              <a:cs typeface="Arial MT"/>
            </a:endParaRPr>
          </a:p>
        </p:txBody>
      </p:sp>
      <p:sp>
        <p:nvSpPr>
          <p:cNvPr id="3" name="object 3"/>
          <p:cNvSpPr txBox="1">
            <a:spLocks noGrp="1"/>
          </p:cNvSpPr>
          <p:nvPr>
            <p:ph type="title"/>
          </p:nvPr>
        </p:nvSpPr>
        <p:spPr>
          <a:xfrm>
            <a:off x="3429000" y="152400"/>
            <a:ext cx="1945005" cy="635000"/>
          </a:xfrm>
          <a:prstGeom prst="rect">
            <a:avLst/>
          </a:prstGeom>
        </p:spPr>
        <p:txBody>
          <a:bodyPr vert="horz" wrap="square" lIns="0" tIns="12700" rIns="0" bIns="0" rtlCol="0">
            <a:spAutoFit/>
          </a:bodyPr>
          <a:lstStyle/>
          <a:p>
            <a:pPr marL="12700">
              <a:lnSpc>
                <a:spcPct val="100000"/>
              </a:lnSpc>
              <a:spcBef>
                <a:spcPts val="100"/>
              </a:spcBef>
            </a:pPr>
            <a:r>
              <a:rPr sz="4000" b="1" dirty="0">
                <a:solidFill>
                  <a:srgbClr val="FF3399"/>
                </a:solidFill>
                <a:latin typeface="Arial"/>
                <a:cs typeface="Arial"/>
              </a:rPr>
              <a:t>AZIONE</a:t>
            </a:r>
            <a:endParaRPr sz="4000" dirty="0">
              <a:latin typeface="Arial"/>
              <a:cs typeface="Arial"/>
            </a:endParaRPr>
          </a:p>
        </p:txBody>
      </p:sp>
      <p:pic>
        <p:nvPicPr>
          <p:cNvPr id="4" name="object 4"/>
          <p:cNvPicPr/>
          <p:nvPr/>
        </p:nvPicPr>
        <p:blipFill>
          <a:blip r:embed="rId2" cstate="print"/>
          <a:stretch>
            <a:fillRect/>
          </a:stretch>
        </p:blipFill>
        <p:spPr>
          <a:xfrm>
            <a:off x="3200400" y="4343400"/>
            <a:ext cx="3276600" cy="18288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066225" y="134789"/>
            <a:ext cx="4599305" cy="497840"/>
          </a:xfrm>
          <a:prstGeom prst="rect">
            <a:avLst/>
          </a:prstGeom>
        </p:spPr>
        <p:txBody>
          <a:bodyPr vert="horz" wrap="square" lIns="0" tIns="12700" rIns="0" bIns="0" rtlCol="0">
            <a:spAutoFit/>
          </a:bodyPr>
          <a:lstStyle/>
          <a:p>
            <a:pPr marL="12700">
              <a:lnSpc>
                <a:spcPct val="100000"/>
              </a:lnSpc>
              <a:spcBef>
                <a:spcPts val="100"/>
              </a:spcBef>
            </a:pPr>
            <a:r>
              <a:rPr sz="3100" spc="-5" dirty="0">
                <a:solidFill>
                  <a:srgbClr val="0433FF"/>
                </a:solidFill>
              </a:rPr>
              <a:t>II</a:t>
            </a:r>
            <a:r>
              <a:rPr sz="3100" spc="-25" dirty="0">
                <a:solidFill>
                  <a:srgbClr val="0433FF"/>
                </a:solidFill>
              </a:rPr>
              <a:t> </a:t>
            </a:r>
            <a:r>
              <a:rPr sz="3100" spc="-5" dirty="0">
                <a:solidFill>
                  <a:srgbClr val="0433FF"/>
                </a:solidFill>
              </a:rPr>
              <a:t>soccorritore</a:t>
            </a:r>
            <a:r>
              <a:rPr sz="3100" spc="-20" dirty="0">
                <a:solidFill>
                  <a:srgbClr val="0433FF"/>
                </a:solidFill>
              </a:rPr>
              <a:t> </a:t>
            </a:r>
            <a:r>
              <a:rPr sz="3100" dirty="0">
                <a:solidFill>
                  <a:srgbClr val="0433FF"/>
                </a:solidFill>
              </a:rPr>
              <a:t>occasionale</a:t>
            </a:r>
            <a:endParaRPr sz="3100"/>
          </a:p>
        </p:txBody>
      </p:sp>
      <p:sp>
        <p:nvSpPr>
          <p:cNvPr id="4" name="object 4"/>
          <p:cNvSpPr txBox="1"/>
          <p:nvPr/>
        </p:nvSpPr>
        <p:spPr>
          <a:xfrm>
            <a:off x="147629" y="736272"/>
            <a:ext cx="5109210" cy="1633220"/>
          </a:xfrm>
          <a:prstGeom prst="rect">
            <a:avLst/>
          </a:prstGeom>
        </p:spPr>
        <p:txBody>
          <a:bodyPr vert="horz" wrap="square" lIns="0" tIns="12700" rIns="0" bIns="0" rtlCol="0">
            <a:spAutoFit/>
          </a:bodyPr>
          <a:lstStyle/>
          <a:p>
            <a:pPr marL="12700">
              <a:lnSpc>
                <a:spcPts val="2130"/>
              </a:lnSpc>
              <a:spcBef>
                <a:spcPts val="100"/>
              </a:spcBef>
            </a:pPr>
            <a:r>
              <a:rPr sz="1800" dirty="0">
                <a:latin typeface="Arial MT"/>
                <a:cs typeface="Arial MT"/>
              </a:rPr>
              <a:t>Non</a:t>
            </a:r>
            <a:r>
              <a:rPr sz="1800" spc="-10" dirty="0">
                <a:latin typeface="Arial MT"/>
                <a:cs typeface="Arial MT"/>
              </a:rPr>
              <a:t> </a:t>
            </a:r>
            <a:r>
              <a:rPr sz="1800" dirty="0">
                <a:latin typeface="Arial MT"/>
                <a:cs typeface="Arial MT"/>
              </a:rPr>
              <a:t>deve</a:t>
            </a:r>
            <a:r>
              <a:rPr sz="1800" spc="-10" dirty="0">
                <a:latin typeface="Arial MT"/>
                <a:cs typeface="Arial MT"/>
              </a:rPr>
              <a:t> </a:t>
            </a:r>
            <a:r>
              <a:rPr sz="1800" dirty="0">
                <a:latin typeface="Arial MT"/>
                <a:cs typeface="Arial MT"/>
              </a:rPr>
              <a:t>mai</a:t>
            </a:r>
            <a:r>
              <a:rPr sz="1800" spc="-10" dirty="0">
                <a:latin typeface="Arial MT"/>
                <a:cs typeface="Arial MT"/>
              </a:rPr>
              <a:t> </a:t>
            </a:r>
            <a:r>
              <a:rPr sz="1800" spc="-5" dirty="0">
                <a:latin typeface="Arial MT"/>
                <a:cs typeface="Arial MT"/>
              </a:rPr>
              <a:t>sostituirsi</a:t>
            </a:r>
            <a:r>
              <a:rPr sz="1800" spc="-10" dirty="0">
                <a:latin typeface="Arial MT"/>
                <a:cs typeface="Arial MT"/>
              </a:rPr>
              <a:t> </a:t>
            </a:r>
            <a:r>
              <a:rPr sz="1800" dirty="0">
                <a:latin typeface="Arial MT"/>
                <a:cs typeface="Arial MT"/>
              </a:rPr>
              <a:t>al</a:t>
            </a:r>
            <a:r>
              <a:rPr sz="1800" spc="-5" dirty="0">
                <a:latin typeface="Arial MT"/>
                <a:cs typeface="Arial MT"/>
              </a:rPr>
              <a:t> </a:t>
            </a:r>
            <a:r>
              <a:rPr sz="1800" dirty="0">
                <a:latin typeface="Arial MT"/>
                <a:cs typeface="Arial MT"/>
              </a:rPr>
              <a:t>medico</a:t>
            </a:r>
            <a:endParaRPr sz="1800">
              <a:latin typeface="Arial MT"/>
              <a:cs typeface="Arial MT"/>
            </a:endParaRPr>
          </a:p>
          <a:p>
            <a:pPr marL="12700" marR="5080">
              <a:lnSpc>
                <a:spcPts val="2100"/>
              </a:lnSpc>
              <a:spcBef>
                <a:spcPts val="90"/>
              </a:spcBef>
            </a:pPr>
            <a:r>
              <a:rPr sz="1800" dirty="0">
                <a:latin typeface="Arial MT"/>
                <a:cs typeface="Arial MT"/>
              </a:rPr>
              <a:t>Non</a:t>
            </a:r>
            <a:r>
              <a:rPr sz="1800" spc="-15" dirty="0">
                <a:latin typeface="Arial MT"/>
                <a:cs typeface="Arial MT"/>
              </a:rPr>
              <a:t> </a:t>
            </a:r>
            <a:r>
              <a:rPr sz="1800" dirty="0">
                <a:latin typeface="Arial MT"/>
                <a:cs typeface="Arial MT"/>
              </a:rPr>
              <a:t>deve</a:t>
            </a:r>
            <a:r>
              <a:rPr sz="1800" spc="-10" dirty="0">
                <a:latin typeface="Arial MT"/>
                <a:cs typeface="Arial MT"/>
              </a:rPr>
              <a:t> </a:t>
            </a:r>
            <a:r>
              <a:rPr sz="1800" dirty="0">
                <a:latin typeface="Arial MT"/>
                <a:cs typeface="Arial MT"/>
              </a:rPr>
              <a:t>mai</a:t>
            </a:r>
            <a:r>
              <a:rPr sz="1800" spc="-10" dirty="0">
                <a:latin typeface="Arial MT"/>
                <a:cs typeface="Arial MT"/>
              </a:rPr>
              <a:t> </a:t>
            </a:r>
            <a:r>
              <a:rPr sz="1800" dirty="0">
                <a:latin typeface="Arial MT"/>
                <a:cs typeface="Arial MT"/>
              </a:rPr>
              <a:t>azzardare</a:t>
            </a:r>
            <a:r>
              <a:rPr sz="1800" spc="-10" dirty="0">
                <a:latin typeface="Arial MT"/>
                <a:cs typeface="Arial MT"/>
              </a:rPr>
              <a:t> </a:t>
            </a:r>
            <a:r>
              <a:rPr sz="1800" dirty="0">
                <a:latin typeface="Arial MT"/>
                <a:cs typeface="Arial MT"/>
              </a:rPr>
              <a:t>manovre</a:t>
            </a:r>
            <a:r>
              <a:rPr sz="1800" spc="-10" dirty="0">
                <a:latin typeface="Arial MT"/>
                <a:cs typeface="Arial MT"/>
              </a:rPr>
              <a:t> </a:t>
            </a:r>
            <a:r>
              <a:rPr sz="1800" dirty="0">
                <a:latin typeface="Arial MT"/>
                <a:cs typeface="Arial MT"/>
              </a:rPr>
              <a:t>che</a:t>
            </a:r>
            <a:r>
              <a:rPr sz="1800" spc="-10" dirty="0">
                <a:latin typeface="Arial MT"/>
                <a:cs typeface="Arial MT"/>
              </a:rPr>
              <a:t> </a:t>
            </a:r>
            <a:r>
              <a:rPr sz="1800" dirty="0">
                <a:latin typeface="Arial MT"/>
                <a:cs typeface="Arial MT"/>
              </a:rPr>
              <a:t>non</a:t>
            </a:r>
            <a:r>
              <a:rPr sz="1800" spc="-10" dirty="0">
                <a:latin typeface="Arial MT"/>
                <a:cs typeface="Arial MT"/>
              </a:rPr>
              <a:t> </a:t>
            </a:r>
            <a:r>
              <a:rPr sz="1800" dirty="0">
                <a:latin typeface="Arial MT"/>
                <a:cs typeface="Arial MT"/>
              </a:rPr>
              <a:t>sa</a:t>
            </a:r>
            <a:r>
              <a:rPr sz="1800" spc="-10" dirty="0">
                <a:latin typeface="Arial MT"/>
                <a:cs typeface="Arial MT"/>
              </a:rPr>
              <a:t> </a:t>
            </a:r>
            <a:r>
              <a:rPr sz="1800" spc="-5" dirty="0">
                <a:latin typeface="Arial MT"/>
                <a:cs typeface="Arial MT"/>
              </a:rPr>
              <a:t>fare </a:t>
            </a:r>
            <a:r>
              <a:rPr sz="1800" spc="-484" dirty="0">
                <a:latin typeface="Arial MT"/>
                <a:cs typeface="Arial MT"/>
              </a:rPr>
              <a:t> </a:t>
            </a:r>
            <a:r>
              <a:rPr sz="1800" dirty="0">
                <a:latin typeface="Arial MT"/>
                <a:cs typeface="Arial MT"/>
              </a:rPr>
              <a:t>Non</a:t>
            </a:r>
            <a:r>
              <a:rPr sz="1800" spc="-5" dirty="0">
                <a:latin typeface="Arial MT"/>
                <a:cs typeface="Arial MT"/>
              </a:rPr>
              <a:t> </a:t>
            </a:r>
            <a:r>
              <a:rPr sz="1800" dirty="0">
                <a:latin typeface="Arial MT"/>
                <a:cs typeface="Arial MT"/>
              </a:rPr>
              <a:t>deve versare</a:t>
            </a:r>
            <a:r>
              <a:rPr sz="1800" spc="-5" dirty="0">
                <a:latin typeface="Arial MT"/>
                <a:cs typeface="Arial MT"/>
              </a:rPr>
              <a:t> </a:t>
            </a:r>
            <a:r>
              <a:rPr sz="1800" dirty="0">
                <a:latin typeface="Arial MT"/>
                <a:cs typeface="Arial MT"/>
              </a:rPr>
              <a:t>di </a:t>
            </a:r>
            <a:r>
              <a:rPr sz="1800" spc="-5" dirty="0">
                <a:latin typeface="Arial MT"/>
                <a:cs typeface="Arial MT"/>
              </a:rPr>
              <a:t>fare </a:t>
            </a:r>
            <a:r>
              <a:rPr sz="1800" dirty="0">
                <a:latin typeface="Arial MT"/>
                <a:cs typeface="Arial MT"/>
              </a:rPr>
              <a:t>l’eroe</a:t>
            </a:r>
            <a:endParaRPr sz="1800">
              <a:latin typeface="Arial MT"/>
              <a:cs typeface="Arial MT"/>
            </a:endParaRPr>
          </a:p>
          <a:p>
            <a:pPr marL="12700">
              <a:lnSpc>
                <a:spcPts val="2010"/>
              </a:lnSpc>
            </a:pPr>
            <a:r>
              <a:rPr sz="1800" dirty="0">
                <a:latin typeface="Arial MT"/>
                <a:cs typeface="Arial MT"/>
              </a:rPr>
              <a:t>Non</a:t>
            </a:r>
            <a:r>
              <a:rPr sz="1800" spc="-15" dirty="0">
                <a:latin typeface="Arial MT"/>
                <a:cs typeface="Arial MT"/>
              </a:rPr>
              <a:t> </a:t>
            </a:r>
            <a:r>
              <a:rPr sz="1800" dirty="0">
                <a:latin typeface="Arial MT"/>
                <a:cs typeface="Arial MT"/>
              </a:rPr>
              <a:t>deve</a:t>
            </a:r>
            <a:r>
              <a:rPr sz="1800" spc="-15" dirty="0">
                <a:latin typeface="Arial MT"/>
                <a:cs typeface="Arial MT"/>
              </a:rPr>
              <a:t> </a:t>
            </a:r>
            <a:r>
              <a:rPr sz="1800" spc="-5" dirty="0">
                <a:latin typeface="Arial MT"/>
                <a:cs typeface="Arial MT"/>
              </a:rPr>
              <a:t>farsi</a:t>
            </a:r>
            <a:r>
              <a:rPr sz="1800" spc="-10" dirty="0">
                <a:latin typeface="Arial MT"/>
                <a:cs typeface="Arial MT"/>
              </a:rPr>
              <a:t> </a:t>
            </a:r>
            <a:r>
              <a:rPr sz="1800" dirty="0">
                <a:latin typeface="Arial MT"/>
                <a:cs typeface="Arial MT"/>
              </a:rPr>
              <a:t>prendere</a:t>
            </a:r>
            <a:r>
              <a:rPr sz="1800" spc="-15" dirty="0">
                <a:latin typeface="Arial MT"/>
                <a:cs typeface="Arial MT"/>
              </a:rPr>
              <a:t> </a:t>
            </a:r>
            <a:r>
              <a:rPr sz="1800" dirty="0">
                <a:latin typeface="Arial MT"/>
                <a:cs typeface="Arial MT"/>
              </a:rPr>
              <a:t>dal</a:t>
            </a:r>
            <a:r>
              <a:rPr sz="1800" spc="-10" dirty="0">
                <a:latin typeface="Arial MT"/>
                <a:cs typeface="Arial MT"/>
              </a:rPr>
              <a:t> </a:t>
            </a:r>
            <a:r>
              <a:rPr sz="1800" dirty="0">
                <a:latin typeface="Arial MT"/>
                <a:cs typeface="Arial MT"/>
              </a:rPr>
              <a:t>panico</a:t>
            </a:r>
            <a:endParaRPr sz="1800">
              <a:latin typeface="Arial MT"/>
              <a:cs typeface="Arial MT"/>
            </a:endParaRPr>
          </a:p>
          <a:p>
            <a:pPr marL="12700" marR="539115">
              <a:lnSpc>
                <a:spcPts val="2100"/>
              </a:lnSpc>
              <a:spcBef>
                <a:spcPts val="90"/>
              </a:spcBef>
            </a:pPr>
            <a:r>
              <a:rPr sz="1800" dirty="0">
                <a:latin typeface="Arial MT"/>
                <a:cs typeface="Arial MT"/>
              </a:rPr>
              <a:t>Non deve</a:t>
            </a:r>
            <a:r>
              <a:rPr sz="1800" spc="5" dirty="0">
                <a:latin typeface="Arial MT"/>
                <a:cs typeface="Arial MT"/>
              </a:rPr>
              <a:t> </a:t>
            </a:r>
            <a:r>
              <a:rPr sz="1800" spc="-5" dirty="0">
                <a:latin typeface="Arial MT"/>
                <a:cs typeface="Arial MT"/>
              </a:rPr>
              <a:t>somministrare</a:t>
            </a:r>
            <a:r>
              <a:rPr sz="1800" spc="5" dirty="0">
                <a:latin typeface="Arial MT"/>
                <a:cs typeface="Arial MT"/>
              </a:rPr>
              <a:t> </a:t>
            </a:r>
            <a:r>
              <a:rPr sz="1800" dirty="0">
                <a:latin typeface="Arial MT"/>
                <a:cs typeface="Arial MT"/>
              </a:rPr>
              <a:t>liquidi</a:t>
            </a:r>
            <a:r>
              <a:rPr sz="1800" spc="5" dirty="0">
                <a:latin typeface="Arial MT"/>
                <a:cs typeface="Arial MT"/>
              </a:rPr>
              <a:t> </a:t>
            </a:r>
            <a:r>
              <a:rPr sz="1800" spc="-5" dirty="0">
                <a:latin typeface="Arial MT"/>
                <a:cs typeface="Arial MT"/>
              </a:rPr>
              <a:t>all’infortunato </a:t>
            </a:r>
            <a:r>
              <a:rPr sz="1800" spc="-484" dirty="0">
                <a:latin typeface="Arial MT"/>
                <a:cs typeface="Arial MT"/>
              </a:rPr>
              <a:t> </a:t>
            </a:r>
            <a:r>
              <a:rPr sz="1800" dirty="0">
                <a:latin typeface="Arial MT"/>
                <a:cs typeface="Arial MT"/>
              </a:rPr>
              <a:t>Non</a:t>
            </a:r>
            <a:r>
              <a:rPr sz="1800" spc="-5" dirty="0">
                <a:latin typeface="Arial MT"/>
                <a:cs typeface="Arial MT"/>
              </a:rPr>
              <a:t> </a:t>
            </a:r>
            <a:r>
              <a:rPr sz="1800" dirty="0">
                <a:latin typeface="Arial MT"/>
                <a:cs typeface="Arial MT"/>
              </a:rPr>
              <a:t>deve </a:t>
            </a:r>
            <a:r>
              <a:rPr sz="1800" spc="-5" dirty="0">
                <a:latin typeface="Arial MT"/>
                <a:cs typeface="Arial MT"/>
              </a:rPr>
              <a:t>trasportare</a:t>
            </a:r>
            <a:r>
              <a:rPr sz="1800" dirty="0">
                <a:latin typeface="Arial MT"/>
                <a:cs typeface="Arial MT"/>
              </a:rPr>
              <a:t> </a:t>
            </a:r>
            <a:r>
              <a:rPr sz="1800" spc="-5" dirty="0">
                <a:latin typeface="Arial MT"/>
                <a:cs typeface="Arial MT"/>
              </a:rPr>
              <a:t>l’infortunato</a:t>
            </a:r>
            <a:endParaRPr sz="1800">
              <a:latin typeface="Arial MT"/>
              <a:cs typeface="Arial MT"/>
            </a:endParaRPr>
          </a:p>
        </p:txBody>
      </p:sp>
      <p:pic>
        <p:nvPicPr>
          <p:cNvPr id="5" name="object 5"/>
          <p:cNvPicPr/>
          <p:nvPr/>
        </p:nvPicPr>
        <p:blipFill>
          <a:blip r:embed="rId2" cstate="print"/>
          <a:stretch>
            <a:fillRect/>
          </a:stretch>
        </p:blipFill>
        <p:spPr>
          <a:xfrm>
            <a:off x="6974830" y="666109"/>
            <a:ext cx="2169167" cy="2708762"/>
          </a:xfrm>
          <a:prstGeom prst="rect">
            <a:avLst/>
          </a:prstGeom>
        </p:spPr>
      </p:pic>
      <p:sp>
        <p:nvSpPr>
          <p:cNvPr id="6" name="object 6"/>
          <p:cNvSpPr txBox="1"/>
          <p:nvPr/>
        </p:nvSpPr>
        <p:spPr>
          <a:xfrm>
            <a:off x="2509353" y="3244286"/>
            <a:ext cx="4113529"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0433FF"/>
                </a:solidFill>
                <a:latin typeface="Arial MT"/>
                <a:cs typeface="Arial MT"/>
              </a:rPr>
              <a:t>Ma</a:t>
            </a:r>
            <a:r>
              <a:rPr sz="3000" spc="-25" dirty="0">
                <a:solidFill>
                  <a:srgbClr val="0433FF"/>
                </a:solidFill>
                <a:latin typeface="Arial MT"/>
                <a:cs typeface="Arial MT"/>
              </a:rPr>
              <a:t> </a:t>
            </a:r>
            <a:r>
              <a:rPr sz="3000" dirty="0">
                <a:solidFill>
                  <a:srgbClr val="0433FF"/>
                </a:solidFill>
                <a:latin typeface="Arial MT"/>
                <a:cs typeface="Arial MT"/>
              </a:rPr>
              <a:t>deve</a:t>
            </a:r>
            <a:r>
              <a:rPr sz="3000" spc="-20" dirty="0">
                <a:solidFill>
                  <a:srgbClr val="0433FF"/>
                </a:solidFill>
                <a:latin typeface="Arial MT"/>
                <a:cs typeface="Arial MT"/>
              </a:rPr>
              <a:t> </a:t>
            </a:r>
            <a:r>
              <a:rPr sz="3000" spc="-5" dirty="0">
                <a:solidFill>
                  <a:srgbClr val="0433FF"/>
                </a:solidFill>
                <a:latin typeface="Arial MT"/>
                <a:cs typeface="Arial MT"/>
              </a:rPr>
              <a:t>fare</a:t>
            </a:r>
            <a:r>
              <a:rPr sz="3000" spc="-20" dirty="0">
                <a:solidFill>
                  <a:srgbClr val="0433FF"/>
                </a:solidFill>
                <a:latin typeface="Arial MT"/>
                <a:cs typeface="Arial MT"/>
              </a:rPr>
              <a:t> </a:t>
            </a:r>
            <a:r>
              <a:rPr sz="3000" dirty="0">
                <a:solidFill>
                  <a:srgbClr val="0433FF"/>
                </a:solidFill>
                <a:latin typeface="Arial MT"/>
                <a:cs typeface="Arial MT"/>
              </a:rPr>
              <a:t>il</a:t>
            </a:r>
            <a:r>
              <a:rPr sz="3000" spc="-20" dirty="0">
                <a:solidFill>
                  <a:srgbClr val="0433FF"/>
                </a:solidFill>
                <a:latin typeface="Arial MT"/>
                <a:cs typeface="Arial MT"/>
              </a:rPr>
              <a:t> </a:t>
            </a:r>
            <a:r>
              <a:rPr sz="3000" dirty="0">
                <a:solidFill>
                  <a:srgbClr val="0433FF"/>
                </a:solidFill>
                <a:latin typeface="Arial MT"/>
                <a:cs typeface="Arial MT"/>
              </a:rPr>
              <a:t>possibile</a:t>
            </a:r>
            <a:endParaRPr sz="3000">
              <a:latin typeface="Arial MT"/>
              <a:cs typeface="Arial MT"/>
            </a:endParaRPr>
          </a:p>
        </p:txBody>
      </p:sp>
      <p:sp>
        <p:nvSpPr>
          <p:cNvPr id="7" name="object 7"/>
          <p:cNvSpPr txBox="1"/>
          <p:nvPr/>
        </p:nvSpPr>
        <p:spPr>
          <a:xfrm>
            <a:off x="3187064" y="4116515"/>
            <a:ext cx="5846445" cy="1366520"/>
          </a:xfrm>
          <a:prstGeom prst="rect">
            <a:avLst/>
          </a:prstGeom>
        </p:spPr>
        <p:txBody>
          <a:bodyPr vert="horz" wrap="square" lIns="0" tIns="27939" rIns="0" bIns="0" rtlCol="0">
            <a:spAutoFit/>
          </a:bodyPr>
          <a:lstStyle/>
          <a:p>
            <a:pPr marL="12700" marR="1720850">
              <a:lnSpc>
                <a:spcPts val="2100"/>
              </a:lnSpc>
              <a:spcBef>
                <a:spcPts val="219"/>
              </a:spcBef>
            </a:pPr>
            <a:r>
              <a:rPr sz="1800" spc="-5" dirty="0">
                <a:latin typeface="Arial MT"/>
                <a:cs typeface="Arial MT"/>
              </a:rPr>
              <a:t>Proteggere</a:t>
            </a:r>
            <a:r>
              <a:rPr sz="1800" spc="5" dirty="0">
                <a:latin typeface="Arial MT"/>
                <a:cs typeface="Arial MT"/>
              </a:rPr>
              <a:t> </a:t>
            </a:r>
            <a:r>
              <a:rPr sz="1800" spc="-5" dirty="0">
                <a:latin typeface="Arial MT"/>
                <a:cs typeface="Arial MT"/>
              </a:rPr>
              <a:t>l’infortunato</a:t>
            </a:r>
            <a:r>
              <a:rPr sz="1800" spc="10" dirty="0">
                <a:latin typeface="Arial MT"/>
                <a:cs typeface="Arial MT"/>
              </a:rPr>
              <a:t> </a:t>
            </a:r>
            <a:r>
              <a:rPr sz="1800" dirty="0">
                <a:latin typeface="Arial MT"/>
                <a:cs typeface="Arial MT"/>
              </a:rPr>
              <a:t>da</a:t>
            </a:r>
            <a:r>
              <a:rPr sz="1800" spc="10" dirty="0">
                <a:latin typeface="Arial MT"/>
                <a:cs typeface="Arial MT"/>
              </a:rPr>
              <a:t> </a:t>
            </a:r>
            <a:r>
              <a:rPr sz="1800" spc="-5" dirty="0">
                <a:latin typeface="Arial MT"/>
                <a:cs typeface="Arial MT"/>
              </a:rPr>
              <a:t>ulteriori</a:t>
            </a:r>
            <a:r>
              <a:rPr sz="1800" spc="5" dirty="0">
                <a:latin typeface="Arial MT"/>
                <a:cs typeface="Arial MT"/>
              </a:rPr>
              <a:t> </a:t>
            </a:r>
            <a:r>
              <a:rPr sz="1800" dirty="0">
                <a:latin typeface="Arial MT"/>
                <a:cs typeface="Arial MT"/>
              </a:rPr>
              <a:t>rischi </a:t>
            </a:r>
            <a:r>
              <a:rPr sz="1800" spc="-484" dirty="0">
                <a:latin typeface="Arial MT"/>
                <a:cs typeface="Arial MT"/>
              </a:rPr>
              <a:t> </a:t>
            </a:r>
            <a:r>
              <a:rPr sz="1800" spc="-5" dirty="0">
                <a:latin typeface="Arial MT"/>
                <a:cs typeface="Arial MT"/>
              </a:rPr>
              <a:t>Favorire </a:t>
            </a:r>
            <a:r>
              <a:rPr sz="1800" dirty="0">
                <a:latin typeface="Arial MT"/>
                <a:cs typeface="Arial MT"/>
              </a:rPr>
              <a:t>la</a:t>
            </a:r>
            <a:r>
              <a:rPr sz="1800" spc="-5" dirty="0">
                <a:latin typeface="Arial MT"/>
                <a:cs typeface="Arial MT"/>
              </a:rPr>
              <a:t> </a:t>
            </a:r>
            <a:r>
              <a:rPr sz="1800" dirty="0">
                <a:latin typeface="Arial MT"/>
                <a:cs typeface="Arial MT"/>
              </a:rPr>
              <a:t>sua sopravvivenza</a:t>
            </a:r>
            <a:endParaRPr sz="1800">
              <a:latin typeface="Arial MT"/>
              <a:cs typeface="Arial MT"/>
            </a:endParaRPr>
          </a:p>
          <a:p>
            <a:pPr marL="12700" marR="5080">
              <a:lnSpc>
                <a:spcPts val="2100"/>
              </a:lnSpc>
            </a:pPr>
            <a:r>
              <a:rPr sz="1800" dirty="0">
                <a:latin typeface="Arial MT"/>
                <a:cs typeface="Arial MT"/>
              </a:rPr>
              <a:t>Sapere </a:t>
            </a:r>
            <a:r>
              <a:rPr sz="1800" spc="-5" dirty="0">
                <a:latin typeface="Arial MT"/>
                <a:cs typeface="Arial MT"/>
              </a:rPr>
              <a:t>distinguere</a:t>
            </a:r>
            <a:r>
              <a:rPr sz="1800" dirty="0">
                <a:latin typeface="Arial MT"/>
                <a:cs typeface="Arial MT"/>
              </a:rPr>
              <a:t> i casi </a:t>
            </a:r>
            <a:r>
              <a:rPr sz="1800" spc="-5" dirty="0">
                <a:latin typeface="Arial MT"/>
                <a:cs typeface="Arial MT"/>
              </a:rPr>
              <a:t>urgenti</a:t>
            </a:r>
            <a:r>
              <a:rPr sz="1800" spc="5" dirty="0">
                <a:latin typeface="Arial MT"/>
                <a:cs typeface="Arial MT"/>
              </a:rPr>
              <a:t> </a:t>
            </a:r>
            <a:r>
              <a:rPr sz="1800" dirty="0">
                <a:latin typeface="Arial MT"/>
                <a:cs typeface="Arial MT"/>
              </a:rPr>
              <a:t>da casi gravi non </a:t>
            </a:r>
            <a:r>
              <a:rPr sz="1800" spc="-5" dirty="0">
                <a:latin typeface="Arial MT"/>
                <a:cs typeface="Arial MT"/>
              </a:rPr>
              <a:t>urgenti </a:t>
            </a:r>
            <a:r>
              <a:rPr sz="1800" spc="-484" dirty="0">
                <a:latin typeface="Arial MT"/>
                <a:cs typeface="Arial MT"/>
              </a:rPr>
              <a:t> </a:t>
            </a:r>
            <a:r>
              <a:rPr sz="1800" spc="-5" dirty="0">
                <a:latin typeface="Arial MT"/>
                <a:cs typeface="Arial MT"/>
              </a:rPr>
              <a:t>Allontanare </a:t>
            </a:r>
            <a:r>
              <a:rPr sz="1800" dirty="0">
                <a:latin typeface="Arial MT"/>
                <a:cs typeface="Arial MT"/>
              </a:rPr>
              <a:t>la </a:t>
            </a:r>
            <a:r>
              <a:rPr sz="1800" spc="-5" dirty="0">
                <a:latin typeface="Arial MT"/>
                <a:cs typeface="Arial MT"/>
              </a:rPr>
              <a:t>folla</a:t>
            </a:r>
            <a:endParaRPr sz="1800">
              <a:latin typeface="Arial MT"/>
              <a:cs typeface="Arial MT"/>
            </a:endParaRPr>
          </a:p>
          <a:p>
            <a:pPr marL="12700">
              <a:lnSpc>
                <a:spcPts val="2039"/>
              </a:lnSpc>
            </a:pPr>
            <a:r>
              <a:rPr sz="1800" dirty="0">
                <a:latin typeface="Arial MT"/>
                <a:cs typeface="Arial MT"/>
              </a:rPr>
              <a:t>Saper</a:t>
            </a:r>
            <a:r>
              <a:rPr sz="1800" spc="-10" dirty="0">
                <a:latin typeface="Arial MT"/>
                <a:cs typeface="Arial MT"/>
              </a:rPr>
              <a:t> effettore</a:t>
            </a:r>
            <a:r>
              <a:rPr sz="1800" spc="-5" dirty="0">
                <a:latin typeface="Arial MT"/>
                <a:cs typeface="Arial MT"/>
              </a:rPr>
              <a:t> </a:t>
            </a:r>
            <a:r>
              <a:rPr sz="1800" dirty="0">
                <a:latin typeface="Arial MT"/>
                <a:cs typeface="Arial MT"/>
              </a:rPr>
              <a:t>una</a:t>
            </a:r>
            <a:r>
              <a:rPr sz="1800" spc="-5" dirty="0">
                <a:latin typeface="Arial MT"/>
                <a:cs typeface="Arial MT"/>
              </a:rPr>
              <a:t> chiamata </a:t>
            </a:r>
            <a:r>
              <a:rPr sz="1800" dirty="0">
                <a:latin typeface="Arial MT"/>
                <a:cs typeface="Arial MT"/>
              </a:rPr>
              <a:t>di</a:t>
            </a:r>
            <a:r>
              <a:rPr sz="1800" spc="-5" dirty="0">
                <a:latin typeface="Arial MT"/>
                <a:cs typeface="Arial MT"/>
              </a:rPr>
              <a:t> </a:t>
            </a:r>
            <a:r>
              <a:rPr sz="1800" dirty="0">
                <a:latin typeface="Arial MT"/>
                <a:cs typeface="Arial MT"/>
              </a:rPr>
              <a:t>soccorso</a:t>
            </a:r>
            <a:endParaRPr sz="1800">
              <a:latin typeface="Arial MT"/>
              <a:cs typeface="Arial MT"/>
            </a:endParaRPr>
          </a:p>
        </p:txBody>
      </p:sp>
      <p:pic>
        <p:nvPicPr>
          <p:cNvPr id="8" name="object 8"/>
          <p:cNvPicPr/>
          <p:nvPr/>
        </p:nvPicPr>
        <p:blipFill>
          <a:blip r:embed="rId3" cstate="print"/>
          <a:stretch>
            <a:fillRect/>
          </a:stretch>
        </p:blipFill>
        <p:spPr>
          <a:xfrm>
            <a:off x="270669" y="2473135"/>
            <a:ext cx="1939131" cy="3648593"/>
          </a:xfrm>
          <a:prstGeom prst="rect">
            <a:avLst/>
          </a:prstGeom>
        </p:spPr>
      </p:pic>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6"/>
          <p:cNvPicPr/>
          <p:nvPr/>
        </p:nvPicPr>
        <p:blipFill rotWithShape="1">
          <a:blip r:embed="rId2" cstate="print"/>
          <a:srcRect r="46010"/>
          <a:stretch/>
        </p:blipFill>
        <p:spPr>
          <a:xfrm>
            <a:off x="2635250" y="2102368"/>
            <a:ext cx="4038600" cy="1629785"/>
          </a:xfrm>
          <a:prstGeom prst="rect">
            <a:avLst/>
          </a:prstGeom>
        </p:spPr>
      </p:pic>
      <p:sp>
        <p:nvSpPr>
          <p:cNvPr id="4" name="object 4"/>
          <p:cNvSpPr txBox="1"/>
          <p:nvPr/>
        </p:nvSpPr>
        <p:spPr>
          <a:xfrm>
            <a:off x="838200" y="3732153"/>
            <a:ext cx="7632700" cy="1739900"/>
          </a:xfrm>
          <a:prstGeom prst="rect">
            <a:avLst/>
          </a:prstGeom>
          <a:ln w="9525">
            <a:solidFill>
              <a:srgbClr val="003399"/>
            </a:solidFill>
          </a:ln>
        </p:spPr>
        <p:txBody>
          <a:bodyPr vert="horz" wrap="square" lIns="0" tIns="0" rIns="0" bIns="0" rtlCol="0">
            <a:spAutoFit/>
          </a:bodyPr>
          <a:lstStyle/>
          <a:p>
            <a:pPr marL="39370">
              <a:lnSpc>
                <a:spcPts val="4145"/>
              </a:lnSpc>
            </a:pPr>
            <a:r>
              <a:rPr sz="3600" dirty="0">
                <a:solidFill>
                  <a:srgbClr val="002F8C"/>
                </a:solidFill>
                <a:latin typeface="Arial MT"/>
                <a:cs typeface="Arial MT"/>
              </a:rPr>
              <a:t>…</a:t>
            </a:r>
            <a:r>
              <a:rPr sz="3600" spc="-15" dirty="0">
                <a:solidFill>
                  <a:srgbClr val="002F8C"/>
                </a:solidFill>
                <a:latin typeface="Arial MT"/>
                <a:cs typeface="Arial MT"/>
              </a:rPr>
              <a:t> </a:t>
            </a:r>
            <a:r>
              <a:rPr sz="3600" dirty="0">
                <a:solidFill>
                  <a:srgbClr val="002F8C"/>
                </a:solidFill>
                <a:latin typeface="Arial MT"/>
                <a:cs typeface="Arial MT"/>
              </a:rPr>
              <a:t>allinea</a:t>
            </a:r>
            <a:r>
              <a:rPr sz="3600" spc="-5" dirty="0">
                <a:solidFill>
                  <a:srgbClr val="002F8C"/>
                </a:solidFill>
                <a:latin typeface="Arial MT"/>
                <a:cs typeface="Arial MT"/>
              </a:rPr>
              <a:t> </a:t>
            </a:r>
            <a:r>
              <a:rPr sz="3600" dirty="0">
                <a:solidFill>
                  <a:srgbClr val="002F8C"/>
                </a:solidFill>
                <a:latin typeface="Arial MT"/>
                <a:cs typeface="Arial MT"/>
              </a:rPr>
              <a:t>il</a:t>
            </a:r>
            <a:r>
              <a:rPr sz="3600" spc="-5" dirty="0">
                <a:solidFill>
                  <a:srgbClr val="002F8C"/>
                </a:solidFill>
                <a:latin typeface="Arial MT"/>
                <a:cs typeface="Arial MT"/>
              </a:rPr>
              <a:t> </a:t>
            </a:r>
            <a:r>
              <a:rPr sz="3600" dirty="0">
                <a:solidFill>
                  <a:srgbClr val="002F8C"/>
                </a:solidFill>
                <a:latin typeface="Arial MT"/>
                <a:cs typeface="Arial MT"/>
              </a:rPr>
              <a:t>capo,</a:t>
            </a:r>
            <a:r>
              <a:rPr sz="3600" spc="-15" dirty="0">
                <a:solidFill>
                  <a:srgbClr val="002F8C"/>
                </a:solidFill>
                <a:latin typeface="Arial MT"/>
                <a:cs typeface="Arial MT"/>
              </a:rPr>
              <a:t> </a:t>
            </a:r>
            <a:r>
              <a:rPr sz="3600" dirty="0">
                <a:solidFill>
                  <a:srgbClr val="002F8C"/>
                </a:solidFill>
                <a:latin typeface="Arial MT"/>
                <a:cs typeface="Arial MT"/>
              </a:rPr>
              <a:t>il</a:t>
            </a:r>
            <a:r>
              <a:rPr sz="3600" spc="-5" dirty="0">
                <a:solidFill>
                  <a:srgbClr val="002F8C"/>
                </a:solidFill>
                <a:latin typeface="Arial MT"/>
                <a:cs typeface="Arial MT"/>
              </a:rPr>
              <a:t> tronco </a:t>
            </a:r>
            <a:r>
              <a:rPr sz="3600" dirty="0">
                <a:solidFill>
                  <a:srgbClr val="002F8C"/>
                </a:solidFill>
                <a:latin typeface="Arial MT"/>
                <a:cs typeface="Arial MT"/>
              </a:rPr>
              <a:t>e</a:t>
            </a:r>
            <a:r>
              <a:rPr sz="3600" spc="-125" dirty="0">
                <a:solidFill>
                  <a:srgbClr val="002F8C"/>
                </a:solidFill>
                <a:latin typeface="Arial MT"/>
                <a:cs typeface="Arial MT"/>
              </a:rPr>
              <a:t> </a:t>
            </a:r>
            <a:r>
              <a:rPr sz="3600" dirty="0">
                <a:solidFill>
                  <a:srgbClr val="002F8C"/>
                </a:solidFill>
                <a:latin typeface="Arial MT"/>
                <a:cs typeface="Arial MT"/>
              </a:rPr>
              <a:t>gli</a:t>
            </a:r>
            <a:r>
              <a:rPr sz="3600" spc="-5" dirty="0">
                <a:solidFill>
                  <a:srgbClr val="002F8C"/>
                </a:solidFill>
                <a:latin typeface="Arial MT"/>
                <a:cs typeface="Arial MT"/>
              </a:rPr>
              <a:t> arti</a:t>
            </a:r>
            <a:endParaRPr sz="3600" dirty="0">
              <a:latin typeface="Arial MT"/>
              <a:cs typeface="Arial MT"/>
            </a:endParaRPr>
          </a:p>
          <a:p>
            <a:pPr marL="39370" marR="1282065">
              <a:lnSpc>
                <a:spcPts val="4200"/>
              </a:lnSpc>
              <a:spcBef>
                <a:spcPts val="229"/>
              </a:spcBef>
            </a:pPr>
            <a:r>
              <a:rPr sz="3600" dirty="0">
                <a:solidFill>
                  <a:srgbClr val="002F8C"/>
                </a:solidFill>
                <a:latin typeface="Arial MT"/>
                <a:cs typeface="Arial MT"/>
              </a:rPr>
              <a:t>(solo</a:t>
            </a:r>
            <a:r>
              <a:rPr sz="3600" spc="-10" dirty="0">
                <a:solidFill>
                  <a:srgbClr val="002F8C"/>
                </a:solidFill>
                <a:latin typeface="Arial MT"/>
                <a:cs typeface="Arial MT"/>
              </a:rPr>
              <a:t> </a:t>
            </a:r>
            <a:r>
              <a:rPr sz="3600" dirty="0">
                <a:solidFill>
                  <a:srgbClr val="002F8C"/>
                </a:solidFill>
                <a:latin typeface="Arial MT"/>
                <a:cs typeface="Arial MT"/>
              </a:rPr>
              <a:t>se</a:t>
            </a:r>
            <a:r>
              <a:rPr sz="3600" spc="-10" dirty="0">
                <a:solidFill>
                  <a:srgbClr val="002F8C"/>
                </a:solidFill>
                <a:latin typeface="Arial MT"/>
                <a:cs typeface="Arial MT"/>
              </a:rPr>
              <a:t> </a:t>
            </a:r>
            <a:r>
              <a:rPr sz="3600" dirty="0">
                <a:solidFill>
                  <a:srgbClr val="002F8C"/>
                </a:solidFill>
                <a:latin typeface="Arial MT"/>
                <a:cs typeface="Arial MT"/>
              </a:rPr>
              <a:t>la</a:t>
            </a:r>
            <a:r>
              <a:rPr sz="3600" spc="-10" dirty="0">
                <a:solidFill>
                  <a:srgbClr val="002F8C"/>
                </a:solidFill>
                <a:latin typeface="Arial MT"/>
                <a:cs typeface="Arial MT"/>
              </a:rPr>
              <a:t> </a:t>
            </a:r>
            <a:r>
              <a:rPr sz="3600" spc="-5" dirty="0">
                <a:solidFill>
                  <a:srgbClr val="002F8C"/>
                </a:solidFill>
                <a:latin typeface="Arial MT"/>
                <a:cs typeface="Arial MT"/>
              </a:rPr>
              <a:t>vittima</a:t>
            </a:r>
            <a:r>
              <a:rPr sz="3600" spc="-10" dirty="0">
                <a:solidFill>
                  <a:srgbClr val="002F8C"/>
                </a:solidFill>
                <a:latin typeface="Arial MT"/>
                <a:cs typeface="Arial MT"/>
              </a:rPr>
              <a:t> </a:t>
            </a:r>
            <a:r>
              <a:rPr sz="3600" dirty="0">
                <a:solidFill>
                  <a:srgbClr val="002F8C"/>
                </a:solidFill>
                <a:latin typeface="Arial MT"/>
                <a:cs typeface="Arial MT"/>
              </a:rPr>
              <a:t>non</a:t>
            </a:r>
            <a:r>
              <a:rPr sz="3600" spc="-10" dirty="0">
                <a:solidFill>
                  <a:srgbClr val="002F8C"/>
                </a:solidFill>
                <a:latin typeface="Arial MT"/>
                <a:cs typeface="Arial MT"/>
              </a:rPr>
              <a:t> </a:t>
            </a:r>
            <a:r>
              <a:rPr sz="3600" dirty="0">
                <a:solidFill>
                  <a:srgbClr val="002F8C"/>
                </a:solidFill>
                <a:latin typeface="Arial MT"/>
                <a:cs typeface="Arial MT"/>
              </a:rPr>
              <a:t>ha</a:t>
            </a:r>
            <a:r>
              <a:rPr sz="3600" spc="-5" dirty="0">
                <a:solidFill>
                  <a:srgbClr val="002F8C"/>
                </a:solidFill>
                <a:latin typeface="Arial MT"/>
                <a:cs typeface="Arial MT"/>
              </a:rPr>
              <a:t> avuto </a:t>
            </a:r>
            <a:r>
              <a:rPr sz="3600" spc="-985" dirty="0">
                <a:solidFill>
                  <a:srgbClr val="002F8C"/>
                </a:solidFill>
                <a:latin typeface="Arial MT"/>
                <a:cs typeface="Arial MT"/>
              </a:rPr>
              <a:t> </a:t>
            </a:r>
            <a:r>
              <a:rPr sz="3600" spc="-5" dirty="0">
                <a:solidFill>
                  <a:srgbClr val="002F8C"/>
                </a:solidFill>
                <a:latin typeface="Arial MT"/>
                <a:cs typeface="Arial MT"/>
              </a:rPr>
              <a:t>traumi)…</a:t>
            </a:r>
            <a:endParaRPr sz="3600" dirty="0">
              <a:latin typeface="Arial MT"/>
              <a:cs typeface="Arial MT"/>
            </a:endParaRPr>
          </a:p>
        </p:txBody>
      </p:sp>
      <p:sp>
        <p:nvSpPr>
          <p:cNvPr id="2" name="object 2"/>
          <p:cNvSpPr txBox="1"/>
          <p:nvPr/>
        </p:nvSpPr>
        <p:spPr>
          <a:xfrm>
            <a:off x="838200" y="1177361"/>
            <a:ext cx="7632700" cy="1181100"/>
          </a:xfrm>
          <a:prstGeom prst="rect">
            <a:avLst/>
          </a:prstGeom>
          <a:ln w="9525">
            <a:solidFill>
              <a:srgbClr val="003399"/>
            </a:solidFill>
          </a:ln>
        </p:spPr>
        <p:txBody>
          <a:bodyPr vert="horz" wrap="square" lIns="0" tIns="0" rIns="0" bIns="0" rtlCol="0">
            <a:spAutoFit/>
          </a:bodyPr>
          <a:lstStyle/>
          <a:p>
            <a:pPr marL="39370">
              <a:lnSpc>
                <a:spcPts val="3979"/>
              </a:lnSpc>
            </a:pPr>
            <a:r>
              <a:rPr sz="3600" dirty="0">
                <a:solidFill>
                  <a:srgbClr val="002F8C"/>
                </a:solidFill>
                <a:latin typeface="Arial MT"/>
                <a:cs typeface="Arial MT"/>
              </a:rPr>
              <a:t>…</a:t>
            </a:r>
            <a:r>
              <a:rPr sz="3600" spc="-20" dirty="0">
                <a:solidFill>
                  <a:srgbClr val="002F8C"/>
                </a:solidFill>
                <a:latin typeface="Arial MT"/>
                <a:cs typeface="Arial MT"/>
              </a:rPr>
              <a:t> </a:t>
            </a:r>
            <a:r>
              <a:rPr sz="3600" dirty="0">
                <a:solidFill>
                  <a:srgbClr val="002F8C"/>
                </a:solidFill>
                <a:latin typeface="Arial MT"/>
                <a:cs typeface="Arial MT"/>
              </a:rPr>
              <a:t>posiziona</a:t>
            </a:r>
            <a:r>
              <a:rPr sz="3600" spc="-10" dirty="0">
                <a:solidFill>
                  <a:srgbClr val="002F8C"/>
                </a:solidFill>
                <a:latin typeface="Arial MT"/>
                <a:cs typeface="Arial MT"/>
              </a:rPr>
              <a:t> </a:t>
            </a:r>
            <a:r>
              <a:rPr sz="3600" dirty="0">
                <a:solidFill>
                  <a:srgbClr val="002F8C"/>
                </a:solidFill>
                <a:latin typeface="Arial MT"/>
                <a:cs typeface="Arial MT"/>
              </a:rPr>
              <a:t>la</a:t>
            </a:r>
            <a:r>
              <a:rPr sz="3600" spc="-10" dirty="0">
                <a:solidFill>
                  <a:srgbClr val="002F8C"/>
                </a:solidFill>
                <a:latin typeface="Arial MT"/>
                <a:cs typeface="Arial MT"/>
              </a:rPr>
              <a:t> </a:t>
            </a:r>
            <a:r>
              <a:rPr sz="3600" spc="-5" dirty="0">
                <a:solidFill>
                  <a:srgbClr val="002F8C"/>
                </a:solidFill>
                <a:latin typeface="Arial MT"/>
                <a:cs typeface="Arial MT"/>
              </a:rPr>
              <a:t>vittima</a:t>
            </a:r>
            <a:r>
              <a:rPr sz="3600" spc="-10" dirty="0">
                <a:solidFill>
                  <a:srgbClr val="002F8C"/>
                </a:solidFill>
                <a:latin typeface="Arial MT"/>
                <a:cs typeface="Arial MT"/>
              </a:rPr>
              <a:t> </a:t>
            </a:r>
            <a:r>
              <a:rPr sz="3600" dirty="0">
                <a:solidFill>
                  <a:srgbClr val="002F8C"/>
                </a:solidFill>
                <a:latin typeface="Arial MT"/>
                <a:cs typeface="Arial MT"/>
              </a:rPr>
              <a:t>supina</a:t>
            </a:r>
            <a:r>
              <a:rPr sz="3600" spc="-10" dirty="0">
                <a:solidFill>
                  <a:srgbClr val="002F8C"/>
                </a:solidFill>
                <a:latin typeface="Arial MT"/>
                <a:cs typeface="Arial MT"/>
              </a:rPr>
              <a:t> </a:t>
            </a:r>
            <a:r>
              <a:rPr sz="3600" dirty="0">
                <a:solidFill>
                  <a:srgbClr val="002F8C"/>
                </a:solidFill>
                <a:latin typeface="Arial MT"/>
                <a:cs typeface="Arial MT"/>
              </a:rPr>
              <a:t>su</a:t>
            </a:r>
            <a:r>
              <a:rPr sz="3600" spc="-10" dirty="0">
                <a:solidFill>
                  <a:srgbClr val="002F8C"/>
                </a:solidFill>
                <a:latin typeface="Arial MT"/>
                <a:cs typeface="Arial MT"/>
              </a:rPr>
              <a:t> </a:t>
            </a:r>
            <a:r>
              <a:rPr sz="3600" dirty="0">
                <a:solidFill>
                  <a:srgbClr val="002F8C"/>
                </a:solidFill>
                <a:latin typeface="Arial MT"/>
                <a:cs typeface="Arial MT"/>
              </a:rPr>
              <a:t>un</a:t>
            </a:r>
            <a:endParaRPr sz="3600">
              <a:latin typeface="Arial MT"/>
              <a:cs typeface="Arial MT"/>
            </a:endParaRPr>
          </a:p>
          <a:p>
            <a:pPr marL="39370">
              <a:lnSpc>
                <a:spcPts val="4260"/>
              </a:lnSpc>
            </a:pPr>
            <a:r>
              <a:rPr sz="3600" dirty="0">
                <a:solidFill>
                  <a:srgbClr val="002F8C"/>
                </a:solidFill>
                <a:latin typeface="Arial MT"/>
                <a:cs typeface="Arial MT"/>
              </a:rPr>
              <a:t>piano</a:t>
            </a:r>
            <a:r>
              <a:rPr sz="3600" spc="-15" dirty="0">
                <a:solidFill>
                  <a:srgbClr val="002F8C"/>
                </a:solidFill>
                <a:latin typeface="Arial MT"/>
                <a:cs typeface="Arial MT"/>
              </a:rPr>
              <a:t> </a:t>
            </a:r>
            <a:r>
              <a:rPr sz="3600" dirty="0">
                <a:solidFill>
                  <a:srgbClr val="002F8C"/>
                </a:solidFill>
                <a:latin typeface="Arial MT"/>
                <a:cs typeface="Arial MT"/>
              </a:rPr>
              <a:t>rigido</a:t>
            </a:r>
            <a:r>
              <a:rPr sz="3600" spc="-15" dirty="0">
                <a:solidFill>
                  <a:srgbClr val="002F8C"/>
                </a:solidFill>
                <a:latin typeface="Arial MT"/>
                <a:cs typeface="Arial MT"/>
              </a:rPr>
              <a:t> </a:t>
            </a:r>
            <a:r>
              <a:rPr sz="3600" dirty="0">
                <a:solidFill>
                  <a:srgbClr val="002F8C"/>
                </a:solidFill>
                <a:latin typeface="Arial MT"/>
                <a:cs typeface="Arial MT"/>
              </a:rPr>
              <a:t>o</a:t>
            </a:r>
            <a:r>
              <a:rPr sz="3600" spc="-15" dirty="0">
                <a:solidFill>
                  <a:srgbClr val="002F8C"/>
                </a:solidFill>
                <a:latin typeface="Arial MT"/>
                <a:cs typeface="Arial MT"/>
              </a:rPr>
              <a:t> </a:t>
            </a:r>
            <a:r>
              <a:rPr sz="3600" dirty="0">
                <a:solidFill>
                  <a:srgbClr val="002F8C"/>
                </a:solidFill>
                <a:latin typeface="Arial MT"/>
                <a:cs typeface="Arial MT"/>
              </a:rPr>
              <a:t>a</a:t>
            </a:r>
            <a:r>
              <a:rPr sz="3600" spc="-15" dirty="0">
                <a:solidFill>
                  <a:srgbClr val="002F8C"/>
                </a:solidFill>
                <a:latin typeface="Arial MT"/>
                <a:cs typeface="Arial MT"/>
              </a:rPr>
              <a:t> </a:t>
            </a:r>
            <a:r>
              <a:rPr sz="3600" spc="-5" dirty="0">
                <a:solidFill>
                  <a:srgbClr val="002F8C"/>
                </a:solidFill>
                <a:latin typeface="Arial MT"/>
                <a:cs typeface="Arial MT"/>
              </a:rPr>
              <a:t>terra…</a:t>
            </a:r>
            <a:endParaRPr sz="3600">
              <a:latin typeface="Arial MT"/>
              <a:cs typeface="Arial MT"/>
            </a:endParaRPr>
          </a:p>
        </p:txBody>
      </p:sp>
      <p:sp>
        <p:nvSpPr>
          <p:cNvPr id="3" name="object 3"/>
          <p:cNvSpPr txBox="1"/>
          <p:nvPr/>
        </p:nvSpPr>
        <p:spPr>
          <a:xfrm>
            <a:off x="3645680" y="73433"/>
            <a:ext cx="1969135" cy="1087755"/>
          </a:xfrm>
          <a:prstGeom prst="rect">
            <a:avLst/>
          </a:prstGeom>
        </p:spPr>
        <p:txBody>
          <a:bodyPr vert="horz" wrap="square" lIns="0" tIns="12700" rIns="0" bIns="0" rtlCol="0">
            <a:spAutoFit/>
          </a:bodyPr>
          <a:lstStyle/>
          <a:p>
            <a:pPr marL="12700">
              <a:lnSpc>
                <a:spcPts val="4180"/>
              </a:lnSpc>
              <a:spcBef>
                <a:spcPts val="100"/>
              </a:spcBef>
            </a:pPr>
            <a:r>
              <a:rPr sz="3600" b="1" dirty="0">
                <a:solidFill>
                  <a:srgbClr val="FF3399"/>
                </a:solidFill>
                <a:latin typeface="Arial"/>
                <a:cs typeface="Arial"/>
              </a:rPr>
              <a:t>AZIONE</a:t>
            </a:r>
            <a:endParaRPr sz="3600">
              <a:latin typeface="Arial"/>
              <a:cs typeface="Arial"/>
            </a:endParaRPr>
          </a:p>
          <a:p>
            <a:pPr marL="100965">
              <a:lnSpc>
                <a:spcPts val="4180"/>
              </a:lnSpc>
            </a:pPr>
            <a:r>
              <a:rPr sz="3600" spc="-5" dirty="0">
                <a:solidFill>
                  <a:srgbClr val="002F8C"/>
                </a:solidFill>
                <a:latin typeface="Arial MT"/>
                <a:cs typeface="Arial MT"/>
              </a:rPr>
              <a:t>Intanto…</a:t>
            </a:r>
            <a:endParaRPr sz="3600">
              <a:latin typeface="Arial MT"/>
              <a:cs typeface="Arial MT"/>
            </a:endParaRPr>
          </a:p>
        </p:txBody>
      </p:sp>
      <p:sp>
        <p:nvSpPr>
          <p:cNvPr id="5" name="object 5"/>
          <p:cNvSpPr txBox="1"/>
          <p:nvPr/>
        </p:nvSpPr>
        <p:spPr>
          <a:xfrm>
            <a:off x="4038600" y="5562600"/>
            <a:ext cx="4432300" cy="650875"/>
          </a:xfrm>
          <a:prstGeom prst="rect">
            <a:avLst/>
          </a:prstGeom>
          <a:ln w="9525">
            <a:solidFill>
              <a:srgbClr val="003399"/>
            </a:solidFill>
          </a:ln>
        </p:spPr>
        <p:txBody>
          <a:bodyPr vert="horz" wrap="square" lIns="0" tIns="0" rIns="0" bIns="0" rtlCol="0">
            <a:spAutoFit/>
          </a:bodyPr>
          <a:lstStyle/>
          <a:p>
            <a:pPr marL="39370">
              <a:lnSpc>
                <a:spcPts val="4040"/>
              </a:lnSpc>
            </a:pPr>
            <a:r>
              <a:rPr sz="3600" dirty="0">
                <a:solidFill>
                  <a:srgbClr val="002F8C"/>
                </a:solidFill>
                <a:latin typeface="Arial MT"/>
                <a:cs typeface="Arial MT"/>
              </a:rPr>
              <a:t>…</a:t>
            </a:r>
            <a:r>
              <a:rPr sz="3600" spc="-20" dirty="0">
                <a:solidFill>
                  <a:srgbClr val="002F8C"/>
                </a:solidFill>
                <a:latin typeface="Arial MT"/>
                <a:cs typeface="Arial MT"/>
              </a:rPr>
              <a:t> </a:t>
            </a:r>
            <a:r>
              <a:rPr sz="3600" dirty="0">
                <a:solidFill>
                  <a:srgbClr val="002F8C"/>
                </a:solidFill>
                <a:latin typeface="Arial MT"/>
                <a:cs typeface="Arial MT"/>
              </a:rPr>
              <a:t>e</a:t>
            </a:r>
            <a:r>
              <a:rPr sz="3600" spc="-15" dirty="0">
                <a:solidFill>
                  <a:srgbClr val="002F8C"/>
                </a:solidFill>
                <a:latin typeface="Arial MT"/>
                <a:cs typeface="Arial MT"/>
              </a:rPr>
              <a:t> </a:t>
            </a:r>
            <a:r>
              <a:rPr sz="3600" dirty="0">
                <a:solidFill>
                  <a:srgbClr val="002F8C"/>
                </a:solidFill>
                <a:latin typeface="Arial MT"/>
                <a:cs typeface="Arial MT"/>
              </a:rPr>
              <a:t>scopri</a:t>
            </a:r>
            <a:r>
              <a:rPr sz="3600" spc="-15" dirty="0">
                <a:solidFill>
                  <a:srgbClr val="002F8C"/>
                </a:solidFill>
                <a:latin typeface="Arial MT"/>
                <a:cs typeface="Arial MT"/>
              </a:rPr>
              <a:t> </a:t>
            </a:r>
            <a:r>
              <a:rPr sz="3600" dirty="0">
                <a:solidFill>
                  <a:srgbClr val="002F8C"/>
                </a:solidFill>
                <a:latin typeface="Arial MT"/>
                <a:cs typeface="Arial MT"/>
              </a:rPr>
              <a:t>il</a:t>
            </a:r>
            <a:r>
              <a:rPr sz="3600" spc="-10" dirty="0">
                <a:solidFill>
                  <a:srgbClr val="002F8C"/>
                </a:solidFill>
                <a:latin typeface="Arial MT"/>
                <a:cs typeface="Arial MT"/>
              </a:rPr>
              <a:t> </a:t>
            </a:r>
            <a:r>
              <a:rPr sz="3600" spc="-5" dirty="0">
                <a:solidFill>
                  <a:srgbClr val="002F8C"/>
                </a:solidFill>
                <a:latin typeface="Arial MT"/>
                <a:cs typeface="Arial MT"/>
              </a:rPr>
              <a:t>torace.</a:t>
            </a:r>
            <a:endParaRPr sz="3600" dirty="0">
              <a:latin typeface="Arial MT"/>
              <a:cs typeface="Arial MT"/>
            </a:endParaRP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48000" y="1066800"/>
            <a:ext cx="3037205" cy="466725"/>
          </a:xfrm>
          <a:prstGeom prst="rect">
            <a:avLst/>
          </a:prstGeom>
          <a:ln w="9525">
            <a:solidFill>
              <a:srgbClr val="003399"/>
            </a:solidFill>
          </a:ln>
        </p:spPr>
        <p:txBody>
          <a:bodyPr vert="horz" wrap="square" lIns="0" tIns="0" rIns="0" bIns="0" rtlCol="0">
            <a:spAutoFit/>
          </a:bodyPr>
          <a:lstStyle/>
          <a:p>
            <a:pPr marL="521334">
              <a:lnSpc>
                <a:spcPts val="2695"/>
              </a:lnSpc>
            </a:pPr>
            <a:r>
              <a:rPr sz="2400" b="1" dirty="0">
                <a:solidFill>
                  <a:srgbClr val="002F8C"/>
                </a:solidFill>
                <a:latin typeface="Arial"/>
                <a:cs typeface="Arial"/>
              </a:rPr>
              <a:t>Se</a:t>
            </a:r>
            <a:r>
              <a:rPr sz="2400" b="1" spc="-25" dirty="0">
                <a:solidFill>
                  <a:srgbClr val="002F8C"/>
                </a:solidFill>
                <a:latin typeface="Arial"/>
                <a:cs typeface="Arial"/>
              </a:rPr>
              <a:t> </a:t>
            </a:r>
            <a:r>
              <a:rPr sz="2400" b="1" dirty="0">
                <a:solidFill>
                  <a:srgbClr val="002F8C"/>
                </a:solidFill>
                <a:latin typeface="Arial"/>
                <a:cs typeface="Arial"/>
              </a:rPr>
              <a:t>sei</a:t>
            </a:r>
            <a:r>
              <a:rPr sz="2400" b="1" spc="-25" dirty="0">
                <a:solidFill>
                  <a:srgbClr val="002F8C"/>
                </a:solidFill>
                <a:latin typeface="Arial"/>
                <a:cs typeface="Arial"/>
              </a:rPr>
              <a:t> </a:t>
            </a:r>
            <a:r>
              <a:rPr sz="2400" b="1" spc="-5" dirty="0">
                <a:solidFill>
                  <a:srgbClr val="002F8C"/>
                </a:solidFill>
                <a:latin typeface="Arial"/>
                <a:cs typeface="Arial"/>
              </a:rPr>
              <a:t>da</a:t>
            </a:r>
            <a:r>
              <a:rPr sz="2400" b="1" spc="-20" dirty="0">
                <a:solidFill>
                  <a:srgbClr val="002F8C"/>
                </a:solidFill>
                <a:latin typeface="Arial"/>
                <a:cs typeface="Arial"/>
              </a:rPr>
              <a:t> </a:t>
            </a:r>
            <a:r>
              <a:rPr sz="2400" b="1" spc="-5" dirty="0">
                <a:solidFill>
                  <a:srgbClr val="002F8C"/>
                </a:solidFill>
                <a:latin typeface="Arial"/>
                <a:cs typeface="Arial"/>
              </a:rPr>
              <a:t>solo</a:t>
            </a:r>
            <a:endParaRPr sz="2400">
              <a:latin typeface="Arial"/>
              <a:cs typeface="Arial"/>
            </a:endParaRPr>
          </a:p>
        </p:txBody>
      </p:sp>
      <p:sp>
        <p:nvSpPr>
          <p:cNvPr id="3" name="object 3"/>
          <p:cNvSpPr txBox="1"/>
          <p:nvPr/>
        </p:nvSpPr>
        <p:spPr>
          <a:xfrm>
            <a:off x="1065212" y="2514600"/>
            <a:ext cx="2298700" cy="825500"/>
          </a:xfrm>
          <a:prstGeom prst="rect">
            <a:avLst/>
          </a:prstGeom>
          <a:ln w="9525">
            <a:solidFill>
              <a:srgbClr val="003399"/>
            </a:solidFill>
          </a:ln>
        </p:spPr>
        <p:txBody>
          <a:bodyPr vert="horz" wrap="square" lIns="0" tIns="0" rIns="0" bIns="0" rtlCol="0">
            <a:spAutoFit/>
          </a:bodyPr>
          <a:lstStyle/>
          <a:p>
            <a:pPr marL="39370" algn="ctr">
              <a:lnSpc>
                <a:spcPts val="2655"/>
              </a:lnSpc>
            </a:pPr>
            <a:r>
              <a:rPr sz="2400" dirty="0">
                <a:solidFill>
                  <a:srgbClr val="002F8C"/>
                </a:solidFill>
                <a:latin typeface="Arial MT"/>
                <a:cs typeface="Arial MT"/>
              </a:rPr>
              <a:t>La</a:t>
            </a:r>
            <a:r>
              <a:rPr sz="2400" spc="-20" dirty="0">
                <a:solidFill>
                  <a:srgbClr val="002F8C"/>
                </a:solidFill>
                <a:latin typeface="Arial MT"/>
                <a:cs typeface="Arial MT"/>
              </a:rPr>
              <a:t> </a:t>
            </a:r>
            <a:r>
              <a:rPr sz="2400" spc="-5" dirty="0">
                <a:solidFill>
                  <a:srgbClr val="002F8C"/>
                </a:solidFill>
                <a:latin typeface="Arial MT"/>
                <a:cs typeface="Arial MT"/>
              </a:rPr>
              <a:t>vittima</a:t>
            </a:r>
            <a:r>
              <a:rPr sz="2400" spc="-20" dirty="0">
                <a:solidFill>
                  <a:srgbClr val="002F8C"/>
                </a:solidFill>
                <a:latin typeface="Arial MT"/>
                <a:cs typeface="Arial MT"/>
              </a:rPr>
              <a:t> </a:t>
            </a:r>
            <a:r>
              <a:rPr sz="2400" dirty="0">
                <a:solidFill>
                  <a:srgbClr val="002F8C"/>
                </a:solidFill>
                <a:latin typeface="Arial MT"/>
                <a:cs typeface="Arial MT"/>
              </a:rPr>
              <a:t>è</a:t>
            </a:r>
            <a:r>
              <a:rPr sz="2400" spc="-15" dirty="0">
                <a:solidFill>
                  <a:srgbClr val="002F8C"/>
                </a:solidFill>
                <a:latin typeface="Arial MT"/>
                <a:cs typeface="Arial MT"/>
              </a:rPr>
              <a:t> </a:t>
            </a:r>
            <a:r>
              <a:rPr sz="2400" dirty="0">
                <a:solidFill>
                  <a:srgbClr val="002F8C"/>
                </a:solidFill>
                <a:latin typeface="Arial MT"/>
                <a:cs typeface="Arial MT"/>
              </a:rPr>
              <a:t>un</a:t>
            </a:r>
            <a:endParaRPr sz="2400">
              <a:latin typeface="Arial MT"/>
              <a:cs typeface="Arial MT"/>
            </a:endParaRPr>
          </a:p>
          <a:p>
            <a:pPr marL="39370" algn="ctr">
              <a:lnSpc>
                <a:spcPts val="2840"/>
              </a:lnSpc>
            </a:pPr>
            <a:r>
              <a:rPr sz="2400" b="1" spc="-5" dirty="0">
                <a:solidFill>
                  <a:srgbClr val="002F8C"/>
                </a:solidFill>
                <a:latin typeface="Arial"/>
                <a:cs typeface="Arial"/>
              </a:rPr>
              <a:t>adulto</a:t>
            </a:r>
            <a:endParaRPr sz="2400">
              <a:latin typeface="Arial"/>
              <a:cs typeface="Arial"/>
            </a:endParaRPr>
          </a:p>
        </p:txBody>
      </p:sp>
      <p:grpSp>
        <p:nvGrpSpPr>
          <p:cNvPr id="4" name="object 4"/>
          <p:cNvGrpSpPr/>
          <p:nvPr/>
        </p:nvGrpSpPr>
        <p:grpSpPr>
          <a:xfrm>
            <a:off x="2087176" y="3432175"/>
            <a:ext cx="95885" cy="682625"/>
            <a:chOff x="2087176" y="3432175"/>
            <a:chExt cx="95885" cy="682625"/>
          </a:xfrm>
        </p:grpSpPr>
        <p:sp>
          <p:nvSpPr>
            <p:cNvPr id="5" name="object 5"/>
            <p:cNvSpPr/>
            <p:nvPr/>
          </p:nvSpPr>
          <p:spPr>
            <a:xfrm>
              <a:off x="2133600" y="3446462"/>
              <a:ext cx="1905" cy="568960"/>
            </a:xfrm>
            <a:custGeom>
              <a:avLst/>
              <a:gdLst/>
              <a:ahLst/>
              <a:cxnLst/>
              <a:rect l="l" t="t" r="r" b="b"/>
              <a:pathLst>
                <a:path w="1905" h="568960">
                  <a:moveTo>
                    <a:pt x="0" y="0"/>
                  </a:moveTo>
                  <a:lnTo>
                    <a:pt x="1316" y="554249"/>
                  </a:lnTo>
                  <a:lnTo>
                    <a:pt x="1350" y="568537"/>
                  </a:lnTo>
                </a:path>
              </a:pathLst>
            </a:custGeom>
            <a:ln w="28575">
              <a:solidFill>
                <a:srgbClr val="339966"/>
              </a:solidFill>
            </a:ln>
          </p:spPr>
          <p:txBody>
            <a:bodyPr wrap="square" lIns="0" tIns="0" rIns="0" bIns="0" rtlCol="0"/>
            <a:lstStyle/>
            <a:p>
              <a:endParaRPr/>
            </a:p>
          </p:txBody>
        </p:sp>
        <p:sp>
          <p:nvSpPr>
            <p:cNvPr id="6" name="object 6"/>
            <p:cNvSpPr/>
            <p:nvPr/>
          </p:nvSpPr>
          <p:spPr>
            <a:xfrm>
              <a:off x="2087176" y="4019119"/>
              <a:ext cx="95885" cy="95885"/>
            </a:xfrm>
            <a:custGeom>
              <a:avLst/>
              <a:gdLst/>
              <a:ahLst/>
              <a:cxnLst/>
              <a:rect l="l" t="t" r="r" b="b"/>
              <a:pathLst>
                <a:path w="95885" h="95885">
                  <a:moveTo>
                    <a:pt x="95567" y="0"/>
                  </a:moveTo>
                  <a:lnTo>
                    <a:pt x="0" y="227"/>
                  </a:lnTo>
                  <a:lnTo>
                    <a:pt x="48011" y="95680"/>
                  </a:lnTo>
                  <a:lnTo>
                    <a:pt x="95567" y="0"/>
                  </a:lnTo>
                  <a:close/>
                </a:path>
              </a:pathLst>
            </a:custGeom>
            <a:solidFill>
              <a:srgbClr val="339966"/>
            </a:solidFill>
          </p:spPr>
          <p:txBody>
            <a:bodyPr wrap="square" lIns="0" tIns="0" rIns="0" bIns="0" rtlCol="0"/>
            <a:lstStyle/>
            <a:p>
              <a:endParaRPr/>
            </a:p>
          </p:txBody>
        </p:sp>
      </p:grpSp>
      <p:sp>
        <p:nvSpPr>
          <p:cNvPr id="7" name="object 7"/>
          <p:cNvSpPr txBox="1"/>
          <p:nvPr/>
        </p:nvSpPr>
        <p:spPr>
          <a:xfrm>
            <a:off x="1131887" y="4267200"/>
            <a:ext cx="2235200" cy="1795363"/>
          </a:xfrm>
          <a:prstGeom prst="rect">
            <a:avLst/>
          </a:prstGeom>
          <a:ln w="9525">
            <a:solidFill>
              <a:srgbClr val="003399"/>
            </a:solidFill>
          </a:ln>
        </p:spPr>
        <p:txBody>
          <a:bodyPr vert="horz" wrap="square" lIns="0" tIns="0" rIns="0" bIns="0" rtlCol="0">
            <a:spAutoFit/>
          </a:bodyPr>
          <a:lstStyle/>
          <a:p>
            <a:pPr marL="39370" algn="ctr">
              <a:lnSpc>
                <a:spcPts val="2655"/>
              </a:lnSpc>
            </a:pPr>
            <a:r>
              <a:rPr sz="2400" dirty="0">
                <a:solidFill>
                  <a:srgbClr val="002F8C"/>
                </a:solidFill>
                <a:latin typeface="Arial MT"/>
                <a:cs typeface="Arial MT"/>
              </a:rPr>
              <a:t>Chiamare</a:t>
            </a:r>
            <a:r>
              <a:rPr sz="2400" spc="-35" dirty="0">
                <a:solidFill>
                  <a:srgbClr val="002F8C"/>
                </a:solidFill>
                <a:latin typeface="Arial MT"/>
                <a:cs typeface="Arial MT"/>
              </a:rPr>
              <a:t> </a:t>
            </a:r>
            <a:r>
              <a:rPr sz="2400" dirty="0">
                <a:solidFill>
                  <a:srgbClr val="002F8C"/>
                </a:solidFill>
                <a:latin typeface="Arial MT"/>
                <a:cs typeface="Arial MT"/>
              </a:rPr>
              <a:t>il</a:t>
            </a:r>
            <a:r>
              <a:rPr sz="2400" spc="-35" dirty="0">
                <a:solidFill>
                  <a:srgbClr val="002F8C"/>
                </a:solidFill>
                <a:latin typeface="Arial MT"/>
                <a:cs typeface="Arial MT"/>
              </a:rPr>
              <a:t> </a:t>
            </a:r>
            <a:r>
              <a:rPr lang="it-IT" sz="2400" spc="-60" dirty="0">
                <a:solidFill>
                  <a:srgbClr val="002F8C"/>
                </a:solidFill>
                <a:latin typeface="Arial MT"/>
                <a:cs typeface="Arial MT"/>
              </a:rPr>
              <a:t>112</a:t>
            </a:r>
            <a:endParaRPr sz="2400" dirty="0">
              <a:latin typeface="Arial MT"/>
              <a:cs typeface="Arial MT"/>
            </a:endParaRPr>
          </a:p>
          <a:p>
            <a:pPr marL="60960" marR="13970" algn="ctr">
              <a:lnSpc>
                <a:spcPts val="2800"/>
              </a:lnSpc>
              <a:spcBef>
                <a:spcPts val="120"/>
              </a:spcBef>
            </a:pPr>
            <a:r>
              <a:rPr sz="2400" u="heavy" dirty="0">
                <a:solidFill>
                  <a:srgbClr val="002F8C"/>
                </a:solidFill>
                <a:uFill>
                  <a:solidFill>
                    <a:srgbClr val="002F8C"/>
                  </a:solidFill>
                </a:uFill>
                <a:latin typeface="Arial MT"/>
                <a:cs typeface="Arial MT"/>
              </a:rPr>
              <a:t>dopo aver </a:t>
            </a:r>
            <a:r>
              <a:rPr sz="2400" spc="5" dirty="0">
                <a:solidFill>
                  <a:srgbClr val="002F8C"/>
                </a:solidFill>
                <a:latin typeface="Arial MT"/>
                <a:cs typeface="Arial MT"/>
              </a:rPr>
              <a:t> </a:t>
            </a:r>
            <a:r>
              <a:rPr sz="2400" u="heavy" spc="-5" dirty="0">
                <a:solidFill>
                  <a:srgbClr val="002F8C"/>
                </a:solidFill>
                <a:uFill>
                  <a:solidFill>
                    <a:srgbClr val="002F8C"/>
                  </a:solidFill>
                </a:uFill>
                <a:latin typeface="Arial MT"/>
                <a:cs typeface="Arial MT"/>
              </a:rPr>
              <a:t>accertato</a:t>
            </a:r>
            <a:r>
              <a:rPr sz="2400" u="heavy" spc="-35" dirty="0">
                <a:solidFill>
                  <a:srgbClr val="002F8C"/>
                </a:solidFill>
                <a:uFill>
                  <a:solidFill>
                    <a:srgbClr val="002F8C"/>
                  </a:solidFill>
                </a:uFill>
                <a:latin typeface="Arial MT"/>
                <a:cs typeface="Arial MT"/>
              </a:rPr>
              <a:t> </a:t>
            </a:r>
            <a:r>
              <a:rPr sz="2400" u="heavy" dirty="0">
                <a:solidFill>
                  <a:srgbClr val="002F8C"/>
                </a:solidFill>
                <a:uFill>
                  <a:solidFill>
                    <a:srgbClr val="002F8C"/>
                  </a:solidFill>
                </a:uFill>
                <a:latin typeface="Arial MT"/>
                <a:cs typeface="Arial MT"/>
              </a:rPr>
              <a:t>che</a:t>
            </a:r>
            <a:r>
              <a:rPr sz="2400" u="heavy" spc="-30" dirty="0">
                <a:solidFill>
                  <a:srgbClr val="002F8C"/>
                </a:solidFill>
                <a:uFill>
                  <a:solidFill>
                    <a:srgbClr val="002F8C"/>
                  </a:solidFill>
                </a:uFill>
                <a:latin typeface="Arial MT"/>
                <a:cs typeface="Arial MT"/>
              </a:rPr>
              <a:t> </a:t>
            </a:r>
            <a:r>
              <a:rPr sz="2400" u="heavy" dirty="0">
                <a:solidFill>
                  <a:srgbClr val="002F8C"/>
                </a:solidFill>
                <a:uFill>
                  <a:solidFill>
                    <a:srgbClr val="002F8C"/>
                  </a:solidFill>
                </a:uFill>
                <a:latin typeface="Arial MT"/>
                <a:cs typeface="Arial MT"/>
              </a:rPr>
              <a:t>la </a:t>
            </a:r>
            <a:r>
              <a:rPr sz="2400" spc="-655" dirty="0">
                <a:solidFill>
                  <a:srgbClr val="002F8C"/>
                </a:solidFill>
                <a:latin typeface="Arial MT"/>
                <a:cs typeface="Arial MT"/>
              </a:rPr>
              <a:t> </a:t>
            </a:r>
            <a:r>
              <a:rPr sz="2400" u="heavy" spc="-5" dirty="0">
                <a:solidFill>
                  <a:srgbClr val="002F8C"/>
                </a:solidFill>
                <a:uFill>
                  <a:solidFill>
                    <a:srgbClr val="002F8C"/>
                  </a:solidFill>
                </a:uFill>
                <a:latin typeface="Arial MT"/>
                <a:cs typeface="Arial MT"/>
              </a:rPr>
              <a:t>vittima </a:t>
            </a:r>
            <a:r>
              <a:rPr sz="2400" u="heavy" dirty="0">
                <a:solidFill>
                  <a:srgbClr val="002F8C"/>
                </a:solidFill>
                <a:uFill>
                  <a:solidFill>
                    <a:srgbClr val="002F8C"/>
                  </a:solidFill>
                </a:uFill>
                <a:latin typeface="Arial MT"/>
                <a:cs typeface="Arial MT"/>
              </a:rPr>
              <a:t>non </a:t>
            </a:r>
            <a:r>
              <a:rPr sz="2400" spc="5" dirty="0">
                <a:solidFill>
                  <a:srgbClr val="002F8C"/>
                </a:solidFill>
                <a:latin typeface="Arial MT"/>
                <a:cs typeface="Arial MT"/>
              </a:rPr>
              <a:t> </a:t>
            </a:r>
            <a:r>
              <a:rPr sz="2400" u="heavy" dirty="0">
                <a:solidFill>
                  <a:srgbClr val="002F8C"/>
                </a:solidFill>
                <a:uFill>
                  <a:solidFill>
                    <a:srgbClr val="002F8C"/>
                  </a:solidFill>
                </a:uFill>
                <a:latin typeface="Arial MT"/>
                <a:cs typeface="Arial MT"/>
              </a:rPr>
              <a:t>respira</a:t>
            </a:r>
            <a:endParaRPr sz="2400" dirty="0">
              <a:latin typeface="Arial MT"/>
              <a:cs typeface="Arial MT"/>
            </a:endParaRPr>
          </a:p>
        </p:txBody>
      </p:sp>
      <p:sp>
        <p:nvSpPr>
          <p:cNvPr id="8" name="object 8"/>
          <p:cNvSpPr/>
          <p:nvPr/>
        </p:nvSpPr>
        <p:spPr>
          <a:xfrm>
            <a:off x="4953000" y="2209800"/>
            <a:ext cx="3746500" cy="2679700"/>
          </a:xfrm>
          <a:custGeom>
            <a:avLst/>
            <a:gdLst/>
            <a:ahLst/>
            <a:cxnLst/>
            <a:rect l="l" t="t" r="r" b="b"/>
            <a:pathLst>
              <a:path w="3746500" h="2679700">
                <a:moveTo>
                  <a:pt x="0" y="0"/>
                </a:moveTo>
                <a:lnTo>
                  <a:pt x="3746500" y="0"/>
                </a:lnTo>
                <a:lnTo>
                  <a:pt x="3746500" y="2679700"/>
                </a:lnTo>
                <a:lnTo>
                  <a:pt x="0" y="2679700"/>
                </a:lnTo>
                <a:lnTo>
                  <a:pt x="0" y="0"/>
                </a:lnTo>
                <a:close/>
              </a:path>
            </a:pathLst>
          </a:custGeom>
          <a:ln w="9525">
            <a:solidFill>
              <a:srgbClr val="003399"/>
            </a:solidFill>
          </a:ln>
        </p:spPr>
        <p:txBody>
          <a:bodyPr wrap="square" lIns="0" tIns="0" rIns="0" bIns="0" rtlCol="0"/>
          <a:lstStyle/>
          <a:p>
            <a:endParaRPr/>
          </a:p>
        </p:txBody>
      </p:sp>
      <p:sp>
        <p:nvSpPr>
          <p:cNvPr id="9" name="object 9"/>
          <p:cNvSpPr txBox="1"/>
          <p:nvPr/>
        </p:nvSpPr>
        <p:spPr>
          <a:xfrm>
            <a:off x="4979987" y="2005697"/>
            <a:ext cx="3498850" cy="1092200"/>
          </a:xfrm>
          <a:prstGeom prst="rect">
            <a:avLst/>
          </a:prstGeom>
        </p:spPr>
        <p:txBody>
          <a:bodyPr vert="horz" wrap="square" lIns="0" tIns="180340" rIns="0" bIns="0" rtlCol="0">
            <a:spAutoFit/>
          </a:bodyPr>
          <a:lstStyle/>
          <a:p>
            <a:pPr marL="12700">
              <a:lnSpc>
                <a:spcPct val="100000"/>
              </a:lnSpc>
              <a:spcBef>
                <a:spcPts val="1420"/>
              </a:spcBef>
            </a:pPr>
            <a:r>
              <a:rPr sz="2400" dirty="0">
                <a:solidFill>
                  <a:srgbClr val="002F8C"/>
                </a:solidFill>
                <a:latin typeface="Arial MT"/>
                <a:cs typeface="Arial MT"/>
              </a:rPr>
              <a:t>Se</a:t>
            </a:r>
            <a:r>
              <a:rPr sz="2400" spc="-10" dirty="0">
                <a:solidFill>
                  <a:srgbClr val="002F8C"/>
                </a:solidFill>
                <a:latin typeface="Arial MT"/>
                <a:cs typeface="Arial MT"/>
              </a:rPr>
              <a:t> </a:t>
            </a:r>
            <a:r>
              <a:rPr sz="2400" dirty="0">
                <a:solidFill>
                  <a:srgbClr val="002F8C"/>
                </a:solidFill>
                <a:latin typeface="Arial MT"/>
                <a:cs typeface="Arial MT"/>
              </a:rPr>
              <a:t>il</a:t>
            </a:r>
            <a:r>
              <a:rPr sz="2400" spc="-10" dirty="0">
                <a:solidFill>
                  <a:srgbClr val="002F8C"/>
                </a:solidFill>
                <a:latin typeface="Arial MT"/>
                <a:cs typeface="Arial MT"/>
              </a:rPr>
              <a:t> </a:t>
            </a:r>
            <a:r>
              <a:rPr sz="2400" spc="-5" dirty="0">
                <a:solidFill>
                  <a:srgbClr val="002F8C"/>
                </a:solidFill>
                <a:latin typeface="Arial MT"/>
                <a:cs typeface="Arial MT"/>
              </a:rPr>
              <a:t>soggetto</a:t>
            </a:r>
            <a:r>
              <a:rPr sz="2400" spc="-10" dirty="0">
                <a:solidFill>
                  <a:srgbClr val="002F8C"/>
                </a:solidFill>
                <a:latin typeface="Arial MT"/>
                <a:cs typeface="Arial MT"/>
              </a:rPr>
              <a:t> </a:t>
            </a:r>
            <a:r>
              <a:rPr sz="2400" dirty="0">
                <a:solidFill>
                  <a:srgbClr val="002F8C"/>
                </a:solidFill>
                <a:latin typeface="Arial MT"/>
                <a:cs typeface="Arial MT"/>
              </a:rPr>
              <a:t>è</a:t>
            </a:r>
            <a:r>
              <a:rPr sz="2400" spc="-5" dirty="0">
                <a:solidFill>
                  <a:srgbClr val="002F8C"/>
                </a:solidFill>
                <a:latin typeface="Arial MT"/>
                <a:cs typeface="Arial MT"/>
              </a:rPr>
              <a:t> vittima</a:t>
            </a:r>
            <a:r>
              <a:rPr sz="2400" spc="-10" dirty="0">
                <a:solidFill>
                  <a:srgbClr val="002F8C"/>
                </a:solidFill>
                <a:latin typeface="Arial MT"/>
                <a:cs typeface="Arial MT"/>
              </a:rPr>
              <a:t> </a:t>
            </a:r>
            <a:r>
              <a:rPr sz="2400" dirty="0">
                <a:solidFill>
                  <a:srgbClr val="002F8C"/>
                </a:solidFill>
                <a:latin typeface="Arial MT"/>
                <a:cs typeface="Arial MT"/>
              </a:rPr>
              <a:t>di:</a:t>
            </a:r>
            <a:endParaRPr sz="2400">
              <a:latin typeface="Arial MT"/>
              <a:cs typeface="Arial MT"/>
            </a:endParaRPr>
          </a:p>
          <a:p>
            <a:pPr marL="203200" indent="-190500">
              <a:lnSpc>
                <a:spcPct val="100000"/>
              </a:lnSpc>
              <a:spcBef>
                <a:spcPts val="1320"/>
              </a:spcBef>
              <a:buChar char="•"/>
              <a:tabLst>
                <a:tab pos="203200" algn="l"/>
              </a:tabLst>
            </a:pPr>
            <a:r>
              <a:rPr sz="2400" spc="-5" dirty="0">
                <a:solidFill>
                  <a:srgbClr val="002F8C"/>
                </a:solidFill>
                <a:latin typeface="Arial MT"/>
                <a:cs typeface="Arial MT"/>
              </a:rPr>
              <a:t>trauma;</a:t>
            </a:r>
            <a:endParaRPr sz="2400">
              <a:latin typeface="Arial MT"/>
              <a:cs typeface="Arial MT"/>
            </a:endParaRPr>
          </a:p>
        </p:txBody>
      </p:sp>
      <p:sp>
        <p:nvSpPr>
          <p:cNvPr id="10" name="object 10"/>
          <p:cNvSpPr txBox="1"/>
          <p:nvPr/>
        </p:nvSpPr>
        <p:spPr>
          <a:xfrm>
            <a:off x="4979987" y="3240137"/>
            <a:ext cx="3638550" cy="391160"/>
          </a:xfrm>
          <a:prstGeom prst="rect">
            <a:avLst/>
          </a:prstGeom>
        </p:spPr>
        <p:txBody>
          <a:bodyPr vert="horz" wrap="square" lIns="0" tIns="12700" rIns="0" bIns="0" rtlCol="0">
            <a:spAutoFit/>
          </a:bodyPr>
          <a:lstStyle/>
          <a:p>
            <a:pPr marL="203200" indent="-190500">
              <a:lnSpc>
                <a:spcPct val="100000"/>
              </a:lnSpc>
              <a:spcBef>
                <a:spcPts val="100"/>
              </a:spcBef>
              <a:buChar char="•"/>
              <a:tabLst>
                <a:tab pos="203200" algn="l"/>
              </a:tabLst>
            </a:pPr>
            <a:r>
              <a:rPr sz="2400" spc="-5" dirty="0">
                <a:solidFill>
                  <a:srgbClr val="002F8C"/>
                </a:solidFill>
                <a:latin typeface="Arial MT"/>
                <a:cs typeface="Arial MT"/>
              </a:rPr>
              <a:t>intossicazione </a:t>
            </a:r>
            <a:r>
              <a:rPr sz="2400" dirty="0">
                <a:solidFill>
                  <a:srgbClr val="002F8C"/>
                </a:solidFill>
                <a:latin typeface="Arial MT"/>
                <a:cs typeface="Arial MT"/>
              </a:rPr>
              <a:t>da </a:t>
            </a:r>
            <a:r>
              <a:rPr sz="2400" spc="-5" dirty="0">
                <a:solidFill>
                  <a:srgbClr val="002F8C"/>
                </a:solidFill>
                <a:latin typeface="Arial MT"/>
                <a:cs typeface="Arial MT"/>
              </a:rPr>
              <a:t>farmaci</a:t>
            </a:r>
            <a:endParaRPr sz="2400">
              <a:latin typeface="Arial MT"/>
              <a:cs typeface="Arial MT"/>
            </a:endParaRPr>
          </a:p>
        </p:txBody>
      </p:sp>
      <p:sp>
        <p:nvSpPr>
          <p:cNvPr id="11" name="object 11"/>
          <p:cNvSpPr txBox="1"/>
          <p:nvPr/>
        </p:nvSpPr>
        <p:spPr>
          <a:xfrm>
            <a:off x="4979987" y="3428096"/>
            <a:ext cx="3689985" cy="1154430"/>
          </a:xfrm>
          <a:prstGeom prst="rect">
            <a:avLst/>
          </a:prstGeom>
        </p:spPr>
        <p:txBody>
          <a:bodyPr vert="horz" wrap="square" lIns="0" tIns="59055" rIns="0" bIns="0" rtlCol="0">
            <a:spAutoFit/>
          </a:bodyPr>
          <a:lstStyle/>
          <a:p>
            <a:pPr marL="203200">
              <a:lnSpc>
                <a:spcPct val="100000"/>
              </a:lnSpc>
              <a:spcBef>
                <a:spcPts val="465"/>
              </a:spcBef>
            </a:pPr>
            <a:r>
              <a:rPr sz="2400" dirty="0">
                <a:solidFill>
                  <a:srgbClr val="002F8C"/>
                </a:solidFill>
                <a:latin typeface="Arial MT"/>
                <a:cs typeface="Arial MT"/>
              </a:rPr>
              <a:t>o</a:t>
            </a:r>
            <a:r>
              <a:rPr sz="2400" spc="-35" dirty="0">
                <a:solidFill>
                  <a:srgbClr val="002F8C"/>
                </a:solidFill>
                <a:latin typeface="Arial MT"/>
                <a:cs typeface="Arial MT"/>
              </a:rPr>
              <a:t> </a:t>
            </a:r>
            <a:r>
              <a:rPr sz="2400" dirty="0">
                <a:solidFill>
                  <a:srgbClr val="002F8C"/>
                </a:solidFill>
                <a:latin typeface="Arial MT"/>
                <a:cs typeface="Arial MT"/>
              </a:rPr>
              <a:t>da</a:t>
            </a:r>
            <a:r>
              <a:rPr sz="2400" spc="-30" dirty="0">
                <a:solidFill>
                  <a:srgbClr val="002F8C"/>
                </a:solidFill>
                <a:latin typeface="Arial MT"/>
                <a:cs typeface="Arial MT"/>
              </a:rPr>
              <a:t> </a:t>
            </a:r>
            <a:r>
              <a:rPr sz="2400" dirty="0">
                <a:solidFill>
                  <a:srgbClr val="002F8C"/>
                </a:solidFill>
                <a:latin typeface="Arial MT"/>
                <a:cs typeface="Arial MT"/>
              </a:rPr>
              <a:t>alcol;</a:t>
            </a:r>
            <a:endParaRPr sz="2400">
              <a:latin typeface="Arial MT"/>
              <a:cs typeface="Arial MT"/>
            </a:endParaRPr>
          </a:p>
          <a:p>
            <a:pPr marL="203200" marR="5080" indent="-190500">
              <a:lnSpc>
                <a:spcPts val="2390"/>
              </a:lnSpc>
              <a:spcBef>
                <a:spcPts val="855"/>
              </a:spcBef>
              <a:buChar char="•"/>
              <a:tabLst>
                <a:tab pos="203200" algn="l"/>
              </a:tabLst>
            </a:pPr>
            <a:r>
              <a:rPr sz="2400" spc="-5" dirty="0">
                <a:solidFill>
                  <a:srgbClr val="002F8C"/>
                </a:solidFill>
                <a:latin typeface="Arial MT"/>
                <a:cs typeface="Arial MT"/>
              </a:rPr>
              <a:t>ostruzione</a:t>
            </a:r>
            <a:r>
              <a:rPr sz="2400" spc="-20" dirty="0">
                <a:solidFill>
                  <a:srgbClr val="002F8C"/>
                </a:solidFill>
                <a:latin typeface="Arial MT"/>
                <a:cs typeface="Arial MT"/>
              </a:rPr>
              <a:t> </a:t>
            </a:r>
            <a:r>
              <a:rPr sz="2400" dirty="0">
                <a:solidFill>
                  <a:srgbClr val="002F8C"/>
                </a:solidFill>
                <a:latin typeface="Arial MT"/>
                <a:cs typeface="Arial MT"/>
              </a:rPr>
              <a:t>delle</a:t>
            </a:r>
            <a:r>
              <a:rPr sz="2400" spc="-20" dirty="0">
                <a:solidFill>
                  <a:srgbClr val="002F8C"/>
                </a:solidFill>
                <a:latin typeface="Arial MT"/>
                <a:cs typeface="Arial MT"/>
              </a:rPr>
              <a:t> </a:t>
            </a:r>
            <a:r>
              <a:rPr sz="2400" dirty="0">
                <a:solidFill>
                  <a:srgbClr val="002F8C"/>
                </a:solidFill>
                <a:latin typeface="Arial MT"/>
                <a:cs typeface="Arial MT"/>
              </a:rPr>
              <a:t>vie</a:t>
            </a:r>
            <a:r>
              <a:rPr sz="2400" spc="-15" dirty="0">
                <a:solidFill>
                  <a:srgbClr val="002F8C"/>
                </a:solidFill>
                <a:latin typeface="Arial MT"/>
                <a:cs typeface="Arial MT"/>
              </a:rPr>
              <a:t> </a:t>
            </a:r>
            <a:r>
              <a:rPr sz="2400" dirty="0">
                <a:solidFill>
                  <a:srgbClr val="002F8C"/>
                </a:solidFill>
                <a:latin typeface="Arial MT"/>
                <a:cs typeface="Arial MT"/>
              </a:rPr>
              <a:t>aeree </a:t>
            </a:r>
            <a:r>
              <a:rPr sz="2400" spc="-655" dirty="0">
                <a:solidFill>
                  <a:srgbClr val="002F8C"/>
                </a:solidFill>
                <a:latin typeface="Arial MT"/>
                <a:cs typeface="Arial MT"/>
              </a:rPr>
              <a:t> </a:t>
            </a:r>
            <a:r>
              <a:rPr sz="2400" dirty="0">
                <a:solidFill>
                  <a:srgbClr val="002F8C"/>
                </a:solidFill>
                <a:latin typeface="Arial MT"/>
                <a:cs typeface="Arial MT"/>
              </a:rPr>
              <a:t>da</a:t>
            </a:r>
            <a:r>
              <a:rPr sz="2400" spc="-5" dirty="0">
                <a:solidFill>
                  <a:srgbClr val="002F8C"/>
                </a:solidFill>
                <a:latin typeface="Arial MT"/>
                <a:cs typeface="Arial MT"/>
              </a:rPr>
              <a:t> </a:t>
            </a:r>
            <a:r>
              <a:rPr sz="2400" dirty="0">
                <a:solidFill>
                  <a:srgbClr val="002F8C"/>
                </a:solidFill>
                <a:latin typeface="Arial MT"/>
                <a:cs typeface="Arial MT"/>
              </a:rPr>
              <a:t>corpo</a:t>
            </a:r>
            <a:r>
              <a:rPr sz="2400" spc="-5" dirty="0">
                <a:solidFill>
                  <a:srgbClr val="002F8C"/>
                </a:solidFill>
                <a:latin typeface="Arial MT"/>
                <a:cs typeface="Arial MT"/>
              </a:rPr>
              <a:t> estraneo;</a:t>
            </a:r>
            <a:endParaRPr sz="2400">
              <a:latin typeface="Arial MT"/>
              <a:cs typeface="Arial MT"/>
            </a:endParaRPr>
          </a:p>
        </p:txBody>
      </p:sp>
      <p:sp>
        <p:nvSpPr>
          <p:cNvPr id="12" name="object 12"/>
          <p:cNvSpPr txBox="1"/>
          <p:nvPr/>
        </p:nvSpPr>
        <p:spPr>
          <a:xfrm>
            <a:off x="4472856" y="5444951"/>
            <a:ext cx="4513112" cy="692497"/>
          </a:xfrm>
          <a:prstGeom prst="rect">
            <a:avLst/>
          </a:prstGeom>
          <a:ln w="9525">
            <a:solidFill>
              <a:srgbClr val="003399"/>
            </a:solidFill>
          </a:ln>
        </p:spPr>
        <p:txBody>
          <a:bodyPr vert="horz" wrap="square" lIns="0" tIns="0" rIns="0" bIns="0" rtlCol="0">
            <a:spAutoFit/>
          </a:bodyPr>
          <a:lstStyle/>
          <a:p>
            <a:pPr marL="39370" algn="ctr">
              <a:lnSpc>
                <a:spcPts val="2655"/>
              </a:lnSpc>
            </a:pPr>
            <a:r>
              <a:rPr sz="2400" u="heavy" dirty="0">
                <a:solidFill>
                  <a:srgbClr val="002F8C"/>
                </a:solidFill>
                <a:uFill>
                  <a:solidFill>
                    <a:srgbClr val="002F8C"/>
                  </a:solidFill>
                </a:uFill>
                <a:latin typeface="Arial MT"/>
                <a:cs typeface="Arial MT"/>
              </a:rPr>
              <a:t>eseguire</a:t>
            </a:r>
            <a:r>
              <a:rPr sz="2400" u="heavy" spc="-25" dirty="0">
                <a:solidFill>
                  <a:srgbClr val="002F8C"/>
                </a:solidFill>
                <a:uFill>
                  <a:solidFill>
                    <a:srgbClr val="002F8C"/>
                  </a:solidFill>
                </a:uFill>
                <a:latin typeface="Arial MT"/>
                <a:cs typeface="Arial MT"/>
              </a:rPr>
              <a:t> </a:t>
            </a:r>
            <a:r>
              <a:rPr sz="2400" u="heavy" dirty="0">
                <a:solidFill>
                  <a:srgbClr val="002F8C"/>
                </a:solidFill>
                <a:uFill>
                  <a:solidFill>
                    <a:srgbClr val="002F8C"/>
                  </a:solidFill>
                </a:uFill>
                <a:latin typeface="Arial MT"/>
                <a:cs typeface="Arial MT"/>
              </a:rPr>
              <a:t>la</a:t>
            </a:r>
            <a:r>
              <a:rPr sz="2400" u="heavy" spc="-25" dirty="0">
                <a:solidFill>
                  <a:srgbClr val="002F8C"/>
                </a:solidFill>
                <a:uFill>
                  <a:solidFill>
                    <a:srgbClr val="002F8C"/>
                  </a:solidFill>
                </a:uFill>
                <a:latin typeface="Arial MT"/>
                <a:cs typeface="Arial MT"/>
              </a:rPr>
              <a:t> </a:t>
            </a:r>
            <a:r>
              <a:rPr sz="2400" u="heavy" dirty="0">
                <a:solidFill>
                  <a:srgbClr val="002F8C"/>
                </a:solidFill>
                <a:uFill>
                  <a:solidFill>
                    <a:srgbClr val="002F8C"/>
                  </a:solidFill>
                </a:uFill>
                <a:latin typeface="Arial MT"/>
                <a:cs typeface="Arial MT"/>
              </a:rPr>
              <a:t>RCP</a:t>
            </a:r>
            <a:r>
              <a:rPr sz="2400" u="heavy" spc="-70" dirty="0">
                <a:solidFill>
                  <a:srgbClr val="002F8C"/>
                </a:solidFill>
                <a:uFill>
                  <a:solidFill>
                    <a:srgbClr val="002F8C"/>
                  </a:solidFill>
                </a:uFill>
                <a:latin typeface="Arial MT"/>
                <a:cs typeface="Arial MT"/>
              </a:rPr>
              <a:t> </a:t>
            </a:r>
            <a:r>
              <a:rPr sz="2400" u="heavy" dirty="0">
                <a:solidFill>
                  <a:srgbClr val="002F8C"/>
                </a:solidFill>
                <a:uFill>
                  <a:solidFill>
                    <a:srgbClr val="002F8C"/>
                  </a:solidFill>
                </a:uFill>
                <a:latin typeface="Arial MT"/>
                <a:cs typeface="Arial MT"/>
              </a:rPr>
              <a:t>per</a:t>
            </a:r>
            <a:r>
              <a:rPr lang="it-IT" sz="2400" dirty="0">
                <a:latin typeface="Arial MT"/>
                <a:cs typeface="Arial MT"/>
              </a:rPr>
              <a:t> </a:t>
            </a:r>
            <a:r>
              <a:rPr sz="2400" u="heavy" dirty="0" err="1">
                <a:solidFill>
                  <a:srgbClr val="002F8C"/>
                </a:solidFill>
                <a:uFill>
                  <a:solidFill>
                    <a:srgbClr val="002F8C"/>
                  </a:solidFill>
                </a:uFill>
                <a:latin typeface="Arial MT"/>
                <a:cs typeface="Arial MT"/>
              </a:rPr>
              <a:t>almeno</a:t>
            </a:r>
            <a:r>
              <a:rPr sz="2400" u="heavy" spc="-25" dirty="0">
                <a:solidFill>
                  <a:srgbClr val="002F8C"/>
                </a:solidFill>
                <a:uFill>
                  <a:solidFill>
                    <a:srgbClr val="002F8C"/>
                  </a:solidFill>
                </a:uFill>
                <a:latin typeface="Arial MT"/>
                <a:cs typeface="Arial MT"/>
              </a:rPr>
              <a:t> </a:t>
            </a:r>
            <a:br>
              <a:rPr lang="it-IT" sz="2400" u="heavy" spc="-25" dirty="0">
                <a:solidFill>
                  <a:srgbClr val="002F8C"/>
                </a:solidFill>
                <a:uFill>
                  <a:solidFill>
                    <a:srgbClr val="002F8C"/>
                  </a:solidFill>
                </a:uFill>
                <a:latin typeface="Arial MT"/>
                <a:cs typeface="Arial MT"/>
              </a:rPr>
            </a:br>
            <a:r>
              <a:rPr sz="2400" u="heavy" dirty="0">
                <a:solidFill>
                  <a:srgbClr val="002F8C"/>
                </a:solidFill>
                <a:uFill>
                  <a:solidFill>
                    <a:srgbClr val="002F8C"/>
                  </a:solidFill>
                </a:uFill>
                <a:latin typeface="Arial MT"/>
                <a:cs typeface="Arial MT"/>
              </a:rPr>
              <a:t>1</a:t>
            </a:r>
            <a:r>
              <a:rPr sz="2400" u="heavy" spc="-25" dirty="0">
                <a:solidFill>
                  <a:srgbClr val="002F8C"/>
                </a:solidFill>
                <a:uFill>
                  <a:solidFill>
                    <a:srgbClr val="002F8C"/>
                  </a:solidFill>
                </a:uFill>
                <a:latin typeface="Arial MT"/>
                <a:cs typeface="Arial MT"/>
              </a:rPr>
              <a:t> </a:t>
            </a:r>
            <a:r>
              <a:rPr sz="2400" u="heavy" spc="-5" dirty="0" err="1">
                <a:solidFill>
                  <a:srgbClr val="002F8C"/>
                </a:solidFill>
                <a:uFill>
                  <a:solidFill>
                    <a:srgbClr val="002F8C"/>
                  </a:solidFill>
                </a:uFill>
                <a:latin typeface="Arial MT"/>
                <a:cs typeface="Arial MT"/>
              </a:rPr>
              <a:t>minuto</a:t>
            </a:r>
            <a:r>
              <a:rPr lang="it-IT" sz="2400" u="heavy" spc="-5" dirty="0">
                <a:solidFill>
                  <a:srgbClr val="002F8C"/>
                </a:solidFill>
                <a:uFill>
                  <a:solidFill>
                    <a:srgbClr val="002F8C"/>
                  </a:solidFill>
                </a:uFill>
                <a:latin typeface="Arial MT"/>
                <a:cs typeface="Arial MT"/>
              </a:rPr>
              <a:t> </a:t>
            </a:r>
            <a:r>
              <a:rPr sz="2400" dirty="0">
                <a:solidFill>
                  <a:srgbClr val="002F8C"/>
                </a:solidFill>
                <a:latin typeface="Arial MT"/>
                <a:cs typeface="Arial MT"/>
              </a:rPr>
              <a:t>prima </a:t>
            </a:r>
            <a:r>
              <a:rPr sz="2400" spc="-655" dirty="0">
                <a:solidFill>
                  <a:srgbClr val="002F8C"/>
                </a:solidFill>
                <a:latin typeface="Arial MT"/>
                <a:cs typeface="Arial MT"/>
              </a:rPr>
              <a:t> </a:t>
            </a:r>
            <a:r>
              <a:rPr sz="2400" dirty="0">
                <a:solidFill>
                  <a:srgbClr val="002F8C"/>
                </a:solidFill>
                <a:latin typeface="Arial MT"/>
                <a:cs typeface="Arial MT"/>
              </a:rPr>
              <a:t>di</a:t>
            </a:r>
            <a:r>
              <a:rPr sz="2400" spc="-10" dirty="0">
                <a:solidFill>
                  <a:srgbClr val="002F8C"/>
                </a:solidFill>
                <a:latin typeface="Arial MT"/>
                <a:cs typeface="Arial MT"/>
              </a:rPr>
              <a:t> </a:t>
            </a:r>
            <a:r>
              <a:rPr sz="2400" dirty="0">
                <a:solidFill>
                  <a:srgbClr val="002F8C"/>
                </a:solidFill>
                <a:latin typeface="Arial MT"/>
                <a:cs typeface="Arial MT"/>
              </a:rPr>
              <a:t>chiedere</a:t>
            </a:r>
            <a:r>
              <a:rPr sz="2400" spc="-5" dirty="0">
                <a:solidFill>
                  <a:srgbClr val="002F8C"/>
                </a:solidFill>
                <a:latin typeface="Arial MT"/>
                <a:cs typeface="Arial MT"/>
              </a:rPr>
              <a:t> aiuto.</a:t>
            </a:r>
            <a:endParaRPr sz="2400" dirty="0">
              <a:latin typeface="Arial MT"/>
              <a:cs typeface="Arial MT"/>
            </a:endParaRPr>
          </a:p>
        </p:txBody>
      </p:sp>
      <p:grpSp>
        <p:nvGrpSpPr>
          <p:cNvPr id="13" name="object 13"/>
          <p:cNvGrpSpPr/>
          <p:nvPr/>
        </p:nvGrpSpPr>
        <p:grpSpPr>
          <a:xfrm>
            <a:off x="6095972" y="1281112"/>
            <a:ext cx="887730" cy="4053204"/>
            <a:chOff x="6095972" y="1281112"/>
            <a:chExt cx="887730" cy="4053204"/>
          </a:xfrm>
        </p:grpSpPr>
        <p:sp>
          <p:nvSpPr>
            <p:cNvPr id="14" name="object 14"/>
            <p:cNvSpPr/>
            <p:nvPr/>
          </p:nvSpPr>
          <p:spPr>
            <a:xfrm>
              <a:off x="6858296" y="4800600"/>
              <a:ext cx="1905" cy="433705"/>
            </a:xfrm>
            <a:custGeom>
              <a:avLst/>
              <a:gdLst/>
              <a:ahLst/>
              <a:cxnLst/>
              <a:rect l="l" t="t" r="r" b="b"/>
              <a:pathLst>
                <a:path w="1904" h="433704">
                  <a:moveTo>
                    <a:pt x="645" y="-14287"/>
                  </a:moveTo>
                  <a:lnTo>
                    <a:pt x="645" y="447887"/>
                  </a:lnTo>
                </a:path>
              </a:pathLst>
            </a:custGeom>
            <a:ln w="29865">
              <a:solidFill>
                <a:srgbClr val="339966"/>
              </a:solidFill>
            </a:ln>
          </p:spPr>
          <p:txBody>
            <a:bodyPr wrap="square" lIns="0" tIns="0" rIns="0" bIns="0" rtlCol="0"/>
            <a:lstStyle/>
            <a:p>
              <a:endParaRPr/>
            </a:p>
          </p:txBody>
        </p:sp>
        <p:sp>
          <p:nvSpPr>
            <p:cNvPr id="15" name="object 15"/>
            <p:cNvSpPr/>
            <p:nvPr/>
          </p:nvSpPr>
          <p:spPr>
            <a:xfrm>
              <a:off x="6810500" y="5238290"/>
              <a:ext cx="95885" cy="95885"/>
            </a:xfrm>
            <a:custGeom>
              <a:avLst/>
              <a:gdLst/>
              <a:ahLst/>
              <a:cxnLst/>
              <a:rect l="l" t="t" r="r" b="b"/>
              <a:pathLst>
                <a:path w="95884" h="95885">
                  <a:moveTo>
                    <a:pt x="0" y="0"/>
                  </a:moveTo>
                  <a:lnTo>
                    <a:pt x="47499" y="95709"/>
                  </a:lnTo>
                  <a:lnTo>
                    <a:pt x="95566" y="284"/>
                  </a:lnTo>
                  <a:lnTo>
                    <a:pt x="0" y="0"/>
                  </a:lnTo>
                  <a:close/>
                </a:path>
              </a:pathLst>
            </a:custGeom>
            <a:solidFill>
              <a:srgbClr val="339966"/>
            </a:solidFill>
          </p:spPr>
          <p:txBody>
            <a:bodyPr wrap="square" lIns="0" tIns="0" rIns="0" bIns="0" rtlCol="0"/>
            <a:lstStyle/>
            <a:p>
              <a:endParaRPr/>
            </a:p>
          </p:txBody>
        </p:sp>
        <p:sp>
          <p:nvSpPr>
            <p:cNvPr id="16" name="object 16"/>
            <p:cNvSpPr/>
            <p:nvPr/>
          </p:nvSpPr>
          <p:spPr>
            <a:xfrm>
              <a:off x="6095972" y="1281112"/>
              <a:ext cx="838835" cy="30480"/>
            </a:xfrm>
            <a:custGeom>
              <a:avLst/>
              <a:gdLst/>
              <a:ahLst/>
              <a:cxnLst/>
              <a:rect l="l" t="t" r="r" b="b"/>
              <a:pathLst>
                <a:path w="838834" h="30480">
                  <a:moveTo>
                    <a:pt x="838199" y="30162"/>
                  </a:moveTo>
                  <a:lnTo>
                    <a:pt x="0" y="28574"/>
                  </a:lnTo>
                  <a:lnTo>
                    <a:pt x="54" y="0"/>
                  </a:lnTo>
                  <a:lnTo>
                    <a:pt x="838254" y="1587"/>
                  </a:lnTo>
                  <a:lnTo>
                    <a:pt x="838199" y="30162"/>
                  </a:lnTo>
                  <a:close/>
                </a:path>
              </a:pathLst>
            </a:custGeom>
            <a:solidFill>
              <a:srgbClr val="339966"/>
            </a:solidFill>
          </p:spPr>
          <p:txBody>
            <a:bodyPr wrap="square" lIns="0" tIns="0" rIns="0" bIns="0" rtlCol="0"/>
            <a:lstStyle/>
            <a:p>
              <a:endParaRPr/>
            </a:p>
          </p:txBody>
        </p:sp>
        <p:sp>
          <p:nvSpPr>
            <p:cNvPr id="17" name="object 17"/>
            <p:cNvSpPr/>
            <p:nvPr/>
          </p:nvSpPr>
          <p:spPr>
            <a:xfrm>
              <a:off x="6934199" y="1295400"/>
              <a:ext cx="1905" cy="814705"/>
            </a:xfrm>
            <a:custGeom>
              <a:avLst/>
              <a:gdLst/>
              <a:ahLst/>
              <a:cxnLst/>
              <a:rect l="l" t="t" r="r" b="b"/>
              <a:pathLst>
                <a:path w="1904" h="814705">
                  <a:moveTo>
                    <a:pt x="0" y="0"/>
                  </a:moveTo>
                  <a:lnTo>
                    <a:pt x="1389" y="800311"/>
                  </a:lnTo>
                  <a:lnTo>
                    <a:pt x="1414" y="814599"/>
                  </a:lnTo>
                </a:path>
              </a:pathLst>
            </a:custGeom>
            <a:ln w="28575">
              <a:solidFill>
                <a:srgbClr val="339966"/>
              </a:solidFill>
            </a:ln>
          </p:spPr>
          <p:txBody>
            <a:bodyPr wrap="square" lIns="0" tIns="0" rIns="0" bIns="0" rtlCol="0"/>
            <a:lstStyle/>
            <a:p>
              <a:endParaRPr/>
            </a:p>
          </p:txBody>
        </p:sp>
        <p:sp>
          <p:nvSpPr>
            <p:cNvPr id="18" name="object 18"/>
            <p:cNvSpPr/>
            <p:nvPr/>
          </p:nvSpPr>
          <p:spPr>
            <a:xfrm>
              <a:off x="6887837" y="2114149"/>
              <a:ext cx="95885" cy="95885"/>
            </a:xfrm>
            <a:custGeom>
              <a:avLst/>
              <a:gdLst/>
              <a:ahLst/>
              <a:cxnLst/>
              <a:rect l="l" t="t" r="r" b="b"/>
              <a:pathLst>
                <a:path w="95884" h="95885">
                  <a:moveTo>
                    <a:pt x="95567" y="0"/>
                  </a:moveTo>
                  <a:lnTo>
                    <a:pt x="0" y="165"/>
                  </a:lnTo>
                  <a:lnTo>
                    <a:pt x="47950" y="95650"/>
                  </a:lnTo>
                  <a:lnTo>
                    <a:pt x="95567" y="0"/>
                  </a:lnTo>
                  <a:close/>
                </a:path>
              </a:pathLst>
            </a:custGeom>
            <a:solidFill>
              <a:srgbClr val="339966"/>
            </a:solidFill>
          </p:spPr>
          <p:txBody>
            <a:bodyPr wrap="square" lIns="0" tIns="0" rIns="0" bIns="0" rtlCol="0"/>
            <a:lstStyle/>
            <a:p>
              <a:endParaRPr/>
            </a:p>
          </p:txBody>
        </p:sp>
      </p:grpSp>
      <p:sp>
        <p:nvSpPr>
          <p:cNvPr id="19" name="object 19"/>
          <p:cNvSpPr txBox="1">
            <a:spLocks noGrp="1"/>
          </p:cNvSpPr>
          <p:nvPr>
            <p:ph type="title"/>
          </p:nvPr>
        </p:nvSpPr>
        <p:spPr>
          <a:xfrm>
            <a:off x="3721880" y="302033"/>
            <a:ext cx="1753235" cy="57404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FF3399"/>
                </a:solidFill>
                <a:latin typeface="Arial"/>
                <a:cs typeface="Arial"/>
              </a:rPr>
              <a:t>AZIONE</a:t>
            </a:r>
            <a:endParaRPr sz="3600">
              <a:latin typeface="Arial"/>
              <a:cs typeface="Arial"/>
            </a:endParaRPr>
          </a:p>
        </p:txBody>
      </p:sp>
      <p:grpSp>
        <p:nvGrpSpPr>
          <p:cNvPr id="20" name="object 20"/>
          <p:cNvGrpSpPr/>
          <p:nvPr/>
        </p:nvGrpSpPr>
        <p:grpSpPr>
          <a:xfrm>
            <a:off x="2085958" y="1281112"/>
            <a:ext cx="886460" cy="1081405"/>
            <a:chOff x="2085958" y="1281112"/>
            <a:chExt cx="886460" cy="1081405"/>
          </a:xfrm>
        </p:grpSpPr>
        <p:sp>
          <p:nvSpPr>
            <p:cNvPr id="21" name="object 21"/>
            <p:cNvSpPr/>
            <p:nvPr/>
          </p:nvSpPr>
          <p:spPr>
            <a:xfrm>
              <a:off x="2133748" y="1295400"/>
              <a:ext cx="1905" cy="967105"/>
            </a:xfrm>
            <a:custGeom>
              <a:avLst/>
              <a:gdLst/>
              <a:ahLst/>
              <a:cxnLst/>
              <a:rect l="l" t="t" r="r" b="b"/>
              <a:pathLst>
                <a:path w="1905" h="967105">
                  <a:moveTo>
                    <a:pt x="719" y="-14287"/>
                  </a:moveTo>
                  <a:lnTo>
                    <a:pt x="719" y="981286"/>
                  </a:lnTo>
                </a:path>
              </a:pathLst>
            </a:custGeom>
            <a:ln w="30014">
              <a:solidFill>
                <a:srgbClr val="339966"/>
              </a:solidFill>
            </a:ln>
          </p:spPr>
          <p:txBody>
            <a:bodyPr wrap="square" lIns="0" tIns="0" rIns="0" bIns="0" rtlCol="0"/>
            <a:lstStyle/>
            <a:p>
              <a:endParaRPr/>
            </a:p>
          </p:txBody>
        </p:sp>
        <p:sp>
          <p:nvSpPr>
            <p:cNvPr id="22" name="object 22"/>
            <p:cNvSpPr/>
            <p:nvPr/>
          </p:nvSpPr>
          <p:spPr>
            <a:xfrm>
              <a:off x="2085958" y="2266561"/>
              <a:ext cx="95885" cy="95885"/>
            </a:xfrm>
            <a:custGeom>
              <a:avLst/>
              <a:gdLst/>
              <a:ahLst/>
              <a:cxnLst/>
              <a:rect l="l" t="t" r="r" b="b"/>
              <a:pathLst>
                <a:path w="95885" h="95885">
                  <a:moveTo>
                    <a:pt x="0" y="0"/>
                  </a:moveTo>
                  <a:lnTo>
                    <a:pt x="47641" y="95638"/>
                  </a:lnTo>
                  <a:lnTo>
                    <a:pt x="95567" y="142"/>
                  </a:lnTo>
                  <a:lnTo>
                    <a:pt x="0" y="0"/>
                  </a:lnTo>
                  <a:close/>
                </a:path>
              </a:pathLst>
            </a:custGeom>
            <a:solidFill>
              <a:srgbClr val="339966"/>
            </a:solidFill>
          </p:spPr>
          <p:txBody>
            <a:bodyPr wrap="square" lIns="0" tIns="0" rIns="0" bIns="0" rtlCol="0"/>
            <a:lstStyle/>
            <a:p>
              <a:endParaRPr/>
            </a:p>
          </p:txBody>
        </p:sp>
        <p:sp>
          <p:nvSpPr>
            <p:cNvPr id="23" name="object 23"/>
            <p:cNvSpPr/>
            <p:nvPr/>
          </p:nvSpPr>
          <p:spPr>
            <a:xfrm>
              <a:off x="2133572" y="1281112"/>
              <a:ext cx="838835" cy="30480"/>
            </a:xfrm>
            <a:custGeom>
              <a:avLst/>
              <a:gdLst/>
              <a:ahLst/>
              <a:cxnLst/>
              <a:rect l="l" t="t" r="r" b="b"/>
              <a:pathLst>
                <a:path w="838835" h="30480">
                  <a:moveTo>
                    <a:pt x="838199" y="30162"/>
                  </a:moveTo>
                  <a:lnTo>
                    <a:pt x="0" y="28574"/>
                  </a:lnTo>
                  <a:lnTo>
                    <a:pt x="54" y="0"/>
                  </a:lnTo>
                  <a:lnTo>
                    <a:pt x="838254" y="1587"/>
                  </a:lnTo>
                  <a:lnTo>
                    <a:pt x="838199" y="30162"/>
                  </a:lnTo>
                  <a:close/>
                </a:path>
              </a:pathLst>
            </a:custGeom>
            <a:solidFill>
              <a:srgbClr val="339966"/>
            </a:solidFill>
          </p:spPr>
          <p:txBody>
            <a:bodyPr wrap="square" lIns="0" tIns="0" rIns="0" bIns="0" rtlCol="0"/>
            <a:lstStyle/>
            <a:p>
              <a:endParaRPr/>
            </a:p>
          </p:txBody>
        </p:sp>
      </p:gr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5971" y="488794"/>
            <a:ext cx="7651750" cy="612140"/>
          </a:xfrm>
          <a:prstGeom prst="rect">
            <a:avLst/>
          </a:prstGeom>
        </p:spPr>
        <p:txBody>
          <a:bodyPr vert="horz" wrap="square" lIns="0" tIns="66040" rIns="0" bIns="0" rtlCol="0">
            <a:spAutoFit/>
          </a:bodyPr>
          <a:lstStyle/>
          <a:p>
            <a:pPr marL="2084705" marR="5080" indent="-2072639">
              <a:lnSpc>
                <a:spcPts val="2100"/>
              </a:lnSpc>
              <a:spcBef>
                <a:spcPts val="520"/>
              </a:spcBef>
              <a:tabLst>
                <a:tab pos="506095" algn="l"/>
                <a:tab pos="1963420" algn="l"/>
                <a:tab pos="2664460" algn="l"/>
                <a:tab pos="3726179" algn="l"/>
                <a:tab pos="3948429" algn="l"/>
                <a:tab pos="5519420" algn="l"/>
                <a:tab pos="6393815" algn="l"/>
                <a:tab pos="7297420" algn="l"/>
              </a:tabLst>
            </a:pPr>
            <a:r>
              <a:rPr sz="2100" b="1" spc="-5" dirty="0">
                <a:latin typeface="Arial"/>
                <a:cs typeface="Arial"/>
              </a:rPr>
              <a:t>L</a:t>
            </a:r>
            <a:r>
              <a:rPr sz="2100" b="1" dirty="0">
                <a:latin typeface="Arial"/>
                <a:cs typeface="Arial"/>
              </a:rPr>
              <a:t>A	PERS</a:t>
            </a:r>
            <a:r>
              <a:rPr sz="2100" b="1" spc="-5" dirty="0">
                <a:latin typeface="Arial"/>
                <a:cs typeface="Arial"/>
              </a:rPr>
              <a:t>O</a:t>
            </a:r>
            <a:r>
              <a:rPr sz="2100" b="1" dirty="0">
                <a:latin typeface="Arial"/>
                <a:cs typeface="Arial"/>
              </a:rPr>
              <a:t>NA	CHE	</a:t>
            </a:r>
            <a:r>
              <a:rPr sz="2100" b="1" spc="-160" dirty="0">
                <a:latin typeface="Arial"/>
                <a:cs typeface="Arial"/>
              </a:rPr>
              <a:t>A</a:t>
            </a:r>
            <a:r>
              <a:rPr sz="2100" b="1" spc="-5" dirty="0">
                <a:latin typeface="Arial"/>
                <a:cs typeface="Arial"/>
              </a:rPr>
              <a:t>TTI</a:t>
            </a:r>
            <a:r>
              <a:rPr sz="2100" b="1" spc="-160" dirty="0">
                <a:latin typeface="Arial"/>
                <a:cs typeface="Arial"/>
              </a:rPr>
              <a:t>V</a:t>
            </a:r>
            <a:r>
              <a:rPr sz="2100" b="1" dirty="0">
                <a:latin typeface="Arial"/>
                <a:cs typeface="Arial"/>
              </a:rPr>
              <a:t>A	I	S</a:t>
            </a:r>
            <a:r>
              <a:rPr sz="2100" b="1" spc="-5" dirty="0">
                <a:latin typeface="Arial"/>
                <a:cs typeface="Arial"/>
              </a:rPr>
              <a:t>O</a:t>
            </a:r>
            <a:r>
              <a:rPr sz="2100" b="1" dirty="0">
                <a:latin typeface="Arial"/>
                <a:cs typeface="Arial"/>
              </a:rPr>
              <a:t>CC</a:t>
            </a:r>
            <a:r>
              <a:rPr sz="2100" b="1" spc="-5" dirty="0">
                <a:latin typeface="Arial"/>
                <a:cs typeface="Arial"/>
              </a:rPr>
              <a:t>O</a:t>
            </a:r>
            <a:r>
              <a:rPr sz="2100" b="1" dirty="0">
                <a:latin typeface="Arial"/>
                <a:cs typeface="Arial"/>
              </a:rPr>
              <a:t>RSI	DEVE	DARE	</a:t>
            </a:r>
            <a:r>
              <a:rPr sz="2100" b="1" spc="-5" dirty="0">
                <a:latin typeface="Arial"/>
                <a:cs typeface="Arial"/>
              </a:rPr>
              <a:t>L</a:t>
            </a:r>
            <a:r>
              <a:rPr sz="2100" b="1" dirty="0">
                <a:latin typeface="Arial"/>
                <a:cs typeface="Arial"/>
              </a:rPr>
              <a:t>E  </a:t>
            </a:r>
            <a:r>
              <a:rPr sz="2100" b="1" spc="-5" dirty="0">
                <a:latin typeface="Arial"/>
                <a:cs typeface="Arial"/>
              </a:rPr>
              <a:t>SEGUENTI</a:t>
            </a:r>
            <a:r>
              <a:rPr sz="2100" b="1" spc="-10" dirty="0">
                <a:latin typeface="Arial"/>
                <a:cs typeface="Arial"/>
              </a:rPr>
              <a:t> </a:t>
            </a:r>
            <a:r>
              <a:rPr sz="2100" b="1" spc="-5" dirty="0">
                <a:latin typeface="Arial"/>
                <a:cs typeface="Arial"/>
              </a:rPr>
              <a:t>INFORMAZIONI:</a:t>
            </a:r>
            <a:endParaRPr sz="2100">
              <a:latin typeface="Arial"/>
              <a:cs typeface="Arial"/>
            </a:endParaRPr>
          </a:p>
        </p:txBody>
      </p:sp>
      <p:sp>
        <p:nvSpPr>
          <p:cNvPr id="3" name="object 3"/>
          <p:cNvSpPr txBox="1"/>
          <p:nvPr/>
        </p:nvSpPr>
        <p:spPr>
          <a:xfrm>
            <a:off x="257175" y="1416099"/>
            <a:ext cx="7052945" cy="3930015"/>
          </a:xfrm>
          <a:prstGeom prst="rect">
            <a:avLst/>
          </a:prstGeom>
        </p:spPr>
        <p:txBody>
          <a:bodyPr vert="horz" wrap="square" lIns="0" tIns="92075" rIns="0" bIns="0" rtlCol="0">
            <a:spAutoFit/>
          </a:bodyPr>
          <a:lstStyle/>
          <a:p>
            <a:pPr marL="355600" marR="233045" indent="-342900">
              <a:lnSpc>
                <a:spcPct val="78300"/>
              </a:lnSpc>
              <a:spcBef>
                <a:spcPts val="725"/>
              </a:spcBef>
              <a:buFont typeface="Arial MT"/>
              <a:buChar char="•"/>
              <a:tabLst>
                <a:tab pos="354965" algn="l"/>
                <a:tab pos="355600" algn="l"/>
                <a:tab pos="1558290" algn="l"/>
                <a:tab pos="2574290" algn="l"/>
                <a:tab pos="3540125" algn="l"/>
                <a:tab pos="4540250" algn="l"/>
                <a:tab pos="4973320" algn="l"/>
                <a:tab pos="6311900" algn="l"/>
              </a:tabLst>
            </a:pPr>
            <a:r>
              <a:rPr sz="2400" b="1" u="heavy" spc="-5" dirty="0">
                <a:solidFill>
                  <a:srgbClr val="333399"/>
                </a:solidFill>
                <a:uFill>
                  <a:solidFill>
                    <a:srgbClr val="333399"/>
                  </a:solidFill>
                </a:uFill>
                <a:latin typeface="Arial"/>
                <a:cs typeface="Arial"/>
              </a:rPr>
              <a:t>LUOGO</a:t>
            </a:r>
            <a:r>
              <a:rPr sz="2400" b="1" u="heavy" spc="10" dirty="0">
                <a:solidFill>
                  <a:srgbClr val="333399"/>
                </a:solidFill>
                <a:uFill>
                  <a:solidFill>
                    <a:srgbClr val="333399"/>
                  </a:solidFill>
                </a:uFill>
                <a:latin typeface="Arial"/>
                <a:cs typeface="Arial"/>
              </a:rPr>
              <a:t> </a:t>
            </a:r>
            <a:r>
              <a:rPr sz="2400" b="1" u="heavy" spc="-20" dirty="0">
                <a:solidFill>
                  <a:srgbClr val="333399"/>
                </a:solidFill>
                <a:uFill>
                  <a:solidFill>
                    <a:srgbClr val="333399"/>
                  </a:solidFill>
                </a:uFill>
                <a:latin typeface="Arial"/>
                <a:cs typeface="Arial"/>
              </a:rPr>
              <a:t>DELL’EVENTO</a:t>
            </a:r>
            <a:r>
              <a:rPr sz="2400" b="1" spc="20" dirty="0">
                <a:solidFill>
                  <a:srgbClr val="333399"/>
                </a:solidFill>
                <a:latin typeface="Arial"/>
                <a:cs typeface="Arial"/>
              </a:rPr>
              <a:t> </a:t>
            </a:r>
            <a:r>
              <a:rPr sz="2400" spc="-5" dirty="0">
                <a:latin typeface="Arial MT"/>
                <a:cs typeface="Arial MT"/>
              </a:rPr>
              <a:t>(località	frazione,	</a:t>
            </a:r>
            <a:r>
              <a:rPr sz="2400" dirty="0">
                <a:latin typeface="Arial MT"/>
                <a:cs typeface="Arial MT"/>
              </a:rPr>
              <a:t>via, </a:t>
            </a:r>
            <a:r>
              <a:rPr sz="2400" spc="-650" dirty="0">
                <a:latin typeface="Arial MT"/>
                <a:cs typeface="Arial MT"/>
              </a:rPr>
              <a:t> </a:t>
            </a:r>
            <a:r>
              <a:rPr sz="2400" dirty="0">
                <a:latin typeface="Arial MT"/>
                <a:cs typeface="Arial MT"/>
              </a:rPr>
              <a:t>numero	civico,	scala,	piano,	</a:t>
            </a:r>
            <a:r>
              <a:rPr sz="2400" spc="-5" dirty="0">
                <a:latin typeface="Arial MT"/>
                <a:cs typeface="Arial MT"/>
              </a:rPr>
              <a:t>ditta, statale, </a:t>
            </a:r>
            <a:r>
              <a:rPr sz="2400" dirty="0">
                <a:latin typeface="Arial MT"/>
                <a:cs typeface="Arial MT"/>
              </a:rPr>
              <a:t> </a:t>
            </a:r>
            <a:r>
              <a:rPr sz="2400" spc="-5" dirty="0">
                <a:latin typeface="Arial MT"/>
                <a:cs typeface="Arial MT"/>
              </a:rPr>
              <a:t>autostrada,).</a:t>
            </a:r>
            <a:r>
              <a:rPr sz="2400" spc="-15" dirty="0">
                <a:latin typeface="Arial MT"/>
                <a:cs typeface="Arial MT"/>
              </a:rPr>
              <a:t> </a:t>
            </a:r>
            <a:r>
              <a:rPr sz="2400" dirty="0">
                <a:latin typeface="Arial MT"/>
                <a:cs typeface="Arial MT"/>
              </a:rPr>
              <a:t>Se</a:t>
            </a:r>
            <a:r>
              <a:rPr sz="2400" spc="-10" dirty="0">
                <a:latin typeface="Arial MT"/>
                <a:cs typeface="Arial MT"/>
              </a:rPr>
              <a:t> </a:t>
            </a:r>
            <a:r>
              <a:rPr sz="2400" dirty="0">
                <a:latin typeface="Arial MT"/>
                <a:cs typeface="Arial MT"/>
              </a:rPr>
              <a:t>possibile,</a:t>
            </a:r>
            <a:r>
              <a:rPr sz="2400" spc="-15" dirty="0">
                <a:latin typeface="Arial MT"/>
                <a:cs typeface="Arial MT"/>
              </a:rPr>
              <a:t> </a:t>
            </a:r>
            <a:r>
              <a:rPr sz="2400" dirty="0">
                <a:latin typeface="Arial MT"/>
                <a:cs typeface="Arial MT"/>
              </a:rPr>
              <a:t>mandare</a:t>
            </a:r>
            <a:r>
              <a:rPr sz="2400" spc="-10" dirty="0">
                <a:latin typeface="Arial MT"/>
                <a:cs typeface="Arial MT"/>
              </a:rPr>
              <a:t> </a:t>
            </a:r>
            <a:r>
              <a:rPr sz="2400" dirty="0">
                <a:latin typeface="Arial MT"/>
                <a:cs typeface="Arial MT"/>
              </a:rPr>
              <a:t>qualcuno</a:t>
            </a:r>
            <a:r>
              <a:rPr sz="2400" spc="-10" dirty="0">
                <a:latin typeface="Arial MT"/>
                <a:cs typeface="Arial MT"/>
              </a:rPr>
              <a:t> </a:t>
            </a:r>
            <a:r>
              <a:rPr sz="2400" dirty="0">
                <a:latin typeface="Arial MT"/>
                <a:cs typeface="Arial MT"/>
              </a:rPr>
              <a:t>in </a:t>
            </a:r>
            <a:r>
              <a:rPr sz="2400" spc="-655" dirty="0">
                <a:latin typeface="Arial MT"/>
                <a:cs typeface="Arial MT"/>
              </a:rPr>
              <a:t> </a:t>
            </a:r>
            <a:r>
              <a:rPr sz="2400" spc="-5" dirty="0">
                <a:latin typeface="Arial MT"/>
                <a:cs typeface="Arial MT"/>
              </a:rPr>
              <a:t>strada</a:t>
            </a:r>
            <a:r>
              <a:rPr sz="2400" spc="-10" dirty="0">
                <a:latin typeface="Arial MT"/>
                <a:cs typeface="Arial MT"/>
              </a:rPr>
              <a:t> </a:t>
            </a:r>
            <a:r>
              <a:rPr sz="2400" b="1" spc="-5" dirty="0">
                <a:latin typeface="Arial"/>
                <a:cs typeface="Arial"/>
              </a:rPr>
              <a:t>incontro </a:t>
            </a:r>
            <a:r>
              <a:rPr sz="2400" b="1" dirty="0">
                <a:latin typeface="Arial"/>
                <a:cs typeface="Arial"/>
              </a:rPr>
              <a:t>ai</a:t>
            </a:r>
            <a:r>
              <a:rPr sz="2400" b="1" spc="-5" dirty="0">
                <a:latin typeface="Arial"/>
                <a:cs typeface="Arial"/>
              </a:rPr>
              <a:t> soccorsi</a:t>
            </a:r>
            <a:endParaRPr sz="2400">
              <a:latin typeface="Arial"/>
              <a:cs typeface="Arial"/>
            </a:endParaRPr>
          </a:p>
          <a:p>
            <a:pPr marL="355600" marR="494665" indent="-342900">
              <a:lnSpc>
                <a:spcPct val="78300"/>
              </a:lnSpc>
              <a:spcBef>
                <a:spcPts val="700"/>
              </a:spcBef>
              <a:buFont typeface="Arial MT"/>
              <a:buChar char="•"/>
              <a:tabLst>
                <a:tab pos="354965" algn="l"/>
                <a:tab pos="355600" algn="l"/>
              </a:tabLst>
            </a:pPr>
            <a:r>
              <a:rPr sz="2400" b="1" u="heavy" spc="-5" dirty="0">
                <a:solidFill>
                  <a:srgbClr val="333399"/>
                </a:solidFill>
                <a:uFill>
                  <a:solidFill>
                    <a:srgbClr val="333399"/>
                  </a:solidFill>
                </a:uFill>
                <a:latin typeface="Arial"/>
                <a:cs typeface="Arial"/>
              </a:rPr>
              <a:t>TIPO </a:t>
            </a:r>
            <a:r>
              <a:rPr sz="2400" b="1" u="heavy" dirty="0">
                <a:solidFill>
                  <a:srgbClr val="333399"/>
                </a:solidFill>
                <a:uFill>
                  <a:solidFill>
                    <a:srgbClr val="333399"/>
                  </a:solidFill>
                </a:uFill>
                <a:latin typeface="Arial"/>
                <a:cs typeface="Arial"/>
              </a:rPr>
              <a:t>DI</a:t>
            </a:r>
            <a:r>
              <a:rPr sz="2400" b="1" u="heavy" spc="-5" dirty="0">
                <a:solidFill>
                  <a:srgbClr val="333399"/>
                </a:solidFill>
                <a:uFill>
                  <a:solidFill>
                    <a:srgbClr val="333399"/>
                  </a:solidFill>
                </a:uFill>
                <a:latin typeface="Arial"/>
                <a:cs typeface="Arial"/>
              </a:rPr>
              <a:t> </a:t>
            </a:r>
            <a:r>
              <a:rPr sz="2400" b="1" u="heavy" spc="-10" dirty="0">
                <a:solidFill>
                  <a:srgbClr val="333399"/>
                </a:solidFill>
                <a:uFill>
                  <a:solidFill>
                    <a:srgbClr val="333399"/>
                  </a:solidFill>
                </a:uFill>
                <a:latin typeface="Arial"/>
                <a:cs typeface="Arial"/>
              </a:rPr>
              <a:t>EVENTO</a:t>
            </a:r>
            <a:r>
              <a:rPr sz="2400" b="1" dirty="0">
                <a:solidFill>
                  <a:srgbClr val="333399"/>
                </a:solidFill>
                <a:latin typeface="Arial"/>
                <a:cs typeface="Arial"/>
              </a:rPr>
              <a:t> </a:t>
            </a:r>
            <a:r>
              <a:rPr sz="2400" dirty="0">
                <a:latin typeface="Arial MT"/>
                <a:cs typeface="Arial MT"/>
              </a:rPr>
              <a:t>(malore,</a:t>
            </a:r>
            <a:r>
              <a:rPr sz="2400" spc="-5" dirty="0">
                <a:latin typeface="Arial MT"/>
                <a:cs typeface="Arial MT"/>
              </a:rPr>
              <a:t> incidente</a:t>
            </a:r>
            <a:r>
              <a:rPr sz="2400" dirty="0">
                <a:latin typeface="Arial MT"/>
                <a:cs typeface="Arial MT"/>
              </a:rPr>
              <a:t> </a:t>
            </a:r>
            <a:r>
              <a:rPr sz="2400" spc="-5" dirty="0">
                <a:latin typeface="Arial MT"/>
                <a:cs typeface="Arial MT"/>
              </a:rPr>
              <a:t>stradale, </a:t>
            </a:r>
            <a:r>
              <a:rPr sz="2400" spc="-650" dirty="0">
                <a:latin typeface="Arial MT"/>
                <a:cs typeface="Arial MT"/>
              </a:rPr>
              <a:t> </a:t>
            </a:r>
            <a:r>
              <a:rPr sz="2400" spc="-5" dirty="0">
                <a:latin typeface="Arial MT"/>
                <a:cs typeface="Arial MT"/>
              </a:rPr>
              <a:t>infortunio ecc.)</a:t>
            </a:r>
            <a:endParaRPr sz="2400">
              <a:latin typeface="Arial MT"/>
              <a:cs typeface="Arial MT"/>
            </a:endParaRPr>
          </a:p>
          <a:p>
            <a:pPr marL="355600" marR="5080" indent="-342900">
              <a:lnSpc>
                <a:spcPct val="78300"/>
              </a:lnSpc>
              <a:spcBef>
                <a:spcPts val="700"/>
              </a:spcBef>
              <a:buFont typeface="Arial MT"/>
              <a:buChar char="•"/>
              <a:tabLst>
                <a:tab pos="354965" algn="l"/>
                <a:tab pos="355600" algn="l"/>
              </a:tabLst>
            </a:pPr>
            <a:r>
              <a:rPr sz="2400" b="1" u="heavy" dirty="0">
                <a:solidFill>
                  <a:srgbClr val="333399"/>
                </a:solidFill>
                <a:uFill>
                  <a:solidFill>
                    <a:srgbClr val="333399"/>
                  </a:solidFill>
                </a:uFill>
                <a:latin typeface="Arial"/>
                <a:cs typeface="Arial"/>
              </a:rPr>
              <a:t>NUMERO</a:t>
            </a:r>
            <a:r>
              <a:rPr sz="2400" b="1" u="heavy" spc="-20" dirty="0">
                <a:solidFill>
                  <a:srgbClr val="333399"/>
                </a:solidFill>
                <a:uFill>
                  <a:solidFill>
                    <a:srgbClr val="333399"/>
                  </a:solidFill>
                </a:uFill>
                <a:latin typeface="Arial"/>
                <a:cs typeface="Arial"/>
              </a:rPr>
              <a:t> </a:t>
            </a:r>
            <a:r>
              <a:rPr sz="2400" b="1" u="heavy" dirty="0">
                <a:solidFill>
                  <a:srgbClr val="333399"/>
                </a:solidFill>
                <a:uFill>
                  <a:solidFill>
                    <a:srgbClr val="333399"/>
                  </a:solidFill>
                </a:uFill>
                <a:latin typeface="Arial"/>
                <a:cs typeface="Arial"/>
              </a:rPr>
              <a:t>DI</a:t>
            </a:r>
            <a:r>
              <a:rPr sz="2400" b="1" u="heavy" spc="-20" dirty="0">
                <a:solidFill>
                  <a:srgbClr val="333399"/>
                </a:solidFill>
                <a:uFill>
                  <a:solidFill>
                    <a:srgbClr val="333399"/>
                  </a:solidFill>
                </a:uFill>
                <a:latin typeface="Arial"/>
                <a:cs typeface="Arial"/>
              </a:rPr>
              <a:t> </a:t>
            </a:r>
            <a:r>
              <a:rPr sz="2400" b="1" u="heavy" spc="-5" dirty="0">
                <a:solidFill>
                  <a:srgbClr val="333399"/>
                </a:solidFill>
                <a:uFill>
                  <a:solidFill>
                    <a:srgbClr val="333399"/>
                  </a:solidFill>
                </a:uFill>
                <a:latin typeface="Arial"/>
                <a:cs typeface="Arial"/>
              </a:rPr>
              <a:t>PERSONE</a:t>
            </a:r>
            <a:r>
              <a:rPr sz="2400" b="1" u="heavy" spc="-15" dirty="0">
                <a:solidFill>
                  <a:srgbClr val="333399"/>
                </a:solidFill>
                <a:uFill>
                  <a:solidFill>
                    <a:srgbClr val="333399"/>
                  </a:solidFill>
                </a:uFill>
                <a:latin typeface="Arial"/>
                <a:cs typeface="Arial"/>
              </a:rPr>
              <a:t> </a:t>
            </a:r>
            <a:r>
              <a:rPr sz="2400" b="1" u="heavy" spc="-20" dirty="0">
                <a:solidFill>
                  <a:srgbClr val="333399"/>
                </a:solidFill>
                <a:uFill>
                  <a:solidFill>
                    <a:srgbClr val="333399"/>
                  </a:solidFill>
                </a:uFill>
                <a:latin typeface="Arial"/>
                <a:cs typeface="Arial"/>
              </a:rPr>
              <a:t>COINVOLTE</a:t>
            </a:r>
            <a:r>
              <a:rPr sz="2400" spc="-20" dirty="0">
                <a:latin typeface="Arial MT"/>
                <a:cs typeface="Arial MT"/>
              </a:rPr>
              <a:t>;</a:t>
            </a:r>
            <a:r>
              <a:rPr sz="2400" spc="-15" dirty="0">
                <a:latin typeface="Arial MT"/>
                <a:cs typeface="Arial MT"/>
              </a:rPr>
              <a:t> </a:t>
            </a:r>
            <a:r>
              <a:rPr sz="2400" dirty="0">
                <a:latin typeface="Arial MT"/>
                <a:cs typeface="Arial MT"/>
              </a:rPr>
              <a:t>numero</a:t>
            </a:r>
            <a:r>
              <a:rPr sz="2400" spc="-15" dirty="0">
                <a:latin typeface="Arial MT"/>
                <a:cs typeface="Arial MT"/>
              </a:rPr>
              <a:t> </a:t>
            </a:r>
            <a:r>
              <a:rPr sz="2400" dirty="0">
                <a:latin typeface="Arial MT"/>
                <a:cs typeface="Arial MT"/>
              </a:rPr>
              <a:t>di </a:t>
            </a:r>
            <a:r>
              <a:rPr sz="2400" spc="-655" dirty="0">
                <a:latin typeface="Arial MT"/>
                <a:cs typeface="Arial MT"/>
              </a:rPr>
              <a:t> </a:t>
            </a:r>
            <a:r>
              <a:rPr sz="2400" spc="-5" dirty="0">
                <a:latin typeface="Arial MT"/>
                <a:cs typeface="Arial MT"/>
              </a:rPr>
              <a:t>feriti</a:t>
            </a:r>
            <a:endParaRPr sz="2400">
              <a:latin typeface="Arial MT"/>
              <a:cs typeface="Arial MT"/>
            </a:endParaRPr>
          </a:p>
          <a:p>
            <a:pPr marL="355600" marR="614045" indent="-342900">
              <a:lnSpc>
                <a:spcPct val="78300"/>
              </a:lnSpc>
              <a:spcBef>
                <a:spcPts val="700"/>
              </a:spcBef>
              <a:buFont typeface="Arial MT"/>
              <a:buChar char="•"/>
              <a:tabLst>
                <a:tab pos="354965" algn="l"/>
                <a:tab pos="355600" algn="l"/>
                <a:tab pos="2319655" algn="l"/>
                <a:tab pos="4193540" algn="l"/>
                <a:tab pos="4532630" algn="l"/>
                <a:tab pos="6158865" algn="l"/>
              </a:tabLst>
            </a:pPr>
            <a:r>
              <a:rPr sz="2400" b="1" u="heavy" dirty="0">
                <a:solidFill>
                  <a:srgbClr val="333399"/>
                </a:solidFill>
                <a:uFill>
                  <a:solidFill>
                    <a:srgbClr val="333399"/>
                  </a:solidFill>
                </a:uFill>
                <a:latin typeface="Arial"/>
                <a:cs typeface="Arial"/>
              </a:rPr>
              <a:t>C</a:t>
            </a:r>
            <a:r>
              <a:rPr sz="2400" b="1" u="heavy" spc="-5" dirty="0">
                <a:solidFill>
                  <a:srgbClr val="333399"/>
                </a:solidFill>
                <a:uFill>
                  <a:solidFill>
                    <a:srgbClr val="333399"/>
                  </a:solidFill>
                </a:uFill>
                <a:latin typeface="Arial"/>
                <a:cs typeface="Arial"/>
              </a:rPr>
              <a:t>O</a:t>
            </a:r>
            <a:r>
              <a:rPr sz="2400" b="1" u="heavy" dirty="0">
                <a:solidFill>
                  <a:srgbClr val="333399"/>
                </a:solidFill>
                <a:uFill>
                  <a:solidFill>
                    <a:srgbClr val="333399"/>
                  </a:solidFill>
                </a:uFill>
                <a:latin typeface="Arial"/>
                <a:cs typeface="Arial"/>
              </a:rPr>
              <a:t>ND</a:t>
            </a:r>
            <a:r>
              <a:rPr sz="2400" b="1" u="heavy" spc="-5" dirty="0">
                <a:solidFill>
                  <a:srgbClr val="333399"/>
                </a:solidFill>
                <a:uFill>
                  <a:solidFill>
                    <a:srgbClr val="333399"/>
                  </a:solidFill>
                </a:uFill>
                <a:latin typeface="Arial"/>
                <a:cs typeface="Arial"/>
              </a:rPr>
              <a:t>IZIO</a:t>
            </a:r>
            <a:r>
              <a:rPr sz="2400" b="1" u="heavy" dirty="0">
                <a:solidFill>
                  <a:srgbClr val="333399"/>
                </a:solidFill>
                <a:uFill>
                  <a:solidFill>
                    <a:srgbClr val="333399"/>
                  </a:solidFill>
                </a:uFill>
                <a:latin typeface="Arial"/>
                <a:cs typeface="Arial"/>
              </a:rPr>
              <a:t>NI	SAN</a:t>
            </a:r>
            <a:r>
              <a:rPr sz="2400" b="1" u="heavy" spc="-5" dirty="0">
                <a:solidFill>
                  <a:srgbClr val="333399"/>
                </a:solidFill>
                <a:uFill>
                  <a:solidFill>
                    <a:srgbClr val="333399"/>
                  </a:solidFill>
                </a:uFill>
                <a:latin typeface="Arial"/>
                <a:cs typeface="Arial"/>
              </a:rPr>
              <a:t>I</a:t>
            </a:r>
            <a:r>
              <a:rPr sz="2400" b="1" u="heavy" spc="-180" dirty="0">
                <a:solidFill>
                  <a:srgbClr val="333399"/>
                </a:solidFill>
                <a:uFill>
                  <a:solidFill>
                    <a:srgbClr val="333399"/>
                  </a:solidFill>
                </a:uFill>
                <a:latin typeface="Arial"/>
                <a:cs typeface="Arial"/>
              </a:rPr>
              <a:t>T</a:t>
            </a:r>
            <a:r>
              <a:rPr sz="2400" b="1" u="heavy" dirty="0">
                <a:solidFill>
                  <a:srgbClr val="333399"/>
                </a:solidFill>
                <a:uFill>
                  <a:solidFill>
                    <a:srgbClr val="333399"/>
                  </a:solidFill>
                </a:uFill>
                <a:latin typeface="Arial"/>
                <a:cs typeface="Arial"/>
              </a:rPr>
              <a:t>AR</a:t>
            </a:r>
            <a:r>
              <a:rPr sz="2400" b="1" u="heavy" spc="-5" dirty="0">
                <a:solidFill>
                  <a:srgbClr val="333399"/>
                </a:solidFill>
                <a:uFill>
                  <a:solidFill>
                    <a:srgbClr val="333399"/>
                  </a:solidFill>
                </a:uFill>
                <a:latin typeface="Arial"/>
                <a:cs typeface="Arial"/>
              </a:rPr>
              <a:t>IE</a:t>
            </a:r>
            <a:r>
              <a:rPr sz="2400" dirty="0">
                <a:latin typeface="Arial MT"/>
                <a:cs typeface="Arial MT"/>
              </a:rPr>
              <a:t>:	è	coscien</a:t>
            </a:r>
            <a:r>
              <a:rPr sz="2400" spc="-5" dirty="0">
                <a:latin typeface="Arial MT"/>
                <a:cs typeface="Arial MT"/>
              </a:rPr>
              <a:t>t</a:t>
            </a:r>
            <a:r>
              <a:rPr sz="2400" dirty="0">
                <a:latin typeface="Arial MT"/>
                <a:cs typeface="Arial MT"/>
              </a:rPr>
              <a:t>e?	Si  muove?</a:t>
            </a:r>
            <a:endParaRPr sz="2400">
              <a:latin typeface="Arial MT"/>
              <a:cs typeface="Arial MT"/>
            </a:endParaRPr>
          </a:p>
          <a:p>
            <a:pPr marL="355600" marR="424180" indent="165100">
              <a:lnSpc>
                <a:spcPts val="2510"/>
              </a:lnSpc>
              <a:spcBef>
                <a:spcPts val="470"/>
              </a:spcBef>
            </a:pPr>
            <a:r>
              <a:rPr sz="2400" dirty="0">
                <a:latin typeface="Arial MT"/>
                <a:cs typeface="Arial MT"/>
              </a:rPr>
              <a:t>Respira? </a:t>
            </a:r>
            <a:r>
              <a:rPr sz="2400" spc="-5" dirty="0">
                <a:latin typeface="Arial MT"/>
                <a:cs typeface="Arial MT"/>
              </a:rPr>
              <a:t>Quanti</a:t>
            </a:r>
            <a:r>
              <a:rPr sz="2400" dirty="0">
                <a:latin typeface="Arial MT"/>
                <a:cs typeface="Arial MT"/>
              </a:rPr>
              <a:t> anni </a:t>
            </a:r>
            <a:r>
              <a:rPr sz="2400" spc="-5" dirty="0">
                <a:latin typeface="Arial MT"/>
                <a:cs typeface="Arial MT"/>
              </a:rPr>
              <a:t>(presunti) </a:t>
            </a:r>
            <a:r>
              <a:rPr sz="2400" dirty="0">
                <a:latin typeface="Arial MT"/>
                <a:cs typeface="Arial MT"/>
              </a:rPr>
              <a:t>ha? </a:t>
            </a:r>
            <a:r>
              <a:rPr sz="2400" spc="-5" dirty="0">
                <a:latin typeface="Arial MT"/>
                <a:cs typeface="Arial MT"/>
              </a:rPr>
              <a:t>Riferisce </a:t>
            </a:r>
            <a:r>
              <a:rPr sz="2400" spc="-650" dirty="0">
                <a:latin typeface="Arial MT"/>
                <a:cs typeface="Arial MT"/>
              </a:rPr>
              <a:t> </a:t>
            </a:r>
            <a:r>
              <a:rPr sz="2400" spc="-5" dirty="0">
                <a:latin typeface="Arial MT"/>
                <a:cs typeface="Arial MT"/>
              </a:rPr>
              <a:t>sintomi?</a:t>
            </a:r>
            <a:endParaRPr sz="2400">
              <a:latin typeface="Arial MT"/>
              <a:cs typeface="Arial MT"/>
            </a:endParaRPr>
          </a:p>
        </p:txBody>
      </p:sp>
      <p:pic>
        <p:nvPicPr>
          <p:cNvPr id="4" name="object 4"/>
          <p:cNvPicPr/>
          <p:nvPr/>
        </p:nvPicPr>
        <p:blipFill>
          <a:blip r:embed="rId2" cstate="print"/>
          <a:stretch>
            <a:fillRect/>
          </a:stretch>
        </p:blipFill>
        <p:spPr>
          <a:xfrm>
            <a:off x="7666037" y="2924175"/>
            <a:ext cx="146050" cy="169862"/>
          </a:xfrm>
          <a:prstGeom prst="rect">
            <a:avLst/>
          </a:prstGeom>
        </p:spPr>
      </p:pic>
      <p:grpSp>
        <p:nvGrpSpPr>
          <p:cNvPr id="5" name="object 5"/>
          <p:cNvGrpSpPr/>
          <p:nvPr/>
        </p:nvGrpSpPr>
        <p:grpSpPr>
          <a:xfrm>
            <a:off x="7315200" y="2893003"/>
            <a:ext cx="1641475" cy="2216150"/>
            <a:chOff x="7315200" y="2893003"/>
            <a:chExt cx="1641475" cy="2216150"/>
          </a:xfrm>
        </p:grpSpPr>
        <p:sp>
          <p:nvSpPr>
            <p:cNvPr id="6" name="object 6"/>
            <p:cNvSpPr/>
            <p:nvPr/>
          </p:nvSpPr>
          <p:spPr>
            <a:xfrm>
              <a:off x="7974650" y="3846512"/>
              <a:ext cx="793115" cy="379730"/>
            </a:xfrm>
            <a:custGeom>
              <a:avLst/>
              <a:gdLst/>
              <a:ahLst/>
              <a:cxnLst/>
              <a:rect l="l" t="t" r="r" b="b"/>
              <a:pathLst>
                <a:path w="793115" h="379729">
                  <a:moveTo>
                    <a:pt x="744142" y="0"/>
                  </a:moveTo>
                  <a:lnTo>
                    <a:pt x="65379" y="213191"/>
                  </a:lnTo>
                  <a:lnTo>
                    <a:pt x="0" y="317740"/>
                  </a:lnTo>
                  <a:lnTo>
                    <a:pt x="115195" y="379412"/>
                  </a:lnTo>
                  <a:lnTo>
                    <a:pt x="792929" y="166221"/>
                  </a:lnTo>
                  <a:lnTo>
                    <a:pt x="744142" y="0"/>
                  </a:lnTo>
                  <a:close/>
                </a:path>
              </a:pathLst>
            </a:custGeom>
            <a:solidFill>
              <a:srgbClr val="DDDDDD"/>
            </a:solidFill>
          </p:spPr>
          <p:txBody>
            <a:bodyPr wrap="square" lIns="0" tIns="0" rIns="0" bIns="0" rtlCol="0"/>
            <a:lstStyle/>
            <a:p>
              <a:endParaRPr/>
            </a:p>
          </p:txBody>
        </p:sp>
        <p:sp>
          <p:nvSpPr>
            <p:cNvPr id="7" name="object 7"/>
            <p:cNvSpPr/>
            <p:nvPr/>
          </p:nvSpPr>
          <p:spPr>
            <a:xfrm>
              <a:off x="7872952" y="3341687"/>
              <a:ext cx="799465" cy="352425"/>
            </a:xfrm>
            <a:custGeom>
              <a:avLst/>
              <a:gdLst/>
              <a:ahLst/>
              <a:cxnLst/>
              <a:rect l="l" t="t" r="r" b="b"/>
              <a:pathLst>
                <a:path w="799465" h="352425">
                  <a:moveTo>
                    <a:pt x="112936" y="0"/>
                  </a:moveTo>
                  <a:lnTo>
                    <a:pt x="0" y="65459"/>
                  </a:lnTo>
                  <a:lnTo>
                    <a:pt x="69197" y="167157"/>
                  </a:lnTo>
                  <a:lnTo>
                    <a:pt x="755583" y="352425"/>
                  </a:lnTo>
                  <a:lnTo>
                    <a:pt x="799284" y="184109"/>
                  </a:lnTo>
                  <a:lnTo>
                    <a:pt x="112936" y="0"/>
                  </a:lnTo>
                  <a:close/>
                </a:path>
              </a:pathLst>
            </a:custGeom>
            <a:solidFill>
              <a:srgbClr val="EAEAEA"/>
            </a:solidFill>
          </p:spPr>
          <p:txBody>
            <a:bodyPr wrap="square" lIns="0" tIns="0" rIns="0" bIns="0" rtlCol="0"/>
            <a:lstStyle/>
            <a:p>
              <a:endParaRPr/>
            </a:p>
          </p:txBody>
        </p:sp>
        <p:sp>
          <p:nvSpPr>
            <p:cNvPr id="8" name="object 8"/>
            <p:cNvSpPr/>
            <p:nvPr/>
          </p:nvSpPr>
          <p:spPr>
            <a:xfrm>
              <a:off x="8270210" y="2895600"/>
              <a:ext cx="229235" cy="2212975"/>
            </a:xfrm>
            <a:custGeom>
              <a:avLst/>
              <a:gdLst/>
              <a:ahLst/>
              <a:cxnLst/>
              <a:rect l="l" t="t" r="r" b="b"/>
              <a:pathLst>
                <a:path w="229234" h="2212975">
                  <a:moveTo>
                    <a:pt x="101984" y="0"/>
                  </a:moveTo>
                  <a:lnTo>
                    <a:pt x="0" y="57988"/>
                  </a:lnTo>
                  <a:lnTo>
                    <a:pt x="0" y="2155601"/>
                  </a:lnTo>
                  <a:lnTo>
                    <a:pt x="101984" y="2212975"/>
                  </a:lnTo>
                  <a:lnTo>
                    <a:pt x="228820" y="2184288"/>
                  </a:lnTo>
                  <a:lnTo>
                    <a:pt x="228820" y="57988"/>
                  </a:lnTo>
                  <a:lnTo>
                    <a:pt x="101984" y="0"/>
                  </a:lnTo>
                  <a:close/>
                </a:path>
              </a:pathLst>
            </a:custGeom>
            <a:solidFill>
              <a:srgbClr val="996533"/>
            </a:solidFill>
          </p:spPr>
          <p:txBody>
            <a:bodyPr wrap="square" lIns="0" tIns="0" rIns="0" bIns="0" rtlCol="0"/>
            <a:lstStyle/>
            <a:p>
              <a:endParaRPr/>
            </a:p>
          </p:txBody>
        </p:sp>
        <p:sp>
          <p:nvSpPr>
            <p:cNvPr id="9" name="object 9"/>
            <p:cNvSpPr/>
            <p:nvPr/>
          </p:nvSpPr>
          <p:spPr>
            <a:xfrm>
              <a:off x="8371909" y="2895600"/>
              <a:ext cx="127635" cy="2183130"/>
            </a:xfrm>
            <a:custGeom>
              <a:avLst/>
              <a:gdLst/>
              <a:ahLst/>
              <a:cxnLst/>
              <a:rect l="l" t="t" r="r" b="b"/>
              <a:pathLst>
                <a:path w="127634" h="2183129">
                  <a:moveTo>
                    <a:pt x="127122" y="2182812"/>
                  </a:moveTo>
                  <a:lnTo>
                    <a:pt x="127122" y="57905"/>
                  </a:lnTo>
                  <a:lnTo>
                    <a:pt x="0" y="0"/>
                  </a:lnTo>
                </a:path>
              </a:pathLst>
            </a:custGeom>
            <a:ln w="5194">
              <a:solidFill>
                <a:srgbClr val="000000"/>
              </a:solidFill>
            </a:ln>
          </p:spPr>
          <p:txBody>
            <a:bodyPr wrap="square" lIns="0" tIns="0" rIns="0" bIns="0" rtlCol="0"/>
            <a:lstStyle/>
            <a:p>
              <a:endParaRPr/>
            </a:p>
          </p:txBody>
        </p:sp>
        <p:sp>
          <p:nvSpPr>
            <p:cNvPr id="10" name="object 10"/>
            <p:cNvSpPr/>
            <p:nvPr/>
          </p:nvSpPr>
          <p:spPr>
            <a:xfrm>
              <a:off x="8270210" y="2895600"/>
              <a:ext cx="102235" cy="2212975"/>
            </a:xfrm>
            <a:custGeom>
              <a:avLst/>
              <a:gdLst/>
              <a:ahLst/>
              <a:cxnLst/>
              <a:rect l="l" t="t" r="r" b="b"/>
              <a:pathLst>
                <a:path w="102234" h="2212975">
                  <a:moveTo>
                    <a:pt x="101699" y="0"/>
                  </a:moveTo>
                  <a:lnTo>
                    <a:pt x="0" y="57988"/>
                  </a:lnTo>
                  <a:lnTo>
                    <a:pt x="0" y="2155601"/>
                  </a:lnTo>
                  <a:lnTo>
                    <a:pt x="101699" y="2212975"/>
                  </a:lnTo>
                  <a:lnTo>
                    <a:pt x="101699" y="0"/>
                  </a:lnTo>
                  <a:close/>
                </a:path>
              </a:pathLst>
            </a:custGeom>
            <a:solidFill>
              <a:srgbClr val="653300"/>
            </a:solidFill>
          </p:spPr>
          <p:txBody>
            <a:bodyPr wrap="square" lIns="0" tIns="0" rIns="0" bIns="0" rtlCol="0"/>
            <a:lstStyle/>
            <a:p>
              <a:endParaRPr/>
            </a:p>
          </p:txBody>
        </p:sp>
        <p:sp>
          <p:nvSpPr>
            <p:cNvPr id="11" name="object 11"/>
            <p:cNvSpPr/>
            <p:nvPr/>
          </p:nvSpPr>
          <p:spPr>
            <a:xfrm>
              <a:off x="7896787" y="2970212"/>
              <a:ext cx="793115" cy="304800"/>
            </a:xfrm>
            <a:custGeom>
              <a:avLst/>
              <a:gdLst/>
              <a:ahLst/>
              <a:cxnLst/>
              <a:rect l="l" t="t" r="r" b="b"/>
              <a:pathLst>
                <a:path w="793115" h="304800">
                  <a:moveTo>
                    <a:pt x="99042" y="0"/>
                  </a:moveTo>
                  <a:lnTo>
                    <a:pt x="0" y="63190"/>
                  </a:lnTo>
                  <a:lnTo>
                    <a:pt x="81935" y="173172"/>
                  </a:lnTo>
                  <a:lnTo>
                    <a:pt x="775822" y="304800"/>
                  </a:lnTo>
                  <a:lnTo>
                    <a:pt x="792929" y="131050"/>
                  </a:lnTo>
                  <a:lnTo>
                    <a:pt x="99042" y="0"/>
                  </a:lnTo>
                  <a:close/>
                </a:path>
              </a:pathLst>
            </a:custGeom>
            <a:solidFill>
              <a:srgbClr val="FFFFFF"/>
            </a:solidFill>
          </p:spPr>
          <p:txBody>
            <a:bodyPr wrap="square" lIns="0" tIns="0" rIns="0" bIns="0" rtlCol="0"/>
            <a:lstStyle/>
            <a:p>
              <a:endParaRPr/>
            </a:p>
          </p:txBody>
        </p:sp>
        <p:sp>
          <p:nvSpPr>
            <p:cNvPr id="12" name="object 12"/>
            <p:cNvSpPr/>
            <p:nvPr/>
          </p:nvSpPr>
          <p:spPr>
            <a:xfrm>
              <a:off x="8160567" y="3179762"/>
              <a:ext cx="796290" cy="224154"/>
            </a:xfrm>
            <a:custGeom>
              <a:avLst/>
              <a:gdLst/>
              <a:ahLst/>
              <a:cxnLst/>
              <a:rect l="l" t="t" r="r" b="b"/>
              <a:pathLst>
                <a:path w="796290" h="224154">
                  <a:moveTo>
                    <a:pt x="703559" y="0"/>
                  </a:moveTo>
                  <a:lnTo>
                    <a:pt x="0" y="49223"/>
                  </a:lnTo>
                  <a:lnTo>
                    <a:pt x="1031" y="223837"/>
                  </a:lnTo>
                  <a:lnTo>
                    <a:pt x="705107" y="175204"/>
                  </a:lnTo>
                  <a:lnTo>
                    <a:pt x="796107" y="75006"/>
                  </a:lnTo>
                  <a:lnTo>
                    <a:pt x="703559" y="0"/>
                  </a:lnTo>
                  <a:close/>
                </a:path>
              </a:pathLst>
            </a:custGeom>
            <a:solidFill>
              <a:srgbClr val="DDDDDD"/>
            </a:solidFill>
          </p:spPr>
          <p:txBody>
            <a:bodyPr wrap="square" lIns="0" tIns="0" rIns="0" bIns="0" rtlCol="0"/>
            <a:lstStyle/>
            <a:p>
              <a:endParaRPr/>
            </a:p>
          </p:txBody>
        </p:sp>
        <p:sp>
          <p:nvSpPr>
            <p:cNvPr id="13" name="object 13"/>
            <p:cNvSpPr/>
            <p:nvPr/>
          </p:nvSpPr>
          <p:spPr>
            <a:xfrm>
              <a:off x="8111307" y="3667125"/>
              <a:ext cx="796290" cy="266700"/>
            </a:xfrm>
            <a:custGeom>
              <a:avLst/>
              <a:gdLst/>
              <a:ahLst/>
              <a:cxnLst/>
              <a:rect l="l" t="t" r="r" b="b"/>
              <a:pathLst>
                <a:path w="796290" h="266700">
                  <a:moveTo>
                    <a:pt x="9362" y="0"/>
                  </a:moveTo>
                  <a:lnTo>
                    <a:pt x="0" y="175651"/>
                  </a:lnTo>
                  <a:lnTo>
                    <a:pt x="699469" y="266700"/>
                  </a:lnTo>
                  <a:lnTo>
                    <a:pt x="796108" y="196790"/>
                  </a:lnTo>
                  <a:lnTo>
                    <a:pt x="708793" y="91048"/>
                  </a:lnTo>
                  <a:lnTo>
                    <a:pt x="9362" y="0"/>
                  </a:lnTo>
                  <a:close/>
                </a:path>
              </a:pathLst>
            </a:custGeom>
            <a:solidFill>
              <a:srgbClr val="F8F8F8"/>
            </a:solidFill>
          </p:spPr>
          <p:txBody>
            <a:bodyPr wrap="square" lIns="0" tIns="0" rIns="0" bIns="0" rtlCol="0"/>
            <a:lstStyle/>
            <a:p>
              <a:endParaRPr/>
            </a:p>
          </p:txBody>
        </p:sp>
        <p:sp>
          <p:nvSpPr>
            <p:cNvPr id="14" name="object 14"/>
            <p:cNvSpPr/>
            <p:nvPr/>
          </p:nvSpPr>
          <p:spPr>
            <a:xfrm>
              <a:off x="7315200" y="3157537"/>
              <a:ext cx="823594" cy="1844675"/>
            </a:xfrm>
            <a:custGeom>
              <a:avLst/>
              <a:gdLst/>
              <a:ahLst/>
              <a:cxnLst/>
              <a:rect l="l" t="t" r="r" b="b"/>
              <a:pathLst>
                <a:path w="823595" h="1844675">
                  <a:moveTo>
                    <a:pt x="532320" y="30924"/>
                  </a:moveTo>
                  <a:lnTo>
                    <a:pt x="514045" y="28575"/>
                  </a:lnTo>
                  <a:lnTo>
                    <a:pt x="501357" y="44437"/>
                  </a:lnTo>
                  <a:lnTo>
                    <a:pt x="495769" y="69684"/>
                  </a:lnTo>
                  <a:lnTo>
                    <a:pt x="514045" y="71437"/>
                  </a:lnTo>
                  <a:lnTo>
                    <a:pt x="529272" y="60286"/>
                  </a:lnTo>
                  <a:lnTo>
                    <a:pt x="532320" y="30924"/>
                  </a:lnTo>
                  <a:close/>
                </a:path>
                <a:path w="823595" h="1844675">
                  <a:moveTo>
                    <a:pt x="583171" y="294322"/>
                  </a:moveTo>
                  <a:lnTo>
                    <a:pt x="471347" y="281393"/>
                  </a:lnTo>
                  <a:lnTo>
                    <a:pt x="443395" y="208546"/>
                  </a:lnTo>
                  <a:lnTo>
                    <a:pt x="429412" y="195618"/>
                  </a:lnTo>
                  <a:lnTo>
                    <a:pt x="401459" y="153898"/>
                  </a:lnTo>
                  <a:lnTo>
                    <a:pt x="361581" y="122161"/>
                  </a:lnTo>
                  <a:lnTo>
                    <a:pt x="326898" y="101600"/>
                  </a:lnTo>
                  <a:lnTo>
                    <a:pt x="298424" y="107467"/>
                  </a:lnTo>
                  <a:lnTo>
                    <a:pt x="278231" y="130390"/>
                  </a:lnTo>
                  <a:lnTo>
                    <a:pt x="262191" y="200317"/>
                  </a:lnTo>
                  <a:lnTo>
                    <a:pt x="268401" y="281393"/>
                  </a:lnTo>
                  <a:lnTo>
                    <a:pt x="284962" y="358940"/>
                  </a:lnTo>
                  <a:lnTo>
                    <a:pt x="303085" y="418884"/>
                  </a:lnTo>
                  <a:lnTo>
                    <a:pt x="338810" y="481152"/>
                  </a:lnTo>
                  <a:lnTo>
                    <a:pt x="368833" y="506412"/>
                  </a:lnTo>
                  <a:lnTo>
                    <a:pt x="410768" y="506412"/>
                  </a:lnTo>
                  <a:lnTo>
                    <a:pt x="452196" y="488797"/>
                  </a:lnTo>
                  <a:lnTo>
                    <a:pt x="473417" y="444144"/>
                  </a:lnTo>
                  <a:lnTo>
                    <a:pt x="485317" y="387146"/>
                  </a:lnTo>
                  <a:lnTo>
                    <a:pt x="480669" y="317220"/>
                  </a:lnTo>
                  <a:lnTo>
                    <a:pt x="578510" y="324866"/>
                  </a:lnTo>
                  <a:lnTo>
                    <a:pt x="579666" y="317220"/>
                  </a:lnTo>
                  <a:lnTo>
                    <a:pt x="583171" y="294322"/>
                  </a:lnTo>
                  <a:close/>
                </a:path>
                <a:path w="823595" h="1844675">
                  <a:moveTo>
                    <a:pt x="823112" y="1784350"/>
                  </a:moveTo>
                  <a:lnTo>
                    <a:pt x="806424" y="1763255"/>
                  </a:lnTo>
                  <a:lnTo>
                    <a:pt x="728764" y="1760918"/>
                  </a:lnTo>
                  <a:lnTo>
                    <a:pt x="674014" y="1768525"/>
                  </a:lnTo>
                  <a:lnTo>
                    <a:pt x="646912" y="1784350"/>
                  </a:lnTo>
                  <a:lnTo>
                    <a:pt x="651090" y="1748599"/>
                  </a:lnTo>
                  <a:lnTo>
                    <a:pt x="679234" y="1693545"/>
                  </a:lnTo>
                  <a:lnTo>
                    <a:pt x="702183" y="1607972"/>
                  </a:lnTo>
                  <a:lnTo>
                    <a:pt x="721995" y="1535328"/>
                  </a:lnTo>
                  <a:lnTo>
                    <a:pt x="707377" y="1453324"/>
                  </a:lnTo>
                  <a:lnTo>
                    <a:pt x="686015" y="1364272"/>
                  </a:lnTo>
                  <a:lnTo>
                    <a:pt x="643788" y="1263484"/>
                  </a:lnTo>
                  <a:lnTo>
                    <a:pt x="582803" y="1170305"/>
                  </a:lnTo>
                  <a:lnTo>
                    <a:pt x="531190" y="1102372"/>
                  </a:lnTo>
                  <a:lnTo>
                    <a:pt x="529844" y="1101293"/>
                  </a:lnTo>
                  <a:lnTo>
                    <a:pt x="541858" y="1039812"/>
                  </a:lnTo>
                  <a:lnTo>
                    <a:pt x="541858" y="958443"/>
                  </a:lnTo>
                  <a:lnTo>
                    <a:pt x="552132" y="962469"/>
                  </a:lnTo>
                  <a:lnTo>
                    <a:pt x="598792" y="983576"/>
                  </a:lnTo>
                  <a:lnTo>
                    <a:pt x="629386" y="1017587"/>
                  </a:lnTo>
                  <a:lnTo>
                    <a:pt x="650646" y="1009383"/>
                  </a:lnTo>
                  <a:lnTo>
                    <a:pt x="671385" y="986523"/>
                  </a:lnTo>
                  <a:lnTo>
                    <a:pt x="620052" y="955446"/>
                  </a:lnTo>
                  <a:lnTo>
                    <a:pt x="566648" y="939025"/>
                  </a:lnTo>
                  <a:lnTo>
                    <a:pt x="541858" y="926960"/>
                  </a:lnTo>
                  <a:lnTo>
                    <a:pt x="541858" y="925474"/>
                  </a:lnTo>
                  <a:lnTo>
                    <a:pt x="540727" y="898283"/>
                  </a:lnTo>
                  <a:lnTo>
                    <a:pt x="579602" y="889762"/>
                  </a:lnTo>
                  <a:lnTo>
                    <a:pt x="608126" y="869835"/>
                  </a:lnTo>
                  <a:lnTo>
                    <a:pt x="662063" y="835825"/>
                  </a:lnTo>
                  <a:lnTo>
                    <a:pt x="706132" y="789508"/>
                  </a:lnTo>
                  <a:lnTo>
                    <a:pt x="734123" y="713879"/>
                  </a:lnTo>
                  <a:lnTo>
                    <a:pt x="720128" y="688657"/>
                  </a:lnTo>
                  <a:lnTo>
                    <a:pt x="692137" y="646633"/>
                  </a:lnTo>
                  <a:lnTo>
                    <a:pt x="692137" y="730300"/>
                  </a:lnTo>
                  <a:lnTo>
                    <a:pt x="662063" y="784225"/>
                  </a:lnTo>
                  <a:lnTo>
                    <a:pt x="620052" y="835825"/>
                  </a:lnTo>
                  <a:lnTo>
                    <a:pt x="545376" y="869835"/>
                  </a:lnTo>
                  <a:lnTo>
                    <a:pt x="539686" y="873061"/>
                  </a:lnTo>
                  <a:lnTo>
                    <a:pt x="528345" y="746645"/>
                  </a:lnTo>
                  <a:lnTo>
                    <a:pt x="516902" y="669264"/>
                  </a:lnTo>
                  <a:lnTo>
                    <a:pt x="493522" y="612965"/>
                  </a:lnTo>
                  <a:lnTo>
                    <a:pt x="492125" y="610679"/>
                  </a:lnTo>
                  <a:lnTo>
                    <a:pt x="494055" y="610679"/>
                  </a:lnTo>
                  <a:lnTo>
                    <a:pt x="538645" y="613016"/>
                  </a:lnTo>
                  <a:lnTo>
                    <a:pt x="606056" y="628853"/>
                  </a:lnTo>
                  <a:lnTo>
                    <a:pt x="662063" y="672820"/>
                  </a:lnTo>
                  <a:lnTo>
                    <a:pt x="692137" y="730300"/>
                  </a:lnTo>
                  <a:lnTo>
                    <a:pt x="692137" y="646633"/>
                  </a:lnTo>
                  <a:lnTo>
                    <a:pt x="643382" y="613016"/>
                  </a:lnTo>
                  <a:lnTo>
                    <a:pt x="578053" y="571398"/>
                  </a:lnTo>
                  <a:lnTo>
                    <a:pt x="514794" y="558495"/>
                  </a:lnTo>
                  <a:lnTo>
                    <a:pt x="454647" y="550862"/>
                  </a:lnTo>
                  <a:lnTo>
                    <a:pt x="453148" y="553745"/>
                  </a:lnTo>
                  <a:lnTo>
                    <a:pt x="424916" y="534987"/>
                  </a:lnTo>
                  <a:lnTo>
                    <a:pt x="397370" y="534987"/>
                  </a:lnTo>
                  <a:lnTo>
                    <a:pt x="367233" y="551408"/>
                  </a:lnTo>
                  <a:lnTo>
                    <a:pt x="362140" y="573112"/>
                  </a:lnTo>
                  <a:lnTo>
                    <a:pt x="321043" y="556958"/>
                  </a:lnTo>
                  <a:lnTo>
                    <a:pt x="258394" y="527773"/>
                  </a:lnTo>
                  <a:lnTo>
                    <a:pt x="215925" y="520192"/>
                  </a:lnTo>
                  <a:lnTo>
                    <a:pt x="174510" y="505002"/>
                  </a:lnTo>
                  <a:lnTo>
                    <a:pt x="97866" y="471728"/>
                  </a:lnTo>
                  <a:lnTo>
                    <a:pt x="60591" y="432612"/>
                  </a:lnTo>
                  <a:lnTo>
                    <a:pt x="53340" y="401675"/>
                  </a:lnTo>
                  <a:lnTo>
                    <a:pt x="62649" y="342112"/>
                  </a:lnTo>
                  <a:lnTo>
                    <a:pt x="83883" y="280822"/>
                  </a:lnTo>
                  <a:lnTo>
                    <a:pt x="115989" y="210756"/>
                  </a:lnTo>
                  <a:lnTo>
                    <a:pt x="139814" y="156451"/>
                  </a:lnTo>
                  <a:lnTo>
                    <a:pt x="178638" y="107429"/>
                  </a:lnTo>
                  <a:lnTo>
                    <a:pt x="185369" y="126111"/>
                  </a:lnTo>
                  <a:lnTo>
                    <a:pt x="222656" y="133680"/>
                  </a:lnTo>
                  <a:lnTo>
                    <a:pt x="258394" y="123177"/>
                  </a:lnTo>
                  <a:lnTo>
                    <a:pt x="261112" y="107429"/>
                  </a:lnTo>
                  <a:lnTo>
                    <a:pt x="262521" y="99250"/>
                  </a:lnTo>
                  <a:lnTo>
                    <a:pt x="258394" y="71831"/>
                  </a:lnTo>
                  <a:lnTo>
                    <a:pt x="243890" y="40881"/>
                  </a:lnTo>
                  <a:lnTo>
                    <a:pt x="279615" y="30353"/>
                  </a:lnTo>
                  <a:lnTo>
                    <a:pt x="299808" y="40881"/>
                  </a:lnTo>
                  <a:lnTo>
                    <a:pt x="321043" y="68313"/>
                  </a:lnTo>
                  <a:lnTo>
                    <a:pt x="313791" y="99250"/>
                  </a:lnTo>
                  <a:lnTo>
                    <a:pt x="339699" y="99250"/>
                  </a:lnTo>
                  <a:lnTo>
                    <a:pt x="346951" y="61290"/>
                  </a:lnTo>
                  <a:lnTo>
                    <a:pt x="330555" y="30353"/>
                  </a:lnTo>
                  <a:lnTo>
                    <a:pt x="327787" y="25095"/>
                  </a:lnTo>
                  <a:lnTo>
                    <a:pt x="299808" y="1765"/>
                  </a:lnTo>
                  <a:lnTo>
                    <a:pt x="262521" y="0"/>
                  </a:lnTo>
                  <a:lnTo>
                    <a:pt x="215925" y="14592"/>
                  </a:lnTo>
                  <a:lnTo>
                    <a:pt x="235077" y="14592"/>
                  </a:lnTo>
                  <a:lnTo>
                    <a:pt x="188480" y="37363"/>
                  </a:lnTo>
                  <a:lnTo>
                    <a:pt x="151193" y="84658"/>
                  </a:lnTo>
                  <a:lnTo>
                    <a:pt x="101485" y="164630"/>
                  </a:lnTo>
                  <a:lnTo>
                    <a:pt x="62649" y="241706"/>
                  </a:lnTo>
                  <a:lnTo>
                    <a:pt x="20180" y="334530"/>
                  </a:lnTo>
                  <a:lnTo>
                    <a:pt x="0" y="396417"/>
                  </a:lnTo>
                  <a:lnTo>
                    <a:pt x="4140" y="443115"/>
                  </a:lnTo>
                  <a:lnTo>
                    <a:pt x="41427" y="481634"/>
                  </a:lnTo>
                  <a:lnTo>
                    <a:pt x="97866" y="526008"/>
                  </a:lnTo>
                  <a:lnTo>
                    <a:pt x="178638" y="564565"/>
                  </a:lnTo>
                  <a:lnTo>
                    <a:pt x="318452" y="644525"/>
                  </a:lnTo>
                  <a:lnTo>
                    <a:pt x="346951" y="636358"/>
                  </a:lnTo>
                  <a:lnTo>
                    <a:pt x="355320" y="627126"/>
                  </a:lnTo>
                  <a:lnTo>
                    <a:pt x="347992" y="661631"/>
                  </a:lnTo>
                  <a:lnTo>
                    <a:pt x="347992" y="791794"/>
                  </a:lnTo>
                  <a:lnTo>
                    <a:pt x="353187" y="902614"/>
                  </a:lnTo>
                  <a:lnTo>
                    <a:pt x="362546" y="1001102"/>
                  </a:lnTo>
                  <a:lnTo>
                    <a:pt x="373976" y="1055065"/>
                  </a:lnTo>
                  <a:lnTo>
                    <a:pt x="387489" y="1109002"/>
                  </a:lnTo>
                  <a:lnTo>
                    <a:pt x="388505" y="1110361"/>
                  </a:lnTo>
                  <a:lnTo>
                    <a:pt x="372008" y="1149870"/>
                  </a:lnTo>
                  <a:lnTo>
                    <a:pt x="351269" y="1256296"/>
                  </a:lnTo>
                  <a:lnTo>
                    <a:pt x="325882" y="1372692"/>
                  </a:lnTo>
                  <a:lnTo>
                    <a:pt x="302031" y="1491437"/>
                  </a:lnTo>
                  <a:lnTo>
                    <a:pt x="302031" y="1534706"/>
                  </a:lnTo>
                  <a:lnTo>
                    <a:pt x="325882" y="1612480"/>
                  </a:lnTo>
                  <a:lnTo>
                    <a:pt x="358013" y="1654022"/>
                  </a:lnTo>
                  <a:lnTo>
                    <a:pt x="388594" y="1706054"/>
                  </a:lnTo>
                  <a:lnTo>
                    <a:pt x="409841" y="1744078"/>
                  </a:lnTo>
                  <a:lnTo>
                    <a:pt x="400507" y="1762213"/>
                  </a:lnTo>
                  <a:lnTo>
                    <a:pt x="347129" y="1770418"/>
                  </a:lnTo>
                  <a:lnTo>
                    <a:pt x="260057" y="1785010"/>
                  </a:lnTo>
                  <a:lnTo>
                    <a:pt x="235165" y="1809000"/>
                  </a:lnTo>
                  <a:lnTo>
                    <a:pt x="255905" y="1830057"/>
                  </a:lnTo>
                  <a:lnTo>
                    <a:pt x="304622" y="1844675"/>
                  </a:lnTo>
                  <a:lnTo>
                    <a:pt x="360603" y="1814258"/>
                  </a:lnTo>
                  <a:lnTo>
                    <a:pt x="402069" y="1793201"/>
                  </a:lnTo>
                  <a:lnTo>
                    <a:pt x="455968" y="1785010"/>
                  </a:lnTo>
                  <a:lnTo>
                    <a:pt x="476707" y="1778012"/>
                  </a:lnTo>
                  <a:lnTo>
                    <a:pt x="469963" y="1752282"/>
                  </a:lnTo>
                  <a:lnTo>
                    <a:pt x="409841" y="1685010"/>
                  </a:lnTo>
                  <a:lnTo>
                    <a:pt x="374078" y="1615401"/>
                  </a:lnTo>
                  <a:lnTo>
                    <a:pt x="344017" y="1568615"/>
                  </a:lnTo>
                  <a:lnTo>
                    <a:pt x="339356" y="1521828"/>
                  </a:lnTo>
                  <a:lnTo>
                    <a:pt x="353872" y="1444612"/>
                  </a:lnTo>
                  <a:lnTo>
                    <a:pt x="385991" y="1365097"/>
                  </a:lnTo>
                  <a:lnTo>
                    <a:pt x="421767" y="1228217"/>
                  </a:lnTo>
                  <a:lnTo>
                    <a:pt x="451307" y="1148092"/>
                  </a:lnTo>
                  <a:lnTo>
                    <a:pt x="451002" y="1142644"/>
                  </a:lnTo>
                  <a:lnTo>
                    <a:pt x="458177" y="1143000"/>
                  </a:lnTo>
                  <a:lnTo>
                    <a:pt x="466559" y="1141577"/>
                  </a:lnTo>
                  <a:lnTo>
                    <a:pt x="484797" y="1165631"/>
                  </a:lnTo>
                  <a:lnTo>
                    <a:pt x="559866" y="1240053"/>
                  </a:lnTo>
                  <a:lnTo>
                    <a:pt x="625538" y="1335532"/>
                  </a:lnTo>
                  <a:lnTo>
                    <a:pt x="667766" y="1434579"/>
                  </a:lnTo>
                  <a:lnTo>
                    <a:pt x="674014" y="1499019"/>
                  </a:lnTo>
                  <a:lnTo>
                    <a:pt x="672465" y="1545869"/>
                  </a:lnTo>
                  <a:lnTo>
                    <a:pt x="653694" y="1651927"/>
                  </a:lnTo>
                  <a:lnTo>
                    <a:pt x="629716" y="1738058"/>
                  </a:lnTo>
                  <a:lnTo>
                    <a:pt x="609396" y="1787271"/>
                  </a:lnTo>
                  <a:lnTo>
                    <a:pt x="604177" y="1817751"/>
                  </a:lnTo>
                  <a:lnTo>
                    <a:pt x="625538" y="1817751"/>
                  </a:lnTo>
                  <a:lnTo>
                    <a:pt x="657860" y="1808365"/>
                  </a:lnTo>
                  <a:lnTo>
                    <a:pt x="667766" y="1810143"/>
                  </a:lnTo>
                  <a:lnTo>
                    <a:pt x="736066" y="1815414"/>
                  </a:lnTo>
                  <a:lnTo>
                    <a:pt x="787679" y="1833562"/>
                  </a:lnTo>
                  <a:lnTo>
                    <a:pt x="806424" y="1823021"/>
                  </a:lnTo>
                  <a:lnTo>
                    <a:pt x="812749" y="1808365"/>
                  </a:lnTo>
                  <a:lnTo>
                    <a:pt x="823112" y="1784350"/>
                  </a:lnTo>
                  <a:close/>
                </a:path>
              </a:pathLst>
            </a:custGeom>
            <a:solidFill>
              <a:srgbClr val="000000"/>
            </a:solidFill>
          </p:spPr>
          <p:txBody>
            <a:bodyPr wrap="square" lIns="0" tIns="0" rIns="0" bIns="0" rtlCol="0"/>
            <a:lstStyle/>
            <a:p>
              <a:endParaRPr/>
            </a:p>
          </p:txBody>
        </p:sp>
      </p:gr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23639" y="2275840"/>
            <a:ext cx="132715"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333399"/>
                </a:solidFill>
                <a:latin typeface="Arial MT"/>
                <a:cs typeface="Arial MT"/>
              </a:rPr>
              <a:t>•</a:t>
            </a:r>
            <a:endParaRPr sz="2400" dirty="0">
              <a:latin typeface="Arial MT"/>
              <a:cs typeface="Arial MT"/>
            </a:endParaRPr>
          </a:p>
        </p:txBody>
      </p:sp>
      <p:sp>
        <p:nvSpPr>
          <p:cNvPr id="4" name="object 4"/>
          <p:cNvSpPr txBox="1"/>
          <p:nvPr/>
        </p:nvSpPr>
        <p:spPr>
          <a:xfrm>
            <a:off x="1212094" y="1191932"/>
            <a:ext cx="6650355" cy="1460500"/>
          </a:xfrm>
          <a:prstGeom prst="rect">
            <a:avLst/>
          </a:prstGeom>
        </p:spPr>
        <p:txBody>
          <a:bodyPr vert="horz" wrap="square" lIns="0" tIns="12700" rIns="0" bIns="0" rtlCol="0">
            <a:spAutoFit/>
          </a:bodyPr>
          <a:lstStyle/>
          <a:p>
            <a:pPr marL="355600" indent="-342900">
              <a:lnSpc>
                <a:spcPct val="100000"/>
              </a:lnSpc>
              <a:spcBef>
                <a:spcPts val="100"/>
              </a:spcBef>
              <a:buFont typeface="Arial MT"/>
              <a:buChar char="•"/>
              <a:tabLst>
                <a:tab pos="354965" algn="l"/>
                <a:tab pos="355600" algn="l"/>
              </a:tabLst>
            </a:pPr>
            <a:r>
              <a:rPr sz="2400" b="1" dirty="0">
                <a:solidFill>
                  <a:srgbClr val="333399"/>
                </a:solidFill>
                <a:latin typeface="Arial"/>
                <a:cs typeface="Arial"/>
              </a:rPr>
              <a:t>CHE</a:t>
            </a:r>
            <a:r>
              <a:rPr sz="2400" b="1" spc="-110" dirty="0">
                <a:solidFill>
                  <a:srgbClr val="333399"/>
                </a:solidFill>
                <a:latin typeface="Arial"/>
                <a:cs typeface="Arial"/>
              </a:rPr>
              <a:t> </a:t>
            </a:r>
            <a:r>
              <a:rPr sz="2400" b="1" spc="-10" dirty="0">
                <a:solidFill>
                  <a:srgbClr val="333399"/>
                </a:solidFill>
                <a:latin typeface="Arial"/>
                <a:cs typeface="Arial"/>
              </a:rPr>
              <a:t>AIUTO</a:t>
            </a:r>
            <a:r>
              <a:rPr sz="2400" b="1" spc="-30" dirty="0">
                <a:solidFill>
                  <a:srgbClr val="333399"/>
                </a:solidFill>
                <a:latin typeface="Arial"/>
                <a:cs typeface="Arial"/>
              </a:rPr>
              <a:t> </a:t>
            </a:r>
            <a:r>
              <a:rPr sz="2400" b="1" spc="-75" dirty="0">
                <a:solidFill>
                  <a:srgbClr val="333399"/>
                </a:solidFill>
                <a:latin typeface="Arial"/>
                <a:cs typeface="Arial"/>
              </a:rPr>
              <a:t>STATE</a:t>
            </a:r>
            <a:r>
              <a:rPr sz="2400" b="1" spc="-20" dirty="0">
                <a:solidFill>
                  <a:srgbClr val="333399"/>
                </a:solidFill>
                <a:latin typeface="Arial"/>
                <a:cs typeface="Arial"/>
              </a:rPr>
              <a:t> </a:t>
            </a:r>
            <a:r>
              <a:rPr sz="2400" b="1" dirty="0">
                <a:solidFill>
                  <a:srgbClr val="333399"/>
                </a:solidFill>
                <a:latin typeface="Arial"/>
                <a:cs typeface="Arial"/>
              </a:rPr>
              <a:t>DANDO</a:t>
            </a:r>
            <a:endParaRPr sz="2400" dirty="0">
              <a:latin typeface="Arial"/>
              <a:cs typeface="Arial"/>
            </a:endParaRPr>
          </a:p>
          <a:p>
            <a:pPr marL="355600" marR="5080" indent="-342900">
              <a:lnSpc>
                <a:spcPct val="78300"/>
              </a:lnSpc>
              <a:spcBef>
                <a:spcPts val="700"/>
              </a:spcBef>
              <a:buFont typeface="Arial MT"/>
              <a:buChar char="•"/>
              <a:tabLst>
                <a:tab pos="354965" algn="l"/>
                <a:tab pos="355600" algn="l"/>
              </a:tabLst>
            </a:pPr>
            <a:r>
              <a:rPr sz="2400" b="1" dirty="0">
                <a:solidFill>
                  <a:srgbClr val="333399"/>
                </a:solidFill>
                <a:latin typeface="Arial"/>
                <a:cs typeface="Arial"/>
              </a:rPr>
              <a:t>E</a:t>
            </a:r>
            <a:r>
              <a:rPr sz="2400" b="1" spc="-5" dirty="0">
                <a:solidFill>
                  <a:srgbClr val="333399"/>
                </a:solidFill>
                <a:latin typeface="Arial"/>
                <a:cs typeface="Arial"/>
              </a:rPr>
              <a:t> OGNI</a:t>
            </a:r>
            <a:r>
              <a:rPr sz="2400" b="1" spc="-90" dirty="0">
                <a:solidFill>
                  <a:srgbClr val="333399"/>
                </a:solidFill>
                <a:latin typeface="Arial"/>
                <a:cs typeface="Arial"/>
              </a:rPr>
              <a:t> </a:t>
            </a:r>
            <a:r>
              <a:rPr sz="2400" b="1" spc="-40" dirty="0">
                <a:solidFill>
                  <a:srgbClr val="333399"/>
                </a:solidFill>
                <a:latin typeface="Arial"/>
                <a:cs typeface="Arial"/>
              </a:rPr>
              <a:t>ALTRA</a:t>
            </a:r>
            <a:r>
              <a:rPr sz="2400" b="1" spc="-95" dirty="0">
                <a:solidFill>
                  <a:srgbClr val="333399"/>
                </a:solidFill>
                <a:latin typeface="Arial"/>
                <a:cs typeface="Arial"/>
              </a:rPr>
              <a:t> </a:t>
            </a:r>
            <a:r>
              <a:rPr sz="2400" b="1" spc="-5" dirty="0">
                <a:solidFill>
                  <a:srgbClr val="333399"/>
                </a:solidFill>
                <a:latin typeface="Arial"/>
                <a:cs typeface="Arial"/>
              </a:rPr>
              <a:t>INFORMAZIONE</a:t>
            </a:r>
            <a:r>
              <a:rPr sz="2400" b="1" dirty="0">
                <a:solidFill>
                  <a:srgbClr val="333399"/>
                </a:solidFill>
                <a:latin typeface="Arial"/>
                <a:cs typeface="Arial"/>
              </a:rPr>
              <a:t> </a:t>
            </a:r>
            <a:r>
              <a:rPr sz="2400" b="1" spc="-25" dirty="0">
                <a:solidFill>
                  <a:srgbClr val="333399"/>
                </a:solidFill>
                <a:latin typeface="Arial"/>
                <a:cs typeface="Arial"/>
              </a:rPr>
              <a:t>RICHIESTA </a:t>
            </a:r>
            <a:r>
              <a:rPr sz="2400" b="1" spc="-655" dirty="0">
                <a:solidFill>
                  <a:srgbClr val="333399"/>
                </a:solidFill>
                <a:latin typeface="Arial"/>
                <a:cs typeface="Arial"/>
              </a:rPr>
              <a:t> </a:t>
            </a:r>
            <a:r>
              <a:rPr sz="2400" b="1" spc="-30" dirty="0">
                <a:solidFill>
                  <a:srgbClr val="333399"/>
                </a:solidFill>
                <a:latin typeface="Arial"/>
                <a:cs typeface="Arial"/>
              </a:rPr>
              <a:t>DALL’OPERATORE</a:t>
            </a:r>
            <a:r>
              <a:rPr sz="2400" b="1" spc="-5" dirty="0">
                <a:solidFill>
                  <a:srgbClr val="333399"/>
                </a:solidFill>
                <a:latin typeface="Arial"/>
                <a:cs typeface="Arial"/>
              </a:rPr>
              <a:t> </a:t>
            </a:r>
            <a:r>
              <a:rPr lang="it-IT" sz="2400" b="1" spc="-45" dirty="0">
                <a:solidFill>
                  <a:srgbClr val="333399"/>
                </a:solidFill>
                <a:latin typeface="Arial"/>
                <a:cs typeface="Arial"/>
              </a:rPr>
              <a:t>112</a:t>
            </a:r>
            <a:endParaRPr sz="2400" dirty="0">
              <a:latin typeface="Arial"/>
              <a:cs typeface="Arial"/>
            </a:endParaRPr>
          </a:p>
          <a:p>
            <a:pPr marL="355600">
              <a:lnSpc>
                <a:spcPct val="100000"/>
              </a:lnSpc>
              <a:spcBef>
                <a:spcPts val="325"/>
              </a:spcBef>
            </a:pPr>
            <a:r>
              <a:rPr sz="2400" b="1" spc="-5" dirty="0">
                <a:solidFill>
                  <a:srgbClr val="333399"/>
                </a:solidFill>
                <a:latin typeface="Arial"/>
                <a:cs typeface="Arial"/>
              </a:rPr>
              <a:t>TENERE LIBERO</a:t>
            </a:r>
            <a:r>
              <a:rPr sz="2400" b="1" spc="-10" dirty="0">
                <a:solidFill>
                  <a:srgbClr val="333399"/>
                </a:solidFill>
                <a:latin typeface="Arial"/>
                <a:cs typeface="Arial"/>
              </a:rPr>
              <a:t> </a:t>
            </a:r>
            <a:r>
              <a:rPr sz="2400" b="1" spc="-5" dirty="0">
                <a:solidFill>
                  <a:srgbClr val="333399"/>
                </a:solidFill>
                <a:latin typeface="Arial"/>
                <a:cs typeface="Arial"/>
              </a:rPr>
              <a:t>IL</a:t>
            </a:r>
            <a:r>
              <a:rPr sz="2400" b="1" spc="-50" dirty="0">
                <a:solidFill>
                  <a:srgbClr val="333399"/>
                </a:solidFill>
                <a:latin typeface="Arial"/>
                <a:cs typeface="Arial"/>
              </a:rPr>
              <a:t> </a:t>
            </a:r>
            <a:r>
              <a:rPr sz="2400" b="1" spc="-5" dirty="0">
                <a:solidFill>
                  <a:srgbClr val="333399"/>
                </a:solidFill>
                <a:latin typeface="Arial"/>
                <a:cs typeface="Arial"/>
              </a:rPr>
              <a:t>TELEFONO!!!</a:t>
            </a:r>
            <a:endParaRPr sz="2400" dirty="0">
              <a:latin typeface="Arial"/>
              <a:cs typeface="Arial"/>
            </a:endParaRPr>
          </a:p>
        </p:txBody>
      </p:sp>
      <p:sp>
        <p:nvSpPr>
          <p:cNvPr id="5" name="object 5"/>
          <p:cNvSpPr txBox="1"/>
          <p:nvPr/>
        </p:nvSpPr>
        <p:spPr>
          <a:xfrm>
            <a:off x="238806" y="4570613"/>
            <a:ext cx="8676640" cy="886460"/>
          </a:xfrm>
          <a:prstGeom prst="rect">
            <a:avLst/>
          </a:prstGeom>
        </p:spPr>
        <p:txBody>
          <a:bodyPr vert="horz" wrap="square" lIns="0" tIns="45719" rIns="0" bIns="0" rtlCol="0">
            <a:spAutoFit/>
          </a:bodyPr>
          <a:lstStyle/>
          <a:p>
            <a:pPr marL="12700" marR="5080">
              <a:lnSpc>
                <a:spcPts val="3300"/>
              </a:lnSpc>
              <a:spcBef>
                <a:spcPts val="359"/>
              </a:spcBef>
              <a:tabLst>
                <a:tab pos="5994400" algn="l"/>
              </a:tabLst>
            </a:pPr>
            <a:r>
              <a:rPr sz="2900" dirty="0">
                <a:solidFill>
                  <a:srgbClr val="0433FF"/>
                </a:solidFill>
                <a:latin typeface="Times New Roman"/>
                <a:cs typeface="Times New Roman"/>
              </a:rPr>
              <a:t>Non </a:t>
            </a:r>
            <a:r>
              <a:rPr sz="2900" spc="-5" dirty="0">
                <a:solidFill>
                  <a:srgbClr val="0433FF"/>
                </a:solidFill>
                <a:latin typeface="Times New Roman"/>
                <a:cs typeface="Times New Roman"/>
              </a:rPr>
              <a:t>deve</a:t>
            </a:r>
            <a:r>
              <a:rPr sz="2900" dirty="0">
                <a:solidFill>
                  <a:srgbClr val="0433FF"/>
                </a:solidFill>
                <a:latin typeface="Times New Roman"/>
                <a:cs typeface="Times New Roman"/>
              </a:rPr>
              <a:t> </a:t>
            </a:r>
            <a:r>
              <a:rPr sz="2900" spc="-5" dirty="0">
                <a:solidFill>
                  <a:srgbClr val="0433FF"/>
                </a:solidFill>
                <a:latin typeface="Times New Roman"/>
                <a:cs typeface="Times New Roman"/>
              </a:rPr>
              <a:t>essere</a:t>
            </a:r>
            <a:r>
              <a:rPr sz="2900" dirty="0">
                <a:solidFill>
                  <a:srgbClr val="0433FF"/>
                </a:solidFill>
                <a:latin typeface="Times New Roman"/>
                <a:cs typeface="Times New Roman"/>
              </a:rPr>
              <a:t> </a:t>
            </a:r>
            <a:r>
              <a:rPr sz="2900" spc="-5" dirty="0">
                <a:solidFill>
                  <a:srgbClr val="0433FF"/>
                </a:solidFill>
                <a:latin typeface="Times New Roman"/>
                <a:cs typeface="Times New Roman"/>
              </a:rPr>
              <a:t>interrotta</a:t>
            </a:r>
            <a:r>
              <a:rPr sz="2900" dirty="0">
                <a:solidFill>
                  <a:srgbClr val="0433FF"/>
                </a:solidFill>
                <a:latin typeface="Times New Roman"/>
                <a:cs typeface="Times New Roman"/>
              </a:rPr>
              <a:t> </a:t>
            </a:r>
            <a:r>
              <a:rPr sz="2900" spc="-5" dirty="0">
                <a:solidFill>
                  <a:srgbClr val="0433FF"/>
                </a:solidFill>
                <a:latin typeface="Times New Roman"/>
                <a:cs typeface="Times New Roman"/>
              </a:rPr>
              <a:t>la</a:t>
            </a:r>
            <a:r>
              <a:rPr sz="2900" dirty="0">
                <a:solidFill>
                  <a:srgbClr val="0433FF"/>
                </a:solidFill>
                <a:latin typeface="Times New Roman"/>
                <a:cs typeface="Times New Roman"/>
              </a:rPr>
              <a:t> </a:t>
            </a:r>
            <a:r>
              <a:rPr sz="2900" spc="-5" dirty="0">
                <a:solidFill>
                  <a:srgbClr val="0433FF"/>
                </a:solidFill>
                <a:latin typeface="Times New Roman"/>
                <a:cs typeface="Times New Roman"/>
              </a:rPr>
              <a:t>comunicazione</a:t>
            </a:r>
            <a:r>
              <a:rPr sz="2900" dirty="0">
                <a:solidFill>
                  <a:srgbClr val="0433FF"/>
                </a:solidFill>
                <a:latin typeface="Times New Roman"/>
                <a:cs typeface="Times New Roman"/>
              </a:rPr>
              <a:t> </a:t>
            </a:r>
            <a:r>
              <a:rPr sz="2900" spc="-5" dirty="0">
                <a:solidFill>
                  <a:srgbClr val="0433FF"/>
                </a:solidFill>
                <a:latin typeface="Times New Roman"/>
                <a:cs typeface="Times New Roman"/>
              </a:rPr>
              <a:t>fino</a:t>
            </a:r>
            <a:r>
              <a:rPr sz="2900" spc="5" dirty="0">
                <a:solidFill>
                  <a:srgbClr val="0433FF"/>
                </a:solidFill>
                <a:latin typeface="Times New Roman"/>
                <a:cs typeface="Times New Roman"/>
              </a:rPr>
              <a:t> </a:t>
            </a:r>
            <a:r>
              <a:rPr sz="2900" dirty="0">
                <a:solidFill>
                  <a:srgbClr val="0433FF"/>
                </a:solidFill>
                <a:latin typeface="Times New Roman"/>
                <a:cs typeface="Times New Roman"/>
              </a:rPr>
              <a:t>a</a:t>
            </a:r>
            <a:r>
              <a:rPr sz="2900" spc="-5" dirty="0">
                <a:solidFill>
                  <a:srgbClr val="0433FF"/>
                </a:solidFill>
                <a:latin typeface="Times New Roman"/>
                <a:cs typeface="Times New Roman"/>
              </a:rPr>
              <a:t> quando </a:t>
            </a:r>
            <a:r>
              <a:rPr sz="2900" spc="-710" dirty="0">
                <a:solidFill>
                  <a:srgbClr val="0433FF"/>
                </a:solidFill>
                <a:latin typeface="Times New Roman"/>
                <a:cs typeface="Times New Roman"/>
              </a:rPr>
              <a:t> </a:t>
            </a:r>
            <a:r>
              <a:rPr sz="2900" dirty="0">
                <a:solidFill>
                  <a:srgbClr val="0433FF"/>
                </a:solidFill>
                <a:latin typeface="Times New Roman"/>
                <a:cs typeface="Times New Roman"/>
              </a:rPr>
              <a:t>non</a:t>
            </a:r>
            <a:r>
              <a:rPr sz="2900" spc="10" dirty="0">
                <a:solidFill>
                  <a:srgbClr val="0433FF"/>
                </a:solidFill>
                <a:latin typeface="Times New Roman"/>
                <a:cs typeface="Times New Roman"/>
              </a:rPr>
              <a:t> </a:t>
            </a:r>
            <a:r>
              <a:rPr sz="2900" spc="-5" dirty="0">
                <a:solidFill>
                  <a:srgbClr val="0433FF"/>
                </a:solidFill>
                <a:latin typeface="Times New Roman"/>
                <a:cs typeface="Times New Roman"/>
              </a:rPr>
              <a:t>lo</a:t>
            </a:r>
            <a:r>
              <a:rPr sz="2900" spc="10" dirty="0">
                <a:solidFill>
                  <a:srgbClr val="0433FF"/>
                </a:solidFill>
                <a:latin typeface="Times New Roman"/>
                <a:cs typeface="Times New Roman"/>
              </a:rPr>
              <a:t> </a:t>
            </a:r>
            <a:r>
              <a:rPr sz="2900" spc="-5" dirty="0">
                <a:solidFill>
                  <a:srgbClr val="0433FF"/>
                </a:solidFill>
                <a:latin typeface="Times New Roman"/>
                <a:cs typeface="Times New Roman"/>
              </a:rPr>
              <a:t>indica</a:t>
            </a:r>
            <a:r>
              <a:rPr sz="2900" spc="10" dirty="0">
                <a:solidFill>
                  <a:srgbClr val="0433FF"/>
                </a:solidFill>
                <a:latin typeface="Times New Roman"/>
                <a:cs typeface="Times New Roman"/>
              </a:rPr>
              <a:t> </a:t>
            </a:r>
            <a:r>
              <a:rPr sz="2900" spc="-5" dirty="0">
                <a:solidFill>
                  <a:srgbClr val="0433FF"/>
                </a:solidFill>
                <a:latin typeface="Times New Roman"/>
                <a:cs typeface="Times New Roman"/>
              </a:rPr>
              <a:t>l’operatore,</a:t>
            </a:r>
            <a:r>
              <a:rPr sz="2900" spc="10" dirty="0">
                <a:solidFill>
                  <a:srgbClr val="0433FF"/>
                </a:solidFill>
                <a:latin typeface="Times New Roman"/>
                <a:cs typeface="Times New Roman"/>
              </a:rPr>
              <a:t> </a:t>
            </a:r>
            <a:r>
              <a:rPr sz="2900" spc="-5" dirty="0">
                <a:solidFill>
                  <a:srgbClr val="0433FF"/>
                </a:solidFill>
                <a:latin typeface="Times New Roman"/>
                <a:cs typeface="Times New Roman"/>
              </a:rPr>
              <a:t>per</a:t>
            </a:r>
            <a:r>
              <a:rPr sz="2900" spc="10" dirty="0">
                <a:solidFill>
                  <a:srgbClr val="0433FF"/>
                </a:solidFill>
                <a:latin typeface="Times New Roman"/>
                <a:cs typeface="Times New Roman"/>
              </a:rPr>
              <a:t> </a:t>
            </a:r>
            <a:r>
              <a:rPr sz="2900" spc="-5" dirty="0">
                <a:solidFill>
                  <a:srgbClr val="0433FF"/>
                </a:solidFill>
                <a:latin typeface="Times New Roman"/>
                <a:cs typeface="Times New Roman"/>
              </a:rPr>
              <a:t>seguire</a:t>
            </a:r>
            <a:r>
              <a:rPr sz="2900" spc="10" dirty="0">
                <a:solidFill>
                  <a:srgbClr val="0433FF"/>
                </a:solidFill>
                <a:latin typeface="Times New Roman"/>
                <a:cs typeface="Times New Roman"/>
              </a:rPr>
              <a:t> </a:t>
            </a:r>
            <a:r>
              <a:rPr sz="2900" spc="-5" dirty="0">
                <a:solidFill>
                  <a:srgbClr val="0433FF"/>
                </a:solidFill>
                <a:latin typeface="Times New Roman"/>
                <a:cs typeface="Times New Roman"/>
              </a:rPr>
              <a:t>le	eventuali</a:t>
            </a:r>
            <a:endParaRPr sz="2900" dirty="0">
              <a:latin typeface="Times New Roman"/>
              <a:cs typeface="Times New Roman"/>
            </a:endParaRPr>
          </a:p>
        </p:txBody>
      </p:sp>
      <p:sp>
        <p:nvSpPr>
          <p:cNvPr id="6" name="object 6"/>
          <p:cNvSpPr txBox="1"/>
          <p:nvPr/>
        </p:nvSpPr>
        <p:spPr>
          <a:xfrm>
            <a:off x="238806" y="5411691"/>
            <a:ext cx="7416800" cy="467359"/>
          </a:xfrm>
          <a:prstGeom prst="rect">
            <a:avLst/>
          </a:prstGeom>
        </p:spPr>
        <p:txBody>
          <a:bodyPr vert="horz" wrap="square" lIns="0" tIns="12700" rIns="0" bIns="0" rtlCol="0">
            <a:spAutoFit/>
          </a:bodyPr>
          <a:lstStyle/>
          <a:p>
            <a:pPr marL="12700">
              <a:lnSpc>
                <a:spcPct val="100000"/>
              </a:lnSpc>
              <a:spcBef>
                <a:spcPts val="100"/>
              </a:spcBef>
            </a:pPr>
            <a:r>
              <a:rPr sz="2900" spc="-5" dirty="0">
                <a:solidFill>
                  <a:srgbClr val="0433FF"/>
                </a:solidFill>
                <a:latin typeface="Times New Roman"/>
                <a:cs typeface="Times New Roman"/>
              </a:rPr>
              <a:t>istruzioni che vengono</a:t>
            </a:r>
            <a:r>
              <a:rPr sz="2900" spc="5" dirty="0">
                <a:solidFill>
                  <a:srgbClr val="0433FF"/>
                </a:solidFill>
                <a:latin typeface="Times New Roman"/>
                <a:cs typeface="Times New Roman"/>
              </a:rPr>
              <a:t> </a:t>
            </a:r>
            <a:r>
              <a:rPr sz="2900" spc="-5" dirty="0">
                <a:solidFill>
                  <a:srgbClr val="0433FF"/>
                </a:solidFill>
                <a:latin typeface="Times New Roman"/>
                <a:cs typeface="Times New Roman"/>
              </a:rPr>
              <a:t>impartite </a:t>
            </a:r>
            <a:r>
              <a:rPr sz="2900" dirty="0">
                <a:solidFill>
                  <a:srgbClr val="0433FF"/>
                </a:solidFill>
                <a:latin typeface="Times New Roman"/>
                <a:cs typeface="Times New Roman"/>
              </a:rPr>
              <a:t>(RCP</a:t>
            </a:r>
            <a:r>
              <a:rPr sz="2900" spc="-105" dirty="0">
                <a:solidFill>
                  <a:srgbClr val="0433FF"/>
                </a:solidFill>
                <a:latin typeface="Times New Roman"/>
                <a:cs typeface="Times New Roman"/>
              </a:rPr>
              <a:t> </a:t>
            </a:r>
            <a:r>
              <a:rPr sz="2900" spc="-5" dirty="0">
                <a:solidFill>
                  <a:srgbClr val="0433FF"/>
                </a:solidFill>
                <a:latin typeface="Times New Roman"/>
                <a:cs typeface="Times New Roman"/>
              </a:rPr>
              <a:t>guidata via</a:t>
            </a:r>
            <a:endParaRPr sz="2900" dirty="0">
              <a:latin typeface="Times New Roman"/>
              <a:cs typeface="Times New Roman"/>
            </a:endParaRPr>
          </a:p>
        </p:txBody>
      </p:sp>
      <p:sp>
        <p:nvSpPr>
          <p:cNvPr id="7" name="object 7"/>
          <p:cNvSpPr txBox="1"/>
          <p:nvPr/>
        </p:nvSpPr>
        <p:spPr>
          <a:xfrm>
            <a:off x="192624" y="5749158"/>
            <a:ext cx="1447165" cy="467359"/>
          </a:xfrm>
          <a:prstGeom prst="rect">
            <a:avLst/>
          </a:prstGeom>
        </p:spPr>
        <p:txBody>
          <a:bodyPr vert="horz" wrap="square" lIns="0" tIns="12700" rIns="0" bIns="0" rtlCol="0">
            <a:spAutoFit/>
          </a:bodyPr>
          <a:lstStyle/>
          <a:p>
            <a:pPr marL="12700">
              <a:lnSpc>
                <a:spcPct val="100000"/>
              </a:lnSpc>
              <a:spcBef>
                <a:spcPts val="100"/>
              </a:spcBef>
            </a:pPr>
            <a:r>
              <a:rPr sz="2900" spc="-5" dirty="0">
                <a:solidFill>
                  <a:srgbClr val="0433FF"/>
                </a:solidFill>
                <a:latin typeface="Times New Roman"/>
                <a:cs typeface="Times New Roman"/>
              </a:rPr>
              <a:t>telefono).</a:t>
            </a:r>
            <a:endParaRPr sz="2900" dirty="0">
              <a:latin typeface="Times New Roman"/>
              <a:cs typeface="Times New Roman"/>
            </a:endParaRPr>
          </a:p>
        </p:txBody>
      </p:sp>
      <p:sp>
        <p:nvSpPr>
          <p:cNvPr id="8" name="object 8"/>
          <p:cNvSpPr txBox="1"/>
          <p:nvPr/>
        </p:nvSpPr>
        <p:spPr>
          <a:xfrm>
            <a:off x="651671" y="364734"/>
            <a:ext cx="7651750" cy="770890"/>
          </a:xfrm>
          <a:prstGeom prst="rect">
            <a:avLst/>
          </a:prstGeom>
        </p:spPr>
        <p:txBody>
          <a:bodyPr vert="horz" wrap="square" lIns="0" tIns="12700" rIns="0" bIns="0" rtlCol="0">
            <a:spAutoFit/>
          </a:bodyPr>
          <a:lstStyle/>
          <a:p>
            <a:pPr marL="2084705" marR="5080" indent="-2072639">
              <a:lnSpc>
                <a:spcPct val="116500"/>
              </a:lnSpc>
              <a:spcBef>
                <a:spcPts val="100"/>
              </a:spcBef>
              <a:tabLst>
                <a:tab pos="506095" algn="l"/>
                <a:tab pos="1963420" algn="l"/>
                <a:tab pos="2664460" algn="l"/>
                <a:tab pos="3726179" algn="l"/>
                <a:tab pos="3948429" algn="l"/>
                <a:tab pos="5519420" algn="l"/>
                <a:tab pos="6393815" algn="l"/>
                <a:tab pos="7297420" algn="l"/>
              </a:tabLst>
            </a:pPr>
            <a:r>
              <a:rPr sz="2100" b="1" spc="-5" dirty="0">
                <a:latin typeface="Arial"/>
                <a:cs typeface="Arial"/>
              </a:rPr>
              <a:t>L</a:t>
            </a:r>
            <a:r>
              <a:rPr sz="2100" b="1" dirty="0">
                <a:latin typeface="Arial"/>
                <a:cs typeface="Arial"/>
              </a:rPr>
              <a:t>A	PERS</a:t>
            </a:r>
            <a:r>
              <a:rPr sz="2100" b="1" spc="-5" dirty="0">
                <a:latin typeface="Arial"/>
                <a:cs typeface="Arial"/>
              </a:rPr>
              <a:t>O</a:t>
            </a:r>
            <a:r>
              <a:rPr sz="2100" b="1" dirty="0">
                <a:latin typeface="Arial"/>
                <a:cs typeface="Arial"/>
              </a:rPr>
              <a:t>NA	CHE	</a:t>
            </a:r>
            <a:r>
              <a:rPr sz="2100" b="1" spc="-160" dirty="0">
                <a:latin typeface="Arial"/>
                <a:cs typeface="Arial"/>
              </a:rPr>
              <a:t>A</a:t>
            </a:r>
            <a:r>
              <a:rPr sz="2100" b="1" spc="-5" dirty="0">
                <a:latin typeface="Arial"/>
                <a:cs typeface="Arial"/>
              </a:rPr>
              <a:t>TTI</a:t>
            </a:r>
            <a:r>
              <a:rPr sz="2100" b="1" spc="-160" dirty="0">
                <a:latin typeface="Arial"/>
                <a:cs typeface="Arial"/>
              </a:rPr>
              <a:t>V</a:t>
            </a:r>
            <a:r>
              <a:rPr sz="2100" b="1" dirty="0">
                <a:latin typeface="Arial"/>
                <a:cs typeface="Arial"/>
              </a:rPr>
              <a:t>A	I	S</a:t>
            </a:r>
            <a:r>
              <a:rPr sz="2100" b="1" spc="-5" dirty="0">
                <a:latin typeface="Arial"/>
                <a:cs typeface="Arial"/>
              </a:rPr>
              <a:t>O</a:t>
            </a:r>
            <a:r>
              <a:rPr sz="2100" b="1" dirty="0">
                <a:latin typeface="Arial"/>
                <a:cs typeface="Arial"/>
              </a:rPr>
              <a:t>CC</a:t>
            </a:r>
            <a:r>
              <a:rPr sz="2100" b="1" spc="-5" dirty="0">
                <a:latin typeface="Arial"/>
                <a:cs typeface="Arial"/>
              </a:rPr>
              <a:t>O</a:t>
            </a:r>
            <a:r>
              <a:rPr sz="2100" b="1" dirty="0">
                <a:latin typeface="Arial"/>
                <a:cs typeface="Arial"/>
              </a:rPr>
              <a:t>RSI	DEVE	DARE	</a:t>
            </a:r>
            <a:r>
              <a:rPr sz="2100" b="1" spc="-5" dirty="0">
                <a:latin typeface="Arial"/>
                <a:cs typeface="Arial"/>
              </a:rPr>
              <a:t>L</a:t>
            </a:r>
            <a:r>
              <a:rPr sz="2100" b="1" dirty="0">
                <a:latin typeface="Arial"/>
                <a:cs typeface="Arial"/>
              </a:rPr>
              <a:t>E  </a:t>
            </a:r>
            <a:r>
              <a:rPr sz="2100" b="1" spc="-5" dirty="0">
                <a:latin typeface="Arial"/>
                <a:cs typeface="Arial"/>
              </a:rPr>
              <a:t>SEGUENTI</a:t>
            </a:r>
            <a:r>
              <a:rPr sz="2100" b="1" spc="-10" dirty="0">
                <a:latin typeface="Arial"/>
                <a:cs typeface="Arial"/>
              </a:rPr>
              <a:t> </a:t>
            </a:r>
            <a:r>
              <a:rPr sz="2100" b="1" spc="-5" dirty="0">
                <a:latin typeface="Arial"/>
                <a:cs typeface="Arial"/>
              </a:rPr>
              <a:t>INFORMAZIONI:</a:t>
            </a:r>
            <a:endParaRPr sz="2100">
              <a:latin typeface="Arial"/>
              <a:cs typeface="Arial"/>
            </a:endParaRPr>
          </a:p>
        </p:txBody>
      </p:sp>
      <p:pic>
        <p:nvPicPr>
          <p:cNvPr id="9" name="object 9"/>
          <p:cNvPicPr/>
          <p:nvPr/>
        </p:nvPicPr>
        <p:blipFill>
          <a:blip r:embed="rId2" cstate="print"/>
          <a:stretch>
            <a:fillRect/>
          </a:stretch>
        </p:blipFill>
        <p:spPr>
          <a:xfrm>
            <a:off x="2667000" y="2637325"/>
            <a:ext cx="3505200" cy="1981136"/>
          </a:xfrm>
          <a:prstGeom prst="rect">
            <a:avLst/>
          </a:prstGeom>
        </p:spPr>
      </p:pic>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13818" y="0"/>
            <a:ext cx="4386580" cy="1422400"/>
          </a:xfrm>
          <a:prstGeom prst="rect">
            <a:avLst/>
          </a:prstGeom>
        </p:spPr>
        <p:txBody>
          <a:bodyPr vert="horz" wrap="square" lIns="0" tIns="12700" rIns="0" bIns="0" rtlCol="0">
            <a:spAutoFit/>
          </a:bodyPr>
          <a:lstStyle/>
          <a:p>
            <a:pPr marL="12700" marR="5080" indent="-635">
              <a:lnSpc>
                <a:spcPct val="143200"/>
              </a:lnSpc>
              <a:spcBef>
                <a:spcPts val="100"/>
              </a:spcBef>
            </a:pPr>
            <a:r>
              <a:rPr sz="3200" dirty="0">
                <a:solidFill>
                  <a:srgbClr val="002F8C"/>
                </a:solidFill>
              </a:rPr>
              <a:t>A </a:t>
            </a:r>
            <a:r>
              <a:rPr sz="3200" spc="-5" dirty="0">
                <a:solidFill>
                  <a:srgbClr val="002F8C"/>
                </a:solidFill>
              </a:rPr>
              <a:t>questo punto </a:t>
            </a:r>
            <a:r>
              <a:rPr sz="3200" dirty="0">
                <a:solidFill>
                  <a:srgbClr val="002F8C"/>
                </a:solidFill>
              </a:rPr>
              <a:t>bisogna </a:t>
            </a:r>
            <a:r>
              <a:rPr sz="3200" spc="-875" dirty="0">
                <a:solidFill>
                  <a:srgbClr val="002F8C"/>
                </a:solidFill>
              </a:rPr>
              <a:t> </a:t>
            </a:r>
            <a:r>
              <a:rPr sz="3200" dirty="0">
                <a:solidFill>
                  <a:srgbClr val="002F8C"/>
                </a:solidFill>
              </a:rPr>
              <a:t>procedere</a:t>
            </a:r>
            <a:r>
              <a:rPr sz="3200" spc="-50" dirty="0">
                <a:solidFill>
                  <a:srgbClr val="002F8C"/>
                </a:solidFill>
              </a:rPr>
              <a:t> </a:t>
            </a:r>
            <a:r>
              <a:rPr sz="3200" dirty="0">
                <a:solidFill>
                  <a:srgbClr val="002F8C"/>
                </a:solidFill>
              </a:rPr>
              <a:t>con</a:t>
            </a:r>
            <a:r>
              <a:rPr sz="3200" spc="-50" dirty="0">
                <a:solidFill>
                  <a:srgbClr val="002F8C"/>
                </a:solidFill>
              </a:rPr>
              <a:t> </a:t>
            </a:r>
            <a:r>
              <a:rPr sz="3200" dirty="0">
                <a:solidFill>
                  <a:srgbClr val="002F8C"/>
                </a:solidFill>
              </a:rPr>
              <a:t>ordine….</a:t>
            </a:r>
            <a:endParaRPr sz="3200"/>
          </a:p>
        </p:txBody>
      </p:sp>
      <p:sp>
        <p:nvSpPr>
          <p:cNvPr id="3" name="object 3"/>
          <p:cNvSpPr txBox="1"/>
          <p:nvPr/>
        </p:nvSpPr>
        <p:spPr>
          <a:xfrm>
            <a:off x="865187" y="1475383"/>
            <a:ext cx="1790064" cy="513080"/>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F27B0E"/>
                </a:solidFill>
                <a:latin typeface="Arial"/>
                <a:cs typeface="Arial"/>
              </a:rPr>
              <a:t>A</a:t>
            </a:r>
            <a:r>
              <a:rPr sz="3200" b="1" spc="-175" dirty="0">
                <a:solidFill>
                  <a:srgbClr val="F27B0E"/>
                </a:solidFill>
                <a:latin typeface="Arial"/>
                <a:cs typeface="Arial"/>
              </a:rPr>
              <a:t> </a:t>
            </a:r>
            <a:r>
              <a:rPr sz="2400" b="1" dirty="0">
                <a:solidFill>
                  <a:srgbClr val="002F8C"/>
                </a:solidFill>
                <a:latin typeface="Arial"/>
                <a:cs typeface="Arial"/>
              </a:rPr>
              <a:t>=</a:t>
            </a:r>
            <a:r>
              <a:rPr sz="2400" b="1" spc="-110" dirty="0">
                <a:solidFill>
                  <a:srgbClr val="002F8C"/>
                </a:solidFill>
                <a:latin typeface="Arial"/>
                <a:cs typeface="Arial"/>
              </a:rPr>
              <a:t> </a:t>
            </a:r>
            <a:r>
              <a:rPr sz="2400" b="1" dirty="0">
                <a:solidFill>
                  <a:srgbClr val="002F8C"/>
                </a:solidFill>
                <a:latin typeface="Arial"/>
                <a:cs typeface="Arial"/>
              </a:rPr>
              <a:t>airways</a:t>
            </a:r>
            <a:endParaRPr sz="2400">
              <a:latin typeface="Arial"/>
              <a:cs typeface="Arial"/>
            </a:endParaRPr>
          </a:p>
        </p:txBody>
      </p:sp>
      <p:sp>
        <p:nvSpPr>
          <p:cNvPr id="4" name="object 4"/>
          <p:cNvSpPr txBox="1"/>
          <p:nvPr/>
        </p:nvSpPr>
        <p:spPr>
          <a:xfrm>
            <a:off x="788987" y="3165797"/>
            <a:ext cx="2032635" cy="452120"/>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F27B0E"/>
                </a:solidFill>
                <a:latin typeface="Arial"/>
                <a:cs typeface="Arial"/>
              </a:rPr>
              <a:t>B</a:t>
            </a:r>
            <a:r>
              <a:rPr sz="2800" b="1" spc="-40" dirty="0">
                <a:solidFill>
                  <a:srgbClr val="F27B0E"/>
                </a:solidFill>
                <a:latin typeface="Arial"/>
                <a:cs typeface="Arial"/>
              </a:rPr>
              <a:t> </a:t>
            </a:r>
            <a:r>
              <a:rPr sz="2400" b="1" dirty="0">
                <a:solidFill>
                  <a:srgbClr val="002F8C"/>
                </a:solidFill>
                <a:latin typeface="Arial"/>
                <a:cs typeface="Arial"/>
              </a:rPr>
              <a:t>=</a:t>
            </a:r>
            <a:r>
              <a:rPr sz="2400" b="1" spc="-30" dirty="0">
                <a:solidFill>
                  <a:srgbClr val="002F8C"/>
                </a:solidFill>
                <a:latin typeface="Arial"/>
                <a:cs typeface="Arial"/>
              </a:rPr>
              <a:t> </a:t>
            </a:r>
            <a:r>
              <a:rPr sz="2400" b="1" spc="-5" dirty="0">
                <a:solidFill>
                  <a:srgbClr val="002F8C"/>
                </a:solidFill>
                <a:latin typeface="Arial"/>
                <a:cs typeface="Arial"/>
              </a:rPr>
              <a:t>breathing</a:t>
            </a:r>
            <a:endParaRPr sz="2400">
              <a:latin typeface="Arial"/>
              <a:cs typeface="Arial"/>
            </a:endParaRPr>
          </a:p>
        </p:txBody>
      </p:sp>
      <p:sp>
        <p:nvSpPr>
          <p:cNvPr id="5" name="object 5"/>
          <p:cNvSpPr txBox="1"/>
          <p:nvPr/>
        </p:nvSpPr>
        <p:spPr>
          <a:xfrm>
            <a:off x="788987" y="4980309"/>
            <a:ext cx="2185035" cy="452120"/>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F27B0E"/>
                </a:solidFill>
                <a:latin typeface="Arial"/>
                <a:cs typeface="Arial"/>
              </a:rPr>
              <a:t>C</a:t>
            </a:r>
            <a:r>
              <a:rPr sz="2800" b="1" spc="-35" dirty="0">
                <a:solidFill>
                  <a:srgbClr val="F27B0E"/>
                </a:solidFill>
                <a:latin typeface="Arial"/>
                <a:cs typeface="Arial"/>
              </a:rPr>
              <a:t> </a:t>
            </a:r>
            <a:r>
              <a:rPr sz="2400" b="1" dirty="0">
                <a:solidFill>
                  <a:srgbClr val="002F8C"/>
                </a:solidFill>
                <a:latin typeface="Arial"/>
                <a:cs typeface="Arial"/>
              </a:rPr>
              <a:t>=</a:t>
            </a:r>
            <a:r>
              <a:rPr sz="2400" b="1" spc="-30" dirty="0">
                <a:solidFill>
                  <a:srgbClr val="002F8C"/>
                </a:solidFill>
                <a:latin typeface="Arial"/>
                <a:cs typeface="Arial"/>
              </a:rPr>
              <a:t> </a:t>
            </a:r>
            <a:r>
              <a:rPr sz="2400" b="1" spc="-5" dirty="0">
                <a:solidFill>
                  <a:srgbClr val="002F8C"/>
                </a:solidFill>
                <a:latin typeface="Arial"/>
                <a:cs typeface="Arial"/>
              </a:rPr>
              <a:t>circulation</a:t>
            </a:r>
            <a:endParaRPr sz="2400">
              <a:latin typeface="Arial"/>
              <a:cs typeface="Arial"/>
            </a:endParaRPr>
          </a:p>
        </p:txBody>
      </p:sp>
      <p:grpSp>
        <p:nvGrpSpPr>
          <p:cNvPr id="6" name="object 6"/>
          <p:cNvGrpSpPr/>
          <p:nvPr/>
        </p:nvGrpSpPr>
        <p:grpSpPr>
          <a:xfrm>
            <a:off x="3271837" y="1595437"/>
            <a:ext cx="1533525" cy="495300"/>
            <a:chOff x="3271837" y="1595437"/>
            <a:chExt cx="1533525" cy="495300"/>
          </a:xfrm>
        </p:grpSpPr>
        <p:sp>
          <p:nvSpPr>
            <p:cNvPr id="7" name="object 7"/>
            <p:cNvSpPr/>
            <p:nvPr/>
          </p:nvSpPr>
          <p:spPr>
            <a:xfrm>
              <a:off x="3276600" y="1600200"/>
              <a:ext cx="1524000" cy="485775"/>
            </a:xfrm>
            <a:custGeom>
              <a:avLst/>
              <a:gdLst/>
              <a:ahLst/>
              <a:cxnLst/>
              <a:rect l="l" t="t" r="r" b="b"/>
              <a:pathLst>
                <a:path w="1524000" h="485775">
                  <a:moveTo>
                    <a:pt x="1143000" y="0"/>
                  </a:moveTo>
                  <a:lnTo>
                    <a:pt x="1143000" y="121443"/>
                  </a:lnTo>
                  <a:lnTo>
                    <a:pt x="0" y="121443"/>
                  </a:lnTo>
                  <a:lnTo>
                    <a:pt x="0" y="364331"/>
                  </a:lnTo>
                  <a:lnTo>
                    <a:pt x="1143000" y="364331"/>
                  </a:lnTo>
                  <a:lnTo>
                    <a:pt x="1143000" y="485775"/>
                  </a:lnTo>
                  <a:lnTo>
                    <a:pt x="1524000" y="242887"/>
                  </a:lnTo>
                  <a:lnTo>
                    <a:pt x="1143000" y="0"/>
                  </a:lnTo>
                  <a:close/>
                </a:path>
              </a:pathLst>
            </a:custGeom>
            <a:solidFill>
              <a:srgbClr val="F27B0E"/>
            </a:solidFill>
          </p:spPr>
          <p:txBody>
            <a:bodyPr wrap="square" lIns="0" tIns="0" rIns="0" bIns="0" rtlCol="0"/>
            <a:lstStyle/>
            <a:p>
              <a:endParaRPr/>
            </a:p>
          </p:txBody>
        </p:sp>
        <p:sp>
          <p:nvSpPr>
            <p:cNvPr id="8" name="object 8"/>
            <p:cNvSpPr/>
            <p:nvPr/>
          </p:nvSpPr>
          <p:spPr>
            <a:xfrm>
              <a:off x="3276600" y="1600200"/>
              <a:ext cx="1524000" cy="485775"/>
            </a:xfrm>
            <a:custGeom>
              <a:avLst/>
              <a:gdLst/>
              <a:ahLst/>
              <a:cxnLst/>
              <a:rect l="l" t="t" r="r" b="b"/>
              <a:pathLst>
                <a:path w="1524000" h="485775">
                  <a:moveTo>
                    <a:pt x="1143000" y="364331"/>
                  </a:moveTo>
                  <a:lnTo>
                    <a:pt x="1143000" y="485775"/>
                  </a:lnTo>
                  <a:lnTo>
                    <a:pt x="1524000" y="242887"/>
                  </a:lnTo>
                  <a:lnTo>
                    <a:pt x="1143000" y="0"/>
                  </a:lnTo>
                  <a:lnTo>
                    <a:pt x="1143000" y="121443"/>
                  </a:lnTo>
                  <a:lnTo>
                    <a:pt x="0" y="121443"/>
                  </a:lnTo>
                  <a:lnTo>
                    <a:pt x="0" y="364331"/>
                  </a:lnTo>
                  <a:lnTo>
                    <a:pt x="1143000" y="364331"/>
                  </a:lnTo>
                  <a:close/>
                </a:path>
              </a:pathLst>
            </a:custGeom>
            <a:ln w="9525">
              <a:solidFill>
                <a:srgbClr val="000000"/>
              </a:solidFill>
            </a:ln>
          </p:spPr>
          <p:txBody>
            <a:bodyPr wrap="square" lIns="0" tIns="0" rIns="0" bIns="0" rtlCol="0"/>
            <a:lstStyle/>
            <a:p>
              <a:endParaRPr/>
            </a:p>
          </p:txBody>
        </p:sp>
      </p:grpSp>
      <p:grpSp>
        <p:nvGrpSpPr>
          <p:cNvPr id="9" name="object 9"/>
          <p:cNvGrpSpPr/>
          <p:nvPr/>
        </p:nvGrpSpPr>
        <p:grpSpPr>
          <a:xfrm>
            <a:off x="3271837" y="3195637"/>
            <a:ext cx="1533525" cy="495300"/>
            <a:chOff x="3271837" y="3195637"/>
            <a:chExt cx="1533525" cy="495300"/>
          </a:xfrm>
        </p:grpSpPr>
        <p:sp>
          <p:nvSpPr>
            <p:cNvPr id="10" name="object 10"/>
            <p:cNvSpPr/>
            <p:nvPr/>
          </p:nvSpPr>
          <p:spPr>
            <a:xfrm>
              <a:off x="3276600" y="3200400"/>
              <a:ext cx="1524000" cy="485775"/>
            </a:xfrm>
            <a:custGeom>
              <a:avLst/>
              <a:gdLst/>
              <a:ahLst/>
              <a:cxnLst/>
              <a:rect l="l" t="t" r="r" b="b"/>
              <a:pathLst>
                <a:path w="1524000" h="485775">
                  <a:moveTo>
                    <a:pt x="1143000" y="0"/>
                  </a:moveTo>
                  <a:lnTo>
                    <a:pt x="1143000" y="121443"/>
                  </a:lnTo>
                  <a:lnTo>
                    <a:pt x="0" y="121443"/>
                  </a:lnTo>
                  <a:lnTo>
                    <a:pt x="0" y="364331"/>
                  </a:lnTo>
                  <a:lnTo>
                    <a:pt x="1143000" y="364331"/>
                  </a:lnTo>
                  <a:lnTo>
                    <a:pt x="1143000" y="485775"/>
                  </a:lnTo>
                  <a:lnTo>
                    <a:pt x="1524000" y="242887"/>
                  </a:lnTo>
                  <a:lnTo>
                    <a:pt x="1143000" y="0"/>
                  </a:lnTo>
                  <a:close/>
                </a:path>
              </a:pathLst>
            </a:custGeom>
            <a:solidFill>
              <a:srgbClr val="F27B0E"/>
            </a:solidFill>
          </p:spPr>
          <p:txBody>
            <a:bodyPr wrap="square" lIns="0" tIns="0" rIns="0" bIns="0" rtlCol="0"/>
            <a:lstStyle/>
            <a:p>
              <a:endParaRPr/>
            </a:p>
          </p:txBody>
        </p:sp>
        <p:sp>
          <p:nvSpPr>
            <p:cNvPr id="11" name="object 11"/>
            <p:cNvSpPr/>
            <p:nvPr/>
          </p:nvSpPr>
          <p:spPr>
            <a:xfrm>
              <a:off x="3276600" y="3200400"/>
              <a:ext cx="1524000" cy="485775"/>
            </a:xfrm>
            <a:custGeom>
              <a:avLst/>
              <a:gdLst/>
              <a:ahLst/>
              <a:cxnLst/>
              <a:rect l="l" t="t" r="r" b="b"/>
              <a:pathLst>
                <a:path w="1524000" h="485775">
                  <a:moveTo>
                    <a:pt x="1143000" y="364331"/>
                  </a:moveTo>
                  <a:lnTo>
                    <a:pt x="1143000" y="485775"/>
                  </a:lnTo>
                  <a:lnTo>
                    <a:pt x="1524000" y="242887"/>
                  </a:lnTo>
                  <a:lnTo>
                    <a:pt x="1143000" y="0"/>
                  </a:lnTo>
                  <a:lnTo>
                    <a:pt x="1143000" y="121443"/>
                  </a:lnTo>
                  <a:lnTo>
                    <a:pt x="0" y="121443"/>
                  </a:lnTo>
                  <a:lnTo>
                    <a:pt x="0" y="364331"/>
                  </a:lnTo>
                  <a:lnTo>
                    <a:pt x="1143000" y="364331"/>
                  </a:lnTo>
                  <a:close/>
                </a:path>
              </a:pathLst>
            </a:custGeom>
            <a:ln w="9525">
              <a:solidFill>
                <a:srgbClr val="000000"/>
              </a:solidFill>
            </a:ln>
          </p:spPr>
          <p:txBody>
            <a:bodyPr wrap="square" lIns="0" tIns="0" rIns="0" bIns="0" rtlCol="0"/>
            <a:lstStyle/>
            <a:p>
              <a:endParaRPr/>
            </a:p>
          </p:txBody>
        </p:sp>
      </p:grpSp>
      <p:grpSp>
        <p:nvGrpSpPr>
          <p:cNvPr id="12" name="object 12"/>
          <p:cNvGrpSpPr/>
          <p:nvPr/>
        </p:nvGrpSpPr>
        <p:grpSpPr>
          <a:xfrm>
            <a:off x="3271837" y="5024437"/>
            <a:ext cx="1533525" cy="495300"/>
            <a:chOff x="3271837" y="5024437"/>
            <a:chExt cx="1533525" cy="495300"/>
          </a:xfrm>
        </p:grpSpPr>
        <p:sp>
          <p:nvSpPr>
            <p:cNvPr id="13" name="object 13"/>
            <p:cNvSpPr/>
            <p:nvPr/>
          </p:nvSpPr>
          <p:spPr>
            <a:xfrm>
              <a:off x="3276600" y="5029200"/>
              <a:ext cx="1524000" cy="485775"/>
            </a:xfrm>
            <a:custGeom>
              <a:avLst/>
              <a:gdLst/>
              <a:ahLst/>
              <a:cxnLst/>
              <a:rect l="l" t="t" r="r" b="b"/>
              <a:pathLst>
                <a:path w="1524000" h="485775">
                  <a:moveTo>
                    <a:pt x="1143000" y="0"/>
                  </a:moveTo>
                  <a:lnTo>
                    <a:pt x="1143000" y="121443"/>
                  </a:lnTo>
                  <a:lnTo>
                    <a:pt x="0" y="121443"/>
                  </a:lnTo>
                  <a:lnTo>
                    <a:pt x="0" y="364331"/>
                  </a:lnTo>
                  <a:lnTo>
                    <a:pt x="1143000" y="364331"/>
                  </a:lnTo>
                  <a:lnTo>
                    <a:pt x="1143000" y="485775"/>
                  </a:lnTo>
                  <a:lnTo>
                    <a:pt x="1524000" y="242887"/>
                  </a:lnTo>
                  <a:lnTo>
                    <a:pt x="1143000" y="0"/>
                  </a:lnTo>
                  <a:close/>
                </a:path>
              </a:pathLst>
            </a:custGeom>
            <a:solidFill>
              <a:srgbClr val="F27B0E"/>
            </a:solidFill>
          </p:spPr>
          <p:txBody>
            <a:bodyPr wrap="square" lIns="0" tIns="0" rIns="0" bIns="0" rtlCol="0"/>
            <a:lstStyle/>
            <a:p>
              <a:endParaRPr/>
            </a:p>
          </p:txBody>
        </p:sp>
        <p:sp>
          <p:nvSpPr>
            <p:cNvPr id="14" name="object 14"/>
            <p:cNvSpPr/>
            <p:nvPr/>
          </p:nvSpPr>
          <p:spPr>
            <a:xfrm>
              <a:off x="3276600" y="5029200"/>
              <a:ext cx="1524000" cy="485775"/>
            </a:xfrm>
            <a:custGeom>
              <a:avLst/>
              <a:gdLst/>
              <a:ahLst/>
              <a:cxnLst/>
              <a:rect l="l" t="t" r="r" b="b"/>
              <a:pathLst>
                <a:path w="1524000" h="485775">
                  <a:moveTo>
                    <a:pt x="1143000" y="364331"/>
                  </a:moveTo>
                  <a:lnTo>
                    <a:pt x="1143000" y="485775"/>
                  </a:lnTo>
                  <a:lnTo>
                    <a:pt x="1524000" y="242887"/>
                  </a:lnTo>
                  <a:lnTo>
                    <a:pt x="1143000" y="0"/>
                  </a:lnTo>
                  <a:lnTo>
                    <a:pt x="1143000" y="121443"/>
                  </a:lnTo>
                  <a:lnTo>
                    <a:pt x="0" y="121443"/>
                  </a:lnTo>
                  <a:lnTo>
                    <a:pt x="0" y="364331"/>
                  </a:lnTo>
                  <a:lnTo>
                    <a:pt x="1143000" y="364331"/>
                  </a:lnTo>
                  <a:close/>
                </a:path>
              </a:pathLst>
            </a:custGeom>
            <a:ln w="9525">
              <a:solidFill>
                <a:srgbClr val="000000"/>
              </a:solidFill>
            </a:ln>
          </p:spPr>
          <p:txBody>
            <a:bodyPr wrap="square" lIns="0" tIns="0" rIns="0" bIns="0" rtlCol="0"/>
            <a:lstStyle/>
            <a:p>
              <a:endParaRPr/>
            </a:p>
          </p:txBody>
        </p:sp>
      </p:grpSp>
      <p:graphicFrame>
        <p:nvGraphicFramePr>
          <p:cNvPr id="15" name="object 15"/>
          <p:cNvGraphicFramePr>
            <a:graphicFrameLocks noGrp="1"/>
          </p:cNvGraphicFramePr>
          <p:nvPr>
            <p:extLst>
              <p:ext uri="{D42A27DB-BD31-4B8C-83A1-F6EECF244321}">
                <p14:modId xmlns:p14="http://schemas.microsoft.com/office/powerpoint/2010/main" val="2394688442"/>
              </p:ext>
            </p:extLst>
          </p:nvPr>
        </p:nvGraphicFramePr>
        <p:xfrm>
          <a:off x="4811726" y="1304215"/>
          <a:ext cx="4130675" cy="4686997"/>
        </p:xfrm>
        <a:graphic>
          <a:graphicData uri="http://schemas.openxmlformats.org/drawingml/2006/table">
            <a:tbl>
              <a:tblPr firstRow="1" bandRow="1">
                <a:tableStyleId>{2D5ABB26-0587-4C30-8999-92F81FD0307C}</a:tableStyleId>
              </a:tblPr>
              <a:tblGrid>
                <a:gridCol w="4130675">
                  <a:extLst>
                    <a:ext uri="{9D8B030D-6E8A-4147-A177-3AD203B41FA5}">
                      <a16:colId xmlns:a16="http://schemas.microsoft.com/office/drawing/2014/main" val="20000"/>
                    </a:ext>
                  </a:extLst>
                </a:gridCol>
              </a:tblGrid>
              <a:tr h="1156273">
                <a:tc>
                  <a:txBody>
                    <a:bodyPr/>
                    <a:lstStyle/>
                    <a:p>
                      <a:pPr marL="455930" marR="411480" indent="-635" algn="ctr">
                        <a:lnSpc>
                          <a:spcPts val="2600"/>
                        </a:lnSpc>
                        <a:spcBef>
                          <a:spcPts val="1810"/>
                        </a:spcBef>
                      </a:pPr>
                      <a:r>
                        <a:rPr sz="2200" b="1" spc="-5" dirty="0">
                          <a:solidFill>
                            <a:srgbClr val="002F8C"/>
                          </a:solidFill>
                          <a:latin typeface="Arial"/>
                          <a:cs typeface="Arial"/>
                        </a:rPr>
                        <a:t>controllare </a:t>
                      </a:r>
                      <a:r>
                        <a:rPr sz="2200" b="1" dirty="0">
                          <a:solidFill>
                            <a:srgbClr val="002F8C"/>
                          </a:solidFill>
                          <a:latin typeface="Arial"/>
                          <a:cs typeface="Arial"/>
                        </a:rPr>
                        <a:t>e </a:t>
                      </a:r>
                      <a:r>
                        <a:rPr sz="2200" b="1" spc="5" dirty="0">
                          <a:solidFill>
                            <a:srgbClr val="002F8C"/>
                          </a:solidFill>
                          <a:latin typeface="Arial"/>
                          <a:cs typeface="Arial"/>
                        </a:rPr>
                        <a:t> </a:t>
                      </a:r>
                      <a:r>
                        <a:rPr sz="2200" b="1" spc="-5" dirty="0">
                          <a:solidFill>
                            <a:srgbClr val="002F8C"/>
                          </a:solidFill>
                          <a:latin typeface="Arial"/>
                          <a:cs typeface="Arial"/>
                        </a:rPr>
                        <a:t>assicurare la pervietà </a:t>
                      </a:r>
                      <a:r>
                        <a:rPr sz="2200" b="1" spc="-600" dirty="0">
                          <a:solidFill>
                            <a:srgbClr val="002F8C"/>
                          </a:solidFill>
                          <a:latin typeface="Arial"/>
                          <a:cs typeface="Arial"/>
                        </a:rPr>
                        <a:t> </a:t>
                      </a:r>
                      <a:r>
                        <a:rPr sz="2200" b="1" dirty="0">
                          <a:solidFill>
                            <a:srgbClr val="002F8C"/>
                          </a:solidFill>
                          <a:latin typeface="Arial"/>
                          <a:cs typeface="Arial"/>
                        </a:rPr>
                        <a:t>delle</a:t>
                      </a:r>
                      <a:r>
                        <a:rPr sz="2200" b="1" spc="-10" dirty="0">
                          <a:solidFill>
                            <a:srgbClr val="002F8C"/>
                          </a:solidFill>
                          <a:latin typeface="Arial"/>
                          <a:cs typeface="Arial"/>
                        </a:rPr>
                        <a:t> </a:t>
                      </a:r>
                      <a:r>
                        <a:rPr sz="2200" b="1" spc="-5" dirty="0">
                          <a:solidFill>
                            <a:srgbClr val="002F8C"/>
                          </a:solidFill>
                          <a:latin typeface="Arial"/>
                          <a:cs typeface="Arial"/>
                        </a:rPr>
                        <a:t>vie</a:t>
                      </a:r>
                      <a:r>
                        <a:rPr sz="2200" b="1" spc="-10" dirty="0">
                          <a:solidFill>
                            <a:srgbClr val="002F8C"/>
                          </a:solidFill>
                          <a:latin typeface="Arial"/>
                          <a:cs typeface="Arial"/>
                        </a:rPr>
                        <a:t> </a:t>
                      </a:r>
                      <a:r>
                        <a:rPr sz="2200" b="1" spc="-5" dirty="0">
                          <a:solidFill>
                            <a:srgbClr val="002F8C"/>
                          </a:solidFill>
                          <a:latin typeface="Arial"/>
                          <a:cs typeface="Arial"/>
                        </a:rPr>
                        <a:t>aeree;</a:t>
                      </a:r>
                      <a:endParaRPr sz="2200" dirty="0">
                        <a:latin typeface="Arial"/>
                        <a:cs typeface="Arial"/>
                      </a:endParaRPr>
                    </a:p>
                  </a:txBody>
                  <a:tcPr marL="0" marR="0" marT="22987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CFFFF"/>
                    </a:solidFill>
                  </a:tcPr>
                </a:tc>
                <a:extLst>
                  <a:ext uri="{0D108BD9-81ED-4DB2-BD59-A6C34878D82A}">
                    <a16:rowId xmlns:a16="http://schemas.microsoft.com/office/drawing/2014/main" val="10000"/>
                  </a:ext>
                </a:extLst>
              </a:tr>
              <a:tr h="1385482">
                <a:tc>
                  <a:txBody>
                    <a:bodyPr/>
                    <a:lstStyle/>
                    <a:p>
                      <a:pPr marL="534035" marR="489584" indent="-635" algn="ctr">
                        <a:lnSpc>
                          <a:spcPts val="2600"/>
                        </a:lnSpc>
                        <a:spcBef>
                          <a:spcPts val="1115"/>
                        </a:spcBef>
                      </a:pPr>
                      <a:r>
                        <a:rPr sz="2200" b="1" spc="-5" dirty="0">
                          <a:solidFill>
                            <a:srgbClr val="002F8C"/>
                          </a:solidFill>
                          <a:latin typeface="Arial"/>
                          <a:cs typeface="Arial"/>
                        </a:rPr>
                        <a:t>controllare </a:t>
                      </a:r>
                      <a:r>
                        <a:rPr sz="2200" b="1" dirty="0">
                          <a:solidFill>
                            <a:srgbClr val="002F8C"/>
                          </a:solidFill>
                          <a:latin typeface="Arial"/>
                          <a:cs typeface="Arial"/>
                        </a:rPr>
                        <a:t>se </a:t>
                      </a:r>
                      <a:r>
                        <a:rPr sz="2200" b="1" spc="-5" dirty="0">
                          <a:solidFill>
                            <a:srgbClr val="002F8C"/>
                          </a:solidFill>
                          <a:latin typeface="Arial"/>
                          <a:cs typeface="Arial"/>
                        </a:rPr>
                        <a:t>c’è </a:t>
                      </a:r>
                      <a:r>
                        <a:rPr sz="2200" b="1" dirty="0">
                          <a:solidFill>
                            <a:srgbClr val="002F8C"/>
                          </a:solidFill>
                          <a:latin typeface="Arial"/>
                          <a:cs typeface="Arial"/>
                        </a:rPr>
                        <a:t> </a:t>
                      </a:r>
                      <a:r>
                        <a:rPr sz="2200" b="1" spc="-5" dirty="0" err="1">
                          <a:solidFill>
                            <a:srgbClr val="002F8C"/>
                          </a:solidFill>
                          <a:latin typeface="Arial"/>
                          <a:cs typeface="Arial"/>
                        </a:rPr>
                        <a:t>respiro</a:t>
                      </a:r>
                      <a:r>
                        <a:rPr sz="2200" b="1" spc="-5" dirty="0">
                          <a:solidFill>
                            <a:srgbClr val="002F8C"/>
                          </a:solidFill>
                          <a:latin typeface="Arial"/>
                          <a:cs typeface="Arial"/>
                        </a:rPr>
                        <a:t> </a:t>
                      </a:r>
                      <a:r>
                        <a:rPr sz="2200" b="1" spc="-5" dirty="0" err="1">
                          <a:solidFill>
                            <a:srgbClr val="002F8C"/>
                          </a:solidFill>
                          <a:latin typeface="Arial"/>
                          <a:cs typeface="Arial"/>
                        </a:rPr>
                        <a:t>spontaneo</a:t>
                      </a:r>
                      <a:r>
                        <a:rPr sz="2200" b="1" spc="-5" dirty="0">
                          <a:solidFill>
                            <a:srgbClr val="002F8C"/>
                          </a:solidFill>
                          <a:latin typeface="Arial"/>
                          <a:cs typeface="Arial"/>
                        </a:rPr>
                        <a:t>;</a:t>
                      </a:r>
                      <a:endParaRPr sz="2200" dirty="0">
                        <a:latin typeface="Arial"/>
                        <a:cs typeface="Arial"/>
                      </a:endParaRPr>
                    </a:p>
                  </a:txBody>
                  <a:tcPr marL="0" marR="0" marT="1416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CFFFF"/>
                    </a:solidFill>
                  </a:tcPr>
                </a:tc>
                <a:extLst>
                  <a:ext uri="{0D108BD9-81ED-4DB2-BD59-A6C34878D82A}">
                    <a16:rowId xmlns:a16="http://schemas.microsoft.com/office/drawing/2014/main" val="10001"/>
                  </a:ext>
                </a:extLst>
              </a:tr>
              <a:tr h="2081045">
                <a:tc>
                  <a:txBody>
                    <a:bodyPr/>
                    <a:lstStyle/>
                    <a:p>
                      <a:pPr marL="285750" marR="241300" algn="ctr">
                        <a:lnSpc>
                          <a:spcPts val="2600"/>
                        </a:lnSpc>
                        <a:spcBef>
                          <a:spcPts val="915"/>
                        </a:spcBef>
                      </a:pPr>
                      <a:r>
                        <a:rPr sz="2200" b="1" spc="-5" dirty="0">
                          <a:solidFill>
                            <a:srgbClr val="002F8C"/>
                          </a:solidFill>
                          <a:latin typeface="Arial"/>
                          <a:cs typeface="Arial"/>
                        </a:rPr>
                        <a:t>controllare</a:t>
                      </a:r>
                      <a:r>
                        <a:rPr sz="2200" b="1" dirty="0">
                          <a:solidFill>
                            <a:srgbClr val="002F8C"/>
                          </a:solidFill>
                          <a:latin typeface="Arial"/>
                          <a:cs typeface="Arial"/>
                        </a:rPr>
                        <a:t> se</a:t>
                      </a:r>
                      <a:r>
                        <a:rPr sz="2200" b="1" spc="610" dirty="0">
                          <a:solidFill>
                            <a:srgbClr val="002F8C"/>
                          </a:solidFill>
                          <a:latin typeface="Arial"/>
                          <a:cs typeface="Arial"/>
                        </a:rPr>
                        <a:t> </a:t>
                      </a:r>
                      <a:r>
                        <a:rPr sz="2200" b="1" spc="-5" dirty="0">
                          <a:solidFill>
                            <a:srgbClr val="002F8C"/>
                          </a:solidFill>
                          <a:latin typeface="Arial"/>
                          <a:cs typeface="Arial"/>
                        </a:rPr>
                        <a:t>c’è </a:t>
                      </a:r>
                      <a:r>
                        <a:rPr sz="2200" b="1" dirty="0">
                          <a:solidFill>
                            <a:srgbClr val="002F8C"/>
                          </a:solidFill>
                          <a:latin typeface="Arial"/>
                          <a:cs typeface="Arial"/>
                        </a:rPr>
                        <a:t> </a:t>
                      </a:r>
                      <a:r>
                        <a:rPr sz="2200" b="1" spc="-5" dirty="0">
                          <a:solidFill>
                            <a:srgbClr val="002F8C"/>
                          </a:solidFill>
                          <a:latin typeface="Arial"/>
                          <a:cs typeface="Arial"/>
                        </a:rPr>
                        <a:t>battito cardiaco </a:t>
                      </a:r>
                      <a:r>
                        <a:rPr sz="2200" b="1" dirty="0">
                          <a:solidFill>
                            <a:srgbClr val="002F8C"/>
                          </a:solidFill>
                          <a:latin typeface="Arial"/>
                          <a:cs typeface="Arial"/>
                        </a:rPr>
                        <a:t> </a:t>
                      </a:r>
                      <a:r>
                        <a:rPr sz="2200" b="1" spc="-5" dirty="0">
                          <a:solidFill>
                            <a:srgbClr val="002F8C"/>
                          </a:solidFill>
                          <a:latin typeface="Arial"/>
                          <a:cs typeface="Arial"/>
                        </a:rPr>
                        <a:t>spontaneo </a:t>
                      </a:r>
                      <a:r>
                        <a:rPr sz="2200" b="1" dirty="0">
                          <a:solidFill>
                            <a:srgbClr val="002F8C"/>
                          </a:solidFill>
                          <a:latin typeface="Arial"/>
                          <a:cs typeface="Arial"/>
                        </a:rPr>
                        <a:t>e </a:t>
                      </a:r>
                      <a:r>
                        <a:rPr sz="2200" b="1" spc="-5" dirty="0">
                          <a:solidFill>
                            <a:srgbClr val="002F8C"/>
                          </a:solidFill>
                          <a:latin typeface="Arial"/>
                          <a:cs typeface="Arial"/>
                        </a:rPr>
                        <a:t>assicurare </a:t>
                      </a:r>
                      <a:r>
                        <a:rPr sz="2200" b="1" dirty="0">
                          <a:solidFill>
                            <a:srgbClr val="002F8C"/>
                          </a:solidFill>
                          <a:latin typeface="Arial"/>
                          <a:cs typeface="Arial"/>
                        </a:rPr>
                        <a:t> </a:t>
                      </a:r>
                      <a:r>
                        <a:rPr sz="2200" b="1" spc="-5" dirty="0">
                          <a:solidFill>
                            <a:srgbClr val="002F8C"/>
                          </a:solidFill>
                          <a:latin typeface="Arial"/>
                          <a:cs typeface="Arial"/>
                        </a:rPr>
                        <a:t>la circolazione corporea </a:t>
                      </a:r>
                      <a:r>
                        <a:rPr sz="2200" b="1" spc="-600" dirty="0">
                          <a:solidFill>
                            <a:srgbClr val="002F8C"/>
                          </a:solidFill>
                          <a:latin typeface="Arial"/>
                          <a:cs typeface="Arial"/>
                        </a:rPr>
                        <a:t> </a:t>
                      </a:r>
                      <a:r>
                        <a:rPr sz="2200" b="1" dirty="0">
                          <a:solidFill>
                            <a:srgbClr val="002F8C"/>
                          </a:solidFill>
                          <a:latin typeface="Arial"/>
                          <a:cs typeface="Arial"/>
                        </a:rPr>
                        <a:t>del</a:t>
                      </a:r>
                      <a:r>
                        <a:rPr sz="2200" b="1" spc="-5" dirty="0">
                          <a:solidFill>
                            <a:srgbClr val="002F8C"/>
                          </a:solidFill>
                          <a:latin typeface="Arial"/>
                          <a:cs typeface="Arial"/>
                        </a:rPr>
                        <a:t> sangue</a:t>
                      </a:r>
                      <a:endParaRPr sz="2200" dirty="0">
                        <a:latin typeface="Arial"/>
                        <a:cs typeface="Arial"/>
                      </a:endParaRPr>
                    </a:p>
                    <a:p>
                      <a:pPr marL="36195" algn="ctr">
                        <a:lnSpc>
                          <a:spcPts val="2520"/>
                        </a:lnSpc>
                      </a:pPr>
                      <a:r>
                        <a:rPr sz="2200" b="1" spc="-5" dirty="0">
                          <a:solidFill>
                            <a:srgbClr val="002F8C"/>
                          </a:solidFill>
                          <a:latin typeface="Arial"/>
                          <a:cs typeface="Arial"/>
                        </a:rPr>
                        <a:t>(massaggio</a:t>
                      </a:r>
                      <a:r>
                        <a:rPr sz="2200" b="1" spc="-20" dirty="0">
                          <a:solidFill>
                            <a:srgbClr val="002F8C"/>
                          </a:solidFill>
                          <a:latin typeface="Arial"/>
                          <a:cs typeface="Arial"/>
                        </a:rPr>
                        <a:t> </a:t>
                      </a:r>
                      <a:r>
                        <a:rPr sz="2200" b="1" spc="-5" dirty="0">
                          <a:solidFill>
                            <a:srgbClr val="002F8C"/>
                          </a:solidFill>
                          <a:latin typeface="Arial"/>
                          <a:cs typeface="Arial"/>
                        </a:rPr>
                        <a:t>cardiaco).</a:t>
                      </a:r>
                      <a:endParaRPr sz="2200" dirty="0">
                        <a:latin typeface="Arial"/>
                        <a:cs typeface="Arial"/>
                      </a:endParaRPr>
                    </a:p>
                  </a:txBody>
                  <a:tcPr marL="0" marR="0" marT="1162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CFFFF"/>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62125" y="1430833"/>
            <a:ext cx="4422140" cy="391160"/>
          </a:xfrm>
          <a:prstGeom prst="rect">
            <a:avLst/>
          </a:prstGeom>
        </p:spPr>
        <p:txBody>
          <a:bodyPr vert="horz" wrap="square" lIns="0" tIns="12700" rIns="0" bIns="0" rtlCol="0">
            <a:spAutoFit/>
          </a:bodyPr>
          <a:lstStyle/>
          <a:p>
            <a:pPr marL="12700">
              <a:lnSpc>
                <a:spcPct val="100000"/>
              </a:lnSpc>
              <a:spcBef>
                <a:spcPts val="100"/>
              </a:spcBef>
            </a:pPr>
            <a:r>
              <a:rPr sz="2400" b="1" u="heavy" spc="-5" dirty="0">
                <a:solidFill>
                  <a:srgbClr val="FF0000"/>
                </a:solidFill>
                <a:uFill>
                  <a:solidFill>
                    <a:srgbClr val="FF0000"/>
                  </a:solidFill>
                </a:uFill>
                <a:latin typeface="Times New Roman"/>
                <a:cs typeface="Times New Roman"/>
              </a:rPr>
              <a:t>P</a:t>
            </a:r>
            <a:r>
              <a:rPr sz="2400" b="1" u="heavy" dirty="0">
                <a:solidFill>
                  <a:srgbClr val="FF0000"/>
                </a:solidFill>
                <a:uFill>
                  <a:solidFill>
                    <a:srgbClr val="FF0000"/>
                  </a:solidFill>
                </a:uFill>
                <a:latin typeface="Times New Roman"/>
                <a:cs typeface="Times New Roman"/>
              </a:rPr>
              <a:t>E</a:t>
            </a:r>
            <a:r>
              <a:rPr sz="2400" b="1" u="heavy" spc="-85" dirty="0">
                <a:solidFill>
                  <a:srgbClr val="FF0000"/>
                </a:solidFill>
                <a:uFill>
                  <a:solidFill>
                    <a:srgbClr val="FF0000"/>
                  </a:solidFill>
                </a:uFill>
                <a:latin typeface="Times New Roman"/>
                <a:cs typeface="Times New Roman"/>
              </a:rPr>
              <a:t>R</a:t>
            </a:r>
            <a:r>
              <a:rPr sz="2400" b="1" u="heavy" dirty="0">
                <a:solidFill>
                  <a:srgbClr val="FF0000"/>
                </a:solidFill>
                <a:uFill>
                  <a:solidFill>
                    <a:srgbClr val="FF0000"/>
                  </a:solidFill>
                </a:uFill>
                <a:latin typeface="Times New Roman"/>
                <a:cs typeface="Times New Roman"/>
              </a:rPr>
              <a:t>VIETÀ DELLE</a:t>
            </a:r>
            <a:r>
              <a:rPr sz="2400" b="1" u="heavy" spc="-45" dirty="0">
                <a:solidFill>
                  <a:srgbClr val="FF0000"/>
                </a:solidFill>
                <a:uFill>
                  <a:solidFill>
                    <a:srgbClr val="FF0000"/>
                  </a:solidFill>
                </a:uFill>
                <a:latin typeface="Times New Roman"/>
                <a:cs typeface="Times New Roman"/>
              </a:rPr>
              <a:t> </a:t>
            </a:r>
            <a:r>
              <a:rPr sz="2400" b="1" u="heavy" dirty="0">
                <a:solidFill>
                  <a:srgbClr val="FF0000"/>
                </a:solidFill>
                <a:uFill>
                  <a:solidFill>
                    <a:srgbClr val="FF0000"/>
                  </a:solidFill>
                </a:uFill>
                <a:latin typeface="Times New Roman"/>
                <a:cs typeface="Times New Roman"/>
              </a:rPr>
              <a:t>VIE</a:t>
            </a:r>
            <a:r>
              <a:rPr sz="2400" b="1" u="heavy" spc="-135" dirty="0">
                <a:solidFill>
                  <a:srgbClr val="FF0000"/>
                </a:solidFill>
                <a:uFill>
                  <a:solidFill>
                    <a:srgbClr val="FF0000"/>
                  </a:solidFill>
                </a:uFill>
                <a:latin typeface="Times New Roman"/>
                <a:cs typeface="Times New Roman"/>
              </a:rPr>
              <a:t> </a:t>
            </a:r>
            <a:r>
              <a:rPr sz="2400" b="1" u="heavy" dirty="0">
                <a:solidFill>
                  <a:srgbClr val="FF0000"/>
                </a:solidFill>
                <a:uFill>
                  <a:solidFill>
                    <a:srgbClr val="FF0000"/>
                  </a:solidFill>
                </a:uFill>
                <a:latin typeface="Times New Roman"/>
                <a:cs typeface="Times New Roman"/>
              </a:rPr>
              <a:t>AEREE</a:t>
            </a:r>
            <a:endParaRPr sz="2400">
              <a:latin typeface="Times New Roman"/>
              <a:cs typeface="Times New Roman"/>
            </a:endParaRPr>
          </a:p>
        </p:txBody>
      </p:sp>
      <p:grpSp>
        <p:nvGrpSpPr>
          <p:cNvPr id="3" name="object 3"/>
          <p:cNvGrpSpPr/>
          <p:nvPr/>
        </p:nvGrpSpPr>
        <p:grpSpPr>
          <a:xfrm>
            <a:off x="752475" y="2200275"/>
            <a:ext cx="7352030" cy="1882775"/>
            <a:chOff x="752475" y="2200275"/>
            <a:chExt cx="7352030" cy="1882775"/>
          </a:xfrm>
        </p:grpSpPr>
        <p:sp>
          <p:nvSpPr>
            <p:cNvPr id="4" name="object 4"/>
            <p:cNvSpPr/>
            <p:nvPr/>
          </p:nvSpPr>
          <p:spPr>
            <a:xfrm>
              <a:off x="757237" y="2211387"/>
              <a:ext cx="7342505" cy="1866900"/>
            </a:xfrm>
            <a:custGeom>
              <a:avLst/>
              <a:gdLst/>
              <a:ahLst/>
              <a:cxnLst/>
              <a:rect l="l" t="t" r="r" b="b"/>
              <a:pathLst>
                <a:path w="7342505" h="1866900">
                  <a:moveTo>
                    <a:pt x="4318790" y="1854199"/>
                  </a:moveTo>
                  <a:lnTo>
                    <a:pt x="3023397" y="1854199"/>
                  </a:lnTo>
                  <a:lnTo>
                    <a:pt x="3076971" y="1866899"/>
                  </a:lnTo>
                  <a:lnTo>
                    <a:pt x="4265216" y="1866899"/>
                  </a:lnTo>
                  <a:lnTo>
                    <a:pt x="4318790" y="1854199"/>
                  </a:lnTo>
                  <a:close/>
                </a:path>
                <a:path w="7342505" h="1866900">
                  <a:moveTo>
                    <a:pt x="4531850" y="1841499"/>
                  </a:moveTo>
                  <a:lnTo>
                    <a:pt x="2810336" y="1841499"/>
                  </a:lnTo>
                  <a:lnTo>
                    <a:pt x="2863397" y="1854199"/>
                  </a:lnTo>
                  <a:lnTo>
                    <a:pt x="4478790" y="1854199"/>
                  </a:lnTo>
                  <a:lnTo>
                    <a:pt x="4531850" y="1841499"/>
                  </a:lnTo>
                  <a:close/>
                </a:path>
                <a:path w="7342505" h="1866900">
                  <a:moveTo>
                    <a:pt x="4742479" y="1828799"/>
                  </a:moveTo>
                  <a:lnTo>
                    <a:pt x="2599708" y="1828799"/>
                  </a:lnTo>
                  <a:lnTo>
                    <a:pt x="2652103" y="1841499"/>
                  </a:lnTo>
                  <a:lnTo>
                    <a:pt x="4690083" y="1841499"/>
                  </a:lnTo>
                  <a:lnTo>
                    <a:pt x="4742479" y="1828799"/>
                  </a:lnTo>
                  <a:close/>
                </a:path>
                <a:path w="7342505" h="1866900">
                  <a:moveTo>
                    <a:pt x="4898487" y="1816099"/>
                  </a:moveTo>
                  <a:lnTo>
                    <a:pt x="2443699" y="1816099"/>
                  </a:lnTo>
                  <a:lnTo>
                    <a:pt x="2495496" y="1828799"/>
                  </a:lnTo>
                  <a:lnTo>
                    <a:pt x="4846690" y="1828799"/>
                  </a:lnTo>
                  <a:lnTo>
                    <a:pt x="4898487" y="1816099"/>
                  </a:lnTo>
                  <a:close/>
                </a:path>
                <a:path w="7342505" h="1866900">
                  <a:moveTo>
                    <a:pt x="5052529" y="1803399"/>
                  </a:moveTo>
                  <a:lnTo>
                    <a:pt x="2289657" y="1803399"/>
                  </a:lnTo>
                  <a:lnTo>
                    <a:pt x="2340770" y="1816099"/>
                  </a:lnTo>
                  <a:lnTo>
                    <a:pt x="5001416" y="1816099"/>
                  </a:lnTo>
                  <a:lnTo>
                    <a:pt x="5052529" y="1803399"/>
                  </a:lnTo>
                  <a:close/>
                </a:path>
                <a:path w="7342505" h="1866900">
                  <a:moveTo>
                    <a:pt x="5154004" y="1790699"/>
                  </a:moveTo>
                  <a:lnTo>
                    <a:pt x="2188182" y="1790699"/>
                  </a:lnTo>
                  <a:lnTo>
                    <a:pt x="2238791" y="1803399"/>
                  </a:lnTo>
                  <a:lnTo>
                    <a:pt x="5103395" y="1803399"/>
                  </a:lnTo>
                  <a:lnTo>
                    <a:pt x="5154004" y="1790699"/>
                  </a:lnTo>
                  <a:close/>
                </a:path>
                <a:path w="7342505" h="1866900">
                  <a:moveTo>
                    <a:pt x="5254415" y="1777999"/>
                  </a:moveTo>
                  <a:lnTo>
                    <a:pt x="2087771" y="1777999"/>
                  </a:lnTo>
                  <a:lnTo>
                    <a:pt x="2137839" y="1790699"/>
                  </a:lnTo>
                  <a:lnTo>
                    <a:pt x="5204347" y="1790699"/>
                  </a:lnTo>
                  <a:lnTo>
                    <a:pt x="5254415" y="1777999"/>
                  </a:lnTo>
                  <a:close/>
                </a:path>
                <a:path w="7342505" h="1866900">
                  <a:moveTo>
                    <a:pt x="5353685" y="1765299"/>
                  </a:moveTo>
                  <a:lnTo>
                    <a:pt x="1988501" y="1765299"/>
                  </a:lnTo>
                  <a:lnTo>
                    <a:pt x="2037989" y="1777999"/>
                  </a:lnTo>
                  <a:lnTo>
                    <a:pt x="5304197" y="1777999"/>
                  </a:lnTo>
                  <a:lnTo>
                    <a:pt x="5353685" y="1765299"/>
                  </a:lnTo>
                  <a:close/>
                </a:path>
                <a:path w="7342505" h="1866900">
                  <a:moveTo>
                    <a:pt x="5451739" y="1752599"/>
                  </a:moveTo>
                  <a:lnTo>
                    <a:pt x="1890447" y="1752599"/>
                  </a:lnTo>
                  <a:lnTo>
                    <a:pt x="1939317" y="1765299"/>
                  </a:lnTo>
                  <a:lnTo>
                    <a:pt x="5402869" y="1765299"/>
                  </a:lnTo>
                  <a:lnTo>
                    <a:pt x="5451739" y="1752599"/>
                  </a:lnTo>
                  <a:close/>
                </a:path>
                <a:path w="7342505" h="1866900">
                  <a:moveTo>
                    <a:pt x="5548501" y="1739899"/>
                  </a:moveTo>
                  <a:lnTo>
                    <a:pt x="1793685" y="1739899"/>
                  </a:lnTo>
                  <a:lnTo>
                    <a:pt x="1841900" y="1752599"/>
                  </a:lnTo>
                  <a:lnTo>
                    <a:pt x="5500286" y="1752599"/>
                  </a:lnTo>
                  <a:lnTo>
                    <a:pt x="5548501" y="1739899"/>
                  </a:lnTo>
                  <a:close/>
                </a:path>
                <a:path w="7342505" h="1866900">
                  <a:moveTo>
                    <a:pt x="5691054" y="1714499"/>
                  </a:moveTo>
                  <a:lnTo>
                    <a:pt x="1651132" y="1714499"/>
                  </a:lnTo>
                  <a:lnTo>
                    <a:pt x="1745812" y="1739899"/>
                  </a:lnTo>
                  <a:lnTo>
                    <a:pt x="5596374" y="1739899"/>
                  </a:lnTo>
                  <a:lnTo>
                    <a:pt x="5691054" y="1714499"/>
                  </a:lnTo>
                  <a:close/>
                </a:path>
                <a:path w="7342505" h="1866900">
                  <a:moveTo>
                    <a:pt x="5830272" y="1689099"/>
                  </a:moveTo>
                  <a:lnTo>
                    <a:pt x="1511914" y="1689099"/>
                  </a:lnTo>
                  <a:lnTo>
                    <a:pt x="1604342" y="1714499"/>
                  </a:lnTo>
                  <a:lnTo>
                    <a:pt x="5737843" y="1714499"/>
                  </a:lnTo>
                  <a:lnTo>
                    <a:pt x="5830272" y="1689099"/>
                  </a:lnTo>
                  <a:close/>
                </a:path>
                <a:path w="7342505" h="1866900">
                  <a:moveTo>
                    <a:pt x="5965898" y="1663699"/>
                  </a:moveTo>
                  <a:lnTo>
                    <a:pt x="1376288" y="1663699"/>
                  </a:lnTo>
                  <a:lnTo>
                    <a:pt x="1466293" y="1689099"/>
                  </a:lnTo>
                  <a:lnTo>
                    <a:pt x="5875892" y="1689099"/>
                  </a:lnTo>
                  <a:lnTo>
                    <a:pt x="5965898" y="1663699"/>
                  </a:lnTo>
                  <a:close/>
                </a:path>
                <a:path w="7342505" h="1866900">
                  <a:moveTo>
                    <a:pt x="6140701" y="1625599"/>
                  </a:moveTo>
                  <a:lnTo>
                    <a:pt x="1201484" y="1625599"/>
                  </a:lnTo>
                  <a:lnTo>
                    <a:pt x="1331922" y="1663699"/>
                  </a:lnTo>
                  <a:lnTo>
                    <a:pt x="6010264" y="1663699"/>
                  </a:lnTo>
                  <a:lnTo>
                    <a:pt x="6140701" y="1625599"/>
                  </a:lnTo>
                  <a:close/>
                </a:path>
                <a:path w="7342505" h="1866900">
                  <a:moveTo>
                    <a:pt x="6097675" y="228600"/>
                  </a:moveTo>
                  <a:lnTo>
                    <a:pt x="1244511" y="228600"/>
                  </a:lnTo>
                  <a:lnTo>
                    <a:pt x="1075238" y="279400"/>
                  </a:lnTo>
                  <a:lnTo>
                    <a:pt x="898811" y="317500"/>
                  </a:lnTo>
                  <a:lnTo>
                    <a:pt x="843513" y="342900"/>
                  </a:lnTo>
                  <a:lnTo>
                    <a:pt x="738183" y="368300"/>
                  </a:lnTo>
                  <a:lnTo>
                    <a:pt x="688152" y="393700"/>
                  </a:lnTo>
                  <a:lnTo>
                    <a:pt x="639876" y="406400"/>
                  </a:lnTo>
                  <a:lnTo>
                    <a:pt x="593355" y="431800"/>
                  </a:lnTo>
                  <a:lnTo>
                    <a:pt x="548590" y="444500"/>
                  </a:lnTo>
                  <a:lnTo>
                    <a:pt x="505581" y="457200"/>
                  </a:lnTo>
                  <a:lnTo>
                    <a:pt x="464327" y="482600"/>
                  </a:lnTo>
                  <a:lnTo>
                    <a:pt x="424828" y="495300"/>
                  </a:lnTo>
                  <a:lnTo>
                    <a:pt x="387085" y="520700"/>
                  </a:lnTo>
                  <a:lnTo>
                    <a:pt x="351098" y="533400"/>
                  </a:lnTo>
                  <a:lnTo>
                    <a:pt x="316866" y="558800"/>
                  </a:lnTo>
                  <a:lnTo>
                    <a:pt x="284389" y="571500"/>
                  </a:lnTo>
                  <a:lnTo>
                    <a:pt x="253668" y="596900"/>
                  </a:lnTo>
                  <a:lnTo>
                    <a:pt x="224702" y="609600"/>
                  </a:lnTo>
                  <a:lnTo>
                    <a:pt x="197492" y="635000"/>
                  </a:lnTo>
                  <a:lnTo>
                    <a:pt x="172038" y="647700"/>
                  </a:lnTo>
                  <a:lnTo>
                    <a:pt x="148338" y="673100"/>
                  </a:lnTo>
                  <a:lnTo>
                    <a:pt x="126395" y="698500"/>
                  </a:lnTo>
                  <a:lnTo>
                    <a:pt x="106207" y="711200"/>
                  </a:lnTo>
                  <a:lnTo>
                    <a:pt x="87774" y="736600"/>
                  </a:lnTo>
                  <a:lnTo>
                    <a:pt x="71097" y="749300"/>
                  </a:lnTo>
                  <a:lnTo>
                    <a:pt x="56175" y="774700"/>
                  </a:lnTo>
                  <a:lnTo>
                    <a:pt x="43009" y="787400"/>
                  </a:lnTo>
                  <a:lnTo>
                    <a:pt x="31598" y="812800"/>
                  </a:lnTo>
                  <a:lnTo>
                    <a:pt x="21943" y="838200"/>
                  </a:lnTo>
                  <a:lnTo>
                    <a:pt x="14043" y="850900"/>
                  </a:lnTo>
                  <a:lnTo>
                    <a:pt x="7899" y="876300"/>
                  </a:lnTo>
                  <a:lnTo>
                    <a:pt x="3510" y="901700"/>
                  </a:lnTo>
                  <a:lnTo>
                    <a:pt x="877" y="914400"/>
                  </a:lnTo>
                  <a:lnTo>
                    <a:pt x="3510" y="977900"/>
                  </a:lnTo>
                  <a:lnTo>
                    <a:pt x="14043" y="1016000"/>
                  </a:lnTo>
                  <a:lnTo>
                    <a:pt x="21943" y="1041400"/>
                  </a:lnTo>
                  <a:lnTo>
                    <a:pt x="31598" y="1054100"/>
                  </a:lnTo>
                  <a:lnTo>
                    <a:pt x="43009" y="1079500"/>
                  </a:lnTo>
                  <a:lnTo>
                    <a:pt x="56175" y="1104900"/>
                  </a:lnTo>
                  <a:lnTo>
                    <a:pt x="71097" y="1117600"/>
                  </a:lnTo>
                  <a:lnTo>
                    <a:pt x="87774" y="1143000"/>
                  </a:lnTo>
                  <a:lnTo>
                    <a:pt x="106207" y="1155700"/>
                  </a:lnTo>
                  <a:lnTo>
                    <a:pt x="126395" y="1181100"/>
                  </a:lnTo>
                  <a:lnTo>
                    <a:pt x="148338" y="1206500"/>
                  </a:lnTo>
                  <a:lnTo>
                    <a:pt x="172038" y="1219200"/>
                  </a:lnTo>
                  <a:lnTo>
                    <a:pt x="197492" y="1244600"/>
                  </a:lnTo>
                  <a:lnTo>
                    <a:pt x="224702" y="1257300"/>
                  </a:lnTo>
                  <a:lnTo>
                    <a:pt x="253668" y="1282700"/>
                  </a:lnTo>
                  <a:lnTo>
                    <a:pt x="284389" y="1295400"/>
                  </a:lnTo>
                  <a:lnTo>
                    <a:pt x="316866" y="1320800"/>
                  </a:lnTo>
                  <a:lnTo>
                    <a:pt x="351098" y="1333500"/>
                  </a:lnTo>
                  <a:lnTo>
                    <a:pt x="387085" y="1358900"/>
                  </a:lnTo>
                  <a:lnTo>
                    <a:pt x="424828" y="1371600"/>
                  </a:lnTo>
                  <a:lnTo>
                    <a:pt x="464327" y="1396999"/>
                  </a:lnTo>
                  <a:lnTo>
                    <a:pt x="505581" y="1409699"/>
                  </a:lnTo>
                  <a:lnTo>
                    <a:pt x="548590" y="1435099"/>
                  </a:lnTo>
                  <a:lnTo>
                    <a:pt x="593355" y="1447799"/>
                  </a:lnTo>
                  <a:lnTo>
                    <a:pt x="639876" y="1460499"/>
                  </a:lnTo>
                  <a:lnTo>
                    <a:pt x="688152" y="1485899"/>
                  </a:lnTo>
                  <a:lnTo>
                    <a:pt x="789970" y="1511299"/>
                  </a:lnTo>
                  <a:lnTo>
                    <a:pt x="843513" y="1536699"/>
                  </a:lnTo>
                  <a:lnTo>
                    <a:pt x="955864" y="1562099"/>
                  </a:lnTo>
                  <a:lnTo>
                    <a:pt x="1014673" y="1587499"/>
                  </a:lnTo>
                  <a:lnTo>
                    <a:pt x="1075238" y="1600199"/>
                  </a:lnTo>
                  <a:lnTo>
                    <a:pt x="1158924" y="1625599"/>
                  </a:lnTo>
                  <a:lnTo>
                    <a:pt x="6183262" y="1625599"/>
                  </a:lnTo>
                  <a:lnTo>
                    <a:pt x="6266948" y="1600199"/>
                  </a:lnTo>
                  <a:lnTo>
                    <a:pt x="6327512" y="1587499"/>
                  </a:lnTo>
                  <a:lnTo>
                    <a:pt x="6386321" y="1562099"/>
                  </a:lnTo>
                  <a:lnTo>
                    <a:pt x="6498673" y="1536699"/>
                  </a:lnTo>
                  <a:lnTo>
                    <a:pt x="6552216" y="1511299"/>
                  </a:lnTo>
                  <a:lnTo>
                    <a:pt x="6654034" y="1485899"/>
                  </a:lnTo>
                  <a:lnTo>
                    <a:pt x="6702310" y="1460499"/>
                  </a:lnTo>
                  <a:lnTo>
                    <a:pt x="6748831" y="1447799"/>
                  </a:lnTo>
                  <a:lnTo>
                    <a:pt x="6793596" y="1435099"/>
                  </a:lnTo>
                  <a:lnTo>
                    <a:pt x="6836605" y="1409699"/>
                  </a:lnTo>
                  <a:lnTo>
                    <a:pt x="6877859" y="1396999"/>
                  </a:lnTo>
                  <a:lnTo>
                    <a:pt x="6917358" y="1371600"/>
                  </a:lnTo>
                  <a:lnTo>
                    <a:pt x="6955101" y="1358900"/>
                  </a:lnTo>
                  <a:lnTo>
                    <a:pt x="6991089" y="1333500"/>
                  </a:lnTo>
                  <a:lnTo>
                    <a:pt x="7025321" y="1320800"/>
                  </a:lnTo>
                  <a:lnTo>
                    <a:pt x="7057797" y="1295400"/>
                  </a:lnTo>
                  <a:lnTo>
                    <a:pt x="7088518" y="1282700"/>
                  </a:lnTo>
                  <a:lnTo>
                    <a:pt x="7117484" y="1257300"/>
                  </a:lnTo>
                  <a:lnTo>
                    <a:pt x="7144694" y="1244600"/>
                  </a:lnTo>
                  <a:lnTo>
                    <a:pt x="7170149" y="1219200"/>
                  </a:lnTo>
                  <a:lnTo>
                    <a:pt x="7193848" y="1206500"/>
                  </a:lnTo>
                  <a:lnTo>
                    <a:pt x="7215792" y="1181100"/>
                  </a:lnTo>
                  <a:lnTo>
                    <a:pt x="7235980" y="1155700"/>
                  </a:lnTo>
                  <a:lnTo>
                    <a:pt x="7254413" y="1143000"/>
                  </a:lnTo>
                  <a:lnTo>
                    <a:pt x="7271090" y="1117600"/>
                  </a:lnTo>
                  <a:lnTo>
                    <a:pt x="7286011" y="1104900"/>
                  </a:lnTo>
                  <a:lnTo>
                    <a:pt x="7299178" y="1079500"/>
                  </a:lnTo>
                  <a:lnTo>
                    <a:pt x="7310588" y="1054100"/>
                  </a:lnTo>
                  <a:lnTo>
                    <a:pt x="7320243" y="1041400"/>
                  </a:lnTo>
                  <a:lnTo>
                    <a:pt x="7328143" y="1016000"/>
                  </a:lnTo>
                  <a:lnTo>
                    <a:pt x="7334287" y="1003300"/>
                  </a:lnTo>
                  <a:lnTo>
                    <a:pt x="7338676" y="977900"/>
                  </a:lnTo>
                  <a:lnTo>
                    <a:pt x="7341309" y="952500"/>
                  </a:lnTo>
                  <a:lnTo>
                    <a:pt x="7342187" y="939800"/>
                  </a:lnTo>
                  <a:lnTo>
                    <a:pt x="7341309" y="914400"/>
                  </a:lnTo>
                  <a:lnTo>
                    <a:pt x="7338676" y="901700"/>
                  </a:lnTo>
                  <a:lnTo>
                    <a:pt x="7334287" y="876300"/>
                  </a:lnTo>
                  <a:lnTo>
                    <a:pt x="7328143" y="850900"/>
                  </a:lnTo>
                  <a:lnTo>
                    <a:pt x="7320243" y="838200"/>
                  </a:lnTo>
                  <a:lnTo>
                    <a:pt x="7310588" y="812800"/>
                  </a:lnTo>
                  <a:lnTo>
                    <a:pt x="7299178" y="787400"/>
                  </a:lnTo>
                  <a:lnTo>
                    <a:pt x="7286011" y="774700"/>
                  </a:lnTo>
                  <a:lnTo>
                    <a:pt x="7271090" y="749300"/>
                  </a:lnTo>
                  <a:lnTo>
                    <a:pt x="7254413" y="736600"/>
                  </a:lnTo>
                  <a:lnTo>
                    <a:pt x="7235980" y="711200"/>
                  </a:lnTo>
                  <a:lnTo>
                    <a:pt x="7215792" y="698500"/>
                  </a:lnTo>
                  <a:lnTo>
                    <a:pt x="7193848" y="673100"/>
                  </a:lnTo>
                  <a:lnTo>
                    <a:pt x="7170149" y="647700"/>
                  </a:lnTo>
                  <a:lnTo>
                    <a:pt x="7144694" y="635000"/>
                  </a:lnTo>
                  <a:lnTo>
                    <a:pt x="7117484" y="609600"/>
                  </a:lnTo>
                  <a:lnTo>
                    <a:pt x="7088518" y="596900"/>
                  </a:lnTo>
                  <a:lnTo>
                    <a:pt x="7057797" y="571500"/>
                  </a:lnTo>
                  <a:lnTo>
                    <a:pt x="7025321" y="558800"/>
                  </a:lnTo>
                  <a:lnTo>
                    <a:pt x="6991089" y="533400"/>
                  </a:lnTo>
                  <a:lnTo>
                    <a:pt x="6955101" y="520700"/>
                  </a:lnTo>
                  <a:lnTo>
                    <a:pt x="6917358" y="495300"/>
                  </a:lnTo>
                  <a:lnTo>
                    <a:pt x="6877859" y="482600"/>
                  </a:lnTo>
                  <a:lnTo>
                    <a:pt x="6836605" y="457200"/>
                  </a:lnTo>
                  <a:lnTo>
                    <a:pt x="6793596" y="444500"/>
                  </a:lnTo>
                  <a:lnTo>
                    <a:pt x="6748831" y="431800"/>
                  </a:lnTo>
                  <a:lnTo>
                    <a:pt x="6702310" y="406400"/>
                  </a:lnTo>
                  <a:lnTo>
                    <a:pt x="6654034" y="393700"/>
                  </a:lnTo>
                  <a:lnTo>
                    <a:pt x="6604003" y="368300"/>
                  </a:lnTo>
                  <a:lnTo>
                    <a:pt x="6498673" y="342900"/>
                  </a:lnTo>
                  <a:lnTo>
                    <a:pt x="6443375" y="317500"/>
                  </a:lnTo>
                  <a:lnTo>
                    <a:pt x="6266948" y="279400"/>
                  </a:lnTo>
                  <a:lnTo>
                    <a:pt x="6097675" y="228600"/>
                  </a:lnTo>
                  <a:close/>
                </a:path>
                <a:path w="7342505" h="1866900">
                  <a:moveTo>
                    <a:pt x="5921104" y="190500"/>
                  </a:moveTo>
                  <a:lnTo>
                    <a:pt x="1421082" y="190500"/>
                  </a:lnTo>
                  <a:lnTo>
                    <a:pt x="1287993" y="228600"/>
                  </a:lnTo>
                  <a:lnTo>
                    <a:pt x="6054193" y="228600"/>
                  </a:lnTo>
                  <a:lnTo>
                    <a:pt x="5921104" y="190500"/>
                  </a:lnTo>
                  <a:close/>
                </a:path>
                <a:path w="7342505" h="1866900">
                  <a:moveTo>
                    <a:pt x="5784252" y="165100"/>
                  </a:moveTo>
                  <a:lnTo>
                    <a:pt x="1557933" y="165100"/>
                  </a:lnTo>
                  <a:lnTo>
                    <a:pt x="1466293" y="190500"/>
                  </a:lnTo>
                  <a:lnTo>
                    <a:pt x="5875892" y="190500"/>
                  </a:lnTo>
                  <a:lnTo>
                    <a:pt x="5784252" y="165100"/>
                  </a:lnTo>
                  <a:close/>
                </a:path>
                <a:path w="7342505" h="1866900">
                  <a:moveTo>
                    <a:pt x="5691054" y="152400"/>
                  </a:moveTo>
                  <a:lnTo>
                    <a:pt x="1651132" y="152400"/>
                  </a:lnTo>
                  <a:lnTo>
                    <a:pt x="1604342" y="165100"/>
                  </a:lnTo>
                  <a:lnTo>
                    <a:pt x="5737843" y="165100"/>
                  </a:lnTo>
                  <a:lnTo>
                    <a:pt x="5691054" y="152400"/>
                  </a:lnTo>
                  <a:close/>
                </a:path>
                <a:path w="7342505" h="1866900">
                  <a:moveTo>
                    <a:pt x="5548501" y="127000"/>
                  </a:moveTo>
                  <a:lnTo>
                    <a:pt x="1793685" y="127000"/>
                  </a:lnTo>
                  <a:lnTo>
                    <a:pt x="1698292" y="152400"/>
                  </a:lnTo>
                  <a:lnTo>
                    <a:pt x="5643894" y="152400"/>
                  </a:lnTo>
                  <a:lnTo>
                    <a:pt x="5548501" y="127000"/>
                  </a:lnTo>
                  <a:close/>
                </a:path>
                <a:path w="7342505" h="1866900">
                  <a:moveTo>
                    <a:pt x="5451739" y="114300"/>
                  </a:moveTo>
                  <a:lnTo>
                    <a:pt x="1890447" y="114300"/>
                  </a:lnTo>
                  <a:lnTo>
                    <a:pt x="1841900" y="127000"/>
                  </a:lnTo>
                  <a:lnTo>
                    <a:pt x="5500286" y="127000"/>
                  </a:lnTo>
                  <a:lnTo>
                    <a:pt x="5451739" y="114300"/>
                  </a:lnTo>
                  <a:close/>
                </a:path>
                <a:path w="7342505" h="1866900">
                  <a:moveTo>
                    <a:pt x="5353685" y="101600"/>
                  </a:moveTo>
                  <a:lnTo>
                    <a:pt x="1988501" y="101600"/>
                  </a:lnTo>
                  <a:lnTo>
                    <a:pt x="1939317" y="114300"/>
                  </a:lnTo>
                  <a:lnTo>
                    <a:pt x="5402869" y="114300"/>
                  </a:lnTo>
                  <a:lnTo>
                    <a:pt x="5353685" y="101600"/>
                  </a:lnTo>
                  <a:close/>
                </a:path>
                <a:path w="7342505" h="1866900">
                  <a:moveTo>
                    <a:pt x="5254415" y="88900"/>
                  </a:moveTo>
                  <a:lnTo>
                    <a:pt x="2087771" y="88900"/>
                  </a:lnTo>
                  <a:lnTo>
                    <a:pt x="2037989" y="101600"/>
                  </a:lnTo>
                  <a:lnTo>
                    <a:pt x="5304197" y="101600"/>
                  </a:lnTo>
                  <a:lnTo>
                    <a:pt x="5254415" y="88900"/>
                  </a:lnTo>
                  <a:close/>
                </a:path>
                <a:path w="7342505" h="1866900">
                  <a:moveTo>
                    <a:pt x="5154004" y="76200"/>
                  </a:moveTo>
                  <a:lnTo>
                    <a:pt x="2188182" y="76200"/>
                  </a:lnTo>
                  <a:lnTo>
                    <a:pt x="2137839" y="88900"/>
                  </a:lnTo>
                  <a:lnTo>
                    <a:pt x="5204347" y="88900"/>
                  </a:lnTo>
                  <a:lnTo>
                    <a:pt x="5154004" y="76200"/>
                  </a:lnTo>
                  <a:close/>
                </a:path>
                <a:path w="7342505" h="1866900">
                  <a:moveTo>
                    <a:pt x="5052529" y="63500"/>
                  </a:moveTo>
                  <a:lnTo>
                    <a:pt x="2289657" y="63500"/>
                  </a:lnTo>
                  <a:lnTo>
                    <a:pt x="2238791" y="76200"/>
                  </a:lnTo>
                  <a:lnTo>
                    <a:pt x="5103395" y="76200"/>
                  </a:lnTo>
                  <a:lnTo>
                    <a:pt x="5052529" y="63500"/>
                  </a:lnTo>
                  <a:close/>
                </a:path>
                <a:path w="7342505" h="1866900">
                  <a:moveTo>
                    <a:pt x="4898487" y="50800"/>
                  </a:moveTo>
                  <a:lnTo>
                    <a:pt x="2443699" y="50800"/>
                  </a:lnTo>
                  <a:lnTo>
                    <a:pt x="2392120" y="63500"/>
                  </a:lnTo>
                  <a:lnTo>
                    <a:pt x="4950066" y="63500"/>
                  </a:lnTo>
                  <a:lnTo>
                    <a:pt x="4898487" y="50800"/>
                  </a:lnTo>
                  <a:close/>
                </a:path>
                <a:path w="7342505" h="1866900">
                  <a:moveTo>
                    <a:pt x="4742479" y="38100"/>
                  </a:moveTo>
                  <a:lnTo>
                    <a:pt x="2599708" y="38100"/>
                  </a:lnTo>
                  <a:lnTo>
                    <a:pt x="2547502" y="50800"/>
                  </a:lnTo>
                  <a:lnTo>
                    <a:pt x="4794684" y="50800"/>
                  </a:lnTo>
                  <a:lnTo>
                    <a:pt x="4742479" y="38100"/>
                  </a:lnTo>
                  <a:close/>
                </a:path>
                <a:path w="7342505" h="1866900">
                  <a:moveTo>
                    <a:pt x="4584759" y="25400"/>
                  </a:moveTo>
                  <a:lnTo>
                    <a:pt x="2757427" y="25400"/>
                  </a:lnTo>
                  <a:lnTo>
                    <a:pt x="2704680" y="38100"/>
                  </a:lnTo>
                  <a:lnTo>
                    <a:pt x="4637507" y="38100"/>
                  </a:lnTo>
                  <a:lnTo>
                    <a:pt x="4584759" y="25400"/>
                  </a:lnTo>
                  <a:close/>
                </a:path>
                <a:path w="7342505" h="1866900">
                  <a:moveTo>
                    <a:pt x="4372250" y="12700"/>
                  </a:moveTo>
                  <a:lnTo>
                    <a:pt x="2969937" y="12700"/>
                  </a:lnTo>
                  <a:lnTo>
                    <a:pt x="2916600" y="25400"/>
                  </a:lnTo>
                  <a:lnTo>
                    <a:pt x="4425586" y="25400"/>
                  </a:lnTo>
                  <a:lnTo>
                    <a:pt x="4372250" y="12700"/>
                  </a:lnTo>
                  <a:close/>
                </a:path>
                <a:path w="7342505" h="1866900">
                  <a:moveTo>
                    <a:pt x="4049969" y="0"/>
                  </a:moveTo>
                  <a:lnTo>
                    <a:pt x="3292217" y="0"/>
                  </a:lnTo>
                  <a:lnTo>
                    <a:pt x="3238282" y="12700"/>
                  </a:lnTo>
                  <a:lnTo>
                    <a:pt x="4103905" y="12700"/>
                  </a:lnTo>
                  <a:lnTo>
                    <a:pt x="4049969" y="0"/>
                  </a:lnTo>
                  <a:close/>
                </a:path>
              </a:pathLst>
            </a:custGeom>
            <a:solidFill>
              <a:srgbClr val="CCCCFF"/>
            </a:solidFill>
          </p:spPr>
          <p:txBody>
            <a:bodyPr wrap="square" lIns="0" tIns="0" rIns="0" bIns="0" rtlCol="0"/>
            <a:lstStyle/>
            <a:p>
              <a:endParaRPr/>
            </a:p>
          </p:txBody>
        </p:sp>
        <p:sp>
          <p:nvSpPr>
            <p:cNvPr id="5" name="object 5"/>
            <p:cNvSpPr/>
            <p:nvPr/>
          </p:nvSpPr>
          <p:spPr>
            <a:xfrm>
              <a:off x="757237" y="2205037"/>
              <a:ext cx="7342505" cy="1873250"/>
            </a:xfrm>
            <a:custGeom>
              <a:avLst/>
              <a:gdLst/>
              <a:ahLst/>
              <a:cxnLst/>
              <a:rect l="l" t="t" r="r" b="b"/>
              <a:pathLst>
                <a:path w="7342505" h="1873250">
                  <a:moveTo>
                    <a:pt x="6266948" y="274331"/>
                  </a:moveTo>
                  <a:lnTo>
                    <a:pt x="6327512" y="290144"/>
                  </a:lnTo>
                  <a:lnTo>
                    <a:pt x="6386321" y="306229"/>
                  </a:lnTo>
                  <a:lnTo>
                    <a:pt x="6443375" y="322575"/>
                  </a:lnTo>
                  <a:lnTo>
                    <a:pt x="6498673" y="339176"/>
                  </a:lnTo>
                  <a:lnTo>
                    <a:pt x="6552215" y="356024"/>
                  </a:lnTo>
                  <a:lnTo>
                    <a:pt x="6604002" y="373110"/>
                  </a:lnTo>
                  <a:lnTo>
                    <a:pt x="6654034" y="390426"/>
                  </a:lnTo>
                  <a:lnTo>
                    <a:pt x="6702310" y="407966"/>
                  </a:lnTo>
                  <a:lnTo>
                    <a:pt x="6748831" y="425720"/>
                  </a:lnTo>
                  <a:lnTo>
                    <a:pt x="6793596" y="443680"/>
                  </a:lnTo>
                  <a:lnTo>
                    <a:pt x="6836605" y="461840"/>
                  </a:lnTo>
                  <a:lnTo>
                    <a:pt x="6877859" y="480190"/>
                  </a:lnTo>
                  <a:lnTo>
                    <a:pt x="6917358" y="498723"/>
                  </a:lnTo>
                  <a:lnTo>
                    <a:pt x="6955101" y="517431"/>
                  </a:lnTo>
                  <a:lnTo>
                    <a:pt x="6991089" y="536306"/>
                  </a:lnTo>
                  <a:lnTo>
                    <a:pt x="7025321" y="555340"/>
                  </a:lnTo>
                  <a:lnTo>
                    <a:pt x="7088518" y="593853"/>
                  </a:lnTo>
                  <a:lnTo>
                    <a:pt x="7144694" y="632907"/>
                  </a:lnTo>
                  <a:lnTo>
                    <a:pt x="7193848" y="672438"/>
                  </a:lnTo>
                  <a:lnTo>
                    <a:pt x="7235980" y="712382"/>
                  </a:lnTo>
                  <a:lnTo>
                    <a:pt x="7271090" y="752677"/>
                  </a:lnTo>
                  <a:lnTo>
                    <a:pt x="7299177" y="793257"/>
                  </a:lnTo>
                  <a:lnTo>
                    <a:pt x="7320243" y="834060"/>
                  </a:lnTo>
                  <a:lnTo>
                    <a:pt x="7334287" y="875022"/>
                  </a:lnTo>
                  <a:lnTo>
                    <a:pt x="7341309" y="916080"/>
                  </a:lnTo>
                  <a:lnTo>
                    <a:pt x="7342187" y="936624"/>
                  </a:lnTo>
                  <a:lnTo>
                    <a:pt x="7341309" y="957169"/>
                  </a:lnTo>
                  <a:lnTo>
                    <a:pt x="7334287" y="998227"/>
                  </a:lnTo>
                  <a:lnTo>
                    <a:pt x="7320243" y="1039189"/>
                  </a:lnTo>
                  <a:lnTo>
                    <a:pt x="7299177" y="1079992"/>
                  </a:lnTo>
                  <a:lnTo>
                    <a:pt x="7271090" y="1120572"/>
                  </a:lnTo>
                  <a:lnTo>
                    <a:pt x="7235980" y="1160867"/>
                  </a:lnTo>
                  <a:lnTo>
                    <a:pt x="7193848" y="1200811"/>
                  </a:lnTo>
                  <a:lnTo>
                    <a:pt x="7144694" y="1240342"/>
                  </a:lnTo>
                  <a:lnTo>
                    <a:pt x="7088518" y="1279396"/>
                  </a:lnTo>
                  <a:lnTo>
                    <a:pt x="7025321" y="1317909"/>
                  </a:lnTo>
                  <a:lnTo>
                    <a:pt x="6991089" y="1336943"/>
                  </a:lnTo>
                  <a:lnTo>
                    <a:pt x="6955101" y="1355818"/>
                  </a:lnTo>
                  <a:lnTo>
                    <a:pt x="6917358" y="1374526"/>
                  </a:lnTo>
                  <a:lnTo>
                    <a:pt x="6877859" y="1393059"/>
                  </a:lnTo>
                  <a:lnTo>
                    <a:pt x="6836605" y="1411409"/>
                  </a:lnTo>
                  <a:lnTo>
                    <a:pt x="6793596" y="1429569"/>
                  </a:lnTo>
                  <a:lnTo>
                    <a:pt x="6748831" y="1447529"/>
                  </a:lnTo>
                  <a:lnTo>
                    <a:pt x="6702310" y="1465283"/>
                  </a:lnTo>
                  <a:lnTo>
                    <a:pt x="6654034" y="1482822"/>
                  </a:lnTo>
                  <a:lnTo>
                    <a:pt x="6604002" y="1500139"/>
                  </a:lnTo>
                  <a:lnTo>
                    <a:pt x="6552215" y="1517225"/>
                  </a:lnTo>
                  <a:lnTo>
                    <a:pt x="6498673" y="1534072"/>
                  </a:lnTo>
                  <a:lnTo>
                    <a:pt x="6443375" y="1550673"/>
                  </a:lnTo>
                  <a:lnTo>
                    <a:pt x="6386321" y="1567020"/>
                  </a:lnTo>
                  <a:lnTo>
                    <a:pt x="6327512" y="1583104"/>
                  </a:lnTo>
                  <a:lnTo>
                    <a:pt x="6266948" y="1598918"/>
                  </a:lnTo>
                  <a:lnTo>
                    <a:pt x="6225347" y="1609368"/>
                  </a:lnTo>
                  <a:lnTo>
                    <a:pt x="6183262" y="1619615"/>
                  </a:lnTo>
                  <a:lnTo>
                    <a:pt x="6140701" y="1629659"/>
                  </a:lnTo>
                  <a:lnTo>
                    <a:pt x="6097675" y="1639500"/>
                  </a:lnTo>
                  <a:lnTo>
                    <a:pt x="6054193" y="1649138"/>
                  </a:lnTo>
                  <a:lnTo>
                    <a:pt x="6010264" y="1658573"/>
                  </a:lnTo>
                  <a:lnTo>
                    <a:pt x="5965898" y="1667805"/>
                  </a:lnTo>
                  <a:lnTo>
                    <a:pt x="5921104" y="1676835"/>
                  </a:lnTo>
                  <a:lnTo>
                    <a:pt x="5875892" y="1685661"/>
                  </a:lnTo>
                  <a:lnTo>
                    <a:pt x="5830272" y="1694285"/>
                  </a:lnTo>
                  <a:lnTo>
                    <a:pt x="5784252" y="1702705"/>
                  </a:lnTo>
                  <a:lnTo>
                    <a:pt x="5737843" y="1710923"/>
                  </a:lnTo>
                  <a:lnTo>
                    <a:pt x="5691054" y="1718938"/>
                  </a:lnTo>
                  <a:lnTo>
                    <a:pt x="5643894" y="1726750"/>
                  </a:lnTo>
                  <a:lnTo>
                    <a:pt x="5596373" y="1734359"/>
                  </a:lnTo>
                  <a:lnTo>
                    <a:pt x="5548501" y="1741765"/>
                  </a:lnTo>
                  <a:lnTo>
                    <a:pt x="5500286" y="1748968"/>
                  </a:lnTo>
                  <a:lnTo>
                    <a:pt x="5451739" y="1755969"/>
                  </a:lnTo>
                  <a:lnTo>
                    <a:pt x="5402869" y="1762766"/>
                  </a:lnTo>
                  <a:lnTo>
                    <a:pt x="5353685" y="1769361"/>
                  </a:lnTo>
                  <a:lnTo>
                    <a:pt x="5304197" y="1775752"/>
                  </a:lnTo>
                  <a:lnTo>
                    <a:pt x="5254415" y="1781941"/>
                  </a:lnTo>
                  <a:lnTo>
                    <a:pt x="5204347" y="1787927"/>
                  </a:lnTo>
                  <a:lnTo>
                    <a:pt x="5154004" y="1793710"/>
                  </a:lnTo>
                  <a:lnTo>
                    <a:pt x="5103395" y="1799290"/>
                  </a:lnTo>
                  <a:lnTo>
                    <a:pt x="5052529" y="1804667"/>
                  </a:lnTo>
                  <a:lnTo>
                    <a:pt x="5001416" y="1809841"/>
                  </a:lnTo>
                  <a:lnTo>
                    <a:pt x="4950066" y="1814812"/>
                  </a:lnTo>
                  <a:lnTo>
                    <a:pt x="4898487" y="1819580"/>
                  </a:lnTo>
                  <a:lnTo>
                    <a:pt x="4846690" y="1824146"/>
                  </a:lnTo>
                  <a:lnTo>
                    <a:pt x="4794684" y="1828508"/>
                  </a:lnTo>
                  <a:lnTo>
                    <a:pt x="4742478" y="1832668"/>
                  </a:lnTo>
                  <a:lnTo>
                    <a:pt x="4690083" y="1836625"/>
                  </a:lnTo>
                  <a:lnTo>
                    <a:pt x="4637506" y="1840378"/>
                  </a:lnTo>
                  <a:lnTo>
                    <a:pt x="4584759" y="1843929"/>
                  </a:lnTo>
                  <a:lnTo>
                    <a:pt x="4531850" y="1847277"/>
                  </a:lnTo>
                  <a:lnTo>
                    <a:pt x="4478789" y="1850422"/>
                  </a:lnTo>
                  <a:lnTo>
                    <a:pt x="4425586" y="1853365"/>
                  </a:lnTo>
                  <a:lnTo>
                    <a:pt x="4372250" y="1856104"/>
                  </a:lnTo>
                  <a:lnTo>
                    <a:pt x="4318790" y="1858640"/>
                  </a:lnTo>
                  <a:lnTo>
                    <a:pt x="4265216" y="1860974"/>
                  </a:lnTo>
                  <a:lnTo>
                    <a:pt x="4211537" y="1863104"/>
                  </a:lnTo>
                  <a:lnTo>
                    <a:pt x="4157764" y="1865032"/>
                  </a:lnTo>
                  <a:lnTo>
                    <a:pt x="4103904" y="1866756"/>
                  </a:lnTo>
                  <a:lnTo>
                    <a:pt x="4049969" y="1868278"/>
                  </a:lnTo>
                  <a:lnTo>
                    <a:pt x="3995968" y="1869597"/>
                  </a:lnTo>
                  <a:lnTo>
                    <a:pt x="3941909" y="1870713"/>
                  </a:lnTo>
                  <a:lnTo>
                    <a:pt x="3887803" y="1871626"/>
                  </a:lnTo>
                  <a:lnTo>
                    <a:pt x="3833659" y="1872336"/>
                  </a:lnTo>
                  <a:lnTo>
                    <a:pt x="3779486" y="1872844"/>
                  </a:lnTo>
                  <a:lnTo>
                    <a:pt x="3725294" y="1873148"/>
                  </a:lnTo>
                  <a:lnTo>
                    <a:pt x="3671093" y="1873250"/>
                  </a:lnTo>
                  <a:lnTo>
                    <a:pt x="3616892" y="1873148"/>
                  </a:lnTo>
                  <a:lnTo>
                    <a:pt x="3562700" y="1872844"/>
                  </a:lnTo>
                  <a:lnTo>
                    <a:pt x="3508528" y="1872336"/>
                  </a:lnTo>
                  <a:lnTo>
                    <a:pt x="3454383" y="1871626"/>
                  </a:lnTo>
                  <a:lnTo>
                    <a:pt x="3400277" y="1870713"/>
                  </a:lnTo>
                  <a:lnTo>
                    <a:pt x="3346219" y="1869597"/>
                  </a:lnTo>
                  <a:lnTo>
                    <a:pt x="3292217" y="1868278"/>
                  </a:lnTo>
                  <a:lnTo>
                    <a:pt x="3238282" y="1866756"/>
                  </a:lnTo>
                  <a:lnTo>
                    <a:pt x="3184423" y="1865032"/>
                  </a:lnTo>
                  <a:lnTo>
                    <a:pt x="3130649" y="1863104"/>
                  </a:lnTo>
                  <a:lnTo>
                    <a:pt x="3076971" y="1860974"/>
                  </a:lnTo>
                  <a:lnTo>
                    <a:pt x="3023397" y="1858640"/>
                  </a:lnTo>
                  <a:lnTo>
                    <a:pt x="2969937" y="1856104"/>
                  </a:lnTo>
                  <a:lnTo>
                    <a:pt x="2916600" y="1853365"/>
                  </a:lnTo>
                  <a:lnTo>
                    <a:pt x="2863397" y="1850422"/>
                  </a:lnTo>
                  <a:lnTo>
                    <a:pt x="2810336" y="1847277"/>
                  </a:lnTo>
                  <a:lnTo>
                    <a:pt x="2757427" y="1843929"/>
                  </a:lnTo>
                  <a:lnTo>
                    <a:pt x="2704680" y="1840378"/>
                  </a:lnTo>
                  <a:lnTo>
                    <a:pt x="2652103" y="1836625"/>
                  </a:lnTo>
                  <a:lnTo>
                    <a:pt x="2599708" y="1832668"/>
                  </a:lnTo>
                  <a:lnTo>
                    <a:pt x="2547502" y="1828508"/>
                  </a:lnTo>
                  <a:lnTo>
                    <a:pt x="2495496" y="1824146"/>
                  </a:lnTo>
                  <a:lnTo>
                    <a:pt x="2443699" y="1819580"/>
                  </a:lnTo>
                  <a:lnTo>
                    <a:pt x="2392121" y="1814812"/>
                  </a:lnTo>
                  <a:lnTo>
                    <a:pt x="2340770" y="1809841"/>
                  </a:lnTo>
                  <a:lnTo>
                    <a:pt x="2289657" y="1804667"/>
                  </a:lnTo>
                  <a:lnTo>
                    <a:pt x="2238791" y="1799290"/>
                  </a:lnTo>
                  <a:lnTo>
                    <a:pt x="2188182" y="1793710"/>
                  </a:lnTo>
                  <a:lnTo>
                    <a:pt x="2137839" y="1787927"/>
                  </a:lnTo>
                  <a:lnTo>
                    <a:pt x="2087771" y="1781941"/>
                  </a:lnTo>
                  <a:lnTo>
                    <a:pt x="2037989" y="1775752"/>
                  </a:lnTo>
                  <a:lnTo>
                    <a:pt x="1988501" y="1769361"/>
                  </a:lnTo>
                  <a:lnTo>
                    <a:pt x="1939317" y="1762766"/>
                  </a:lnTo>
                  <a:lnTo>
                    <a:pt x="1890447" y="1755969"/>
                  </a:lnTo>
                  <a:lnTo>
                    <a:pt x="1841900" y="1748968"/>
                  </a:lnTo>
                  <a:lnTo>
                    <a:pt x="1793685" y="1741765"/>
                  </a:lnTo>
                  <a:lnTo>
                    <a:pt x="1745813" y="1734359"/>
                  </a:lnTo>
                  <a:lnTo>
                    <a:pt x="1698292" y="1726750"/>
                  </a:lnTo>
                  <a:lnTo>
                    <a:pt x="1651132" y="1718938"/>
                  </a:lnTo>
                  <a:lnTo>
                    <a:pt x="1604343" y="1710923"/>
                  </a:lnTo>
                  <a:lnTo>
                    <a:pt x="1557934" y="1702705"/>
                  </a:lnTo>
                  <a:lnTo>
                    <a:pt x="1511914" y="1694285"/>
                  </a:lnTo>
                  <a:lnTo>
                    <a:pt x="1466294" y="1685661"/>
                  </a:lnTo>
                  <a:lnTo>
                    <a:pt x="1421082" y="1676835"/>
                  </a:lnTo>
                  <a:lnTo>
                    <a:pt x="1376288" y="1667805"/>
                  </a:lnTo>
                  <a:lnTo>
                    <a:pt x="1331922" y="1658573"/>
                  </a:lnTo>
                  <a:lnTo>
                    <a:pt x="1287993" y="1649138"/>
                  </a:lnTo>
                  <a:lnTo>
                    <a:pt x="1244511" y="1639500"/>
                  </a:lnTo>
                  <a:lnTo>
                    <a:pt x="1201485" y="1629659"/>
                  </a:lnTo>
                  <a:lnTo>
                    <a:pt x="1158924" y="1619615"/>
                  </a:lnTo>
                  <a:lnTo>
                    <a:pt x="1116839" y="1609368"/>
                  </a:lnTo>
                  <a:lnTo>
                    <a:pt x="1075238" y="1598918"/>
                  </a:lnTo>
                  <a:lnTo>
                    <a:pt x="1014673" y="1583104"/>
                  </a:lnTo>
                  <a:lnTo>
                    <a:pt x="955864" y="1567020"/>
                  </a:lnTo>
                  <a:lnTo>
                    <a:pt x="898811" y="1550673"/>
                  </a:lnTo>
                  <a:lnTo>
                    <a:pt x="843513" y="1534072"/>
                  </a:lnTo>
                  <a:lnTo>
                    <a:pt x="789971" y="1517225"/>
                  </a:lnTo>
                  <a:lnTo>
                    <a:pt x="738184" y="1500139"/>
                  </a:lnTo>
                  <a:lnTo>
                    <a:pt x="688152" y="1482822"/>
                  </a:lnTo>
                  <a:lnTo>
                    <a:pt x="639876" y="1465283"/>
                  </a:lnTo>
                  <a:lnTo>
                    <a:pt x="593356" y="1447529"/>
                  </a:lnTo>
                  <a:lnTo>
                    <a:pt x="548591" y="1429569"/>
                  </a:lnTo>
                  <a:lnTo>
                    <a:pt x="505581" y="1411409"/>
                  </a:lnTo>
                  <a:lnTo>
                    <a:pt x="464327" y="1393059"/>
                  </a:lnTo>
                  <a:lnTo>
                    <a:pt x="424828" y="1374526"/>
                  </a:lnTo>
                  <a:lnTo>
                    <a:pt x="387085" y="1355818"/>
                  </a:lnTo>
                  <a:lnTo>
                    <a:pt x="351098" y="1336943"/>
                  </a:lnTo>
                  <a:lnTo>
                    <a:pt x="316866" y="1317909"/>
                  </a:lnTo>
                  <a:lnTo>
                    <a:pt x="253668" y="1279396"/>
                  </a:lnTo>
                  <a:lnTo>
                    <a:pt x="197492" y="1240342"/>
                  </a:lnTo>
                  <a:lnTo>
                    <a:pt x="148339" y="1200811"/>
                  </a:lnTo>
                  <a:lnTo>
                    <a:pt x="106207" y="1160867"/>
                  </a:lnTo>
                  <a:lnTo>
                    <a:pt x="71097" y="1120572"/>
                  </a:lnTo>
                  <a:lnTo>
                    <a:pt x="43009" y="1079992"/>
                  </a:lnTo>
                  <a:lnTo>
                    <a:pt x="21943" y="1039189"/>
                  </a:lnTo>
                  <a:lnTo>
                    <a:pt x="7899" y="998227"/>
                  </a:lnTo>
                  <a:lnTo>
                    <a:pt x="877" y="957169"/>
                  </a:lnTo>
                  <a:lnTo>
                    <a:pt x="0" y="936624"/>
                  </a:lnTo>
                  <a:lnTo>
                    <a:pt x="877" y="916080"/>
                  </a:lnTo>
                  <a:lnTo>
                    <a:pt x="7899" y="875022"/>
                  </a:lnTo>
                  <a:lnTo>
                    <a:pt x="21943" y="834060"/>
                  </a:lnTo>
                  <a:lnTo>
                    <a:pt x="43009" y="793257"/>
                  </a:lnTo>
                  <a:lnTo>
                    <a:pt x="71097" y="752677"/>
                  </a:lnTo>
                  <a:lnTo>
                    <a:pt x="106207" y="712382"/>
                  </a:lnTo>
                  <a:lnTo>
                    <a:pt x="148339" y="672438"/>
                  </a:lnTo>
                  <a:lnTo>
                    <a:pt x="197492" y="632907"/>
                  </a:lnTo>
                  <a:lnTo>
                    <a:pt x="253668" y="593853"/>
                  </a:lnTo>
                  <a:lnTo>
                    <a:pt x="316866" y="555340"/>
                  </a:lnTo>
                  <a:lnTo>
                    <a:pt x="351098" y="536306"/>
                  </a:lnTo>
                  <a:lnTo>
                    <a:pt x="387085" y="517431"/>
                  </a:lnTo>
                  <a:lnTo>
                    <a:pt x="424828" y="498723"/>
                  </a:lnTo>
                  <a:lnTo>
                    <a:pt x="464327" y="480190"/>
                  </a:lnTo>
                  <a:lnTo>
                    <a:pt x="505581" y="461840"/>
                  </a:lnTo>
                  <a:lnTo>
                    <a:pt x="548591" y="443680"/>
                  </a:lnTo>
                  <a:lnTo>
                    <a:pt x="593356" y="425720"/>
                  </a:lnTo>
                  <a:lnTo>
                    <a:pt x="639876" y="407966"/>
                  </a:lnTo>
                  <a:lnTo>
                    <a:pt x="688152" y="390426"/>
                  </a:lnTo>
                  <a:lnTo>
                    <a:pt x="738184" y="373110"/>
                  </a:lnTo>
                  <a:lnTo>
                    <a:pt x="789971" y="356024"/>
                  </a:lnTo>
                  <a:lnTo>
                    <a:pt x="843513" y="339176"/>
                  </a:lnTo>
                  <a:lnTo>
                    <a:pt x="898811" y="322575"/>
                  </a:lnTo>
                  <a:lnTo>
                    <a:pt x="955864" y="306229"/>
                  </a:lnTo>
                  <a:lnTo>
                    <a:pt x="1014673" y="290144"/>
                  </a:lnTo>
                  <a:lnTo>
                    <a:pt x="1075238" y="274331"/>
                  </a:lnTo>
                  <a:lnTo>
                    <a:pt x="1116839" y="263881"/>
                  </a:lnTo>
                  <a:lnTo>
                    <a:pt x="1158924" y="253634"/>
                  </a:lnTo>
                  <a:lnTo>
                    <a:pt x="1201485" y="243590"/>
                  </a:lnTo>
                  <a:lnTo>
                    <a:pt x="1244511" y="233749"/>
                  </a:lnTo>
                  <a:lnTo>
                    <a:pt x="1287993" y="224111"/>
                  </a:lnTo>
                  <a:lnTo>
                    <a:pt x="1331922" y="214676"/>
                  </a:lnTo>
                  <a:lnTo>
                    <a:pt x="1376288" y="205443"/>
                  </a:lnTo>
                  <a:lnTo>
                    <a:pt x="1421082" y="196414"/>
                  </a:lnTo>
                  <a:lnTo>
                    <a:pt x="1466294" y="187588"/>
                  </a:lnTo>
                  <a:lnTo>
                    <a:pt x="1511914" y="178964"/>
                  </a:lnTo>
                  <a:lnTo>
                    <a:pt x="1557934" y="170543"/>
                  </a:lnTo>
                  <a:lnTo>
                    <a:pt x="1604343" y="162326"/>
                  </a:lnTo>
                  <a:lnTo>
                    <a:pt x="1651132" y="154311"/>
                  </a:lnTo>
                  <a:lnTo>
                    <a:pt x="1698292" y="146499"/>
                  </a:lnTo>
                  <a:lnTo>
                    <a:pt x="1745813" y="138890"/>
                  </a:lnTo>
                  <a:lnTo>
                    <a:pt x="1793685" y="131484"/>
                  </a:lnTo>
                  <a:lnTo>
                    <a:pt x="1841900" y="124280"/>
                  </a:lnTo>
                  <a:lnTo>
                    <a:pt x="1890447" y="117280"/>
                  </a:lnTo>
                  <a:lnTo>
                    <a:pt x="1939317" y="110483"/>
                  </a:lnTo>
                  <a:lnTo>
                    <a:pt x="1988501" y="103888"/>
                  </a:lnTo>
                  <a:lnTo>
                    <a:pt x="2037989" y="97497"/>
                  </a:lnTo>
                  <a:lnTo>
                    <a:pt x="2087771" y="91308"/>
                  </a:lnTo>
                  <a:lnTo>
                    <a:pt x="2137839" y="85322"/>
                  </a:lnTo>
                  <a:lnTo>
                    <a:pt x="2188182" y="79539"/>
                  </a:lnTo>
                  <a:lnTo>
                    <a:pt x="2238791" y="73959"/>
                  </a:lnTo>
                  <a:lnTo>
                    <a:pt x="2289657" y="68582"/>
                  </a:lnTo>
                  <a:lnTo>
                    <a:pt x="2340770" y="63408"/>
                  </a:lnTo>
                  <a:lnTo>
                    <a:pt x="2392121" y="58437"/>
                  </a:lnTo>
                  <a:lnTo>
                    <a:pt x="2443699" y="53669"/>
                  </a:lnTo>
                  <a:lnTo>
                    <a:pt x="2495496" y="49103"/>
                  </a:lnTo>
                  <a:lnTo>
                    <a:pt x="2547502" y="44741"/>
                  </a:lnTo>
                  <a:lnTo>
                    <a:pt x="2599708" y="40581"/>
                  </a:lnTo>
                  <a:lnTo>
                    <a:pt x="2652103" y="36624"/>
                  </a:lnTo>
                  <a:lnTo>
                    <a:pt x="2704680" y="32871"/>
                  </a:lnTo>
                  <a:lnTo>
                    <a:pt x="2757427" y="29320"/>
                  </a:lnTo>
                  <a:lnTo>
                    <a:pt x="2810336" y="25972"/>
                  </a:lnTo>
                  <a:lnTo>
                    <a:pt x="2863397" y="22827"/>
                  </a:lnTo>
                  <a:lnTo>
                    <a:pt x="2916600" y="19884"/>
                  </a:lnTo>
                  <a:lnTo>
                    <a:pt x="2969937" y="17145"/>
                  </a:lnTo>
                  <a:lnTo>
                    <a:pt x="3023397" y="14609"/>
                  </a:lnTo>
                  <a:lnTo>
                    <a:pt x="3076971" y="12275"/>
                  </a:lnTo>
                  <a:lnTo>
                    <a:pt x="3130649" y="10145"/>
                  </a:lnTo>
                  <a:lnTo>
                    <a:pt x="3184423" y="8217"/>
                  </a:lnTo>
                  <a:lnTo>
                    <a:pt x="3238282" y="6493"/>
                  </a:lnTo>
                  <a:lnTo>
                    <a:pt x="3292217" y="4971"/>
                  </a:lnTo>
                  <a:lnTo>
                    <a:pt x="3346219" y="3652"/>
                  </a:lnTo>
                  <a:lnTo>
                    <a:pt x="3400277" y="2536"/>
                  </a:lnTo>
                  <a:lnTo>
                    <a:pt x="3454383" y="1623"/>
                  </a:lnTo>
                  <a:lnTo>
                    <a:pt x="3508528" y="913"/>
                  </a:lnTo>
                  <a:lnTo>
                    <a:pt x="3562700" y="405"/>
                  </a:lnTo>
                  <a:lnTo>
                    <a:pt x="3616892" y="101"/>
                  </a:lnTo>
                  <a:lnTo>
                    <a:pt x="3671093" y="0"/>
                  </a:lnTo>
                  <a:lnTo>
                    <a:pt x="3725294" y="101"/>
                  </a:lnTo>
                  <a:lnTo>
                    <a:pt x="3779486" y="405"/>
                  </a:lnTo>
                  <a:lnTo>
                    <a:pt x="3833659" y="913"/>
                  </a:lnTo>
                  <a:lnTo>
                    <a:pt x="3887803" y="1623"/>
                  </a:lnTo>
                  <a:lnTo>
                    <a:pt x="3941909" y="2536"/>
                  </a:lnTo>
                  <a:lnTo>
                    <a:pt x="3995968" y="3652"/>
                  </a:lnTo>
                  <a:lnTo>
                    <a:pt x="4049969" y="4971"/>
                  </a:lnTo>
                  <a:lnTo>
                    <a:pt x="4103904" y="6493"/>
                  </a:lnTo>
                  <a:lnTo>
                    <a:pt x="4157764" y="8217"/>
                  </a:lnTo>
                  <a:lnTo>
                    <a:pt x="4211537" y="10145"/>
                  </a:lnTo>
                  <a:lnTo>
                    <a:pt x="4265216" y="12275"/>
                  </a:lnTo>
                  <a:lnTo>
                    <a:pt x="4318790" y="14609"/>
                  </a:lnTo>
                  <a:lnTo>
                    <a:pt x="4372250" y="17145"/>
                  </a:lnTo>
                  <a:lnTo>
                    <a:pt x="4425586" y="19884"/>
                  </a:lnTo>
                  <a:lnTo>
                    <a:pt x="4478789" y="22827"/>
                  </a:lnTo>
                  <a:lnTo>
                    <a:pt x="4531850" y="25972"/>
                  </a:lnTo>
                  <a:lnTo>
                    <a:pt x="4584759" y="29320"/>
                  </a:lnTo>
                  <a:lnTo>
                    <a:pt x="4637506" y="32871"/>
                  </a:lnTo>
                  <a:lnTo>
                    <a:pt x="4690083" y="36624"/>
                  </a:lnTo>
                  <a:lnTo>
                    <a:pt x="4742478" y="40581"/>
                  </a:lnTo>
                  <a:lnTo>
                    <a:pt x="4794684" y="44741"/>
                  </a:lnTo>
                  <a:lnTo>
                    <a:pt x="4846690" y="49103"/>
                  </a:lnTo>
                  <a:lnTo>
                    <a:pt x="4898487" y="53669"/>
                  </a:lnTo>
                  <a:lnTo>
                    <a:pt x="4950066" y="58437"/>
                  </a:lnTo>
                  <a:lnTo>
                    <a:pt x="5001416" y="63408"/>
                  </a:lnTo>
                  <a:lnTo>
                    <a:pt x="5052529" y="68582"/>
                  </a:lnTo>
                  <a:lnTo>
                    <a:pt x="5103395" y="73959"/>
                  </a:lnTo>
                  <a:lnTo>
                    <a:pt x="5154004" y="79539"/>
                  </a:lnTo>
                  <a:lnTo>
                    <a:pt x="5204347" y="85322"/>
                  </a:lnTo>
                  <a:lnTo>
                    <a:pt x="5254415" y="91308"/>
                  </a:lnTo>
                  <a:lnTo>
                    <a:pt x="5304197" y="97497"/>
                  </a:lnTo>
                  <a:lnTo>
                    <a:pt x="5353685" y="103888"/>
                  </a:lnTo>
                  <a:lnTo>
                    <a:pt x="5402869" y="110483"/>
                  </a:lnTo>
                  <a:lnTo>
                    <a:pt x="5451739" y="117280"/>
                  </a:lnTo>
                  <a:lnTo>
                    <a:pt x="5500286" y="124280"/>
                  </a:lnTo>
                  <a:lnTo>
                    <a:pt x="5548501" y="131484"/>
                  </a:lnTo>
                  <a:lnTo>
                    <a:pt x="5596373" y="138890"/>
                  </a:lnTo>
                  <a:lnTo>
                    <a:pt x="5643894" y="146499"/>
                  </a:lnTo>
                  <a:lnTo>
                    <a:pt x="5691054" y="154311"/>
                  </a:lnTo>
                  <a:lnTo>
                    <a:pt x="5737843" y="162326"/>
                  </a:lnTo>
                  <a:lnTo>
                    <a:pt x="5784252" y="170543"/>
                  </a:lnTo>
                  <a:lnTo>
                    <a:pt x="5830272" y="178964"/>
                  </a:lnTo>
                  <a:lnTo>
                    <a:pt x="5875892" y="187588"/>
                  </a:lnTo>
                  <a:lnTo>
                    <a:pt x="5921104" y="196414"/>
                  </a:lnTo>
                  <a:lnTo>
                    <a:pt x="5965898" y="205443"/>
                  </a:lnTo>
                  <a:lnTo>
                    <a:pt x="6010264" y="214676"/>
                  </a:lnTo>
                  <a:lnTo>
                    <a:pt x="6054193" y="224111"/>
                  </a:lnTo>
                  <a:lnTo>
                    <a:pt x="6097675" y="233749"/>
                  </a:lnTo>
                  <a:lnTo>
                    <a:pt x="6140701" y="243590"/>
                  </a:lnTo>
                  <a:lnTo>
                    <a:pt x="6183262" y="253634"/>
                  </a:lnTo>
                  <a:lnTo>
                    <a:pt x="6225347" y="263881"/>
                  </a:lnTo>
                  <a:lnTo>
                    <a:pt x="6266948" y="274331"/>
                  </a:lnTo>
                  <a:close/>
                </a:path>
              </a:pathLst>
            </a:custGeom>
            <a:ln w="9525">
              <a:solidFill>
                <a:srgbClr val="000000"/>
              </a:solidFill>
            </a:ln>
          </p:spPr>
          <p:txBody>
            <a:bodyPr wrap="square" lIns="0" tIns="0" rIns="0" bIns="0" rtlCol="0"/>
            <a:lstStyle/>
            <a:p>
              <a:endParaRPr/>
            </a:p>
          </p:txBody>
        </p:sp>
      </p:grpSp>
      <p:sp>
        <p:nvSpPr>
          <p:cNvPr id="6" name="object 6"/>
          <p:cNvSpPr txBox="1"/>
          <p:nvPr/>
        </p:nvSpPr>
        <p:spPr>
          <a:xfrm>
            <a:off x="134937" y="2655874"/>
            <a:ext cx="8726170" cy="2108200"/>
          </a:xfrm>
          <a:prstGeom prst="rect">
            <a:avLst/>
          </a:prstGeom>
        </p:spPr>
        <p:txBody>
          <a:bodyPr vert="horz" wrap="square" lIns="0" tIns="33020" rIns="0" bIns="0" rtlCol="0">
            <a:spAutoFit/>
          </a:bodyPr>
          <a:lstStyle/>
          <a:p>
            <a:pPr marL="993775" marR="1123950" indent="916940">
              <a:lnSpc>
                <a:spcPts val="2300"/>
              </a:lnSpc>
              <a:spcBef>
                <a:spcPts val="260"/>
              </a:spcBef>
            </a:pPr>
            <a:r>
              <a:rPr sz="2000" b="1" dirty="0">
                <a:latin typeface="Times New Roman"/>
                <a:cs typeface="Times New Roman"/>
              </a:rPr>
              <a:t>La </a:t>
            </a:r>
            <a:r>
              <a:rPr sz="2000" b="1" spc="-5" dirty="0">
                <a:latin typeface="Times New Roman"/>
                <a:cs typeface="Times New Roman"/>
              </a:rPr>
              <a:t>caduta della lingua </a:t>
            </a:r>
            <a:r>
              <a:rPr sz="2000" b="1" dirty="0">
                <a:latin typeface="Times New Roman"/>
                <a:cs typeface="Times New Roman"/>
              </a:rPr>
              <a:t>è </a:t>
            </a:r>
            <a:r>
              <a:rPr sz="2000" b="1" spc="-5" dirty="0">
                <a:latin typeface="Times New Roman"/>
                <a:cs typeface="Times New Roman"/>
              </a:rPr>
              <a:t>la maggior causa </a:t>
            </a:r>
            <a:r>
              <a:rPr sz="2000" b="1" dirty="0">
                <a:latin typeface="Times New Roman"/>
                <a:cs typeface="Times New Roman"/>
              </a:rPr>
              <a:t>di </a:t>
            </a:r>
            <a:r>
              <a:rPr sz="2000" b="1" spc="5" dirty="0">
                <a:latin typeface="Times New Roman"/>
                <a:cs typeface="Times New Roman"/>
              </a:rPr>
              <a:t> </a:t>
            </a:r>
            <a:r>
              <a:rPr sz="2000" b="1" spc="-5" dirty="0">
                <a:latin typeface="Times New Roman"/>
                <a:cs typeface="Times New Roman"/>
              </a:rPr>
              <a:t>ostruzione</a:t>
            </a:r>
            <a:r>
              <a:rPr sz="2000" b="1" dirty="0">
                <a:latin typeface="Times New Roman"/>
                <a:cs typeface="Times New Roman"/>
              </a:rPr>
              <a:t> </a:t>
            </a:r>
            <a:r>
              <a:rPr sz="2000" b="1" spc="-5" dirty="0">
                <a:latin typeface="Times New Roman"/>
                <a:cs typeface="Times New Roman"/>
              </a:rPr>
              <a:t>delle</a:t>
            </a:r>
            <a:r>
              <a:rPr sz="2000" b="1" spc="5" dirty="0">
                <a:latin typeface="Times New Roman"/>
                <a:cs typeface="Times New Roman"/>
              </a:rPr>
              <a:t> </a:t>
            </a:r>
            <a:r>
              <a:rPr sz="2000" b="1" spc="-5" dirty="0">
                <a:latin typeface="Times New Roman"/>
                <a:cs typeface="Times New Roman"/>
              </a:rPr>
              <a:t>vie</a:t>
            </a:r>
            <a:r>
              <a:rPr sz="2000" b="1" dirty="0">
                <a:latin typeface="Times New Roman"/>
                <a:cs typeface="Times New Roman"/>
              </a:rPr>
              <a:t> </a:t>
            </a:r>
            <a:r>
              <a:rPr sz="2000" b="1" spc="-10" dirty="0">
                <a:latin typeface="Times New Roman"/>
                <a:cs typeface="Times New Roman"/>
              </a:rPr>
              <a:t>aeree,</a:t>
            </a:r>
            <a:r>
              <a:rPr sz="2000" b="1" spc="10" dirty="0">
                <a:latin typeface="Times New Roman"/>
                <a:cs typeface="Times New Roman"/>
              </a:rPr>
              <a:t> </a:t>
            </a:r>
            <a:r>
              <a:rPr sz="2000" b="1" spc="-5" dirty="0">
                <a:latin typeface="Times New Roman"/>
                <a:cs typeface="Times New Roman"/>
              </a:rPr>
              <a:t>in</a:t>
            </a:r>
            <a:r>
              <a:rPr sz="2000" b="1" spc="10" dirty="0">
                <a:latin typeface="Times New Roman"/>
                <a:cs typeface="Times New Roman"/>
              </a:rPr>
              <a:t> </a:t>
            </a:r>
            <a:r>
              <a:rPr sz="2000" b="1" spc="-10" dirty="0">
                <a:latin typeface="Times New Roman"/>
                <a:cs typeface="Times New Roman"/>
              </a:rPr>
              <a:t>particolare</a:t>
            </a:r>
            <a:r>
              <a:rPr sz="2000" b="1" dirty="0">
                <a:latin typeface="Times New Roman"/>
                <a:cs typeface="Times New Roman"/>
              </a:rPr>
              <a:t> </a:t>
            </a:r>
            <a:r>
              <a:rPr sz="2000" b="1" spc="-5" dirty="0">
                <a:latin typeface="Times New Roman"/>
                <a:cs typeface="Times New Roman"/>
              </a:rPr>
              <a:t>nei</a:t>
            </a:r>
            <a:r>
              <a:rPr sz="2000" b="1" spc="5" dirty="0">
                <a:latin typeface="Times New Roman"/>
                <a:cs typeface="Times New Roman"/>
              </a:rPr>
              <a:t> </a:t>
            </a:r>
            <a:r>
              <a:rPr sz="2000" b="1" spc="-5" dirty="0">
                <a:latin typeface="Times New Roman"/>
                <a:cs typeface="Times New Roman"/>
              </a:rPr>
              <a:t>pazienti</a:t>
            </a:r>
            <a:r>
              <a:rPr sz="2000" b="1" dirty="0">
                <a:latin typeface="Times New Roman"/>
                <a:cs typeface="Times New Roman"/>
              </a:rPr>
              <a:t> </a:t>
            </a:r>
            <a:r>
              <a:rPr sz="2000" b="1" spc="-5" dirty="0">
                <a:latin typeface="Times New Roman"/>
                <a:cs typeface="Times New Roman"/>
              </a:rPr>
              <a:t>in</a:t>
            </a:r>
            <a:r>
              <a:rPr sz="2000" b="1" spc="10" dirty="0">
                <a:latin typeface="Times New Roman"/>
                <a:cs typeface="Times New Roman"/>
              </a:rPr>
              <a:t> </a:t>
            </a:r>
            <a:r>
              <a:rPr sz="2000" b="1" spc="-5" dirty="0">
                <a:latin typeface="Times New Roman"/>
                <a:cs typeface="Times New Roman"/>
              </a:rPr>
              <a:t>coma.</a:t>
            </a:r>
            <a:endParaRPr sz="2000">
              <a:latin typeface="Times New Roman"/>
              <a:cs typeface="Times New Roman"/>
            </a:endParaRPr>
          </a:p>
          <a:p>
            <a:pPr marL="2680970" marR="1285875" indent="-1525270">
              <a:lnSpc>
                <a:spcPts val="2300"/>
              </a:lnSpc>
            </a:pPr>
            <a:r>
              <a:rPr sz="2000" b="1" dirty="0">
                <a:latin typeface="Times New Roman"/>
                <a:cs typeface="Times New Roman"/>
              </a:rPr>
              <a:t>Una </a:t>
            </a:r>
            <a:r>
              <a:rPr sz="2000" b="1" spc="-5" dirty="0">
                <a:latin typeface="Times New Roman"/>
                <a:cs typeface="Times New Roman"/>
              </a:rPr>
              <a:t>ostruzione delle vie</a:t>
            </a:r>
            <a:r>
              <a:rPr sz="2000" b="1" dirty="0">
                <a:latin typeface="Times New Roman"/>
                <a:cs typeface="Times New Roman"/>
              </a:rPr>
              <a:t> </a:t>
            </a:r>
            <a:r>
              <a:rPr sz="2000" b="1" spc="-10" dirty="0">
                <a:latin typeface="Times New Roman"/>
                <a:cs typeface="Times New Roman"/>
              </a:rPr>
              <a:t>aeree</a:t>
            </a:r>
            <a:r>
              <a:rPr sz="2000" b="1" spc="-5" dirty="0">
                <a:latin typeface="Times New Roman"/>
                <a:cs typeface="Times New Roman"/>
              </a:rPr>
              <a:t> </a:t>
            </a:r>
            <a:r>
              <a:rPr sz="2000" b="1" dirty="0">
                <a:latin typeface="Times New Roman"/>
                <a:cs typeface="Times New Roman"/>
              </a:rPr>
              <a:t>non </a:t>
            </a:r>
            <a:r>
              <a:rPr sz="2000" b="1" spc="-5" dirty="0">
                <a:latin typeface="Times New Roman"/>
                <a:cs typeface="Times New Roman"/>
              </a:rPr>
              <a:t>trattata</a:t>
            </a:r>
            <a:r>
              <a:rPr sz="2000" b="1" spc="5" dirty="0">
                <a:latin typeface="Times New Roman"/>
                <a:cs typeface="Times New Roman"/>
              </a:rPr>
              <a:t> </a:t>
            </a:r>
            <a:r>
              <a:rPr sz="2000" b="1" dirty="0">
                <a:latin typeface="Times New Roman"/>
                <a:cs typeface="Times New Roman"/>
              </a:rPr>
              <a:t>può </a:t>
            </a:r>
            <a:r>
              <a:rPr sz="2000" b="1" spc="-10" dirty="0">
                <a:latin typeface="Times New Roman"/>
                <a:cs typeface="Times New Roman"/>
              </a:rPr>
              <a:t>portare</a:t>
            </a:r>
            <a:r>
              <a:rPr sz="2000" b="1" spc="-5" dirty="0">
                <a:latin typeface="Times New Roman"/>
                <a:cs typeface="Times New Roman"/>
              </a:rPr>
              <a:t> </a:t>
            </a:r>
            <a:r>
              <a:rPr sz="2000" b="1" dirty="0">
                <a:latin typeface="Times New Roman"/>
                <a:cs typeface="Times New Roman"/>
              </a:rPr>
              <a:t>ad </a:t>
            </a:r>
            <a:r>
              <a:rPr sz="2000" b="1" spc="-484" dirty="0">
                <a:latin typeface="Times New Roman"/>
                <a:cs typeface="Times New Roman"/>
              </a:rPr>
              <a:t> </a:t>
            </a:r>
            <a:r>
              <a:rPr sz="2000" b="1" spc="-10" dirty="0">
                <a:latin typeface="Times New Roman"/>
                <a:cs typeface="Times New Roman"/>
              </a:rPr>
              <a:t>arresto</a:t>
            </a:r>
            <a:r>
              <a:rPr sz="2000" b="1" spc="-5" dirty="0">
                <a:latin typeface="Times New Roman"/>
                <a:cs typeface="Times New Roman"/>
              </a:rPr>
              <a:t> cardiaco</a:t>
            </a:r>
            <a:r>
              <a:rPr sz="2000" b="1" dirty="0">
                <a:latin typeface="Times New Roman"/>
                <a:cs typeface="Times New Roman"/>
              </a:rPr>
              <a:t> </a:t>
            </a:r>
            <a:r>
              <a:rPr sz="2000" b="1" spc="-5" dirty="0">
                <a:latin typeface="Times New Roman"/>
                <a:cs typeface="Times New Roman"/>
              </a:rPr>
              <a:t>in</a:t>
            </a:r>
            <a:r>
              <a:rPr sz="2000" b="1" dirty="0">
                <a:latin typeface="Times New Roman"/>
                <a:cs typeface="Times New Roman"/>
              </a:rPr>
              <a:t> 7-8 </a:t>
            </a:r>
            <a:r>
              <a:rPr sz="2000" b="1" spc="-5" dirty="0">
                <a:latin typeface="Times New Roman"/>
                <a:cs typeface="Times New Roman"/>
              </a:rPr>
              <a:t>minuti</a:t>
            </a:r>
            <a:endParaRPr sz="2000">
              <a:latin typeface="Times New Roman"/>
              <a:cs typeface="Times New Roman"/>
            </a:endParaRPr>
          </a:p>
          <a:p>
            <a:pPr>
              <a:lnSpc>
                <a:spcPct val="100000"/>
              </a:lnSpc>
              <a:spcBef>
                <a:spcPts val="55"/>
              </a:spcBef>
            </a:pPr>
            <a:endParaRPr sz="3150">
              <a:latin typeface="Times New Roman"/>
              <a:cs typeface="Times New Roman"/>
            </a:endParaRPr>
          </a:p>
          <a:p>
            <a:pPr marL="12700">
              <a:lnSpc>
                <a:spcPct val="100000"/>
              </a:lnSpc>
            </a:pPr>
            <a:r>
              <a:rPr sz="2800" b="1" dirty="0">
                <a:solidFill>
                  <a:srgbClr val="333399"/>
                </a:solidFill>
                <a:latin typeface="Times New Roman"/>
                <a:cs typeface="Times New Roman"/>
              </a:rPr>
              <a:t>In </a:t>
            </a:r>
            <a:r>
              <a:rPr sz="2800" b="1" spc="-5" dirty="0">
                <a:solidFill>
                  <a:srgbClr val="333399"/>
                </a:solidFill>
                <a:latin typeface="Times New Roman"/>
                <a:cs typeface="Times New Roman"/>
              </a:rPr>
              <a:t>caso</a:t>
            </a:r>
            <a:r>
              <a:rPr sz="2800" b="1" dirty="0">
                <a:solidFill>
                  <a:srgbClr val="333399"/>
                </a:solidFill>
                <a:latin typeface="Times New Roman"/>
                <a:cs typeface="Times New Roman"/>
              </a:rPr>
              <a:t> di </a:t>
            </a:r>
            <a:r>
              <a:rPr sz="2800" b="1" spc="-5" dirty="0">
                <a:solidFill>
                  <a:srgbClr val="333399"/>
                </a:solidFill>
                <a:latin typeface="Times New Roman"/>
                <a:cs typeface="Times New Roman"/>
              </a:rPr>
              <a:t>perdita</a:t>
            </a:r>
            <a:r>
              <a:rPr sz="2800" b="1" dirty="0">
                <a:solidFill>
                  <a:srgbClr val="333399"/>
                </a:solidFill>
                <a:latin typeface="Times New Roman"/>
                <a:cs typeface="Times New Roman"/>
              </a:rPr>
              <a:t> di</a:t>
            </a:r>
            <a:r>
              <a:rPr sz="2800" b="1" spc="-5" dirty="0">
                <a:solidFill>
                  <a:srgbClr val="333399"/>
                </a:solidFill>
                <a:latin typeface="Times New Roman"/>
                <a:cs typeface="Times New Roman"/>
              </a:rPr>
              <a:t> coscienza,</a:t>
            </a:r>
            <a:r>
              <a:rPr sz="2800" b="1" spc="5" dirty="0">
                <a:solidFill>
                  <a:srgbClr val="333399"/>
                </a:solidFill>
                <a:latin typeface="Times New Roman"/>
                <a:cs typeface="Times New Roman"/>
              </a:rPr>
              <a:t> </a:t>
            </a:r>
            <a:r>
              <a:rPr sz="2800" b="1" spc="-20" dirty="0">
                <a:solidFill>
                  <a:srgbClr val="333399"/>
                </a:solidFill>
                <a:latin typeface="Times New Roman"/>
                <a:cs typeface="Times New Roman"/>
              </a:rPr>
              <a:t>rendere</a:t>
            </a:r>
            <a:r>
              <a:rPr sz="2800" b="1" spc="-5" dirty="0">
                <a:solidFill>
                  <a:srgbClr val="333399"/>
                </a:solidFill>
                <a:latin typeface="Times New Roman"/>
                <a:cs typeface="Times New Roman"/>
              </a:rPr>
              <a:t> pervie</a:t>
            </a:r>
            <a:r>
              <a:rPr sz="2800" b="1" dirty="0">
                <a:solidFill>
                  <a:srgbClr val="333399"/>
                </a:solidFill>
                <a:latin typeface="Times New Roman"/>
                <a:cs typeface="Times New Roman"/>
              </a:rPr>
              <a:t> </a:t>
            </a:r>
            <a:r>
              <a:rPr sz="2800" b="1" spc="-5" dirty="0">
                <a:solidFill>
                  <a:srgbClr val="333399"/>
                </a:solidFill>
                <a:latin typeface="Times New Roman"/>
                <a:cs typeface="Times New Roman"/>
              </a:rPr>
              <a:t>le vie </a:t>
            </a:r>
            <a:r>
              <a:rPr sz="2800" b="1" spc="-15" dirty="0">
                <a:solidFill>
                  <a:srgbClr val="333399"/>
                </a:solidFill>
                <a:latin typeface="Times New Roman"/>
                <a:cs typeface="Times New Roman"/>
              </a:rPr>
              <a:t>aeree</a:t>
            </a:r>
            <a:endParaRPr sz="2800">
              <a:latin typeface="Times New Roman"/>
              <a:cs typeface="Times New Roman"/>
            </a:endParaRPr>
          </a:p>
        </p:txBody>
      </p:sp>
      <p:grpSp>
        <p:nvGrpSpPr>
          <p:cNvPr id="7" name="object 7"/>
          <p:cNvGrpSpPr/>
          <p:nvPr/>
        </p:nvGrpSpPr>
        <p:grpSpPr>
          <a:xfrm>
            <a:off x="2940050" y="5153025"/>
            <a:ext cx="3292475" cy="1062355"/>
            <a:chOff x="2940050" y="5153025"/>
            <a:chExt cx="3292475" cy="1062355"/>
          </a:xfrm>
        </p:grpSpPr>
        <p:sp>
          <p:nvSpPr>
            <p:cNvPr id="8" name="object 8"/>
            <p:cNvSpPr/>
            <p:nvPr/>
          </p:nvSpPr>
          <p:spPr>
            <a:xfrm>
              <a:off x="2944812" y="5157787"/>
              <a:ext cx="3282950" cy="1052830"/>
            </a:xfrm>
            <a:custGeom>
              <a:avLst/>
              <a:gdLst/>
              <a:ahLst/>
              <a:cxnLst/>
              <a:rect l="l" t="t" r="r" b="b"/>
              <a:pathLst>
                <a:path w="3282950" h="1052829">
                  <a:moveTo>
                    <a:pt x="2310223" y="0"/>
                  </a:moveTo>
                  <a:lnTo>
                    <a:pt x="2310223" y="263128"/>
                  </a:lnTo>
                  <a:lnTo>
                    <a:pt x="0" y="263128"/>
                  </a:lnTo>
                  <a:lnTo>
                    <a:pt x="0" y="789384"/>
                  </a:lnTo>
                  <a:lnTo>
                    <a:pt x="2310223" y="789384"/>
                  </a:lnTo>
                  <a:lnTo>
                    <a:pt x="2310223" y="1052512"/>
                  </a:lnTo>
                  <a:lnTo>
                    <a:pt x="3282950" y="526256"/>
                  </a:lnTo>
                  <a:lnTo>
                    <a:pt x="2310223" y="0"/>
                  </a:lnTo>
                  <a:close/>
                </a:path>
              </a:pathLst>
            </a:custGeom>
            <a:solidFill>
              <a:srgbClr val="66CCFF"/>
            </a:solidFill>
          </p:spPr>
          <p:txBody>
            <a:bodyPr wrap="square" lIns="0" tIns="0" rIns="0" bIns="0" rtlCol="0"/>
            <a:lstStyle/>
            <a:p>
              <a:endParaRPr/>
            </a:p>
          </p:txBody>
        </p:sp>
        <p:sp>
          <p:nvSpPr>
            <p:cNvPr id="9" name="object 9"/>
            <p:cNvSpPr/>
            <p:nvPr/>
          </p:nvSpPr>
          <p:spPr>
            <a:xfrm>
              <a:off x="2944812" y="5157787"/>
              <a:ext cx="3282950" cy="1052830"/>
            </a:xfrm>
            <a:custGeom>
              <a:avLst/>
              <a:gdLst/>
              <a:ahLst/>
              <a:cxnLst/>
              <a:rect l="l" t="t" r="r" b="b"/>
              <a:pathLst>
                <a:path w="3282950" h="1052829">
                  <a:moveTo>
                    <a:pt x="2310223" y="0"/>
                  </a:moveTo>
                  <a:lnTo>
                    <a:pt x="2310223" y="263128"/>
                  </a:lnTo>
                  <a:lnTo>
                    <a:pt x="0" y="263128"/>
                  </a:lnTo>
                  <a:lnTo>
                    <a:pt x="0" y="789384"/>
                  </a:lnTo>
                  <a:lnTo>
                    <a:pt x="2310223" y="789384"/>
                  </a:lnTo>
                  <a:lnTo>
                    <a:pt x="2310223" y="1052512"/>
                  </a:lnTo>
                  <a:lnTo>
                    <a:pt x="3282950" y="526256"/>
                  </a:lnTo>
                  <a:lnTo>
                    <a:pt x="2310223" y="0"/>
                  </a:lnTo>
                  <a:close/>
                </a:path>
              </a:pathLst>
            </a:custGeom>
            <a:ln w="9525">
              <a:solidFill>
                <a:srgbClr val="000000"/>
              </a:solidFill>
            </a:ln>
          </p:spPr>
          <p:txBody>
            <a:bodyPr wrap="square" lIns="0" tIns="0" rIns="0" bIns="0" rtlCol="0"/>
            <a:lstStyle/>
            <a:p>
              <a:endParaRPr/>
            </a:p>
          </p:txBody>
        </p:sp>
      </p:grpSp>
      <p:grpSp>
        <p:nvGrpSpPr>
          <p:cNvPr id="10" name="object 10"/>
          <p:cNvGrpSpPr/>
          <p:nvPr/>
        </p:nvGrpSpPr>
        <p:grpSpPr>
          <a:xfrm>
            <a:off x="2576512" y="5414962"/>
            <a:ext cx="252729" cy="536575"/>
            <a:chOff x="2576512" y="5414962"/>
            <a:chExt cx="252729" cy="536575"/>
          </a:xfrm>
        </p:grpSpPr>
        <p:sp>
          <p:nvSpPr>
            <p:cNvPr id="11" name="object 11"/>
            <p:cNvSpPr/>
            <p:nvPr/>
          </p:nvSpPr>
          <p:spPr>
            <a:xfrm>
              <a:off x="2581275" y="5419725"/>
              <a:ext cx="243204" cy="527050"/>
            </a:xfrm>
            <a:custGeom>
              <a:avLst/>
              <a:gdLst/>
              <a:ahLst/>
              <a:cxnLst/>
              <a:rect l="l" t="t" r="r" b="b"/>
              <a:pathLst>
                <a:path w="243205" h="527050">
                  <a:moveTo>
                    <a:pt x="0" y="0"/>
                  </a:moveTo>
                  <a:lnTo>
                    <a:pt x="0" y="527050"/>
                  </a:lnTo>
                  <a:lnTo>
                    <a:pt x="242887" y="527050"/>
                  </a:lnTo>
                  <a:lnTo>
                    <a:pt x="242887" y="0"/>
                  </a:lnTo>
                  <a:lnTo>
                    <a:pt x="0" y="0"/>
                  </a:lnTo>
                  <a:close/>
                </a:path>
              </a:pathLst>
            </a:custGeom>
            <a:solidFill>
              <a:srgbClr val="66CCFF"/>
            </a:solidFill>
          </p:spPr>
          <p:txBody>
            <a:bodyPr wrap="square" lIns="0" tIns="0" rIns="0" bIns="0" rtlCol="0"/>
            <a:lstStyle/>
            <a:p>
              <a:endParaRPr/>
            </a:p>
          </p:txBody>
        </p:sp>
        <p:sp>
          <p:nvSpPr>
            <p:cNvPr id="12" name="object 12"/>
            <p:cNvSpPr/>
            <p:nvPr/>
          </p:nvSpPr>
          <p:spPr>
            <a:xfrm>
              <a:off x="2581275" y="5419725"/>
              <a:ext cx="243204" cy="527050"/>
            </a:xfrm>
            <a:custGeom>
              <a:avLst/>
              <a:gdLst/>
              <a:ahLst/>
              <a:cxnLst/>
              <a:rect l="l" t="t" r="r" b="b"/>
              <a:pathLst>
                <a:path w="243205" h="527050">
                  <a:moveTo>
                    <a:pt x="0" y="0"/>
                  </a:moveTo>
                  <a:lnTo>
                    <a:pt x="0" y="527050"/>
                  </a:lnTo>
                  <a:lnTo>
                    <a:pt x="242887" y="527050"/>
                  </a:lnTo>
                  <a:lnTo>
                    <a:pt x="242887" y="0"/>
                  </a:lnTo>
                  <a:lnTo>
                    <a:pt x="0" y="0"/>
                  </a:lnTo>
                  <a:close/>
                </a:path>
              </a:pathLst>
            </a:custGeom>
            <a:ln w="9525">
              <a:solidFill>
                <a:srgbClr val="000000"/>
              </a:solidFill>
            </a:ln>
          </p:spPr>
          <p:txBody>
            <a:bodyPr wrap="square" lIns="0" tIns="0" rIns="0" bIns="0" rtlCol="0"/>
            <a:lstStyle/>
            <a:p>
              <a:endParaRPr/>
            </a:p>
          </p:txBody>
        </p:sp>
      </p:grpSp>
      <p:grpSp>
        <p:nvGrpSpPr>
          <p:cNvPr id="13" name="object 13"/>
          <p:cNvGrpSpPr/>
          <p:nvPr/>
        </p:nvGrpSpPr>
        <p:grpSpPr>
          <a:xfrm>
            <a:off x="2333625" y="5414962"/>
            <a:ext cx="130175" cy="536575"/>
            <a:chOff x="2333625" y="5414962"/>
            <a:chExt cx="130175" cy="536575"/>
          </a:xfrm>
        </p:grpSpPr>
        <p:sp>
          <p:nvSpPr>
            <p:cNvPr id="14" name="object 14"/>
            <p:cNvSpPr/>
            <p:nvPr/>
          </p:nvSpPr>
          <p:spPr>
            <a:xfrm>
              <a:off x="2338387" y="5419725"/>
              <a:ext cx="120650" cy="527050"/>
            </a:xfrm>
            <a:custGeom>
              <a:avLst/>
              <a:gdLst/>
              <a:ahLst/>
              <a:cxnLst/>
              <a:rect l="l" t="t" r="r" b="b"/>
              <a:pathLst>
                <a:path w="120650" h="527050">
                  <a:moveTo>
                    <a:pt x="0" y="0"/>
                  </a:moveTo>
                  <a:lnTo>
                    <a:pt x="0" y="527050"/>
                  </a:lnTo>
                  <a:lnTo>
                    <a:pt x="120650" y="527050"/>
                  </a:lnTo>
                  <a:lnTo>
                    <a:pt x="120650" y="0"/>
                  </a:lnTo>
                  <a:lnTo>
                    <a:pt x="0" y="0"/>
                  </a:lnTo>
                  <a:close/>
                </a:path>
              </a:pathLst>
            </a:custGeom>
            <a:solidFill>
              <a:srgbClr val="66CCFF"/>
            </a:solidFill>
          </p:spPr>
          <p:txBody>
            <a:bodyPr wrap="square" lIns="0" tIns="0" rIns="0" bIns="0" rtlCol="0"/>
            <a:lstStyle/>
            <a:p>
              <a:endParaRPr/>
            </a:p>
          </p:txBody>
        </p:sp>
        <p:sp>
          <p:nvSpPr>
            <p:cNvPr id="15" name="object 15"/>
            <p:cNvSpPr/>
            <p:nvPr/>
          </p:nvSpPr>
          <p:spPr>
            <a:xfrm>
              <a:off x="2338387" y="5419725"/>
              <a:ext cx="120650" cy="527050"/>
            </a:xfrm>
            <a:custGeom>
              <a:avLst/>
              <a:gdLst/>
              <a:ahLst/>
              <a:cxnLst/>
              <a:rect l="l" t="t" r="r" b="b"/>
              <a:pathLst>
                <a:path w="120650" h="527050">
                  <a:moveTo>
                    <a:pt x="0" y="0"/>
                  </a:moveTo>
                  <a:lnTo>
                    <a:pt x="0" y="527050"/>
                  </a:lnTo>
                  <a:lnTo>
                    <a:pt x="120650" y="527050"/>
                  </a:lnTo>
                  <a:lnTo>
                    <a:pt x="120650" y="0"/>
                  </a:lnTo>
                  <a:lnTo>
                    <a:pt x="0" y="0"/>
                  </a:lnTo>
                  <a:close/>
                </a:path>
              </a:pathLst>
            </a:custGeom>
            <a:ln w="9525">
              <a:solidFill>
                <a:srgbClr val="000000"/>
              </a:solidFill>
            </a:ln>
          </p:spPr>
          <p:txBody>
            <a:bodyPr wrap="square" lIns="0" tIns="0" rIns="0" bIns="0" rtlCol="0"/>
            <a:lstStyle/>
            <a:p>
              <a:endParaRPr/>
            </a:p>
          </p:txBody>
        </p:sp>
      </p:grpSp>
      <p:sp>
        <p:nvSpPr>
          <p:cNvPr id="16" name="object 16"/>
          <p:cNvSpPr txBox="1">
            <a:spLocks noGrp="1"/>
          </p:cNvSpPr>
          <p:nvPr>
            <p:ph type="title"/>
          </p:nvPr>
        </p:nvSpPr>
        <p:spPr>
          <a:xfrm>
            <a:off x="3303587" y="81259"/>
            <a:ext cx="2403475" cy="635000"/>
          </a:xfrm>
          <a:prstGeom prst="rect">
            <a:avLst/>
          </a:prstGeom>
        </p:spPr>
        <p:txBody>
          <a:bodyPr vert="horz" wrap="square" lIns="0" tIns="12700" rIns="0" bIns="0" rtlCol="0">
            <a:spAutoFit/>
          </a:bodyPr>
          <a:lstStyle/>
          <a:p>
            <a:pPr marL="12700">
              <a:lnSpc>
                <a:spcPct val="100000"/>
              </a:lnSpc>
              <a:spcBef>
                <a:spcPts val="100"/>
              </a:spcBef>
            </a:pPr>
            <a:r>
              <a:rPr sz="4000" b="1" dirty="0">
                <a:solidFill>
                  <a:srgbClr val="F27B0E"/>
                </a:solidFill>
                <a:latin typeface="Times New Roman"/>
                <a:cs typeface="Times New Roman"/>
              </a:rPr>
              <a:t>A</a:t>
            </a:r>
            <a:r>
              <a:rPr sz="4000" b="1" spc="-225" dirty="0">
                <a:solidFill>
                  <a:srgbClr val="F27B0E"/>
                </a:solidFill>
                <a:latin typeface="Times New Roman"/>
                <a:cs typeface="Times New Roman"/>
              </a:rPr>
              <a:t> </a:t>
            </a:r>
            <a:r>
              <a:rPr sz="4000" b="1" dirty="0">
                <a:solidFill>
                  <a:srgbClr val="F27B0E"/>
                </a:solidFill>
                <a:latin typeface="Times New Roman"/>
                <a:cs typeface="Times New Roman"/>
              </a:rPr>
              <a:t>= a</a:t>
            </a:r>
            <a:r>
              <a:rPr sz="4000" b="1" spc="-5" dirty="0">
                <a:solidFill>
                  <a:srgbClr val="F27B0E"/>
                </a:solidFill>
                <a:latin typeface="Times New Roman"/>
                <a:cs typeface="Times New Roman"/>
              </a:rPr>
              <a:t>ir</a:t>
            </a:r>
            <a:r>
              <a:rPr sz="4000" b="1" dirty="0">
                <a:solidFill>
                  <a:srgbClr val="F27B0E"/>
                </a:solidFill>
                <a:latin typeface="Times New Roman"/>
                <a:cs typeface="Times New Roman"/>
              </a:rPr>
              <a:t>way</a:t>
            </a:r>
            <a:endParaRPr sz="4000">
              <a:latin typeface="Times New Roman"/>
              <a:cs typeface="Times New Roman"/>
            </a:endParaRPr>
          </a:p>
        </p:txBody>
      </p:sp>
      <p:pic>
        <p:nvPicPr>
          <p:cNvPr id="17" name="object 17"/>
          <p:cNvPicPr/>
          <p:nvPr/>
        </p:nvPicPr>
        <p:blipFill>
          <a:blip r:embed="rId2" cstate="print"/>
          <a:stretch>
            <a:fillRect/>
          </a:stretch>
        </p:blipFill>
        <p:spPr>
          <a:xfrm>
            <a:off x="6258526" y="12700"/>
            <a:ext cx="2877005" cy="2146688"/>
          </a:xfrm>
          <a:prstGeom prst="rect">
            <a:avLst/>
          </a:prstGeom>
        </p:spPr>
      </p:pic>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7"/>
          <p:cNvPicPr/>
          <p:nvPr/>
        </p:nvPicPr>
        <p:blipFill>
          <a:blip r:embed="rId2" cstate="print"/>
          <a:stretch>
            <a:fillRect/>
          </a:stretch>
        </p:blipFill>
        <p:spPr>
          <a:xfrm>
            <a:off x="3263900" y="3810000"/>
            <a:ext cx="254000" cy="254000"/>
          </a:xfrm>
          <a:prstGeom prst="rect">
            <a:avLst/>
          </a:prstGeom>
        </p:spPr>
      </p:pic>
      <p:pic>
        <p:nvPicPr>
          <p:cNvPr id="16" name="object 16"/>
          <p:cNvPicPr/>
          <p:nvPr/>
        </p:nvPicPr>
        <p:blipFill>
          <a:blip r:embed="rId3" cstate="print"/>
          <a:stretch>
            <a:fillRect/>
          </a:stretch>
        </p:blipFill>
        <p:spPr>
          <a:xfrm>
            <a:off x="4877170" y="3661780"/>
            <a:ext cx="3914404" cy="2515182"/>
          </a:xfrm>
          <a:prstGeom prst="rect">
            <a:avLst/>
          </a:prstGeom>
        </p:spPr>
      </p:pic>
      <p:sp>
        <p:nvSpPr>
          <p:cNvPr id="17" name="object 17"/>
          <p:cNvSpPr txBox="1">
            <a:spLocks noGrp="1"/>
          </p:cNvSpPr>
          <p:nvPr>
            <p:ph type="title"/>
          </p:nvPr>
        </p:nvSpPr>
        <p:spPr>
          <a:xfrm>
            <a:off x="3014662" y="0"/>
            <a:ext cx="2640965" cy="695960"/>
          </a:xfrm>
          <a:prstGeom prst="rect">
            <a:avLst/>
          </a:prstGeom>
        </p:spPr>
        <p:txBody>
          <a:bodyPr vert="horz" wrap="square" lIns="0" tIns="12700" rIns="0" bIns="0" rtlCol="0">
            <a:spAutoFit/>
          </a:bodyPr>
          <a:lstStyle/>
          <a:p>
            <a:pPr marL="12700">
              <a:lnSpc>
                <a:spcPct val="100000"/>
              </a:lnSpc>
              <a:spcBef>
                <a:spcPts val="100"/>
              </a:spcBef>
              <a:tabLst>
                <a:tab pos="982980" algn="l"/>
              </a:tabLst>
            </a:pPr>
            <a:r>
              <a:rPr sz="4400" b="1" dirty="0">
                <a:solidFill>
                  <a:srgbClr val="F27B0E"/>
                </a:solidFill>
                <a:latin typeface="Times New Roman"/>
                <a:cs typeface="Times New Roman"/>
              </a:rPr>
              <a:t>A</a:t>
            </a:r>
            <a:r>
              <a:rPr sz="4400" b="1" spc="-245" dirty="0">
                <a:solidFill>
                  <a:srgbClr val="F27B0E"/>
                </a:solidFill>
                <a:latin typeface="Times New Roman"/>
                <a:cs typeface="Times New Roman"/>
              </a:rPr>
              <a:t> </a:t>
            </a:r>
            <a:r>
              <a:rPr sz="4400" b="1" dirty="0">
                <a:solidFill>
                  <a:srgbClr val="F27B0E"/>
                </a:solidFill>
                <a:latin typeface="Times New Roman"/>
                <a:cs typeface="Times New Roman"/>
              </a:rPr>
              <a:t>=	a</a:t>
            </a:r>
            <a:r>
              <a:rPr sz="4400" b="1" spc="-5" dirty="0">
                <a:solidFill>
                  <a:srgbClr val="F27B0E"/>
                </a:solidFill>
                <a:latin typeface="Times New Roman"/>
                <a:cs typeface="Times New Roman"/>
              </a:rPr>
              <a:t>ir</a:t>
            </a:r>
            <a:r>
              <a:rPr sz="4400" b="1" dirty="0">
                <a:solidFill>
                  <a:srgbClr val="F27B0E"/>
                </a:solidFill>
                <a:latin typeface="Times New Roman"/>
                <a:cs typeface="Times New Roman"/>
              </a:rPr>
              <a:t>way</a:t>
            </a:r>
            <a:endParaRPr sz="4400">
              <a:latin typeface="Times New Roman"/>
              <a:cs typeface="Times New Roman"/>
            </a:endParaRPr>
          </a:p>
        </p:txBody>
      </p:sp>
      <p:sp>
        <p:nvSpPr>
          <p:cNvPr id="20" name="object 20"/>
          <p:cNvSpPr txBox="1"/>
          <p:nvPr/>
        </p:nvSpPr>
        <p:spPr>
          <a:xfrm>
            <a:off x="175549" y="495617"/>
            <a:ext cx="8959215" cy="5811847"/>
          </a:xfrm>
          <a:prstGeom prst="rect">
            <a:avLst/>
          </a:prstGeom>
        </p:spPr>
        <p:txBody>
          <a:bodyPr vert="horz" wrap="square" lIns="0" tIns="33020" rIns="0" bIns="0" rtlCol="0">
            <a:spAutoFit/>
          </a:bodyPr>
          <a:lstStyle/>
          <a:p>
            <a:pPr marL="12700" marR="5080">
              <a:lnSpc>
                <a:spcPts val="2800"/>
              </a:lnSpc>
              <a:spcBef>
                <a:spcPts val="260"/>
              </a:spcBef>
              <a:tabLst>
                <a:tab pos="503555" algn="l"/>
                <a:tab pos="842644" algn="l"/>
                <a:tab pos="1604010" algn="l"/>
                <a:tab pos="2468245" algn="l"/>
                <a:tab pos="2503170" algn="l"/>
                <a:tab pos="3384550" algn="l"/>
                <a:tab pos="3693160" algn="l"/>
                <a:tab pos="3790950" algn="l"/>
                <a:tab pos="4502150" algn="l"/>
                <a:tab pos="4641850" algn="l"/>
                <a:tab pos="4705985" algn="l"/>
                <a:tab pos="5010785" algn="l"/>
                <a:tab pos="5048885" algn="l"/>
                <a:tab pos="5807075" algn="l"/>
                <a:tab pos="6098540" algn="l"/>
                <a:tab pos="6315075" algn="l"/>
                <a:tab pos="6505575" algn="l"/>
                <a:tab pos="6619875" algn="l"/>
                <a:tab pos="7962900" algn="l"/>
              </a:tabLst>
            </a:pPr>
            <a:r>
              <a:rPr sz="2400" b="1" u="heavy" dirty="0">
                <a:solidFill>
                  <a:srgbClr val="FF0000"/>
                </a:solidFill>
                <a:uFill>
                  <a:solidFill>
                    <a:srgbClr val="FF0000"/>
                  </a:solidFill>
                </a:uFill>
                <a:latin typeface="Arial"/>
                <a:cs typeface="Arial"/>
              </a:rPr>
              <a:t>P</a:t>
            </a:r>
            <a:r>
              <a:rPr sz="2400" b="1" u="heavy" spc="-5" dirty="0">
                <a:solidFill>
                  <a:srgbClr val="FF0000"/>
                </a:solidFill>
                <a:uFill>
                  <a:solidFill>
                    <a:srgbClr val="FF0000"/>
                  </a:solidFill>
                </a:uFill>
                <a:latin typeface="Arial"/>
                <a:cs typeface="Arial"/>
              </a:rPr>
              <a:t>o</a:t>
            </a:r>
            <a:r>
              <a:rPr sz="2400" b="1" u="heavy" dirty="0">
                <a:solidFill>
                  <a:srgbClr val="FF0000"/>
                </a:solidFill>
                <a:uFill>
                  <a:solidFill>
                    <a:srgbClr val="FF0000"/>
                  </a:solidFill>
                </a:uFill>
                <a:latin typeface="Arial"/>
                <a:cs typeface="Arial"/>
              </a:rPr>
              <a:t>s</a:t>
            </a:r>
            <a:r>
              <a:rPr sz="2400" b="1" u="heavy" spc="-5" dirty="0">
                <a:solidFill>
                  <a:srgbClr val="FF0000"/>
                </a:solidFill>
                <a:uFill>
                  <a:solidFill>
                    <a:srgbClr val="FF0000"/>
                  </a:solidFill>
                </a:uFill>
                <a:latin typeface="Arial"/>
                <a:cs typeface="Arial"/>
              </a:rPr>
              <a:t>i</a:t>
            </a:r>
            <a:r>
              <a:rPr sz="2400" b="1" u="heavy" dirty="0">
                <a:solidFill>
                  <a:srgbClr val="FF0000"/>
                </a:solidFill>
                <a:uFill>
                  <a:solidFill>
                    <a:srgbClr val="FF0000"/>
                  </a:solidFill>
                </a:uFill>
                <a:latin typeface="Arial"/>
                <a:cs typeface="Arial"/>
              </a:rPr>
              <a:t>z</a:t>
            </a:r>
            <a:r>
              <a:rPr sz="2400" b="1" u="heavy" spc="-5" dirty="0">
                <a:solidFill>
                  <a:srgbClr val="FF0000"/>
                </a:solidFill>
                <a:uFill>
                  <a:solidFill>
                    <a:srgbClr val="FF0000"/>
                  </a:solidFill>
                </a:uFill>
                <a:latin typeface="Arial"/>
                <a:cs typeface="Arial"/>
              </a:rPr>
              <a:t>ion</a:t>
            </a:r>
            <a:r>
              <a:rPr sz="2400" b="1" u="heavy" dirty="0">
                <a:solidFill>
                  <a:srgbClr val="FF0000"/>
                </a:solidFill>
                <a:uFill>
                  <a:solidFill>
                    <a:srgbClr val="FF0000"/>
                  </a:solidFill>
                </a:uFill>
                <a:latin typeface="Arial"/>
                <a:cs typeface="Arial"/>
              </a:rPr>
              <a:t>e	</a:t>
            </a:r>
            <a:r>
              <a:rPr sz="2400" b="1" u="heavy" spc="-5" dirty="0">
                <a:solidFill>
                  <a:srgbClr val="FF0000"/>
                </a:solidFill>
                <a:uFill>
                  <a:solidFill>
                    <a:srgbClr val="FF0000"/>
                  </a:solidFill>
                </a:uFill>
                <a:latin typeface="Arial"/>
                <a:cs typeface="Arial"/>
              </a:rPr>
              <a:t>d</a:t>
            </a:r>
            <a:r>
              <a:rPr sz="2400" b="1" u="heavy" dirty="0">
                <a:solidFill>
                  <a:srgbClr val="FF0000"/>
                </a:solidFill>
                <a:uFill>
                  <a:solidFill>
                    <a:srgbClr val="FF0000"/>
                  </a:solidFill>
                </a:uFill>
                <a:latin typeface="Arial"/>
                <a:cs typeface="Arial"/>
              </a:rPr>
              <a:t>e</a:t>
            </a:r>
            <a:r>
              <a:rPr sz="2400" b="1" u="heavy" spc="-5" dirty="0">
                <a:solidFill>
                  <a:srgbClr val="FF0000"/>
                </a:solidFill>
                <a:uFill>
                  <a:solidFill>
                    <a:srgbClr val="FF0000"/>
                  </a:solidFill>
                </a:uFill>
                <a:latin typeface="Arial"/>
                <a:cs typeface="Arial"/>
              </a:rPr>
              <a:t>ll</a:t>
            </a:r>
            <a:r>
              <a:rPr sz="2400" b="1" u="heavy" dirty="0">
                <a:solidFill>
                  <a:srgbClr val="FF0000"/>
                </a:solidFill>
                <a:uFill>
                  <a:solidFill>
                    <a:srgbClr val="FF0000"/>
                  </a:solidFill>
                </a:uFill>
                <a:latin typeface="Arial"/>
                <a:cs typeface="Arial"/>
              </a:rPr>
              <a:t>a	v</a:t>
            </a:r>
            <a:r>
              <a:rPr sz="2400" b="1" u="heavy" spc="-5" dirty="0">
                <a:solidFill>
                  <a:srgbClr val="FF0000"/>
                </a:solidFill>
                <a:uFill>
                  <a:solidFill>
                    <a:srgbClr val="FF0000"/>
                  </a:solidFill>
                </a:uFill>
                <a:latin typeface="Arial"/>
                <a:cs typeface="Arial"/>
              </a:rPr>
              <a:t>i</a:t>
            </a:r>
            <a:r>
              <a:rPr sz="2400" b="1" u="heavy" dirty="0">
                <a:solidFill>
                  <a:srgbClr val="FF0000"/>
                </a:solidFill>
                <a:uFill>
                  <a:solidFill>
                    <a:srgbClr val="FF0000"/>
                  </a:solidFill>
                </a:uFill>
                <a:latin typeface="Arial"/>
                <a:cs typeface="Arial"/>
              </a:rPr>
              <a:t>tt</a:t>
            </a:r>
            <a:r>
              <a:rPr sz="2400" b="1" u="heavy" spc="-5" dirty="0">
                <a:solidFill>
                  <a:srgbClr val="FF0000"/>
                </a:solidFill>
                <a:uFill>
                  <a:solidFill>
                    <a:srgbClr val="FF0000"/>
                  </a:solidFill>
                </a:uFill>
                <a:latin typeface="Arial"/>
                <a:cs typeface="Arial"/>
              </a:rPr>
              <a:t>i</a:t>
            </a:r>
            <a:r>
              <a:rPr sz="2400" b="1" u="heavy" dirty="0">
                <a:solidFill>
                  <a:srgbClr val="FF0000"/>
                </a:solidFill>
                <a:uFill>
                  <a:solidFill>
                    <a:srgbClr val="FF0000"/>
                  </a:solidFill>
                </a:uFill>
                <a:latin typeface="Arial"/>
                <a:cs typeface="Arial"/>
              </a:rPr>
              <a:t>ma:</a:t>
            </a:r>
            <a:r>
              <a:rPr sz="2400" b="1" dirty="0">
                <a:solidFill>
                  <a:srgbClr val="FF0000"/>
                </a:solidFill>
                <a:latin typeface="Arial"/>
                <a:cs typeface="Arial"/>
              </a:rPr>
              <a:t>	</a:t>
            </a:r>
            <a:r>
              <a:rPr sz="2400" dirty="0">
                <a:solidFill>
                  <a:srgbClr val="333399"/>
                </a:solidFill>
                <a:latin typeface="Arial MT"/>
                <a:cs typeface="Arial MT"/>
              </a:rPr>
              <a:t>girare		la		vi</a:t>
            </a:r>
            <a:r>
              <a:rPr sz="2400" spc="-5" dirty="0">
                <a:solidFill>
                  <a:srgbClr val="333399"/>
                </a:solidFill>
                <a:latin typeface="Arial MT"/>
                <a:cs typeface="Arial MT"/>
              </a:rPr>
              <a:t>tt</a:t>
            </a:r>
            <a:r>
              <a:rPr sz="2400" dirty="0">
                <a:solidFill>
                  <a:srgbClr val="333399"/>
                </a:solidFill>
                <a:latin typeface="Arial MT"/>
                <a:cs typeface="Arial MT"/>
              </a:rPr>
              <a:t>ima	in	posizione	supina,  se	è	prona,</a:t>
            </a:r>
            <a:r>
              <a:rPr sz="2400" spc="-5" dirty="0">
                <a:solidFill>
                  <a:srgbClr val="333399"/>
                </a:solidFill>
                <a:latin typeface="Arial MT"/>
                <a:cs typeface="Arial MT"/>
              </a:rPr>
              <a:t> </a:t>
            </a:r>
            <a:r>
              <a:rPr sz="2400" dirty="0">
                <a:solidFill>
                  <a:srgbClr val="333399"/>
                </a:solidFill>
                <a:latin typeface="Arial MT"/>
                <a:cs typeface="Arial MT"/>
              </a:rPr>
              <a:t>muovendo	la		</a:t>
            </a:r>
            <a:r>
              <a:rPr sz="2400" spc="-5" dirty="0">
                <a:solidFill>
                  <a:srgbClr val="333399"/>
                </a:solidFill>
                <a:latin typeface="Arial MT"/>
                <a:cs typeface="Arial MT"/>
              </a:rPr>
              <a:t>testa,		</a:t>
            </a:r>
            <a:r>
              <a:rPr sz="2400" dirty="0">
                <a:solidFill>
                  <a:srgbClr val="333399"/>
                </a:solidFill>
                <a:latin typeface="Arial MT"/>
                <a:cs typeface="Arial MT"/>
              </a:rPr>
              <a:t>il	collo	ed	il		</a:t>
            </a:r>
            <a:r>
              <a:rPr sz="2400" spc="-5" dirty="0">
                <a:solidFill>
                  <a:srgbClr val="333399"/>
                </a:solidFill>
                <a:latin typeface="Arial MT"/>
                <a:cs typeface="Arial MT"/>
              </a:rPr>
              <a:t>tronco </a:t>
            </a:r>
            <a:r>
              <a:rPr sz="2400" dirty="0">
                <a:solidFill>
                  <a:srgbClr val="333399"/>
                </a:solidFill>
                <a:latin typeface="Arial MT"/>
                <a:cs typeface="Arial MT"/>
              </a:rPr>
              <a:t> </a:t>
            </a:r>
            <a:r>
              <a:rPr sz="2400" spc="-5" dirty="0">
                <a:solidFill>
                  <a:srgbClr val="333399"/>
                </a:solidFill>
                <a:latin typeface="Arial MT"/>
                <a:cs typeface="Arial MT"/>
              </a:rPr>
              <a:t>simultaneamente		(allineamento	</a:t>
            </a:r>
            <a:r>
              <a:rPr sz="2400" dirty="0">
                <a:solidFill>
                  <a:srgbClr val="333399"/>
                </a:solidFill>
                <a:latin typeface="Arial MT"/>
                <a:cs typeface="Arial MT"/>
              </a:rPr>
              <a:t>della colonna). Scoprire il </a:t>
            </a:r>
            <a:r>
              <a:rPr sz="2400" spc="-5" dirty="0">
                <a:solidFill>
                  <a:srgbClr val="333399"/>
                </a:solidFill>
                <a:latin typeface="Arial MT"/>
                <a:cs typeface="Arial MT"/>
              </a:rPr>
              <a:t>torace </a:t>
            </a:r>
            <a:r>
              <a:rPr sz="2400" spc="-655" dirty="0">
                <a:solidFill>
                  <a:srgbClr val="333399"/>
                </a:solidFill>
                <a:latin typeface="Arial MT"/>
                <a:cs typeface="Arial MT"/>
              </a:rPr>
              <a:t> </a:t>
            </a:r>
            <a:r>
              <a:rPr sz="2400" dirty="0">
                <a:solidFill>
                  <a:srgbClr val="333399"/>
                </a:solidFill>
                <a:latin typeface="Arial MT"/>
                <a:cs typeface="Arial MT"/>
              </a:rPr>
              <a:t>per</a:t>
            </a:r>
            <a:r>
              <a:rPr sz="2400" spc="-10" dirty="0">
                <a:solidFill>
                  <a:srgbClr val="333399"/>
                </a:solidFill>
                <a:latin typeface="Arial MT"/>
                <a:cs typeface="Arial MT"/>
              </a:rPr>
              <a:t> </a:t>
            </a:r>
            <a:r>
              <a:rPr sz="2400" spc="-5" dirty="0">
                <a:solidFill>
                  <a:srgbClr val="333399"/>
                </a:solidFill>
                <a:latin typeface="Arial MT"/>
                <a:cs typeface="Arial MT"/>
              </a:rPr>
              <a:t>quanto</a:t>
            </a:r>
            <a:r>
              <a:rPr sz="2400" dirty="0">
                <a:solidFill>
                  <a:srgbClr val="333399"/>
                </a:solidFill>
                <a:latin typeface="Arial MT"/>
                <a:cs typeface="Arial MT"/>
              </a:rPr>
              <a:t> </a:t>
            </a:r>
            <a:r>
              <a:rPr sz="2400" spc="-5" dirty="0">
                <a:solidFill>
                  <a:srgbClr val="333399"/>
                </a:solidFill>
                <a:latin typeface="Arial MT"/>
                <a:cs typeface="Arial MT"/>
              </a:rPr>
              <a:t>possibile.</a:t>
            </a:r>
            <a:endParaRPr sz="2400" dirty="0">
              <a:latin typeface="Arial MT"/>
              <a:cs typeface="Arial MT"/>
            </a:endParaRPr>
          </a:p>
          <a:p>
            <a:pPr>
              <a:lnSpc>
                <a:spcPct val="100000"/>
              </a:lnSpc>
              <a:spcBef>
                <a:spcPts val="5"/>
              </a:spcBef>
            </a:pPr>
            <a:endParaRPr sz="2550" dirty="0">
              <a:latin typeface="Arial MT"/>
              <a:cs typeface="Arial MT"/>
            </a:endParaRPr>
          </a:p>
          <a:p>
            <a:pPr marL="85725" marR="442595">
              <a:lnSpc>
                <a:spcPts val="2800"/>
              </a:lnSpc>
            </a:pPr>
            <a:r>
              <a:rPr sz="2400" b="1" u="heavy" spc="-5" dirty="0">
                <a:solidFill>
                  <a:srgbClr val="FF0000"/>
                </a:solidFill>
                <a:uFill>
                  <a:solidFill>
                    <a:srgbClr val="FF0000"/>
                  </a:solidFill>
                </a:uFill>
                <a:latin typeface="Arial"/>
                <a:cs typeface="Arial"/>
              </a:rPr>
              <a:t>Posizione del soccorritore:</a:t>
            </a:r>
            <a:r>
              <a:rPr sz="2400" b="1" spc="-5" dirty="0">
                <a:solidFill>
                  <a:srgbClr val="FF0000"/>
                </a:solidFill>
                <a:latin typeface="Arial"/>
                <a:cs typeface="Arial"/>
              </a:rPr>
              <a:t> </a:t>
            </a:r>
            <a:r>
              <a:rPr sz="2400" dirty="0">
                <a:solidFill>
                  <a:srgbClr val="333399"/>
                </a:solidFill>
                <a:latin typeface="Arial MT"/>
                <a:cs typeface="Arial MT"/>
              </a:rPr>
              <a:t>il </a:t>
            </a:r>
            <a:r>
              <a:rPr sz="2400" spc="-5" dirty="0">
                <a:solidFill>
                  <a:srgbClr val="333399"/>
                </a:solidFill>
                <a:latin typeface="Arial MT"/>
                <a:cs typeface="Arial MT"/>
              </a:rPr>
              <a:t>soccorritore </a:t>
            </a:r>
            <a:r>
              <a:rPr sz="2400" dirty="0">
                <a:solidFill>
                  <a:srgbClr val="333399"/>
                </a:solidFill>
                <a:latin typeface="Arial MT"/>
                <a:cs typeface="Arial MT"/>
              </a:rPr>
              <a:t>si pone a </a:t>
            </a:r>
            <a:r>
              <a:rPr sz="2400" spc="-5" dirty="0">
                <a:solidFill>
                  <a:srgbClr val="333399"/>
                </a:solidFill>
                <a:latin typeface="Arial MT"/>
                <a:cs typeface="Arial MT"/>
              </a:rPr>
              <a:t>lato </a:t>
            </a:r>
            <a:r>
              <a:rPr sz="2400" dirty="0">
                <a:solidFill>
                  <a:srgbClr val="333399"/>
                </a:solidFill>
                <a:latin typeface="Arial MT"/>
                <a:cs typeface="Arial MT"/>
              </a:rPr>
              <a:t>della </a:t>
            </a:r>
            <a:r>
              <a:rPr sz="2400" spc="-655" dirty="0">
                <a:solidFill>
                  <a:srgbClr val="333399"/>
                </a:solidFill>
                <a:latin typeface="Arial MT"/>
                <a:cs typeface="Arial MT"/>
              </a:rPr>
              <a:t> </a:t>
            </a:r>
            <a:r>
              <a:rPr sz="2400" spc="-5" dirty="0">
                <a:solidFill>
                  <a:srgbClr val="333399"/>
                </a:solidFill>
                <a:latin typeface="Arial MT"/>
                <a:cs typeface="Arial MT"/>
              </a:rPr>
              <a:t>vittima,</a:t>
            </a:r>
            <a:r>
              <a:rPr sz="2400" spc="-10" dirty="0">
                <a:solidFill>
                  <a:srgbClr val="333399"/>
                </a:solidFill>
                <a:latin typeface="Arial MT"/>
                <a:cs typeface="Arial MT"/>
              </a:rPr>
              <a:t> </a:t>
            </a:r>
            <a:r>
              <a:rPr sz="2400" dirty="0">
                <a:solidFill>
                  <a:srgbClr val="333399"/>
                </a:solidFill>
                <a:latin typeface="Arial MT"/>
                <a:cs typeface="Arial MT"/>
              </a:rPr>
              <a:t>se c’è </a:t>
            </a:r>
            <a:r>
              <a:rPr sz="2400" spc="-5" dirty="0">
                <a:solidFill>
                  <a:srgbClr val="333399"/>
                </a:solidFill>
                <a:latin typeface="Arial MT"/>
                <a:cs typeface="Arial MT"/>
              </a:rPr>
              <a:t>posto.</a:t>
            </a:r>
            <a:endParaRPr sz="2400" dirty="0">
              <a:latin typeface="Arial MT"/>
              <a:cs typeface="Arial MT"/>
            </a:endParaRPr>
          </a:p>
          <a:p>
            <a:pPr marL="191770" marR="4404360">
              <a:lnSpc>
                <a:spcPts val="2800"/>
              </a:lnSpc>
              <a:spcBef>
                <a:spcPts val="5"/>
              </a:spcBef>
              <a:tabLst>
                <a:tab pos="1530350" algn="l"/>
                <a:tab pos="3240405" algn="l"/>
                <a:tab pos="3326765" algn="l"/>
                <a:tab pos="4140200" algn="l"/>
              </a:tabLst>
            </a:pPr>
            <a:endParaRPr lang="it-IT" sz="3250" dirty="0">
              <a:latin typeface="Arial MT"/>
              <a:cs typeface="Arial"/>
            </a:endParaRPr>
          </a:p>
          <a:p>
            <a:pPr marL="92075" marR="4404360">
              <a:lnSpc>
                <a:spcPts val="2800"/>
              </a:lnSpc>
              <a:spcBef>
                <a:spcPts val="5"/>
              </a:spcBef>
              <a:tabLst>
                <a:tab pos="1530350" algn="l"/>
                <a:tab pos="3240405" algn="l"/>
                <a:tab pos="3326765" algn="l"/>
                <a:tab pos="4140200" algn="l"/>
              </a:tabLst>
            </a:pPr>
            <a:r>
              <a:rPr sz="2400" b="1" u="heavy" spc="-5" dirty="0" err="1">
                <a:solidFill>
                  <a:srgbClr val="FF0000"/>
                </a:solidFill>
                <a:uFill>
                  <a:solidFill>
                    <a:srgbClr val="FF0000"/>
                  </a:solidFill>
                </a:uFill>
                <a:latin typeface="Arial"/>
                <a:cs typeface="Arial"/>
              </a:rPr>
              <a:t>Caduta</a:t>
            </a:r>
            <a:r>
              <a:rPr sz="2400" b="1" u="heavy" spc="5" dirty="0">
                <a:solidFill>
                  <a:srgbClr val="FF0000"/>
                </a:solidFill>
                <a:uFill>
                  <a:solidFill>
                    <a:srgbClr val="FF0000"/>
                  </a:solidFill>
                </a:uFill>
                <a:latin typeface="Arial"/>
                <a:cs typeface="Arial"/>
              </a:rPr>
              <a:t> </a:t>
            </a:r>
            <a:r>
              <a:rPr sz="2400" b="1" u="heavy" spc="-5" dirty="0">
                <a:solidFill>
                  <a:srgbClr val="FF0000"/>
                </a:solidFill>
                <a:uFill>
                  <a:solidFill>
                    <a:srgbClr val="FF0000"/>
                  </a:solidFill>
                </a:uFill>
                <a:latin typeface="Arial"/>
                <a:cs typeface="Arial"/>
              </a:rPr>
              <a:t>della</a:t>
            </a:r>
            <a:r>
              <a:rPr sz="2400" b="1" u="heavy" spc="10" dirty="0">
                <a:solidFill>
                  <a:srgbClr val="FF0000"/>
                </a:solidFill>
                <a:uFill>
                  <a:solidFill>
                    <a:srgbClr val="FF0000"/>
                  </a:solidFill>
                </a:uFill>
                <a:latin typeface="Arial"/>
                <a:cs typeface="Arial"/>
              </a:rPr>
              <a:t> </a:t>
            </a:r>
            <a:r>
              <a:rPr sz="2400" b="1" u="heavy" spc="-5" dirty="0">
                <a:solidFill>
                  <a:srgbClr val="FF0000"/>
                </a:solidFill>
                <a:uFill>
                  <a:solidFill>
                    <a:srgbClr val="FF0000"/>
                  </a:solidFill>
                </a:uFill>
                <a:latin typeface="Arial"/>
                <a:cs typeface="Arial"/>
              </a:rPr>
              <a:t>lingua</a:t>
            </a:r>
            <a:r>
              <a:rPr sz="2400" u="heavy" spc="-5" dirty="0">
                <a:solidFill>
                  <a:srgbClr val="FF0000"/>
                </a:solidFill>
                <a:uFill>
                  <a:solidFill>
                    <a:srgbClr val="FF0000"/>
                  </a:solidFill>
                </a:uFill>
                <a:latin typeface="Arial MT"/>
                <a:cs typeface="Arial MT"/>
              </a:rPr>
              <a:t>:</a:t>
            </a:r>
            <a:r>
              <a:rPr sz="2400" spc="-5" dirty="0">
                <a:solidFill>
                  <a:srgbClr val="FF0000"/>
                </a:solidFill>
                <a:latin typeface="Arial MT"/>
                <a:cs typeface="Arial MT"/>
              </a:rPr>
              <a:t>	</a:t>
            </a:r>
            <a:r>
              <a:rPr sz="2400" spc="-5" dirty="0">
                <a:solidFill>
                  <a:srgbClr val="333399"/>
                </a:solidFill>
                <a:latin typeface="Arial MT"/>
                <a:cs typeface="Arial MT"/>
              </a:rPr>
              <a:t>in </a:t>
            </a:r>
            <a:r>
              <a:rPr sz="2400" dirty="0">
                <a:solidFill>
                  <a:srgbClr val="333399"/>
                </a:solidFill>
                <a:latin typeface="Arial MT"/>
                <a:cs typeface="Arial MT"/>
              </a:rPr>
              <a:t> assenza di </a:t>
            </a:r>
            <a:r>
              <a:rPr sz="2400" spc="-5" dirty="0">
                <a:solidFill>
                  <a:srgbClr val="333399"/>
                </a:solidFill>
                <a:latin typeface="Arial MT"/>
                <a:cs typeface="Arial MT"/>
              </a:rPr>
              <a:t>tono </a:t>
            </a:r>
            <a:r>
              <a:rPr sz="2400" dirty="0">
                <a:solidFill>
                  <a:srgbClr val="333399"/>
                </a:solidFill>
                <a:latin typeface="Arial MT"/>
                <a:cs typeface="Arial MT"/>
              </a:rPr>
              <a:t>muscolare, la </a:t>
            </a:r>
            <a:r>
              <a:rPr sz="2400" spc="5" dirty="0">
                <a:solidFill>
                  <a:srgbClr val="333399"/>
                </a:solidFill>
                <a:latin typeface="Arial MT"/>
                <a:cs typeface="Arial MT"/>
              </a:rPr>
              <a:t> </a:t>
            </a:r>
            <a:r>
              <a:rPr sz="2400" dirty="0">
                <a:solidFill>
                  <a:srgbClr val="333399"/>
                </a:solidFill>
                <a:latin typeface="Arial MT"/>
                <a:cs typeface="Arial MT"/>
              </a:rPr>
              <a:t>lingua</a:t>
            </a:r>
            <a:r>
              <a:rPr sz="2400" spc="40" dirty="0">
                <a:solidFill>
                  <a:srgbClr val="333399"/>
                </a:solidFill>
                <a:latin typeface="Arial MT"/>
                <a:cs typeface="Arial MT"/>
              </a:rPr>
              <a:t> </a:t>
            </a:r>
            <a:r>
              <a:rPr sz="2400" dirty="0">
                <a:solidFill>
                  <a:srgbClr val="333399"/>
                </a:solidFill>
                <a:latin typeface="Arial MT"/>
                <a:cs typeface="Arial MT"/>
              </a:rPr>
              <a:t>ed</a:t>
            </a:r>
            <a:r>
              <a:rPr sz="2400" spc="45" dirty="0">
                <a:solidFill>
                  <a:srgbClr val="333399"/>
                </a:solidFill>
                <a:latin typeface="Arial MT"/>
                <a:cs typeface="Arial MT"/>
              </a:rPr>
              <a:t> </a:t>
            </a:r>
            <a:r>
              <a:rPr sz="2400" dirty="0">
                <a:solidFill>
                  <a:srgbClr val="333399"/>
                </a:solidFill>
                <a:latin typeface="Arial MT"/>
                <a:cs typeface="Arial MT"/>
              </a:rPr>
              <a:t>il</a:t>
            </a:r>
            <a:r>
              <a:rPr sz="2400" spc="45" dirty="0">
                <a:solidFill>
                  <a:srgbClr val="333399"/>
                </a:solidFill>
                <a:latin typeface="Arial MT"/>
                <a:cs typeface="Arial MT"/>
              </a:rPr>
              <a:t> </a:t>
            </a:r>
            <a:r>
              <a:rPr sz="2400" spc="-5" dirty="0">
                <a:solidFill>
                  <a:srgbClr val="333399"/>
                </a:solidFill>
                <a:latin typeface="Arial MT"/>
                <a:cs typeface="Arial MT"/>
              </a:rPr>
              <a:t>palato</a:t>
            </a:r>
            <a:r>
              <a:rPr sz="2400" spc="45" dirty="0">
                <a:solidFill>
                  <a:srgbClr val="333399"/>
                </a:solidFill>
                <a:latin typeface="Arial MT"/>
                <a:cs typeface="Arial MT"/>
              </a:rPr>
              <a:t> </a:t>
            </a:r>
            <a:r>
              <a:rPr sz="2400" dirty="0">
                <a:solidFill>
                  <a:srgbClr val="333399"/>
                </a:solidFill>
                <a:latin typeface="Arial MT"/>
                <a:cs typeface="Arial MT"/>
              </a:rPr>
              <a:t>molle </a:t>
            </a:r>
            <a:r>
              <a:rPr sz="2400" spc="5" dirty="0">
                <a:solidFill>
                  <a:srgbClr val="333399"/>
                </a:solidFill>
                <a:latin typeface="Arial MT"/>
                <a:cs typeface="Arial MT"/>
              </a:rPr>
              <a:t> </a:t>
            </a:r>
            <a:r>
              <a:rPr sz="2400" dirty="0">
                <a:solidFill>
                  <a:srgbClr val="333399"/>
                </a:solidFill>
                <a:latin typeface="Arial MT"/>
                <a:cs typeface="Arial MT"/>
              </a:rPr>
              <a:t>possono occludere </a:t>
            </a:r>
            <a:r>
              <a:rPr sz="2400" spc="-5" dirty="0">
                <a:solidFill>
                  <a:srgbClr val="333399"/>
                </a:solidFill>
                <a:latin typeface="Arial MT"/>
                <a:cs typeface="Arial MT"/>
              </a:rPr>
              <a:t>faringe </a:t>
            </a:r>
            <a:r>
              <a:rPr sz="2400" dirty="0">
                <a:solidFill>
                  <a:srgbClr val="333399"/>
                </a:solidFill>
                <a:latin typeface="Arial MT"/>
                <a:cs typeface="Arial MT"/>
              </a:rPr>
              <a:t> </a:t>
            </a:r>
            <a:r>
              <a:rPr sz="2400" spc="-5" dirty="0">
                <a:solidFill>
                  <a:srgbClr val="333399"/>
                </a:solidFill>
                <a:latin typeface="Arial MT"/>
                <a:cs typeface="Arial MT"/>
              </a:rPr>
              <a:t>(retrobocca),</a:t>
            </a:r>
            <a:r>
              <a:rPr sz="2400" dirty="0">
                <a:solidFill>
                  <a:srgbClr val="333399"/>
                </a:solidFill>
                <a:latin typeface="Arial MT"/>
                <a:cs typeface="Arial MT"/>
              </a:rPr>
              <a:t> </a:t>
            </a:r>
            <a:r>
              <a:rPr sz="2400" spc="-5" dirty="0">
                <a:solidFill>
                  <a:srgbClr val="333399"/>
                </a:solidFill>
                <a:latin typeface="Arial MT"/>
                <a:cs typeface="Arial MT"/>
              </a:rPr>
              <a:t>epiglottide</a:t>
            </a:r>
            <a:r>
              <a:rPr sz="2400" spc="10" dirty="0">
                <a:solidFill>
                  <a:srgbClr val="333399"/>
                </a:solidFill>
                <a:latin typeface="Arial MT"/>
                <a:cs typeface="Arial MT"/>
              </a:rPr>
              <a:t> </a:t>
            </a:r>
            <a:r>
              <a:rPr sz="2400" dirty="0">
                <a:solidFill>
                  <a:srgbClr val="333399"/>
                </a:solidFill>
                <a:latin typeface="Arial MT"/>
                <a:cs typeface="Arial MT"/>
              </a:rPr>
              <a:t>e</a:t>
            </a:r>
            <a:r>
              <a:rPr sz="2400" spc="10" dirty="0">
                <a:solidFill>
                  <a:srgbClr val="333399"/>
                </a:solidFill>
                <a:latin typeface="Arial MT"/>
                <a:cs typeface="Arial MT"/>
              </a:rPr>
              <a:t> </a:t>
            </a:r>
            <a:r>
              <a:rPr sz="2400" spc="-5" dirty="0">
                <a:solidFill>
                  <a:srgbClr val="333399"/>
                </a:solidFill>
                <a:latin typeface="Arial MT"/>
                <a:cs typeface="Arial MT"/>
              </a:rPr>
              <a:t>aditus </a:t>
            </a:r>
            <a:r>
              <a:rPr sz="2400" spc="-650" dirty="0">
                <a:solidFill>
                  <a:srgbClr val="333399"/>
                </a:solidFill>
                <a:latin typeface="Arial MT"/>
                <a:cs typeface="Arial MT"/>
              </a:rPr>
              <a:t> </a:t>
            </a:r>
            <a:r>
              <a:rPr sz="2400" dirty="0">
                <a:solidFill>
                  <a:srgbClr val="333399"/>
                </a:solidFill>
                <a:latin typeface="Arial MT"/>
                <a:cs typeface="Arial MT"/>
              </a:rPr>
              <a:t>laringeo.	</a:t>
            </a:r>
            <a:r>
              <a:rPr sz="2400" spc="-135" dirty="0">
                <a:solidFill>
                  <a:srgbClr val="333399"/>
                </a:solidFill>
                <a:latin typeface="Arial MT"/>
                <a:cs typeface="Arial MT"/>
              </a:rPr>
              <a:t>L</a:t>
            </a:r>
            <a:r>
              <a:rPr sz="2400" dirty="0">
                <a:solidFill>
                  <a:srgbClr val="333399"/>
                </a:solidFill>
                <a:latin typeface="Arial MT"/>
                <a:cs typeface="Arial MT"/>
              </a:rPr>
              <a:t>’os</a:t>
            </a:r>
            <a:r>
              <a:rPr sz="2400" spc="-5" dirty="0">
                <a:solidFill>
                  <a:srgbClr val="333399"/>
                </a:solidFill>
                <a:latin typeface="Arial MT"/>
                <a:cs typeface="Arial MT"/>
              </a:rPr>
              <a:t>t</a:t>
            </a:r>
            <a:r>
              <a:rPr sz="2400" dirty="0">
                <a:solidFill>
                  <a:srgbClr val="333399"/>
                </a:solidFill>
                <a:latin typeface="Arial MT"/>
                <a:cs typeface="Arial MT"/>
              </a:rPr>
              <a:t>ruzione		delle	vie  aeree che ne consegue può </a:t>
            </a:r>
            <a:r>
              <a:rPr sz="2400" spc="5" dirty="0">
                <a:solidFill>
                  <a:srgbClr val="333399"/>
                </a:solidFill>
                <a:latin typeface="Arial MT"/>
                <a:cs typeface="Arial MT"/>
              </a:rPr>
              <a:t> </a:t>
            </a:r>
            <a:r>
              <a:rPr sz="2400" dirty="0">
                <a:solidFill>
                  <a:srgbClr val="333399"/>
                </a:solidFill>
                <a:latin typeface="Arial MT"/>
                <a:cs typeface="Arial MT"/>
              </a:rPr>
              <a:t>impedire</a:t>
            </a:r>
            <a:r>
              <a:rPr sz="2400" spc="-5" dirty="0">
                <a:solidFill>
                  <a:srgbClr val="333399"/>
                </a:solidFill>
                <a:latin typeface="Arial MT"/>
                <a:cs typeface="Arial MT"/>
              </a:rPr>
              <a:t> </a:t>
            </a:r>
            <a:r>
              <a:rPr sz="2400" dirty="0">
                <a:solidFill>
                  <a:srgbClr val="333399"/>
                </a:solidFill>
                <a:latin typeface="Arial MT"/>
                <a:cs typeface="Arial MT"/>
              </a:rPr>
              <a:t>la</a:t>
            </a:r>
            <a:r>
              <a:rPr sz="2400" spc="-5" dirty="0">
                <a:solidFill>
                  <a:srgbClr val="333399"/>
                </a:solidFill>
                <a:latin typeface="Arial MT"/>
                <a:cs typeface="Arial MT"/>
              </a:rPr>
              <a:t> ventilazione.</a:t>
            </a:r>
            <a:endParaRPr sz="2400" dirty="0">
              <a:latin typeface="Arial MT"/>
              <a:cs typeface="Arial MT"/>
            </a:endParaRP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228600" y="3048000"/>
            <a:ext cx="4928004" cy="2370137"/>
            <a:chOff x="0" y="3638954"/>
            <a:chExt cx="4928004" cy="2370137"/>
          </a:xfrm>
        </p:grpSpPr>
        <p:pic>
          <p:nvPicPr>
            <p:cNvPr id="11" name="object 11"/>
            <p:cNvPicPr/>
            <p:nvPr/>
          </p:nvPicPr>
          <p:blipFill>
            <a:blip r:embed="rId3" cstate="print"/>
            <a:stretch>
              <a:fillRect/>
            </a:stretch>
          </p:blipFill>
          <p:spPr>
            <a:xfrm>
              <a:off x="0" y="3638954"/>
              <a:ext cx="4928004" cy="2370137"/>
            </a:xfrm>
            <a:prstGeom prst="rect">
              <a:avLst/>
            </a:prstGeom>
          </p:spPr>
        </p:pic>
        <p:pic>
          <p:nvPicPr>
            <p:cNvPr id="12" name="object 12"/>
            <p:cNvPicPr/>
            <p:nvPr/>
          </p:nvPicPr>
          <p:blipFill>
            <a:blip r:embed="rId4" cstate="print"/>
            <a:stretch>
              <a:fillRect/>
            </a:stretch>
          </p:blipFill>
          <p:spPr>
            <a:xfrm>
              <a:off x="0" y="3644900"/>
              <a:ext cx="4778375" cy="2214562"/>
            </a:xfrm>
            <a:prstGeom prst="rect">
              <a:avLst/>
            </a:prstGeom>
          </p:spPr>
        </p:pic>
        <p:sp>
          <p:nvSpPr>
            <p:cNvPr id="13" name="object 13"/>
            <p:cNvSpPr/>
            <p:nvPr/>
          </p:nvSpPr>
          <p:spPr>
            <a:xfrm>
              <a:off x="0" y="3644900"/>
              <a:ext cx="4778375" cy="2214880"/>
            </a:xfrm>
            <a:custGeom>
              <a:avLst/>
              <a:gdLst/>
              <a:ahLst/>
              <a:cxnLst/>
              <a:rect l="l" t="t" r="r" b="b"/>
              <a:pathLst>
                <a:path w="4778375" h="2214879">
                  <a:moveTo>
                    <a:pt x="0" y="0"/>
                  </a:moveTo>
                  <a:lnTo>
                    <a:pt x="4778375" y="0"/>
                  </a:lnTo>
                  <a:lnTo>
                    <a:pt x="4778375" y="2214562"/>
                  </a:lnTo>
                  <a:lnTo>
                    <a:pt x="0" y="2214562"/>
                  </a:lnTo>
                  <a:lnTo>
                    <a:pt x="0" y="0"/>
                  </a:lnTo>
                  <a:close/>
                </a:path>
              </a:pathLst>
            </a:custGeom>
            <a:ln w="28575">
              <a:solidFill>
                <a:srgbClr val="000000"/>
              </a:solidFill>
            </a:ln>
          </p:spPr>
          <p:txBody>
            <a:bodyPr wrap="square" lIns="0" tIns="0" rIns="0" bIns="0" rtlCol="0"/>
            <a:lstStyle/>
            <a:p>
              <a:endParaRPr/>
            </a:p>
          </p:txBody>
        </p:sp>
      </p:grpSp>
      <p:sp>
        <p:nvSpPr>
          <p:cNvPr id="19" name="object 19"/>
          <p:cNvSpPr txBox="1"/>
          <p:nvPr/>
        </p:nvSpPr>
        <p:spPr>
          <a:xfrm>
            <a:off x="103505" y="457200"/>
            <a:ext cx="9040495" cy="5748240"/>
          </a:xfrm>
          <a:prstGeom prst="rect">
            <a:avLst/>
          </a:prstGeom>
        </p:spPr>
        <p:txBody>
          <a:bodyPr vert="horz" wrap="square" lIns="0" tIns="33020" rIns="0" bIns="0" rtlCol="0">
            <a:spAutoFit/>
          </a:bodyPr>
          <a:lstStyle/>
          <a:p>
            <a:pPr marL="62865" marR="276225">
              <a:lnSpc>
                <a:spcPts val="2800"/>
              </a:lnSpc>
              <a:spcBef>
                <a:spcPts val="260"/>
              </a:spcBef>
            </a:pPr>
            <a:r>
              <a:rPr sz="2400" dirty="0">
                <a:solidFill>
                  <a:srgbClr val="333399"/>
                </a:solidFill>
                <a:latin typeface="Arial MT"/>
                <a:cs typeface="Arial MT"/>
              </a:rPr>
              <a:t>Se</a:t>
            </a:r>
            <a:r>
              <a:rPr sz="2400" spc="-5" dirty="0">
                <a:solidFill>
                  <a:srgbClr val="333399"/>
                </a:solidFill>
                <a:latin typeface="Arial MT"/>
                <a:cs typeface="Arial MT"/>
              </a:rPr>
              <a:t> </a:t>
            </a:r>
            <a:r>
              <a:rPr sz="2400" dirty="0">
                <a:solidFill>
                  <a:srgbClr val="333399"/>
                </a:solidFill>
                <a:latin typeface="Arial MT"/>
                <a:cs typeface="Arial MT"/>
              </a:rPr>
              <a:t>non vi è </a:t>
            </a:r>
            <a:r>
              <a:rPr sz="2400" spc="-5" dirty="0">
                <a:solidFill>
                  <a:srgbClr val="333399"/>
                </a:solidFill>
                <a:latin typeface="Arial MT"/>
                <a:cs typeface="Arial MT"/>
              </a:rPr>
              <a:t>sospetto</a:t>
            </a:r>
            <a:r>
              <a:rPr sz="2400" dirty="0">
                <a:solidFill>
                  <a:srgbClr val="333399"/>
                </a:solidFill>
                <a:latin typeface="Arial MT"/>
                <a:cs typeface="Arial MT"/>
              </a:rPr>
              <a:t> di </a:t>
            </a:r>
            <a:r>
              <a:rPr sz="2400" spc="-5" dirty="0">
                <a:solidFill>
                  <a:srgbClr val="333399"/>
                </a:solidFill>
                <a:latin typeface="Arial MT"/>
                <a:cs typeface="Arial MT"/>
              </a:rPr>
              <a:t>trauma</a:t>
            </a:r>
            <a:r>
              <a:rPr sz="2400" dirty="0">
                <a:solidFill>
                  <a:srgbClr val="333399"/>
                </a:solidFill>
                <a:latin typeface="Arial MT"/>
                <a:cs typeface="Arial MT"/>
              </a:rPr>
              <a:t> cranico o cervicale </a:t>
            </a:r>
            <a:r>
              <a:rPr sz="2400" spc="-10" dirty="0">
                <a:solidFill>
                  <a:srgbClr val="333399"/>
                </a:solidFill>
                <a:latin typeface="Arial MT"/>
                <a:cs typeface="Arial MT"/>
              </a:rPr>
              <a:t>effettuare</a:t>
            </a:r>
            <a:r>
              <a:rPr sz="2400" dirty="0">
                <a:solidFill>
                  <a:srgbClr val="333399"/>
                </a:solidFill>
                <a:latin typeface="Arial MT"/>
                <a:cs typeface="Arial MT"/>
              </a:rPr>
              <a:t> la </a:t>
            </a:r>
            <a:r>
              <a:rPr sz="2400" spc="5" dirty="0">
                <a:solidFill>
                  <a:srgbClr val="333399"/>
                </a:solidFill>
                <a:latin typeface="Arial MT"/>
                <a:cs typeface="Arial MT"/>
              </a:rPr>
              <a:t> </a:t>
            </a:r>
            <a:r>
              <a:rPr sz="2400" dirty="0">
                <a:solidFill>
                  <a:srgbClr val="FF0000"/>
                </a:solidFill>
                <a:latin typeface="Arial MT"/>
                <a:cs typeface="Arial MT"/>
              </a:rPr>
              <a:t>manovra di</a:t>
            </a:r>
            <a:r>
              <a:rPr sz="2400" spc="5" dirty="0">
                <a:solidFill>
                  <a:srgbClr val="FF0000"/>
                </a:solidFill>
                <a:latin typeface="Arial MT"/>
                <a:cs typeface="Arial MT"/>
              </a:rPr>
              <a:t> </a:t>
            </a:r>
            <a:r>
              <a:rPr sz="2400" spc="-5" dirty="0">
                <a:solidFill>
                  <a:srgbClr val="FF0000"/>
                </a:solidFill>
                <a:latin typeface="Arial MT"/>
                <a:cs typeface="Arial MT"/>
              </a:rPr>
              <a:t>iperestensione</a:t>
            </a:r>
            <a:r>
              <a:rPr sz="2400" spc="5" dirty="0">
                <a:solidFill>
                  <a:srgbClr val="FF0000"/>
                </a:solidFill>
                <a:latin typeface="Arial MT"/>
                <a:cs typeface="Arial MT"/>
              </a:rPr>
              <a:t> </a:t>
            </a:r>
            <a:r>
              <a:rPr sz="2400" dirty="0">
                <a:solidFill>
                  <a:srgbClr val="FF0000"/>
                </a:solidFill>
                <a:latin typeface="Arial MT"/>
                <a:cs typeface="Arial MT"/>
              </a:rPr>
              <a:t>del</a:t>
            </a:r>
            <a:r>
              <a:rPr sz="2400" spc="5" dirty="0">
                <a:solidFill>
                  <a:srgbClr val="FF0000"/>
                </a:solidFill>
                <a:latin typeface="Arial MT"/>
                <a:cs typeface="Arial MT"/>
              </a:rPr>
              <a:t> </a:t>
            </a:r>
            <a:r>
              <a:rPr sz="2400" dirty="0">
                <a:solidFill>
                  <a:srgbClr val="FF0000"/>
                </a:solidFill>
                <a:latin typeface="Arial MT"/>
                <a:cs typeface="Arial MT"/>
              </a:rPr>
              <a:t>capo</a:t>
            </a:r>
            <a:r>
              <a:rPr sz="2400" spc="5" dirty="0">
                <a:solidFill>
                  <a:srgbClr val="FF0000"/>
                </a:solidFill>
                <a:latin typeface="Arial MT"/>
                <a:cs typeface="Arial MT"/>
              </a:rPr>
              <a:t> </a:t>
            </a:r>
            <a:r>
              <a:rPr sz="2400" dirty="0">
                <a:solidFill>
                  <a:srgbClr val="FF0000"/>
                </a:solidFill>
                <a:latin typeface="Arial MT"/>
                <a:cs typeface="Arial MT"/>
              </a:rPr>
              <a:t>e</a:t>
            </a:r>
            <a:r>
              <a:rPr sz="2400" spc="5" dirty="0">
                <a:solidFill>
                  <a:srgbClr val="FF0000"/>
                </a:solidFill>
                <a:latin typeface="Arial MT"/>
                <a:cs typeface="Arial MT"/>
              </a:rPr>
              <a:t> </a:t>
            </a:r>
            <a:r>
              <a:rPr sz="2400" dirty="0">
                <a:solidFill>
                  <a:srgbClr val="FF0000"/>
                </a:solidFill>
                <a:latin typeface="Arial MT"/>
                <a:cs typeface="Arial MT"/>
              </a:rPr>
              <a:t>di</a:t>
            </a:r>
            <a:r>
              <a:rPr sz="2400" spc="5" dirty="0">
                <a:solidFill>
                  <a:srgbClr val="FF0000"/>
                </a:solidFill>
                <a:latin typeface="Arial MT"/>
                <a:cs typeface="Arial MT"/>
              </a:rPr>
              <a:t> </a:t>
            </a:r>
            <a:r>
              <a:rPr sz="2400" spc="-5" dirty="0">
                <a:solidFill>
                  <a:srgbClr val="FF0000"/>
                </a:solidFill>
                <a:latin typeface="Arial MT"/>
                <a:cs typeface="Arial MT"/>
              </a:rPr>
              <a:t>sollevamento</a:t>
            </a:r>
            <a:r>
              <a:rPr sz="2400" spc="5" dirty="0">
                <a:solidFill>
                  <a:srgbClr val="FF0000"/>
                </a:solidFill>
                <a:latin typeface="Arial MT"/>
                <a:cs typeface="Arial MT"/>
              </a:rPr>
              <a:t> </a:t>
            </a:r>
            <a:r>
              <a:rPr sz="2400" dirty="0">
                <a:solidFill>
                  <a:srgbClr val="FF0000"/>
                </a:solidFill>
                <a:latin typeface="Arial MT"/>
                <a:cs typeface="Arial MT"/>
              </a:rPr>
              <a:t>del </a:t>
            </a:r>
            <a:r>
              <a:rPr sz="2400" spc="-5" dirty="0">
                <a:solidFill>
                  <a:srgbClr val="FF0000"/>
                </a:solidFill>
                <a:latin typeface="Arial MT"/>
                <a:cs typeface="Arial MT"/>
              </a:rPr>
              <a:t>mento</a:t>
            </a:r>
            <a:endParaRPr sz="2400" dirty="0">
              <a:latin typeface="Arial MT"/>
              <a:cs typeface="Arial MT"/>
            </a:endParaRPr>
          </a:p>
          <a:p>
            <a:pPr marL="12700" marR="309880">
              <a:lnSpc>
                <a:spcPts val="3340"/>
              </a:lnSpc>
              <a:spcBef>
                <a:spcPts val="20"/>
              </a:spcBef>
            </a:pPr>
            <a:r>
              <a:rPr sz="2400" dirty="0">
                <a:solidFill>
                  <a:srgbClr val="333399"/>
                </a:solidFill>
                <a:latin typeface="Arial MT"/>
                <a:cs typeface="Arial MT"/>
              </a:rPr>
              <a:t>Poiché la lingua è </a:t>
            </a:r>
            <a:r>
              <a:rPr sz="2400" spc="-5" dirty="0">
                <a:solidFill>
                  <a:srgbClr val="333399"/>
                </a:solidFill>
                <a:latin typeface="Arial MT"/>
                <a:cs typeface="Arial MT"/>
              </a:rPr>
              <a:t>fissata </a:t>
            </a:r>
            <a:r>
              <a:rPr sz="2400" dirty="0">
                <a:solidFill>
                  <a:srgbClr val="333399"/>
                </a:solidFill>
                <a:latin typeface="Arial MT"/>
                <a:cs typeface="Arial MT"/>
              </a:rPr>
              <a:t>alla mandibola, sollevando e </a:t>
            </a:r>
            <a:r>
              <a:rPr sz="2400" spc="-5" dirty="0">
                <a:solidFill>
                  <a:srgbClr val="333399"/>
                </a:solidFill>
                <a:latin typeface="Arial MT"/>
                <a:cs typeface="Arial MT"/>
              </a:rPr>
              <a:t>tirando </a:t>
            </a:r>
            <a:r>
              <a:rPr sz="2400" dirty="0">
                <a:solidFill>
                  <a:srgbClr val="333399"/>
                </a:solidFill>
                <a:latin typeface="Arial MT"/>
                <a:cs typeface="Arial MT"/>
              </a:rPr>
              <a:t> </a:t>
            </a:r>
            <a:r>
              <a:rPr sz="2400" spc="-5" dirty="0">
                <a:solidFill>
                  <a:srgbClr val="333399"/>
                </a:solidFill>
                <a:latin typeface="Arial MT"/>
                <a:cs typeface="Arial MT"/>
              </a:rPr>
              <a:t>indietro </a:t>
            </a:r>
            <a:r>
              <a:rPr sz="2400" dirty="0">
                <a:solidFill>
                  <a:srgbClr val="333399"/>
                </a:solidFill>
                <a:latin typeface="Arial MT"/>
                <a:cs typeface="Arial MT"/>
              </a:rPr>
              <a:t>la mandibola, si solleva e si </a:t>
            </a:r>
            <a:r>
              <a:rPr sz="2400" spc="-5" dirty="0">
                <a:solidFill>
                  <a:srgbClr val="333399"/>
                </a:solidFill>
                <a:latin typeface="Arial MT"/>
                <a:cs typeface="Arial MT"/>
              </a:rPr>
              <a:t>trae indietro </a:t>
            </a:r>
            <a:r>
              <a:rPr sz="2400" dirty="0">
                <a:solidFill>
                  <a:srgbClr val="333399"/>
                </a:solidFill>
                <a:latin typeface="Arial MT"/>
                <a:cs typeface="Arial MT"/>
              </a:rPr>
              <a:t>anche la lingua, </a:t>
            </a:r>
            <a:r>
              <a:rPr sz="2400" spc="-655" dirty="0">
                <a:solidFill>
                  <a:srgbClr val="333399"/>
                </a:solidFill>
                <a:latin typeface="Arial MT"/>
                <a:cs typeface="Arial MT"/>
              </a:rPr>
              <a:t> </a:t>
            </a:r>
            <a:r>
              <a:rPr sz="2400" spc="-5" dirty="0">
                <a:solidFill>
                  <a:srgbClr val="333399"/>
                </a:solidFill>
                <a:latin typeface="Arial MT"/>
                <a:cs typeface="Arial MT"/>
              </a:rPr>
              <a:t>ottenendo </a:t>
            </a:r>
            <a:r>
              <a:rPr sz="2400" dirty="0">
                <a:solidFill>
                  <a:srgbClr val="333399"/>
                </a:solidFill>
                <a:latin typeface="Arial MT"/>
                <a:cs typeface="Arial MT"/>
              </a:rPr>
              <a:t>la </a:t>
            </a:r>
            <a:r>
              <a:rPr sz="2400" spc="-5" dirty="0">
                <a:solidFill>
                  <a:srgbClr val="333399"/>
                </a:solidFill>
                <a:latin typeface="Arial MT"/>
                <a:cs typeface="Arial MT"/>
              </a:rPr>
              <a:t>pervità</a:t>
            </a:r>
            <a:r>
              <a:rPr sz="2400" dirty="0">
                <a:solidFill>
                  <a:srgbClr val="333399"/>
                </a:solidFill>
                <a:latin typeface="Arial MT"/>
                <a:cs typeface="Arial MT"/>
              </a:rPr>
              <a:t> delle vie aeree.</a:t>
            </a:r>
            <a:endParaRPr sz="2400" dirty="0">
              <a:latin typeface="Arial MT"/>
              <a:cs typeface="Arial MT"/>
            </a:endParaRPr>
          </a:p>
          <a:p>
            <a:pPr marL="1416050">
              <a:lnSpc>
                <a:spcPct val="100000"/>
              </a:lnSpc>
              <a:spcBef>
                <a:spcPts val="710"/>
              </a:spcBef>
            </a:pPr>
            <a:r>
              <a:rPr sz="2400" b="1" spc="-5" dirty="0">
                <a:solidFill>
                  <a:srgbClr val="FF0000"/>
                </a:solidFill>
                <a:latin typeface="Arial"/>
                <a:cs typeface="Arial"/>
              </a:rPr>
              <a:t>Estensione</a:t>
            </a:r>
            <a:r>
              <a:rPr sz="2400" b="1" dirty="0">
                <a:solidFill>
                  <a:srgbClr val="FF0000"/>
                </a:solidFill>
                <a:latin typeface="Arial"/>
                <a:cs typeface="Arial"/>
              </a:rPr>
              <a:t> </a:t>
            </a:r>
            <a:r>
              <a:rPr sz="2400" b="1" spc="-5" dirty="0">
                <a:solidFill>
                  <a:srgbClr val="FF0000"/>
                </a:solidFill>
                <a:latin typeface="Arial"/>
                <a:cs typeface="Arial"/>
              </a:rPr>
              <a:t>della</a:t>
            </a:r>
            <a:r>
              <a:rPr sz="2400" b="1" dirty="0">
                <a:solidFill>
                  <a:srgbClr val="FF0000"/>
                </a:solidFill>
                <a:latin typeface="Arial"/>
                <a:cs typeface="Arial"/>
              </a:rPr>
              <a:t> testa - </a:t>
            </a:r>
            <a:r>
              <a:rPr sz="2400" b="1" spc="-5" dirty="0">
                <a:solidFill>
                  <a:srgbClr val="FF0000"/>
                </a:solidFill>
                <a:latin typeface="Arial"/>
                <a:cs typeface="Arial"/>
              </a:rPr>
              <a:t>sollevamento del mento:</a:t>
            </a:r>
            <a:endParaRPr sz="2400" dirty="0">
              <a:latin typeface="Arial"/>
              <a:cs typeface="Arial"/>
            </a:endParaRPr>
          </a:p>
          <a:p>
            <a:pPr>
              <a:lnSpc>
                <a:spcPct val="100000"/>
              </a:lnSpc>
              <a:spcBef>
                <a:spcPts val="25"/>
              </a:spcBef>
            </a:pPr>
            <a:endParaRPr sz="2650" dirty="0">
              <a:latin typeface="Arial"/>
              <a:cs typeface="Arial"/>
            </a:endParaRPr>
          </a:p>
          <a:p>
            <a:pPr marL="4944745" marR="20955" indent="63500">
              <a:lnSpc>
                <a:spcPct val="96000"/>
              </a:lnSpc>
              <a:tabLst>
                <a:tab pos="5791835" algn="l"/>
                <a:tab pos="6568440" algn="l"/>
                <a:tab pos="7232015" algn="l"/>
                <a:tab pos="7571105" algn="l"/>
                <a:tab pos="8107680" algn="l"/>
                <a:tab pos="8220075" algn="l"/>
              </a:tabLst>
            </a:pPr>
            <a:r>
              <a:rPr sz="2000" dirty="0">
                <a:solidFill>
                  <a:srgbClr val="333399"/>
                </a:solidFill>
                <a:latin typeface="Arial MT"/>
                <a:cs typeface="Arial MT"/>
              </a:rPr>
              <a:t>una mano è </a:t>
            </a:r>
            <a:r>
              <a:rPr sz="2000" spc="-5" dirty="0">
                <a:solidFill>
                  <a:srgbClr val="333399"/>
                </a:solidFill>
                <a:latin typeface="Arial MT"/>
                <a:cs typeface="Arial MT"/>
              </a:rPr>
              <a:t>posta </a:t>
            </a:r>
            <a:r>
              <a:rPr sz="2000" dirty="0">
                <a:solidFill>
                  <a:srgbClr val="333399"/>
                </a:solidFill>
                <a:latin typeface="Arial MT"/>
                <a:cs typeface="Arial MT"/>
              </a:rPr>
              <a:t>sulla </a:t>
            </a:r>
            <a:r>
              <a:rPr sz="2000" spc="-5" dirty="0">
                <a:solidFill>
                  <a:srgbClr val="333399"/>
                </a:solidFill>
                <a:latin typeface="Arial MT"/>
                <a:cs typeface="Arial MT"/>
              </a:rPr>
              <a:t>fronte </a:t>
            </a:r>
            <a:r>
              <a:rPr sz="2000" dirty="0">
                <a:solidFill>
                  <a:srgbClr val="333399"/>
                </a:solidFill>
                <a:latin typeface="Arial MT"/>
                <a:cs typeface="Arial MT"/>
              </a:rPr>
              <a:t>della </a:t>
            </a:r>
            <a:r>
              <a:rPr sz="2000" spc="-545" dirty="0">
                <a:solidFill>
                  <a:srgbClr val="333399"/>
                </a:solidFill>
                <a:latin typeface="Arial MT"/>
                <a:cs typeface="Arial MT"/>
              </a:rPr>
              <a:t> </a:t>
            </a:r>
            <a:r>
              <a:rPr sz="2000" spc="-5" dirty="0">
                <a:solidFill>
                  <a:srgbClr val="333399"/>
                </a:solidFill>
                <a:latin typeface="Arial MT"/>
                <a:cs typeface="Arial MT"/>
              </a:rPr>
              <a:t>vittima </a:t>
            </a:r>
            <a:r>
              <a:rPr sz="2000" dirty="0">
                <a:solidFill>
                  <a:srgbClr val="333399"/>
                </a:solidFill>
                <a:latin typeface="Arial MT"/>
                <a:cs typeface="Arial MT"/>
              </a:rPr>
              <a:t>ed in modo </a:t>
            </a:r>
            <a:r>
              <a:rPr sz="2000" spc="-5" dirty="0">
                <a:solidFill>
                  <a:srgbClr val="333399"/>
                </a:solidFill>
                <a:latin typeface="Arial MT"/>
                <a:cs typeface="Arial MT"/>
              </a:rPr>
              <a:t>fermo </a:t>
            </a:r>
            <a:r>
              <a:rPr sz="2000" dirty="0">
                <a:solidFill>
                  <a:srgbClr val="333399"/>
                </a:solidFill>
                <a:latin typeface="Arial MT"/>
                <a:cs typeface="Arial MT"/>
              </a:rPr>
              <a:t>si applica </a:t>
            </a:r>
            <a:r>
              <a:rPr sz="2000" spc="5" dirty="0">
                <a:solidFill>
                  <a:srgbClr val="333399"/>
                </a:solidFill>
                <a:latin typeface="Arial MT"/>
                <a:cs typeface="Arial MT"/>
              </a:rPr>
              <a:t> </a:t>
            </a:r>
            <a:r>
              <a:rPr sz="2000" dirty="0">
                <a:solidFill>
                  <a:srgbClr val="333399"/>
                </a:solidFill>
                <a:latin typeface="Arial MT"/>
                <a:cs typeface="Arial MT"/>
              </a:rPr>
              <a:t>una pressione con il palmo	in</a:t>
            </a:r>
            <a:r>
              <a:rPr sz="2000" spc="-100" dirty="0">
                <a:solidFill>
                  <a:srgbClr val="333399"/>
                </a:solidFill>
                <a:latin typeface="Arial MT"/>
                <a:cs typeface="Arial MT"/>
              </a:rPr>
              <a:t> </a:t>
            </a:r>
            <a:r>
              <a:rPr sz="2000" dirty="0">
                <a:solidFill>
                  <a:srgbClr val="333399"/>
                </a:solidFill>
                <a:latin typeface="Arial MT"/>
                <a:cs typeface="Arial MT"/>
              </a:rPr>
              <a:t>modo </a:t>
            </a:r>
            <a:r>
              <a:rPr sz="2000" spc="-545" dirty="0">
                <a:solidFill>
                  <a:srgbClr val="333399"/>
                </a:solidFill>
                <a:latin typeface="Arial MT"/>
                <a:cs typeface="Arial MT"/>
              </a:rPr>
              <a:t> </a:t>
            </a:r>
            <a:r>
              <a:rPr sz="2000" dirty="0">
                <a:solidFill>
                  <a:srgbClr val="333399"/>
                </a:solidFill>
                <a:latin typeface="Arial MT"/>
                <a:cs typeface="Arial MT"/>
              </a:rPr>
              <a:t>da</a:t>
            </a:r>
            <a:r>
              <a:rPr sz="2000" spc="10" dirty="0">
                <a:solidFill>
                  <a:srgbClr val="333399"/>
                </a:solidFill>
                <a:latin typeface="Arial MT"/>
                <a:cs typeface="Arial MT"/>
              </a:rPr>
              <a:t> </a:t>
            </a:r>
            <a:r>
              <a:rPr sz="2000" spc="-5" dirty="0">
                <a:solidFill>
                  <a:srgbClr val="333399"/>
                </a:solidFill>
                <a:latin typeface="Arial MT"/>
                <a:cs typeface="Arial MT"/>
              </a:rPr>
              <a:t>estendere	</a:t>
            </a:r>
            <a:r>
              <a:rPr sz="2000" dirty="0">
                <a:solidFill>
                  <a:srgbClr val="333399"/>
                </a:solidFill>
                <a:latin typeface="Arial MT"/>
                <a:cs typeface="Arial MT"/>
              </a:rPr>
              <a:t>il capo. Per </a:t>
            </a:r>
            <a:r>
              <a:rPr sz="2000" spc="5" dirty="0">
                <a:solidFill>
                  <a:srgbClr val="333399"/>
                </a:solidFill>
                <a:latin typeface="Arial MT"/>
                <a:cs typeface="Arial MT"/>
              </a:rPr>
              <a:t> </a:t>
            </a:r>
            <a:r>
              <a:rPr sz="2000" spc="-5" dirty="0">
                <a:solidFill>
                  <a:srgbClr val="333399"/>
                </a:solidFill>
                <a:latin typeface="Arial MT"/>
                <a:cs typeface="Arial MT"/>
              </a:rPr>
              <a:t>completare</a:t>
            </a:r>
            <a:r>
              <a:rPr sz="2000" spc="10" dirty="0">
                <a:solidFill>
                  <a:srgbClr val="333399"/>
                </a:solidFill>
                <a:latin typeface="Arial MT"/>
                <a:cs typeface="Arial MT"/>
              </a:rPr>
              <a:t> </a:t>
            </a:r>
            <a:r>
              <a:rPr sz="2000" dirty="0">
                <a:solidFill>
                  <a:srgbClr val="333399"/>
                </a:solidFill>
                <a:latin typeface="Arial MT"/>
                <a:cs typeface="Arial MT"/>
              </a:rPr>
              <a:t>la</a:t>
            </a:r>
            <a:r>
              <a:rPr sz="2000" spc="15" dirty="0">
                <a:solidFill>
                  <a:srgbClr val="333399"/>
                </a:solidFill>
                <a:latin typeface="Arial MT"/>
                <a:cs typeface="Arial MT"/>
              </a:rPr>
              <a:t> </a:t>
            </a:r>
            <a:r>
              <a:rPr sz="2000" dirty="0">
                <a:solidFill>
                  <a:srgbClr val="333399"/>
                </a:solidFill>
                <a:latin typeface="Arial MT"/>
                <a:cs typeface="Arial MT"/>
              </a:rPr>
              <a:t>manovra,</a:t>
            </a:r>
            <a:r>
              <a:rPr sz="2000" spc="5" dirty="0">
                <a:solidFill>
                  <a:srgbClr val="333399"/>
                </a:solidFill>
                <a:latin typeface="Arial MT"/>
                <a:cs typeface="Arial MT"/>
              </a:rPr>
              <a:t> </a:t>
            </a:r>
            <a:r>
              <a:rPr sz="2000" dirty="0">
                <a:solidFill>
                  <a:srgbClr val="333399"/>
                </a:solidFill>
                <a:latin typeface="Arial MT"/>
                <a:cs typeface="Arial MT"/>
              </a:rPr>
              <a:t>con		</a:t>
            </a:r>
            <a:r>
              <a:rPr sz="2000" spc="-5" dirty="0">
                <a:solidFill>
                  <a:srgbClr val="333399"/>
                </a:solidFill>
                <a:latin typeface="Arial MT"/>
                <a:cs typeface="Arial MT"/>
              </a:rPr>
              <a:t>l'altra </a:t>
            </a:r>
            <a:r>
              <a:rPr sz="2000" dirty="0">
                <a:solidFill>
                  <a:srgbClr val="333399"/>
                </a:solidFill>
                <a:latin typeface="Arial MT"/>
                <a:cs typeface="Arial MT"/>
              </a:rPr>
              <a:t> mano,	posizionare	le	</a:t>
            </a:r>
            <a:r>
              <a:rPr sz="2000" spc="-5" dirty="0">
                <a:solidFill>
                  <a:srgbClr val="333399"/>
                </a:solidFill>
                <a:latin typeface="Arial MT"/>
                <a:cs typeface="Arial MT"/>
              </a:rPr>
              <a:t>dita sotto </a:t>
            </a:r>
            <a:r>
              <a:rPr sz="2000" dirty="0">
                <a:solidFill>
                  <a:srgbClr val="333399"/>
                </a:solidFill>
                <a:latin typeface="Arial MT"/>
                <a:cs typeface="Arial MT"/>
              </a:rPr>
              <a:t>il </a:t>
            </a:r>
            <a:r>
              <a:rPr sz="2000" spc="5" dirty="0">
                <a:solidFill>
                  <a:srgbClr val="333399"/>
                </a:solidFill>
                <a:latin typeface="Arial MT"/>
                <a:cs typeface="Arial MT"/>
              </a:rPr>
              <a:t> </a:t>
            </a:r>
            <a:r>
              <a:rPr sz="2000" spc="-5" dirty="0">
                <a:solidFill>
                  <a:srgbClr val="333399"/>
                </a:solidFill>
                <a:latin typeface="Arial MT"/>
                <a:cs typeface="Arial MT"/>
              </a:rPr>
              <a:t>mento </a:t>
            </a:r>
            <a:r>
              <a:rPr sz="2000" dirty="0">
                <a:solidFill>
                  <a:srgbClr val="333399"/>
                </a:solidFill>
                <a:latin typeface="Arial MT"/>
                <a:cs typeface="Arial MT"/>
              </a:rPr>
              <a:t>sollevando</a:t>
            </a:r>
            <a:r>
              <a:rPr sz="2000" spc="-5" dirty="0">
                <a:solidFill>
                  <a:srgbClr val="333399"/>
                </a:solidFill>
                <a:latin typeface="Arial MT"/>
                <a:cs typeface="Arial MT"/>
              </a:rPr>
              <a:t> </a:t>
            </a:r>
            <a:r>
              <a:rPr sz="2000" dirty="0">
                <a:solidFill>
                  <a:srgbClr val="333399"/>
                </a:solidFill>
                <a:latin typeface="Arial MT"/>
                <a:cs typeface="Arial MT"/>
              </a:rPr>
              <a:t>il</a:t>
            </a:r>
            <a:r>
              <a:rPr sz="2000" spc="-5" dirty="0">
                <a:solidFill>
                  <a:srgbClr val="333399"/>
                </a:solidFill>
                <a:latin typeface="Arial MT"/>
                <a:cs typeface="Arial MT"/>
              </a:rPr>
              <a:t> mento </a:t>
            </a:r>
            <a:r>
              <a:rPr sz="2000" spc="-5" dirty="0" err="1">
                <a:solidFill>
                  <a:srgbClr val="333399"/>
                </a:solidFill>
                <a:latin typeface="Arial MT"/>
                <a:cs typeface="Arial MT"/>
              </a:rPr>
              <a:t>stesso</a:t>
            </a:r>
            <a:r>
              <a:rPr sz="2000" spc="-5" dirty="0">
                <a:solidFill>
                  <a:srgbClr val="333399"/>
                </a:solidFill>
                <a:latin typeface="Arial MT"/>
                <a:cs typeface="Arial MT"/>
              </a:rPr>
              <a:t>.</a:t>
            </a:r>
            <a:endParaRPr lang="it-IT" sz="2000" spc="-5" dirty="0">
              <a:solidFill>
                <a:srgbClr val="333399"/>
              </a:solidFill>
              <a:latin typeface="Arial MT"/>
              <a:cs typeface="Arial MT"/>
            </a:endParaRPr>
          </a:p>
          <a:p>
            <a:pPr marL="4944745" marR="20955" indent="63500">
              <a:lnSpc>
                <a:spcPct val="96000"/>
              </a:lnSpc>
              <a:tabLst>
                <a:tab pos="5791835" algn="l"/>
                <a:tab pos="6568440" algn="l"/>
                <a:tab pos="7232015" algn="l"/>
                <a:tab pos="7571105" algn="l"/>
                <a:tab pos="8107680" algn="l"/>
                <a:tab pos="8220075" algn="l"/>
              </a:tabLst>
            </a:pPr>
            <a:endParaRPr sz="500" dirty="0">
              <a:latin typeface="Arial MT"/>
              <a:cs typeface="Arial MT"/>
            </a:endParaRPr>
          </a:p>
          <a:p>
            <a:pPr marL="12700" marR="5080" algn="ctr">
              <a:lnSpc>
                <a:spcPts val="2800"/>
              </a:lnSpc>
              <a:tabLst>
                <a:tab pos="316865" algn="l"/>
                <a:tab pos="1333500" algn="l"/>
                <a:tab pos="1723389" algn="l"/>
                <a:tab pos="2790825" algn="l"/>
                <a:tab pos="3790315" algn="l"/>
                <a:tab pos="4129404" algn="l"/>
                <a:tab pos="5467985" algn="l"/>
                <a:tab pos="5875020" algn="l"/>
              </a:tabLst>
            </a:pPr>
            <a:r>
              <a:rPr sz="2400" u="sng" spc="-5" dirty="0">
                <a:solidFill>
                  <a:srgbClr val="333399"/>
                </a:solidFill>
                <a:latin typeface="Arial MT"/>
                <a:cs typeface="Arial MT"/>
              </a:rPr>
              <a:t>Quando</a:t>
            </a:r>
            <a:r>
              <a:rPr sz="2400" u="sng" dirty="0">
                <a:solidFill>
                  <a:srgbClr val="333399"/>
                </a:solidFill>
                <a:latin typeface="Arial MT"/>
                <a:cs typeface="Arial MT"/>
              </a:rPr>
              <a:t> è </a:t>
            </a:r>
            <a:r>
              <a:rPr sz="2400" u="sng" spc="-5" dirty="0">
                <a:solidFill>
                  <a:srgbClr val="333399"/>
                </a:solidFill>
                <a:latin typeface="Arial MT"/>
                <a:cs typeface="Arial MT"/>
              </a:rPr>
              <a:t>indicata</a:t>
            </a:r>
            <a:r>
              <a:rPr sz="2400" u="sng" spc="5" dirty="0">
                <a:solidFill>
                  <a:srgbClr val="333399"/>
                </a:solidFill>
                <a:latin typeface="Arial MT"/>
                <a:cs typeface="Arial MT"/>
              </a:rPr>
              <a:t> </a:t>
            </a:r>
            <a:r>
              <a:rPr sz="2400" u="sng" dirty="0">
                <a:solidFill>
                  <a:srgbClr val="333399"/>
                </a:solidFill>
                <a:latin typeface="Arial MT"/>
                <a:cs typeface="Arial MT"/>
              </a:rPr>
              <a:t>la </a:t>
            </a:r>
            <a:r>
              <a:rPr sz="2400" u="sng" spc="-5" dirty="0">
                <a:solidFill>
                  <a:srgbClr val="333399"/>
                </a:solidFill>
                <a:latin typeface="Arial MT"/>
                <a:cs typeface="Arial MT"/>
              </a:rPr>
              <a:t>ventilazione</a:t>
            </a:r>
            <a:r>
              <a:rPr sz="2400" u="sng" dirty="0">
                <a:solidFill>
                  <a:srgbClr val="333399"/>
                </a:solidFill>
                <a:latin typeface="Arial MT"/>
                <a:cs typeface="Arial MT"/>
              </a:rPr>
              <a:t> bocca-naso,</a:t>
            </a:r>
            <a:r>
              <a:rPr sz="2400" u="sng" spc="-5" dirty="0">
                <a:solidFill>
                  <a:srgbClr val="333399"/>
                </a:solidFill>
                <a:latin typeface="Arial MT"/>
                <a:cs typeface="Arial MT"/>
              </a:rPr>
              <a:t> </a:t>
            </a:r>
            <a:r>
              <a:rPr sz="2400" u="sng" dirty="0">
                <a:solidFill>
                  <a:srgbClr val="333399"/>
                </a:solidFill>
                <a:latin typeface="Arial MT"/>
                <a:cs typeface="Arial MT"/>
              </a:rPr>
              <a:t>la</a:t>
            </a:r>
            <a:r>
              <a:rPr sz="2400" u="sng" spc="5" dirty="0">
                <a:solidFill>
                  <a:srgbClr val="333399"/>
                </a:solidFill>
                <a:latin typeface="Arial MT"/>
                <a:cs typeface="Arial MT"/>
              </a:rPr>
              <a:t> </a:t>
            </a:r>
            <a:r>
              <a:rPr sz="2400" u="sng" dirty="0">
                <a:solidFill>
                  <a:srgbClr val="333399"/>
                </a:solidFill>
                <a:latin typeface="Arial MT"/>
                <a:cs typeface="Arial MT"/>
              </a:rPr>
              <a:t>mano che solleva </a:t>
            </a:r>
            <a:r>
              <a:rPr sz="2400" u="sng" spc="-650" dirty="0">
                <a:solidFill>
                  <a:srgbClr val="333399"/>
                </a:solidFill>
                <a:latin typeface="Arial MT"/>
                <a:cs typeface="Arial MT"/>
              </a:rPr>
              <a:t> </a:t>
            </a:r>
            <a:r>
              <a:rPr sz="2400" u="sng" dirty="0">
                <a:solidFill>
                  <a:srgbClr val="333399"/>
                </a:solidFill>
                <a:latin typeface="Arial MT"/>
                <a:cs typeface="Arial MT"/>
              </a:rPr>
              <a:t>il	</a:t>
            </a:r>
            <a:r>
              <a:rPr sz="2400" u="sng" spc="-5" dirty="0">
                <a:solidFill>
                  <a:srgbClr val="333399"/>
                </a:solidFill>
                <a:latin typeface="Arial MT"/>
                <a:cs typeface="Arial MT"/>
              </a:rPr>
              <a:t>mento	</a:t>
            </a:r>
            <a:r>
              <a:rPr sz="2400" u="sng" dirty="0">
                <a:solidFill>
                  <a:srgbClr val="333399"/>
                </a:solidFill>
                <a:latin typeface="Arial MT"/>
                <a:cs typeface="Arial MT"/>
              </a:rPr>
              <a:t>si	</a:t>
            </a:r>
            <a:r>
              <a:rPr sz="2400" u="sng" spc="-5" dirty="0">
                <a:solidFill>
                  <a:srgbClr val="333399"/>
                </a:solidFill>
                <a:latin typeface="Arial MT"/>
                <a:cs typeface="Arial MT"/>
              </a:rPr>
              <a:t>sposta	</a:t>
            </a:r>
            <a:r>
              <a:rPr sz="2400" u="sng" dirty="0">
                <a:solidFill>
                  <a:srgbClr val="333399"/>
                </a:solidFill>
                <a:latin typeface="Arial MT"/>
                <a:cs typeface="Arial MT"/>
              </a:rPr>
              <a:t>anche	a	chiudere	le	labbra.</a:t>
            </a:r>
            <a:endParaRPr sz="2400" u="sng" dirty="0">
              <a:latin typeface="Arial MT"/>
              <a:cs typeface="Arial MT"/>
            </a:endParaRPr>
          </a:p>
        </p:txBody>
      </p:sp>
      <p:sp>
        <p:nvSpPr>
          <p:cNvPr id="20" name="object 20"/>
          <p:cNvSpPr txBox="1">
            <a:spLocks noGrp="1"/>
          </p:cNvSpPr>
          <p:nvPr>
            <p:ph type="title"/>
          </p:nvPr>
        </p:nvSpPr>
        <p:spPr>
          <a:xfrm>
            <a:off x="3014662" y="0"/>
            <a:ext cx="2534285" cy="635000"/>
          </a:xfrm>
          <a:prstGeom prst="rect">
            <a:avLst/>
          </a:prstGeom>
        </p:spPr>
        <p:txBody>
          <a:bodyPr vert="horz" wrap="square" lIns="0" tIns="12700" rIns="0" bIns="0" rtlCol="0">
            <a:spAutoFit/>
          </a:bodyPr>
          <a:lstStyle/>
          <a:p>
            <a:pPr marL="12700">
              <a:lnSpc>
                <a:spcPct val="100000"/>
              </a:lnSpc>
              <a:spcBef>
                <a:spcPts val="100"/>
              </a:spcBef>
              <a:tabLst>
                <a:tab pos="939165" algn="l"/>
              </a:tabLst>
            </a:pPr>
            <a:r>
              <a:rPr sz="4000" b="1" dirty="0">
                <a:solidFill>
                  <a:srgbClr val="F27B0E"/>
                </a:solidFill>
                <a:latin typeface="Arial"/>
                <a:cs typeface="Arial"/>
              </a:rPr>
              <a:t>A</a:t>
            </a:r>
            <a:r>
              <a:rPr sz="4000" b="1" spc="-150" dirty="0">
                <a:solidFill>
                  <a:srgbClr val="F27B0E"/>
                </a:solidFill>
                <a:latin typeface="Arial"/>
                <a:cs typeface="Arial"/>
              </a:rPr>
              <a:t> </a:t>
            </a:r>
            <a:r>
              <a:rPr sz="4000" b="1" dirty="0">
                <a:solidFill>
                  <a:srgbClr val="F27B0E"/>
                </a:solidFill>
                <a:latin typeface="Arial"/>
                <a:cs typeface="Arial"/>
              </a:rPr>
              <a:t>=	a</a:t>
            </a:r>
            <a:r>
              <a:rPr sz="4000" b="1" spc="-5" dirty="0">
                <a:solidFill>
                  <a:srgbClr val="F27B0E"/>
                </a:solidFill>
                <a:latin typeface="Arial"/>
                <a:cs typeface="Arial"/>
              </a:rPr>
              <a:t>i</a:t>
            </a:r>
            <a:r>
              <a:rPr sz="4000" b="1" dirty="0">
                <a:solidFill>
                  <a:srgbClr val="F27B0E"/>
                </a:solidFill>
                <a:latin typeface="Arial"/>
                <a:cs typeface="Arial"/>
              </a:rPr>
              <a:t>r</a:t>
            </a:r>
            <a:r>
              <a:rPr sz="4000" b="1" spc="-5" dirty="0">
                <a:solidFill>
                  <a:srgbClr val="F27B0E"/>
                </a:solidFill>
                <a:latin typeface="Arial"/>
                <a:cs typeface="Arial"/>
              </a:rPr>
              <a:t>w</a:t>
            </a:r>
            <a:r>
              <a:rPr sz="4000" b="1" dirty="0">
                <a:solidFill>
                  <a:srgbClr val="F27B0E"/>
                </a:solidFill>
                <a:latin typeface="Arial"/>
                <a:cs typeface="Arial"/>
              </a:rPr>
              <a:t>ay</a:t>
            </a:r>
            <a:endParaRPr sz="4000">
              <a:latin typeface="Arial"/>
              <a:cs typeface="Arial"/>
            </a:endParaRP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17"/>
          <p:cNvSpPr txBox="1"/>
          <p:nvPr/>
        </p:nvSpPr>
        <p:spPr>
          <a:xfrm>
            <a:off x="267652" y="76200"/>
            <a:ext cx="8608695" cy="6202045"/>
          </a:xfrm>
          <a:prstGeom prst="rect">
            <a:avLst/>
          </a:prstGeom>
        </p:spPr>
        <p:txBody>
          <a:bodyPr vert="horz" wrap="square" lIns="0" tIns="12700" rIns="0" bIns="0" rtlCol="0">
            <a:spAutoFit/>
          </a:bodyPr>
          <a:lstStyle/>
          <a:p>
            <a:pPr marL="351155" algn="ctr">
              <a:lnSpc>
                <a:spcPct val="100000"/>
              </a:lnSpc>
              <a:spcBef>
                <a:spcPts val="100"/>
              </a:spcBef>
            </a:pPr>
            <a:r>
              <a:rPr sz="2400" b="1" spc="-5" dirty="0">
                <a:solidFill>
                  <a:srgbClr val="FF0000"/>
                </a:solidFill>
                <a:latin typeface="Arial"/>
                <a:cs typeface="Arial"/>
              </a:rPr>
              <a:t>ESPLORAZIONE </a:t>
            </a:r>
            <a:r>
              <a:rPr sz="2400" b="1" dirty="0">
                <a:solidFill>
                  <a:srgbClr val="FF0000"/>
                </a:solidFill>
                <a:latin typeface="Arial"/>
                <a:cs typeface="Arial"/>
              </a:rPr>
              <a:t>E </a:t>
            </a:r>
            <a:r>
              <a:rPr sz="2400" b="1" spc="-25" dirty="0">
                <a:solidFill>
                  <a:srgbClr val="FF0000"/>
                </a:solidFill>
                <a:latin typeface="Arial"/>
                <a:cs typeface="Arial"/>
              </a:rPr>
              <a:t>SVUOTAMENTO</a:t>
            </a:r>
            <a:r>
              <a:rPr sz="2400" b="1" spc="-5" dirty="0">
                <a:solidFill>
                  <a:srgbClr val="FF0000"/>
                </a:solidFill>
                <a:latin typeface="Arial"/>
                <a:cs typeface="Arial"/>
              </a:rPr>
              <a:t> </a:t>
            </a:r>
            <a:r>
              <a:rPr sz="2400" b="1" spc="-45" dirty="0">
                <a:solidFill>
                  <a:srgbClr val="FF0000"/>
                </a:solidFill>
                <a:latin typeface="Arial"/>
                <a:cs typeface="Arial"/>
              </a:rPr>
              <a:t>CAVO</a:t>
            </a:r>
            <a:r>
              <a:rPr sz="2400" b="1" spc="-5" dirty="0">
                <a:solidFill>
                  <a:srgbClr val="FF0000"/>
                </a:solidFill>
                <a:latin typeface="Arial"/>
                <a:cs typeface="Arial"/>
              </a:rPr>
              <a:t> ORALE</a:t>
            </a:r>
            <a:endParaRPr sz="2400" dirty="0">
              <a:latin typeface="Arial"/>
              <a:cs typeface="Arial"/>
            </a:endParaRPr>
          </a:p>
          <a:p>
            <a:pPr>
              <a:lnSpc>
                <a:spcPct val="100000"/>
              </a:lnSpc>
              <a:spcBef>
                <a:spcPts val="30"/>
              </a:spcBef>
            </a:pPr>
            <a:endParaRPr sz="2000" dirty="0">
              <a:latin typeface="Arial"/>
              <a:cs typeface="Arial"/>
            </a:endParaRPr>
          </a:p>
          <a:p>
            <a:pPr marL="363855" marR="5080" algn="ctr">
              <a:lnSpc>
                <a:spcPts val="2800"/>
              </a:lnSpc>
            </a:pPr>
            <a:r>
              <a:rPr sz="2400" b="1" u="heavy" dirty="0">
                <a:solidFill>
                  <a:srgbClr val="333399"/>
                </a:solidFill>
                <a:uFill>
                  <a:solidFill>
                    <a:srgbClr val="333399"/>
                  </a:solidFill>
                </a:uFill>
                <a:latin typeface="Arial"/>
                <a:cs typeface="Arial"/>
              </a:rPr>
              <a:t>Si</a:t>
            </a:r>
            <a:r>
              <a:rPr sz="2400" b="1" u="heavy" spc="-5" dirty="0">
                <a:solidFill>
                  <a:srgbClr val="333399"/>
                </a:solidFill>
                <a:uFill>
                  <a:solidFill>
                    <a:srgbClr val="333399"/>
                  </a:solidFill>
                </a:uFill>
                <a:latin typeface="Arial"/>
                <a:cs typeface="Arial"/>
              </a:rPr>
              <a:t> effettua</a:t>
            </a:r>
            <a:r>
              <a:rPr sz="2400" b="1" u="heavy" spc="5" dirty="0">
                <a:solidFill>
                  <a:srgbClr val="333399"/>
                </a:solidFill>
                <a:uFill>
                  <a:solidFill>
                    <a:srgbClr val="333399"/>
                  </a:solidFill>
                </a:uFill>
                <a:latin typeface="Arial"/>
                <a:cs typeface="Arial"/>
              </a:rPr>
              <a:t> </a:t>
            </a:r>
            <a:r>
              <a:rPr sz="2400" b="1" u="heavy" spc="-5" dirty="0">
                <a:solidFill>
                  <a:srgbClr val="333399"/>
                </a:solidFill>
                <a:uFill>
                  <a:solidFill>
                    <a:srgbClr val="333399"/>
                  </a:solidFill>
                </a:uFill>
                <a:latin typeface="Arial"/>
                <a:cs typeface="Arial"/>
              </a:rPr>
              <a:t>solo </a:t>
            </a:r>
            <a:r>
              <a:rPr sz="2400" b="1" u="heavy" dirty="0">
                <a:solidFill>
                  <a:srgbClr val="333399"/>
                </a:solidFill>
                <a:uFill>
                  <a:solidFill>
                    <a:srgbClr val="333399"/>
                  </a:solidFill>
                </a:uFill>
                <a:latin typeface="Arial"/>
                <a:cs typeface="Arial"/>
              </a:rPr>
              <a:t>se</a:t>
            </a:r>
            <a:r>
              <a:rPr sz="2400" b="1" u="heavy" spc="5" dirty="0">
                <a:solidFill>
                  <a:srgbClr val="333399"/>
                </a:solidFill>
                <a:uFill>
                  <a:solidFill>
                    <a:srgbClr val="333399"/>
                  </a:solidFill>
                </a:uFill>
                <a:latin typeface="Arial"/>
                <a:cs typeface="Arial"/>
              </a:rPr>
              <a:t> </a:t>
            </a:r>
            <a:r>
              <a:rPr sz="2400" b="1" u="heavy" spc="-5" dirty="0">
                <a:solidFill>
                  <a:srgbClr val="333399"/>
                </a:solidFill>
                <a:uFill>
                  <a:solidFill>
                    <a:srgbClr val="333399"/>
                  </a:solidFill>
                </a:uFill>
                <a:latin typeface="Arial"/>
                <a:cs typeface="Arial"/>
              </a:rPr>
              <a:t>sono</a:t>
            </a:r>
            <a:r>
              <a:rPr sz="2400" b="1" u="heavy" dirty="0">
                <a:solidFill>
                  <a:srgbClr val="333399"/>
                </a:solidFill>
                <a:uFill>
                  <a:solidFill>
                    <a:srgbClr val="333399"/>
                  </a:solidFill>
                </a:uFill>
                <a:latin typeface="Arial"/>
                <a:cs typeface="Arial"/>
              </a:rPr>
              <a:t> </a:t>
            </a:r>
            <a:r>
              <a:rPr sz="2400" b="1" u="heavy" spc="-5" dirty="0">
                <a:solidFill>
                  <a:srgbClr val="333399"/>
                </a:solidFill>
                <a:uFill>
                  <a:solidFill>
                    <a:srgbClr val="333399"/>
                  </a:solidFill>
                </a:uFill>
                <a:latin typeface="Arial"/>
                <a:cs typeface="Arial"/>
              </a:rPr>
              <a:t>evidenti corpi</a:t>
            </a:r>
            <a:r>
              <a:rPr sz="2400" b="1" u="heavy" dirty="0">
                <a:solidFill>
                  <a:srgbClr val="333399"/>
                </a:solidFill>
                <a:uFill>
                  <a:solidFill>
                    <a:srgbClr val="333399"/>
                  </a:solidFill>
                </a:uFill>
                <a:latin typeface="Arial"/>
                <a:cs typeface="Arial"/>
              </a:rPr>
              <a:t> </a:t>
            </a:r>
            <a:r>
              <a:rPr sz="2400" b="1" u="heavy" spc="-5" dirty="0">
                <a:solidFill>
                  <a:srgbClr val="333399"/>
                </a:solidFill>
                <a:uFill>
                  <a:solidFill>
                    <a:srgbClr val="333399"/>
                  </a:solidFill>
                </a:uFill>
                <a:latin typeface="Arial"/>
                <a:cs typeface="Arial"/>
              </a:rPr>
              <a:t>estranei</a:t>
            </a:r>
            <a:r>
              <a:rPr sz="2400" b="1" u="heavy" dirty="0">
                <a:solidFill>
                  <a:srgbClr val="333399"/>
                </a:solidFill>
                <a:uFill>
                  <a:solidFill>
                    <a:srgbClr val="333399"/>
                  </a:solidFill>
                </a:uFill>
                <a:latin typeface="Arial"/>
                <a:cs typeface="Arial"/>
              </a:rPr>
              <a:t> o</a:t>
            </a:r>
            <a:r>
              <a:rPr sz="2400" b="1" u="heavy" spc="-5" dirty="0">
                <a:solidFill>
                  <a:srgbClr val="333399"/>
                </a:solidFill>
                <a:uFill>
                  <a:solidFill>
                    <a:srgbClr val="333399"/>
                  </a:solidFill>
                </a:uFill>
                <a:latin typeface="Arial"/>
                <a:cs typeface="Arial"/>
              </a:rPr>
              <a:t> </a:t>
            </a:r>
            <a:r>
              <a:rPr sz="2400" b="1" u="heavy" dirty="0">
                <a:solidFill>
                  <a:srgbClr val="333399"/>
                </a:solidFill>
                <a:uFill>
                  <a:solidFill>
                    <a:srgbClr val="333399"/>
                  </a:solidFill>
                </a:uFill>
                <a:latin typeface="Arial"/>
                <a:cs typeface="Arial"/>
              </a:rPr>
              <a:t>vi è </a:t>
            </a:r>
            <a:r>
              <a:rPr sz="2400" b="1" u="heavy" spc="-5" dirty="0">
                <a:solidFill>
                  <a:srgbClr val="333399"/>
                </a:solidFill>
                <a:uFill>
                  <a:solidFill>
                    <a:srgbClr val="333399"/>
                  </a:solidFill>
                </a:uFill>
                <a:latin typeface="Arial"/>
                <a:cs typeface="Arial"/>
              </a:rPr>
              <a:t>una </a:t>
            </a:r>
            <a:r>
              <a:rPr sz="2400" b="1" spc="-650" dirty="0">
                <a:solidFill>
                  <a:srgbClr val="333399"/>
                </a:solidFill>
                <a:latin typeface="Arial"/>
                <a:cs typeface="Arial"/>
              </a:rPr>
              <a:t> </a:t>
            </a:r>
            <a:r>
              <a:rPr sz="2400" b="1" u="heavy" spc="-5" dirty="0">
                <a:solidFill>
                  <a:srgbClr val="333399"/>
                </a:solidFill>
                <a:uFill>
                  <a:solidFill>
                    <a:srgbClr val="333399"/>
                  </a:solidFill>
                </a:uFill>
                <a:latin typeface="Arial"/>
                <a:cs typeface="Arial"/>
              </a:rPr>
              <a:t>storia</a:t>
            </a:r>
            <a:r>
              <a:rPr sz="2400" b="1" u="heavy" dirty="0">
                <a:solidFill>
                  <a:srgbClr val="333399"/>
                </a:solidFill>
                <a:uFill>
                  <a:solidFill>
                    <a:srgbClr val="333399"/>
                  </a:solidFill>
                </a:uFill>
                <a:latin typeface="Arial"/>
                <a:cs typeface="Arial"/>
              </a:rPr>
              <a:t> </a:t>
            </a:r>
            <a:r>
              <a:rPr sz="2400" b="1" u="heavy" spc="-5" dirty="0">
                <a:solidFill>
                  <a:srgbClr val="333399"/>
                </a:solidFill>
                <a:uFill>
                  <a:solidFill>
                    <a:srgbClr val="333399"/>
                  </a:solidFill>
                </a:uFill>
                <a:latin typeface="Arial"/>
                <a:cs typeface="Arial"/>
              </a:rPr>
              <a:t>suggestiva</a:t>
            </a:r>
            <a:r>
              <a:rPr sz="2400" b="1" u="heavy" dirty="0">
                <a:solidFill>
                  <a:srgbClr val="333399"/>
                </a:solidFill>
                <a:uFill>
                  <a:solidFill>
                    <a:srgbClr val="333399"/>
                  </a:solidFill>
                </a:uFill>
                <a:latin typeface="Arial"/>
                <a:cs typeface="Arial"/>
              </a:rPr>
              <a:t> </a:t>
            </a:r>
            <a:r>
              <a:rPr sz="2400" b="1" u="heavy" spc="-5" dirty="0">
                <a:solidFill>
                  <a:srgbClr val="333399"/>
                </a:solidFill>
                <a:uFill>
                  <a:solidFill>
                    <a:srgbClr val="333399"/>
                  </a:solidFill>
                </a:uFill>
                <a:latin typeface="Arial"/>
                <a:cs typeface="Arial"/>
              </a:rPr>
              <a:t>per</a:t>
            </a:r>
            <a:r>
              <a:rPr sz="2400" b="1" u="heavy" dirty="0">
                <a:solidFill>
                  <a:srgbClr val="333399"/>
                </a:solidFill>
                <a:uFill>
                  <a:solidFill>
                    <a:srgbClr val="333399"/>
                  </a:solidFill>
                </a:uFill>
                <a:latin typeface="Arial"/>
                <a:cs typeface="Arial"/>
              </a:rPr>
              <a:t> </a:t>
            </a:r>
            <a:r>
              <a:rPr sz="2400" b="1" u="heavy" spc="-5" dirty="0">
                <a:solidFill>
                  <a:srgbClr val="333399"/>
                </a:solidFill>
                <a:uFill>
                  <a:solidFill>
                    <a:srgbClr val="333399"/>
                  </a:solidFill>
                </a:uFill>
                <a:latin typeface="Arial"/>
                <a:cs typeface="Arial"/>
              </a:rPr>
              <a:t>corpo estraneo!</a:t>
            </a:r>
            <a:endParaRPr sz="2400" dirty="0">
              <a:latin typeface="Arial"/>
              <a:cs typeface="Arial"/>
            </a:endParaRPr>
          </a:p>
          <a:p>
            <a:pPr marL="12700" marR="3250565">
              <a:lnSpc>
                <a:spcPts val="2800"/>
              </a:lnSpc>
              <a:spcBef>
                <a:spcPts val="2290"/>
              </a:spcBef>
            </a:pPr>
            <a:r>
              <a:rPr sz="2400" dirty="0">
                <a:solidFill>
                  <a:srgbClr val="333399"/>
                </a:solidFill>
                <a:latin typeface="Arial MT"/>
                <a:cs typeface="Arial MT"/>
              </a:rPr>
              <a:t>Se in bocca è </a:t>
            </a:r>
            <a:r>
              <a:rPr sz="2400" spc="-5" dirty="0">
                <a:solidFill>
                  <a:srgbClr val="333399"/>
                </a:solidFill>
                <a:latin typeface="Arial MT"/>
                <a:cs typeface="Arial MT"/>
              </a:rPr>
              <a:t>presente vomito </a:t>
            </a:r>
            <a:r>
              <a:rPr sz="2400" dirty="0">
                <a:solidFill>
                  <a:srgbClr val="333399"/>
                </a:solidFill>
                <a:latin typeface="Arial MT"/>
                <a:cs typeface="Arial MT"/>
              </a:rPr>
              <a:t>o </a:t>
            </a:r>
            <a:r>
              <a:rPr sz="2400" spc="-5" dirty="0">
                <a:solidFill>
                  <a:srgbClr val="333399"/>
                </a:solidFill>
                <a:latin typeface="Arial MT"/>
                <a:cs typeface="Arial MT"/>
              </a:rPr>
              <a:t>altro </a:t>
            </a:r>
            <a:r>
              <a:rPr sz="2400" dirty="0">
                <a:solidFill>
                  <a:srgbClr val="333399"/>
                </a:solidFill>
                <a:latin typeface="Arial MT"/>
                <a:cs typeface="Arial MT"/>
              </a:rPr>
              <a:t> </a:t>
            </a:r>
            <a:r>
              <a:rPr sz="2400" spc="-5" dirty="0">
                <a:solidFill>
                  <a:srgbClr val="333399"/>
                </a:solidFill>
                <a:latin typeface="Arial MT"/>
                <a:cs typeface="Arial MT"/>
              </a:rPr>
              <a:t>materiale </a:t>
            </a:r>
            <a:r>
              <a:rPr sz="2400" dirty="0">
                <a:solidFill>
                  <a:srgbClr val="333399"/>
                </a:solidFill>
                <a:latin typeface="Arial MT"/>
                <a:cs typeface="Arial MT"/>
              </a:rPr>
              <a:t>liquido, rimuoverlo </a:t>
            </a:r>
            <a:r>
              <a:rPr sz="2400" spc="-5" dirty="0">
                <a:solidFill>
                  <a:srgbClr val="333399"/>
                </a:solidFill>
                <a:latin typeface="Arial MT"/>
                <a:cs typeface="Arial MT"/>
              </a:rPr>
              <a:t>utilizzando </a:t>
            </a:r>
            <a:r>
              <a:rPr sz="2400" spc="-655" dirty="0">
                <a:solidFill>
                  <a:srgbClr val="333399"/>
                </a:solidFill>
                <a:latin typeface="Arial MT"/>
                <a:cs typeface="Arial MT"/>
              </a:rPr>
              <a:t> </a:t>
            </a:r>
            <a:r>
              <a:rPr sz="2400" spc="-5" dirty="0">
                <a:solidFill>
                  <a:srgbClr val="333399"/>
                </a:solidFill>
                <a:latin typeface="Arial MT"/>
                <a:cs typeface="Arial MT"/>
              </a:rPr>
              <a:t>l'aspiratore </a:t>
            </a:r>
            <a:r>
              <a:rPr sz="2400" dirty="0">
                <a:solidFill>
                  <a:srgbClr val="333399"/>
                </a:solidFill>
                <a:latin typeface="Arial MT"/>
                <a:cs typeface="Arial MT"/>
              </a:rPr>
              <a:t>o due </a:t>
            </a:r>
            <a:r>
              <a:rPr sz="2400" spc="-5" dirty="0">
                <a:solidFill>
                  <a:srgbClr val="333399"/>
                </a:solidFill>
                <a:latin typeface="Arial MT"/>
                <a:cs typeface="Arial MT"/>
              </a:rPr>
              <a:t>dita </a:t>
            </a:r>
            <a:r>
              <a:rPr sz="2400" dirty="0">
                <a:solidFill>
                  <a:srgbClr val="333399"/>
                </a:solidFill>
                <a:latin typeface="Arial MT"/>
                <a:cs typeface="Arial MT"/>
              </a:rPr>
              <a:t>(indice e medio) </a:t>
            </a:r>
            <a:r>
              <a:rPr sz="2400" spc="5" dirty="0">
                <a:solidFill>
                  <a:srgbClr val="333399"/>
                </a:solidFill>
                <a:latin typeface="Arial MT"/>
                <a:cs typeface="Arial MT"/>
              </a:rPr>
              <a:t> </a:t>
            </a:r>
            <a:r>
              <a:rPr sz="2400" spc="-5" dirty="0">
                <a:solidFill>
                  <a:srgbClr val="333399"/>
                </a:solidFill>
                <a:latin typeface="Arial MT"/>
                <a:cs typeface="Arial MT"/>
              </a:rPr>
              <a:t>avvolte </a:t>
            </a:r>
            <a:r>
              <a:rPr sz="2400" dirty="0">
                <a:solidFill>
                  <a:srgbClr val="333399"/>
                </a:solidFill>
                <a:latin typeface="Arial MT"/>
                <a:cs typeface="Arial MT"/>
              </a:rPr>
              <a:t>da un pezzo di garza; se il </a:t>
            </a:r>
            <a:r>
              <a:rPr sz="2400" spc="5" dirty="0">
                <a:solidFill>
                  <a:srgbClr val="333399"/>
                </a:solidFill>
                <a:latin typeface="Arial MT"/>
                <a:cs typeface="Arial MT"/>
              </a:rPr>
              <a:t> </a:t>
            </a:r>
            <a:r>
              <a:rPr sz="2400" spc="-5" dirty="0">
                <a:solidFill>
                  <a:srgbClr val="333399"/>
                </a:solidFill>
                <a:latin typeface="Arial MT"/>
                <a:cs typeface="Arial MT"/>
              </a:rPr>
              <a:t>materiale </a:t>
            </a:r>
            <a:r>
              <a:rPr sz="2400" dirty="0">
                <a:solidFill>
                  <a:srgbClr val="333399"/>
                </a:solidFill>
                <a:latin typeface="Arial MT"/>
                <a:cs typeface="Arial MT"/>
              </a:rPr>
              <a:t>è solido può essere rimosso </a:t>
            </a:r>
            <a:r>
              <a:rPr sz="2400" spc="5" dirty="0">
                <a:solidFill>
                  <a:srgbClr val="333399"/>
                </a:solidFill>
                <a:latin typeface="Arial MT"/>
                <a:cs typeface="Arial MT"/>
              </a:rPr>
              <a:t> </a:t>
            </a:r>
            <a:r>
              <a:rPr sz="2400" dirty="0">
                <a:solidFill>
                  <a:srgbClr val="333399"/>
                </a:solidFill>
                <a:latin typeface="Arial MT"/>
                <a:cs typeface="Arial MT"/>
              </a:rPr>
              <a:t>usando</a:t>
            </a:r>
            <a:r>
              <a:rPr sz="2400" spc="-5" dirty="0">
                <a:solidFill>
                  <a:srgbClr val="333399"/>
                </a:solidFill>
                <a:latin typeface="Arial MT"/>
                <a:cs typeface="Arial MT"/>
              </a:rPr>
              <a:t> </a:t>
            </a:r>
            <a:r>
              <a:rPr sz="2400" dirty="0">
                <a:solidFill>
                  <a:srgbClr val="333399"/>
                </a:solidFill>
                <a:latin typeface="Arial MT"/>
                <a:cs typeface="Arial MT"/>
              </a:rPr>
              <a:t>un</a:t>
            </a:r>
            <a:r>
              <a:rPr sz="2400" spc="-5" dirty="0">
                <a:solidFill>
                  <a:srgbClr val="333399"/>
                </a:solidFill>
                <a:latin typeface="Arial MT"/>
                <a:cs typeface="Arial MT"/>
              </a:rPr>
              <a:t> dito </a:t>
            </a:r>
            <a:r>
              <a:rPr sz="2400" dirty="0">
                <a:solidFill>
                  <a:srgbClr val="333399"/>
                </a:solidFill>
                <a:latin typeface="Arial MT"/>
                <a:cs typeface="Arial MT"/>
              </a:rPr>
              <a:t>come</a:t>
            </a:r>
            <a:r>
              <a:rPr sz="2400" spc="-5" dirty="0">
                <a:solidFill>
                  <a:srgbClr val="333399"/>
                </a:solidFill>
                <a:latin typeface="Arial MT"/>
                <a:cs typeface="Arial MT"/>
              </a:rPr>
              <a:t> </a:t>
            </a:r>
            <a:r>
              <a:rPr sz="2400" dirty="0">
                <a:solidFill>
                  <a:srgbClr val="333399"/>
                </a:solidFill>
                <a:latin typeface="Arial MT"/>
                <a:cs typeface="Arial MT"/>
              </a:rPr>
              <a:t>uncino.</a:t>
            </a:r>
            <a:endParaRPr sz="2400" dirty="0">
              <a:latin typeface="Arial MT"/>
              <a:cs typeface="Arial MT"/>
            </a:endParaRPr>
          </a:p>
          <a:p>
            <a:pPr marL="12700" marR="3403600">
              <a:lnSpc>
                <a:spcPts val="2800"/>
              </a:lnSpc>
            </a:pPr>
            <a:r>
              <a:rPr sz="2400" spc="-5" dirty="0">
                <a:solidFill>
                  <a:srgbClr val="333399"/>
                </a:solidFill>
                <a:latin typeface="Arial MT"/>
                <a:cs typeface="Arial MT"/>
              </a:rPr>
              <a:t>Un'eventuale</a:t>
            </a:r>
            <a:r>
              <a:rPr sz="2400" dirty="0">
                <a:solidFill>
                  <a:srgbClr val="333399"/>
                </a:solidFill>
                <a:latin typeface="Arial MT"/>
                <a:cs typeface="Arial MT"/>
              </a:rPr>
              <a:t> </a:t>
            </a:r>
            <a:r>
              <a:rPr sz="2400" spc="-5" dirty="0">
                <a:solidFill>
                  <a:srgbClr val="333399"/>
                </a:solidFill>
                <a:latin typeface="Arial MT"/>
                <a:cs typeface="Arial MT"/>
              </a:rPr>
              <a:t>protesi</a:t>
            </a:r>
            <a:r>
              <a:rPr sz="2400" dirty="0">
                <a:solidFill>
                  <a:srgbClr val="333399"/>
                </a:solidFill>
                <a:latin typeface="Arial MT"/>
                <a:cs typeface="Arial MT"/>
              </a:rPr>
              <a:t> </a:t>
            </a:r>
            <a:r>
              <a:rPr sz="2400" spc="-5" dirty="0">
                <a:solidFill>
                  <a:srgbClr val="333399"/>
                </a:solidFill>
                <a:latin typeface="Arial MT"/>
                <a:cs typeface="Arial MT"/>
              </a:rPr>
              <a:t>dentale</a:t>
            </a:r>
            <a:r>
              <a:rPr sz="2400" dirty="0">
                <a:solidFill>
                  <a:srgbClr val="333399"/>
                </a:solidFill>
                <a:latin typeface="Arial MT"/>
                <a:cs typeface="Arial MT"/>
              </a:rPr>
              <a:t> deve </a:t>
            </a:r>
            <a:r>
              <a:rPr sz="2400" spc="5" dirty="0">
                <a:solidFill>
                  <a:srgbClr val="333399"/>
                </a:solidFill>
                <a:latin typeface="Arial MT"/>
                <a:cs typeface="Arial MT"/>
              </a:rPr>
              <a:t> </a:t>
            </a:r>
            <a:r>
              <a:rPr sz="2400" dirty="0">
                <a:solidFill>
                  <a:srgbClr val="333399"/>
                </a:solidFill>
                <a:latin typeface="Arial MT"/>
                <a:cs typeface="Arial MT"/>
              </a:rPr>
              <a:t>essere</a:t>
            </a:r>
            <a:r>
              <a:rPr sz="2400" spc="-15" dirty="0">
                <a:solidFill>
                  <a:srgbClr val="333399"/>
                </a:solidFill>
                <a:latin typeface="Arial MT"/>
                <a:cs typeface="Arial MT"/>
              </a:rPr>
              <a:t> </a:t>
            </a:r>
            <a:r>
              <a:rPr sz="2400" dirty="0">
                <a:solidFill>
                  <a:srgbClr val="333399"/>
                </a:solidFill>
                <a:latin typeface="Arial MT"/>
                <a:cs typeface="Arial MT"/>
              </a:rPr>
              <a:t>rimossa</a:t>
            </a:r>
            <a:r>
              <a:rPr sz="2400" spc="-15" dirty="0">
                <a:solidFill>
                  <a:srgbClr val="333399"/>
                </a:solidFill>
                <a:latin typeface="Arial MT"/>
                <a:cs typeface="Arial MT"/>
              </a:rPr>
              <a:t> </a:t>
            </a:r>
            <a:r>
              <a:rPr sz="2400" dirty="0">
                <a:solidFill>
                  <a:srgbClr val="333399"/>
                </a:solidFill>
                <a:latin typeface="Arial MT"/>
                <a:cs typeface="Arial MT"/>
              </a:rPr>
              <a:t>solo</a:t>
            </a:r>
            <a:r>
              <a:rPr sz="2400" spc="-10" dirty="0">
                <a:solidFill>
                  <a:srgbClr val="333399"/>
                </a:solidFill>
                <a:latin typeface="Arial MT"/>
                <a:cs typeface="Arial MT"/>
              </a:rPr>
              <a:t> </a:t>
            </a:r>
            <a:r>
              <a:rPr sz="2400" dirty="0">
                <a:solidFill>
                  <a:srgbClr val="333399"/>
                </a:solidFill>
                <a:latin typeface="Arial MT"/>
                <a:cs typeface="Arial MT"/>
              </a:rPr>
              <a:t>se</a:t>
            </a:r>
            <a:r>
              <a:rPr sz="2400" spc="-15" dirty="0">
                <a:solidFill>
                  <a:srgbClr val="333399"/>
                </a:solidFill>
                <a:latin typeface="Arial MT"/>
                <a:cs typeface="Arial MT"/>
              </a:rPr>
              <a:t> </a:t>
            </a:r>
            <a:r>
              <a:rPr sz="2400" spc="-5" dirty="0">
                <a:solidFill>
                  <a:srgbClr val="333399"/>
                </a:solidFill>
                <a:latin typeface="Arial MT"/>
                <a:cs typeface="Arial MT"/>
              </a:rPr>
              <a:t>molto</a:t>
            </a:r>
            <a:r>
              <a:rPr sz="2400" spc="-15" dirty="0">
                <a:solidFill>
                  <a:srgbClr val="333399"/>
                </a:solidFill>
                <a:latin typeface="Arial MT"/>
                <a:cs typeface="Arial MT"/>
              </a:rPr>
              <a:t> </a:t>
            </a:r>
            <a:r>
              <a:rPr sz="2400" dirty="0">
                <a:solidFill>
                  <a:srgbClr val="333399"/>
                </a:solidFill>
                <a:latin typeface="Arial MT"/>
                <a:cs typeface="Arial MT"/>
              </a:rPr>
              <a:t>mobile</a:t>
            </a:r>
            <a:r>
              <a:rPr sz="2400" spc="-10" dirty="0">
                <a:solidFill>
                  <a:srgbClr val="333399"/>
                </a:solidFill>
                <a:latin typeface="Arial MT"/>
                <a:cs typeface="Arial MT"/>
              </a:rPr>
              <a:t> </a:t>
            </a:r>
            <a:r>
              <a:rPr sz="2400" dirty="0">
                <a:solidFill>
                  <a:srgbClr val="333399"/>
                </a:solidFill>
                <a:latin typeface="Arial MT"/>
                <a:cs typeface="Arial MT"/>
              </a:rPr>
              <a:t>e </a:t>
            </a:r>
            <a:r>
              <a:rPr sz="2400" spc="-655" dirty="0">
                <a:solidFill>
                  <a:srgbClr val="333399"/>
                </a:solidFill>
                <a:latin typeface="Arial MT"/>
                <a:cs typeface="Arial MT"/>
              </a:rPr>
              <a:t> </a:t>
            </a:r>
            <a:r>
              <a:rPr sz="2400" dirty="0">
                <a:solidFill>
                  <a:srgbClr val="333399"/>
                </a:solidFill>
                <a:latin typeface="Arial MT"/>
                <a:cs typeface="Arial MT"/>
              </a:rPr>
              <a:t>se</a:t>
            </a:r>
            <a:r>
              <a:rPr sz="2400" spc="-5" dirty="0">
                <a:solidFill>
                  <a:srgbClr val="333399"/>
                </a:solidFill>
                <a:latin typeface="Arial MT"/>
                <a:cs typeface="Arial MT"/>
              </a:rPr>
              <a:t> risulta</a:t>
            </a:r>
            <a:r>
              <a:rPr sz="2400" dirty="0">
                <a:solidFill>
                  <a:srgbClr val="333399"/>
                </a:solidFill>
                <a:latin typeface="Arial MT"/>
                <a:cs typeface="Arial MT"/>
              </a:rPr>
              <a:t> non </a:t>
            </a:r>
            <a:r>
              <a:rPr sz="2400" spc="-5" dirty="0">
                <a:solidFill>
                  <a:srgbClr val="333399"/>
                </a:solidFill>
                <a:latin typeface="Arial MT"/>
                <a:cs typeface="Arial MT"/>
              </a:rPr>
              <a:t>fissa </a:t>
            </a:r>
            <a:r>
              <a:rPr sz="2400" dirty="0">
                <a:solidFill>
                  <a:srgbClr val="333399"/>
                </a:solidFill>
                <a:latin typeface="Arial MT"/>
                <a:cs typeface="Arial MT"/>
              </a:rPr>
              <a:t>e </a:t>
            </a:r>
            <a:r>
              <a:rPr sz="2400" spc="-5" dirty="0">
                <a:solidFill>
                  <a:srgbClr val="333399"/>
                </a:solidFill>
                <a:latin typeface="Arial MT"/>
                <a:cs typeface="Arial MT"/>
              </a:rPr>
              <a:t>stabile, </a:t>
            </a:r>
            <a:r>
              <a:rPr sz="2400" dirty="0">
                <a:solidFill>
                  <a:srgbClr val="333399"/>
                </a:solidFill>
                <a:latin typeface="Arial MT"/>
                <a:cs typeface="Arial MT"/>
              </a:rPr>
              <a:t>poiché </a:t>
            </a:r>
            <a:r>
              <a:rPr sz="2400" spc="5" dirty="0">
                <a:solidFill>
                  <a:srgbClr val="333399"/>
                </a:solidFill>
                <a:latin typeface="Arial MT"/>
                <a:cs typeface="Arial MT"/>
              </a:rPr>
              <a:t> </a:t>
            </a:r>
            <a:r>
              <a:rPr sz="2400" spc="-5" dirty="0">
                <a:solidFill>
                  <a:srgbClr val="333399"/>
                </a:solidFill>
                <a:latin typeface="Arial MT"/>
                <a:cs typeface="Arial MT"/>
              </a:rPr>
              <a:t>potrebbe ostacolare</a:t>
            </a:r>
            <a:r>
              <a:rPr sz="2400" dirty="0">
                <a:solidFill>
                  <a:srgbClr val="333399"/>
                </a:solidFill>
                <a:latin typeface="Arial MT"/>
                <a:cs typeface="Arial MT"/>
              </a:rPr>
              <a:t> le</a:t>
            </a:r>
            <a:r>
              <a:rPr sz="2400" spc="-5" dirty="0">
                <a:solidFill>
                  <a:srgbClr val="333399"/>
                </a:solidFill>
                <a:latin typeface="Arial MT"/>
                <a:cs typeface="Arial MT"/>
              </a:rPr>
              <a:t> </a:t>
            </a:r>
            <a:r>
              <a:rPr sz="2400" dirty="0">
                <a:solidFill>
                  <a:srgbClr val="333399"/>
                </a:solidFill>
                <a:latin typeface="Arial MT"/>
                <a:cs typeface="Arial MT"/>
              </a:rPr>
              <a:t>manovre di </a:t>
            </a:r>
            <a:r>
              <a:rPr sz="2400" spc="5" dirty="0">
                <a:solidFill>
                  <a:srgbClr val="333399"/>
                </a:solidFill>
                <a:latin typeface="Arial MT"/>
                <a:cs typeface="Arial MT"/>
              </a:rPr>
              <a:t> </a:t>
            </a:r>
            <a:r>
              <a:rPr sz="2400" spc="-5" dirty="0">
                <a:solidFill>
                  <a:srgbClr val="333399"/>
                </a:solidFill>
                <a:latin typeface="Arial MT"/>
                <a:cs typeface="Arial MT"/>
              </a:rPr>
              <a:t>ventilazione</a:t>
            </a:r>
            <a:r>
              <a:rPr sz="2400" dirty="0">
                <a:solidFill>
                  <a:srgbClr val="333399"/>
                </a:solidFill>
                <a:latin typeface="Arial MT"/>
                <a:cs typeface="Arial MT"/>
              </a:rPr>
              <a:t> e creare</a:t>
            </a:r>
            <a:r>
              <a:rPr sz="2400" spc="5" dirty="0">
                <a:solidFill>
                  <a:srgbClr val="333399"/>
                </a:solidFill>
                <a:latin typeface="Arial MT"/>
                <a:cs typeface="Arial MT"/>
              </a:rPr>
              <a:t> </a:t>
            </a:r>
            <a:r>
              <a:rPr sz="2400" spc="-5" dirty="0">
                <a:solidFill>
                  <a:srgbClr val="333399"/>
                </a:solidFill>
                <a:latin typeface="Arial MT"/>
                <a:cs typeface="Arial MT"/>
              </a:rPr>
              <a:t>un’ostruzione </a:t>
            </a:r>
            <a:r>
              <a:rPr sz="2400" dirty="0">
                <a:solidFill>
                  <a:srgbClr val="333399"/>
                </a:solidFill>
                <a:latin typeface="Arial MT"/>
                <a:cs typeface="Arial MT"/>
              </a:rPr>
              <a:t> delle</a:t>
            </a:r>
            <a:r>
              <a:rPr sz="2400" spc="-5" dirty="0">
                <a:solidFill>
                  <a:srgbClr val="333399"/>
                </a:solidFill>
                <a:latin typeface="Arial MT"/>
                <a:cs typeface="Arial MT"/>
              </a:rPr>
              <a:t> </a:t>
            </a:r>
            <a:r>
              <a:rPr sz="2400" dirty="0">
                <a:solidFill>
                  <a:srgbClr val="333399"/>
                </a:solidFill>
                <a:latin typeface="Arial MT"/>
                <a:cs typeface="Arial MT"/>
              </a:rPr>
              <a:t>vie</a:t>
            </a:r>
            <a:r>
              <a:rPr sz="2400" spc="-5" dirty="0">
                <a:solidFill>
                  <a:srgbClr val="333399"/>
                </a:solidFill>
                <a:latin typeface="Arial MT"/>
                <a:cs typeface="Arial MT"/>
              </a:rPr>
              <a:t> </a:t>
            </a:r>
            <a:r>
              <a:rPr sz="2400" dirty="0">
                <a:solidFill>
                  <a:srgbClr val="333399"/>
                </a:solidFill>
                <a:latin typeface="Arial MT"/>
                <a:cs typeface="Arial MT"/>
              </a:rPr>
              <a:t>aeree.</a:t>
            </a:r>
            <a:endParaRPr sz="2400" dirty="0">
              <a:latin typeface="Arial MT"/>
              <a:cs typeface="Arial MT"/>
            </a:endParaRPr>
          </a:p>
        </p:txBody>
      </p:sp>
      <p:pic>
        <p:nvPicPr>
          <p:cNvPr id="18" name="object 18"/>
          <p:cNvPicPr/>
          <p:nvPr/>
        </p:nvPicPr>
        <p:blipFill>
          <a:blip r:embed="rId3" cstate="print"/>
          <a:stretch>
            <a:fillRect/>
          </a:stretch>
        </p:blipFill>
        <p:spPr>
          <a:xfrm>
            <a:off x="5508625" y="1987550"/>
            <a:ext cx="3494087" cy="4156074"/>
          </a:xfrm>
          <a:prstGeom prst="rect">
            <a:avLst/>
          </a:prstGeom>
        </p:spPr>
      </p:pic>
      <p:cxnSp>
        <p:nvCxnSpPr>
          <p:cNvPr id="8" name="Connettore diritto 7">
            <a:extLst>
              <a:ext uri="{FF2B5EF4-FFF2-40B4-BE49-F238E27FC236}">
                <a16:creationId xmlns:a16="http://schemas.microsoft.com/office/drawing/2014/main" id="{6DECCC3A-C7EE-C78E-431B-DD9B3944A578}"/>
              </a:ext>
            </a:extLst>
          </p:cNvPr>
          <p:cNvCxnSpPr/>
          <p:nvPr/>
        </p:nvCxnSpPr>
        <p:spPr>
          <a:xfrm>
            <a:off x="457200" y="685800"/>
            <a:ext cx="8001000" cy="5257800"/>
          </a:xfrm>
          <a:prstGeom prst="line">
            <a:avLst/>
          </a:prstGeom>
          <a:ln w="793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67AA4108-097D-E3A0-95D2-3D9D47E52335}"/>
              </a:ext>
            </a:extLst>
          </p:cNvPr>
          <p:cNvCxnSpPr>
            <a:cxnSpLocks/>
          </p:cNvCxnSpPr>
          <p:nvPr/>
        </p:nvCxnSpPr>
        <p:spPr>
          <a:xfrm flipV="1">
            <a:off x="685800" y="838200"/>
            <a:ext cx="7772400" cy="5105400"/>
          </a:xfrm>
          <a:prstGeom prst="line">
            <a:avLst/>
          </a:prstGeom>
          <a:ln w="793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29805" y="495349"/>
            <a:ext cx="1797050" cy="452120"/>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FF0000"/>
                </a:solidFill>
                <a:latin typeface="Times New Roman"/>
                <a:cs typeface="Times New Roman"/>
              </a:rPr>
              <a:t>B</a:t>
            </a:r>
            <a:r>
              <a:rPr sz="2800" b="1" spc="-45" dirty="0">
                <a:solidFill>
                  <a:srgbClr val="FF0000"/>
                </a:solidFill>
                <a:latin typeface="Times New Roman"/>
                <a:cs typeface="Times New Roman"/>
              </a:rPr>
              <a:t> </a:t>
            </a:r>
            <a:r>
              <a:rPr sz="2800" b="1" dirty="0">
                <a:solidFill>
                  <a:srgbClr val="FF0000"/>
                </a:solidFill>
                <a:latin typeface="Times New Roman"/>
                <a:cs typeface="Times New Roman"/>
              </a:rPr>
              <a:t>–</a:t>
            </a:r>
            <a:r>
              <a:rPr sz="2800" b="1" spc="-45" dirty="0">
                <a:solidFill>
                  <a:srgbClr val="FF0000"/>
                </a:solidFill>
                <a:latin typeface="Times New Roman"/>
                <a:cs typeface="Times New Roman"/>
              </a:rPr>
              <a:t> </a:t>
            </a:r>
            <a:r>
              <a:rPr sz="2800" b="1" spc="-10" dirty="0">
                <a:solidFill>
                  <a:srgbClr val="FF0000"/>
                </a:solidFill>
                <a:latin typeface="Times New Roman"/>
                <a:cs typeface="Times New Roman"/>
              </a:rPr>
              <a:t>Respiro</a:t>
            </a:r>
            <a:endParaRPr sz="2800">
              <a:latin typeface="Times New Roman"/>
              <a:cs typeface="Times New Roman"/>
            </a:endParaRPr>
          </a:p>
        </p:txBody>
      </p:sp>
      <p:pic>
        <p:nvPicPr>
          <p:cNvPr id="3" name="object 3"/>
          <p:cNvPicPr/>
          <p:nvPr/>
        </p:nvPicPr>
        <p:blipFill>
          <a:blip r:embed="rId2" cstate="print"/>
          <a:stretch>
            <a:fillRect/>
          </a:stretch>
        </p:blipFill>
        <p:spPr>
          <a:xfrm>
            <a:off x="2455862" y="1341437"/>
            <a:ext cx="1079500" cy="985837"/>
          </a:xfrm>
          <a:prstGeom prst="rect">
            <a:avLst/>
          </a:prstGeom>
        </p:spPr>
      </p:pic>
      <p:sp>
        <p:nvSpPr>
          <p:cNvPr id="4" name="object 4"/>
          <p:cNvSpPr txBox="1"/>
          <p:nvPr/>
        </p:nvSpPr>
        <p:spPr>
          <a:xfrm>
            <a:off x="179387" y="1487537"/>
            <a:ext cx="1949450" cy="452120"/>
          </a:xfrm>
          <a:prstGeom prst="rect">
            <a:avLst/>
          </a:prstGeom>
        </p:spPr>
        <p:txBody>
          <a:bodyPr vert="horz" wrap="square" lIns="0" tIns="12700" rIns="0" bIns="0" rtlCol="0">
            <a:spAutoFit/>
          </a:bodyPr>
          <a:lstStyle/>
          <a:p>
            <a:pPr marL="12700">
              <a:lnSpc>
                <a:spcPct val="100000"/>
              </a:lnSpc>
              <a:spcBef>
                <a:spcPts val="100"/>
              </a:spcBef>
            </a:pPr>
            <a:r>
              <a:rPr sz="2800" b="1" u="heavy" spc="-365" dirty="0">
                <a:solidFill>
                  <a:srgbClr val="333399"/>
                </a:solidFill>
                <a:uFill>
                  <a:solidFill>
                    <a:srgbClr val="333399"/>
                  </a:solidFill>
                </a:uFill>
                <a:latin typeface="Times New Roman"/>
                <a:cs typeface="Times New Roman"/>
              </a:rPr>
              <a:t>V</a:t>
            </a:r>
            <a:r>
              <a:rPr sz="2800" b="1" u="heavy" dirty="0">
                <a:solidFill>
                  <a:srgbClr val="333399"/>
                </a:solidFill>
                <a:uFill>
                  <a:solidFill>
                    <a:srgbClr val="333399"/>
                  </a:solidFill>
                </a:uFill>
                <a:latin typeface="Times New Roman"/>
                <a:cs typeface="Times New Roman"/>
              </a:rPr>
              <a:t>ALU</a:t>
            </a:r>
            <a:r>
              <a:rPr sz="2800" b="1" u="heavy" spc="-210" dirty="0">
                <a:solidFill>
                  <a:srgbClr val="333399"/>
                </a:solidFill>
                <a:uFill>
                  <a:solidFill>
                    <a:srgbClr val="333399"/>
                  </a:solidFill>
                </a:uFill>
                <a:latin typeface="Times New Roman"/>
                <a:cs typeface="Times New Roman"/>
              </a:rPr>
              <a:t>T</a:t>
            </a:r>
            <a:r>
              <a:rPr sz="2800" b="1" u="heavy" dirty="0">
                <a:solidFill>
                  <a:srgbClr val="333399"/>
                </a:solidFill>
                <a:uFill>
                  <a:solidFill>
                    <a:srgbClr val="333399"/>
                  </a:solidFill>
                </a:uFill>
                <a:latin typeface="Times New Roman"/>
                <a:cs typeface="Times New Roman"/>
              </a:rPr>
              <a:t>ARE</a:t>
            </a:r>
            <a:endParaRPr sz="2800">
              <a:latin typeface="Times New Roman"/>
              <a:cs typeface="Times New Roman"/>
            </a:endParaRPr>
          </a:p>
        </p:txBody>
      </p:sp>
      <p:sp>
        <p:nvSpPr>
          <p:cNvPr id="5" name="object 5"/>
          <p:cNvSpPr txBox="1"/>
          <p:nvPr/>
        </p:nvSpPr>
        <p:spPr>
          <a:xfrm>
            <a:off x="3760787" y="1255067"/>
            <a:ext cx="4897755" cy="1054100"/>
          </a:xfrm>
          <a:prstGeom prst="rect">
            <a:avLst/>
          </a:prstGeom>
        </p:spPr>
        <p:txBody>
          <a:bodyPr vert="horz" wrap="square" lIns="0" tIns="33020" rIns="0" bIns="0" rtlCol="0">
            <a:spAutoFit/>
          </a:bodyPr>
          <a:lstStyle/>
          <a:p>
            <a:pPr marL="12700" marR="5080">
              <a:lnSpc>
                <a:spcPts val="2300"/>
              </a:lnSpc>
              <a:spcBef>
                <a:spcPts val="260"/>
              </a:spcBef>
            </a:pPr>
            <a:r>
              <a:rPr sz="2000" dirty="0">
                <a:latin typeface="Times New Roman"/>
                <a:cs typeface="Times New Roman"/>
              </a:rPr>
              <a:t>Il</a:t>
            </a:r>
            <a:r>
              <a:rPr sz="2000" spc="-5" dirty="0">
                <a:latin typeface="Times New Roman"/>
                <a:cs typeface="Times New Roman"/>
              </a:rPr>
              <a:t> soccorritore deve</a:t>
            </a:r>
            <a:r>
              <a:rPr sz="2000" dirty="0">
                <a:latin typeface="Times New Roman"/>
                <a:cs typeface="Times New Roman"/>
              </a:rPr>
              <a:t> </a:t>
            </a:r>
            <a:r>
              <a:rPr sz="2000" spc="-5" dirty="0">
                <a:latin typeface="Times New Roman"/>
                <a:cs typeface="Times New Roman"/>
              </a:rPr>
              <a:t>valutare la</a:t>
            </a:r>
            <a:r>
              <a:rPr sz="2000" dirty="0">
                <a:latin typeface="Times New Roman"/>
                <a:cs typeface="Times New Roman"/>
              </a:rPr>
              <a:t> </a:t>
            </a:r>
            <a:r>
              <a:rPr sz="2000" spc="-5" dirty="0">
                <a:latin typeface="Times New Roman"/>
                <a:cs typeface="Times New Roman"/>
              </a:rPr>
              <a:t>presenza </a:t>
            </a:r>
            <a:r>
              <a:rPr sz="2000" dirty="0">
                <a:latin typeface="Times New Roman"/>
                <a:cs typeface="Times New Roman"/>
              </a:rPr>
              <a:t>o </a:t>
            </a:r>
            <a:r>
              <a:rPr sz="2000" spc="-5" dirty="0">
                <a:latin typeface="Times New Roman"/>
                <a:cs typeface="Times New Roman"/>
              </a:rPr>
              <a:t>meno </a:t>
            </a:r>
            <a:r>
              <a:rPr sz="2000" spc="-484" dirty="0">
                <a:latin typeface="Times New Roman"/>
                <a:cs typeface="Times New Roman"/>
              </a:rPr>
              <a:t> </a:t>
            </a:r>
            <a:r>
              <a:rPr sz="2000" spc="-5" dirty="0">
                <a:latin typeface="Times New Roman"/>
                <a:cs typeface="Times New Roman"/>
              </a:rPr>
              <a:t>del</a:t>
            </a:r>
            <a:r>
              <a:rPr sz="2000" spc="-10" dirty="0">
                <a:latin typeface="Times New Roman"/>
                <a:cs typeface="Times New Roman"/>
              </a:rPr>
              <a:t> </a:t>
            </a:r>
            <a:r>
              <a:rPr sz="2000" spc="-5" dirty="0">
                <a:latin typeface="Times New Roman"/>
                <a:cs typeface="Times New Roman"/>
              </a:rPr>
              <a:t>respiro</a:t>
            </a:r>
            <a:endParaRPr sz="2000">
              <a:latin typeface="Times New Roman"/>
              <a:cs typeface="Times New Roman"/>
            </a:endParaRPr>
          </a:p>
          <a:p>
            <a:pPr marL="12700">
              <a:lnSpc>
                <a:spcPct val="100000"/>
              </a:lnSpc>
              <a:spcBef>
                <a:spcPts val="940"/>
              </a:spcBef>
            </a:pPr>
            <a:r>
              <a:rPr sz="2000" b="1" spc="-5" dirty="0">
                <a:solidFill>
                  <a:srgbClr val="333399"/>
                </a:solidFill>
                <a:latin typeface="Times New Roman"/>
                <a:cs typeface="Times New Roman"/>
              </a:rPr>
              <a:t>TEMPO</a:t>
            </a:r>
            <a:r>
              <a:rPr sz="2000" b="1" spc="-15" dirty="0">
                <a:solidFill>
                  <a:srgbClr val="333399"/>
                </a:solidFill>
                <a:latin typeface="Times New Roman"/>
                <a:cs typeface="Times New Roman"/>
              </a:rPr>
              <a:t> </a:t>
            </a:r>
            <a:r>
              <a:rPr sz="2000" b="1" dirty="0">
                <a:solidFill>
                  <a:srgbClr val="333399"/>
                </a:solidFill>
                <a:latin typeface="Times New Roman"/>
                <a:cs typeface="Times New Roman"/>
              </a:rPr>
              <a:t>DI</a:t>
            </a:r>
            <a:r>
              <a:rPr sz="2000" b="1" spc="-50" dirty="0">
                <a:solidFill>
                  <a:srgbClr val="333399"/>
                </a:solidFill>
                <a:latin typeface="Times New Roman"/>
                <a:cs typeface="Times New Roman"/>
              </a:rPr>
              <a:t> </a:t>
            </a:r>
            <a:r>
              <a:rPr sz="2000" b="1" spc="-35" dirty="0">
                <a:solidFill>
                  <a:srgbClr val="333399"/>
                </a:solidFill>
                <a:latin typeface="Times New Roman"/>
                <a:cs typeface="Times New Roman"/>
              </a:rPr>
              <a:t>VALUTAZIONE:</a:t>
            </a:r>
            <a:r>
              <a:rPr sz="2000" b="1" spc="-15" dirty="0">
                <a:solidFill>
                  <a:srgbClr val="333399"/>
                </a:solidFill>
                <a:latin typeface="Times New Roman"/>
                <a:cs typeface="Times New Roman"/>
              </a:rPr>
              <a:t> </a:t>
            </a:r>
            <a:r>
              <a:rPr sz="2000" b="1" u="heavy" dirty="0">
                <a:solidFill>
                  <a:srgbClr val="333399"/>
                </a:solidFill>
                <a:uFill>
                  <a:solidFill>
                    <a:srgbClr val="333399"/>
                  </a:solidFill>
                </a:uFill>
                <a:latin typeface="Times New Roman"/>
                <a:cs typeface="Times New Roman"/>
              </a:rPr>
              <a:t>10</a:t>
            </a:r>
            <a:r>
              <a:rPr sz="2000" b="1" u="heavy" spc="-10" dirty="0">
                <a:solidFill>
                  <a:srgbClr val="333399"/>
                </a:solidFill>
                <a:uFill>
                  <a:solidFill>
                    <a:srgbClr val="333399"/>
                  </a:solidFill>
                </a:uFill>
                <a:latin typeface="Times New Roman"/>
                <a:cs typeface="Times New Roman"/>
              </a:rPr>
              <a:t> </a:t>
            </a:r>
            <a:r>
              <a:rPr sz="2000" b="1" u="heavy" spc="-5" dirty="0">
                <a:solidFill>
                  <a:srgbClr val="333399"/>
                </a:solidFill>
                <a:uFill>
                  <a:solidFill>
                    <a:srgbClr val="333399"/>
                  </a:solidFill>
                </a:uFill>
                <a:latin typeface="Times New Roman"/>
                <a:cs typeface="Times New Roman"/>
              </a:rPr>
              <a:t>SECONDI</a:t>
            </a:r>
            <a:endParaRPr sz="2000">
              <a:latin typeface="Times New Roman"/>
              <a:cs typeface="Times New Roman"/>
            </a:endParaRPr>
          </a:p>
        </p:txBody>
      </p:sp>
      <p:sp>
        <p:nvSpPr>
          <p:cNvPr id="6" name="object 6"/>
          <p:cNvSpPr txBox="1"/>
          <p:nvPr/>
        </p:nvSpPr>
        <p:spPr>
          <a:xfrm>
            <a:off x="484187" y="3221151"/>
            <a:ext cx="4684395" cy="2263140"/>
          </a:xfrm>
          <a:prstGeom prst="rect">
            <a:avLst/>
          </a:prstGeom>
        </p:spPr>
        <p:txBody>
          <a:bodyPr vert="horz" wrap="square" lIns="0" tIns="113665" rIns="0" bIns="0" rtlCol="0">
            <a:spAutoFit/>
          </a:bodyPr>
          <a:lstStyle/>
          <a:p>
            <a:pPr marL="12700">
              <a:lnSpc>
                <a:spcPct val="100000"/>
              </a:lnSpc>
              <a:spcBef>
                <a:spcPts val="895"/>
              </a:spcBef>
            </a:pPr>
            <a:r>
              <a:rPr sz="2000" spc="-5" dirty="0">
                <a:latin typeface="Times New Roman"/>
                <a:cs typeface="Times New Roman"/>
              </a:rPr>
              <a:t>Accertare</a:t>
            </a:r>
            <a:r>
              <a:rPr sz="2000" spc="-20" dirty="0">
                <a:latin typeface="Times New Roman"/>
                <a:cs typeface="Times New Roman"/>
              </a:rPr>
              <a:t> </a:t>
            </a:r>
            <a:r>
              <a:rPr sz="2000" spc="-5" dirty="0">
                <a:latin typeface="Times New Roman"/>
                <a:cs typeface="Times New Roman"/>
              </a:rPr>
              <a:t>con</a:t>
            </a:r>
            <a:r>
              <a:rPr sz="2000" spc="-10" dirty="0">
                <a:latin typeface="Times New Roman"/>
                <a:cs typeface="Times New Roman"/>
              </a:rPr>
              <a:t> </a:t>
            </a:r>
            <a:r>
              <a:rPr sz="2000" spc="-5" dirty="0">
                <a:latin typeface="Times New Roman"/>
                <a:cs typeface="Times New Roman"/>
              </a:rPr>
              <a:t>l’acronimo</a:t>
            </a:r>
            <a:r>
              <a:rPr sz="2000" spc="-10" dirty="0">
                <a:latin typeface="Times New Roman"/>
                <a:cs typeface="Times New Roman"/>
              </a:rPr>
              <a:t> </a:t>
            </a:r>
            <a:r>
              <a:rPr sz="2000" b="1" spc="-5" dirty="0">
                <a:latin typeface="Times New Roman"/>
                <a:cs typeface="Times New Roman"/>
              </a:rPr>
              <a:t>GAS:</a:t>
            </a:r>
            <a:endParaRPr sz="2000">
              <a:latin typeface="Times New Roman"/>
              <a:cs typeface="Times New Roman"/>
            </a:endParaRPr>
          </a:p>
          <a:p>
            <a:pPr marL="12700" marR="5080">
              <a:lnSpc>
                <a:spcPct val="97300"/>
              </a:lnSpc>
              <a:spcBef>
                <a:spcPts val="1115"/>
              </a:spcBef>
            </a:pPr>
            <a:r>
              <a:rPr sz="2600" b="1" u="heavy" dirty="0">
                <a:uFill>
                  <a:solidFill>
                    <a:srgbClr val="000000"/>
                  </a:solidFill>
                </a:uFill>
                <a:latin typeface="Times New Roman"/>
                <a:cs typeface="Times New Roman"/>
              </a:rPr>
              <a:t>G</a:t>
            </a:r>
            <a:r>
              <a:rPr sz="2000" b="1" u="heavy" dirty="0">
                <a:uFill>
                  <a:solidFill>
                    <a:srgbClr val="000000"/>
                  </a:solidFill>
                </a:uFill>
                <a:latin typeface="Times New Roman"/>
                <a:cs typeface="Times New Roman"/>
              </a:rPr>
              <a:t>UARDARE</a:t>
            </a:r>
            <a:r>
              <a:rPr sz="2000" b="1" dirty="0">
                <a:latin typeface="Times New Roman"/>
                <a:cs typeface="Times New Roman"/>
              </a:rPr>
              <a:t> </a:t>
            </a:r>
            <a:r>
              <a:rPr sz="2000" spc="-5" dirty="0">
                <a:latin typeface="Times New Roman"/>
                <a:cs typeface="Times New Roman"/>
              </a:rPr>
              <a:t>l’espansione del torace </a:t>
            </a:r>
            <a:r>
              <a:rPr sz="2000" dirty="0">
                <a:latin typeface="Times New Roman"/>
                <a:cs typeface="Times New Roman"/>
              </a:rPr>
              <a:t> </a:t>
            </a:r>
            <a:r>
              <a:rPr sz="2600" b="1" u="heavy" spc="-40" dirty="0">
                <a:uFill>
                  <a:solidFill>
                    <a:srgbClr val="000000"/>
                  </a:solidFill>
                </a:uFill>
                <a:latin typeface="Times New Roman"/>
                <a:cs typeface="Times New Roman"/>
              </a:rPr>
              <a:t>A</a:t>
            </a:r>
            <a:r>
              <a:rPr sz="2000" b="1" u="heavy" spc="-40" dirty="0">
                <a:uFill>
                  <a:solidFill>
                    <a:srgbClr val="000000"/>
                  </a:solidFill>
                </a:uFill>
                <a:latin typeface="Times New Roman"/>
                <a:cs typeface="Times New Roman"/>
              </a:rPr>
              <a:t>SCOLTARE</a:t>
            </a:r>
            <a:r>
              <a:rPr sz="2000" b="1" spc="-10" dirty="0">
                <a:latin typeface="Times New Roman"/>
                <a:cs typeface="Times New Roman"/>
              </a:rPr>
              <a:t> </a:t>
            </a:r>
            <a:r>
              <a:rPr sz="2000" dirty="0">
                <a:latin typeface="Times New Roman"/>
                <a:cs typeface="Times New Roman"/>
              </a:rPr>
              <a:t>i</a:t>
            </a:r>
            <a:r>
              <a:rPr sz="2000" spc="-5" dirty="0">
                <a:latin typeface="Times New Roman"/>
                <a:cs typeface="Times New Roman"/>
              </a:rPr>
              <a:t> rumori respiratori </a:t>
            </a:r>
            <a:r>
              <a:rPr sz="2000" dirty="0">
                <a:latin typeface="Times New Roman"/>
                <a:cs typeface="Times New Roman"/>
              </a:rPr>
              <a:t> </a:t>
            </a:r>
            <a:r>
              <a:rPr sz="2600" b="1" u="heavy" dirty="0">
                <a:uFill>
                  <a:solidFill>
                    <a:srgbClr val="000000"/>
                  </a:solidFill>
                </a:uFill>
                <a:latin typeface="Times New Roman"/>
                <a:cs typeface="Times New Roman"/>
              </a:rPr>
              <a:t>S</a:t>
            </a:r>
            <a:r>
              <a:rPr sz="2000" b="1" u="heavy" dirty="0">
                <a:uFill>
                  <a:solidFill>
                    <a:srgbClr val="000000"/>
                  </a:solidFill>
                </a:uFill>
                <a:latin typeface="Times New Roman"/>
                <a:cs typeface="Times New Roman"/>
              </a:rPr>
              <a:t>ENTIRE</a:t>
            </a:r>
            <a:r>
              <a:rPr sz="2000" b="1" dirty="0">
                <a:latin typeface="Times New Roman"/>
                <a:cs typeface="Times New Roman"/>
              </a:rPr>
              <a:t> </a:t>
            </a:r>
            <a:r>
              <a:rPr sz="2000" spc="-5" dirty="0">
                <a:latin typeface="Times New Roman"/>
                <a:cs typeface="Times New Roman"/>
              </a:rPr>
              <a:t>l’uscita dell’aria dalle vie aeree. </a:t>
            </a:r>
            <a:r>
              <a:rPr sz="2000" dirty="0">
                <a:latin typeface="Times New Roman"/>
                <a:cs typeface="Times New Roman"/>
              </a:rPr>
              <a:t> </a:t>
            </a:r>
            <a:r>
              <a:rPr sz="1800" spc="-5" dirty="0">
                <a:latin typeface="Times New Roman"/>
                <a:cs typeface="Times New Roman"/>
              </a:rPr>
              <a:t>(sensazione tattile</a:t>
            </a:r>
            <a:r>
              <a:rPr sz="1800" dirty="0">
                <a:latin typeface="Times New Roman"/>
                <a:cs typeface="Times New Roman"/>
              </a:rPr>
              <a:t> </a:t>
            </a:r>
            <a:r>
              <a:rPr sz="1800" spc="-5" dirty="0">
                <a:latin typeface="Times New Roman"/>
                <a:cs typeface="Times New Roman"/>
              </a:rPr>
              <a:t>sulla guancia</a:t>
            </a:r>
            <a:r>
              <a:rPr sz="1800" dirty="0">
                <a:latin typeface="Times New Roman"/>
                <a:cs typeface="Times New Roman"/>
              </a:rPr>
              <a:t> o</a:t>
            </a:r>
            <a:r>
              <a:rPr sz="1800" spc="5" dirty="0">
                <a:latin typeface="Times New Roman"/>
                <a:cs typeface="Times New Roman"/>
              </a:rPr>
              <a:t> </a:t>
            </a:r>
            <a:r>
              <a:rPr sz="1800" spc="-5" dirty="0">
                <a:latin typeface="Times New Roman"/>
                <a:cs typeface="Times New Roman"/>
              </a:rPr>
              <a:t>sull’orecchio</a:t>
            </a:r>
            <a:r>
              <a:rPr sz="1800" dirty="0">
                <a:latin typeface="Times New Roman"/>
                <a:cs typeface="Times New Roman"/>
              </a:rPr>
              <a:t> </a:t>
            </a:r>
            <a:r>
              <a:rPr sz="1800" spc="-5" dirty="0">
                <a:latin typeface="Times New Roman"/>
                <a:cs typeface="Times New Roman"/>
              </a:rPr>
              <a:t>del </a:t>
            </a:r>
            <a:r>
              <a:rPr sz="1800" spc="-434" dirty="0">
                <a:latin typeface="Times New Roman"/>
                <a:cs typeface="Times New Roman"/>
              </a:rPr>
              <a:t> </a:t>
            </a:r>
            <a:r>
              <a:rPr sz="1800" spc="-5" dirty="0">
                <a:latin typeface="Times New Roman"/>
                <a:cs typeface="Times New Roman"/>
              </a:rPr>
              <a:t>soccorritore)</a:t>
            </a:r>
            <a:endParaRPr sz="1800">
              <a:latin typeface="Times New Roman"/>
              <a:cs typeface="Times New Roman"/>
            </a:endParaRPr>
          </a:p>
        </p:txBody>
      </p:sp>
      <p:grpSp>
        <p:nvGrpSpPr>
          <p:cNvPr id="7" name="object 7"/>
          <p:cNvGrpSpPr/>
          <p:nvPr/>
        </p:nvGrpSpPr>
        <p:grpSpPr>
          <a:xfrm>
            <a:off x="5565775" y="2794000"/>
            <a:ext cx="2820035" cy="3448685"/>
            <a:chOff x="5565775" y="2794000"/>
            <a:chExt cx="2820035" cy="3448685"/>
          </a:xfrm>
        </p:grpSpPr>
        <p:pic>
          <p:nvPicPr>
            <p:cNvPr id="8" name="object 8"/>
            <p:cNvPicPr/>
            <p:nvPr/>
          </p:nvPicPr>
          <p:blipFill>
            <a:blip r:embed="rId3" cstate="print"/>
            <a:stretch>
              <a:fillRect/>
            </a:stretch>
          </p:blipFill>
          <p:spPr>
            <a:xfrm>
              <a:off x="5574117" y="2802341"/>
              <a:ext cx="2811462" cy="3440112"/>
            </a:xfrm>
            <a:prstGeom prst="rect">
              <a:avLst/>
            </a:prstGeom>
          </p:spPr>
        </p:pic>
        <p:pic>
          <p:nvPicPr>
            <p:cNvPr id="9" name="object 9"/>
            <p:cNvPicPr/>
            <p:nvPr/>
          </p:nvPicPr>
          <p:blipFill>
            <a:blip r:embed="rId4" cstate="print"/>
            <a:stretch>
              <a:fillRect/>
            </a:stretch>
          </p:blipFill>
          <p:spPr>
            <a:xfrm>
              <a:off x="5580062" y="2808287"/>
              <a:ext cx="2655887" cy="3284537"/>
            </a:xfrm>
            <a:prstGeom prst="rect">
              <a:avLst/>
            </a:prstGeom>
          </p:spPr>
        </p:pic>
        <p:sp>
          <p:nvSpPr>
            <p:cNvPr id="10" name="object 10"/>
            <p:cNvSpPr/>
            <p:nvPr/>
          </p:nvSpPr>
          <p:spPr>
            <a:xfrm>
              <a:off x="5580062" y="2808287"/>
              <a:ext cx="2656205" cy="3284854"/>
            </a:xfrm>
            <a:custGeom>
              <a:avLst/>
              <a:gdLst/>
              <a:ahLst/>
              <a:cxnLst/>
              <a:rect l="l" t="t" r="r" b="b"/>
              <a:pathLst>
                <a:path w="2656204" h="3284854">
                  <a:moveTo>
                    <a:pt x="0" y="0"/>
                  </a:moveTo>
                  <a:lnTo>
                    <a:pt x="2655887" y="0"/>
                  </a:lnTo>
                  <a:lnTo>
                    <a:pt x="2655887" y="3284537"/>
                  </a:lnTo>
                  <a:lnTo>
                    <a:pt x="0" y="3284537"/>
                  </a:lnTo>
                  <a:lnTo>
                    <a:pt x="0" y="0"/>
                  </a:lnTo>
                  <a:close/>
                </a:path>
              </a:pathLst>
            </a:custGeom>
            <a:ln w="28575">
              <a:solidFill>
                <a:srgbClr val="000000"/>
              </a:solidFill>
            </a:ln>
          </p:spPr>
          <p:txBody>
            <a:bodyPr wrap="square" lIns="0" tIns="0" rIns="0" bIns="0" rtlCol="0"/>
            <a:lstStyle/>
            <a:p>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9400" y="736600"/>
            <a:ext cx="8255000" cy="330200"/>
          </a:xfrm>
          <a:prstGeom prst="rect">
            <a:avLst/>
          </a:prstGeom>
        </p:spPr>
      </p:pic>
      <p:pic>
        <p:nvPicPr>
          <p:cNvPr id="3" name="object 3"/>
          <p:cNvPicPr/>
          <p:nvPr/>
        </p:nvPicPr>
        <p:blipFill>
          <a:blip r:embed="rId3" cstate="print"/>
          <a:stretch>
            <a:fillRect/>
          </a:stretch>
        </p:blipFill>
        <p:spPr>
          <a:xfrm>
            <a:off x="2628900" y="1117600"/>
            <a:ext cx="3568700" cy="317500"/>
          </a:xfrm>
          <a:prstGeom prst="rect">
            <a:avLst/>
          </a:prstGeom>
        </p:spPr>
      </p:pic>
      <p:sp>
        <p:nvSpPr>
          <p:cNvPr id="4" name="object 4"/>
          <p:cNvSpPr txBox="1">
            <a:spLocks noGrp="1"/>
          </p:cNvSpPr>
          <p:nvPr>
            <p:ph type="title"/>
          </p:nvPr>
        </p:nvSpPr>
        <p:spPr>
          <a:xfrm>
            <a:off x="277886" y="655687"/>
            <a:ext cx="8260715" cy="759460"/>
          </a:xfrm>
          <a:prstGeom prst="rect">
            <a:avLst/>
          </a:prstGeom>
        </p:spPr>
        <p:txBody>
          <a:bodyPr vert="horz" wrap="square" lIns="0" tIns="12700" rIns="0" bIns="0" rtlCol="0">
            <a:spAutoFit/>
          </a:bodyPr>
          <a:lstStyle/>
          <a:p>
            <a:pPr algn="ctr">
              <a:lnSpc>
                <a:spcPct val="100000"/>
              </a:lnSpc>
              <a:spcBef>
                <a:spcPts val="100"/>
              </a:spcBef>
            </a:pPr>
            <a:r>
              <a:rPr sz="2400" dirty="0">
                <a:solidFill>
                  <a:srgbClr val="333399"/>
                </a:solidFill>
              </a:rPr>
              <a:t>Non</a:t>
            </a:r>
            <a:r>
              <a:rPr sz="2400" spc="-5" dirty="0">
                <a:solidFill>
                  <a:srgbClr val="333399"/>
                </a:solidFill>
              </a:rPr>
              <a:t> fare</a:t>
            </a:r>
            <a:r>
              <a:rPr sz="2400" dirty="0">
                <a:solidFill>
                  <a:srgbClr val="333399"/>
                </a:solidFill>
              </a:rPr>
              <a:t> mai qualcosa</a:t>
            </a:r>
            <a:r>
              <a:rPr sz="2400" spc="-5" dirty="0">
                <a:solidFill>
                  <a:srgbClr val="333399"/>
                </a:solidFill>
              </a:rPr>
              <a:t> </a:t>
            </a:r>
            <a:r>
              <a:rPr sz="2400" dirty="0">
                <a:solidFill>
                  <a:srgbClr val="333399"/>
                </a:solidFill>
              </a:rPr>
              <a:t>che vada </a:t>
            </a:r>
            <a:r>
              <a:rPr sz="2400" spc="-5" dirty="0">
                <a:solidFill>
                  <a:srgbClr val="333399"/>
                </a:solidFill>
              </a:rPr>
              <a:t>oltre </a:t>
            </a:r>
            <a:r>
              <a:rPr sz="2400" dirty="0">
                <a:solidFill>
                  <a:srgbClr val="333399"/>
                </a:solidFill>
              </a:rPr>
              <a:t>le proprie </a:t>
            </a:r>
            <a:r>
              <a:rPr sz="2400" spc="-5" dirty="0">
                <a:solidFill>
                  <a:srgbClr val="333399"/>
                </a:solidFill>
              </a:rPr>
              <a:t>competenze.</a:t>
            </a:r>
            <a:endParaRPr sz="2400"/>
          </a:p>
          <a:p>
            <a:pPr algn="ctr">
              <a:lnSpc>
                <a:spcPct val="100000"/>
              </a:lnSpc>
              <a:spcBef>
                <a:spcPts val="20"/>
              </a:spcBef>
            </a:pPr>
            <a:r>
              <a:rPr sz="2400" dirty="0">
                <a:solidFill>
                  <a:srgbClr val="333399"/>
                </a:solidFill>
              </a:rPr>
              <a:t>La</a:t>
            </a:r>
            <a:r>
              <a:rPr sz="2400" spc="-15" dirty="0">
                <a:solidFill>
                  <a:srgbClr val="333399"/>
                </a:solidFill>
              </a:rPr>
              <a:t> </a:t>
            </a:r>
            <a:r>
              <a:rPr sz="2400" dirty="0">
                <a:solidFill>
                  <a:srgbClr val="333399"/>
                </a:solidFill>
              </a:rPr>
              <a:t>regola</a:t>
            </a:r>
            <a:r>
              <a:rPr sz="2400" spc="-10" dirty="0">
                <a:solidFill>
                  <a:srgbClr val="333399"/>
                </a:solidFill>
              </a:rPr>
              <a:t> </a:t>
            </a:r>
            <a:r>
              <a:rPr sz="2400" dirty="0">
                <a:solidFill>
                  <a:srgbClr val="333399"/>
                </a:solidFill>
              </a:rPr>
              <a:t>più</a:t>
            </a:r>
            <a:r>
              <a:rPr sz="2400" spc="-10" dirty="0">
                <a:solidFill>
                  <a:srgbClr val="333399"/>
                </a:solidFill>
              </a:rPr>
              <a:t> </a:t>
            </a:r>
            <a:r>
              <a:rPr sz="2400" spc="-5" dirty="0">
                <a:solidFill>
                  <a:srgbClr val="333399"/>
                </a:solidFill>
              </a:rPr>
              <a:t>importante</a:t>
            </a:r>
            <a:r>
              <a:rPr sz="2400" spc="-15" dirty="0">
                <a:solidFill>
                  <a:srgbClr val="333399"/>
                </a:solidFill>
              </a:rPr>
              <a:t> </a:t>
            </a:r>
            <a:r>
              <a:rPr sz="2400" dirty="0">
                <a:solidFill>
                  <a:srgbClr val="333399"/>
                </a:solidFill>
              </a:rPr>
              <a:t>è</a:t>
            </a:r>
            <a:endParaRPr sz="2400"/>
          </a:p>
        </p:txBody>
      </p:sp>
      <p:pic>
        <p:nvPicPr>
          <p:cNvPr id="5" name="object 5"/>
          <p:cNvPicPr/>
          <p:nvPr/>
        </p:nvPicPr>
        <p:blipFill>
          <a:blip r:embed="rId4" cstate="print"/>
          <a:stretch>
            <a:fillRect/>
          </a:stretch>
        </p:blipFill>
        <p:spPr>
          <a:xfrm>
            <a:off x="2971800" y="1635894"/>
            <a:ext cx="2911330" cy="3934557"/>
          </a:xfrm>
          <a:prstGeom prst="rect">
            <a:avLst/>
          </a:prstGeom>
        </p:spPr>
      </p:pic>
      <p:sp>
        <p:nvSpPr>
          <p:cNvPr id="6" name="object 6"/>
          <p:cNvSpPr txBox="1"/>
          <p:nvPr/>
        </p:nvSpPr>
        <p:spPr>
          <a:xfrm>
            <a:off x="1532255" y="5588095"/>
            <a:ext cx="6079490" cy="635000"/>
          </a:xfrm>
          <a:prstGeom prst="rect">
            <a:avLst/>
          </a:prstGeom>
        </p:spPr>
        <p:txBody>
          <a:bodyPr vert="horz" wrap="square" lIns="0" tIns="12700" rIns="0" bIns="0" rtlCol="0">
            <a:spAutoFit/>
          </a:bodyPr>
          <a:lstStyle/>
          <a:p>
            <a:pPr marL="12700">
              <a:lnSpc>
                <a:spcPct val="100000"/>
              </a:lnSpc>
              <a:spcBef>
                <a:spcPts val="100"/>
              </a:spcBef>
            </a:pPr>
            <a:r>
              <a:rPr sz="4000" b="1" spc="-5" dirty="0">
                <a:solidFill>
                  <a:srgbClr val="FF0000"/>
                </a:solidFill>
                <a:latin typeface="Times New Roman"/>
                <a:cs typeface="Times New Roman"/>
              </a:rPr>
              <a:t>PRIMO...</a:t>
            </a:r>
            <a:r>
              <a:rPr sz="4000" b="1" spc="-20" dirty="0">
                <a:solidFill>
                  <a:srgbClr val="FF0000"/>
                </a:solidFill>
                <a:latin typeface="Times New Roman"/>
                <a:cs typeface="Times New Roman"/>
              </a:rPr>
              <a:t> </a:t>
            </a:r>
            <a:r>
              <a:rPr sz="4000" b="1" spc="-5" dirty="0">
                <a:solidFill>
                  <a:srgbClr val="FF0000"/>
                </a:solidFill>
                <a:latin typeface="Times New Roman"/>
                <a:cs typeface="Times New Roman"/>
              </a:rPr>
              <a:t>NON</a:t>
            </a:r>
            <a:r>
              <a:rPr sz="4000" b="1" spc="-15" dirty="0">
                <a:solidFill>
                  <a:srgbClr val="FF0000"/>
                </a:solidFill>
                <a:latin typeface="Times New Roman"/>
                <a:cs typeface="Times New Roman"/>
              </a:rPr>
              <a:t> </a:t>
            </a:r>
            <a:r>
              <a:rPr sz="4000" b="1" spc="-5" dirty="0">
                <a:solidFill>
                  <a:srgbClr val="FF0000"/>
                </a:solidFill>
                <a:latin typeface="Times New Roman"/>
                <a:cs typeface="Times New Roman"/>
              </a:rPr>
              <a:t>NUOCERE</a:t>
            </a:r>
            <a:endParaRPr sz="4000" dirty="0">
              <a:latin typeface="Times New Roman"/>
              <a:cs typeface="Times New Roman"/>
            </a:endParaRP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497387" y="427037"/>
            <a:ext cx="989012" cy="792162"/>
          </a:xfrm>
          <a:prstGeom prst="rect">
            <a:avLst/>
          </a:prstGeom>
        </p:spPr>
      </p:pic>
      <p:sp>
        <p:nvSpPr>
          <p:cNvPr id="3" name="object 3"/>
          <p:cNvSpPr txBox="1">
            <a:spLocks noGrp="1"/>
          </p:cNvSpPr>
          <p:nvPr>
            <p:ph type="title"/>
          </p:nvPr>
        </p:nvSpPr>
        <p:spPr>
          <a:xfrm>
            <a:off x="2278062" y="465187"/>
            <a:ext cx="1949450" cy="452120"/>
          </a:xfrm>
          <a:prstGeom prst="rect">
            <a:avLst/>
          </a:prstGeom>
        </p:spPr>
        <p:txBody>
          <a:bodyPr vert="horz" wrap="square" lIns="0" tIns="12700" rIns="0" bIns="0" rtlCol="0">
            <a:spAutoFit/>
          </a:bodyPr>
          <a:lstStyle/>
          <a:p>
            <a:pPr marL="12700">
              <a:lnSpc>
                <a:spcPct val="100000"/>
              </a:lnSpc>
              <a:spcBef>
                <a:spcPts val="100"/>
              </a:spcBef>
            </a:pPr>
            <a:r>
              <a:rPr sz="2800" b="1" u="heavy" spc="-365" dirty="0">
                <a:solidFill>
                  <a:srgbClr val="333399"/>
                </a:solidFill>
                <a:uFill>
                  <a:solidFill>
                    <a:srgbClr val="333399"/>
                  </a:solidFill>
                </a:uFill>
                <a:latin typeface="Times New Roman"/>
                <a:cs typeface="Times New Roman"/>
              </a:rPr>
              <a:t>V</a:t>
            </a:r>
            <a:r>
              <a:rPr sz="2800" b="1" u="heavy" dirty="0">
                <a:solidFill>
                  <a:srgbClr val="333399"/>
                </a:solidFill>
                <a:uFill>
                  <a:solidFill>
                    <a:srgbClr val="333399"/>
                  </a:solidFill>
                </a:uFill>
                <a:latin typeface="Times New Roman"/>
                <a:cs typeface="Times New Roman"/>
              </a:rPr>
              <a:t>ALU</a:t>
            </a:r>
            <a:r>
              <a:rPr sz="2800" b="1" u="heavy" spc="-210" dirty="0">
                <a:solidFill>
                  <a:srgbClr val="333399"/>
                </a:solidFill>
                <a:uFill>
                  <a:solidFill>
                    <a:srgbClr val="333399"/>
                  </a:solidFill>
                </a:uFill>
                <a:latin typeface="Times New Roman"/>
                <a:cs typeface="Times New Roman"/>
              </a:rPr>
              <a:t>T</a:t>
            </a:r>
            <a:r>
              <a:rPr sz="2800" b="1" u="heavy" dirty="0">
                <a:solidFill>
                  <a:srgbClr val="333399"/>
                </a:solidFill>
                <a:uFill>
                  <a:solidFill>
                    <a:srgbClr val="333399"/>
                  </a:solidFill>
                </a:uFill>
                <a:latin typeface="Times New Roman"/>
                <a:cs typeface="Times New Roman"/>
              </a:rPr>
              <a:t>ARE</a:t>
            </a:r>
            <a:endParaRPr sz="2800">
              <a:latin typeface="Times New Roman"/>
              <a:cs typeface="Times New Roman"/>
            </a:endParaRPr>
          </a:p>
        </p:txBody>
      </p:sp>
      <p:grpSp>
        <p:nvGrpSpPr>
          <p:cNvPr id="4" name="object 4"/>
          <p:cNvGrpSpPr/>
          <p:nvPr/>
        </p:nvGrpSpPr>
        <p:grpSpPr>
          <a:xfrm>
            <a:off x="4610100" y="1587500"/>
            <a:ext cx="4305300" cy="1612900"/>
            <a:chOff x="4610100" y="1587500"/>
            <a:chExt cx="4305300" cy="1612900"/>
          </a:xfrm>
        </p:grpSpPr>
        <p:pic>
          <p:nvPicPr>
            <p:cNvPr id="5" name="object 5"/>
            <p:cNvPicPr/>
            <p:nvPr/>
          </p:nvPicPr>
          <p:blipFill>
            <a:blip r:embed="rId3" cstate="print"/>
            <a:stretch>
              <a:fillRect/>
            </a:stretch>
          </p:blipFill>
          <p:spPr>
            <a:xfrm>
              <a:off x="4610100" y="1587500"/>
              <a:ext cx="3784600" cy="292100"/>
            </a:xfrm>
            <a:prstGeom prst="rect">
              <a:avLst/>
            </a:prstGeom>
          </p:spPr>
        </p:pic>
        <p:pic>
          <p:nvPicPr>
            <p:cNvPr id="6" name="object 6"/>
            <p:cNvPicPr/>
            <p:nvPr/>
          </p:nvPicPr>
          <p:blipFill>
            <a:blip r:embed="rId4" cstate="print"/>
            <a:stretch>
              <a:fillRect/>
            </a:stretch>
          </p:blipFill>
          <p:spPr>
            <a:xfrm>
              <a:off x="4610100" y="1917700"/>
              <a:ext cx="4305300" cy="292100"/>
            </a:xfrm>
            <a:prstGeom prst="rect">
              <a:avLst/>
            </a:prstGeom>
          </p:spPr>
        </p:pic>
        <p:pic>
          <p:nvPicPr>
            <p:cNvPr id="7" name="object 7"/>
            <p:cNvPicPr/>
            <p:nvPr/>
          </p:nvPicPr>
          <p:blipFill>
            <a:blip r:embed="rId5" cstate="print"/>
            <a:stretch>
              <a:fillRect/>
            </a:stretch>
          </p:blipFill>
          <p:spPr>
            <a:xfrm>
              <a:off x="4610100" y="2247900"/>
              <a:ext cx="3327400" cy="292100"/>
            </a:xfrm>
            <a:prstGeom prst="rect">
              <a:avLst/>
            </a:prstGeom>
          </p:spPr>
        </p:pic>
        <p:pic>
          <p:nvPicPr>
            <p:cNvPr id="8" name="object 8"/>
            <p:cNvPicPr/>
            <p:nvPr/>
          </p:nvPicPr>
          <p:blipFill>
            <a:blip r:embed="rId6" cstate="print"/>
            <a:stretch>
              <a:fillRect/>
            </a:stretch>
          </p:blipFill>
          <p:spPr>
            <a:xfrm>
              <a:off x="4610100" y="2578100"/>
              <a:ext cx="4140200" cy="292100"/>
            </a:xfrm>
            <a:prstGeom prst="rect">
              <a:avLst/>
            </a:prstGeom>
          </p:spPr>
        </p:pic>
        <p:pic>
          <p:nvPicPr>
            <p:cNvPr id="9" name="object 9"/>
            <p:cNvPicPr/>
            <p:nvPr/>
          </p:nvPicPr>
          <p:blipFill>
            <a:blip r:embed="rId7" cstate="print"/>
            <a:stretch>
              <a:fillRect/>
            </a:stretch>
          </p:blipFill>
          <p:spPr>
            <a:xfrm>
              <a:off x="4610100" y="2908300"/>
              <a:ext cx="4165600" cy="292100"/>
            </a:xfrm>
            <a:prstGeom prst="rect">
              <a:avLst/>
            </a:prstGeom>
          </p:spPr>
        </p:pic>
      </p:grpSp>
      <p:pic>
        <p:nvPicPr>
          <p:cNvPr id="10" name="object 10"/>
          <p:cNvPicPr/>
          <p:nvPr/>
        </p:nvPicPr>
        <p:blipFill>
          <a:blip r:embed="rId8" cstate="print"/>
          <a:stretch>
            <a:fillRect/>
          </a:stretch>
        </p:blipFill>
        <p:spPr>
          <a:xfrm>
            <a:off x="4610100" y="3302000"/>
            <a:ext cx="673100" cy="165100"/>
          </a:xfrm>
          <a:prstGeom prst="rect">
            <a:avLst/>
          </a:prstGeom>
        </p:spPr>
      </p:pic>
      <p:grpSp>
        <p:nvGrpSpPr>
          <p:cNvPr id="11" name="object 11"/>
          <p:cNvGrpSpPr/>
          <p:nvPr/>
        </p:nvGrpSpPr>
        <p:grpSpPr>
          <a:xfrm>
            <a:off x="4610100" y="3568700"/>
            <a:ext cx="4152900" cy="889000"/>
            <a:chOff x="4610100" y="3568700"/>
            <a:chExt cx="4152900" cy="889000"/>
          </a:xfrm>
        </p:grpSpPr>
        <p:pic>
          <p:nvPicPr>
            <p:cNvPr id="12" name="object 12"/>
            <p:cNvPicPr/>
            <p:nvPr/>
          </p:nvPicPr>
          <p:blipFill>
            <a:blip r:embed="rId9" cstate="print"/>
            <a:stretch>
              <a:fillRect/>
            </a:stretch>
          </p:blipFill>
          <p:spPr>
            <a:xfrm>
              <a:off x="4610100" y="3568700"/>
              <a:ext cx="3429000" cy="292100"/>
            </a:xfrm>
            <a:prstGeom prst="rect">
              <a:avLst/>
            </a:prstGeom>
          </p:spPr>
        </p:pic>
        <p:pic>
          <p:nvPicPr>
            <p:cNvPr id="13" name="object 13"/>
            <p:cNvPicPr/>
            <p:nvPr/>
          </p:nvPicPr>
          <p:blipFill>
            <a:blip r:embed="rId10" cstate="print"/>
            <a:stretch>
              <a:fillRect/>
            </a:stretch>
          </p:blipFill>
          <p:spPr>
            <a:xfrm>
              <a:off x="4610100" y="3898900"/>
              <a:ext cx="4152900" cy="292100"/>
            </a:xfrm>
            <a:prstGeom prst="rect">
              <a:avLst/>
            </a:prstGeom>
          </p:spPr>
        </p:pic>
        <p:pic>
          <p:nvPicPr>
            <p:cNvPr id="14" name="object 14"/>
            <p:cNvPicPr/>
            <p:nvPr/>
          </p:nvPicPr>
          <p:blipFill>
            <a:blip r:embed="rId11" cstate="print"/>
            <a:stretch>
              <a:fillRect/>
            </a:stretch>
          </p:blipFill>
          <p:spPr>
            <a:xfrm>
              <a:off x="4610100" y="4229100"/>
              <a:ext cx="4025900" cy="228600"/>
            </a:xfrm>
            <a:prstGeom prst="rect">
              <a:avLst/>
            </a:prstGeom>
          </p:spPr>
        </p:pic>
      </p:grpSp>
      <p:grpSp>
        <p:nvGrpSpPr>
          <p:cNvPr id="15" name="object 15"/>
          <p:cNvGrpSpPr/>
          <p:nvPr/>
        </p:nvGrpSpPr>
        <p:grpSpPr>
          <a:xfrm>
            <a:off x="4597400" y="4559300"/>
            <a:ext cx="4038600" cy="952500"/>
            <a:chOff x="4597400" y="4559300"/>
            <a:chExt cx="4038600" cy="952500"/>
          </a:xfrm>
        </p:grpSpPr>
        <p:pic>
          <p:nvPicPr>
            <p:cNvPr id="16" name="object 16"/>
            <p:cNvPicPr/>
            <p:nvPr/>
          </p:nvPicPr>
          <p:blipFill>
            <a:blip r:embed="rId12" cstate="print"/>
            <a:stretch>
              <a:fillRect/>
            </a:stretch>
          </p:blipFill>
          <p:spPr>
            <a:xfrm>
              <a:off x="4610100" y="4559300"/>
              <a:ext cx="3937000" cy="292100"/>
            </a:xfrm>
            <a:prstGeom prst="rect">
              <a:avLst/>
            </a:prstGeom>
          </p:spPr>
        </p:pic>
        <p:pic>
          <p:nvPicPr>
            <p:cNvPr id="17" name="object 17"/>
            <p:cNvPicPr/>
            <p:nvPr/>
          </p:nvPicPr>
          <p:blipFill>
            <a:blip r:embed="rId13" cstate="print"/>
            <a:stretch>
              <a:fillRect/>
            </a:stretch>
          </p:blipFill>
          <p:spPr>
            <a:xfrm>
              <a:off x="4610100" y="4889500"/>
              <a:ext cx="4025900" cy="292100"/>
            </a:xfrm>
            <a:prstGeom prst="rect">
              <a:avLst/>
            </a:prstGeom>
          </p:spPr>
        </p:pic>
        <p:pic>
          <p:nvPicPr>
            <p:cNvPr id="18" name="object 18"/>
            <p:cNvPicPr/>
            <p:nvPr/>
          </p:nvPicPr>
          <p:blipFill>
            <a:blip r:embed="rId14" cstate="print"/>
            <a:stretch>
              <a:fillRect/>
            </a:stretch>
          </p:blipFill>
          <p:spPr>
            <a:xfrm>
              <a:off x="4597400" y="5219700"/>
              <a:ext cx="4038600" cy="292100"/>
            </a:xfrm>
            <a:prstGeom prst="rect">
              <a:avLst/>
            </a:prstGeom>
          </p:spPr>
        </p:pic>
      </p:grpSp>
      <p:sp>
        <p:nvSpPr>
          <p:cNvPr id="19" name="object 19"/>
          <p:cNvSpPr txBox="1"/>
          <p:nvPr/>
        </p:nvSpPr>
        <p:spPr>
          <a:xfrm>
            <a:off x="277812" y="1189533"/>
            <a:ext cx="8613775" cy="4296410"/>
          </a:xfrm>
          <a:prstGeom prst="rect">
            <a:avLst/>
          </a:prstGeom>
        </p:spPr>
        <p:txBody>
          <a:bodyPr vert="horz" wrap="square" lIns="0" tIns="12700" rIns="0" bIns="0" rtlCol="0">
            <a:spAutoFit/>
          </a:bodyPr>
          <a:lstStyle/>
          <a:p>
            <a:pPr marL="12700">
              <a:lnSpc>
                <a:spcPts val="2635"/>
              </a:lnSpc>
              <a:spcBef>
                <a:spcPts val="100"/>
              </a:spcBef>
            </a:pPr>
            <a:r>
              <a:rPr sz="2400" b="1" spc="-5" dirty="0">
                <a:solidFill>
                  <a:srgbClr val="FF0000"/>
                </a:solidFill>
                <a:latin typeface="Times New Roman"/>
                <a:cs typeface="Times New Roman"/>
              </a:rPr>
              <a:t>Posizione</a:t>
            </a:r>
            <a:r>
              <a:rPr sz="2400" b="1" spc="-10" dirty="0">
                <a:solidFill>
                  <a:srgbClr val="FF0000"/>
                </a:solidFill>
                <a:latin typeface="Times New Roman"/>
                <a:cs typeface="Times New Roman"/>
              </a:rPr>
              <a:t> </a:t>
            </a:r>
            <a:r>
              <a:rPr sz="2400" b="1" spc="-5" dirty="0">
                <a:solidFill>
                  <a:srgbClr val="FF0000"/>
                </a:solidFill>
                <a:latin typeface="Times New Roman"/>
                <a:cs typeface="Times New Roman"/>
              </a:rPr>
              <a:t>del</a:t>
            </a:r>
            <a:r>
              <a:rPr sz="2400" b="1" spc="-10" dirty="0">
                <a:solidFill>
                  <a:srgbClr val="FF0000"/>
                </a:solidFill>
                <a:latin typeface="Times New Roman"/>
                <a:cs typeface="Times New Roman"/>
              </a:rPr>
              <a:t> soccorritore:</a:t>
            </a:r>
            <a:endParaRPr sz="2400">
              <a:latin typeface="Times New Roman"/>
              <a:cs typeface="Times New Roman"/>
            </a:endParaRPr>
          </a:p>
          <a:p>
            <a:pPr marL="4333875">
              <a:lnSpc>
                <a:spcPts val="2375"/>
              </a:lnSpc>
              <a:tabLst>
                <a:tab pos="4643755" algn="l"/>
                <a:tab pos="6117590" algn="l"/>
                <a:tab pos="6443345" algn="l"/>
                <a:tab pos="7126605" algn="l"/>
                <a:tab pos="7390130" algn="l"/>
              </a:tabLst>
            </a:pPr>
            <a:r>
              <a:rPr sz="2200" dirty="0">
                <a:solidFill>
                  <a:srgbClr val="333399"/>
                </a:solidFill>
                <a:latin typeface="Times New Roman"/>
                <a:cs typeface="Times New Roman"/>
              </a:rPr>
              <a:t>Il	</a:t>
            </a:r>
            <a:r>
              <a:rPr sz="2200" spc="-5" dirty="0">
                <a:solidFill>
                  <a:srgbClr val="333399"/>
                </a:solidFill>
                <a:latin typeface="Times New Roman"/>
                <a:cs typeface="Times New Roman"/>
              </a:rPr>
              <a:t>soccorritore	</a:t>
            </a:r>
            <a:r>
              <a:rPr sz="2200" dirty="0">
                <a:solidFill>
                  <a:srgbClr val="333399"/>
                </a:solidFill>
                <a:latin typeface="Times New Roman"/>
                <a:cs typeface="Times New Roman"/>
              </a:rPr>
              <a:t>si	pone	a	</a:t>
            </a:r>
            <a:r>
              <a:rPr sz="2200" spc="-5" dirty="0">
                <a:solidFill>
                  <a:srgbClr val="333399"/>
                </a:solidFill>
                <a:latin typeface="Times New Roman"/>
                <a:cs typeface="Times New Roman"/>
              </a:rPr>
              <a:t>fianco</a:t>
            </a:r>
            <a:endParaRPr sz="2200">
              <a:latin typeface="Times New Roman"/>
              <a:cs typeface="Times New Roman"/>
            </a:endParaRPr>
          </a:p>
          <a:p>
            <a:pPr marL="4333875" marR="5080">
              <a:lnSpc>
                <a:spcPts val="2600"/>
              </a:lnSpc>
              <a:spcBef>
                <a:spcPts val="100"/>
              </a:spcBef>
              <a:tabLst>
                <a:tab pos="5015865" algn="l"/>
                <a:tab pos="5947410" algn="l"/>
              </a:tabLst>
            </a:pPr>
            <a:r>
              <a:rPr sz="2200" spc="-5" dirty="0">
                <a:solidFill>
                  <a:srgbClr val="333399"/>
                </a:solidFill>
                <a:latin typeface="Times New Roman"/>
                <a:cs typeface="Times New Roman"/>
              </a:rPr>
              <a:t>della	vittima	</a:t>
            </a:r>
            <a:r>
              <a:rPr sz="2200" dirty="0">
                <a:solidFill>
                  <a:srgbClr val="333399"/>
                </a:solidFill>
                <a:latin typeface="Times New Roman"/>
                <a:cs typeface="Times New Roman"/>
              </a:rPr>
              <a:t>e </a:t>
            </a:r>
            <a:r>
              <a:rPr sz="2200" spc="-5" dirty="0">
                <a:solidFill>
                  <a:srgbClr val="333399"/>
                </a:solidFill>
                <a:latin typeface="Times New Roman"/>
                <a:cs typeface="Times New Roman"/>
              </a:rPr>
              <a:t>ascolta il respiro della </a:t>
            </a:r>
            <a:r>
              <a:rPr sz="2200" spc="-535" dirty="0">
                <a:solidFill>
                  <a:srgbClr val="333399"/>
                </a:solidFill>
                <a:latin typeface="Times New Roman"/>
                <a:cs typeface="Times New Roman"/>
              </a:rPr>
              <a:t> </a:t>
            </a:r>
            <a:r>
              <a:rPr sz="2200" spc="-5" dirty="0">
                <a:solidFill>
                  <a:srgbClr val="333399"/>
                </a:solidFill>
                <a:latin typeface="Times New Roman"/>
                <a:cs typeface="Times New Roman"/>
              </a:rPr>
              <a:t>vittima</a:t>
            </a:r>
            <a:r>
              <a:rPr sz="2200" spc="50" dirty="0">
                <a:solidFill>
                  <a:srgbClr val="333399"/>
                </a:solidFill>
                <a:latin typeface="Times New Roman"/>
                <a:cs typeface="Times New Roman"/>
              </a:rPr>
              <a:t> </a:t>
            </a:r>
            <a:r>
              <a:rPr sz="2200" spc="-5" dirty="0">
                <a:solidFill>
                  <a:srgbClr val="333399"/>
                </a:solidFill>
                <a:latin typeface="Times New Roman"/>
                <a:cs typeface="Times New Roman"/>
              </a:rPr>
              <a:t>stessa,</a:t>
            </a:r>
            <a:r>
              <a:rPr sz="2200" spc="60" dirty="0">
                <a:solidFill>
                  <a:srgbClr val="333399"/>
                </a:solidFill>
                <a:latin typeface="Times New Roman"/>
                <a:cs typeface="Times New Roman"/>
              </a:rPr>
              <a:t> </a:t>
            </a:r>
            <a:r>
              <a:rPr sz="2200" spc="-5" dirty="0">
                <a:solidFill>
                  <a:srgbClr val="333399"/>
                </a:solidFill>
                <a:latin typeface="Times New Roman"/>
                <a:cs typeface="Times New Roman"/>
              </a:rPr>
              <a:t>ponendo</a:t>
            </a:r>
            <a:r>
              <a:rPr sz="2200" spc="55" dirty="0">
                <a:solidFill>
                  <a:srgbClr val="333399"/>
                </a:solidFill>
                <a:latin typeface="Times New Roman"/>
                <a:cs typeface="Times New Roman"/>
              </a:rPr>
              <a:t> </a:t>
            </a:r>
            <a:r>
              <a:rPr sz="2200" spc="-5" dirty="0">
                <a:solidFill>
                  <a:srgbClr val="333399"/>
                </a:solidFill>
                <a:latin typeface="Times New Roman"/>
                <a:cs typeface="Times New Roman"/>
              </a:rPr>
              <a:t>il</a:t>
            </a:r>
            <a:r>
              <a:rPr sz="2200" spc="55" dirty="0">
                <a:solidFill>
                  <a:srgbClr val="333399"/>
                </a:solidFill>
                <a:latin typeface="Times New Roman"/>
                <a:cs typeface="Times New Roman"/>
              </a:rPr>
              <a:t> </a:t>
            </a:r>
            <a:r>
              <a:rPr sz="2200" dirty="0">
                <a:solidFill>
                  <a:srgbClr val="333399"/>
                </a:solidFill>
                <a:latin typeface="Times New Roman"/>
                <a:cs typeface="Times New Roman"/>
              </a:rPr>
              <a:t>suo </a:t>
            </a:r>
            <a:r>
              <a:rPr sz="2200" spc="5" dirty="0">
                <a:solidFill>
                  <a:srgbClr val="333399"/>
                </a:solidFill>
                <a:latin typeface="Times New Roman"/>
                <a:cs typeface="Times New Roman"/>
              </a:rPr>
              <a:t> </a:t>
            </a:r>
            <a:r>
              <a:rPr sz="2200" spc="-5" dirty="0">
                <a:solidFill>
                  <a:srgbClr val="333399"/>
                </a:solidFill>
                <a:latin typeface="Times New Roman"/>
                <a:cs typeface="Times New Roman"/>
              </a:rPr>
              <a:t>orecchio </a:t>
            </a:r>
            <a:r>
              <a:rPr sz="2200" dirty="0">
                <a:solidFill>
                  <a:srgbClr val="333399"/>
                </a:solidFill>
                <a:latin typeface="Times New Roman"/>
                <a:cs typeface="Times New Roman"/>
              </a:rPr>
              <a:t>sopra </a:t>
            </a:r>
            <a:r>
              <a:rPr sz="2200" spc="-5" dirty="0">
                <a:solidFill>
                  <a:srgbClr val="333399"/>
                </a:solidFill>
                <a:latin typeface="Times New Roman"/>
                <a:cs typeface="Times New Roman"/>
              </a:rPr>
              <a:t>la bocca della vittima </a:t>
            </a:r>
            <a:r>
              <a:rPr sz="2200" dirty="0">
                <a:solidFill>
                  <a:srgbClr val="333399"/>
                </a:solidFill>
                <a:latin typeface="Times New Roman"/>
                <a:cs typeface="Times New Roman"/>
              </a:rPr>
              <a:t> </a:t>
            </a:r>
            <a:r>
              <a:rPr sz="2200" spc="-5" dirty="0">
                <a:solidFill>
                  <a:srgbClr val="333399"/>
                </a:solidFill>
                <a:latin typeface="Times New Roman"/>
                <a:cs typeface="Times New Roman"/>
              </a:rPr>
              <a:t>mentre mantiene la pervietà delle vie </a:t>
            </a:r>
            <a:r>
              <a:rPr sz="2200" dirty="0">
                <a:solidFill>
                  <a:srgbClr val="333399"/>
                </a:solidFill>
                <a:latin typeface="Times New Roman"/>
                <a:cs typeface="Times New Roman"/>
              </a:rPr>
              <a:t> </a:t>
            </a:r>
            <a:r>
              <a:rPr sz="2200" spc="-5" dirty="0">
                <a:solidFill>
                  <a:srgbClr val="333399"/>
                </a:solidFill>
                <a:latin typeface="Times New Roman"/>
                <a:cs typeface="Times New Roman"/>
              </a:rPr>
              <a:t>aeree.</a:t>
            </a:r>
            <a:endParaRPr sz="2200">
              <a:latin typeface="Times New Roman"/>
              <a:cs typeface="Times New Roman"/>
            </a:endParaRPr>
          </a:p>
          <a:p>
            <a:pPr marL="4333875" marR="144780">
              <a:lnSpc>
                <a:spcPts val="2600"/>
              </a:lnSpc>
            </a:pPr>
            <a:r>
              <a:rPr sz="2200" spc="-5" dirty="0">
                <a:solidFill>
                  <a:srgbClr val="333399"/>
                </a:solidFill>
                <a:latin typeface="Times New Roman"/>
                <a:cs typeface="Times New Roman"/>
              </a:rPr>
              <a:t>Osserva </a:t>
            </a:r>
            <a:r>
              <a:rPr sz="2200" dirty="0">
                <a:solidFill>
                  <a:srgbClr val="333399"/>
                </a:solidFill>
                <a:latin typeface="Times New Roman"/>
                <a:cs typeface="Times New Roman"/>
              </a:rPr>
              <a:t>se </a:t>
            </a:r>
            <a:r>
              <a:rPr sz="2200" spc="-5" dirty="0">
                <a:solidFill>
                  <a:srgbClr val="333399"/>
                </a:solidFill>
                <a:latin typeface="Times New Roman"/>
                <a:cs typeface="Times New Roman"/>
              </a:rPr>
              <a:t>il torace </a:t>
            </a:r>
            <a:r>
              <a:rPr sz="2200" dirty="0">
                <a:solidFill>
                  <a:srgbClr val="333399"/>
                </a:solidFill>
                <a:latin typeface="Times New Roman"/>
                <a:cs typeface="Times New Roman"/>
              </a:rPr>
              <a:t>si </a:t>
            </a:r>
            <a:r>
              <a:rPr sz="2200" spc="-5" dirty="0">
                <a:solidFill>
                  <a:srgbClr val="333399"/>
                </a:solidFill>
                <a:latin typeface="Times New Roman"/>
                <a:cs typeface="Times New Roman"/>
              </a:rPr>
              <a:t>espande </a:t>
            </a:r>
            <a:r>
              <a:rPr sz="2200" dirty="0">
                <a:solidFill>
                  <a:srgbClr val="333399"/>
                </a:solidFill>
                <a:latin typeface="Times New Roman"/>
                <a:cs typeface="Times New Roman"/>
              </a:rPr>
              <a:t> </a:t>
            </a:r>
            <a:r>
              <a:rPr sz="2200" spc="-5" dirty="0">
                <a:solidFill>
                  <a:srgbClr val="333399"/>
                </a:solidFill>
                <a:latin typeface="Times New Roman"/>
                <a:cs typeface="Times New Roman"/>
              </a:rPr>
              <a:t>ritmicamente </a:t>
            </a:r>
            <a:r>
              <a:rPr sz="2200" dirty="0">
                <a:solidFill>
                  <a:srgbClr val="333399"/>
                </a:solidFill>
                <a:latin typeface="Times New Roman"/>
                <a:cs typeface="Times New Roman"/>
              </a:rPr>
              <a:t>e </a:t>
            </a:r>
            <a:r>
              <a:rPr sz="2200" spc="-5" dirty="0">
                <a:solidFill>
                  <a:srgbClr val="333399"/>
                </a:solidFill>
                <a:latin typeface="Times New Roman"/>
                <a:cs typeface="Times New Roman"/>
              </a:rPr>
              <a:t>contemporaneamente </a:t>
            </a:r>
            <a:r>
              <a:rPr sz="2200" spc="-535" dirty="0">
                <a:solidFill>
                  <a:srgbClr val="333399"/>
                </a:solidFill>
                <a:latin typeface="Times New Roman"/>
                <a:cs typeface="Times New Roman"/>
              </a:rPr>
              <a:t> </a:t>
            </a:r>
            <a:r>
              <a:rPr sz="2200" dirty="0">
                <a:solidFill>
                  <a:srgbClr val="333399"/>
                </a:solidFill>
                <a:latin typeface="Times New Roman"/>
                <a:cs typeface="Times New Roman"/>
              </a:rPr>
              <a:t>si </a:t>
            </a:r>
            <a:r>
              <a:rPr sz="2200" spc="-5" dirty="0">
                <a:solidFill>
                  <a:srgbClr val="333399"/>
                </a:solidFill>
                <a:latin typeface="Times New Roman"/>
                <a:cs typeface="Times New Roman"/>
              </a:rPr>
              <a:t>accerta che fuoriesca aria durante </a:t>
            </a:r>
            <a:r>
              <a:rPr sz="2200" dirty="0">
                <a:solidFill>
                  <a:srgbClr val="333399"/>
                </a:solidFill>
                <a:latin typeface="Times New Roman"/>
                <a:cs typeface="Times New Roman"/>
              </a:rPr>
              <a:t> </a:t>
            </a:r>
            <a:r>
              <a:rPr sz="2200" spc="-5" dirty="0">
                <a:solidFill>
                  <a:srgbClr val="333399"/>
                </a:solidFill>
                <a:latin typeface="Times New Roman"/>
                <a:cs typeface="Times New Roman"/>
              </a:rPr>
              <a:t>l'espirazione,</a:t>
            </a:r>
            <a:r>
              <a:rPr sz="2200" dirty="0">
                <a:solidFill>
                  <a:srgbClr val="333399"/>
                </a:solidFill>
                <a:latin typeface="Times New Roman"/>
                <a:cs typeface="Times New Roman"/>
              </a:rPr>
              <a:t> </a:t>
            </a:r>
            <a:r>
              <a:rPr sz="2200" spc="-5" dirty="0">
                <a:solidFill>
                  <a:srgbClr val="333399"/>
                </a:solidFill>
                <a:latin typeface="Times New Roman"/>
                <a:cs typeface="Times New Roman"/>
              </a:rPr>
              <a:t>sentendo</a:t>
            </a:r>
            <a:r>
              <a:rPr sz="2200" dirty="0">
                <a:solidFill>
                  <a:srgbClr val="333399"/>
                </a:solidFill>
                <a:latin typeface="Times New Roman"/>
                <a:cs typeface="Times New Roman"/>
              </a:rPr>
              <a:t> </a:t>
            </a:r>
            <a:r>
              <a:rPr sz="2200" spc="-5" dirty="0">
                <a:solidFill>
                  <a:srgbClr val="333399"/>
                </a:solidFill>
                <a:latin typeface="Times New Roman"/>
                <a:cs typeface="Times New Roman"/>
              </a:rPr>
              <a:t>il flusso</a:t>
            </a:r>
            <a:r>
              <a:rPr sz="2200" dirty="0">
                <a:solidFill>
                  <a:srgbClr val="333399"/>
                </a:solidFill>
                <a:latin typeface="Times New Roman"/>
                <a:cs typeface="Times New Roman"/>
              </a:rPr>
              <a:t> </a:t>
            </a:r>
            <a:r>
              <a:rPr sz="2200" spc="-5" dirty="0">
                <a:solidFill>
                  <a:srgbClr val="333399"/>
                </a:solidFill>
                <a:latin typeface="Times New Roman"/>
                <a:cs typeface="Times New Roman"/>
              </a:rPr>
              <a:t>del </a:t>
            </a:r>
            <a:r>
              <a:rPr sz="2200" dirty="0">
                <a:solidFill>
                  <a:srgbClr val="333399"/>
                </a:solidFill>
                <a:latin typeface="Times New Roman"/>
                <a:cs typeface="Times New Roman"/>
              </a:rPr>
              <a:t> </a:t>
            </a:r>
            <a:r>
              <a:rPr sz="2200" spc="-5" dirty="0">
                <a:solidFill>
                  <a:srgbClr val="333399"/>
                </a:solidFill>
                <a:latin typeface="Times New Roman"/>
                <a:cs typeface="Times New Roman"/>
              </a:rPr>
              <a:t>respiro</a:t>
            </a:r>
            <a:r>
              <a:rPr sz="2200" dirty="0">
                <a:solidFill>
                  <a:srgbClr val="333399"/>
                </a:solidFill>
                <a:latin typeface="Times New Roman"/>
                <a:cs typeface="Times New Roman"/>
              </a:rPr>
              <a:t> </a:t>
            </a:r>
            <a:r>
              <a:rPr sz="2200" spc="-5" dirty="0">
                <a:solidFill>
                  <a:srgbClr val="333399"/>
                </a:solidFill>
                <a:latin typeface="Times New Roman"/>
                <a:cs typeface="Times New Roman"/>
              </a:rPr>
              <a:t>sulla propria guancia </a:t>
            </a:r>
            <a:r>
              <a:rPr sz="2200" dirty="0">
                <a:solidFill>
                  <a:srgbClr val="333399"/>
                </a:solidFill>
                <a:latin typeface="Times New Roman"/>
                <a:cs typeface="Times New Roman"/>
              </a:rPr>
              <a:t>o </a:t>
            </a:r>
            <a:r>
              <a:rPr sz="2200" spc="-5" dirty="0">
                <a:solidFill>
                  <a:srgbClr val="333399"/>
                </a:solidFill>
                <a:latin typeface="Times New Roman"/>
                <a:cs typeface="Times New Roman"/>
              </a:rPr>
              <a:t>sulla </a:t>
            </a:r>
            <a:r>
              <a:rPr sz="2200" dirty="0">
                <a:solidFill>
                  <a:srgbClr val="333399"/>
                </a:solidFill>
                <a:latin typeface="Times New Roman"/>
                <a:cs typeface="Times New Roman"/>
              </a:rPr>
              <a:t> </a:t>
            </a:r>
            <a:r>
              <a:rPr sz="2200" spc="-5" dirty="0">
                <a:solidFill>
                  <a:srgbClr val="333399"/>
                </a:solidFill>
                <a:latin typeface="Times New Roman"/>
                <a:cs typeface="Times New Roman"/>
              </a:rPr>
              <a:t>parte sensibile del proprio</a:t>
            </a:r>
            <a:r>
              <a:rPr sz="2200" dirty="0">
                <a:solidFill>
                  <a:srgbClr val="333399"/>
                </a:solidFill>
                <a:latin typeface="Times New Roman"/>
                <a:cs typeface="Times New Roman"/>
              </a:rPr>
              <a:t> </a:t>
            </a:r>
            <a:r>
              <a:rPr sz="2200" spc="-5" dirty="0">
                <a:solidFill>
                  <a:srgbClr val="333399"/>
                </a:solidFill>
                <a:latin typeface="Times New Roman"/>
                <a:cs typeface="Times New Roman"/>
              </a:rPr>
              <a:t>orecchio.</a:t>
            </a:r>
            <a:endParaRPr sz="2200">
              <a:latin typeface="Times New Roman"/>
              <a:cs typeface="Times New Roman"/>
            </a:endParaRPr>
          </a:p>
        </p:txBody>
      </p:sp>
      <p:pic>
        <p:nvPicPr>
          <p:cNvPr id="20" name="object 20"/>
          <p:cNvPicPr/>
          <p:nvPr/>
        </p:nvPicPr>
        <p:blipFill>
          <a:blip r:embed="rId15" cstate="print"/>
          <a:stretch>
            <a:fillRect/>
          </a:stretch>
        </p:blipFill>
        <p:spPr>
          <a:xfrm>
            <a:off x="539750" y="2133600"/>
            <a:ext cx="3810000" cy="3505200"/>
          </a:xfrm>
          <a:prstGeom prst="rect">
            <a:avLst/>
          </a:prstGeom>
        </p:spPr>
      </p:pic>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553970" y="5155882"/>
            <a:ext cx="235585" cy="186372"/>
          </a:xfrm>
          <a:prstGeom prst="rect">
            <a:avLst/>
          </a:prstGeom>
        </p:spPr>
      </p:pic>
      <p:pic>
        <p:nvPicPr>
          <p:cNvPr id="3" name="object 3"/>
          <p:cNvPicPr/>
          <p:nvPr/>
        </p:nvPicPr>
        <p:blipFill>
          <a:blip r:embed="rId3" cstate="print"/>
          <a:stretch>
            <a:fillRect/>
          </a:stretch>
        </p:blipFill>
        <p:spPr>
          <a:xfrm>
            <a:off x="4529137" y="187325"/>
            <a:ext cx="1058862" cy="793750"/>
          </a:xfrm>
          <a:prstGeom prst="rect">
            <a:avLst/>
          </a:prstGeom>
        </p:spPr>
      </p:pic>
      <p:sp>
        <p:nvSpPr>
          <p:cNvPr id="4" name="object 4"/>
          <p:cNvSpPr txBox="1">
            <a:spLocks noGrp="1"/>
          </p:cNvSpPr>
          <p:nvPr>
            <p:ph type="title"/>
          </p:nvPr>
        </p:nvSpPr>
        <p:spPr>
          <a:xfrm>
            <a:off x="2151062" y="225658"/>
            <a:ext cx="1949450" cy="452120"/>
          </a:xfrm>
          <a:prstGeom prst="rect">
            <a:avLst/>
          </a:prstGeom>
        </p:spPr>
        <p:txBody>
          <a:bodyPr vert="horz" wrap="square" lIns="0" tIns="12700" rIns="0" bIns="0" rtlCol="0">
            <a:spAutoFit/>
          </a:bodyPr>
          <a:lstStyle/>
          <a:p>
            <a:pPr marL="12700">
              <a:lnSpc>
                <a:spcPct val="100000"/>
              </a:lnSpc>
              <a:spcBef>
                <a:spcPts val="100"/>
              </a:spcBef>
            </a:pPr>
            <a:r>
              <a:rPr sz="2800" b="1" u="heavy" spc="-365" dirty="0">
                <a:solidFill>
                  <a:srgbClr val="333399"/>
                </a:solidFill>
                <a:uFill>
                  <a:solidFill>
                    <a:srgbClr val="333399"/>
                  </a:solidFill>
                </a:uFill>
                <a:latin typeface="Times New Roman"/>
                <a:cs typeface="Times New Roman"/>
              </a:rPr>
              <a:t>V</a:t>
            </a:r>
            <a:r>
              <a:rPr sz="2800" b="1" u="heavy" dirty="0">
                <a:solidFill>
                  <a:srgbClr val="333399"/>
                </a:solidFill>
                <a:uFill>
                  <a:solidFill>
                    <a:srgbClr val="333399"/>
                  </a:solidFill>
                </a:uFill>
                <a:latin typeface="Times New Roman"/>
                <a:cs typeface="Times New Roman"/>
              </a:rPr>
              <a:t>ALU</a:t>
            </a:r>
            <a:r>
              <a:rPr sz="2800" b="1" u="heavy" spc="-210" dirty="0">
                <a:solidFill>
                  <a:srgbClr val="333399"/>
                </a:solidFill>
                <a:uFill>
                  <a:solidFill>
                    <a:srgbClr val="333399"/>
                  </a:solidFill>
                </a:uFill>
                <a:latin typeface="Times New Roman"/>
                <a:cs typeface="Times New Roman"/>
              </a:rPr>
              <a:t>T</a:t>
            </a:r>
            <a:r>
              <a:rPr sz="2800" b="1" u="heavy" dirty="0">
                <a:solidFill>
                  <a:srgbClr val="333399"/>
                </a:solidFill>
                <a:uFill>
                  <a:solidFill>
                    <a:srgbClr val="333399"/>
                  </a:solidFill>
                </a:uFill>
                <a:latin typeface="Times New Roman"/>
                <a:cs typeface="Times New Roman"/>
              </a:rPr>
              <a:t>ARE</a:t>
            </a:r>
            <a:endParaRPr sz="2800">
              <a:latin typeface="Times New Roman"/>
              <a:cs typeface="Times New Roman"/>
            </a:endParaRPr>
          </a:p>
        </p:txBody>
      </p:sp>
      <p:grpSp>
        <p:nvGrpSpPr>
          <p:cNvPr id="5" name="object 5"/>
          <p:cNvGrpSpPr/>
          <p:nvPr/>
        </p:nvGrpSpPr>
        <p:grpSpPr>
          <a:xfrm>
            <a:off x="38100" y="1092200"/>
            <a:ext cx="9055100" cy="1295400"/>
            <a:chOff x="38100" y="1092200"/>
            <a:chExt cx="9055100" cy="1295400"/>
          </a:xfrm>
        </p:grpSpPr>
        <p:pic>
          <p:nvPicPr>
            <p:cNvPr id="6" name="object 6"/>
            <p:cNvPicPr/>
            <p:nvPr/>
          </p:nvPicPr>
          <p:blipFill>
            <a:blip r:embed="rId4" cstate="print"/>
            <a:stretch>
              <a:fillRect/>
            </a:stretch>
          </p:blipFill>
          <p:spPr>
            <a:xfrm>
              <a:off x="38100" y="1092200"/>
              <a:ext cx="9055100" cy="317500"/>
            </a:xfrm>
            <a:prstGeom prst="rect">
              <a:avLst/>
            </a:prstGeom>
          </p:spPr>
        </p:pic>
        <p:pic>
          <p:nvPicPr>
            <p:cNvPr id="7" name="object 7"/>
            <p:cNvPicPr/>
            <p:nvPr/>
          </p:nvPicPr>
          <p:blipFill>
            <a:blip r:embed="rId5" cstate="print"/>
            <a:stretch>
              <a:fillRect/>
            </a:stretch>
          </p:blipFill>
          <p:spPr>
            <a:xfrm>
              <a:off x="38100" y="1435100"/>
              <a:ext cx="5588000" cy="317500"/>
            </a:xfrm>
            <a:prstGeom prst="rect">
              <a:avLst/>
            </a:prstGeom>
          </p:spPr>
        </p:pic>
        <p:pic>
          <p:nvPicPr>
            <p:cNvPr id="8" name="object 8"/>
            <p:cNvPicPr/>
            <p:nvPr/>
          </p:nvPicPr>
          <p:blipFill>
            <a:blip r:embed="rId6" cstate="print"/>
            <a:stretch>
              <a:fillRect/>
            </a:stretch>
          </p:blipFill>
          <p:spPr>
            <a:xfrm>
              <a:off x="5816600" y="1447800"/>
              <a:ext cx="558800" cy="254000"/>
            </a:xfrm>
            <a:prstGeom prst="rect">
              <a:avLst/>
            </a:prstGeom>
          </p:spPr>
        </p:pic>
        <p:pic>
          <p:nvPicPr>
            <p:cNvPr id="9" name="object 9"/>
            <p:cNvPicPr/>
            <p:nvPr/>
          </p:nvPicPr>
          <p:blipFill>
            <a:blip r:embed="rId7" cstate="print"/>
            <a:stretch>
              <a:fillRect/>
            </a:stretch>
          </p:blipFill>
          <p:spPr>
            <a:xfrm>
              <a:off x="6350000" y="1435100"/>
              <a:ext cx="965200" cy="254000"/>
            </a:xfrm>
            <a:prstGeom prst="rect">
              <a:avLst/>
            </a:prstGeom>
          </p:spPr>
        </p:pic>
        <p:pic>
          <p:nvPicPr>
            <p:cNvPr id="10" name="object 10"/>
            <p:cNvPicPr/>
            <p:nvPr/>
          </p:nvPicPr>
          <p:blipFill>
            <a:blip r:embed="rId8" cstate="print"/>
            <a:stretch>
              <a:fillRect/>
            </a:stretch>
          </p:blipFill>
          <p:spPr>
            <a:xfrm>
              <a:off x="7277100" y="1625600"/>
              <a:ext cx="101600" cy="114300"/>
            </a:xfrm>
            <a:prstGeom prst="rect">
              <a:avLst/>
            </a:prstGeom>
          </p:spPr>
        </p:pic>
        <p:pic>
          <p:nvPicPr>
            <p:cNvPr id="11" name="object 11"/>
            <p:cNvPicPr/>
            <p:nvPr/>
          </p:nvPicPr>
          <p:blipFill>
            <a:blip r:embed="rId9" cstate="print"/>
            <a:stretch>
              <a:fillRect/>
            </a:stretch>
          </p:blipFill>
          <p:spPr>
            <a:xfrm>
              <a:off x="7581900" y="1447800"/>
              <a:ext cx="469900" cy="254000"/>
            </a:xfrm>
            <a:prstGeom prst="rect">
              <a:avLst/>
            </a:prstGeom>
          </p:spPr>
        </p:pic>
        <p:pic>
          <p:nvPicPr>
            <p:cNvPr id="12" name="object 12"/>
            <p:cNvPicPr/>
            <p:nvPr/>
          </p:nvPicPr>
          <p:blipFill>
            <a:blip r:embed="rId10" cstate="print"/>
            <a:stretch>
              <a:fillRect/>
            </a:stretch>
          </p:blipFill>
          <p:spPr>
            <a:xfrm>
              <a:off x="8013700" y="1511300"/>
              <a:ext cx="406400" cy="177800"/>
            </a:xfrm>
            <a:prstGeom prst="rect">
              <a:avLst/>
            </a:prstGeom>
          </p:spPr>
        </p:pic>
        <p:pic>
          <p:nvPicPr>
            <p:cNvPr id="13" name="object 13"/>
            <p:cNvPicPr/>
            <p:nvPr/>
          </p:nvPicPr>
          <p:blipFill>
            <a:blip r:embed="rId11" cstate="print"/>
            <a:stretch>
              <a:fillRect/>
            </a:stretch>
          </p:blipFill>
          <p:spPr>
            <a:xfrm>
              <a:off x="8394700" y="1511300"/>
              <a:ext cx="317500" cy="177800"/>
            </a:xfrm>
            <a:prstGeom prst="rect">
              <a:avLst/>
            </a:prstGeom>
          </p:spPr>
        </p:pic>
        <p:pic>
          <p:nvPicPr>
            <p:cNvPr id="14" name="object 14"/>
            <p:cNvPicPr/>
            <p:nvPr/>
          </p:nvPicPr>
          <p:blipFill>
            <a:blip r:embed="rId12" cstate="print"/>
            <a:stretch>
              <a:fillRect/>
            </a:stretch>
          </p:blipFill>
          <p:spPr>
            <a:xfrm>
              <a:off x="38100" y="1790700"/>
              <a:ext cx="444500" cy="241300"/>
            </a:xfrm>
            <a:prstGeom prst="rect">
              <a:avLst/>
            </a:prstGeom>
          </p:spPr>
        </p:pic>
        <p:pic>
          <p:nvPicPr>
            <p:cNvPr id="15" name="object 15"/>
            <p:cNvPicPr/>
            <p:nvPr/>
          </p:nvPicPr>
          <p:blipFill>
            <a:blip r:embed="rId13" cstate="print"/>
            <a:stretch>
              <a:fillRect/>
            </a:stretch>
          </p:blipFill>
          <p:spPr>
            <a:xfrm>
              <a:off x="457200" y="1778000"/>
              <a:ext cx="635000" cy="317500"/>
            </a:xfrm>
            <a:prstGeom prst="rect">
              <a:avLst/>
            </a:prstGeom>
          </p:spPr>
        </p:pic>
        <p:pic>
          <p:nvPicPr>
            <p:cNvPr id="16" name="object 16"/>
            <p:cNvPicPr/>
            <p:nvPr/>
          </p:nvPicPr>
          <p:blipFill>
            <a:blip r:embed="rId14" cstate="print"/>
            <a:stretch>
              <a:fillRect/>
            </a:stretch>
          </p:blipFill>
          <p:spPr>
            <a:xfrm>
              <a:off x="1066800" y="1778000"/>
              <a:ext cx="2184400" cy="304800"/>
            </a:xfrm>
            <a:prstGeom prst="rect">
              <a:avLst/>
            </a:prstGeom>
          </p:spPr>
        </p:pic>
        <p:pic>
          <p:nvPicPr>
            <p:cNvPr id="17" name="object 17"/>
            <p:cNvPicPr/>
            <p:nvPr/>
          </p:nvPicPr>
          <p:blipFill>
            <a:blip r:embed="rId15" cstate="print"/>
            <a:stretch>
              <a:fillRect/>
            </a:stretch>
          </p:blipFill>
          <p:spPr>
            <a:xfrm>
              <a:off x="3378200" y="1790700"/>
              <a:ext cx="1600200" cy="254000"/>
            </a:xfrm>
            <a:prstGeom prst="rect">
              <a:avLst/>
            </a:prstGeom>
          </p:spPr>
        </p:pic>
        <p:pic>
          <p:nvPicPr>
            <p:cNvPr id="18" name="object 18"/>
            <p:cNvPicPr/>
            <p:nvPr/>
          </p:nvPicPr>
          <p:blipFill>
            <a:blip r:embed="rId16" cstate="print"/>
            <a:stretch>
              <a:fillRect/>
            </a:stretch>
          </p:blipFill>
          <p:spPr>
            <a:xfrm>
              <a:off x="4965700" y="1778000"/>
              <a:ext cx="2641600" cy="317500"/>
            </a:xfrm>
            <a:prstGeom prst="rect">
              <a:avLst/>
            </a:prstGeom>
          </p:spPr>
        </p:pic>
        <p:pic>
          <p:nvPicPr>
            <p:cNvPr id="19" name="object 19"/>
            <p:cNvPicPr/>
            <p:nvPr/>
          </p:nvPicPr>
          <p:blipFill>
            <a:blip r:embed="rId17" cstate="print"/>
            <a:stretch>
              <a:fillRect/>
            </a:stretch>
          </p:blipFill>
          <p:spPr>
            <a:xfrm>
              <a:off x="38100" y="2120900"/>
              <a:ext cx="7785100" cy="266700"/>
            </a:xfrm>
            <a:prstGeom prst="rect">
              <a:avLst/>
            </a:prstGeom>
          </p:spPr>
        </p:pic>
      </p:grpSp>
      <p:sp>
        <p:nvSpPr>
          <p:cNvPr id="20" name="object 20"/>
          <p:cNvSpPr txBox="1"/>
          <p:nvPr/>
        </p:nvSpPr>
        <p:spPr>
          <a:xfrm>
            <a:off x="26987" y="999033"/>
            <a:ext cx="9090025" cy="5057795"/>
          </a:xfrm>
          <a:prstGeom prst="rect">
            <a:avLst/>
          </a:prstGeom>
        </p:spPr>
        <p:txBody>
          <a:bodyPr vert="horz" wrap="square" lIns="0" tIns="43180" rIns="0" bIns="0" rtlCol="0">
            <a:spAutoFit/>
          </a:bodyPr>
          <a:lstStyle/>
          <a:p>
            <a:pPr marL="12700" marR="40005">
              <a:lnSpc>
                <a:spcPts val="2700"/>
              </a:lnSpc>
              <a:spcBef>
                <a:spcPts val="340"/>
              </a:spcBef>
              <a:tabLst>
                <a:tab pos="1273810" algn="l"/>
                <a:tab pos="1866264" algn="l"/>
                <a:tab pos="3355975" algn="l"/>
                <a:tab pos="4725670" algn="l"/>
                <a:tab pos="5801360" algn="l"/>
                <a:tab pos="7562215" algn="l"/>
                <a:tab pos="8522335" algn="l"/>
              </a:tabLst>
            </a:pPr>
            <a:r>
              <a:rPr sz="2400" spc="-5" dirty="0">
                <a:solidFill>
                  <a:srgbClr val="333399"/>
                </a:solidFill>
                <a:latin typeface="Times New Roman"/>
                <a:cs typeface="Times New Roman"/>
              </a:rPr>
              <a:t>Durante</a:t>
            </a:r>
            <a:r>
              <a:rPr sz="2400" dirty="0">
                <a:solidFill>
                  <a:srgbClr val="333399"/>
                </a:solidFill>
                <a:latin typeface="Times New Roman"/>
                <a:cs typeface="Times New Roman"/>
              </a:rPr>
              <a:t> </a:t>
            </a:r>
            <a:r>
              <a:rPr sz="2400" spc="-5" dirty="0">
                <a:solidFill>
                  <a:srgbClr val="333399"/>
                </a:solidFill>
                <a:latin typeface="Times New Roman"/>
                <a:cs typeface="Times New Roman"/>
              </a:rPr>
              <a:t>la</a:t>
            </a:r>
            <a:r>
              <a:rPr sz="2400" spc="5" dirty="0">
                <a:solidFill>
                  <a:srgbClr val="333399"/>
                </a:solidFill>
                <a:latin typeface="Times New Roman"/>
                <a:cs typeface="Times New Roman"/>
              </a:rPr>
              <a:t> </a:t>
            </a:r>
            <a:r>
              <a:rPr sz="2400" spc="-5" dirty="0">
                <a:solidFill>
                  <a:srgbClr val="333399"/>
                </a:solidFill>
                <a:latin typeface="Times New Roman"/>
                <a:cs typeface="Times New Roman"/>
              </a:rPr>
              <a:t>valutazione</a:t>
            </a:r>
            <a:r>
              <a:rPr sz="2400" spc="5" dirty="0">
                <a:solidFill>
                  <a:srgbClr val="333399"/>
                </a:solidFill>
                <a:latin typeface="Times New Roman"/>
                <a:cs typeface="Times New Roman"/>
              </a:rPr>
              <a:t> </a:t>
            </a:r>
            <a:r>
              <a:rPr sz="2400" spc="-5" dirty="0">
                <a:solidFill>
                  <a:srgbClr val="333399"/>
                </a:solidFill>
                <a:latin typeface="Times New Roman"/>
                <a:cs typeface="Times New Roman"/>
              </a:rPr>
              <a:t>del</a:t>
            </a:r>
            <a:r>
              <a:rPr sz="2400" spc="5" dirty="0">
                <a:solidFill>
                  <a:srgbClr val="333399"/>
                </a:solidFill>
                <a:latin typeface="Times New Roman"/>
                <a:cs typeface="Times New Roman"/>
              </a:rPr>
              <a:t> </a:t>
            </a:r>
            <a:r>
              <a:rPr sz="2400" spc="-5" dirty="0">
                <a:solidFill>
                  <a:srgbClr val="333399"/>
                </a:solidFill>
                <a:latin typeface="Times New Roman"/>
                <a:cs typeface="Times New Roman"/>
              </a:rPr>
              <a:t>respiro,</a:t>
            </a:r>
            <a:r>
              <a:rPr sz="2400" spc="10" dirty="0">
                <a:solidFill>
                  <a:srgbClr val="333399"/>
                </a:solidFill>
                <a:latin typeface="Times New Roman"/>
                <a:cs typeface="Times New Roman"/>
              </a:rPr>
              <a:t> </a:t>
            </a:r>
            <a:r>
              <a:rPr sz="2400" spc="-5" dirty="0">
                <a:solidFill>
                  <a:srgbClr val="333399"/>
                </a:solidFill>
                <a:latin typeface="Times New Roman"/>
                <a:cs typeface="Times New Roman"/>
              </a:rPr>
              <a:t>valutare</a:t>
            </a:r>
            <a:r>
              <a:rPr sz="2400" dirty="0">
                <a:solidFill>
                  <a:srgbClr val="333399"/>
                </a:solidFill>
                <a:latin typeface="Times New Roman"/>
                <a:cs typeface="Times New Roman"/>
              </a:rPr>
              <a:t> </a:t>
            </a:r>
            <a:r>
              <a:rPr sz="2400" spc="-5" dirty="0">
                <a:solidFill>
                  <a:srgbClr val="333399"/>
                </a:solidFill>
                <a:latin typeface="Times New Roman"/>
                <a:cs typeface="Times New Roman"/>
              </a:rPr>
              <a:t>contemporaneamente</a:t>
            </a:r>
            <a:r>
              <a:rPr sz="2400" spc="5" dirty="0">
                <a:solidFill>
                  <a:srgbClr val="333399"/>
                </a:solidFill>
                <a:latin typeface="Times New Roman"/>
                <a:cs typeface="Times New Roman"/>
              </a:rPr>
              <a:t> </a:t>
            </a:r>
            <a:r>
              <a:rPr sz="2400" spc="-5" dirty="0">
                <a:solidFill>
                  <a:srgbClr val="333399"/>
                </a:solidFill>
                <a:latin typeface="Times New Roman"/>
                <a:cs typeface="Times New Roman"/>
              </a:rPr>
              <a:t>in</a:t>
            </a:r>
            <a:r>
              <a:rPr sz="2400" spc="10" dirty="0">
                <a:solidFill>
                  <a:srgbClr val="333399"/>
                </a:solidFill>
                <a:latin typeface="Times New Roman"/>
                <a:cs typeface="Times New Roman"/>
              </a:rPr>
              <a:t> </a:t>
            </a:r>
            <a:r>
              <a:rPr sz="2400" spc="-5" dirty="0">
                <a:solidFill>
                  <a:srgbClr val="333399"/>
                </a:solidFill>
                <a:latin typeface="Times New Roman"/>
                <a:cs typeface="Times New Roman"/>
              </a:rPr>
              <a:t>modo </a:t>
            </a:r>
            <a:r>
              <a:rPr sz="2400" spc="-585" dirty="0">
                <a:solidFill>
                  <a:srgbClr val="333399"/>
                </a:solidFill>
                <a:latin typeface="Times New Roman"/>
                <a:cs typeface="Times New Roman"/>
              </a:rPr>
              <a:t> </a:t>
            </a:r>
            <a:r>
              <a:rPr sz="2400" spc="-5" dirty="0">
                <a:solidFill>
                  <a:srgbClr val="333399"/>
                </a:solidFill>
                <a:latin typeface="Times New Roman"/>
                <a:cs typeface="Times New Roman"/>
              </a:rPr>
              <a:t>rapido</a:t>
            </a:r>
            <a:r>
              <a:rPr sz="2400" spc="10" dirty="0">
                <a:solidFill>
                  <a:srgbClr val="333399"/>
                </a:solidFill>
                <a:latin typeface="Times New Roman"/>
                <a:cs typeface="Times New Roman"/>
              </a:rPr>
              <a:t> </a:t>
            </a:r>
            <a:r>
              <a:rPr sz="2400" spc="-5" dirty="0">
                <a:solidFill>
                  <a:srgbClr val="333399"/>
                </a:solidFill>
                <a:latin typeface="Times New Roman"/>
                <a:cs typeface="Times New Roman"/>
              </a:rPr>
              <a:t>la</a:t>
            </a:r>
            <a:r>
              <a:rPr sz="2400" spc="5" dirty="0">
                <a:solidFill>
                  <a:srgbClr val="333399"/>
                </a:solidFill>
                <a:latin typeface="Times New Roman"/>
                <a:cs typeface="Times New Roman"/>
              </a:rPr>
              <a:t> </a:t>
            </a:r>
            <a:r>
              <a:rPr sz="2400" spc="-5" dirty="0">
                <a:solidFill>
                  <a:srgbClr val="333399"/>
                </a:solidFill>
                <a:latin typeface="Times New Roman"/>
                <a:cs typeface="Times New Roman"/>
              </a:rPr>
              <a:t>presenza</a:t>
            </a:r>
            <a:r>
              <a:rPr sz="2400" spc="5" dirty="0">
                <a:solidFill>
                  <a:srgbClr val="333399"/>
                </a:solidFill>
                <a:latin typeface="Times New Roman"/>
                <a:cs typeface="Times New Roman"/>
              </a:rPr>
              <a:t> </a:t>
            </a:r>
            <a:r>
              <a:rPr sz="2400" dirty="0">
                <a:solidFill>
                  <a:srgbClr val="333399"/>
                </a:solidFill>
                <a:latin typeface="Times New Roman"/>
                <a:cs typeface="Times New Roman"/>
              </a:rPr>
              <a:t>di</a:t>
            </a:r>
            <a:r>
              <a:rPr sz="2400" spc="5" dirty="0">
                <a:solidFill>
                  <a:srgbClr val="333399"/>
                </a:solidFill>
                <a:latin typeface="Times New Roman"/>
                <a:cs typeface="Times New Roman"/>
              </a:rPr>
              <a:t> </a:t>
            </a:r>
            <a:r>
              <a:rPr sz="2400" spc="-5" dirty="0">
                <a:solidFill>
                  <a:srgbClr val="333399"/>
                </a:solidFill>
                <a:latin typeface="Times New Roman"/>
                <a:cs typeface="Times New Roman"/>
              </a:rPr>
              <a:t>segni</a:t>
            </a:r>
            <a:r>
              <a:rPr sz="2400" spc="10" dirty="0">
                <a:solidFill>
                  <a:srgbClr val="333399"/>
                </a:solidFill>
                <a:latin typeface="Times New Roman"/>
                <a:cs typeface="Times New Roman"/>
              </a:rPr>
              <a:t> </a:t>
            </a:r>
            <a:r>
              <a:rPr sz="2400" dirty="0">
                <a:solidFill>
                  <a:srgbClr val="333399"/>
                </a:solidFill>
                <a:latin typeface="Times New Roman"/>
                <a:cs typeface="Times New Roman"/>
              </a:rPr>
              <a:t>di</a:t>
            </a:r>
            <a:r>
              <a:rPr sz="2400" spc="5" dirty="0">
                <a:solidFill>
                  <a:srgbClr val="333399"/>
                </a:solidFill>
                <a:latin typeface="Times New Roman"/>
                <a:cs typeface="Times New Roman"/>
              </a:rPr>
              <a:t> </a:t>
            </a:r>
            <a:r>
              <a:rPr sz="2400" spc="-5" dirty="0">
                <a:solidFill>
                  <a:srgbClr val="333399"/>
                </a:solidFill>
                <a:latin typeface="Times New Roman"/>
                <a:cs typeface="Times New Roman"/>
              </a:rPr>
              <a:t>circolo,	ovvero	</a:t>
            </a:r>
            <a:r>
              <a:rPr sz="2400" b="1" spc="-5" dirty="0">
                <a:solidFill>
                  <a:srgbClr val="FF0000"/>
                </a:solidFill>
                <a:latin typeface="Times New Roman"/>
                <a:cs typeface="Times New Roman"/>
              </a:rPr>
              <a:t>MO</a:t>
            </a:r>
            <a:r>
              <a:rPr sz="2400" spc="-5" dirty="0">
                <a:solidFill>
                  <a:srgbClr val="FF0000"/>
                </a:solidFill>
                <a:latin typeface="Times New Roman"/>
                <a:cs typeface="Times New Roman"/>
              </a:rPr>
              <a:t>vimenti</a:t>
            </a:r>
            <a:r>
              <a:rPr sz="2400" spc="-5" dirty="0">
                <a:solidFill>
                  <a:srgbClr val="333399"/>
                </a:solidFill>
                <a:latin typeface="Times New Roman"/>
                <a:cs typeface="Times New Roman"/>
              </a:rPr>
              <a:t>,	</a:t>
            </a:r>
            <a:r>
              <a:rPr sz="2400" b="1" spc="-10" dirty="0">
                <a:solidFill>
                  <a:srgbClr val="FF0000"/>
                </a:solidFill>
                <a:latin typeface="Times New Roman"/>
                <a:cs typeface="Times New Roman"/>
              </a:rPr>
              <a:t>TO</a:t>
            </a:r>
            <a:r>
              <a:rPr sz="2400" spc="-10" dirty="0">
                <a:solidFill>
                  <a:srgbClr val="FF0000"/>
                </a:solidFill>
                <a:latin typeface="Times New Roman"/>
                <a:cs typeface="Times New Roman"/>
              </a:rPr>
              <a:t>sse	</a:t>
            </a:r>
            <a:r>
              <a:rPr sz="2400" dirty="0">
                <a:solidFill>
                  <a:srgbClr val="333399"/>
                </a:solidFill>
                <a:latin typeface="Times New Roman"/>
                <a:cs typeface="Times New Roman"/>
              </a:rPr>
              <a:t>e </a:t>
            </a:r>
            <a:r>
              <a:rPr sz="2400" spc="5" dirty="0">
                <a:solidFill>
                  <a:srgbClr val="333399"/>
                </a:solidFill>
                <a:latin typeface="Times New Roman"/>
                <a:cs typeface="Times New Roman"/>
              </a:rPr>
              <a:t> </a:t>
            </a:r>
            <a:r>
              <a:rPr sz="2400" b="1" spc="-5" dirty="0">
                <a:solidFill>
                  <a:srgbClr val="FF0000"/>
                </a:solidFill>
                <a:latin typeface="Times New Roman"/>
                <a:cs typeface="Times New Roman"/>
              </a:rPr>
              <a:t>RE</a:t>
            </a:r>
            <a:r>
              <a:rPr sz="2400" spc="-5" dirty="0">
                <a:solidFill>
                  <a:srgbClr val="FF0000"/>
                </a:solidFill>
                <a:latin typeface="Times New Roman"/>
                <a:cs typeface="Times New Roman"/>
              </a:rPr>
              <a:t>spiro</a:t>
            </a:r>
            <a:r>
              <a:rPr sz="2400" spc="-5" dirty="0">
                <a:solidFill>
                  <a:srgbClr val="333399"/>
                </a:solidFill>
                <a:latin typeface="Times New Roman"/>
                <a:cs typeface="Times New Roman"/>
              </a:rPr>
              <a:t>,	con	l’acronimo	</a:t>
            </a:r>
            <a:r>
              <a:rPr sz="2400" spc="-5" dirty="0">
                <a:solidFill>
                  <a:srgbClr val="FF0000"/>
                </a:solidFill>
                <a:latin typeface="Times New Roman"/>
                <a:cs typeface="Times New Roman"/>
              </a:rPr>
              <a:t>MO.TO.RE.. </a:t>
            </a:r>
            <a:r>
              <a:rPr sz="2400" spc="-30" dirty="0">
                <a:solidFill>
                  <a:srgbClr val="333399"/>
                </a:solidFill>
                <a:latin typeface="Times New Roman"/>
                <a:cs typeface="Times New Roman"/>
              </a:rPr>
              <a:t>L’assenza</a:t>
            </a:r>
            <a:r>
              <a:rPr sz="2400" spc="-5" dirty="0">
                <a:solidFill>
                  <a:srgbClr val="333399"/>
                </a:solidFill>
                <a:latin typeface="Times New Roman"/>
                <a:cs typeface="Times New Roman"/>
              </a:rPr>
              <a:t> </a:t>
            </a:r>
            <a:r>
              <a:rPr sz="2400" dirty="0">
                <a:solidFill>
                  <a:srgbClr val="333399"/>
                </a:solidFill>
                <a:latin typeface="Times New Roman"/>
                <a:cs typeface="Times New Roman"/>
              </a:rPr>
              <a:t>di</a:t>
            </a:r>
            <a:r>
              <a:rPr sz="2400" spc="-10" dirty="0">
                <a:solidFill>
                  <a:srgbClr val="333399"/>
                </a:solidFill>
                <a:latin typeface="Times New Roman"/>
                <a:cs typeface="Times New Roman"/>
              </a:rPr>
              <a:t> </a:t>
            </a:r>
            <a:r>
              <a:rPr sz="2400" spc="-5" dirty="0">
                <a:solidFill>
                  <a:srgbClr val="333399"/>
                </a:solidFill>
                <a:latin typeface="Times New Roman"/>
                <a:cs typeface="Times New Roman"/>
              </a:rPr>
              <a:t>segni </a:t>
            </a:r>
            <a:r>
              <a:rPr sz="2400" dirty="0">
                <a:solidFill>
                  <a:srgbClr val="333399"/>
                </a:solidFill>
                <a:latin typeface="Times New Roman"/>
                <a:cs typeface="Times New Roman"/>
              </a:rPr>
              <a:t>di </a:t>
            </a:r>
            <a:r>
              <a:rPr sz="2400" spc="5" dirty="0">
                <a:solidFill>
                  <a:srgbClr val="333399"/>
                </a:solidFill>
                <a:latin typeface="Times New Roman"/>
                <a:cs typeface="Times New Roman"/>
              </a:rPr>
              <a:t> </a:t>
            </a:r>
            <a:r>
              <a:rPr sz="2400" spc="-10" dirty="0">
                <a:solidFill>
                  <a:srgbClr val="333399"/>
                </a:solidFill>
                <a:latin typeface="Times New Roman"/>
                <a:cs typeface="Times New Roman"/>
              </a:rPr>
              <a:t>MO.TO.RE.</a:t>
            </a:r>
            <a:r>
              <a:rPr sz="2400" dirty="0">
                <a:solidFill>
                  <a:srgbClr val="333399"/>
                </a:solidFill>
                <a:latin typeface="Times New Roman"/>
                <a:cs typeface="Times New Roman"/>
              </a:rPr>
              <a:t> è</a:t>
            </a:r>
            <a:r>
              <a:rPr sz="2400" spc="-5" dirty="0">
                <a:solidFill>
                  <a:srgbClr val="333399"/>
                </a:solidFill>
                <a:latin typeface="Times New Roman"/>
                <a:cs typeface="Times New Roman"/>
              </a:rPr>
              <a:t> indicazione</a:t>
            </a:r>
            <a:r>
              <a:rPr sz="2400" dirty="0">
                <a:solidFill>
                  <a:srgbClr val="333399"/>
                </a:solidFill>
                <a:latin typeface="Times New Roman"/>
                <a:cs typeface="Times New Roman"/>
              </a:rPr>
              <a:t> </a:t>
            </a:r>
            <a:r>
              <a:rPr sz="2400" spc="-5" dirty="0">
                <a:solidFill>
                  <a:srgbClr val="333399"/>
                </a:solidFill>
                <a:latin typeface="Times New Roman"/>
                <a:cs typeface="Times New Roman"/>
              </a:rPr>
              <a:t>all’inizio</a:t>
            </a:r>
            <a:r>
              <a:rPr sz="2400" dirty="0">
                <a:solidFill>
                  <a:srgbClr val="333399"/>
                </a:solidFill>
                <a:latin typeface="Times New Roman"/>
                <a:cs typeface="Times New Roman"/>
              </a:rPr>
              <a:t> </a:t>
            </a:r>
            <a:r>
              <a:rPr sz="2400" spc="-5" dirty="0">
                <a:solidFill>
                  <a:srgbClr val="333399"/>
                </a:solidFill>
                <a:latin typeface="Times New Roman"/>
                <a:cs typeface="Times New Roman"/>
              </a:rPr>
              <a:t>delle manovre</a:t>
            </a:r>
            <a:r>
              <a:rPr sz="2400" dirty="0">
                <a:solidFill>
                  <a:srgbClr val="333399"/>
                </a:solidFill>
                <a:latin typeface="Times New Roman"/>
                <a:cs typeface="Times New Roman"/>
              </a:rPr>
              <a:t> </a:t>
            </a:r>
            <a:r>
              <a:rPr sz="2400" spc="-5" dirty="0">
                <a:solidFill>
                  <a:srgbClr val="333399"/>
                </a:solidFill>
                <a:latin typeface="Times New Roman"/>
                <a:cs typeface="Times New Roman"/>
              </a:rPr>
              <a:t>rianimatorie</a:t>
            </a:r>
            <a:endParaRPr sz="2400" dirty="0">
              <a:latin typeface="Times New Roman"/>
              <a:cs typeface="Times New Roman"/>
            </a:endParaRPr>
          </a:p>
          <a:p>
            <a:pPr>
              <a:lnSpc>
                <a:spcPct val="100000"/>
              </a:lnSpc>
              <a:spcBef>
                <a:spcPts val="15"/>
              </a:spcBef>
            </a:pPr>
            <a:endParaRPr sz="2800" dirty="0">
              <a:latin typeface="Times New Roman"/>
              <a:cs typeface="Times New Roman"/>
            </a:endParaRPr>
          </a:p>
          <a:p>
            <a:pPr marL="12700">
              <a:lnSpc>
                <a:spcPct val="100000"/>
              </a:lnSpc>
            </a:pPr>
            <a:r>
              <a:rPr sz="2000" b="1" u="heavy" spc="-55" dirty="0">
                <a:solidFill>
                  <a:srgbClr val="FF0000"/>
                </a:solidFill>
                <a:uFill>
                  <a:solidFill>
                    <a:srgbClr val="FF0000"/>
                  </a:solidFill>
                </a:uFill>
                <a:latin typeface="Times New Roman"/>
                <a:cs typeface="Times New Roman"/>
              </a:rPr>
              <a:t>VALUTARE</a:t>
            </a:r>
            <a:r>
              <a:rPr sz="2000" b="1" u="heavy" spc="5" dirty="0">
                <a:solidFill>
                  <a:srgbClr val="FF0000"/>
                </a:solidFill>
                <a:uFill>
                  <a:solidFill>
                    <a:srgbClr val="FF0000"/>
                  </a:solidFill>
                </a:uFill>
                <a:latin typeface="Times New Roman"/>
                <a:cs typeface="Times New Roman"/>
              </a:rPr>
              <a:t> </a:t>
            </a:r>
            <a:r>
              <a:rPr sz="2000" b="1" u="heavy" spc="-5" dirty="0">
                <a:solidFill>
                  <a:srgbClr val="FF0000"/>
                </a:solidFill>
                <a:uFill>
                  <a:solidFill>
                    <a:srgbClr val="FF0000"/>
                  </a:solidFill>
                </a:uFill>
                <a:latin typeface="Times New Roman"/>
                <a:cs typeface="Times New Roman"/>
              </a:rPr>
              <a:t>GAS</a:t>
            </a:r>
            <a:r>
              <a:rPr sz="2000" b="1" u="heavy" spc="5" dirty="0">
                <a:solidFill>
                  <a:srgbClr val="FF0000"/>
                </a:solidFill>
                <a:uFill>
                  <a:solidFill>
                    <a:srgbClr val="FF0000"/>
                  </a:solidFill>
                </a:uFill>
                <a:latin typeface="Times New Roman"/>
                <a:cs typeface="Times New Roman"/>
              </a:rPr>
              <a:t> </a:t>
            </a:r>
            <a:r>
              <a:rPr sz="2000" b="1" u="heavy" dirty="0">
                <a:solidFill>
                  <a:srgbClr val="FF0000"/>
                </a:solidFill>
                <a:uFill>
                  <a:solidFill>
                    <a:srgbClr val="FF0000"/>
                  </a:solidFill>
                </a:uFill>
                <a:latin typeface="Times New Roman"/>
                <a:cs typeface="Times New Roman"/>
              </a:rPr>
              <a:t>e </a:t>
            </a:r>
            <a:r>
              <a:rPr sz="2000" b="1" u="heavy" spc="-5" dirty="0">
                <a:solidFill>
                  <a:srgbClr val="FF0000"/>
                </a:solidFill>
                <a:uFill>
                  <a:solidFill>
                    <a:srgbClr val="FF0000"/>
                  </a:solidFill>
                </a:uFill>
                <a:latin typeface="Times New Roman"/>
                <a:cs typeface="Times New Roman"/>
              </a:rPr>
              <a:t>SEGNI</a:t>
            </a:r>
            <a:r>
              <a:rPr sz="2000" b="1" u="heavy" spc="5" dirty="0">
                <a:solidFill>
                  <a:srgbClr val="FF0000"/>
                </a:solidFill>
                <a:uFill>
                  <a:solidFill>
                    <a:srgbClr val="FF0000"/>
                  </a:solidFill>
                </a:uFill>
                <a:latin typeface="Times New Roman"/>
                <a:cs typeface="Times New Roman"/>
              </a:rPr>
              <a:t> </a:t>
            </a:r>
            <a:r>
              <a:rPr sz="2000" b="1" u="heavy" dirty="0">
                <a:solidFill>
                  <a:srgbClr val="FF0000"/>
                </a:solidFill>
                <a:uFill>
                  <a:solidFill>
                    <a:srgbClr val="FF0000"/>
                  </a:solidFill>
                </a:uFill>
                <a:latin typeface="Times New Roman"/>
                <a:cs typeface="Times New Roman"/>
              </a:rPr>
              <a:t>DI</a:t>
            </a:r>
            <a:r>
              <a:rPr sz="2000" b="1" u="heavy" spc="10" dirty="0">
                <a:solidFill>
                  <a:srgbClr val="FF0000"/>
                </a:solidFill>
                <a:uFill>
                  <a:solidFill>
                    <a:srgbClr val="FF0000"/>
                  </a:solidFill>
                </a:uFill>
                <a:latin typeface="Times New Roman"/>
                <a:cs typeface="Times New Roman"/>
              </a:rPr>
              <a:t> </a:t>
            </a:r>
            <a:r>
              <a:rPr sz="2000" b="1" u="heavy" spc="-5" dirty="0">
                <a:solidFill>
                  <a:srgbClr val="FF0000"/>
                </a:solidFill>
                <a:uFill>
                  <a:solidFill>
                    <a:srgbClr val="FF0000"/>
                  </a:solidFill>
                </a:uFill>
                <a:latin typeface="Times New Roman"/>
                <a:cs typeface="Times New Roman"/>
              </a:rPr>
              <a:t>CIRCOLO</a:t>
            </a:r>
            <a:r>
              <a:rPr sz="2000" b="1" u="heavy" dirty="0">
                <a:solidFill>
                  <a:srgbClr val="FF0000"/>
                </a:solidFill>
                <a:uFill>
                  <a:solidFill>
                    <a:srgbClr val="FF0000"/>
                  </a:solidFill>
                </a:uFill>
                <a:latin typeface="Times New Roman"/>
                <a:cs typeface="Times New Roman"/>
              </a:rPr>
              <a:t> </a:t>
            </a:r>
            <a:r>
              <a:rPr sz="2000" b="1" u="heavy" spc="-5" dirty="0">
                <a:solidFill>
                  <a:srgbClr val="FF0000"/>
                </a:solidFill>
                <a:uFill>
                  <a:solidFill>
                    <a:srgbClr val="FF0000"/>
                  </a:solidFill>
                </a:uFill>
                <a:latin typeface="Times New Roman"/>
                <a:cs typeface="Times New Roman"/>
              </a:rPr>
              <a:t>PER</a:t>
            </a:r>
            <a:r>
              <a:rPr sz="2000" b="1" u="heavy" spc="5" dirty="0">
                <a:solidFill>
                  <a:srgbClr val="FF0000"/>
                </a:solidFill>
                <a:uFill>
                  <a:solidFill>
                    <a:srgbClr val="FF0000"/>
                  </a:solidFill>
                </a:uFill>
                <a:latin typeface="Times New Roman"/>
                <a:cs typeface="Times New Roman"/>
              </a:rPr>
              <a:t> </a:t>
            </a:r>
            <a:r>
              <a:rPr sz="2000" b="1" u="heavy" spc="-5" dirty="0">
                <a:solidFill>
                  <a:srgbClr val="FF0000"/>
                </a:solidFill>
                <a:uFill>
                  <a:solidFill>
                    <a:srgbClr val="FF0000"/>
                  </a:solidFill>
                </a:uFill>
                <a:latin typeface="Times New Roman"/>
                <a:cs typeface="Times New Roman"/>
              </a:rPr>
              <a:t>NON</a:t>
            </a:r>
            <a:r>
              <a:rPr sz="2000" b="1" u="heavy" spc="5" dirty="0">
                <a:solidFill>
                  <a:srgbClr val="FF0000"/>
                </a:solidFill>
                <a:uFill>
                  <a:solidFill>
                    <a:srgbClr val="FF0000"/>
                  </a:solidFill>
                </a:uFill>
                <a:latin typeface="Times New Roman"/>
                <a:cs typeface="Times New Roman"/>
              </a:rPr>
              <a:t> </a:t>
            </a:r>
            <a:r>
              <a:rPr sz="2000" b="1" u="heavy" spc="-5" dirty="0">
                <a:solidFill>
                  <a:srgbClr val="FF0000"/>
                </a:solidFill>
                <a:uFill>
                  <a:solidFill>
                    <a:srgbClr val="FF0000"/>
                  </a:solidFill>
                </a:uFill>
                <a:latin typeface="Times New Roman"/>
                <a:cs typeface="Times New Roman"/>
              </a:rPr>
              <a:t>PIU’</a:t>
            </a:r>
            <a:r>
              <a:rPr sz="2000" b="1" u="heavy" spc="-145" dirty="0">
                <a:solidFill>
                  <a:srgbClr val="FF0000"/>
                </a:solidFill>
                <a:uFill>
                  <a:solidFill>
                    <a:srgbClr val="FF0000"/>
                  </a:solidFill>
                </a:uFill>
                <a:latin typeface="Times New Roman"/>
                <a:cs typeface="Times New Roman"/>
              </a:rPr>
              <a:t> </a:t>
            </a:r>
            <a:r>
              <a:rPr sz="2000" b="1" u="heavy" dirty="0">
                <a:solidFill>
                  <a:srgbClr val="FF0000"/>
                </a:solidFill>
                <a:uFill>
                  <a:solidFill>
                    <a:srgbClr val="FF0000"/>
                  </a:solidFill>
                </a:uFill>
                <a:latin typeface="Times New Roman"/>
                <a:cs typeface="Times New Roman"/>
              </a:rPr>
              <a:t>DI</a:t>
            </a:r>
            <a:r>
              <a:rPr sz="2000" b="1" u="heavy" spc="10" dirty="0">
                <a:solidFill>
                  <a:srgbClr val="FF0000"/>
                </a:solidFill>
                <a:uFill>
                  <a:solidFill>
                    <a:srgbClr val="FF0000"/>
                  </a:solidFill>
                </a:uFill>
                <a:latin typeface="Times New Roman"/>
                <a:cs typeface="Times New Roman"/>
              </a:rPr>
              <a:t> </a:t>
            </a:r>
            <a:r>
              <a:rPr sz="2000" b="1" u="heavy" dirty="0">
                <a:solidFill>
                  <a:srgbClr val="FF0000"/>
                </a:solidFill>
                <a:uFill>
                  <a:solidFill>
                    <a:srgbClr val="FF0000"/>
                  </a:solidFill>
                </a:uFill>
                <a:latin typeface="Times New Roman"/>
                <a:cs typeface="Times New Roman"/>
              </a:rPr>
              <a:t>10</a:t>
            </a:r>
            <a:r>
              <a:rPr sz="2000" b="1" u="heavy" spc="5" dirty="0">
                <a:solidFill>
                  <a:srgbClr val="FF0000"/>
                </a:solidFill>
                <a:uFill>
                  <a:solidFill>
                    <a:srgbClr val="FF0000"/>
                  </a:solidFill>
                </a:uFill>
                <a:latin typeface="Times New Roman"/>
                <a:cs typeface="Times New Roman"/>
              </a:rPr>
              <a:t> </a:t>
            </a:r>
            <a:r>
              <a:rPr sz="2000" b="1" u="heavy" spc="-5" dirty="0">
                <a:solidFill>
                  <a:srgbClr val="FF0000"/>
                </a:solidFill>
                <a:uFill>
                  <a:solidFill>
                    <a:srgbClr val="FF0000"/>
                  </a:solidFill>
                </a:uFill>
                <a:latin typeface="Times New Roman"/>
                <a:cs typeface="Times New Roman"/>
              </a:rPr>
              <a:t>SECONDI!!!!</a:t>
            </a:r>
            <a:endParaRPr sz="2000" dirty="0">
              <a:latin typeface="Times New Roman"/>
              <a:cs typeface="Times New Roman"/>
            </a:endParaRPr>
          </a:p>
          <a:p>
            <a:pPr>
              <a:lnSpc>
                <a:spcPct val="100000"/>
              </a:lnSpc>
            </a:pPr>
            <a:endParaRPr sz="2200" dirty="0">
              <a:latin typeface="Times New Roman"/>
              <a:cs typeface="Times New Roman"/>
            </a:endParaRPr>
          </a:p>
          <a:p>
            <a:pPr marL="12700" marR="5080">
              <a:lnSpc>
                <a:spcPts val="2300"/>
              </a:lnSpc>
              <a:spcBef>
                <a:spcPts val="1470"/>
              </a:spcBef>
            </a:pPr>
            <a:r>
              <a:rPr sz="2000" b="1" spc="-5" dirty="0">
                <a:solidFill>
                  <a:srgbClr val="FF0000"/>
                </a:solidFill>
                <a:latin typeface="Times New Roman"/>
                <a:cs typeface="Times New Roman"/>
              </a:rPr>
              <a:t>GASPING</a:t>
            </a:r>
            <a:r>
              <a:rPr sz="2000" b="1" spc="-5" dirty="0">
                <a:solidFill>
                  <a:srgbClr val="333399"/>
                </a:solidFill>
                <a:latin typeface="Times New Roman"/>
                <a:cs typeface="Times New Roman"/>
              </a:rPr>
              <a:t>:</a:t>
            </a:r>
            <a:r>
              <a:rPr sz="2000" b="1" spc="10" dirty="0">
                <a:solidFill>
                  <a:srgbClr val="333399"/>
                </a:solidFill>
                <a:latin typeface="Times New Roman"/>
                <a:cs typeface="Times New Roman"/>
              </a:rPr>
              <a:t> </a:t>
            </a:r>
            <a:r>
              <a:rPr sz="2000" b="1" spc="-5" dirty="0">
                <a:solidFill>
                  <a:srgbClr val="333399"/>
                </a:solidFill>
                <a:latin typeface="Times New Roman"/>
                <a:cs typeface="Times New Roman"/>
              </a:rPr>
              <a:t>il</a:t>
            </a:r>
            <a:r>
              <a:rPr sz="2000" b="1" spc="5" dirty="0">
                <a:solidFill>
                  <a:srgbClr val="333399"/>
                </a:solidFill>
                <a:latin typeface="Times New Roman"/>
                <a:cs typeface="Times New Roman"/>
              </a:rPr>
              <a:t> </a:t>
            </a:r>
            <a:r>
              <a:rPr sz="2000" b="1" spc="-5" dirty="0">
                <a:solidFill>
                  <a:srgbClr val="333399"/>
                </a:solidFill>
                <a:latin typeface="Times New Roman"/>
                <a:cs typeface="Times New Roman"/>
              </a:rPr>
              <a:t>gasping,</a:t>
            </a:r>
            <a:r>
              <a:rPr sz="2000" b="1" spc="10" dirty="0">
                <a:solidFill>
                  <a:srgbClr val="333399"/>
                </a:solidFill>
                <a:latin typeface="Times New Roman"/>
                <a:cs typeface="Times New Roman"/>
              </a:rPr>
              <a:t> </a:t>
            </a:r>
            <a:r>
              <a:rPr sz="2000" b="1" spc="-15" dirty="0">
                <a:solidFill>
                  <a:srgbClr val="333399"/>
                </a:solidFill>
                <a:latin typeface="Times New Roman"/>
                <a:cs typeface="Times New Roman"/>
              </a:rPr>
              <a:t>respiro</a:t>
            </a:r>
            <a:r>
              <a:rPr sz="2000" b="1" spc="10" dirty="0">
                <a:solidFill>
                  <a:srgbClr val="333399"/>
                </a:solidFill>
                <a:latin typeface="Times New Roman"/>
                <a:cs typeface="Times New Roman"/>
              </a:rPr>
              <a:t> </a:t>
            </a:r>
            <a:r>
              <a:rPr sz="2000" b="1" spc="-5" dirty="0">
                <a:solidFill>
                  <a:srgbClr val="333399"/>
                </a:solidFill>
                <a:latin typeface="Times New Roman"/>
                <a:cs typeface="Times New Roman"/>
              </a:rPr>
              <a:t>agonico,</a:t>
            </a:r>
            <a:r>
              <a:rPr sz="2000" b="1" spc="10" dirty="0">
                <a:solidFill>
                  <a:srgbClr val="333399"/>
                </a:solidFill>
                <a:latin typeface="Times New Roman"/>
                <a:cs typeface="Times New Roman"/>
              </a:rPr>
              <a:t> </a:t>
            </a:r>
            <a:r>
              <a:rPr sz="2000" b="1" spc="-15" dirty="0">
                <a:solidFill>
                  <a:srgbClr val="333399"/>
                </a:solidFill>
                <a:latin typeface="Times New Roman"/>
                <a:cs typeface="Times New Roman"/>
              </a:rPr>
              <a:t>(respiro</a:t>
            </a:r>
            <a:r>
              <a:rPr sz="2000" b="1" spc="10" dirty="0">
                <a:solidFill>
                  <a:srgbClr val="333399"/>
                </a:solidFill>
                <a:latin typeface="Times New Roman"/>
                <a:cs typeface="Times New Roman"/>
              </a:rPr>
              <a:t> </a:t>
            </a:r>
            <a:r>
              <a:rPr sz="2000" b="1" spc="-5" dirty="0">
                <a:solidFill>
                  <a:srgbClr val="333399"/>
                </a:solidFill>
                <a:latin typeface="Times New Roman"/>
                <a:cs typeface="Times New Roman"/>
              </a:rPr>
              <a:t>insufficiente,</a:t>
            </a:r>
            <a:r>
              <a:rPr sz="2000" b="1" spc="10" dirty="0">
                <a:solidFill>
                  <a:srgbClr val="333399"/>
                </a:solidFill>
                <a:latin typeface="Times New Roman"/>
                <a:cs typeface="Times New Roman"/>
              </a:rPr>
              <a:t> </a:t>
            </a:r>
            <a:r>
              <a:rPr sz="2000" b="1" spc="-5" dirty="0">
                <a:solidFill>
                  <a:srgbClr val="333399"/>
                </a:solidFill>
                <a:latin typeface="Times New Roman"/>
                <a:cs typeface="Times New Roman"/>
              </a:rPr>
              <a:t>lento,</a:t>
            </a:r>
            <a:r>
              <a:rPr sz="2000" b="1" spc="10" dirty="0">
                <a:solidFill>
                  <a:srgbClr val="333399"/>
                </a:solidFill>
                <a:latin typeface="Times New Roman"/>
                <a:cs typeface="Times New Roman"/>
              </a:rPr>
              <a:t> </a:t>
            </a:r>
            <a:r>
              <a:rPr sz="2000" b="1" dirty="0">
                <a:solidFill>
                  <a:srgbClr val="333399"/>
                </a:solidFill>
                <a:latin typeface="Times New Roman"/>
                <a:cs typeface="Times New Roman"/>
              </a:rPr>
              <a:t>a</a:t>
            </a:r>
            <a:r>
              <a:rPr sz="2000" b="1" spc="10" dirty="0">
                <a:solidFill>
                  <a:srgbClr val="333399"/>
                </a:solidFill>
                <a:latin typeface="Times New Roman"/>
                <a:cs typeface="Times New Roman"/>
              </a:rPr>
              <a:t> </a:t>
            </a:r>
            <a:r>
              <a:rPr sz="2000" b="1" spc="-5" dirty="0">
                <a:solidFill>
                  <a:srgbClr val="333399"/>
                </a:solidFill>
                <a:latin typeface="Times New Roman"/>
                <a:cs typeface="Times New Roman"/>
              </a:rPr>
              <a:t>volte</a:t>
            </a:r>
            <a:r>
              <a:rPr sz="2000" b="1" spc="5" dirty="0">
                <a:solidFill>
                  <a:srgbClr val="333399"/>
                </a:solidFill>
                <a:latin typeface="Times New Roman"/>
                <a:cs typeface="Times New Roman"/>
              </a:rPr>
              <a:t> </a:t>
            </a:r>
            <a:r>
              <a:rPr sz="2000" b="1" spc="-5" dirty="0">
                <a:solidFill>
                  <a:srgbClr val="333399"/>
                </a:solidFill>
                <a:latin typeface="Times New Roman"/>
                <a:cs typeface="Times New Roman"/>
              </a:rPr>
              <a:t>profondo </a:t>
            </a:r>
            <a:r>
              <a:rPr sz="2000" b="1" spc="-484" dirty="0">
                <a:solidFill>
                  <a:srgbClr val="333399"/>
                </a:solidFill>
                <a:latin typeface="Times New Roman"/>
                <a:cs typeface="Times New Roman"/>
              </a:rPr>
              <a:t> </a:t>
            </a:r>
            <a:r>
              <a:rPr sz="2000" b="1" dirty="0">
                <a:solidFill>
                  <a:srgbClr val="333399"/>
                </a:solidFill>
                <a:latin typeface="Times New Roman"/>
                <a:cs typeface="Times New Roman"/>
              </a:rPr>
              <a:t>e a</a:t>
            </a:r>
            <a:r>
              <a:rPr sz="2000" b="1" spc="10" dirty="0">
                <a:solidFill>
                  <a:srgbClr val="333399"/>
                </a:solidFill>
                <a:latin typeface="Times New Roman"/>
                <a:cs typeface="Times New Roman"/>
              </a:rPr>
              <a:t> </a:t>
            </a:r>
            <a:r>
              <a:rPr sz="2000" b="1" spc="-5" dirty="0">
                <a:solidFill>
                  <a:srgbClr val="333399"/>
                </a:solidFill>
                <a:latin typeface="Times New Roman"/>
                <a:cs typeface="Times New Roman"/>
              </a:rPr>
              <a:t>scatti,</a:t>
            </a:r>
            <a:r>
              <a:rPr sz="2000" b="1" spc="5" dirty="0">
                <a:solidFill>
                  <a:srgbClr val="333399"/>
                </a:solidFill>
                <a:latin typeface="Times New Roman"/>
                <a:cs typeface="Times New Roman"/>
              </a:rPr>
              <a:t> </a:t>
            </a:r>
            <a:r>
              <a:rPr sz="2000" b="1" spc="-5" dirty="0">
                <a:solidFill>
                  <a:srgbClr val="333399"/>
                </a:solidFill>
                <a:latin typeface="Times New Roman"/>
                <a:cs typeface="Times New Roman"/>
              </a:rPr>
              <a:t>boccheggiante,</a:t>
            </a:r>
            <a:r>
              <a:rPr sz="2000" b="1" spc="10" dirty="0">
                <a:solidFill>
                  <a:srgbClr val="333399"/>
                </a:solidFill>
                <a:latin typeface="Times New Roman"/>
                <a:cs typeface="Times New Roman"/>
              </a:rPr>
              <a:t> </a:t>
            </a:r>
            <a:r>
              <a:rPr sz="2000" b="1" spc="-5" dirty="0">
                <a:solidFill>
                  <a:srgbClr val="333399"/>
                </a:solidFill>
                <a:latin typeface="Times New Roman"/>
                <a:cs typeface="Times New Roman"/>
              </a:rPr>
              <a:t>russante,</a:t>
            </a:r>
            <a:r>
              <a:rPr sz="2000" b="1" spc="5" dirty="0">
                <a:solidFill>
                  <a:srgbClr val="333399"/>
                </a:solidFill>
                <a:latin typeface="Times New Roman"/>
                <a:cs typeface="Times New Roman"/>
              </a:rPr>
              <a:t> </a:t>
            </a:r>
            <a:r>
              <a:rPr sz="2000" b="1" spc="-5" dirty="0">
                <a:solidFill>
                  <a:srgbClr val="333399"/>
                </a:solidFill>
                <a:latin typeface="Times New Roman"/>
                <a:cs typeface="Times New Roman"/>
              </a:rPr>
              <a:t>simile</a:t>
            </a:r>
            <a:r>
              <a:rPr sz="2000" b="1" spc="5" dirty="0">
                <a:solidFill>
                  <a:srgbClr val="333399"/>
                </a:solidFill>
                <a:latin typeface="Times New Roman"/>
                <a:cs typeface="Times New Roman"/>
              </a:rPr>
              <a:t> </a:t>
            </a:r>
            <a:r>
              <a:rPr sz="2000" b="1" dirty="0">
                <a:solidFill>
                  <a:srgbClr val="333399"/>
                </a:solidFill>
                <a:latin typeface="Times New Roman"/>
                <a:cs typeface="Times New Roman"/>
              </a:rPr>
              <a:t>a</a:t>
            </a:r>
            <a:r>
              <a:rPr sz="2000" b="1" spc="5" dirty="0">
                <a:solidFill>
                  <a:srgbClr val="333399"/>
                </a:solidFill>
                <a:latin typeface="Times New Roman"/>
                <a:cs typeface="Times New Roman"/>
              </a:rPr>
              <a:t> </a:t>
            </a:r>
            <a:r>
              <a:rPr sz="2000" b="1" spc="-5" dirty="0">
                <a:solidFill>
                  <a:srgbClr val="333399"/>
                </a:solidFill>
                <a:latin typeface="Times New Roman"/>
                <a:cs typeface="Times New Roman"/>
              </a:rPr>
              <a:t>singhiozzo,</a:t>
            </a:r>
            <a:r>
              <a:rPr sz="2000" b="1" spc="10" dirty="0">
                <a:solidFill>
                  <a:srgbClr val="333399"/>
                </a:solidFill>
                <a:latin typeface="Times New Roman"/>
                <a:cs typeface="Times New Roman"/>
              </a:rPr>
              <a:t> </a:t>
            </a:r>
            <a:r>
              <a:rPr sz="2000" b="1" spc="-5" dirty="0">
                <a:solidFill>
                  <a:srgbClr val="333399"/>
                </a:solidFill>
                <a:latin typeface="Times New Roman"/>
                <a:cs typeface="Times New Roman"/>
              </a:rPr>
              <a:t>definibile</a:t>
            </a:r>
            <a:r>
              <a:rPr sz="2000" b="1" spc="5" dirty="0">
                <a:solidFill>
                  <a:srgbClr val="333399"/>
                </a:solidFill>
                <a:latin typeface="Times New Roman"/>
                <a:cs typeface="Times New Roman"/>
              </a:rPr>
              <a:t> </a:t>
            </a:r>
            <a:r>
              <a:rPr sz="2000" b="1" dirty="0">
                <a:solidFill>
                  <a:srgbClr val="333399"/>
                </a:solidFill>
                <a:latin typeface="Times New Roman"/>
                <a:cs typeface="Times New Roman"/>
              </a:rPr>
              <a:t>“non</a:t>
            </a:r>
            <a:r>
              <a:rPr sz="2000" b="1" spc="5" dirty="0">
                <a:solidFill>
                  <a:srgbClr val="333399"/>
                </a:solidFill>
                <a:latin typeface="Times New Roman"/>
                <a:cs typeface="Times New Roman"/>
              </a:rPr>
              <a:t> </a:t>
            </a:r>
            <a:r>
              <a:rPr sz="2000" b="1" spc="-5" dirty="0">
                <a:solidFill>
                  <a:srgbClr val="333399"/>
                </a:solidFill>
                <a:latin typeface="Times New Roman"/>
                <a:cs typeface="Times New Roman"/>
              </a:rPr>
              <a:t>normale”), </a:t>
            </a:r>
            <a:r>
              <a:rPr sz="2000" b="1" dirty="0">
                <a:solidFill>
                  <a:srgbClr val="333399"/>
                </a:solidFill>
                <a:latin typeface="Times New Roman"/>
                <a:cs typeface="Times New Roman"/>
              </a:rPr>
              <a:t> </a:t>
            </a:r>
            <a:r>
              <a:rPr sz="2000" b="1" spc="-5" dirty="0">
                <a:solidFill>
                  <a:srgbClr val="333399"/>
                </a:solidFill>
                <a:latin typeface="Times New Roman"/>
                <a:cs typeface="Times New Roman"/>
              </a:rPr>
              <a:t>spesso</a:t>
            </a:r>
            <a:r>
              <a:rPr sz="2000" b="1" dirty="0">
                <a:solidFill>
                  <a:srgbClr val="333399"/>
                </a:solidFill>
                <a:latin typeface="Times New Roman"/>
                <a:cs typeface="Times New Roman"/>
              </a:rPr>
              <a:t> </a:t>
            </a:r>
            <a:r>
              <a:rPr sz="2000" b="1" spc="-10" dirty="0">
                <a:solidFill>
                  <a:srgbClr val="333399"/>
                </a:solidFill>
                <a:latin typeface="Times New Roman"/>
                <a:cs typeface="Times New Roman"/>
              </a:rPr>
              <a:t>presente</a:t>
            </a:r>
            <a:r>
              <a:rPr sz="2000" b="1" dirty="0">
                <a:solidFill>
                  <a:srgbClr val="333399"/>
                </a:solidFill>
                <a:latin typeface="Times New Roman"/>
                <a:cs typeface="Times New Roman"/>
              </a:rPr>
              <a:t> </a:t>
            </a:r>
            <a:r>
              <a:rPr sz="2000" b="1" spc="-5" dirty="0">
                <a:solidFill>
                  <a:srgbClr val="333399"/>
                </a:solidFill>
                <a:latin typeface="Times New Roman"/>
                <a:cs typeface="Times New Roman"/>
              </a:rPr>
              <a:t>nelle</a:t>
            </a:r>
            <a:r>
              <a:rPr sz="2000" b="1" dirty="0">
                <a:solidFill>
                  <a:srgbClr val="333399"/>
                </a:solidFill>
                <a:latin typeface="Times New Roman"/>
                <a:cs typeface="Times New Roman"/>
              </a:rPr>
              <a:t> </a:t>
            </a:r>
            <a:r>
              <a:rPr sz="2000" b="1" spc="-5" dirty="0">
                <a:solidFill>
                  <a:srgbClr val="333399"/>
                </a:solidFill>
                <a:latin typeface="Times New Roman"/>
                <a:cs typeface="Times New Roman"/>
              </a:rPr>
              <a:t>prime</a:t>
            </a:r>
            <a:r>
              <a:rPr sz="2000" b="1" dirty="0">
                <a:solidFill>
                  <a:srgbClr val="333399"/>
                </a:solidFill>
                <a:latin typeface="Times New Roman"/>
                <a:cs typeface="Times New Roman"/>
              </a:rPr>
              <a:t> fasi</a:t>
            </a:r>
            <a:r>
              <a:rPr sz="2000" b="1" spc="-5" dirty="0">
                <a:solidFill>
                  <a:srgbClr val="333399"/>
                </a:solidFill>
                <a:latin typeface="Times New Roman"/>
                <a:cs typeface="Times New Roman"/>
              </a:rPr>
              <a:t> </a:t>
            </a:r>
            <a:r>
              <a:rPr sz="2000" b="1" dirty="0">
                <a:solidFill>
                  <a:srgbClr val="333399"/>
                </a:solidFill>
                <a:latin typeface="Times New Roman"/>
                <a:cs typeface="Times New Roman"/>
              </a:rPr>
              <a:t>(30</a:t>
            </a:r>
            <a:r>
              <a:rPr sz="2000" b="1" spc="5" dirty="0">
                <a:solidFill>
                  <a:srgbClr val="333399"/>
                </a:solidFill>
                <a:latin typeface="Times New Roman"/>
                <a:cs typeface="Times New Roman"/>
              </a:rPr>
              <a:t> </a:t>
            </a:r>
            <a:r>
              <a:rPr sz="2000" b="1" spc="-5" dirty="0">
                <a:solidFill>
                  <a:srgbClr val="333399"/>
                </a:solidFill>
                <a:latin typeface="Times New Roman"/>
                <a:cs typeface="Times New Roman"/>
              </a:rPr>
              <a:t>secondi</a:t>
            </a:r>
            <a:r>
              <a:rPr sz="2000" b="1" dirty="0">
                <a:solidFill>
                  <a:srgbClr val="333399"/>
                </a:solidFill>
                <a:latin typeface="Times New Roman"/>
                <a:cs typeface="Times New Roman"/>
              </a:rPr>
              <a:t> -</a:t>
            </a:r>
            <a:r>
              <a:rPr sz="2000" b="1" spc="5" dirty="0">
                <a:solidFill>
                  <a:srgbClr val="333399"/>
                </a:solidFill>
                <a:latin typeface="Times New Roman"/>
                <a:cs typeface="Times New Roman"/>
              </a:rPr>
              <a:t> </a:t>
            </a:r>
            <a:r>
              <a:rPr sz="2000" b="1" dirty="0">
                <a:solidFill>
                  <a:srgbClr val="333399"/>
                </a:solidFill>
                <a:latin typeface="Times New Roman"/>
                <a:cs typeface="Times New Roman"/>
              </a:rPr>
              <a:t>1</a:t>
            </a:r>
            <a:r>
              <a:rPr sz="2000" b="1" spc="5" dirty="0">
                <a:solidFill>
                  <a:srgbClr val="333399"/>
                </a:solidFill>
                <a:latin typeface="Times New Roman"/>
                <a:cs typeface="Times New Roman"/>
              </a:rPr>
              <a:t> </a:t>
            </a:r>
            <a:r>
              <a:rPr sz="2000" b="1" spc="-5" dirty="0">
                <a:solidFill>
                  <a:srgbClr val="333399"/>
                </a:solidFill>
                <a:latin typeface="Times New Roman"/>
                <a:cs typeface="Times New Roman"/>
              </a:rPr>
              <a:t>minuto)</a:t>
            </a:r>
            <a:r>
              <a:rPr sz="2000" b="1" dirty="0">
                <a:solidFill>
                  <a:srgbClr val="333399"/>
                </a:solidFill>
                <a:latin typeface="Times New Roman"/>
                <a:cs typeface="Times New Roman"/>
              </a:rPr>
              <a:t> </a:t>
            </a:r>
            <a:r>
              <a:rPr sz="2000" b="1" spc="-5" dirty="0">
                <a:solidFill>
                  <a:srgbClr val="333399"/>
                </a:solidFill>
                <a:latin typeface="Times New Roman"/>
                <a:cs typeface="Times New Roman"/>
              </a:rPr>
              <a:t>immediatamente</a:t>
            </a:r>
            <a:r>
              <a:rPr sz="2000" b="1" dirty="0">
                <a:solidFill>
                  <a:srgbClr val="333399"/>
                </a:solidFill>
                <a:latin typeface="Times New Roman"/>
                <a:cs typeface="Times New Roman"/>
              </a:rPr>
              <a:t> dopo </a:t>
            </a:r>
            <a:r>
              <a:rPr sz="2000" b="1" spc="5" dirty="0">
                <a:solidFill>
                  <a:srgbClr val="333399"/>
                </a:solidFill>
                <a:latin typeface="Times New Roman"/>
                <a:cs typeface="Times New Roman"/>
              </a:rPr>
              <a:t> </a:t>
            </a:r>
            <a:r>
              <a:rPr sz="2000" b="1" spc="-10" dirty="0">
                <a:solidFill>
                  <a:srgbClr val="333399"/>
                </a:solidFill>
                <a:latin typeface="Times New Roman"/>
                <a:cs typeface="Times New Roman"/>
              </a:rPr>
              <a:t>l’arresto </a:t>
            </a:r>
            <a:r>
              <a:rPr sz="2000" b="1" spc="-5" dirty="0">
                <a:solidFill>
                  <a:srgbClr val="333399"/>
                </a:solidFill>
                <a:latin typeface="Times New Roman"/>
                <a:cs typeface="Times New Roman"/>
              </a:rPr>
              <a:t>cardiaco; deve </a:t>
            </a:r>
            <a:r>
              <a:rPr sz="2000" b="1" spc="-10" dirty="0">
                <a:solidFill>
                  <a:srgbClr val="333399"/>
                </a:solidFill>
                <a:latin typeface="Times New Roman"/>
                <a:cs typeface="Times New Roman"/>
              </a:rPr>
              <a:t>essere </a:t>
            </a:r>
            <a:r>
              <a:rPr sz="2000" b="1" spc="-5" dirty="0">
                <a:solidFill>
                  <a:srgbClr val="333399"/>
                </a:solidFill>
                <a:latin typeface="Times New Roman"/>
                <a:cs typeface="Times New Roman"/>
              </a:rPr>
              <a:t>riconosciuto </a:t>
            </a:r>
            <a:r>
              <a:rPr sz="2000" b="1" dirty="0">
                <a:solidFill>
                  <a:srgbClr val="333399"/>
                </a:solidFill>
                <a:latin typeface="Times New Roman"/>
                <a:cs typeface="Times New Roman"/>
              </a:rPr>
              <a:t>e </a:t>
            </a:r>
            <a:r>
              <a:rPr sz="2000" b="1" spc="-5" dirty="0">
                <a:solidFill>
                  <a:srgbClr val="333399"/>
                </a:solidFill>
                <a:latin typeface="Times New Roman"/>
                <a:cs typeface="Times New Roman"/>
              </a:rPr>
              <a:t>considerato come </a:t>
            </a:r>
            <a:r>
              <a:rPr sz="2000" b="1" dirty="0">
                <a:solidFill>
                  <a:srgbClr val="333399"/>
                </a:solidFill>
                <a:latin typeface="Times New Roman"/>
                <a:cs typeface="Times New Roman"/>
              </a:rPr>
              <a:t>ASSENZA DI </a:t>
            </a:r>
            <a:r>
              <a:rPr sz="2000" b="1" spc="5" dirty="0">
                <a:solidFill>
                  <a:srgbClr val="333399"/>
                </a:solidFill>
                <a:latin typeface="Times New Roman"/>
                <a:cs typeface="Times New Roman"/>
              </a:rPr>
              <a:t> </a:t>
            </a:r>
            <a:r>
              <a:rPr sz="2000" b="1" spc="-5" dirty="0">
                <a:solidFill>
                  <a:srgbClr val="333399"/>
                </a:solidFill>
                <a:latin typeface="Times New Roman"/>
                <a:cs typeface="Times New Roman"/>
              </a:rPr>
              <a:t>RESPIRO</a:t>
            </a:r>
            <a:r>
              <a:rPr sz="2000" b="1" spc="-10" dirty="0">
                <a:solidFill>
                  <a:srgbClr val="333399"/>
                </a:solidFill>
                <a:latin typeface="Times New Roman"/>
                <a:cs typeface="Times New Roman"/>
              </a:rPr>
              <a:t> </a:t>
            </a:r>
            <a:r>
              <a:rPr sz="2000" b="1" dirty="0">
                <a:solidFill>
                  <a:srgbClr val="333399"/>
                </a:solidFill>
                <a:latin typeface="Times New Roman"/>
                <a:cs typeface="Times New Roman"/>
              </a:rPr>
              <a:t>e</a:t>
            </a:r>
            <a:r>
              <a:rPr sz="2000" b="1" spc="-5" dirty="0">
                <a:solidFill>
                  <a:srgbClr val="333399"/>
                </a:solidFill>
                <a:latin typeface="Times New Roman"/>
                <a:cs typeface="Times New Roman"/>
              </a:rPr>
              <a:t> segno</a:t>
            </a:r>
            <a:r>
              <a:rPr sz="2000" b="1" dirty="0">
                <a:solidFill>
                  <a:srgbClr val="333399"/>
                </a:solidFill>
                <a:latin typeface="Times New Roman"/>
                <a:cs typeface="Times New Roman"/>
              </a:rPr>
              <a:t> di</a:t>
            </a:r>
            <a:r>
              <a:rPr sz="2000" b="1" spc="-5" dirty="0">
                <a:solidFill>
                  <a:srgbClr val="333399"/>
                </a:solidFill>
                <a:latin typeface="Times New Roman"/>
                <a:cs typeface="Times New Roman"/>
              </a:rPr>
              <a:t> </a:t>
            </a:r>
            <a:r>
              <a:rPr sz="2000" b="1" spc="-10" dirty="0">
                <a:solidFill>
                  <a:srgbClr val="333399"/>
                </a:solidFill>
                <a:latin typeface="Times New Roman"/>
                <a:cs typeface="Times New Roman"/>
              </a:rPr>
              <a:t>arresto</a:t>
            </a:r>
            <a:r>
              <a:rPr sz="2000" b="1" dirty="0">
                <a:solidFill>
                  <a:srgbClr val="333399"/>
                </a:solidFill>
                <a:latin typeface="Times New Roman"/>
                <a:cs typeface="Times New Roman"/>
              </a:rPr>
              <a:t> </a:t>
            </a:r>
            <a:r>
              <a:rPr sz="2000" b="1" spc="-5" dirty="0">
                <a:solidFill>
                  <a:srgbClr val="333399"/>
                </a:solidFill>
                <a:latin typeface="Times New Roman"/>
                <a:cs typeface="Times New Roman"/>
              </a:rPr>
              <a:t>cardiaco.</a:t>
            </a:r>
            <a:endParaRPr sz="2000" dirty="0">
              <a:latin typeface="Times New Roman"/>
              <a:cs typeface="Times New Roman"/>
            </a:endParaRPr>
          </a:p>
          <a:p>
            <a:pPr marL="12700" marR="154940">
              <a:lnSpc>
                <a:spcPts val="2300"/>
              </a:lnSpc>
            </a:pPr>
            <a:r>
              <a:rPr sz="2000" spc="-5" dirty="0">
                <a:solidFill>
                  <a:srgbClr val="333399"/>
                </a:solidFill>
                <a:latin typeface="Times New Roman"/>
                <a:cs typeface="Times New Roman"/>
              </a:rPr>
              <a:t>Molto</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spesso</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chi</a:t>
            </a:r>
            <a:r>
              <a:rPr sz="2000" dirty="0">
                <a:solidFill>
                  <a:srgbClr val="333399"/>
                </a:solidFill>
                <a:latin typeface="Times New Roman"/>
                <a:cs typeface="Times New Roman"/>
              </a:rPr>
              <a:t> </a:t>
            </a:r>
            <a:r>
              <a:rPr sz="2000" spc="-5" dirty="0">
                <a:solidFill>
                  <a:srgbClr val="333399"/>
                </a:solidFill>
                <a:latin typeface="Times New Roman"/>
                <a:cs typeface="Times New Roman"/>
              </a:rPr>
              <a:t>chiama</a:t>
            </a:r>
            <a:r>
              <a:rPr sz="2000" dirty="0">
                <a:solidFill>
                  <a:srgbClr val="333399"/>
                </a:solidFill>
                <a:latin typeface="Times New Roman"/>
                <a:cs typeface="Times New Roman"/>
              </a:rPr>
              <a:t> </a:t>
            </a:r>
            <a:r>
              <a:rPr sz="2000" spc="-5" dirty="0">
                <a:solidFill>
                  <a:srgbClr val="333399"/>
                </a:solidFill>
                <a:latin typeface="Times New Roman"/>
                <a:cs typeface="Times New Roman"/>
              </a:rPr>
              <a:t>il</a:t>
            </a:r>
            <a:r>
              <a:rPr sz="2000" dirty="0">
                <a:solidFill>
                  <a:srgbClr val="333399"/>
                </a:solidFill>
                <a:latin typeface="Times New Roman"/>
                <a:cs typeface="Times New Roman"/>
              </a:rPr>
              <a:t> </a:t>
            </a:r>
            <a:r>
              <a:rPr lang="it-IT" sz="2000" spc="-25" dirty="0">
                <a:solidFill>
                  <a:srgbClr val="333399"/>
                </a:solidFill>
                <a:latin typeface="Times New Roman"/>
                <a:cs typeface="Times New Roman"/>
              </a:rPr>
              <a:t>112</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riferisce</a:t>
            </a:r>
            <a:r>
              <a:rPr sz="2000" dirty="0">
                <a:solidFill>
                  <a:srgbClr val="333399"/>
                </a:solidFill>
                <a:latin typeface="Times New Roman"/>
                <a:cs typeface="Times New Roman"/>
              </a:rPr>
              <a:t> </a:t>
            </a:r>
            <a:r>
              <a:rPr sz="2000" spc="-5" dirty="0">
                <a:solidFill>
                  <a:srgbClr val="333399"/>
                </a:solidFill>
                <a:latin typeface="Times New Roman"/>
                <a:cs typeface="Times New Roman"/>
              </a:rPr>
              <a:t>la</a:t>
            </a:r>
            <a:r>
              <a:rPr sz="2000" dirty="0">
                <a:solidFill>
                  <a:srgbClr val="333399"/>
                </a:solidFill>
                <a:latin typeface="Times New Roman"/>
                <a:cs typeface="Times New Roman"/>
              </a:rPr>
              <a:t> </a:t>
            </a:r>
            <a:r>
              <a:rPr sz="2000" spc="-5" dirty="0">
                <a:solidFill>
                  <a:srgbClr val="333399"/>
                </a:solidFill>
                <a:latin typeface="Times New Roman"/>
                <a:cs typeface="Times New Roman"/>
              </a:rPr>
              <a:t>presenza</a:t>
            </a:r>
            <a:r>
              <a:rPr sz="2000" dirty="0">
                <a:solidFill>
                  <a:srgbClr val="333399"/>
                </a:solidFill>
                <a:latin typeface="Times New Roman"/>
                <a:cs typeface="Times New Roman"/>
              </a:rPr>
              <a:t> </a:t>
            </a:r>
            <a:r>
              <a:rPr sz="2000" spc="-5" dirty="0">
                <a:solidFill>
                  <a:srgbClr val="333399"/>
                </a:solidFill>
                <a:latin typeface="Times New Roman"/>
                <a:cs typeface="Times New Roman"/>
              </a:rPr>
              <a:t>del</a:t>
            </a:r>
            <a:r>
              <a:rPr sz="2000" dirty="0">
                <a:solidFill>
                  <a:srgbClr val="333399"/>
                </a:solidFill>
                <a:latin typeface="Times New Roman"/>
                <a:cs typeface="Times New Roman"/>
              </a:rPr>
              <a:t> </a:t>
            </a:r>
            <a:r>
              <a:rPr sz="2000" spc="-5" dirty="0">
                <a:solidFill>
                  <a:srgbClr val="333399"/>
                </a:solidFill>
                <a:latin typeface="Times New Roman"/>
                <a:cs typeface="Times New Roman"/>
              </a:rPr>
              <a:t>respiro</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in</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situazioni</a:t>
            </a:r>
            <a:r>
              <a:rPr sz="2000" dirty="0">
                <a:solidFill>
                  <a:srgbClr val="333399"/>
                </a:solidFill>
                <a:latin typeface="Times New Roman"/>
                <a:cs typeface="Times New Roman"/>
              </a:rPr>
              <a:t> </a:t>
            </a:r>
            <a:r>
              <a:rPr sz="2000" spc="-5" dirty="0">
                <a:solidFill>
                  <a:srgbClr val="333399"/>
                </a:solidFill>
                <a:latin typeface="Times New Roman"/>
                <a:cs typeface="Times New Roman"/>
              </a:rPr>
              <a:t>che</a:t>
            </a:r>
            <a:r>
              <a:rPr sz="2000" dirty="0">
                <a:solidFill>
                  <a:srgbClr val="333399"/>
                </a:solidFill>
                <a:latin typeface="Times New Roman"/>
                <a:cs typeface="Times New Roman"/>
              </a:rPr>
              <a:t> poi si </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dimostrano essere </a:t>
            </a:r>
            <a:r>
              <a:rPr sz="2000" dirty="0">
                <a:solidFill>
                  <a:srgbClr val="333399"/>
                </a:solidFill>
                <a:latin typeface="Times New Roman"/>
                <a:cs typeface="Times New Roman"/>
              </a:rPr>
              <a:t>di ACC; </a:t>
            </a:r>
            <a:r>
              <a:rPr sz="2000" spc="-5" dirty="0">
                <a:solidFill>
                  <a:srgbClr val="333399"/>
                </a:solidFill>
                <a:latin typeface="Times New Roman"/>
                <a:cs typeface="Times New Roman"/>
              </a:rPr>
              <a:t>quindi, deve accuratamente essere indagata </a:t>
            </a:r>
            <a:r>
              <a:rPr sz="2000" dirty="0">
                <a:solidFill>
                  <a:srgbClr val="333399"/>
                </a:solidFill>
                <a:latin typeface="Times New Roman"/>
                <a:cs typeface="Times New Roman"/>
              </a:rPr>
              <a:t>e </a:t>
            </a:r>
            <a:r>
              <a:rPr sz="2000" spc="-5" dirty="0">
                <a:solidFill>
                  <a:srgbClr val="333399"/>
                </a:solidFill>
                <a:latin typeface="Times New Roman"/>
                <a:cs typeface="Times New Roman"/>
              </a:rPr>
              <a:t>riconosciuta la </a:t>
            </a:r>
            <a:r>
              <a:rPr sz="2000" spc="-484" dirty="0">
                <a:solidFill>
                  <a:srgbClr val="333399"/>
                </a:solidFill>
                <a:latin typeface="Times New Roman"/>
                <a:cs typeface="Times New Roman"/>
              </a:rPr>
              <a:t> </a:t>
            </a:r>
            <a:r>
              <a:rPr sz="2000" spc="-5" dirty="0">
                <a:solidFill>
                  <a:srgbClr val="333399"/>
                </a:solidFill>
                <a:latin typeface="Times New Roman"/>
                <a:cs typeface="Times New Roman"/>
              </a:rPr>
              <a:t>presenza</a:t>
            </a:r>
            <a:r>
              <a:rPr sz="2000" spc="-10" dirty="0">
                <a:solidFill>
                  <a:srgbClr val="333399"/>
                </a:solidFill>
                <a:latin typeface="Times New Roman"/>
                <a:cs typeface="Times New Roman"/>
              </a:rPr>
              <a:t> </a:t>
            </a:r>
            <a:r>
              <a:rPr sz="2000" dirty="0">
                <a:solidFill>
                  <a:srgbClr val="333399"/>
                </a:solidFill>
                <a:latin typeface="Times New Roman"/>
                <a:cs typeface="Times New Roman"/>
              </a:rPr>
              <a:t>di</a:t>
            </a:r>
            <a:r>
              <a:rPr sz="2000" spc="-5" dirty="0">
                <a:solidFill>
                  <a:srgbClr val="333399"/>
                </a:solidFill>
                <a:latin typeface="Times New Roman"/>
                <a:cs typeface="Times New Roman"/>
              </a:rPr>
              <a:t> gasping.</a:t>
            </a:r>
            <a:endParaRPr sz="2000" dirty="0">
              <a:latin typeface="Times New Roman"/>
              <a:cs typeface="Times New Roman"/>
            </a:endParaRP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04590" y="1171128"/>
            <a:ext cx="6775450" cy="635000"/>
          </a:xfrm>
          <a:prstGeom prst="rect">
            <a:avLst/>
          </a:prstGeom>
        </p:spPr>
        <p:txBody>
          <a:bodyPr vert="horz" wrap="square" lIns="0" tIns="12700" rIns="0" bIns="0" rtlCol="0">
            <a:spAutoFit/>
          </a:bodyPr>
          <a:lstStyle/>
          <a:p>
            <a:pPr marL="12700">
              <a:lnSpc>
                <a:spcPct val="100000"/>
              </a:lnSpc>
              <a:spcBef>
                <a:spcPts val="100"/>
              </a:spcBef>
              <a:tabLst>
                <a:tab pos="2667000" algn="l"/>
                <a:tab pos="4502785" algn="l"/>
              </a:tabLst>
            </a:pPr>
            <a:r>
              <a:rPr sz="4000" dirty="0">
                <a:solidFill>
                  <a:srgbClr val="002F8C"/>
                </a:solidFill>
                <a:latin typeface="Arial MT"/>
                <a:cs typeface="Arial MT"/>
              </a:rPr>
              <a:t>Si possono	avere 2	</a:t>
            </a:r>
            <a:r>
              <a:rPr sz="4000" spc="-5" dirty="0">
                <a:solidFill>
                  <a:srgbClr val="002F8C"/>
                </a:solidFill>
                <a:latin typeface="Arial MT"/>
                <a:cs typeface="Arial MT"/>
              </a:rPr>
              <a:t>situazioni:</a:t>
            </a:r>
            <a:endParaRPr sz="4000">
              <a:latin typeface="Arial MT"/>
              <a:cs typeface="Arial MT"/>
            </a:endParaRPr>
          </a:p>
        </p:txBody>
      </p:sp>
      <p:grpSp>
        <p:nvGrpSpPr>
          <p:cNvPr id="3" name="object 3"/>
          <p:cNvGrpSpPr/>
          <p:nvPr/>
        </p:nvGrpSpPr>
        <p:grpSpPr>
          <a:xfrm>
            <a:off x="2052637" y="3500437"/>
            <a:ext cx="923925" cy="1152525"/>
            <a:chOff x="2052637" y="3500437"/>
            <a:chExt cx="923925" cy="1152525"/>
          </a:xfrm>
        </p:grpSpPr>
        <p:sp>
          <p:nvSpPr>
            <p:cNvPr id="4" name="object 4"/>
            <p:cNvSpPr/>
            <p:nvPr/>
          </p:nvSpPr>
          <p:spPr>
            <a:xfrm>
              <a:off x="2057400" y="3505200"/>
              <a:ext cx="914400" cy="1143000"/>
            </a:xfrm>
            <a:custGeom>
              <a:avLst/>
              <a:gdLst/>
              <a:ahLst/>
              <a:cxnLst/>
              <a:rect l="l" t="t" r="r" b="b"/>
              <a:pathLst>
                <a:path w="914400" h="1143000">
                  <a:moveTo>
                    <a:pt x="914400" y="857250"/>
                  </a:moveTo>
                  <a:lnTo>
                    <a:pt x="0" y="857250"/>
                  </a:lnTo>
                  <a:lnTo>
                    <a:pt x="457200" y="1143000"/>
                  </a:lnTo>
                  <a:lnTo>
                    <a:pt x="914400" y="857250"/>
                  </a:lnTo>
                  <a:close/>
                </a:path>
                <a:path w="914400" h="1143000">
                  <a:moveTo>
                    <a:pt x="685800" y="0"/>
                  </a:moveTo>
                  <a:lnTo>
                    <a:pt x="228600" y="0"/>
                  </a:lnTo>
                  <a:lnTo>
                    <a:pt x="228600" y="857250"/>
                  </a:lnTo>
                  <a:lnTo>
                    <a:pt x="685800" y="857250"/>
                  </a:lnTo>
                  <a:lnTo>
                    <a:pt x="685800" y="0"/>
                  </a:lnTo>
                  <a:close/>
                </a:path>
              </a:pathLst>
            </a:custGeom>
            <a:solidFill>
              <a:srgbClr val="BBE0E3"/>
            </a:solidFill>
          </p:spPr>
          <p:txBody>
            <a:bodyPr wrap="square" lIns="0" tIns="0" rIns="0" bIns="0" rtlCol="0"/>
            <a:lstStyle/>
            <a:p>
              <a:endParaRPr/>
            </a:p>
          </p:txBody>
        </p:sp>
        <p:sp>
          <p:nvSpPr>
            <p:cNvPr id="5" name="object 5"/>
            <p:cNvSpPr/>
            <p:nvPr/>
          </p:nvSpPr>
          <p:spPr>
            <a:xfrm>
              <a:off x="2057400" y="3505200"/>
              <a:ext cx="914400" cy="1143000"/>
            </a:xfrm>
            <a:custGeom>
              <a:avLst/>
              <a:gdLst/>
              <a:ahLst/>
              <a:cxnLst/>
              <a:rect l="l" t="t" r="r" b="b"/>
              <a:pathLst>
                <a:path w="914400" h="1143000">
                  <a:moveTo>
                    <a:pt x="0" y="857250"/>
                  </a:moveTo>
                  <a:lnTo>
                    <a:pt x="228600" y="857250"/>
                  </a:lnTo>
                  <a:lnTo>
                    <a:pt x="228600" y="0"/>
                  </a:lnTo>
                  <a:lnTo>
                    <a:pt x="685800" y="0"/>
                  </a:lnTo>
                  <a:lnTo>
                    <a:pt x="685800" y="857250"/>
                  </a:lnTo>
                  <a:lnTo>
                    <a:pt x="914400" y="857250"/>
                  </a:lnTo>
                  <a:lnTo>
                    <a:pt x="457200" y="1143000"/>
                  </a:lnTo>
                  <a:lnTo>
                    <a:pt x="0" y="857250"/>
                  </a:lnTo>
                  <a:close/>
                </a:path>
              </a:pathLst>
            </a:custGeom>
            <a:ln w="9525">
              <a:solidFill>
                <a:srgbClr val="000000"/>
              </a:solidFill>
            </a:ln>
          </p:spPr>
          <p:txBody>
            <a:bodyPr wrap="square" lIns="0" tIns="0" rIns="0" bIns="0" rtlCol="0"/>
            <a:lstStyle/>
            <a:p>
              <a:endParaRPr/>
            </a:p>
          </p:txBody>
        </p:sp>
      </p:grpSp>
      <p:sp>
        <p:nvSpPr>
          <p:cNvPr id="6" name="object 6"/>
          <p:cNvSpPr txBox="1"/>
          <p:nvPr/>
        </p:nvSpPr>
        <p:spPr>
          <a:xfrm>
            <a:off x="914400" y="2438400"/>
            <a:ext cx="3200400" cy="3140603"/>
          </a:xfrm>
          <a:prstGeom prst="rect">
            <a:avLst/>
          </a:prstGeom>
          <a:ln w="9525">
            <a:solidFill>
              <a:srgbClr val="003399"/>
            </a:solidFill>
          </a:ln>
        </p:spPr>
        <p:txBody>
          <a:bodyPr vert="horz" wrap="square" lIns="0" tIns="26670" rIns="0" bIns="0" rtlCol="0">
            <a:spAutoFit/>
          </a:bodyPr>
          <a:lstStyle/>
          <a:p>
            <a:pPr marL="39370" algn="ctr">
              <a:lnSpc>
                <a:spcPct val="100000"/>
              </a:lnSpc>
              <a:spcBef>
                <a:spcPts val="210"/>
              </a:spcBef>
            </a:pPr>
            <a:r>
              <a:rPr sz="2400" b="1" spc="-5" dirty="0">
                <a:solidFill>
                  <a:srgbClr val="002F8C"/>
                </a:solidFill>
                <a:latin typeface="Arial"/>
                <a:cs typeface="Arial"/>
              </a:rPr>
              <a:t>RESPIRO</a:t>
            </a:r>
            <a:r>
              <a:rPr sz="2400" b="1" spc="-110" dirty="0">
                <a:solidFill>
                  <a:srgbClr val="002F8C"/>
                </a:solidFill>
                <a:latin typeface="Arial"/>
                <a:cs typeface="Arial"/>
              </a:rPr>
              <a:t> </a:t>
            </a:r>
            <a:r>
              <a:rPr sz="2400" b="1" spc="-5" dirty="0">
                <a:solidFill>
                  <a:srgbClr val="002F8C"/>
                </a:solidFill>
                <a:latin typeface="Arial"/>
                <a:cs typeface="Arial"/>
              </a:rPr>
              <a:t>ASSENTE</a:t>
            </a:r>
            <a:endParaRPr sz="2400" dirty="0">
              <a:latin typeface="Arial"/>
              <a:cs typeface="Arial"/>
            </a:endParaRPr>
          </a:p>
          <a:p>
            <a:pPr>
              <a:lnSpc>
                <a:spcPct val="100000"/>
              </a:lnSpc>
            </a:pPr>
            <a:endParaRPr sz="2700" dirty="0">
              <a:latin typeface="Arial"/>
              <a:cs typeface="Arial"/>
            </a:endParaRPr>
          </a:p>
          <a:p>
            <a:pPr>
              <a:lnSpc>
                <a:spcPct val="100000"/>
              </a:lnSpc>
            </a:pPr>
            <a:endParaRPr sz="2700" dirty="0">
              <a:latin typeface="Arial"/>
              <a:cs typeface="Arial"/>
            </a:endParaRPr>
          </a:p>
          <a:p>
            <a:pPr>
              <a:lnSpc>
                <a:spcPct val="100000"/>
              </a:lnSpc>
            </a:pPr>
            <a:endParaRPr sz="2700" dirty="0">
              <a:latin typeface="Arial"/>
              <a:cs typeface="Arial"/>
            </a:endParaRPr>
          </a:p>
          <a:p>
            <a:pPr>
              <a:lnSpc>
                <a:spcPct val="100000"/>
              </a:lnSpc>
            </a:pPr>
            <a:endParaRPr sz="2700" dirty="0">
              <a:latin typeface="Arial"/>
              <a:cs typeface="Arial"/>
            </a:endParaRPr>
          </a:p>
          <a:p>
            <a:pPr>
              <a:lnSpc>
                <a:spcPct val="100000"/>
              </a:lnSpc>
            </a:pPr>
            <a:endParaRPr sz="2700" dirty="0">
              <a:latin typeface="Arial"/>
              <a:cs typeface="Arial"/>
            </a:endParaRPr>
          </a:p>
          <a:p>
            <a:pPr marL="445134" marR="461009" algn="ctr">
              <a:lnSpc>
                <a:spcPts val="2800"/>
              </a:lnSpc>
              <a:spcBef>
                <a:spcPts val="2360"/>
              </a:spcBef>
            </a:pPr>
            <a:r>
              <a:rPr lang="it-IT" sz="2400" b="1" dirty="0">
                <a:solidFill>
                  <a:srgbClr val="002F8C"/>
                </a:solidFill>
                <a:latin typeface="Arial"/>
                <a:cs typeface="Arial"/>
              </a:rPr>
              <a:t>RCP</a:t>
            </a:r>
          </a:p>
        </p:txBody>
      </p:sp>
      <p:grpSp>
        <p:nvGrpSpPr>
          <p:cNvPr id="7" name="object 7"/>
          <p:cNvGrpSpPr/>
          <p:nvPr/>
        </p:nvGrpSpPr>
        <p:grpSpPr>
          <a:xfrm>
            <a:off x="6167437" y="3500437"/>
            <a:ext cx="923925" cy="1152525"/>
            <a:chOff x="6167437" y="3500437"/>
            <a:chExt cx="923925" cy="1152525"/>
          </a:xfrm>
        </p:grpSpPr>
        <p:sp>
          <p:nvSpPr>
            <p:cNvPr id="8" name="object 8"/>
            <p:cNvSpPr/>
            <p:nvPr/>
          </p:nvSpPr>
          <p:spPr>
            <a:xfrm>
              <a:off x="6172200" y="3505200"/>
              <a:ext cx="914400" cy="1143000"/>
            </a:xfrm>
            <a:custGeom>
              <a:avLst/>
              <a:gdLst/>
              <a:ahLst/>
              <a:cxnLst/>
              <a:rect l="l" t="t" r="r" b="b"/>
              <a:pathLst>
                <a:path w="914400" h="1143000">
                  <a:moveTo>
                    <a:pt x="914400" y="857250"/>
                  </a:moveTo>
                  <a:lnTo>
                    <a:pt x="0" y="857250"/>
                  </a:lnTo>
                  <a:lnTo>
                    <a:pt x="457200" y="1143000"/>
                  </a:lnTo>
                  <a:lnTo>
                    <a:pt x="914400" y="857250"/>
                  </a:lnTo>
                  <a:close/>
                </a:path>
                <a:path w="914400" h="1143000">
                  <a:moveTo>
                    <a:pt x="685800" y="0"/>
                  </a:moveTo>
                  <a:lnTo>
                    <a:pt x="228600" y="0"/>
                  </a:lnTo>
                  <a:lnTo>
                    <a:pt x="228600" y="857250"/>
                  </a:lnTo>
                  <a:lnTo>
                    <a:pt x="685800" y="857250"/>
                  </a:lnTo>
                  <a:lnTo>
                    <a:pt x="685800" y="0"/>
                  </a:lnTo>
                  <a:close/>
                </a:path>
              </a:pathLst>
            </a:custGeom>
            <a:solidFill>
              <a:srgbClr val="BBE0E3"/>
            </a:solidFill>
          </p:spPr>
          <p:txBody>
            <a:bodyPr wrap="square" lIns="0" tIns="0" rIns="0" bIns="0" rtlCol="0"/>
            <a:lstStyle/>
            <a:p>
              <a:endParaRPr/>
            </a:p>
          </p:txBody>
        </p:sp>
        <p:sp>
          <p:nvSpPr>
            <p:cNvPr id="9" name="object 9"/>
            <p:cNvSpPr/>
            <p:nvPr/>
          </p:nvSpPr>
          <p:spPr>
            <a:xfrm>
              <a:off x="6172200" y="3505200"/>
              <a:ext cx="914400" cy="1143000"/>
            </a:xfrm>
            <a:custGeom>
              <a:avLst/>
              <a:gdLst/>
              <a:ahLst/>
              <a:cxnLst/>
              <a:rect l="l" t="t" r="r" b="b"/>
              <a:pathLst>
                <a:path w="914400" h="1143000">
                  <a:moveTo>
                    <a:pt x="0" y="857250"/>
                  </a:moveTo>
                  <a:lnTo>
                    <a:pt x="228600" y="857250"/>
                  </a:lnTo>
                  <a:lnTo>
                    <a:pt x="228600" y="0"/>
                  </a:lnTo>
                  <a:lnTo>
                    <a:pt x="685800" y="0"/>
                  </a:lnTo>
                  <a:lnTo>
                    <a:pt x="685800" y="857250"/>
                  </a:lnTo>
                  <a:lnTo>
                    <a:pt x="914400" y="857250"/>
                  </a:lnTo>
                  <a:lnTo>
                    <a:pt x="457200" y="1143000"/>
                  </a:lnTo>
                  <a:lnTo>
                    <a:pt x="0" y="857250"/>
                  </a:lnTo>
                  <a:close/>
                </a:path>
              </a:pathLst>
            </a:custGeom>
            <a:ln w="9525">
              <a:solidFill>
                <a:srgbClr val="000000"/>
              </a:solidFill>
            </a:ln>
          </p:spPr>
          <p:txBody>
            <a:bodyPr wrap="square" lIns="0" tIns="0" rIns="0" bIns="0" rtlCol="0"/>
            <a:lstStyle/>
            <a:p>
              <a:endParaRPr/>
            </a:p>
          </p:txBody>
        </p:sp>
      </p:grpSp>
      <p:sp>
        <p:nvSpPr>
          <p:cNvPr id="10" name="object 10"/>
          <p:cNvSpPr txBox="1"/>
          <p:nvPr/>
        </p:nvSpPr>
        <p:spPr>
          <a:xfrm>
            <a:off x="4876800" y="2438400"/>
            <a:ext cx="3429000" cy="3733800"/>
          </a:xfrm>
          <a:prstGeom prst="rect">
            <a:avLst/>
          </a:prstGeom>
          <a:ln w="9525">
            <a:solidFill>
              <a:srgbClr val="003399"/>
            </a:solidFill>
          </a:ln>
        </p:spPr>
        <p:txBody>
          <a:bodyPr vert="horz" wrap="square" lIns="0" tIns="0" rIns="0" bIns="0" rtlCol="0">
            <a:spAutoFit/>
          </a:bodyPr>
          <a:lstStyle/>
          <a:p>
            <a:pPr marL="309880">
              <a:lnSpc>
                <a:spcPts val="2695"/>
              </a:lnSpc>
            </a:pPr>
            <a:r>
              <a:rPr sz="2400" b="1" spc="-5" dirty="0">
                <a:solidFill>
                  <a:srgbClr val="002F8C"/>
                </a:solidFill>
                <a:latin typeface="Arial"/>
                <a:cs typeface="Arial"/>
              </a:rPr>
              <a:t>RESPIRO</a:t>
            </a:r>
            <a:r>
              <a:rPr sz="2400" b="1" spc="-35" dirty="0">
                <a:solidFill>
                  <a:srgbClr val="002F8C"/>
                </a:solidFill>
                <a:latin typeface="Arial"/>
                <a:cs typeface="Arial"/>
              </a:rPr>
              <a:t> </a:t>
            </a:r>
            <a:r>
              <a:rPr sz="2400" b="1" spc="-5" dirty="0">
                <a:solidFill>
                  <a:srgbClr val="002F8C"/>
                </a:solidFill>
                <a:latin typeface="Arial"/>
                <a:cs typeface="Arial"/>
              </a:rPr>
              <a:t>PRESENTE</a:t>
            </a:r>
            <a:endParaRPr sz="2400">
              <a:latin typeface="Arial"/>
              <a:cs typeface="Arial"/>
            </a:endParaRPr>
          </a:p>
          <a:p>
            <a:pPr>
              <a:lnSpc>
                <a:spcPct val="100000"/>
              </a:lnSpc>
            </a:pPr>
            <a:endParaRPr sz="2700">
              <a:latin typeface="Arial"/>
              <a:cs typeface="Arial"/>
            </a:endParaRPr>
          </a:p>
          <a:p>
            <a:pPr>
              <a:lnSpc>
                <a:spcPct val="100000"/>
              </a:lnSpc>
            </a:pPr>
            <a:endParaRPr sz="2700">
              <a:latin typeface="Arial"/>
              <a:cs typeface="Arial"/>
            </a:endParaRPr>
          </a:p>
          <a:p>
            <a:pPr>
              <a:lnSpc>
                <a:spcPct val="100000"/>
              </a:lnSpc>
            </a:pPr>
            <a:endParaRPr sz="2700">
              <a:latin typeface="Arial"/>
              <a:cs typeface="Arial"/>
            </a:endParaRPr>
          </a:p>
          <a:p>
            <a:pPr>
              <a:lnSpc>
                <a:spcPct val="100000"/>
              </a:lnSpc>
            </a:pPr>
            <a:endParaRPr sz="2700">
              <a:latin typeface="Arial"/>
              <a:cs typeface="Arial"/>
            </a:endParaRPr>
          </a:p>
          <a:p>
            <a:pPr>
              <a:lnSpc>
                <a:spcPct val="100000"/>
              </a:lnSpc>
              <a:spcBef>
                <a:spcPts val="35"/>
              </a:spcBef>
            </a:pPr>
            <a:endParaRPr sz="3500">
              <a:latin typeface="Arial"/>
              <a:cs typeface="Arial"/>
            </a:endParaRPr>
          </a:p>
          <a:p>
            <a:pPr marL="782320" marR="645795" indent="-635" algn="ctr">
              <a:lnSpc>
                <a:spcPts val="2800"/>
              </a:lnSpc>
            </a:pPr>
            <a:r>
              <a:rPr sz="2400" b="1" spc="-5" dirty="0">
                <a:solidFill>
                  <a:srgbClr val="002F8C"/>
                </a:solidFill>
                <a:latin typeface="Arial"/>
                <a:cs typeface="Arial"/>
              </a:rPr>
              <a:t>POSIZIONE </a:t>
            </a:r>
            <a:r>
              <a:rPr sz="2400" b="1" dirty="0">
                <a:solidFill>
                  <a:srgbClr val="002F8C"/>
                </a:solidFill>
                <a:latin typeface="Arial"/>
                <a:cs typeface="Arial"/>
              </a:rPr>
              <a:t> </a:t>
            </a:r>
            <a:r>
              <a:rPr sz="2400" b="1" spc="-25" dirty="0">
                <a:solidFill>
                  <a:srgbClr val="002F8C"/>
                </a:solidFill>
                <a:latin typeface="Arial"/>
                <a:cs typeface="Arial"/>
              </a:rPr>
              <a:t>LATERALE</a:t>
            </a:r>
            <a:r>
              <a:rPr sz="2400" b="1" spc="-95" dirty="0">
                <a:solidFill>
                  <a:srgbClr val="002F8C"/>
                </a:solidFill>
                <a:latin typeface="Arial"/>
                <a:cs typeface="Arial"/>
              </a:rPr>
              <a:t> </a:t>
            </a:r>
            <a:r>
              <a:rPr sz="2400" b="1" dirty="0">
                <a:solidFill>
                  <a:srgbClr val="002F8C"/>
                </a:solidFill>
                <a:latin typeface="Arial"/>
                <a:cs typeface="Arial"/>
              </a:rPr>
              <a:t>DI </a:t>
            </a:r>
            <a:r>
              <a:rPr sz="2400" b="1" spc="-650" dirty="0">
                <a:solidFill>
                  <a:srgbClr val="002F8C"/>
                </a:solidFill>
                <a:latin typeface="Arial"/>
                <a:cs typeface="Arial"/>
              </a:rPr>
              <a:t> </a:t>
            </a:r>
            <a:r>
              <a:rPr sz="2400" b="1" spc="-5" dirty="0">
                <a:solidFill>
                  <a:srgbClr val="002F8C"/>
                </a:solidFill>
                <a:latin typeface="Arial"/>
                <a:cs typeface="Arial"/>
              </a:rPr>
              <a:t>SICUREZZA</a:t>
            </a:r>
            <a:endParaRPr sz="2400">
              <a:latin typeface="Arial"/>
              <a:cs typeface="Arial"/>
            </a:endParaRPr>
          </a:p>
        </p:txBody>
      </p:sp>
      <p:sp>
        <p:nvSpPr>
          <p:cNvPr id="11" name="object 11"/>
          <p:cNvSpPr txBox="1">
            <a:spLocks noGrp="1"/>
          </p:cNvSpPr>
          <p:nvPr>
            <p:ph type="title"/>
          </p:nvPr>
        </p:nvSpPr>
        <p:spPr>
          <a:xfrm>
            <a:off x="2870075" y="304242"/>
            <a:ext cx="3456304" cy="695960"/>
          </a:xfrm>
          <a:prstGeom prst="rect">
            <a:avLst/>
          </a:prstGeom>
        </p:spPr>
        <p:txBody>
          <a:bodyPr vert="horz" wrap="square" lIns="0" tIns="12700" rIns="0" bIns="0" rtlCol="0">
            <a:spAutoFit/>
          </a:bodyPr>
          <a:lstStyle/>
          <a:p>
            <a:pPr marL="12700">
              <a:lnSpc>
                <a:spcPct val="100000"/>
              </a:lnSpc>
              <a:spcBef>
                <a:spcPts val="100"/>
              </a:spcBef>
              <a:tabLst>
                <a:tab pos="897255" algn="l"/>
              </a:tabLst>
            </a:pPr>
            <a:r>
              <a:rPr sz="4400" b="1" dirty="0">
                <a:solidFill>
                  <a:srgbClr val="F27B0E"/>
                </a:solidFill>
                <a:latin typeface="Arial"/>
                <a:cs typeface="Arial"/>
              </a:rPr>
              <a:t>B=	</a:t>
            </a:r>
            <a:r>
              <a:rPr sz="4400" b="1" spc="-5" dirty="0">
                <a:solidFill>
                  <a:srgbClr val="F27B0E"/>
                </a:solidFill>
                <a:latin typeface="Arial"/>
                <a:cs typeface="Arial"/>
              </a:rPr>
              <a:t>breathing</a:t>
            </a:r>
            <a:endParaRPr sz="4400">
              <a:latin typeface="Arial"/>
              <a:cs typeface="Arial"/>
            </a:endParaRP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048" descr="PLS 4 laici e sanitari">
            <a:extLst>
              <a:ext uri="{FF2B5EF4-FFF2-40B4-BE49-F238E27FC236}">
                <a16:creationId xmlns:a16="http://schemas.microsoft.com/office/drawing/2014/main" id="{175E5F34-EE43-204B-B9BD-DE897608369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88371" y="2943772"/>
            <a:ext cx="4210458" cy="13608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49154" name="Picture 1047" descr="PLS 3 laici">
            <a:extLst>
              <a:ext uri="{FF2B5EF4-FFF2-40B4-BE49-F238E27FC236}">
                <a16:creationId xmlns:a16="http://schemas.microsoft.com/office/drawing/2014/main" id="{CEA36B0E-DAAC-2744-8925-CC6ED3BDCC6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31629" y="1417886"/>
            <a:ext cx="1721829" cy="1420971"/>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49155" name="Picture 1046" descr="PLS 2 laici">
            <a:extLst>
              <a:ext uri="{FF2B5EF4-FFF2-40B4-BE49-F238E27FC236}">
                <a16:creationId xmlns:a16="http://schemas.microsoft.com/office/drawing/2014/main" id="{FE7694AF-16FD-E04A-BF92-3115A88F97A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02315" y="1422514"/>
            <a:ext cx="1695600" cy="141171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49156" name="Picture 1045" descr="PLS 1 laici">
            <a:extLst>
              <a:ext uri="{FF2B5EF4-FFF2-40B4-BE49-F238E27FC236}">
                <a16:creationId xmlns:a16="http://schemas.microsoft.com/office/drawing/2014/main" id="{03AC6D81-339B-F841-A293-AD9EC00C0C8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62200" y="1420972"/>
            <a:ext cx="1718743" cy="141788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86018" name="Rectangle 1026">
            <a:extLst>
              <a:ext uri="{FF2B5EF4-FFF2-40B4-BE49-F238E27FC236}">
                <a16:creationId xmlns:a16="http://schemas.microsoft.com/office/drawing/2014/main" id="{A78032EE-C721-B644-9A24-4166F71C1A1A}"/>
              </a:ext>
            </a:extLst>
          </p:cNvPr>
          <p:cNvSpPr>
            <a:spLocks noChangeArrowheads="1"/>
          </p:cNvSpPr>
          <p:nvPr/>
        </p:nvSpPr>
        <p:spPr bwMode="auto">
          <a:xfrm>
            <a:off x="630771" y="548680"/>
            <a:ext cx="7851600" cy="523028"/>
          </a:xfrm>
          <a:prstGeom prst="rect">
            <a:avLst/>
          </a:prstGeom>
          <a:noFill/>
          <a:ln w="12700">
            <a:noFill/>
            <a:miter lim="800000"/>
            <a:headEnd/>
            <a:tailEnd/>
          </a:ln>
          <a:effectLst/>
        </p:spPr>
        <p:txBody>
          <a:bodyPr lIns="90202" tIns="44309" rIns="90202" bIns="44309">
            <a:spAutoFit/>
          </a:bodyPr>
          <a:lstStyle/>
          <a:p>
            <a:pPr algn="ctr" defTabSz="761352">
              <a:spcBef>
                <a:spcPts val="0"/>
              </a:spcBef>
              <a:defRPr/>
            </a:pPr>
            <a:r>
              <a:rPr lang="it-IT" sz="2819" b="1" dirty="0">
                <a:solidFill>
                  <a:schemeClr val="accent2">
                    <a:lumMod val="75000"/>
                  </a:schemeClr>
                </a:solidFill>
                <a:cs typeface="Arial" pitchFamily="34" charset="0"/>
              </a:rPr>
              <a:t> POSIZIONE LATERALE DI SICUREZZA (PLS)</a:t>
            </a:r>
          </a:p>
        </p:txBody>
      </p:sp>
      <p:sp>
        <p:nvSpPr>
          <p:cNvPr id="49158" name="Text Box 1027">
            <a:extLst>
              <a:ext uri="{FF2B5EF4-FFF2-40B4-BE49-F238E27FC236}">
                <a16:creationId xmlns:a16="http://schemas.microsoft.com/office/drawing/2014/main" id="{28E9464A-5438-704D-9292-005A17B63CC0}"/>
              </a:ext>
            </a:extLst>
          </p:cNvPr>
          <p:cNvSpPr txBox="1">
            <a:spLocks noChangeArrowheads="1"/>
          </p:cNvSpPr>
          <p:nvPr/>
        </p:nvSpPr>
        <p:spPr bwMode="auto">
          <a:xfrm>
            <a:off x="1781743" y="4477371"/>
            <a:ext cx="6433714" cy="1477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70" tIns="45585" rIns="91170" bIns="45585">
            <a:spAutoFit/>
          </a:bodyPr>
          <a:lstStyle>
            <a:lvl1pPr defTabSz="781050">
              <a:defRPr>
                <a:solidFill>
                  <a:schemeClr val="tx1"/>
                </a:solidFill>
                <a:latin typeface="Verdana" panose="020B0604030504040204" pitchFamily="34" charset="0"/>
              </a:defRPr>
            </a:lvl1pPr>
            <a:lvl2pPr marL="742950" indent="-285750" defTabSz="781050">
              <a:defRPr>
                <a:solidFill>
                  <a:schemeClr val="tx1"/>
                </a:solidFill>
                <a:latin typeface="Verdana" panose="020B0604030504040204" pitchFamily="34" charset="0"/>
              </a:defRPr>
            </a:lvl2pPr>
            <a:lvl3pPr marL="1143000" indent="-228600" defTabSz="781050">
              <a:defRPr>
                <a:solidFill>
                  <a:schemeClr val="tx1"/>
                </a:solidFill>
                <a:latin typeface="Verdana" panose="020B0604030504040204" pitchFamily="34" charset="0"/>
              </a:defRPr>
            </a:lvl3pPr>
            <a:lvl4pPr marL="1600200" indent="-228600" defTabSz="781050">
              <a:defRPr>
                <a:solidFill>
                  <a:schemeClr val="tx1"/>
                </a:solidFill>
                <a:latin typeface="Verdana" panose="020B0604030504040204" pitchFamily="34" charset="0"/>
              </a:defRPr>
            </a:lvl4pPr>
            <a:lvl5pPr marL="2057400" indent="-228600" defTabSz="781050">
              <a:defRPr>
                <a:solidFill>
                  <a:schemeClr val="tx1"/>
                </a:solidFill>
                <a:latin typeface="Verdana" panose="020B0604030504040204" pitchFamily="34" charset="0"/>
              </a:defRPr>
            </a:lvl5pPr>
            <a:lvl6pPr marL="2514600" indent="-228600" defTabSz="781050" eaLnBrk="0" fontAlgn="base" hangingPunct="0">
              <a:spcBef>
                <a:spcPct val="0"/>
              </a:spcBef>
              <a:spcAft>
                <a:spcPct val="0"/>
              </a:spcAft>
              <a:defRPr>
                <a:solidFill>
                  <a:schemeClr val="tx1"/>
                </a:solidFill>
                <a:latin typeface="Verdana" panose="020B0604030504040204" pitchFamily="34" charset="0"/>
              </a:defRPr>
            </a:lvl6pPr>
            <a:lvl7pPr marL="2971800" indent="-228600" defTabSz="781050" eaLnBrk="0" fontAlgn="base" hangingPunct="0">
              <a:spcBef>
                <a:spcPct val="0"/>
              </a:spcBef>
              <a:spcAft>
                <a:spcPct val="0"/>
              </a:spcAft>
              <a:defRPr>
                <a:solidFill>
                  <a:schemeClr val="tx1"/>
                </a:solidFill>
                <a:latin typeface="Verdana" panose="020B0604030504040204" pitchFamily="34" charset="0"/>
              </a:defRPr>
            </a:lvl7pPr>
            <a:lvl8pPr marL="3429000" indent="-228600" defTabSz="781050" eaLnBrk="0" fontAlgn="base" hangingPunct="0">
              <a:spcBef>
                <a:spcPct val="0"/>
              </a:spcBef>
              <a:spcAft>
                <a:spcPct val="0"/>
              </a:spcAft>
              <a:defRPr>
                <a:solidFill>
                  <a:schemeClr val="tx1"/>
                </a:solidFill>
                <a:latin typeface="Verdana" panose="020B0604030504040204" pitchFamily="34" charset="0"/>
              </a:defRPr>
            </a:lvl8pPr>
            <a:lvl9pPr marL="3886200" indent="-228600" defTabSz="781050" eaLnBrk="0" fontAlgn="base" hangingPunct="0">
              <a:spcBef>
                <a:spcPct val="0"/>
              </a:spcBef>
              <a:spcAft>
                <a:spcPct val="0"/>
              </a:spcAft>
              <a:defRPr>
                <a:solidFill>
                  <a:schemeClr val="tx1"/>
                </a:solidFill>
                <a:latin typeface="Verdana" panose="020B0604030504040204" pitchFamily="34" charset="0"/>
              </a:defRPr>
            </a:lvl9pPr>
          </a:lstStyle>
          <a:p>
            <a:pPr>
              <a:buFontTx/>
              <a:buChar char="•"/>
            </a:pPr>
            <a:r>
              <a:rPr lang="it-IT" altLang="en-US" b="1">
                <a:latin typeface="Arial" panose="020B0604020202020204" pitchFamily="34" charset="0"/>
                <a:cs typeface="Arial" panose="020B0604020202020204" pitchFamily="34" charset="0"/>
              </a:rPr>
              <a:t> PAZIENTE NON COSCIENTE</a:t>
            </a:r>
          </a:p>
          <a:p>
            <a:pPr>
              <a:buFontTx/>
              <a:buChar char="•"/>
            </a:pPr>
            <a:r>
              <a:rPr lang="it-IT" altLang="en-US" b="1">
                <a:latin typeface="Arial" panose="020B0604020202020204" pitchFamily="34" charset="0"/>
                <a:cs typeface="Arial" panose="020B0604020202020204" pitchFamily="34" charset="0"/>
              </a:rPr>
              <a:t> ATTIVITA’ RESPIRATORIA </a:t>
            </a:r>
            <a:r>
              <a:rPr lang="it-IT" altLang="en-US" b="1">
                <a:solidFill>
                  <a:srgbClr val="C00000"/>
                </a:solidFill>
                <a:latin typeface="Arial" panose="020B0604020202020204" pitchFamily="34" charset="0"/>
                <a:cs typeface="Arial" panose="020B0604020202020204" pitchFamily="34" charset="0"/>
              </a:rPr>
              <a:t>PRESENTE</a:t>
            </a:r>
          </a:p>
          <a:p>
            <a:pPr>
              <a:buFontTx/>
              <a:buChar char="•"/>
            </a:pPr>
            <a:r>
              <a:rPr lang="it-IT" altLang="en-US" b="1">
                <a:solidFill>
                  <a:srgbClr val="C00000"/>
                </a:solidFill>
                <a:latin typeface="Arial" panose="020B0604020202020204" pitchFamily="34" charset="0"/>
                <a:cs typeface="Arial" panose="020B0604020202020204" pitchFamily="34" charset="0"/>
              </a:rPr>
              <a:t> NON TRAUMATIZZATO</a:t>
            </a:r>
          </a:p>
          <a:p>
            <a:pPr>
              <a:buFontTx/>
              <a:buChar char="•"/>
            </a:pPr>
            <a:r>
              <a:rPr lang="it-IT" altLang="en-US" b="1">
                <a:latin typeface="Arial" panose="020B0604020202020204" pitchFamily="34" charset="0"/>
                <a:cs typeface="Arial" panose="020B0604020202020204" pitchFamily="34" charset="0"/>
              </a:rPr>
              <a:t> DOPO 30’ CAMBIA LATO</a:t>
            </a:r>
          </a:p>
          <a:p>
            <a:pPr>
              <a:buFontTx/>
              <a:buChar char="•"/>
            </a:pPr>
            <a:r>
              <a:rPr lang="it-IT" altLang="en-US" b="1">
                <a:latin typeface="Arial" panose="020B0604020202020204" pitchFamily="34" charset="0"/>
                <a:cs typeface="Arial" panose="020B0604020202020204" pitchFamily="34" charset="0"/>
              </a:rPr>
              <a:t> CONTROLLA CHE CONTINUI A RESPIRARE</a:t>
            </a:r>
          </a:p>
        </p:txBody>
      </p:sp>
      <p:sp>
        <p:nvSpPr>
          <p:cNvPr id="49159" name="Arc 1036">
            <a:extLst>
              <a:ext uri="{FF2B5EF4-FFF2-40B4-BE49-F238E27FC236}">
                <a16:creationId xmlns:a16="http://schemas.microsoft.com/office/drawing/2014/main" id="{DAE73ACE-7951-0643-A806-5BBF161AEE39}"/>
              </a:ext>
            </a:extLst>
          </p:cNvPr>
          <p:cNvSpPr>
            <a:spLocks/>
          </p:cNvSpPr>
          <p:nvPr/>
        </p:nvSpPr>
        <p:spPr bwMode="auto">
          <a:xfrm rot="10800000" flipV="1">
            <a:off x="6370200" y="1789715"/>
            <a:ext cx="185143" cy="225257"/>
          </a:xfrm>
          <a:custGeom>
            <a:avLst/>
            <a:gdLst>
              <a:gd name="T0" fmla="*/ 0 w 21600"/>
              <a:gd name="T1" fmla="*/ 0 h 24259"/>
              <a:gd name="T2" fmla="*/ 2147483646 w 21600"/>
              <a:gd name="T3" fmla="*/ 2147483646 h 24259"/>
              <a:gd name="T4" fmla="*/ 0 w 21600"/>
              <a:gd name="T5" fmla="*/ 2147483646 h 24259"/>
              <a:gd name="T6" fmla="*/ 0 60000 65536"/>
              <a:gd name="T7" fmla="*/ 0 60000 65536"/>
              <a:gd name="T8" fmla="*/ 0 60000 65536"/>
            </a:gdLst>
            <a:ahLst/>
            <a:cxnLst>
              <a:cxn ang="T6">
                <a:pos x="T0" y="T1"/>
              </a:cxn>
              <a:cxn ang="T7">
                <a:pos x="T2" y="T3"/>
              </a:cxn>
              <a:cxn ang="T8">
                <a:pos x="T4" y="T5"/>
              </a:cxn>
            </a:cxnLst>
            <a:rect l="0" t="0" r="r" b="b"/>
            <a:pathLst>
              <a:path w="21600" h="24259" fill="none" extrusionOk="0">
                <a:moveTo>
                  <a:pt x="-1" y="0"/>
                </a:moveTo>
                <a:cubicBezTo>
                  <a:pt x="11929" y="0"/>
                  <a:pt x="21600" y="9670"/>
                  <a:pt x="21600" y="21600"/>
                </a:cubicBezTo>
                <a:cubicBezTo>
                  <a:pt x="21600" y="22488"/>
                  <a:pt x="21545" y="23376"/>
                  <a:pt x="21435" y="24258"/>
                </a:cubicBezTo>
              </a:path>
              <a:path w="21600" h="24259" stroke="0" extrusionOk="0">
                <a:moveTo>
                  <a:pt x="-1" y="0"/>
                </a:moveTo>
                <a:cubicBezTo>
                  <a:pt x="11929" y="0"/>
                  <a:pt x="21600" y="9670"/>
                  <a:pt x="21600" y="21600"/>
                </a:cubicBezTo>
                <a:cubicBezTo>
                  <a:pt x="21600" y="22488"/>
                  <a:pt x="21545" y="23376"/>
                  <a:pt x="21435" y="24258"/>
                </a:cubicBezTo>
                <a:lnTo>
                  <a:pt x="0" y="21600"/>
                </a:lnTo>
                <a:lnTo>
                  <a:pt x="-1" y="0"/>
                </a:lnTo>
                <a:close/>
              </a:path>
            </a:pathLst>
          </a:custGeom>
          <a:noFill/>
          <a:ln w="57150">
            <a:solidFill>
              <a:srgbClr val="FF0000"/>
            </a:solidFill>
            <a:round/>
            <a:headEnd type="triangle" w="med" len="med"/>
            <a:tailEn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wrap="none" lIns="91170" tIns="45585" rIns="91170" bIns="45585" anchor="ctr"/>
          <a:lstStyle/>
          <a:p>
            <a:endParaRPr lang="it-IT"/>
          </a:p>
        </p:txBody>
      </p:sp>
      <p:sp>
        <p:nvSpPr>
          <p:cNvPr id="49160" name="Text Box 1041">
            <a:extLst>
              <a:ext uri="{FF2B5EF4-FFF2-40B4-BE49-F238E27FC236}">
                <a16:creationId xmlns:a16="http://schemas.microsoft.com/office/drawing/2014/main" id="{F7ECEEA7-A294-CE4C-B311-600A5811029C}"/>
              </a:ext>
            </a:extLst>
          </p:cNvPr>
          <p:cNvSpPr txBox="1">
            <a:spLocks noChangeArrowheads="1"/>
          </p:cNvSpPr>
          <p:nvPr/>
        </p:nvSpPr>
        <p:spPr bwMode="auto">
          <a:xfrm>
            <a:off x="2263114" y="1434857"/>
            <a:ext cx="300858" cy="24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70" tIns="45585" rIns="91170" bIns="45585">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en-US" altLang="en-US" sz="972">
                <a:latin typeface="Arial" panose="020B0604020202020204" pitchFamily="34" charset="0"/>
                <a:cs typeface="Arial" panose="020B0604020202020204" pitchFamily="34" charset="0"/>
              </a:rPr>
              <a:t>©</a:t>
            </a:r>
          </a:p>
        </p:txBody>
      </p:sp>
      <p:sp>
        <p:nvSpPr>
          <p:cNvPr id="49161" name="Text Box 1042">
            <a:extLst>
              <a:ext uri="{FF2B5EF4-FFF2-40B4-BE49-F238E27FC236}">
                <a16:creationId xmlns:a16="http://schemas.microsoft.com/office/drawing/2014/main" id="{2648286B-4DF0-6C48-927C-82CD65A76DF4}"/>
              </a:ext>
            </a:extLst>
          </p:cNvPr>
          <p:cNvSpPr txBox="1">
            <a:spLocks noChangeArrowheads="1"/>
          </p:cNvSpPr>
          <p:nvPr/>
        </p:nvSpPr>
        <p:spPr bwMode="auto">
          <a:xfrm>
            <a:off x="4998600" y="1442572"/>
            <a:ext cx="300857" cy="24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70" tIns="45585" rIns="91170" bIns="45585">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en-US" altLang="en-US" sz="972">
                <a:latin typeface="Arial" panose="020B0604020202020204" pitchFamily="34" charset="0"/>
                <a:cs typeface="Arial" panose="020B0604020202020204" pitchFamily="34" charset="0"/>
              </a:rPr>
              <a:t>©</a:t>
            </a:r>
          </a:p>
        </p:txBody>
      </p:sp>
      <p:sp>
        <p:nvSpPr>
          <p:cNvPr id="49162" name="Text Box 1043">
            <a:extLst>
              <a:ext uri="{FF2B5EF4-FFF2-40B4-BE49-F238E27FC236}">
                <a16:creationId xmlns:a16="http://schemas.microsoft.com/office/drawing/2014/main" id="{A2A511BE-3AC0-5049-8AA5-DAF9655D7572}"/>
              </a:ext>
            </a:extLst>
          </p:cNvPr>
          <p:cNvSpPr txBox="1">
            <a:spLocks noChangeArrowheads="1"/>
          </p:cNvSpPr>
          <p:nvPr/>
        </p:nvSpPr>
        <p:spPr bwMode="auto">
          <a:xfrm>
            <a:off x="7757229" y="1441028"/>
            <a:ext cx="300857" cy="24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70" tIns="45585" rIns="91170" bIns="45585">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en-US" altLang="en-US" sz="972">
                <a:latin typeface="Arial" panose="020B0604020202020204" pitchFamily="34" charset="0"/>
                <a:cs typeface="Arial" panose="020B0604020202020204" pitchFamily="34" charset="0"/>
              </a:rPr>
              <a:t>©</a:t>
            </a:r>
          </a:p>
        </p:txBody>
      </p:sp>
      <p:sp>
        <p:nvSpPr>
          <p:cNvPr id="49163" name="Text Box 1044">
            <a:extLst>
              <a:ext uri="{FF2B5EF4-FFF2-40B4-BE49-F238E27FC236}">
                <a16:creationId xmlns:a16="http://schemas.microsoft.com/office/drawing/2014/main" id="{D7C6DB30-CBE0-E944-A29C-924E9036331E}"/>
              </a:ext>
            </a:extLst>
          </p:cNvPr>
          <p:cNvSpPr txBox="1">
            <a:spLocks noChangeArrowheads="1"/>
          </p:cNvSpPr>
          <p:nvPr/>
        </p:nvSpPr>
        <p:spPr bwMode="auto">
          <a:xfrm>
            <a:off x="6391800" y="2974628"/>
            <a:ext cx="300858" cy="24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70" tIns="45585" rIns="91170" bIns="45585">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en-US" altLang="en-US" sz="972">
                <a:latin typeface="Arial" panose="020B0604020202020204" pitchFamily="34" charset="0"/>
                <a:cs typeface="Arial" panose="020B0604020202020204" pitchFamily="34" charset="0"/>
              </a:rPr>
              <a:t>©</a:t>
            </a:r>
          </a:p>
        </p:txBody>
      </p:sp>
      <p:sp>
        <p:nvSpPr>
          <p:cNvPr id="2" name="Titolo 1">
            <a:extLst>
              <a:ext uri="{FF2B5EF4-FFF2-40B4-BE49-F238E27FC236}">
                <a16:creationId xmlns:a16="http://schemas.microsoft.com/office/drawing/2014/main" id="{8C615B27-D18B-EF11-5F70-D0D716CE7107}"/>
              </a:ext>
            </a:extLst>
          </p:cNvPr>
          <p:cNvSpPr>
            <a:spLocks noGrp="1"/>
          </p:cNvSpPr>
          <p:nvPr>
            <p:ph type="title"/>
          </p:nvPr>
        </p:nvSpPr>
        <p:spPr/>
        <p:txBody>
          <a:bodyPr/>
          <a:lstStyle/>
          <a:p>
            <a:endParaRPr lang="it-IT"/>
          </a:p>
        </p:txBody>
      </p:sp>
    </p:spTree>
    <p:extLst>
      <p:ext uri="{BB962C8B-B14F-4D97-AF65-F5344CB8AC3E}">
        <p14:creationId xmlns:p14="http://schemas.microsoft.com/office/powerpoint/2010/main" val="68398994"/>
      </p:ext>
    </p:extLst>
  </p:cSld>
  <p:clrMapOvr>
    <a:masterClrMapping/>
  </p:clrMapOvr>
  <p:transition/>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3779837" y="642937"/>
            <a:ext cx="1079500" cy="985837"/>
          </a:xfrm>
          <a:prstGeom prst="rect">
            <a:avLst/>
          </a:prstGeom>
        </p:spPr>
      </p:pic>
      <p:sp>
        <p:nvSpPr>
          <p:cNvPr id="3" name="object 3"/>
          <p:cNvSpPr txBox="1">
            <a:spLocks noGrp="1"/>
          </p:cNvSpPr>
          <p:nvPr>
            <p:ph type="title"/>
          </p:nvPr>
        </p:nvSpPr>
        <p:spPr>
          <a:xfrm>
            <a:off x="2438400" y="789037"/>
            <a:ext cx="967740" cy="452120"/>
          </a:xfrm>
          <a:prstGeom prst="rect">
            <a:avLst/>
          </a:prstGeom>
        </p:spPr>
        <p:txBody>
          <a:bodyPr vert="horz" wrap="square" lIns="0" tIns="12700" rIns="0" bIns="0" rtlCol="0">
            <a:spAutoFit/>
          </a:bodyPr>
          <a:lstStyle/>
          <a:p>
            <a:pPr marL="12700">
              <a:lnSpc>
                <a:spcPct val="100000"/>
              </a:lnSpc>
              <a:spcBef>
                <a:spcPts val="100"/>
              </a:spcBef>
            </a:pPr>
            <a:r>
              <a:rPr sz="2800" b="1" u="heavy" spc="-210" dirty="0">
                <a:solidFill>
                  <a:srgbClr val="333399"/>
                </a:solidFill>
                <a:uFill>
                  <a:solidFill>
                    <a:srgbClr val="333399"/>
                  </a:solidFill>
                </a:uFill>
                <a:latin typeface="Times New Roman"/>
                <a:cs typeface="Times New Roman"/>
              </a:rPr>
              <a:t>F</a:t>
            </a:r>
            <a:r>
              <a:rPr sz="2800" b="1" u="heavy" dirty="0">
                <a:solidFill>
                  <a:srgbClr val="333399"/>
                </a:solidFill>
                <a:uFill>
                  <a:solidFill>
                    <a:srgbClr val="333399"/>
                  </a:solidFill>
                </a:uFill>
                <a:latin typeface="Times New Roman"/>
                <a:cs typeface="Times New Roman"/>
              </a:rPr>
              <a:t>ARE</a:t>
            </a:r>
            <a:endParaRPr sz="2800">
              <a:latin typeface="Times New Roman"/>
              <a:cs typeface="Times New Roman"/>
            </a:endParaRPr>
          </a:p>
        </p:txBody>
      </p:sp>
      <p:sp>
        <p:nvSpPr>
          <p:cNvPr id="4" name="object 4"/>
          <p:cNvSpPr txBox="1"/>
          <p:nvPr/>
        </p:nvSpPr>
        <p:spPr>
          <a:xfrm>
            <a:off x="276225" y="1860417"/>
            <a:ext cx="8335009" cy="1963420"/>
          </a:xfrm>
          <a:prstGeom prst="rect">
            <a:avLst/>
          </a:prstGeom>
        </p:spPr>
        <p:txBody>
          <a:bodyPr vert="horz" wrap="square" lIns="0" tIns="20320" rIns="0" bIns="0" rtlCol="0">
            <a:spAutoFit/>
          </a:bodyPr>
          <a:lstStyle/>
          <a:p>
            <a:pPr marL="12700" marR="5080">
              <a:lnSpc>
                <a:spcPct val="120200"/>
              </a:lnSpc>
              <a:spcBef>
                <a:spcPts val="160"/>
              </a:spcBef>
              <a:tabLst>
                <a:tab pos="450215" algn="l"/>
                <a:tab pos="823594" algn="l"/>
                <a:tab pos="1861820" algn="l"/>
                <a:tab pos="2894965" algn="l"/>
                <a:tab pos="3284854" algn="l"/>
                <a:tab pos="4128770" algn="l"/>
              </a:tabLst>
            </a:pPr>
            <a:r>
              <a:rPr sz="2300" b="1" dirty="0">
                <a:solidFill>
                  <a:srgbClr val="FF0000"/>
                </a:solidFill>
                <a:latin typeface="Times New Roman"/>
                <a:cs typeface="Times New Roman"/>
              </a:rPr>
              <a:t>Se	</a:t>
            </a:r>
            <a:r>
              <a:rPr sz="2300" b="1" spc="-5" dirty="0">
                <a:solidFill>
                  <a:srgbClr val="FF0000"/>
                </a:solidFill>
                <a:latin typeface="Times New Roman"/>
                <a:cs typeface="Times New Roman"/>
              </a:rPr>
              <a:t>la	vittima	</a:t>
            </a:r>
            <a:r>
              <a:rPr sz="2300" b="1" spc="-10" dirty="0">
                <a:solidFill>
                  <a:srgbClr val="FF0000"/>
                </a:solidFill>
                <a:latin typeface="Times New Roman"/>
                <a:cs typeface="Times New Roman"/>
              </a:rPr>
              <a:t>respira	</a:t>
            </a:r>
            <a:r>
              <a:rPr sz="2300" b="1" spc="-5" dirty="0">
                <a:solidFill>
                  <a:srgbClr val="FF0000"/>
                </a:solidFill>
                <a:latin typeface="Times New Roman"/>
                <a:cs typeface="Times New Roman"/>
              </a:rPr>
              <a:t>in	</a:t>
            </a:r>
            <a:r>
              <a:rPr sz="2300" b="1" dirty="0">
                <a:solidFill>
                  <a:srgbClr val="FF0000"/>
                </a:solidFill>
                <a:latin typeface="Times New Roman"/>
                <a:cs typeface="Times New Roman"/>
              </a:rPr>
              <a:t>modo	</a:t>
            </a:r>
            <a:r>
              <a:rPr sz="2300" b="1" spc="-5" dirty="0">
                <a:solidFill>
                  <a:srgbClr val="FF0000"/>
                </a:solidFill>
                <a:latin typeface="Times New Roman"/>
                <a:cs typeface="Times New Roman"/>
              </a:rPr>
              <a:t>autonomo</a:t>
            </a:r>
            <a:r>
              <a:rPr sz="2000" b="1" spc="-5" dirty="0">
                <a:latin typeface="Times New Roman"/>
                <a:cs typeface="Times New Roman"/>
              </a:rPr>
              <a:t>,</a:t>
            </a:r>
            <a:r>
              <a:rPr sz="2000" b="1" dirty="0">
                <a:latin typeface="Times New Roman"/>
                <a:cs typeface="Times New Roman"/>
              </a:rPr>
              <a:t> </a:t>
            </a:r>
            <a:r>
              <a:rPr sz="2000" b="1" spc="-5" dirty="0">
                <a:solidFill>
                  <a:srgbClr val="333399"/>
                </a:solidFill>
                <a:latin typeface="Times New Roman"/>
                <a:cs typeface="Times New Roman"/>
              </a:rPr>
              <a:t>la</a:t>
            </a:r>
            <a:r>
              <a:rPr sz="2000" b="1" dirty="0">
                <a:solidFill>
                  <a:srgbClr val="333399"/>
                </a:solidFill>
                <a:latin typeface="Times New Roman"/>
                <a:cs typeface="Times New Roman"/>
              </a:rPr>
              <a:t> si</a:t>
            </a:r>
            <a:r>
              <a:rPr sz="2000" b="1" spc="5" dirty="0">
                <a:solidFill>
                  <a:srgbClr val="333399"/>
                </a:solidFill>
                <a:latin typeface="Times New Roman"/>
                <a:cs typeface="Times New Roman"/>
              </a:rPr>
              <a:t> </a:t>
            </a:r>
            <a:r>
              <a:rPr sz="2000" b="1" spc="-5" dirty="0">
                <a:solidFill>
                  <a:srgbClr val="333399"/>
                </a:solidFill>
                <a:latin typeface="Times New Roman"/>
                <a:cs typeface="Times New Roman"/>
              </a:rPr>
              <a:t>posiziona</a:t>
            </a:r>
            <a:r>
              <a:rPr sz="2000" b="1" dirty="0">
                <a:solidFill>
                  <a:srgbClr val="333399"/>
                </a:solidFill>
                <a:latin typeface="Times New Roman"/>
                <a:cs typeface="Times New Roman"/>
              </a:rPr>
              <a:t> su</a:t>
            </a:r>
            <a:r>
              <a:rPr sz="2000" b="1" spc="5" dirty="0">
                <a:solidFill>
                  <a:srgbClr val="333399"/>
                </a:solidFill>
                <a:latin typeface="Times New Roman"/>
                <a:cs typeface="Times New Roman"/>
              </a:rPr>
              <a:t> </a:t>
            </a:r>
            <a:r>
              <a:rPr sz="2000" b="1" dirty="0">
                <a:solidFill>
                  <a:srgbClr val="333399"/>
                </a:solidFill>
                <a:latin typeface="Times New Roman"/>
                <a:cs typeface="Times New Roman"/>
              </a:rPr>
              <a:t>di</a:t>
            </a:r>
            <a:r>
              <a:rPr sz="2000" b="1" spc="5" dirty="0">
                <a:solidFill>
                  <a:srgbClr val="333399"/>
                </a:solidFill>
                <a:latin typeface="Times New Roman"/>
                <a:cs typeface="Times New Roman"/>
              </a:rPr>
              <a:t> </a:t>
            </a:r>
            <a:r>
              <a:rPr sz="2000" b="1" dirty="0">
                <a:solidFill>
                  <a:srgbClr val="333399"/>
                </a:solidFill>
                <a:latin typeface="Times New Roman"/>
                <a:cs typeface="Times New Roman"/>
              </a:rPr>
              <a:t>un </a:t>
            </a:r>
            <a:r>
              <a:rPr sz="2000" b="1" spc="-484" dirty="0">
                <a:solidFill>
                  <a:srgbClr val="333399"/>
                </a:solidFill>
                <a:latin typeface="Times New Roman"/>
                <a:cs typeface="Times New Roman"/>
              </a:rPr>
              <a:t> </a:t>
            </a:r>
            <a:r>
              <a:rPr sz="2000" b="1" spc="-5" dirty="0">
                <a:solidFill>
                  <a:srgbClr val="333399"/>
                </a:solidFill>
                <a:latin typeface="Times New Roman"/>
                <a:cs typeface="Times New Roman"/>
              </a:rPr>
              <a:t>fianco</a:t>
            </a:r>
            <a:r>
              <a:rPr sz="2000" b="1" spc="5" dirty="0">
                <a:solidFill>
                  <a:srgbClr val="333399"/>
                </a:solidFill>
                <a:latin typeface="Times New Roman"/>
                <a:cs typeface="Times New Roman"/>
              </a:rPr>
              <a:t> </a:t>
            </a:r>
            <a:r>
              <a:rPr sz="2000" b="1" spc="-5" dirty="0">
                <a:solidFill>
                  <a:srgbClr val="333399"/>
                </a:solidFill>
                <a:latin typeface="Times New Roman"/>
                <a:cs typeface="Times New Roman"/>
              </a:rPr>
              <a:t>(</a:t>
            </a:r>
            <a:r>
              <a:rPr sz="2200" b="1" u="heavy" spc="-5" dirty="0">
                <a:solidFill>
                  <a:srgbClr val="333399"/>
                </a:solidFill>
                <a:uFill>
                  <a:solidFill>
                    <a:srgbClr val="333399"/>
                  </a:solidFill>
                </a:uFill>
                <a:latin typeface="Times New Roman"/>
                <a:cs typeface="Times New Roman"/>
              </a:rPr>
              <a:t>POSIZIONE</a:t>
            </a:r>
            <a:r>
              <a:rPr sz="2200" b="1" u="heavy" spc="10" dirty="0">
                <a:solidFill>
                  <a:srgbClr val="333399"/>
                </a:solidFill>
                <a:uFill>
                  <a:solidFill>
                    <a:srgbClr val="333399"/>
                  </a:solidFill>
                </a:uFill>
                <a:latin typeface="Times New Roman"/>
                <a:cs typeface="Times New Roman"/>
              </a:rPr>
              <a:t> </a:t>
            </a:r>
            <a:r>
              <a:rPr sz="2200" b="1" u="heavy" spc="-25" dirty="0">
                <a:solidFill>
                  <a:srgbClr val="333399"/>
                </a:solidFill>
                <a:uFill>
                  <a:solidFill>
                    <a:srgbClr val="333399"/>
                  </a:solidFill>
                </a:uFill>
                <a:latin typeface="Times New Roman"/>
                <a:cs typeface="Times New Roman"/>
              </a:rPr>
              <a:t>LATERALE</a:t>
            </a:r>
            <a:r>
              <a:rPr sz="2200" b="1" u="heavy" spc="5" dirty="0">
                <a:solidFill>
                  <a:srgbClr val="333399"/>
                </a:solidFill>
                <a:uFill>
                  <a:solidFill>
                    <a:srgbClr val="333399"/>
                  </a:solidFill>
                </a:uFill>
                <a:latin typeface="Times New Roman"/>
                <a:cs typeface="Times New Roman"/>
              </a:rPr>
              <a:t> </a:t>
            </a:r>
            <a:r>
              <a:rPr sz="2200" b="1" u="heavy" dirty="0">
                <a:solidFill>
                  <a:srgbClr val="333399"/>
                </a:solidFill>
                <a:uFill>
                  <a:solidFill>
                    <a:srgbClr val="333399"/>
                  </a:solidFill>
                </a:uFill>
                <a:latin typeface="Times New Roman"/>
                <a:cs typeface="Times New Roman"/>
              </a:rPr>
              <a:t>DI</a:t>
            </a:r>
            <a:r>
              <a:rPr sz="2200" b="1" u="heavy" spc="10" dirty="0">
                <a:solidFill>
                  <a:srgbClr val="333399"/>
                </a:solidFill>
                <a:uFill>
                  <a:solidFill>
                    <a:srgbClr val="333399"/>
                  </a:solidFill>
                </a:uFill>
                <a:latin typeface="Times New Roman"/>
                <a:cs typeface="Times New Roman"/>
              </a:rPr>
              <a:t> </a:t>
            </a:r>
            <a:r>
              <a:rPr sz="2200" b="1" u="heavy" spc="-5" dirty="0">
                <a:solidFill>
                  <a:srgbClr val="333399"/>
                </a:solidFill>
                <a:uFill>
                  <a:solidFill>
                    <a:srgbClr val="333399"/>
                  </a:solidFill>
                </a:uFill>
                <a:latin typeface="Times New Roman"/>
                <a:cs typeface="Times New Roman"/>
              </a:rPr>
              <a:t>SICUREZZA</a:t>
            </a:r>
            <a:r>
              <a:rPr sz="2000" b="1" spc="-5" dirty="0">
                <a:solidFill>
                  <a:srgbClr val="333399"/>
                </a:solidFill>
                <a:latin typeface="Times New Roman"/>
                <a:cs typeface="Times New Roman"/>
              </a:rPr>
              <a:t>),</a:t>
            </a:r>
            <a:r>
              <a:rPr sz="2000" b="1" spc="5" dirty="0">
                <a:solidFill>
                  <a:srgbClr val="333399"/>
                </a:solidFill>
                <a:latin typeface="Times New Roman"/>
                <a:cs typeface="Times New Roman"/>
              </a:rPr>
              <a:t> </a:t>
            </a:r>
            <a:r>
              <a:rPr sz="2000" b="1" spc="-5" dirty="0">
                <a:solidFill>
                  <a:srgbClr val="333399"/>
                </a:solidFill>
                <a:latin typeface="Times New Roman"/>
                <a:cs typeface="Times New Roman"/>
              </a:rPr>
              <a:t>per</a:t>
            </a:r>
            <a:r>
              <a:rPr sz="2000" b="1" spc="-35" dirty="0">
                <a:solidFill>
                  <a:srgbClr val="333399"/>
                </a:solidFill>
                <a:latin typeface="Times New Roman"/>
                <a:cs typeface="Times New Roman"/>
              </a:rPr>
              <a:t> </a:t>
            </a:r>
            <a:r>
              <a:rPr sz="2000" b="1" spc="-10" dirty="0">
                <a:solidFill>
                  <a:srgbClr val="333399"/>
                </a:solidFill>
                <a:latin typeface="Times New Roman"/>
                <a:cs typeface="Times New Roman"/>
              </a:rPr>
              <a:t>garantire</a:t>
            </a:r>
            <a:r>
              <a:rPr sz="2000" b="1" spc="5" dirty="0">
                <a:solidFill>
                  <a:srgbClr val="333399"/>
                </a:solidFill>
                <a:latin typeface="Times New Roman"/>
                <a:cs typeface="Times New Roman"/>
              </a:rPr>
              <a:t> </a:t>
            </a:r>
            <a:r>
              <a:rPr sz="2000" b="1" spc="-5" dirty="0">
                <a:solidFill>
                  <a:srgbClr val="333399"/>
                </a:solidFill>
                <a:latin typeface="Times New Roman"/>
                <a:cs typeface="Times New Roman"/>
              </a:rPr>
              <a:t>la </a:t>
            </a:r>
            <a:r>
              <a:rPr sz="2000" b="1" dirty="0">
                <a:solidFill>
                  <a:srgbClr val="333399"/>
                </a:solidFill>
                <a:latin typeface="Times New Roman"/>
                <a:cs typeface="Times New Roman"/>
              </a:rPr>
              <a:t> </a:t>
            </a:r>
            <a:r>
              <a:rPr sz="2000" b="1" spc="-5" dirty="0">
                <a:solidFill>
                  <a:srgbClr val="333399"/>
                </a:solidFill>
                <a:latin typeface="Times New Roman"/>
                <a:cs typeface="Times New Roman"/>
              </a:rPr>
              <a:t>pervietà</a:t>
            </a:r>
            <a:r>
              <a:rPr sz="2000" b="1" spc="5" dirty="0">
                <a:solidFill>
                  <a:srgbClr val="333399"/>
                </a:solidFill>
                <a:latin typeface="Times New Roman"/>
                <a:cs typeface="Times New Roman"/>
              </a:rPr>
              <a:t> </a:t>
            </a:r>
            <a:r>
              <a:rPr sz="2000" b="1" spc="-5" dirty="0">
                <a:solidFill>
                  <a:srgbClr val="333399"/>
                </a:solidFill>
                <a:latin typeface="Times New Roman"/>
                <a:cs typeface="Times New Roman"/>
              </a:rPr>
              <a:t>delle</a:t>
            </a:r>
            <a:r>
              <a:rPr sz="2000" b="1" dirty="0">
                <a:solidFill>
                  <a:srgbClr val="333399"/>
                </a:solidFill>
                <a:latin typeface="Times New Roman"/>
                <a:cs typeface="Times New Roman"/>
              </a:rPr>
              <a:t> </a:t>
            </a:r>
            <a:r>
              <a:rPr sz="2000" b="1" spc="-5" dirty="0">
                <a:solidFill>
                  <a:srgbClr val="333399"/>
                </a:solidFill>
                <a:latin typeface="Times New Roman"/>
                <a:cs typeface="Times New Roman"/>
              </a:rPr>
              <a:t>vie</a:t>
            </a:r>
            <a:r>
              <a:rPr sz="2000" b="1" dirty="0">
                <a:solidFill>
                  <a:srgbClr val="333399"/>
                </a:solidFill>
                <a:latin typeface="Times New Roman"/>
                <a:cs typeface="Times New Roman"/>
              </a:rPr>
              <a:t> </a:t>
            </a:r>
            <a:r>
              <a:rPr sz="2000" b="1" spc="-10" dirty="0">
                <a:solidFill>
                  <a:srgbClr val="333399"/>
                </a:solidFill>
                <a:latin typeface="Times New Roman"/>
                <a:cs typeface="Times New Roman"/>
              </a:rPr>
              <a:t>aeree</a:t>
            </a:r>
            <a:r>
              <a:rPr sz="2000" b="1" dirty="0">
                <a:solidFill>
                  <a:srgbClr val="333399"/>
                </a:solidFill>
                <a:latin typeface="Times New Roman"/>
                <a:cs typeface="Times New Roman"/>
              </a:rPr>
              <a:t> </a:t>
            </a:r>
            <a:r>
              <a:rPr sz="2000" b="1" spc="-5" dirty="0">
                <a:solidFill>
                  <a:srgbClr val="333399"/>
                </a:solidFill>
                <a:latin typeface="Times New Roman"/>
                <a:cs typeface="Times New Roman"/>
              </a:rPr>
              <a:t>ed</a:t>
            </a:r>
            <a:r>
              <a:rPr sz="2000" b="1" spc="5" dirty="0">
                <a:solidFill>
                  <a:srgbClr val="333399"/>
                </a:solidFill>
                <a:latin typeface="Times New Roman"/>
                <a:cs typeface="Times New Roman"/>
              </a:rPr>
              <a:t> </a:t>
            </a:r>
            <a:r>
              <a:rPr sz="2000" b="1" spc="-10" dirty="0">
                <a:solidFill>
                  <a:srgbClr val="333399"/>
                </a:solidFill>
                <a:latin typeface="Times New Roman"/>
                <a:cs typeface="Times New Roman"/>
              </a:rPr>
              <a:t>evitare</a:t>
            </a:r>
            <a:r>
              <a:rPr sz="2000" b="1" dirty="0">
                <a:solidFill>
                  <a:srgbClr val="333399"/>
                </a:solidFill>
                <a:latin typeface="Times New Roman"/>
                <a:cs typeface="Times New Roman"/>
              </a:rPr>
              <a:t> </a:t>
            </a:r>
            <a:r>
              <a:rPr sz="2000" b="1" spc="-5" dirty="0">
                <a:solidFill>
                  <a:srgbClr val="333399"/>
                </a:solidFill>
                <a:latin typeface="Times New Roman"/>
                <a:cs typeface="Times New Roman"/>
              </a:rPr>
              <a:t>l’inalazione</a:t>
            </a:r>
            <a:r>
              <a:rPr sz="2000" b="1" dirty="0">
                <a:solidFill>
                  <a:srgbClr val="333399"/>
                </a:solidFill>
                <a:latin typeface="Times New Roman"/>
                <a:cs typeface="Times New Roman"/>
              </a:rPr>
              <a:t> di </a:t>
            </a:r>
            <a:r>
              <a:rPr sz="2000" b="1" spc="-5" dirty="0">
                <a:solidFill>
                  <a:srgbClr val="333399"/>
                </a:solidFill>
                <a:latin typeface="Times New Roman"/>
                <a:cs typeface="Times New Roman"/>
              </a:rPr>
              <a:t>materiale</a:t>
            </a:r>
            <a:r>
              <a:rPr sz="2000" b="1" dirty="0">
                <a:solidFill>
                  <a:srgbClr val="333399"/>
                </a:solidFill>
                <a:latin typeface="Times New Roman"/>
                <a:cs typeface="Times New Roman"/>
              </a:rPr>
              <a:t> </a:t>
            </a:r>
            <a:r>
              <a:rPr sz="2000" b="1" spc="-5" dirty="0">
                <a:solidFill>
                  <a:srgbClr val="333399"/>
                </a:solidFill>
                <a:latin typeface="Times New Roman"/>
                <a:cs typeface="Times New Roman"/>
              </a:rPr>
              <a:t>gastrico</a:t>
            </a:r>
            <a:r>
              <a:rPr sz="2000" b="1" spc="5" dirty="0">
                <a:solidFill>
                  <a:srgbClr val="333399"/>
                </a:solidFill>
                <a:latin typeface="Times New Roman"/>
                <a:cs typeface="Times New Roman"/>
              </a:rPr>
              <a:t> </a:t>
            </a:r>
            <a:r>
              <a:rPr sz="2000" b="1" spc="-5" dirty="0">
                <a:solidFill>
                  <a:srgbClr val="333399"/>
                </a:solidFill>
                <a:latin typeface="Times New Roman"/>
                <a:cs typeface="Times New Roman"/>
              </a:rPr>
              <a:t>in</a:t>
            </a:r>
            <a:r>
              <a:rPr sz="2000" b="1" spc="10" dirty="0">
                <a:solidFill>
                  <a:srgbClr val="333399"/>
                </a:solidFill>
                <a:latin typeface="Times New Roman"/>
                <a:cs typeface="Times New Roman"/>
              </a:rPr>
              <a:t> </a:t>
            </a:r>
            <a:r>
              <a:rPr sz="2000" b="1" spc="-5" dirty="0">
                <a:solidFill>
                  <a:srgbClr val="333399"/>
                </a:solidFill>
                <a:latin typeface="Times New Roman"/>
                <a:cs typeface="Times New Roman"/>
              </a:rPr>
              <a:t>caso</a:t>
            </a:r>
            <a:r>
              <a:rPr sz="2000" b="1" spc="5" dirty="0">
                <a:solidFill>
                  <a:srgbClr val="333399"/>
                </a:solidFill>
                <a:latin typeface="Times New Roman"/>
                <a:cs typeface="Times New Roman"/>
              </a:rPr>
              <a:t> </a:t>
            </a:r>
            <a:r>
              <a:rPr sz="2000" b="1" dirty="0">
                <a:solidFill>
                  <a:srgbClr val="333399"/>
                </a:solidFill>
                <a:latin typeface="Times New Roman"/>
                <a:cs typeface="Times New Roman"/>
              </a:rPr>
              <a:t>di </a:t>
            </a:r>
            <a:r>
              <a:rPr sz="2000" b="1" spc="-484" dirty="0">
                <a:solidFill>
                  <a:srgbClr val="333399"/>
                </a:solidFill>
                <a:latin typeface="Times New Roman"/>
                <a:cs typeface="Times New Roman"/>
              </a:rPr>
              <a:t> </a:t>
            </a:r>
            <a:r>
              <a:rPr sz="2000" b="1" spc="-5" dirty="0">
                <a:solidFill>
                  <a:srgbClr val="333399"/>
                </a:solidFill>
                <a:latin typeface="Times New Roman"/>
                <a:cs typeface="Times New Roman"/>
              </a:rPr>
              <a:t>vomito.</a:t>
            </a:r>
            <a:endParaRPr sz="2000">
              <a:latin typeface="Times New Roman"/>
              <a:cs typeface="Times New Roman"/>
            </a:endParaRPr>
          </a:p>
          <a:p>
            <a:pPr marL="12700">
              <a:lnSpc>
                <a:spcPct val="100000"/>
              </a:lnSpc>
              <a:spcBef>
                <a:spcPts val="455"/>
              </a:spcBef>
            </a:pPr>
            <a:r>
              <a:rPr sz="2000" b="1" spc="-10" dirty="0">
                <a:solidFill>
                  <a:srgbClr val="333399"/>
                </a:solidFill>
                <a:latin typeface="Times New Roman"/>
                <a:cs typeface="Times New Roman"/>
              </a:rPr>
              <a:t>Controllare</a:t>
            </a:r>
            <a:r>
              <a:rPr sz="2000" b="1" spc="-15" dirty="0">
                <a:solidFill>
                  <a:srgbClr val="333399"/>
                </a:solidFill>
                <a:latin typeface="Times New Roman"/>
                <a:cs typeface="Times New Roman"/>
              </a:rPr>
              <a:t> </a:t>
            </a:r>
            <a:r>
              <a:rPr sz="2000" b="1" spc="-5" dirty="0">
                <a:solidFill>
                  <a:srgbClr val="333399"/>
                </a:solidFill>
                <a:latin typeface="Times New Roman"/>
                <a:cs typeface="Times New Roman"/>
              </a:rPr>
              <a:t>frequentemente</a:t>
            </a:r>
            <a:r>
              <a:rPr sz="2000" b="1" spc="-15" dirty="0">
                <a:solidFill>
                  <a:srgbClr val="333399"/>
                </a:solidFill>
                <a:latin typeface="Times New Roman"/>
                <a:cs typeface="Times New Roman"/>
              </a:rPr>
              <a:t> </a:t>
            </a:r>
            <a:r>
              <a:rPr sz="2000" b="1" spc="-5" dirty="0">
                <a:solidFill>
                  <a:srgbClr val="333399"/>
                </a:solidFill>
                <a:latin typeface="Times New Roman"/>
                <a:cs typeface="Times New Roman"/>
              </a:rPr>
              <a:t>l’attività respiratoria.</a:t>
            </a:r>
            <a:endParaRPr sz="2000">
              <a:latin typeface="Times New Roman"/>
              <a:cs typeface="Times New Roman"/>
            </a:endParaRPr>
          </a:p>
        </p:txBody>
      </p:sp>
      <p:grpSp>
        <p:nvGrpSpPr>
          <p:cNvPr id="5" name="object 5"/>
          <p:cNvGrpSpPr/>
          <p:nvPr/>
        </p:nvGrpSpPr>
        <p:grpSpPr>
          <a:xfrm>
            <a:off x="1111250" y="4505325"/>
            <a:ext cx="6921500" cy="1089025"/>
            <a:chOff x="1111250" y="4505325"/>
            <a:chExt cx="6921500" cy="1089025"/>
          </a:xfrm>
        </p:grpSpPr>
        <p:sp>
          <p:nvSpPr>
            <p:cNvPr id="6" name="object 6"/>
            <p:cNvSpPr/>
            <p:nvPr/>
          </p:nvSpPr>
          <p:spPr>
            <a:xfrm>
              <a:off x="1116012" y="4510087"/>
              <a:ext cx="6911975" cy="1079500"/>
            </a:xfrm>
            <a:custGeom>
              <a:avLst/>
              <a:gdLst/>
              <a:ahLst/>
              <a:cxnLst/>
              <a:rect l="l" t="t" r="r" b="b"/>
              <a:pathLst>
                <a:path w="6911975" h="1079500">
                  <a:moveTo>
                    <a:pt x="6732057" y="0"/>
                  </a:moveTo>
                  <a:lnTo>
                    <a:pt x="179917" y="0"/>
                  </a:lnTo>
                  <a:lnTo>
                    <a:pt x="132087" y="6426"/>
                  </a:lnTo>
                  <a:lnTo>
                    <a:pt x="89109" y="24563"/>
                  </a:lnTo>
                  <a:lnTo>
                    <a:pt x="52696" y="52696"/>
                  </a:lnTo>
                  <a:lnTo>
                    <a:pt x="24563" y="89109"/>
                  </a:lnTo>
                  <a:lnTo>
                    <a:pt x="6426" y="132087"/>
                  </a:lnTo>
                  <a:lnTo>
                    <a:pt x="0" y="179917"/>
                  </a:lnTo>
                  <a:lnTo>
                    <a:pt x="0" y="899582"/>
                  </a:lnTo>
                  <a:lnTo>
                    <a:pt x="6426" y="947412"/>
                  </a:lnTo>
                  <a:lnTo>
                    <a:pt x="24563" y="990390"/>
                  </a:lnTo>
                  <a:lnTo>
                    <a:pt x="52696" y="1026803"/>
                  </a:lnTo>
                  <a:lnTo>
                    <a:pt x="89109" y="1054936"/>
                  </a:lnTo>
                  <a:lnTo>
                    <a:pt x="132087" y="1073073"/>
                  </a:lnTo>
                  <a:lnTo>
                    <a:pt x="179917" y="1079500"/>
                  </a:lnTo>
                  <a:lnTo>
                    <a:pt x="6732057" y="1079500"/>
                  </a:lnTo>
                  <a:lnTo>
                    <a:pt x="6779887" y="1073073"/>
                  </a:lnTo>
                  <a:lnTo>
                    <a:pt x="6822865" y="1054936"/>
                  </a:lnTo>
                  <a:lnTo>
                    <a:pt x="6859278" y="1026803"/>
                  </a:lnTo>
                  <a:lnTo>
                    <a:pt x="6887411" y="990390"/>
                  </a:lnTo>
                  <a:lnTo>
                    <a:pt x="6905548" y="947412"/>
                  </a:lnTo>
                  <a:lnTo>
                    <a:pt x="6911975" y="899582"/>
                  </a:lnTo>
                  <a:lnTo>
                    <a:pt x="6911975" y="179917"/>
                  </a:lnTo>
                  <a:lnTo>
                    <a:pt x="6905548" y="132087"/>
                  </a:lnTo>
                  <a:lnTo>
                    <a:pt x="6887411" y="89109"/>
                  </a:lnTo>
                  <a:lnTo>
                    <a:pt x="6859278" y="52696"/>
                  </a:lnTo>
                  <a:lnTo>
                    <a:pt x="6822865" y="24563"/>
                  </a:lnTo>
                  <a:lnTo>
                    <a:pt x="6779887" y="6426"/>
                  </a:lnTo>
                  <a:lnTo>
                    <a:pt x="6732057" y="0"/>
                  </a:lnTo>
                  <a:close/>
                </a:path>
              </a:pathLst>
            </a:custGeom>
            <a:solidFill>
              <a:srgbClr val="99CCFF"/>
            </a:solidFill>
          </p:spPr>
          <p:txBody>
            <a:bodyPr wrap="square" lIns="0" tIns="0" rIns="0" bIns="0" rtlCol="0"/>
            <a:lstStyle/>
            <a:p>
              <a:endParaRPr/>
            </a:p>
          </p:txBody>
        </p:sp>
        <p:sp>
          <p:nvSpPr>
            <p:cNvPr id="7" name="object 7"/>
            <p:cNvSpPr/>
            <p:nvPr/>
          </p:nvSpPr>
          <p:spPr>
            <a:xfrm>
              <a:off x="1116012" y="4510087"/>
              <a:ext cx="6911975" cy="1079500"/>
            </a:xfrm>
            <a:custGeom>
              <a:avLst/>
              <a:gdLst/>
              <a:ahLst/>
              <a:cxnLst/>
              <a:rect l="l" t="t" r="r" b="b"/>
              <a:pathLst>
                <a:path w="6911975" h="1079500">
                  <a:moveTo>
                    <a:pt x="179916" y="0"/>
                  </a:moveTo>
                  <a:lnTo>
                    <a:pt x="6732057" y="0"/>
                  </a:lnTo>
                  <a:lnTo>
                    <a:pt x="6779887" y="6426"/>
                  </a:lnTo>
                  <a:lnTo>
                    <a:pt x="6822865" y="24563"/>
                  </a:lnTo>
                  <a:lnTo>
                    <a:pt x="6859278" y="52696"/>
                  </a:lnTo>
                  <a:lnTo>
                    <a:pt x="6887411" y="89109"/>
                  </a:lnTo>
                  <a:lnTo>
                    <a:pt x="6905548" y="132087"/>
                  </a:lnTo>
                  <a:lnTo>
                    <a:pt x="6911975" y="179916"/>
                  </a:lnTo>
                  <a:lnTo>
                    <a:pt x="6911975" y="899583"/>
                  </a:lnTo>
                  <a:lnTo>
                    <a:pt x="6905548" y="947412"/>
                  </a:lnTo>
                  <a:lnTo>
                    <a:pt x="6887411" y="990390"/>
                  </a:lnTo>
                  <a:lnTo>
                    <a:pt x="6859278" y="1026803"/>
                  </a:lnTo>
                  <a:lnTo>
                    <a:pt x="6822865" y="1054936"/>
                  </a:lnTo>
                  <a:lnTo>
                    <a:pt x="6779887" y="1073073"/>
                  </a:lnTo>
                  <a:lnTo>
                    <a:pt x="6732057" y="1079500"/>
                  </a:lnTo>
                  <a:lnTo>
                    <a:pt x="179916" y="1079500"/>
                  </a:lnTo>
                  <a:lnTo>
                    <a:pt x="132087" y="1073073"/>
                  </a:lnTo>
                  <a:lnTo>
                    <a:pt x="89109" y="1054936"/>
                  </a:lnTo>
                  <a:lnTo>
                    <a:pt x="52696" y="1026803"/>
                  </a:lnTo>
                  <a:lnTo>
                    <a:pt x="24563" y="990390"/>
                  </a:lnTo>
                  <a:lnTo>
                    <a:pt x="6426" y="947412"/>
                  </a:lnTo>
                  <a:lnTo>
                    <a:pt x="0" y="899583"/>
                  </a:lnTo>
                  <a:lnTo>
                    <a:pt x="0" y="179916"/>
                  </a:lnTo>
                  <a:lnTo>
                    <a:pt x="6426" y="132087"/>
                  </a:lnTo>
                  <a:lnTo>
                    <a:pt x="24563" y="89109"/>
                  </a:lnTo>
                  <a:lnTo>
                    <a:pt x="52696" y="52696"/>
                  </a:lnTo>
                  <a:lnTo>
                    <a:pt x="89109" y="24563"/>
                  </a:lnTo>
                  <a:lnTo>
                    <a:pt x="132087" y="6426"/>
                  </a:lnTo>
                  <a:lnTo>
                    <a:pt x="179916" y="0"/>
                  </a:lnTo>
                  <a:close/>
                </a:path>
              </a:pathLst>
            </a:custGeom>
            <a:ln w="9525">
              <a:solidFill>
                <a:srgbClr val="000000"/>
              </a:solidFill>
            </a:ln>
          </p:spPr>
          <p:txBody>
            <a:bodyPr wrap="square" lIns="0" tIns="0" rIns="0" bIns="0" rtlCol="0"/>
            <a:lstStyle/>
            <a:p>
              <a:endParaRPr/>
            </a:p>
          </p:txBody>
        </p:sp>
      </p:grpSp>
      <p:sp>
        <p:nvSpPr>
          <p:cNvPr id="8" name="object 8"/>
          <p:cNvSpPr txBox="1"/>
          <p:nvPr/>
        </p:nvSpPr>
        <p:spPr>
          <a:xfrm>
            <a:off x="1285875" y="4620343"/>
            <a:ext cx="6463665" cy="690880"/>
          </a:xfrm>
          <a:prstGeom prst="rect">
            <a:avLst/>
          </a:prstGeom>
        </p:spPr>
        <p:txBody>
          <a:bodyPr vert="horz" wrap="square" lIns="0" tIns="27939" rIns="0" bIns="0" rtlCol="0">
            <a:spAutoFit/>
          </a:bodyPr>
          <a:lstStyle/>
          <a:p>
            <a:pPr marL="12700" marR="5080">
              <a:lnSpc>
                <a:spcPts val="2600"/>
              </a:lnSpc>
              <a:spcBef>
                <a:spcPts val="219"/>
              </a:spcBef>
            </a:pPr>
            <a:r>
              <a:rPr sz="2200" i="1" spc="-5" dirty="0">
                <a:latin typeface="Times New Roman"/>
                <a:cs typeface="Times New Roman"/>
              </a:rPr>
              <a:t>Eventualmente,</a:t>
            </a:r>
            <a:r>
              <a:rPr sz="2200" i="1" dirty="0">
                <a:latin typeface="Times New Roman"/>
                <a:cs typeface="Times New Roman"/>
              </a:rPr>
              <a:t> dopo 30 </a:t>
            </a:r>
            <a:r>
              <a:rPr sz="2200" i="1" spc="-5" dirty="0">
                <a:latin typeface="Times New Roman"/>
                <a:cs typeface="Times New Roman"/>
              </a:rPr>
              <a:t>minuti </a:t>
            </a:r>
            <a:r>
              <a:rPr sz="2200" i="1" spc="-15" dirty="0">
                <a:latin typeface="Times New Roman"/>
                <a:cs typeface="Times New Roman"/>
              </a:rPr>
              <a:t>girare</a:t>
            </a:r>
            <a:r>
              <a:rPr sz="2200" i="1" spc="-5" dirty="0">
                <a:latin typeface="Times New Roman"/>
                <a:cs typeface="Times New Roman"/>
              </a:rPr>
              <a:t> </a:t>
            </a:r>
            <a:r>
              <a:rPr sz="2200" i="1" dirty="0">
                <a:latin typeface="Times New Roman"/>
                <a:cs typeface="Times New Roman"/>
              </a:rPr>
              <a:t>sul</a:t>
            </a:r>
            <a:r>
              <a:rPr sz="2200" i="1" spc="-5" dirty="0">
                <a:latin typeface="Times New Roman"/>
                <a:cs typeface="Times New Roman"/>
              </a:rPr>
              <a:t> fianco</a:t>
            </a:r>
            <a:r>
              <a:rPr sz="2200" i="1" dirty="0">
                <a:latin typeface="Times New Roman"/>
                <a:cs typeface="Times New Roman"/>
              </a:rPr>
              <a:t> </a:t>
            </a:r>
            <a:r>
              <a:rPr sz="2200" i="1" spc="-5" dirty="0">
                <a:latin typeface="Times New Roman"/>
                <a:cs typeface="Times New Roman"/>
              </a:rPr>
              <a:t>opposto, </a:t>
            </a:r>
            <a:r>
              <a:rPr sz="2200" i="1" spc="-535" dirty="0">
                <a:latin typeface="Times New Roman"/>
                <a:cs typeface="Times New Roman"/>
              </a:rPr>
              <a:t> </a:t>
            </a:r>
            <a:r>
              <a:rPr sz="2200" i="1" spc="-5" dirty="0">
                <a:latin typeface="Times New Roman"/>
                <a:cs typeface="Times New Roman"/>
              </a:rPr>
              <a:t>per</a:t>
            </a:r>
            <a:r>
              <a:rPr sz="2200" i="1" dirty="0">
                <a:latin typeface="Times New Roman"/>
                <a:cs typeface="Times New Roman"/>
              </a:rPr>
              <a:t> </a:t>
            </a:r>
            <a:r>
              <a:rPr sz="2200" i="1" spc="-15" dirty="0">
                <a:latin typeface="Times New Roman"/>
                <a:cs typeface="Times New Roman"/>
              </a:rPr>
              <a:t>evitare</a:t>
            </a:r>
            <a:r>
              <a:rPr sz="2200" i="1" spc="-5" dirty="0">
                <a:latin typeface="Times New Roman"/>
                <a:cs typeface="Times New Roman"/>
              </a:rPr>
              <a:t> lesioni alla</a:t>
            </a:r>
            <a:r>
              <a:rPr sz="2200" i="1" dirty="0">
                <a:latin typeface="Times New Roman"/>
                <a:cs typeface="Times New Roman"/>
              </a:rPr>
              <a:t> </a:t>
            </a:r>
            <a:r>
              <a:rPr sz="2200" i="1" spc="-5" dirty="0">
                <a:latin typeface="Times New Roman"/>
                <a:cs typeface="Times New Roman"/>
              </a:rPr>
              <a:t>cute nei</a:t>
            </a:r>
            <a:r>
              <a:rPr sz="2200" i="1" dirty="0">
                <a:latin typeface="Times New Roman"/>
                <a:cs typeface="Times New Roman"/>
              </a:rPr>
              <a:t> </a:t>
            </a:r>
            <a:r>
              <a:rPr sz="2200" i="1" spc="-5" dirty="0">
                <a:latin typeface="Times New Roman"/>
                <a:cs typeface="Times New Roman"/>
              </a:rPr>
              <a:t>punti </a:t>
            </a:r>
            <a:r>
              <a:rPr sz="2200" i="1" dirty="0">
                <a:latin typeface="Times New Roman"/>
                <a:cs typeface="Times New Roman"/>
              </a:rPr>
              <a:t>di</a:t>
            </a:r>
            <a:r>
              <a:rPr sz="2200" i="1" spc="-5" dirty="0">
                <a:latin typeface="Times New Roman"/>
                <a:cs typeface="Times New Roman"/>
              </a:rPr>
              <a:t> appoggio.</a:t>
            </a:r>
            <a:endParaRPr sz="2200">
              <a:latin typeface="Times New Roman"/>
              <a:cs typeface="Times New Roman"/>
            </a:endParaRP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27245" y="-381000"/>
            <a:ext cx="10271245" cy="1217315"/>
          </a:xfrm>
          <a:prstGeom prst="rect">
            <a:avLst/>
          </a:prstGeom>
        </p:spPr>
        <p:txBody>
          <a:bodyPr vert="horz" wrap="square" lIns="0" tIns="672142" rIns="0" bIns="0" rtlCol="0">
            <a:spAutoFit/>
          </a:bodyPr>
          <a:lstStyle/>
          <a:p>
            <a:pPr marL="3000375" marR="5080" indent="-1494790" algn="ctr">
              <a:lnSpc>
                <a:spcPts val="4200"/>
              </a:lnSpc>
              <a:spcBef>
                <a:spcPts val="320"/>
              </a:spcBef>
            </a:pPr>
            <a:r>
              <a:rPr lang="it-IT" sz="3600" b="1" spc="-5" dirty="0">
                <a:solidFill>
                  <a:srgbClr val="FF0000"/>
                </a:solidFill>
                <a:latin typeface="Arial"/>
                <a:cs typeface="Arial"/>
              </a:rPr>
              <a:t>P</a:t>
            </a:r>
            <a:r>
              <a:rPr sz="3600" b="1" spc="-5" dirty="0">
                <a:solidFill>
                  <a:srgbClr val="FF0000"/>
                </a:solidFill>
                <a:latin typeface="Arial"/>
                <a:cs typeface="Arial"/>
              </a:rPr>
              <a:t>OSIZIONE</a:t>
            </a:r>
            <a:r>
              <a:rPr sz="3600" b="1" spc="-25" dirty="0">
                <a:solidFill>
                  <a:srgbClr val="FF0000"/>
                </a:solidFill>
                <a:latin typeface="Arial"/>
                <a:cs typeface="Arial"/>
              </a:rPr>
              <a:t> </a:t>
            </a:r>
            <a:r>
              <a:rPr sz="3600" b="1" spc="-40" dirty="0">
                <a:solidFill>
                  <a:srgbClr val="FF0000"/>
                </a:solidFill>
                <a:latin typeface="Arial"/>
                <a:cs typeface="Arial"/>
              </a:rPr>
              <a:t>LATERALE</a:t>
            </a:r>
            <a:r>
              <a:rPr sz="3600" b="1" spc="-20" dirty="0">
                <a:solidFill>
                  <a:srgbClr val="FF0000"/>
                </a:solidFill>
                <a:latin typeface="Arial"/>
                <a:cs typeface="Arial"/>
              </a:rPr>
              <a:t> </a:t>
            </a:r>
            <a:r>
              <a:rPr sz="3600" b="1" dirty="0">
                <a:solidFill>
                  <a:srgbClr val="FF0000"/>
                </a:solidFill>
                <a:latin typeface="Arial"/>
                <a:cs typeface="Arial"/>
              </a:rPr>
              <a:t>DI </a:t>
            </a:r>
            <a:r>
              <a:rPr sz="3600" b="1" spc="-985" dirty="0">
                <a:solidFill>
                  <a:srgbClr val="FF0000"/>
                </a:solidFill>
                <a:latin typeface="Arial"/>
                <a:cs typeface="Arial"/>
              </a:rPr>
              <a:t> </a:t>
            </a:r>
            <a:r>
              <a:rPr sz="3600" b="1" spc="-5" dirty="0">
                <a:solidFill>
                  <a:srgbClr val="FF0000"/>
                </a:solidFill>
                <a:latin typeface="Arial"/>
                <a:cs typeface="Arial"/>
              </a:rPr>
              <a:t>SICUREZZA</a:t>
            </a:r>
            <a:endParaRPr sz="3600" dirty="0">
              <a:latin typeface="Arial"/>
              <a:cs typeface="Arial"/>
            </a:endParaRPr>
          </a:p>
        </p:txBody>
      </p:sp>
      <p:sp>
        <p:nvSpPr>
          <p:cNvPr id="3" name="object 3"/>
          <p:cNvSpPr txBox="1"/>
          <p:nvPr/>
        </p:nvSpPr>
        <p:spPr>
          <a:xfrm>
            <a:off x="286067" y="1179108"/>
            <a:ext cx="8571865" cy="4671695"/>
          </a:xfrm>
          <a:prstGeom prst="rect">
            <a:avLst/>
          </a:prstGeom>
        </p:spPr>
        <p:txBody>
          <a:bodyPr vert="horz" wrap="square" lIns="0" tIns="88900" rIns="0" bIns="0" rtlCol="0">
            <a:spAutoFit/>
          </a:bodyPr>
          <a:lstStyle/>
          <a:p>
            <a:pPr marL="355600" marR="737235" indent="-342900" algn="just">
              <a:lnSpc>
                <a:spcPts val="2500"/>
              </a:lnSpc>
              <a:spcBef>
                <a:spcPts val="700"/>
              </a:spcBef>
              <a:buChar char="•"/>
              <a:tabLst>
                <a:tab pos="355600" algn="l"/>
              </a:tabLst>
            </a:pPr>
            <a:r>
              <a:rPr sz="2600" spc="-5" dirty="0">
                <a:solidFill>
                  <a:srgbClr val="002F8C"/>
                </a:solidFill>
                <a:latin typeface="Arial MT"/>
                <a:cs typeface="Arial MT"/>
              </a:rPr>
              <a:t>Inginocchiati </a:t>
            </a:r>
            <a:r>
              <a:rPr sz="2600" dirty="0">
                <a:solidFill>
                  <a:srgbClr val="002F8C"/>
                </a:solidFill>
                <a:latin typeface="Arial MT"/>
                <a:cs typeface="Arial MT"/>
              </a:rPr>
              <a:t>a </a:t>
            </a:r>
            <a:r>
              <a:rPr sz="2600" spc="-5" dirty="0">
                <a:solidFill>
                  <a:srgbClr val="002F8C"/>
                </a:solidFill>
                <a:latin typeface="Arial MT"/>
                <a:cs typeface="Arial MT"/>
              </a:rPr>
              <a:t>lato </a:t>
            </a:r>
            <a:r>
              <a:rPr sz="2600" dirty="0">
                <a:solidFill>
                  <a:srgbClr val="002F8C"/>
                </a:solidFill>
                <a:latin typeface="Arial MT"/>
                <a:cs typeface="Arial MT"/>
              </a:rPr>
              <a:t>della </a:t>
            </a:r>
            <a:r>
              <a:rPr sz="2600" spc="-5" dirty="0">
                <a:solidFill>
                  <a:srgbClr val="002F8C"/>
                </a:solidFill>
                <a:latin typeface="Arial MT"/>
                <a:cs typeface="Arial MT"/>
              </a:rPr>
              <a:t>vittima </a:t>
            </a:r>
            <a:r>
              <a:rPr sz="2600" dirty="0">
                <a:solidFill>
                  <a:srgbClr val="002F8C"/>
                </a:solidFill>
                <a:latin typeface="Arial MT"/>
                <a:cs typeface="Arial MT"/>
              </a:rPr>
              <a:t>ed, </a:t>
            </a:r>
            <a:r>
              <a:rPr sz="2600" spc="-5" dirty="0">
                <a:solidFill>
                  <a:srgbClr val="002F8C"/>
                </a:solidFill>
                <a:latin typeface="Arial MT"/>
                <a:cs typeface="Arial MT"/>
              </a:rPr>
              <a:t>eventualmente, </a:t>
            </a:r>
            <a:r>
              <a:rPr sz="2600" spc="-710" dirty="0">
                <a:solidFill>
                  <a:srgbClr val="002F8C"/>
                </a:solidFill>
                <a:latin typeface="Arial MT"/>
                <a:cs typeface="Arial MT"/>
              </a:rPr>
              <a:t> </a:t>
            </a:r>
            <a:r>
              <a:rPr sz="2600" spc="-5" dirty="0">
                <a:solidFill>
                  <a:srgbClr val="002F8C"/>
                </a:solidFill>
                <a:latin typeface="Arial MT"/>
                <a:cs typeface="Arial MT"/>
              </a:rPr>
              <a:t>toglile </a:t>
            </a:r>
            <a:r>
              <a:rPr sz="2600" dirty="0">
                <a:solidFill>
                  <a:srgbClr val="002F8C"/>
                </a:solidFill>
                <a:latin typeface="Arial MT"/>
                <a:cs typeface="Arial MT"/>
              </a:rPr>
              <a:t>gli occhiali;</a:t>
            </a:r>
            <a:endParaRPr sz="2600" dirty="0">
              <a:latin typeface="Arial MT"/>
              <a:cs typeface="Arial MT"/>
            </a:endParaRPr>
          </a:p>
          <a:p>
            <a:pPr marL="355600" indent="-342900" algn="just">
              <a:lnSpc>
                <a:spcPct val="100000"/>
              </a:lnSpc>
              <a:spcBef>
                <a:spcPts val="95"/>
              </a:spcBef>
              <a:buChar char="•"/>
              <a:tabLst>
                <a:tab pos="355600" algn="l"/>
              </a:tabLst>
            </a:pPr>
            <a:r>
              <a:rPr sz="2600" spc="-5" dirty="0">
                <a:solidFill>
                  <a:srgbClr val="002F8C"/>
                </a:solidFill>
                <a:latin typeface="Arial MT"/>
                <a:cs typeface="Arial MT"/>
              </a:rPr>
              <a:t>Ruota</a:t>
            </a:r>
            <a:r>
              <a:rPr sz="2600" spc="-10" dirty="0">
                <a:solidFill>
                  <a:srgbClr val="002F8C"/>
                </a:solidFill>
                <a:latin typeface="Arial MT"/>
                <a:cs typeface="Arial MT"/>
              </a:rPr>
              <a:t> </a:t>
            </a:r>
            <a:r>
              <a:rPr sz="2600" dirty="0">
                <a:solidFill>
                  <a:srgbClr val="002F8C"/>
                </a:solidFill>
                <a:latin typeface="Arial MT"/>
                <a:cs typeface="Arial MT"/>
              </a:rPr>
              <a:t>la</a:t>
            </a:r>
            <a:r>
              <a:rPr sz="2600" spc="-10" dirty="0">
                <a:solidFill>
                  <a:srgbClr val="002F8C"/>
                </a:solidFill>
                <a:latin typeface="Arial MT"/>
                <a:cs typeface="Arial MT"/>
              </a:rPr>
              <a:t> </a:t>
            </a:r>
            <a:r>
              <a:rPr sz="2600" dirty="0">
                <a:solidFill>
                  <a:srgbClr val="002F8C"/>
                </a:solidFill>
                <a:latin typeface="Arial MT"/>
                <a:cs typeface="Arial MT"/>
              </a:rPr>
              <a:t>sua</a:t>
            </a:r>
            <a:r>
              <a:rPr sz="2600" spc="-5" dirty="0">
                <a:solidFill>
                  <a:srgbClr val="002F8C"/>
                </a:solidFill>
                <a:latin typeface="Arial MT"/>
                <a:cs typeface="Arial MT"/>
              </a:rPr>
              <a:t> testa</a:t>
            </a:r>
            <a:r>
              <a:rPr sz="2600" spc="-10" dirty="0">
                <a:solidFill>
                  <a:srgbClr val="002F8C"/>
                </a:solidFill>
                <a:latin typeface="Arial MT"/>
                <a:cs typeface="Arial MT"/>
              </a:rPr>
              <a:t> </a:t>
            </a:r>
            <a:r>
              <a:rPr sz="2600" dirty="0">
                <a:solidFill>
                  <a:srgbClr val="002F8C"/>
                </a:solidFill>
                <a:latin typeface="Arial MT"/>
                <a:cs typeface="Arial MT"/>
              </a:rPr>
              <a:t>verso</a:t>
            </a:r>
            <a:r>
              <a:rPr sz="2600" spc="-5" dirty="0">
                <a:solidFill>
                  <a:srgbClr val="002F8C"/>
                </a:solidFill>
                <a:latin typeface="Arial MT"/>
                <a:cs typeface="Arial MT"/>
              </a:rPr>
              <a:t> </a:t>
            </a:r>
            <a:r>
              <a:rPr sz="2600" dirty="0">
                <a:solidFill>
                  <a:srgbClr val="002F8C"/>
                </a:solidFill>
                <a:latin typeface="Arial MT"/>
                <a:cs typeface="Arial MT"/>
              </a:rPr>
              <a:t>di</a:t>
            </a:r>
            <a:r>
              <a:rPr sz="2600" spc="-10" dirty="0">
                <a:solidFill>
                  <a:srgbClr val="002F8C"/>
                </a:solidFill>
                <a:latin typeface="Arial MT"/>
                <a:cs typeface="Arial MT"/>
              </a:rPr>
              <a:t> </a:t>
            </a:r>
            <a:r>
              <a:rPr sz="2600" spc="-5" dirty="0">
                <a:solidFill>
                  <a:srgbClr val="002F8C"/>
                </a:solidFill>
                <a:latin typeface="Arial MT"/>
                <a:cs typeface="Arial MT"/>
              </a:rPr>
              <a:t>te;</a:t>
            </a:r>
            <a:endParaRPr sz="2600" dirty="0">
              <a:latin typeface="Arial MT"/>
              <a:cs typeface="Arial MT"/>
            </a:endParaRPr>
          </a:p>
          <a:p>
            <a:pPr marL="355600" marR="5080" indent="-342900" algn="just">
              <a:lnSpc>
                <a:spcPts val="2500"/>
              </a:lnSpc>
              <a:spcBef>
                <a:spcPts val="675"/>
              </a:spcBef>
              <a:buChar char="•"/>
              <a:tabLst>
                <a:tab pos="355600" algn="l"/>
              </a:tabLst>
            </a:pPr>
            <a:r>
              <a:rPr sz="2600" spc="-10" dirty="0">
                <a:solidFill>
                  <a:srgbClr val="002F8C"/>
                </a:solidFill>
                <a:latin typeface="Arial MT"/>
                <a:cs typeface="Arial MT"/>
              </a:rPr>
              <a:t>Afferra</a:t>
            </a:r>
            <a:r>
              <a:rPr sz="2600" spc="-5" dirty="0">
                <a:solidFill>
                  <a:srgbClr val="002F8C"/>
                </a:solidFill>
                <a:latin typeface="Arial MT"/>
                <a:cs typeface="Arial MT"/>
              </a:rPr>
              <a:t> </a:t>
            </a:r>
            <a:r>
              <a:rPr sz="2600" dirty="0">
                <a:solidFill>
                  <a:srgbClr val="002F8C"/>
                </a:solidFill>
                <a:latin typeface="Arial MT"/>
                <a:cs typeface="Arial MT"/>
              </a:rPr>
              <a:t>il</a:t>
            </a:r>
            <a:r>
              <a:rPr sz="2600" spc="5" dirty="0">
                <a:solidFill>
                  <a:srgbClr val="002F8C"/>
                </a:solidFill>
                <a:latin typeface="Arial MT"/>
                <a:cs typeface="Arial MT"/>
              </a:rPr>
              <a:t> </a:t>
            </a:r>
            <a:r>
              <a:rPr sz="2600" dirty="0">
                <a:solidFill>
                  <a:srgbClr val="002F8C"/>
                </a:solidFill>
                <a:latin typeface="Arial MT"/>
                <a:cs typeface="Arial MT"/>
              </a:rPr>
              <a:t>braccio</a:t>
            </a:r>
            <a:r>
              <a:rPr sz="2600" spc="5" dirty="0">
                <a:solidFill>
                  <a:srgbClr val="002F8C"/>
                </a:solidFill>
                <a:latin typeface="Arial MT"/>
                <a:cs typeface="Arial MT"/>
              </a:rPr>
              <a:t> </a:t>
            </a:r>
            <a:r>
              <a:rPr sz="2600" dirty="0">
                <a:solidFill>
                  <a:srgbClr val="002F8C"/>
                </a:solidFill>
                <a:latin typeface="Arial MT"/>
                <a:cs typeface="Arial MT"/>
              </a:rPr>
              <a:t>che</a:t>
            </a:r>
            <a:r>
              <a:rPr sz="2600" spc="5" dirty="0">
                <a:solidFill>
                  <a:srgbClr val="002F8C"/>
                </a:solidFill>
                <a:latin typeface="Arial MT"/>
                <a:cs typeface="Arial MT"/>
              </a:rPr>
              <a:t> </a:t>
            </a:r>
            <a:r>
              <a:rPr sz="2600" dirty="0">
                <a:solidFill>
                  <a:srgbClr val="002F8C"/>
                </a:solidFill>
                <a:latin typeface="Arial MT"/>
                <a:cs typeface="Arial MT"/>
              </a:rPr>
              <a:t>si</a:t>
            </a:r>
            <a:r>
              <a:rPr sz="2600" spc="5" dirty="0">
                <a:solidFill>
                  <a:srgbClr val="002F8C"/>
                </a:solidFill>
                <a:latin typeface="Arial MT"/>
                <a:cs typeface="Arial MT"/>
              </a:rPr>
              <a:t> </a:t>
            </a:r>
            <a:r>
              <a:rPr sz="2600" spc="-5" dirty="0">
                <a:solidFill>
                  <a:srgbClr val="002F8C"/>
                </a:solidFill>
                <a:latin typeface="Arial MT"/>
                <a:cs typeface="Arial MT"/>
              </a:rPr>
              <a:t>trova</a:t>
            </a:r>
            <a:r>
              <a:rPr sz="2600" dirty="0">
                <a:solidFill>
                  <a:srgbClr val="002F8C"/>
                </a:solidFill>
                <a:latin typeface="Arial MT"/>
                <a:cs typeface="Arial MT"/>
              </a:rPr>
              <a:t> dal</a:t>
            </a:r>
            <a:r>
              <a:rPr sz="2600" spc="5" dirty="0">
                <a:solidFill>
                  <a:srgbClr val="002F8C"/>
                </a:solidFill>
                <a:latin typeface="Arial MT"/>
                <a:cs typeface="Arial MT"/>
              </a:rPr>
              <a:t> </a:t>
            </a:r>
            <a:r>
              <a:rPr sz="2600" spc="-5" dirty="0">
                <a:solidFill>
                  <a:srgbClr val="002F8C"/>
                </a:solidFill>
                <a:latin typeface="Arial MT"/>
                <a:cs typeface="Arial MT"/>
              </a:rPr>
              <a:t>tuo</a:t>
            </a:r>
            <a:r>
              <a:rPr sz="2600" dirty="0">
                <a:solidFill>
                  <a:srgbClr val="002F8C"/>
                </a:solidFill>
                <a:latin typeface="Arial MT"/>
                <a:cs typeface="Arial MT"/>
              </a:rPr>
              <a:t> </a:t>
            </a:r>
            <a:r>
              <a:rPr sz="2600" spc="-5" dirty="0">
                <a:solidFill>
                  <a:srgbClr val="002F8C"/>
                </a:solidFill>
                <a:latin typeface="Arial MT"/>
                <a:cs typeface="Arial MT"/>
              </a:rPr>
              <a:t>lato</a:t>
            </a:r>
            <a:r>
              <a:rPr sz="2600" dirty="0">
                <a:solidFill>
                  <a:srgbClr val="002F8C"/>
                </a:solidFill>
                <a:latin typeface="Arial MT"/>
                <a:cs typeface="Arial MT"/>
              </a:rPr>
              <a:t> e</a:t>
            </a:r>
            <a:r>
              <a:rPr sz="2600" spc="5" dirty="0">
                <a:solidFill>
                  <a:srgbClr val="002F8C"/>
                </a:solidFill>
                <a:latin typeface="Arial MT"/>
                <a:cs typeface="Arial MT"/>
              </a:rPr>
              <a:t> </a:t>
            </a:r>
            <a:r>
              <a:rPr sz="2600" spc="-5" dirty="0">
                <a:solidFill>
                  <a:srgbClr val="002F8C"/>
                </a:solidFill>
                <a:latin typeface="Arial MT"/>
                <a:cs typeface="Arial MT"/>
              </a:rPr>
              <a:t>ruotalo </a:t>
            </a:r>
            <a:r>
              <a:rPr sz="2600" spc="-710" dirty="0">
                <a:solidFill>
                  <a:srgbClr val="002F8C"/>
                </a:solidFill>
                <a:latin typeface="Arial MT"/>
                <a:cs typeface="Arial MT"/>
              </a:rPr>
              <a:t> </a:t>
            </a:r>
            <a:r>
              <a:rPr sz="2600" spc="-5" dirty="0">
                <a:solidFill>
                  <a:srgbClr val="002F8C"/>
                </a:solidFill>
                <a:latin typeface="Arial MT"/>
                <a:cs typeface="Arial MT"/>
              </a:rPr>
              <a:t>esternamente </a:t>
            </a:r>
            <a:r>
              <a:rPr sz="2600" dirty="0">
                <a:solidFill>
                  <a:srgbClr val="002F8C"/>
                </a:solidFill>
                <a:latin typeface="Arial MT"/>
                <a:cs typeface="Arial MT"/>
              </a:rPr>
              <a:t>in modo che </a:t>
            </a:r>
            <a:r>
              <a:rPr sz="2600" spc="-5" dirty="0">
                <a:solidFill>
                  <a:srgbClr val="002F8C"/>
                </a:solidFill>
                <a:latin typeface="Arial MT"/>
                <a:cs typeface="Arial MT"/>
              </a:rPr>
              <a:t>formi </a:t>
            </a:r>
            <a:r>
              <a:rPr sz="2600" dirty="0">
                <a:solidFill>
                  <a:srgbClr val="002F8C"/>
                </a:solidFill>
                <a:latin typeface="Arial MT"/>
                <a:cs typeface="Arial MT"/>
              </a:rPr>
              <a:t>un angolo </a:t>
            </a:r>
            <a:r>
              <a:rPr sz="2600" spc="-5" dirty="0">
                <a:solidFill>
                  <a:srgbClr val="002F8C"/>
                </a:solidFill>
                <a:latin typeface="Arial MT"/>
                <a:cs typeface="Arial MT"/>
              </a:rPr>
              <a:t>retto </a:t>
            </a:r>
            <a:r>
              <a:rPr sz="2600" dirty="0">
                <a:solidFill>
                  <a:srgbClr val="002F8C"/>
                </a:solidFill>
                <a:latin typeface="Arial MT"/>
                <a:cs typeface="Arial MT"/>
              </a:rPr>
              <a:t>con il </a:t>
            </a:r>
            <a:r>
              <a:rPr sz="2600" spc="5" dirty="0">
                <a:solidFill>
                  <a:srgbClr val="002F8C"/>
                </a:solidFill>
                <a:latin typeface="Arial MT"/>
                <a:cs typeface="Arial MT"/>
              </a:rPr>
              <a:t> </a:t>
            </a:r>
            <a:r>
              <a:rPr sz="2600" spc="-5" dirty="0">
                <a:solidFill>
                  <a:srgbClr val="002F8C"/>
                </a:solidFill>
                <a:latin typeface="Arial MT"/>
                <a:cs typeface="Arial MT"/>
              </a:rPr>
              <a:t>torace;</a:t>
            </a:r>
            <a:endParaRPr sz="2600" dirty="0">
              <a:latin typeface="Arial MT"/>
              <a:cs typeface="Arial MT"/>
            </a:endParaRPr>
          </a:p>
          <a:p>
            <a:pPr marL="355600" marR="5080" indent="-342900" algn="just">
              <a:lnSpc>
                <a:spcPts val="2500"/>
              </a:lnSpc>
              <a:spcBef>
                <a:spcPts val="690"/>
              </a:spcBef>
              <a:buChar char="•"/>
              <a:tabLst>
                <a:tab pos="355600" algn="l"/>
              </a:tabLst>
            </a:pPr>
            <a:r>
              <a:rPr sz="2600" spc="-10" dirty="0">
                <a:solidFill>
                  <a:srgbClr val="002F8C"/>
                </a:solidFill>
                <a:latin typeface="Arial MT"/>
                <a:cs typeface="Arial MT"/>
              </a:rPr>
              <a:t>Afferra </a:t>
            </a:r>
            <a:r>
              <a:rPr sz="2600" dirty="0">
                <a:solidFill>
                  <a:srgbClr val="002F8C"/>
                </a:solidFill>
                <a:latin typeface="Arial MT"/>
                <a:cs typeface="Arial MT"/>
              </a:rPr>
              <a:t>il braccio del </a:t>
            </a:r>
            <a:r>
              <a:rPr sz="2600" spc="-5" dirty="0">
                <a:solidFill>
                  <a:srgbClr val="002F8C"/>
                </a:solidFill>
                <a:latin typeface="Arial MT"/>
                <a:cs typeface="Arial MT"/>
              </a:rPr>
              <a:t>lato opposto </a:t>
            </a:r>
            <a:r>
              <a:rPr sz="2600" dirty="0">
                <a:solidFill>
                  <a:srgbClr val="002F8C"/>
                </a:solidFill>
                <a:latin typeface="Arial MT"/>
                <a:cs typeface="Arial MT"/>
              </a:rPr>
              <a:t>e, </a:t>
            </a:r>
            <a:r>
              <a:rPr sz="2600" spc="-5" dirty="0">
                <a:solidFill>
                  <a:srgbClr val="002F8C"/>
                </a:solidFill>
                <a:latin typeface="Arial MT"/>
                <a:cs typeface="Arial MT"/>
              </a:rPr>
              <a:t>ruotandolo </a:t>
            </a:r>
            <a:r>
              <a:rPr sz="2600" dirty="0">
                <a:solidFill>
                  <a:srgbClr val="002F8C"/>
                </a:solidFill>
                <a:latin typeface="Arial MT"/>
                <a:cs typeface="Arial MT"/>
              </a:rPr>
              <a:t>dal </a:t>
            </a:r>
            <a:r>
              <a:rPr sz="2600" spc="-5" dirty="0">
                <a:solidFill>
                  <a:srgbClr val="002F8C"/>
                </a:solidFill>
                <a:latin typeface="Arial MT"/>
                <a:cs typeface="Arial MT"/>
              </a:rPr>
              <a:t>tuo </a:t>
            </a:r>
            <a:r>
              <a:rPr sz="2600" dirty="0">
                <a:solidFill>
                  <a:srgbClr val="002F8C"/>
                </a:solidFill>
                <a:latin typeface="Arial MT"/>
                <a:cs typeface="Arial MT"/>
              </a:rPr>
              <a:t> </a:t>
            </a:r>
            <a:r>
              <a:rPr sz="2600" spc="-5" dirty="0">
                <a:solidFill>
                  <a:srgbClr val="002F8C"/>
                </a:solidFill>
                <a:latin typeface="Arial MT"/>
                <a:cs typeface="Arial MT"/>
              </a:rPr>
              <a:t>lato,</a:t>
            </a:r>
            <a:r>
              <a:rPr sz="2600" dirty="0">
                <a:solidFill>
                  <a:srgbClr val="002F8C"/>
                </a:solidFill>
                <a:latin typeface="Arial MT"/>
                <a:cs typeface="Arial MT"/>
              </a:rPr>
              <a:t> posiziona</a:t>
            </a:r>
            <a:r>
              <a:rPr sz="2600" spc="5" dirty="0">
                <a:solidFill>
                  <a:srgbClr val="002F8C"/>
                </a:solidFill>
                <a:latin typeface="Arial MT"/>
                <a:cs typeface="Arial MT"/>
              </a:rPr>
              <a:t> </a:t>
            </a:r>
            <a:r>
              <a:rPr sz="2600" dirty="0">
                <a:solidFill>
                  <a:srgbClr val="002F8C"/>
                </a:solidFill>
                <a:latin typeface="Arial MT"/>
                <a:cs typeface="Arial MT"/>
              </a:rPr>
              <a:t>il</a:t>
            </a:r>
            <a:r>
              <a:rPr sz="2600" spc="5" dirty="0">
                <a:solidFill>
                  <a:srgbClr val="002F8C"/>
                </a:solidFill>
                <a:latin typeface="Arial MT"/>
                <a:cs typeface="Arial MT"/>
              </a:rPr>
              <a:t> </a:t>
            </a:r>
            <a:r>
              <a:rPr sz="2600" dirty="0">
                <a:solidFill>
                  <a:srgbClr val="002F8C"/>
                </a:solidFill>
                <a:latin typeface="Arial MT"/>
                <a:cs typeface="Arial MT"/>
              </a:rPr>
              <a:t>dorso</a:t>
            </a:r>
            <a:r>
              <a:rPr sz="2600" spc="5" dirty="0">
                <a:solidFill>
                  <a:srgbClr val="002F8C"/>
                </a:solidFill>
                <a:latin typeface="Arial MT"/>
                <a:cs typeface="Arial MT"/>
              </a:rPr>
              <a:t> </a:t>
            </a:r>
            <a:r>
              <a:rPr sz="2600" dirty="0">
                <a:solidFill>
                  <a:srgbClr val="002F8C"/>
                </a:solidFill>
                <a:latin typeface="Arial MT"/>
                <a:cs typeface="Arial MT"/>
              </a:rPr>
              <a:t>della</a:t>
            </a:r>
            <a:r>
              <a:rPr sz="2600" spc="5" dirty="0">
                <a:solidFill>
                  <a:srgbClr val="002F8C"/>
                </a:solidFill>
                <a:latin typeface="Arial MT"/>
                <a:cs typeface="Arial MT"/>
              </a:rPr>
              <a:t> </a:t>
            </a:r>
            <a:r>
              <a:rPr sz="2600" dirty="0">
                <a:solidFill>
                  <a:srgbClr val="002F8C"/>
                </a:solidFill>
                <a:latin typeface="Arial MT"/>
                <a:cs typeface="Arial MT"/>
              </a:rPr>
              <a:t>mano</a:t>
            </a:r>
            <a:r>
              <a:rPr sz="2600" spc="5" dirty="0">
                <a:solidFill>
                  <a:srgbClr val="002F8C"/>
                </a:solidFill>
                <a:latin typeface="Arial MT"/>
                <a:cs typeface="Arial MT"/>
              </a:rPr>
              <a:t> </a:t>
            </a:r>
            <a:r>
              <a:rPr sz="2600" spc="-5" dirty="0">
                <a:solidFill>
                  <a:srgbClr val="002F8C"/>
                </a:solidFill>
                <a:latin typeface="Arial MT"/>
                <a:cs typeface="Arial MT"/>
              </a:rPr>
              <a:t>sotto</a:t>
            </a:r>
            <a:r>
              <a:rPr sz="2600" dirty="0">
                <a:solidFill>
                  <a:srgbClr val="002F8C"/>
                </a:solidFill>
                <a:latin typeface="Arial MT"/>
                <a:cs typeface="Arial MT"/>
              </a:rPr>
              <a:t> la</a:t>
            </a:r>
            <a:r>
              <a:rPr sz="2600" spc="5" dirty="0">
                <a:solidFill>
                  <a:srgbClr val="002F8C"/>
                </a:solidFill>
                <a:latin typeface="Arial MT"/>
                <a:cs typeface="Arial MT"/>
              </a:rPr>
              <a:t> </a:t>
            </a:r>
            <a:r>
              <a:rPr sz="2600" dirty="0">
                <a:solidFill>
                  <a:srgbClr val="002F8C"/>
                </a:solidFill>
                <a:latin typeface="Arial MT"/>
                <a:cs typeface="Arial MT"/>
              </a:rPr>
              <a:t>guancia </a:t>
            </a:r>
            <a:r>
              <a:rPr sz="2600" spc="-710" dirty="0">
                <a:solidFill>
                  <a:srgbClr val="002F8C"/>
                </a:solidFill>
                <a:latin typeface="Arial MT"/>
                <a:cs typeface="Arial MT"/>
              </a:rPr>
              <a:t> </a:t>
            </a:r>
            <a:r>
              <a:rPr sz="2600" spc="-5" dirty="0">
                <a:solidFill>
                  <a:srgbClr val="002F8C"/>
                </a:solidFill>
                <a:latin typeface="Arial MT"/>
                <a:cs typeface="Arial MT"/>
              </a:rPr>
              <a:t>dell'infortunato.</a:t>
            </a:r>
            <a:endParaRPr sz="2600" dirty="0">
              <a:latin typeface="Arial MT"/>
              <a:cs typeface="Arial MT"/>
            </a:endParaRPr>
          </a:p>
          <a:p>
            <a:pPr marL="355600" marR="5080" indent="-342900" algn="just">
              <a:lnSpc>
                <a:spcPts val="2500"/>
              </a:lnSpc>
              <a:spcBef>
                <a:spcPts val="690"/>
              </a:spcBef>
              <a:buChar char="•"/>
              <a:tabLst>
                <a:tab pos="355600" algn="l"/>
              </a:tabLst>
            </a:pPr>
            <a:r>
              <a:rPr sz="2600" spc="-5" dirty="0">
                <a:solidFill>
                  <a:srgbClr val="002F8C"/>
                </a:solidFill>
                <a:latin typeface="Arial MT"/>
                <a:cs typeface="Arial MT"/>
              </a:rPr>
              <a:t>Fletti </a:t>
            </a:r>
            <a:r>
              <a:rPr sz="2600" dirty="0">
                <a:solidFill>
                  <a:srgbClr val="002F8C"/>
                </a:solidFill>
                <a:latin typeface="Arial MT"/>
                <a:cs typeface="Arial MT"/>
              </a:rPr>
              <a:t>la sua gamba a </a:t>
            </a:r>
            <a:r>
              <a:rPr sz="2600" spc="-5" dirty="0">
                <a:solidFill>
                  <a:srgbClr val="002F8C"/>
                </a:solidFill>
                <a:latin typeface="Arial MT"/>
                <a:cs typeface="Arial MT"/>
              </a:rPr>
              <a:t>te </a:t>
            </a:r>
            <a:r>
              <a:rPr sz="2600" dirty="0">
                <a:solidFill>
                  <a:srgbClr val="002F8C"/>
                </a:solidFill>
                <a:latin typeface="Arial MT"/>
                <a:cs typeface="Arial MT"/>
              </a:rPr>
              <a:t>più </a:t>
            </a:r>
            <a:r>
              <a:rPr sz="2600" spc="-5" dirty="0">
                <a:solidFill>
                  <a:srgbClr val="002F8C"/>
                </a:solidFill>
                <a:latin typeface="Arial MT"/>
                <a:cs typeface="Arial MT"/>
              </a:rPr>
              <a:t>lontana, </a:t>
            </a:r>
            <a:r>
              <a:rPr sz="2600" dirty="0">
                <a:solidFill>
                  <a:srgbClr val="002F8C"/>
                </a:solidFill>
                <a:latin typeface="Arial MT"/>
                <a:cs typeface="Arial MT"/>
              </a:rPr>
              <a:t>lasciando il piede </a:t>
            </a:r>
            <a:r>
              <a:rPr sz="2600" spc="5" dirty="0">
                <a:solidFill>
                  <a:srgbClr val="002F8C"/>
                </a:solidFill>
                <a:latin typeface="Arial MT"/>
                <a:cs typeface="Arial MT"/>
              </a:rPr>
              <a:t> </a:t>
            </a:r>
            <a:r>
              <a:rPr sz="2600" spc="-5" dirty="0">
                <a:solidFill>
                  <a:srgbClr val="002F8C"/>
                </a:solidFill>
                <a:latin typeface="Arial MT"/>
                <a:cs typeface="Arial MT"/>
              </a:rPr>
              <a:t>appoggiato </a:t>
            </a:r>
            <a:r>
              <a:rPr sz="2600" dirty="0">
                <a:solidFill>
                  <a:srgbClr val="002F8C"/>
                </a:solidFill>
                <a:latin typeface="Arial MT"/>
                <a:cs typeface="Arial MT"/>
              </a:rPr>
              <a:t>al suolo</a:t>
            </a:r>
            <a:endParaRPr sz="2600" dirty="0">
              <a:latin typeface="Arial MT"/>
              <a:cs typeface="Arial MT"/>
            </a:endParaRPr>
          </a:p>
          <a:p>
            <a:pPr marL="355600" marR="5080" indent="-342900" algn="just">
              <a:lnSpc>
                <a:spcPts val="2500"/>
              </a:lnSpc>
              <a:spcBef>
                <a:spcPts val="695"/>
              </a:spcBef>
              <a:buChar char="•"/>
              <a:tabLst>
                <a:tab pos="355600" algn="l"/>
              </a:tabLst>
            </a:pPr>
            <a:r>
              <a:rPr sz="2600" dirty="0">
                <a:solidFill>
                  <a:srgbClr val="002F8C"/>
                </a:solidFill>
                <a:latin typeface="Arial MT"/>
                <a:cs typeface="Arial MT"/>
              </a:rPr>
              <a:t>Posiziona le </a:t>
            </a:r>
            <a:r>
              <a:rPr sz="2600" spc="-5" dirty="0">
                <a:solidFill>
                  <a:srgbClr val="002F8C"/>
                </a:solidFill>
                <a:latin typeface="Arial MT"/>
                <a:cs typeface="Arial MT"/>
              </a:rPr>
              <a:t>tue </a:t>
            </a:r>
            <a:r>
              <a:rPr sz="2600" dirty="0">
                <a:solidFill>
                  <a:srgbClr val="002F8C"/>
                </a:solidFill>
                <a:latin typeface="Arial MT"/>
                <a:cs typeface="Arial MT"/>
              </a:rPr>
              <a:t>mani sulla spalla e sul bacino della </a:t>
            </a:r>
            <a:r>
              <a:rPr sz="2600" spc="5" dirty="0">
                <a:solidFill>
                  <a:srgbClr val="002F8C"/>
                </a:solidFill>
                <a:latin typeface="Arial MT"/>
                <a:cs typeface="Arial MT"/>
              </a:rPr>
              <a:t> </a:t>
            </a:r>
            <a:r>
              <a:rPr sz="2600" spc="-5" dirty="0">
                <a:solidFill>
                  <a:srgbClr val="002F8C"/>
                </a:solidFill>
                <a:latin typeface="Arial MT"/>
                <a:cs typeface="Arial MT"/>
              </a:rPr>
              <a:t>vittima</a:t>
            </a:r>
            <a:r>
              <a:rPr sz="2600" dirty="0">
                <a:solidFill>
                  <a:srgbClr val="002F8C"/>
                </a:solidFill>
                <a:latin typeface="Arial MT"/>
                <a:cs typeface="Arial MT"/>
              </a:rPr>
              <a:t> dal </a:t>
            </a:r>
            <a:r>
              <a:rPr sz="2600" spc="-5" dirty="0">
                <a:solidFill>
                  <a:srgbClr val="002F8C"/>
                </a:solidFill>
                <a:latin typeface="Arial MT"/>
                <a:cs typeface="Arial MT"/>
              </a:rPr>
              <a:t>lato</a:t>
            </a:r>
            <a:r>
              <a:rPr sz="2600" dirty="0">
                <a:solidFill>
                  <a:srgbClr val="002F8C"/>
                </a:solidFill>
                <a:latin typeface="Arial MT"/>
                <a:cs typeface="Arial MT"/>
              </a:rPr>
              <a:t> </a:t>
            </a:r>
            <a:r>
              <a:rPr sz="2600" spc="-5" dirty="0">
                <a:solidFill>
                  <a:srgbClr val="002F8C"/>
                </a:solidFill>
                <a:latin typeface="Arial MT"/>
                <a:cs typeface="Arial MT"/>
              </a:rPr>
              <a:t>opposto</a:t>
            </a:r>
            <a:r>
              <a:rPr sz="2600" spc="5" dirty="0">
                <a:solidFill>
                  <a:srgbClr val="002F8C"/>
                </a:solidFill>
                <a:latin typeface="Arial MT"/>
                <a:cs typeface="Arial MT"/>
              </a:rPr>
              <a:t> </a:t>
            </a:r>
            <a:r>
              <a:rPr sz="2600" dirty="0">
                <a:solidFill>
                  <a:srgbClr val="002F8C"/>
                </a:solidFill>
                <a:latin typeface="Arial MT"/>
                <a:cs typeface="Arial MT"/>
              </a:rPr>
              <a:t>dove sei </a:t>
            </a:r>
            <a:r>
              <a:rPr sz="2600" spc="-5" dirty="0">
                <a:solidFill>
                  <a:srgbClr val="002F8C"/>
                </a:solidFill>
                <a:latin typeface="Arial MT"/>
                <a:cs typeface="Arial MT"/>
              </a:rPr>
              <a:t>inginocchiato;</a:t>
            </a:r>
            <a:endParaRPr sz="2600" dirty="0">
              <a:latin typeface="Arial MT"/>
              <a:cs typeface="Arial MT"/>
            </a:endParaRP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554667" rIns="0" bIns="0" rtlCol="0">
            <a:spAutoFit/>
          </a:bodyPr>
          <a:lstStyle/>
          <a:p>
            <a:pPr marL="3152775" marR="5080" indent="-1494790">
              <a:lnSpc>
                <a:spcPts val="4200"/>
              </a:lnSpc>
              <a:spcBef>
                <a:spcPts val="320"/>
              </a:spcBef>
            </a:pPr>
            <a:r>
              <a:rPr sz="3600" b="1" spc="-5" dirty="0">
                <a:solidFill>
                  <a:srgbClr val="FF0000"/>
                </a:solidFill>
                <a:latin typeface="Arial"/>
                <a:cs typeface="Arial"/>
              </a:rPr>
              <a:t>POSIZIONE</a:t>
            </a:r>
            <a:r>
              <a:rPr sz="3600" b="1" spc="-25" dirty="0">
                <a:solidFill>
                  <a:srgbClr val="FF0000"/>
                </a:solidFill>
                <a:latin typeface="Arial"/>
                <a:cs typeface="Arial"/>
              </a:rPr>
              <a:t> </a:t>
            </a:r>
            <a:r>
              <a:rPr sz="3600" b="1" spc="-40" dirty="0">
                <a:solidFill>
                  <a:srgbClr val="FF0000"/>
                </a:solidFill>
                <a:latin typeface="Arial"/>
                <a:cs typeface="Arial"/>
              </a:rPr>
              <a:t>LATERALE</a:t>
            </a:r>
            <a:r>
              <a:rPr sz="3600" b="1" spc="-20" dirty="0">
                <a:solidFill>
                  <a:srgbClr val="FF0000"/>
                </a:solidFill>
                <a:latin typeface="Arial"/>
                <a:cs typeface="Arial"/>
              </a:rPr>
              <a:t> </a:t>
            </a:r>
            <a:r>
              <a:rPr sz="3600" b="1" dirty="0">
                <a:solidFill>
                  <a:srgbClr val="FF0000"/>
                </a:solidFill>
                <a:latin typeface="Arial"/>
                <a:cs typeface="Arial"/>
              </a:rPr>
              <a:t>DI </a:t>
            </a:r>
            <a:r>
              <a:rPr sz="3600" b="1" spc="-985" dirty="0">
                <a:solidFill>
                  <a:srgbClr val="FF0000"/>
                </a:solidFill>
                <a:latin typeface="Arial"/>
                <a:cs typeface="Arial"/>
              </a:rPr>
              <a:t> </a:t>
            </a:r>
            <a:r>
              <a:rPr sz="3600" b="1" spc="-5" dirty="0">
                <a:solidFill>
                  <a:srgbClr val="FF0000"/>
                </a:solidFill>
                <a:latin typeface="Arial"/>
                <a:cs typeface="Arial"/>
              </a:rPr>
              <a:t>SICUREZZA</a:t>
            </a:r>
            <a:endParaRPr sz="3600" dirty="0">
              <a:latin typeface="Arial"/>
              <a:cs typeface="Arial"/>
            </a:endParaRPr>
          </a:p>
        </p:txBody>
      </p:sp>
      <p:sp>
        <p:nvSpPr>
          <p:cNvPr id="3" name="object 3"/>
          <p:cNvSpPr txBox="1"/>
          <p:nvPr/>
        </p:nvSpPr>
        <p:spPr>
          <a:xfrm>
            <a:off x="458787" y="2230351"/>
            <a:ext cx="8336280" cy="2938780"/>
          </a:xfrm>
          <a:prstGeom prst="rect">
            <a:avLst/>
          </a:prstGeom>
        </p:spPr>
        <p:txBody>
          <a:bodyPr vert="horz" wrap="square" lIns="0" tIns="27939" rIns="0" bIns="0" rtlCol="0">
            <a:spAutoFit/>
          </a:bodyPr>
          <a:lstStyle/>
          <a:p>
            <a:pPr marL="355600" marR="284480" indent="-342900">
              <a:lnSpc>
                <a:spcPts val="2600"/>
              </a:lnSpc>
              <a:spcBef>
                <a:spcPts val="219"/>
              </a:spcBef>
              <a:buChar char="•"/>
              <a:tabLst>
                <a:tab pos="354965" algn="l"/>
                <a:tab pos="355600" algn="l"/>
              </a:tabLst>
            </a:pPr>
            <a:r>
              <a:rPr sz="2200" spc="-5" dirty="0">
                <a:solidFill>
                  <a:srgbClr val="002F8C"/>
                </a:solidFill>
                <a:latin typeface="Arial MT"/>
                <a:cs typeface="Arial MT"/>
              </a:rPr>
              <a:t>Ruota</a:t>
            </a:r>
            <a:r>
              <a:rPr sz="2200" dirty="0">
                <a:solidFill>
                  <a:srgbClr val="002F8C"/>
                </a:solidFill>
                <a:latin typeface="Arial MT"/>
                <a:cs typeface="Arial MT"/>
              </a:rPr>
              <a:t> </a:t>
            </a:r>
            <a:r>
              <a:rPr sz="2200" spc="-5" dirty="0">
                <a:solidFill>
                  <a:srgbClr val="002F8C"/>
                </a:solidFill>
                <a:latin typeface="Arial MT"/>
                <a:cs typeface="Arial MT"/>
              </a:rPr>
              <a:t>lentamente</a:t>
            </a:r>
            <a:r>
              <a:rPr sz="2200" spc="5" dirty="0">
                <a:solidFill>
                  <a:srgbClr val="002F8C"/>
                </a:solidFill>
                <a:latin typeface="Arial MT"/>
                <a:cs typeface="Arial MT"/>
              </a:rPr>
              <a:t> </a:t>
            </a:r>
            <a:r>
              <a:rPr sz="2200" spc="-5" dirty="0">
                <a:solidFill>
                  <a:srgbClr val="002F8C"/>
                </a:solidFill>
                <a:latin typeface="Arial MT"/>
                <a:cs typeface="Arial MT"/>
              </a:rPr>
              <a:t>l'infortunato</a:t>
            </a:r>
            <a:r>
              <a:rPr sz="2200" spc="5" dirty="0">
                <a:solidFill>
                  <a:srgbClr val="002F8C"/>
                </a:solidFill>
                <a:latin typeface="Arial MT"/>
                <a:cs typeface="Arial MT"/>
              </a:rPr>
              <a:t> </a:t>
            </a:r>
            <a:r>
              <a:rPr sz="2200" dirty="0">
                <a:solidFill>
                  <a:srgbClr val="002F8C"/>
                </a:solidFill>
                <a:latin typeface="Arial MT"/>
                <a:cs typeface="Arial MT"/>
              </a:rPr>
              <a:t>sul</a:t>
            </a:r>
            <a:r>
              <a:rPr sz="2200" spc="5" dirty="0">
                <a:solidFill>
                  <a:srgbClr val="002F8C"/>
                </a:solidFill>
                <a:latin typeface="Arial MT"/>
                <a:cs typeface="Arial MT"/>
              </a:rPr>
              <a:t> </a:t>
            </a:r>
            <a:r>
              <a:rPr sz="2200" spc="-5" dirty="0">
                <a:solidFill>
                  <a:srgbClr val="002F8C"/>
                </a:solidFill>
                <a:latin typeface="Arial MT"/>
                <a:cs typeface="Arial MT"/>
              </a:rPr>
              <a:t>fianco</a:t>
            </a:r>
            <a:r>
              <a:rPr sz="2200" spc="5" dirty="0">
                <a:solidFill>
                  <a:srgbClr val="002F8C"/>
                </a:solidFill>
                <a:latin typeface="Arial MT"/>
                <a:cs typeface="Arial MT"/>
              </a:rPr>
              <a:t> </a:t>
            </a:r>
            <a:r>
              <a:rPr sz="2200" dirty="0">
                <a:solidFill>
                  <a:srgbClr val="002F8C"/>
                </a:solidFill>
                <a:latin typeface="Arial MT"/>
                <a:cs typeface="Arial MT"/>
              </a:rPr>
              <a:t>verso</a:t>
            </a:r>
            <a:r>
              <a:rPr sz="2200" spc="5" dirty="0">
                <a:solidFill>
                  <a:srgbClr val="002F8C"/>
                </a:solidFill>
                <a:latin typeface="Arial MT"/>
                <a:cs typeface="Arial MT"/>
              </a:rPr>
              <a:t> </a:t>
            </a:r>
            <a:r>
              <a:rPr sz="2200" dirty="0">
                <a:solidFill>
                  <a:srgbClr val="002F8C"/>
                </a:solidFill>
                <a:latin typeface="Arial MT"/>
                <a:cs typeface="Arial MT"/>
              </a:rPr>
              <a:t>il</a:t>
            </a:r>
            <a:r>
              <a:rPr sz="2200" spc="5" dirty="0">
                <a:solidFill>
                  <a:srgbClr val="002F8C"/>
                </a:solidFill>
                <a:latin typeface="Arial MT"/>
                <a:cs typeface="Arial MT"/>
              </a:rPr>
              <a:t> </a:t>
            </a:r>
            <a:r>
              <a:rPr sz="2200" spc="-5" dirty="0">
                <a:solidFill>
                  <a:srgbClr val="002F8C"/>
                </a:solidFill>
                <a:latin typeface="Arial MT"/>
                <a:cs typeface="Arial MT"/>
              </a:rPr>
              <a:t>tuo</a:t>
            </a:r>
            <a:r>
              <a:rPr sz="2200" spc="5" dirty="0">
                <a:solidFill>
                  <a:srgbClr val="002F8C"/>
                </a:solidFill>
                <a:latin typeface="Arial MT"/>
                <a:cs typeface="Arial MT"/>
              </a:rPr>
              <a:t> </a:t>
            </a:r>
            <a:r>
              <a:rPr sz="2200" spc="-5" dirty="0">
                <a:solidFill>
                  <a:srgbClr val="002F8C"/>
                </a:solidFill>
                <a:latin typeface="Arial MT"/>
                <a:cs typeface="Arial MT"/>
              </a:rPr>
              <a:t>lato,</a:t>
            </a:r>
            <a:r>
              <a:rPr sz="2200" dirty="0">
                <a:solidFill>
                  <a:srgbClr val="002F8C"/>
                </a:solidFill>
                <a:latin typeface="Arial MT"/>
                <a:cs typeface="Arial MT"/>
              </a:rPr>
              <a:t> in </a:t>
            </a:r>
            <a:r>
              <a:rPr sz="2200" spc="5" dirty="0">
                <a:solidFill>
                  <a:srgbClr val="002F8C"/>
                </a:solidFill>
                <a:latin typeface="Arial MT"/>
                <a:cs typeface="Arial MT"/>
              </a:rPr>
              <a:t> </a:t>
            </a:r>
            <a:r>
              <a:rPr sz="2200" dirty="0">
                <a:solidFill>
                  <a:srgbClr val="002F8C"/>
                </a:solidFill>
                <a:latin typeface="Arial MT"/>
                <a:cs typeface="Arial MT"/>
              </a:rPr>
              <a:t>modo da girarlo con il </a:t>
            </a:r>
            <a:r>
              <a:rPr sz="2200" spc="-5" dirty="0">
                <a:solidFill>
                  <a:srgbClr val="002F8C"/>
                </a:solidFill>
                <a:latin typeface="Arial MT"/>
                <a:cs typeface="Arial MT"/>
              </a:rPr>
              <a:t>torace</a:t>
            </a:r>
            <a:r>
              <a:rPr sz="2200" spc="5" dirty="0">
                <a:solidFill>
                  <a:srgbClr val="002F8C"/>
                </a:solidFill>
                <a:latin typeface="Arial MT"/>
                <a:cs typeface="Arial MT"/>
              </a:rPr>
              <a:t> </a:t>
            </a:r>
            <a:r>
              <a:rPr sz="2200" dirty="0">
                <a:solidFill>
                  <a:srgbClr val="002F8C"/>
                </a:solidFill>
                <a:latin typeface="Arial MT"/>
                <a:cs typeface="Arial MT"/>
              </a:rPr>
              <a:t>verso il </a:t>
            </a:r>
            <a:r>
              <a:rPr sz="2200" spc="-5" dirty="0">
                <a:solidFill>
                  <a:srgbClr val="002F8C"/>
                </a:solidFill>
                <a:latin typeface="Arial MT"/>
                <a:cs typeface="Arial MT"/>
              </a:rPr>
              <a:t>pavimento; mentre</a:t>
            </a:r>
            <a:r>
              <a:rPr sz="2200" dirty="0">
                <a:solidFill>
                  <a:srgbClr val="002F8C"/>
                </a:solidFill>
                <a:latin typeface="Arial MT"/>
                <a:cs typeface="Arial MT"/>
              </a:rPr>
              <a:t> lo </a:t>
            </a:r>
            <a:r>
              <a:rPr sz="2200" spc="-5" dirty="0">
                <a:solidFill>
                  <a:srgbClr val="002F8C"/>
                </a:solidFill>
                <a:latin typeface="Arial MT"/>
                <a:cs typeface="Arial MT"/>
              </a:rPr>
              <a:t>stai </a:t>
            </a:r>
            <a:r>
              <a:rPr sz="2200" spc="-595" dirty="0">
                <a:solidFill>
                  <a:srgbClr val="002F8C"/>
                </a:solidFill>
                <a:latin typeface="Arial MT"/>
                <a:cs typeface="Arial MT"/>
              </a:rPr>
              <a:t> </a:t>
            </a:r>
            <a:r>
              <a:rPr sz="2200" dirty="0">
                <a:solidFill>
                  <a:srgbClr val="002F8C"/>
                </a:solidFill>
                <a:latin typeface="Arial MT"/>
                <a:cs typeface="Arial MT"/>
              </a:rPr>
              <a:t>girando,</a:t>
            </a:r>
            <a:r>
              <a:rPr sz="2200" spc="-10" dirty="0">
                <a:solidFill>
                  <a:srgbClr val="002F8C"/>
                </a:solidFill>
                <a:latin typeface="Arial MT"/>
                <a:cs typeface="Arial MT"/>
              </a:rPr>
              <a:t> </a:t>
            </a:r>
            <a:r>
              <a:rPr sz="2200" dirty="0">
                <a:solidFill>
                  <a:srgbClr val="002F8C"/>
                </a:solidFill>
                <a:latin typeface="Arial MT"/>
                <a:cs typeface="Arial MT"/>
              </a:rPr>
              <a:t>usa le </a:t>
            </a:r>
            <a:r>
              <a:rPr sz="2200" spc="-5" dirty="0">
                <a:solidFill>
                  <a:srgbClr val="002F8C"/>
                </a:solidFill>
                <a:latin typeface="Arial MT"/>
                <a:cs typeface="Arial MT"/>
              </a:rPr>
              <a:t>tue </a:t>
            </a:r>
            <a:r>
              <a:rPr sz="2200" dirty="0">
                <a:solidFill>
                  <a:srgbClr val="002F8C"/>
                </a:solidFill>
                <a:latin typeface="Arial MT"/>
                <a:cs typeface="Arial MT"/>
              </a:rPr>
              <a:t>ginocchia come </a:t>
            </a:r>
            <a:r>
              <a:rPr sz="2200" spc="-5" dirty="0">
                <a:solidFill>
                  <a:srgbClr val="002F8C"/>
                </a:solidFill>
                <a:latin typeface="Arial MT"/>
                <a:cs typeface="Arial MT"/>
              </a:rPr>
              <a:t>supporto;</a:t>
            </a:r>
            <a:endParaRPr sz="2200">
              <a:latin typeface="Arial MT"/>
              <a:cs typeface="Arial MT"/>
            </a:endParaRPr>
          </a:p>
          <a:p>
            <a:pPr marL="355600" marR="167640" indent="-342900">
              <a:lnSpc>
                <a:spcPts val="2600"/>
              </a:lnSpc>
              <a:spcBef>
                <a:spcPts val="700"/>
              </a:spcBef>
              <a:buChar char="•"/>
              <a:tabLst>
                <a:tab pos="354965" algn="l"/>
                <a:tab pos="355600" algn="l"/>
              </a:tabLst>
            </a:pPr>
            <a:r>
              <a:rPr sz="2200" spc="-5" dirty="0">
                <a:solidFill>
                  <a:srgbClr val="002F8C"/>
                </a:solidFill>
                <a:latin typeface="Arial MT"/>
                <a:cs typeface="Arial MT"/>
              </a:rPr>
              <a:t>Iperestendi</a:t>
            </a:r>
            <a:r>
              <a:rPr sz="2200" spc="5" dirty="0">
                <a:solidFill>
                  <a:srgbClr val="002F8C"/>
                </a:solidFill>
                <a:latin typeface="Arial MT"/>
                <a:cs typeface="Arial MT"/>
              </a:rPr>
              <a:t> </a:t>
            </a:r>
            <a:r>
              <a:rPr sz="2200" spc="-5" dirty="0">
                <a:solidFill>
                  <a:srgbClr val="002F8C"/>
                </a:solidFill>
                <a:latin typeface="Arial MT"/>
                <a:cs typeface="Arial MT"/>
              </a:rPr>
              <a:t>all'indietro</a:t>
            </a:r>
            <a:r>
              <a:rPr sz="2200" spc="5" dirty="0">
                <a:solidFill>
                  <a:srgbClr val="002F8C"/>
                </a:solidFill>
                <a:latin typeface="Arial MT"/>
                <a:cs typeface="Arial MT"/>
              </a:rPr>
              <a:t> </a:t>
            </a:r>
            <a:r>
              <a:rPr sz="2200" dirty="0">
                <a:solidFill>
                  <a:srgbClr val="002F8C"/>
                </a:solidFill>
                <a:latin typeface="Arial MT"/>
                <a:cs typeface="Arial MT"/>
              </a:rPr>
              <a:t>il</a:t>
            </a:r>
            <a:r>
              <a:rPr sz="2200" spc="10" dirty="0">
                <a:solidFill>
                  <a:srgbClr val="002F8C"/>
                </a:solidFill>
                <a:latin typeface="Arial MT"/>
                <a:cs typeface="Arial MT"/>
              </a:rPr>
              <a:t> </a:t>
            </a:r>
            <a:r>
              <a:rPr sz="2200" dirty="0">
                <a:solidFill>
                  <a:srgbClr val="002F8C"/>
                </a:solidFill>
                <a:latin typeface="Arial MT"/>
                <a:cs typeface="Arial MT"/>
              </a:rPr>
              <a:t>suo</a:t>
            </a:r>
            <a:r>
              <a:rPr sz="2200" spc="5" dirty="0">
                <a:solidFill>
                  <a:srgbClr val="002F8C"/>
                </a:solidFill>
                <a:latin typeface="Arial MT"/>
                <a:cs typeface="Arial MT"/>
              </a:rPr>
              <a:t> </a:t>
            </a:r>
            <a:r>
              <a:rPr sz="2200" dirty="0">
                <a:solidFill>
                  <a:srgbClr val="002F8C"/>
                </a:solidFill>
                <a:latin typeface="Arial MT"/>
                <a:cs typeface="Arial MT"/>
              </a:rPr>
              <a:t>capo,</a:t>
            </a:r>
            <a:r>
              <a:rPr sz="2200" spc="5" dirty="0">
                <a:solidFill>
                  <a:srgbClr val="002F8C"/>
                </a:solidFill>
                <a:latin typeface="Arial MT"/>
                <a:cs typeface="Arial MT"/>
              </a:rPr>
              <a:t> </a:t>
            </a:r>
            <a:r>
              <a:rPr sz="2200" spc="-5" dirty="0">
                <a:solidFill>
                  <a:srgbClr val="002F8C"/>
                </a:solidFill>
                <a:latin typeface="Arial MT"/>
                <a:cs typeface="Arial MT"/>
              </a:rPr>
              <a:t>assicurandoti</a:t>
            </a:r>
            <a:r>
              <a:rPr sz="2200" spc="5" dirty="0">
                <a:solidFill>
                  <a:srgbClr val="002F8C"/>
                </a:solidFill>
                <a:latin typeface="Arial MT"/>
                <a:cs typeface="Arial MT"/>
              </a:rPr>
              <a:t> </a:t>
            </a:r>
            <a:r>
              <a:rPr sz="2200" dirty="0">
                <a:solidFill>
                  <a:srgbClr val="002F8C"/>
                </a:solidFill>
                <a:latin typeface="Arial MT"/>
                <a:cs typeface="Arial MT"/>
              </a:rPr>
              <a:t>che</a:t>
            </a:r>
            <a:r>
              <a:rPr sz="2200" spc="10" dirty="0">
                <a:solidFill>
                  <a:srgbClr val="002F8C"/>
                </a:solidFill>
                <a:latin typeface="Arial MT"/>
                <a:cs typeface="Arial MT"/>
              </a:rPr>
              <a:t> </a:t>
            </a:r>
            <a:r>
              <a:rPr sz="2200" dirty="0">
                <a:solidFill>
                  <a:srgbClr val="002F8C"/>
                </a:solidFill>
                <a:latin typeface="Arial MT"/>
                <a:cs typeface="Arial MT"/>
              </a:rPr>
              <a:t>la</a:t>
            </a:r>
            <a:r>
              <a:rPr sz="2200" spc="5" dirty="0">
                <a:solidFill>
                  <a:srgbClr val="002F8C"/>
                </a:solidFill>
                <a:latin typeface="Arial MT"/>
                <a:cs typeface="Arial MT"/>
              </a:rPr>
              <a:t> </a:t>
            </a:r>
            <a:r>
              <a:rPr sz="2200" dirty="0">
                <a:solidFill>
                  <a:srgbClr val="002F8C"/>
                </a:solidFill>
                <a:latin typeface="Arial MT"/>
                <a:cs typeface="Arial MT"/>
              </a:rPr>
              <a:t>guancia </a:t>
            </a:r>
            <a:r>
              <a:rPr sz="2200" spc="-595" dirty="0">
                <a:solidFill>
                  <a:srgbClr val="002F8C"/>
                </a:solidFill>
                <a:latin typeface="Arial MT"/>
                <a:cs typeface="Arial MT"/>
              </a:rPr>
              <a:t> </a:t>
            </a:r>
            <a:r>
              <a:rPr sz="2200" dirty="0">
                <a:solidFill>
                  <a:srgbClr val="002F8C"/>
                </a:solidFill>
                <a:latin typeface="Arial MT"/>
                <a:cs typeface="Arial MT"/>
              </a:rPr>
              <a:t>sia</a:t>
            </a:r>
            <a:r>
              <a:rPr sz="2200" spc="-5" dirty="0">
                <a:solidFill>
                  <a:srgbClr val="002F8C"/>
                </a:solidFill>
                <a:latin typeface="Arial MT"/>
                <a:cs typeface="Arial MT"/>
              </a:rPr>
              <a:t> </a:t>
            </a:r>
            <a:r>
              <a:rPr sz="2200" dirty="0">
                <a:solidFill>
                  <a:srgbClr val="002F8C"/>
                </a:solidFill>
                <a:latin typeface="Arial MT"/>
                <a:cs typeface="Arial MT"/>
              </a:rPr>
              <a:t>ben </a:t>
            </a:r>
            <a:r>
              <a:rPr sz="2200" spc="-5" dirty="0">
                <a:solidFill>
                  <a:srgbClr val="002F8C"/>
                </a:solidFill>
                <a:latin typeface="Arial MT"/>
                <a:cs typeface="Arial MT"/>
              </a:rPr>
              <a:t>appoggiata</a:t>
            </a:r>
            <a:r>
              <a:rPr sz="2200" dirty="0">
                <a:solidFill>
                  <a:srgbClr val="002F8C"/>
                </a:solidFill>
                <a:latin typeface="Arial MT"/>
                <a:cs typeface="Arial MT"/>
              </a:rPr>
              <a:t> la</a:t>
            </a:r>
            <a:r>
              <a:rPr sz="2200" spc="-5" dirty="0">
                <a:solidFill>
                  <a:srgbClr val="002F8C"/>
                </a:solidFill>
                <a:latin typeface="Arial MT"/>
                <a:cs typeface="Arial MT"/>
              </a:rPr>
              <a:t> </a:t>
            </a:r>
            <a:r>
              <a:rPr sz="2200" dirty="0">
                <a:solidFill>
                  <a:srgbClr val="002F8C"/>
                </a:solidFill>
                <a:latin typeface="Arial MT"/>
                <a:cs typeface="Arial MT"/>
              </a:rPr>
              <a:t>dorso della mano;</a:t>
            </a:r>
            <a:endParaRPr sz="2200">
              <a:latin typeface="Arial MT"/>
              <a:cs typeface="Arial MT"/>
            </a:endParaRPr>
          </a:p>
          <a:p>
            <a:pPr marL="355600" marR="5080" indent="-342900">
              <a:lnSpc>
                <a:spcPts val="2600"/>
              </a:lnSpc>
              <a:spcBef>
                <a:spcPts val="700"/>
              </a:spcBef>
              <a:buChar char="•"/>
              <a:tabLst>
                <a:tab pos="354965" algn="l"/>
                <a:tab pos="355600" algn="l"/>
              </a:tabLst>
            </a:pPr>
            <a:r>
              <a:rPr sz="2200" spc="-5" dirty="0">
                <a:solidFill>
                  <a:srgbClr val="002F8C"/>
                </a:solidFill>
                <a:latin typeface="Arial MT"/>
                <a:cs typeface="Arial MT"/>
              </a:rPr>
              <a:t>Assicurati</a:t>
            </a:r>
            <a:r>
              <a:rPr sz="2200" spc="5" dirty="0">
                <a:solidFill>
                  <a:srgbClr val="002F8C"/>
                </a:solidFill>
                <a:latin typeface="Arial MT"/>
                <a:cs typeface="Arial MT"/>
              </a:rPr>
              <a:t> </a:t>
            </a:r>
            <a:r>
              <a:rPr sz="2200" dirty="0">
                <a:solidFill>
                  <a:srgbClr val="002F8C"/>
                </a:solidFill>
                <a:latin typeface="Arial MT"/>
                <a:cs typeface="Arial MT"/>
              </a:rPr>
              <a:t>che la</a:t>
            </a:r>
            <a:r>
              <a:rPr sz="2200" spc="5" dirty="0">
                <a:solidFill>
                  <a:srgbClr val="002F8C"/>
                </a:solidFill>
                <a:latin typeface="Arial MT"/>
                <a:cs typeface="Arial MT"/>
              </a:rPr>
              <a:t> </a:t>
            </a:r>
            <a:r>
              <a:rPr sz="2200" dirty="0">
                <a:solidFill>
                  <a:srgbClr val="002F8C"/>
                </a:solidFill>
                <a:latin typeface="Arial MT"/>
                <a:cs typeface="Arial MT"/>
              </a:rPr>
              <a:t>gamba</a:t>
            </a:r>
            <a:r>
              <a:rPr sz="2200" spc="5" dirty="0">
                <a:solidFill>
                  <a:srgbClr val="002F8C"/>
                </a:solidFill>
                <a:latin typeface="Arial MT"/>
                <a:cs typeface="Arial MT"/>
              </a:rPr>
              <a:t> </a:t>
            </a:r>
            <a:r>
              <a:rPr sz="2200" dirty="0">
                <a:solidFill>
                  <a:srgbClr val="002F8C"/>
                </a:solidFill>
                <a:latin typeface="Arial MT"/>
                <a:cs typeface="Arial MT"/>
              </a:rPr>
              <a:t>che</a:t>
            </a:r>
            <a:r>
              <a:rPr sz="2200" spc="5" dirty="0">
                <a:solidFill>
                  <a:srgbClr val="002F8C"/>
                </a:solidFill>
                <a:latin typeface="Arial MT"/>
                <a:cs typeface="Arial MT"/>
              </a:rPr>
              <a:t> </a:t>
            </a:r>
            <a:r>
              <a:rPr sz="2200" dirty="0">
                <a:solidFill>
                  <a:srgbClr val="002F8C"/>
                </a:solidFill>
                <a:latin typeface="Arial MT"/>
                <a:cs typeface="Arial MT"/>
              </a:rPr>
              <a:t>hai</a:t>
            </a:r>
            <a:r>
              <a:rPr sz="2200" spc="5" dirty="0">
                <a:solidFill>
                  <a:srgbClr val="002F8C"/>
                </a:solidFill>
                <a:latin typeface="Arial MT"/>
                <a:cs typeface="Arial MT"/>
              </a:rPr>
              <a:t> </a:t>
            </a:r>
            <a:r>
              <a:rPr sz="2200" spc="-5" dirty="0">
                <a:solidFill>
                  <a:srgbClr val="002F8C"/>
                </a:solidFill>
                <a:latin typeface="Arial MT"/>
                <a:cs typeface="Arial MT"/>
              </a:rPr>
              <a:t>flesso</a:t>
            </a:r>
            <a:r>
              <a:rPr sz="2200" spc="5" dirty="0">
                <a:solidFill>
                  <a:srgbClr val="002F8C"/>
                </a:solidFill>
                <a:latin typeface="Arial MT"/>
                <a:cs typeface="Arial MT"/>
              </a:rPr>
              <a:t> </a:t>
            </a:r>
            <a:r>
              <a:rPr sz="2200" dirty="0">
                <a:solidFill>
                  <a:srgbClr val="002F8C"/>
                </a:solidFill>
                <a:latin typeface="Arial MT"/>
                <a:cs typeface="Arial MT"/>
              </a:rPr>
              <a:t>sia</a:t>
            </a:r>
            <a:r>
              <a:rPr sz="2200" spc="5" dirty="0">
                <a:solidFill>
                  <a:srgbClr val="002F8C"/>
                </a:solidFill>
                <a:latin typeface="Arial MT"/>
                <a:cs typeface="Arial MT"/>
              </a:rPr>
              <a:t> </a:t>
            </a:r>
            <a:r>
              <a:rPr sz="2200" spc="-5" dirty="0">
                <a:solidFill>
                  <a:srgbClr val="002F8C"/>
                </a:solidFill>
                <a:latin typeface="Arial MT"/>
                <a:cs typeface="Arial MT"/>
              </a:rPr>
              <a:t>rimasta</a:t>
            </a:r>
            <a:r>
              <a:rPr sz="2200" spc="5" dirty="0">
                <a:solidFill>
                  <a:srgbClr val="002F8C"/>
                </a:solidFill>
                <a:latin typeface="Arial MT"/>
                <a:cs typeface="Arial MT"/>
              </a:rPr>
              <a:t> </a:t>
            </a:r>
            <a:r>
              <a:rPr sz="2200" spc="-5" dirty="0">
                <a:solidFill>
                  <a:srgbClr val="002F8C"/>
                </a:solidFill>
                <a:latin typeface="Arial MT"/>
                <a:cs typeface="Arial MT"/>
              </a:rPr>
              <a:t>tale</a:t>
            </a:r>
            <a:r>
              <a:rPr sz="2200" spc="5" dirty="0">
                <a:solidFill>
                  <a:srgbClr val="002F8C"/>
                </a:solidFill>
                <a:latin typeface="Arial MT"/>
                <a:cs typeface="Arial MT"/>
              </a:rPr>
              <a:t> </a:t>
            </a:r>
            <a:r>
              <a:rPr sz="2200" spc="-5" dirty="0">
                <a:solidFill>
                  <a:srgbClr val="002F8C"/>
                </a:solidFill>
                <a:latin typeface="Arial MT"/>
                <a:cs typeface="Arial MT"/>
              </a:rPr>
              <a:t>formando </a:t>
            </a:r>
            <a:r>
              <a:rPr sz="2200" spc="-595" dirty="0">
                <a:solidFill>
                  <a:srgbClr val="002F8C"/>
                </a:solidFill>
                <a:latin typeface="Arial MT"/>
                <a:cs typeface="Arial MT"/>
              </a:rPr>
              <a:t> </a:t>
            </a:r>
            <a:r>
              <a:rPr sz="2200" dirty="0">
                <a:solidFill>
                  <a:srgbClr val="002F8C"/>
                </a:solidFill>
                <a:latin typeface="Arial MT"/>
                <a:cs typeface="Arial MT"/>
              </a:rPr>
              <a:t>così</a:t>
            </a:r>
            <a:r>
              <a:rPr sz="2200" spc="-10" dirty="0">
                <a:solidFill>
                  <a:srgbClr val="002F8C"/>
                </a:solidFill>
                <a:latin typeface="Arial MT"/>
                <a:cs typeface="Arial MT"/>
              </a:rPr>
              <a:t> </a:t>
            </a:r>
            <a:r>
              <a:rPr sz="2200" dirty="0">
                <a:solidFill>
                  <a:srgbClr val="002F8C"/>
                </a:solidFill>
                <a:latin typeface="Arial MT"/>
                <a:cs typeface="Arial MT"/>
              </a:rPr>
              <a:t>una </a:t>
            </a:r>
            <a:r>
              <a:rPr sz="2200" spc="-5" dirty="0">
                <a:solidFill>
                  <a:srgbClr val="002F8C"/>
                </a:solidFill>
                <a:latin typeface="Arial MT"/>
                <a:cs typeface="Arial MT"/>
              </a:rPr>
              <a:t>stabile </a:t>
            </a:r>
            <a:r>
              <a:rPr sz="2200" dirty="0">
                <a:solidFill>
                  <a:srgbClr val="002F8C"/>
                </a:solidFill>
                <a:latin typeface="Arial MT"/>
                <a:cs typeface="Arial MT"/>
              </a:rPr>
              <a:t>base d'appoggio per</a:t>
            </a:r>
            <a:r>
              <a:rPr sz="2200" spc="-10" dirty="0">
                <a:solidFill>
                  <a:srgbClr val="002F8C"/>
                </a:solidFill>
                <a:latin typeface="Arial MT"/>
                <a:cs typeface="Arial MT"/>
              </a:rPr>
              <a:t> </a:t>
            </a:r>
            <a:r>
              <a:rPr sz="2200" spc="-5" dirty="0">
                <a:solidFill>
                  <a:srgbClr val="002F8C"/>
                </a:solidFill>
                <a:latin typeface="Arial MT"/>
                <a:cs typeface="Arial MT"/>
              </a:rPr>
              <a:t>tutto</a:t>
            </a:r>
            <a:r>
              <a:rPr sz="2200" dirty="0">
                <a:solidFill>
                  <a:srgbClr val="002F8C"/>
                </a:solidFill>
                <a:latin typeface="Arial MT"/>
                <a:cs typeface="Arial MT"/>
              </a:rPr>
              <a:t> il</a:t>
            </a:r>
            <a:r>
              <a:rPr sz="2200" spc="-5" dirty="0">
                <a:solidFill>
                  <a:srgbClr val="002F8C"/>
                </a:solidFill>
                <a:latin typeface="Arial MT"/>
                <a:cs typeface="Arial MT"/>
              </a:rPr>
              <a:t> </a:t>
            </a:r>
            <a:r>
              <a:rPr sz="2200" dirty="0">
                <a:solidFill>
                  <a:srgbClr val="002F8C"/>
                </a:solidFill>
                <a:latin typeface="Arial MT"/>
                <a:cs typeface="Arial MT"/>
              </a:rPr>
              <a:t>corpo;</a:t>
            </a:r>
            <a:endParaRPr sz="2200">
              <a:latin typeface="Arial MT"/>
              <a:cs typeface="Arial MT"/>
            </a:endParaRPr>
          </a:p>
          <a:p>
            <a:pPr marL="355600" indent="-342900">
              <a:lnSpc>
                <a:spcPct val="100000"/>
              </a:lnSpc>
              <a:spcBef>
                <a:spcPts val="580"/>
              </a:spcBef>
              <a:buChar char="•"/>
              <a:tabLst>
                <a:tab pos="354965" algn="l"/>
                <a:tab pos="355600" algn="l"/>
              </a:tabLst>
            </a:pPr>
            <a:r>
              <a:rPr sz="2200" dirty="0">
                <a:solidFill>
                  <a:srgbClr val="002F8C"/>
                </a:solidFill>
                <a:latin typeface="Arial MT"/>
                <a:cs typeface="Arial MT"/>
              </a:rPr>
              <a:t>Al</a:t>
            </a:r>
            <a:r>
              <a:rPr sz="2200" spc="-5" dirty="0">
                <a:solidFill>
                  <a:srgbClr val="002F8C"/>
                </a:solidFill>
                <a:latin typeface="Arial MT"/>
                <a:cs typeface="Arial MT"/>
              </a:rPr>
              <a:t> </a:t>
            </a:r>
            <a:r>
              <a:rPr sz="2200" dirty="0">
                <a:solidFill>
                  <a:srgbClr val="002F8C"/>
                </a:solidFill>
                <a:latin typeface="Arial MT"/>
                <a:cs typeface="Arial MT"/>
              </a:rPr>
              <a:t>massimo dopo 30’,</a:t>
            </a:r>
            <a:r>
              <a:rPr sz="2200" spc="-5" dirty="0">
                <a:solidFill>
                  <a:srgbClr val="002F8C"/>
                </a:solidFill>
                <a:latin typeface="Arial MT"/>
                <a:cs typeface="Arial MT"/>
              </a:rPr>
              <a:t> </a:t>
            </a:r>
            <a:r>
              <a:rPr sz="2200" dirty="0">
                <a:solidFill>
                  <a:srgbClr val="002F8C"/>
                </a:solidFill>
                <a:latin typeface="Arial MT"/>
                <a:cs typeface="Arial MT"/>
              </a:rPr>
              <a:t>gira</a:t>
            </a:r>
            <a:r>
              <a:rPr sz="2200" spc="-5" dirty="0">
                <a:solidFill>
                  <a:srgbClr val="002F8C"/>
                </a:solidFill>
                <a:latin typeface="Arial MT"/>
                <a:cs typeface="Arial MT"/>
              </a:rPr>
              <a:t> </a:t>
            </a:r>
            <a:r>
              <a:rPr sz="2200" dirty="0">
                <a:solidFill>
                  <a:srgbClr val="002F8C"/>
                </a:solidFill>
                <a:latin typeface="Arial MT"/>
                <a:cs typeface="Arial MT"/>
              </a:rPr>
              <a:t>la </a:t>
            </a:r>
            <a:r>
              <a:rPr sz="2200" spc="-5" dirty="0">
                <a:solidFill>
                  <a:srgbClr val="002F8C"/>
                </a:solidFill>
                <a:latin typeface="Arial MT"/>
                <a:cs typeface="Arial MT"/>
              </a:rPr>
              <a:t>vittima</a:t>
            </a:r>
            <a:r>
              <a:rPr sz="2200" dirty="0">
                <a:solidFill>
                  <a:srgbClr val="002F8C"/>
                </a:solidFill>
                <a:latin typeface="Arial MT"/>
                <a:cs typeface="Arial MT"/>
              </a:rPr>
              <a:t> </a:t>
            </a:r>
            <a:r>
              <a:rPr sz="2200" spc="-5" dirty="0">
                <a:solidFill>
                  <a:srgbClr val="002F8C"/>
                </a:solidFill>
                <a:latin typeface="Arial MT"/>
                <a:cs typeface="Arial MT"/>
              </a:rPr>
              <a:t>sull’altro</a:t>
            </a:r>
            <a:r>
              <a:rPr sz="2200" dirty="0">
                <a:solidFill>
                  <a:srgbClr val="002F8C"/>
                </a:solidFill>
                <a:latin typeface="Arial MT"/>
                <a:cs typeface="Arial MT"/>
              </a:rPr>
              <a:t> </a:t>
            </a:r>
            <a:r>
              <a:rPr sz="2200" spc="-5" dirty="0">
                <a:solidFill>
                  <a:srgbClr val="002F8C"/>
                </a:solidFill>
                <a:latin typeface="Arial MT"/>
                <a:cs typeface="Arial MT"/>
              </a:rPr>
              <a:t>lato.</a:t>
            </a:r>
            <a:endParaRPr sz="2200">
              <a:latin typeface="Arial MT"/>
              <a:cs typeface="Arial MT"/>
            </a:endParaRP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3500" y="586506"/>
            <a:ext cx="8780780" cy="360680"/>
          </a:xfrm>
          <a:prstGeom prst="rect">
            <a:avLst/>
          </a:prstGeom>
        </p:spPr>
        <p:txBody>
          <a:bodyPr vert="horz" wrap="square" lIns="0" tIns="12700" rIns="0" bIns="0" rtlCol="0">
            <a:spAutoFit/>
          </a:bodyPr>
          <a:lstStyle/>
          <a:p>
            <a:pPr marL="12700">
              <a:lnSpc>
                <a:spcPct val="100000"/>
              </a:lnSpc>
              <a:spcBef>
                <a:spcPts val="100"/>
              </a:spcBef>
              <a:tabLst>
                <a:tab pos="1718945" algn="l"/>
              </a:tabLst>
            </a:pPr>
            <a:r>
              <a:rPr sz="2200" spc="-5" dirty="0">
                <a:latin typeface="Times New Roman"/>
                <a:cs typeface="Times New Roman"/>
              </a:rPr>
              <a:t>Per</a:t>
            </a:r>
            <a:r>
              <a:rPr sz="2200" spc="5" dirty="0">
                <a:latin typeface="Times New Roman"/>
                <a:cs typeface="Times New Roman"/>
              </a:rPr>
              <a:t> </a:t>
            </a:r>
            <a:r>
              <a:rPr sz="2200" spc="-5" dirty="0">
                <a:latin typeface="Times New Roman"/>
                <a:cs typeface="Times New Roman"/>
              </a:rPr>
              <a:t>mettere</a:t>
            </a:r>
            <a:r>
              <a:rPr sz="2200" dirty="0">
                <a:latin typeface="Times New Roman"/>
                <a:cs typeface="Times New Roman"/>
              </a:rPr>
              <a:t> </a:t>
            </a:r>
            <a:r>
              <a:rPr sz="2200" spc="-5" dirty="0">
                <a:latin typeface="Times New Roman"/>
                <a:cs typeface="Times New Roman"/>
              </a:rPr>
              <a:t>in	</a:t>
            </a:r>
            <a:r>
              <a:rPr sz="2200" b="1" spc="-5" dirty="0">
                <a:solidFill>
                  <a:srgbClr val="FF0000"/>
                </a:solidFill>
                <a:latin typeface="Times New Roman"/>
                <a:cs typeface="Times New Roman"/>
              </a:rPr>
              <a:t>Posizione</a:t>
            </a:r>
            <a:r>
              <a:rPr sz="2200" b="1" spc="5" dirty="0">
                <a:solidFill>
                  <a:srgbClr val="FF0000"/>
                </a:solidFill>
                <a:latin typeface="Times New Roman"/>
                <a:cs typeface="Times New Roman"/>
              </a:rPr>
              <a:t> </a:t>
            </a:r>
            <a:r>
              <a:rPr sz="2200" b="1" spc="-5" dirty="0">
                <a:solidFill>
                  <a:srgbClr val="FF0000"/>
                </a:solidFill>
                <a:latin typeface="Times New Roman"/>
                <a:cs typeface="Times New Roman"/>
              </a:rPr>
              <a:t>Laterale</a:t>
            </a:r>
            <a:r>
              <a:rPr sz="2200" b="1" dirty="0">
                <a:solidFill>
                  <a:srgbClr val="FF0000"/>
                </a:solidFill>
                <a:latin typeface="Times New Roman"/>
                <a:cs typeface="Times New Roman"/>
              </a:rPr>
              <a:t> di</a:t>
            </a:r>
            <a:r>
              <a:rPr sz="2200" b="1" spc="5" dirty="0">
                <a:solidFill>
                  <a:srgbClr val="FF0000"/>
                </a:solidFill>
                <a:latin typeface="Times New Roman"/>
                <a:cs typeface="Times New Roman"/>
              </a:rPr>
              <a:t> </a:t>
            </a:r>
            <a:r>
              <a:rPr sz="2200" b="1" spc="-10" dirty="0">
                <a:solidFill>
                  <a:srgbClr val="FF0000"/>
                </a:solidFill>
                <a:latin typeface="Times New Roman"/>
                <a:cs typeface="Times New Roman"/>
              </a:rPr>
              <a:t>Sicurezza</a:t>
            </a:r>
            <a:r>
              <a:rPr sz="2200" spc="-10" dirty="0">
                <a:latin typeface="Times New Roman"/>
                <a:cs typeface="Times New Roman"/>
              </a:rPr>
              <a:t>,</a:t>
            </a:r>
            <a:r>
              <a:rPr sz="2200" spc="5" dirty="0">
                <a:latin typeface="Times New Roman"/>
                <a:cs typeface="Times New Roman"/>
              </a:rPr>
              <a:t> </a:t>
            </a:r>
            <a:r>
              <a:rPr sz="2200" spc="-5" dirty="0">
                <a:latin typeface="Times New Roman"/>
                <a:cs typeface="Times New Roman"/>
              </a:rPr>
              <a:t>seguire</a:t>
            </a:r>
            <a:r>
              <a:rPr sz="2200" spc="5" dirty="0">
                <a:latin typeface="Times New Roman"/>
                <a:cs typeface="Times New Roman"/>
              </a:rPr>
              <a:t> </a:t>
            </a:r>
            <a:r>
              <a:rPr sz="2200" dirty="0">
                <a:latin typeface="Times New Roman"/>
                <a:cs typeface="Times New Roman"/>
              </a:rPr>
              <a:t>i </a:t>
            </a:r>
            <a:r>
              <a:rPr sz="2200" spc="-5" dirty="0">
                <a:latin typeface="Times New Roman"/>
                <a:cs typeface="Times New Roman"/>
              </a:rPr>
              <a:t>passi</a:t>
            </a:r>
            <a:r>
              <a:rPr sz="2200" spc="5" dirty="0">
                <a:latin typeface="Times New Roman"/>
                <a:cs typeface="Times New Roman"/>
              </a:rPr>
              <a:t> </a:t>
            </a:r>
            <a:r>
              <a:rPr sz="2200" spc="-5" dirty="0">
                <a:latin typeface="Times New Roman"/>
                <a:cs typeface="Times New Roman"/>
              </a:rPr>
              <a:t>sotto</a:t>
            </a:r>
            <a:r>
              <a:rPr sz="2200" spc="5" dirty="0">
                <a:latin typeface="Times New Roman"/>
                <a:cs typeface="Times New Roman"/>
              </a:rPr>
              <a:t> </a:t>
            </a:r>
            <a:r>
              <a:rPr sz="2200" spc="-5" dirty="0">
                <a:latin typeface="Times New Roman"/>
                <a:cs typeface="Times New Roman"/>
              </a:rPr>
              <a:t>illustrati</a:t>
            </a:r>
            <a:endParaRPr sz="2200">
              <a:latin typeface="Times New Roman"/>
              <a:cs typeface="Times New Roman"/>
            </a:endParaRPr>
          </a:p>
        </p:txBody>
      </p:sp>
      <p:pic>
        <p:nvPicPr>
          <p:cNvPr id="3" name="object 3"/>
          <p:cNvPicPr/>
          <p:nvPr/>
        </p:nvPicPr>
        <p:blipFill>
          <a:blip r:embed="rId2" cstate="print"/>
          <a:stretch>
            <a:fillRect/>
          </a:stretch>
        </p:blipFill>
        <p:spPr>
          <a:xfrm>
            <a:off x="780730" y="1283243"/>
            <a:ext cx="3335976" cy="2194948"/>
          </a:xfrm>
          <a:prstGeom prst="rect">
            <a:avLst/>
          </a:prstGeom>
        </p:spPr>
      </p:pic>
      <p:pic>
        <p:nvPicPr>
          <p:cNvPr id="4" name="object 4"/>
          <p:cNvPicPr/>
          <p:nvPr/>
        </p:nvPicPr>
        <p:blipFill>
          <a:blip r:embed="rId3" cstate="print"/>
          <a:stretch>
            <a:fillRect/>
          </a:stretch>
        </p:blipFill>
        <p:spPr>
          <a:xfrm>
            <a:off x="4890928" y="1289737"/>
            <a:ext cx="3315453" cy="2168049"/>
          </a:xfrm>
          <a:prstGeom prst="rect">
            <a:avLst/>
          </a:prstGeom>
        </p:spPr>
      </p:pic>
      <p:sp>
        <p:nvSpPr>
          <p:cNvPr id="5" name="object 5"/>
          <p:cNvSpPr txBox="1"/>
          <p:nvPr/>
        </p:nvSpPr>
        <p:spPr>
          <a:xfrm>
            <a:off x="3841750" y="1231676"/>
            <a:ext cx="4270375" cy="330200"/>
          </a:xfrm>
          <a:prstGeom prst="rect">
            <a:avLst/>
          </a:prstGeom>
        </p:spPr>
        <p:txBody>
          <a:bodyPr vert="horz" wrap="square" lIns="0" tIns="12700" rIns="0" bIns="0" rtlCol="0">
            <a:spAutoFit/>
          </a:bodyPr>
          <a:lstStyle/>
          <a:p>
            <a:pPr marL="12700">
              <a:lnSpc>
                <a:spcPct val="100000"/>
              </a:lnSpc>
              <a:spcBef>
                <a:spcPts val="100"/>
              </a:spcBef>
              <a:tabLst>
                <a:tab pos="4116070" algn="l"/>
              </a:tabLst>
            </a:pPr>
            <a:r>
              <a:rPr sz="2000" dirty="0">
                <a:latin typeface="Arial MT"/>
                <a:cs typeface="Arial MT"/>
              </a:rPr>
              <a:t>1	</a:t>
            </a:r>
            <a:r>
              <a:rPr sz="3000" baseline="1388" dirty="0">
                <a:latin typeface="Arial MT"/>
                <a:cs typeface="Arial MT"/>
              </a:rPr>
              <a:t>2</a:t>
            </a:r>
            <a:endParaRPr sz="3000" baseline="1388">
              <a:latin typeface="Arial MT"/>
              <a:cs typeface="Arial MT"/>
            </a:endParaRPr>
          </a:p>
        </p:txBody>
      </p:sp>
      <p:pic>
        <p:nvPicPr>
          <p:cNvPr id="6" name="object 6"/>
          <p:cNvPicPr/>
          <p:nvPr/>
        </p:nvPicPr>
        <p:blipFill>
          <a:blip r:embed="rId4" cstate="print"/>
          <a:stretch>
            <a:fillRect/>
          </a:stretch>
        </p:blipFill>
        <p:spPr>
          <a:xfrm>
            <a:off x="634691" y="3789362"/>
            <a:ext cx="3361046" cy="2232025"/>
          </a:xfrm>
          <a:prstGeom prst="rect">
            <a:avLst/>
          </a:prstGeom>
        </p:spPr>
      </p:pic>
      <p:sp>
        <p:nvSpPr>
          <p:cNvPr id="7" name="object 7"/>
          <p:cNvSpPr txBox="1"/>
          <p:nvPr/>
        </p:nvSpPr>
        <p:spPr>
          <a:xfrm>
            <a:off x="3697287" y="3752626"/>
            <a:ext cx="167005" cy="330200"/>
          </a:xfrm>
          <a:prstGeom prst="rect">
            <a:avLst/>
          </a:prstGeom>
        </p:spPr>
        <p:txBody>
          <a:bodyPr vert="horz" wrap="square" lIns="0" tIns="12700" rIns="0" bIns="0" rtlCol="0">
            <a:spAutoFit/>
          </a:bodyPr>
          <a:lstStyle/>
          <a:p>
            <a:pPr marL="12700">
              <a:lnSpc>
                <a:spcPct val="100000"/>
              </a:lnSpc>
              <a:spcBef>
                <a:spcPts val="100"/>
              </a:spcBef>
            </a:pPr>
            <a:r>
              <a:rPr sz="2000" dirty="0">
                <a:latin typeface="Arial MT"/>
                <a:cs typeface="Arial MT"/>
              </a:rPr>
              <a:t>3</a:t>
            </a:r>
            <a:endParaRPr sz="2000">
              <a:latin typeface="Arial MT"/>
              <a:cs typeface="Arial MT"/>
            </a:endParaRPr>
          </a:p>
        </p:txBody>
      </p:sp>
      <p:pic>
        <p:nvPicPr>
          <p:cNvPr id="8" name="object 8"/>
          <p:cNvPicPr/>
          <p:nvPr/>
        </p:nvPicPr>
        <p:blipFill>
          <a:blip r:embed="rId5" cstate="print"/>
          <a:stretch>
            <a:fillRect/>
          </a:stretch>
        </p:blipFill>
        <p:spPr>
          <a:xfrm>
            <a:off x="4517916" y="4159919"/>
            <a:ext cx="4148296" cy="1498586"/>
          </a:xfrm>
          <a:prstGeom prst="rect">
            <a:avLst/>
          </a:prstGeom>
        </p:spPr>
      </p:pic>
      <p:sp>
        <p:nvSpPr>
          <p:cNvPr id="9" name="object 9"/>
          <p:cNvSpPr txBox="1"/>
          <p:nvPr/>
        </p:nvSpPr>
        <p:spPr>
          <a:xfrm>
            <a:off x="8415225" y="4074889"/>
            <a:ext cx="167005" cy="330200"/>
          </a:xfrm>
          <a:prstGeom prst="rect">
            <a:avLst/>
          </a:prstGeom>
        </p:spPr>
        <p:txBody>
          <a:bodyPr vert="horz" wrap="square" lIns="0" tIns="12700" rIns="0" bIns="0" rtlCol="0">
            <a:spAutoFit/>
          </a:bodyPr>
          <a:lstStyle/>
          <a:p>
            <a:pPr marL="12700">
              <a:lnSpc>
                <a:spcPct val="100000"/>
              </a:lnSpc>
              <a:spcBef>
                <a:spcPts val="100"/>
              </a:spcBef>
            </a:pPr>
            <a:r>
              <a:rPr sz="2000" dirty="0">
                <a:latin typeface="Arial MT"/>
                <a:cs typeface="Arial MT"/>
              </a:rPr>
              <a:t>4</a:t>
            </a:r>
            <a:endParaRPr sz="2000">
              <a:latin typeface="Arial MT"/>
              <a:cs typeface="Arial MT"/>
            </a:endParaRP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65587" y="377825"/>
            <a:ext cx="1192212" cy="841375"/>
          </a:xfrm>
          <a:prstGeom prst="rect">
            <a:avLst/>
          </a:prstGeom>
        </p:spPr>
      </p:pic>
      <p:sp>
        <p:nvSpPr>
          <p:cNvPr id="3" name="object 3"/>
          <p:cNvSpPr txBox="1">
            <a:spLocks noGrp="1"/>
          </p:cNvSpPr>
          <p:nvPr>
            <p:ph type="title"/>
          </p:nvPr>
        </p:nvSpPr>
        <p:spPr>
          <a:xfrm>
            <a:off x="2582862" y="495349"/>
            <a:ext cx="967740" cy="452120"/>
          </a:xfrm>
          <a:prstGeom prst="rect">
            <a:avLst/>
          </a:prstGeom>
        </p:spPr>
        <p:txBody>
          <a:bodyPr vert="horz" wrap="square" lIns="0" tIns="12700" rIns="0" bIns="0" rtlCol="0">
            <a:spAutoFit/>
          </a:bodyPr>
          <a:lstStyle/>
          <a:p>
            <a:pPr marL="12700">
              <a:lnSpc>
                <a:spcPct val="100000"/>
              </a:lnSpc>
              <a:spcBef>
                <a:spcPts val="100"/>
              </a:spcBef>
            </a:pPr>
            <a:r>
              <a:rPr sz="2800" b="1" u="heavy" spc="-210" dirty="0">
                <a:solidFill>
                  <a:srgbClr val="333399"/>
                </a:solidFill>
                <a:uFill>
                  <a:solidFill>
                    <a:srgbClr val="333399"/>
                  </a:solidFill>
                </a:uFill>
                <a:latin typeface="Times New Roman"/>
                <a:cs typeface="Times New Roman"/>
              </a:rPr>
              <a:t>F</a:t>
            </a:r>
            <a:r>
              <a:rPr sz="2800" b="1" u="heavy" dirty="0">
                <a:solidFill>
                  <a:srgbClr val="333399"/>
                </a:solidFill>
                <a:uFill>
                  <a:solidFill>
                    <a:srgbClr val="333399"/>
                  </a:solidFill>
                </a:uFill>
                <a:latin typeface="Times New Roman"/>
                <a:cs typeface="Times New Roman"/>
              </a:rPr>
              <a:t>ARE</a:t>
            </a:r>
            <a:endParaRPr sz="2800">
              <a:latin typeface="Times New Roman"/>
              <a:cs typeface="Times New Roman"/>
            </a:endParaRPr>
          </a:p>
        </p:txBody>
      </p:sp>
      <p:grpSp>
        <p:nvGrpSpPr>
          <p:cNvPr id="4" name="object 4"/>
          <p:cNvGrpSpPr/>
          <p:nvPr/>
        </p:nvGrpSpPr>
        <p:grpSpPr>
          <a:xfrm>
            <a:off x="4206875" y="2703512"/>
            <a:ext cx="659130" cy="513080"/>
            <a:chOff x="4206875" y="2703512"/>
            <a:chExt cx="659130" cy="513080"/>
          </a:xfrm>
        </p:grpSpPr>
        <p:sp>
          <p:nvSpPr>
            <p:cNvPr id="5" name="object 5"/>
            <p:cNvSpPr/>
            <p:nvPr/>
          </p:nvSpPr>
          <p:spPr>
            <a:xfrm>
              <a:off x="4211637" y="2708275"/>
              <a:ext cx="649605" cy="503555"/>
            </a:xfrm>
            <a:custGeom>
              <a:avLst/>
              <a:gdLst/>
              <a:ahLst/>
              <a:cxnLst/>
              <a:rect l="l" t="t" r="r" b="b"/>
              <a:pathLst>
                <a:path w="649604" h="503555">
                  <a:moveTo>
                    <a:pt x="649287" y="377428"/>
                  </a:moveTo>
                  <a:lnTo>
                    <a:pt x="0" y="377428"/>
                  </a:lnTo>
                  <a:lnTo>
                    <a:pt x="324643" y="503237"/>
                  </a:lnTo>
                  <a:lnTo>
                    <a:pt x="649287" y="377428"/>
                  </a:lnTo>
                  <a:close/>
                </a:path>
                <a:path w="649604" h="503555">
                  <a:moveTo>
                    <a:pt x="486966" y="0"/>
                  </a:moveTo>
                  <a:lnTo>
                    <a:pt x="162321" y="0"/>
                  </a:lnTo>
                  <a:lnTo>
                    <a:pt x="162321" y="377428"/>
                  </a:lnTo>
                  <a:lnTo>
                    <a:pt x="486966" y="377428"/>
                  </a:lnTo>
                  <a:lnTo>
                    <a:pt x="486966" y="0"/>
                  </a:lnTo>
                  <a:close/>
                </a:path>
              </a:pathLst>
            </a:custGeom>
            <a:solidFill>
              <a:srgbClr val="99CCFF"/>
            </a:solidFill>
          </p:spPr>
          <p:txBody>
            <a:bodyPr wrap="square" lIns="0" tIns="0" rIns="0" bIns="0" rtlCol="0"/>
            <a:lstStyle/>
            <a:p>
              <a:endParaRPr/>
            </a:p>
          </p:txBody>
        </p:sp>
        <p:sp>
          <p:nvSpPr>
            <p:cNvPr id="6" name="object 6"/>
            <p:cNvSpPr/>
            <p:nvPr/>
          </p:nvSpPr>
          <p:spPr>
            <a:xfrm>
              <a:off x="4211637" y="2708275"/>
              <a:ext cx="649605" cy="503555"/>
            </a:xfrm>
            <a:custGeom>
              <a:avLst/>
              <a:gdLst/>
              <a:ahLst/>
              <a:cxnLst/>
              <a:rect l="l" t="t" r="r" b="b"/>
              <a:pathLst>
                <a:path w="649604" h="503555">
                  <a:moveTo>
                    <a:pt x="0" y="377428"/>
                  </a:moveTo>
                  <a:lnTo>
                    <a:pt x="162321" y="377428"/>
                  </a:lnTo>
                  <a:lnTo>
                    <a:pt x="162321" y="0"/>
                  </a:lnTo>
                  <a:lnTo>
                    <a:pt x="486965" y="0"/>
                  </a:lnTo>
                  <a:lnTo>
                    <a:pt x="486965" y="377428"/>
                  </a:lnTo>
                  <a:lnTo>
                    <a:pt x="649287" y="377428"/>
                  </a:lnTo>
                  <a:lnTo>
                    <a:pt x="324643" y="503237"/>
                  </a:lnTo>
                  <a:lnTo>
                    <a:pt x="0" y="377428"/>
                  </a:lnTo>
                  <a:close/>
                </a:path>
              </a:pathLst>
            </a:custGeom>
            <a:ln w="9525">
              <a:solidFill>
                <a:srgbClr val="000000"/>
              </a:solidFill>
            </a:ln>
          </p:spPr>
          <p:txBody>
            <a:bodyPr wrap="square" lIns="0" tIns="0" rIns="0" bIns="0" rtlCol="0"/>
            <a:lstStyle/>
            <a:p>
              <a:endParaRPr/>
            </a:p>
          </p:txBody>
        </p:sp>
      </p:grpSp>
      <p:grpSp>
        <p:nvGrpSpPr>
          <p:cNvPr id="7" name="object 7"/>
          <p:cNvGrpSpPr/>
          <p:nvPr/>
        </p:nvGrpSpPr>
        <p:grpSpPr>
          <a:xfrm>
            <a:off x="4226732" y="4424795"/>
            <a:ext cx="659130" cy="513080"/>
            <a:chOff x="4206875" y="4576762"/>
            <a:chExt cx="659130" cy="513080"/>
          </a:xfrm>
        </p:grpSpPr>
        <p:sp>
          <p:nvSpPr>
            <p:cNvPr id="8" name="object 8"/>
            <p:cNvSpPr/>
            <p:nvPr/>
          </p:nvSpPr>
          <p:spPr>
            <a:xfrm>
              <a:off x="4211637" y="4581525"/>
              <a:ext cx="649605" cy="503555"/>
            </a:xfrm>
            <a:custGeom>
              <a:avLst/>
              <a:gdLst/>
              <a:ahLst/>
              <a:cxnLst/>
              <a:rect l="l" t="t" r="r" b="b"/>
              <a:pathLst>
                <a:path w="649604" h="503554">
                  <a:moveTo>
                    <a:pt x="649287" y="377428"/>
                  </a:moveTo>
                  <a:lnTo>
                    <a:pt x="0" y="377428"/>
                  </a:lnTo>
                  <a:lnTo>
                    <a:pt x="324643" y="503237"/>
                  </a:lnTo>
                  <a:lnTo>
                    <a:pt x="649287" y="377428"/>
                  </a:lnTo>
                  <a:close/>
                </a:path>
                <a:path w="649604" h="503554">
                  <a:moveTo>
                    <a:pt x="486966" y="0"/>
                  </a:moveTo>
                  <a:lnTo>
                    <a:pt x="162321" y="0"/>
                  </a:lnTo>
                  <a:lnTo>
                    <a:pt x="162321" y="377428"/>
                  </a:lnTo>
                  <a:lnTo>
                    <a:pt x="486966" y="377428"/>
                  </a:lnTo>
                  <a:lnTo>
                    <a:pt x="486966" y="0"/>
                  </a:lnTo>
                  <a:close/>
                </a:path>
              </a:pathLst>
            </a:custGeom>
            <a:solidFill>
              <a:srgbClr val="99CCFF"/>
            </a:solidFill>
          </p:spPr>
          <p:txBody>
            <a:bodyPr wrap="square" lIns="0" tIns="0" rIns="0" bIns="0" rtlCol="0"/>
            <a:lstStyle/>
            <a:p>
              <a:endParaRPr/>
            </a:p>
          </p:txBody>
        </p:sp>
        <p:sp>
          <p:nvSpPr>
            <p:cNvPr id="9" name="object 9"/>
            <p:cNvSpPr/>
            <p:nvPr/>
          </p:nvSpPr>
          <p:spPr>
            <a:xfrm>
              <a:off x="4211637" y="4581525"/>
              <a:ext cx="649605" cy="503555"/>
            </a:xfrm>
            <a:custGeom>
              <a:avLst/>
              <a:gdLst/>
              <a:ahLst/>
              <a:cxnLst/>
              <a:rect l="l" t="t" r="r" b="b"/>
              <a:pathLst>
                <a:path w="649604" h="503554">
                  <a:moveTo>
                    <a:pt x="0" y="377428"/>
                  </a:moveTo>
                  <a:lnTo>
                    <a:pt x="162321" y="377428"/>
                  </a:lnTo>
                  <a:lnTo>
                    <a:pt x="162321" y="0"/>
                  </a:lnTo>
                  <a:lnTo>
                    <a:pt x="486965" y="0"/>
                  </a:lnTo>
                  <a:lnTo>
                    <a:pt x="486965" y="377428"/>
                  </a:lnTo>
                  <a:lnTo>
                    <a:pt x="649287" y="377428"/>
                  </a:lnTo>
                  <a:lnTo>
                    <a:pt x="324643" y="503237"/>
                  </a:lnTo>
                  <a:lnTo>
                    <a:pt x="0" y="377428"/>
                  </a:lnTo>
                  <a:close/>
                </a:path>
              </a:pathLst>
            </a:custGeom>
            <a:ln w="9525">
              <a:solidFill>
                <a:srgbClr val="000000"/>
              </a:solidFill>
            </a:ln>
          </p:spPr>
          <p:txBody>
            <a:bodyPr wrap="square" lIns="0" tIns="0" rIns="0" bIns="0" rtlCol="0"/>
            <a:lstStyle/>
            <a:p>
              <a:endParaRPr/>
            </a:p>
          </p:txBody>
        </p:sp>
      </p:grpSp>
      <p:grpSp>
        <p:nvGrpSpPr>
          <p:cNvPr id="10" name="object 10"/>
          <p:cNvGrpSpPr/>
          <p:nvPr/>
        </p:nvGrpSpPr>
        <p:grpSpPr>
          <a:xfrm>
            <a:off x="405822" y="4989338"/>
            <a:ext cx="7715250" cy="869155"/>
            <a:chOff x="679450" y="5295900"/>
            <a:chExt cx="7715250" cy="1090930"/>
          </a:xfrm>
        </p:grpSpPr>
        <p:pic>
          <p:nvPicPr>
            <p:cNvPr id="11" name="object 11"/>
            <p:cNvPicPr/>
            <p:nvPr/>
          </p:nvPicPr>
          <p:blipFill>
            <a:blip r:embed="rId3" cstate="print"/>
            <a:stretch>
              <a:fillRect/>
            </a:stretch>
          </p:blipFill>
          <p:spPr>
            <a:xfrm>
              <a:off x="684212" y="5300662"/>
              <a:ext cx="7705725" cy="1081087"/>
            </a:xfrm>
            <a:prstGeom prst="rect">
              <a:avLst/>
            </a:prstGeom>
          </p:spPr>
        </p:pic>
        <p:sp>
          <p:nvSpPr>
            <p:cNvPr id="12" name="object 12"/>
            <p:cNvSpPr/>
            <p:nvPr/>
          </p:nvSpPr>
          <p:spPr>
            <a:xfrm>
              <a:off x="684212" y="5300662"/>
              <a:ext cx="7705725" cy="1081405"/>
            </a:xfrm>
            <a:custGeom>
              <a:avLst/>
              <a:gdLst/>
              <a:ahLst/>
              <a:cxnLst/>
              <a:rect l="l" t="t" r="r" b="b"/>
              <a:pathLst>
                <a:path w="7705725" h="1081404">
                  <a:moveTo>
                    <a:pt x="316790" y="0"/>
                  </a:moveTo>
                  <a:lnTo>
                    <a:pt x="0" y="316618"/>
                  </a:lnTo>
                  <a:lnTo>
                    <a:pt x="0" y="764469"/>
                  </a:lnTo>
                  <a:lnTo>
                    <a:pt x="316790" y="1081087"/>
                  </a:lnTo>
                  <a:lnTo>
                    <a:pt x="7388933" y="1081087"/>
                  </a:lnTo>
                  <a:lnTo>
                    <a:pt x="7705725" y="764469"/>
                  </a:lnTo>
                  <a:lnTo>
                    <a:pt x="7705725" y="316618"/>
                  </a:lnTo>
                  <a:lnTo>
                    <a:pt x="7388933" y="0"/>
                  </a:lnTo>
                  <a:lnTo>
                    <a:pt x="316790" y="0"/>
                  </a:lnTo>
                  <a:close/>
                </a:path>
              </a:pathLst>
            </a:custGeom>
            <a:ln w="9525">
              <a:solidFill>
                <a:srgbClr val="000000"/>
              </a:solidFill>
            </a:ln>
          </p:spPr>
          <p:txBody>
            <a:bodyPr wrap="square" lIns="0" tIns="0" rIns="0" bIns="0" rtlCol="0"/>
            <a:lstStyle/>
            <a:p>
              <a:endParaRPr/>
            </a:p>
          </p:txBody>
        </p:sp>
      </p:grpSp>
      <p:sp>
        <p:nvSpPr>
          <p:cNvPr id="13" name="object 13"/>
          <p:cNvSpPr txBox="1"/>
          <p:nvPr/>
        </p:nvSpPr>
        <p:spPr>
          <a:xfrm>
            <a:off x="414813" y="1411494"/>
            <a:ext cx="8493760" cy="4037387"/>
          </a:xfrm>
          <a:prstGeom prst="rect">
            <a:avLst/>
          </a:prstGeom>
        </p:spPr>
        <p:txBody>
          <a:bodyPr vert="horz" wrap="square" lIns="0" tIns="24765" rIns="0" bIns="0" rtlCol="0">
            <a:spAutoFit/>
          </a:bodyPr>
          <a:lstStyle/>
          <a:p>
            <a:pPr marL="2159000" marR="579755" indent="-1640205">
              <a:lnSpc>
                <a:spcPts val="2130"/>
              </a:lnSpc>
              <a:spcBef>
                <a:spcPts val="195"/>
              </a:spcBef>
            </a:pPr>
            <a:r>
              <a:rPr sz="1800" b="1" dirty="0">
                <a:latin typeface="Times New Roman"/>
                <a:cs typeface="Times New Roman"/>
              </a:rPr>
              <a:t>SE IL</a:t>
            </a:r>
            <a:r>
              <a:rPr sz="1800" b="1" spc="-100" dirty="0">
                <a:latin typeface="Times New Roman"/>
                <a:cs typeface="Times New Roman"/>
              </a:rPr>
              <a:t> </a:t>
            </a:r>
            <a:r>
              <a:rPr sz="1800" b="1" dirty="0">
                <a:latin typeface="Times New Roman"/>
                <a:cs typeface="Times New Roman"/>
              </a:rPr>
              <a:t>S</a:t>
            </a:r>
            <a:r>
              <a:rPr sz="1800" b="1" spc="-5" dirty="0">
                <a:latin typeface="Times New Roman"/>
                <a:cs typeface="Times New Roman"/>
              </a:rPr>
              <a:t>O</a:t>
            </a:r>
            <a:r>
              <a:rPr sz="1800" b="1" dirty="0">
                <a:latin typeface="Times New Roman"/>
                <a:cs typeface="Times New Roman"/>
              </a:rPr>
              <a:t>CC</a:t>
            </a:r>
            <a:r>
              <a:rPr sz="1800" b="1" spc="-5" dirty="0">
                <a:latin typeface="Times New Roman"/>
                <a:cs typeface="Times New Roman"/>
              </a:rPr>
              <a:t>O</a:t>
            </a:r>
            <a:r>
              <a:rPr sz="1800" b="1" dirty="0">
                <a:latin typeface="Times New Roman"/>
                <a:cs typeface="Times New Roman"/>
              </a:rPr>
              <a:t>RRI</a:t>
            </a:r>
            <a:r>
              <a:rPr sz="1800" b="1" spc="-35" dirty="0">
                <a:latin typeface="Times New Roman"/>
                <a:cs typeface="Times New Roman"/>
              </a:rPr>
              <a:t>T</a:t>
            </a:r>
            <a:r>
              <a:rPr sz="1800" b="1" spc="-5" dirty="0">
                <a:latin typeface="Times New Roman"/>
                <a:cs typeface="Times New Roman"/>
              </a:rPr>
              <a:t>O</a:t>
            </a:r>
            <a:r>
              <a:rPr sz="1800" b="1" dirty="0">
                <a:latin typeface="Times New Roman"/>
                <a:cs typeface="Times New Roman"/>
              </a:rPr>
              <a:t>RE E’</a:t>
            </a:r>
            <a:r>
              <a:rPr sz="1800" b="1" spc="-135" dirty="0">
                <a:latin typeface="Times New Roman"/>
                <a:cs typeface="Times New Roman"/>
              </a:rPr>
              <a:t> </a:t>
            </a:r>
            <a:r>
              <a:rPr sz="1800" b="1" dirty="0">
                <a:latin typeface="Times New Roman"/>
                <a:cs typeface="Times New Roman"/>
              </a:rPr>
              <a:t>DA</a:t>
            </a:r>
            <a:r>
              <a:rPr sz="1800" b="1" spc="-100" dirty="0">
                <a:latin typeface="Times New Roman"/>
                <a:cs typeface="Times New Roman"/>
              </a:rPr>
              <a:t> </a:t>
            </a:r>
            <a:r>
              <a:rPr sz="1800" b="1" dirty="0">
                <a:latin typeface="Times New Roman"/>
                <a:cs typeface="Times New Roman"/>
              </a:rPr>
              <a:t>S</a:t>
            </a:r>
            <a:r>
              <a:rPr sz="1800" b="1" spc="-5" dirty="0">
                <a:latin typeface="Times New Roman"/>
                <a:cs typeface="Times New Roman"/>
              </a:rPr>
              <a:t>O</a:t>
            </a:r>
            <a:r>
              <a:rPr sz="1800" b="1" dirty="0">
                <a:latin typeface="Times New Roman"/>
                <a:cs typeface="Times New Roman"/>
              </a:rPr>
              <a:t>LO</a:t>
            </a:r>
            <a:r>
              <a:rPr sz="1800" b="1" spc="-5" dirty="0">
                <a:latin typeface="Times New Roman"/>
                <a:cs typeface="Times New Roman"/>
              </a:rPr>
              <a:t> </a:t>
            </a:r>
            <a:r>
              <a:rPr sz="1800" b="1" dirty="0">
                <a:latin typeface="Times New Roman"/>
                <a:cs typeface="Times New Roman"/>
              </a:rPr>
              <a:t>ED IL</a:t>
            </a:r>
            <a:r>
              <a:rPr sz="1800" b="1" spc="-100" dirty="0">
                <a:latin typeface="Times New Roman"/>
                <a:cs typeface="Times New Roman"/>
              </a:rPr>
              <a:t> </a:t>
            </a:r>
            <a:r>
              <a:rPr sz="1800" b="1" spc="-135" dirty="0">
                <a:latin typeface="Times New Roman"/>
                <a:cs typeface="Times New Roman"/>
              </a:rPr>
              <a:t>P</a:t>
            </a:r>
            <a:r>
              <a:rPr sz="1800" b="1" dirty="0">
                <a:latin typeface="Times New Roman"/>
                <a:cs typeface="Times New Roman"/>
              </a:rPr>
              <a:t>AZIENTE N</a:t>
            </a:r>
            <a:r>
              <a:rPr sz="1800" b="1" spc="-5" dirty="0">
                <a:latin typeface="Times New Roman"/>
                <a:cs typeface="Times New Roman"/>
              </a:rPr>
              <a:t>O</a:t>
            </a:r>
            <a:r>
              <a:rPr sz="1800" b="1" dirty="0">
                <a:latin typeface="Times New Roman"/>
                <a:cs typeface="Times New Roman"/>
              </a:rPr>
              <a:t>N RES</a:t>
            </a:r>
            <a:r>
              <a:rPr sz="1800" b="1" spc="-5" dirty="0">
                <a:latin typeface="Times New Roman"/>
                <a:cs typeface="Times New Roman"/>
              </a:rPr>
              <a:t>P</a:t>
            </a:r>
            <a:r>
              <a:rPr sz="1800" b="1" dirty="0">
                <a:latin typeface="Times New Roman"/>
                <a:cs typeface="Times New Roman"/>
              </a:rPr>
              <a:t>IRA,  </a:t>
            </a:r>
            <a:r>
              <a:rPr sz="1800" b="1" spc="-5" dirty="0">
                <a:latin typeface="Times New Roman"/>
                <a:cs typeface="Times New Roman"/>
              </a:rPr>
              <a:t>CHIAMARE </a:t>
            </a:r>
            <a:r>
              <a:rPr sz="1800" b="1" spc="-10" dirty="0">
                <a:latin typeface="Times New Roman"/>
                <a:cs typeface="Times New Roman"/>
              </a:rPr>
              <a:t>SUBITO</a:t>
            </a:r>
            <a:r>
              <a:rPr sz="1800" b="1" spc="-5" dirty="0">
                <a:latin typeface="Times New Roman"/>
                <a:cs typeface="Times New Roman"/>
              </a:rPr>
              <a:t> </a:t>
            </a:r>
            <a:r>
              <a:rPr sz="1800" b="1" spc="-10" dirty="0">
                <a:latin typeface="Times New Roman"/>
                <a:cs typeface="Times New Roman"/>
              </a:rPr>
              <a:t>SOCCORSO</a:t>
            </a:r>
            <a:r>
              <a:rPr sz="1800" spc="-10" dirty="0">
                <a:latin typeface="Wingdings"/>
                <a:cs typeface="Wingdings"/>
              </a:rPr>
              <a:t></a:t>
            </a:r>
            <a:r>
              <a:rPr lang="it-IT" sz="1800" b="1" spc="-10" dirty="0">
                <a:latin typeface="Times New Roman"/>
                <a:cs typeface="Times New Roman"/>
              </a:rPr>
              <a:t>112</a:t>
            </a:r>
            <a:endParaRPr sz="1800" dirty="0">
              <a:latin typeface="Times New Roman"/>
              <a:cs typeface="Times New Roman"/>
            </a:endParaRPr>
          </a:p>
          <a:p>
            <a:pPr marR="808355" algn="ctr">
              <a:lnSpc>
                <a:spcPct val="100000"/>
              </a:lnSpc>
              <a:spcBef>
                <a:spcPts val="1120"/>
              </a:spcBef>
            </a:pPr>
            <a:r>
              <a:rPr sz="3000" b="1" dirty="0">
                <a:solidFill>
                  <a:srgbClr val="FF0000"/>
                </a:solidFill>
                <a:latin typeface="Times New Roman"/>
                <a:cs typeface="Times New Roman"/>
              </a:rPr>
              <a:t>Se</a:t>
            </a:r>
            <a:r>
              <a:rPr sz="3000" b="1" spc="-15" dirty="0">
                <a:solidFill>
                  <a:srgbClr val="FF0000"/>
                </a:solidFill>
                <a:latin typeface="Times New Roman"/>
                <a:cs typeface="Times New Roman"/>
              </a:rPr>
              <a:t> </a:t>
            </a:r>
            <a:r>
              <a:rPr sz="3000" b="1" spc="-5" dirty="0">
                <a:solidFill>
                  <a:srgbClr val="FF0000"/>
                </a:solidFill>
                <a:latin typeface="Times New Roman"/>
                <a:cs typeface="Times New Roman"/>
              </a:rPr>
              <a:t>la</a:t>
            </a:r>
            <a:r>
              <a:rPr sz="3000" b="1" spc="-10" dirty="0">
                <a:solidFill>
                  <a:srgbClr val="FF0000"/>
                </a:solidFill>
                <a:latin typeface="Times New Roman"/>
                <a:cs typeface="Times New Roman"/>
              </a:rPr>
              <a:t> </a:t>
            </a:r>
            <a:r>
              <a:rPr sz="3000" b="1" spc="-5" dirty="0">
                <a:solidFill>
                  <a:srgbClr val="FF0000"/>
                </a:solidFill>
                <a:latin typeface="Times New Roman"/>
                <a:cs typeface="Times New Roman"/>
              </a:rPr>
              <a:t>vittima</a:t>
            </a:r>
            <a:r>
              <a:rPr sz="3000" b="1" spc="-10" dirty="0">
                <a:solidFill>
                  <a:srgbClr val="FF0000"/>
                </a:solidFill>
                <a:latin typeface="Times New Roman"/>
                <a:cs typeface="Times New Roman"/>
              </a:rPr>
              <a:t> </a:t>
            </a:r>
            <a:r>
              <a:rPr sz="3000" b="1" i="1" dirty="0">
                <a:solidFill>
                  <a:srgbClr val="FF0000"/>
                </a:solidFill>
                <a:latin typeface="Times New Roman"/>
                <a:cs typeface="Times New Roman"/>
              </a:rPr>
              <a:t>non</a:t>
            </a:r>
            <a:r>
              <a:rPr sz="3000" b="1" i="1" spc="-5" dirty="0">
                <a:solidFill>
                  <a:srgbClr val="FF0000"/>
                </a:solidFill>
                <a:latin typeface="Times New Roman"/>
                <a:cs typeface="Times New Roman"/>
              </a:rPr>
              <a:t> respira</a:t>
            </a:r>
            <a:endParaRPr sz="3000" dirty="0">
              <a:latin typeface="Times New Roman"/>
              <a:cs typeface="Times New Roman"/>
            </a:endParaRPr>
          </a:p>
          <a:p>
            <a:pPr>
              <a:lnSpc>
                <a:spcPct val="100000"/>
              </a:lnSpc>
              <a:spcBef>
                <a:spcPts val="10"/>
              </a:spcBef>
            </a:pPr>
            <a:endParaRPr sz="4100" dirty="0">
              <a:latin typeface="Times New Roman"/>
              <a:cs typeface="Times New Roman"/>
            </a:endParaRPr>
          </a:p>
          <a:p>
            <a:pPr marL="12700" marR="3034665">
              <a:lnSpc>
                <a:spcPct val="109800"/>
              </a:lnSpc>
            </a:pPr>
            <a:r>
              <a:rPr sz="2200" spc="-5" dirty="0">
                <a:solidFill>
                  <a:srgbClr val="333399"/>
                </a:solidFill>
                <a:latin typeface="Times New Roman"/>
                <a:cs typeface="Times New Roman"/>
              </a:rPr>
              <a:t>G</a:t>
            </a:r>
            <a:r>
              <a:rPr sz="2200" spc="-5" dirty="0">
                <a:latin typeface="Times New Roman"/>
                <a:cs typeface="Times New Roman"/>
              </a:rPr>
              <a:t>uardo: </a:t>
            </a:r>
            <a:r>
              <a:rPr sz="2200" dirty="0">
                <a:latin typeface="Times New Roman"/>
                <a:cs typeface="Times New Roman"/>
              </a:rPr>
              <a:t>non si</a:t>
            </a:r>
            <a:r>
              <a:rPr sz="2200" spc="-5" dirty="0">
                <a:latin typeface="Times New Roman"/>
                <a:cs typeface="Times New Roman"/>
              </a:rPr>
              <a:t> vede alcun</a:t>
            </a:r>
            <a:r>
              <a:rPr sz="2200" dirty="0">
                <a:latin typeface="Times New Roman"/>
                <a:cs typeface="Times New Roman"/>
              </a:rPr>
              <a:t> </a:t>
            </a:r>
            <a:r>
              <a:rPr sz="2200" spc="-5" dirty="0">
                <a:latin typeface="Times New Roman"/>
                <a:cs typeface="Times New Roman"/>
              </a:rPr>
              <a:t>movimento</a:t>
            </a:r>
            <a:r>
              <a:rPr sz="2200" dirty="0">
                <a:latin typeface="Times New Roman"/>
                <a:cs typeface="Times New Roman"/>
              </a:rPr>
              <a:t> </a:t>
            </a:r>
            <a:r>
              <a:rPr sz="2200" spc="-5" dirty="0">
                <a:latin typeface="Times New Roman"/>
                <a:cs typeface="Times New Roman"/>
              </a:rPr>
              <a:t>del torace </a:t>
            </a:r>
            <a:r>
              <a:rPr sz="2200" spc="-535" dirty="0">
                <a:latin typeface="Times New Roman"/>
                <a:cs typeface="Times New Roman"/>
              </a:rPr>
              <a:t> </a:t>
            </a:r>
            <a:r>
              <a:rPr sz="2200" spc="-5" dirty="0">
                <a:solidFill>
                  <a:srgbClr val="333399"/>
                </a:solidFill>
                <a:latin typeface="Times New Roman"/>
                <a:cs typeface="Times New Roman"/>
              </a:rPr>
              <a:t>A</a:t>
            </a:r>
            <a:r>
              <a:rPr sz="2200" spc="-5" dirty="0">
                <a:latin typeface="Times New Roman"/>
                <a:cs typeface="Times New Roman"/>
              </a:rPr>
              <a:t>scolto: </a:t>
            </a:r>
            <a:r>
              <a:rPr sz="2200" dirty="0">
                <a:latin typeface="Times New Roman"/>
                <a:cs typeface="Times New Roman"/>
              </a:rPr>
              <a:t>non si</a:t>
            </a:r>
            <a:r>
              <a:rPr sz="2200" spc="-5" dirty="0">
                <a:latin typeface="Times New Roman"/>
                <a:cs typeface="Times New Roman"/>
              </a:rPr>
              <a:t> sente alcun</a:t>
            </a:r>
            <a:r>
              <a:rPr sz="2200" spc="5" dirty="0">
                <a:latin typeface="Times New Roman"/>
                <a:cs typeface="Times New Roman"/>
              </a:rPr>
              <a:t> </a:t>
            </a:r>
            <a:r>
              <a:rPr sz="2200" spc="-5" dirty="0">
                <a:latin typeface="Times New Roman"/>
                <a:cs typeface="Times New Roman"/>
              </a:rPr>
              <a:t>rumore respiratorio</a:t>
            </a:r>
            <a:endParaRPr sz="2200" dirty="0">
              <a:latin typeface="Times New Roman"/>
              <a:cs typeface="Times New Roman"/>
            </a:endParaRPr>
          </a:p>
          <a:p>
            <a:pPr marL="12700">
              <a:lnSpc>
                <a:spcPct val="100000"/>
              </a:lnSpc>
              <a:spcBef>
                <a:spcPts val="260"/>
              </a:spcBef>
            </a:pPr>
            <a:r>
              <a:rPr sz="2200" spc="-5" dirty="0">
                <a:solidFill>
                  <a:srgbClr val="333399"/>
                </a:solidFill>
                <a:latin typeface="Times New Roman"/>
                <a:cs typeface="Times New Roman"/>
              </a:rPr>
              <a:t>S</a:t>
            </a:r>
            <a:r>
              <a:rPr sz="2200" spc="-5" dirty="0">
                <a:latin typeface="Times New Roman"/>
                <a:cs typeface="Times New Roman"/>
              </a:rPr>
              <a:t>ento:</a:t>
            </a:r>
            <a:r>
              <a:rPr sz="2200" spc="120" dirty="0">
                <a:latin typeface="Times New Roman"/>
                <a:cs typeface="Times New Roman"/>
              </a:rPr>
              <a:t> </a:t>
            </a:r>
            <a:r>
              <a:rPr sz="2200" dirty="0">
                <a:latin typeface="Times New Roman"/>
                <a:cs typeface="Times New Roman"/>
              </a:rPr>
              <a:t>non</a:t>
            </a:r>
            <a:r>
              <a:rPr sz="2200" spc="125" dirty="0">
                <a:latin typeface="Times New Roman"/>
                <a:cs typeface="Times New Roman"/>
              </a:rPr>
              <a:t> </a:t>
            </a:r>
            <a:r>
              <a:rPr sz="2200" dirty="0">
                <a:latin typeface="Times New Roman"/>
                <a:cs typeface="Times New Roman"/>
              </a:rPr>
              <a:t>si</a:t>
            </a:r>
            <a:r>
              <a:rPr sz="2200" spc="125" dirty="0">
                <a:latin typeface="Times New Roman"/>
                <a:cs typeface="Times New Roman"/>
              </a:rPr>
              <a:t> </a:t>
            </a:r>
            <a:r>
              <a:rPr sz="2200" spc="-5" dirty="0">
                <a:latin typeface="Times New Roman"/>
                <a:cs typeface="Times New Roman"/>
              </a:rPr>
              <a:t>percepisce</a:t>
            </a:r>
            <a:r>
              <a:rPr sz="2200" spc="125" dirty="0">
                <a:latin typeface="Times New Roman"/>
                <a:cs typeface="Times New Roman"/>
              </a:rPr>
              <a:t> </a:t>
            </a:r>
            <a:r>
              <a:rPr sz="2200" spc="-5" dirty="0">
                <a:latin typeface="Times New Roman"/>
                <a:cs typeface="Times New Roman"/>
              </a:rPr>
              <a:t>sulla</a:t>
            </a:r>
            <a:r>
              <a:rPr sz="2200" spc="125" dirty="0">
                <a:latin typeface="Times New Roman"/>
                <a:cs typeface="Times New Roman"/>
              </a:rPr>
              <a:t> </a:t>
            </a:r>
            <a:r>
              <a:rPr sz="2200" spc="-5" dirty="0">
                <a:latin typeface="Times New Roman"/>
                <a:cs typeface="Times New Roman"/>
              </a:rPr>
              <a:t>guancia</a:t>
            </a:r>
            <a:r>
              <a:rPr sz="2200" spc="125" dirty="0">
                <a:latin typeface="Times New Roman"/>
                <a:cs typeface="Times New Roman"/>
              </a:rPr>
              <a:t> </a:t>
            </a:r>
            <a:r>
              <a:rPr sz="2200" spc="-5" dirty="0">
                <a:latin typeface="Times New Roman"/>
                <a:cs typeface="Times New Roman"/>
              </a:rPr>
              <a:t>alcuna</a:t>
            </a:r>
            <a:r>
              <a:rPr sz="2200" spc="120" dirty="0">
                <a:latin typeface="Times New Roman"/>
                <a:cs typeface="Times New Roman"/>
              </a:rPr>
              <a:t> </a:t>
            </a:r>
            <a:r>
              <a:rPr sz="2200" spc="-5" dirty="0">
                <a:latin typeface="Times New Roman"/>
                <a:cs typeface="Times New Roman"/>
              </a:rPr>
              <a:t>fuoriuscita</a:t>
            </a:r>
            <a:r>
              <a:rPr sz="2200" spc="125" dirty="0">
                <a:latin typeface="Times New Roman"/>
                <a:cs typeface="Times New Roman"/>
              </a:rPr>
              <a:t> </a:t>
            </a:r>
            <a:r>
              <a:rPr sz="2200" dirty="0">
                <a:latin typeface="Times New Roman"/>
                <a:cs typeface="Times New Roman"/>
              </a:rPr>
              <a:t>di</a:t>
            </a:r>
            <a:r>
              <a:rPr sz="2200" spc="120" dirty="0">
                <a:latin typeface="Times New Roman"/>
                <a:cs typeface="Times New Roman"/>
              </a:rPr>
              <a:t> </a:t>
            </a:r>
            <a:r>
              <a:rPr sz="2200" spc="-5" dirty="0">
                <a:latin typeface="Times New Roman"/>
                <a:cs typeface="Times New Roman"/>
              </a:rPr>
              <a:t>aria</a:t>
            </a:r>
            <a:r>
              <a:rPr sz="2200" spc="125" dirty="0">
                <a:latin typeface="Times New Roman"/>
                <a:cs typeface="Times New Roman"/>
              </a:rPr>
              <a:t> </a:t>
            </a:r>
            <a:r>
              <a:rPr sz="2200" spc="-5" dirty="0">
                <a:latin typeface="Times New Roman"/>
                <a:cs typeface="Times New Roman"/>
              </a:rPr>
              <a:t>dal</a:t>
            </a:r>
            <a:r>
              <a:rPr sz="2200" spc="125" dirty="0">
                <a:latin typeface="Times New Roman"/>
                <a:cs typeface="Times New Roman"/>
              </a:rPr>
              <a:t> </a:t>
            </a:r>
            <a:r>
              <a:rPr sz="2200" spc="-5" dirty="0">
                <a:latin typeface="Times New Roman"/>
                <a:cs typeface="Times New Roman"/>
              </a:rPr>
              <a:t>naso</a:t>
            </a:r>
            <a:r>
              <a:rPr sz="2200" spc="125" dirty="0">
                <a:latin typeface="Times New Roman"/>
                <a:cs typeface="Times New Roman"/>
              </a:rPr>
              <a:t> </a:t>
            </a:r>
            <a:r>
              <a:rPr sz="2200" dirty="0">
                <a:latin typeface="Times New Roman"/>
                <a:cs typeface="Times New Roman"/>
              </a:rPr>
              <a:t>o</a:t>
            </a:r>
          </a:p>
          <a:p>
            <a:pPr marL="12700">
              <a:lnSpc>
                <a:spcPct val="100000"/>
              </a:lnSpc>
              <a:spcBef>
                <a:spcPts val="459"/>
              </a:spcBef>
            </a:pPr>
            <a:r>
              <a:rPr sz="2200" spc="-5" dirty="0">
                <a:latin typeface="Times New Roman"/>
                <a:cs typeface="Times New Roman"/>
              </a:rPr>
              <a:t>dalla</a:t>
            </a:r>
            <a:r>
              <a:rPr sz="2200" spc="-20" dirty="0">
                <a:latin typeface="Times New Roman"/>
                <a:cs typeface="Times New Roman"/>
              </a:rPr>
              <a:t> </a:t>
            </a:r>
            <a:r>
              <a:rPr sz="2200" spc="-5" dirty="0">
                <a:latin typeface="Times New Roman"/>
                <a:cs typeface="Times New Roman"/>
              </a:rPr>
              <a:t>bocca</a:t>
            </a:r>
            <a:r>
              <a:rPr sz="2200" spc="-20" dirty="0">
                <a:latin typeface="Times New Roman"/>
                <a:cs typeface="Times New Roman"/>
              </a:rPr>
              <a:t> </a:t>
            </a:r>
            <a:r>
              <a:rPr sz="2200" spc="-5" dirty="0">
                <a:latin typeface="Times New Roman"/>
                <a:cs typeface="Times New Roman"/>
              </a:rPr>
              <a:t>della</a:t>
            </a:r>
            <a:r>
              <a:rPr sz="2200" spc="-15" dirty="0">
                <a:latin typeface="Times New Roman"/>
                <a:cs typeface="Times New Roman"/>
              </a:rPr>
              <a:t> </a:t>
            </a:r>
            <a:r>
              <a:rPr sz="2200" spc="-5" dirty="0">
                <a:latin typeface="Times New Roman"/>
                <a:cs typeface="Times New Roman"/>
              </a:rPr>
              <a:t>vittima</a:t>
            </a:r>
            <a:endParaRPr sz="2200" dirty="0">
              <a:latin typeface="Times New Roman"/>
              <a:cs typeface="Times New Roman"/>
            </a:endParaRPr>
          </a:p>
          <a:p>
            <a:pPr>
              <a:lnSpc>
                <a:spcPct val="100000"/>
              </a:lnSpc>
            </a:pPr>
            <a:endParaRPr sz="2400" dirty="0">
              <a:latin typeface="Times New Roman"/>
              <a:cs typeface="Times New Roman"/>
            </a:endParaRPr>
          </a:p>
          <a:p>
            <a:pPr marL="2167890" marR="1582420" indent="-576580">
              <a:lnSpc>
                <a:spcPts val="2700"/>
              </a:lnSpc>
            </a:pPr>
            <a:r>
              <a:rPr sz="2400" b="1" spc="-10" dirty="0" err="1">
                <a:latin typeface="Times New Roman"/>
                <a:cs typeface="Times New Roman"/>
              </a:rPr>
              <a:t>Iniziare</a:t>
            </a:r>
            <a:r>
              <a:rPr sz="2400" b="1" spc="-5" dirty="0">
                <a:latin typeface="Times New Roman"/>
                <a:cs typeface="Times New Roman"/>
              </a:rPr>
              <a:t> il</a:t>
            </a:r>
            <a:r>
              <a:rPr sz="2400" b="1" spc="5" dirty="0">
                <a:latin typeface="Times New Roman"/>
                <a:cs typeface="Times New Roman"/>
              </a:rPr>
              <a:t> </a:t>
            </a:r>
            <a:r>
              <a:rPr sz="2400" b="1" i="1" spc="-5" dirty="0" err="1">
                <a:latin typeface="Times New Roman"/>
                <a:cs typeface="Times New Roman"/>
              </a:rPr>
              <a:t>massaggio</a:t>
            </a:r>
            <a:r>
              <a:rPr sz="2400" b="1" i="1" spc="5" dirty="0">
                <a:latin typeface="Times New Roman"/>
                <a:cs typeface="Times New Roman"/>
              </a:rPr>
              <a:t> </a:t>
            </a:r>
            <a:r>
              <a:rPr sz="2400" b="1" i="1" spc="-5" dirty="0" err="1">
                <a:latin typeface="Times New Roman"/>
                <a:cs typeface="Times New Roman"/>
              </a:rPr>
              <a:t>cardiaco</a:t>
            </a:r>
            <a:endParaRPr sz="2400" dirty="0">
              <a:latin typeface="Times New Roman"/>
              <a:cs typeface="Times New Roman"/>
            </a:endParaRP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647764" rIns="0" bIns="0" rtlCol="0">
            <a:spAutoFit/>
          </a:bodyPr>
          <a:lstStyle/>
          <a:p>
            <a:pPr marL="133985" marR="5080" indent="-635" algn="ctr">
              <a:lnSpc>
                <a:spcPts val="2600"/>
              </a:lnSpc>
              <a:spcBef>
                <a:spcPts val="219"/>
              </a:spcBef>
            </a:pPr>
            <a:r>
              <a:rPr sz="2200" b="1" dirty="0">
                <a:latin typeface="Times New Roman"/>
                <a:cs typeface="Times New Roman"/>
              </a:rPr>
              <a:t>In </a:t>
            </a:r>
            <a:r>
              <a:rPr sz="2200" b="1" spc="-5" dirty="0">
                <a:latin typeface="Times New Roman"/>
                <a:cs typeface="Times New Roman"/>
              </a:rPr>
              <a:t>caso</a:t>
            </a:r>
            <a:r>
              <a:rPr sz="2200" b="1" spc="5" dirty="0">
                <a:latin typeface="Times New Roman"/>
                <a:cs typeface="Times New Roman"/>
              </a:rPr>
              <a:t> </a:t>
            </a:r>
            <a:r>
              <a:rPr sz="2200" b="1" dirty="0">
                <a:latin typeface="Times New Roman"/>
                <a:cs typeface="Times New Roman"/>
              </a:rPr>
              <a:t>di </a:t>
            </a:r>
            <a:r>
              <a:rPr sz="2200" b="1" i="1" spc="-5" dirty="0">
                <a:solidFill>
                  <a:srgbClr val="3366CC"/>
                </a:solidFill>
                <a:latin typeface="Times New Roman"/>
                <a:cs typeface="Times New Roman"/>
              </a:rPr>
              <a:t>assenza</a:t>
            </a:r>
            <a:r>
              <a:rPr sz="2200" b="1" i="1" dirty="0">
                <a:solidFill>
                  <a:srgbClr val="3366CC"/>
                </a:solidFill>
                <a:latin typeface="Times New Roman"/>
                <a:cs typeface="Times New Roman"/>
              </a:rPr>
              <a:t> di </a:t>
            </a:r>
            <a:r>
              <a:rPr sz="2200" b="1" i="1" spc="-5" dirty="0">
                <a:solidFill>
                  <a:srgbClr val="3366CC"/>
                </a:solidFill>
                <a:latin typeface="Times New Roman"/>
                <a:cs typeface="Times New Roman"/>
              </a:rPr>
              <a:t>respiro</a:t>
            </a:r>
            <a:r>
              <a:rPr sz="2200" b="1" i="1" spc="5" dirty="0">
                <a:solidFill>
                  <a:srgbClr val="3366CC"/>
                </a:solidFill>
                <a:latin typeface="Times New Roman"/>
                <a:cs typeface="Times New Roman"/>
              </a:rPr>
              <a:t> </a:t>
            </a:r>
            <a:r>
              <a:rPr sz="2200" b="1" i="1" dirty="0">
                <a:solidFill>
                  <a:srgbClr val="3366CC"/>
                </a:solidFill>
                <a:latin typeface="Times New Roman"/>
                <a:cs typeface="Times New Roman"/>
              </a:rPr>
              <a:t>e</a:t>
            </a:r>
            <a:r>
              <a:rPr sz="2200" b="1" i="1" spc="-5" dirty="0">
                <a:solidFill>
                  <a:srgbClr val="3366CC"/>
                </a:solidFill>
                <a:latin typeface="Times New Roman"/>
                <a:cs typeface="Times New Roman"/>
              </a:rPr>
              <a:t> segni</a:t>
            </a:r>
            <a:r>
              <a:rPr sz="2200" b="1" i="1" dirty="0">
                <a:solidFill>
                  <a:srgbClr val="3366CC"/>
                </a:solidFill>
                <a:latin typeface="Times New Roman"/>
                <a:cs typeface="Times New Roman"/>
              </a:rPr>
              <a:t> di </a:t>
            </a:r>
            <a:r>
              <a:rPr sz="2200" b="1" i="1" spc="-5" dirty="0">
                <a:solidFill>
                  <a:srgbClr val="3366CC"/>
                </a:solidFill>
                <a:latin typeface="Times New Roman"/>
                <a:cs typeface="Times New Roman"/>
              </a:rPr>
              <a:t>circolo</a:t>
            </a:r>
            <a:r>
              <a:rPr sz="2200" b="1" spc="-5" dirty="0">
                <a:latin typeface="Times New Roman"/>
                <a:cs typeface="Times New Roman"/>
              </a:rPr>
              <a:t>,</a:t>
            </a:r>
            <a:r>
              <a:rPr sz="2200" b="1" dirty="0">
                <a:latin typeface="Times New Roman"/>
                <a:cs typeface="Times New Roman"/>
              </a:rPr>
              <a:t> </a:t>
            </a:r>
            <a:r>
              <a:rPr sz="2200" b="1" spc="-5" dirty="0">
                <a:latin typeface="Times New Roman"/>
                <a:cs typeface="Times New Roman"/>
              </a:rPr>
              <a:t>il</a:t>
            </a:r>
            <a:r>
              <a:rPr sz="2200" b="1" dirty="0">
                <a:latin typeface="Times New Roman"/>
                <a:cs typeface="Times New Roman"/>
              </a:rPr>
              <a:t> </a:t>
            </a:r>
            <a:r>
              <a:rPr sz="2200" b="1" spc="-10" dirty="0">
                <a:latin typeface="Times New Roman"/>
                <a:cs typeface="Times New Roman"/>
              </a:rPr>
              <a:t>soccorritore</a:t>
            </a:r>
            <a:r>
              <a:rPr sz="2200" b="1" dirty="0">
                <a:latin typeface="Times New Roman"/>
                <a:cs typeface="Times New Roman"/>
              </a:rPr>
              <a:t> </a:t>
            </a:r>
            <a:r>
              <a:rPr sz="2200" b="1" spc="-5" dirty="0">
                <a:latin typeface="Times New Roman"/>
                <a:cs typeface="Times New Roman"/>
              </a:rPr>
              <a:t>deve </a:t>
            </a:r>
            <a:r>
              <a:rPr sz="2200" b="1" dirty="0">
                <a:latin typeface="Times New Roman"/>
                <a:cs typeface="Times New Roman"/>
              </a:rPr>
              <a:t> </a:t>
            </a:r>
            <a:r>
              <a:rPr sz="2200" b="1" i="1" u="heavy" spc="-5" dirty="0">
                <a:uFill>
                  <a:solidFill>
                    <a:srgbClr val="000000"/>
                  </a:solidFill>
                </a:uFill>
                <a:latin typeface="Times New Roman"/>
                <a:cs typeface="Times New Roman"/>
              </a:rPr>
              <a:t>immediatamente</a:t>
            </a:r>
            <a:r>
              <a:rPr sz="2200" b="1" i="1" spc="10" dirty="0">
                <a:latin typeface="Times New Roman"/>
                <a:cs typeface="Times New Roman"/>
              </a:rPr>
              <a:t> </a:t>
            </a:r>
            <a:r>
              <a:rPr sz="2200" b="1" spc="-10" dirty="0">
                <a:latin typeface="Times New Roman"/>
                <a:cs typeface="Times New Roman"/>
              </a:rPr>
              <a:t>iniziare</a:t>
            </a:r>
            <a:r>
              <a:rPr sz="2200" b="1" spc="5" dirty="0">
                <a:latin typeface="Times New Roman"/>
                <a:cs typeface="Times New Roman"/>
              </a:rPr>
              <a:t> </a:t>
            </a:r>
            <a:r>
              <a:rPr sz="2200" b="1" spc="-5" dirty="0">
                <a:latin typeface="Times New Roman"/>
                <a:cs typeface="Times New Roman"/>
              </a:rPr>
              <a:t>il</a:t>
            </a:r>
            <a:r>
              <a:rPr sz="2200" b="1" spc="10" dirty="0">
                <a:latin typeface="Times New Roman"/>
                <a:cs typeface="Times New Roman"/>
              </a:rPr>
              <a:t> </a:t>
            </a:r>
            <a:r>
              <a:rPr sz="2200" b="1" i="1" spc="-5" dirty="0">
                <a:solidFill>
                  <a:srgbClr val="3366CC"/>
                </a:solidFill>
                <a:latin typeface="Times New Roman"/>
                <a:cs typeface="Times New Roman"/>
              </a:rPr>
              <a:t>massaggio</a:t>
            </a:r>
            <a:r>
              <a:rPr sz="2200" b="1" i="1" spc="15" dirty="0">
                <a:solidFill>
                  <a:srgbClr val="3366CC"/>
                </a:solidFill>
                <a:latin typeface="Times New Roman"/>
                <a:cs typeface="Times New Roman"/>
              </a:rPr>
              <a:t> </a:t>
            </a:r>
            <a:r>
              <a:rPr sz="2200" b="1" i="1" spc="-5" dirty="0">
                <a:solidFill>
                  <a:srgbClr val="3366CC"/>
                </a:solidFill>
                <a:latin typeface="Times New Roman"/>
                <a:cs typeface="Times New Roman"/>
              </a:rPr>
              <a:t>cardiaco</a:t>
            </a:r>
            <a:r>
              <a:rPr sz="2200" b="1" i="1" spc="10" dirty="0">
                <a:solidFill>
                  <a:srgbClr val="3366CC"/>
                </a:solidFill>
                <a:latin typeface="Times New Roman"/>
                <a:cs typeface="Times New Roman"/>
              </a:rPr>
              <a:t> </a:t>
            </a:r>
            <a:r>
              <a:rPr sz="2200" b="1" spc="-5" dirty="0">
                <a:latin typeface="Times New Roman"/>
                <a:cs typeface="Times New Roman"/>
              </a:rPr>
              <a:t>seguito</a:t>
            </a:r>
            <a:r>
              <a:rPr sz="2200" b="1" spc="10" dirty="0">
                <a:latin typeface="Times New Roman"/>
                <a:cs typeface="Times New Roman"/>
              </a:rPr>
              <a:t> </a:t>
            </a:r>
            <a:r>
              <a:rPr sz="2200" b="1" spc="-5" dirty="0">
                <a:latin typeface="Times New Roman"/>
                <a:cs typeface="Times New Roman"/>
              </a:rPr>
              <a:t>dalle</a:t>
            </a:r>
            <a:r>
              <a:rPr sz="2200" b="1" spc="10" dirty="0">
                <a:latin typeface="Times New Roman"/>
                <a:cs typeface="Times New Roman"/>
              </a:rPr>
              <a:t> </a:t>
            </a:r>
            <a:r>
              <a:rPr sz="2200" b="1" spc="-5" dirty="0">
                <a:latin typeface="Times New Roman"/>
                <a:cs typeface="Times New Roman"/>
              </a:rPr>
              <a:t>ventilazioni </a:t>
            </a:r>
            <a:r>
              <a:rPr sz="2200" b="1" spc="-535" dirty="0">
                <a:latin typeface="Times New Roman"/>
                <a:cs typeface="Times New Roman"/>
              </a:rPr>
              <a:t> </a:t>
            </a:r>
            <a:r>
              <a:rPr sz="2200" b="1" dirty="0">
                <a:latin typeface="Times New Roman"/>
                <a:cs typeface="Times New Roman"/>
              </a:rPr>
              <a:t>(30:2).</a:t>
            </a:r>
            <a:endParaRPr sz="2200">
              <a:latin typeface="Times New Roman"/>
              <a:cs typeface="Times New Roman"/>
            </a:endParaRPr>
          </a:p>
          <a:p>
            <a:pPr marL="306070" algn="ctr">
              <a:lnSpc>
                <a:spcPct val="100000"/>
              </a:lnSpc>
              <a:spcBef>
                <a:spcPts val="30"/>
              </a:spcBef>
            </a:pPr>
            <a:r>
              <a:rPr sz="2400" b="1" spc="-5" dirty="0">
                <a:solidFill>
                  <a:srgbClr val="FF0000"/>
                </a:solidFill>
                <a:latin typeface="Times New Roman"/>
                <a:cs typeface="Times New Roman"/>
              </a:rPr>
              <a:t>TECNICHE</a:t>
            </a:r>
            <a:r>
              <a:rPr sz="2400" b="1" dirty="0">
                <a:solidFill>
                  <a:srgbClr val="FF0000"/>
                </a:solidFill>
                <a:latin typeface="Times New Roman"/>
                <a:cs typeface="Times New Roman"/>
              </a:rPr>
              <a:t> DI</a:t>
            </a:r>
            <a:r>
              <a:rPr sz="2400" b="1" spc="-45" dirty="0">
                <a:solidFill>
                  <a:srgbClr val="FF0000"/>
                </a:solidFill>
                <a:latin typeface="Times New Roman"/>
                <a:cs typeface="Times New Roman"/>
              </a:rPr>
              <a:t> </a:t>
            </a:r>
            <a:r>
              <a:rPr sz="2400" b="1" spc="-5" dirty="0">
                <a:solidFill>
                  <a:srgbClr val="FF0000"/>
                </a:solidFill>
                <a:latin typeface="Times New Roman"/>
                <a:cs typeface="Times New Roman"/>
              </a:rPr>
              <a:t>VENTILAZIONE</a:t>
            </a:r>
            <a:r>
              <a:rPr sz="2400" b="1" spc="-130" dirty="0">
                <a:solidFill>
                  <a:srgbClr val="FF0000"/>
                </a:solidFill>
                <a:latin typeface="Times New Roman"/>
                <a:cs typeface="Times New Roman"/>
              </a:rPr>
              <a:t> </a:t>
            </a:r>
            <a:r>
              <a:rPr sz="2400" b="1" spc="-10" dirty="0">
                <a:solidFill>
                  <a:srgbClr val="FF0000"/>
                </a:solidFill>
                <a:latin typeface="Times New Roman"/>
                <a:cs typeface="Times New Roman"/>
              </a:rPr>
              <a:t>ARTIFICIALE</a:t>
            </a:r>
            <a:endParaRPr sz="2400">
              <a:latin typeface="Times New Roman"/>
              <a:cs typeface="Times New Roman"/>
            </a:endParaRPr>
          </a:p>
        </p:txBody>
      </p:sp>
      <p:sp>
        <p:nvSpPr>
          <p:cNvPr id="3" name="object 3"/>
          <p:cNvSpPr txBox="1"/>
          <p:nvPr/>
        </p:nvSpPr>
        <p:spPr>
          <a:xfrm>
            <a:off x="350837" y="2601899"/>
            <a:ext cx="4481830" cy="3543300"/>
          </a:xfrm>
          <a:prstGeom prst="rect">
            <a:avLst/>
          </a:prstGeom>
        </p:spPr>
        <p:txBody>
          <a:bodyPr vert="horz" wrap="square" lIns="0" tIns="33020" rIns="0" bIns="0" rtlCol="0">
            <a:spAutoFit/>
          </a:bodyPr>
          <a:lstStyle/>
          <a:p>
            <a:pPr marL="12700" marR="5080" algn="just">
              <a:lnSpc>
                <a:spcPts val="2300"/>
              </a:lnSpc>
              <a:spcBef>
                <a:spcPts val="260"/>
              </a:spcBef>
            </a:pPr>
            <a:r>
              <a:rPr sz="2000" b="1" i="1" spc="-5" dirty="0">
                <a:solidFill>
                  <a:srgbClr val="FF0000"/>
                </a:solidFill>
                <a:latin typeface="Times New Roman"/>
                <a:cs typeface="Times New Roman"/>
              </a:rPr>
              <a:t>Bocca </a:t>
            </a:r>
            <a:r>
              <a:rPr sz="2000" b="1" i="1" dirty="0">
                <a:solidFill>
                  <a:srgbClr val="FF0000"/>
                </a:solidFill>
                <a:latin typeface="Times New Roman"/>
                <a:cs typeface="Times New Roman"/>
              </a:rPr>
              <a:t>– </a:t>
            </a:r>
            <a:r>
              <a:rPr sz="2000" b="1" i="1" spc="-5" dirty="0">
                <a:solidFill>
                  <a:srgbClr val="FF0000"/>
                </a:solidFill>
                <a:latin typeface="Times New Roman"/>
                <a:cs typeface="Times New Roman"/>
              </a:rPr>
              <a:t>bocca </a:t>
            </a:r>
            <a:r>
              <a:rPr sz="2000" b="1" i="1" dirty="0">
                <a:solidFill>
                  <a:srgbClr val="333399"/>
                </a:solidFill>
                <a:latin typeface="Times New Roman"/>
                <a:cs typeface="Times New Roman"/>
              </a:rPr>
              <a:t>: </a:t>
            </a:r>
            <a:r>
              <a:rPr sz="2000" spc="-5" dirty="0">
                <a:solidFill>
                  <a:srgbClr val="333399"/>
                </a:solidFill>
                <a:latin typeface="Times New Roman"/>
                <a:cs typeface="Times New Roman"/>
              </a:rPr>
              <a:t>mantenendo le vie aeree </a:t>
            </a:r>
            <a:r>
              <a:rPr sz="2000" dirty="0">
                <a:solidFill>
                  <a:srgbClr val="333399"/>
                </a:solidFill>
                <a:latin typeface="Times New Roman"/>
                <a:cs typeface="Times New Roman"/>
              </a:rPr>
              <a:t> </a:t>
            </a:r>
            <a:r>
              <a:rPr sz="2000" spc="-5" dirty="0">
                <a:solidFill>
                  <a:srgbClr val="333399"/>
                </a:solidFill>
                <a:latin typeface="Times New Roman"/>
                <a:cs typeface="Times New Roman"/>
              </a:rPr>
              <a:t>pervie con la manovra dell’</a:t>
            </a:r>
            <a:r>
              <a:rPr sz="2000" u="sng" spc="-5" dirty="0">
                <a:solidFill>
                  <a:srgbClr val="333399"/>
                </a:solidFill>
                <a:uFill>
                  <a:solidFill>
                    <a:srgbClr val="333399"/>
                  </a:solidFill>
                </a:uFill>
                <a:latin typeface="Times New Roman"/>
                <a:cs typeface="Times New Roman"/>
              </a:rPr>
              <a:t>estensione del </a:t>
            </a:r>
            <a:r>
              <a:rPr sz="2000" dirty="0">
                <a:solidFill>
                  <a:srgbClr val="333399"/>
                </a:solidFill>
                <a:latin typeface="Times New Roman"/>
                <a:cs typeface="Times New Roman"/>
              </a:rPr>
              <a:t> </a:t>
            </a:r>
            <a:r>
              <a:rPr sz="2000" u="sng" spc="100" dirty="0">
                <a:solidFill>
                  <a:srgbClr val="333399"/>
                </a:solidFill>
                <a:uFill>
                  <a:solidFill>
                    <a:srgbClr val="333399"/>
                  </a:solidFill>
                </a:uFill>
                <a:latin typeface="Times New Roman"/>
                <a:cs typeface="Times New Roman"/>
              </a:rPr>
              <a:t>capo</a:t>
            </a:r>
            <a:r>
              <a:rPr sz="2000" spc="105" dirty="0">
                <a:solidFill>
                  <a:srgbClr val="333399"/>
                </a:solidFill>
                <a:latin typeface="Times New Roman"/>
                <a:cs typeface="Times New Roman"/>
              </a:rPr>
              <a:t> </a:t>
            </a:r>
            <a:r>
              <a:rPr sz="2000" dirty="0">
                <a:solidFill>
                  <a:srgbClr val="333399"/>
                </a:solidFill>
                <a:latin typeface="Times New Roman"/>
                <a:cs typeface="Times New Roman"/>
              </a:rPr>
              <a:t>-</a:t>
            </a:r>
            <a:r>
              <a:rPr sz="2000" spc="5" dirty="0">
                <a:solidFill>
                  <a:srgbClr val="333399"/>
                </a:solidFill>
                <a:latin typeface="Times New Roman"/>
                <a:cs typeface="Times New Roman"/>
              </a:rPr>
              <a:t> </a:t>
            </a:r>
            <a:r>
              <a:rPr sz="2000" spc="125" dirty="0">
                <a:solidFill>
                  <a:srgbClr val="333399"/>
                </a:solidFill>
                <a:latin typeface="Times New Roman"/>
                <a:cs typeface="Times New Roman"/>
              </a:rPr>
              <a:t>sollevamento</a:t>
            </a:r>
            <a:r>
              <a:rPr sz="2000" spc="130" dirty="0">
                <a:solidFill>
                  <a:srgbClr val="333399"/>
                </a:solidFill>
                <a:latin typeface="Times New Roman"/>
                <a:cs typeface="Times New Roman"/>
              </a:rPr>
              <a:t> </a:t>
            </a:r>
            <a:r>
              <a:rPr sz="2000" spc="90" dirty="0">
                <a:solidFill>
                  <a:srgbClr val="333399"/>
                </a:solidFill>
                <a:latin typeface="Times New Roman"/>
                <a:cs typeface="Times New Roman"/>
              </a:rPr>
              <a:t>del</a:t>
            </a:r>
            <a:r>
              <a:rPr sz="2000" spc="95" dirty="0">
                <a:solidFill>
                  <a:srgbClr val="333399"/>
                </a:solidFill>
                <a:latin typeface="Times New Roman"/>
                <a:cs typeface="Times New Roman"/>
              </a:rPr>
              <a:t> </a:t>
            </a:r>
            <a:r>
              <a:rPr sz="2000" spc="110" dirty="0">
                <a:solidFill>
                  <a:srgbClr val="333399"/>
                </a:solidFill>
                <a:latin typeface="Times New Roman"/>
                <a:cs typeface="Times New Roman"/>
              </a:rPr>
              <a:t>mento,</a:t>
            </a:r>
            <a:r>
              <a:rPr sz="2000" spc="114" dirty="0">
                <a:solidFill>
                  <a:srgbClr val="333399"/>
                </a:solidFill>
                <a:latin typeface="Times New Roman"/>
                <a:cs typeface="Times New Roman"/>
              </a:rPr>
              <a:t> </a:t>
            </a:r>
            <a:r>
              <a:rPr sz="2000" spc="65" dirty="0">
                <a:solidFill>
                  <a:srgbClr val="333399"/>
                </a:solidFill>
                <a:latin typeface="Times New Roman"/>
                <a:cs typeface="Times New Roman"/>
              </a:rPr>
              <a:t>il </a:t>
            </a:r>
            <a:r>
              <a:rPr sz="2000" spc="70" dirty="0">
                <a:solidFill>
                  <a:srgbClr val="333399"/>
                </a:solidFill>
                <a:latin typeface="Times New Roman"/>
                <a:cs typeface="Times New Roman"/>
              </a:rPr>
              <a:t> </a:t>
            </a:r>
            <a:r>
              <a:rPr sz="2000" spc="65" dirty="0">
                <a:solidFill>
                  <a:srgbClr val="333399"/>
                </a:solidFill>
                <a:latin typeface="Times New Roman"/>
                <a:cs typeface="Times New Roman"/>
              </a:rPr>
              <a:t>soccorritore</a:t>
            </a:r>
            <a:r>
              <a:rPr sz="2000" spc="70" dirty="0">
                <a:solidFill>
                  <a:srgbClr val="333399"/>
                </a:solidFill>
                <a:latin typeface="Times New Roman"/>
                <a:cs typeface="Times New Roman"/>
              </a:rPr>
              <a:t> </a:t>
            </a:r>
            <a:r>
              <a:rPr sz="2000" spc="65" dirty="0">
                <a:solidFill>
                  <a:srgbClr val="333399"/>
                </a:solidFill>
                <a:latin typeface="Times New Roman"/>
                <a:cs typeface="Times New Roman"/>
              </a:rPr>
              <a:t>mantiene</a:t>
            </a:r>
            <a:r>
              <a:rPr sz="2000" spc="70" dirty="0">
                <a:solidFill>
                  <a:srgbClr val="333399"/>
                </a:solidFill>
                <a:latin typeface="Times New Roman"/>
                <a:cs typeface="Times New Roman"/>
              </a:rPr>
              <a:t> </a:t>
            </a:r>
            <a:r>
              <a:rPr sz="2000" spc="60" dirty="0">
                <a:solidFill>
                  <a:srgbClr val="333399"/>
                </a:solidFill>
                <a:latin typeface="Times New Roman"/>
                <a:cs typeface="Times New Roman"/>
              </a:rPr>
              <a:t>chiuso</a:t>
            </a:r>
            <a:r>
              <a:rPr sz="2000" spc="65" dirty="0">
                <a:solidFill>
                  <a:srgbClr val="333399"/>
                </a:solidFill>
                <a:latin typeface="Times New Roman"/>
                <a:cs typeface="Times New Roman"/>
              </a:rPr>
              <a:t> </a:t>
            </a:r>
            <a:r>
              <a:rPr sz="2000" spc="35" dirty="0">
                <a:solidFill>
                  <a:srgbClr val="333399"/>
                </a:solidFill>
                <a:latin typeface="Times New Roman"/>
                <a:cs typeface="Times New Roman"/>
              </a:rPr>
              <a:t>il</a:t>
            </a:r>
            <a:r>
              <a:rPr sz="2000" spc="40" dirty="0">
                <a:solidFill>
                  <a:srgbClr val="333399"/>
                </a:solidFill>
                <a:latin typeface="Times New Roman"/>
                <a:cs typeface="Times New Roman"/>
              </a:rPr>
              <a:t> </a:t>
            </a:r>
            <a:r>
              <a:rPr sz="2000" spc="55" dirty="0">
                <a:solidFill>
                  <a:srgbClr val="333399"/>
                </a:solidFill>
                <a:latin typeface="Times New Roman"/>
                <a:cs typeface="Times New Roman"/>
              </a:rPr>
              <a:t>naso </a:t>
            </a:r>
            <a:r>
              <a:rPr sz="2000" spc="60" dirty="0">
                <a:solidFill>
                  <a:srgbClr val="333399"/>
                </a:solidFill>
                <a:latin typeface="Times New Roman"/>
                <a:cs typeface="Times New Roman"/>
              </a:rPr>
              <a:t> </a:t>
            </a:r>
            <a:r>
              <a:rPr sz="2000" spc="-5" dirty="0">
                <a:solidFill>
                  <a:srgbClr val="333399"/>
                </a:solidFill>
                <a:latin typeface="Times New Roman"/>
                <a:cs typeface="Times New Roman"/>
              </a:rPr>
              <a:t>pinzandolo</a:t>
            </a:r>
            <a:r>
              <a:rPr sz="2000" dirty="0">
                <a:solidFill>
                  <a:srgbClr val="333399"/>
                </a:solidFill>
                <a:latin typeface="Times New Roman"/>
                <a:cs typeface="Times New Roman"/>
              </a:rPr>
              <a:t> </a:t>
            </a:r>
            <a:r>
              <a:rPr sz="2000" spc="-5" dirty="0">
                <a:solidFill>
                  <a:srgbClr val="333399"/>
                </a:solidFill>
                <a:latin typeface="Times New Roman"/>
                <a:cs typeface="Times New Roman"/>
              </a:rPr>
              <a:t>tra</a:t>
            </a:r>
            <a:r>
              <a:rPr sz="2000" dirty="0">
                <a:solidFill>
                  <a:srgbClr val="333399"/>
                </a:solidFill>
                <a:latin typeface="Times New Roman"/>
                <a:cs typeface="Times New Roman"/>
              </a:rPr>
              <a:t> </a:t>
            </a:r>
            <a:r>
              <a:rPr sz="2000" spc="-5" dirty="0">
                <a:solidFill>
                  <a:srgbClr val="333399"/>
                </a:solidFill>
                <a:latin typeface="Times New Roman"/>
                <a:cs typeface="Times New Roman"/>
              </a:rPr>
              <a:t>il</a:t>
            </a:r>
            <a:r>
              <a:rPr sz="2000" dirty="0">
                <a:solidFill>
                  <a:srgbClr val="333399"/>
                </a:solidFill>
                <a:latin typeface="Times New Roman"/>
                <a:cs typeface="Times New Roman"/>
              </a:rPr>
              <a:t> </a:t>
            </a:r>
            <a:r>
              <a:rPr sz="2000" spc="-5" dirty="0">
                <a:solidFill>
                  <a:srgbClr val="333399"/>
                </a:solidFill>
                <a:latin typeface="Times New Roman"/>
                <a:cs typeface="Times New Roman"/>
              </a:rPr>
              <a:t>pollice</a:t>
            </a:r>
            <a:r>
              <a:rPr sz="2000" dirty="0">
                <a:solidFill>
                  <a:srgbClr val="333399"/>
                </a:solidFill>
                <a:latin typeface="Times New Roman"/>
                <a:cs typeface="Times New Roman"/>
              </a:rPr>
              <a:t> e</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l'indice</a:t>
            </a:r>
            <a:r>
              <a:rPr sz="2000" dirty="0">
                <a:solidFill>
                  <a:srgbClr val="333399"/>
                </a:solidFill>
                <a:latin typeface="Times New Roman"/>
                <a:cs typeface="Times New Roman"/>
              </a:rPr>
              <a:t> </a:t>
            </a:r>
            <a:r>
              <a:rPr sz="2000" spc="-5" dirty="0">
                <a:solidFill>
                  <a:srgbClr val="333399"/>
                </a:solidFill>
                <a:latin typeface="Times New Roman"/>
                <a:cs typeface="Times New Roman"/>
              </a:rPr>
              <a:t>della </a:t>
            </a:r>
            <a:r>
              <a:rPr sz="2000" dirty="0">
                <a:solidFill>
                  <a:srgbClr val="333399"/>
                </a:solidFill>
                <a:latin typeface="Times New Roman"/>
                <a:cs typeface="Times New Roman"/>
              </a:rPr>
              <a:t> </a:t>
            </a:r>
            <a:r>
              <a:rPr sz="2000" spc="-5" dirty="0">
                <a:solidFill>
                  <a:srgbClr val="333399"/>
                </a:solidFill>
                <a:latin typeface="Times New Roman"/>
                <a:cs typeface="Times New Roman"/>
              </a:rPr>
              <a:t>mano posta sulla fronte, al fine </a:t>
            </a:r>
            <a:r>
              <a:rPr sz="2000" dirty="0">
                <a:solidFill>
                  <a:srgbClr val="333399"/>
                </a:solidFill>
                <a:latin typeface="Times New Roman"/>
                <a:cs typeface="Times New Roman"/>
              </a:rPr>
              <a:t>di </a:t>
            </a:r>
            <a:r>
              <a:rPr sz="2000" spc="-5" dirty="0">
                <a:solidFill>
                  <a:srgbClr val="333399"/>
                </a:solidFill>
                <a:latin typeface="Times New Roman"/>
                <a:cs typeface="Times New Roman"/>
              </a:rPr>
              <a:t>evitare la </a:t>
            </a:r>
            <a:r>
              <a:rPr sz="2000" dirty="0">
                <a:solidFill>
                  <a:srgbClr val="333399"/>
                </a:solidFill>
                <a:latin typeface="Times New Roman"/>
                <a:cs typeface="Times New Roman"/>
              </a:rPr>
              <a:t> </a:t>
            </a:r>
            <a:r>
              <a:rPr sz="2000" spc="210" dirty="0">
                <a:solidFill>
                  <a:srgbClr val="333399"/>
                </a:solidFill>
                <a:latin typeface="Times New Roman"/>
                <a:cs typeface="Times New Roman"/>
              </a:rPr>
              <a:t>fuoriuscit</a:t>
            </a:r>
            <a:r>
              <a:rPr sz="2000" dirty="0">
                <a:solidFill>
                  <a:srgbClr val="333399"/>
                </a:solidFill>
                <a:latin typeface="Times New Roman"/>
                <a:cs typeface="Times New Roman"/>
              </a:rPr>
              <a:t>a  </a:t>
            </a:r>
            <a:r>
              <a:rPr sz="2000" spc="105" dirty="0">
                <a:solidFill>
                  <a:srgbClr val="333399"/>
                </a:solidFill>
                <a:latin typeface="Times New Roman"/>
                <a:cs typeface="Times New Roman"/>
              </a:rPr>
              <a:t> </a:t>
            </a:r>
            <a:r>
              <a:rPr sz="2000" spc="210" dirty="0">
                <a:solidFill>
                  <a:srgbClr val="333399"/>
                </a:solidFill>
                <a:latin typeface="Times New Roman"/>
                <a:cs typeface="Times New Roman"/>
              </a:rPr>
              <a:t>dell</a:t>
            </a:r>
            <a:r>
              <a:rPr sz="2000" dirty="0">
                <a:solidFill>
                  <a:srgbClr val="333399"/>
                </a:solidFill>
                <a:latin typeface="Times New Roman"/>
                <a:cs typeface="Times New Roman"/>
              </a:rPr>
              <a:t>'</a:t>
            </a:r>
            <a:r>
              <a:rPr sz="2000" spc="-290" dirty="0">
                <a:solidFill>
                  <a:srgbClr val="333399"/>
                </a:solidFill>
                <a:latin typeface="Times New Roman"/>
                <a:cs typeface="Times New Roman"/>
              </a:rPr>
              <a:t> </a:t>
            </a:r>
            <a:r>
              <a:rPr sz="2000" spc="210" dirty="0">
                <a:solidFill>
                  <a:srgbClr val="333399"/>
                </a:solidFill>
                <a:latin typeface="Times New Roman"/>
                <a:cs typeface="Times New Roman"/>
              </a:rPr>
              <a:t>ari</a:t>
            </a:r>
            <a:r>
              <a:rPr sz="2000" dirty="0">
                <a:solidFill>
                  <a:srgbClr val="333399"/>
                </a:solidFill>
                <a:latin typeface="Times New Roman"/>
                <a:cs typeface="Times New Roman"/>
              </a:rPr>
              <a:t>a  </a:t>
            </a:r>
            <a:r>
              <a:rPr sz="2000" spc="105" dirty="0">
                <a:solidFill>
                  <a:srgbClr val="333399"/>
                </a:solidFill>
                <a:latin typeface="Times New Roman"/>
                <a:cs typeface="Times New Roman"/>
              </a:rPr>
              <a:t> </a:t>
            </a:r>
            <a:r>
              <a:rPr sz="2000" spc="210" dirty="0">
                <a:solidFill>
                  <a:srgbClr val="333399"/>
                </a:solidFill>
                <a:latin typeface="Times New Roman"/>
                <a:cs typeface="Times New Roman"/>
              </a:rPr>
              <a:t>insu</a:t>
            </a:r>
            <a:r>
              <a:rPr sz="2000" spc="175" dirty="0">
                <a:solidFill>
                  <a:srgbClr val="333399"/>
                </a:solidFill>
                <a:latin typeface="Times New Roman"/>
                <a:cs typeface="Times New Roman"/>
              </a:rPr>
              <a:t>f</a:t>
            </a:r>
            <a:r>
              <a:rPr sz="2000" spc="210" dirty="0">
                <a:solidFill>
                  <a:srgbClr val="333399"/>
                </a:solidFill>
                <a:latin typeface="Times New Roman"/>
                <a:cs typeface="Times New Roman"/>
              </a:rPr>
              <a:t>flata</a:t>
            </a:r>
            <a:r>
              <a:rPr sz="2000" dirty="0">
                <a:solidFill>
                  <a:srgbClr val="333399"/>
                </a:solidFill>
                <a:latin typeface="Times New Roman"/>
                <a:cs typeface="Times New Roman"/>
              </a:rPr>
              <a:t>.  </a:t>
            </a:r>
            <a:r>
              <a:rPr sz="2000" spc="105" dirty="0">
                <a:solidFill>
                  <a:srgbClr val="333399"/>
                </a:solidFill>
                <a:latin typeface="Times New Roman"/>
                <a:cs typeface="Times New Roman"/>
              </a:rPr>
              <a:t> </a:t>
            </a:r>
            <a:r>
              <a:rPr sz="2000" dirty="0">
                <a:solidFill>
                  <a:srgbClr val="333399"/>
                </a:solidFill>
                <a:latin typeface="Times New Roman"/>
                <a:cs typeface="Times New Roman"/>
              </a:rPr>
              <a:t>I</a:t>
            </a:r>
            <a:r>
              <a:rPr sz="2000" spc="-290" dirty="0">
                <a:solidFill>
                  <a:srgbClr val="333399"/>
                </a:solidFill>
                <a:latin typeface="Times New Roman"/>
                <a:cs typeface="Times New Roman"/>
              </a:rPr>
              <a:t> </a:t>
            </a:r>
            <a:r>
              <a:rPr sz="2000" dirty="0">
                <a:solidFill>
                  <a:srgbClr val="333399"/>
                </a:solidFill>
                <a:latin typeface="Times New Roman"/>
                <a:cs typeface="Times New Roman"/>
              </a:rPr>
              <a:t>l  </a:t>
            </a:r>
            <a:r>
              <a:rPr sz="2000" spc="-5" dirty="0">
                <a:solidFill>
                  <a:srgbClr val="333399"/>
                </a:solidFill>
                <a:latin typeface="Times New Roman"/>
                <a:cs typeface="Times New Roman"/>
              </a:rPr>
              <a:t>soccorritore prende </a:t>
            </a:r>
            <a:r>
              <a:rPr sz="2000" dirty="0">
                <a:solidFill>
                  <a:srgbClr val="333399"/>
                </a:solidFill>
                <a:latin typeface="Times New Roman"/>
                <a:cs typeface="Times New Roman"/>
              </a:rPr>
              <a:t>un </a:t>
            </a:r>
            <a:r>
              <a:rPr sz="2000" spc="-5" dirty="0">
                <a:solidFill>
                  <a:srgbClr val="333399"/>
                </a:solidFill>
                <a:latin typeface="Times New Roman"/>
                <a:cs typeface="Times New Roman"/>
              </a:rPr>
              <a:t>respiro</a:t>
            </a:r>
            <a:r>
              <a:rPr sz="2000" dirty="0">
                <a:solidFill>
                  <a:srgbClr val="333399"/>
                </a:solidFill>
                <a:latin typeface="Times New Roman"/>
                <a:cs typeface="Times New Roman"/>
              </a:rPr>
              <a:t> </a:t>
            </a:r>
            <a:r>
              <a:rPr sz="2000" u="sng" spc="-5" dirty="0">
                <a:solidFill>
                  <a:srgbClr val="333399"/>
                </a:solidFill>
                <a:uFill>
                  <a:solidFill>
                    <a:srgbClr val="333399"/>
                  </a:solidFill>
                </a:uFill>
                <a:latin typeface="Times New Roman"/>
                <a:cs typeface="Times New Roman"/>
              </a:rPr>
              <a:t>normale</a:t>
            </a:r>
            <a:r>
              <a:rPr sz="2000" spc="-5" dirty="0">
                <a:solidFill>
                  <a:srgbClr val="333399"/>
                </a:solidFill>
                <a:latin typeface="Times New Roman"/>
                <a:cs typeface="Times New Roman"/>
              </a:rPr>
              <a:t>, </a:t>
            </a:r>
            <a:r>
              <a:rPr sz="2000" dirty="0">
                <a:solidFill>
                  <a:srgbClr val="333399"/>
                </a:solidFill>
                <a:latin typeface="Times New Roman"/>
                <a:cs typeface="Times New Roman"/>
              </a:rPr>
              <a:t>e </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ponendo</a:t>
            </a:r>
            <a:r>
              <a:rPr sz="2000" dirty="0">
                <a:solidFill>
                  <a:srgbClr val="333399"/>
                </a:solidFill>
                <a:latin typeface="Times New Roman"/>
                <a:cs typeface="Times New Roman"/>
              </a:rPr>
              <a:t> </a:t>
            </a:r>
            <a:r>
              <a:rPr sz="2000" spc="-5" dirty="0">
                <a:solidFill>
                  <a:srgbClr val="333399"/>
                </a:solidFill>
                <a:latin typeface="Times New Roman"/>
                <a:cs typeface="Times New Roman"/>
              </a:rPr>
              <a:t>le</a:t>
            </a:r>
            <a:r>
              <a:rPr sz="2000" dirty="0">
                <a:solidFill>
                  <a:srgbClr val="333399"/>
                </a:solidFill>
                <a:latin typeface="Times New Roman"/>
                <a:cs typeface="Times New Roman"/>
              </a:rPr>
              <a:t> </a:t>
            </a:r>
            <a:r>
              <a:rPr sz="2000" spc="-5" dirty="0">
                <a:solidFill>
                  <a:srgbClr val="333399"/>
                </a:solidFill>
                <a:latin typeface="Times New Roman"/>
                <a:cs typeface="Times New Roman"/>
              </a:rPr>
              <a:t>proprie</a:t>
            </a:r>
            <a:r>
              <a:rPr sz="2000" dirty="0">
                <a:solidFill>
                  <a:srgbClr val="333399"/>
                </a:solidFill>
                <a:latin typeface="Times New Roman"/>
                <a:cs typeface="Times New Roman"/>
              </a:rPr>
              <a:t> </a:t>
            </a:r>
            <a:r>
              <a:rPr sz="2000" spc="-5" dirty="0">
                <a:solidFill>
                  <a:srgbClr val="333399"/>
                </a:solidFill>
                <a:latin typeface="Times New Roman"/>
                <a:cs typeface="Times New Roman"/>
              </a:rPr>
              <a:t>labbra</a:t>
            </a:r>
            <a:r>
              <a:rPr sz="2000" dirty="0">
                <a:solidFill>
                  <a:srgbClr val="333399"/>
                </a:solidFill>
                <a:latin typeface="Times New Roman"/>
                <a:cs typeface="Times New Roman"/>
              </a:rPr>
              <a:t> a</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tenuta</a:t>
            </a:r>
            <a:r>
              <a:rPr sz="2000" dirty="0">
                <a:solidFill>
                  <a:srgbClr val="333399"/>
                </a:solidFill>
                <a:latin typeface="Times New Roman"/>
                <a:cs typeface="Times New Roman"/>
              </a:rPr>
              <a:t> </a:t>
            </a:r>
            <a:r>
              <a:rPr sz="2000" spc="-5" dirty="0">
                <a:solidFill>
                  <a:srgbClr val="333399"/>
                </a:solidFill>
                <a:latin typeface="Times New Roman"/>
                <a:cs typeface="Times New Roman"/>
              </a:rPr>
              <a:t>sulla </a:t>
            </a:r>
            <a:r>
              <a:rPr sz="2000" dirty="0">
                <a:solidFill>
                  <a:srgbClr val="333399"/>
                </a:solidFill>
                <a:latin typeface="Times New Roman"/>
                <a:cs typeface="Times New Roman"/>
              </a:rPr>
              <a:t> </a:t>
            </a:r>
            <a:r>
              <a:rPr sz="2000" spc="-5" dirty="0">
                <a:solidFill>
                  <a:srgbClr val="333399"/>
                </a:solidFill>
                <a:latin typeface="Times New Roman"/>
                <a:cs typeface="Times New Roman"/>
              </a:rPr>
              <a:t>bocca</a:t>
            </a:r>
            <a:r>
              <a:rPr sz="2000" spc="-10" dirty="0">
                <a:solidFill>
                  <a:srgbClr val="333399"/>
                </a:solidFill>
                <a:latin typeface="Times New Roman"/>
                <a:cs typeface="Times New Roman"/>
              </a:rPr>
              <a:t> </a:t>
            </a:r>
            <a:r>
              <a:rPr sz="2000" spc="-5" dirty="0">
                <a:solidFill>
                  <a:srgbClr val="333399"/>
                </a:solidFill>
                <a:latin typeface="Times New Roman"/>
                <a:cs typeface="Times New Roman"/>
              </a:rPr>
              <a:t>della vittima, </a:t>
            </a:r>
            <a:r>
              <a:rPr sz="2000" spc="-10" dirty="0">
                <a:solidFill>
                  <a:srgbClr val="333399"/>
                </a:solidFill>
                <a:latin typeface="Times New Roman"/>
                <a:cs typeface="Times New Roman"/>
              </a:rPr>
              <a:t>insuffla</a:t>
            </a:r>
            <a:r>
              <a:rPr sz="2000" spc="-5" dirty="0">
                <a:solidFill>
                  <a:srgbClr val="333399"/>
                </a:solidFill>
                <a:latin typeface="Times New Roman"/>
                <a:cs typeface="Times New Roman"/>
              </a:rPr>
              <a:t> lentamente.</a:t>
            </a:r>
            <a:endParaRPr sz="2000">
              <a:latin typeface="Times New Roman"/>
              <a:cs typeface="Times New Roman"/>
            </a:endParaRPr>
          </a:p>
          <a:p>
            <a:pPr marL="12700" marR="5080" algn="just">
              <a:lnSpc>
                <a:spcPts val="2300"/>
              </a:lnSpc>
            </a:pPr>
            <a:r>
              <a:rPr sz="2000" spc="-25" dirty="0">
                <a:solidFill>
                  <a:srgbClr val="333399"/>
                </a:solidFill>
                <a:latin typeface="Times New Roman"/>
                <a:cs typeface="Times New Roman"/>
              </a:rPr>
              <a:t>L’espirato </a:t>
            </a:r>
            <a:r>
              <a:rPr sz="2000" dirty="0">
                <a:solidFill>
                  <a:srgbClr val="333399"/>
                </a:solidFill>
                <a:latin typeface="Times New Roman"/>
                <a:cs typeface="Times New Roman"/>
              </a:rPr>
              <a:t>ha una </a:t>
            </a:r>
            <a:r>
              <a:rPr sz="2000" spc="-5" dirty="0">
                <a:solidFill>
                  <a:srgbClr val="333399"/>
                </a:solidFill>
                <a:latin typeface="Times New Roman"/>
                <a:cs typeface="Times New Roman"/>
              </a:rPr>
              <a:t>concentrazione </a:t>
            </a:r>
            <a:r>
              <a:rPr sz="2000" dirty="0">
                <a:solidFill>
                  <a:srgbClr val="333399"/>
                </a:solidFill>
                <a:latin typeface="Times New Roman"/>
                <a:cs typeface="Times New Roman"/>
              </a:rPr>
              <a:t>di 02 </a:t>
            </a:r>
            <a:r>
              <a:rPr sz="2000" spc="-5" dirty="0">
                <a:solidFill>
                  <a:srgbClr val="333399"/>
                </a:solidFill>
                <a:latin typeface="Times New Roman"/>
                <a:cs typeface="Times New Roman"/>
              </a:rPr>
              <a:t>pari </a:t>
            </a:r>
            <a:r>
              <a:rPr sz="2000" dirty="0">
                <a:solidFill>
                  <a:srgbClr val="333399"/>
                </a:solidFill>
                <a:latin typeface="Times New Roman"/>
                <a:cs typeface="Times New Roman"/>
              </a:rPr>
              <a:t> </a:t>
            </a:r>
            <a:r>
              <a:rPr sz="2000" spc="-5" dirty="0">
                <a:solidFill>
                  <a:srgbClr val="333399"/>
                </a:solidFill>
                <a:latin typeface="Times New Roman"/>
                <a:cs typeface="Times New Roman"/>
              </a:rPr>
              <a:t>ancora</a:t>
            </a:r>
            <a:r>
              <a:rPr sz="2000" spc="-10" dirty="0">
                <a:solidFill>
                  <a:srgbClr val="333399"/>
                </a:solidFill>
                <a:latin typeface="Times New Roman"/>
                <a:cs typeface="Times New Roman"/>
              </a:rPr>
              <a:t> </a:t>
            </a:r>
            <a:r>
              <a:rPr sz="2000" spc="-5" dirty="0">
                <a:solidFill>
                  <a:srgbClr val="333399"/>
                </a:solidFill>
                <a:latin typeface="Times New Roman"/>
                <a:cs typeface="Times New Roman"/>
              </a:rPr>
              <a:t>al</a:t>
            </a:r>
            <a:r>
              <a:rPr sz="2000" spc="-10" dirty="0">
                <a:solidFill>
                  <a:srgbClr val="333399"/>
                </a:solidFill>
                <a:latin typeface="Times New Roman"/>
                <a:cs typeface="Times New Roman"/>
              </a:rPr>
              <a:t> </a:t>
            </a:r>
            <a:r>
              <a:rPr sz="2000" dirty="0">
                <a:solidFill>
                  <a:srgbClr val="333399"/>
                </a:solidFill>
                <a:latin typeface="Times New Roman"/>
                <a:cs typeface="Times New Roman"/>
              </a:rPr>
              <a:t>16%!(21%02</a:t>
            </a:r>
            <a:r>
              <a:rPr sz="2000" spc="-5" dirty="0">
                <a:solidFill>
                  <a:srgbClr val="333399"/>
                </a:solidFill>
                <a:latin typeface="Times New Roman"/>
                <a:cs typeface="Times New Roman"/>
              </a:rPr>
              <a:t> nell’aria</a:t>
            </a:r>
            <a:r>
              <a:rPr sz="2000" spc="-10" dirty="0">
                <a:solidFill>
                  <a:srgbClr val="333399"/>
                </a:solidFill>
                <a:latin typeface="Times New Roman"/>
                <a:cs typeface="Times New Roman"/>
              </a:rPr>
              <a:t> </a:t>
            </a:r>
            <a:r>
              <a:rPr sz="2000" spc="-5" dirty="0">
                <a:solidFill>
                  <a:srgbClr val="333399"/>
                </a:solidFill>
                <a:latin typeface="Times New Roman"/>
                <a:cs typeface="Times New Roman"/>
              </a:rPr>
              <a:t>inspirata)</a:t>
            </a:r>
            <a:endParaRPr sz="2000">
              <a:latin typeface="Times New Roman"/>
              <a:cs typeface="Times New Roman"/>
            </a:endParaRPr>
          </a:p>
        </p:txBody>
      </p:sp>
      <p:grpSp>
        <p:nvGrpSpPr>
          <p:cNvPr id="4" name="object 4"/>
          <p:cNvGrpSpPr/>
          <p:nvPr/>
        </p:nvGrpSpPr>
        <p:grpSpPr>
          <a:xfrm>
            <a:off x="4918075" y="2767012"/>
            <a:ext cx="3790950" cy="3340100"/>
            <a:chOff x="4918075" y="2767012"/>
            <a:chExt cx="3790950" cy="3340100"/>
          </a:xfrm>
        </p:grpSpPr>
        <p:pic>
          <p:nvPicPr>
            <p:cNvPr id="5" name="object 5"/>
            <p:cNvPicPr/>
            <p:nvPr/>
          </p:nvPicPr>
          <p:blipFill>
            <a:blip r:embed="rId3" cstate="print"/>
            <a:stretch>
              <a:fillRect/>
            </a:stretch>
          </p:blipFill>
          <p:spPr>
            <a:xfrm>
              <a:off x="4932362" y="2781300"/>
              <a:ext cx="3762375" cy="3311525"/>
            </a:xfrm>
            <a:prstGeom prst="rect">
              <a:avLst/>
            </a:prstGeom>
          </p:spPr>
        </p:pic>
        <p:sp>
          <p:nvSpPr>
            <p:cNvPr id="6" name="object 6"/>
            <p:cNvSpPr/>
            <p:nvPr/>
          </p:nvSpPr>
          <p:spPr>
            <a:xfrm>
              <a:off x="4932362" y="2781300"/>
              <a:ext cx="3762375" cy="3311525"/>
            </a:xfrm>
            <a:custGeom>
              <a:avLst/>
              <a:gdLst/>
              <a:ahLst/>
              <a:cxnLst/>
              <a:rect l="l" t="t" r="r" b="b"/>
              <a:pathLst>
                <a:path w="3762375" h="3311525">
                  <a:moveTo>
                    <a:pt x="0" y="0"/>
                  </a:moveTo>
                  <a:lnTo>
                    <a:pt x="3762375" y="0"/>
                  </a:lnTo>
                  <a:lnTo>
                    <a:pt x="3762375" y="3311525"/>
                  </a:lnTo>
                  <a:lnTo>
                    <a:pt x="0" y="3311525"/>
                  </a:lnTo>
                  <a:lnTo>
                    <a:pt x="0" y="0"/>
                  </a:lnTo>
                  <a:close/>
                </a:path>
              </a:pathLst>
            </a:custGeom>
            <a:ln w="28575">
              <a:solidFill>
                <a:srgbClr val="000000"/>
              </a:solidFill>
            </a:ln>
          </p:spPr>
          <p:txBody>
            <a:bodyPr wrap="square" lIns="0" tIns="0" rIns="0" bIns="0" rtlCol="0"/>
            <a:lstStyle/>
            <a:p>
              <a:endParaRPr/>
            </a:p>
          </p:txBody>
        </p:sp>
      </p:grpSp>
      <p:cxnSp>
        <p:nvCxnSpPr>
          <p:cNvPr id="8" name="Connettore diritto 7">
            <a:extLst>
              <a:ext uri="{FF2B5EF4-FFF2-40B4-BE49-F238E27FC236}">
                <a16:creationId xmlns:a16="http://schemas.microsoft.com/office/drawing/2014/main" id="{530A9BE7-1F97-BE48-41E5-589746689F60}"/>
              </a:ext>
            </a:extLst>
          </p:cNvPr>
          <p:cNvCxnSpPr>
            <a:cxnSpLocks/>
          </p:cNvCxnSpPr>
          <p:nvPr/>
        </p:nvCxnSpPr>
        <p:spPr>
          <a:xfrm>
            <a:off x="914400" y="381000"/>
            <a:ext cx="7196667" cy="603673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E29D179E-57E4-839D-54E5-9CD1100D81F3}"/>
              </a:ext>
            </a:extLst>
          </p:cNvPr>
          <p:cNvCxnSpPr>
            <a:cxnSpLocks/>
          </p:cNvCxnSpPr>
          <p:nvPr/>
        </p:nvCxnSpPr>
        <p:spPr>
          <a:xfrm flipH="1">
            <a:off x="1066800" y="381000"/>
            <a:ext cx="7044267" cy="60960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69887" y="1363984"/>
            <a:ext cx="8531860" cy="3296920"/>
          </a:xfrm>
          <a:prstGeom prst="rect">
            <a:avLst/>
          </a:prstGeom>
        </p:spPr>
        <p:txBody>
          <a:bodyPr vert="horz" wrap="square" lIns="0" tIns="12700" rIns="0" bIns="0" rtlCol="0">
            <a:spAutoFit/>
          </a:bodyPr>
          <a:lstStyle/>
          <a:p>
            <a:pPr marL="12700">
              <a:lnSpc>
                <a:spcPct val="100000"/>
              </a:lnSpc>
              <a:spcBef>
                <a:spcPts val="100"/>
              </a:spcBef>
            </a:pPr>
            <a:r>
              <a:rPr sz="2800" b="1" spc="-5" dirty="0">
                <a:solidFill>
                  <a:srgbClr val="333399"/>
                </a:solidFill>
                <a:latin typeface="Arial"/>
                <a:cs typeface="Arial"/>
              </a:rPr>
              <a:t>Manovre</a:t>
            </a:r>
            <a:r>
              <a:rPr sz="2800" b="1" dirty="0">
                <a:solidFill>
                  <a:srgbClr val="333399"/>
                </a:solidFill>
                <a:latin typeface="Arial"/>
                <a:cs typeface="Arial"/>
              </a:rPr>
              <a:t> </a:t>
            </a:r>
            <a:r>
              <a:rPr sz="2800" b="1" spc="-5" dirty="0">
                <a:solidFill>
                  <a:srgbClr val="333399"/>
                </a:solidFill>
                <a:latin typeface="Arial"/>
                <a:cs typeface="Arial"/>
              </a:rPr>
              <a:t>eseguibili da</a:t>
            </a:r>
            <a:r>
              <a:rPr sz="2800" b="1" dirty="0">
                <a:solidFill>
                  <a:srgbClr val="333399"/>
                </a:solidFill>
                <a:latin typeface="Arial"/>
                <a:cs typeface="Arial"/>
              </a:rPr>
              <a:t> </a:t>
            </a:r>
            <a:r>
              <a:rPr sz="2800" b="1" spc="-5" dirty="0">
                <a:solidFill>
                  <a:srgbClr val="333399"/>
                </a:solidFill>
                <a:latin typeface="Arial"/>
                <a:cs typeface="Arial"/>
              </a:rPr>
              <a:t>un soccorritore:</a:t>
            </a:r>
            <a:endParaRPr sz="2800" dirty="0">
              <a:latin typeface="Arial"/>
              <a:cs typeface="Arial"/>
            </a:endParaRPr>
          </a:p>
          <a:p>
            <a:pPr>
              <a:lnSpc>
                <a:spcPct val="100000"/>
              </a:lnSpc>
              <a:spcBef>
                <a:spcPts val="50"/>
              </a:spcBef>
            </a:pPr>
            <a:endParaRPr sz="2600" dirty="0">
              <a:latin typeface="Arial"/>
              <a:cs typeface="Arial"/>
            </a:endParaRPr>
          </a:p>
          <a:p>
            <a:pPr marL="235585" indent="-223520">
              <a:lnSpc>
                <a:spcPts val="3279"/>
              </a:lnSpc>
              <a:buChar char="•"/>
              <a:tabLst>
                <a:tab pos="236220" algn="l"/>
              </a:tabLst>
            </a:pPr>
            <a:r>
              <a:rPr sz="2800" spc="-5" dirty="0">
                <a:solidFill>
                  <a:srgbClr val="333399"/>
                </a:solidFill>
                <a:latin typeface="Arial MT"/>
                <a:cs typeface="Arial MT"/>
              </a:rPr>
              <a:t>valutazione</a:t>
            </a:r>
            <a:r>
              <a:rPr sz="2800" spc="10" dirty="0">
                <a:solidFill>
                  <a:srgbClr val="333399"/>
                </a:solidFill>
                <a:latin typeface="Arial MT"/>
                <a:cs typeface="Arial MT"/>
              </a:rPr>
              <a:t> </a:t>
            </a:r>
            <a:r>
              <a:rPr sz="2800" spc="-5" dirty="0">
                <a:solidFill>
                  <a:srgbClr val="333399"/>
                </a:solidFill>
                <a:latin typeface="Arial MT"/>
                <a:cs typeface="Arial MT"/>
              </a:rPr>
              <a:t>parametri</a:t>
            </a:r>
            <a:r>
              <a:rPr sz="2800" spc="10" dirty="0">
                <a:solidFill>
                  <a:srgbClr val="333399"/>
                </a:solidFill>
                <a:latin typeface="Arial MT"/>
                <a:cs typeface="Arial MT"/>
              </a:rPr>
              <a:t> </a:t>
            </a:r>
            <a:r>
              <a:rPr sz="2800" spc="-5" dirty="0">
                <a:solidFill>
                  <a:srgbClr val="333399"/>
                </a:solidFill>
                <a:latin typeface="Arial MT"/>
                <a:cs typeface="Arial MT"/>
              </a:rPr>
              <a:t>vitali</a:t>
            </a:r>
            <a:r>
              <a:rPr sz="2800" spc="10" dirty="0">
                <a:solidFill>
                  <a:srgbClr val="333399"/>
                </a:solidFill>
                <a:latin typeface="Arial MT"/>
                <a:cs typeface="Arial MT"/>
              </a:rPr>
              <a:t> </a:t>
            </a:r>
            <a:r>
              <a:rPr sz="2800" dirty="0">
                <a:solidFill>
                  <a:srgbClr val="333399"/>
                </a:solidFill>
                <a:latin typeface="Arial MT"/>
                <a:cs typeface="Arial MT"/>
              </a:rPr>
              <a:t>e</a:t>
            </a:r>
            <a:r>
              <a:rPr sz="2800" spc="10" dirty="0">
                <a:solidFill>
                  <a:srgbClr val="333399"/>
                </a:solidFill>
                <a:latin typeface="Arial MT"/>
                <a:cs typeface="Arial MT"/>
              </a:rPr>
              <a:t> </a:t>
            </a:r>
            <a:r>
              <a:rPr sz="2800" dirty="0">
                <a:solidFill>
                  <a:srgbClr val="333399"/>
                </a:solidFill>
                <a:latin typeface="Arial MT"/>
                <a:cs typeface="Arial MT"/>
              </a:rPr>
              <a:t>principali</a:t>
            </a:r>
            <a:r>
              <a:rPr sz="2800" spc="10" dirty="0">
                <a:solidFill>
                  <a:srgbClr val="333399"/>
                </a:solidFill>
                <a:latin typeface="Arial MT"/>
                <a:cs typeface="Arial MT"/>
              </a:rPr>
              <a:t> </a:t>
            </a:r>
            <a:r>
              <a:rPr sz="2800" spc="-5" dirty="0">
                <a:solidFill>
                  <a:srgbClr val="333399"/>
                </a:solidFill>
                <a:latin typeface="Arial MT"/>
                <a:cs typeface="Arial MT"/>
              </a:rPr>
              <a:t>alterazioni</a:t>
            </a:r>
            <a:endParaRPr sz="2800" dirty="0">
              <a:latin typeface="Arial MT"/>
              <a:cs typeface="Arial MT"/>
            </a:endParaRPr>
          </a:p>
          <a:p>
            <a:pPr marL="235585" indent="-223520">
              <a:lnSpc>
                <a:spcPts val="3200"/>
              </a:lnSpc>
              <a:buChar char="•"/>
              <a:tabLst>
                <a:tab pos="236220" algn="l"/>
              </a:tabLst>
            </a:pPr>
            <a:r>
              <a:rPr sz="2800" dirty="0">
                <a:solidFill>
                  <a:srgbClr val="333399"/>
                </a:solidFill>
                <a:latin typeface="Arial MT"/>
                <a:cs typeface="Arial MT"/>
              </a:rPr>
              <a:t>massaggio</a:t>
            </a:r>
            <a:r>
              <a:rPr sz="2800" spc="5" dirty="0">
                <a:solidFill>
                  <a:srgbClr val="333399"/>
                </a:solidFill>
                <a:latin typeface="Arial MT"/>
                <a:cs typeface="Arial MT"/>
              </a:rPr>
              <a:t> </a:t>
            </a:r>
            <a:r>
              <a:rPr sz="2800" dirty="0">
                <a:solidFill>
                  <a:srgbClr val="333399"/>
                </a:solidFill>
                <a:latin typeface="Arial MT"/>
                <a:cs typeface="Arial MT"/>
              </a:rPr>
              <a:t>cardiaco</a:t>
            </a:r>
            <a:r>
              <a:rPr sz="2800" spc="5" dirty="0">
                <a:solidFill>
                  <a:srgbClr val="333399"/>
                </a:solidFill>
                <a:latin typeface="Arial MT"/>
                <a:cs typeface="Arial MT"/>
              </a:rPr>
              <a:t> </a:t>
            </a:r>
            <a:r>
              <a:rPr sz="2800" spc="-5" dirty="0">
                <a:solidFill>
                  <a:srgbClr val="333399"/>
                </a:solidFill>
                <a:latin typeface="Arial MT"/>
                <a:cs typeface="Arial MT"/>
              </a:rPr>
              <a:t>esterno</a:t>
            </a:r>
            <a:r>
              <a:rPr sz="2800" spc="5" dirty="0">
                <a:solidFill>
                  <a:srgbClr val="333399"/>
                </a:solidFill>
                <a:latin typeface="Arial MT"/>
                <a:cs typeface="Arial MT"/>
              </a:rPr>
              <a:t> </a:t>
            </a:r>
            <a:r>
              <a:rPr sz="2800" dirty="0">
                <a:solidFill>
                  <a:srgbClr val="333399"/>
                </a:solidFill>
                <a:latin typeface="Arial MT"/>
                <a:cs typeface="Arial MT"/>
              </a:rPr>
              <a:t>e</a:t>
            </a:r>
            <a:r>
              <a:rPr sz="2800" spc="5" dirty="0">
                <a:solidFill>
                  <a:srgbClr val="333399"/>
                </a:solidFill>
                <a:latin typeface="Arial MT"/>
                <a:cs typeface="Arial MT"/>
              </a:rPr>
              <a:t> </a:t>
            </a:r>
            <a:r>
              <a:rPr sz="2800" spc="-5" dirty="0">
                <a:solidFill>
                  <a:srgbClr val="333399"/>
                </a:solidFill>
                <a:latin typeface="Arial MT"/>
                <a:cs typeface="Arial MT"/>
              </a:rPr>
              <a:t>ventilazione</a:t>
            </a:r>
            <a:r>
              <a:rPr sz="2800" spc="5" dirty="0">
                <a:solidFill>
                  <a:srgbClr val="333399"/>
                </a:solidFill>
                <a:latin typeface="Arial MT"/>
                <a:cs typeface="Arial MT"/>
              </a:rPr>
              <a:t> </a:t>
            </a:r>
            <a:r>
              <a:rPr sz="2800" spc="-5" dirty="0">
                <a:solidFill>
                  <a:srgbClr val="333399"/>
                </a:solidFill>
                <a:latin typeface="Arial MT"/>
                <a:cs typeface="Arial MT"/>
              </a:rPr>
              <a:t>artificiale</a:t>
            </a:r>
            <a:endParaRPr sz="2800" dirty="0">
              <a:latin typeface="Arial MT"/>
              <a:cs typeface="Arial MT"/>
            </a:endParaRPr>
          </a:p>
          <a:p>
            <a:pPr marL="235585" indent="-223520">
              <a:lnSpc>
                <a:spcPts val="3200"/>
              </a:lnSpc>
              <a:buChar char="•"/>
              <a:tabLst>
                <a:tab pos="236220" algn="l"/>
              </a:tabLst>
            </a:pPr>
            <a:r>
              <a:rPr sz="2800" dirty="0">
                <a:solidFill>
                  <a:srgbClr val="333399"/>
                </a:solidFill>
                <a:latin typeface="Arial MT"/>
                <a:cs typeface="Arial MT"/>
              </a:rPr>
              <a:t>immobilizzazione</a:t>
            </a:r>
            <a:r>
              <a:rPr sz="2800" spc="-25" dirty="0">
                <a:solidFill>
                  <a:srgbClr val="333399"/>
                </a:solidFill>
                <a:latin typeface="Arial MT"/>
                <a:cs typeface="Arial MT"/>
              </a:rPr>
              <a:t> </a:t>
            </a:r>
            <a:r>
              <a:rPr sz="2800" dirty="0">
                <a:solidFill>
                  <a:srgbClr val="333399"/>
                </a:solidFill>
                <a:latin typeface="Arial MT"/>
                <a:cs typeface="Arial MT"/>
              </a:rPr>
              <a:t>rachide</a:t>
            </a:r>
            <a:r>
              <a:rPr sz="2800" spc="-20" dirty="0">
                <a:solidFill>
                  <a:srgbClr val="333399"/>
                </a:solidFill>
                <a:latin typeface="Arial MT"/>
                <a:cs typeface="Arial MT"/>
              </a:rPr>
              <a:t> </a:t>
            </a:r>
            <a:r>
              <a:rPr sz="2800" dirty="0">
                <a:solidFill>
                  <a:srgbClr val="333399"/>
                </a:solidFill>
                <a:latin typeface="Arial MT"/>
                <a:cs typeface="Arial MT"/>
              </a:rPr>
              <a:t>e</a:t>
            </a:r>
            <a:r>
              <a:rPr sz="2800" spc="-20" dirty="0">
                <a:solidFill>
                  <a:srgbClr val="333399"/>
                </a:solidFill>
                <a:latin typeface="Arial MT"/>
                <a:cs typeface="Arial MT"/>
              </a:rPr>
              <a:t> </a:t>
            </a:r>
            <a:r>
              <a:rPr sz="2800" spc="-5" dirty="0">
                <a:solidFill>
                  <a:srgbClr val="333399"/>
                </a:solidFill>
                <a:latin typeface="Arial MT"/>
                <a:cs typeface="Arial MT"/>
              </a:rPr>
              <a:t>arti</a:t>
            </a:r>
            <a:endParaRPr sz="2800" dirty="0">
              <a:latin typeface="Arial MT"/>
              <a:cs typeface="Arial MT"/>
            </a:endParaRPr>
          </a:p>
          <a:p>
            <a:pPr marL="235585" indent="-223520">
              <a:lnSpc>
                <a:spcPts val="3200"/>
              </a:lnSpc>
              <a:buChar char="•"/>
              <a:tabLst>
                <a:tab pos="236220" algn="l"/>
              </a:tabLst>
            </a:pPr>
            <a:r>
              <a:rPr sz="2800" spc="-5" dirty="0">
                <a:solidFill>
                  <a:srgbClr val="333399"/>
                </a:solidFill>
                <a:latin typeface="Arial MT"/>
                <a:cs typeface="Arial MT"/>
              </a:rPr>
              <a:t>emostasi, protezione</a:t>
            </a:r>
            <a:r>
              <a:rPr sz="2800" dirty="0">
                <a:solidFill>
                  <a:srgbClr val="333399"/>
                </a:solidFill>
                <a:latin typeface="Arial MT"/>
                <a:cs typeface="Arial MT"/>
              </a:rPr>
              <a:t> e medicazione </a:t>
            </a:r>
            <a:r>
              <a:rPr sz="2800" spc="-5" dirty="0">
                <a:solidFill>
                  <a:srgbClr val="333399"/>
                </a:solidFill>
                <a:latin typeface="Arial MT"/>
                <a:cs typeface="Arial MT"/>
              </a:rPr>
              <a:t>ferite</a:t>
            </a:r>
            <a:endParaRPr sz="2800" dirty="0">
              <a:latin typeface="Arial MT"/>
              <a:cs typeface="Arial MT"/>
            </a:endParaRPr>
          </a:p>
          <a:p>
            <a:pPr marL="210185" marR="5080" indent="-198120">
              <a:lnSpc>
                <a:spcPts val="3200"/>
              </a:lnSpc>
              <a:spcBef>
                <a:spcPts val="160"/>
              </a:spcBef>
              <a:buClr>
                <a:srgbClr val="333399"/>
              </a:buClr>
              <a:buFont typeface="Arial MT"/>
              <a:buChar char="•"/>
              <a:tabLst>
                <a:tab pos="236220" algn="l"/>
              </a:tabLst>
            </a:pPr>
            <a:r>
              <a:rPr dirty="0"/>
              <a:t>	</a:t>
            </a:r>
            <a:r>
              <a:rPr sz="2800" spc="-5" dirty="0">
                <a:solidFill>
                  <a:srgbClr val="333399"/>
                </a:solidFill>
                <a:latin typeface="Arial MT"/>
                <a:cs typeface="Arial MT"/>
              </a:rPr>
              <a:t>sottrazione</a:t>
            </a:r>
            <a:r>
              <a:rPr sz="2800" dirty="0">
                <a:solidFill>
                  <a:srgbClr val="333399"/>
                </a:solidFill>
                <a:latin typeface="Arial MT"/>
                <a:cs typeface="Arial MT"/>
              </a:rPr>
              <a:t> di</a:t>
            </a:r>
            <a:r>
              <a:rPr sz="2800" spc="5" dirty="0">
                <a:solidFill>
                  <a:srgbClr val="333399"/>
                </a:solidFill>
                <a:latin typeface="Arial MT"/>
                <a:cs typeface="Arial MT"/>
              </a:rPr>
              <a:t> </a:t>
            </a:r>
            <a:r>
              <a:rPr sz="2800" dirty="0">
                <a:solidFill>
                  <a:srgbClr val="333399"/>
                </a:solidFill>
                <a:latin typeface="Arial MT"/>
                <a:cs typeface="Arial MT"/>
              </a:rPr>
              <a:t>un</a:t>
            </a:r>
            <a:r>
              <a:rPr sz="2800" spc="5" dirty="0">
                <a:solidFill>
                  <a:srgbClr val="333399"/>
                </a:solidFill>
                <a:latin typeface="Arial MT"/>
                <a:cs typeface="Arial MT"/>
              </a:rPr>
              <a:t> </a:t>
            </a:r>
            <a:r>
              <a:rPr sz="2800" spc="-5" dirty="0">
                <a:solidFill>
                  <a:srgbClr val="333399"/>
                </a:solidFill>
                <a:latin typeface="Arial MT"/>
                <a:cs typeface="Arial MT"/>
              </a:rPr>
              <a:t>ferito</a:t>
            </a:r>
            <a:r>
              <a:rPr sz="2800" dirty="0">
                <a:solidFill>
                  <a:srgbClr val="333399"/>
                </a:solidFill>
                <a:latin typeface="Arial MT"/>
                <a:cs typeface="Arial MT"/>
              </a:rPr>
              <a:t> o</a:t>
            </a:r>
            <a:r>
              <a:rPr sz="2800" spc="5" dirty="0">
                <a:solidFill>
                  <a:srgbClr val="333399"/>
                </a:solidFill>
                <a:latin typeface="Arial MT"/>
                <a:cs typeface="Arial MT"/>
              </a:rPr>
              <a:t> </a:t>
            </a:r>
            <a:r>
              <a:rPr sz="2800" dirty="0">
                <a:solidFill>
                  <a:srgbClr val="333399"/>
                </a:solidFill>
                <a:latin typeface="Arial MT"/>
                <a:cs typeface="Arial MT"/>
              </a:rPr>
              <a:t>di</a:t>
            </a:r>
            <a:r>
              <a:rPr sz="2800" spc="5" dirty="0">
                <a:solidFill>
                  <a:srgbClr val="333399"/>
                </a:solidFill>
                <a:latin typeface="Arial MT"/>
                <a:cs typeface="Arial MT"/>
              </a:rPr>
              <a:t> </a:t>
            </a:r>
            <a:r>
              <a:rPr sz="2800" dirty="0">
                <a:solidFill>
                  <a:srgbClr val="333399"/>
                </a:solidFill>
                <a:latin typeface="Arial MT"/>
                <a:cs typeface="Arial MT"/>
              </a:rPr>
              <a:t>un </a:t>
            </a:r>
            <a:r>
              <a:rPr sz="2800" spc="-5" dirty="0">
                <a:solidFill>
                  <a:srgbClr val="333399"/>
                </a:solidFill>
                <a:latin typeface="Arial MT"/>
                <a:cs typeface="Arial MT"/>
              </a:rPr>
              <a:t>malato</a:t>
            </a:r>
            <a:r>
              <a:rPr sz="2800" spc="5" dirty="0">
                <a:solidFill>
                  <a:srgbClr val="333399"/>
                </a:solidFill>
                <a:latin typeface="Arial MT"/>
                <a:cs typeface="Arial MT"/>
              </a:rPr>
              <a:t> </a:t>
            </a:r>
            <a:r>
              <a:rPr sz="2800" dirty="0">
                <a:solidFill>
                  <a:srgbClr val="333399"/>
                </a:solidFill>
                <a:latin typeface="Arial MT"/>
                <a:cs typeface="Arial MT"/>
              </a:rPr>
              <a:t>da</a:t>
            </a:r>
            <a:r>
              <a:rPr sz="2800" spc="5" dirty="0">
                <a:solidFill>
                  <a:srgbClr val="333399"/>
                </a:solidFill>
                <a:latin typeface="Arial MT"/>
                <a:cs typeface="Arial MT"/>
              </a:rPr>
              <a:t> </a:t>
            </a:r>
            <a:r>
              <a:rPr sz="2800" spc="-5" dirty="0">
                <a:solidFill>
                  <a:srgbClr val="333399"/>
                </a:solidFill>
                <a:latin typeface="Arial MT"/>
                <a:cs typeface="Arial MT"/>
              </a:rPr>
              <a:t>situazioni</a:t>
            </a:r>
            <a:r>
              <a:rPr sz="2800" dirty="0">
                <a:solidFill>
                  <a:srgbClr val="333399"/>
                </a:solidFill>
                <a:latin typeface="Arial MT"/>
                <a:cs typeface="Arial MT"/>
              </a:rPr>
              <a:t> di </a:t>
            </a:r>
            <a:r>
              <a:rPr sz="2800" spc="-760" dirty="0">
                <a:solidFill>
                  <a:srgbClr val="333399"/>
                </a:solidFill>
                <a:latin typeface="Arial MT"/>
                <a:cs typeface="Arial MT"/>
              </a:rPr>
              <a:t> </a:t>
            </a:r>
            <a:r>
              <a:rPr sz="2800" spc="-5" dirty="0">
                <a:solidFill>
                  <a:srgbClr val="333399"/>
                </a:solidFill>
                <a:latin typeface="Arial MT"/>
                <a:cs typeface="Arial MT"/>
              </a:rPr>
              <a:t>immediato </a:t>
            </a:r>
            <a:r>
              <a:rPr sz="2800" dirty="0">
                <a:solidFill>
                  <a:srgbClr val="333399"/>
                </a:solidFill>
                <a:latin typeface="Arial MT"/>
                <a:cs typeface="Arial MT"/>
              </a:rPr>
              <a:t>pericolo</a:t>
            </a:r>
            <a:endParaRPr sz="2800" dirty="0">
              <a:latin typeface="Arial MT"/>
              <a:cs typeface="Arial MT"/>
            </a:endParaRPr>
          </a:p>
        </p:txBody>
      </p:sp>
      <p:sp>
        <p:nvSpPr>
          <p:cNvPr id="3" name="object 3"/>
          <p:cNvSpPr txBox="1">
            <a:spLocks noGrp="1"/>
          </p:cNvSpPr>
          <p:nvPr>
            <p:ph type="title"/>
          </p:nvPr>
        </p:nvSpPr>
        <p:spPr>
          <a:xfrm>
            <a:off x="565150" y="400685"/>
            <a:ext cx="8013700" cy="589280"/>
          </a:xfrm>
          <a:prstGeom prst="rect">
            <a:avLst/>
          </a:prstGeom>
          <a:ln w="9525">
            <a:solidFill>
              <a:srgbClr val="92D050"/>
            </a:solidFill>
          </a:ln>
        </p:spPr>
        <p:txBody>
          <a:bodyPr vert="horz" wrap="square" lIns="0" tIns="0" rIns="0" bIns="0" rtlCol="0">
            <a:spAutoFit/>
          </a:bodyPr>
          <a:lstStyle/>
          <a:p>
            <a:pPr marL="480695">
              <a:lnSpc>
                <a:spcPts val="3554"/>
              </a:lnSpc>
            </a:pPr>
            <a:r>
              <a:rPr sz="3200" b="1" spc="-5" dirty="0">
                <a:solidFill>
                  <a:srgbClr val="FF0000"/>
                </a:solidFill>
                <a:latin typeface="Arial"/>
                <a:cs typeface="Arial"/>
              </a:rPr>
              <a:t>Il soccorritore</a:t>
            </a:r>
            <a:r>
              <a:rPr sz="3200" b="1" dirty="0">
                <a:solidFill>
                  <a:srgbClr val="FF0000"/>
                </a:solidFill>
                <a:latin typeface="Arial"/>
                <a:cs typeface="Arial"/>
              </a:rPr>
              <a:t> e </a:t>
            </a:r>
            <a:r>
              <a:rPr sz="3200" b="1" spc="-5" dirty="0">
                <a:solidFill>
                  <a:srgbClr val="FF0000"/>
                </a:solidFill>
                <a:latin typeface="Arial"/>
                <a:cs typeface="Arial"/>
              </a:rPr>
              <a:t>le</a:t>
            </a:r>
            <a:r>
              <a:rPr sz="3200" b="1" dirty="0">
                <a:solidFill>
                  <a:srgbClr val="FF0000"/>
                </a:solidFill>
                <a:latin typeface="Arial"/>
                <a:cs typeface="Arial"/>
              </a:rPr>
              <a:t> </a:t>
            </a:r>
            <a:r>
              <a:rPr sz="3200" b="1" spc="-5" dirty="0">
                <a:solidFill>
                  <a:srgbClr val="FF0000"/>
                </a:solidFill>
                <a:latin typeface="Arial"/>
                <a:cs typeface="Arial"/>
              </a:rPr>
              <a:t>manovre</a:t>
            </a:r>
            <a:r>
              <a:rPr sz="3200" b="1" dirty="0">
                <a:solidFill>
                  <a:srgbClr val="FF0000"/>
                </a:solidFill>
                <a:latin typeface="Arial"/>
                <a:cs typeface="Arial"/>
              </a:rPr>
              <a:t> </a:t>
            </a:r>
            <a:r>
              <a:rPr sz="3200" b="1" spc="-5" dirty="0">
                <a:solidFill>
                  <a:srgbClr val="FF0000"/>
                </a:solidFill>
                <a:latin typeface="Arial"/>
                <a:cs typeface="Arial"/>
              </a:rPr>
              <a:t>sanitarie</a:t>
            </a:r>
            <a:endParaRPr sz="3200">
              <a:latin typeface="Arial"/>
              <a:cs typeface="Arial"/>
            </a:endParaRPr>
          </a:p>
        </p:txBody>
      </p:sp>
      <p:pic>
        <p:nvPicPr>
          <p:cNvPr id="4" name="object 4"/>
          <p:cNvPicPr/>
          <p:nvPr/>
        </p:nvPicPr>
        <p:blipFill>
          <a:blip r:embed="rId2" cstate="print"/>
          <a:stretch>
            <a:fillRect/>
          </a:stretch>
        </p:blipFill>
        <p:spPr>
          <a:xfrm>
            <a:off x="3733800" y="4419600"/>
            <a:ext cx="2514600" cy="1743075"/>
          </a:xfrm>
          <a:prstGeom prst="rect">
            <a:avLst/>
          </a:prstGeom>
        </p:spPr>
      </p:pic>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14600" y="89500"/>
            <a:ext cx="4509135"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0000"/>
                </a:solidFill>
                <a:latin typeface="Times New Roman"/>
                <a:cs typeface="Times New Roman"/>
              </a:rPr>
              <a:t>TECNICHE </a:t>
            </a:r>
            <a:r>
              <a:rPr sz="2400" b="1" dirty="0">
                <a:solidFill>
                  <a:srgbClr val="FF0000"/>
                </a:solidFill>
                <a:latin typeface="Times New Roman"/>
                <a:cs typeface="Times New Roman"/>
              </a:rPr>
              <a:t>DI</a:t>
            </a:r>
            <a:r>
              <a:rPr sz="2400" b="1" spc="-50" dirty="0">
                <a:solidFill>
                  <a:srgbClr val="FF0000"/>
                </a:solidFill>
                <a:latin typeface="Times New Roman"/>
                <a:cs typeface="Times New Roman"/>
              </a:rPr>
              <a:t> </a:t>
            </a:r>
            <a:r>
              <a:rPr sz="2400" b="1" spc="-5" dirty="0">
                <a:solidFill>
                  <a:srgbClr val="FF0000"/>
                </a:solidFill>
                <a:latin typeface="Times New Roman"/>
                <a:cs typeface="Times New Roman"/>
              </a:rPr>
              <a:t>VENTILAZIONE</a:t>
            </a:r>
            <a:endParaRPr sz="2400">
              <a:latin typeface="Times New Roman"/>
              <a:cs typeface="Times New Roman"/>
            </a:endParaRPr>
          </a:p>
        </p:txBody>
      </p:sp>
      <p:grpSp>
        <p:nvGrpSpPr>
          <p:cNvPr id="3" name="object 3"/>
          <p:cNvGrpSpPr/>
          <p:nvPr/>
        </p:nvGrpSpPr>
        <p:grpSpPr>
          <a:xfrm>
            <a:off x="533400" y="541424"/>
            <a:ext cx="3188335" cy="2673985"/>
            <a:chOff x="525462" y="966787"/>
            <a:chExt cx="3188335" cy="2673985"/>
          </a:xfrm>
        </p:grpSpPr>
        <p:pic>
          <p:nvPicPr>
            <p:cNvPr id="4" name="object 4"/>
            <p:cNvPicPr/>
            <p:nvPr/>
          </p:nvPicPr>
          <p:blipFill>
            <a:blip r:embed="rId2" cstate="print"/>
            <a:stretch>
              <a:fillRect/>
            </a:stretch>
          </p:blipFill>
          <p:spPr>
            <a:xfrm>
              <a:off x="533804" y="975130"/>
              <a:ext cx="3179762" cy="2665412"/>
            </a:xfrm>
            <a:prstGeom prst="rect">
              <a:avLst/>
            </a:prstGeom>
          </p:spPr>
        </p:pic>
        <p:pic>
          <p:nvPicPr>
            <p:cNvPr id="5" name="object 5"/>
            <p:cNvPicPr/>
            <p:nvPr/>
          </p:nvPicPr>
          <p:blipFill>
            <a:blip r:embed="rId3" cstate="print"/>
            <a:stretch>
              <a:fillRect/>
            </a:stretch>
          </p:blipFill>
          <p:spPr>
            <a:xfrm>
              <a:off x="539750" y="981075"/>
              <a:ext cx="3024187" cy="2509837"/>
            </a:xfrm>
            <a:prstGeom prst="rect">
              <a:avLst/>
            </a:prstGeom>
          </p:spPr>
        </p:pic>
        <p:sp>
          <p:nvSpPr>
            <p:cNvPr id="6" name="object 6"/>
            <p:cNvSpPr/>
            <p:nvPr/>
          </p:nvSpPr>
          <p:spPr>
            <a:xfrm>
              <a:off x="539750" y="981075"/>
              <a:ext cx="3024505" cy="2510155"/>
            </a:xfrm>
            <a:custGeom>
              <a:avLst/>
              <a:gdLst/>
              <a:ahLst/>
              <a:cxnLst/>
              <a:rect l="l" t="t" r="r" b="b"/>
              <a:pathLst>
                <a:path w="3024504" h="2510154">
                  <a:moveTo>
                    <a:pt x="0" y="0"/>
                  </a:moveTo>
                  <a:lnTo>
                    <a:pt x="3024187" y="0"/>
                  </a:lnTo>
                  <a:lnTo>
                    <a:pt x="3024187" y="2509837"/>
                  </a:lnTo>
                  <a:lnTo>
                    <a:pt x="0" y="2509837"/>
                  </a:lnTo>
                  <a:lnTo>
                    <a:pt x="0" y="0"/>
                  </a:lnTo>
                  <a:close/>
                </a:path>
              </a:pathLst>
            </a:custGeom>
            <a:ln w="28575">
              <a:solidFill>
                <a:srgbClr val="000000"/>
              </a:solidFill>
            </a:ln>
          </p:spPr>
          <p:txBody>
            <a:bodyPr wrap="square" lIns="0" tIns="0" rIns="0" bIns="0" rtlCol="0"/>
            <a:lstStyle/>
            <a:p>
              <a:endParaRPr/>
            </a:p>
          </p:txBody>
        </p:sp>
      </p:grpSp>
      <p:sp>
        <p:nvSpPr>
          <p:cNvPr id="7" name="object 7"/>
          <p:cNvSpPr txBox="1"/>
          <p:nvPr/>
        </p:nvSpPr>
        <p:spPr>
          <a:xfrm>
            <a:off x="693419" y="549767"/>
            <a:ext cx="8221980" cy="5509260"/>
          </a:xfrm>
          <a:prstGeom prst="rect">
            <a:avLst/>
          </a:prstGeom>
        </p:spPr>
        <p:txBody>
          <a:bodyPr vert="horz" wrap="square" lIns="0" tIns="55244" rIns="0" bIns="0" rtlCol="0">
            <a:spAutoFit/>
          </a:bodyPr>
          <a:lstStyle/>
          <a:p>
            <a:pPr marL="3359150" marR="5080" algn="just">
              <a:lnSpc>
                <a:spcPts val="2080"/>
              </a:lnSpc>
              <a:spcBef>
                <a:spcPts val="434"/>
              </a:spcBef>
            </a:pPr>
            <a:r>
              <a:rPr sz="2000" b="1" i="1" spc="-5" dirty="0">
                <a:solidFill>
                  <a:srgbClr val="FF0000"/>
                </a:solidFill>
                <a:latin typeface="Times New Roman"/>
                <a:cs typeface="Times New Roman"/>
              </a:rPr>
              <a:t>Bocca </a:t>
            </a:r>
            <a:r>
              <a:rPr sz="2000" b="1" i="1" dirty="0">
                <a:solidFill>
                  <a:srgbClr val="FF0000"/>
                </a:solidFill>
                <a:latin typeface="Times New Roman"/>
                <a:cs typeface="Times New Roman"/>
              </a:rPr>
              <a:t>- naso </a:t>
            </a:r>
            <a:r>
              <a:rPr sz="2000" dirty="0">
                <a:solidFill>
                  <a:srgbClr val="333399"/>
                </a:solidFill>
                <a:latin typeface="Times New Roman"/>
                <a:cs typeface="Times New Roman"/>
              </a:rPr>
              <a:t>si </a:t>
            </a:r>
            <a:r>
              <a:rPr sz="2000" spc="-5" dirty="0">
                <a:solidFill>
                  <a:srgbClr val="333399"/>
                </a:solidFill>
                <a:latin typeface="Times New Roman"/>
                <a:cs typeface="Times New Roman"/>
              </a:rPr>
              <a:t>esegue quando </a:t>
            </a:r>
            <a:r>
              <a:rPr sz="2000" dirty="0">
                <a:solidFill>
                  <a:srgbClr val="333399"/>
                </a:solidFill>
                <a:latin typeface="Times New Roman"/>
                <a:cs typeface="Times New Roman"/>
              </a:rPr>
              <a:t>non è </a:t>
            </a:r>
            <a:r>
              <a:rPr sz="2000" spc="-5" dirty="0">
                <a:solidFill>
                  <a:srgbClr val="333399"/>
                </a:solidFill>
                <a:latin typeface="Times New Roman"/>
                <a:cs typeface="Times New Roman"/>
              </a:rPr>
              <a:t>possibile </a:t>
            </a:r>
            <a:r>
              <a:rPr sz="2000" dirty="0">
                <a:solidFill>
                  <a:srgbClr val="333399"/>
                </a:solidFill>
                <a:latin typeface="Times New Roman"/>
                <a:cs typeface="Times New Roman"/>
              </a:rPr>
              <a:t> </a:t>
            </a:r>
            <a:r>
              <a:rPr sz="2000" spc="-5" dirty="0">
                <a:solidFill>
                  <a:srgbClr val="333399"/>
                </a:solidFill>
                <a:latin typeface="Times New Roman"/>
                <a:cs typeface="Times New Roman"/>
              </a:rPr>
              <a:t>ventilare</a:t>
            </a:r>
            <a:r>
              <a:rPr sz="2000" dirty="0">
                <a:solidFill>
                  <a:srgbClr val="333399"/>
                </a:solidFill>
                <a:latin typeface="Times New Roman"/>
                <a:cs typeface="Times New Roman"/>
              </a:rPr>
              <a:t> </a:t>
            </a:r>
            <a:r>
              <a:rPr sz="2000" spc="-5" dirty="0">
                <a:solidFill>
                  <a:srgbClr val="333399"/>
                </a:solidFill>
                <a:latin typeface="Times New Roman"/>
                <a:cs typeface="Times New Roman"/>
              </a:rPr>
              <a:t>la</a:t>
            </a:r>
            <a:r>
              <a:rPr sz="2000" spc="495" dirty="0">
                <a:solidFill>
                  <a:srgbClr val="333399"/>
                </a:solidFill>
                <a:latin typeface="Times New Roman"/>
                <a:cs typeface="Times New Roman"/>
              </a:rPr>
              <a:t> </a:t>
            </a:r>
            <a:r>
              <a:rPr sz="2000" spc="-5" dirty="0">
                <a:solidFill>
                  <a:srgbClr val="333399"/>
                </a:solidFill>
                <a:latin typeface="Times New Roman"/>
                <a:cs typeface="Times New Roman"/>
              </a:rPr>
              <a:t>vittima</a:t>
            </a:r>
            <a:r>
              <a:rPr sz="2000" spc="495" dirty="0">
                <a:solidFill>
                  <a:srgbClr val="333399"/>
                </a:solidFill>
                <a:latin typeface="Times New Roman"/>
                <a:cs typeface="Times New Roman"/>
              </a:rPr>
              <a:t> </a:t>
            </a:r>
            <a:r>
              <a:rPr sz="2000" spc="-5" dirty="0">
                <a:solidFill>
                  <a:srgbClr val="333399"/>
                </a:solidFill>
                <a:latin typeface="Times New Roman"/>
                <a:cs typeface="Times New Roman"/>
              </a:rPr>
              <a:t>attraverso</a:t>
            </a:r>
            <a:r>
              <a:rPr sz="2000" spc="495" dirty="0">
                <a:solidFill>
                  <a:srgbClr val="333399"/>
                </a:solidFill>
                <a:latin typeface="Times New Roman"/>
                <a:cs typeface="Times New Roman"/>
              </a:rPr>
              <a:t> </a:t>
            </a:r>
            <a:r>
              <a:rPr sz="2000" spc="-5" dirty="0">
                <a:solidFill>
                  <a:srgbClr val="333399"/>
                </a:solidFill>
                <a:latin typeface="Times New Roman"/>
                <a:cs typeface="Times New Roman"/>
              </a:rPr>
              <a:t>la</a:t>
            </a:r>
            <a:r>
              <a:rPr sz="2000" spc="495" dirty="0">
                <a:solidFill>
                  <a:srgbClr val="333399"/>
                </a:solidFill>
                <a:latin typeface="Times New Roman"/>
                <a:cs typeface="Times New Roman"/>
              </a:rPr>
              <a:t> </a:t>
            </a:r>
            <a:r>
              <a:rPr sz="2000" spc="-5" dirty="0">
                <a:solidFill>
                  <a:srgbClr val="333399"/>
                </a:solidFill>
                <a:latin typeface="Times New Roman"/>
                <a:cs typeface="Times New Roman"/>
              </a:rPr>
              <a:t>bocca </a:t>
            </a:r>
            <a:r>
              <a:rPr sz="2000" spc="-484" dirty="0">
                <a:solidFill>
                  <a:srgbClr val="333399"/>
                </a:solidFill>
                <a:latin typeface="Times New Roman"/>
                <a:cs typeface="Times New Roman"/>
              </a:rPr>
              <a:t> </a:t>
            </a:r>
            <a:r>
              <a:rPr sz="2000" spc="-5" dirty="0">
                <a:solidFill>
                  <a:srgbClr val="333399"/>
                </a:solidFill>
                <a:latin typeface="Times New Roman"/>
                <a:cs typeface="Times New Roman"/>
              </a:rPr>
              <a:t>(trisma,</a:t>
            </a:r>
            <a:r>
              <a:rPr sz="2000" spc="490" dirty="0">
                <a:solidFill>
                  <a:srgbClr val="333399"/>
                </a:solidFill>
                <a:latin typeface="Times New Roman"/>
                <a:cs typeface="Times New Roman"/>
              </a:rPr>
              <a:t> </a:t>
            </a:r>
            <a:r>
              <a:rPr sz="2000" spc="-5" dirty="0">
                <a:solidFill>
                  <a:srgbClr val="333399"/>
                </a:solidFill>
                <a:latin typeface="Times New Roman"/>
                <a:cs typeface="Times New Roman"/>
              </a:rPr>
              <a:t>traumi,</a:t>
            </a:r>
            <a:r>
              <a:rPr sz="2000" spc="495" dirty="0">
                <a:solidFill>
                  <a:srgbClr val="333399"/>
                </a:solidFill>
                <a:latin typeface="Times New Roman"/>
                <a:cs typeface="Times New Roman"/>
              </a:rPr>
              <a:t> </a:t>
            </a:r>
            <a:r>
              <a:rPr sz="2000" spc="-5" dirty="0">
                <a:solidFill>
                  <a:srgbClr val="333399"/>
                </a:solidFill>
                <a:latin typeface="Times New Roman"/>
                <a:cs typeface="Times New Roman"/>
              </a:rPr>
              <a:t>ecc.).</a:t>
            </a:r>
            <a:r>
              <a:rPr sz="2000" spc="495" dirty="0">
                <a:solidFill>
                  <a:srgbClr val="333399"/>
                </a:solidFill>
                <a:latin typeface="Times New Roman"/>
                <a:cs typeface="Times New Roman"/>
              </a:rPr>
              <a:t> </a:t>
            </a:r>
            <a:r>
              <a:rPr sz="2000" dirty="0">
                <a:solidFill>
                  <a:srgbClr val="333399"/>
                </a:solidFill>
                <a:latin typeface="Times New Roman"/>
                <a:cs typeface="Times New Roman"/>
              </a:rPr>
              <a:t>Il  </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soccorritore </a:t>
            </a:r>
            <a:r>
              <a:rPr sz="2000" dirty="0">
                <a:solidFill>
                  <a:srgbClr val="333399"/>
                </a:solidFill>
                <a:latin typeface="Times New Roman"/>
                <a:cs typeface="Times New Roman"/>
              </a:rPr>
              <a:t> </a:t>
            </a:r>
            <a:r>
              <a:rPr sz="2000" spc="-5" dirty="0">
                <a:solidFill>
                  <a:srgbClr val="333399"/>
                </a:solidFill>
                <a:latin typeface="Times New Roman"/>
                <a:cs typeface="Times New Roman"/>
              </a:rPr>
              <a:t>mantiene</a:t>
            </a:r>
            <a:r>
              <a:rPr sz="2000" spc="495" dirty="0">
                <a:solidFill>
                  <a:srgbClr val="333399"/>
                </a:solidFill>
                <a:latin typeface="Times New Roman"/>
                <a:cs typeface="Times New Roman"/>
              </a:rPr>
              <a:t> </a:t>
            </a:r>
            <a:r>
              <a:rPr sz="2000" spc="-5" dirty="0">
                <a:solidFill>
                  <a:srgbClr val="333399"/>
                </a:solidFill>
                <a:latin typeface="Times New Roman"/>
                <a:cs typeface="Times New Roman"/>
              </a:rPr>
              <a:t>il</a:t>
            </a:r>
            <a:r>
              <a:rPr sz="2000" spc="495" dirty="0">
                <a:solidFill>
                  <a:srgbClr val="333399"/>
                </a:solidFill>
                <a:latin typeface="Times New Roman"/>
                <a:cs typeface="Times New Roman"/>
              </a:rPr>
              <a:t> </a:t>
            </a:r>
            <a:r>
              <a:rPr sz="2000" spc="-5" dirty="0">
                <a:solidFill>
                  <a:srgbClr val="333399"/>
                </a:solidFill>
                <a:latin typeface="Times New Roman"/>
                <a:cs typeface="Times New Roman"/>
              </a:rPr>
              <a:t>capo esteso</a:t>
            </a:r>
            <a:r>
              <a:rPr sz="2000" spc="495" dirty="0">
                <a:solidFill>
                  <a:srgbClr val="333399"/>
                </a:solidFill>
                <a:latin typeface="Times New Roman"/>
                <a:cs typeface="Times New Roman"/>
              </a:rPr>
              <a:t> </a:t>
            </a:r>
            <a:r>
              <a:rPr sz="2000" spc="-5" dirty="0">
                <a:solidFill>
                  <a:srgbClr val="333399"/>
                </a:solidFill>
                <a:latin typeface="Times New Roman"/>
                <a:cs typeface="Times New Roman"/>
              </a:rPr>
              <a:t>con</a:t>
            </a:r>
            <a:r>
              <a:rPr sz="2000" spc="495" dirty="0">
                <a:solidFill>
                  <a:srgbClr val="333399"/>
                </a:solidFill>
                <a:latin typeface="Times New Roman"/>
                <a:cs typeface="Times New Roman"/>
              </a:rPr>
              <a:t> </a:t>
            </a:r>
            <a:r>
              <a:rPr sz="2000" dirty="0">
                <a:solidFill>
                  <a:srgbClr val="333399"/>
                </a:solidFill>
                <a:latin typeface="Times New Roman"/>
                <a:cs typeface="Times New Roman"/>
              </a:rPr>
              <a:t>una   </a:t>
            </a:r>
            <a:r>
              <a:rPr sz="2000" spc="-5" dirty="0">
                <a:solidFill>
                  <a:srgbClr val="333399"/>
                </a:solidFill>
                <a:latin typeface="Times New Roman"/>
                <a:cs typeface="Times New Roman"/>
              </a:rPr>
              <a:t>mano</a:t>
            </a:r>
            <a:r>
              <a:rPr sz="2000" spc="985" dirty="0">
                <a:solidFill>
                  <a:srgbClr val="333399"/>
                </a:solidFill>
                <a:latin typeface="Times New Roman"/>
                <a:cs typeface="Times New Roman"/>
              </a:rPr>
              <a:t> </a:t>
            </a:r>
            <a:r>
              <a:rPr sz="2000" dirty="0">
                <a:solidFill>
                  <a:srgbClr val="333399"/>
                </a:solidFill>
                <a:latin typeface="Times New Roman"/>
                <a:cs typeface="Times New Roman"/>
              </a:rPr>
              <a:t>e </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con</a:t>
            </a:r>
            <a:r>
              <a:rPr sz="2000" dirty="0">
                <a:solidFill>
                  <a:srgbClr val="333399"/>
                </a:solidFill>
                <a:latin typeface="Times New Roman"/>
                <a:cs typeface="Times New Roman"/>
              </a:rPr>
              <a:t> </a:t>
            </a:r>
            <a:r>
              <a:rPr sz="2000" spc="-5" dirty="0">
                <a:solidFill>
                  <a:srgbClr val="333399"/>
                </a:solidFill>
                <a:latin typeface="Times New Roman"/>
                <a:cs typeface="Times New Roman"/>
              </a:rPr>
              <a:t>l'altra</a:t>
            </a:r>
            <a:r>
              <a:rPr sz="2000" dirty="0">
                <a:solidFill>
                  <a:srgbClr val="333399"/>
                </a:solidFill>
                <a:latin typeface="Times New Roman"/>
                <a:cs typeface="Times New Roman"/>
              </a:rPr>
              <a:t> </a:t>
            </a:r>
            <a:r>
              <a:rPr sz="2000" spc="-5" dirty="0">
                <a:solidFill>
                  <a:srgbClr val="333399"/>
                </a:solidFill>
                <a:latin typeface="Times New Roman"/>
                <a:cs typeface="Times New Roman"/>
              </a:rPr>
              <a:t>solleva</a:t>
            </a:r>
            <a:r>
              <a:rPr sz="2000" dirty="0">
                <a:solidFill>
                  <a:srgbClr val="333399"/>
                </a:solidFill>
                <a:latin typeface="Times New Roman"/>
                <a:cs typeface="Times New Roman"/>
              </a:rPr>
              <a:t> </a:t>
            </a:r>
            <a:r>
              <a:rPr sz="2000" spc="-5" dirty="0">
                <a:solidFill>
                  <a:srgbClr val="333399"/>
                </a:solidFill>
                <a:latin typeface="Times New Roman"/>
                <a:cs typeface="Times New Roman"/>
              </a:rPr>
              <a:t>la mandibola chiudendo le </a:t>
            </a:r>
            <a:r>
              <a:rPr sz="2000" dirty="0">
                <a:solidFill>
                  <a:srgbClr val="333399"/>
                </a:solidFill>
                <a:latin typeface="Times New Roman"/>
                <a:cs typeface="Times New Roman"/>
              </a:rPr>
              <a:t> </a:t>
            </a:r>
            <a:r>
              <a:rPr sz="2000" spc="-5" dirty="0">
                <a:solidFill>
                  <a:srgbClr val="333399"/>
                </a:solidFill>
                <a:latin typeface="Times New Roman"/>
                <a:cs typeface="Times New Roman"/>
              </a:rPr>
              <a:t>labbra; quindi prende </a:t>
            </a:r>
            <a:r>
              <a:rPr sz="2000" dirty="0">
                <a:solidFill>
                  <a:srgbClr val="333399"/>
                </a:solidFill>
                <a:latin typeface="Times New Roman"/>
                <a:cs typeface="Times New Roman"/>
              </a:rPr>
              <a:t>un </a:t>
            </a:r>
            <a:r>
              <a:rPr sz="2000" spc="-5" dirty="0">
                <a:solidFill>
                  <a:srgbClr val="333399"/>
                </a:solidFill>
                <a:latin typeface="Times New Roman"/>
                <a:cs typeface="Times New Roman"/>
              </a:rPr>
              <a:t>respiro</a:t>
            </a:r>
            <a:r>
              <a:rPr sz="2000" dirty="0">
                <a:solidFill>
                  <a:srgbClr val="333399"/>
                </a:solidFill>
                <a:latin typeface="Times New Roman"/>
                <a:cs typeface="Times New Roman"/>
              </a:rPr>
              <a:t> </a:t>
            </a:r>
            <a:r>
              <a:rPr sz="2000" spc="-5" dirty="0">
                <a:solidFill>
                  <a:srgbClr val="333399"/>
                </a:solidFill>
                <a:latin typeface="Times New Roman"/>
                <a:cs typeface="Times New Roman"/>
              </a:rPr>
              <a:t>normale,</a:t>
            </a:r>
            <a:r>
              <a:rPr sz="2000" dirty="0">
                <a:solidFill>
                  <a:srgbClr val="333399"/>
                </a:solidFill>
                <a:latin typeface="Times New Roman"/>
                <a:cs typeface="Times New Roman"/>
              </a:rPr>
              <a:t> e </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ponendo</a:t>
            </a:r>
            <a:r>
              <a:rPr sz="2000" spc="490" dirty="0">
                <a:solidFill>
                  <a:srgbClr val="333399"/>
                </a:solidFill>
                <a:latin typeface="Times New Roman"/>
                <a:cs typeface="Times New Roman"/>
              </a:rPr>
              <a:t> </a:t>
            </a:r>
            <a:r>
              <a:rPr sz="2000" spc="-5" dirty="0">
                <a:solidFill>
                  <a:srgbClr val="333399"/>
                </a:solidFill>
                <a:latin typeface="Times New Roman"/>
                <a:cs typeface="Times New Roman"/>
              </a:rPr>
              <a:t>le</a:t>
            </a:r>
            <a:r>
              <a:rPr sz="2000" spc="490" dirty="0">
                <a:solidFill>
                  <a:srgbClr val="333399"/>
                </a:solidFill>
                <a:latin typeface="Times New Roman"/>
                <a:cs typeface="Times New Roman"/>
              </a:rPr>
              <a:t> </a:t>
            </a:r>
            <a:r>
              <a:rPr sz="2000" spc="-5" dirty="0">
                <a:solidFill>
                  <a:srgbClr val="333399"/>
                </a:solidFill>
                <a:latin typeface="Times New Roman"/>
                <a:cs typeface="Times New Roman"/>
              </a:rPr>
              <a:t>proprie</a:t>
            </a:r>
            <a:r>
              <a:rPr sz="2000" spc="490" dirty="0">
                <a:solidFill>
                  <a:srgbClr val="333399"/>
                </a:solidFill>
                <a:latin typeface="Times New Roman"/>
                <a:cs typeface="Times New Roman"/>
              </a:rPr>
              <a:t> </a:t>
            </a:r>
            <a:r>
              <a:rPr sz="2000" spc="-5" dirty="0">
                <a:solidFill>
                  <a:srgbClr val="333399"/>
                </a:solidFill>
                <a:latin typeface="Times New Roman"/>
                <a:cs typeface="Times New Roman"/>
              </a:rPr>
              <a:t>labbra</a:t>
            </a:r>
            <a:r>
              <a:rPr sz="2000" spc="490" dirty="0">
                <a:solidFill>
                  <a:srgbClr val="333399"/>
                </a:solidFill>
                <a:latin typeface="Times New Roman"/>
                <a:cs typeface="Times New Roman"/>
              </a:rPr>
              <a:t> </a:t>
            </a:r>
            <a:r>
              <a:rPr sz="2000" dirty="0">
                <a:solidFill>
                  <a:srgbClr val="333399"/>
                </a:solidFill>
                <a:latin typeface="Times New Roman"/>
                <a:cs typeface="Times New Roman"/>
              </a:rPr>
              <a:t>a </a:t>
            </a:r>
            <a:r>
              <a:rPr sz="2000" spc="-5" dirty="0">
                <a:solidFill>
                  <a:srgbClr val="333399"/>
                </a:solidFill>
                <a:latin typeface="Times New Roman"/>
                <a:cs typeface="Times New Roman"/>
              </a:rPr>
              <a:t>tenuta</a:t>
            </a:r>
            <a:r>
              <a:rPr sz="2000" spc="490" dirty="0">
                <a:solidFill>
                  <a:srgbClr val="333399"/>
                </a:solidFill>
                <a:latin typeface="Times New Roman"/>
                <a:cs typeface="Times New Roman"/>
              </a:rPr>
              <a:t>  </a:t>
            </a:r>
            <a:r>
              <a:rPr sz="2000" spc="-5" dirty="0">
                <a:solidFill>
                  <a:srgbClr val="333399"/>
                </a:solidFill>
                <a:latin typeface="Times New Roman"/>
                <a:cs typeface="Times New Roman"/>
              </a:rPr>
              <a:t>attorno </a:t>
            </a:r>
            <a:r>
              <a:rPr sz="2000" dirty="0">
                <a:solidFill>
                  <a:srgbClr val="333399"/>
                </a:solidFill>
                <a:latin typeface="Times New Roman"/>
                <a:cs typeface="Times New Roman"/>
              </a:rPr>
              <a:t> </a:t>
            </a:r>
            <a:r>
              <a:rPr sz="2000" spc="-5" dirty="0">
                <a:solidFill>
                  <a:srgbClr val="333399"/>
                </a:solidFill>
                <a:latin typeface="Times New Roman"/>
                <a:cs typeface="Times New Roman"/>
              </a:rPr>
              <a:t>al</a:t>
            </a:r>
            <a:r>
              <a:rPr sz="2000" spc="-10" dirty="0">
                <a:solidFill>
                  <a:srgbClr val="333399"/>
                </a:solidFill>
                <a:latin typeface="Times New Roman"/>
                <a:cs typeface="Times New Roman"/>
              </a:rPr>
              <a:t> </a:t>
            </a:r>
            <a:r>
              <a:rPr sz="2000" spc="-5" dirty="0">
                <a:solidFill>
                  <a:srgbClr val="333399"/>
                </a:solidFill>
                <a:latin typeface="Times New Roman"/>
                <a:cs typeface="Times New Roman"/>
              </a:rPr>
              <a:t>naso della  vittima esegue</a:t>
            </a:r>
            <a:r>
              <a:rPr sz="2000" spc="-10" dirty="0">
                <a:solidFill>
                  <a:srgbClr val="333399"/>
                </a:solidFill>
                <a:latin typeface="Times New Roman"/>
                <a:cs typeface="Times New Roman"/>
              </a:rPr>
              <a:t> </a:t>
            </a:r>
            <a:r>
              <a:rPr sz="2000" spc="-5" dirty="0">
                <a:solidFill>
                  <a:srgbClr val="333399"/>
                </a:solidFill>
                <a:latin typeface="Times New Roman"/>
                <a:cs typeface="Times New Roman"/>
              </a:rPr>
              <a:t>l’insufflazione.</a:t>
            </a:r>
            <a:endParaRPr sz="2000" dirty="0">
              <a:latin typeface="Times New Roman"/>
              <a:cs typeface="Times New Roman"/>
            </a:endParaRPr>
          </a:p>
          <a:p>
            <a:pPr>
              <a:lnSpc>
                <a:spcPct val="100000"/>
              </a:lnSpc>
              <a:spcBef>
                <a:spcPts val="20"/>
              </a:spcBef>
            </a:pPr>
            <a:endParaRPr sz="2900" dirty="0">
              <a:latin typeface="Times New Roman"/>
              <a:cs typeface="Times New Roman"/>
            </a:endParaRPr>
          </a:p>
          <a:p>
            <a:pPr marL="12700" marR="3603625">
              <a:lnSpc>
                <a:spcPts val="2080"/>
              </a:lnSpc>
            </a:pPr>
            <a:r>
              <a:rPr sz="2000" b="1" i="1" u="heavy" dirty="0">
                <a:solidFill>
                  <a:srgbClr val="FF0000"/>
                </a:solidFill>
                <a:uFill>
                  <a:solidFill>
                    <a:srgbClr val="FF0000"/>
                  </a:solidFill>
                </a:uFill>
                <a:latin typeface="Times New Roman"/>
                <a:cs typeface="Times New Roman"/>
              </a:rPr>
              <a:t>Uso di </a:t>
            </a:r>
            <a:r>
              <a:rPr sz="2000" b="1" i="1" u="heavy" spc="-5" dirty="0">
                <a:solidFill>
                  <a:srgbClr val="FF0000"/>
                </a:solidFill>
                <a:uFill>
                  <a:solidFill>
                    <a:srgbClr val="FF0000"/>
                  </a:solidFill>
                </a:uFill>
                <a:latin typeface="Times New Roman"/>
                <a:cs typeface="Times New Roman"/>
              </a:rPr>
              <a:t>maschere protettive</a:t>
            </a:r>
            <a:r>
              <a:rPr sz="2000" b="1" i="1" spc="-5" dirty="0">
                <a:solidFill>
                  <a:srgbClr val="FF0000"/>
                </a:solidFill>
                <a:latin typeface="Times New Roman"/>
                <a:cs typeface="Times New Roman"/>
              </a:rPr>
              <a:t>: </a:t>
            </a:r>
            <a:r>
              <a:rPr sz="2000" spc="-5" dirty="0">
                <a:solidFill>
                  <a:srgbClr val="333399"/>
                </a:solidFill>
                <a:latin typeface="Times New Roman"/>
                <a:cs typeface="Times New Roman"/>
              </a:rPr>
              <a:t>per evitare </a:t>
            </a:r>
            <a:r>
              <a:rPr sz="2000" dirty="0">
                <a:solidFill>
                  <a:srgbClr val="333399"/>
                </a:solidFill>
                <a:latin typeface="Times New Roman"/>
                <a:cs typeface="Times New Roman"/>
              </a:rPr>
              <a:t> </a:t>
            </a:r>
            <a:r>
              <a:rPr sz="2000" spc="-5" dirty="0">
                <a:solidFill>
                  <a:srgbClr val="333399"/>
                </a:solidFill>
                <a:latin typeface="Times New Roman"/>
                <a:cs typeface="Times New Roman"/>
              </a:rPr>
              <a:t>trasmissione </a:t>
            </a:r>
            <a:r>
              <a:rPr sz="2000" dirty="0">
                <a:solidFill>
                  <a:srgbClr val="333399"/>
                </a:solidFill>
                <a:latin typeface="Times New Roman"/>
                <a:cs typeface="Times New Roman"/>
              </a:rPr>
              <a:t>di </a:t>
            </a:r>
            <a:r>
              <a:rPr sz="2000" spc="-5" dirty="0">
                <a:solidFill>
                  <a:srgbClr val="333399"/>
                </a:solidFill>
                <a:latin typeface="Times New Roman"/>
                <a:cs typeface="Times New Roman"/>
              </a:rPr>
              <a:t>malattie infettive esistono </a:t>
            </a:r>
            <a:r>
              <a:rPr sz="2000" dirty="0">
                <a:solidFill>
                  <a:srgbClr val="333399"/>
                </a:solidFill>
                <a:latin typeface="Times New Roman"/>
                <a:cs typeface="Times New Roman"/>
              </a:rPr>
              <a:t> </a:t>
            </a:r>
            <a:r>
              <a:rPr sz="2000" spc="-5" dirty="0">
                <a:solidFill>
                  <a:srgbClr val="333399"/>
                </a:solidFill>
                <a:latin typeface="Times New Roman"/>
                <a:cs typeface="Times New Roman"/>
              </a:rPr>
              <a:t>maschere con</a:t>
            </a:r>
            <a:r>
              <a:rPr sz="2000" dirty="0">
                <a:solidFill>
                  <a:srgbClr val="333399"/>
                </a:solidFill>
                <a:latin typeface="Times New Roman"/>
                <a:cs typeface="Times New Roman"/>
              </a:rPr>
              <a:t> </a:t>
            </a:r>
            <a:r>
              <a:rPr sz="2000" spc="-5" dirty="0">
                <a:solidFill>
                  <a:srgbClr val="333399"/>
                </a:solidFill>
                <a:latin typeface="Times New Roman"/>
                <a:cs typeface="Times New Roman"/>
              </a:rPr>
              <a:t>valvola,</a:t>
            </a:r>
            <a:r>
              <a:rPr sz="2000" dirty="0">
                <a:solidFill>
                  <a:srgbClr val="333399"/>
                </a:solidFill>
                <a:latin typeface="Times New Roman"/>
                <a:cs typeface="Times New Roman"/>
              </a:rPr>
              <a:t> da</a:t>
            </a:r>
            <a:r>
              <a:rPr sz="2000" spc="-5" dirty="0">
                <a:solidFill>
                  <a:srgbClr val="333399"/>
                </a:solidFill>
                <a:latin typeface="Times New Roman"/>
                <a:cs typeface="Times New Roman"/>
              </a:rPr>
              <a:t> interporre tra la </a:t>
            </a:r>
            <a:r>
              <a:rPr sz="2000" dirty="0">
                <a:solidFill>
                  <a:srgbClr val="333399"/>
                </a:solidFill>
                <a:latin typeface="Times New Roman"/>
                <a:cs typeface="Times New Roman"/>
              </a:rPr>
              <a:t> </a:t>
            </a:r>
            <a:r>
              <a:rPr sz="2000" spc="-5" dirty="0">
                <a:solidFill>
                  <a:srgbClr val="333399"/>
                </a:solidFill>
                <a:latin typeface="Times New Roman"/>
                <a:cs typeface="Times New Roman"/>
              </a:rPr>
              <a:t>bocca del soccorritore </a:t>
            </a:r>
            <a:r>
              <a:rPr sz="2000" dirty="0">
                <a:solidFill>
                  <a:srgbClr val="333399"/>
                </a:solidFill>
                <a:latin typeface="Times New Roman"/>
                <a:cs typeface="Times New Roman"/>
              </a:rPr>
              <a:t>e </a:t>
            </a:r>
            <a:r>
              <a:rPr sz="2000" spc="-5" dirty="0">
                <a:solidFill>
                  <a:srgbClr val="333399"/>
                </a:solidFill>
                <a:latin typeface="Times New Roman"/>
                <a:cs typeface="Times New Roman"/>
              </a:rPr>
              <a:t>quella della vittima. </a:t>
            </a:r>
            <a:r>
              <a:rPr sz="2000" dirty="0">
                <a:solidFill>
                  <a:srgbClr val="333399"/>
                </a:solidFill>
                <a:latin typeface="Times New Roman"/>
                <a:cs typeface="Times New Roman"/>
              </a:rPr>
              <a:t> </a:t>
            </a:r>
            <a:r>
              <a:rPr sz="2000" spc="-5" dirty="0">
                <a:solidFill>
                  <a:srgbClr val="333399"/>
                </a:solidFill>
                <a:latin typeface="Times New Roman"/>
                <a:cs typeface="Times New Roman"/>
              </a:rPr>
              <a:t>Le</a:t>
            </a:r>
            <a:r>
              <a:rPr sz="2000" spc="-10" dirty="0">
                <a:solidFill>
                  <a:srgbClr val="333399"/>
                </a:solidFill>
                <a:latin typeface="Times New Roman"/>
                <a:cs typeface="Times New Roman"/>
              </a:rPr>
              <a:t> </a:t>
            </a:r>
            <a:r>
              <a:rPr sz="2000" spc="-5" dirty="0">
                <a:solidFill>
                  <a:srgbClr val="333399"/>
                </a:solidFill>
                <a:latin typeface="Times New Roman"/>
                <a:cs typeface="Times New Roman"/>
              </a:rPr>
              <a:t>maschere consentono</a:t>
            </a:r>
            <a:r>
              <a:rPr sz="2000" dirty="0">
                <a:solidFill>
                  <a:srgbClr val="333399"/>
                </a:solidFill>
                <a:latin typeface="Times New Roman"/>
                <a:cs typeface="Times New Roman"/>
              </a:rPr>
              <a:t> un </a:t>
            </a:r>
            <a:r>
              <a:rPr sz="2000" spc="-10" dirty="0">
                <a:solidFill>
                  <a:srgbClr val="333399"/>
                </a:solidFill>
                <a:latin typeface="Times New Roman"/>
                <a:cs typeface="Times New Roman"/>
              </a:rPr>
              <a:t>effetto</a:t>
            </a:r>
            <a:r>
              <a:rPr sz="2000" dirty="0">
                <a:solidFill>
                  <a:srgbClr val="333399"/>
                </a:solidFill>
                <a:latin typeface="Times New Roman"/>
                <a:cs typeface="Times New Roman"/>
              </a:rPr>
              <a:t> </a:t>
            </a:r>
            <a:r>
              <a:rPr sz="2000" spc="-5" dirty="0">
                <a:solidFill>
                  <a:srgbClr val="333399"/>
                </a:solidFill>
                <a:latin typeface="Times New Roman"/>
                <a:cs typeface="Times New Roman"/>
              </a:rPr>
              <a:t>barriera, </a:t>
            </a:r>
            <a:r>
              <a:rPr sz="2000" dirty="0">
                <a:solidFill>
                  <a:srgbClr val="333399"/>
                </a:solidFill>
                <a:latin typeface="Times New Roman"/>
                <a:cs typeface="Times New Roman"/>
              </a:rPr>
              <a:t> </a:t>
            </a:r>
            <a:r>
              <a:rPr sz="2000" spc="-5" dirty="0">
                <a:solidFill>
                  <a:srgbClr val="333399"/>
                </a:solidFill>
                <a:latin typeface="Times New Roman"/>
                <a:cs typeface="Times New Roman"/>
              </a:rPr>
              <a:t>in quanto </a:t>
            </a:r>
            <a:r>
              <a:rPr sz="2000" dirty="0">
                <a:solidFill>
                  <a:srgbClr val="333399"/>
                </a:solidFill>
                <a:latin typeface="Times New Roman"/>
                <a:cs typeface="Times New Roman"/>
              </a:rPr>
              <a:t>sono </a:t>
            </a:r>
            <a:r>
              <a:rPr sz="2000" spc="-5" dirty="0">
                <a:solidFill>
                  <a:srgbClr val="333399"/>
                </a:solidFill>
                <a:latin typeface="Times New Roman"/>
                <a:cs typeface="Times New Roman"/>
              </a:rPr>
              <a:t>dotate </a:t>
            </a:r>
            <a:r>
              <a:rPr sz="2000" dirty="0">
                <a:solidFill>
                  <a:srgbClr val="333399"/>
                </a:solidFill>
                <a:latin typeface="Times New Roman"/>
                <a:cs typeface="Times New Roman"/>
              </a:rPr>
              <a:t>di una </a:t>
            </a:r>
            <a:r>
              <a:rPr sz="2000" spc="-5" dirty="0">
                <a:solidFill>
                  <a:srgbClr val="333399"/>
                </a:solidFill>
                <a:latin typeface="Times New Roman"/>
                <a:cs typeface="Times New Roman"/>
              </a:rPr>
              <a:t>valvola </a:t>
            </a:r>
            <a:r>
              <a:rPr sz="2000" dirty="0">
                <a:solidFill>
                  <a:srgbClr val="333399"/>
                </a:solidFill>
                <a:latin typeface="Times New Roman"/>
                <a:cs typeface="Times New Roman"/>
              </a:rPr>
              <a:t> </a:t>
            </a:r>
            <a:r>
              <a:rPr sz="2000" spc="-5" dirty="0">
                <a:solidFill>
                  <a:srgbClr val="333399"/>
                </a:solidFill>
                <a:latin typeface="Times New Roman"/>
                <a:cs typeface="Times New Roman"/>
              </a:rPr>
              <a:t>unidirezionale che impedisce all’aria espirata </a:t>
            </a:r>
            <a:r>
              <a:rPr sz="2000" spc="-484" dirty="0">
                <a:solidFill>
                  <a:srgbClr val="333399"/>
                </a:solidFill>
                <a:latin typeface="Times New Roman"/>
                <a:cs typeface="Times New Roman"/>
              </a:rPr>
              <a:t> </a:t>
            </a:r>
            <a:r>
              <a:rPr sz="2000" spc="-5" dirty="0">
                <a:solidFill>
                  <a:srgbClr val="333399"/>
                </a:solidFill>
                <a:latin typeface="Times New Roman"/>
                <a:cs typeface="Times New Roman"/>
              </a:rPr>
              <a:t>dal paziente</a:t>
            </a:r>
            <a:r>
              <a:rPr sz="2000" dirty="0">
                <a:solidFill>
                  <a:srgbClr val="333399"/>
                </a:solidFill>
                <a:latin typeface="Times New Roman"/>
                <a:cs typeface="Times New Roman"/>
              </a:rPr>
              <a:t> di</a:t>
            </a:r>
            <a:r>
              <a:rPr sz="2000" spc="-5" dirty="0">
                <a:solidFill>
                  <a:srgbClr val="333399"/>
                </a:solidFill>
                <a:latin typeface="Times New Roman"/>
                <a:cs typeface="Times New Roman"/>
              </a:rPr>
              <a:t> ritornare</a:t>
            </a:r>
            <a:r>
              <a:rPr sz="2000" dirty="0">
                <a:solidFill>
                  <a:srgbClr val="333399"/>
                </a:solidFill>
                <a:latin typeface="Times New Roman"/>
                <a:cs typeface="Times New Roman"/>
              </a:rPr>
              <a:t> </a:t>
            </a:r>
            <a:r>
              <a:rPr sz="2000" spc="-5" dirty="0">
                <a:solidFill>
                  <a:srgbClr val="333399"/>
                </a:solidFill>
                <a:latin typeface="Times New Roman"/>
                <a:cs typeface="Times New Roman"/>
              </a:rPr>
              <a:t>verso</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il soccorritore. </a:t>
            </a:r>
            <a:r>
              <a:rPr sz="2000" spc="-484" dirty="0">
                <a:solidFill>
                  <a:srgbClr val="333399"/>
                </a:solidFill>
                <a:latin typeface="Times New Roman"/>
                <a:cs typeface="Times New Roman"/>
              </a:rPr>
              <a:t> </a:t>
            </a:r>
            <a:r>
              <a:rPr sz="2000" b="1" dirty="0">
                <a:solidFill>
                  <a:srgbClr val="FF0000"/>
                </a:solidFill>
                <a:latin typeface="Times New Roman"/>
                <a:cs typeface="Times New Roman"/>
              </a:rPr>
              <a:t>Se non si ha e non </a:t>
            </a:r>
            <a:r>
              <a:rPr sz="2000" b="1" spc="-5" dirty="0">
                <a:solidFill>
                  <a:srgbClr val="FF0000"/>
                </a:solidFill>
                <a:latin typeface="Times New Roman"/>
                <a:cs typeface="Times New Roman"/>
              </a:rPr>
              <a:t>ce la </a:t>
            </a:r>
            <a:r>
              <a:rPr sz="2000" b="1" dirty="0">
                <a:solidFill>
                  <a:srgbClr val="FF0000"/>
                </a:solidFill>
                <a:latin typeface="Times New Roman"/>
                <a:cs typeface="Times New Roman"/>
              </a:rPr>
              <a:t>si </a:t>
            </a:r>
            <a:r>
              <a:rPr sz="2000" b="1" spc="-5" dirty="0">
                <a:solidFill>
                  <a:srgbClr val="FF0000"/>
                </a:solidFill>
                <a:latin typeface="Times New Roman"/>
                <a:cs typeface="Times New Roman"/>
              </a:rPr>
              <a:t>sente </a:t>
            </a:r>
            <a:r>
              <a:rPr sz="2000" b="1" dirty="0">
                <a:solidFill>
                  <a:srgbClr val="FF0000"/>
                </a:solidFill>
                <a:latin typeface="Times New Roman"/>
                <a:cs typeface="Times New Roman"/>
              </a:rPr>
              <a:t>di </a:t>
            </a:r>
            <a:r>
              <a:rPr sz="2000" b="1" spc="-10" dirty="0">
                <a:solidFill>
                  <a:srgbClr val="FF0000"/>
                </a:solidFill>
                <a:latin typeface="Times New Roman"/>
                <a:cs typeface="Times New Roman"/>
              </a:rPr>
              <a:t>fare </a:t>
            </a:r>
            <a:r>
              <a:rPr sz="2000" b="1" spc="-5" dirty="0">
                <a:solidFill>
                  <a:srgbClr val="FF0000"/>
                </a:solidFill>
                <a:latin typeface="Times New Roman"/>
                <a:cs typeface="Times New Roman"/>
              </a:rPr>
              <a:t>la </a:t>
            </a:r>
            <a:r>
              <a:rPr sz="2000" b="1" dirty="0">
                <a:solidFill>
                  <a:srgbClr val="FF0000"/>
                </a:solidFill>
                <a:latin typeface="Times New Roman"/>
                <a:cs typeface="Times New Roman"/>
              </a:rPr>
              <a:t> </a:t>
            </a:r>
            <a:r>
              <a:rPr sz="2000" b="1" spc="-10" dirty="0">
                <a:solidFill>
                  <a:srgbClr val="FF0000"/>
                </a:solidFill>
                <a:latin typeface="Times New Roman"/>
                <a:cs typeface="Times New Roman"/>
              </a:rPr>
              <a:t>respirazione</a:t>
            </a:r>
            <a:r>
              <a:rPr sz="2000" b="1" spc="-5" dirty="0">
                <a:solidFill>
                  <a:srgbClr val="FF0000"/>
                </a:solidFill>
                <a:latin typeface="Times New Roman"/>
                <a:cs typeface="Times New Roman"/>
              </a:rPr>
              <a:t> bocca</a:t>
            </a:r>
            <a:r>
              <a:rPr sz="2000" b="1" dirty="0">
                <a:solidFill>
                  <a:srgbClr val="FF0000"/>
                </a:solidFill>
                <a:latin typeface="Times New Roman"/>
                <a:cs typeface="Times New Roman"/>
              </a:rPr>
              <a:t> a </a:t>
            </a:r>
            <a:r>
              <a:rPr sz="2000" b="1" spc="-5" dirty="0">
                <a:solidFill>
                  <a:srgbClr val="FF0000"/>
                </a:solidFill>
                <a:latin typeface="Times New Roman"/>
                <a:cs typeface="Times New Roman"/>
              </a:rPr>
              <a:t>bocca</a:t>
            </a:r>
            <a:r>
              <a:rPr sz="2000" b="1" spc="5" dirty="0">
                <a:solidFill>
                  <a:srgbClr val="FF0000"/>
                </a:solidFill>
                <a:latin typeface="Times New Roman"/>
                <a:cs typeface="Times New Roman"/>
              </a:rPr>
              <a:t> </a:t>
            </a:r>
            <a:r>
              <a:rPr sz="2000" b="1" spc="-10" dirty="0">
                <a:solidFill>
                  <a:srgbClr val="FF0000"/>
                </a:solidFill>
                <a:latin typeface="Times New Roman"/>
                <a:cs typeface="Times New Roman"/>
              </a:rPr>
              <a:t>fare</a:t>
            </a:r>
            <a:r>
              <a:rPr sz="2000" b="1" spc="-5" dirty="0">
                <a:solidFill>
                  <a:srgbClr val="FF0000"/>
                </a:solidFill>
                <a:latin typeface="Times New Roman"/>
                <a:cs typeface="Times New Roman"/>
              </a:rPr>
              <a:t> almeno</a:t>
            </a:r>
            <a:r>
              <a:rPr sz="2000" b="1" dirty="0">
                <a:solidFill>
                  <a:srgbClr val="FF0000"/>
                </a:solidFill>
                <a:latin typeface="Times New Roman"/>
                <a:cs typeface="Times New Roman"/>
              </a:rPr>
              <a:t> </a:t>
            </a:r>
            <a:r>
              <a:rPr sz="2000" b="1" spc="-5" dirty="0">
                <a:solidFill>
                  <a:srgbClr val="FF0000"/>
                </a:solidFill>
                <a:latin typeface="Times New Roman"/>
                <a:cs typeface="Times New Roman"/>
              </a:rPr>
              <a:t>le </a:t>
            </a:r>
            <a:r>
              <a:rPr sz="2000" b="1" dirty="0">
                <a:solidFill>
                  <a:srgbClr val="FF0000"/>
                </a:solidFill>
                <a:latin typeface="Times New Roman"/>
                <a:cs typeface="Times New Roman"/>
              </a:rPr>
              <a:t> </a:t>
            </a:r>
            <a:r>
              <a:rPr sz="2000" b="1" spc="-5" dirty="0">
                <a:solidFill>
                  <a:srgbClr val="FF0000"/>
                </a:solidFill>
                <a:latin typeface="Times New Roman"/>
                <a:cs typeface="Times New Roman"/>
              </a:rPr>
              <a:t>compressioni</a:t>
            </a:r>
            <a:r>
              <a:rPr sz="2000" b="1" spc="-10" dirty="0">
                <a:solidFill>
                  <a:srgbClr val="FF0000"/>
                </a:solidFill>
                <a:latin typeface="Times New Roman"/>
                <a:cs typeface="Times New Roman"/>
              </a:rPr>
              <a:t> </a:t>
            </a:r>
            <a:r>
              <a:rPr sz="2000" b="1" spc="-5" dirty="0">
                <a:solidFill>
                  <a:srgbClr val="FF0000"/>
                </a:solidFill>
                <a:latin typeface="Times New Roman"/>
                <a:cs typeface="Times New Roman"/>
              </a:rPr>
              <a:t>toraciche!</a:t>
            </a:r>
            <a:endParaRPr sz="2000" dirty="0">
              <a:latin typeface="Times New Roman"/>
              <a:cs typeface="Times New Roman"/>
            </a:endParaRPr>
          </a:p>
        </p:txBody>
      </p:sp>
      <p:pic>
        <p:nvPicPr>
          <p:cNvPr id="8" name="object 8"/>
          <p:cNvPicPr/>
          <p:nvPr/>
        </p:nvPicPr>
        <p:blipFill>
          <a:blip r:embed="rId4" cstate="print"/>
          <a:stretch>
            <a:fillRect/>
          </a:stretch>
        </p:blipFill>
        <p:spPr>
          <a:xfrm>
            <a:off x="5395912" y="3657600"/>
            <a:ext cx="3519487" cy="1971675"/>
          </a:xfrm>
          <a:prstGeom prst="rect">
            <a:avLst/>
          </a:prstGeom>
        </p:spPr>
      </p:pic>
      <p:cxnSp>
        <p:nvCxnSpPr>
          <p:cNvPr id="11" name="Connettore diritto 10">
            <a:extLst>
              <a:ext uri="{FF2B5EF4-FFF2-40B4-BE49-F238E27FC236}">
                <a16:creationId xmlns:a16="http://schemas.microsoft.com/office/drawing/2014/main" id="{23976101-E01F-4FCD-B12C-70FA7C2603AE}"/>
              </a:ext>
            </a:extLst>
          </p:cNvPr>
          <p:cNvCxnSpPr>
            <a:cxnSpLocks/>
          </p:cNvCxnSpPr>
          <p:nvPr/>
        </p:nvCxnSpPr>
        <p:spPr>
          <a:xfrm>
            <a:off x="693419" y="549767"/>
            <a:ext cx="7612381" cy="5241433"/>
          </a:xfrm>
          <a:prstGeom prst="line">
            <a:avLst/>
          </a:prstGeom>
          <a:ln w="698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ttore diritto 12">
            <a:extLst>
              <a:ext uri="{FF2B5EF4-FFF2-40B4-BE49-F238E27FC236}">
                <a16:creationId xmlns:a16="http://schemas.microsoft.com/office/drawing/2014/main" id="{BEEDC2AF-FFA0-36ED-861E-F6B9179E95D2}"/>
              </a:ext>
            </a:extLst>
          </p:cNvPr>
          <p:cNvCxnSpPr>
            <a:cxnSpLocks/>
          </p:cNvCxnSpPr>
          <p:nvPr/>
        </p:nvCxnSpPr>
        <p:spPr>
          <a:xfrm flipV="1">
            <a:off x="914400" y="669119"/>
            <a:ext cx="7315200" cy="5024594"/>
          </a:xfrm>
          <a:prstGeom prst="line">
            <a:avLst/>
          </a:prstGeom>
          <a:ln w="698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5912" y="1318121"/>
            <a:ext cx="8563610" cy="4596765"/>
          </a:xfrm>
          <a:prstGeom prst="rect">
            <a:avLst/>
          </a:prstGeom>
        </p:spPr>
        <p:txBody>
          <a:bodyPr vert="horz" wrap="square" lIns="0" tIns="43180" rIns="0" bIns="0" rtlCol="0">
            <a:spAutoFit/>
          </a:bodyPr>
          <a:lstStyle/>
          <a:p>
            <a:pPr marL="81280" marR="41275" algn="ctr">
              <a:lnSpc>
                <a:spcPts val="2700"/>
              </a:lnSpc>
              <a:spcBef>
                <a:spcPts val="340"/>
              </a:spcBef>
              <a:tabLst>
                <a:tab pos="1710689" algn="l"/>
                <a:tab pos="4662805" algn="l"/>
              </a:tabLst>
            </a:pPr>
            <a:r>
              <a:rPr sz="2400" spc="-5" dirty="0">
                <a:latin typeface="Times New Roman"/>
                <a:cs typeface="Times New Roman"/>
              </a:rPr>
              <a:t>Le</a:t>
            </a:r>
            <a:r>
              <a:rPr sz="2400" spc="15" dirty="0">
                <a:latin typeface="Times New Roman"/>
                <a:cs typeface="Times New Roman"/>
              </a:rPr>
              <a:t> </a:t>
            </a:r>
            <a:r>
              <a:rPr sz="2400" spc="-10" dirty="0">
                <a:latin typeface="Times New Roman"/>
                <a:cs typeface="Times New Roman"/>
              </a:rPr>
              <a:t>insufflazioni</a:t>
            </a:r>
            <a:r>
              <a:rPr sz="2400" spc="15" dirty="0">
                <a:latin typeface="Times New Roman"/>
                <a:cs typeface="Times New Roman"/>
              </a:rPr>
              <a:t> </a:t>
            </a:r>
            <a:r>
              <a:rPr sz="2400" spc="-5" dirty="0">
                <a:latin typeface="Times New Roman"/>
                <a:cs typeface="Times New Roman"/>
              </a:rPr>
              <a:t>devono</a:t>
            </a:r>
            <a:r>
              <a:rPr sz="2400" spc="20" dirty="0">
                <a:latin typeface="Times New Roman"/>
                <a:cs typeface="Times New Roman"/>
              </a:rPr>
              <a:t> </a:t>
            </a:r>
            <a:r>
              <a:rPr sz="2400" spc="-5" dirty="0">
                <a:latin typeface="Times New Roman"/>
                <a:cs typeface="Times New Roman"/>
              </a:rPr>
              <a:t>durare</a:t>
            </a:r>
            <a:r>
              <a:rPr sz="2400" spc="15" dirty="0">
                <a:latin typeface="Times New Roman"/>
                <a:cs typeface="Times New Roman"/>
              </a:rPr>
              <a:t> </a:t>
            </a:r>
            <a:r>
              <a:rPr sz="2400" spc="-5" dirty="0">
                <a:latin typeface="Times New Roman"/>
                <a:cs typeface="Times New Roman"/>
              </a:rPr>
              <a:t>circa	</a:t>
            </a:r>
            <a:r>
              <a:rPr sz="2400" b="1" spc="-5" dirty="0">
                <a:solidFill>
                  <a:srgbClr val="333399"/>
                </a:solidFill>
                <a:latin typeface="Times New Roman"/>
                <a:cs typeface="Times New Roman"/>
              </a:rPr>
              <a:t>1-2secondi </a:t>
            </a:r>
            <a:r>
              <a:rPr sz="2400" dirty="0">
                <a:latin typeface="Times New Roman"/>
                <a:cs typeface="Times New Roman"/>
              </a:rPr>
              <a:t>e </a:t>
            </a:r>
            <a:r>
              <a:rPr sz="2400" spc="-5" dirty="0">
                <a:latin typeface="Times New Roman"/>
                <a:cs typeface="Times New Roman"/>
              </a:rPr>
              <a:t>devono provocare </a:t>
            </a:r>
            <a:r>
              <a:rPr sz="2400" spc="-585" dirty="0">
                <a:latin typeface="Times New Roman"/>
                <a:cs typeface="Times New Roman"/>
              </a:rPr>
              <a:t> </a:t>
            </a:r>
            <a:r>
              <a:rPr sz="2400" spc="-5" dirty="0">
                <a:latin typeface="Times New Roman"/>
                <a:cs typeface="Times New Roman"/>
              </a:rPr>
              <a:t>l'espansione	del torace. </a:t>
            </a:r>
            <a:r>
              <a:rPr sz="2400" u="heavy" spc="-5" dirty="0">
                <a:uFill>
                  <a:solidFill>
                    <a:srgbClr val="000000"/>
                  </a:solidFill>
                </a:uFill>
                <a:latin typeface="Times New Roman"/>
                <a:cs typeface="Times New Roman"/>
              </a:rPr>
              <a:t>Attenzione </a:t>
            </a:r>
            <a:r>
              <a:rPr sz="2400" u="heavy" dirty="0">
                <a:uFill>
                  <a:solidFill>
                    <a:srgbClr val="000000"/>
                  </a:solidFill>
                </a:uFill>
                <a:latin typeface="Times New Roman"/>
                <a:cs typeface="Times New Roman"/>
              </a:rPr>
              <a:t>a non </a:t>
            </a:r>
            <a:r>
              <a:rPr sz="2400" u="heavy" spc="-10" dirty="0">
                <a:uFill>
                  <a:solidFill>
                    <a:srgbClr val="000000"/>
                  </a:solidFill>
                </a:uFill>
                <a:latin typeface="Times New Roman"/>
                <a:cs typeface="Times New Roman"/>
              </a:rPr>
              <a:t>insufflare </a:t>
            </a:r>
            <a:r>
              <a:rPr sz="2400" u="heavy" spc="-5" dirty="0">
                <a:uFill>
                  <a:solidFill>
                    <a:srgbClr val="000000"/>
                  </a:solidFill>
                </a:uFill>
                <a:latin typeface="Times New Roman"/>
                <a:cs typeface="Times New Roman"/>
              </a:rPr>
              <a:t>troppa aria </a:t>
            </a:r>
            <a:r>
              <a:rPr sz="2400" u="heavy" dirty="0">
                <a:uFill>
                  <a:solidFill>
                    <a:srgbClr val="000000"/>
                  </a:solidFill>
                </a:uFill>
                <a:latin typeface="Times New Roman"/>
                <a:cs typeface="Times New Roman"/>
              </a:rPr>
              <a:t>o </a:t>
            </a:r>
            <a:r>
              <a:rPr sz="2400" u="heavy" spc="-5" dirty="0">
                <a:uFill>
                  <a:solidFill>
                    <a:srgbClr val="000000"/>
                  </a:solidFill>
                </a:uFill>
                <a:latin typeface="Times New Roman"/>
                <a:cs typeface="Times New Roman"/>
              </a:rPr>
              <a:t>in </a:t>
            </a:r>
            <a:r>
              <a:rPr sz="2400" dirty="0">
                <a:latin typeface="Times New Roman"/>
                <a:cs typeface="Times New Roman"/>
              </a:rPr>
              <a:t> </a:t>
            </a:r>
            <a:r>
              <a:rPr sz="2400" u="heavy" spc="-5" dirty="0">
                <a:uFill>
                  <a:solidFill>
                    <a:srgbClr val="000000"/>
                  </a:solidFill>
                </a:uFill>
                <a:latin typeface="Times New Roman"/>
                <a:cs typeface="Times New Roman"/>
              </a:rPr>
              <a:t>modo</a:t>
            </a:r>
            <a:r>
              <a:rPr sz="2400" u="heavy" dirty="0">
                <a:uFill>
                  <a:solidFill>
                    <a:srgbClr val="000000"/>
                  </a:solidFill>
                </a:uFill>
                <a:latin typeface="Times New Roman"/>
                <a:cs typeface="Times New Roman"/>
              </a:rPr>
              <a:t> </a:t>
            </a:r>
            <a:r>
              <a:rPr sz="2400" u="heavy" spc="-5" dirty="0">
                <a:uFill>
                  <a:solidFill>
                    <a:srgbClr val="000000"/>
                  </a:solidFill>
                </a:uFill>
                <a:latin typeface="Times New Roman"/>
                <a:cs typeface="Times New Roman"/>
              </a:rPr>
              <a:t>troppo</a:t>
            </a:r>
            <a:r>
              <a:rPr sz="2400" u="heavy" spc="5" dirty="0">
                <a:uFill>
                  <a:solidFill>
                    <a:srgbClr val="000000"/>
                  </a:solidFill>
                </a:uFill>
                <a:latin typeface="Times New Roman"/>
                <a:cs typeface="Times New Roman"/>
              </a:rPr>
              <a:t> </a:t>
            </a:r>
            <a:r>
              <a:rPr sz="2400" u="heavy" spc="-5" dirty="0">
                <a:uFill>
                  <a:solidFill>
                    <a:srgbClr val="000000"/>
                  </a:solidFill>
                </a:uFill>
                <a:latin typeface="Times New Roman"/>
                <a:cs typeface="Times New Roman"/>
              </a:rPr>
              <a:t>violento</a:t>
            </a:r>
            <a:r>
              <a:rPr sz="2400" u="heavy" spc="5" dirty="0">
                <a:uFill>
                  <a:solidFill>
                    <a:srgbClr val="000000"/>
                  </a:solidFill>
                </a:uFill>
                <a:latin typeface="Times New Roman"/>
                <a:cs typeface="Times New Roman"/>
              </a:rPr>
              <a:t> </a:t>
            </a:r>
            <a:r>
              <a:rPr sz="2400" u="heavy" spc="-5" dirty="0">
                <a:uFill>
                  <a:solidFill>
                    <a:srgbClr val="000000"/>
                  </a:solidFill>
                </a:uFill>
                <a:latin typeface="Times New Roman"/>
                <a:cs typeface="Times New Roman"/>
              </a:rPr>
              <a:t>provocando</a:t>
            </a:r>
            <a:r>
              <a:rPr sz="2400" u="heavy" spc="5" dirty="0">
                <a:uFill>
                  <a:solidFill>
                    <a:srgbClr val="000000"/>
                  </a:solidFill>
                </a:uFill>
                <a:latin typeface="Times New Roman"/>
                <a:cs typeface="Times New Roman"/>
              </a:rPr>
              <a:t> </a:t>
            </a:r>
            <a:r>
              <a:rPr sz="2400" u="heavy" spc="-5" dirty="0">
                <a:uFill>
                  <a:solidFill>
                    <a:srgbClr val="000000"/>
                  </a:solidFill>
                </a:uFill>
                <a:latin typeface="Times New Roman"/>
                <a:cs typeface="Times New Roman"/>
              </a:rPr>
              <a:t>la</a:t>
            </a:r>
            <a:r>
              <a:rPr sz="2400" u="heavy" dirty="0">
                <a:uFill>
                  <a:solidFill>
                    <a:srgbClr val="000000"/>
                  </a:solidFill>
                </a:uFill>
                <a:latin typeface="Times New Roman"/>
                <a:cs typeface="Times New Roman"/>
              </a:rPr>
              <a:t> </a:t>
            </a:r>
            <a:r>
              <a:rPr sz="2400" u="heavy" spc="-5" dirty="0">
                <a:uFill>
                  <a:solidFill>
                    <a:srgbClr val="000000"/>
                  </a:solidFill>
                </a:uFill>
                <a:latin typeface="Times New Roman"/>
                <a:cs typeface="Times New Roman"/>
              </a:rPr>
              <a:t>distensione</a:t>
            </a:r>
            <a:r>
              <a:rPr sz="2400" u="heavy" dirty="0">
                <a:uFill>
                  <a:solidFill>
                    <a:srgbClr val="000000"/>
                  </a:solidFill>
                </a:uFill>
                <a:latin typeface="Times New Roman"/>
                <a:cs typeface="Times New Roman"/>
              </a:rPr>
              <a:t> </a:t>
            </a:r>
            <a:r>
              <a:rPr sz="2400" u="heavy" spc="-5" dirty="0">
                <a:uFill>
                  <a:solidFill>
                    <a:srgbClr val="000000"/>
                  </a:solidFill>
                </a:uFill>
                <a:latin typeface="Times New Roman"/>
                <a:cs typeface="Times New Roman"/>
              </a:rPr>
              <a:t>dello</a:t>
            </a:r>
            <a:r>
              <a:rPr sz="2400" u="heavy" spc="5" dirty="0">
                <a:uFill>
                  <a:solidFill>
                    <a:srgbClr val="000000"/>
                  </a:solidFill>
                </a:uFill>
                <a:latin typeface="Times New Roman"/>
                <a:cs typeface="Times New Roman"/>
              </a:rPr>
              <a:t> </a:t>
            </a:r>
            <a:r>
              <a:rPr sz="2400" u="heavy" spc="-5" dirty="0">
                <a:uFill>
                  <a:solidFill>
                    <a:srgbClr val="000000"/>
                  </a:solidFill>
                </a:uFill>
                <a:latin typeface="Times New Roman"/>
                <a:cs typeface="Times New Roman"/>
              </a:rPr>
              <a:t>stomaco.</a:t>
            </a:r>
            <a:endParaRPr sz="2400">
              <a:latin typeface="Times New Roman"/>
              <a:cs typeface="Times New Roman"/>
            </a:endParaRPr>
          </a:p>
          <a:p>
            <a:pPr>
              <a:lnSpc>
                <a:spcPct val="100000"/>
              </a:lnSpc>
              <a:spcBef>
                <a:spcPts val="20"/>
              </a:spcBef>
            </a:pPr>
            <a:endParaRPr sz="2950">
              <a:latin typeface="Times New Roman"/>
              <a:cs typeface="Times New Roman"/>
            </a:endParaRPr>
          </a:p>
          <a:p>
            <a:pPr marL="110489" marR="102235" algn="ctr">
              <a:lnSpc>
                <a:spcPts val="2700"/>
              </a:lnSpc>
            </a:pPr>
            <a:r>
              <a:rPr sz="2400" b="1" i="1" u="heavy" spc="-15" dirty="0">
                <a:solidFill>
                  <a:srgbClr val="FF0000"/>
                </a:solidFill>
                <a:uFill>
                  <a:solidFill>
                    <a:srgbClr val="FF0000"/>
                  </a:solidFill>
                </a:uFill>
                <a:latin typeface="Times New Roman"/>
                <a:cs typeface="Times New Roman"/>
              </a:rPr>
              <a:t>L’insufflazione</a:t>
            </a:r>
            <a:r>
              <a:rPr sz="2400" b="1" i="1" u="heavy" dirty="0">
                <a:solidFill>
                  <a:srgbClr val="FF0000"/>
                </a:solidFill>
                <a:uFill>
                  <a:solidFill>
                    <a:srgbClr val="FF0000"/>
                  </a:solidFill>
                </a:uFill>
                <a:latin typeface="Times New Roman"/>
                <a:cs typeface="Times New Roman"/>
              </a:rPr>
              <a:t> </a:t>
            </a:r>
            <a:r>
              <a:rPr sz="2400" b="1" i="1" u="heavy" spc="-5" dirty="0">
                <a:solidFill>
                  <a:srgbClr val="FF0000"/>
                </a:solidFill>
                <a:uFill>
                  <a:solidFill>
                    <a:srgbClr val="FF0000"/>
                  </a:solidFill>
                </a:uFill>
                <a:latin typeface="Times New Roman"/>
                <a:cs typeface="Times New Roman"/>
              </a:rPr>
              <a:t>gastrica</a:t>
            </a:r>
            <a:r>
              <a:rPr sz="2400" b="1" i="1" dirty="0">
                <a:solidFill>
                  <a:srgbClr val="FF0000"/>
                </a:solidFill>
                <a:latin typeface="Times New Roman"/>
                <a:cs typeface="Times New Roman"/>
              </a:rPr>
              <a:t> è</a:t>
            </a:r>
            <a:r>
              <a:rPr sz="2400" b="1" i="1" spc="5" dirty="0">
                <a:solidFill>
                  <a:srgbClr val="FF0000"/>
                </a:solidFill>
                <a:latin typeface="Times New Roman"/>
                <a:cs typeface="Times New Roman"/>
              </a:rPr>
              <a:t> </a:t>
            </a:r>
            <a:r>
              <a:rPr sz="2400" b="1" i="1" spc="-5" dirty="0">
                <a:solidFill>
                  <a:srgbClr val="FF0000"/>
                </a:solidFill>
                <a:latin typeface="Times New Roman"/>
                <a:cs typeface="Times New Roman"/>
              </a:rPr>
              <a:t>molto</a:t>
            </a:r>
            <a:r>
              <a:rPr sz="2400" b="1" i="1" spc="5" dirty="0">
                <a:solidFill>
                  <a:srgbClr val="FF0000"/>
                </a:solidFill>
                <a:latin typeface="Times New Roman"/>
                <a:cs typeface="Times New Roman"/>
              </a:rPr>
              <a:t> </a:t>
            </a:r>
            <a:r>
              <a:rPr sz="2400" b="1" i="1" spc="-5" dirty="0">
                <a:solidFill>
                  <a:srgbClr val="FF0000"/>
                </a:solidFill>
                <a:latin typeface="Times New Roman"/>
                <a:cs typeface="Times New Roman"/>
              </a:rPr>
              <a:t>frequente</a:t>
            </a:r>
            <a:r>
              <a:rPr sz="2400" b="1" i="1" spc="5" dirty="0">
                <a:solidFill>
                  <a:srgbClr val="FF0000"/>
                </a:solidFill>
                <a:latin typeface="Times New Roman"/>
                <a:cs typeface="Times New Roman"/>
              </a:rPr>
              <a:t> </a:t>
            </a:r>
            <a:r>
              <a:rPr sz="2400" b="1" i="1" dirty="0">
                <a:solidFill>
                  <a:srgbClr val="FF0000"/>
                </a:solidFill>
                <a:latin typeface="Times New Roman"/>
                <a:cs typeface="Times New Roman"/>
              </a:rPr>
              <a:t>e </a:t>
            </a:r>
            <a:r>
              <a:rPr sz="2400" b="1" i="1" spc="-5" dirty="0">
                <a:solidFill>
                  <a:srgbClr val="FF0000"/>
                </a:solidFill>
                <a:latin typeface="Times New Roman"/>
                <a:cs typeface="Times New Roman"/>
              </a:rPr>
              <a:t>comporta</a:t>
            </a:r>
            <a:r>
              <a:rPr sz="2400" b="1" i="1" spc="10" dirty="0">
                <a:solidFill>
                  <a:srgbClr val="FF0000"/>
                </a:solidFill>
                <a:latin typeface="Times New Roman"/>
                <a:cs typeface="Times New Roman"/>
              </a:rPr>
              <a:t> </a:t>
            </a:r>
            <a:r>
              <a:rPr sz="2400" b="1" i="1" spc="-5" dirty="0">
                <a:solidFill>
                  <a:srgbClr val="FF0000"/>
                </a:solidFill>
                <a:latin typeface="Times New Roman"/>
                <a:cs typeface="Times New Roman"/>
              </a:rPr>
              <a:t>gravi</a:t>
            </a:r>
            <a:r>
              <a:rPr sz="2400" b="1" i="1" dirty="0">
                <a:solidFill>
                  <a:srgbClr val="FF0000"/>
                </a:solidFill>
                <a:latin typeface="Times New Roman"/>
                <a:cs typeface="Times New Roman"/>
              </a:rPr>
              <a:t> </a:t>
            </a:r>
            <a:r>
              <a:rPr sz="2400" b="1" i="1" spc="-5" dirty="0">
                <a:solidFill>
                  <a:srgbClr val="FF0000"/>
                </a:solidFill>
                <a:latin typeface="Times New Roman"/>
                <a:cs typeface="Times New Roman"/>
              </a:rPr>
              <a:t>rischi: </a:t>
            </a:r>
            <a:r>
              <a:rPr sz="2400" b="1" i="1" spc="-585" dirty="0">
                <a:solidFill>
                  <a:srgbClr val="FF0000"/>
                </a:solidFill>
                <a:latin typeface="Times New Roman"/>
                <a:cs typeface="Times New Roman"/>
              </a:rPr>
              <a:t> </a:t>
            </a:r>
            <a:r>
              <a:rPr sz="2400" spc="-5" dirty="0">
                <a:latin typeface="Times New Roman"/>
                <a:cs typeface="Times New Roman"/>
              </a:rPr>
              <a:t>infatti facilita</a:t>
            </a:r>
            <a:r>
              <a:rPr sz="2400" dirty="0">
                <a:latin typeface="Times New Roman"/>
                <a:cs typeface="Times New Roman"/>
              </a:rPr>
              <a:t> </a:t>
            </a:r>
            <a:r>
              <a:rPr sz="2400" spc="-5" dirty="0">
                <a:latin typeface="Times New Roman"/>
                <a:cs typeface="Times New Roman"/>
              </a:rPr>
              <a:t>il</a:t>
            </a:r>
            <a:r>
              <a:rPr sz="2400" dirty="0">
                <a:latin typeface="Times New Roman"/>
                <a:cs typeface="Times New Roman"/>
              </a:rPr>
              <a:t> </a:t>
            </a:r>
            <a:r>
              <a:rPr sz="2400" spc="-10" dirty="0">
                <a:latin typeface="Times New Roman"/>
                <a:cs typeface="Times New Roman"/>
              </a:rPr>
              <a:t>rigurgito</a:t>
            </a:r>
            <a:r>
              <a:rPr sz="2400" spc="5" dirty="0">
                <a:latin typeface="Times New Roman"/>
                <a:cs typeface="Times New Roman"/>
              </a:rPr>
              <a:t> </a:t>
            </a:r>
            <a:r>
              <a:rPr sz="2400" dirty="0">
                <a:latin typeface="Times New Roman"/>
                <a:cs typeface="Times New Roman"/>
              </a:rPr>
              <a:t>e </a:t>
            </a:r>
            <a:r>
              <a:rPr sz="2400" spc="-5" dirty="0">
                <a:latin typeface="Times New Roman"/>
                <a:cs typeface="Times New Roman"/>
              </a:rPr>
              <a:t>la</a:t>
            </a:r>
            <a:r>
              <a:rPr sz="2400" dirty="0">
                <a:latin typeface="Times New Roman"/>
                <a:cs typeface="Times New Roman"/>
              </a:rPr>
              <a:t> </a:t>
            </a:r>
            <a:r>
              <a:rPr sz="2400" spc="-5" dirty="0">
                <a:latin typeface="Times New Roman"/>
                <a:cs typeface="Times New Roman"/>
              </a:rPr>
              <a:t>conseguente inalazione</a:t>
            </a:r>
            <a:r>
              <a:rPr sz="2400" dirty="0">
                <a:latin typeface="Times New Roman"/>
                <a:cs typeface="Times New Roman"/>
              </a:rPr>
              <a:t> </a:t>
            </a:r>
            <a:r>
              <a:rPr sz="2400" spc="-5" dirty="0">
                <a:latin typeface="Times New Roman"/>
                <a:cs typeface="Times New Roman"/>
              </a:rPr>
              <a:t>polmonare</a:t>
            </a:r>
            <a:r>
              <a:rPr sz="2400" dirty="0">
                <a:latin typeface="Times New Roman"/>
                <a:cs typeface="Times New Roman"/>
              </a:rPr>
              <a:t> di </a:t>
            </a:r>
            <a:r>
              <a:rPr sz="2400" spc="5" dirty="0">
                <a:latin typeface="Times New Roman"/>
                <a:cs typeface="Times New Roman"/>
              </a:rPr>
              <a:t> </a:t>
            </a:r>
            <a:r>
              <a:rPr sz="2400" spc="-5" dirty="0">
                <a:latin typeface="Times New Roman"/>
                <a:cs typeface="Times New Roman"/>
              </a:rPr>
              <a:t>vomito,</a:t>
            </a:r>
            <a:r>
              <a:rPr sz="2400" dirty="0">
                <a:latin typeface="Times New Roman"/>
                <a:cs typeface="Times New Roman"/>
              </a:rPr>
              <a:t> </a:t>
            </a:r>
            <a:r>
              <a:rPr sz="2400" spc="-5" dirty="0">
                <a:latin typeface="Times New Roman"/>
                <a:cs typeface="Times New Roman"/>
              </a:rPr>
              <a:t>eleva il diaframma </a:t>
            </a:r>
            <a:r>
              <a:rPr sz="2400" dirty="0">
                <a:latin typeface="Times New Roman"/>
                <a:cs typeface="Times New Roman"/>
              </a:rPr>
              <a:t>e </a:t>
            </a:r>
            <a:r>
              <a:rPr sz="2400" spc="-5" dirty="0">
                <a:latin typeface="Times New Roman"/>
                <a:cs typeface="Times New Roman"/>
              </a:rPr>
              <a:t>rende </a:t>
            </a:r>
            <a:r>
              <a:rPr sz="2400" spc="-10" dirty="0">
                <a:latin typeface="Times New Roman"/>
                <a:cs typeface="Times New Roman"/>
              </a:rPr>
              <a:t>difficile</a:t>
            </a:r>
            <a:r>
              <a:rPr sz="2400" spc="-5" dirty="0">
                <a:latin typeface="Times New Roman"/>
                <a:cs typeface="Times New Roman"/>
              </a:rPr>
              <a:t> la ventilazione.</a:t>
            </a:r>
            <a:endParaRPr sz="2400">
              <a:latin typeface="Times New Roman"/>
              <a:cs typeface="Times New Roman"/>
            </a:endParaRPr>
          </a:p>
          <a:p>
            <a:pPr marL="12700" marR="5080" algn="ctr">
              <a:lnSpc>
                <a:spcPts val="2700"/>
              </a:lnSpc>
            </a:pPr>
            <a:r>
              <a:rPr sz="2400" spc="-20" dirty="0">
                <a:latin typeface="Times New Roman"/>
                <a:cs typeface="Times New Roman"/>
              </a:rPr>
              <a:t>L’insufflazione</a:t>
            </a:r>
            <a:r>
              <a:rPr sz="2400" spc="-5" dirty="0">
                <a:latin typeface="Times New Roman"/>
                <a:cs typeface="Times New Roman"/>
              </a:rPr>
              <a:t> gastrica</a:t>
            </a:r>
            <a:r>
              <a:rPr sz="2400" dirty="0">
                <a:latin typeface="Times New Roman"/>
                <a:cs typeface="Times New Roman"/>
              </a:rPr>
              <a:t> </a:t>
            </a:r>
            <a:r>
              <a:rPr sz="2400" spc="-5" dirty="0">
                <a:latin typeface="Times New Roman"/>
                <a:cs typeface="Times New Roman"/>
              </a:rPr>
              <a:t>deve</a:t>
            </a:r>
            <a:r>
              <a:rPr sz="2400" dirty="0">
                <a:latin typeface="Times New Roman"/>
                <a:cs typeface="Times New Roman"/>
              </a:rPr>
              <a:t> </a:t>
            </a:r>
            <a:r>
              <a:rPr sz="2400" spc="-5" dirty="0">
                <a:latin typeface="Times New Roman"/>
                <a:cs typeface="Times New Roman"/>
              </a:rPr>
              <a:t>essere</a:t>
            </a:r>
            <a:r>
              <a:rPr sz="2400" dirty="0">
                <a:latin typeface="Times New Roman"/>
                <a:cs typeface="Times New Roman"/>
              </a:rPr>
              <a:t> </a:t>
            </a:r>
            <a:r>
              <a:rPr sz="2400" spc="-5" dirty="0">
                <a:latin typeface="Times New Roman"/>
                <a:cs typeface="Times New Roman"/>
              </a:rPr>
              <a:t>evitata</a:t>
            </a:r>
            <a:r>
              <a:rPr sz="2400" dirty="0">
                <a:latin typeface="Times New Roman"/>
                <a:cs typeface="Times New Roman"/>
              </a:rPr>
              <a:t> </a:t>
            </a:r>
            <a:r>
              <a:rPr sz="2400" spc="-5" dirty="0">
                <a:latin typeface="Times New Roman"/>
                <a:cs typeface="Times New Roman"/>
              </a:rPr>
              <a:t>rendendo</a:t>
            </a:r>
            <a:r>
              <a:rPr sz="2400" spc="5" dirty="0">
                <a:latin typeface="Times New Roman"/>
                <a:cs typeface="Times New Roman"/>
              </a:rPr>
              <a:t> </a:t>
            </a:r>
            <a:r>
              <a:rPr sz="2400" spc="-5" dirty="0">
                <a:latin typeface="Times New Roman"/>
                <a:cs typeface="Times New Roman"/>
              </a:rPr>
              <a:t>ben</a:t>
            </a:r>
            <a:r>
              <a:rPr sz="2400" spc="5" dirty="0">
                <a:latin typeface="Times New Roman"/>
                <a:cs typeface="Times New Roman"/>
              </a:rPr>
              <a:t> </a:t>
            </a:r>
            <a:r>
              <a:rPr sz="2400" spc="-5" dirty="0">
                <a:latin typeface="Times New Roman"/>
                <a:cs typeface="Times New Roman"/>
              </a:rPr>
              <a:t>pervie</a:t>
            </a:r>
            <a:r>
              <a:rPr sz="2400" dirty="0">
                <a:latin typeface="Times New Roman"/>
                <a:cs typeface="Times New Roman"/>
              </a:rPr>
              <a:t> </a:t>
            </a:r>
            <a:r>
              <a:rPr sz="2400" spc="-5" dirty="0">
                <a:latin typeface="Times New Roman"/>
                <a:cs typeface="Times New Roman"/>
              </a:rPr>
              <a:t>le</a:t>
            </a:r>
            <a:r>
              <a:rPr sz="2400" dirty="0">
                <a:latin typeface="Times New Roman"/>
                <a:cs typeface="Times New Roman"/>
              </a:rPr>
              <a:t> </a:t>
            </a:r>
            <a:r>
              <a:rPr sz="2400" spc="-5" dirty="0">
                <a:latin typeface="Times New Roman"/>
                <a:cs typeface="Times New Roman"/>
              </a:rPr>
              <a:t>vie </a:t>
            </a:r>
            <a:r>
              <a:rPr sz="2400" spc="-585" dirty="0">
                <a:latin typeface="Times New Roman"/>
                <a:cs typeface="Times New Roman"/>
              </a:rPr>
              <a:t> </a:t>
            </a:r>
            <a:r>
              <a:rPr sz="2400" spc="-5" dirty="0">
                <a:latin typeface="Times New Roman"/>
                <a:cs typeface="Times New Roman"/>
              </a:rPr>
              <a:t>aeree ed</a:t>
            </a:r>
            <a:r>
              <a:rPr sz="2400" dirty="0">
                <a:latin typeface="Times New Roman"/>
                <a:cs typeface="Times New Roman"/>
              </a:rPr>
              <a:t> </a:t>
            </a:r>
            <a:r>
              <a:rPr sz="2400" spc="-10" dirty="0">
                <a:latin typeface="Times New Roman"/>
                <a:cs typeface="Times New Roman"/>
              </a:rPr>
              <a:t>insufflando</a:t>
            </a:r>
            <a:r>
              <a:rPr sz="2400" spc="5" dirty="0">
                <a:latin typeface="Times New Roman"/>
                <a:cs typeface="Times New Roman"/>
              </a:rPr>
              <a:t> </a:t>
            </a:r>
            <a:r>
              <a:rPr sz="2400" spc="-5" dirty="0">
                <a:latin typeface="Times New Roman"/>
                <a:cs typeface="Times New Roman"/>
              </a:rPr>
              <a:t>lentamente</a:t>
            </a:r>
            <a:r>
              <a:rPr sz="2400" dirty="0">
                <a:latin typeface="Times New Roman"/>
                <a:cs typeface="Times New Roman"/>
              </a:rPr>
              <a:t> </a:t>
            </a:r>
            <a:r>
              <a:rPr sz="2400" b="1" u="heavy" spc="-5" dirty="0">
                <a:solidFill>
                  <a:srgbClr val="333399"/>
                </a:solidFill>
                <a:uFill>
                  <a:solidFill>
                    <a:srgbClr val="333399"/>
                  </a:solidFill>
                </a:uFill>
                <a:latin typeface="Times New Roman"/>
                <a:cs typeface="Times New Roman"/>
              </a:rPr>
              <a:t>in</a:t>
            </a:r>
            <a:r>
              <a:rPr sz="2400" b="1" u="heavy" spc="5" dirty="0">
                <a:solidFill>
                  <a:srgbClr val="333399"/>
                </a:solidFill>
                <a:uFill>
                  <a:solidFill>
                    <a:srgbClr val="333399"/>
                  </a:solidFill>
                </a:uFill>
                <a:latin typeface="Times New Roman"/>
                <a:cs typeface="Times New Roman"/>
              </a:rPr>
              <a:t> </a:t>
            </a:r>
            <a:r>
              <a:rPr sz="2400" b="1" u="heavy" dirty="0">
                <a:solidFill>
                  <a:srgbClr val="333399"/>
                </a:solidFill>
                <a:uFill>
                  <a:solidFill>
                    <a:srgbClr val="333399"/>
                  </a:solidFill>
                </a:uFill>
                <a:latin typeface="Times New Roman"/>
                <a:cs typeface="Times New Roman"/>
              </a:rPr>
              <a:t>non </a:t>
            </a:r>
            <a:r>
              <a:rPr sz="2400" b="1" u="heavy" spc="-5" dirty="0">
                <a:solidFill>
                  <a:srgbClr val="333399"/>
                </a:solidFill>
                <a:uFill>
                  <a:solidFill>
                    <a:srgbClr val="333399"/>
                  </a:solidFill>
                </a:uFill>
                <a:latin typeface="Times New Roman"/>
                <a:cs typeface="Times New Roman"/>
              </a:rPr>
              <a:t>meno</a:t>
            </a:r>
            <a:r>
              <a:rPr sz="2400" b="1" u="heavy" dirty="0">
                <a:solidFill>
                  <a:srgbClr val="333399"/>
                </a:solidFill>
                <a:uFill>
                  <a:solidFill>
                    <a:srgbClr val="333399"/>
                  </a:solidFill>
                </a:uFill>
                <a:latin typeface="Times New Roman"/>
                <a:cs typeface="Times New Roman"/>
              </a:rPr>
              <a:t> di 1 </a:t>
            </a:r>
            <a:r>
              <a:rPr sz="2400" b="1" u="heavy" spc="-5" dirty="0">
                <a:solidFill>
                  <a:srgbClr val="333399"/>
                </a:solidFill>
                <a:uFill>
                  <a:solidFill>
                    <a:srgbClr val="333399"/>
                  </a:solidFill>
                </a:uFill>
                <a:latin typeface="Times New Roman"/>
                <a:cs typeface="Times New Roman"/>
              </a:rPr>
              <a:t>secondo</a:t>
            </a:r>
            <a:r>
              <a:rPr sz="2400" b="1" dirty="0">
                <a:solidFill>
                  <a:srgbClr val="333399"/>
                </a:solidFill>
                <a:latin typeface="Times New Roman"/>
                <a:cs typeface="Times New Roman"/>
              </a:rPr>
              <a:t> </a:t>
            </a:r>
            <a:r>
              <a:rPr sz="2400" spc="-5" dirty="0">
                <a:latin typeface="Times New Roman"/>
                <a:cs typeface="Times New Roman"/>
              </a:rPr>
              <a:t>con</a:t>
            </a:r>
            <a:r>
              <a:rPr sz="2400" dirty="0">
                <a:latin typeface="Times New Roman"/>
                <a:cs typeface="Times New Roman"/>
              </a:rPr>
              <a:t> un </a:t>
            </a:r>
            <a:r>
              <a:rPr sz="2400" spc="5" dirty="0">
                <a:latin typeface="Times New Roman"/>
                <a:cs typeface="Times New Roman"/>
              </a:rPr>
              <a:t> </a:t>
            </a:r>
            <a:r>
              <a:rPr sz="2400" spc="-5" dirty="0">
                <a:latin typeface="Times New Roman"/>
                <a:cs typeface="Times New Roman"/>
              </a:rPr>
              <a:t>volume</a:t>
            </a:r>
            <a:r>
              <a:rPr sz="2400" spc="-10" dirty="0">
                <a:latin typeface="Times New Roman"/>
                <a:cs typeface="Times New Roman"/>
              </a:rPr>
              <a:t> </a:t>
            </a:r>
            <a:r>
              <a:rPr sz="2400" dirty="0">
                <a:latin typeface="Times New Roman"/>
                <a:cs typeface="Times New Roman"/>
              </a:rPr>
              <a:t>non </a:t>
            </a:r>
            <a:r>
              <a:rPr sz="2400" spc="-5" dirty="0">
                <a:latin typeface="Times New Roman"/>
                <a:cs typeface="Times New Roman"/>
              </a:rPr>
              <a:t>eccessivo</a:t>
            </a:r>
            <a:r>
              <a:rPr sz="2400" dirty="0">
                <a:latin typeface="Times New Roman"/>
                <a:cs typeface="Times New Roman"/>
              </a:rPr>
              <a:t> (</a:t>
            </a:r>
            <a:r>
              <a:rPr sz="2400" b="1" u="heavy" dirty="0">
                <a:solidFill>
                  <a:srgbClr val="333399"/>
                </a:solidFill>
                <a:uFill>
                  <a:solidFill>
                    <a:srgbClr val="333399"/>
                  </a:solidFill>
                </a:uFill>
                <a:latin typeface="Times New Roman"/>
                <a:cs typeface="Times New Roman"/>
              </a:rPr>
              <a:t>non </a:t>
            </a:r>
            <a:r>
              <a:rPr sz="2400" b="1" u="heavy" spc="-5" dirty="0">
                <a:solidFill>
                  <a:srgbClr val="333399"/>
                </a:solidFill>
                <a:uFill>
                  <a:solidFill>
                    <a:srgbClr val="333399"/>
                  </a:solidFill>
                </a:uFill>
                <a:latin typeface="Times New Roman"/>
                <a:cs typeface="Times New Roman"/>
              </a:rPr>
              <a:t>più</a:t>
            </a:r>
            <a:r>
              <a:rPr sz="2400" b="1" u="heavy" dirty="0">
                <a:solidFill>
                  <a:srgbClr val="333399"/>
                </a:solidFill>
                <a:uFill>
                  <a:solidFill>
                    <a:srgbClr val="333399"/>
                  </a:solidFill>
                </a:uFill>
                <a:latin typeface="Times New Roman"/>
                <a:cs typeface="Times New Roman"/>
              </a:rPr>
              <a:t> di</a:t>
            </a:r>
            <a:r>
              <a:rPr sz="2400" b="1" u="heavy" spc="-5" dirty="0">
                <a:solidFill>
                  <a:srgbClr val="333399"/>
                </a:solidFill>
                <a:uFill>
                  <a:solidFill>
                    <a:srgbClr val="333399"/>
                  </a:solidFill>
                </a:uFill>
                <a:latin typeface="Times New Roman"/>
                <a:cs typeface="Times New Roman"/>
              </a:rPr>
              <a:t> </a:t>
            </a:r>
            <a:r>
              <a:rPr sz="2400" b="1" u="heavy" dirty="0">
                <a:solidFill>
                  <a:srgbClr val="333399"/>
                </a:solidFill>
                <a:uFill>
                  <a:solidFill>
                    <a:srgbClr val="333399"/>
                  </a:solidFill>
                </a:uFill>
                <a:latin typeface="Times New Roman"/>
                <a:cs typeface="Times New Roman"/>
              </a:rPr>
              <a:t>500-600</a:t>
            </a:r>
            <a:r>
              <a:rPr sz="2400" b="1" u="heavy" spc="-5" dirty="0">
                <a:solidFill>
                  <a:srgbClr val="333399"/>
                </a:solidFill>
                <a:uFill>
                  <a:solidFill>
                    <a:srgbClr val="333399"/>
                  </a:solidFill>
                </a:uFill>
                <a:latin typeface="Times New Roman"/>
                <a:cs typeface="Times New Roman"/>
              </a:rPr>
              <a:t> ml</a:t>
            </a:r>
            <a:r>
              <a:rPr sz="2400" spc="-5" dirty="0">
                <a:latin typeface="Times New Roman"/>
                <a:cs typeface="Times New Roman"/>
              </a:rPr>
              <a:t>).</a:t>
            </a:r>
            <a:endParaRPr sz="2400">
              <a:latin typeface="Times New Roman"/>
              <a:cs typeface="Times New Roman"/>
            </a:endParaRPr>
          </a:p>
          <a:p>
            <a:pPr>
              <a:lnSpc>
                <a:spcPct val="100000"/>
              </a:lnSpc>
              <a:spcBef>
                <a:spcPts val="55"/>
              </a:spcBef>
            </a:pPr>
            <a:endParaRPr sz="2300">
              <a:latin typeface="Times New Roman"/>
              <a:cs typeface="Times New Roman"/>
            </a:endParaRPr>
          </a:p>
          <a:p>
            <a:pPr marL="562610" marR="554355" algn="ctr">
              <a:lnSpc>
                <a:spcPts val="2700"/>
              </a:lnSpc>
              <a:tabLst>
                <a:tab pos="969010" algn="l"/>
                <a:tab pos="2052955" algn="l"/>
                <a:tab pos="2298065" algn="l"/>
                <a:tab pos="2612390" algn="l"/>
                <a:tab pos="2907665" algn="l"/>
                <a:tab pos="3960495" algn="l"/>
                <a:tab pos="4332605" algn="l"/>
                <a:tab pos="6189980" algn="l"/>
                <a:tab pos="7543800" algn="l"/>
              </a:tabLst>
            </a:pPr>
            <a:r>
              <a:rPr sz="2400" b="1" dirty="0">
                <a:latin typeface="Times New Roman"/>
                <a:cs typeface="Times New Roman"/>
              </a:rPr>
              <a:t>Si	d</a:t>
            </a:r>
            <a:r>
              <a:rPr sz="2400" b="1" spc="-5" dirty="0">
                <a:latin typeface="Times New Roman"/>
                <a:cs typeface="Times New Roman"/>
              </a:rPr>
              <a:t>e</a:t>
            </a:r>
            <a:r>
              <a:rPr sz="2400" b="1" dirty="0">
                <a:latin typeface="Times New Roman"/>
                <a:cs typeface="Times New Roman"/>
              </a:rPr>
              <a:t>vono	poi	a</a:t>
            </a:r>
            <a:r>
              <a:rPr sz="2400" b="1" spc="-5" dirty="0">
                <a:latin typeface="Times New Roman"/>
                <a:cs typeface="Times New Roman"/>
              </a:rPr>
              <a:t>l</a:t>
            </a:r>
            <a:r>
              <a:rPr sz="2400" b="1" dirty="0">
                <a:latin typeface="Times New Roman"/>
                <a:cs typeface="Times New Roman"/>
              </a:rPr>
              <a:t>t</a:t>
            </a:r>
            <a:r>
              <a:rPr sz="2400" b="1" spc="-5" dirty="0">
                <a:latin typeface="Times New Roman"/>
                <a:cs typeface="Times New Roman"/>
              </a:rPr>
              <a:t>er</a:t>
            </a:r>
            <a:r>
              <a:rPr sz="2400" b="1" dirty="0">
                <a:latin typeface="Times New Roman"/>
                <a:cs typeface="Times New Roman"/>
              </a:rPr>
              <a:t>na</a:t>
            </a:r>
            <a:r>
              <a:rPr sz="2400" b="1" spc="-45" dirty="0">
                <a:latin typeface="Times New Roman"/>
                <a:cs typeface="Times New Roman"/>
              </a:rPr>
              <a:t>r</a:t>
            </a:r>
            <a:r>
              <a:rPr sz="2400" b="1" dirty="0">
                <a:latin typeface="Times New Roman"/>
                <a:cs typeface="Times New Roman"/>
              </a:rPr>
              <a:t>e	</a:t>
            </a:r>
            <a:r>
              <a:rPr sz="2400" b="1" spc="-5" dirty="0">
                <a:latin typeface="Times New Roman"/>
                <a:cs typeface="Times New Roman"/>
              </a:rPr>
              <a:t>l</a:t>
            </a:r>
            <a:r>
              <a:rPr sz="2400" b="1" dirty="0">
                <a:latin typeface="Times New Roman"/>
                <a:cs typeface="Times New Roman"/>
              </a:rPr>
              <a:t>e	</a:t>
            </a:r>
            <a:r>
              <a:rPr sz="2400" b="1" spc="-5" dirty="0">
                <a:latin typeface="Times New Roman"/>
                <a:cs typeface="Times New Roman"/>
              </a:rPr>
              <a:t>c</a:t>
            </a:r>
            <a:r>
              <a:rPr sz="2400" b="1" dirty="0">
                <a:latin typeface="Times New Roman"/>
                <a:cs typeface="Times New Roman"/>
              </a:rPr>
              <a:t>omp</a:t>
            </a:r>
            <a:r>
              <a:rPr sz="2400" b="1" spc="-45" dirty="0">
                <a:latin typeface="Times New Roman"/>
                <a:cs typeface="Times New Roman"/>
              </a:rPr>
              <a:t>r</a:t>
            </a:r>
            <a:r>
              <a:rPr sz="2400" b="1" spc="-5" dirty="0">
                <a:latin typeface="Times New Roman"/>
                <a:cs typeface="Times New Roman"/>
              </a:rPr>
              <a:t>e</a:t>
            </a:r>
            <a:r>
              <a:rPr sz="2400" b="1" dirty="0">
                <a:latin typeface="Times New Roman"/>
                <a:cs typeface="Times New Roman"/>
              </a:rPr>
              <a:t>ss</a:t>
            </a:r>
            <a:r>
              <a:rPr sz="2400" b="1" spc="-5" dirty="0">
                <a:latin typeface="Times New Roman"/>
                <a:cs typeface="Times New Roman"/>
              </a:rPr>
              <a:t>i</a:t>
            </a:r>
            <a:r>
              <a:rPr sz="2400" b="1" dirty="0">
                <a:latin typeface="Times New Roman"/>
                <a:cs typeface="Times New Roman"/>
              </a:rPr>
              <a:t>oni	to</a:t>
            </a:r>
            <a:r>
              <a:rPr sz="2400" b="1" spc="-5" dirty="0">
                <a:latin typeface="Times New Roman"/>
                <a:cs typeface="Times New Roman"/>
              </a:rPr>
              <a:t>r</a:t>
            </a:r>
            <a:r>
              <a:rPr sz="2400" b="1" dirty="0">
                <a:latin typeface="Times New Roman"/>
                <a:cs typeface="Times New Roman"/>
              </a:rPr>
              <a:t>a</a:t>
            </a:r>
            <a:r>
              <a:rPr sz="2400" b="1" spc="-5" dirty="0">
                <a:latin typeface="Times New Roman"/>
                <a:cs typeface="Times New Roman"/>
              </a:rPr>
              <a:t>cic</a:t>
            </a:r>
            <a:r>
              <a:rPr sz="2400" b="1" dirty="0">
                <a:latin typeface="Times New Roman"/>
                <a:cs typeface="Times New Roman"/>
              </a:rPr>
              <a:t>he	a</a:t>
            </a:r>
            <a:r>
              <a:rPr sz="2400" b="1" spc="-5" dirty="0">
                <a:latin typeface="Times New Roman"/>
                <a:cs typeface="Times New Roman"/>
              </a:rPr>
              <a:t>ll</a:t>
            </a:r>
            <a:r>
              <a:rPr sz="2400" b="1" dirty="0">
                <a:latin typeface="Times New Roman"/>
                <a:cs typeface="Times New Roman"/>
              </a:rPr>
              <a:t>e  </a:t>
            </a:r>
            <a:r>
              <a:rPr sz="2400" b="1" spc="-5" dirty="0">
                <a:latin typeface="Times New Roman"/>
                <a:cs typeface="Times New Roman"/>
              </a:rPr>
              <a:t>ventilazioni,	con	</a:t>
            </a:r>
            <a:r>
              <a:rPr sz="2400" b="1" dirty="0">
                <a:latin typeface="Times New Roman"/>
                <a:cs typeface="Times New Roman"/>
              </a:rPr>
              <a:t>un</a:t>
            </a:r>
            <a:r>
              <a:rPr sz="2400" b="1" spc="-5" dirty="0">
                <a:latin typeface="Times New Roman"/>
                <a:cs typeface="Times New Roman"/>
              </a:rPr>
              <a:t> rapporto</a:t>
            </a:r>
            <a:r>
              <a:rPr sz="2400" b="1" dirty="0">
                <a:latin typeface="Times New Roman"/>
                <a:cs typeface="Times New Roman"/>
              </a:rPr>
              <a:t> </a:t>
            </a:r>
            <a:r>
              <a:rPr sz="2400" b="1" dirty="0">
                <a:solidFill>
                  <a:srgbClr val="333399"/>
                </a:solidFill>
                <a:latin typeface="Times New Roman"/>
                <a:cs typeface="Times New Roman"/>
              </a:rPr>
              <a:t>30:2 </a:t>
            </a:r>
            <a:r>
              <a:rPr sz="2400" b="1" spc="-5" dirty="0">
                <a:latin typeface="Times New Roman"/>
                <a:cs typeface="Times New Roman"/>
              </a:rPr>
              <a:t>(vedi</a:t>
            </a:r>
            <a:r>
              <a:rPr sz="2400" b="1" spc="-10" dirty="0">
                <a:latin typeface="Times New Roman"/>
                <a:cs typeface="Times New Roman"/>
              </a:rPr>
              <a:t> oltre).</a:t>
            </a:r>
            <a:endParaRPr sz="2400">
              <a:latin typeface="Times New Roman"/>
              <a:cs typeface="Times New Roman"/>
            </a:endParaRPr>
          </a:p>
        </p:txBody>
      </p:sp>
      <p:sp>
        <p:nvSpPr>
          <p:cNvPr id="3" name="object 3"/>
          <p:cNvSpPr txBox="1">
            <a:spLocks noGrp="1"/>
          </p:cNvSpPr>
          <p:nvPr>
            <p:ph type="title"/>
          </p:nvPr>
        </p:nvSpPr>
        <p:spPr>
          <a:xfrm>
            <a:off x="998537" y="636637"/>
            <a:ext cx="7291070" cy="452120"/>
          </a:xfrm>
          <a:prstGeom prst="rect">
            <a:avLst/>
          </a:prstGeom>
        </p:spPr>
        <p:txBody>
          <a:bodyPr vert="horz" wrap="square" lIns="0" tIns="12700" rIns="0" bIns="0" rtlCol="0">
            <a:spAutoFit/>
          </a:bodyPr>
          <a:lstStyle/>
          <a:p>
            <a:pPr marL="12700">
              <a:lnSpc>
                <a:spcPct val="100000"/>
              </a:lnSpc>
              <a:spcBef>
                <a:spcPts val="100"/>
              </a:spcBef>
              <a:tabLst>
                <a:tab pos="3857625" algn="l"/>
              </a:tabLst>
            </a:pPr>
            <a:r>
              <a:rPr sz="2800" b="1" spc="-5" dirty="0">
                <a:solidFill>
                  <a:srgbClr val="FF0000"/>
                </a:solidFill>
                <a:latin typeface="Times New Roman"/>
                <a:cs typeface="Times New Roman"/>
              </a:rPr>
              <a:t>Raccomandazioni</a:t>
            </a:r>
            <a:r>
              <a:rPr sz="2800" b="1" spc="10" dirty="0">
                <a:solidFill>
                  <a:srgbClr val="FF0000"/>
                </a:solidFill>
                <a:latin typeface="Times New Roman"/>
                <a:cs typeface="Times New Roman"/>
              </a:rPr>
              <a:t> </a:t>
            </a:r>
            <a:r>
              <a:rPr sz="2800" b="1" spc="-5" dirty="0">
                <a:solidFill>
                  <a:srgbClr val="FF0000"/>
                </a:solidFill>
                <a:latin typeface="Times New Roman"/>
                <a:cs typeface="Times New Roman"/>
              </a:rPr>
              <a:t>per</a:t>
            </a:r>
            <a:r>
              <a:rPr sz="2800" b="1" spc="-40" dirty="0">
                <a:solidFill>
                  <a:srgbClr val="FF0000"/>
                </a:solidFill>
                <a:latin typeface="Times New Roman"/>
                <a:cs typeface="Times New Roman"/>
              </a:rPr>
              <a:t> </a:t>
            </a:r>
            <a:r>
              <a:rPr sz="2800" b="1" spc="-5" dirty="0">
                <a:solidFill>
                  <a:srgbClr val="FF0000"/>
                </a:solidFill>
                <a:latin typeface="Times New Roman"/>
                <a:cs typeface="Times New Roman"/>
              </a:rPr>
              <a:t>la	</a:t>
            </a:r>
            <a:r>
              <a:rPr sz="2800" b="1" spc="-10" dirty="0">
                <a:solidFill>
                  <a:srgbClr val="FF0000"/>
                </a:solidFill>
                <a:latin typeface="Times New Roman"/>
                <a:cs typeface="Times New Roman"/>
              </a:rPr>
              <a:t>respirazione</a:t>
            </a:r>
            <a:r>
              <a:rPr sz="2800" b="1" spc="-30" dirty="0">
                <a:solidFill>
                  <a:srgbClr val="FF0000"/>
                </a:solidFill>
                <a:latin typeface="Times New Roman"/>
                <a:cs typeface="Times New Roman"/>
              </a:rPr>
              <a:t> </a:t>
            </a:r>
            <a:r>
              <a:rPr sz="2800" b="1" spc="-5" dirty="0">
                <a:solidFill>
                  <a:srgbClr val="FF0000"/>
                </a:solidFill>
                <a:latin typeface="Times New Roman"/>
                <a:cs typeface="Times New Roman"/>
              </a:rPr>
              <a:t>artificiale</a:t>
            </a:r>
            <a:endParaRPr sz="2800">
              <a:latin typeface="Times New Roman"/>
              <a:cs typeface="Times New Roman"/>
            </a:endParaRPr>
          </a:p>
        </p:txBody>
      </p:sp>
      <p:cxnSp>
        <p:nvCxnSpPr>
          <p:cNvPr id="5" name="Connettore diritto 4">
            <a:extLst>
              <a:ext uri="{FF2B5EF4-FFF2-40B4-BE49-F238E27FC236}">
                <a16:creationId xmlns:a16="http://schemas.microsoft.com/office/drawing/2014/main" id="{381DA854-BF11-C16F-A250-4C2E09F6DCE7}"/>
              </a:ext>
            </a:extLst>
          </p:cNvPr>
          <p:cNvCxnSpPr>
            <a:cxnSpLocks/>
          </p:cNvCxnSpPr>
          <p:nvPr/>
        </p:nvCxnSpPr>
        <p:spPr>
          <a:xfrm>
            <a:off x="693419" y="549767"/>
            <a:ext cx="7612381" cy="5241433"/>
          </a:xfrm>
          <a:prstGeom prst="line">
            <a:avLst/>
          </a:prstGeom>
          <a:ln w="698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Connettore diritto 5">
            <a:extLst>
              <a:ext uri="{FF2B5EF4-FFF2-40B4-BE49-F238E27FC236}">
                <a16:creationId xmlns:a16="http://schemas.microsoft.com/office/drawing/2014/main" id="{6BE65DC9-5887-F928-A767-4A03F6277298}"/>
              </a:ext>
            </a:extLst>
          </p:cNvPr>
          <p:cNvCxnSpPr>
            <a:cxnSpLocks/>
          </p:cNvCxnSpPr>
          <p:nvPr/>
        </p:nvCxnSpPr>
        <p:spPr>
          <a:xfrm flipH="1">
            <a:off x="693419" y="511284"/>
            <a:ext cx="7651851" cy="5279916"/>
          </a:xfrm>
          <a:prstGeom prst="line">
            <a:avLst/>
          </a:prstGeom>
          <a:ln w="698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a:extLst>
              <a:ext uri="{FF2B5EF4-FFF2-40B4-BE49-F238E27FC236}">
                <a16:creationId xmlns:a16="http://schemas.microsoft.com/office/drawing/2014/main" id="{7450D92E-D453-9941-AF52-80695561F6ED}"/>
              </a:ext>
            </a:extLst>
          </p:cNvPr>
          <p:cNvSpPr txBox="1">
            <a:spLocks noChangeArrowheads="1"/>
          </p:cNvSpPr>
          <p:nvPr/>
        </p:nvSpPr>
        <p:spPr bwMode="auto">
          <a:xfrm>
            <a:off x="734142" y="548680"/>
            <a:ext cx="7860858" cy="707613"/>
          </a:xfrm>
          <a:prstGeom prst="rect">
            <a:avLst/>
          </a:prstGeom>
          <a:noFill/>
          <a:ln w="9525">
            <a:noFill/>
            <a:miter lim="800000"/>
            <a:headEnd/>
            <a:tailEnd/>
          </a:ln>
          <a:effectLst/>
        </p:spPr>
        <p:txBody>
          <a:bodyPr lIns="91170" tIns="45585" rIns="91170" bIns="45585">
            <a:spAutoFit/>
          </a:bodyPr>
          <a:lstStyle/>
          <a:p>
            <a:pPr algn="ctr" eaLnBrk="1" hangingPunct="1">
              <a:spcBef>
                <a:spcPct val="50000"/>
              </a:spcBef>
              <a:defRPr/>
            </a:pPr>
            <a:r>
              <a:rPr lang="it-IT" sz="4000" b="1" u="sng" dirty="0">
                <a:cs typeface="Arial" pitchFamily="34" charset="0"/>
              </a:rPr>
              <a:t>BLS e COVID-19</a:t>
            </a:r>
          </a:p>
        </p:txBody>
      </p:sp>
      <p:sp>
        <p:nvSpPr>
          <p:cNvPr id="78852" name="Text Box 4">
            <a:extLst>
              <a:ext uri="{FF2B5EF4-FFF2-40B4-BE49-F238E27FC236}">
                <a16:creationId xmlns:a16="http://schemas.microsoft.com/office/drawing/2014/main" id="{D4285C45-6DF8-C045-B8E6-BEC8A11D5B9B}"/>
              </a:ext>
            </a:extLst>
          </p:cNvPr>
          <p:cNvSpPr txBox="1">
            <a:spLocks noChangeArrowheads="1"/>
          </p:cNvSpPr>
          <p:nvPr/>
        </p:nvSpPr>
        <p:spPr bwMode="auto">
          <a:xfrm>
            <a:off x="1030371" y="2182641"/>
            <a:ext cx="7268400" cy="2492718"/>
          </a:xfrm>
          <a:prstGeom prst="rect">
            <a:avLst/>
          </a:prstGeom>
          <a:noFill/>
          <a:ln w="9525">
            <a:noFill/>
            <a:miter lim="800000"/>
            <a:headEnd/>
            <a:tailEnd/>
          </a:ln>
          <a:effectLst/>
        </p:spPr>
        <p:txBody>
          <a:bodyPr lIns="91170" tIns="45585" rIns="91170" bIns="45585">
            <a:spAutoFit/>
          </a:bodyPr>
          <a:lstStyle/>
          <a:p>
            <a:pPr marL="342900" indent="-342900" algn="just" eaLnBrk="1" hangingPunct="1">
              <a:spcBef>
                <a:spcPct val="50000"/>
              </a:spcBef>
              <a:buFont typeface="Arial" panose="020B0604020202020204" pitchFamily="34" charset="0"/>
              <a:buChar char="•"/>
              <a:defRPr/>
            </a:pPr>
            <a:r>
              <a:rPr lang="it-IT" sz="2400" dirty="0"/>
              <a:t>applicare sul viso del paziente mascherina chirurgica in modo da coprire naso e bocca </a:t>
            </a:r>
          </a:p>
          <a:p>
            <a:pPr algn="just" eaLnBrk="1" hangingPunct="1">
              <a:spcBef>
                <a:spcPct val="50000"/>
              </a:spcBef>
              <a:defRPr/>
            </a:pPr>
            <a:r>
              <a:rPr lang="it-IT" sz="2400" dirty="0"/>
              <a:t>• al posto del GAS si effettua valutazione presenza respiro/circolo con: valutazione polso carotideo e MO-TO-RE, senza più avvicinarsi con il proprio viso al viso del paziente</a:t>
            </a:r>
            <a:endParaRPr lang="it-IT" sz="2400" b="1" dirty="0">
              <a:solidFill>
                <a:schemeClr val="tx1">
                  <a:lumMod val="95000"/>
                  <a:lumOff val="5000"/>
                </a:schemeClr>
              </a:solidFill>
              <a:cs typeface="Arial" pitchFamily="34" charset="0"/>
            </a:endParaRPr>
          </a:p>
        </p:txBody>
      </p:sp>
      <p:sp>
        <p:nvSpPr>
          <p:cNvPr id="55302" name="Text Box 8">
            <a:extLst>
              <a:ext uri="{FF2B5EF4-FFF2-40B4-BE49-F238E27FC236}">
                <a16:creationId xmlns:a16="http://schemas.microsoft.com/office/drawing/2014/main" id="{D16AE27B-EE23-B741-B1BD-496AAFE86769}"/>
              </a:ext>
            </a:extLst>
          </p:cNvPr>
          <p:cNvSpPr txBox="1">
            <a:spLocks noChangeArrowheads="1"/>
          </p:cNvSpPr>
          <p:nvPr/>
        </p:nvSpPr>
        <p:spPr bwMode="auto">
          <a:xfrm>
            <a:off x="3998829" y="2735487"/>
            <a:ext cx="428914" cy="243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70" tIns="45585" rIns="91170" bIns="45585">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pPr>
            <a:r>
              <a:rPr lang="en-US" altLang="en-US" sz="972">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99239269"/>
      </p:ext>
    </p:extLst>
  </p:cSld>
  <p:clrMapOvr>
    <a:masterClrMapping/>
  </p:clrMapOvr>
  <p:transition/>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a:extLst>
              <a:ext uri="{FF2B5EF4-FFF2-40B4-BE49-F238E27FC236}">
                <a16:creationId xmlns:a16="http://schemas.microsoft.com/office/drawing/2014/main" id="{7450D92E-D453-9941-AF52-80695561F6ED}"/>
              </a:ext>
            </a:extLst>
          </p:cNvPr>
          <p:cNvSpPr txBox="1">
            <a:spLocks noChangeArrowheads="1"/>
          </p:cNvSpPr>
          <p:nvPr/>
        </p:nvSpPr>
        <p:spPr bwMode="auto">
          <a:xfrm>
            <a:off x="734142" y="548680"/>
            <a:ext cx="7860858" cy="707613"/>
          </a:xfrm>
          <a:prstGeom prst="rect">
            <a:avLst/>
          </a:prstGeom>
          <a:noFill/>
          <a:ln w="9525">
            <a:noFill/>
            <a:miter lim="800000"/>
            <a:headEnd/>
            <a:tailEnd/>
          </a:ln>
          <a:effectLst/>
        </p:spPr>
        <p:txBody>
          <a:bodyPr lIns="91170" tIns="45585" rIns="91170" bIns="45585">
            <a:spAutoFit/>
          </a:bodyPr>
          <a:lstStyle/>
          <a:p>
            <a:pPr algn="ctr" eaLnBrk="1" hangingPunct="1">
              <a:spcBef>
                <a:spcPct val="50000"/>
              </a:spcBef>
              <a:defRPr/>
            </a:pPr>
            <a:r>
              <a:rPr lang="it-IT" sz="4000" b="1" u="sng" dirty="0">
                <a:cs typeface="Arial" pitchFamily="34" charset="0"/>
              </a:rPr>
              <a:t>BLS e COVID-19</a:t>
            </a:r>
          </a:p>
        </p:txBody>
      </p:sp>
      <p:sp>
        <p:nvSpPr>
          <p:cNvPr id="78852" name="Text Box 4">
            <a:extLst>
              <a:ext uri="{FF2B5EF4-FFF2-40B4-BE49-F238E27FC236}">
                <a16:creationId xmlns:a16="http://schemas.microsoft.com/office/drawing/2014/main" id="{D4285C45-6DF8-C045-B8E6-BEC8A11D5B9B}"/>
              </a:ext>
            </a:extLst>
          </p:cNvPr>
          <p:cNvSpPr txBox="1">
            <a:spLocks noChangeArrowheads="1"/>
          </p:cNvSpPr>
          <p:nvPr/>
        </p:nvSpPr>
        <p:spPr bwMode="auto">
          <a:xfrm>
            <a:off x="1030371" y="2182641"/>
            <a:ext cx="7268400" cy="2677383"/>
          </a:xfrm>
          <a:prstGeom prst="rect">
            <a:avLst/>
          </a:prstGeom>
          <a:noFill/>
          <a:ln w="9525">
            <a:noFill/>
            <a:miter lim="800000"/>
            <a:headEnd/>
            <a:tailEnd/>
          </a:ln>
          <a:effectLst/>
        </p:spPr>
        <p:txBody>
          <a:bodyPr lIns="91170" tIns="45585" rIns="91170" bIns="45585">
            <a:spAutoFit/>
          </a:bodyPr>
          <a:lstStyle/>
          <a:p>
            <a:pPr marL="342900" indent="-342900" algn="just" eaLnBrk="1" hangingPunct="1">
              <a:spcBef>
                <a:spcPct val="50000"/>
              </a:spcBef>
              <a:buFont typeface="Arial" panose="020B0604020202020204" pitchFamily="34" charset="0"/>
              <a:buChar char="•"/>
              <a:defRPr/>
            </a:pPr>
            <a:r>
              <a:rPr lang="it-IT" sz="2400" dirty="0"/>
              <a:t>la trasmissione del virus SARS-CoV-2 al momento è considerata attraverso </a:t>
            </a:r>
            <a:r>
              <a:rPr lang="it-IT" sz="2400" dirty="0" err="1"/>
              <a:t>droplets</a:t>
            </a:r>
            <a:r>
              <a:rPr lang="it-IT" sz="2400" dirty="0"/>
              <a:t> e da contatto; la modalità </a:t>
            </a:r>
            <a:r>
              <a:rPr lang="it-IT" sz="2400" dirty="0" err="1"/>
              <a:t>airborne</a:t>
            </a:r>
            <a:r>
              <a:rPr lang="it-IT" sz="2400" dirty="0"/>
              <a:t> si ritiene limitata alle procedure che producono aerosol (ventilazione con </a:t>
            </a:r>
            <a:r>
              <a:rPr lang="it-IT" sz="2400" dirty="0" err="1"/>
              <a:t>ambu</a:t>
            </a:r>
            <a:r>
              <a:rPr lang="it-IT" sz="2400" dirty="0"/>
              <a:t> e maschera, intubazione, tracheotomia, broncoscopia, </a:t>
            </a:r>
            <a:r>
              <a:rPr lang="it-IT" sz="2400" dirty="0" err="1"/>
              <a:t>broncoaspirazione</a:t>
            </a:r>
            <a:r>
              <a:rPr lang="it-IT" sz="2400" dirty="0"/>
              <a:t>…) </a:t>
            </a:r>
            <a:endParaRPr lang="it-IT" sz="2400" b="1" dirty="0">
              <a:solidFill>
                <a:schemeClr val="tx1">
                  <a:lumMod val="95000"/>
                  <a:lumOff val="5000"/>
                </a:schemeClr>
              </a:solidFill>
              <a:cs typeface="Arial" pitchFamily="34" charset="0"/>
            </a:endParaRPr>
          </a:p>
        </p:txBody>
      </p:sp>
      <p:sp>
        <p:nvSpPr>
          <p:cNvPr id="55302" name="Text Box 8">
            <a:extLst>
              <a:ext uri="{FF2B5EF4-FFF2-40B4-BE49-F238E27FC236}">
                <a16:creationId xmlns:a16="http://schemas.microsoft.com/office/drawing/2014/main" id="{D16AE27B-EE23-B741-B1BD-496AAFE86769}"/>
              </a:ext>
            </a:extLst>
          </p:cNvPr>
          <p:cNvSpPr txBox="1">
            <a:spLocks noChangeArrowheads="1"/>
          </p:cNvSpPr>
          <p:nvPr/>
        </p:nvSpPr>
        <p:spPr bwMode="auto">
          <a:xfrm>
            <a:off x="3998829" y="2735487"/>
            <a:ext cx="428914" cy="243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70" tIns="45585" rIns="91170" bIns="45585">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pPr>
            <a:r>
              <a:rPr lang="en-US" altLang="en-US" sz="972">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83945043"/>
      </p:ext>
    </p:extLst>
  </p:cSld>
  <p:clrMapOvr>
    <a:masterClrMapping/>
  </p:clrMapOvr>
  <p:transition/>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a:extLst>
              <a:ext uri="{FF2B5EF4-FFF2-40B4-BE49-F238E27FC236}">
                <a16:creationId xmlns:a16="http://schemas.microsoft.com/office/drawing/2014/main" id="{7450D92E-D453-9941-AF52-80695561F6ED}"/>
              </a:ext>
            </a:extLst>
          </p:cNvPr>
          <p:cNvSpPr txBox="1">
            <a:spLocks noChangeArrowheads="1"/>
          </p:cNvSpPr>
          <p:nvPr/>
        </p:nvSpPr>
        <p:spPr bwMode="auto">
          <a:xfrm>
            <a:off x="734142" y="548680"/>
            <a:ext cx="7860858" cy="707613"/>
          </a:xfrm>
          <a:prstGeom prst="rect">
            <a:avLst/>
          </a:prstGeom>
          <a:noFill/>
          <a:ln w="9525">
            <a:noFill/>
            <a:miter lim="800000"/>
            <a:headEnd/>
            <a:tailEnd/>
          </a:ln>
          <a:effectLst/>
        </p:spPr>
        <p:txBody>
          <a:bodyPr lIns="91170" tIns="45585" rIns="91170" bIns="45585">
            <a:spAutoFit/>
          </a:bodyPr>
          <a:lstStyle/>
          <a:p>
            <a:pPr algn="ctr" eaLnBrk="1" hangingPunct="1">
              <a:spcBef>
                <a:spcPct val="50000"/>
              </a:spcBef>
              <a:defRPr/>
            </a:pPr>
            <a:r>
              <a:rPr lang="it-IT" sz="4000" b="1" u="sng" dirty="0">
                <a:cs typeface="Arial" pitchFamily="34" charset="0"/>
              </a:rPr>
              <a:t>BLS e COVID-19</a:t>
            </a:r>
          </a:p>
        </p:txBody>
      </p:sp>
      <p:sp>
        <p:nvSpPr>
          <p:cNvPr id="78852" name="Text Box 4">
            <a:extLst>
              <a:ext uri="{FF2B5EF4-FFF2-40B4-BE49-F238E27FC236}">
                <a16:creationId xmlns:a16="http://schemas.microsoft.com/office/drawing/2014/main" id="{D4285C45-6DF8-C045-B8E6-BEC8A11D5B9B}"/>
              </a:ext>
            </a:extLst>
          </p:cNvPr>
          <p:cNvSpPr txBox="1">
            <a:spLocks noChangeArrowheads="1"/>
          </p:cNvSpPr>
          <p:nvPr/>
        </p:nvSpPr>
        <p:spPr bwMode="auto">
          <a:xfrm>
            <a:off x="1030371" y="1556792"/>
            <a:ext cx="7268400" cy="3600713"/>
          </a:xfrm>
          <a:prstGeom prst="rect">
            <a:avLst/>
          </a:prstGeom>
          <a:noFill/>
          <a:ln w="9525">
            <a:noFill/>
            <a:miter lim="800000"/>
            <a:headEnd/>
            <a:tailEnd/>
          </a:ln>
          <a:effectLst/>
        </p:spPr>
        <p:txBody>
          <a:bodyPr lIns="91170" tIns="45585" rIns="91170" bIns="45585">
            <a:spAutoFit/>
          </a:bodyPr>
          <a:lstStyle/>
          <a:p>
            <a:pPr marL="342900" indent="-342900" algn="just" eaLnBrk="1" hangingPunct="1">
              <a:spcBef>
                <a:spcPct val="50000"/>
              </a:spcBef>
              <a:buFont typeface="Arial" panose="020B0604020202020204" pitchFamily="34" charset="0"/>
              <a:buChar char="•"/>
              <a:defRPr/>
            </a:pPr>
            <a:r>
              <a:rPr lang="it-IT" sz="2400" dirty="0"/>
              <a:t>il Massaggio Cardiaco Esterno rimane invariato, come frequenza, come profondità, come tecnica e posizione: compressioni profonde e veloci; </a:t>
            </a:r>
          </a:p>
          <a:p>
            <a:pPr marL="342900" indent="-342900" algn="just" eaLnBrk="1" hangingPunct="1">
              <a:spcBef>
                <a:spcPct val="50000"/>
              </a:spcBef>
              <a:buFont typeface="Arial" panose="020B0604020202020204" pitchFamily="34" charset="0"/>
              <a:buChar char="•"/>
              <a:defRPr/>
            </a:pPr>
            <a:r>
              <a:rPr lang="it-IT" sz="2400" dirty="0"/>
              <a:t> la ventilazione con pallone e maschera è manovra che può generare aerosol: se non sono disponibili DPI idonei, si esegue solamente la RCP , mantenendo mascherina chirurgica sul paziente (eventuale ossigeno passivo con occhialini nasali)</a:t>
            </a:r>
            <a:endParaRPr lang="it-IT" sz="2400" b="1" dirty="0">
              <a:solidFill>
                <a:schemeClr val="tx1">
                  <a:lumMod val="95000"/>
                  <a:lumOff val="5000"/>
                </a:schemeClr>
              </a:solidFill>
              <a:cs typeface="Arial" pitchFamily="34" charset="0"/>
            </a:endParaRPr>
          </a:p>
        </p:txBody>
      </p:sp>
    </p:spTree>
    <p:extLst>
      <p:ext uri="{BB962C8B-B14F-4D97-AF65-F5344CB8AC3E}">
        <p14:creationId xmlns:p14="http://schemas.microsoft.com/office/powerpoint/2010/main" val="2066888407"/>
      </p:ext>
    </p:extLst>
  </p:cSld>
  <p:clrMapOvr>
    <a:masterClrMapping/>
  </p:clrMapOvr>
  <p:transition/>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627562" y="549275"/>
            <a:ext cx="1025525" cy="974725"/>
          </a:xfrm>
          <a:prstGeom prst="rect">
            <a:avLst/>
          </a:prstGeom>
        </p:spPr>
      </p:pic>
      <p:sp>
        <p:nvSpPr>
          <p:cNvPr id="3" name="object 3"/>
          <p:cNvSpPr txBox="1">
            <a:spLocks noGrp="1"/>
          </p:cNvSpPr>
          <p:nvPr>
            <p:ph type="title"/>
          </p:nvPr>
        </p:nvSpPr>
        <p:spPr>
          <a:xfrm>
            <a:off x="2295525" y="677912"/>
            <a:ext cx="1949450" cy="452120"/>
          </a:xfrm>
          <a:prstGeom prst="rect">
            <a:avLst/>
          </a:prstGeom>
        </p:spPr>
        <p:txBody>
          <a:bodyPr vert="horz" wrap="square" lIns="0" tIns="12700" rIns="0" bIns="0" rtlCol="0">
            <a:spAutoFit/>
          </a:bodyPr>
          <a:lstStyle/>
          <a:p>
            <a:pPr marL="12700">
              <a:lnSpc>
                <a:spcPct val="100000"/>
              </a:lnSpc>
              <a:spcBef>
                <a:spcPts val="100"/>
              </a:spcBef>
            </a:pPr>
            <a:r>
              <a:rPr sz="2800" b="1" u="heavy" spc="-365" dirty="0">
                <a:solidFill>
                  <a:srgbClr val="333399"/>
                </a:solidFill>
                <a:uFill>
                  <a:solidFill>
                    <a:srgbClr val="333399"/>
                  </a:solidFill>
                </a:uFill>
                <a:latin typeface="Times New Roman"/>
                <a:cs typeface="Times New Roman"/>
              </a:rPr>
              <a:t>V</a:t>
            </a:r>
            <a:r>
              <a:rPr sz="2800" b="1" u="heavy" dirty="0">
                <a:solidFill>
                  <a:srgbClr val="333399"/>
                </a:solidFill>
                <a:uFill>
                  <a:solidFill>
                    <a:srgbClr val="333399"/>
                  </a:solidFill>
                </a:uFill>
                <a:latin typeface="Times New Roman"/>
                <a:cs typeface="Times New Roman"/>
              </a:rPr>
              <a:t>ALU</a:t>
            </a:r>
            <a:r>
              <a:rPr sz="2800" b="1" u="heavy" spc="-210" dirty="0">
                <a:solidFill>
                  <a:srgbClr val="333399"/>
                </a:solidFill>
                <a:uFill>
                  <a:solidFill>
                    <a:srgbClr val="333399"/>
                  </a:solidFill>
                </a:uFill>
                <a:latin typeface="Times New Roman"/>
                <a:cs typeface="Times New Roman"/>
              </a:rPr>
              <a:t>T</a:t>
            </a:r>
            <a:r>
              <a:rPr sz="2800" b="1" u="heavy" dirty="0">
                <a:solidFill>
                  <a:srgbClr val="333399"/>
                </a:solidFill>
                <a:uFill>
                  <a:solidFill>
                    <a:srgbClr val="333399"/>
                  </a:solidFill>
                </a:uFill>
                <a:latin typeface="Times New Roman"/>
                <a:cs typeface="Times New Roman"/>
              </a:rPr>
              <a:t>ARE</a:t>
            </a:r>
            <a:endParaRPr sz="2800">
              <a:latin typeface="Times New Roman"/>
              <a:cs typeface="Times New Roman"/>
            </a:endParaRPr>
          </a:p>
        </p:txBody>
      </p:sp>
      <p:sp>
        <p:nvSpPr>
          <p:cNvPr id="4" name="object 4"/>
          <p:cNvSpPr txBox="1"/>
          <p:nvPr/>
        </p:nvSpPr>
        <p:spPr>
          <a:xfrm>
            <a:off x="685800" y="1466128"/>
            <a:ext cx="7609205" cy="4191635"/>
          </a:xfrm>
          <a:prstGeom prst="rect">
            <a:avLst/>
          </a:prstGeom>
        </p:spPr>
        <p:txBody>
          <a:bodyPr vert="horz" wrap="square" lIns="0" tIns="43180" rIns="0" bIns="0" rtlCol="0">
            <a:spAutoFit/>
          </a:bodyPr>
          <a:lstStyle/>
          <a:p>
            <a:pPr marL="450850" marR="751205" indent="1193165">
              <a:lnSpc>
                <a:spcPts val="2700"/>
              </a:lnSpc>
              <a:spcBef>
                <a:spcPts val="340"/>
              </a:spcBef>
            </a:pPr>
            <a:r>
              <a:rPr sz="2400" spc="-50" dirty="0">
                <a:latin typeface="Times New Roman"/>
                <a:cs typeface="Times New Roman"/>
              </a:rPr>
              <a:t>Valuta</a:t>
            </a:r>
            <a:r>
              <a:rPr sz="2400" spc="-10" dirty="0">
                <a:latin typeface="Times New Roman"/>
                <a:cs typeface="Times New Roman"/>
              </a:rPr>
              <a:t> </a:t>
            </a:r>
            <a:r>
              <a:rPr sz="2400" dirty="0">
                <a:latin typeface="Times New Roman"/>
                <a:cs typeface="Times New Roman"/>
              </a:rPr>
              <a:t>se</a:t>
            </a:r>
            <a:r>
              <a:rPr sz="2400" spc="-5" dirty="0">
                <a:latin typeface="Times New Roman"/>
                <a:cs typeface="Times New Roman"/>
              </a:rPr>
              <a:t> ci</a:t>
            </a:r>
            <a:r>
              <a:rPr sz="2400" spc="-10" dirty="0">
                <a:latin typeface="Times New Roman"/>
                <a:cs typeface="Times New Roman"/>
              </a:rPr>
              <a:t> </a:t>
            </a:r>
            <a:r>
              <a:rPr sz="2400" dirty="0">
                <a:latin typeface="Times New Roman"/>
                <a:cs typeface="Times New Roman"/>
              </a:rPr>
              <a:t>sono </a:t>
            </a:r>
            <a:r>
              <a:rPr sz="2400" spc="-5" dirty="0">
                <a:latin typeface="Times New Roman"/>
                <a:cs typeface="Times New Roman"/>
              </a:rPr>
              <a:t>segni</a:t>
            </a:r>
            <a:r>
              <a:rPr sz="2400" spc="-10" dirty="0">
                <a:latin typeface="Times New Roman"/>
                <a:cs typeface="Times New Roman"/>
              </a:rPr>
              <a:t> </a:t>
            </a:r>
            <a:r>
              <a:rPr sz="2400" dirty="0">
                <a:latin typeface="Times New Roman"/>
                <a:cs typeface="Times New Roman"/>
              </a:rPr>
              <a:t>di</a:t>
            </a:r>
            <a:r>
              <a:rPr sz="2400" spc="-5" dirty="0">
                <a:latin typeface="Times New Roman"/>
                <a:cs typeface="Times New Roman"/>
              </a:rPr>
              <a:t> circolo </a:t>
            </a:r>
            <a:r>
              <a:rPr sz="2400" dirty="0">
                <a:latin typeface="Times New Roman"/>
                <a:cs typeface="Times New Roman"/>
              </a:rPr>
              <a:t> </a:t>
            </a:r>
            <a:r>
              <a:rPr sz="2400" spc="-5" dirty="0">
                <a:latin typeface="Times New Roman"/>
                <a:cs typeface="Times New Roman"/>
              </a:rPr>
              <a:t>(movimenti</a:t>
            </a:r>
            <a:r>
              <a:rPr sz="2400" dirty="0">
                <a:latin typeface="Times New Roman"/>
                <a:cs typeface="Times New Roman"/>
              </a:rPr>
              <a:t> </a:t>
            </a:r>
            <a:r>
              <a:rPr sz="2400" spc="-5" dirty="0">
                <a:latin typeface="Times New Roman"/>
                <a:cs typeface="Times New Roman"/>
              </a:rPr>
              <a:t>del</a:t>
            </a:r>
            <a:r>
              <a:rPr sz="2400" dirty="0">
                <a:latin typeface="Times New Roman"/>
                <a:cs typeface="Times New Roman"/>
              </a:rPr>
              <a:t> </a:t>
            </a:r>
            <a:r>
              <a:rPr sz="2400" spc="-5" dirty="0">
                <a:latin typeface="Times New Roman"/>
                <a:cs typeface="Times New Roman"/>
              </a:rPr>
              <a:t>corpo,</a:t>
            </a:r>
            <a:r>
              <a:rPr sz="2400" spc="5" dirty="0">
                <a:latin typeface="Times New Roman"/>
                <a:cs typeface="Times New Roman"/>
              </a:rPr>
              <a:t> </a:t>
            </a:r>
            <a:r>
              <a:rPr sz="2400" spc="-5" dirty="0">
                <a:latin typeface="Times New Roman"/>
                <a:cs typeface="Times New Roman"/>
              </a:rPr>
              <a:t>tosse,</a:t>
            </a:r>
            <a:r>
              <a:rPr sz="2400" spc="10" dirty="0">
                <a:latin typeface="Times New Roman"/>
                <a:cs typeface="Times New Roman"/>
              </a:rPr>
              <a:t> </a:t>
            </a:r>
            <a:r>
              <a:rPr sz="2400" spc="-5" dirty="0">
                <a:latin typeface="Times New Roman"/>
                <a:cs typeface="Times New Roman"/>
              </a:rPr>
              <a:t>atti</a:t>
            </a:r>
            <a:r>
              <a:rPr sz="2400" dirty="0">
                <a:latin typeface="Times New Roman"/>
                <a:cs typeface="Times New Roman"/>
              </a:rPr>
              <a:t> </a:t>
            </a:r>
            <a:r>
              <a:rPr sz="2400" spc="-5" dirty="0">
                <a:latin typeface="Times New Roman"/>
                <a:cs typeface="Times New Roman"/>
              </a:rPr>
              <a:t>respiratori</a:t>
            </a:r>
            <a:r>
              <a:rPr sz="2400" dirty="0">
                <a:latin typeface="Times New Roman"/>
                <a:cs typeface="Times New Roman"/>
              </a:rPr>
              <a:t> </a:t>
            </a:r>
            <a:r>
              <a:rPr sz="2400" spc="-5" dirty="0">
                <a:latin typeface="Times New Roman"/>
                <a:cs typeface="Times New Roman"/>
              </a:rPr>
              <a:t>normali)</a:t>
            </a:r>
            <a:endParaRPr sz="2400" dirty="0">
              <a:latin typeface="Times New Roman"/>
              <a:cs typeface="Times New Roman"/>
            </a:endParaRPr>
          </a:p>
          <a:p>
            <a:pPr marL="50165" marR="5080" indent="351790">
              <a:lnSpc>
                <a:spcPts val="3200"/>
              </a:lnSpc>
              <a:spcBef>
                <a:spcPts val="1405"/>
              </a:spcBef>
            </a:pPr>
            <a:r>
              <a:rPr sz="2800" b="1" dirty="0">
                <a:solidFill>
                  <a:srgbClr val="FF0000"/>
                </a:solidFill>
                <a:latin typeface="Times New Roman"/>
                <a:cs typeface="Times New Roman"/>
              </a:rPr>
              <a:t>La </a:t>
            </a:r>
            <a:r>
              <a:rPr sz="2800" b="1" spc="-5" dirty="0">
                <a:solidFill>
                  <a:srgbClr val="FF0000"/>
                </a:solidFill>
                <a:latin typeface="Times New Roman"/>
                <a:cs typeface="Times New Roman"/>
              </a:rPr>
              <a:t>palpazione del</a:t>
            </a:r>
            <a:r>
              <a:rPr sz="2800" b="1" dirty="0">
                <a:solidFill>
                  <a:srgbClr val="FF0000"/>
                </a:solidFill>
                <a:latin typeface="Times New Roman"/>
                <a:cs typeface="Times New Roman"/>
              </a:rPr>
              <a:t> </a:t>
            </a:r>
            <a:r>
              <a:rPr sz="2800" b="1" spc="-5" dirty="0">
                <a:solidFill>
                  <a:srgbClr val="FF0000"/>
                </a:solidFill>
                <a:latin typeface="Times New Roman"/>
                <a:cs typeface="Times New Roman"/>
              </a:rPr>
              <a:t>polso</a:t>
            </a:r>
            <a:r>
              <a:rPr sz="2800" b="1" dirty="0">
                <a:solidFill>
                  <a:srgbClr val="FF0000"/>
                </a:solidFill>
                <a:latin typeface="Times New Roman"/>
                <a:cs typeface="Times New Roman"/>
              </a:rPr>
              <a:t> </a:t>
            </a:r>
            <a:r>
              <a:rPr sz="2800" b="1" spc="-10" dirty="0">
                <a:solidFill>
                  <a:srgbClr val="FF0000"/>
                </a:solidFill>
                <a:latin typeface="Times New Roman"/>
                <a:cs typeface="Times New Roman"/>
              </a:rPr>
              <a:t>carotideo</a:t>
            </a:r>
            <a:r>
              <a:rPr sz="2800" b="1" spc="5" dirty="0">
                <a:solidFill>
                  <a:srgbClr val="FF0000"/>
                </a:solidFill>
                <a:latin typeface="Times New Roman"/>
                <a:cs typeface="Times New Roman"/>
              </a:rPr>
              <a:t> </a:t>
            </a:r>
            <a:r>
              <a:rPr sz="2800" b="1" spc="-5" dirty="0">
                <a:solidFill>
                  <a:srgbClr val="FF0000"/>
                </a:solidFill>
                <a:latin typeface="Times New Roman"/>
                <a:cs typeface="Times New Roman"/>
              </a:rPr>
              <a:t>deve </a:t>
            </a:r>
            <a:r>
              <a:rPr sz="2800" b="1" spc="-15" dirty="0">
                <a:solidFill>
                  <a:srgbClr val="FF0000"/>
                </a:solidFill>
                <a:latin typeface="Times New Roman"/>
                <a:cs typeface="Times New Roman"/>
              </a:rPr>
              <a:t>essere </a:t>
            </a:r>
            <a:r>
              <a:rPr sz="2800" b="1" spc="-10" dirty="0">
                <a:solidFill>
                  <a:srgbClr val="FF0000"/>
                </a:solidFill>
                <a:latin typeface="Times New Roman"/>
                <a:cs typeface="Times New Roman"/>
              </a:rPr>
              <a:t> </a:t>
            </a:r>
            <a:r>
              <a:rPr sz="2800" b="1" spc="-5" dirty="0">
                <a:solidFill>
                  <a:srgbClr val="FF0000"/>
                </a:solidFill>
                <a:latin typeface="Times New Roman"/>
                <a:cs typeface="Times New Roman"/>
              </a:rPr>
              <a:t>effettuata</a:t>
            </a:r>
            <a:r>
              <a:rPr sz="2800" b="1" spc="10" dirty="0">
                <a:solidFill>
                  <a:srgbClr val="FF0000"/>
                </a:solidFill>
                <a:latin typeface="Times New Roman"/>
                <a:cs typeface="Times New Roman"/>
              </a:rPr>
              <a:t> </a:t>
            </a:r>
            <a:r>
              <a:rPr sz="2800" b="1" spc="-5" dirty="0">
                <a:solidFill>
                  <a:srgbClr val="FF0000"/>
                </a:solidFill>
                <a:latin typeface="Times New Roman"/>
                <a:cs typeface="Times New Roman"/>
              </a:rPr>
              <a:t>esclusivamente</a:t>
            </a:r>
            <a:r>
              <a:rPr sz="2800" b="1" spc="5" dirty="0">
                <a:solidFill>
                  <a:srgbClr val="FF0000"/>
                </a:solidFill>
                <a:latin typeface="Times New Roman"/>
                <a:cs typeface="Times New Roman"/>
              </a:rPr>
              <a:t> </a:t>
            </a:r>
            <a:r>
              <a:rPr sz="2800" b="1" dirty="0">
                <a:solidFill>
                  <a:srgbClr val="FF0000"/>
                </a:solidFill>
                <a:latin typeface="Times New Roman"/>
                <a:cs typeface="Times New Roman"/>
              </a:rPr>
              <a:t>da</a:t>
            </a:r>
            <a:r>
              <a:rPr sz="2800" b="1" spc="15" dirty="0">
                <a:solidFill>
                  <a:srgbClr val="FF0000"/>
                </a:solidFill>
                <a:latin typeface="Times New Roman"/>
                <a:cs typeface="Times New Roman"/>
              </a:rPr>
              <a:t> </a:t>
            </a:r>
            <a:r>
              <a:rPr sz="2800" b="1" spc="-5" dirty="0">
                <a:solidFill>
                  <a:srgbClr val="FF0000"/>
                </a:solidFill>
                <a:latin typeface="Times New Roman"/>
                <a:cs typeface="Times New Roman"/>
              </a:rPr>
              <a:t>personale</a:t>
            </a:r>
            <a:r>
              <a:rPr sz="2800" b="1" spc="5" dirty="0">
                <a:solidFill>
                  <a:srgbClr val="FF0000"/>
                </a:solidFill>
                <a:latin typeface="Times New Roman"/>
                <a:cs typeface="Times New Roman"/>
              </a:rPr>
              <a:t> </a:t>
            </a:r>
            <a:r>
              <a:rPr sz="2800" b="1" spc="-5" dirty="0">
                <a:solidFill>
                  <a:srgbClr val="FF0000"/>
                </a:solidFill>
                <a:latin typeface="Times New Roman"/>
                <a:cs typeface="Times New Roman"/>
              </a:rPr>
              <a:t>qualificato</a:t>
            </a:r>
            <a:endParaRPr sz="2800" dirty="0">
              <a:latin typeface="Times New Roman"/>
              <a:cs typeface="Times New Roman"/>
            </a:endParaRPr>
          </a:p>
          <a:p>
            <a:pPr>
              <a:lnSpc>
                <a:spcPct val="100000"/>
              </a:lnSpc>
              <a:spcBef>
                <a:spcPts val="40"/>
              </a:spcBef>
            </a:pPr>
            <a:endParaRPr sz="3300" dirty="0">
              <a:latin typeface="Times New Roman"/>
              <a:cs typeface="Times New Roman"/>
            </a:endParaRPr>
          </a:p>
          <a:p>
            <a:pPr marL="12700" marR="2096770">
              <a:lnSpc>
                <a:spcPts val="2600"/>
              </a:lnSpc>
              <a:spcBef>
                <a:spcPts val="5"/>
              </a:spcBef>
              <a:tabLst>
                <a:tab pos="415925" algn="l"/>
                <a:tab pos="1068070" algn="l"/>
                <a:tab pos="1440815" algn="l"/>
                <a:tab pos="2025014" algn="l"/>
                <a:tab pos="2729230" algn="l"/>
                <a:tab pos="3520440" algn="l"/>
                <a:tab pos="3933825" algn="l"/>
                <a:tab pos="5321300" algn="l"/>
              </a:tabLst>
            </a:pPr>
            <a:r>
              <a:rPr sz="2200" b="1" u="heavy" dirty="0">
                <a:uFill>
                  <a:solidFill>
                    <a:srgbClr val="000000"/>
                  </a:solidFill>
                </a:uFill>
                <a:latin typeface="Times New Roman"/>
                <a:cs typeface="Times New Roman"/>
              </a:rPr>
              <a:t>In	</a:t>
            </a:r>
            <a:r>
              <a:rPr sz="2200" b="1" u="heavy" spc="-5" dirty="0">
                <a:uFill>
                  <a:solidFill>
                    <a:srgbClr val="000000"/>
                  </a:solidFill>
                </a:uFill>
                <a:latin typeface="Times New Roman"/>
                <a:cs typeface="Times New Roman"/>
              </a:rPr>
              <a:t>caso	</a:t>
            </a:r>
            <a:r>
              <a:rPr sz="2200" b="1" u="heavy" dirty="0">
                <a:uFill>
                  <a:solidFill>
                    <a:srgbClr val="000000"/>
                  </a:solidFill>
                </a:uFill>
                <a:latin typeface="Times New Roman"/>
                <a:cs typeface="Times New Roman"/>
              </a:rPr>
              <a:t>di	</a:t>
            </a:r>
            <a:r>
              <a:rPr sz="2200" b="1" u="heavy" spc="-5" dirty="0">
                <a:uFill>
                  <a:solidFill>
                    <a:srgbClr val="000000"/>
                  </a:solidFill>
                </a:uFill>
                <a:latin typeface="Times New Roman"/>
                <a:cs typeface="Times New Roman"/>
              </a:rPr>
              <a:t>personale	senza	capacità</a:t>
            </a:r>
            <a:r>
              <a:rPr sz="2200" b="1" u="heavy" spc="434" dirty="0">
                <a:uFill>
                  <a:solidFill>
                    <a:srgbClr val="000000"/>
                  </a:solidFill>
                </a:uFill>
                <a:latin typeface="Times New Roman"/>
                <a:cs typeface="Times New Roman"/>
              </a:rPr>
              <a:t> </a:t>
            </a:r>
            <a:r>
              <a:rPr sz="2200" b="1" u="heavy" dirty="0">
                <a:uFill>
                  <a:solidFill>
                    <a:srgbClr val="000000"/>
                  </a:solidFill>
                </a:uFill>
                <a:latin typeface="Times New Roman"/>
                <a:cs typeface="Times New Roman"/>
              </a:rPr>
              <a:t>ALS	o </a:t>
            </a:r>
            <a:r>
              <a:rPr sz="2200" b="1" spc="-535" dirty="0">
                <a:latin typeface="Times New Roman"/>
                <a:cs typeface="Times New Roman"/>
              </a:rPr>
              <a:t> </a:t>
            </a:r>
            <a:r>
              <a:rPr sz="2200" b="1" u="heavy" spc="-5" dirty="0">
                <a:uFill>
                  <a:solidFill>
                    <a:srgbClr val="000000"/>
                  </a:solidFill>
                </a:uFill>
                <a:latin typeface="Times New Roman"/>
                <a:cs typeface="Times New Roman"/>
              </a:rPr>
              <a:t>laico</a:t>
            </a:r>
            <a:r>
              <a:rPr sz="2200" b="1" spc="-5" dirty="0">
                <a:latin typeface="Times New Roman"/>
                <a:cs typeface="Times New Roman"/>
              </a:rPr>
              <a:t>,</a:t>
            </a:r>
            <a:r>
              <a:rPr sz="2200" b="1" dirty="0">
                <a:latin typeface="Times New Roman"/>
                <a:cs typeface="Times New Roman"/>
              </a:rPr>
              <a:t> non </a:t>
            </a:r>
            <a:r>
              <a:rPr sz="2200" b="1" spc="-5" dirty="0">
                <a:latin typeface="Times New Roman"/>
                <a:cs typeface="Times New Roman"/>
              </a:rPr>
              <a:t>viene richiesta</a:t>
            </a:r>
            <a:r>
              <a:rPr sz="2200" b="1" dirty="0">
                <a:latin typeface="Times New Roman"/>
                <a:cs typeface="Times New Roman"/>
              </a:rPr>
              <a:t> </a:t>
            </a:r>
            <a:r>
              <a:rPr sz="2200" b="1" spc="-5" dirty="0">
                <a:latin typeface="Times New Roman"/>
                <a:cs typeface="Times New Roman"/>
              </a:rPr>
              <a:t>la</a:t>
            </a:r>
            <a:r>
              <a:rPr sz="2200" b="1" dirty="0">
                <a:latin typeface="Times New Roman"/>
                <a:cs typeface="Times New Roman"/>
              </a:rPr>
              <a:t> </a:t>
            </a:r>
            <a:r>
              <a:rPr sz="2200" b="1" spc="-5" dirty="0">
                <a:latin typeface="Times New Roman"/>
                <a:cs typeface="Times New Roman"/>
              </a:rPr>
              <a:t>palpazione del </a:t>
            </a:r>
            <a:r>
              <a:rPr sz="2200" b="1" dirty="0">
                <a:latin typeface="Times New Roman"/>
                <a:cs typeface="Times New Roman"/>
              </a:rPr>
              <a:t> </a:t>
            </a:r>
            <a:r>
              <a:rPr sz="2200" b="1" spc="-5" dirty="0">
                <a:latin typeface="Times New Roman"/>
                <a:cs typeface="Times New Roman"/>
              </a:rPr>
              <a:t>polso</a:t>
            </a:r>
            <a:r>
              <a:rPr sz="2200" b="1" spc="20" dirty="0">
                <a:latin typeface="Times New Roman"/>
                <a:cs typeface="Times New Roman"/>
              </a:rPr>
              <a:t> </a:t>
            </a:r>
            <a:r>
              <a:rPr sz="2200" b="1" spc="-10" dirty="0">
                <a:latin typeface="Times New Roman"/>
                <a:cs typeface="Times New Roman"/>
              </a:rPr>
              <a:t>carotideo,	</a:t>
            </a:r>
            <a:r>
              <a:rPr sz="2200" b="1" spc="-5" dirty="0">
                <a:latin typeface="Times New Roman"/>
                <a:cs typeface="Times New Roman"/>
              </a:rPr>
              <a:t>ed</a:t>
            </a:r>
            <a:r>
              <a:rPr sz="2200" b="1" spc="10" dirty="0">
                <a:latin typeface="Times New Roman"/>
                <a:cs typeface="Times New Roman"/>
              </a:rPr>
              <a:t> </a:t>
            </a:r>
            <a:r>
              <a:rPr sz="2200" b="1" dirty="0">
                <a:solidFill>
                  <a:srgbClr val="333399"/>
                </a:solidFill>
                <a:latin typeface="Times New Roman"/>
                <a:cs typeface="Times New Roman"/>
              </a:rPr>
              <a:t>è</a:t>
            </a:r>
            <a:r>
              <a:rPr sz="2200" b="1" spc="5" dirty="0">
                <a:solidFill>
                  <a:srgbClr val="333399"/>
                </a:solidFill>
                <a:latin typeface="Times New Roman"/>
                <a:cs typeface="Times New Roman"/>
              </a:rPr>
              <a:t> </a:t>
            </a:r>
            <a:r>
              <a:rPr sz="2200" b="1" spc="-5" dirty="0">
                <a:solidFill>
                  <a:srgbClr val="333399"/>
                </a:solidFill>
                <a:latin typeface="Times New Roman"/>
                <a:cs typeface="Times New Roman"/>
              </a:rPr>
              <a:t>sufficiente	l’assenza </a:t>
            </a:r>
            <a:r>
              <a:rPr sz="2200" b="1" dirty="0">
                <a:solidFill>
                  <a:srgbClr val="333399"/>
                </a:solidFill>
                <a:latin typeface="Times New Roman"/>
                <a:cs typeface="Times New Roman"/>
              </a:rPr>
              <a:t>di </a:t>
            </a:r>
            <a:r>
              <a:rPr sz="2200" b="1" spc="5" dirty="0">
                <a:solidFill>
                  <a:srgbClr val="333399"/>
                </a:solidFill>
                <a:latin typeface="Times New Roman"/>
                <a:cs typeface="Times New Roman"/>
              </a:rPr>
              <a:t> </a:t>
            </a:r>
            <a:r>
              <a:rPr sz="2200" b="1" spc="-5" dirty="0">
                <a:solidFill>
                  <a:srgbClr val="333399"/>
                </a:solidFill>
                <a:latin typeface="Times New Roman"/>
                <a:cs typeface="Times New Roman"/>
              </a:rPr>
              <a:t>coscienza,</a:t>
            </a:r>
            <a:r>
              <a:rPr sz="2200" b="1" dirty="0">
                <a:solidFill>
                  <a:srgbClr val="333399"/>
                </a:solidFill>
                <a:latin typeface="Times New Roman"/>
                <a:cs typeface="Times New Roman"/>
              </a:rPr>
              <a:t> </a:t>
            </a:r>
            <a:r>
              <a:rPr sz="2200" b="1" spc="-5" dirty="0">
                <a:solidFill>
                  <a:srgbClr val="333399"/>
                </a:solidFill>
                <a:latin typeface="Times New Roman"/>
                <a:cs typeface="Times New Roman"/>
              </a:rPr>
              <a:t>movimenti</a:t>
            </a:r>
            <a:r>
              <a:rPr sz="2200" b="1" dirty="0">
                <a:solidFill>
                  <a:srgbClr val="333399"/>
                </a:solidFill>
                <a:latin typeface="Times New Roman"/>
                <a:cs typeface="Times New Roman"/>
              </a:rPr>
              <a:t> e</a:t>
            </a:r>
            <a:r>
              <a:rPr sz="2200" b="1" spc="-5" dirty="0">
                <a:solidFill>
                  <a:srgbClr val="333399"/>
                </a:solidFill>
                <a:latin typeface="Times New Roman"/>
                <a:cs typeface="Times New Roman"/>
              </a:rPr>
              <a:t> </a:t>
            </a:r>
            <a:r>
              <a:rPr sz="2200" b="1" spc="-15" dirty="0">
                <a:solidFill>
                  <a:srgbClr val="333399"/>
                </a:solidFill>
                <a:latin typeface="Times New Roman"/>
                <a:cs typeface="Times New Roman"/>
              </a:rPr>
              <a:t>respiro</a:t>
            </a:r>
            <a:r>
              <a:rPr sz="2200" b="1" spc="5" dirty="0">
                <a:solidFill>
                  <a:srgbClr val="333399"/>
                </a:solidFill>
                <a:latin typeface="Times New Roman"/>
                <a:cs typeface="Times New Roman"/>
              </a:rPr>
              <a:t> </a:t>
            </a:r>
            <a:r>
              <a:rPr sz="2200" b="1" dirty="0">
                <a:solidFill>
                  <a:srgbClr val="333399"/>
                </a:solidFill>
                <a:latin typeface="Times New Roman"/>
                <a:cs typeface="Times New Roman"/>
              </a:rPr>
              <a:t>(o</a:t>
            </a:r>
            <a:r>
              <a:rPr sz="2200" b="1" spc="5" dirty="0">
                <a:solidFill>
                  <a:srgbClr val="333399"/>
                </a:solidFill>
                <a:latin typeface="Times New Roman"/>
                <a:cs typeface="Times New Roman"/>
              </a:rPr>
              <a:t> </a:t>
            </a:r>
            <a:r>
              <a:rPr sz="2200" b="1" spc="-5" dirty="0">
                <a:solidFill>
                  <a:srgbClr val="333399"/>
                </a:solidFill>
                <a:latin typeface="Times New Roman"/>
                <a:cs typeface="Times New Roman"/>
              </a:rPr>
              <a:t>gasping)</a:t>
            </a:r>
            <a:r>
              <a:rPr sz="2200" b="1" dirty="0">
                <a:solidFill>
                  <a:srgbClr val="333399"/>
                </a:solidFill>
                <a:latin typeface="Times New Roman"/>
                <a:cs typeface="Times New Roman"/>
              </a:rPr>
              <a:t> </a:t>
            </a:r>
            <a:r>
              <a:rPr sz="2200" b="1" spc="-5" dirty="0">
                <a:solidFill>
                  <a:srgbClr val="333399"/>
                </a:solidFill>
                <a:latin typeface="Times New Roman"/>
                <a:cs typeface="Times New Roman"/>
              </a:rPr>
              <a:t>per </a:t>
            </a:r>
            <a:r>
              <a:rPr sz="2200" b="1" spc="-535" dirty="0">
                <a:solidFill>
                  <a:srgbClr val="333399"/>
                </a:solidFill>
                <a:latin typeface="Times New Roman"/>
                <a:cs typeface="Times New Roman"/>
              </a:rPr>
              <a:t> </a:t>
            </a:r>
            <a:r>
              <a:rPr sz="2200" b="1" spc="-10" dirty="0">
                <a:solidFill>
                  <a:srgbClr val="333399"/>
                </a:solidFill>
                <a:latin typeface="Times New Roman"/>
                <a:cs typeface="Times New Roman"/>
              </a:rPr>
              <a:t>iniziare </a:t>
            </a:r>
            <a:r>
              <a:rPr sz="2200" b="1" spc="-5" dirty="0">
                <a:solidFill>
                  <a:srgbClr val="333399"/>
                </a:solidFill>
                <a:latin typeface="Times New Roman"/>
                <a:cs typeface="Times New Roman"/>
              </a:rPr>
              <a:t>le compressioni toraciche esterne </a:t>
            </a:r>
            <a:r>
              <a:rPr sz="2200" b="1" dirty="0">
                <a:solidFill>
                  <a:srgbClr val="333399"/>
                </a:solidFill>
                <a:latin typeface="Times New Roman"/>
                <a:cs typeface="Times New Roman"/>
              </a:rPr>
              <a:t> </a:t>
            </a:r>
            <a:r>
              <a:rPr sz="2200" b="1" spc="-5" dirty="0">
                <a:solidFill>
                  <a:srgbClr val="333399"/>
                </a:solidFill>
                <a:latin typeface="Times New Roman"/>
                <a:cs typeface="Times New Roman"/>
              </a:rPr>
              <a:t>(massaggio cardiaco)</a:t>
            </a:r>
            <a:r>
              <a:rPr sz="2200" b="1" spc="-5" dirty="0">
                <a:latin typeface="Times New Roman"/>
                <a:cs typeface="Times New Roman"/>
              </a:rPr>
              <a:t>.</a:t>
            </a:r>
            <a:endParaRPr sz="2200" dirty="0">
              <a:latin typeface="Times New Roman"/>
              <a:cs typeface="Times New Roman"/>
            </a:endParaRPr>
          </a:p>
        </p:txBody>
      </p:sp>
      <p:grpSp>
        <p:nvGrpSpPr>
          <p:cNvPr id="5" name="object 5"/>
          <p:cNvGrpSpPr/>
          <p:nvPr/>
        </p:nvGrpSpPr>
        <p:grpSpPr>
          <a:xfrm>
            <a:off x="6400800" y="3214726"/>
            <a:ext cx="2386330" cy="2746375"/>
            <a:chOff x="6367462" y="3640137"/>
            <a:chExt cx="2386330" cy="2746375"/>
          </a:xfrm>
        </p:grpSpPr>
        <p:pic>
          <p:nvPicPr>
            <p:cNvPr id="6" name="object 6"/>
            <p:cNvPicPr/>
            <p:nvPr/>
          </p:nvPicPr>
          <p:blipFill>
            <a:blip r:embed="rId3" cstate="print"/>
            <a:stretch>
              <a:fillRect/>
            </a:stretch>
          </p:blipFill>
          <p:spPr>
            <a:xfrm>
              <a:off x="6372225" y="3673280"/>
              <a:ext cx="2376487" cy="2708469"/>
            </a:xfrm>
            <a:prstGeom prst="rect">
              <a:avLst/>
            </a:prstGeom>
          </p:spPr>
        </p:pic>
        <p:sp>
          <p:nvSpPr>
            <p:cNvPr id="7" name="object 7"/>
            <p:cNvSpPr/>
            <p:nvPr/>
          </p:nvSpPr>
          <p:spPr>
            <a:xfrm>
              <a:off x="6372225" y="3716337"/>
              <a:ext cx="2376805" cy="2665730"/>
            </a:xfrm>
            <a:custGeom>
              <a:avLst/>
              <a:gdLst/>
              <a:ahLst/>
              <a:cxnLst/>
              <a:rect l="l" t="t" r="r" b="b"/>
              <a:pathLst>
                <a:path w="2376804" h="2665729">
                  <a:moveTo>
                    <a:pt x="0" y="0"/>
                  </a:moveTo>
                  <a:lnTo>
                    <a:pt x="2376487" y="2665411"/>
                  </a:lnTo>
                </a:path>
              </a:pathLst>
            </a:custGeom>
            <a:ln w="9524">
              <a:solidFill>
                <a:srgbClr val="000000"/>
              </a:solidFill>
            </a:ln>
          </p:spPr>
          <p:txBody>
            <a:bodyPr wrap="square" lIns="0" tIns="0" rIns="0" bIns="0" rtlCol="0"/>
            <a:lstStyle/>
            <a:p>
              <a:endParaRPr/>
            </a:p>
          </p:txBody>
        </p:sp>
        <p:sp>
          <p:nvSpPr>
            <p:cNvPr id="8" name="object 8"/>
            <p:cNvSpPr/>
            <p:nvPr/>
          </p:nvSpPr>
          <p:spPr>
            <a:xfrm>
              <a:off x="6372225" y="3644900"/>
              <a:ext cx="2376805" cy="2736850"/>
            </a:xfrm>
            <a:custGeom>
              <a:avLst/>
              <a:gdLst/>
              <a:ahLst/>
              <a:cxnLst/>
              <a:rect l="l" t="t" r="r" b="b"/>
              <a:pathLst>
                <a:path w="2376804" h="2736850">
                  <a:moveTo>
                    <a:pt x="0" y="2736849"/>
                  </a:moveTo>
                  <a:lnTo>
                    <a:pt x="2376487" y="0"/>
                  </a:lnTo>
                </a:path>
              </a:pathLst>
            </a:custGeom>
            <a:ln w="9524">
              <a:solidFill>
                <a:srgbClr val="000000"/>
              </a:solidFill>
            </a:ln>
          </p:spPr>
          <p:txBody>
            <a:bodyPr wrap="square" lIns="0" tIns="0" rIns="0" bIns="0" rtlCol="0"/>
            <a:lstStyle/>
            <a:p>
              <a:endParaRPr/>
            </a:p>
          </p:txBody>
        </p:sp>
      </p:gr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1367" y="683765"/>
            <a:ext cx="7308850" cy="635000"/>
          </a:xfrm>
          <a:prstGeom prst="rect">
            <a:avLst/>
          </a:prstGeom>
        </p:spPr>
        <p:txBody>
          <a:bodyPr vert="horz" wrap="square" lIns="0" tIns="12700" rIns="0" bIns="0" rtlCol="0">
            <a:spAutoFit/>
          </a:bodyPr>
          <a:lstStyle/>
          <a:p>
            <a:pPr marL="12700">
              <a:lnSpc>
                <a:spcPct val="100000"/>
              </a:lnSpc>
              <a:spcBef>
                <a:spcPts val="100"/>
              </a:spcBef>
              <a:tabLst>
                <a:tab pos="4359910" algn="l"/>
                <a:tab pos="4783455" algn="l"/>
              </a:tabLst>
            </a:pPr>
            <a:r>
              <a:rPr sz="4000" b="1" dirty="0">
                <a:solidFill>
                  <a:srgbClr val="002F8C"/>
                </a:solidFill>
                <a:latin typeface="Arial"/>
                <a:cs typeface="Arial"/>
              </a:rPr>
              <a:t>Si </a:t>
            </a:r>
            <a:r>
              <a:rPr sz="4000" b="1" spc="-5" dirty="0">
                <a:solidFill>
                  <a:srgbClr val="002F8C"/>
                </a:solidFill>
                <a:latin typeface="Arial"/>
                <a:cs typeface="Arial"/>
              </a:rPr>
              <a:t>possono </a:t>
            </a:r>
            <a:r>
              <a:rPr sz="4000" b="1" dirty="0">
                <a:solidFill>
                  <a:srgbClr val="002F8C"/>
                </a:solidFill>
                <a:latin typeface="Arial"/>
                <a:cs typeface="Arial"/>
              </a:rPr>
              <a:t>avere	2	</a:t>
            </a:r>
            <a:r>
              <a:rPr sz="4000" b="1" spc="-5" dirty="0">
                <a:solidFill>
                  <a:srgbClr val="002F8C"/>
                </a:solidFill>
                <a:latin typeface="Arial"/>
                <a:cs typeface="Arial"/>
              </a:rPr>
              <a:t>situazioni:</a:t>
            </a:r>
            <a:endParaRPr sz="4000">
              <a:latin typeface="Arial"/>
              <a:cs typeface="Arial"/>
            </a:endParaRPr>
          </a:p>
        </p:txBody>
      </p:sp>
      <p:grpSp>
        <p:nvGrpSpPr>
          <p:cNvPr id="3" name="object 3"/>
          <p:cNvGrpSpPr/>
          <p:nvPr/>
        </p:nvGrpSpPr>
        <p:grpSpPr>
          <a:xfrm>
            <a:off x="1976437" y="3119437"/>
            <a:ext cx="923925" cy="1152525"/>
            <a:chOff x="1976437" y="3119437"/>
            <a:chExt cx="923925" cy="1152525"/>
          </a:xfrm>
        </p:grpSpPr>
        <p:sp>
          <p:nvSpPr>
            <p:cNvPr id="4" name="object 4"/>
            <p:cNvSpPr/>
            <p:nvPr/>
          </p:nvSpPr>
          <p:spPr>
            <a:xfrm>
              <a:off x="1981200" y="3124200"/>
              <a:ext cx="914400" cy="1143000"/>
            </a:xfrm>
            <a:custGeom>
              <a:avLst/>
              <a:gdLst/>
              <a:ahLst/>
              <a:cxnLst/>
              <a:rect l="l" t="t" r="r" b="b"/>
              <a:pathLst>
                <a:path w="914400" h="1143000">
                  <a:moveTo>
                    <a:pt x="914400" y="857250"/>
                  </a:moveTo>
                  <a:lnTo>
                    <a:pt x="0" y="857250"/>
                  </a:lnTo>
                  <a:lnTo>
                    <a:pt x="457200" y="1143000"/>
                  </a:lnTo>
                  <a:lnTo>
                    <a:pt x="914400" y="857250"/>
                  </a:lnTo>
                  <a:close/>
                </a:path>
                <a:path w="914400" h="1143000">
                  <a:moveTo>
                    <a:pt x="685800" y="0"/>
                  </a:moveTo>
                  <a:lnTo>
                    <a:pt x="228600" y="0"/>
                  </a:lnTo>
                  <a:lnTo>
                    <a:pt x="228600" y="857250"/>
                  </a:lnTo>
                  <a:lnTo>
                    <a:pt x="685800" y="857250"/>
                  </a:lnTo>
                  <a:lnTo>
                    <a:pt x="685800" y="0"/>
                  </a:lnTo>
                  <a:close/>
                </a:path>
              </a:pathLst>
            </a:custGeom>
            <a:solidFill>
              <a:srgbClr val="BBE0E3"/>
            </a:solidFill>
          </p:spPr>
          <p:txBody>
            <a:bodyPr wrap="square" lIns="0" tIns="0" rIns="0" bIns="0" rtlCol="0"/>
            <a:lstStyle/>
            <a:p>
              <a:endParaRPr/>
            </a:p>
          </p:txBody>
        </p:sp>
        <p:sp>
          <p:nvSpPr>
            <p:cNvPr id="5" name="object 5"/>
            <p:cNvSpPr/>
            <p:nvPr/>
          </p:nvSpPr>
          <p:spPr>
            <a:xfrm>
              <a:off x="1981200" y="3124200"/>
              <a:ext cx="914400" cy="1143000"/>
            </a:xfrm>
            <a:custGeom>
              <a:avLst/>
              <a:gdLst/>
              <a:ahLst/>
              <a:cxnLst/>
              <a:rect l="l" t="t" r="r" b="b"/>
              <a:pathLst>
                <a:path w="914400" h="1143000">
                  <a:moveTo>
                    <a:pt x="0" y="857250"/>
                  </a:moveTo>
                  <a:lnTo>
                    <a:pt x="228600" y="857250"/>
                  </a:lnTo>
                  <a:lnTo>
                    <a:pt x="228600" y="0"/>
                  </a:lnTo>
                  <a:lnTo>
                    <a:pt x="685800" y="0"/>
                  </a:lnTo>
                  <a:lnTo>
                    <a:pt x="685800" y="857250"/>
                  </a:lnTo>
                  <a:lnTo>
                    <a:pt x="914400" y="857250"/>
                  </a:lnTo>
                  <a:lnTo>
                    <a:pt x="457200" y="1143000"/>
                  </a:lnTo>
                  <a:lnTo>
                    <a:pt x="0" y="857250"/>
                  </a:lnTo>
                  <a:close/>
                </a:path>
              </a:pathLst>
            </a:custGeom>
            <a:ln w="9525">
              <a:solidFill>
                <a:srgbClr val="000000"/>
              </a:solidFill>
            </a:ln>
          </p:spPr>
          <p:txBody>
            <a:bodyPr wrap="square" lIns="0" tIns="0" rIns="0" bIns="0" rtlCol="0"/>
            <a:lstStyle/>
            <a:p>
              <a:endParaRPr/>
            </a:p>
          </p:txBody>
        </p:sp>
      </p:grpSp>
      <p:sp>
        <p:nvSpPr>
          <p:cNvPr id="6" name="object 6"/>
          <p:cNvSpPr txBox="1"/>
          <p:nvPr/>
        </p:nvSpPr>
        <p:spPr>
          <a:xfrm>
            <a:off x="762000" y="2057400"/>
            <a:ext cx="3352800" cy="3962400"/>
          </a:xfrm>
          <a:prstGeom prst="rect">
            <a:avLst/>
          </a:prstGeom>
          <a:ln w="9525">
            <a:solidFill>
              <a:srgbClr val="003399"/>
            </a:solidFill>
          </a:ln>
        </p:spPr>
        <p:txBody>
          <a:bodyPr vert="horz" wrap="square" lIns="0" tIns="71755" rIns="0" bIns="0" rtlCol="0">
            <a:spAutoFit/>
          </a:bodyPr>
          <a:lstStyle/>
          <a:p>
            <a:pPr marL="128270" algn="ctr">
              <a:lnSpc>
                <a:spcPct val="100000"/>
              </a:lnSpc>
              <a:spcBef>
                <a:spcPts val="565"/>
              </a:spcBef>
            </a:pPr>
            <a:r>
              <a:rPr sz="2650" spc="25" dirty="0">
                <a:solidFill>
                  <a:srgbClr val="002F8C"/>
                </a:solidFill>
                <a:latin typeface="Arial MT"/>
                <a:cs typeface="Arial MT"/>
              </a:rPr>
              <a:t>POLSO</a:t>
            </a:r>
            <a:r>
              <a:rPr sz="2650" spc="-170" dirty="0">
                <a:solidFill>
                  <a:srgbClr val="002F8C"/>
                </a:solidFill>
                <a:latin typeface="Arial MT"/>
                <a:cs typeface="Arial MT"/>
              </a:rPr>
              <a:t> </a:t>
            </a:r>
            <a:r>
              <a:rPr sz="2650" spc="20" dirty="0">
                <a:solidFill>
                  <a:srgbClr val="002F8C"/>
                </a:solidFill>
                <a:latin typeface="Arial MT"/>
                <a:cs typeface="Arial MT"/>
              </a:rPr>
              <a:t>ASSENTE</a:t>
            </a:r>
            <a:endParaRPr sz="2650">
              <a:latin typeface="Arial MT"/>
              <a:cs typeface="Arial MT"/>
            </a:endParaRPr>
          </a:p>
          <a:p>
            <a:pPr>
              <a:lnSpc>
                <a:spcPct val="100000"/>
              </a:lnSpc>
            </a:pPr>
            <a:endParaRPr sz="3000">
              <a:latin typeface="Arial MT"/>
              <a:cs typeface="Arial MT"/>
            </a:endParaRPr>
          </a:p>
          <a:p>
            <a:pPr>
              <a:lnSpc>
                <a:spcPct val="100000"/>
              </a:lnSpc>
            </a:pPr>
            <a:endParaRPr sz="3000">
              <a:latin typeface="Arial MT"/>
              <a:cs typeface="Arial MT"/>
            </a:endParaRPr>
          </a:p>
          <a:p>
            <a:pPr>
              <a:lnSpc>
                <a:spcPct val="100000"/>
              </a:lnSpc>
            </a:pPr>
            <a:endParaRPr sz="3000">
              <a:latin typeface="Arial MT"/>
              <a:cs typeface="Arial MT"/>
            </a:endParaRPr>
          </a:p>
          <a:p>
            <a:pPr>
              <a:lnSpc>
                <a:spcPct val="100000"/>
              </a:lnSpc>
            </a:pPr>
            <a:endParaRPr sz="3000">
              <a:latin typeface="Arial MT"/>
              <a:cs typeface="Arial MT"/>
            </a:endParaRPr>
          </a:p>
          <a:p>
            <a:pPr marL="653415" marR="517525" algn="ctr">
              <a:lnSpc>
                <a:spcPts val="3200"/>
              </a:lnSpc>
              <a:spcBef>
                <a:spcPts val="2210"/>
              </a:spcBef>
            </a:pPr>
            <a:r>
              <a:rPr sz="2800" dirty="0">
                <a:solidFill>
                  <a:srgbClr val="002F8C"/>
                </a:solidFill>
                <a:latin typeface="Arial MT"/>
                <a:cs typeface="Arial MT"/>
              </a:rPr>
              <a:t>MASSA</a:t>
            </a:r>
            <a:r>
              <a:rPr sz="2800" spc="-5" dirty="0">
                <a:solidFill>
                  <a:srgbClr val="002F8C"/>
                </a:solidFill>
                <a:latin typeface="Arial MT"/>
                <a:cs typeface="Arial MT"/>
              </a:rPr>
              <a:t>GGI</a:t>
            </a:r>
            <a:r>
              <a:rPr sz="2800" dirty="0">
                <a:solidFill>
                  <a:srgbClr val="002F8C"/>
                </a:solidFill>
                <a:latin typeface="Arial MT"/>
                <a:cs typeface="Arial MT"/>
              </a:rPr>
              <a:t>O  </a:t>
            </a:r>
            <a:r>
              <a:rPr sz="2800" spc="-5" dirty="0">
                <a:solidFill>
                  <a:srgbClr val="002F8C"/>
                </a:solidFill>
                <a:latin typeface="Arial MT"/>
                <a:cs typeface="Arial MT"/>
              </a:rPr>
              <a:t>CARDIACO</a:t>
            </a:r>
            <a:endParaRPr sz="2800">
              <a:latin typeface="Arial MT"/>
              <a:cs typeface="Arial MT"/>
            </a:endParaRPr>
          </a:p>
        </p:txBody>
      </p:sp>
      <p:grpSp>
        <p:nvGrpSpPr>
          <p:cNvPr id="7" name="object 7"/>
          <p:cNvGrpSpPr/>
          <p:nvPr/>
        </p:nvGrpSpPr>
        <p:grpSpPr>
          <a:xfrm>
            <a:off x="6015037" y="3043237"/>
            <a:ext cx="923925" cy="1152525"/>
            <a:chOff x="6015037" y="3043237"/>
            <a:chExt cx="923925" cy="1152525"/>
          </a:xfrm>
        </p:grpSpPr>
        <p:sp>
          <p:nvSpPr>
            <p:cNvPr id="8" name="object 8"/>
            <p:cNvSpPr/>
            <p:nvPr/>
          </p:nvSpPr>
          <p:spPr>
            <a:xfrm>
              <a:off x="6019800" y="3048000"/>
              <a:ext cx="914400" cy="1143000"/>
            </a:xfrm>
            <a:custGeom>
              <a:avLst/>
              <a:gdLst/>
              <a:ahLst/>
              <a:cxnLst/>
              <a:rect l="l" t="t" r="r" b="b"/>
              <a:pathLst>
                <a:path w="914400" h="1143000">
                  <a:moveTo>
                    <a:pt x="914400" y="857250"/>
                  </a:moveTo>
                  <a:lnTo>
                    <a:pt x="0" y="857250"/>
                  </a:lnTo>
                  <a:lnTo>
                    <a:pt x="457200" y="1143000"/>
                  </a:lnTo>
                  <a:lnTo>
                    <a:pt x="914400" y="857250"/>
                  </a:lnTo>
                  <a:close/>
                </a:path>
                <a:path w="914400" h="1143000">
                  <a:moveTo>
                    <a:pt x="685800" y="0"/>
                  </a:moveTo>
                  <a:lnTo>
                    <a:pt x="228600" y="0"/>
                  </a:lnTo>
                  <a:lnTo>
                    <a:pt x="228600" y="857250"/>
                  </a:lnTo>
                  <a:lnTo>
                    <a:pt x="685800" y="857250"/>
                  </a:lnTo>
                  <a:lnTo>
                    <a:pt x="685800" y="0"/>
                  </a:lnTo>
                  <a:close/>
                </a:path>
              </a:pathLst>
            </a:custGeom>
            <a:solidFill>
              <a:srgbClr val="BBE0E3"/>
            </a:solidFill>
          </p:spPr>
          <p:txBody>
            <a:bodyPr wrap="square" lIns="0" tIns="0" rIns="0" bIns="0" rtlCol="0"/>
            <a:lstStyle/>
            <a:p>
              <a:endParaRPr/>
            </a:p>
          </p:txBody>
        </p:sp>
        <p:sp>
          <p:nvSpPr>
            <p:cNvPr id="9" name="object 9"/>
            <p:cNvSpPr/>
            <p:nvPr/>
          </p:nvSpPr>
          <p:spPr>
            <a:xfrm>
              <a:off x="6019800" y="3048000"/>
              <a:ext cx="914400" cy="1143000"/>
            </a:xfrm>
            <a:custGeom>
              <a:avLst/>
              <a:gdLst/>
              <a:ahLst/>
              <a:cxnLst/>
              <a:rect l="l" t="t" r="r" b="b"/>
              <a:pathLst>
                <a:path w="914400" h="1143000">
                  <a:moveTo>
                    <a:pt x="0" y="857250"/>
                  </a:moveTo>
                  <a:lnTo>
                    <a:pt x="228600" y="857250"/>
                  </a:lnTo>
                  <a:lnTo>
                    <a:pt x="228600" y="0"/>
                  </a:lnTo>
                  <a:lnTo>
                    <a:pt x="685800" y="0"/>
                  </a:lnTo>
                  <a:lnTo>
                    <a:pt x="685800" y="857250"/>
                  </a:lnTo>
                  <a:lnTo>
                    <a:pt x="914400" y="857250"/>
                  </a:lnTo>
                  <a:lnTo>
                    <a:pt x="457200" y="1143000"/>
                  </a:lnTo>
                  <a:lnTo>
                    <a:pt x="0" y="857250"/>
                  </a:lnTo>
                  <a:close/>
                </a:path>
              </a:pathLst>
            </a:custGeom>
            <a:ln w="9525">
              <a:solidFill>
                <a:srgbClr val="000000"/>
              </a:solidFill>
            </a:ln>
          </p:spPr>
          <p:txBody>
            <a:bodyPr wrap="square" lIns="0" tIns="0" rIns="0" bIns="0" rtlCol="0"/>
            <a:lstStyle/>
            <a:p>
              <a:endParaRPr/>
            </a:p>
          </p:txBody>
        </p:sp>
      </p:grpSp>
      <p:sp>
        <p:nvSpPr>
          <p:cNvPr id="10" name="object 10"/>
          <p:cNvSpPr txBox="1"/>
          <p:nvPr/>
        </p:nvSpPr>
        <p:spPr>
          <a:xfrm>
            <a:off x="4724400" y="2057400"/>
            <a:ext cx="3505200" cy="3962400"/>
          </a:xfrm>
          <a:prstGeom prst="rect">
            <a:avLst/>
          </a:prstGeom>
          <a:ln w="9525">
            <a:solidFill>
              <a:srgbClr val="003399"/>
            </a:solidFill>
          </a:ln>
        </p:spPr>
        <p:txBody>
          <a:bodyPr vert="horz" wrap="square" lIns="0" tIns="0" rIns="0" bIns="0" rtlCol="0">
            <a:spAutoFit/>
          </a:bodyPr>
          <a:lstStyle/>
          <a:p>
            <a:pPr marL="52069" algn="ctr">
              <a:lnSpc>
                <a:spcPts val="3215"/>
              </a:lnSpc>
            </a:pPr>
            <a:r>
              <a:rPr sz="2800" spc="-5" dirty="0">
                <a:solidFill>
                  <a:srgbClr val="002F8C"/>
                </a:solidFill>
                <a:latin typeface="Arial MT"/>
                <a:cs typeface="Arial MT"/>
              </a:rPr>
              <a:t>POLSO</a:t>
            </a:r>
            <a:r>
              <a:rPr sz="2800" spc="-30" dirty="0">
                <a:solidFill>
                  <a:srgbClr val="002F8C"/>
                </a:solidFill>
                <a:latin typeface="Arial MT"/>
                <a:cs typeface="Arial MT"/>
              </a:rPr>
              <a:t> </a:t>
            </a:r>
            <a:r>
              <a:rPr sz="2800" spc="-5" dirty="0">
                <a:solidFill>
                  <a:srgbClr val="002F8C"/>
                </a:solidFill>
                <a:latin typeface="Arial MT"/>
                <a:cs typeface="Arial MT"/>
              </a:rPr>
              <a:t>PRESENTE</a:t>
            </a:r>
            <a:endParaRPr sz="2800">
              <a:latin typeface="Arial MT"/>
              <a:cs typeface="Arial MT"/>
            </a:endParaRPr>
          </a:p>
          <a:p>
            <a:pPr>
              <a:lnSpc>
                <a:spcPct val="100000"/>
              </a:lnSpc>
            </a:pPr>
            <a:endParaRPr sz="3100">
              <a:latin typeface="Arial MT"/>
              <a:cs typeface="Arial MT"/>
            </a:endParaRPr>
          </a:p>
          <a:p>
            <a:pPr>
              <a:lnSpc>
                <a:spcPct val="100000"/>
              </a:lnSpc>
            </a:pPr>
            <a:endParaRPr sz="3100">
              <a:latin typeface="Arial MT"/>
              <a:cs typeface="Arial MT"/>
            </a:endParaRPr>
          </a:p>
          <a:p>
            <a:pPr>
              <a:lnSpc>
                <a:spcPct val="100000"/>
              </a:lnSpc>
            </a:pPr>
            <a:endParaRPr sz="3100">
              <a:latin typeface="Arial MT"/>
              <a:cs typeface="Arial MT"/>
            </a:endParaRPr>
          </a:p>
          <a:p>
            <a:pPr>
              <a:lnSpc>
                <a:spcPct val="100000"/>
              </a:lnSpc>
              <a:spcBef>
                <a:spcPts val="45"/>
              </a:spcBef>
            </a:pPr>
            <a:endParaRPr sz="4000">
              <a:latin typeface="Arial MT"/>
              <a:cs typeface="Arial MT"/>
            </a:endParaRPr>
          </a:p>
          <a:p>
            <a:pPr marL="454659" marR="394970" indent="19685" algn="ctr">
              <a:lnSpc>
                <a:spcPts val="3200"/>
              </a:lnSpc>
            </a:pPr>
            <a:r>
              <a:rPr sz="2800" dirty="0">
                <a:solidFill>
                  <a:srgbClr val="002F8C"/>
                </a:solidFill>
                <a:latin typeface="Arial MT"/>
                <a:cs typeface="Arial MT"/>
              </a:rPr>
              <a:t>CONTINUA LA </a:t>
            </a:r>
            <a:r>
              <a:rPr sz="2800" spc="5" dirty="0">
                <a:solidFill>
                  <a:srgbClr val="002F8C"/>
                </a:solidFill>
                <a:latin typeface="Arial MT"/>
                <a:cs typeface="Arial MT"/>
              </a:rPr>
              <a:t> </a:t>
            </a:r>
            <a:r>
              <a:rPr sz="2800" dirty="0">
                <a:solidFill>
                  <a:srgbClr val="002F8C"/>
                </a:solidFill>
                <a:latin typeface="Arial MT"/>
                <a:cs typeface="Arial MT"/>
              </a:rPr>
              <a:t>RESP</a:t>
            </a:r>
            <a:r>
              <a:rPr sz="2800" spc="-5" dirty="0">
                <a:solidFill>
                  <a:srgbClr val="002F8C"/>
                </a:solidFill>
                <a:latin typeface="Arial MT"/>
                <a:cs typeface="Arial MT"/>
              </a:rPr>
              <a:t>I</a:t>
            </a:r>
            <a:r>
              <a:rPr sz="2800" dirty="0">
                <a:solidFill>
                  <a:srgbClr val="002F8C"/>
                </a:solidFill>
                <a:latin typeface="Arial MT"/>
                <a:cs typeface="Arial MT"/>
              </a:rPr>
              <a:t>RA</a:t>
            </a:r>
            <a:r>
              <a:rPr sz="2800" spc="-5" dirty="0">
                <a:solidFill>
                  <a:srgbClr val="002F8C"/>
                </a:solidFill>
                <a:latin typeface="Arial MT"/>
                <a:cs typeface="Arial MT"/>
              </a:rPr>
              <a:t>ZIO</a:t>
            </a:r>
            <a:r>
              <a:rPr sz="2800" dirty="0">
                <a:solidFill>
                  <a:srgbClr val="002F8C"/>
                </a:solidFill>
                <a:latin typeface="Arial MT"/>
                <a:cs typeface="Arial MT"/>
              </a:rPr>
              <a:t>NE  </a:t>
            </a:r>
            <a:r>
              <a:rPr sz="2800" spc="-10" dirty="0">
                <a:solidFill>
                  <a:srgbClr val="002F8C"/>
                </a:solidFill>
                <a:latin typeface="Arial MT"/>
                <a:cs typeface="Arial MT"/>
              </a:rPr>
              <a:t>ARTIFICIALE</a:t>
            </a:r>
            <a:endParaRPr sz="2800">
              <a:latin typeface="Arial MT"/>
              <a:cs typeface="Arial MT"/>
            </a:endParaRPr>
          </a:p>
        </p:txBody>
      </p:sp>
      <p:grpSp>
        <p:nvGrpSpPr>
          <p:cNvPr id="13" name="Gruppo 12">
            <a:extLst>
              <a:ext uri="{FF2B5EF4-FFF2-40B4-BE49-F238E27FC236}">
                <a16:creationId xmlns:a16="http://schemas.microsoft.com/office/drawing/2014/main" id="{4051A37F-11CD-E546-FCC9-F6FAE4A26CA3}"/>
              </a:ext>
            </a:extLst>
          </p:cNvPr>
          <p:cNvGrpSpPr/>
          <p:nvPr/>
        </p:nvGrpSpPr>
        <p:grpSpPr>
          <a:xfrm>
            <a:off x="5369120" y="4081495"/>
            <a:ext cx="2584800" cy="1699560"/>
            <a:chOff x="5369120" y="4081495"/>
            <a:chExt cx="2584800" cy="1699560"/>
          </a:xfrm>
        </p:grpSpPr>
        <mc:AlternateContent xmlns:mc="http://schemas.openxmlformats.org/markup-compatibility/2006" xmlns:p14="http://schemas.microsoft.com/office/powerpoint/2010/main">
          <mc:Choice Requires="p14">
            <p:contentPart p14:bwMode="auto" r:id="rId2">
              <p14:nvContentPartPr>
                <p14:cNvPr id="11" name="Input penna 10">
                  <a:extLst>
                    <a:ext uri="{FF2B5EF4-FFF2-40B4-BE49-F238E27FC236}">
                      <a16:creationId xmlns:a16="http://schemas.microsoft.com/office/drawing/2014/main" id="{D9D28F4B-90EA-BFE1-37A9-7169EE3D2665}"/>
                    </a:ext>
                  </a:extLst>
                </p14:cNvPr>
                <p14:cNvContentPartPr/>
                <p14:nvPr/>
              </p14:nvContentPartPr>
              <p14:xfrm>
                <a:off x="5369120" y="4110655"/>
                <a:ext cx="2584800" cy="1670400"/>
              </p14:xfrm>
            </p:contentPart>
          </mc:Choice>
          <mc:Fallback xmlns="">
            <p:pic>
              <p:nvPicPr>
                <p:cNvPr id="11" name="Input penna 10">
                  <a:extLst>
                    <a:ext uri="{FF2B5EF4-FFF2-40B4-BE49-F238E27FC236}">
                      <a16:creationId xmlns:a16="http://schemas.microsoft.com/office/drawing/2014/main" id="{D9D28F4B-90EA-BFE1-37A9-7169EE3D2665}"/>
                    </a:ext>
                  </a:extLst>
                </p:cNvPr>
                <p:cNvPicPr/>
                <p:nvPr/>
              </p:nvPicPr>
              <p:blipFill>
                <a:blip r:embed="rId3"/>
                <a:stretch>
                  <a:fillRect/>
                </a:stretch>
              </p:blipFill>
              <p:spPr>
                <a:xfrm>
                  <a:off x="5306120" y="4047655"/>
                  <a:ext cx="2710440" cy="17960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Input penna 11">
                  <a:extLst>
                    <a:ext uri="{FF2B5EF4-FFF2-40B4-BE49-F238E27FC236}">
                      <a16:creationId xmlns:a16="http://schemas.microsoft.com/office/drawing/2014/main" id="{2828EDAA-CD2F-421E-A1ED-9C684840E2CC}"/>
                    </a:ext>
                  </a:extLst>
                </p14:cNvPr>
                <p14:cNvContentPartPr/>
                <p14:nvPr/>
              </p14:nvContentPartPr>
              <p14:xfrm>
                <a:off x="5408360" y="4081495"/>
                <a:ext cx="2307240" cy="1608480"/>
              </p14:xfrm>
            </p:contentPart>
          </mc:Choice>
          <mc:Fallback xmlns="">
            <p:pic>
              <p:nvPicPr>
                <p:cNvPr id="12" name="Input penna 11">
                  <a:extLst>
                    <a:ext uri="{FF2B5EF4-FFF2-40B4-BE49-F238E27FC236}">
                      <a16:creationId xmlns:a16="http://schemas.microsoft.com/office/drawing/2014/main" id="{2828EDAA-CD2F-421E-A1ED-9C684840E2CC}"/>
                    </a:ext>
                  </a:extLst>
                </p:cNvPr>
                <p:cNvPicPr/>
                <p:nvPr/>
              </p:nvPicPr>
              <p:blipFill>
                <a:blip r:embed="rId5"/>
                <a:stretch>
                  <a:fillRect/>
                </a:stretch>
              </p:blipFill>
              <p:spPr>
                <a:xfrm>
                  <a:off x="5345360" y="4018495"/>
                  <a:ext cx="2432880" cy="1734120"/>
                </a:xfrm>
                <a:prstGeom prst="rect">
                  <a:avLst/>
                </a:prstGeom>
              </p:spPr>
            </p:pic>
          </mc:Fallback>
        </mc:AlternateContent>
      </p:gr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6">
            <a:extLst>
              <a:ext uri="{FF2B5EF4-FFF2-40B4-BE49-F238E27FC236}">
                <a16:creationId xmlns:a16="http://schemas.microsoft.com/office/drawing/2014/main" id="{EF69812D-7ED8-6EE5-692B-8B668DE26B47}"/>
              </a:ext>
            </a:extLst>
          </p:cNvPr>
          <p:cNvSpPr txBox="1">
            <a:spLocks noChangeArrowheads="1"/>
          </p:cNvSpPr>
          <p:nvPr/>
        </p:nvSpPr>
        <p:spPr bwMode="auto">
          <a:xfrm>
            <a:off x="3067365" y="1048405"/>
            <a:ext cx="3009270" cy="391182"/>
          </a:xfrm>
          <a:prstGeom prst="rect">
            <a:avLst/>
          </a:prstGeom>
          <a:noFill/>
          <a:ln w="28575">
            <a:solidFill>
              <a:srgbClr val="C00000"/>
            </a:solidFill>
          </a:ln>
          <a:effectLst/>
        </p:spPr>
        <p:txBody>
          <a:bodyPr wrap="square" lIns="91170" tIns="45585" rIns="91170" bIns="45585">
            <a:spAutoFit/>
          </a:bodyPr>
          <a:lstStyle>
            <a:lvl1pPr defTabSz="781050">
              <a:defRPr>
                <a:solidFill>
                  <a:schemeClr val="tx1"/>
                </a:solidFill>
                <a:latin typeface="Verdana" panose="020B0604030504040204" pitchFamily="34" charset="0"/>
              </a:defRPr>
            </a:lvl1pPr>
            <a:lvl2pPr defTabSz="781050">
              <a:defRPr>
                <a:solidFill>
                  <a:schemeClr val="tx1"/>
                </a:solidFill>
                <a:latin typeface="Verdana" panose="020B0604030504040204" pitchFamily="34" charset="0"/>
              </a:defRPr>
            </a:lvl2pPr>
            <a:lvl3pPr defTabSz="781050">
              <a:defRPr>
                <a:solidFill>
                  <a:schemeClr val="tx1"/>
                </a:solidFill>
                <a:latin typeface="Verdana" panose="020B0604030504040204" pitchFamily="34" charset="0"/>
              </a:defRPr>
            </a:lvl3pPr>
            <a:lvl4pPr defTabSz="781050">
              <a:defRPr>
                <a:solidFill>
                  <a:schemeClr val="tx1"/>
                </a:solidFill>
                <a:latin typeface="Verdana" panose="020B0604030504040204" pitchFamily="34" charset="0"/>
              </a:defRPr>
            </a:lvl4pPr>
            <a:lvl5pPr defTabSz="781050">
              <a:defRPr>
                <a:solidFill>
                  <a:schemeClr val="tx1"/>
                </a:solidFill>
                <a:latin typeface="Verdana" panose="020B0604030504040204" pitchFamily="34" charset="0"/>
              </a:defRPr>
            </a:lvl5pPr>
            <a:lvl6pPr marL="2332038" indent="-46038" defTabSz="781050" eaLnBrk="0" fontAlgn="base" hangingPunct="0">
              <a:spcBef>
                <a:spcPct val="0"/>
              </a:spcBef>
              <a:spcAft>
                <a:spcPct val="0"/>
              </a:spcAft>
              <a:defRPr>
                <a:solidFill>
                  <a:schemeClr val="tx1"/>
                </a:solidFill>
                <a:latin typeface="Verdana" panose="020B0604030504040204" pitchFamily="34" charset="0"/>
              </a:defRPr>
            </a:lvl6pPr>
            <a:lvl7pPr marL="2789238" indent="-46038" defTabSz="781050" eaLnBrk="0" fontAlgn="base" hangingPunct="0">
              <a:spcBef>
                <a:spcPct val="0"/>
              </a:spcBef>
              <a:spcAft>
                <a:spcPct val="0"/>
              </a:spcAft>
              <a:defRPr>
                <a:solidFill>
                  <a:schemeClr val="tx1"/>
                </a:solidFill>
                <a:latin typeface="Verdana" panose="020B0604030504040204" pitchFamily="34" charset="0"/>
              </a:defRPr>
            </a:lvl7pPr>
            <a:lvl8pPr marL="3246438" indent="-46038" defTabSz="781050" eaLnBrk="0" fontAlgn="base" hangingPunct="0">
              <a:spcBef>
                <a:spcPct val="0"/>
              </a:spcBef>
              <a:spcAft>
                <a:spcPct val="0"/>
              </a:spcAft>
              <a:defRPr>
                <a:solidFill>
                  <a:schemeClr val="tx1"/>
                </a:solidFill>
                <a:latin typeface="Verdana" panose="020B0604030504040204" pitchFamily="34" charset="0"/>
              </a:defRPr>
            </a:lvl8pPr>
            <a:lvl9pPr marL="3703638" indent="-46038" defTabSz="781050" eaLnBrk="0" fontAlgn="base" hangingPunct="0">
              <a:spcBef>
                <a:spcPct val="0"/>
              </a:spcBef>
              <a:spcAft>
                <a:spcPct val="0"/>
              </a:spcAft>
              <a:defRPr>
                <a:solidFill>
                  <a:schemeClr val="tx1"/>
                </a:solidFill>
                <a:latin typeface="Verdana" panose="020B0604030504040204" pitchFamily="34" charset="0"/>
              </a:defRPr>
            </a:lvl9pPr>
          </a:lstStyle>
          <a:p>
            <a:pPr algn="ctr">
              <a:spcBef>
                <a:spcPct val="50000"/>
              </a:spcBef>
            </a:pPr>
            <a:r>
              <a:rPr lang="it-IT" altLang="en-US" sz="1944" b="1" dirty="0">
                <a:latin typeface="Arial" panose="020B0604020202020204" pitchFamily="34" charset="0"/>
                <a:cs typeface="Arial" panose="020B0604020202020204" pitchFamily="34" charset="0"/>
              </a:rPr>
              <a:t>PAZIENTE A TERRA </a:t>
            </a:r>
          </a:p>
        </p:txBody>
      </p:sp>
      <p:sp>
        <p:nvSpPr>
          <p:cNvPr id="20" name="Line 38">
            <a:extLst>
              <a:ext uri="{FF2B5EF4-FFF2-40B4-BE49-F238E27FC236}">
                <a16:creationId xmlns:a16="http://schemas.microsoft.com/office/drawing/2014/main" id="{014FCC4E-79B9-D77A-44DA-9E6E98CB7991}"/>
              </a:ext>
            </a:extLst>
          </p:cNvPr>
          <p:cNvSpPr>
            <a:spLocks noChangeShapeType="1"/>
          </p:cNvSpPr>
          <p:nvPr/>
        </p:nvSpPr>
        <p:spPr bwMode="auto">
          <a:xfrm flipH="1">
            <a:off x="4571999" y="1439588"/>
            <a:ext cx="0" cy="518597"/>
          </a:xfrm>
          <a:prstGeom prst="line">
            <a:avLst/>
          </a:prstGeom>
          <a:noFill/>
          <a:ln w="57150">
            <a:solidFill>
              <a:srgbClr val="C00000"/>
            </a:solidFill>
            <a:round/>
            <a:headEnd type="oval" w="med" len="med"/>
            <a:tailEnd type="triangle" w="med" len="med"/>
          </a:ln>
          <a:extLst>
            <a:ext uri="{909E8E84-426E-40DD-AFC4-6F175D3DCCD1}">
              <a14:hiddenFill xmlns:a14="http://schemas.microsoft.com/office/drawing/2010/main">
                <a:noFill/>
              </a14:hiddenFill>
            </a:ext>
          </a:extLst>
        </p:spPr>
        <p:txBody>
          <a:bodyPr lIns="91170" tIns="45585" rIns="91170" bIns="45585"/>
          <a:lstStyle/>
          <a:p>
            <a:endParaRPr lang="it-IT"/>
          </a:p>
        </p:txBody>
      </p:sp>
      <p:sp>
        <p:nvSpPr>
          <p:cNvPr id="21" name="Text Box 6">
            <a:extLst>
              <a:ext uri="{FF2B5EF4-FFF2-40B4-BE49-F238E27FC236}">
                <a16:creationId xmlns:a16="http://schemas.microsoft.com/office/drawing/2014/main" id="{5E4DB6F7-8742-1B6F-2706-D431DEF6B67C}"/>
              </a:ext>
            </a:extLst>
          </p:cNvPr>
          <p:cNvSpPr txBox="1">
            <a:spLocks noChangeArrowheads="1"/>
          </p:cNvSpPr>
          <p:nvPr/>
        </p:nvSpPr>
        <p:spPr bwMode="auto">
          <a:xfrm>
            <a:off x="3469524" y="2985382"/>
            <a:ext cx="2291142" cy="465962"/>
          </a:xfrm>
          <a:prstGeom prst="rect">
            <a:avLst/>
          </a:prstGeom>
          <a:noFill/>
          <a:ln w="28575">
            <a:solidFill>
              <a:srgbClr val="C00000"/>
            </a:solidFill>
          </a:ln>
          <a:effectLst/>
        </p:spPr>
        <p:txBody>
          <a:bodyPr lIns="91170" tIns="45585" rIns="91170" bIns="45585">
            <a:spAutoFit/>
          </a:bodyPr>
          <a:lstStyle>
            <a:lvl1pPr defTabSz="781050">
              <a:defRPr>
                <a:solidFill>
                  <a:schemeClr val="tx1"/>
                </a:solidFill>
                <a:latin typeface="Verdana" panose="020B0604030504040204" pitchFamily="34" charset="0"/>
              </a:defRPr>
            </a:lvl1pPr>
            <a:lvl2pPr defTabSz="781050">
              <a:defRPr>
                <a:solidFill>
                  <a:schemeClr val="tx1"/>
                </a:solidFill>
                <a:latin typeface="Verdana" panose="020B0604030504040204" pitchFamily="34" charset="0"/>
              </a:defRPr>
            </a:lvl2pPr>
            <a:lvl3pPr defTabSz="781050">
              <a:defRPr>
                <a:solidFill>
                  <a:schemeClr val="tx1"/>
                </a:solidFill>
                <a:latin typeface="Verdana" panose="020B0604030504040204" pitchFamily="34" charset="0"/>
              </a:defRPr>
            </a:lvl3pPr>
            <a:lvl4pPr defTabSz="781050">
              <a:defRPr>
                <a:solidFill>
                  <a:schemeClr val="tx1"/>
                </a:solidFill>
                <a:latin typeface="Verdana" panose="020B0604030504040204" pitchFamily="34" charset="0"/>
              </a:defRPr>
            </a:lvl4pPr>
            <a:lvl5pPr defTabSz="781050">
              <a:defRPr>
                <a:solidFill>
                  <a:schemeClr val="tx1"/>
                </a:solidFill>
                <a:latin typeface="Verdana" panose="020B0604030504040204" pitchFamily="34" charset="0"/>
              </a:defRPr>
            </a:lvl5pPr>
            <a:lvl6pPr marL="2332038" indent="-46038" defTabSz="781050" eaLnBrk="0" fontAlgn="base" hangingPunct="0">
              <a:spcBef>
                <a:spcPct val="0"/>
              </a:spcBef>
              <a:spcAft>
                <a:spcPct val="0"/>
              </a:spcAft>
              <a:defRPr>
                <a:solidFill>
                  <a:schemeClr val="tx1"/>
                </a:solidFill>
                <a:latin typeface="Verdana" panose="020B0604030504040204" pitchFamily="34" charset="0"/>
              </a:defRPr>
            </a:lvl6pPr>
            <a:lvl7pPr marL="2789238" indent="-46038" defTabSz="781050" eaLnBrk="0" fontAlgn="base" hangingPunct="0">
              <a:spcBef>
                <a:spcPct val="0"/>
              </a:spcBef>
              <a:spcAft>
                <a:spcPct val="0"/>
              </a:spcAft>
              <a:defRPr>
                <a:solidFill>
                  <a:schemeClr val="tx1"/>
                </a:solidFill>
                <a:latin typeface="Verdana" panose="020B0604030504040204" pitchFamily="34" charset="0"/>
              </a:defRPr>
            </a:lvl7pPr>
            <a:lvl8pPr marL="3246438" indent="-46038" defTabSz="781050" eaLnBrk="0" fontAlgn="base" hangingPunct="0">
              <a:spcBef>
                <a:spcPct val="0"/>
              </a:spcBef>
              <a:spcAft>
                <a:spcPct val="0"/>
              </a:spcAft>
              <a:defRPr>
                <a:solidFill>
                  <a:schemeClr val="tx1"/>
                </a:solidFill>
                <a:latin typeface="Verdana" panose="020B0604030504040204" pitchFamily="34" charset="0"/>
              </a:defRPr>
            </a:lvl8pPr>
            <a:lvl9pPr marL="3703638" indent="-46038" defTabSz="781050" eaLnBrk="0" fontAlgn="base" hangingPunct="0">
              <a:spcBef>
                <a:spcPct val="0"/>
              </a:spcBef>
              <a:spcAft>
                <a:spcPct val="0"/>
              </a:spcAft>
              <a:defRPr>
                <a:solidFill>
                  <a:schemeClr val="tx1"/>
                </a:solidFill>
                <a:latin typeface="Verdana" panose="020B0604030504040204" pitchFamily="34" charset="0"/>
              </a:defRPr>
            </a:lvl9pPr>
          </a:lstStyle>
          <a:p>
            <a:pPr algn="ctr">
              <a:spcBef>
                <a:spcPct val="50000"/>
              </a:spcBef>
            </a:pPr>
            <a:r>
              <a:rPr lang="it-IT" altLang="en-US" sz="2430" b="1" dirty="0">
                <a:latin typeface="Arial" panose="020B0604020202020204" pitchFamily="34" charset="0"/>
                <a:cs typeface="Arial" panose="020B0604020202020204" pitchFamily="34" charset="0"/>
              </a:rPr>
              <a:t>Coscienza</a:t>
            </a:r>
          </a:p>
        </p:txBody>
      </p:sp>
      <p:sp>
        <p:nvSpPr>
          <p:cNvPr id="22" name="Line 38">
            <a:extLst>
              <a:ext uri="{FF2B5EF4-FFF2-40B4-BE49-F238E27FC236}">
                <a16:creationId xmlns:a16="http://schemas.microsoft.com/office/drawing/2014/main" id="{6095E313-F637-8E77-B9BE-0D21F9CE92D1}"/>
              </a:ext>
            </a:extLst>
          </p:cNvPr>
          <p:cNvSpPr>
            <a:spLocks noChangeShapeType="1"/>
          </p:cNvSpPr>
          <p:nvPr/>
        </p:nvSpPr>
        <p:spPr bwMode="auto">
          <a:xfrm flipH="1">
            <a:off x="3915266" y="3451344"/>
            <a:ext cx="699828" cy="653766"/>
          </a:xfrm>
          <a:prstGeom prst="line">
            <a:avLst/>
          </a:prstGeom>
          <a:noFill/>
          <a:ln w="57150">
            <a:solidFill>
              <a:srgbClr val="C00000"/>
            </a:solidFill>
            <a:round/>
            <a:headEnd type="oval" w="med" len="med"/>
            <a:tailEnd type="triangle" w="med" len="med"/>
          </a:ln>
          <a:extLst>
            <a:ext uri="{909E8E84-426E-40DD-AFC4-6F175D3DCCD1}">
              <a14:hiddenFill xmlns:a14="http://schemas.microsoft.com/office/drawing/2010/main">
                <a:noFill/>
              </a14:hiddenFill>
            </a:ext>
          </a:extLst>
        </p:spPr>
        <p:txBody>
          <a:bodyPr lIns="91170" tIns="45585" rIns="91170" bIns="45585"/>
          <a:lstStyle/>
          <a:p>
            <a:endParaRPr lang="it-IT"/>
          </a:p>
        </p:txBody>
      </p:sp>
      <p:sp>
        <p:nvSpPr>
          <p:cNvPr id="23" name="Line 38">
            <a:extLst>
              <a:ext uri="{FF2B5EF4-FFF2-40B4-BE49-F238E27FC236}">
                <a16:creationId xmlns:a16="http://schemas.microsoft.com/office/drawing/2014/main" id="{F14520C9-AFF8-41A0-52E6-13687D1991A8}"/>
              </a:ext>
            </a:extLst>
          </p:cNvPr>
          <p:cNvSpPr>
            <a:spLocks noChangeShapeType="1"/>
          </p:cNvSpPr>
          <p:nvPr/>
        </p:nvSpPr>
        <p:spPr bwMode="auto">
          <a:xfrm>
            <a:off x="5775337" y="4950120"/>
            <a:ext cx="629849" cy="653766"/>
          </a:xfrm>
          <a:prstGeom prst="line">
            <a:avLst/>
          </a:prstGeom>
          <a:noFill/>
          <a:ln w="57150">
            <a:solidFill>
              <a:srgbClr val="C00000"/>
            </a:solidFill>
            <a:round/>
            <a:headEnd type="oval" w="med" len="med"/>
            <a:tailEnd type="triangle" w="med" len="med"/>
          </a:ln>
          <a:extLst>
            <a:ext uri="{909E8E84-426E-40DD-AFC4-6F175D3DCCD1}">
              <a14:hiddenFill xmlns:a14="http://schemas.microsoft.com/office/drawing/2010/main">
                <a:noFill/>
              </a14:hiddenFill>
            </a:ext>
          </a:extLst>
        </p:spPr>
        <p:txBody>
          <a:bodyPr lIns="91170" tIns="45585" rIns="91170" bIns="45585"/>
          <a:lstStyle/>
          <a:p>
            <a:endParaRPr lang="it-IT"/>
          </a:p>
        </p:txBody>
      </p:sp>
      <p:sp>
        <p:nvSpPr>
          <p:cNvPr id="24" name="CasellaDiTesto 23">
            <a:extLst>
              <a:ext uri="{FF2B5EF4-FFF2-40B4-BE49-F238E27FC236}">
                <a16:creationId xmlns:a16="http://schemas.microsoft.com/office/drawing/2014/main" id="{CFE8C306-6A7E-71FD-2F92-04E2B0530ED3}"/>
              </a:ext>
            </a:extLst>
          </p:cNvPr>
          <p:cNvSpPr txBox="1"/>
          <p:nvPr/>
        </p:nvSpPr>
        <p:spPr>
          <a:xfrm>
            <a:off x="4617086" y="5402067"/>
            <a:ext cx="466794" cy="369332"/>
          </a:xfrm>
          <a:prstGeom prst="rect">
            <a:avLst/>
          </a:prstGeom>
          <a:noFill/>
        </p:spPr>
        <p:txBody>
          <a:bodyPr wrap="none" rtlCol="0">
            <a:spAutoFit/>
          </a:bodyPr>
          <a:lstStyle/>
          <a:p>
            <a:r>
              <a:rPr lang="it-IT" b="1" dirty="0">
                <a:solidFill>
                  <a:srgbClr val="00B050"/>
                </a:solidFill>
              </a:rPr>
              <a:t>SI</a:t>
            </a:r>
            <a:r>
              <a:rPr lang="it-IT" dirty="0"/>
              <a:t> </a:t>
            </a:r>
          </a:p>
        </p:txBody>
      </p:sp>
      <p:sp>
        <p:nvSpPr>
          <p:cNvPr id="25" name="CasellaDiTesto 24">
            <a:extLst>
              <a:ext uri="{FF2B5EF4-FFF2-40B4-BE49-F238E27FC236}">
                <a16:creationId xmlns:a16="http://schemas.microsoft.com/office/drawing/2014/main" id="{5BAF1273-320D-C8E8-26D9-8A9190D1D26E}"/>
              </a:ext>
            </a:extLst>
          </p:cNvPr>
          <p:cNvSpPr txBox="1"/>
          <p:nvPr/>
        </p:nvSpPr>
        <p:spPr>
          <a:xfrm>
            <a:off x="6443516" y="5366195"/>
            <a:ext cx="530915" cy="369332"/>
          </a:xfrm>
          <a:prstGeom prst="rect">
            <a:avLst/>
          </a:prstGeom>
          <a:noFill/>
        </p:spPr>
        <p:txBody>
          <a:bodyPr wrap="none" rtlCol="0">
            <a:spAutoFit/>
          </a:bodyPr>
          <a:lstStyle/>
          <a:p>
            <a:r>
              <a:rPr lang="it-IT" b="1" dirty="0">
                <a:solidFill>
                  <a:srgbClr val="FF0000"/>
                </a:solidFill>
              </a:rPr>
              <a:t>NO</a:t>
            </a:r>
          </a:p>
        </p:txBody>
      </p:sp>
      <p:sp>
        <p:nvSpPr>
          <p:cNvPr id="26" name="Text Box 6">
            <a:extLst>
              <a:ext uri="{FF2B5EF4-FFF2-40B4-BE49-F238E27FC236}">
                <a16:creationId xmlns:a16="http://schemas.microsoft.com/office/drawing/2014/main" id="{214F2304-16D3-C1A1-2D98-E802C00A2F0B}"/>
              </a:ext>
            </a:extLst>
          </p:cNvPr>
          <p:cNvSpPr txBox="1">
            <a:spLocks noChangeArrowheads="1"/>
          </p:cNvSpPr>
          <p:nvPr/>
        </p:nvSpPr>
        <p:spPr bwMode="auto">
          <a:xfrm>
            <a:off x="3242323" y="1931548"/>
            <a:ext cx="2692416" cy="466009"/>
          </a:xfrm>
          <a:prstGeom prst="rect">
            <a:avLst/>
          </a:prstGeom>
          <a:noFill/>
          <a:ln w="28575">
            <a:solidFill>
              <a:srgbClr val="C00000"/>
            </a:solidFill>
          </a:ln>
          <a:effectLst/>
        </p:spPr>
        <p:txBody>
          <a:bodyPr wrap="square" lIns="91170" tIns="45585" rIns="91170" bIns="45585">
            <a:spAutoFit/>
          </a:bodyPr>
          <a:lstStyle>
            <a:lvl1pPr defTabSz="781050">
              <a:defRPr>
                <a:solidFill>
                  <a:schemeClr val="tx1"/>
                </a:solidFill>
                <a:latin typeface="Verdana" panose="020B0604030504040204" pitchFamily="34" charset="0"/>
              </a:defRPr>
            </a:lvl1pPr>
            <a:lvl2pPr defTabSz="781050">
              <a:defRPr>
                <a:solidFill>
                  <a:schemeClr val="tx1"/>
                </a:solidFill>
                <a:latin typeface="Verdana" panose="020B0604030504040204" pitchFamily="34" charset="0"/>
              </a:defRPr>
            </a:lvl2pPr>
            <a:lvl3pPr defTabSz="781050">
              <a:defRPr>
                <a:solidFill>
                  <a:schemeClr val="tx1"/>
                </a:solidFill>
                <a:latin typeface="Verdana" panose="020B0604030504040204" pitchFamily="34" charset="0"/>
              </a:defRPr>
            </a:lvl3pPr>
            <a:lvl4pPr defTabSz="781050">
              <a:defRPr>
                <a:solidFill>
                  <a:schemeClr val="tx1"/>
                </a:solidFill>
                <a:latin typeface="Verdana" panose="020B0604030504040204" pitchFamily="34" charset="0"/>
              </a:defRPr>
            </a:lvl4pPr>
            <a:lvl5pPr defTabSz="781050">
              <a:defRPr>
                <a:solidFill>
                  <a:schemeClr val="tx1"/>
                </a:solidFill>
                <a:latin typeface="Verdana" panose="020B0604030504040204" pitchFamily="34" charset="0"/>
              </a:defRPr>
            </a:lvl5pPr>
            <a:lvl6pPr marL="2332038" indent="-46038" defTabSz="781050" eaLnBrk="0" fontAlgn="base" hangingPunct="0">
              <a:spcBef>
                <a:spcPct val="0"/>
              </a:spcBef>
              <a:spcAft>
                <a:spcPct val="0"/>
              </a:spcAft>
              <a:defRPr>
                <a:solidFill>
                  <a:schemeClr val="tx1"/>
                </a:solidFill>
                <a:latin typeface="Verdana" panose="020B0604030504040204" pitchFamily="34" charset="0"/>
              </a:defRPr>
            </a:lvl6pPr>
            <a:lvl7pPr marL="2789238" indent="-46038" defTabSz="781050" eaLnBrk="0" fontAlgn="base" hangingPunct="0">
              <a:spcBef>
                <a:spcPct val="0"/>
              </a:spcBef>
              <a:spcAft>
                <a:spcPct val="0"/>
              </a:spcAft>
              <a:defRPr>
                <a:solidFill>
                  <a:schemeClr val="tx1"/>
                </a:solidFill>
                <a:latin typeface="Verdana" panose="020B0604030504040204" pitchFamily="34" charset="0"/>
              </a:defRPr>
            </a:lvl7pPr>
            <a:lvl8pPr marL="3246438" indent="-46038" defTabSz="781050" eaLnBrk="0" fontAlgn="base" hangingPunct="0">
              <a:spcBef>
                <a:spcPct val="0"/>
              </a:spcBef>
              <a:spcAft>
                <a:spcPct val="0"/>
              </a:spcAft>
              <a:defRPr>
                <a:solidFill>
                  <a:schemeClr val="tx1"/>
                </a:solidFill>
                <a:latin typeface="Verdana" panose="020B0604030504040204" pitchFamily="34" charset="0"/>
              </a:defRPr>
            </a:lvl8pPr>
            <a:lvl9pPr marL="3703638" indent="-46038" defTabSz="781050" eaLnBrk="0" fontAlgn="base" hangingPunct="0">
              <a:spcBef>
                <a:spcPct val="0"/>
              </a:spcBef>
              <a:spcAft>
                <a:spcPct val="0"/>
              </a:spcAft>
              <a:defRPr>
                <a:solidFill>
                  <a:schemeClr val="tx1"/>
                </a:solidFill>
                <a:latin typeface="Verdana" panose="020B0604030504040204" pitchFamily="34" charset="0"/>
              </a:defRPr>
            </a:lvl9pPr>
          </a:lstStyle>
          <a:p>
            <a:pPr algn="ctr">
              <a:spcBef>
                <a:spcPct val="50000"/>
              </a:spcBef>
            </a:pPr>
            <a:r>
              <a:rPr lang="it-IT" altLang="en-US" sz="2430" b="1" dirty="0">
                <a:latin typeface="Arial" panose="020B0604020202020204" pitchFamily="34" charset="0"/>
                <a:cs typeface="Arial" panose="020B0604020202020204" pitchFamily="34" charset="0"/>
              </a:rPr>
              <a:t>Chiedi aiuto/112</a:t>
            </a:r>
          </a:p>
        </p:txBody>
      </p:sp>
      <p:sp>
        <p:nvSpPr>
          <p:cNvPr id="27" name="Line 38">
            <a:extLst>
              <a:ext uri="{FF2B5EF4-FFF2-40B4-BE49-F238E27FC236}">
                <a16:creationId xmlns:a16="http://schemas.microsoft.com/office/drawing/2014/main" id="{A6439582-DCD6-FF79-AEC5-DEC41B96D024}"/>
              </a:ext>
            </a:extLst>
          </p:cNvPr>
          <p:cNvSpPr>
            <a:spLocks noChangeShapeType="1"/>
          </p:cNvSpPr>
          <p:nvPr/>
        </p:nvSpPr>
        <p:spPr bwMode="auto">
          <a:xfrm>
            <a:off x="4555468" y="2444692"/>
            <a:ext cx="16531" cy="606815"/>
          </a:xfrm>
          <a:prstGeom prst="line">
            <a:avLst/>
          </a:prstGeom>
          <a:noFill/>
          <a:ln w="57150">
            <a:solidFill>
              <a:srgbClr val="C00000"/>
            </a:solidFill>
            <a:round/>
            <a:headEnd type="oval" w="med" len="med"/>
            <a:tailEnd type="triangle" w="med" len="med"/>
          </a:ln>
          <a:extLst>
            <a:ext uri="{909E8E84-426E-40DD-AFC4-6F175D3DCCD1}">
              <a14:hiddenFill xmlns:a14="http://schemas.microsoft.com/office/drawing/2010/main">
                <a:noFill/>
              </a14:hiddenFill>
            </a:ext>
          </a:extLst>
        </p:spPr>
        <p:txBody>
          <a:bodyPr lIns="91170" tIns="45585" rIns="91170" bIns="45585"/>
          <a:lstStyle/>
          <a:p>
            <a:endParaRPr lang="it-IT"/>
          </a:p>
        </p:txBody>
      </p:sp>
      <p:sp>
        <p:nvSpPr>
          <p:cNvPr id="28" name="Text Box 6">
            <a:extLst>
              <a:ext uri="{FF2B5EF4-FFF2-40B4-BE49-F238E27FC236}">
                <a16:creationId xmlns:a16="http://schemas.microsoft.com/office/drawing/2014/main" id="{3D2224D2-D774-1B0B-8083-2F5CFC3B4B15}"/>
              </a:ext>
            </a:extLst>
          </p:cNvPr>
          <p:cNvSpPr txBox="1">
            <a:spLocks noChangeArrowheads="1"/>
          </p:cNvSpPr>
          <p:nvPr/>
        </p:nvSpPr>
        <p:spPr bwMode="auto">
          <a:xfrm>
            <a:off x="4803063" y="4475233"/>
            <a:ext cx="2291142" cy="465962"/>
          </a:xfrm>
          <a:prstGeom prst="rect">
            <a:avLst/>
          </a:prstGeom>
          <a:noFill/>
          <a:ln w="28575">
            <a:solidFill>
              <a:srgbClr val="C00000"/>
            </a:solidFill>
          </a:ln>
          <a:effectLst/>
        </p:spPr>
        <p:txBody>
          <a:bodyPr lIns="91170" tIns="45585" rIns="91170" bIns="45585">
            <a:spAutoFit/>
          </a:bodyPr>
          <a:lstStyle>
            <a:lvl1pPr defTabSz="781050">
              <a:defRPr>
                <a:solidFill>
                  <a:schemeClr val="tx1"/>
                </a:solidFill>
                <a:latin typeface="Verdana" panose="020B0604030504040204" pitchFamily="34" charset="0"/>
              </a:defRPr>
            </a:lvl1pPr>
            <a:lvl2pPr defTabSz="781050">
              <a:defRPr>
                <a:solidFill>
                  <a:schemeClr val="tx1"/>
                </a:solidFill>
                <a:latin typeface="Verdana" panose="020B0604030504040204" pitchFamily="34" charset="0"/>
              </a:defRPr>
            </a:lvl2pPr>
            <a:lvl3pPr defTabSz="781050">
              <a:defRPr>
                <a:solidFill>
                  <a:schemeClr val="tx1"/>
                </a:solidFill>
                <a:latin typeface="Verdana" panose="020B0604030504040204" pitchFamily="34" charset="0"/>
              </a:defRPr>
            </a:lvl3pPr>
            <a:lvl4pPr defTabSz="781050">
              <a:defRPr>
                <a:solidFill>
                  <a:schemeClr val="tx1"/>
                </a:solidFill>
                <a:latin typeface="Verdana" panose="020B0604030504040204" pitchFamily="34" charset="0"/>
              </a:defRPr>
            </a:lvl4pPr>
            <a:lvl5pPr defTabSz="781050">
              <a:defRPr>
                <a:solidFill>
                  <a:schemeClr val="tx1"/>
                </a:solidFill>
                <a:latin typeface="Verdana" panose="020B0604030504040204" pitchFamily="34" charset="0"/>
              </a:defRPr>
            </a:lvl5pPr>
            <a:lvl6pPr marL="2332038" indent="-46038" defTabSz="781050" eaLnBrk="0" fontAlgn="base" hangingPunct="0">
              <a:spcBef>
                <a:spcPct val="0"/>
              </a:spcBef>
              <a:spcAft>
                <a:spcPct val="0"/>
              </a:spcAft>
              <a:defRPr>
                <a:solidFill>
                  <a:schemeClr val="tx1"/>
                </a:solidFill>
                <a:latin typeface="Verdana" panose="020B0604030504040204" pitchFamily="34" charset="0"/>
              </a:defRPr>
            </a:lvl6pPr>
            <a:lvl7pPr marL="2789238" indent="-46038" defTabSz="781050" eaLnBrk="0" fontAlgn="base" hangingPunct="0">
              <a:spcBef>
                <a:spcPct val="0"/>
              </a:spcBef>
              <a:spcAft>
                <a:spcPct val="0"/>
              </a:spcAft>
              <a:defRPr>
                <a:solidFill>
                  <a:schemeClr val="tx1"/>
                </a:solidFill>
                <a:latin typeface="Verdana" panose="020B0604030504040204" pitchFamily="34" charset="0"/>
              </a:defRPr>
            </a:lvl7pPr>
            <a:lvl8pPr marL="3246438" indent="-46038" defTabSz="781050" eaLnBrk="0" fontAlgn="base" hangingPunct="0">
              <a:spcBef>
                <a:spcPct val="0"/>
              </a:spcBef>
              <a:spcAft>
                <a:spcPct val="0"/>
              </a:spcAft>
              <a:defRPr>
                <a:solidFill>
                  <a:schemeClr val="tx1"/>
                </a:solidFill>
                <a:latin typeface="Verdana" panose="020B0604030504040204" pitchFamily="34" charset="0"/>
              </a:defRPr>
            </a:lvl8pPr>
            <a:lvl9pPr marL="3703638" indent="-46038" defTabSz="781050" eaLnBrk="0" fontAlgn="base" hangingPunct="0">
              <a:spcBef>
                <a:spcPct val="0"/>
              </a:spcBef>
              <a:spcAft>
                <a:spcPct val="0"/>
              </a:spcAft>
              <a:defRPr>
                <a:solidFill>
                  <a:schemeClr val="tx1"/>
                </a:solidFill>
                <a:latin typeface="Verdana" panose="020B0604030504040204" pitchFamily="34" charset="0"/>
              </a:defRPr>
            </a:lvl9pPr>
          </a:lstStyle>
          <a:p>
            <a:pPr algn="ctr">
              <a:spcBef>
                <a:spcPct val="50000"/>
              </a:spcBef>
            </a:pPr>
            <a:r>
              <a:rPr lang="it-IT" altLang="en-US" sz="2430" b="1" dirty="0">
                <a:latin typeface="Arial" panose="020B0604020202020204" pitchFamily="34" charset="0"/>
                <a:cs typeface="Arial" panose="020B0604020202020204" pitchFamily="34" charset="0"/>
              </a:rPr>
              <a:t>Respirazione</a:t>
            </a:r>
          </a:p>
        </p:txBody>
      </p:sp>
      <p:sp>
        <p:nvSpPr>
          <p:cNvPr id="29" name="Line 38">
            <a:extLst>
              <a:ext uri="{FF2B5EF4-FFF2-40B4-BE49-F238E27FC236}">
                <a16:creationId xmlns:a16="http://schemas.microsoft.com/office/drawing/2014/main" id="{D5B0887A-2B1B-FAE6-6455-64A2BC85590C}"/>
              </a:ext>
            </a:extLst>
          </p:cNvPr>
          <p:cNvSpPr>
            <a:spLocks noChangeShapeType="1"/>
          </p:cNvSpPr>
          <p:nvPr/>
        </p:nvSpPr>
        <p:spPr bwMode="auto">
          <a:xfrm flipH="1">
            <a:off x="5075509" y="4956470"/>
            <a:ext cx="699828" cy="653766"/>
          </a:xfrm>
          <a:prstGeom prst="line">
            <a:avLst/>
          </a:prstGeom>
          <a:noFill/>
          <a:ln w="57150">
            <a:solidFill>
              <a:srgbClr val="C00000"/>
            </a:solidFill>
            <a:round/>
            <a:headEnd type="oval" w="med" len="med"/>
            <a:tailEnd type="triangle" w="med" len="med"/>
          </a:ln>
          <a:extLst>
            <a:ext uri="{909E8E84-426E-40DD-AFC4-6F175D3DCCD1}">
              <a14:hiddenFill xmlns:a14="http://schemas.microsoft.com/office/drawing/2010/main">
                <a:noFill/>
              </a14:hiddenFill>
            </a:ext>
          </a:extLst>
        </p:spPr>
        <p:txBody>
          <a:bodyPr lIns="91170" tIns="45585" rIns="91170" bIns="45585"/>
          <a:lstStyle/>
          <a:p>
            <a:endParaRPr lang="it-IT"/>
          </a:p>
        </p:txBody>
      </p:sp>
      <p:sp>
        <p:nvSpPr>
          <p:cNvPr id="30" name="Line 38">
            <a:extLst>
              <a:ext uri="{FF2B5EF4-FFF2-40B4-BE49-F238E27FC236}">
                <a16:creationId xmlns:a16="http://schemas.microsoft.com/office/drawing/2014/main" id="{8C50D791-C892-8E50-4407-207285EC27FC}"/>
              </a:ext>
            </a:extLst>
          </p:cNvPr>
          <p:cNvSpPr>
            <a:spLocks noChangeShapeType="1"/>
          </p:cNvSpPr>
          <p:nvPr/>
        </p:nvSpPr>
        <p:spPr bwMode="auto">
          <a:xfrm>
            <a:off x="4644166" y="3460053"/>
            <a:ext cx="629849" cy="653766"/>
          </a:xfrm>
          <a:prstGeom prst="line">
            <a:avLst/>
          </a:prstGeom>
          <a:noFill/>
          <a:ln w="57150">
            <a:solidFill>
              <a:srgbClr val="C00000"/>
            </a:solidFill>
            <a:round/>
            <a:headEnd type="oval" w="med" len="med"/>
            <a:tailEnd type="triangle" w="med" len="med"/>
          </a:ln>
          <a:extLst>
            <a:ext uri="{909E8E84-426E-40DD-AFC4-6F175D3DCCD1}">
              <a14:hiddenFill xmlns:a14="http://schemas.microsoft.com/office/drawing/2010/main">
                <a:noFill/>
              </a14:hiddenFill>
            </a:ext>
          </a:extLst>
        </p:spPr>
        <p:txBody>
          <a:bodyPr lIns="91170" tIns="45585" rIns="91170" bIns="45585"/>
          <a:lstStyle/>
          <a:p>
            <a:endParaRPr lang="it-IT"/>
          </a:p>
        </p:txBody>
      </p:sp>
      <p:sp>
        <p:nvSpPr>
          <p:cNvPr id="31" name="CasellaDiTesto 30">
            <a:extLst>
              <a:ext uri="{FF2B5EF4-FFF2-40B4-BE49-F238E27FC236}">
                <a16:creationId xmlns:a16="http://schemas.microsoft.com/office/drawing/2014/main" id="{5764859A-E347-DDD6-04DC-A18705462214}"/>
              </a:ext>
            </a:extLst>
          </p:cNvPr>
          <p:cNvSpPr txBox="1"/>
          <p:nvPr/>
        </p:nvSpPr>
        <p:spPr>
          <a:xfrm>
            <a:off x="5203946" y="4089079"/>
            <a:ext cx="530915" cy="369332"/>
          </a:xfrm>
          <a:prstGeom prst="rect">
            <a:avLst/>
          </a:prstGeom>
          <a:noFill/>
        </p:spPr>
        <p:txBody>
          <a:bodyPr wrap="none" rtlCol="0">
            <a:spAutoFit/>
          </a:bodyPr>
          <a:lstStyle/>
          <a:p>
            <a:r>
              <a:rPr lang="it-IT" b="1" dirty="0">
                <a:solidFill>
                  <a:srgbClr val="FF0000"/>
                </a:solidFill>
              </a:rPr>
              <a:t>NO</a:t>
            </a:r>
          </a:p>
        </p:txBody>
      </p:sp>
      <p:sp>
        <p:nvSpPr>
          <p:cNvPr id="32" name="CasellaDiTesto 31">
            <a:extLst>
              <a:ext uri="{FF2B5EF4-FFF2-40B4-BE49-F238E27FC236}">
                <a16:creationId xmlns:a16="http://schemas.microsoft.com/office/drawing/2014/main" id="{54B58506-4D9D-EADA-6EBB-7ADC7EEF4428}"/>
              </a:ext>
            </a:extLst>
          </p:cNvPr>
          <p:cNvSpPr txBox="1"/>
          <p:nvPr/>
        </p:nvSpPr>
        <p:spPr>
          <a:xfrm>
            <a:off x="3494678" y="4113819"/>
            <a:ext cx="466794" cy="369332"/>
          </a:xfrm>
          <a:prstGeom prst="rect">
            <a:avLst/>
          </a:prstGeom>
          <a:noFill/>
        </p:spPr>
        <p:txBody>
          <a:bodyPr wrap="none" rtlCol="0">
            <a:spAutoFit/>
          </a:bodyPr>
          <a:lstStyle/>
          <a:p>
            <a:r>
              <a:rPr lang="it-IT" b="1" dirty="0">
                <a:solidFill>
                  <a:srgbClr val="00B050"/>
                </a:solidFill>
              </a:rPr>
              <a:t>SI</a:t>
            </a:r>
            <a:r>
              <a:rPr lang="it-IT" dirty="0"/>
              <a:t> </a:t>
            </a:r>
          </a:p>
        </p:txBody>
      </p:sp>
      <p:sp>
        <p:nvSpPr>
          <p:cNvPr id="33" name="Text Box 6">
            <a:extLst>
              <a:ext uri="{FF2B5EF4-FFF2-40B4-BE49-F238E27FC236}">
                <a16:creationId xmlns:a16="http://schemas.microsoft.com/office/drawing/2014/main" id="{3FAAD892-7084-28DC-C024-5E0673622E47}"/>
              </a:ext>
            </a:extLst>
          </p:cNvPr>
          <p:cNvSpPr txBox="1">
            <a:spLocks noChangeArrowheads="1"/>
          </p:cNvSpPr>
          <p:nvPr/>
        </p:nvSpPr>
        <p:spPr bwMode="auto">
          <a:xfrm>
            <a:off x="6090262" y="5733773"/>
            <a:ext cx="2291142" cy="465962"/>
          </a:xfrm>
          <a:prstGeom prst="rect">
            <a:avLst/>
          </a:prstGeom>
          <a:noFill/>
          <a:ln w="28575">
            <a:solidFill>
              <a:srgbClr val="C00000"/>
            </a:solidFill>
          </a:ln>
          <a:effectLst/>
        </p:spPr>
        <p:txBody>
          <a:bodyPr lIns="91170" tIns="45585" rIns="91170" bIns="45585">
            <a:spAutoFit/>
          </a:bodyPr>
          <a:lstStyle>
            <a:lvl1pPr defTabSz="781050">
              <a:defRPr>
                <a:solidFill>
                  <a:schemeClr val="tx1"/>
                </a:solidFill>
                <a:latin typeface="Verdana" panose="020B0604030504040204" pitchFamily="34" charset="0"/>
              </a:defRPr>
            </a:lvl1pPr>
            <a:lvl2pPr defTabSz="781050">
              <a:defRPr>
                <a:solidFill>
                  <a:schemeClr val="tx1"/>
                </a:solidFill>
                <a:latin typeface="Verdana" panose="020B0604030504040204" pitchFamily="34" charset="0"/>
              </a:defRPr>
            </a:lvl2pPr>
            <a:lvl3pPr defTabSz="781050">
              <a:defRPr>
                <a:solidFill>
                  <a:schemeClr val="tx1"/>
                </a:solidFill>
                <a:latin typeface="Verdana" panose="020B0604030504040204" pitchFamily="34" charset="0"/>
              </a:defRPr>
            </a:lvl3pPr>
            <a:lvl4pPr defTabSz="781050">
              <a:defRPr>
                <a:solidFill>
                  <a:schemeClr val="tx1"/>
                </a:solidFill>
                <a:latin typeface="Verdana" panose="020B0604030504040204" pitchFamily="34" charset="0"/>
              </a:defRPr>
            </a:lvl4pPr>
            <a:lvl5pPr defTabSz="781050">
              <a:defRPr>
                <a:solidFill>
                  <a:schemeClr val="tx1"/>
                </a:solidFill>
                <a:latin typeface="Verdana" panose="020B0604030504040204" pitchFamily="34" charset="0"/>
              </a:defRPr>
            </a:lvl5pPr>
            <a:lvl6pPr marL="2332038" indent="-46038" defTabSz="781050" eaLnBrk="0" fontAlgn="base" hangingPunct="0">
              <a:spcBef>
                <a:spcPct val="0"/>
              </a:spcBef>
              <a:spcAft>
                <a:spcPct val="0"/>
              </a:spcAft>
              <a:defRPr>
                <a:solidFill>
                  <a:schemeClr val="tx1"/>
                </a:solidFill>
                <a:latin typeface="Verdana" panose="020B0604030504040204" pitchFamily="34" charset="0"/>
              </a:defRPr>
            </a:lvl6pPr>
            <a:lvl7pPr marL="2789238" indent="-46038" defTabSz="781050" eaLnBrk="0" fontAlgn="base" hangingPunct="0">
              <a:spcBef>
                <a:spcPct val="0"/>
              </a:spcBef>
              <a:spcAft>
                <a:spcPct val="0"/>
              </a:spcAft>
              <a:defRPr>
                <a:solidFill>
                  <a:schemeClr val="tx1"/>
                </a:solidFill>
                <a:latin typeface="Verdana" panose="020B0604030504040204" pitchFamily="34" charset="0"/>
              </a:defRPr>
            </a:lvl7pPr>
            <a:lvl8pPr marL="3246438" indent="-46038" defTabSz="781050" eaLnBrk="0" fontAlgn="base" hangingPunct="0">
              <a:spcBef>
                <a:spcPct val="0"/>
              </a:spcBef>
              <a:spcAft>
                <a:spcPct val="0"/>
              </a:spcAft>
              <a:defRPr>
                <a:solidFill>
                  <a:schemeClr val="tx1"/>
                </a:solidFill>
                <a:latin typeface="Verdana" panose="020B0604030504040204" pitchFamily="34" charset="0"/>
              </a:defRPr>
            </a:lvl8pPr>
            <a:lvl9pPr marL="3703638" indent="-46038" defTabSz="781050" eaLnBrk="0" fontAlgn="base" hangingPunct="0">
              <a:spcBef>
                <a:spcPct val="0"/>
              </a:spcBef>
              <a:spcAft>
                <a:spcPct val="0"/>
              </a:spcAft>
              <a:defRPr>
                <a:solidFill>
                  <a:schemeClr val="tx1"/>
                </a:solidFill>
                <a:latin typeface="Verdana" panose="020B0604030504040204" pitchFamily="34" charset="0"/>
              </a:defRPr>
            </a:lvl9pPr>
          </a:lstStyle>
          <a:p>
            <a:pPr algn="ctr">
              <a:spcBef>
                <a:spcPct val="50000"/>
              </a:spcBef>
            </a:pPr>
            <a:r>
              <a:rPr lang="it-IT" altLang="en-US" sz="2430" b="1" dirty="0">
                <a:latin typeface="Arial" panose="020B0604020202020204" pitchFamily="34" charset="0"/>
                <a:cs typeface="Arial" panose="020B0604020202020204" pitchFamily="34" charset="0"/>
              </a:rPr>
              <a:t>RCP </a:t>
            </a:r>
          </a:p>
        </p:txBody>
      </p:sp>
      <p:sp>
        <p:nvSpPr>
          <p:cNvPr id="34" name="Text Box 6">
            <a:extLst>
              <a:ext uri="{FF2B5EF4-FFF2-40B4-BE49-F238E27FC236}">
                <a16:creationId xmlns:a16="http://schemas.microsoft.com/office/drawing/2014/main" id="{B3F6F61C-2C3B-ADDA-E770-C025E5AB2EAB}"/>
              </a:ext>
            </a:extLst>
          </p:cNvPr>
          <p:cNvSpPr txBox="1">
            <a:spLocks noChangeArrowheads="1"/>
          </p:cNvSpPr>
          <p:nvPr/>
        </p:nvSpPr>
        <p:spPr bwMode="auto">
          <a:xfrm>
            <a:off x="3242323" y="5740649"/>
            <a:ext cx="2291142" cy="465962"/>
          </a:xfrm>
          <a:prstGeom prst="rect">
            <a:avLst/>
          </a:prstGeom>
          <a:noFill/>
          <a:ln w="28575">
            <a:solidFill>
              <a:srgbClr val="C00000"/>
            </a:solidFill>
          </a:ln>
          <a:effectLst/>
        </p:spPr>
        <p:txBody>
          <a:bodyPr lIns="91170" tIns="45585" rIns="91170" bIns="45585">
            <a:spAutoFit/>
          </a:bodyPr>
          <a:lstStyle>
            <a:lvl1pPr defTabSz="781050">
              <a:defRPr>
                <a:solidFill>
                  <a:schemeClr val="tx1"/>
                </a:solidFill>
                <a:latin typeface="Verdana" panose="020B0604030504040204" pitchFamily="34" charset="0"/>
              </a:defRPr>
            </a:lvl1pPr>
            <a:lvl2pPr defTabSz="781050">
              <a:defRPr>
                <a:solidFill>
                  <a:schemeClr val="tx1"/>
                </a:solidFill>
                <a:latin typeface="Verdana" panose="020B0604030504040204" pitchFamily="34" charset="0"/>
              </a:defRPr>
            </a:lvl2pPr>
            <a:lvl3pPr defTabSz="781050">
              <a:defRPr>
                <a:solidFill>
                  <a:schemeClr val="tx1"/>
                </a:solidFill>
                <a:latin typeface="Verdana" panose="020B0604030504040204" pitchFamily="34" charset="0"/>
              </a:defRPr>
            </a:lvl3pPr>
            <a:lvl4pPr defTabSz="781050">
              <a:defRPr>
                <a:solidFill>
                  <a:schemeClr val="tx1"/>
                </a:solidFill>
                <a:latin typeface="Verdana" panose="020B0604030504040204" pitchFamily="34" charset="0"/>
              </a:defRPr>
            </a:lvl4pPr>
            <a:lvl5pPr defTabSz="781050">
              <a:defRPr>
                <a:solidFill>
                  <a:schemeClr val="tx1"/>
                </a:solidFill>
                <a:latin typeface="Verdana" panose="020B0604030504040204" pitchFamily="34" charset="0"/>
              </a:defRPr>
            </a:lvl5pPr>
            <a:lvl6pPr marL="2332038" indent="-46038" defTabSz="781050" eaLnBrk="0" fontAlgn="base" hangingPunct="0">
              <a:spcBef>
                <a:spcPct val="0"/>
              </a:spcBef>
              <a:spcAft>
                <a:spcPct val="0"/>
              </a:spcAft>
              <a:defRPr>
                <a:solidFill>
                  <a:schemeClr val="tx1"/>
                </a:solidFill>
                <a:latin typeface="Verdana" panose="020B0604030504040204" pitchFamily="34" charset="0"/>
              </a:defRPr>
            </a:lvl6pPr>
            <a:lvl7pPr marL="2789238" indent="-46038" defTabSz="781050" eaLnBrk="0" fontAlgn="base" hangingPunct="0">
              <a:spcBef>
                <a:spcPct val="0"/>
              </a:spcBef>
              <a:spcAft>
                <a:spcPct val="0"/>
              </a:spcAft>
              <a:defRPr>
                <a:solidFill>
                  <a:schemeClr val="tx1"/>
                </a:solidFill>
                <a:latin typeface="Verdana" panose="020B0604030504040204" pitchFamily="34" charset="0"/>
              </a:defRPr>
            </a:lvl7pPr>
            <a:lvl8pPr marL="3246438" indent="-46038" defTabSz="781050" eaLnBrk="0" fontAlgn="base" hangingPunct="0">
              <a:spcBef>
                <a:spcPct val="0"/>
              </a:spcBef>
              <a:spcAft>
                <a:spcPct val="0"/>
              </a:spcAft>
              <a:defRPr>
                <a:solidFill>
                  <a:schemeClr val="tx1"/>
                </a:solidFill>
                <a:latin typeface="Verdana" panose="020B0604030504040204" pitchFamily="34" charset="0"/>
              </a:defRPr>
            </a:lvl8pPr>
            <a:lvl9pPr marL="3703638" indent="-46038" defTabSz="781050" eaLnBrk="0" fontAlgn="base" hangingPunct="0">
              <a:spcBef>
                <a:spcPct val="0"/>
              </a:spcBef>
              <a:spcAft>
                <a:spcPct val="0"/>
              </a:spcAft>
              <a:defRPr>
                <a:solidFill>
                  <a:schemeClr val="tx1"/>
                </a:solidFill>
                <a:latin typeface="Verdana" panose="020B0604030504040204" pitchFamily="34" charset="0"/>
              </a:defRPr>
            </a:lvl9pPr>
          </a:lstStyle>
          <a:p>
            <a:pPr algn="ctr">
              <a:spcBef>
                <a:spcPct val="50000"/>
              </a:spcBef>
            </a:pPr>
            <a:r>
              <a:rPr lang="it-IT" altLang="en-US" sz="2430" b="1" dirty="0">
                <a:latin typeface="Arial" panose="020B0604020202020204" pitchFamily="34" charset="0"/>
                <a:cs typeface="Arial" panose="020B0604020202020204" pitchFamily="34" charset="0"/>
              </a:rPr>
              <a:t>PLS </a:t>
            </a:r>
          </a:p>
        </p:txBody>
      </p:sp>
      <p:pic>
        <p:nvPicPr>
          <p:cNvPr id="35" name="Picture 12" descr="scoperta arresto laici">
            <a:extLst>
              <a:ext uri="{FF2B5EF4-FFF2-40B4-BE49-F238E27FC236}">
                <a16:creationId xmlns:a16="http://schemas.microsoft.com/office/drawing/2014/main" id="{D4B1A45C-CF81-9DFA-0566-3D14EE412C0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11343" y="1048405"/>
            <a:ext cx="1333151" cy="1500038"/>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pic>
        <p:nvPicPr>
          <p:cNvPr id="36" name="Picture 16" descr="Coscienza laici">
            <a:extLst>
              <a:ext uri="{FF2B5EF4-FFF2-40B4-BE49-F238E27FC236}">
                <a16:creationId xmlns:a16="http://schemas.microsoft.com/office/drawing/2014/main" id="{ABCE59AE-C04C-1FBB-D0EA-ACFE62A701B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0261" y="2659009"/>
            <a:ext cx="1576706" cy="1584669"/>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37" name="Text Box 6">
            <a:extLst>
              <a:ext uri="{FF2B5EF4-FFF2-40B4-BE49-F238E27FC236}">
                <a16:creationId xmlns:a16="http://schemas.microsoft.com/office/drawing/2014/main" id="{30CBC573-8DEC-ADAF-4006-5D74A62EF60A}"/>
              </a:ext>
            </a:extLst>
          </p:cNvPr>
          <p:cNvSpPr txBox="1">
            <a:spLocks noChangeArrowheads="1"/>
          </p:cNvSpPr>
          <p:nvPr/>
        </p:nvSpPr>
        <p:spPr bwMode="auto">
          <a:xfrm>
            <a:off x="1427313" y="4453881"/>
            <a:ext cx="2291142" cy="465962"/>
          </a:xfrm>
          <a:prstGeom prst="rect">
            <a:avLst/>
          </a:prstGeom>
          <a:noFill/>
          <a:ln w="28575">
            <a:solidFill>
              <a:srgbClr val="C00000"/>
            </a:solidFill>
          </a:ln>
          <a:effectLst/>
        </p:spPr>
        <p:txBody>
          <a:bodyPr lIns="91170" tIns="45585" rIns="91170" bIns="45585">
            <a:spAutoFit/>
          </a:bodyPr>
          <a:lstStyle>
            <a:lvl1pPr defTabSz="781050">
              <a:defRPr>
                <a:solidFill>
                  <a:schemeClr val="tx1"/>
                </a:solidFill>
                <a:latin typeface="Verdana" panose="020B0604030504040204" pitchFamily="34" charset="0"/>
              </a:defRPr>
            </a:lvl1pPr>
            <a:lvl2pPr defTabSz="781050">
              <a:defRPr>
                <a:solidFill>
                  <a:schemeClr val="tx1"/>
                </a:solidFill>
                <a:latin typeface="Verdana" panose="020B0604030504040204" pitchFamily="34" charset="0"/>
              </a:defRPr>
            </a:lvl2pPr>
            <a:lvl3pPr defTabSz="781050">
              <a:defRPr>
                <a:solidFill>
                  <a:schemeClr val="tx1"/>
                </a:solidFill>
                <a:latin typeface="Verdana" panose="020B0604030504040204" pitchFamily="34" charset="0"/>
              </a:defRPr>
            </a:lvl3pPr>
            <a:lvl4pPr defTabSz="781050">
              <a:defRPr>
                <a:solidFill>
                  <a:schemeClr val="tx1"/>
                </a:solidFill>
                <a:latin typeface="Verdana" panose="020B0604030504040204" pitchFamily="34" charset="0"/>
              </a:defRPr>
            </a:lvl4pPr>
            <a:lvl5pPr defTabSz="781050">
              <a:defRPr>
                <a:solidFill>
                  <a:schemeClr val="tx1"/>
                </a:solidFill>
                <a:latin typeface="Verdana" panose="020B0604030504040204" pitchFamily="34" charset="0"/>
              </a:defRPr>
            </a:lvl5pPr>
            <a:lvl6pPr marL="2332038" indent="-46038" defTabSz="781050" eaLnBrk="0" fontAlgn="base" hangingPunct="0">
              <a:spcBef>
                <a:spcPct val="0"/>
              </a:spcBef>
              <a:spcAft>
                <a:spcPct val="0"/>
              </a:spcAft>
              <a:defRPr>
                <a:solidFill>
                  <a:schemeClr val="tx1"/>
                </a:solidFill>
                <a:latin typeface="Verdana" panose="020B0604030504040204" pitchFamily="34" charset="0"/>
              </a:defRPr>
            </a:lvl6pPr>
            <a:lvl7pPr marL="2789238" indent="-46038" defTabSz="781050" eaLnBrk="0" fontAlgn="base" hangingPunct="0">
              <a:spcBef>
                <a:spcPct val="0"/>
              </a:spcBef>
              <a:spcAft>
                <a:spcPct val="0"/>
              </a:spcAft>
              <a:defRPr>
                <a:solidFill>
                  <a:schemeClr val="tx1"/>
                </a:solidFill>
                <a:latin typeface="Verdana" panose="020B0604030504040204" pitchFamily="34" charset="0"/>
              </a:defRPr>
            </a:lvl7pPr>
            <a:lvl8pPr marL="3246438" indent="-46038" defTabSz="781050" eaLnBrk="0" fontAlgn="base" hangingPunct="0">
              <a:spcBef>
                <a:spcPct val="0"/>
              </a:spcBef>
              <a:spcAft>
                <a:spcPct val="0"/>
              </a:spcAft>
              <a:defRPr>
                <a:solidFill>
                  <a:schemeClr val="tx1"/>
                </a:solidFill>
                <a:latin typeface="Verdana" panose="020B0604030504040204" pitchFamily="34" charset="0"/>
              </a:defRPr>
            </a:lvl8pPr>
            <a:lvl9pPr marL="3703638" indent="-46038" defTabSz="781050" eaLnBrk="0" fontAlgn="base" hangingPunct="0">
              <a:spcBef>
                <a:spcPct val="0"/>
              </a:spcBef>
              <a:spcAft>
                <a:spcPct val="0"/>
              </a:spcAft>
              <a:defRPr>
                <a:solidFill>
                  <a:schemeClr val="tx1"/>
                </a:solidFill>
                <a:latin typeface="Verdana" panose="020B0604030504040204" pitchFamily="34" charset="0"/>
              </a:defRPr>
            </a:lvl9pPr>
          </a:lstStyle>
          <a:p>
            <a:pPr algn="ctr">
              <a:spcBef>
                <a:spcPct val="50000"/>
              </a:spcBef>
            </a:pPr>
            <a:r>
              <a:rPr lang="it-IT" altLang="en-US" sz="2430" b="1" dirty="0">
                <a:latin typeface="Arial" panose="020B0604020202020204" pitchFamily="34" charset="0"/>
                <a:cs typeface="Arial" panose="020B0604020202020204" pitchFamily="34" charset="0"/>
              </a:rPr>
              <a:t>Vari interventi</a:t>
            </a:r>
          </a:p>
        </p:txBody>
      </p:sp>
    </p:spTree>
    <p:extLst>
      <p:ext uri="{BB962C8B-B14F-4D97-AF65-F5344CB8AC3E}">
        <p14:creationId xmlns:p14="http://schemas.microsoft.com/office/powerpoint/2010/main" val="224682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p:bldP spid="25" grpId="0"/>
      <p:bldP spid="26" grpId="0" animBg="1"/>
      <p:bldP spid="27" grpId="0" animBg="1"/>
      <p:bldP spid="28" grpId="0" animBg="1"/>
      <p:bldP spid="29" grpId="0" animBg="1"/>
      <p:bldP spid="30" grpId="0" animBg="1"/>
      <p:bldP spid="31" grpId="0"/>
      <p:bldP spid="32" grpId="0"/>
      <p:bldP spid="33" grpId="0" animBg="1"/>
      <p:bldP spid="34" grpId="0" animBg="1"/>
      <p:bldP spid="37" grpId="0" animBg="1"/>
    </p:bld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978275" y="581025"/>
            <a:ext cx="1025525" cy="974725"/>
          </a:xfrm>
          <a:prstGeom prst="rect">
            <a:avLst/>
          </a:prstGeom>
        </p:spPr>
      </p:pic>
      <p:sp>
        <p:nvSpPr>
          <p:cNvPr id="3" name="object 3"/>
          <p:cNvSpPr txBox="1">
            <a:spLocks noGrp="1"/>
          </p:cNvSpPr>
          <p:nvPr>
            <p:ph type="title"/>
          </p:nvPr>
        </p:nvSpPr>
        <p:spPr>
          <a:xfrm>
            <a:off x="2654300" y="709662"/>
            <a:ext cx="967740" cy="452120"/>
          </a:xfrm>
          <a:prstGeom prst="rect">
            <a:avLst/>
          </a:prstGeom>
        </p:spPr>
        <p:txBody>
          <a:bodyPr vert="horz" wrap="square" lIns="0" tIns="12700" rIns="0" bIns="0" rtlCol="0">
            <a:spAutoFit/>
          </a:bodyPr>
          <a:lstStyle/>
          <a:p>
            <a:pPr marL="12700">
              <a:lnSpc>
                <a:spcPct val="100000"/>
              </a:lnSpc>
              <a:spcBef>
                <a:spcPts val="100"/>
              </a:spcBef>
            </a:pPr>
            <a:r>
              <a:rPr sz="2800" b="1" u="heavy" spc="-210" dirty="0">
                <a:solidFill>
                  <a:srgbClr val="333399"/>
                </a:solidFill>
                <a:uFill>
                  <a:solidFill>
                    <a:srgbClr val="333399"/>
                  </a:solidFill>
                </a:uFill>
                <a:latin typeface="Times New Roman"/>
                <a:cs typeface="Times New Roman"/>
              </a:rPr>
              <a:t>F</a:t>
            </a:r>
            <a:r>
              <a:rPr sz="2800" b="1" u="heavy" dirty="0">
                <a:solidFill>
                  <a:srgbClr val="333399"/>
                </a:solidFill>
                <a:uFill>
                  <a:solidFill>
                    <a:srgbClr val="333399"/>
                  </a:solidFill>
                </a:uFill>
                <a:latin typeface="Times New Roman"/>
                <a:cs typeface="Times New Roman"/>
              </a:rPr>
              <a:t>ARE</a:t>
            </a:r>
            <a:endParaRPr sz="2800">
              <a:latin typeface="Times New Roman"/>
              <a:cs typeface="Times New Roman"/>
            </a:endParaRPr>
          </a:p>
        </p:txBody>
      </p:sp>
      <p:sp>
        <p:nvSpPr>
          <p:cNvPr id="4" name="object 4"/>
          <p:cNvSpPr txBox="1"/>
          <p:nvPr/>
        </p:nvSpPr>
        <p:spPr>
          <a:xfrm>
            <a:off x="149473" y="1905496"/>
            <a:ext cx="8852535" cy="3766185"/>
          </a:xfrm>
          <a:prstGeom prst="rect">
            <a:avLst/>
          </a:prstGeom>
        </p:spPr>
        <p:txBody>
          <a:bodyPr vert="horz" wrap="square" lIns="0" tIns="34290" rIns="0" bIns="0" rtlCol="0">
            <a:spAutoFit/>
          </a:bodyPr>
          <a:lstStyle/>
          <a:p>
            <a:pPr marL="79375" marR="29845" indent="-1270" algn="ctr">
              <a:lnSpc>
                <a:spcPct val="94000"/>
              </a:lnSpc>
              <a:spcBef>
                <a:spcPts val="270"/>
              </a:spcBef>
            </a:pPr>
            <a:r>
              <a:rPr sz="2400" spc="-30" dirty="0">
                <a:latin typeface="Times New Roman"/>
                <a:cs typeface="Times New Roman"/>
              </a:rPr>
              <a:t>L’assenza</a:t>
            </a:r>
            <a:r>
              <a:rPr sz="2400" spc="-5" dirty="0">
                <a:latin typeface="Times New Roman"/>
                <a:cs typeface="Times New Roman"/>
              </a:rPr>
              <a:t> contemporanea</a:t>
            </a:r>
            <a:r>
              <a:rPr sz="2400" dirty="0">
                <a:latin typeface="Times New Roman"/>
                <a:cs typeface="Times New Roman"/>
              </a:rPr>
              <a:t> di </a:t>
            </a:r>
            <a:r>
              <a:rPr sz="2400" spc="-5" dirty="0">
                <a:latin typeface="Times New Roman"/>
                <a:cs typeface="Times New Roman"/>
              </a:rPr>
              <a:t>coscienza,</a:t>
            </a:r>
            <a:r>
              <a:rPr sz="2400" spc="5" dirty="0">
                <a:latin typeface="Times New Roman"/>
                <a:cs typeface="Times New Roman"/>
              </a:rPr>
              <a:t> </a:t>
            </a:r>
            <a:r>
              <a:rPr sz="2400" spc="-5" dirty="0">
                <a:latin typeface="Times New Roman"/>
                <a:cs typeface="Times New Roman"/>
              </a:rPr>
              <a:t>respiro</a:t>
            </a:r>
            <a:r>
              <a:rPr sz="2400" dirty="0">
                <a:latin typeface="Times New Roman"/>
                <a:cs typeface="Times New Roman"/>
              </a:rPr>
              <a:t> </a:t>
            </a:r>
            <a:r>
              <a:rPr sz="2400" spc="-10" dirty="0">
                <a:latin typeface="Times New Roman"/>
                <a:cs typeface="Times New Roman"/>
              </a:rPr>
              <a:t>efficace,</a:t>
            </a:r>
            <a:r>
              <a:rPr sz="2400" spc="5" dirty="0">
                <a:latin typeface="Times New Roman"/>
                <a:cs typeface="Times New Roman"/>
              </a:rPr>
              <a:t> </a:t>
            </a:r>
            <a:r>
              <a:rPr sz="2400" spc="-5" dirty="0">
                <a:latin typeface="Times New Roman"/>
                <a:cs typeface="Times New Roman"/>
              </a:rPr>
              <a:t>movimenti</a:t>
            </a:r>
            <a:r>
              <a:rPr sz="2400" dirty="0">
                <a:latin typeface="Times New Roman"/>
                <a:cs typeface="Times New Roman"/>
              </a:rPr>
              <a:t> e </a:t>
            </a:r>
            <a:r>
              <a:rPr sz="2400" spc="5" dirty="0">
                <a:latin typeface="Times New Roman"/>
                <a:cs typeface="Times New Roman"/>
              </a:rPr>
              <a:t> </a:t>
            </a:r>
            <a:r>
              <a:rPr sz="2400" spc="-5" dirty="0">
                <a:latin typeface="Times New Roman"/>
                <a:cs typeface="Times New Roman"/>
              </a:rPr>
              <a:t>tosse,</a:t>
            </a:r>
            <a:r>
              <a:rPr sz="2400" spc="5" dirty="0">
                <a:latin typeface="Times New Roman"/>
                <a:cs typeface="Times New Roman"/>
              </a:rPr>
              <a:t> </a:t>
            </a:r>
            <a:r>
              <a:rPr sz="2400" spc="-5" dirty="0">
                <a:latin typeface="Times New Roman"/>
                <a:cs typeface="Times New Roman"/>
              </a:rPr>
              <a:t>ed</a:t>
            </a:r>
            <a:r>
              <a:rPr sz="2400" spc="10" dirty="0">
                <a:latin typeface="Times New Roman"/>
                <a:cs typeface="Times New Roman"/>
              </a:rPr>
              <a:t> </a:t>
            </a:r>
            <a:r>
              <a:rPr sz="2400" spc="-5" dirty="0">
                <a:latin typeface="Times New Roman"/>
                <a:cs typeface="Times New Roman"/>
              </a:rPr>
              <a:t>eventualmente</a:t>
            </a:r>
            <a:r>
              <a:rPr sz="2400" spc="5" dirty="0">
                <a:latin typeface="Times New Roman"/>
                <a:cs typeface="Times New Roman"/>
              </a:rPr>
              <a:t> </a:t>
            </a:r>
            <a:r>
              <a:rPr sz="2400" spc="-5" dirty="0">
                <a:latin typeface="Times New Roman"/>
                <a:cs typeface="Times New Roman"/>
              </a:rPr>
              <a:t>pulsazioni</a:t>
            </a:r>
            <a:r>
              <a:rPr sz="2400" spc="5" dirty="0">
                <a:latin typeface="Times New Roman"/>
                <a:cs typeface="Times New Roman"/>
              </a:rPr>
              <a:t> </a:t>
            </a:r>
            <a:r>
              <a:rPr sz="2400" spc="-5" dirty="0">
                <a:latin typeface="Times New Roman"/>
                <a:cs typeface="Times New Roman"/>
              </a:rPr>
              <a:t>carotidee</a:t>
            </a:r>
            <a:r>
              <a:rPr sz="2400" spc="5" dirty="0">
                <a:latin typeface="Times New Roman"/>
                <a:cs typeface="Times New Roman"/>
              </a:rPr>
              <a:t> </a:t>
            </a:r>
            <a:r>
              <a:rPr sz="2400" spc="-5" dirty="0">
                <a:latin typeface="Times New Roman"/>
                <a:cs typeface="Times New Roman"/>
              </a:rPr>
              <a:t>(</a:t>
            </a:r>
            <a:r>
              <a:rPr sz="2300" spc="-5" dirty="0">
                <a:latin typeface="Times New Roman"/>
                <a:cs typeface="Times New Roman"/>
              </a:rPr>
              <a:t>SOLO</a:t>
            </a:r>
            <a:r>
              <a:rPr sz="2300" spc="5" dirty="0">
                <a:latin typeface="Times New Roman"/>
                <a:cs typeface="Times New Roman"/>
              </a:rPr>
              <a:t> </a:t>
            </a:r>
            <a:r>
              <a:rPr sz="2300" spc="-5" dirty="0">
                <a:latin typeface="Times New Roman"/>
                <a:cs typeface="Times New Roman"/>
              </a:rPr>
              <a:t>PER</a:t>
            </a:r>
            <a:r>
              <a:rPr sz="2300" spc="10" dirty="0">
                <a:latin typeface="Times New Roman"/>
                <a:cs typeface="Times New Roman"/>
              </a:rPr>
              <a:t> </a:t>
            </a:r>
            <a:r>
              <a:rPr sz="2300" spc="-5" dirty="0">
                <a:latin typeface="Times New Roman"/>
                <a:cs typeface="Times New Roman"/>
              </a:rPr>
              <a:t>PERSONALE </a:t>
            </a:r>
            <a:r>
              <a:rPr sz="2300" spc="-560" dirty="0">
                <a:latin typeface="Times New Roman"/>
                <a:cs typeface="Times New Roman"/>
              </a:rPr>
              <a:t> </a:t>
            </a:r>
            <a:r>
              <a:rPr sz="2300" spc="-30" dirty="0">
                <a:latin typeface="Times New Roman"/>
                <a:cs typeface="Times New Roman"/>
              </a:rPr>
              <a:t>ESPERTO</a:t>
            </a:r>
            <a:r>
              <a:rPr sz="2300" dirty="0">
                <a:latin typeface="Times New Roman"/>
                <a:cs typeface="Times New Roman"/>
              </a:rPr>
              <a:t> E</a:t>
            </a:r>
            <a:r>
              <a:rPr sz="2300" spc="-5" dirty="0">
                <a:latin typeface="Times New Roman"/>
                <a:cs typeface="Times New Roman"/>
              </a:rPr>
              <a:t> </a:t>
            </a:r>
            <a:r>
              <a:rPr sz="2300" spc="-30" dirty="0">
                <a:latin typeface="Times New Roman"/>
                <a:cs typeface="Times New Roman"/>
              </a:rPr>
              <a:t>QUALIFICATO</a:t>
            </a:r>
            <a:r>
              <a:rPr sz="2400" spc="-30" dirty="0">
                <a:latin typeface="Times New Roman"/>
                <a:cs typeface="Times New Roman"/>
              </a:rPr>
              <a:t>)</a:t>
            </a:r>
            <a:r>
              <a:rPr sz="2400" dirty="0">
                <a:latin typeface="Times New Roman"/>
                <a:cs typeface="Times New Roman"/>
              </a:rPr>
              <a:t> è</a:t>
            </a:r>
            <a:r>
              <a:rPr sz="2400" spc="-5" dirty="0">
                <a:latin typeface="Times New Roman"/>
                <a:cs typeface="Times New Roman"/>
              </a:rPr>
              <a:t> indicazione all’inizio</a:t>
            </a:r>
            <a:r>
              <a:rPr sz="2400" dirty="0">
                <a:latin typeface="Times New Roman"/>
                <a:cs typeface="Times New Roman"/>
              </a:rPr>
              <a:t> </a:t>
            </a:r>
            <a:r>
              <a:rPr sz="2400" spc="-5" dirty="0">
                <a:latin typeface="Times New Roman"/>
                <a:cs typeface="Times New Roman"/>
              </a:rPr>
              <a:t>delle </a:t>
            </a:r>
            <a:r>
              <a:rPr sz="2400" dirty="0">
                <a:latin typeface="Times New Roman"/>
                <a:cs typeface="Times New Roman"/>
              </a:rPr>
              <a:t> </a:t>
            </a:r>
            <a:r>
              <a:rPr sz="2800" b="1" u="heavy" spc="-5" dirty="0">
                <a:solidFill>
                  <a:srgbClr val="FF0000"/>
                </a:solidFill>
                <a:uFill>
                  <a:solidFill>
                    <a:srgbClr val="FF0000"/>
                  </a:solidFill>
                </a:uFill>
                <a:latin typeface="Times New Roman"/>
                <a:cs typeface="Times New Roman"/>
              </a:rPr>
              <a:t>COMPRESSIONI</a:t>
            </a:r>
            <a:r>
              <a:rPr sz="2800" b="1" u="heavy" spc="-60" dirty="0">
                <a:solidFill>
                  <a:srgbClr val="FF0000"/>
                </a:solidFill>
                <a:uFill>
                  <a:solidFill>
                    <a:srgbClr val="FF0000"/>
                  </a:solidFill>
                </a:uFill>
                <a:latin typeface="Times New Roman"/>
                <a:cs typeface="Times New Roman"/>
              </a:rPr>
              <a:t> </a:t>
            </a:r>
            <a:r>
              <a:rPr sz="2800" b="1" u="heavy" spc="-10" dirty="0">
                <a:solidFill>
                  <a:srgbClr val="FF0000"/>
                </a:solidFill>
                <a:uFill>
                  <a:solidFill>
                    <a:srgbClr val="FF0000"/>
                  </a:solidFill>
                </a:uFill>
                <a:latin typeface="Times New Roman"/>
                <a:cs typeface="Times New Roman"/>
              </a:rPr>
              <a:t>TORACICHE</a:t>
            </a:r>
            <a:r>
              <a:rPr sz="2800" b="1" u="heavy" dirty="0">
                <a:solidFill>
                  <a:srgbClr val="FF0000"/>
                </a:solidFill>
                <a:uFill>
                  <a:solidFill>
                    <a:srgbClr val="FF0000"/>
                  </a:solidFill>
                </a:uFill>
                <a:latin typeface="Times New Roman"/>
                <a:cs typeface="Times New Roman"/>
              </a:rPr>
              <a:t> ESTERNE</a:t>
            </a:r>
            <a:endParaRPr sz="2800">
              <a:latin typeface="Times New Roman"/>
              <a:cs typeface="Times New Roman"/>
            </a:endParaRPr>
          </a:p>
          <a:p>
            <a:pPr>
              <a:lnSpc>
                <a:spcPct val="100000"/>
              </a:lnSpc>
              <a:spcBef>
                <a:spcPts val="15"/>
              </a:spcBef>
            </a:pPr>
            <a:endParaRPr sz="3950">
              <a:latin typeface="Times New Roman"/>
              <a:cs typeface="Times New Roman"/>
            </a:endParaRPr>
          </a:p>
          <a:p>
            <a:pPr marL="12700" marR="5080" algn="ctr">
              <a:lnSpc>
                <a:spcPts val="2700"/>
              </a:lnSpc>
              <a:spcBef>
                <a:spcPts val="5"/>
              </a:spcBef>
              <a:tabLst>
                <a:tab pos="486409" algn="l"/>
                <a:tab pos="2263775" algn="l"/>
                <a:tab pos="3533140" algn="l"/>
              </a:tabLst>
            </a:pPr>
            <a:r>
              <a:rPr sz="2400" u="heavy" spc="-5" dirty="0">
                <a:uFill>
                  <a:solidFill>
                    <a:srgbClr val="000000"/>
                  </a:solidFill>
                </a:uFill>
                <a:latin typeface="Times New Roman"/>
                <a:cs typeface="Times New Roman"/>
              </a:rPr>
              <a:t>Le	compressioni	toraciche</a:t>
            </a:r>
            <a:r>
              <a:rPr sz="2400" spc="-5" dirty="0">
                <a:latin typeface="Times New Roman"/>
                <a:cs typeface="Times New Roman"/>
              </a:rPr>
              <a:t>	(massaggio cardiaco esterno) </a:t>
            </a:r>
            <a:r>
              <a:rPr sz="2400" dirty="0">
                <a:latin typeface="Times New Roman"/>
                <a:cs typeface="Times New Roman"/>
              </a:rPr>
              <a:t>sono </a:t>
            </a:r>
            <a:r>
              <a:rPr sz="2400" spc="-10" dirty="0">
                <a:latin typeface="Times New Roman"/>
                <a:cs typeface="Times New Roman"/>
              </a:rPr>
              <a:t>efficaci </a:t>
            </a:r>
            <a:r>
              <a:rPr sz="2400" spc="-5" dirty="0">
                <a:latin typeface="Times New Roman"/>
                <a:cs typeface="Times New Roman"/>
              </a:rPr>
              <a:t> </a:t>
            </a:r>
            <a:r>
              <a:rPr sz="2400" dirty="0">
                <a:latin typeface="Times New Roman"/>
                <a:cs typeface="Times New Roman"/>
              </a:rPr>
              <a:t>se</a:t>
            </a:r>
            <a:r>
              <a:rPr sz="2400" spc="-5" dirty="0">
                <a:latin typeface="Times New Roman"/>
                <a:cs typeface="Times New Roman"/>
              </a:rPr>
              <a:t> eseguite </a:t>
            </a:r>
            <a:r>
              <a:rPr sz="2400" dirty="0">
                <a:latin typeface="Times New Roman"/>
                <a:cs typeface="Times New Roman"/>
              </a:rPr>
              <a:t>su di</a:t>
            </a:r>
            <a:r>
              <a:rPr sz="2400" spc="-5" dirty="0">
                <a:latin typeface="Times New Roman"/>
                <a:cs typeface="Times New Roman"/>
              </a:rPr>
              <a:t> </a:t>
            </a:r>
            <a:r>
              <a:rPr sz="2400" dirty="0">
                <a:latin typeface="Times New Roman"/>
                <a:cs typeface="Times New Roman"/>
              </a:rPr>
              <a:t>un</a:t>
            </a:r>
            <a:r>
              <a:rPr sz="2400" spc="5" dirty="0">
                <a:latin typeface="Times New Roman"/>
                <a:cs typeface="Times New Roman"/>
              </a:rPr>
              <a:t> </a:t>
            </a:r>
            <a:r>
              <a:rPr sz="2400" spc="-5" dirty="0">
                <a:latin typeface="Times New Roman"/>
                <a:cs typeface="Times New Roman"/>
              </a:rPr>
              <a:t>paziente posto</a:t>
            </a:r>
            <a:r>
              <a:rPr sz="2400" dirty="0">
                <a:latin typeface="Times New Roman"/>
                <a:cs typeface="Times New Roman"/>
              </a:rPr>
              <a:t> su di un </a:t>
            </a:r>
            <a:r>
              <a:rPr sz="2400" b="1" spc="-5" dirty="0">
                <a:latin typeface="Times New Roman"/>
                <a:cs typeface="Times New Roman"/>
              </a:rPr>
              <a:t>piano</a:t>
            </a:r>
            <a:r>
              <a:rPr sz="2400" b="1" dirty="0">
                <a:latin typeface="Times New Roman"/>
                <a:cs typeface="Times New Roman"/>
              </a:rPr>
              <a:t> </a:t>
            </a:r>
            <a:r>
              <a:rPr sz="2400" b="1" spc="-5" dirty="0">
                <a:latin typeface="Times New Roman"/>
                <a:cs typeface="Times New Roman"/>
              </a:rPr>
              <a:t>rigido</a:t>
            </a:r>
            <a:r>
              <a:rPr sz="2400" spc="-5" dirty="0">
                <a:latin typeface="Times New Roman"/>
                <a:cs typeface="Times New Roman"/>
              </a:rPr>
              <a:t>,</a:t>
            </a:r>
            <a:r>
              <a:rPr sz="2400" dirty="0">
                <a:latin typeface="Times New Roman"/>
                <a:cs typeface="Times New Roman"/>
              </a:rPr>
              <a:t> </a:t>
            </a:r>
            <a:r>
              <a:rPr sz="2400" spc="-5" dirty="0">
                <a:latin typeface="Times New Roman"/>
                <a:cs typeface="Times New Roman"/>
              </a:rPr>
              <a:t>cosa</a:t>
            </a:r>
            <a:r>
              <a:rPr sz="2400" dirty="0">
                <a:latin typeface="Times New Roman"/>
                <a:cs typeface="Times New Roman"/>
              </a:rPr>
              <a:t> </a:t>
            </a:r>
            <a:r>
              <a:rPr sz="2400" spc="-5" dirty="0">
                <a:latin typeface="Times New Roman"/>
                <a:cs typeface="Times New Roman"/>
              </a:rPr>
              <a:t>che </a:t>
            </a:r>
            <a:r>
              <a:rPr sz="2400" dirty="0">
                <a:latin typeface="Times New Roman"/>
                <a:cs typeface="Times New Roman"/>
              </a:rPr>
              <a:t>non </a:t>
            </a:r>
            <a:r>
              <a:rPr sz="2400" spc="5" dirty="0">
                <a:latin typeface="Times New Roman"/>
                <a:cs typeface="Times New Roman"/>
              </a:rPr>
              <a:t> </a:t>
            </a:r>
            <a:r>
              <a:rPr sz="2400" spc="-5" dirty="0">
                <a:latin typeface="Times New Roman"/>
                <a:cs typeface="Times New Roman"/>
              </a:rPr>
              <a:t>sempre avviene</a:t>
            </a:r>
            <a:r>
              <a:rPr sz="2400" dirty="0">
                <a:latin typeface="Times New Roman"/>
                <a:cs typeface="Times New Roman"/>
              </a:rPr>
              <a:t> se </a:t>
            </a:r>
            <a:r>
              <a:rPr sz="2400" spc="-5" dirty="0">
                <a:latin typeface="Times New Roman"/>
                <a:cs typeface="Times New Roman"/>
              </a:rPr>
              <a:t>il</a:t>
            </a:r>
            <a:r>
              <a:rPr sz="2400" dirty="0">
                <a:latin typeface="Times New Roman"/>
                <a:cs typeface="Times New Roman"/>
              </a:rPr>
              <a:t> </a:t>
            </a:r>
            <a:r>
              <a:rPr sz="2400" spc="-5" dirty="0">
                <a:latin typeface="Times New Roman"/>
                <a:cs typeface="Times New Roman"/>
              </a:rPr>
              <a:t>paziente</a:t>
            </a:r>
            <a:r>
              <a:rPr sz="2400" dirty="0">
                <a:latin typeface="Times New Roman"/>
                <a:cs typeface="Times New Roman"/>
              </a:rPr>
              <a:t> </a:t>
            </a:r>
            <a:r>
              <a:rPr sz="2400" spc="-5" dirty="0">
                <a:latin typeface="Times New Roman"/>
                <a:cs typeface="Times New Roman"/>
              </a:rPr>
              <a:t>stesso</a:t>
            </a:r>
            <a:r>
              <a:rPr sz="2400" dirty="0">
                <a:latin typeface="Times New Roman"/>
                <a:cs typeface="Times New Roman"/>
              </a:rPr>
              <a:t> è a </a:t>
            </a:r>
            <a:r>
              <a:rPr sz="2400" spc="-5" dirty="0">
                <a:latin typeface="Times New Roman"/>
                <a:cs typeface="Times New Roman"/>
              </a:rPr>
              <a:t>letto.</a:t>
            </a:r>
            <a:r>
              <a:rPr sz="2400" spc="5" dirty="0">
                <a:latin typeface="Times New Roman"/>
                <a:cs typeface="Times New Roman"/>
              </a:rPr>
              <a:t> </a:t>
            </a:r>
            <a:r>
              <a:rPr sz="2400" dirty="0">
                <a:latin typeface="Times New Roman"/>
                <a:cs typeface="Times New Roman"/>
              </a:rPr>
              <a:t>In</a:t>
            </a:r>
            <a:r>
              <a:rPr sz="2400" spc="5" dirty="0">
                <a:latin typeface="Times New Roman"/>
                <a:cs typeface="Times New Roman"/>
              </a:rPr>
              <a:t> </a:t>
            </a:r>
            <a:r>
              <a:rPr sz="2400" spc="-5" dirty="0">
                <a:latin typeface="Times New Roman"/>
                <a:cs typeface="Times New Roman"/>
              </a:rPr>
              <a:t>questo</a:t>
            </a:r>
            <a:r>
              <a:rPr sz="2400" spc="5" dirty="0">
                <a:latin typeface="Times New Roman"/>
                <a:cs typeface="Times New Roman"/>
              </a:rPr>
              <a:t> </a:t>
            </a:r>
            <a:r>
              <a:rPr sz="2400" spc="-5" dirty="0">
                <a:latin typeface="Times New Roman"/>
                <a:cs typeface="Times New Roman"/>
              </a:rPr>
              <a:t>caso,</a:t>
            </a:r>
            <a:r>
              <a:rPr sz="2400" dirty="0">
                <a:latin typeface="Times New Roman"/>
                <a:cs typeface="Times New Roman"/>
              </a:rPr>
              <a:t> </a:t>
            </a:r>
            <a:r>
              <a:rPr sz="2400" spc="-5" dirty="0">
                <a:latin typeface="Times New Roman"/>
                <a:cs typeface="Times New Roman"/>
              </a:rPr>
              <a:t>la</a:t>
            </a:r>
            <a:r>
              <a:rPr sz="2400" dirty="0">
                <a:latin typeface="Times New Roman"/>
                <a:cs typeface="Times New Roman"/>
              </a:rPr>
              <a:t> </a:t>
            </a:r>
            <a:r>
              <a:rPr sz="2400" spc="-5" dirty="0">
                <a:latin typeface="Times New Roman"/>
                <a:cs typeface="Times New Roman"/>
              </a:rPr>
              <a:t>manovra </a:t>
            </a:r>
            <a:r>
              <a:rPr sz="2400" spc="-585" dirty="0">
                <a:latin typeface="Times New Roman"/>
                <a:cs typeface="Times New Roman"/>
              </a:rPr>
              <a:t> </a:t>
            </a:r>
            <a:r>
              <a:rPr sz="2400" spc="-5" dirty="0">
                <a:latin typeface="Times New Roman"/>
                <a:cs typeface="Times New Roman"/>
              </a:rPr>
              <a:t>più</a:t>
            </a:r>
            <a:r>
              <a:rPr sz="2400" spc="15" dirty="0">
                <a:latin typeface="Times New Roman"/>
                <a:cs typeface="Times New Roman"/>
              </a:rPr>
              <a:t> </a:t>
            </a:r>
            <a:r>
              <a:rPr sz="2400" spc="-10" dirty="0">
                <a:latin typeface="Times New Roman"/>
                <a:cs typeface="Times New Roman"/>
              </a:rPr>
              <a:t>efficace</a:t>
            </a:r>
            <a:r>
              <a:rPr sz="2400" spc="15" dirty="0">
                <a:latin typeface="Times New Roman"/>
                <a:cs typeface="Times New Roman"/>
              </a:rPr>
              <a:t> </a:t>
            </a:r>
            <a:r>
              <a:rPr sz="2400" dirty="0">
                <a:latin typeface="Times New Roman"/>
                <a:cs typeface="Times New Roman"/>
              </a:rPr>
              <a:t>è</a:t>
            </a:r>
            <a:r>
              <a:rPr sz="2400" spc="20" dirty="0">
                <a:latin typeface="Times New Roman"/>
                <a:cs typeface="Times New Roman"/>
              </a:rPr>
              <a:t> </a:t>
            </a:r>
            <a:r>
              <a:rPr sz="2400" b="1" i="1" u="heavy" spc="-5" dirty="0">
                <a:uFill>
                  <a:solidFill>
                    <a:srgbClr val="000000"/>
                  </a:solidFill>
                </a:uFill>
                <a:latin typeface="Times New Roman"/>
                <a:cs typeface="Times New Roman"/>
              </a:rPr>
              <a:t>spostare</a:t>
            </a:r>
            <a:r>
              <a:rPr sz="2400" b="1" i="1" u="heavy" spc="15" dirty="0">
                <a:uFill>
                  <a:solidFill>
                    <a:srgbClr val="000000"/>
                  </a:solidFill>
                </a:uFill>
                <a:latin typeface="Times New Roman"/>
                <a:cs typeface="Times New Roman"/>
              </a:rPr>
              <a:t> </a:t>
            </a:r>
            <a:r>
              <a:rPr sz="2400" b="1" i="1" u="heavy" spc="-5" dirty="0">
                <a:uFill>
                  <a:solidFill>
                    <a:srgbClr val="000000"/>
                  </a:solidFill>
                </a:uFill>
                <a:latin typeface="Times New Roman"/>
                <a:cs typeface="Times New Roman"/>
              </a:rPr>
              <a:t>velocemente</a:t>
            </a:r>
            <a:r>
              <a:rPr sz="2400" b="1" i="1" u="heavy" spc="15" dirty="0">
                <a:uFill>
                  <a:solidFill>
                    <a:srgbClr val="000000"/>
                  </a:solidFill>
                </a:uFill>
                <a:latin typeface="Times New Roman"/>
                <a:cs typeface="Times New Roman"/>
              </a:rPr>
              <a:t> </a:t>
            </a:r>
            <a:r>
              <a:rPr sz="2400" b="1" i="1" u="heavy" spc="-5" dirty="0">
                <a:uFill>
                  <a:solidFill>
                    <a:srgbClr val="000000"/>
                  </a:solidFill>
                </a:uFill>
                <a:latin typeface="Times New Roman"/>
                <a:cs typeface="Times New Roman"/>
              </a:rPr>
              <a:t>il</a:t>
            </a:r>
            <a:r>
              <a:rPr sz="2400" b="1" i="1" u="heavy" spc="15" dirty="0">
                <a:uFill>
                  <a:solidFill>
                    <a:srgbClr val="000000"/>
                  </a:solidFill>
                </a:uFill>
                <a:latin typeface="Times New Roman"/>
                <a:cs typeface="Times New Roman"/>
              </a:rPr>
              <a:t> </a:t>
            </a:r>
            <a:r>
              <a:rPr sz="2400" b="1" i="1" u="heavy" spc="-5" dirty="0">
                <a:uFill>
                  <a:solidFill>
                    <a:srgbClr val="000000"/>
                  </a:solidFill>
                </a:uFill>
                <a:latin typeface="Times New Roman"/>
                <a:cs typeface="Times New Roman"/>
              </a:rPr>
              <a:t>paziente</a:t>
            </a:r>
            <a:r>
              <a:rPr sz="2400" b="1" i="1" u="heavy" spc="10" dirty="0">
                <a:uFill>
                  <a:solidFill>
                    <a:srgbClr val="000000"/>
                  </a:solidFill>
                </a:uFill>
                <a:latin typeface="Times New Roman"/>
                <a:cs typeface="Times New Roman"/>
              </a:rPr>
              <a:t> </a:t>
            </a:r>
            <a:r>
              <a:rPr sz="2400" b="1" i="1" u="heavy" dirty="0">
                <a:uFill>
                  <a:solidFill>
                    <a:srgbClr val="000000"/>
                  </a:solidFill>
                </a:uFill>
                <a:latin typeface="Times New Roman"/>
                <a:cs typeface="Times New Roman"/>
              </a:rPr>
              <a:t>a</a:t>
            </a:r>
            <a:r>
              <a:rPr sz="2400" b="1" i="1" u="heavy" spc="20" dirty="0">
                <a:uFill>
                  <a:solidFill>
                    <a:srgbClr val="000000"/>
                  </a:solidFill>
                </a:uFill>
                <a:latin typeface="Times New Roman"/>
                <a:cs typeface="Times New Roman"/>
              </a:rPr>
              <a:t> </a:t>
            </a:r>
            <a:r>
              <a:rPr sz="2400" b="1" i="1" u="heavy" spc="-5" dirty="0">
                <a:uFill>
                  <a:solidFill>
                    <a:srgbClr val="000000"/>
                  </a:solidFill>
                </a:uFill>
                <a:latin typeface="Times New Roman"/>
                <a:cs typeface="Times New Roman"/>
              </a:rPr>
              <a:t>terra</a:t>
            </a:r>
            <a:r>
              <a:rPr sz="2400" b="1" i="1" spc="20" dirty="0">
                <a:latin typeface="Times New Roman"/>
                <a:cs typeface="Times New Roman"/>
              </a:rPr>
              <a:t> </a:t>
            </a:r>
            <a:r>
              <a:rPr sz="2400" dirty="0">
                <a:latin typeface="Times New Roman"/>
                <a:cs typeface="Times New Roman"/>
              </a:rPr>
              <a:t>su</a:t>
            </a:r>
            <a:r>
              <a:rPr sz="2400" spc="20" dirty="0">
                <a:latin typeface="Times New Roman"/>
                <a:cs typeface="Times New Roman"/>
              </a:rPr>
              <a:t> </a:t>
            </a:r>
            <a:r>
              <a:rPr sz="2400" dirty="0">
                <a:latin typeface="Times New Roman"/>
                <a:cs typeface="Times New Roman"/>
              </a:rPr>
              <a:t>un</a:t>
            </a:r>
            <a:r>
              <a:rPr sz="2400" spc="20" dirty="0">
                <a:latin typeface="Times New Roman"/>
                <a:cs typeface="Times New Roman"/>
              </a:rPr>
              <a:t> </a:t>
            </a:r>
            <a:r>
              <a:rPr sz="2400" spc="-5" dirty="0">
                <a:latin typeface="Times New Roman"/>
                <a:cs typeface="Times New Roman"/>
              </a:rPr>
              <a:t>piano </a:t>
            </a:r>
            <a:r>
              <a:rPr sz="2400" dirty="0">
                <a:latin typeface="Times New Roman"/>
                <a:cs typeface="Times New Roman"/>
              </a:rPr>
              <a:t> </a:t>
            </a:r>
            <a:r>
              <a:rPr sz="2400" spc="-5" dirty="0">
                <a:latin typeface="Times New Roman"/>
                <a:cs typeface="Times New Roman"/>
              </a:rPr>
              <a:t>rigido</a:t>
            </a:r>
            <a:endParaRPr sz="2400">
              <a:latin typeface="Times New Roman"/>
              <a:cs typeface="Times New Roman"/>
            </a:endParaRP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23862" y="1622921"/>
            <a:ext cx="5243830" cy="4307205"/>
          </a:xfrm>
          <a:prstGeom prst="rect">
            <a:avLst/>
          </a:prstGeom>
        </p:spPr>
        <p:txBody>
          <a:bodyPr vert="horz" wrap="square" lIns="0" tIns="12700" rIns="0" bIns="0" rtlCol="0">
            <a:spAutoFit/>
          </a:bodyPr>
          <a:lstStyle/>
          <a:p>
            <a:pPr marL="12700" algn="just">
              <a:lnSpc>
                <a:spcPct val="100000"/>
              </a:lnSpc>
              <a:spcBef>
                <a:spcPts val="100"/>
              </a:spcBef>
            </a:pPr>
            <a:r>
              <a:rPr sz="2400" b="1" spc="-5" dirty="0">
                <a:solidFill>
                  <a:srgbClr val="FF0000"/>
                </a:solidFill>
                <a:latin typeface="Times New Roman"/>
                <a:cs typeface="Times New Roman"/>
              </a:rPr>
              <a:t>PO</a:t>
            </a:r>
            <a:r>
              <a:rPr sz="2400" b="1" dirty="0">
                <a:solidFill>
                  <a:srgbClr val="FF0000"/>
                </a:solidFill>
                <a:latin typeface="Times New Roman"/>
                <a:cs typeface="Times New Roman"/>
              </a:rPr>
              <a:t>SIZI</a:t>
            </a:r>
            <a:r>
              <a:rPr sz="2400" b="1" spc="-5" dirty="0">
                <a:solidFill>
                  <a:srgbClr val="FF0000"/>
                </a:solidFill>
                <a:latin typeface="Times New Roman"/>
                <a:cs typeface="Times New Roman"/>
              </a:rPr>
              <a:t>O</a:t>
            </a:r>
            <a:r>
              <a:rPr sz="2400" b="1" dirty="0">
                <a:solidFill>
                  <a:srgbClr val="FF0000"/>
                </a:solidFill>
                <a:latin typeface="Times New Roman"/>
                <a:cs typeface="Times New Roman"/>
              </a:rPr>
              <a:t>NE DEL</a:t>
            </a:r>
            <a:r>
              <a:rPr sz="2400" b="1" spc="-135" dirty="0">
                <a:solidFill>
                  <a:srgbClr val="FF0000"/>
                </a:solidFill>
                <a:latin typeface="Times New Roman"/>
                <a:cs typeface="Times New Roman"/>
              </a:rPr>
              <a:t> </a:t>
            </a:r>
            <a:r>
              <a:rPr sz="2400" b="1" dirty="0">
                <a:solidFill>
                  <a:srgbClr val="FF0000"/>
                </a:solidFill>
                <a:latin typeface="Times New Roman"/>
                <a:cs typeface="Times New Roman"/>
              </a:rPr>
              <a:t>S</a:t>
            </a:r>
            <a:r>
              <a:rPr sz="2400" b="1" spc="-5" dirty="0">
                <a:solidFill>
                  <a:srgbClr val="FF0000"/>
                </a:solidFill>
                <a:latin typeface="Times New Roman"/>
                <a:cs typeface="Times New Roman"/>
              </a:rPr>
              <a:t>O</a:t>
            </a:r>
            <a:r>
              <a:rPr sz="2400" b="1" dirty="0">
                <a:solidFill>
                  <a:srgbClr val="FF0000"/>
                </a:solidFill>
                <a:latin typeface="Times New Roman"/>
                <a:cs typeface="Times New Roman"/>
              </a:rPr>
              <a:t>CC</a:t>
            </a:r>
            <a:r>
              <a:rPr sz="2400" b="1" spc="-5" dirty="0">
                <a:solidFill>
                  <a:srgbClr val="FF0000"/>
                </a:solidFill>
                <a:latin typeface="Times New Roman"/>
                <a:cs typeface="Times New Roman"/>
              </a:rPr>
              <a:t>O</a:t>
            </a:r>
            <a:r>
              <a:rPr sz="2400" b="1" dirty="0">
                <a:solidFill>
                  <a:srgbClr val="FF0000"/>
                </a:solidFill>
                <a:latin typeface="Times New Roman"/>
                <a:cs typeface="Times New Roman"/>
              </a:rPr>
              <a:t>RRI</a:t>
            </a:r>
            <a:r>
              <a:rPr sz="2400" b="1" spc="-45" dirty="0">
                <a:solidFill>
                  <a:srgbClr val="FF0000"/>
                </a:solidFill>
                <a:latin typeface="Times New Roman"/>
                <a:cs typeface="Times New Roman"/>
              </a:rPr>
              <a:t>T</a:t>
            </a:r>
            <a:r>
              <a:rPr sz="2400" b="1" spc="-5" dirty="0">
                <a:solidFill>
                  <a:srgbClr val="FF0000"/>
                </a:solidFill>
                <a:latin typeface="Times New Roman"/>
                <a:cs typeface="Times New Roman"/>
              </a:rPr>
              <a:t>O</a:t>
            </a:r>
            <a:r>
              <a:rPr sz="2400" b="1" dirty="0">
                <a:solidFill>
                  <a:srgbClr val="FF0000"/>
                </a:solidFill>
                <a:latin typeface="Times New Roman"/>
                <a:cs typeface="Times New Roman"/>
              </a:rPr>
              <a:t>RE</a:t>
            </a:r>
            <a:endParaRPr sz="2400">
              <a:latin typeface="Times New Roman"/>
              <a:cs typeface="Times New Roman"/>
            </a:endParaRPr>
          </a:p>
          <a:p>
            <a:pPr marL="12700" marR="5080" algn="just">
              <a:lnSpc>
                <a:spcPts val="2600"/>
              </a:lnSpc>
              <a:spcBef>
                <a:spcPts val="2310"/>
              </a:spcBef>
            </a:pPr>
            <a:r>
              <a:rPr sz="2200" dirty="0">
                <a:solidFill>
                  <a:srgbClr val="333399"/>
                </a:solidFill>
                <a:latin typeface="Times New Roman"/>
                <a:cs typeface="Times New Roman"/>
              </a:rPr>
              <a:t>Il</a:t>
            </a:r>
            <a:r>
              <a:rPr sz="2200" spc="5" dirty="0">
                <a:solidFill>
                  <a:srgbClr val="333399"/>
                </a:solidFill>
                <a:latin typeface="Times New Roman"/>
                <a:cs typeface="Times New Roman"/>
              </a:rPr>
              <a:t> </a:t>
            </a:r>
            <a:r>
              <a:rPr sz="2200" spc="-5" dirty="0">
                <a:solidFill>
                  <a:srgbClr val="333399"/>
                </a:solidFill>
                <a:latin typeface="Times New Roman"/>
                <a:cs typeface="Times New Roman"/>
              </a:rPr>
              <a:t>soccorritore</a:t>
            </a:r>
            <a:r>
              <a:rPr sz="2200" dirty="0">
                <a:solidFill>
                  <a:srgbClr val="333399"/>
                </a:solidFill>
                <a:latin typeface="Times New Roman"/>
                <a:cs typeface="Times New Roman"/>
              </a:rPr>
              <a:t> </a:t>
            </a:r>
            <a:r>
              <a:rPr sz="2200" spc="-5" dirty="0">
                <a:solidFill>
                  <a:srgbClr val="333399"/>
                </a:solidFill>
                <a:latin typeface="Times New Roman"/>
                <a:cs typeface="Times New Roman"/>
              </a:rPr>
              <a:t>che</a:t>
            </a:r>
            <a:r>
              <a:rPr sz="2200" dirty="0">
                <a:solidFill>
                  <a:srgbClr val="333399"/>
                </a:solidFill>
                <a:latin typeface="Times New Roman"/>
                <a:cs typeface="Times New Roman"/>
              </a:rPr>
              <a:t> </a:t>
            </a:r>
            <a:r>
              <a:rPr sz="2200" spc="-5" dirty="0">
                <a:solidFill>
                  <a:srgbClr val="333399"/>
                </a:solidFill>
                <a:latin typeface="Times New Roman"/>
                <a:cs typeface="Times New Roman"/>
              </a:rPr>
              <a:t>comprime</a:t>
            </a:r>
            <a:r>
              <a:rPr sz="2200" dirty="0">
                <a:solidFill>
                  <a:srgbClr val="333399"/>
                </a:solidFill>
                <a:latin typeface="Times New Roman"/>
                <a:cs typeface="Times New Roman"/>
              </a:rPr>
              <a:t> </a:t>
            </a:r>
            <a:r>
              <a:rPr sz="2200" spc="-5" dirty="0">
                <a:solidFill>
                  <a:srgbClr val="333399"/>
                </a:solidFill>
                <a:latin typeface="Times New Roman"/>
                <a:cs typeface="Times New Roman"/>
              </a:rPr>
              <a:t>il</a:t>
            </a:r>
            <a:r>
              <a:rPr sz="2200" dirty="0">
                <a:solidFill>
                  <a:srgbClr val="333399"/>
                </a:solidFill>
                <a:latin typeface="Times New Roman"/>
                <a:cs typeface="Times New Roman"/>
              </a:rPr>
              <a:t> </a:t>
            </a:r>
            <a:r>
              <a:rPr sz="2200" spc="-5" dirty="0">
                <a:solidFill>
                  <a:srgbClr val="333399"/>
                </a:solidFill>
                <a:latin typeface="Times New Roman"/>
                <a:cs typeface="Times New Roman"/>
              </a:rPr>
              <a:t>torace</a:t>
            </a:r>
            <a:r>
              <a:rPr sz="2200" dirty="0">
                <a:solidFill>
                  <a:srgbClr val="333399"/>
                </a:solidFill>
                <a:latin typeface="Times New Roman"/>
                <a:cs typeface="Times New Roman"/>
              </a:rPr>
              <a:t> </a:t>
            </a:r>
            <a:r>
              <a:rPr sz="2200" spc="-5" dirty="0">
                <a:solidFill>
                  <a:srgbClr val="333399"/>
                </a:solidFill>
                <a:latin typeface="Times New Roman"/>
                <a:cs typeface="Times New Roman"/>
              </a:rPr>
              <a:t>deve </a:t>
            </a:r>
            <a:r>
              <a:rPr sz="2200" spc="-535" dirty="0">
                <a:solidFill>
                  <a:srgbClr val="333399"/>
                </a:solidFill>
                <a:latin typeface="Times New Roman"/>
                <a:cs typeface="Times New Roman"/>
              </a:rPr>
              <a:t> </a:t>
            </a:r>
            <a:r>
              <a:rPr sz="2200" spc="-5" dirty="0">
                <a:solidFill>
                  <a:srgbClr val="333399"/>
                </a:solidFill>
                <a:latin typeface="Times New Roman"/>
                <a:cs typeface="Times New Roman"/>
              </a:rPr>
              <a:t>posizionarsi</a:t>
            </a:r>
            <a:r>
              <a:rPr sz="2200" dirty="0">
                <a:solidFill>
                  <a:srgbClr val="333399"/>
                </a:solidFill>
                <a:latin typeface="Times New Roman"/>
                <a:cs typeface="Times New Roman"/>
              </a:rPr>
              <a:t> a </a:t>
            </a:r>
            <a:r>
              <a:rPr sz="2200" b="1" spc="-5" dirty="0">
                <a:solidFill>
                  <a:srgbClr val="333399"/>
                </a:solidFill>
                <a:latin typeface="Times New Roman"/>
                <a:cs typeface="Times New Roman"/>
              </a:rPr>
              <a:t>lato</a:t>
            </a:r>
            <a:r>
              <a:rPr sz="2200" b="1" dirty="0">
                <a:solidFill>
                  <a:srgbClr val="333399"/>
                </a:solidFill>
                <a:latin typeface="Times New Roman"/>
                <a:cs typeface="Times New Roman"/>
              </a:rPr>
              <a:t> </a:t>
            </a:r>
            <a:r>
              <a:rPr sz="2200" b="1" spc="-5" dirty="0">
                <a:solidFill>
                  <a:srgbClr val="333399"/>
                </a:solidFill>
                <a:latin typeface="Times New Roman"/>
                <a:cs typeface="Times New Roman"/>
              </a:rPr>
              <a:t>del</a:t>
            </a:r>
            <a:r>
              <a:rPr sz="2200" b="1" dirty="0">
                <a:solidFill>
                  <a:srgbClr val="333399"/>
                </a:solidFill>
                <a:latin typeface="Times New Roman"/>
                <a:cs typeface="Times New Roman"/>
              </a:rPr>
              <a:t> </a:t>
            </a:r>
            <a:r>
              <a:rPr sz="2200" b="1" spc="-5" dirty="0">
                <a:solidFill>
                  <a:srgbClr val="333399"/>
                </a:solidFill>
                <a:latin typeface="Times New Roman"/>
                <a:cs typeface="Times New Roman"/>
              </a:rPr>
              <a:t>torace</a:t>
            </a:r>
            <a:r>
              <a:rPr sz="2200" b="1" spc="540" dirty="0">
                <a:solidFill>
                  <a:srgbClr val="333399"/>
                </a:solidFill>
                <a:latin typeface="Times New Roman"/>
                <a:cs typeface="Times New Roman"/>
              </a:rPr>
              <a:t> </a:t>
            </a:r>
            <a:r>
              <a:rPr sz="2200" b="1" spc="-5" dirty="0">
                <a:solidFill>
                  <a:srgbClr val="333399"/>
                </a:solidFill>
                <a:latin typeface="Times New Roman"/>
                <a:cs typeface="Times New Roman"/>
              </a:rPr>
              <a:t>del</a:t>
            </a:r>
            <a:r>
              <a:rPr sz="2200" b="1" spc="540" dirty="0">
                <a:solidFill>
                  <a:srgbClr val="333399"/>
                </a:solidFill>
                <a:latin typeface="Times New Roman"/>
                <a:cs typeface="Times New Roman"/>
              </a:rPr>
              <a:t> </a:t>
            </a:r>
            <a:r>
              <a:rPr sz="2200" b="1" spc="-5" dirty="0">
                <a:solidFill>
                  <a:srgbClr val="333399"/>
                </a:solidFill>
                <a:latin typeface="Times New Roman"/>
                <a:cs typeface="Times New Roman"/>
              </a:rPr>
              <a:t>paziente</a:t>
            </a:r>
            <a:r>
              <a:rPr sz="2200" spc="-5" dirty="0">
                <a:solidFill>
                  <a:srgbClr val="333399"/>
                </a:solidFill>
                <a:latin typeface="Times New Roman"/>
                <a:cs typeface="Times New Roman"/>
              </a:rPr>
              <a:t>. </a:t>
            </a:r>
            <a:r>
              <a:rPr sz="2200" spc="-535" dirty="0">
                <a:solidFill>
                  <a:srgbClr val="333399"/>
                </a:solidFill>
                <a:latin typeface="Times New Roman"/>
                <a:cs typeface="Times New Roman"/>
              </a:rPr>
              <a:t> </a:t>
            </a:r>
            <a:r>
              <a:rPr sz="2200" dirty="0">
                <a:solidFill>
                  <a:srgbClr val="333399"/>
                </a:solidFill>
                <a:latin typeface="Times New Roman"/>
                <a:cs typeface="Times New Roman"/>
              </a:rPr>
              <a:t>Le</a:t>
            </a:r>
            <a:r>
              <a:rPr sz="2200" spc="5" dirty="0">
                <a:solidFill>
                  <a:srgbClr val="333399"/>
                </a:solidFill>
                <a:latin typeface="Times New Roman"/>
                <a:cs typeface="Times New Roman"/>
              </a:rPr>
              <a:t> </a:t>
            </a:r>
            <a:r>
              <a:rPr sz="2200" b="1" spc="-5" dirty="0">
                <a:solidFill>
                  <a:srgbClr val="333399"/>
                </a:solidFill>
                <a:latin typeface="Times New Roman"/>
                <a:cs typeface="Times New Roman"/>
              </a:rPr>
              <a:t>braccia</a:t>
            </a:r>
            <a:r>
              <a:rPr sz="2200" b="1" dirty="0">
                <a:solidFill>
                  <a:srgbClr val="333399"/>
                </a:solidFill>
                <a:latin typeface="Times New Roman"/>
                <a:cs typeface="Times New Roman"/>
              </a:rPr>
              <a:t> </a:t>
            </a:r>
            <a:r>
              <a:rPr sz="2200" spc="-5" dirty="0">
                <a:solidFill>
                  <a:srgbClr val="333399"/>
                </a:solidFill>
                <a:latin typeface="Times New Roman"/>
                <a:cs typeface="Times New Roman"/>
              </a:rPr>
              <a:t>devono</a:t>
            </a:r>
            <a:r>
              <a:rPr sz="2200" dirty="0">
                <a:solidFill>
                  <a:srgbClr val="333399"/>
                </a:solidFill>
                <a:latin typeface="Times New Roman"/>
                <a:cs typeface="Times New Roman"/>
              </a:rPr>
              <a:t> </a:t>
            </a:r>
            <a:r>
              <a:rPr sz="2200" spc="-5" dirty="0">
                <a:solidFill>
                  <a:srgbClr val="333399"/>
                </a:solidFill>
                <a:latin typeface="Times New Roman"/>
                <a:cs typeface="Times New Roman"/>
              </a:rPr>
              <a:t>essere</a:t>
            </a:r>
            <a:r>
              <a:rPr sz="2200" dirty="0">
                <a:solidFill>
                  <a:srgbClr val="333399"/>
                </a:solidFill>
                <a:latin typeface="Times New Roman"/>
                <a:cs typeface="Times New Roman"/>
              </a:rPr>
              <a:t> </a:t>
            </a:r>
            <a:r>
              <a:rPr sz="2200" b="1" spc="-5" dirty="0">
                <a:solidFill>
                  <a:srgbClr val="333399"/>
                </a:solidFill>
                <a:latin typeface="Times New Roman"/>
                <a:cs typeface="Times New Roman"/>
              </a:rPr>
              <a:t>perpendicolari </a:t>
            </a:r>
            <a:r>
              <a:rPr sz="2200" b="1" dirty="0">
                <a:solidFill>
                  <a:srgbClr val="333399"/>
                </a:solidFill>
                <a:latin typeface="Times New Roman"/>
                <a:cs typeface="Times New Roman"/>
              </a:rPr>
              <a:t> </a:t>
            </a:r>
            <a:r>
              <a:rPr sz="2200" b="1" spc="-5" dirty="0">
                <a:solidFill>
                  <a:srgbClr val="333399"/>
                </a:solidFill>
                <a:latin typeface="Times New Roman"/>
                <a:cs typeface="Times New Roman"/>
              </a:rPr>
              <a:t>sopra lo sterno </a:t>
            </a:r>
            <a:r>
              <a:rPr sz="2200" spc="-5" dirty="0">
                <a:solidFill>
                  <a:srgbClr val="333399"/>
                </a:solidFill>
                <a:latin typeface="Times New Roman"/>
                <a:cs typeface="Times New Roman"/>
              </a:rPr>
              <a:t>del paziente </a:t>
            </a:r>
            <a:r>
              <a:rPr sz="2200" dirty="0">
                <a:solidFill>
                  <a:srgbClr val="333399"/>
                </a:solidFill>
                <a:latin typeface="Times New Roman"/>
                <a:cs typeface="Times New Roman"/>
              </a:rPr>
              <a:t>e </a:t>
            </a:r>
            <a:r>
              <a:rPr sz="2200" spc="-5" dirty="0">
                <a:solidFill>
                  <a:srgbClr val="333399"/>
                </a:solidFill>
                <a:latin typeface="Times New Roman"/>
                <a:cs typeface="Times New Roman"/>
              </a:rPr>
              <a:t>le spalle del </a:t>
            </a:r>
            <a:r>
              <a:rPr sz="2200" dirty="0">
                <a:solidFill>
                  <a:srgbClr val="333399"/>
                </a:solidFill>
                <a:latin typeface="Times New Roman"/>
                <a:cs typeface="Times New Roman"/>
              </a:rPr>
              <a:t> </a:t>
            </a:r>
            <a:r>
              <a:rPr sz="2200" spc="-5" dirty="0">
                <a:solidFill>
                  <a:srgbClr val="333399"/>
                </a:solidFill>
                <a:latin typeface="Times New Roman"/>
                <a:cs typeface="Times New Roman"/>
              </a:rPr>
              <a:t>soccorritore</a:t>
            </a:r>
            <a:r>
              <a:rPr sz="2200" dirty="0">
                <a:solidFill>
                  <a:srgbClr val="333399"/>
                </a:solidFill>
                <a:latin typeface="Times New Roman"/>
                <a:cs typeface="Times New Roman"/>
              </a:rPr>
              <a:t> </a:t>
            </a:r>
            <a:r>
              <a:rPr sz="2200" spc="-5" dirty="0">
                <a:solidFill>
                  <a:srgbClr val="333399"/>
                </a:solidFill>
                <a:latin typeface="Times New Roman"/>
                <a:cs typeface="Times New Roman"/>
              </a:rPr>
              <a:t>devono</a:t>
            </a:r>
            <a:r>
              <a:rPr sz="2200" dirty="0">
                <a:solidFill>
                  <a:srgbClr val="333399"/>
                </a:solidFill>
                <a:latin typeface="Times New Roman"/>
                <a:cs typeface="Times New Roman"/>
              </a:rPr>
              <a:t> </a:t>
            </a:r>
            <a:r>
              <a:rPr sz="2200" spc="-5" dirty="0">
                <a:solidFill>
                  <a:srgbClr val="333399"/>
                </a:solidFill>
                <a:latin typeface="Times New Roman"/>
                <a:cs typeface="Times New Roman"/>
              </a:rPr>
              <a:t>sovrastare</a:t>
            </a:r>
            <a:r>
              <a:rPr sz="2200" dirty="0">
                <a:solidFill>
                  <a:srgbClr val="333399"/>
                </a:solidFill>
                <a:latin typeface="Times New Roman"/>
                <a:cs typeface="Times New Roman"/>
              </a:rPr>
              <a:t> </a:t>
            </a:r>
            <a:r>
              <a:rPr sz="2200" spc="-5" dirty="0">
                <a:solidFill>
                  <a:srgbClr val="333399"/>
                </a:solidFill>
                <a:latin typeface="Times New Roman"/>
                <a:cs typeface="Times New Roman"/>
              </a:rPr>
              <a:t>il</a:t>
            </a:r>
            <a:r>
              <a:rPr sz="2200" dirty="0">
                <a:solidFill>
                  <a:srgbClr val="333399"/>
                </a:solidFill>
                <a:latin typeface="Times New Roman"/>
                <a:cs typeface="Times New Roman"/>
              </a:rPr>
              <a:t> </a:t>
            </a:r>
            <a:r>
              <a:rPr sz="2200" spc="-5" dirty="0">
                <a:solidFill>
                  <a:srgbClr val="333399"/>
                </a:solidFill>
                <a:latin typeface="Times New Roman"/>
                <a:cs typeface="Times New Roman"/>
              </a:rPr>
              <a:t>torace</a:t>
            </a:r>
            <a:r>
              <a:rPr sz="2200" dirty="0">
                <a:solidFill>
                  <a:srgbClr val="333399"/>
                </a:solidFill>
                <a:latin typeface="Times New Roman"/>
                <a:cs typeface="Times New Roman"/>
              </a:rPr>
              <a:t> </a:t>
            </a:r>
            <a:r>
              <a:rPr sz="2200" spc="-5" dirty="0">
                <a:solidFill>
                  <a:srgbClr val="333399"/>
                </a:solidFill>
                <a:latin typeface="Times New Roman"/>
                <a:cs typeface="Times New Roman"/>
              </a:rPr>
              <a:t>del </a:t>
            </a:r>
            <a:r>
              <a:rPr sz="2200" dirty="0">
                <a:solidFill>
                  <a:srgbClr val="333399"/>
                </a:solidFill>
                <a:latin typeface="Times New Roman"/>
                <a:cs typeface="Times New Roman"/>
              </a:rPr>
              <a:t> </a:t>
            </a:r>
            <a:r>
              <a:rPr sz="2200" spc="-5" dirty="0">
                <a:solidFill>
                  <a:srgbClr val="333399"/>
                </a:solidFill>
                <a:latin typeface="Times New Roman"/>
                <a:cs typeface="Times New Roman"/>
              </a:rPr>
              <a:t>paziente</a:t>
            </a:r>
            <a:r>
              <a:rPr sz="2200" dirty="0">
                <a:solidFill>
                  <a:srgbClr val="333399"/>
                </a:solidFill>
                <a:latin typeface="Times New Roman"/>
                <a:cs typeface="Times New Roman"/>
              </a:rPr>
              <a:t> </a:t>
            </a:r>
            <a:r>
              <a:rPr sz="2200" spc="-5" dirty="0">
                <a:solidFill>
                  <a:srgbClr val="333399"/>
                </a:solidFill>
                <a:latin typeface="Times New Roman"/>
                <a:cs typeface="Times New Roman"/>
              </a:rPr>
              <a:t>stesso.</a:t>
            </a:r>
            <a:r>
              <a:rPr sz="2200" dirty="0">
                <a:solidFill>
                  <a:srgbClr val="333399"/>
                </a:solidFill>
                <a:latin typeface="Times New Roman"/>
                <a:cs typeface="Times New Roman"/>
              </a:rPr>
              <a:t> </a:t>
            </a:r>
            <a:r>
              <a:rPr sz="2200" spc="-5" dirty="0">
                <a:solidFill>
                  <a:srgbClr val="333399"/>
                </a:solidFill>
                <a:latin typeface="Times New Roman"/>
                <a:cs typeface="Times New Roman"/>
              </a:rPr>
              <a:t>Inginocchiandosi</a:t>
            </a:r>
            <a:r>
              <a:rPr sz="2200" dirty="0">
                <a:solidFill>
                  <a:srgbClr val="333399"/>
                </a:solidFill>
                <a:latin typeface="Times New Roman"/>
                <a:cs typeface="Times New Roman"/>
              </a:rPr>
              <a:t> a</a:t>
            </a:r>
            <a:r>
              <a:rPr sz="2200" spc="5" dirty="0">
                <a:solidFill>
                  <a:srgbClr val="333399"/>
                </a:solidFill>
                <a:latin typeface="Times New Roman"/>
                <a:cs typeface="Times New Roman"/>
              </a:rPr>
              <a:t> </a:t>
            </a:r>
            <a:r>
              <a:rPr sz="2200" spc="-5" dirty="0">
                <a:solidFill>
                  <a:srgbClr val="333399"/>
                </a:solidFill>
                <a:latin typeface="Times New Roman"/>
                <a:cs typeface="Times New Roman"/>
              </a:rPr>
              <a:t>lato</a:t>
            </a:r>
            <a:r>
              <a:rPr sz="2200" dirty="0">
                <a:solidFill>
                  <a:srgbClr val="333399"/>
                </a:solidFill>
                <a:latin typeface="Times New Roman"/>
                <a:cs typeface="Times New Roman"/>
              </a:rPr>
              <a:t> </a:t>
            </a:r>
            <a:r>
              <a:rPr sz="2200" spc="-5" dirty="0">
                <a:solidFill>
                  <a:srgbClr val="333399"/>
                </a:solidFill>
                <a:latin typeface="Times New Roman"/>
                <a:cs typeface="Times New Roman"/>
              </a:rPr>
              <a:t>del </a:t>
            </a:r>
            <a:r>
              <a:rPr sz="2200" spc="-535" dirty="0">
                <a:solidFill>
                  <a:srgbClr val="333399"/>
                </a:solidFill>
                <a:latin typeface="Times New Roman"/>
                <a:cs typeface="Times New Roman"/>
              </a:rPr>
              <a:t> </a:t>
            </a:r>
            <a:r>
              <a:rPr sz="2200" spc="-5" dirty="0">
                <a:solidFill>
                  <a:srgbClr val="333399"/>
                </a:solidFill>
                <a:latin typeface="Times New Roman"/>
                <a:cs typeface="Times New Roman"/>
              </a:rPr>
              <a:t>paziente</a:t>
            </a:r>
            <a:r>
              <a:rPr sz="2200" dirty="0">
                <a:solidFill>
                  <a:srgbClr val="333399"/>
                </a:solidFill>
                <a:latin typeface="Times New Roman"/>
                <a:cs typeface="Times New Roman"/>
              </a:rPr>
              <a:t> </a:t>
            </a:r>
            <a:r>
              <a:rPr sz="2200" spc="-5" dirty="0">
                <a:solidFill>
                  <a:srgbClr val="333399"/>
                </a:solidFill>
                <a:latin typeface="Times New Roman"/>
                <a:cs typeface="Times New Roman"/>
              </a:rPr>
              <a:t>all’altezza</a:t>
            </a:r>
            <a:r>
              <a:rPr sz="2200" dirty="0">
                <a:solidFill>
                  <a:srgbClr val="333399"/>
                </a:solidFill>
                <a:latin typeface="Times New Roman"/>
                <a:cs typeface="Times New Roman"/>
              </a:rPr>
              <a:t> </a:t>
            </a:r>
            <a:r>
              <a:rPr sz="2200" spc="-5" dirty="0">
                <a:solidFill>
                  <a:srgbClr val="333399"/>
                </a:solidFill>
                <a:latin typeface="Times New Roman"/>
                <a:cs typeface="Times New Roman"/>
              </a:rPr>
              <a:t>del</a:t>
            </a:r>
            <a:r>
              <a:rPr sz="2200" dirty="0">
                <a:solidFill>
                  <a:srgbClr val="333399"/>
                </a:solidFill>
                <a:latin typeface="Times New Roman"/>
                <a:cs typeface="Times New Roman"/>
              </a:rPr>
              <a:t> </a:t>
            </a:r>
            <a:r>
              <a:rPr sz="2200" spc="-5" dirty="0">
                <a:solidFill>
                  <a:srgbClr val="333399"/>
                </a:solidFill>
                <a:latin typeface="Times New Roman"/>
                <a:cs typeface="Times New Roman"/>
              </a:rPr>
              <a:t>torace</a:t>
            </a:r>
            <a:r>
              <a:rPr sz="2200" dirty="0">
                <a:solidFill>
                  <a:srgbClr val="333399"/>
                </a:solidFill>
                <a:latin typeface="Times New Roman"/>
                <a:cs typeface="Times New Roman"/>
              </a:rPr>
              <a:t> </a:t>
            </a:r>
            <a:r>
              <a:rPr sz="2200" spc="-5" dirty="0">
                <a:solidFill>
                  <a:srgbClr val="333399"/>
                </a:solidFill>
                <a:latin typeface="Times New Roman"/>
                <a:cs typeface="Times New Roman"/>
              </a:rPr>
              <a:t>la</a:t>
            </a:r>
            <a:r>
              <a:rPr sz="2200" dirty="0">
                <a:solidFill>
                  <a:srgbClr val="333399"/>
                </a:solidFill>
                <a:latin typeface="Times New Roman"/>
                <a:cs typeface="Times New Roman"/>
              </a:rPr>
              <a:t> </a:t>
            </a:r>
            <a:r>
              <a:rPr sz="2200" spc="-5" dirty="0">
                <a:solidFill>
                  <a:srgbClr val="333399"/>
                </a:solidFill>
                <a:latin typeface="Times New Roman"/>
                <a:cs typeface="Times New Roman"/>
              </a:rPr>
              <a:t>posizione </a:t>
            </a:r>
            <a:r>
              <a:rPr sz="2200" dirty="0">
                <a:solidFill>
                  <a:srgbClr val="333399"/>
                </a:solidFill>
                <a:latin typeface="Times New Roman"/>
                <a:cs typeface="Times New Roman"/>
              </a:rPr>
              <a:t> </a:t>
            </a:r>
            <a:r>
              <a:rPr sz="2200" spc="-5" dirty="0">
                <a:solidFill>
                  <a:srgbClr val="333399"/>
                </a:solidFill>
                <a:latin typeface="Times New Roman"/>
                <a:cs typeface="Times New Roman"/>
              </a:rPr>
              <a:t>risulta corretta, </a:t>
            </a:r>
            <a:r>
              <a:rPr sz="2200" dirty="0">
                <a:solidFill>
                  <a:srgbClr val="333399"/>
                </a:solidFill>
                <a:latin typeface="Times New Roman"/>
                <a:cs typeface="Times New Roman"/>
              </a:rPr>
              <a:t>se </a:t>
            </a:r>
            <a:r>
              <a:rPr sz="2200" spc="-5" dirty="0">
                <a:solidFill>
                  <a:srgbClr val="333399"/>
                </a:solidFill>
                <a:latin typeface="Times New Roman"/>
                <a:cs typeface="Times New Roman"/>
              </a:rPr>
              <a:t>il paziente </a:t>
            </a:r>
            <a:r>
              <a:rPr sz="2200" dirty="0">
                <a:solidFill>
                  <a:srgbClr val="333399"/>
                </a:solidFill>
                <a:latin typeface="Times New Roman"/>
                <a:cs typeface="Times New Roman"/>
              </a:rPr>
              <a:t>è a </a:t>
            </a:r>
            <a:r>
              <a:rPr sz="2200" spc="-5" dirty="0">
                <a:solidFill>
                  <a:srgbClr val="333399"/>
                </a:solidFill>
                <a:latin typeface="Times New Roman"/>
                <a:cs typeface="Times New Roman"/>
              </a:rPr>
              <a:t>terra. </a:t>
            </a:r>
            <a:r>
              <a:rPr sz="2200" dirty="0">
                <a:solidFill>
                  <a:srgbClr val="333399"/>
                </a:solidFill>
                <a:latin typeface="Times New Roman"/>
                <a:cs typeface="Times New Roman"/>
              </a:rPr>
              <a:t>In </a:t>
            </a:r>
            <a:r>
              <a:rPr sz="2200" spc="-5" dirty="0">
                <a:solidFill>
                  <a:srgbClr val="333399"/>
                </a:solidFill>
                <a:latin typeface="Times New Roman"/>
                <a:cs typeface="Times New Roman"/>
              </a:rPr>
              <a:t>zone </a:t>
            </a:r>
            <a:r>
              <a:rPr sz="2200" dirty="0">
                <a:solidFill>
                  <a:srgbClr val="333399"/>
                </a:solidFill>
                <a:latin typeface="Times New Roman"/>
                <a:cs typeface="Times New Roman"/>
              </a:rPr>
              <a:t> </a:t>
            </a:r>
            <a:r>
              <a:rPr sz="2200" spc="55" dirty="0">
                <a:solidFill>
                  <a:srgbClr val="333399"/>
                </a:solidFill>
                <a:latin typeface="Times New Roman"/>
                <a:cs typeface="Times New Roman"/>
              </a:rPr>
              <a:t>anguste,</a:t>
            </a:r>
            <a:r>
              <a:rPr sz="2200" spc="60" dirty="0">
                <a:solidFill>
                  <a:srgbClr val="333399"/>
                </a:solidFill>
                <a:latin typeface="Times New Roman"/>
                <a:cs typeface="Times New Roman"/>
              </a:rPr>
              <a:t> </a:t>
            </a:r>
            <a:r>
              <a:rPr sz="2200" dirty="0">
                <a:solidFill>
                  <a:srgbClr val="333399"/>
                </a:solidFill>
                <a:latin typeface="Times New Roman"/>
                <a:cs typeface="Times New Roman"/>
              </a:rPr>
              <a:t>è</a:t>
            </a:r>
            <a:r>
              <a:rPr sz="2200" spc="5" dirty="0">
                <a:solidFill>
                  <a:srgbClr val="333399"/>
                </a:solidFill>
                <a:latin typeface="Times New Roman"/>
                <a:cs typeface="Times New Roman"/>
              </a:rPr>
              <a:t> </a:t>
            </a:r>
            <a:r>
              <a:rPr sz="2200" spc="55" dirty="0">
                <a:solidFill>
                  <a:srgbClr val="333399"/>
                </a:solidFill>
                <a:latin typeface="Times New Roman"/>
                <a:cs typeface="Times New Roman"/>
              </a:rPr>
              <a:t>possibile</a:t>
            </a:r>
            <a:r>
              <a:rPr sz="2200" spc="60" dirty="0">
                <a:solidFill>
                  <a:srgbClr val="333399"/>
                </a:solidFill>
                <a:latin typeface="Times New Roman"/>
                <a:cs typeface="Times New Roman"/>
              </a:rPr>
              <a:t> </a:t>
            </a:r>
            <a:r>
              <a:rPr sz="2200" spc="55" dirty="0">
                <a:solidFill>
                  <a:srgbClr val="333399"/>
                </a:solidFill>
                <a:latin typeface="Times New Roman"/>
                <a:cs typeface="Times New Roman"/>
              </a:rPr>
              <a:t>posizionarsi</a:t>
            </a:r>
            <a:r>
              <a:rPr sz="2200" spc="60" dirty="0">
                <a:solidFill>
                  <a:srgbClr val="333399"/>
                </a:solidFill>
                <a:latin typeface="Times New Roman"/>
                <a:cs typeface="Times New Roman"/>
              </a:rPr>
              <a:t> </a:t>
            </a:r>
            <a:r>
              <a:rPr sz="2200" spc="40" dirty="0">
                <a:solidFill>
                  <a:srgbClr val="333399"/>
                </a:solidFill>
                <a:latin typeface="Times New Roman"/>
                <a:cs typeface="Times New Roman"/>
              </a:rPr>
              <a:t>per</a:t>
            </a:r>
            <a:r>
              <a:rPr sz="2200" spc="45" dirty="0">
                <a:solidFill>
                  <a:srgbClr val="333399"/>
                </a:solidFill>
                <a:latin typeface="Times New Roman"/>
                <a:cs typeface="Times New Roman"/>
              </a:rPr>
              <a:t> </a:t>
            </a:r>
            <a:r>
              <a:rPr sz="2200" spc="30" dirty="0">
                <a:solidFill>
                  <a:srgbClr val="333399"/>
                </a:solidFill>
                <a:latin typeface="Times New Roman"/>
                <a:cs typeface="Times New Roman"/>
              </a:rPr>
              <a:t>il </a:t>
            </a:r>
            <a:r>
              <a:rPr sz="2200" spc="35" dirty="0">
                <a:solidFill>
                  <a:srgbClr val="333399"/>
                </a:solidFill>
                <a:latin typeface="Times New Roman"/>
                <a:cs typeface="Times New Roman"/>
              </a:rPr>
              <a:t> </a:t>
            </a:r>
            <a:r>
              <a:rPr sz="2200" spc="-5" dirty="0">
                <a:solidFill>
                  <a:srgbClr val="333399"/>
                </a:solidFill>
                <a:latin typeface="Times New Roman"/>
                <a:cs typeface="Times New Roman"/>
              </a:rPr>
              <a:t>massaggio cardiaco dietro il capo del paziente </a:t>
            </a:r>
            <a:r>
              <a:rPr sz="2200" dirty="0">
                <a:solidFill>
                  <a:srgbClr val="333399"/>
                </a:solidFill>
                <a:latin typeface="Times New Roman"/>
                <a:cs typeface="Times New Roman"/>
              </a:rPr>
              <a:t> o</a:t>
            </a:r>
            <a:r>
              <a:rPr sz="2200" spc="-5" dirty="0">
                <a:solidFill>
                  <a:srgbClr val="333399"/>
                </a:solidFill>
                <a:latin typeface="Times New Roman"/>
                <a:cs typeface="Times New Roman"/>
              </a:rPr>
              <a:t> </a:t>
            </a:r>
            <a:r>
              <a:rPr sz="2200" dirty="0">
                <a:solidFill>
                  <a:srgbClr val="333399"/>
                </a:solidFill>
                <a:latin typeface="Times New Roman"/>
                <a:cs typeface="Times New Roman"/>
              </a:rPr>
              <a:t>a</a:t>
            </a:r>
            <a:r>
              <a:rPr sz="2200" spc="-5" dirty="0">
                <a:solidFill>
                  <a:srgbClr val="333399"/>
                </a:solidFill>
                <a:latin typeface="Times New Roman"/>
                <a:cs typeface="Times New Roman"/>
              </a:rPr>
              <a:t> cavalcioni sulle</a:t>
            </a:r>
            <a:r>
              <a:rPr sz="2200" spc="-10" dirty="0">
                <a:solidFill>
                  <a:srgbClr val="333399"/>
                </a:solidFill>
                <a:latin typeface="Times New Roman"/>
                <a:cs typeface="Times New Roman"/>
              </a:rPr>
              <a:t> </a:t>
            </a:r>
            <a:r>
              <a:rPr sz="2200" spc="-5" dirty="0">
                <a:solidFill>
                  <a:srgbClr val="333399"/>
                </a:solidFill>
                <a:latin typeface="Times New Roman"/>
                <a:cs typeface="Times New Roman"/>
              </a:rPr>
              <a:t>gambe.</a:t>
            </a:r>
            <a:endParaRPr sz="2200">
              <a:latin typeface="Times New Roman"/>
              <a:cs typeface="Times New Roman"/>
            </a:endParaRPr>
          </a:p>
        </p:txBody>
      </p:sp>
      <p:pic>
        <p:nvPicPr>
          <p:cNvPr id="3" name="object 3"/>
          <p:cNvPicPr/>
          <p:nvPr/>
        </p:nvPicPr>
        <p:blipFill>
          <a:blip r:embed="rId2" cstate="print"/>
          <a:stretch>
            <a:fillRect/>
          </a:stretch>
        </p:blipFill>
        <p:spPr>
          <a:xfrm>
            <a:off x="3794125" y="450850"/>
            <a:ext cx="995362" cy="901700"/>
          </a:xfrm>
          <a:prstGeom prst="rect">
            <a:avLst/>
          </a:prstGeom>
        </p:spPr>
      </p:pic>
      <p:sp>
        <p:nvSpPr>
          <p:cNvPr id="4" name="object 4"/>
          <p:cNvSpPr txBox="1">
            <a:spLocks noGrp="1"/>
          </p:cNvSpPr>
          <p:nvPr>
            <p:ph type="title"/>
          </p:nvPr>
        </p:nvSpPr>
        <p:spPr>
          <a:xfrm>
            <a:off x="2511425" y="565199"/>
            <a:ext cx="967740" cy="452120"/>
          </a:xfrm>
          <a:prstGeom prst="rect">
            <a:avLst/>
          </a:prstGeom>
        </p:spPr>
        <p:txBody>
          <a:bodyPr vert="horz" wrap="square" lIns="0" tIns="12700" rIns="0" bIns="0" rtlCol="0">
            <a:spAutoFit/>
          </a:bodyPr>
          <a:lstStyle/>
          <a:p>
            <a:pPr marL="12700">
              <a:lnSpc>
                <a:spcPct val="100000"/>
              </a:lnSpc>
              <a:spcBef>
                <a:spcPts val="100"/>
              </a:spcBef>
            </a:pPr>
            <a:r>
              <a:rPr sz="2800" b="1" u="heavy" spc="-210" dirty="0">
                <a:solidFill>
                  <a:srgbClr val="333399"/>
                </a:solidFill>
                <a:uFill>
                  <a:solidFill>
                    <a:srgbClr val="333399"/>
                  </a:solidFill>
                </a:uFill>
                <a:latin typeface="Times New Roman"/>
                <a:cs typeface="Times New Roman"/>
              </a:rPr>
              <a:t>F</a:t>
            </a:r>
            <a:r>
              <a:rPr sz="2800" b="1" u="heavy" dirty="0">
                <a:solidFill>
                  <a:srgbClr val="333399"/>
                </a:solidFill>
                <a:uFill>
                  <a:solidFill>
                    <a:srgbClr val="333399"/>
                  </a:solidFill>
                </a:uFill>
                <a:latin typeface="Times New Roman"/>
                <a:cs typeface="Times New Roman"/>
              </a:rPr>
              <a:t>ARE</a:t>
            </a:r>
            <a:endParaRPr sz="2800">
              <a:latin typeface="Times New Roman"/>
              <a:cs typeface="Times New Roman"/>
            </a:endParaRPr>
          </a:p>
        </p:txBody>
      </p:sp>
      <p:pic>
        <p:nvPicPr>
          <p:cNvPr id="5" name="object 5"/>
          <p:cNvPicPr/>
          <p:nvPr/>
        </p:nvPicPr>
        <p:blipFill>
          <a:blip r:embed="rId3" cstate="print"/>
          <a:stretch>
            <a:fillRect/>
          </a:stretch>
        </p:blipFill>
        <p:spPr>
          <a:xfrm>
            <a:off x="5797550" y="1998118"/>
            <a:ext cx="2938865" cy="393386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857500" y="203200"/>
            <a:ext cx="4927600" cy="863600"/>
            <a:chOff x="2857500" y="203200"/>
            <a:chExt cx="4927600" cy="863600"/>
          </a:xfrm>
        </p:grpSpPr>
        <p:pic>
          <p:nvPicPr>
            <p:cNvPr id="3" name="object 3"/>
            <p:cNvPicPr/>
            <p:nvPr/>
          </p:nvPicPr>
          <p:blipFill>
            <a:blip r:embed="rId3" cstate="print"/>
            <a:stretch>
              <a:fillRect/>
            </a:stretch>
          </p:blipFill>
          <p:spPr>
            <a:xfrm>
              <a:off x="2857500" y="203200"/>
              <a:ext cx="2159000" cy="266700"/>
            </a:xfrm>
            <a:prstGeom prst="rect">
              <a:avLst/>
            </a:prstGeom>
          </p:spPr>
        </p:pic>
        <p:pic>
          <p:nvPicPr>
            <p:cNvPr id="4" name="object 4"/>
            <p:cNvPicPr/>
            <p:nvPr/>
          </p:nvPicPr>
          <p:blipFill>
            <a:blip r:embed="rId4" cstate="print"/>
            <a:stretch>
              <a:fillRect/>
            </a:stretch>
          </p:blipFill>
          <p:spPr>
            <a:xfrm>
              <a:off x="2857500" y="495300"/>
              <a:ext cx="4927600" cy="266700"/>
            </a:xfrm>
            <a:prstGeom prst="rect">
              <a:avLst/>
            </a:prstGeom>
          </p:spPr>
        </p:pic>
        <p:pic>
          <p:nvPicPr>
            <p:cNvPr id="5" name="object 5"/>
            <p:cNvPicPr/>
            <p:nvPr/>
          </p:nvPicPr>
          <p:blipFill>
            <a:blip r:embed="rId5" cstate="print"/>
            <a:stretch>
              <a:fillRect/>
            </a:stretch>
          </p:blipFill>
          <p:spPr>
            <a:xfrm>
              <a:off x="2857500" y="787400"/>
              <a:ext cx="4914900" cy="279400"/>
            </a:xfrm>
            <a:prstGeom prst="rect">
              <a:avLst/>
            </a:prstGeom>
          </p:spPr>
        </p:pic>
      </p:grpSp>
      <p:sp>
        <p:nvSpPr>
          <p:cNvPr id="6" name="object 6"/>
          <p:cNvSpPr txBox="1">
            <a:spLocks noGrp="1"/>
          </p:cNvSpPr>
          <p:nvPr>
            <p:ph type="title"/>
          </p:nvPr>
        </p:nvSpPr>
        <p:spPr>
          <a:xfrm>
            <a:off x="2846387" y="126776"/>
            <a:ext cx="4925060" cy="914400"/>
          </a:xfrm>
          <a:prstGeom prst="rect">
            <a:avLst/>
          </a:prstGeom>
        </p:spPr>
        <p:txBody>
          <a:bodyPr vert="horz" wrap="square" lIns="0" tIns="12700" rIns="0" bIns="0" rtlCol="0">
            <a:spAutoFit/>
          </a:bodyPr>
          <a:lstStyle/>
          <a:p>
            <a:pPr marL="12700">
              <a:lnSpc>
                <a:spcPts val="2350"/>
              </a:lnSpc>
              <a:spcBef>
                <a:spcPts val="100"/>
              </a:spcBef>
            </a:pPr>
            <a:r>
              <a:rPr sz="2000" dirty="0">
                <a:solidFill>
                  <a:srgbClr val="FF0000"/>
                </a:solidFill>
              </a:rPr>
              <a:t>Consenso</a:t>
            </a:r>
            <a:r>
              <a:rPr sz="2000" spc="-30" dirty="0">
                <a:solidFill>
                  <a:srgbClr val="FF0000"/>
                </a:solidFill>
              </a:rPr>
              <a:t> </a:t>
            </a:r>
            <a:r>
              <a:rPr sz="2000" spc="-5" dirty="0">
                <a:solidFill>
                  <a:srgbClr val="FF0000"/>
                </a:solidFill>
              </a:rPr>
              <a:t>implicito</a:t>
            </a:r>
            <a:endParaRPr sz="2000"/>
          </a:p>
          <a:p>
            <a:pPr marL="12700" marR="5080">
              <a:lnSpc>
                <a:spcPts val="2300"/>
              </a:lnSpc>
              <a:spcBef>
                <a:spcPts val="110"/>
              </a:spcBef>
            </a:pPr>
            <a:r>
              <a:rPr sz="2000" dirty="0">
                <a:solidFill>
                  <a:srgbClr val="333399"/>
                </a:solidFill>
              </a:rPr>
              <a:t>Se</a:t>
            </a:r>
            <a:r>
              <a:rPr sz="2000" spc="265" dirty="0">
                <a:solidFill>
                  <a:srgbClr val="333399"/>
                </a:solidFill>
              </a:rPr>
              <a:t> </a:t>
            </a:r>
            <a:r>
              <a:rPr sz="2000" dirty="0">
                <a:solidFill>
                  <a:srgbClr val="333399"/>
                </a:solidFill>
              </a:rPr>
              <a:t>la</a:t>
            </a:r>
            <a:r>
              <a:rPr sz="2000" spc="270" dirty="0">
                <a:solidFill>
                  <a:srgbClr val="333399"/>
                </a:solidFill>
              </a:rPr>
              <a:t> </a:t>
            </a:r>
            <a:r>
              <a:rPr sz="2000" dirty="0">
                <a:solidFill>
                  <a:srgbClr val="333399"/>
                </a:solidFill>
              </a:rPr>
              <a:t>persona</a:t>
            </a:r>
            <a:r>
              <a:rPr sz="2000" spc="265" dirty="0">
                <a:solidFill>
                  <a:srgbClr val="333399"/>
                </a:solidFill>
              </a:rPr>
              <a:t> </a:t>
            </a:r>
            <a:r>
              <a:rPr sz="2000" dirty="0">
                <a:solidFill>
                  <a:srgbClr val="333399"/>
                </a:solidFill>
              </a:rPr>
              <a:t>non</a:t>
            </a:r>
            <a:r>
              <a:rPr sz="2000" spc="270" dirty="0">
                <a:solidFill>
                  <a:srgbClr val="333399"/>
                </a:solidFill>
              </a:rPr>
              <a:t> </a:t>
            </a:r>
            <a:r>
              <a:rPr sz="2000" dirty="0">
                <a:solidFill>
                  <a:srgbClr val="333399"/>
                </a:solidFill>
              </a:rPr>
              <a:t>è</a:t>
            </a:r>
            <a:r>
              <a:rPr sz="2000" spc="265" dirty="0">
                <a:solidFill>
                  <a:srgbClr val="333399"/>
                </a:solidFill>
              </a:rPr>
              <a:t> </a:t>
            </a:r>
            <a:r>
              <a:rPr sz="2000" spc="-5" dirty="0">
                <a:solidFill>
                  <a:srgbClr val="333399"/>
                </a:solidFill>
              </a:rPr>
              <a:t>cosciente</a:t>
            </a:r>
            <a:r>
              <a:rPr sz="2000" spc="270" dirty="0">
                <a:solidFill>
                  <a:srgbClr val="333399"/>
                </a:solidFill>
              </a:rPr>
              <a:t> </a:t>
            </a:r>
            <a:r>
              <a:rPr sz="2000" dirty="0">
                <a:solidFill>
                  <a:srgbClr val="333399"/>
                </a:solidFill>
              </a:rPr>
              <a:t>o</a:t>
            </a:r>
            <a:r>
              <a:rPr sz="2000" spc="265" dirty="0">
                <a:solidFill>
                  <a:srgbClr val="333399"/>
                </a:solidFill>
              </a:rPr>
              <a:t> </a:t>
            </a:r>
            <a:r>
              <a:rPr sz="2000" dirty="0">
                <a:solidFill>
                  <a:srgbClr val="333399"/>
                </a:solidFill>
              </a:rPr>
              <a:t>non</a:t>
            </a:r>
            <a:r>
              <a:rPr sz="2000" spc="270" dirty="0">
                <a:solidFill>
                  <a:srgbClr val="333399"/>
                </a:solidFill>
              </a:rPr>
              <a:t> </a:t>
            </a:r>
            <a:r>
              <a:rPr sz="2000" dirty="0">
                <a:solidFill>
                  <a:srgbClr val="333399"/>
                </a:solidFill>
              </a:rPr>
              <a:t>può </a:t>
            </a:r>
            <a:r>
              <a:rPr sz="2000" spc="-545" dirty="0">
                <a:solidFill>
                  <a:srgbClr val="333399"/>
                </a:solidFill>
              </a:rPr>
              <a:t> </a:t>
            </a:r>
            <a:r>
              <a:rPr sz="2000" dirty="0">
                <a:solidFill>
                  <a:srgbClr val="333399"/>
                </a:solidFill>
              </a:rPr>
              <a:t>esprimere</a:t>
            </a:r>
            <a:r>
              <a:rPr sz="2000" spc="40" dirty="0">
                <a:solidFill>
                  <a:srgbClr val="333399"/>
                </a:solidFill>
              </a:rPr>
              <a:t> </a:t>
            </a:r>
            <a:r>
              <a:rPr sz="2000" dirty="0">
                <a:solidFill>
                  <a:srgbClr val="333399"/>
                </a:solidFill>
              </a:rPr>
              <a:t>il</a:t>
            </a:r>
            <a:r>
              <a:rPr sz="2000" spc="40" dirty="0">
                <a:solidFill>
                  <a:srgbClr val="333399"/>
                </a:solidFill>
              </a:rPr>
              <a:t> </a:t>
            </a:r>
            <a:r>
              <a:rPr sz="2000" dirty="0">
                <a:solidFill>
                  <a:srgbClr val="333399"/>
                </a:solidFill>
              </a:rPr>
              <a:t>suo</a:t>
            </a:r>
            <a:r>
              <a:rPr sz="2000" spc="45" dirty="0">
                <a:solidFill>
                  <a:srgbClr val="333399"/>
                </a:solidFill>
              </a:rPr>
              <a:t> </a:t>
            </a:r>
            <a:r>
              <a:rPr sz="2000" dirty="0">
                <a:solidFill>
                  <a:srgbClr val="333399"/>
                </a:solidFill>
              </a:rPr>
              <a:t>consenso</a:t>
            </a:r>
            <a:r>
              <a:rPr sz="2000" spc="40" dirty="0">
                <a:solidFill>
                  <a:srgbClr val="333399"/>
                </a:solidFill>
              </a:rPr>
              <a:t> </a:t>
            </a:r>
            <a:r>
              <a:rPr sz="2000" dirty="0">
                <a:solidFill>
                  <a:srgbClr val="333399"/>
                </a:solidFill>
              </a:rPr>
              <a:t>per</a:t>
            </a:r>
            <a:r>
              <a:rPr sz="2000" spc="40" dirty="0">
                <a:solidFill>
                  <a:srgbClr val="333399"/>
                </a:solidFill>
              </a:rPr>
              <a:t> </a:t>
            </a:r>
            <a:r>
              <a:rPr sz="2000" spc="-5" dirty="0">
                <a:solidFill>
                  <a:srgbClr val="333399"/>
                </a:solidFill>
              </a:rPr>
              <a:t>altre</a:t>
            </a:r>
            <a:r>
              <a:rPr sz="2000" spc="45" dirty="0">
                <a:solidFill>
                  <a:srgbClr val="333399"/>
                </a:solidFill>
              </a:rPr>
              <a:t> </a:t>
            </a:r>
            <a:r>
              <a:rPr sz="2000" dirty="0">
                <a:solidFill>
                  <a:srgbClr val="333399"/>
                </a:solidFill>
              </a:rPr>
              <a:t>ragioni,</a:t>
            </a:r>
            <a:endParaRPr sz="2000"/>
          </a:p>
        </p:txBody>
      </p:sp>
      <p:pic>
        <p:nvPicPr>
          <p:cNvPr id="7" name="object 7"/>
          <p:cNvPicPr/>
          <p:nvPr/>
        </p:nvPicPr>
        <p:blipFill>
          <a:blip r:embed="rId6" cstate="print"/>
          <a:stretch>
            <a:fillRect/>
          </a:stretch>
        </p:blipFill>
        <p:spPr>
          <a:xfrm>
            <a:off x="2857500" y="1079500"/>
            <a:ext cx="4940300" cy="266700"/>
          </a:xfrm>
          <a:prstGeom prst="rect">
            <a:avLst/>
          </a:prstGeom>
        </p:spPr>
      </p:pic>
      <p:sp>
        <p:nvSpPr>
          <p:cNvPr id="8" name="object 8"/>
          <p:cNvSpPr txBox="1"/>
          <p:nvPr/>
        </p:nvSpPr>
        <p:spPr>
          <a:xfrm>
            <a:off x="2846387" y="1003076"/>
            <a:ext cx="4925060" cy="330200"/>
          </a:xfrm>
          <a:prstGeom prst="rect">
            <a:avLst/>
          </a:prstGeom>
        </p:spPr>
        <p:txBody>
          <a:bodyPr vert="horz" wrap="square" lIns="0" tIns="12700" rIns="0" bIns="0" rtlCol="0">
            <a:spAutoFit/>
          </a:bodyPr>
          <a:lstStyle/>
          <a:p>
            <a:pPr marL="12700">
              <a:lnSpc>
                <a:spcPct val="100000"/>
              </a:lnSpc>
              <a:spcBef>
                <a:spcPts val="100"/>
              </a:spcBef>
              <a:tabLst>
                <a:tab pos="438784" algn="l"/>
                <a:tab pos="1550670" algn="l"/>
                <a:tab pos="1991360" algn="l"/>
                <a:tab pos="2929890" algn="l"/>
                <a:tab pos="4483735" algn="l"/>
              </a:tabLst>
            </a:pPr>
            <a:r>
              <a:rPr sz="2000" dirty="0">
                <a:solidFill>
                  <a:srgbClr val="333399"/>
                </a:solidFill>
                <a:latin typeface="Arial MT"/>
                <a:cs typeface="Arial MT"/>
              </a:rPr>
              <a:t>s</a:t>
            </a:r>
            <a:r>
              <a:rPr sz="2000" spc="-320" dirty="0">
                <a:solidFill>
                  <a:srgbClr val="333399"/>
                </a:solidFill>
                <a:latin typeface="Arial MT"/>
                <a:cs typeface="Arial MT"/>
              </a:rPr>
              <a:t> </a:t>
            </a:r>
            <a:r>
              <a:rPr sz="2000" dirty="0">
                <a:solidFill>
                  <a:srgbClr val="333399"/>
                </a:solidFill>
                <a:latin typeface="Arial MT"/>
                <a:cs typeface="Arial MT"/>
              </a:rPr>
              <a:t>i	</a:t>
            </a:r>
            <a:r>
              <a:rPr sz="2000" spc="235" dirty="0">
                <a:solidFill>
                  <a:srgbClr val="333399"/>
                </a:solidFill>
                <a:latin typeface="Arial MT"/>
                <a:cs typeface="Arial MT"/>
              </a:rPr>
              <a:t>decid</a:t>
            </a:r>
            <a:r>
              <a:rPr sz="2000" dirty="0">
                <a:solidFill>
                  <a:srgbClr val="333399"/>
                </a:solidFill>
                <a:latin typeface="Arial MT"/>
                <a:cs typeface="Arial MT"/>
              </a:rPr>
              <a:t>e	</a:t>
            </a:r>
            <a:r>
              <a:rPr sz="2000" spc="235" dirty="0">
                <a:solidFill>
                  <a:srgbClr val="333399"/>
                </a:solidFill>
                <a:latin typeface="Arial MT"/>
                <a:cs typeface="Arial MT"/>
              </a:rPr>
              <a:t>i</a:t>
            </a:r>
            <a:r>
              <a:rPr sz="2000" dirty="0">
                <a:solidFill>
                  <a:srgbClr val="333399"/>
                </a:solidFill>
                <a:latin typeface="Arial MT"/>
                <a:cs typeface="Arial MT"/>
              </a:rPr>
              <a:t>n	</a:t>
            </a:r>
            <a:r>
              <a:rPr sz="2000" spc="235" dirty="0">
                <a:solidFill>
                  <a:srgbClr val="333399"/>
                </a:solidFill>
                <a:latin typeface="Arial MT"/>
                <a:cs typeface="Arial MT"/>
              </a:rPr>
              <a:t>mod</a:t>
            </a:r>
            <a:r>
              <a:rPr sz="2000" dirty="0">
                <a:solidFill>
                  <a:srgbClr val="333399"/>
                </a:solidFill>
                <a:latin typeface="Arial MT"/>
                <a:cs typeface="Arial MT"/>
              </a:rPr>
              <a:t>o	</a:t>
            </a:r>
            <a:r>
              <a:rPr sz="2000" spc="235" dirty="0">
                <a:solidFill>
                  <a:srgbClr val="333399"/>
                </a:solidFill>
                <a:latin typeface="Arial MT"/>
                <a:cs typeface="Arial MT"/>
              </a:rPr>
              <a:t>autonom</a:t>
            </a:r>
            <a:r>
              <a:rPr sz="2000" dirty="0">
                <a:solidFill>
                  <a:srgbClr val="333399"/>
                </a:solidFill>
                <a:latin typeface="Arial MT"/>
                <a:cs typeface="Arial MT"/>
              </a:rPr>
              <a:t>o	</a:t>
            </a:r>
            <a:r>
              <a:rPr sz="2000" spc="235" dirty="0">
                <a:solidFill>
                  <a:srgbClr val="333399"/>
                </a:solidFill>
                <a:latin typeface="Arial MT"/>
                <a:cs typeface="Arial MT"/>
              </a:rPr>
              <a:t>pe</a:t>
            </a:r>
            <a:r>
              <a:rPr sz="2000" dirty="0">
                <a:solidFill>
                  <a:srgbClr val="333399"/>
                </a:solidFill>
                <a:latin typeface="Arial MT"/>
                <a:cs typeface="Arial MT"/>
              </a:rPr>
              <a:t>r</a:t>
            </a:r>
            <a:endParaRPr sz="2000">
              <a:latin typeface="Arial MT"/>
              <a:cs typeface="Arial MT"/>
            </a:endParaRPr>
          </a:p>
        </p:txBody>
      </p:sp>
      <p:pic>
        <p:nvPicPr>
          <p:cNvPr id="9" name="object 9"/>
          <p:cNvPicPr/>
          <p:nvPr/>
        </p:nvPicPr>
        <p:blipFill>
          <a:blip r:embed="rId7" cstate="print"/>
          <a:stretch>
            <a:fillRect/>
          </a:stretch>
        </p:blipFill>
        <p:spPr>
          <a:xfrm>
            <a:off x="2857500" y="1371600"/>
            <a:ext cx="4305300" cy="279400"/>
          </a:xfrm>
          <a:prstGeom prst="rect">
            <a:avLst/>
          </a:prstGeom>
        </p:spPr>
      </p:pic>
      <p:sp>
        <p:nvSpPr>
          <p:cNvPr id="10" name="object 10"/>
          <p:cNvSpPr txBox="1"/>
          <p:nvPr/>
        </p:nvSpPr>
        <p:spPr>
          <a:xfrm>
            <a:off x="2846387" y="1295176"/>
            <a:ext cx="4318635" cy="3302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333399"/>
                </a:solidFill>
                <a:latin typeface="Arial MT"/>
                <a:cs typeface="Arial MT"/>
              </a:rPr>
              <a:t>salvaguardare</a:t>
            </a:r>
            <a:r>
              <a:rPr sz="2000" spc="-20" dirty="0">
                <a:solidFill>
                  <a:srgbClr val="333399"/>
                </a:solidFill>
                <a:latin typeface="Arial MT"/>
                <a:cs typeface="Arial MT"/>
              </a:rPr>
              <a:t> </a:t>
            </a:r>
            <a:r>
              <a:rPr sz="2000" dirty="0">
                <a:solidFill>
                  <a:srgbClr val="333399"/>
                </a:solidFill>
                <a:latin typeface="Arial MT"/>
                <a:cs typeface="Arial MT"/>
              </a:rPr>
              <a:t>la</a:t>
            </a:r>
            <a:r>
              <a:rPr sz="2000" spc="-20" dirty="0">
                <a:solidFill>
                  <a:srgbClr val="333399"/>
                </a:solidFill>
                <a:latin typeface="Arial MT"/>
                <a:cs typeface="Arial MT"/>
              </a:rPr>
              <a:t> </a:t>
            </a:r>
            <a:r>
              <a:rPr sz="2000" spc="-5" dirty="0">
                <a:solidFill>
                  <a:srgbClr val="333399"/>
                </a:solidFill>
                <a:latin typeface="Arial MT"/>
                <a:cs typeface="Arial MT"/>
              </a:rPr>
              <a:t>salute</a:t>
            </a:r>
            <a:r>
              <a:rPr sz="2000" spc="-15" dirty="0">
                <a:solidFill>
                  <a:srgbClr val="333399"/>
                </a:solidFill>
                <a:latin typeface="Arial MT"/>
                <a:cs typeface="Arial MT"/>
              </a:rPr>
              <a:t> </a:t>
            </a:r>
            <a:r>
              <a:rPr sz="2000" dirty="0">
                <a:solidFill>
                  <a:srgbClr val="333399"/>
                </a:solidFill>
                <a:latin typeface="Arial MT"/>
                <a:cs typeface="Arial MT"/>
              </a:rPr>
              <a:t>della</a:t>
            </a:r>
            <a:r>
              <a:rPr sz="2000" spc="-20" dirty="0">
                <a:solidFill>
                  <a:srgbClr val="333399"/>
                </a:solidFill>
                <a:latin typeface="Arial MT"/>
                <a:cs typeface="Arial MT"/>
              </a:rPr>
              <a:t> </a:t>
            </a:r>
            <a:r>
              <a:rPr sz="2000" dirty="0">
                <a:solidFill>
                  <a:srgbClr val="333399"/>
                </a:solidFill>
                <a:latin typeface="Arial MT"/>
                <a:cs typeface="Arial MT"/>
              </a:rPr>
              <a:t>persona.</a:t>
            </a:r>
            <a:endParaRPr sz="2000">
              <a:latin typeface="Arial MT"/>
              <a:cs typeface="Arial MT"/>
            </a:endParaRPr>
          </a:p>
        </p:txBody>
      </p:sp>
      <p:sp>
        <p:nvSpPr>
          <p:cNvPr id="11" name="object 11"/>
          <p:cNvSpPr/>
          <p:nvPr/>
        </p:nvSpPr>
        <p:spPr>
          <a:xfrm>
            <a:off x="50800" y="1408112"/>
            <a:ext cx="2072005" cy="592455"/>
          </a:xfrm>
          <a:custGeom>
            <a:avLst/>
            <a:gdLst/>
            <a:ahLst/>
            <a:cxnLst/>
            <a:rect l="l" t="t" r="r" b="b"/>
            <a:pathLst>
              <a:path w="2072005" h="592455">
                <a:moveTo>
                  <a:pt x="2071687" y="0"/>
                </a:moveTo>
                <a:lnTo>
                  <a:pt x="0" y="0"/>
                </a:lnTo>
                <a:lnTo>
                  <a:pt x="0" y="592137"/>
                </a:lnTo>
                <a:lnTo>
                  <a:pt x="2071687" y="592137"/>
                </a:lnTo>
                <a:lnTo>
                  <a:pt x="2071687" y="0"/>
                </a:lnTo>
                <a:close/>
              </a:path>
            </a:pathLst>
          </a:custGeom>
          <a:solidFill>
            <a:srgbClr val="008000"/>
          </a:solidFill>
        </p:spPr>
        <p:txBody>
          <a:bodyPr wrap="square" lIns="0" tIns="0" rIns="0" bIns="0" rtlCol="0"/>
          <a:lstStyle/>
          <a:p>
            <a:endParaRPr/>
          </a:p>
        </p:txBody>
      </p:sp>
      <p:sp>
        <p:nvSpPr>
          <p:cNvPr id="12" name="object 12"/>
          <p:cNvSpPr txBox="1"/>
          <p:nvPr/>
        </p:nvSpPr>
        <p:spPr>
          <a:xfrm>
            <a:off x="77787" y="1377590"/>
            <a:ext cx="2057400" cy="541020"/>
          </a:xfrm>
          <a:prstGeom prst="rect">
            <a:avLst/>
          </a:prstGeom>
        </p:spPr>
        <p:txBody>
          <a:bodyPr vert="horz" wrap="square" lIns="0" tIns="48260" rIns="0" bIns="0" rtlCol="0">
            <a:spAutoFit/>
          </a:bodyPr>
          <a:lstStyle/>
          <a:p>
            <a:pPr marL="12700" marR="5080">
              <a:lnSpc>
                <a:spcPts val="1900"/>
              </a:lnSpc>
              <a:spcBef>
                <a:spcPts val="380"/>
              </a:spcBef>
              <a:tabLst>
                <a:tab pos="431165" algn="l"/>
                <a:tab pos="748665" algn="l"/>
                <a:tab pos="1129665" algn="l"/>
                <a:tab pos="1523365" algn="l"/>
                <a:tab pos="1917064" algn="l"/>
              </a:tabLst>
            </a:pPr>
            <a:r>
              <a:rPr sz="1800" b="1" dirty="0">
                <a:solidFill>
                  <a:srgbClr val="FFFFFF"/>
                </a:solidFill>
                <a:latin typeface="Arial"/>
                <a:cs typeface="Arial"/>
              </a:rPr>
              <a:t>A	l	c	u	n	e  </a:t>
            </a:r>
            <a:r>
              <a:rPr sz="1800" b="1" spc="-5" dirty="0">
                <a:solidFill>
                  <a:srgbClr val="FFFFFF"/>
                </a:solidFill>
                <a:latin typeface="Arial"/>
                <a:cs typeface="Arial"/>
              </a:rPr>
              <a:t>considerazioni</a:t>
            </a:r>
            <a:endParaRPr sz="1800">
              <a:latin typeface="Arial"/>
              <a:cs typeface="Arial"/>
            </a:endParaRPr>
          </a:p>
        </p:txBody>
      </p:sp>
      <p:sp>
        <p:nvSpPr>
          <p:cNvPr id="26" name="object 26"/>
          <p:cNvSpPr txBox="1"/>
          <p:nvPr/>
        </p:nvSpPr>
        <p:spPr>
          <a:xfrm>
            <a:off x="143192" y="2002876"/>
            <a:ext cx="8857615" cy="4018279"/>
          </a:xfrm>
          <a:prstGeom prst="rect">
            <a:avLst/>
          </a:prstGeom>
        </p:spPr>
        <p:txBody>
          <a:bodyPr vert="horz" wrap="square" lIns="0" tIns="12700" rIns="0" bIns="0" rtlCol="0">
            <a:spAutoFit/>
          </a:bodyPr>
          <a:lstStyle/>
          <a:p>
            <a:pPr marL="12700">
              <a:lnSpc>
                <a:spcPts val="2350"/>
              </a:lnSpc>
              <a:spcBef>
                <a:spcPts val="100"/>
              </a:spcBef>
            </a:pPr>
            <a:r>
              <a:rPr sz="2000" dirty="0">
                <a:solidFill>
                  <a:srgbClr val="FF0000"/>
                </a:solidFill>
                <a:latin typeface="Arial MT"/>
                <a:cs typeface="Arial MT"/>
              </a:rPr>
              <a:t>Consenso</a:t>
            </a:r>
            <a:r>
              <a:rPr sz="2000" spc="-30" dirty="0">
                <a:solidFill>
                  <a:srgbClr val="FF0000"/>
                </a:solidFill>
                <a:latin typeface="Arial MT"/>
                <a:cs typeface="Arial MT"/>
              </a:rPr>
              <a:t> </a:t>
            </a:r>
            <a:r>
              <a:rPr sz="2000" spc="-5" dirty="0">
                <a:solidFill>
                  <a:srgbClr val="FF0000"/>
                </a:solidFill>
                <a:latin typeface="Arial MT"/>
                <a:cs typeface="Arial MT"/>
              </a:rPr>
              <a:t>informato</a:t>
            </a:r>
            <a:endParaRPr sz="2000" dirty="0">
              <a:latin typeface="Arial MT"/>
              <a:cs typeface="Arial MT"/>
            </a:endParaRPr>
          </a:p>
          <a:p>
            <a:pPr marL="12700" marR="3044825">
              <a:lnSpc>
                <a:spcPts val="2300"/>
              </a:lnSpc>
              <a:spcBef>
                <a:spcPts val="110"/>
              </a:spcBef>
              <a:tabLst>
                <a:tab pos="1257935" algn="l"/>
                <a:tab pos="1571625" algn="l"/>
                <a:tab pos="3227070" algn="l"/>
                <a:tab pos="4290060" algn="l"/>
                <a:tab pos="5182870" algn="l"/>
              </a:tabLst>
            </a:pPr>
            <a:r>
              <a:rPr sz="2000" dirty="0">
                <a:solidFill>
                  <a:srgbClr val="333399"/>
                </a:solidFill>
                <a:latin typeface="Arial MT"/>
                <a:cs typeface="Arial MT"/>
              </a:rPr>
              <a:t>Nelle decisioni prese nei </a:t>
            </a:r>
            <a:r>
              <a:rPr sz="2000" spc="-5" dirty="0">
                <a:solidFill>
                  <a:srgbClr val="333399"/>
                </a:solidFill>
                <a:latin typeface="Arial MT"/>
                <a:cs typeface="Arial MT"/>
              </a:rPr>
              <a:t>confronti </a:t>
            </a:r>
            <a:r>
              <a:rPr sz="2000" dirty="0">
                <a:solidFill>
                  <a:srgbClr val="333399"/>
                </a:solidFill>
                <a:latin typeface="Arial MT"/>
                <a:cs typeface="Arial MT"/>
              </a:rPr>
              <a:t>di una persona </a:t>
            </a:r>
            <a:r>
              <a:rPr sz="2000" spc="5" dirty="0">
                <a:solidFill>
                  <a:srgbClr val="333399"/>
                </a:solidFill>
                <a:latin typeface="Arial MT"/>
                <a:cs typeface="Arial MT"/>
              </a:rPr>
              <a:t> </a:t>
            </a:r>
            <a:r>
              <a:rPr sz="2000" dirty="0">
                <a:solidFill>
                  <a:srgbClr val="333399"/>
                </a:solidFill>
                <a:latin typeface="Arial MT"/>
                <a:cs typeface="Arial MT"/>
              </a:rPr>
              <a:t>coscien</a:t>
            </a:r>
            <a:r>
              <a:rPr sz="2000" spc="-5" dirty="0">
                <a:solidFill>
                  <a:srgbClr val="333399"/>
                </a:solidFill>
                <a:latin typeface="Arial MT"/>
                <a:cs typeface="Arial MT"/>
              </a:rPr>
              <a:t>t</a:t>
            </a:r>
            <a:r>
              <a:rPr sz="2000" dirty="0">
                <a:solidFill>
                  <a:srgbClr val="333399"/>
                </a:solidFill>
                <a:latin typeface="Arial MT"/>
                <a:cs typeface="Arial MT"/>
              </a:rPr>
              <a:t>e	e	maggiorenne	bisogna	</a:t>
            </a:r>
            <a:r>
              <a:rPr sz="2000" spc="-5" dirty="0">
                <a:solidFill>
                  <a:srgbClr val="333399"/>
                </a:solidFill>
                <a:latin typeface="Arial MT"/>
                <a:cs typeface="Arial MT"/>
              </a:rPr>
              <a:t>t</a:t>
            </a:r>
            <a:r>
              <a:rPr sz="2000" dirty="0">
                <a:solidFill>
                  <a:srgbClr val="333399"/>
                </a:solidFill>
                <a:latin typeface="Arial MT"/>
                <a:cs typeface="Arial MT"/>
              </a:rPr>
              <a:t>enere	con</a:t>
            </a:r>
            <a:r>
              <a:rPr sz="2000" spc="-5" dirty="0">
                <a:solidFill>
                  <a:srgbClr val="333399"/>
                </a:solidFill>
                <a:latin typeface="Arial MT"/>
                <a:cs typeface="Arial MT"/>
              </a:rPr>
              <a:t>t</a:t>
            </a:r>
            <a:r>
              <a:rPr sz="2000" dirty="0">
                <a:solidFill>
                  <a:srgbClr val="333399"/>
                </a:solidFill>
                <a:latin typeface="Arial MT"/>
                <a:cs typeface="Arial MT"/>
              </a:rPr>
              <a:t>o  anche</a:t>
            </a:r>
            <a:r>
              <a:rPr sz="2000" spc="-5" dirty="0">
                <a:solidFill>
                  <a:srgbClr val="333399"/>
                </a:solidFill>
                <a:latin typeface="Arial MT"/>
                <a:cs typeface="Arial MT"/>
              </a:rPr>
              <a:t> </a:t>
            </a:r>
            <a:r>
              <a:rPr sz="2000" dirty="0">
                <a:solidFill>
                  <a:srgbClr val="333399"/>
                </a:solidFill>
                <a:latin typeface="Arial MT"/>
                <a:cs typeface="Arial MT"/>
              </a:rPr>
              <a:t>del parere</a:t>
            </a:r>
            <a:r>
              <a:rPr sz="2000" spc="-5" dirty="0">
                <a:solidFill>
                  <a:srgbClr val="333399"/>
                </a:solidFill>
                <a:latin typeface="Arial MT"/>
                <a:cs typeface="Arial MT"/>
              </a:rPr>
              <a:t> </a:t>
            </a:r>
            <a:r>
              <a:rPr sz="2000" dirty="0">
                <a:solidFill>
                  <a:srgbClr val="333399"/>
                </a:solidFill>
                <a:latin typeface="Arial MT"/>
                <a:cs typeface="Arial MT"/>
              </a:rPr>
              <a:t>della </a:t>
            </a:r>
            <a:r>
              <a:rPr sz="2000" spc="-5" dirty="0">
                <a:solidFill>
                  <a:srgbClr val="333399"/>
                </a:solidFill>
                <a:latin typeface="Arial MT"/>
                <a:cs typeface="Arial MT"/>
              </a:rPr>
              <a:t>vittima.</a:t>
            </a:r>
            <a:endParaRPr sz="2000" dirty="0">
              <a:latin typeface="Arial MT"/>
              <a:cs typeface="Arial MT"/>
            </a:endParaRPr>
          </a:p>
          <a:p>
            <a:pPr marL="12700" marR="3044825">
              <a:lnSpc>
                <a:spcPts val="2300"/>
              </a:lnSpc>
            </a:pPr>
            <a:r>
              <a:rPr sz="2000" i="1" u="heavy" dirty="0">
                <a:solidFill>
                  <a:srgbClr val="333399"/>
                </a:solidFill>
                <a:uFill>
                  <a:solidFill>
                    <a:srgbClr val="333399"/>
                  </a:solidFill>
                </a:uFill>
                <a:latin typeface="Arial"/>
                <a:cs typeface="Arial"/>
              </a:rPr>
              <a:t>Per</a:t>
            </a:r>
            <a:r>
              <a:rPr sz="2000" i="1" u="heavy" spc="180" dirty="0">
                <a:solidFill>
                  <a:srgbClr val="333399"/>
                </a:solidFill>
                <a:uFill>
                  <a:solidFill>
                    <a:srgbClr val="333399"/>
                  </a:solidFill>
                </a:uFill>
                <a:latin typeface="Arial"/>
                <a:cs typeface="Arial"/>
              </a:rPr>
              <a:t> </a:t>
            </a:r>
            <a:r>
              <a:rPr sz="2000" i="1" u="heavy" dirty="0">
                <a:solidFill>
                  <a:srgbClr val="333399"/>
                </a:solidFill>
                <a:uFill>
                  <a:solidFill>
                    <a:srgbClr val="333399"/>
                  </a:solidFill>
                </a:uFill>
                <a:latin typeface="Arial"/>
                <a:cs typeface="Arial"/>
              </a:rPr>
              <a:t>es.</a:t>
            </a:r>
            <a:r>
              <a:rPr sz="2000" i="1" u="heavy" spc="185" dirty="0">
                <a:solidFill>
                  <a:srgbClr val="333399"/>
                </a:solidFill>
                <a:uFill>
                  <a:solidFill>
                    <a:srgbClr val="333399"/>
                  </a:solidFill>
                </a:uFill>
                <a:latin typeface="Arial"/>
                <a:cs typeface="Arial"/>
              </a:rPr>
              <a:t> </a:t>
            </a:r>
            <a:r>
              <a:rPr sz="2000" i="1" u="heavy" dirty="0">
                <a:solidFill>
                  <a:srgbClr val="333399"/>
                </a:solidFill>
                <a:uFill>
                  <a:solidFill>
                    <a:srgbClr val="333399"/>
                  </a:solidFill>
                </a:uFill>
                <a:latin typeface="Arial"/>
                <a:cs typeface="Arial"/>
              </a:rPr>
              <a:t>chiamare</a:t>
            </a:r>
            <a:r>
              <a:rPr sz="2000" i="1" u="heavy" spc="180" dirty="0">
                <a:solidFill>
                  <a:srgbClr val="333399"/>
                </a:solidFill>
                <a:uFill>
                  <a:solidFill>
                    <a:srgbClr val="333399"/>
                  </a:solidFill>
                </a:uFill>
                <a:latin typeface="Arial"/>
                <a:cs typeface="Arial"/>
              </a:rPr>
              <a:t> </a:t>
            </a:r>
            <a:r>
              <a:rPr sz="2000" i="1" u="heavy" dirty="0">
                <a:solidFill>
                  <a:srgbClr val="333399"/>
                </a:solidFill>
                <a:uFill>
                  <a:solidFill>
                    <a:srgbClr val="333399"/>
                  </a:solidFill>
                </a:uFill>
                <a:latin typeface="Arial"/>
                <a:cs typeface="Arial"/>
              </a:rPr>
              <a:t>un’ambulanza</a:t>
            </a:r>
            <a:r>
              <a:rPr sz="2000" i="1" u="heavy" spc="185" dirty="0">
                <a:solidFill>
                  <a:srgbClr val="333399"/>
                </a:solidFill>
                <a:uFill>
                  <a:solidFill>
                    <a:srgbClr val="333399"/>
                  </a:solidFill>
                </a:uFill>
                <a:latin typeface="Arial"/>
                <a:cs typeface="Arial"/>
              </a:rPr>
              <a:t> </a:t>
            </a:r>
            <a:r>
              <a:rPr sz="2000" i="1" u="heavy" dirty="0">
                <a:solidFill>
                  <a:srgbClr val="333399"/>
                </a:solidFill>
                <a:uFill>
                  <a:solidFill>
                    <a:srgbClr val="333399"/>
                  </a:solidFill>
                </a:uFill>
                <a:latin typeface="Arial"/>
                <a:cs typeface="Arial"/>
              </a:rPr>
              <a:t>o</a:t>
            </a:r>
            <a:r>
              <a:rPr sz="2000" i="1" u="heavy" spc="180" dirty="0">
                <a:solidFill>
                  <a:srgbClr val="333399"/>
                </a:solidFill>
                <a:uFill>
                  <a:solidFill>
                    <a:srgbClr val="333399"/>
                  </a:solidFill>
                </a:uFill>
                <a:latin typeface="Arial"/>
                <a:cs typeface="Arial"/>
              </a:rPr>
              <a:t> </a:t>
            </a:r>
            <a:r>
              <a:rPr sz="2000" i="1" u="heavy" dirty="0">
                <a:solidFill>
                  <a:srgbClr val="333399"/>
                </a:solidFill>
                <a:uFill>
                  <a:solidFill>
                    <a:srgbClr val="333399"/>
                  </a:solidFill>
                </a:uFill>
                <a:latin typeface="Arial"/>
                <a:cs typeface="Arial"/>
              </a:rPr>
              <a:t>un</a:t>
            </a:r>
            <a:r>
              <a:rPr sz="2000" i="1" u="heavy" spc="185" dirty="0">
                <a:solidFill>
                  <a:srgbClr val="333399"/>
                </a:solidFill>
                <a:uFill>
                  <a:solidFill>
                    <a:srgbClr val="333399"/>
                  </a:solidFill>
                </a:uFill>
                <a:latin typeface="Arial"/>
                <a:cs typeface="Arial"/>
              </a:rPr>
              <a:t> </a:t>
            </a:r>
            <a:r>
              <a:rPr sz="2000" i="1" u="heavy" dirty="0">
                <a:solidFill>
                  <a:srgbClr val="333399"/>
                </a:solidFill>
                <a:uFill>
                  <a:solidFill>
                    <a:srgbClr val="333399"/>
                  </a:solidFill>
                </a:uFill>
                <a:latin typeface="Arial"/>
                <a:cs typeface="Arial"/>
              </a:rPr>
              <a:t>medico</a:t>
            </a:r>
            <a:r>
              <a:rPr sz="2000" i="1" u="heavy" spc="180" dirty="0">
                <a:solidFill>
                  <a:srgbClr val="333399"/>
                </a:solidFill>
                <a:uFill>
                  <a:solidFill>
                    <a:srgbClr val="333399"/>
                  </a:solidFill>
                </a:uFill>
                <a:latin typeface="Arial"/>
                <a:cs typeface="Arial"/>
              </a:rPr>
              <a:t> </a:t>
            </a:r>
            <a:r>
              <a:rPr sz="2000" i="1" u="heavy" dirty="0">
                <a:solidFill>
                  <a:srgbClr val="333399"/>
                </a:solidFill>
                <a:uFill>
                  <a:solidFill>
                    <a:srgbClr val="333399"/>
                  </a:solidFill>
                </a:uFill>
                <a:latin typeface="Arial"/>
                <a:cs typeface="Arial"/>
              </a:rPr>
              <a:t>o</a:t>
            </a:r>
            <a:r>
              <a:rPr sz="2000" i="1" u="heavy" spc="185" dirty="0">
                <a:solidFill>
                  <a:srgbClr val="333399"/>
                </a:solidFill>
                <a:uFill>
                  <a:solidFill>
                    <a:srgbClr val="333399"/>
                  </a:solidFill>
                </a:uFill>
                <a:latin typeface="Arial"/>
                <a:cs typeface="Arial"/>
              </a:rPr>
              <a:t> </a:t>
            </a:r>
            <a:r>
              <a:rPr sz="2000" i="1" u="heavy" dirty="0">
                <a:solidFill>
                  <a:srgbClr val="333399"/>
                </a:solidFill>
                <a:uFill>
                  <a:solidFill>
                    <a:srgbClr val="333399"/>
                  </a:solidFill>
                </a:uFill>
                <a:latin typeface="Arial"/>
                <a:cs typeface="Arial"/>
              </a:rPr>
              <a:t>un </a:t>
            </a:r>
            <a:r>
              <a:rPr sz="2000" i="1" spc="-545" dirty="0">
                <a:solidFill>
                  <a:srgbClr val="333399"/>
                </a:solidFill>
                <a:latin typeface="Arial"/>
                <a:cs typeface="Arial"/>
              </a:rPr>
              <a:t> </a:t>
            </a:r>
            <a:r>
              <a:rPr sz="2000" i="1" u="heavy" spc="-5" dirty="0">
                <a:solidFill>
                  <a:srgbClr val="333399"/>
                </a:solidFill>
                <a:uFill>
                  <a:solidFill>
                    <a:srgbClr val="333399"/>
                  </a:solidFill>
                </a:uFill>
                <a:latin typeface="Arial"/>
                <a:cs typeface="Arial"/>
              </a:rPr>
              <a:t>familiare.</a:t>
            </a:r>
            <a:endParaRPr sz="2000" dirty="0">
              <a:latin typeface="Arial"/>
              <a:cs typeface="Arial"/>
            </a:endParaRPr>
          </a:p>
          <a:p>
            <a:pPr>
              <a:lnSpc>
                <a:spcPct val="100000"/>
              </a:lnSpc>
            </a:pPr>
            <a:endParaRPr sz="2200" dirty="0">
              <a:latin typeface="Arial"/>
              <a:cs typeface="Arial"/>
            </a:endParaRPr>
          </a:p>
          <a:p>
            <a:pPr>
              <a:lnSpc>
                <a:spcPct val="100000"/>
              </a:lnSpc>
              <a:spcBef>
                <a:spcPts val="10"/>
              </a:spcBef>
            </a:pPr>
            <a:endParaRPr sz="2900" dirty="0">
              <a:latin typeface="Arial"/>
              <a:cs typeface="Arial"/>
            </a:endParaRPr>
          </a:p>
          <a:p>
            <a:pPr marL="2568575">
              <a:lnSpc>
                <a:spcPts val="2350"/>
              </a:lnSpc>
            </a:pPr>
            <a:r>
              <a:rPr sz="2000" spc="-5" dirty="0">
                <a:solidFill>
                  <a:srgbClr val="FF0000"/>
                </a:solidFill>
                <a:latin typeface="Arial MT"/>
                <a:cs typeface="Arial MT"/>
              </a:rPr>
              <a:t>Responsabilità </a:t>
            </a:r>
            <a:r>
              <a:rPr sz="2000" dirty="0">
                <a:solidFill>
                  <a:srgbClr val="FF0000"/>
                </a:solidFill>
                <a:latin typeface="Arial MT"/>
                <a:cs typeface="Arial MT"/>
              </a:rPr>
              <a:t>per</a:t>
            </a:r>
            <a:r>
              <a:rPr sz="2000" spc="-5" dirty="0">
                <a:solidFill>
                  <a:srgbClr val="FF0000"/>
                </a:solidFill>
                <a:latin typeface="Arial MT"/>
                <a:cs typeface="Arial MT"/>
              </a:rPr>
              <a:t> </a:t>
            </a:r>
            <a:r>
              <a:rPr sz="2000" dirty="0">
                <a:solidFill>
                  <a:srgbClr val="FF0000"/>
                </a:solidFill>
                <a:latin typeface="Arial MT"/>
                <a:cs typeface="Arial MT"/>
              </a:rPr>
              <a:t>i</a:t>
            </a:r>
            <a:r>
              <a:rPr sz="2000" spc="-5" dirty="0">
                <a:solidFill>
                  <a:srgbClr val="FF0000"/>
                </a:solidFill>
                <a:latin typeface="Arial MT"/>
                <a:cs typeface="Arial MT"/>
              </a:rPr>
              <a:t> </a:t>
            </a:r>
            <a:r>
              <a:rPr sz="2000" dirty="0">
                <a:solidFill>
                  <a:srgbClr val="FF0000"/>
                </a:solidFill>
                <a:latin typeface="Arial MT"/>
                <a:cs typeface="Arial MT"/>
              </a:rPr>
              <a:t>beni </a:t>
            </a:r>
            <a:r>
              <a:rPr sz="2000" spc="-5" dirty="0">
                <a:solidFill>
                  <a:srgbClr val="FF0000"/>
                </a:solidFill>
                <a:latin typeface="Arial MT"/>
                <a:cs typeface="Arial MT"/>
              </a:rPr>
              <a:t>altrui</a:t>
            </a:r>
            <a:endParaRPr sz="2000" dirty="0">
              <a:latin typeface="Arial MT"/>
              <a:cs typeface="Arial MT"/>
            </a:endParaRPr>
          </a:p>
          <a:p>
            <a:pPr marL="2568575" marR="5080">
              <a:lnSpc>
                <a:spcPts val="2300"/>
              </a:lnSpc>
              <a:spcBef>
                <a:spcPts val="110"/>
              </a:spcBef>
            </a:pPr>
            <a:r>
              <a:rPr sz="2000" dirty="0">
                <a:solidFill>
                  <a:srgbClr val="333399"/>
                </a:solidFill>
                <a:latin typeface="Arial MT"/>
                <a:cs typeface="Arial MT"/>
              </a:rPr>
              <a:t>Se</a:t>
            </a:r>
            <a:r>
              <a:rPr sz="2000" spc="35" dirty="0">
                <a:solidFill>
                  <a:srgbClr val="333399"/>
                </a:solidFill>
                <a:latin typeface="Arial MT"/>
                <a:cs typeface="Arial MT"/>
              </a:rPr>
              <a:t> </a:t>
            </a:r>
            <a:r>
              <a:rPr sz="2000" dirty="0">
                <a:solidFill>
                  <a:srgbClr val="333399"/>
                </a:solidFill>
                <a:latin typeface="Arial MT"/>
                <a:cs typeface="Arial MT"/>
              </a:rPr>
              <a:t>la</a:t>
            </a:r>
            <a:r>
              <a:rPr sz="2000" spc="35" dirty="0">
                <a:solidFill>
                  <a:srgbClr val="333399"/>
                </a:solidFill>
                <a:latin typeface="Arial MT"/>
                <a:cs typeface="Arial MT"/>
              </a:rPr>
              <a:t> </a:t>
            </a:r>
            <a:r>
              <a:rPr sz="2000" spc="-5" dirty="0">
                <a:solidFill>
                  <a:srgbClr val="333399"/>
                </a:solidFill>
                <a:latin typeface="Arial MT"/>
                <a:cs typeface="Arial MT"/>
              </a:rPr>
              <a:t>vittima</a:t>
            </a:r>
            <a:r>
              <a:rPr sz="2000" spc="35" dirty="0">
                <a:solidFill>
                  <a:srgbClr val="333399"/>
                </a:solidFill>
                <a:latin typeface="Arial MT"/>
                <a:cs typeface="Arial MT"/>
              </a:rPr>
              <a:t> </a:t>
            </a:r>
            <a:r>
              <a:rPr sz="2000" dirty="0">
                <a:solidFill>
                  <a:srgbClr val="333399"/>
                </a:solidFill>
                <a:latin typeface="Arial MT"/>
                <a:cs typeface="Arial MT"/>
              </a:rPr>
              <a:t>non</a:t>
            </a:r>
            <a:r>
              <a:rPr sz="2000" spc="40" dirty="0">
                <a:solidFill>
                  <a:srgbClr val="333399"/>
                </a:solidFill>
                <a:latin typeface="Arial MT"/>
                <a:cs typeface="Arial MT"/>
              </a:rPr>
              <a:t> </a:t>
            </a:r>
            <a:r>
              <a:rPr sz="2000" dirty="0">
                <a:solidFill>
                  <a:srgbClr val="333399"/>
                </a:solidFill>
                <a:latin typeface="Arial MT"/>
                <a:cs typeface="Arial MT"/>
              </a:rPr>
              <a:t>è</a:t>
            </a:r>
            <a:r>
              <a:rPr sz="2000" spc="35" dirty="0">
                <a:solidFill>
                  <a:srgbClr val="333399"/>
                </a:solidFill>
                <a:latin typeface="Arial MT"/>
                <a:cs typeface="Arial MT"/>
              </a:rPr>
              <a:t> </a:t>
            </a:r>
            <a:r>
              <a:rPr sz="2000" spc="-5" dirty="0">
                <a:solidFill>
                  <a:srgbClr val="333399"/>
                </a:solidFill>
                <a:latin typeface="Arial MT"/>
                <a:cs typeface="Arial MT"/>
              </a:rPr>
              <a:t>perfettamente</a:t>
            </a:r>
            <a:r>
              <a:rPr sz="2000" spc="35" dirty="0">
                <a:solidFill>
                  <a:srgbClr val="333399"/>
                </a:solidFill>
                <a:latin typeface="Arial MT"/>
                <a:cs typeface="Arial MT"/>
              </a:rPr>
              <a:t> </a:t>
            </a:r>
            <a:r>
              <a:rPr sz="2000" spc="-5" dirty="0">
                <a:solidFill>
                  <a:srgbClr val="333399"/>
                </a:solidFill>
                <a:latin typeface="Arial MT"/>
                <a:cs typeface="Arial MT"/>
              </a:rPr>
              <a:t>cosciente, </a:t>
            </a:r>
            <a:r>
              <a:rPr sz="2000" dirty="0">
                <a:solidFill>
                  <a:srgbClr val="333399"/>
                </a:solidFill>
                <a:latin typeface="Arial MT"/>
                <a:cs typeface="Arial MT"/>
              </a:rPr>
              <a:t> consegnare</a:t>
            </a:r>
            <a:r>
              <a:rPr sz="2000" spc="370" dirty="0">
                <a:solidFill>
                  <a:srgbClr val="333399"/>
                </a:solidFill>
                <a:latin typeface="Arial MT"/>
                <a:cs typeface="Arial MT"/>
              </a:rPr>
              <a:t> </a:t>
            </a:r>
            <a:r>
              <a:rPr sz="2000" spc="-5" dirty="0">
                <a:solidFill>
                  <a:srgbClr val="333399"/>
                </a:solidFill>
                <a:latin typeface="Arial MT"/>
                <a:cs typeface="Arial MT"/>
              </a:rPr>
              <a:t>eventuali</a:t>
            </a:r>
            <a:r>
              <a:rPr sz="2000" spc="365" dirty="0">
                <a:solidFill>
                  <a:srgbClr val="333399"/>
                </a:solidFill>
                <a:latin typeface="Arial MT"/>
                <a:cs typeface="Arial MT"/>
              </a:rPr>
              <a:t> </a:t>
            </a:r>
            <a:r>
              <a:rPr sz="2000" spc="-5" dirty="0">
                <a:solidFill>
                  <a:srgbClr val="333399"/>
                </a:solidFill>
                <a:latin typeface="Arial MT"/>
                <a:cs typeface="Arial MT"/>
              </a:rPr>
              <a:t>oggetti</a:t>
            </a:r>
            <a:r>
              <a:rPr sz="2000" spc="370" dirty="0">
                <a:solidFill>
                  <a:srgbClr val="333399"/>
                </a:solidFill>
                <a:latin typeface="Arial MT"/>
                <a:cs typeface="Arial MT"/>
              </a:rPr>
              <a:t> </a:t>
            </a:r>
            <a:r>
              <a:rPr sz="2000" dirty="0">
                <a:solidFill>
                  <a:srgbClr val="333399"/>
                </a:solidFill>
                <a:latin typeface="Arial MT"/>
                <a:cs typeface="Arial MT"/>
              </a:rPr>
              <a:t>personali</a:t>
            </a:r>
            <a:r>
              <a:rPr sz="2000" spc="370" dirty="0">
                <a:solidFill>
                  <a:srgbClr val="333399"/>
                </a:solidFill>
                <a:latin typeface="Arial MT"/>
                <a:cs typeface="Arial MT"/>
              </a:rPr>
              <a:t> </a:t>
            </a:r>
            <a:r>
              <a:rPr sz="2000" dirty="0">
                <a:solidFill>
                  <a:srgbClr val="333399"/>
                </a:solidFill>
                <a:latin typeface="Arial MT"/>
                <a:cs typeface="Arial MT"/>
              </a:rPr>
              <a:t>ai</a:t>
            </a:r>
            <a:r>
              <a:rPr sz="2000" spc="370" dirty="0">
                <a:solidFill>
                  <a:srgbClr val="333399"/>
                </a:solidFill>
                <a:latin typeface="Arial MT"/>
                <a:cs typeface="Arial MT"/>
              </a:rPr>
              <a:t> </a:t>
            </a:r>
            <a:r>
              <a:rPr sz="2000" spc="-5" dirty="0">
                <a:solidFill>
                  <a:srgbClr val="333399"/>
                </a:solidFill>
                <a:latin typeface="Arial MT"/>
                <a:cs typeface="Arial MT"/>
              </a:rPr>
              <a:t>parenti</a:t>
            </a:r>
            <a:r>
              <a:rPr sz="2000" spc="370" dirty="0">
                <a:solidFill>
                  <a:srgbClr val="333399"/>
                </a:solidFill>
                <a:latin typeface="Arial MT"/>
                <a:cs typeface="Arial MT"/>
              </a:rPr>
              <a:t> </a:t>
            </a:r>
            <a:r>
              <a:rPr sz="2000" dirty="0">
                <a:solidFill>
                  <a:srgbClr val="333399"/>
                </a:solidFill>
                <a:latin typeface="Arial MT"/>
                <a:cs typeface="Arial MT"/>
              </a:rPr>
              <a:t>o</a:t>
            </a:r>
            <a:r>
              <a:rPr sz="2000" spc="370" dirty="0">
                <a:solidFill>
                  <a:srgbClr val="333399"/>
                </a:solidFill>
                <a:latin typeface="Arial MT"/>
                <a:cs typeface="Arial MT"/>
              </a:rPr>
              <a:t> </a:t>
            </a:r>
            <a:r>
              <a:rPr sz="2000" dirty="0">
                <a:solidFill>
                  <a:srgbClr val="333399"/>
                </a:solidFill>
                <a:latin typeface="Arial MT"/>
                <a:cs typeface="Arial MT"/>
              </a:rPr>
              <a:t>al </a:t>
            </a:r>
            <a:r>
              <a:rPr sz="2000" spc="-540" dirty="0">
                <a:solidFill>
                  <a:srgbClr val="333399"/>
                </a:solidFill>
                <a:latin typeface="Arial MT"/>
                <a:cs typeface="Arial MT"/>
              </a:rPr>
              <a:t> </a:t>
            </a:r>
            <a:r>
              <a:rPr sz="2000" dirty="0">
                <a:solidFill>
                  <a:srgbClr val="333399"/>
                </a:solidFill>
                <a:latin typeface="Arial MT"/>
                <a:cs typeface="Arial MT"/>
              </a:rPr>
              <a:t>personale</a:t>
            </a:r>
            <a:r>
              <a:rPr sz="2000" spc="25" dirty="0">
                <a:solidFill>
                  <a:srgbClr val="333399"/>
                </a:solidFill>
                <a:latin typeface="Arial MT"/>
                <a:cs typeface="Arial MT"/>
              </a:rPr>
              <a:t> </a:t>
            </a:r>
            <a:r>
              <a:rPr sz="2000" spc="-5" dirty="0">
                <a:solidFill>
                  <a:srgbClr val="333399"/>
                </a:solidFill>
                <a:latin typeface="Arial MT"/>
                <a:cs typeface="Arial MT"/>
              </a:rPr>
              <a:t>sanitario</a:t>
            </a:r>
            <a:r>
              <a:rPr sz="2000" spc="25" dirty="0">
                <a:solidFill>
                  <a:srgbClr val="333399"/>
                </a:solidFill>
                <a:latin typeface="Arial MT"/>
                <a:cs typeface="Arial MT"/>
              </a:rPr>
              <a:t> </a:t>
            </a:r>
            <a:r>
              <a:rPr sz="2000" dirty="0">
                <a:solidFill>
                  <a:srgbClr val="333399"/>
                </a:solidFill>
                <a:latin typeface="Arial MT"/>
                <a:cs typeface="Arial MT"/>
              </a:rPr>
              <a:t>a</a:t>
            </a:r>
            <a:r>
              <a:rPr sz="2000" spc="25" dirty="0">
                <a:solidFill>
                  <a:srgbClr val="333399"/>
                </a:solidFill>
                <a:latin typeface="Arial MT"/>
                <a:cs typeface="Arial MT"/>
              </a:rPr>
              <a:t> </a:t>
            </a:r>
            <a:r>
              <a:rPr sz="2000" dirty="0">
                <a:solidFill>
                  <a:srgbClr val="333399"/>
                </a:solidFill>
                <a:latin typeface="Arial MT"/>
                <a:cs typeface="Arial MT"/>
              </a:rPr>
              <a:t>cui</a:t>
            </a:r>
            <a:r>
              <a:rPr sz="2000" spc="30" dirty="0">
                <a:solidFill>
                  <a:srgbClr val="333399"/>
                </a:solidFill>
                <a:latin typeface="Arial MT"/>
                <a:cs typeface="Arial MT"/>
              </a:rPr>
              <a:t> </a:t>
            </a:r>
            <a:r>
              <a:rPr sz="2000" dirty="0">
                <a:solidFill>
                  <a:srgbClr val="333399"/>
                </a:solidFill>
                <a:latin typeface="Arial MT"/>
                <a:cs typeface="Arial MT"/>
              </a:rPr>
              <a:t>la</a:t>
            </a:r>
            <a:r>
              <a:rPr sz="2000" spc="25" dirty="0">
                <a:solidFill>
                  <a:srgbClr val="333399"/>
                </a:solidFill>
                <a:latin typeface="Arial MT"/>
                <a:cs typeface="Arial MT"/>
              </a:rPr>
              <a:t> </a:t>
            </a:r>
            <a:r>
              <a:rPr sz="2000" dirty="0">
                <a:solidFill>
                  <a:srgbClr val="333399"/>
                </a:solidFill>
                <a:latin typeface="Arial MT"/>
                <a:cs typeface="Arial MT"/>
              </a:rPr>
              <a:t>si</a:t>
            </a:r>
            <a:r>
              <a:rPr sz="2000" spc="25" dirty="0">
                <a:solidFill>
                  <a:srgbClr val="333399"/>
                </a:solidFill>
                <a:latin typeface="Arial MT"/>
                <a:cs typeface="Arial MT"/>
              </a:rPr>
              <a:t> </a:t>
            </a:r>
            <a:r>
              <a:rPr sz="2000" spc="-10" dirty="0">
                <a:solidFill>
                  <a:srgbClr val="333399"/>
                </a:solidFill>
                <a:latin typeface="Arial MT"/>
                <a:cs typeface="Arial MT"/>
              </a:rPr>
              <a:t>affida,</a:t>
            </a:r>
            <a:r>
              <a:rPr sz="2000" spc="30" dirty="0">
                <a:solidFill>
                  <a:srgbClr val="333399"/>
                </a:solidFill>
                <a:latin typeface="Arial MT"/>
                <a:cs typeface="Arial MT"/>
              </a:rPr>
              <a:t> </a:t>
            </a:r>
            <a:r>
              <a:rPr sz="2000" dirty="0">
                <a:solidFill>
                  <a:srgbClr val="333399"/>
                </a:solidFill>
                <a:latin typeface="Arial MT"/>
                <a:cs typeface="Arial MT"/>
              </a:rPr>
              <a:t>alla</a:t>
            </a:r>
            <a:r>
              <a:rPr sz="2000" spc="25" dirty="0">
                <a:solidFill>
                  <a:srgbClr val="333399"/>
                </a:solidFill>
                <a:latin typeface="Arial MT"/>
                <a:cs typeface="Arial MT"/>
              </a:rPr>
              <a:t> </a:t>
            </a:r>
            <a:r>
              <a:rPr sz="2000" dirty="0">
                <a:solidFill>
                  <a:srgbClr val="333399"/>
                </a:solidFill>
                <a:latin typeface="Arial MT"/>
                <a:cs typeface="Arial MT"/>
              </a:rPr>
              <a:t>presenza</a:t>
            </a:r>
            <a:r>
              <a:rPr sz="2000" spc="25" dirty="0">
                <a:solidFill>
                  <a:srgbClr val="333399"/>
                </a:solidFill>
                <a:latin typeface="Arial MT"/>
                <a:cs typeface="Arial MT"/>
              </a:rPr>
              <a:t> </a:t>
            </a:r>
            <a:r>
              <a:rPr sz="2000" dirty="0">
                <a:solidFill>
                  <a:srgbClr val="333399"/>
                </a:solidFill>
                <a:latin typeface="Arial MT"/>
                <a:cs typeface="Arial MT"/>
              </a:rPr>
              <a:t>di</a:t>
            </a:r>
            <a:r>
              <a:rPr sz="2000" spc="30" dirty="0">
                <a:solidFill>
                  <a:srgbClr val="333399"/>
                </a:solidFill>
                <a:latin typeface="Arial MT"/>
                <a:cs typeface="Arial MT"/>
              </a:rPr>
              <a:t> </a:t>
            </a:r>
            <a:r>
              <a:rPr sz="2000" dirty="0">
                <a:solidFill>
                  <a:srgbClr val="333399"/>
                </a:solidFill>
                <a:latin typeface="Arial MT"/>
                <a:cs typeface="Arial MT"/>
              </a:rPr>
              <a:t>un </a:t>
            </a:r>
            <a:r>
              <a:rPr sz="2000" spc="-545" dirty="0">
                <a:solidFill>
                  <a:srgbClr val="333399"/>
                </a:solidFill>
                <a:latin typeface="Arial MT"/>
                <a:cs typeface="Arial MT"/>
              </a:rPr>
              <a:t> </a:t>
            </a:r>
            <a:r>
              <a:rPr sz="2000" spc="-5" dirty="0">
                <a:solidFill>
                  <a:srgbClr val="333399"/>
                </a:solidFill>
                <a:latin typeface="Arial MT"/>
                <a:cs typeface="Arial MT"/>
              </a:rPr>
              <a:t>testimone.</a:t>
            </a:r>
            <a:endParaRPr sz="2000" dirty="0">
              <a:latin typeface="Arial MT"/>
              <a:cs typeface="Arial MT"/>
            </a:endParaRPr>
          </a:p>
        </p:txBody>
      </p:sp>
      <p:pic>
        <p:nvPicPr>
          <p:cNvPr id="27" name="object 27"/>
          <p:cNvPicPr/>
          <p:nvPr/>
        </p:nvPicPr>
        <p:blipFill>
          <a:blip r:embed="rId8" cstate="print"/>
          <a:stretch>
            <a:fillRect/>
          </a:stretch>
        </p:blipFill>
        <p:spPr>
          <a:xfrm>
            <a:off x="338927" y="145749"/>
            <a:ext cx="1495432" cy="1001940"/>
          </a:xfrm>
          <a:prstGeom prst="rect">
            <a:avLst/>
          </a:prstGeom>
        </p:spPr>
      </p:pic>
      <p:pic>
        <p:nvPicPr>
          <p:cNvPr id="28" name="object 28"/>
          <p:cNvPicPr/>
          <p:nvPr/>
        </p:nvPicPr>
        <p:blipFill>
          <a:blip r:embed="rId9" cstate="print"/>
          <a:stretch>
            <a:fillRect/>
          </a:stretch>
        </p:blipFill>
        <p:spPr>
          <a:xfrm>
            <a:off x="463550" y="3975099"/>
            <a:ext cx="1671637" cy="2204974"/>
          </a:xfrm>
          <a:prstGeom prst="rect">
            <a:avLst/>
          </a:prstGeom>
        </p:spPr>
      </p:pic>
      <p:pic>
        <p:nvPicPr>
          <p:cNvPr id="29" name="object 29"/>
          <p:cNvPicPr/>
          <p:nvPr/>
        </p:nvPicPr>
        <p:blipFill>
          <a:blip r:embed="rId10" cstate="print"/>
          <a:stretch>
            <a:fillRect/>
          </a:stretch>
        </p:blipFill>
        <p:spPr>
          <a:xfrm>
            <a:off x="6300787" y="2276475"/>
            <a:ext cx="2609850" cy="1752600"/>
          </a:xfrm>
          <a:prstGeom prst="rect">
            <a:avLst/>
          </a:prstGeom>
        </p:spPr>
      </p:pic>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00" y="1445399"/>
            <a:ext cx="4234815" cy="4558030"/>
          </a:xfrm>
          <a:prstGeom prst="rect">
            <a:avLst/>
          </a:prstGeom>
        </p:spPr>
        <p:txBody>
          <a:bodyPr vert="horz" wrap="square" lIns="0" tIns="33020" rIns="0" bIns="0" rtlCol="0">
            <a:spAutoFit/>
          </a:bodyPr>
          <a:lstStyle/>
          <a:p>
            <a:pPr marL="558800" marR="27305" indent="-342900">
              <a:lnSpc>
                <a:spcPts val="2300"/>
              </a:lnSpc>
              <a:spcBef>
                <a:spcPts val="260"/>
              </a:spcBef>
              <a:buFont typeface="Arial MT"/>
              <a:buChar char="•"/>
              <a:tabLst>
                <a:tab pos="558165" algn="l"/>
                <a:tab pos="558800" algn="l"/>
              </a:tabLst>
            </a:pPr>
            <a:r>
              <a:rPr sz="2000" b="1" dirty="0">
                <a:solidFill>
                  <a:srgbClr val="333399"/>
                </a:solidFill>
                <a:latin typeface="Arial"/>
                <a:cs typeface="Arial"/>
              </a:rPr>
              <a:t>Fai</a:t>
            </a:r>
            <a:r>
              <a:rPr sz="2000" b="1" spc="-20" dirty="0">
                <a:solidFill>
                  <a:srgbClr val="333399"/>
                </a:solidFill>
                <a:latin typeface="Arial"/>
                <a:cs typeface="Arial"/>
              </a:rPr>
              <a:t> </a:t>
            </a:r>
            <a:r>
              <a:rPr sz="2000" b="1" spc="-5" dirty="0">
                <a:solidFill>
                  <a:srgbClr val="333399"/>
                </a:solidFill>
                <a:latin typeface="Arial"/>
                <a:cs typeface="Arial"/>
              </a:rPr>
              <a:t>scorrere</a:t>
            </a:r>
            <a:r>
              <a:rPr sz="2000" b="1" spc="-25" dirty="0">
                <a:solidFill>
                  <a:srgbClr val="333399"/>
                </a:solidFill>
                <a:latin typeface="Arial"/>
                <a:cs typeface="Arial"/>
              </a:rPr>
              <a:t> </a:t>
            </a:r>
            <a:r>
              <a:rPr sz="2000" b="1" dirty="0">
                <a:solidFill>
                  <a:srgbClr val="333399"/>
                </a:solidFill>
                <a:latin typeface="Arial"/>
                <a:cs typeface="Arial"/>
              </a:rPr>
              <a:t>l’indice</a:t>
            </a:r>
            <a:r>
              <a:rPr sz="2000" b="1" spc="-20" dirty="0">
                <a:solidFill>
                  <a:srgbClr val="333399"/>
                </a:solidFill>
                <a:latin typeface="Arial"/>
                <a:cs typeface="Arial"/>
              </a:rPr>
              <a:t> </a:t>
            </a:r>
            <a:r>
              <a:rPr sz="2000" b="1" dirty="0">
                <a:solidFill>
                  <a:srgbClr val="333399"/>
                </a:solidFill>
                <a:latin typeface="Arial"/>
                <a:cs typeface="Arial"/>
              </a:rPr>
              <a:t>e</a:t>
            </a:r>
            <a:r>
              <a:rPr sz="2000" b="1" spc="-20" dirty="0">
                <a:solidFill>
                  <a:srgbClr val="333399"/>
                </a:solidFill>
                <a:latin typeface="Arial"/>
                <a:cs typeface="Arial"/>
              </a:rPr>
              <a:t> </a:t>
            </a:r>
            <a:r>
              <a:rPr sz="2000" b="1" dirty="0">
                <a:solidFill>
                  <a:srgbClr val="333399"/>
                </a:solidFill>
                <a:latin typeface="Arial"/>
                <a:cs typeface="Arial"/>
              </a:rPr>
              <a:t>il</a:t>
            </a:r>
            <a:r>
              <a:rPr sz="2000" b="1" spc="-20" dirty="0">
                <a:solidFill>
                  <a:srgbClr val="333399"/>
                </a:solidFill>
                <a:latin typeface="Arial"/>
                <a:cs typeface="Arial"/>
              </a:rPr>
              <a:t> </a:t>
            </a:r>
            <a:r>
              <a:rPr sz="2000" b="1" spc="-5" dirty="0">
                <a:solidFill>
                  <a:srgbClr val="333399"/>
                </a:solidFill>
                <a:latin typeface="Arial"/>
                <a:cs typeface="Arial"/>
              </a:rPr>
              <a:t>medio </a:t>
            </a:r>
            <a:r>
              <a:rPr sz="2000" b="1" spc="-540" dirty="0">
                <a:solidFill>
                  <a:srgbClr val="333399"/>
                </a:solidFill>
                <a:latin typeface="Arial"/>
                <a:cs typeface="Arial"/>
              </a:rPr>
              <a:t> </a:t>
            </a:r>
            <a:r>
              <a:rPr sz="2000" b="1" spc="-5" dirty="0">
                <a:solidFill>
                  <a:srgbClr val="333399"/>
                </a:solidFill>
                <a:latin typeface="Arial"/>
                <a:cs typeface="Arial"/>
              </a:rPr>
              <a:t>lungo</a:t>
            </a:r>
            <a:r>
              <a:rPr sz="2000" b="1" spc="80" dirty="0">
                <a:solidFill>
                  <a:srgbClr val="333399"/>
                </a:solidFill>
                <a:latin typeface="Arial"/>
                <a:cs typeface="Arial"/>
              </a:rPr>
              <a:t> </a:t>
            </a:r>
            <a:r>
              <a:rPr sz="2000" b="1" spc="-5" dirty="0">
                <a:solidFill>
                  <a:srgbClr val="333399"/>
                </a:solidFill>
                <a:latin typeface="Arial"/>
                <a:cs typeface="Arial"/>
              </a:rPr>
              <a:t>il</a:t>
            </a:r>
            <a:r>
              <a:rPr sz="2000" b="1" spc="85" dirty="0">
                <a:solidFill>
                  <a:srgbClr val="333399"/>
                </a:solidFill>
                <a:latin typeface="Arial"/>
                <a:cs typeface="Arial"/>
              </a:rPr>
              <a:t> </a:t>
            </a:r>
            <a:r>
              <a:rPr sz="2000" b="1" spc="-5" dirty="0">
                <a:solidFill>
                  <a:srgbClr val="333399"/>
                </a:solidFill>
                <a:latin typeface="Arial"/>
                <a:cs typeface="Arial"/>
              </a:rPr>
              <a:t>margine</a:t>
            </a:r>
            <a:r>
              <a:rPr sz="2000" b="1" spc="90" dirty="0">
                <a:solidFill>
                  <a:srgbClr val="333399"/>
                </a:solidFill>
                <a:latin typeface="Arial"/>
                <a:cs typeface="Arial"/>
              </a:rPr>
              <a:t> </a:t>
            </a:r>
            <a:r>
              <a:rPr sz="2000" b="1" spc="-5" dirty="0">
                <a:solidFill>
                  <a:srgbClr val="333399"/>
                </a:solidFill>
                <a:latin typeface="Arial"/>
                <a:cs typeface="Arial"/>
              </a:rPr>
              <a:t>inferiore </a:t>
            </a:r>
            <a:r>
              <a:rPr sz="2000" b="1" dirty="0">
                <a:solidFill>
                  <a:srgbClr val="333399"/>
                </a:solidFill>
                <a:latin typeface="Arial"/>
                <a:cs typeface="Arial"/>
              </a:rPr>
              <a:t> </a:t>
            </a:r>
            <a:r>
              <a:rPr sz="2000" b="1" spc="-5" dirty="0">
                <a:solidFill>
                  <a:srgbClr val="333399"/>
                </a:solidFill>
                <a:latin typeface="Arial"/>
                <a:cs typeface="Arial"/>
              </a:rPr>
              <a:t>della gabbia toracica fino </a:t>
            </a:r>
            <a:r>
              <a:rPr sz="2000" b="1" dirty="0">
                <a:solidFill>
                  <a:srgbClr val="333399"/>
                </a:solidFill>
                <a:latin typeface="Arial"/>
                <a:cs typeface="Arial"/>
              </a:rPr>
              <a:t>al </a:t>
            </a:r>
            <a:r>
              <a:rPr sz="2000" b="1" spc="5" dirty="0">
                <a:solidFill>
                  <a:srgbClr val="333399"/>
                </a:solidFill>
                <a:latin typeface="Arial"/>
                <a:cs typeface="Arial"/>
              </a:rPr>
              <a:t> </a:t>
            </a:r>
            <a:r>
              <a:rPr sz="2000" b="1" spc="-5" dirty="0">
                <a:solidFill>
                  <a:srgbClr val="333399"/>
                </a:solidFill>
                <a:latin typeface="Arial"/>
                <a:cs typeface="Arial"/>
              </a:rPr>
              <a:t>punto in cui l’ultima costa </a:t>
            </a:r>
            <a:r>
              <a:rPr sz="2000" b="1" dirty="0">
                <a:solidFill>
                  <a:srgbClr val="333399"/>
                </a:solidFill>
                <a:latin typeface="Arial"/>
                <a:cs typeface="Arial"/>
              </a:rPr>
              <a:t> </a:t>
            </a:r>
            <a:r>
              <a:rPr sz="2000" b="1" spc="-5" dirty="0">
                <a:solidFill>
                  <a:srgbClr val="333399"/>
                </a:solidFill>
                <a:latin typeface="Arial"/>
                <a:cs typeface="Arial"/>
              </a:rPr>
              <a:t>incontra lo sterno;</a:t>
            </a:r>
            <a:endParaRPr sz="2000" dirty="0">
              <a:latin typeface="Arial"/>
              <a:cs typeface="Arial"/>
            </a:endParaRPr>
          </a:p>
          <a:p>
            <a:pPr marL="558800" marR="591820" indent="-342900">
              <a:lnSpc>
                <a:spcPts val="2300"/>
              </a:lnSpc>
              <a:spcBef>
                <a:spcPts val="700"/>
              </a:spcBef>
              <a:buFont typeface="Arial MT"/>
              <a:buChar char="•"/>
              <a:tabLst>
                <a:tab pos="558165" algn="l"/>
                <a:tab pos="558800" algn="l"/>
              </a:tabLst>
            </a:pPr>
            <a:r>
              <a:rPr sz="2000" b="1" spc="-5" dirty="0">
                <a:solidFill>
                  <a:srgbClr val="333399"/>
                </a:solidFill>
                <a:latin typeface="Arial"/>
                <a:cs typeface="Arial"/>
              </a:rPr>
              <a:t>Appoggia le due dita </a:t>
            </a:r>
            <a:r>
              <a:rPr sz="2000" b="1" dirty="0">
                <a:solidFill>
                  <a:srgbClr val="333399"/>
                </a:solidFill>
                <a:latin typeface="Arial"/>
                <a:cs typeface="Arial"/>
              </a:rPr>
              <a:t>al </a:t>
            </a:r>
            <a:r>
              <a:rPr sz="2000" b="1" spc="-5" dirty="0">
                <a:solidFill>
                  <a:srgbClr val="333399"/>
                </a:solidFill>
                <a:latin typeface="Arial"/>
                <a:cs typeface="Arial"/>
              </a:rPr>
              <a:t>di </a:t>
            </a:r>
            <a:r>
              <a:rPr sz="2000" b="1" spc="-545" dirty="0">
                <a:solidFill>
                  <a:srgbClr val="333399"/>
                </a:solidFill>
                <a:latin typeface="Arial"/>
                <a:cs typeface="Arial"/>
              </a:rPr>
              <a:t> </a:t>
            </a:r>
            <a:r>
              <a:rPr sz="2000" b="1" spc="-5" dirty="0">
                <a:solidFill>
                  <a:srgbClr val="333399"/>
                </a:solidFill>
                <a:latin typeface="Arial"/>
                <a:cs typeface="Arial"/>
              </a:rPr>
              <a:t>sopra</a:t>
            </a:r>
            <a:r>
              <a:rPr sz="2000" b="1" spc="-10" dirty="0">
                <a:solidFill>
                  <a:srgbClr val="333399"/>
                </a:solidFill>
                <a:latin typeface="Arial"/>
                <a:cs typeface="Arial"/>
              </a:rPr>
              <a:t> </a:t>
            </a:r>
            <a:r>
              <a:rPr sz="2000" b="1" spc="-5" dirty="0">
                <a:solidFill>
                  <a:srgbClr val="333399"/>
                </a:solidFill>
                <a:latin typeface="Arial"/>
                <a:cs typeface="Arial"/>
              </a:rPr>
              <a:t>di</a:t>
            </a:r>
            <a:r>
              <a:rPr sz="2000" b="1" spc="-10" dirty="0">
                <a:solidFill>
                  <a:srgbClr val="333399"/>
                </a:solidFill>
                <a:latin typeface="Arial"/>
                <a:cs typeface="Arial"/>
              </a:rPr>
              <a:t> </a:t>
            </a:r>
            <a:r>
              <a:rPr sz="2000" b="1" spc="-5" dirty="0">
                <a:solidFill>
                  <a:srgbClr val="333399"/>
                </a:solidFill>
                <a:latin typeface="Arial"/>
                <a:cs typeface="Arial"/>
              </a:rPr>
              <a:t>questo</a:t>
            </a:r>
            <a:r>
              <a:rPr sz="2000" b="1" spc="-10" dirty="0">
                <a:solidFill>
                  <a:srgbClr val="333399"/>
                </a:solidFill>
                <a:latin typeface="Arial"/>
                <a:cs typeface="Arial"/>
              </a:rPr>
              <a:t> </a:t>
            </a:r>
            <a:r>
              <a:rPr sz="2000" b="1" spc="-5" dirty="0">
                <a:solidFill>
                  <a:srgbClr val="333399"/>
                </a:solidFill>
                <a:latin typeface="Arial"/>
                <a:cs typeface="Arial"/>
              </a:rPr>
              <a:t>punto;</a:t>
            </a:r>
            <a:endParaRPr sz="2000" dirty="0">
              <a:latin typeface="Arial"/>
              <a:cs typeface="Arial"/>
            </a:endParaRPr>
          </a:p>
          <a:p>
            <a:pPr marL="298450" marR="5080" indent="-285750">
              <a:lnSpc>
                <a:spcPts val="2300"/>
              </a:lnSpc>
              <a:spcBef>
                <a:spcPts val="1585"/>
              </a:spcBef>
              <a:buFont typeface="Arial MT"/>
              <a:buChar char="•"/>
              <a:tabLst>
                <a:tab pos="297815" algn="l"/>
                <a:tab pos="298450" algn="l"/>
              </a:tabLst>
            </a:pPr>
            <a:r>
              <a:rPr sz="2000" b="1" spc="-5" dirty="0">
                <a:solidFill>
                  <a:srgbClr val="333399"/>
                </a:solidFill>
                <a:latin typeface="Arial"/>
                <a:cs typeface="Arial"/>
              </a:rPr>
              <a:t>Appoggia il “calcagno” dell’altra </a:t>
            </a:r>
            <a:r>
              <a:rPr sz="2000" b="1" spc="-545" dirty="0">
                <a:solidFill>
                  <a:srgbClr val="333399"/>
                </a:solidFill>
                <a:latin typeface="Arial"/>
                <a:cs typeface="Arial"/>
              </a:rPr>
              <a:t> </a:t>
            </a:r>
            <a:r>
              <a:rPr sz="2000" b="1" spc="-5" dirty="0">
                <a:solidFill>
                  <a:srgbClr val="333399"/>
                </a:solidFill>
                <a:latin typeface="Arial"/>
                <a:cs typeface="Arial"/>
              </a:rPr>
              <a:t>mano</a:t>
            </a:r>
            <a:r>
              <a:rPr sz="2000" b="1" spc="-10" dirty="0">
                <a:solidFill>
                  <a:srgbClr val="333399"/>
                </a:solidFill>
                <a:latin typeface="Arial"/>
                <a:cs typeface="Arial"/>
              </a:rPr>
              <a:t> </a:t>
            </a:r>
            <a:r>
              <a:rPr sz="2000" b="1" spc="-5" dirty="0">
                <a:solidFill>
                  <a:srgbClr val="333399"/>
                </a:solidFill>
                <a:latin typeface="Arial"/>
                <a:cs typeface="Arial"/>
              </a:rPr>
              <a:t>accanto alle </a:t>
            </a:r>
            <a:r>
              <a:rPr sz="2000" b="1" dirty="0">
                <a:solidFill>
                  <a:srgbClr val="333399"/>
                </a:solidFill>
                <a:latin typeface="Arial"/>
                <a:cs typeface="Arial"/>
              </a:rPr>
              <a:t>2 </a:t>
            </a:r>
            <a:r>
              <a:rPr sz="2000" b="1" spc="-5" dirty="0">
                <a:solidFill>
                  <a:srgbClr val="333399"/>
                </a:solidFill>
                <a:latin typeface="Arial"/>
                <a:cs typeface="Arial"/>
              </a:rPr>
              <a:t>dita;</a:t>
            </a:r>
            <a:endParaRPr sz="2000" dirty="0">
              <a:latin typeface="Arial"/>
              <a:cs typeface="Arial"/>
            </a:endParaRPr>
          </a:p>
          <a:p>
            <a:pPr marL="298450" marR="229870" indent="-285750">
              <a:lnSpc>
                <a:spcPts val="2300"/>
              </a:lnSpc>
              <a:spcBef>
                <a:spcPts val="1100"/>
              </a:spcBef>
              <a:buFont typeface="Arial MT"/>
              <a:buChar char="•"/>
              <a:tabLst>
                <a:tab pos="297815" algn="l"/>
                <a:tab pos="298450" algn="l"/>
              </a:tabLst>
            </a:pPr>
            <a:r>
              <a:rPr sz="2000" b="1" spc="-5" dirty="0">
                <a:solidFill>
                  <a:srgbClr val="333399"/>
                </a:solidFill>
                <a:latin typeface="Arial"/>
                <a:cs typeface="Arial"/>
              </a:rPr>
              <a:t>Appoggia il calcagno dell’altra </a:t>
            </a:r>
            <a:r>
              <a:rPr sz="2000" b="1" spc="-545" dirty="0">
                <a:solidFill>
                  <a:srgbClr val="333399"/>
                </a:solidFill>
                <a:latin typeface="Arial"/>
                <a:cs typeface="Arial"/>
              </a:rPr>
              <a:t> </a:t>
            </a:r>
            <a:r>
              <a:rPr sz="2000" b="1" spc="-5" dirty="0">
                <a:solidFill>
                  <a:srgbClr val="333399"/>
                </a:solidFill>
                <a:latin typeface="Arial"/>
                <a:cs typeface="Arial"/>
              </a:rPr>
              <a:t>mano sulla prima </a:t>
            </a:r>
            <a:r>
              <a:rPr sz="2000" b="1" dirty="0">
                <a:solidFill>
                  <a:srgbClr val="333399"/>
                </a:solidFill>
                <a:latin typeface="Arial"/>
                <a:cs typeface="Arial"/>
              </a:rPr>
              <a:t>e </a:t>
            </a:r>
            <a:r>
              <a:rPr sz="2000" b="1" spc="-5" dirty="0">
                <a:solidFill>
                  <a:srgbClr val="333399"/>
                </a:solidFill>
                <a:latin typeface="Arial"/>
                <a:cs typeface="Arial"/>
              </a:rPr>
              <a:t>intreccia le </a:t>
            </a:r>
            <a:r>
              <a:rPr sz="2000" b="1" spc="-545" dirty="0">
                <a:solidFill>
                  <a:srgbClr val="333399"/>
                </a:solidFill>
                <a:latin typeface="Arial"/>
                <a:cs typeface="Arial"/>
              </a:rPr>
              <a:t> </a:t>
            </a:r>
            <a:r>
              <a:rPr sz="2000" b="1" spc="-5" dirty="0">
                <a:solidFill>
                  <a:srgbClr val="333399"/>
                </a:solidFill>
                <a:latin typeface="Arial"/>
                <a:cs typeface="Arial"/>
              </a:rPr>
              <a:t>dita per</a:t>
            </a:r>
            <a:r>
              <a:rPr sz="2000" b="1" dirty="0">
                <a:solidFill>
                  <a:srgbClr val="333399"/>
                </a:solidFill>
                <a:latin typeface="Arial"/>
                <a:cs typeface="Arial"/>
              </a:rPr>
              <a:t> </a:t>
            </a:r>
            <a:r>
              <a:rPr sz="2000" b="1" spc="-5" dirty="0">
                <a:solidFill>
                  <a:srgbClr val="333399"/>
                </a:solidFill>
                <a:latin typeface="Arial"/>
                <a:cs typeface="Arial"/>
              </a:rPr>
              <a:t>assicurarti che </a:t>
            </a:r>
            <a:r>
              <a:rPr sz="2000" b="1" dirty="0">
                <a:solidFill>
                  <a:srgbClr val="333399"/>
                </a:solidFill>
                <a:latin typeface="Arial"/>
                <a:cs typeface="Arial"/>
              </a:rPr>
              <a:t> </a:t>
            </a:r>
            <a:r>
              <a:rPr sz="2000" b="1" spc="-5" dirty="0">
                <a:solidFill>
                  <a:srgbClr val="333399"/>
                </a:solidFill>
                <a:latin typeface="Arial"/>
                <a:cs typeface="Arial"/>
              </a:rPr>
              <a:t>rimangano sollevate </a:t>
            </a:r>
            <a:r>
              <a:rPr sz="2000" b="1" dirty="0">
                <a:solidFill>
                  <a:srgbClr val="333399"/>
                </a:solidFill>
                <a:latin typeface="Arial"/>
                <a:cs typeface="Arial"/>
              </a:rPr>
              <a:t>e </a:t>
            </a:r>
            <a:r>
              <a:rPr sz="2000" b="1" spc="-5" dirty="0">
                <a:solidFill>
                  <a:srgbClr val="333399"/>
                </a:solidFill>
                <a:latin typeface="Arial"/>
                <a:cs typeface="Arial"/>
              </a:rPr>
              <a:t>non </a:t>
            </a:r>
            <a:r>
              <a:rPr sz="2000" b="1" dirty="0">
                <a:solidFill>
                  <a:srgbClr val="333399"/>
                </a:solidFill>
                <a:latin typeface="Arial"/>
                <a:cs typeface="Arial"/>
              </a:rPr>
              <a:t> </a:t>
            </a:r>
            <a:r>
              <a:rPr sz="2000" b="1" spc="-5" dirty="0">
                <a:solidFill>
                  <a:srgbClr val="333399"/>
                </a:solidFill>
                <a:latin typeface="Arial"/>
                <a:cs typeface="Arial"/>
              </a:rPr>
              <a:t>comprimano</a:t>
            </a:r>
            <a:r>
              <a:rPr sz="2000" b="1" spc="-10" dirty="0">
                <a:solidFill>
                  <a:srgbClr val="333399"/>
                </a:solidFill>
                <a:latin typeface="Arial"/>
                <a:cs typeface="Arial"/>
              </a:rPr>
              <a:t> </a:t>
            </a:r>
            <a:r>
              <a:rPr sz="2000" b="1" spc="-5" dirty="0">
                <a:solidFill>
                  <a:srgbClr val="333399"/>
                </a:solidFill>
                <a:latin typeface="Arial"/>
                <a:cs typeface="Arial"/>
              </a:rPr>
              <a:t>le</a:t>
            </a:r>
            <a:r>
              <a:rPr sz="2000" b="1" dirty="0">
                <a:solidFill>
                  <a:srgbClr val="333399"/>
                </a:solidFill>
                <a:latin typeface="Arial"/>
                <a:cs typeface="Arial"/>
              </a:rPr>
              <a:t> </a:t>
            </a:r>
            <a:r>
              <a:rPr sz="2000" b="1" spc="-5" dirty="0">
                <a:solidFill>
                  <a:srgbClr val="333399"/>
                </a:solidFill>
                <a:latin typeface="Arial"/>
                <a:cs typeface="Arial"/>
              </a:rPr>
              <a:t>coste.</a:t>
            </a:r>
            <a:endParaRPr sz="2000" dirty="0">
              <a:latin typeface="Arial"/>
              <a:cs typeface="Arial"/>
            </a:endParaRPr>
          </a:p>
        </p:txBody>
      </p:sp>
      <p:pic>
        <p:nvPicPr>
          <p:cNvPr id="3" name="object 3"/>
          <p:cNvPicPr/>
          <p:nvPr/>
        </p:nvPicPr>
        <p:blipFill>
          <a:blip r:embed="rId2" cstate="print"/>
          <a:stretch>
            <a:fillRect/>
          </a:stretch>
        </p:blipFill>
        <p:spPr>
          <a:xfrm>
            <a:off x="4823264" y="1844675"/>
            <a:ext cx="3783990" cy="3889375"/>
          </a:xfrm>
          <a:prstGeom prst="rect">
            <a:avLst/>
          </a:prstGeom>
        </p:spPr>
      </p:pic>
      <p:sp>
        <p:nvSpPr>
          <p:cNvPr id="4" name="object 4"/>
          <p:cNvSpPr txBox="1">
            <a:spLocks noGrp="1"/>
          </p:cNvSpPr>
          <p:nvPr>
            <p:ph type="title"/>
          </p:nvPr>
        </p:nvSpPr>
        <p:spPr>
          <a:xfrm>
            <a:off x="1172051" y="259211"/>
            <a:ext cx="4648200" cy="997709"/>
          </a:xfrm>
          <a:prstGeom prst="rect">
            <a:avLst/>
          </a:prstGeom>
        </p:spPr>
        <p:txBody>
          <a:bodyPr vert="horz" wrap="square" lIns="0" tIns="12700" rIns="0" bIns="0" rtlCol="0">
            <a:spAutoFit/>
          </a:bodyPr>
          <a:lstStyle/>
          <a:p>
            <a:pPr marL="12700" algn="ctr">
              <a:lnSpc>
                <a:spcPct val="100000"/>
              </a:lnSpc>
              <a:spcBef>
                <a:spcPts val="100"/>
              </a:spcBef>
            </a:pPr>
            <a:r>
              <a:rPr sz="3200" b="1" spc="-10" dirty="0">
                <a:solidFill>
                  <a:srgbClr val="FF0000"/>
                </a:solidFill>
                <a:latin typeface="Times New Roman"/>
                <a:cs typeface="Times New Roman"/>
              </a:rPr>
              <a:t>PUNTO</a:t>
            </a:r>
            <a:r>
              <a:rPr sz="3200" b="1" spc="-35" dirty="0">
                <a:solidFill>
                  <a:srgbClr val="FF0000"/>
                </a:solidFill>
                <a:latin typeface="Times New Roman"/>
                <a:cs typeface="Times New Roman"/>
              </a:rPr>
              <a:t> </a:t>
            </a:r>
            <a:r>
              <a:rPr sz="3200" b="1" dirty="0">
                <a:solidFill>
                  <a:srgbClr val="FF0000"/>
                </a:solidFill>
                <a:latin typeface="Times New Roman"/>
                <a:cs typeface="Times New Roman"/>
              </a:rPr>
              <a:t>DI</a:t>
            </a:r>
            <a:r>
              <a:rPr sz="3200" b="1" spc="-25" dirty="0">
                <a:solidFill>
                  <a:srgbClr val="FF0000"/>
                </a:solidFill>
                <a:latin typeface="Times New Roman"/>
                <a:cs typeface="Times New Roman"/>
              </a:rPr>
              <a:t> </a:t>
            </a:r>
            <a:r>
              <a:rPr sz="3200" b="1" spc="-5" dirty="0">
                <a:solidFill>
                  <a:srgbClr val="FF0000"/>
                </a:solidFill>
                <a:latin typeface="Times New Roman"/>
                <a:cs typeface="Times New Roman"/>
              </a:rPr>
              <a:t>COMPRESSIONE</a:t>
            </a:r>
            <a:endParaRPr sz="3200" dirty="0">
              <a:latin typeface="Times New Roman"/>
              <a:cs typeface="Times New Roman"/>
            </a:endParaRPr>
          </a:p>
        </p:txBody>
      </p:sp>
      <p:pic>
        <p:nvPicPr>
          <p:cNvPr id="5" name="object 5"/>
          <p:cNvPicPr/>
          <p:nvPr/>
        </p:nvPicPr>
        <p:blipFill>
          <a:blip r:embed="rId3" cstate="print"/>
          <a:stretch>
            <a:fillRect/>
          </a:stretch>
        </p:blipFill>
        <p:spPr>
          <a:xfrm>
            <a:off x="6948487" y="115887"/>
            <a:ext cx="1997075" cy="1550987"/>
          </a:xfrm>
          <a:prstGeom prst="rect">
            <a:avLst/>
          </a:prstGeom>
        </p:spPr>
      </p:pic>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832997" y="1219200"/>
            <a:ext cx="3505200" cy="4883150"/>
            <a:chOff x="2655717" y="787906"/>
            <a:chExt cx="4160520" cy="5568950"/>
          </a:xfrm>
        </p:grpSpPr>
        <p:pic>
          <p:nvPicPr>
            <p:cNvPr id="3" name="object 3"/>
            <p:cNvPicPr/>
            <p:nvPr/>
          </p:nvPicPr>
          <p:blipFill>
            <a:blip r:embed="rId2" cstate="print"/>
            <a:stretch>
              <a:fillRect/>
            </a:stretch>
          </p:blipFill>
          <p:spPr>
            <a:xfrm>
              <a:off x="2665242" y="797432"/>
              <a:ext cx="4090054" cy="5515635"/>
            </a:xfrm>
            <a:prstGeom prst="rect">
              <a:avLst/>
            </a:prstGeom>
          </p:spPr>
        </p:pic>
        <p:sp>
          <p:nvSpPr>
            <p:cNvPr id="4" name="object 4"/>
            <p:cNvSpPr/>
            <p:nvPr/>
          </p:nvSpPr>
          <p:spPr>
            <a:xfrm>
              <a:off x="2665242" y="797431"/>
              <a:ext cx="4141470" cy="5549900"/>
            </a:xfrm>
            <a:custGeom>
              <a:avLst/>
              <a:gdLst/>
              <a:ahLst/>
              <a:cxnLst/>
              <a:rect l="l" t="t" r="r" b="b"/>
              <a:pathLst>
                <a:path w="4141470" h="5549900">
                  <a:moveTo>
                    <a:pt x="0" y="0"/>
                  </a:moveTo>
                  <a:lnTo>
                    <a:pt x="4140968" y="0"/>
                  </a:lnTo>
                  <a:lnTo>
                    <a:pt x="4140968" y="5549577"/>
                  </a:lnTo>
                  <a:lnTo>
                    <a:pt x="0" y="5549577"/>
                  </a:lnTo>
                  <a:lnTo>
                    <a:pt x="0" y="0"/>
                  </a:lnTo>
                  <a:close/>
                </a:path>
              </a:pathLst>
            </a:custGeom>
            <a:ln w="19049">
              <a:solidFill>
                <a:srgbClr val="000080"/>
              </a:solidFill>
            </a:ln>
          </p:spPr>
          <p:txBody>
            <a:bodyPr wrap="square" lIns="0" tIns="0" rIns="0" bIns="0" rtlCol="0"/>
            <a:lstStyle/>
            <a:p>
              <a:endParaRPr/>
            </a:p>
          </p:txBody>
        </p:sp>
      </p:grpSp>
      <p:sp>
        <p:nvSpPr>
          <p:cNvPr id="5" name="object 5"/>
          <p:cNvSpPr txBox="1">
            <a:spLocks noGrp="1"/>
          </p:cNvSpPr>
          <p:nvPr>
            <p:ph type="title"/>
          </p:nvPr>
        </p:nvSpPr>
        <p:spPr>
          <a:xfrm>
            <a:off x="1264865" y="116383"/>
            <a:ext cx="6641465" cy="997709"/>
          </a:xfrm>
          <a:prstGeom prst="rect">
            <a:avLst/>
          </a:prstGeom>
        </p:spPr>
        <p:txBody>
          <a:bodyPr vert="horz" wrap="square" lIns="0" tIns="12700" rIns="0" bIns="0" rtlCol="0">
            <a:spAutoFit/>
          </a:bodyPr>
          <a:lstStyle/>
          <a:p>
            <a:pPr marL="12700" algn="ctr">
              <a:lnSpc>
                <a:spcPct val="100000"/>
              </a:lnSpc>
              <a:spcBef>
                <a:spcPts val="100"/>
              </a:spcBef>
            </a:pPr>
            <a:r>
              <a:rPr sz="3200" b="1" spc="-5" dirty="0">
                <a:solidFill>
                  <a:srgbClr val="FF0000"/>
                </a:solidFill>
                <a:latin typeface="Times New Roman"/>
                <a:cs typeface="Times New Roman"/>
              </a:rPr>
              <a:t>MASSAGGIO</a:t>
            </a:r>
            <a:r>
              <a:rPr sz="3200" b="1" spc="-10" dirty="0">
                <a:solidFill>
                  <a:srgbClr val="FF0000"/>
                </a:solidFill>
                <a:latin typeface="Times New Roman"/>
                <a:cs typeface="Times New Roman"/>
              </a:rPr>
              <a:t> </a:t>
            </a:r>
            <a:r>
              <a:rPr sz="3200" b="1" spc="-5" dirty="0">
                <a:solidFill>
                  <a:srgbClr val="FF0000"/>
                </a:solidFill>
                <a:latin typeface="Times New Roman"/>
                <a:cs typeface="Times New Roman"/>
              </a:rPr>
              <a:t>CARDIACO:</a:t>
            </a:r>
            <a:r>
              <a:rPr sz="3200" b="1" dirty="0">
                <a:solidFill>
                  <a:srgbClr val="FF0000"/>
                </a:solidFill>
                <a:latin typeface="Times New Roman"/>
                <a:cs typeface="Times New Roman"/>
              </a:rPr>
              <a:t> </a:t>
            </a:r>
            <a:r>
              <a:rPr sz="3200" b="1" spc="-10" dirty="0">
                <a:solidFill>
                  <a:srgbClr val="FF0000"/>
                </a:solidFill>
                <a:latin typeface="Times New Roman"/>
                <a:cs typeface="Times New Roman"/>
              </a:rPr>
              <a:t>PUNTO</a:t>
            </a:r>
            <a:r>
              <a:rPr sz="3200" b="1" spc="-5" dirty="0">
                <a:solidFill>
                  <a:srgbClr val="FF0000"/>
                </a:solidFill>
                <a:latin typeface="Times New Roman"/>
                <a:cs typeface="Times New Roman"/>
              </a:rPr>
              <a:t> </a:t>
            </a:r>
            <a:r>
              <a:rPr sz="3200" b="1" dirty="0">
                <a:solidFill>
                  <a:srgbClr val="FF0000"/>
                </a:solidFill>
                <a:latin typeface="Times New Roman"/>
                <a:cs typeface="Times New Roman"/>
              </a:rPr>
              <a:t>DI </a:t>
            </a:r>
            <a:r>
              <a:rPr sz="3200" b="1" spc="-5" dirty="0">
                <a:solidFill>
                  <a:srgbClr val="FF0000"/>
                </a:solidFill>
                <a:latin typeface="Times New Roman"/>
                <a:cs typeface="Times New Roman"/>
              </a:rPr>
              <a:t>REPERE</a:t>
            </a:r>
            <a:endParaRPr sz="3200" dirty="0">
              <a:latin typeface="Times New Roman"/>
              <a:cs typeface="Times New Roman"/>
            </a:endParaRP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610986" y="1944971"/>
            <a:ext cx="5861702" cy="3916138"/>
          </a:xfrm>
          <a:prstGeom prst="rect">
            <a:avLst/>
          </a:prstGeom>
        </p:spPr>
      </p:pic>
      <p:sp>
        <p:nvSpPr>
          <p:cNvPr id="3" name="object 3"/>
          <p:cNvSpPr txBox="1">
            <a:spLocks noGrp="1"/>
          </p:cNvSpPr>
          <p:nvPr>
            <p:ph type="title"/>
          </p:nvPr>
        </p:nvSpPr>
        <p:spPr>
          <a:xfrm>
            <a:off x="914400" y="498036"/>
            <a:ext cx="7586980" cy="997709"/>
          </a:xfrm>
          <a:prstGeom prst="rect">
            <a:avLst/>
          </a:prstGeom>
        </p:spPr>
        <p:txBody>
          <a:bodyPr vert="horz" wrap="square" lIns="0" tIns="12700" rIns="0" bIns="0" rtlCol="0">
            <a:spAutoFit/>
          </a:bodyPr>
          <a:lstStyle/>
          <a:p>
            <a:pPr marL="12700" algn="ctr">
              <a:lnSpc>
                <a:spcPct val="100000"/>
              </a:lnSpc>
              <a:spcBef>
                <a:spcPts val="100"/>
              </a:spcBef>
            </a:pPr>
            <a:r>
              <a:rPr sz="3200" b="1" spc="-5" dirty="0">
                <a:solidFill>
                  <a:srgbClr val="00B050"/>
                </a:solidFill>
                <a:latin typeface="Times New Roman"/>
                <a:cs typeface="Times New Roman"/>
              </a:rPr>
              <a:t>MASSAGGIO CARDIACO:</a:t>
            </a:r>
            <a:r>
              <a:rPr sz="3200" b="1" dirty="0">
                <a:solidFill>
                  <a:srgbClr val="00B050"/>
                </a:solidFill>
                <a:latin typeface="Times New Roman"/>
                <a:cs typeface="Times New Roman"/>
              </a:rPr>
              <a:t> </a:t>
            </a:r>
            <a:r>
              <a:rPr sz="3200" b="1" spc="-5" dirty="0">
                <a:solidFill>
                  <a:srgbClr val="00B050"/>
                </a:solidFill>
                <a:latin typeface="Times New Roman"/>
                <a:cs typeface="Times New Roman"/>
              </a:rPr>
              <a:t>POSIZIONE</a:t>
            </a:r>
            <a:r>
              <a:rPr sz="3200" b="1" dirty="0">
                <a:solidFill>
                  <a:srgbClr val="00B050"/>
                </a:solidFill>
                <a:latin typeface="Times New Roman"/>
                <a:cs typeface="Times New Roman"/>
              </a:rPr>
              <a:t> DELLE</a:t>
            </a:r>
            <a:r>
              <a:rPr sz="3200" b="1" spc="65" dirty="0">
                <a:solidFill>
                  <a:srgbClr val="00B050"/>
                </a:solidFill>
                <a:latin typeface="Times New Roman"/>
                <a:cs typeface="Times New Roman"/>
              </a:rPr>
              <a:t> </a:t>
            </a:r>
            <a:r>
              <a:rPr sz="3200" b="1" spc="-5" dirty="0">
                <a:solidFill>
                  <a:srgbClr val="00B050"/>
                </a:solidFill>
                <a:latin typeface="Times New Roman"/>
                <a:cs typeface="Times New Roman"/>
              </a:rPr>
              <a:t>MANI</a:t>
            </a:r>
            <a:endParaRPr sz="3200" dirty="0">
              <a:latin typeface="Times New Roman"/>
              <a:cs typeface="Times New Roman"/>
            </a:endParaRP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238625" y="2119299"/>
            <a:ext cx="4608830" cy="3835400"/>
          </a:xfrm>
          <a:prstGeom prst="rect">
            <a:avLst/>
          </a:prstGeom>
        </p:spPr>
        <p:txBody>
          <a:bodyPr vert="horz" wrap="square" lIns="0" tIns="33020" rIns="0" bIns="0" rtlCol="0">
            <a:spAutoFit/>
          </a:bodyPr>
          <a:lstStyle/>
          <a:p>
            <a:pPr marL="12700" marR="5080" algn="just">
              <a:lnSpc>
                <a:spcPts val="2300"/>
              </a:lnSpc>
              <a:spcBef>
                <a:spcPts val="260"/>
              </a:spcBef>
            </a:pPr>
            <a:r>
              <a:rPr sz="2000" dirty="0">
                <a:solidFill>
                  <a:srgbClr val="333399"/>
                </a:solidFill>
                <a:latin typeface="Times New Roman"/>
                <a:cs typeface="Times New Roman"/>
              </a:rPr>
              <a:t>Il</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movimento del soccorritore deve</a:t>
            </a:r>
            <a:r>
              <a:rPr sz="2000" dirty="0">
                <a:solidFill>
                  <a:srgbClr val="333399"/>
                </a:solidFill>
                <a:latin typeface="Times New Roman"/>
                <a:cs typeface="Times New Roman"/>
              </a:rPr>
              <a:t> </a:t>
            </a:r>
            <a:r>
              <a:rPr sz="2000" spc="-5" dirty="0">
                <a:solidFill>
                  <a:srgbClr val="333399"/>
                </a:solidFill>
                <a:latin typeface="Times New Roman"/>
                <a:cs typeface="Times New Roman"/>
              </a:rPr>
              <a:t>essere </a:t>
            </a:r>
            <a:r>
              <a:rPr sz="2000" dirty="0">
                <a:solidFill>
                  <a:srgbClr val="333399"/>
                </a:solidFill>
                <a:latin typeface="Times New Roman"/>
                <a:cs typeface="Times New Roman"/>
              </a:rPr>
              <a:t> </a:t>
            </a:r>
            <a:r>
              <a:rPr sz="2000" spc="-5" dirty="0">
                <a:solidFill>
                  <a:srgbClr val="333399"/>
                </a:solidFill>
                <a:latin typeface="Times New Roman"/>
                <a:cs typeface="Times New Roman"/>
              </a:rPr>
              <a:t>fluido ed utilizzare il proprio peso </a:t>
            </a:r>
            <a:r>
              <a:rPr sz="2000" dirty="0">
                <a:solidFill>
                  <a:srgbClr val="333399"/>
                </a:solidFill>
                <a:latin typeface="Times New Roman"/>
                <a:cs typeface="Times New Roman"/>
              </a:rPr>
              <a:t>e non </a:t>
            </a:r>
            <a:r>
              <a:rPr sz="2000" spc="-5" dirty="0">
                <a:solidFill>
                  <a:srgbClr val="333399"/>
                </a:solidFill>
                <a:latin typeface="Times New Roman"/>
                <a:cs typeface="Times New Roman"/>
              </a:rPr>
              <a:t>la </a:t>
            </a:r>
            <a:r>
              <a:rPr sz="2000" dirty="0">
                <a:solidFill>
                  <a:srgbClr val="333399"/>
                </a:solidFill>
                <a:latin typeface="Times New Roman"/>
                <a:cs typeface="Times New Roman"/>
              </a:rPr>
              <a:t> </a:t>
            </a:r>
            <a:r>
              <a:rPr sz="2000" spc="95" dirty="0">
                <a:solidFill>
                  <a:srgbClr val="333399"/>
                </a:solidFill>
                <a:latin typeface="Times New Roman"/>
                <a:cs typeface="Times New Roman"/>
              </a:rPr>
              <a:t>forza</a:t>
            </a:r>
            <a:r>
              <a:rPr sz="2000" spc="100" dirty="0">
                <a:solidFill>
                  <a:srgbClr val="333399"/>
                </a:solidFill>
                <a:latin typeface="Times New Roman"/>
                <a:cs typeface="Times New Roman"/>
              </a:rPr>
              <a:t> </a:t>
            </a:r>
            <a:r>
              <a:rPr sz="2000" spc="95" dirty="0">
                <a:solidFill>
                  <a:srgbClr val="333399"/>
                </a:solidFill>
                <a:latin typeface="Times New Roman"/>
                <a:cs typeface="Times New Roman"/>
              </a:rPr>
              <a:t>delle</a:t>
            </a:r>
            <a:r>
              <a:rPr sz="2000" spc="100" dirty="0">
                <a:solidFill>
                  <a:srgbClr val="333399"/>
                </a:solidFill>
                <a:latin typeface="Times New Roman"/>
                <a:cs typeface="Times New Roman"/>
              </a:rPr>
              <a:t> </a:t>
            </a:r>
            <a:r>
              <a:rPr sz="2000" spc="105" dirty="0">
                <a:solidFill>
                  <a:srgbClr val="333399"/>
                </a:solidFill>
                <a:latin typeface="Times New Roman"/>
                <a:cs typeface="Times New Roman"/>
              </a:rPr>
              <a:t>braccia.</a:t>
            </a:r>
            <a:r>
              <a:rPr sz="2000" spc="110" dirty="0">
                <a:solidFill>
                  <a:srgbClr val="333399"/>
                </a:solidFill>
                <a:latin typeface="Times New Roman"/>
                <a:cs typeface="Times New Roman"/>
              </a:rPr>
              <a:t> </a:t>
            </a:r>
            <a:r>
              <a:rPr sz="2000" spc="90" dirty="0">
                <a:solidFill>
                  <a:srgbClr val="333399"/>
                </a:solidFill>
                <a:latin typeface="Times New Roman"/>
                <a:cs typeface="Times New Roman"/>
              </a:rPr>
              <a:t>Deve</a:t>
            </a:r>
            <a:r>
              <a:rPr sz="2000" spc="95" dirty="0">
                <a:solidFill>
                  <a:srgbClr val="333399"/>
                </a:solidFill>
                <a:latin typeface="Times New Roman"/>
                <a:cs typeface="Times New Roman"/>
              </a:rPr>
              <a:t> </a:t>
            </a:r>
            <a:r>
              <a:rPr sz="2000" spc="100" dirty="0">
                <a:solidFill>
                  <a:srgbClr val="333399"/>
                </a:solidFill>
                <a:latin typeface="Times New Roman"/>
                <a:cs typeface="Times New Roman"/>
              </a:rPr>
              <a:t>essere</a:t>
            </a:r>
            <a:r>
              <a:rPr sz="2000" spc="105" dirty="0">
                <a:solidFill>
                  <a:srgbClr val="333399"/>
                </a:solidFill>
                <a:latin typeface="Times New Roman"/>
                <a:cs typeface="Times New Roman"/>
              </a:rPr>
              <a:t> </a:t>
            </a:r>
            <a:r>
              <a:rPr sz="2000" spc="60" dirty="0">
                <a:solidFill>
                  <a:srgbClr val="333399"/>
                </a:solidFill>
                <a:latin typeface="Times New Roman"/>
                <a:cs typeface="Times New Roman"/>
              </a:rPr>
              <a:t>un </a:t>
            </a:r>
            <a:r>
              <a:rPr sz="2000" spc="65" dirty="0">
                <a:solidFill>
                  <a:srgbClr val="333399"/>
                </a:solidFill>
                <a:latin typeface="Times New Roman"/>
                <a:cs typeface="Times New Roman"/>
              </a:rPr>
              <a:t> </a:t>
            </a:r>
            <a:r>
              <a:rPr sz="2000" spc="-5" dirty="0">
                <a:solidFill>
                  <a:srgbClr val="333399"/>
                </a:solidFill>
                <a:latin typeface="Times New Roman"/>
                <a:cs typeface="Times New Roman"/>
              </a:rPr>
              <a:t>movimento</a:t>
            </a:r>
            <a:r>
              <a:rPr sz="2000" dirty="0">
                <a:solidFill>
                  <a:srgbClr val="333399"/>
                </a:solidFill>
                <a:latin typeface="Times New Roman"/>
                <a:cs typeface="Times New Roman"/>
              </a:rPr>
              <a:t> </a:t>
            </a:r>
            <a:r>
              <a:rPr sz="2000" spc="-5" dirty="0">
                <a:solidFill>
                  <a:srgbClr val="333399"/>
                </a:solidFill>
                <a:latin typeface="Times New Roman"/>
                <a:cs typeface="Times New Roman"/>
              </a:rPr>
              <a:t>pendolare</a:t>
            </a:r>
            <a:r>
              <a:rPr sz="2000" dirty="0">
                <a:solidFill>
                  <a:srgbClr val="333399"/>
                </a:solidFill>
                <a:latin typeface="Times New Roman"/>
                <a:cs typeface="Times New Roman"/>
              </a:rPr>
              <a:t> </a:t>
            </a:r>
            <a:r>
              <a:rPr sz="2000" spc="-5" dirty="0">
                <a:solidFill>
                  <a:srgbClr val="333399"/>
                </a:solidFill>
                <a:latin typeface="Times New Roman"/>
                <a:cs typeface="Times New Roman"/>
              </a:rPr>
              <a:t>del</a:t>
            </a:r>
            <a:r>
              <a:rPr sz="2000" dirty="0">
                <a:solidFill>
                  <a:srgbClr val="333399"/>
                </a:solidFill>
                <a:latin typeface="Times New Roman"/>
                <a:cs typeface="Times New Roman"/>
              </a:rPr>
              <a:t> </a:t>
            </a:r>
            <a:r>
              <a:rPr sz="2000" spc="-5" dirty="0">
                <a:solidFill>
                  <a:srgbClr val="333399"/>
                </a:solidFill>
                <a:latin typeface="Times New Roman"/>
                <a:cs typeface="Times New Roman"/>
              </a:rPr>
              <a:t>tronco,</a:t>
            </a:r>
            <a:r>
              <a:rPr sz="2000" dirty="0">
                <a:solidFill>
                  <a:srgbClr val="333399"/>
                </a:solidFill>
                <a:latin typeface="Times New Roman"/>
                <a:cs typeface="Times New Roman"/>
              </a:rPr>
              <a:t> </a:t>
            </a:r>
            <a:r>
              <a:rPr sz="2000" spc="-5" dirty="0">
                <a:solidFill>
                  <a:srgbClr val="333399"/>
                </a:solidFill>
                <a:latin typeface="Times New Roman"/>
                <a:cs typeface="Times New Roman"/>
              </a:rPr>
              <a:t>che</a:t>
            </a:r>
            <a:r>
              <a:rPr sz="2000" dirty="0">
                <a:solidFill>
                  <a:srgbClr val="333399"/>
                </a:solidFill>
                <a:latin typeface="Times New Roman"/>
                <a:cs typeface="Times New Roman"/>
              </a:rPr>
              <a:t> fa </a:t>
            </a:r>
            <a:r>
              <a:rPr sz="2000" spc="5" dirty="0">
                <a:solidFill>
                  <a:srgbClr val="333399"/>
                </a:solidFill>
                <a:latin typeface="Times New Roman"/>
                <a:cs typeface="Times New Roman"/>
              </a:rPr>
              <a:t> </a:t>
            </a:r>
            <a:r>
              <a:rPr sz="2000" b="1" spc="-10" dirty="0">
                <a:solidFill>
                  <a:srgbClr val="333399"/>
                </a:solidFill>
                <a:latin typeface="Times New Roman"/>
                <a:cs typeface="Times New Roman"/>
              </a:rPr>
              <a:t>fulcro </a:t>
            </a:r>
            <a:r>
              <a:rPr sz="2000" b="1" dirty="0">
                <a:solidFill>
                  <a:srgbClr val="333399"/>
                </a:solidFill>
                <a:latin typeface="Times New Roman"/>
                <a:cs typeface="Times New Roman"/>
              </a:rPr>
              <a:t>sul </a:t>
            </a:r>
            <a:r>
              <a:rPr sz="2000" b="1" spc="-5" dirty="0">
                <a:solidFill>
                  <a:srgbClr val="333399"/>
                </a:solidFill>
                <a:latin typeface="Times New Roman"/>
                <a:cs typeface="Times New Roman"/>
              </a:rPr>
              <a:t>bacino, </a:t>
            </a:r>
            <a:r>
              <a:rPr sz="2000" spc="-5" dirty="0">
                <a:solidFill>
                  <a:srgbClr val="333399"/>
                </a:solidFill>
                <a:latin typeface="Times New Roman"/>
                <a:cs typeface="Times New Roman"/>
              </a:rPr>
              <a:t>“rilasciando” </a:t>
            </a:r>
            <a:r>
              <a:rPr sz="2000" dirty="0">
                <a:solidFill>
                  <a:srgbClr val="333399"/>
                </a:solidFill>
                <a:latin typeface="Times New Roman"/>
                <a:cs typeface="Times New Roman"/>
              </a:rPr>
              <a:t>sul </a:t>
            </a:r>
            <a:r>
              <a:rPr sz="2000" spc="-5" dirty="0">
                <a:solidFill>
                  <a:srgbClr val="333399"/>
                </a:solidFill>
                <a:latin typeface="Times New Roman"/>
                <a:cs typeface="Times New Roman"/>
              </a:rPr>
              <a:t>torace </a:t>
            </a:r>
            <a:r>
              <a:rPr sz="2000" dirty="0">
                <a:solidFill>
                  <a:srgbClr val="333399"/>
                </a:solidFill>
                <a:latin typeface="Times New Roman"/>
                <a:cs typeface="Times New Roman"/>
              </a:rPr>
              <a:t> </a:t>
            </a:r>
            <a:r>
              <a:rPr sz="2000" spc="-5" dirty="0">
                <a:solidFill>
                  <a:srgbClr val="333399"/>
                </a:solidFill>
                <a:latin typeface="Times New Roman"/>
                <a:cs typeface="Times New Roman"/>
              </a:rPr>
              <a:t>della vittima parte del peso</a:t>
            </a:r>
            <a:r>
              <a:rPr sz="2000" dirty="0">
                <a:solidFill>
                  <a:srgbClr val="333399"/>
                </a:solidFill>
                <a:latin typeface="Times New Roman"/>
                <a:cs typeface="Times New Roman"/>
              </a:rPr>
              <a:t> </a:t>
            </a:r>
            <a:r>
              <a:rPr sz="2000" spc="-5" dirty="0">
                <a:solidFill>
                  <a:srgbClr val="333399"/>
                </a:solidFill>
                <a:latin typeface="Times New Roman"/>
                <a:cs typeface="Times New Roman"/>
              </a:rPr>
              <a:t>del</a:t>
            </a:r>
            <a:r>
              <a:rPr sz="2000" dirty="0">
                <a:solidFill>
                  <a:srgbClr val="333399"/>
                </a:solidFill>
                <a:latin typeface="Times New Roman"/>
                <a:cs typeface="Times New Roman"/>
              </a:rPr>
              <a:t> </a:t>
            </a:r>
            <a:r>
              <a:rPr sz="2000" spc="-5" dirty="0">
                <a:solidFill>
                  <a:srgbClr val="333399"/>
                </a:solidFill>
                <a:latin typeface="Times New Roman"/>
                <a:cs typeface="Times New Roman"/>
              </a:rPr>
              <a:t>soccorritore </a:t>
            </a:r>
            <a:r>
              <a:rPr sz="2000" dirty="0">
                <a:solidFill>
                  <a:srgbClr val="333399"/>
                </a:solidFill>
                <a:latin typeface="Times New Roman"/>
                <a:cs typeface="Times New Roman"/>
              </a:rPr>
              <a:t> </a:t>
            </a:r>
            <a:r>
              <a:rPr sz="2000" spc="-5" dirty="0">
                <a:solidFill>
                  <a:srgbClr val="333399"/>
                </a:solidFill>
                <a:latin typeface="Times New Roman"/>
                <a:cs typeface="Times New Roman"/>
              </a:rPr>
              <a:t>(circa</a:t>
            </a:r>
            <a:r>
              <a:rPr sz="2000" spc="490" dirty="0">
                <a:solidFill>
                  <a:srgbClr val="333399"/>
                </a:solidFill>
                <a:latin typeface="Times New Roman"/>
                <a:cs typeface="Times New Roman"/>
              </a:rPr>
              <a:t> </a:t>
            </a:r>
            <a:r>
              <a:rPr sz="2000" dirty="0">
                <a:solidFill>
                  <a:srgbClr val="333399"/>
                </a:solidFill>
                <a:latin typeface="Times New Roman"/>
                <a:cs typeface="Times New Roman"/>
              </a:rPr>
              <a:t>30</a:t>
            </a:r>
            <a:r>
              <a:rPr sz="2000" spc="500" dirty="0">
                <a:solidFill>
                  <a:srgbClr val="333399"/>
                </a:solidFill>
                <a:latin typeface="Times New Roman"/>
                <a:cs typeface="Times New Roman"/>
              </a:rPr>
              <a:t> </a:t>
            </a:r>
            <a:r>
              <a:rPr sz="2000" dirty="0">
                <a:solidFill>
                  <a:srgbClr val="333399"/>
                </a:solidFill>
                <a:latin typeface="Times New Roman"/>
                <a:cs typeface="Times New Roman"/>
              </a:rPr>
              <a:t>Kg</a:t>
            </a:r>
            <a:r>
              <a:rPr sz="2000" spc="500" dirty="0">
                <a:solidFill>
                  <a:srgbClr val="333399"/>
                </a:solidFill>
                <a:latin typeface="Times New Roman"/>
                <a:cs typeface="Times New Roman"/>
              </a:rPr>
              <a:t> </a:t>
            </a:r>
            <a:r>
              <a:rPr sz="2000" dirty="0">
                <a:solidFill>
                  <a:srgbClr val="333399"/>
                </a:solidFill>
                <a:latin typeface="Times New Roman"/>
                <a:cs typeface="Times New Roman"/>
              </a:rPr>
              <a:t>di</a:t>
            </a:r>
            <a:r>
              <a:rPr sz="2000" spc="500" dirty="0">
                <a:solidFill>
                  <a:srgbClr val="333399"/>
                </a:solidFill>
                <a:latin typeface="Times New Roman"/>
                <a:cs typeface="Times New Roman"/>
              </a:rPr>
              <a:t> </a:t>
            </a:r>
            <a:r>
              <a:rPr sz="2000" spc="-5" dirty="0">
                <a:solidFill>
                  <a:srgbClr val="333399"/>
                </a:solidFill>
                <a:latin typeface="Times New Roman"/>
                <a:cs typeface="Times New Roman"/>
              </a:rPr>
              <a:t>compressione) attraverso </a:t>
            </a:r>
            <a:r>
              <a:rPr sz="2000" dirty="0">
                <a:solidFill>
                  <a:srgbClr val="333399"/>
                </a:solidFill>
                <a:latin typeface="Times New Roman"/>
                <a:cs typeface="Times New Roman"/>
              </a:rPr>
              <a:t> </a:t>
            </a:r>
            <a:r>
              <a:rPr sz="2000" spc="10" dirty="0">
                <a:solidFill>
                  <a:srgbClr val="333399"/>
                </a:solidFill>
                <a:latin typeface="Times New Roman"/>
                <a:cs typeface="Times New Roman"/>
              </a:rPr>
              <a:t>un</a:t>
            </a:r>
            <a:r>
              <a:rPr sz="2000" spc="15" dirty="0">
                <a:solidFill>
                  <a:srgbClr val="333399"/>
                </a:solidFill>
                <a:latin typeface="Times New Roman"/>
                <a:cs typeface="Times New Roman"/>
              </a:rPr>
              <a:t> </a:t>
            </a:r>
            <a:r>
              <a:rPr sz="2000" spc="20" dirty="0">
                <a:solidFill>
                  <a:srgbClr val="333399"/>
                </a:solidFill>
                <a:latin typeface="Times New Roman"/>
                <a:cs typeface="Times New Roman"/>
              </a:rPr>
              <a:t>sistema</a:t>
            </a:r>
            <a:r>
              <a:rPr sz="2000" spc="25" dirty="0">
                <a:solidFill>
                  <a:srgbClr val="333399"/>
                </a:solidFill>
                <a:latin typeface="Times New Roman"/>
                <a:cs typeface="Times New Roman"/>
              </a:rPr>
              <a:t> </a:t>
            </a:r>
            <a:r>
              <a:rPr sz="2000" spc="20" dirty="0">
                <a:solidFill>
                  <a:srgbClr val="333399"/>
                </a:solidFill>
                <a:latin typeface="Times New Roman"/>
                <a:cs typeface="Times New Roman"/>
              </a:rPr>
              <a:t>rigido</a:t>
            </a:r>
            <a:r>
              <a:rPr sz="2000" spc="25" dirty="0">
                <a:solidFill>
                  <a:srgbClr val="333399"/>
                </a:solidFill>
                <a:latin typeface="Times New Roman"/>
                <a:cs typeface="Times New Roman"/>
              </a:rPr>
              <a:t> </a:t>
            </a:r>
            <a:r>
              <a:rPr sz="2000" spc="15" dirty="0">
                <a:solidFill>
                  <a:srgbClr val="333399"/>
                </a:solidFill>
                <a:latin typeface="Times New Roman"/>
                <a:cs typeface="Times New Roman"/>
              </a:rPr>
              <a:t>(le</a:t>
            </a:r>
            <a:r>
              <a:rPr sz="2000" spc="20" dirty="0">
                <a:solidFill>
                  <a:srgbClr val="333399"/>
                </a:solidFill>
                <a:latin typeface="Times New Roman"/>
                <a:cs typeface="Times New Roman"/>
              </a:rPr>
              <a:t> braccia</a:t>
            </a:r>
            <a:r>
              <a:rPr sz="2000" spc="25" dirty="0">
                <a:solidFill>
                  <a:srgbClr val="333399"/>
                </a:solidFill>
                <a:latin typeface="Times New Roman"/>
                <a:cs typeface="Times New Roman"/>
              </a:rPr>
              <a:t> </a:t>
            </a:r>
            <a:r>
              <a:rPr sz="2000" spc="20" dirty="0">
                <a:solidFill>
                  <a:srgbClr val="333399"/>
                </a:solidFill>
                <a:latin typeface="Times New Roman"/>
                <a:cs typeface="Times New Roman"/>
              </a:rPr>
              <a:t>tese),che </a:t>
            </a:r>
            <a:r>
              <a:rPr sz="2000" spc="25" dirty="0">
                <a:solidFill>
                  <a:srgbClr val="333399"/>
                </a:solidFill>
                <a:latin typeface="Times New Roman"/>
                <a:cs typeface="Times New Roman"/>
              </a:rPr>
              <a:t> </a:t>
            </a:r>
            <a:r>
              <a:rPr sz="2000" spc="-5" dirty="0">
                <a:solidFill>
                  <a:srgbClr val="333399"/>
                </a:solidFill>
                <a:latin typeface="Times New Roman"/>
                <a:cs typeface="Times New Roman"/>
              </a:rPr>
              <a:t>trasferiscono</a:t>
            </a:r>
            <a:r>
              <a:rPr sz="2000" dirty="0">
                <a:solidFill>
                  <a:srgbClr val="333399"/>
                </a:solidFill>
                <a:latin typeface="Times New Roman"/>
                <a:cs typeface="Times New Roman"/>
              </a:rPr>
              <a:t> </a:t>
            </a:r>
            <a:r>
              <a:rPr sz="2000" spc="-5" dirty="0">
                <a:solidFill>
                  <a:srgbClr val="333399"/>
                </a:solidFill>
                <a:latin typeface="Times New Roman"/>
                <a:cs typeface="Times New Roman"/>
              </a:rPr>
              <a:t>appunto</a:t>
            </a:r>
            <a:r>
              <a:rPr sz="2000" dirty="0">
                <a:solidFill>
                  <a:srgbClr val="333399"/>
                </a:solidFill>
                <a:latin typeface="Times New Roman"/>
                <a:cs typeface="Times New Roman"/>
              </a:rPr>
              <a:t> </a:t>
            </a:r>
            <a:r>
              <a:rPr sz="2000" spc="-5" dirty="0">
                <a:solidFill>
                  <a:srgbClr val="333399"/>
                </a:solidFill>
                <a:latin typeface="Times New Roman"/>
                <a:cs typeface="Times New Roman"/>
              </a:rPr>
              <a:t>parte</a:t>
            </a:r>
            <a:r>
              <a:rPr sz="2000" dirty="0">
                <a:solidFill>
                  <a:srgbClr val="333399"/>
                </a:solidFill>
                <a:latin typeface="Times New Roman"/>
                <a:cs typeface="Times New Roman"/>
              </a:rPr>
              <a:t> </a:t>
            </a:r>
            <a:r>
              <a:rPr sz="2000" spc="-5" dirty="0">
                <a:solidFill>
                  <a:srgbClr val="333399"/>
                </a:solidFill>
                <a:latin typeface="Times New Roman"/>
                <a:cs typeface="Times New Roman"/>
              </a:rPr>
              <a:t>del</a:t>
            </a:r>
            <a:r>
              <a:rPr sz="2000" dirty="0">
                <a:solidFill>
                  <a:srgbClr val="333399"/>
                </a:solidFill>
                <a:latin typeface="Times New Roman"/>
                <a:cs typeface="Times New Roman"/>
              </a:rPr>
              <a:t> </a:t>
            </a:r>
            <a:r>
              <a:rPr sz="2000" spc="-5" dirty="0">
                <a:solidFill>
                  <a:srgbClr val="333399"/>
                </a:solidFill>
                <a:latin typeface="Times New Roman"/>
                <a:cs typeface="Times New Roman"/>
              </a:rPr>
              <a:t>peso</a:t>
            </a:r>
            <a:r>
              <a:rPr sz="2000" dirty="0">
                <a:solidFill>
                  <a:srgbClr val="333399"/>
                </a:solidFill>
                <a:latin typeface="Times New Roman"/>
                <a:cs typeface="Times New Roman"/>
              </a:rPr>
              <a:t> </a:t>
            </a:r>
            <a:r>
              <a:rPr sz="2000" spc="-5" dirty="0">
                <a:solidFill>
                  <a:srgbClr val="333399"/>
                </a:solidFill>
                <a:latin typeface="Times New Roman"/>
                <a:cs typeface="Times New Roman"/>
              </a:rPr>
              <a:t>del </a:t>
            </a:r>
            <a:r>
              <a:rPr sz="2000" dirty="0">
                <a:solidFill>
                  <a:srgbClr val="333399"/>
                </a:solidFill>
                <a:latin typeface="Times New Roman"/>
                <a:cs typeface="Times New Roman"/>
              </a:rPr>
              <a:t> </a:t>
            </a:r>
            <a:r>
              <a:rPr sz="2000" spc="-5" dirty="0">
                <a:solidFill>
                  <a:srgbClr val="333399"/>
                </a:solidFill>
                <a:latin typeface="Times New Roman"/>
                <a:cs typeface="Times New Roman"/>
              </a:rPr>
              <a:t>soccorritore</a:t>
            </a:r>
            <a:r>
              <a:rPr sz="2000" dirty="0">
                <a:solidFill>
                  <a:srgbClr val="333399"/>
                </a:solidFill>
                <a:latin typeface="Times New Roman"/>
                <a:cs typeface="Times New Roman"/>
              </a:rPr>
              <a:t> sul</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torace</a:t>
            </a:r>
            <a:r>
              <a:rPr sz="2000" dirty="0">
                <a:solidFill>
                  <a:srgbClr val="333399"/>
                </a:solidFill>
                <a:latin typeface="Times New Roman"/>
                <a:cs typeface="Times New Roman"/>
              </a:rPr>
              <a:t> </a:t>
            </a:r>
            <a:r>
              <a:rPr sz="2000" spc="-5" dirty="0">
                <a:solidFill>
                  <a:srgbClr val="333399"/>
                </a:solidFill>
                <a:latin typeface="Times New Roman"/>
                <a:cs typeface="Times New Roman"/>
              </a:rPr>
              <a:t>del</a:t>
            </a:r>
            <a:r>
              <a:rPr sz="2000" dirty="0">
                <a:solidFill>
                  <a:srgbClr val="333399"/>
                </a:solidFill>
                <a:latin typeface="Times New Roman"/>
                <a:cs typeface="Times New Roman"/>
              </a:rPr>
              <a:t> </a:t>
            </a:r>
            <a:r>
              <a:rPr sz="2000" spc="-5" dirty="0">
                <a:solidFill>
                  <a:srgbClr val="333399"/>
                </a:solidFill>
                <a:latin typeface="Times New Roman"/>
                <a:cs typeface="Times New Roman"/>
              </a:rPr>
              <a:t>paziente;</a:t>
            </a:r>
            <a:r>
              <a:rPr sz="2000" dirty="0">
                <a:solidFill>
                  <a:srgbClr val="333399"/>
                </a:solidFill>
                <a:latin typeface="Times New Roman"/>
                <a:cs typeface="Times New Roman"/>
              </a:rPr>
              <a:t> se</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le </a:t>
            </a:r>
            <a:r>
              <a:rPr sz="2000" dirty="0">
                <a:solidFill>
                  <a:srgbClr val="333399"/>
                </a:solidFill>
                <a:latin typeface="Times New Roman"/>
                <a:cs typeface="Times New Roman"/>
              </a:rPr>
              <a:t> </a:t>
            </a:r>
            <a:r>
              <a:rPr sz="2000" spc="135" dirty="0">
                <a:solidFill>
                  <a:srgbClr val="333399"/>
                </a:solidFill>
                <a:latin typeface="Times New Roman"/>
                <a:cs typeface="Times New Roman"/>
              </a:rPr>
              <a:t>braccia</a:t>
            </a:r>
            <a:r>
              <a:rPr sz="2000" spc="140" dirty="0">
                <a:solidFill>
                  <a:srgbClr val="333399"/>
                </a:solidFill>
                <a:latin typeface="Times New Roman"/>
                <a:cs typeface="Times New Roman"/>
              </a:rPr>
              <a:t> </a:t>
            </a:r>
            <a:r>
              <a:rPr sz="2000" spc="135" dirty="0">
                <a:solidFill>
                  <a:srgbClr val="333399"/>
                </a:solidFill>
                <a:latin typeface="Times New Roman"/>
                <a:cs typeface="Times New Roman"/>
              </a:rPr>
              <a:t>vengono</a:t>
            </a:r>
            <a:r>
              <a:rPr sz="2000" spc="140" dirty="0">
                <a:solidFill>
                  <a:srgbClr val="333399"/>
                </a:solidFill>
                <a:latin typeface="Times New Roman"/>
                <a:cs typeface="Times New Roman"/>
              </a:rPr>
              <a:t> </a:t>
            </a:r>
            <a:r>
              <a:rPr sz="2000" i="1" spc="135" dirty="0">
                <a:solidFill>
                  <a:srgbClr val="333399"/>
                </a:solidFill>
                <a:latin typeface="Times New Roman"/>
                <a:cs typeface="Times New Roman"/>
              </a:rPr>
              <a:t>flesse</a:t>
            </a:r>
            <a:r>
              <a:rPr sz="2000" spc="135" dirty="0">
                <a:solidFill>
                  <a:srgbClr val="333399"/>
                </a:solidFill>
                <a:latin typeface="Times New Roman"/>
                <a:cs typeface="Times New Roman"/>
              </a:rPr>
              <a:t>,</a:t>
            </a:r>
            <a:r>
              <a:rPr sz="2000" spc="140" dirty="0">
                <a:solidFill>
                  <a:srgbClr val="333399"/>
                </a:solidFill>
                <a:latin typeface="Times New Roman"/>
                <a:cs typeface="Times New Roman"/>
              </a:rPr>
              <a:t> </a:t>
            </a:r>
            <a:r>
              <a:rPr sz="2000" spc="125" dirty="0">
                <a:solidFill>
                  <a:srgbClr val="333399"/>
                </a:solidFill>
                <a:latin typeface="Times New Roman"/>
                <a:cs typeface="Times New Roman"/>
              </a:rPr>
              <a:t>parte</a:t>
            </a:r>
            <a:r>
              <a:rPr sz="2000" spc="130" dirty="0">
                <a:solidFill>
                  <a:srgbClr val="333399"/>
                </a:solidFill>
                <a:latin typeface="Times New Roman"/>
                <a:cs typeface="Times New Roman"/>
              </a:rPr>
              <a:t> </a:t>
            </a:r>
            <a:r>
              <a:rPr sz="2000" spc="125" dirty="0">
                <a:solidFill>
                  <a:srgbClr val="333399"/>
                </a:solidFill>
                <a:latin typeface="Times New Roman"/>
                <a:cs typeface="Times New Roman"/>
              </a:rPr>
              <a:t>della </a:t>
            </a:r>
            <a:r>
              <a:rPr sz="2000" spc="130" dirty="0">
                <a:solidFill>
                  <a:srgbClr val="333399"/>
                </a:solidFill>
                <a:latin typeface="Times New Roman"/>
                <a:cs typeface="Times New Roman"/>
              </a:rPr>
              <a:t> </a:t>
            </a:r>
            <a:r>
              <a:rPr sz="2000" spc="125" dirty="0">
                <a:solidFill>
                  <a:srgbClr val="333399"/>
                </a:solidFill>
                <a:latin typeface="Times New Roman"/>
                <a:cs typeface="Times New Roman"/>
              </a:rPr>
              <a:t>compressione</a:t>
            </a:r>
            <a:r>
              <a:rPr sz="2000" spc="130" dirty="0">
                <a:solidFill>
                  <a:srgbClr val="333399"/>
                </a:solidFill>
                <a:latin typeface="Times New Roman"/>
                <a:cs typeface="Times New Roman"/>
              </a:rPr>
              <a:t> </a:t>
            </a:r>
            <a:r>
              <a:rPr sz="2000" spc="110" dirty="0">
                <a:solidFill>
                  <a:srgbClr val="333399"/>
                </a:solidFill>
                <a:latin typeface="Times New Roman"/>
                <a:cs typeface="Times New Roman"/>
              </a:rPr>
              <a:t>viene</a:t>
            </a:r>
            <a:r>
              <a:rPr sz="2000" spc="114" dirty="0">
                <a:solidFill>
                  <a:srgbClr val="333399"/>
                </a:solidFill>
                <a:latin typeface="Times New Roman"/>
                <a:cs typeface="Times New Roman"/>
              </a:rPr>
              <a:t> </a:t>
            </a:r>
            <a:r>
              <a:rPr sz="2000" spc="110" dirty="0">
                <a:solidFill>
                  <a:srgbClr val="333399"/>
                </a:solidFill>
                <a:latin typeface="Times New Roman"/>
                <a:cs typeface="Times New Roman"/>
              </a:rPr>
              <a:t>meno,</a:t>
            </a:r>
            <a:r>
              <a:rPr sz="2000" spc="114" dirty="0">
                <a:solidFill>
                  <a:srgbClr val="333399"/>
                </a:solidFill>
                <a:latin typeface="Times New Roman"/>
                <a:cs typeface="Times New Roman"/>
              </a:rPr>
              <a:t> </a:t>
            </a:r>
            <a:r>
              <a:rPr sz="2000" spc="120" dirty="0">
                <a:solidFill>
                  <a:srgbClr val="333399"/>
                </a:solidFill>
                <a:latin typeface="Times New Roman"/>
                <a:cs typeface="Times New Roman"/>
              </a:rPr>
              <a:t>rendendo </a:t>
            </a:r>
            <a:r>
              <a:rPr sz="2000" spc="125" dirty="0">
                <a:solidFill>
                  <a:srgbClr val="333399"/>
                </a:solidFill>
                <a:latin typeface="Times New Roman"/>
                <a:cs typeface="Times New Roman"/>
              </a:rPr>
              <a:t> </a:t>
            </a:r>
            <a:r>
              <a:rPr sz="2000" spc="-10" dirty="0">
                <a:solidFill>
                  <a:srgbClr val="333399"/>
                </a:solidFill>
                <a:latin typeface="Times New Roman"/>
                <a:cs typeface="Times New Roman"/>
              </a:rPr>
              <a:t>inefficaci </a:t>
            </a:r>
            <a:r>
              <a:rPr sz="2000" spc="-5" dirty="0">
                <a:solidFill>
                  <a:srgbClr val="333399"/>
                </a:solidFill>
                <a:latin typeface="Times New Roman"/>
                <a:cs typeface="Times New Roman"/>
              </a:rPr>
              <a:t>le compressioni toraciche.</a:t>
            </a:r>
            <a:endParaRPr sz="2000">
              <a:latin typeface="Times New Roman"/>
              <a:cs typeface="Times New Roman"/>
            </a:endParaRPr>
          </a:p>
        </p:txBody>
      </p:sp>
      <p:grpSp>
        <p:nvGrpSpPr>
          <p:cNvPr id="3" name="object 3"/>
          <p:cNvGrpSpPr/>
          <p:nvPr/>
        </p:nvGrpSpPr>
        <p:grpSpPr>
          <a:xfrm>
            <a:off x="617082" y="1989137"/>
            <a:ext cx="3450590" cy="4104004"/>
            <a:chOff x="617082" y="1989137"/>
            <a:chExt cx="3450590" cy="4104004"/>
          </a:xfrm>
        </p:grpSpPr>
        <p:pic>
          <p:nvPicPr>
            <p:cNvPr id="4" name="object 4"/>
            <p:cNvPicPr/>
            <p:nvPr/>
          </p:nvPicPr>
          <p:blipFill>
            <a:blip r:embed="rId2" cstate="print"/>
            <a:stretch>
              <a:fillRect/>
            </a:stretch>
          </p:blipFill>
          <p:spPr>
            <a:xfrm>
              <a:off x="617082" y="1989137"/>
              <a:ext cx="3256417" cy="4103687"/>
            </a:xfrm>
            <a:prstGeom prst="rect">
              <a:avLst/>
            </a:prstGeom>
          </p:spPr>
        </p:pic>
        <p:sp>
          <p:nvSpPr>
            <p:cNvPr id="5" name="object 5"/>
            <p:cNvSpPr/>
            <p:nvPr/>
          </p:nvSpPr>
          <p:spPr>
            <a:xfrm>
              <a:off x="3614737" y="3698875"/>
              <a:ext cx="0" cy="1970405"/>
            </a:xfrm>
            <a:custGeom>
              <a:avLst/>
              <a:gdLst/>
              <a:ahLst/>
              <a:cxnLst/>
              <a:rect l="l" t="t" r="r" b="b"/>
              <a:pathLst>
                <a:path h="1970404">
                  <a:moveTo>
                    <a:pt x="0" y="0"/>
                  </a:moveTo>
                  <a:lnTo>
                    <a:pt x="0" y="1970087"/>
                  </a:lnTo>
                </a:path>
              </a:pathLst>
            </a:custGeom>
            <a:ln w="57150">
              <a:solidFill>
                <a:srgbClr val="FF3300"/>
              </a:solidFill>
            </a:ln>
          </p:spPr>
          <p:txBody>
            <a:bodyPr wrap="square" lIns="0" tIns="0" rIns="0" bIns="0" rtlCol="0"/>
            <a:lstStyle/>
            <a:p>
              <a:endParaRPr/>
            </a:p>
          </p:txBody>
        </p:sp>
        <p:sp>
          <p:nvSpPr>
            <p:cNvPr id="6" name="object 6"/>
            <p:cNvSpPr/>
            <p:nvPr/>
          </p:nvSpPr>
          <p:spPr>
            <a:xfrm>
              <a:off x="1951037" y="2974975"/>
              <a:ext cx="349250" cy="1659255"/>
            </a:xfrm>
            <a:custGeom>
              <a:avLst/>
              <a:gdLst/>
              <a:ahLst/>
              <a:cxnLst/>
              <a:rect l="l" t="t" r="r" b="b"/>
              <a:pathLst>
                <a:path w="349250" h="1659254">
                  <a:moveTo>
                    <a:pt x="0" y="1350805"/>
                  </a:moveTo>
                  <a:lnTo>
                    <a:pt x="168302" y="1658937"/>
                  </a:lnTo>
                  <a:lnTo>
                    <a:pt x="341650" y="1354184"/>
                  </a:lnTo>
                  <a:lnTo>
                    <a:pt x="227771" y="1353108"/>
                  </a:lnTo>
                  <a:lnTo>
                    <a:pt x="227780" y="1351956"/>
                  </a:lnTo>
                  <a:lnTo>
                    <a:pt x="113878" y="1351956"/>
                  </a:lnTo>
                  <a:lnTo>
                    <a:pt x="0" y="1350805"/>
                  </a:lnTo>
                  <a:close/>
                </a:path>
                <a:path w="349250" h="1659254">
                  <a:moveTo>
                    <a:pt x="180947" y="0"/>
                  </a:moveTo>
                  <a:lnTo>
                    <a:pt x="7599" y="306980"/>
                  </a:lnTo>
                  <a:lnTo>
                    <a:pt x="121478" y="306980"/>
                  </a:lnTo>
                  <a:lnTo>
                    <a:pt x="113878" y="1351956"/>
                  </a:lnTo>
                  <a:lnTo>
                    <a:pt x="227780" y="1351956"/>
                  </a:lnTo>
                  <a:lnTo>
                    <a:pt x="235371" y="308132"/>
                  </a:lnTo>
                  <a:lnTo>
                    <a:pt x="349250" y="308132"/>
                  </a:lnTo>
                  <a:lnTo>
                    <a:pt x="180947" y="0"/>
                  </a:lnTo>
                  <a:close/>
                </a:path>
              </a:pathLst>
            </a:custGeom>
            <a:solidFill>
              <a:srgbClr val="FF3300"/>
            </a:solidFill>
          </p:spPr>
          <p:txBody>
            <a:bodyPr wrap="square" lIns="0" tIns="0" rIns="0" bIns="0" rtlCol="0"/>
            <a:lstStyle/>
            <a:p>
              <a:endParaRPr/>
            </a:p>
          </p:txBody>
        </p:sp>
        <p:sp>
          <p:nvSpPr>
            <p:cNvPr id="7" name="object 7"/>
            <p:cNvSpPr/>
            <p:nvPr/>
          </p:nvSpPr>
          <p:spPr>
            <a:xfrm>
              <a:off x="2324100" y="2909887"/>
              <a:ext cx="1395730" cy="1116330"/>
            </a:xfrm>
            <a:custGeom>
              <a:avLst/>
              <a:gdLst/>
              <a:ahLst/>
              <a:cxnLst/>
              <a:rect l="l" t="t" r="r" b="b"/>
              <a:pathLst>
                <a:path w="1395729" h="1116329">
                  <a:moveTo>
                    <a:pt x="1395412" y="1116012"/>
                  </a:moveTo>
                  <a:lnTo>
                    <a:pt x="0" y="0"/>
                  </a:lnTo>
                </a:path>
              </a:pathLst>
            </a:custGeom>
            <a:ln w="57150">
              <a:solidFill>
                <a:srgbClr val="FF3300"/>
              </a:solidFill>
            </a:ln>
          </p:spPr>
          <p:txBody>
            <a:bodyPr wrap="square" lIns="0" tIns="0" rIns="0" bIns="0" rtlCol="0"/>
            <a:lstStyle/>
            <a:p>
              <a:endParaRPr/>
            </a:p>
          </p:txBody>
        </p:sp>
        <p:sp>
          <p:nvSpPr>
            <p:cNvPr id="8" name="object 8"/>
            <p:cNvSpPr/>
            <p:nvPr/>
          </p:nvSpPr>
          <p:spPr>
            <a:xfrm>
              <a:off x="3489324" y="3343275"/>
              <a:ext cx="577850" cy="840105"/>
            </a:xfrm>
            <a:custGeom>
              <a:avLst/>
              <a:gdLst/>
              <a:ahLst/>
              <a:cxnLst/>
              <a:rect l="l" t="t" r="r" b="b"/>
              <a:pathLst>
                <a:path w="577850" h="840104">
                  <a:moveTo>
                    <a:pt x="437507" y="622725"/>
                  </a:moveTo>
                  <a:lnTo>
                    <a:pt x="433708" y="622725"/>
                  </a:lnTo>
                  <a:lnTo>
                    <a:pt x="398288" y="642048"/>
                  </a:lnTo>
                  <a:lnTo>
                    <a:pt x="300936" y="839787"/>
                  </a:lnTo>
                  <a:lnTo>
                    <a:pt x="577850" y="802269"/>
                  </a:lnTo>
                  <a:lnTo>
                    <a:pt x="577850" y="798887"/>
                  </a:lnTo>
                  <a:lnTo>
                    <a:pt x="541165" y="765916"/>
                  </a:lnTo>
                  <a:lnTo>
                    <a:pt x="452676" y="765916"/>
                  </a:lnTo>
                  <a:lnTo>
                    <a:pt x="470359" y="746594"/>
                  </a:lnTo>
                  <a:lnTo>
                    <a:pt x="524746" y="653401"/>
                  </a:lnTo>
                  <a:lnTo>
                    <a:pt x="531506" y="627274"/>
                  </a:lnTo>
                  <a:lnTo>
                    <a:pt x="453933" y="627274"/>
                  </a:lnTo>
                  <a:lnTo>
                    <a:pt x="437507" y="622725"/>
                  </a:lnTo>
                  <a:close/>
                </a:path>
                <a:path w="577850" h="840104">
                  <a:moveTo>
                    <a:pt x="538657" y="763662"/>
                  </a:moveTo>
                  <a:lnTo>
                    <a:pt x="452676" y="765916"/>
                  </a:lnTo>
                  <a:lnTo>
                    <a:pt x="541165" y="765916"/>
                  </a:lnTo>
                  <a:lnTo>
                    <a:pt x="538657" y="763662"/>
                  </a:lnTo>
                  <a:close/>
                </a:path>
                <a:path w="577850" h="840104">
                  <a:moveTo>
                    <a:pt x="400359" y="210219"/>
                  </a:moveTo>
                  <a:lnTo>
                    <a:pt x="271857" y="210219"/>
                  </a:lnTo>
                  <a:lnTo>
                    <a:pt x="345184" y="255668"/>
                  </a:lnTo>
                  <a:lnTo>
                    <a:pt x="405885" y="317058"/>
                  </a:lnTo>
                  <a:lnTo>
                    <a:pt x="448877" y="387507"/>
                  </a:lnTo>
                  <a:lnTo>
                    <a:pt x="471643" y="467053"/>
                  </a:lnTo>
                  <a:lnTo>
                    <a:pt x="475442" y="506827"/>
                  </a:lnTo>
                  <a:lnTo>
                    <a:pt x="474158" y="548855"/>
                  </a:lnTo>
                  <a:lnTo>
                    <a:pt x="466586" y="589795"/>
                  </a:lnTo>
                  <a:lnTo>
                    <a:pt x="453933" y="627274"/>
                  </a:lnTo>
                  <a:lnTo>
                    <a:pt x="531506" y="627274"/>
                  </a:lnTo>
                  <a:lnTo>
                    <a:pt x="550028" y="555698"/>
                  </a:lnTo>
                  <a:lnTo>
                    <a:pt x="552569" y="506827"/>
                  </a:lnTo>
                  <a:lnTo>
                    <a:pt x="547512" y="457956"/>
                  </a:lnTo>
                  <a:lnTo>
                    <a:pt x="519690" y="363635"/>
                  </a:lnTo>
                  <a:lnTo>
                    <a:pt x="469102" y="278413"/>
                  </a:lnTo>
                  <a:lnTo>
                    <a:pt x="400359" y="210219"/>
                  </a:lnTo>
                  <a:close/>
                </a:path>
                <a:path w="577850" h="840104">
                  <a:moveTo>
                    <a:pt x="208640" y="0"/>
                  </a:moveTo>
                  <a:lnTo>
                    <a:pt x="206099" y="0"/>
                  </a:lnTo>
                  <a:lnTo>
                    <a:pt x="182076" y="7970"/>
                  </a:lnTo>
                  <a:lnTo>
                    <a:pt x="0" y="148868"/>
                  </a:lnTo>
                  <a:lnTo>
                    <a:pt x="221268" y="232963"/>
                  </a:lnTo>
                  <a:lnTo>
                    <a:pt x="223809" y="234090"/>
                  </a:lnTo>
                  <a:lnTo>
                    <a:pt x="228865" y="236385"/>
                  </a:lnTo>
                  <a:lnTo>
                    <a:pt x="235179" y="236385"/>
                  </a:lnTo>
                  <a:lnTo>
                    <a:pt x="269314" y="215894"/>
                  </a:lnTo>
                  <a:lnTo>
                    <a:pt x="270600" y="213640"/>
                  </a:lnTo>
                  <a:lnTo>
                    <a:pt x="271857" y="210219"/>
                  </a:lnTo>
                  <a:lnTo>
                    <a:pt x="400359" y="210219"/>
                  </a:lnTo>
                  <a:lnTo>
                    <a:pt x="395773" y="205670"/>
                  </a:lnTo>
                  <a:lnTo>
                    <a:pt x="304735" y="148868"/>
                  </a:lnTo>
                  <a:lnTo>
                    <a:pt x="194730" y="114771"/>
                  </a:lnTo>
                  <a:lnTo>
                    <a:pt x="165649" y="110222"/>
                  </a:lnTo>
                  <a:lnTo>
                    <a:pt x="244034" y="36352"/>
                  </a:lnTo>
                  <a:lnTo>
                    <a:pt x="244034" y="34096"/>
                  </a:lnTo>
                  <a:lnTo>
                    <a:pt x="208640" y="0"/>
                  </a:lnTo>
                  <a:close/>
                </a:path>
              </a:pathLst>
            </a:custGeom>
            <a:solidFill>
              <a:srgbClr val="FF3300"/>
            </a:solidFill>
          </p:spPr>
          <p:txBody>
            <a:bodyPr wrap="square" lIns="0" tIns="0" rIns="0" bIns="0" rtlCol="0"/>
            <a:lstStyle/>
            <a:p>
              <a:endParaRPr/>
            </a:p>
          </p:txBody>
        </p:sp>
      </p:grpSp>
      <p:sp>
        <p:nvSpPr>
          <p:cNvPr id="9" name="object 9"/>
          <p:cNvSpPr txBox="1">
            <a:spLocks noGrp="1"/>
          </p:cNvSpPr>
          <p:nvPr>
            <p:ph type="title"/>
          </p:nvPr>
        </p:nvSpPr>
        <p:spPr>
          <a:xfrm>
            <a:off x="630745" y="670235"/>
            <a:ext cx="7719695" cy="906144"/>
          </a:xfrm>
          <a:prstGeom prst="rect">
            <a:avLst/>
          </a:prstGeom>
        </p:spPr>
        <p:txBody>
          <a:bodyPr vert="horz" wrap="square" lIns="0" tIns="10795" rIns="0" bIns="0" rtlCol="0">
            <a:spAutoFit/>
          </a:bodyPr>
          <a:lstStyle/>
          <a:p>
            <a:pPr marL="12065" marR="5080" algn="ctr">
              <a:lnSpc>
                <a:spcPct val="107200"/>
              </a:lnSpc>
              <a:spcBef>
                <a:spcPts val="85"/>
              </a:spcBef>
            </a:pPr>
            <a:r>
              <a:rPr b="1" dirty="0">
                <a:solidFill>
                  <a:srgbClr val="FF0000"/>
                </a:solidFill>
                <a:latin typeface="Times New Roman"/>
                <a:cs typeface="Times New Roman"/>
              </a:rPr>
              <a:t>LA</a:t>
            </a:r>
            <a:r>
              <a:rPr b="1" spc="315" dirty="0">
                <a:solidFill>
                  <a:srgbClr val="FF0000"/>
                </a:solidFill>
                <a:latin typeface="Times New Roman"/>
                <a:cs typeface="Times New Roman"/>
              </a:rPr>
              <a:t> </a:t>
            </a:r>
            <a:r>
              <a:rPr b="1" dirty="0">
                <a:solidFill>
                  <a:srgbClr val="FF0000"/>
                </a:solidFill>
                <a:latin typeface="Times New Roman"/>
                <a:cs typeface="Times New Roman"/>
              </a:rPr>
              <a:t>TECNICA</a:t>
            </a:r>
            <a:r>
              <a:rPr b="1" spc="355" dirty="0">
                <a:solidFill>
                  <a:srgbClr val="FF0000"/>
                </a:solidFill>
                <a:latin typeface="Times New Roman"/>
                <a:cs typeface="Times New Roman"/>
              </a:rPr>
              <a:t> </a:t>
            </a:r>
            <a:r>
              <a:rPr b="1" dirty="0">
                <a:solidFill>
                  <a:srgbClr val="FF0000"/>
                </a:solidFill>
                <a:latin typeface="Times New Roman"/>
                <a:cs typeface="Times New Roman"/>
              </a:rPr>
              <a:t>DI</a:t>
            </a:r>
            <a:r>
              <a:rPr b="1" spc="10" dirty="0">
                <a:solidFill>
                  <a:srgbClr val="FF0000"/>
                </a:solidFill>
                <a:latin typeface="Times New Roman"/>
                <a:cs typeface="Times New Roman"/>
              </a:rPr>
              <a:t> </a:t>
            </a:r>
            <a:r>
              <a:rPr b="1" spc="-5" dirty="0">
                <a:solidFill>
                  <a:srgbClr val="FF0000"/>
                </a:solidFill>
                <a:latin typeface="Times New Roman"/>
                <a:cs typeface="Times New Roman"/>
              </a:rPr>
              <a:t>COMPRESSIONE</a:t>
            </a:r>
            <a:r>
              <a:rPr b="1" spc="15" dirty="0">
                <a:solidFill>
                  <a:srgbClr val="FF0000"/>
                </a:solidFill>
                <a:latin typeface="Times New Roman"/>
                <a:cs typeface="Times New Roman"/>
              </a:rPr>
              <a:t> </a:t>
            </a:r>
            <a:r>
              <a:rPr b="1" dirty="0">
                <a:solidFill>
                  <a:srgbClr val="FF0000"/>
                </a:solidFill>
                <a:latin typeface="Times New Roman"/>
                <a:cs typeface="Times New Roman"/>
              </a:rPr>
              <a:t>È</a:t>
            </a:r>
            <a:r>
              <a:rPr b="1" spc="5" dirty="0">
                <a:solidFill>
                  <a:srgbClr val="FF0000"/>
                </a:solidFill>
                <a:latin typeface="Times New Roman"/>
                <a:cs typeface="Times New Roman"/>
              </a:rPr>
              <a:t> </a:t>
            </a:r>
            <a:r>
              <a:rPr b="1" spc="-5" dirty="0">
                <a:solidFill>
                  <a:srgbClr val="FF0000"/>
                </a:solidFill>
                <a:latin typeface="Times New Roman"/>
                <a:cs typeface="Times New Roman"/>
              </a:rPr>
              <a:t>ESTREMAMENTE</a:t>
            </a:r>
            <a:r>
              <a:rPr b="1" dirty="0">
                <a:solidFill>
                  <a:srgbClr val="FF0000"/>
                </a:solidFill>
                <a:latin typeface="Times New Roman"/>
                <a:cs typeface="Times New Roman"/>
              </a:rPr>
              <a:t> </a:t>
            </a:r>
            <a:r>
              <a:rPr b="1" spc="-25" dirty="0">
                <a:solidFill>
                  <a:srgbClr val="FF0000"/>
                </a:solidFill>
                <a:latin typeface="Times New Roman"/>
                <a:cs typeface="Times New Roman"/>
              </a:rPr>
              <a:t>IMPORTANTE </a:t>
            </a:r>
            <a:r>
              <a:rPr b="1" spc="-434" dirty="0">
                <a:solidFill>
                  <a:srgbClr val="FF0000"/>
                </a:solidFill>
                <a:latin typeface="Times New Roman"/>
                <a:cs typeface="Times New Roman"/>
              </a:rPr>
              <a:t> </a:t>
            </a:r>
            <a:r>
              <a:rPr b="1" dirty="0">
                <a:solidFill>
                  <a:srgbClr val="FF0000"/>
                </a:solidFill>
                <a:latin typeface="Times New Roman"/>
                <a:cs typeface="Times New Roman"/>
              </a:rPr>
              <a:t>A</a:t>
            </a:r>
            <a:r>
              <a:rPr b="1" spc="-5" dirty="0">
                <a:solidFill>
                  <a:srgbClr val="FF0000"/>
                </a:solidFill>
                <a:latin typeface="Times New Roman"/>
                <a:cs typeface="Times New Roman"/>
              </a:rPr>
              <a:t>FF</a:t>
            </a:r>
            <a:r>
              <a:rPr b="1" dirty="0">
                <a:solidFill>
                  <a:srgbClr val="FF0000"/>
                </a:solidFill>
                <a:latin typeface="Times New Roman"/>
                <a:cs typeface="Times New Roman"/>
              </a:rPr>
              <a:t>INC</a:t>
            </a:r>
            <a:r>
              <a:rPr b="1" spc="-5" dirty="0">
                <a:solidFill>
                  <a:srgbClr val="FF0000"/>
                </a:solidFill>
                <a:latin typeface="Times New Roman"/>
                <a:cs typeface="Times New Roman"/>
              </a:rPr>
              <a:t>H</a:t>
            </a:r>
            <a:r>
              <a:rPr b="1" dirty="0">
                <a:solidFill>
                  <a:srgbClr val="FF0000"/>
                </a:solidFill>
                <a:latin typeface="Times New Roman"/>
                <a:cs typeface="Times New Roman"/>
              </a:rPr>
              <a:t>É IL</a:t>
            </a:r>
            <a:r>
              <a:rPr b="1" spc="-100" dirty="0">
                <a:solidFill>
                  <a:srgbClr val="FF0000"/>
                </a:solidFill>
                <a:latin typeface="Times New Roman"/>
                <a:cs typeface="Times New Roman"/>
              </a:rPr>
              <a:t> </a:t>
            </a:r>
            <a:r>
              <a:rPr b="1" spc="-5" dirty="0">
                <a:solidFill>
                  <a:srgbClr val="FF0000"/>
                </a:solidFill>
                <a:latin typeface="Times New Roman"/>
                <a:cs typeface="Times New Roman"/>
              </a:rPr>
              <a:t>M</a:t>
            </a:r>
            <a:r>
              <a:rPr b="1" dirty="0">
                <a:solidFill>
                  <a:srgbClr val="FF0000"/>
                </a:solidFill>
                <a:latin typeface="Times New Roman"/>
                <a:cs typeface="Times New Roman"/>
              </a:rPr>
              <a:t>ASSA</a:t>
            </a:r>
            <a:r>
              <a:rPr b="1" spc="-5" dirty="0">
                <a:solidFill>
                  <a:srgbClr val="FF0000"/>
                </a:solidFill>
                <a:latin typeface="Times New Roman"/>
                <a:cs typeface="Times New Roman"/>
              </a:rPr>
              <a:t>GG</a:t>
            </a:r>
            <a:r>
              <a:rPr b="1" dirty="0">
                <a:solidFill>
                  <a:srgbClr val="FF0000"/>
                </a:solidFill>
                <a:latin typeface="Times New Roman"/>
                <a:cs typeface="Times New Roman"/>
              </a:rPr>
              <a:t>IO</a:t>
            </a:r>
            <a:r>
              <a:rPr b="1" spc="-5" dirty="0">
                <a:solidFill>
                  <a:srgbClr val="FF0000"/>
                </a:solidFill>
                <a:latin typeface="Times New Roman"/>
                <a:cs typeface="Times New Roman"/>
              </a:rPr>
              <a:t> </a:t>
            </a:r>
            <a:r>
              <a:rPr b="1" dirty="0">
                <a:solidFill>
                  <a:srgbClr val="FF0000"/>
                </a:solidFill>
                <a:latin typeface="Times New Roman"/>
                <a:cs typeface="Times New Roman"/>
              </a:rPr>
              <a:t>STESSO</a:t>
            </a:r>
            <a:r>
              <a:rPr b="1" spc="-5" dirty="0">
                <a:solidFill>
                  <a:srgbClr val="FF0000"/>
                </a:solidFill>
                <a:latin typeface="Times New Roman"/>
                <a:cs typeface="Times New Roman"/>
              </a:rPr>
              <a:t> </a:t>
            </a:r>
            <a:r>
              <a:rPr b="1" dirty="0">
                <a:solidFill>
                  <a:srgbClr val="FF0000"/>
                </a:solidFill>
                <a:latin typeface="Times New Roman"/>
                <a:cs typeface="Times New Roman"/>
              </a:rPr>
              <a:t>SIA</a:t>
            </a:r>
            <a:r>
              <a:rPr b="1" spc="-100" dirty="0">
                <a:solidFill>
                  <a:srgbClr val="FF0000"/>
                </a:solidFill>
                <a:latin typeface="Times New Roman"/>
                <a:cs typeface="Times New Roman"/>
              </a:rPr>
              <a:t> </a:t>
            </a:r>
            <a:r>
              <a:rPr b="1" dirty="0">
                <a:solidFill>
                  <a:srgbClr val="FF0000"/>
                </a:solidFill>
                <a:latin typeface="Times New Roman"/>
                <a:cs typeface="Times New Roman"/>
              </a:rPr>
              <a:t>E</a:t>
            </a:r>
            <a:r>
              <a:rPr b="1" spc="-5" dirty="0">
                <a:solidFill>
                  <a:srgbClr val="FF0000"/>
                </a:solidFill>
                <a:latin typeface="Times New Roman"/>
                <a:cs typeface="Times New Roman"/>
              </a:rPr>
              <a:t>FF</a:t>
            </a:r>
            <a:r>
              <a:rPr b="1" dirty="0">
                <a:solidFill>
                  <a:srgbClr val="FF0000"/>
                </a:solidFill>
                <a:latin typeface="Times New Roman"/>
                <a:cs typeface="Times New Roman"/>
              </a:rPr>
              <a:t>ICACE:</a:t>
            </a:r>
            <a:r>
              <a:rPr b="1" spc="-5" dirty="0">
                <a:solidFill>
                  <a:srgbClr val="FF0000"/>
                </a:solidFill>
                <a:latin typeface="Times New Roman"/>
                <a:cs typeface="Times New Roman"/>
              </a:rPr>
              <a:t> </a:t>
            </a:r>
            <a:r>
              <a:rPr b="1" u="heavy" dirty="0">
                <a:solidFill>
                  <a:srgbClr val="FF0000"/>
                </a:solidFill>
                <a:uFill>
                  <a:solidFill>
                    <a:srgbClr val="FF0000"/>
                  </a:solidFill>
                </a:uFill>
                <a:latin typeface="Times New Roman"/>
                <a:cs typeface="Times New Roman"/>
              </a:rPr>
              <a:t>UNA</a:t>
            </a:r>
            <a:r>
              <a:rPr b="1" u="heavy" spc="-135" dirty="0">
                <a:solidFill>
                  <a:srgbClr val="FF0000"/>
                </a:solidFill>
                <a:uFill>
                  <a:solidFill>
                    <a:srgbClr val="FF0000"/>
                  </a:solidFill>
                </a:uFill>
                <a:latin typeface="Times New Roman"/>
                <a:cs typeface="Times New Roman"/>
              </a:rPr>
              <a:t> </a:t>
            </a:r>
            <a:r>
              <a:rPr b="1" u="heavy" dirty="0">
                <a:solidFill>
                  <a:srgbClr val="FF0000"/>
                </a:solidFill>
                <a:uFill>
                  <a:solidFill>
                    <a:srgbClr val="FF0000"/>
                  </a:solidFill>
                </a:uFill>
                <a:latin typeface="Times New Roman"/>
                <a:cs typeface="Times New Roman"/>
              </a:rPr>
              <a:t>TECNICA </a:t>
            </a:r>
            <a:r>
              <a:rPr b="1" dirty="0">
                <a:solidFill>
                  <a:srgbClr val="FF0000"/>
                </a:solidFill>
                <a:latin typeface="Times New Roman"/>
                <a:cs typeface="Times New Roman"/>
              </a:rPr>
              <a:t> </a:t>
            </a:r>
            <a:r>
              <a:rPr b="1" u="heavy" dirty="0">
                <a:solidFill>
                  <a:srgbClr val="FF0000"/>
                </a:solidFill>
                <a:uFill>
                  <a:solidFill>
                    <a:srgbClr val="FF0000"/>
                  </a:solidFill>
                </a:uFill>
                <a:latin typeface="Times New Roman"/>
                <a:cs typeface="Times New Roman"/>
              </a:rPr>
              <a:t>SC</a:t>
            </a:r>
            <a:r>
              <a:rPr b="1" u="heavy" spc="-5" dirty="0">
                <a:solidFill>
                  <a:srgbClr val="FF0000"/>
                </a:solidFill>
                <a:uFill>
                  <a:solidFill>
                    <a:srgbClr val="FF0000"/>
                  </a:solidFill>
                </a:uFill>
                <a:latin typeface="Times New Roman"/>
                <a:cs typeface="Times New Roman"/>
              </a:rPr>
              <a:t>O</a:t>
            </a:r>
            <a:r>
              <a:rPr b="1" u="heavy" dirty="0">
                <a:solidFill>
                  <a:srgbClr val="FF0000"/>
                </a:solidFill>
                <a:uFill>
                  <a:solidFill>
                    <a:srgbClr val="FF0000"/>
                  </a:solidFill>
                </a:uFill>
                <a:latin typeface="Times New Roman"/>
                <a:cs typeface="Times New Roman"/>
              </a:rPr>
              <a:t>RRET</a:t>
            </a:r>
            <a:r>
              <a:rPr b="1" u="heavy" spc="-135" dirty="0">
                <a:solidFill>
                  <a:srgbClr val="FF0000"/>
                </a:solidFill>
                <a:uFill>
                  <a:solidFill>
                    <a:srgbClr val="FF0000"/>
                  </a:solidFill>
                </a:uFill>
                <a:latin typeface="Times New Roman"/>
                <a:cs typeface="Times New Roman"/>
              </a:rPr>
              <a:t>T</a:t>
            </a:r>
            <a:r>
              <a:rPr b="1" u="heavy" dirty="0">
                <a:solidFill>
                  <a:srgbClr val="FF0000"/>
                </a:solidFill>
                <a:uFill>
                  <a:solidFill>
                    <a:srgbClr val="FF0000"/>
                  </a:solidFill>
                </a:uFill>
                <a:latin typeface="Times New Roman"/>
                <a:cs typeface="Times New Roman"/>
              </a:rPr>
              <a:t>A</a:t>
            </a:r>
            <a:r>
              <a:rPr b="1" u="heavy" spc="-100" dirty="0">
                <a:solidFill>
                  <a:srgbClr val="FF0000"/>
                </a:solidFill>
                <a:uFill>
                  <a:solidFill>
                    <a:srgbClr val="FF0000"/>
                  </a:solidFill>
                </a:uFill>
                <a:latin typeface="Times New Roman"/>
                <a:cs typeface="Times New Roman"/>
              </a:rPr>
              <a:t> </a:t>
            </a:r>
            <a:r>
              <a:rPr b="1" u="heavy" dirty="0">
                <a:solidFill>
                  <a:srgbClr val="FF0000"/>
                </a:solidFill>
                <a:uFill>
                  <a:solidFill>
                    <a:srgbClr val="FF0000"/>
                  </a:solidFill>
                </a:uFill>
                <a:latin typeface="Times New Roman"/>
                <a:cs typeface="Times New Roman"/>
              </a:rPr>
              <a:t>RENDE INE</a:t>
            </a:r>
            <a:r>
              <a:rPr b="1" u="heavy" spc="-5" dirty="0">
                <a:solidFill>
                  <a:srgbClr val="FF0000"/>
                </a:solidFill>
                <a:uFill>
                  <a:solidFill>
                    <a:srgbClr val="FF0000"/>
                  </a:solidFill>
                </a:uFill>
                <a:latin typeface="Times New Roman"/>
                <a:cs typeface="Times New Roman"/>
              </a:rPr>
              <a:t>FF</a:t>
            </a:r>
            <a:r>
              <a:rPr b="1" u="heavy" dirty="0">
                <a:solidFill>
                  <a:srgbClr val="FF0000"/>
                </a:solidFill>
                <a:uFill>
                  <a:solidFill>
                    <a:srgbClr val="FF0000"/>
                  </a:solidFill>
                </a:uFill>
                <a:latin typeface="Times New Roman"/>
                <a:cs typeface="Times New Roman"/>
              </a:rPr>
              <a:t>ICACE</a:t>
            </a:r>
            <a:r>
              <a:rPr b="1" u="heavy" spc="-35" dirty="0">
                <a:solidFill>
                  <a:srgbClr val="FF0000"/>
                </a:solidFill>
                <a:uFill>
                  <a:solidFill>
                    <a:srgbClr val="FF0000"/>
                  </a:solidFill>
                </a:uFill>
                <a:latin typeface="Times New Roman"/>
                <a:cs typeface="Times New Roman"/>
              </a:rPr>
              <a:t> </a:t>
            </a:r>
            <a:r>
              <a:rPr b="1" u="heavy" dirty="0">
                <a:solidFill>
                  <a:srgbClr val="FF0000"/>
                </a:solidFill>
                <a:uFill>
                  <a:solidFill>
                    <a:srgbClr val="FF0000"/>
                  </a:solidFill>
                </a:uFill>
                <a:latin typeface="Times New Roman"/>
                <a:cs typeface="Times New Roman"/>
              </a:rPr>
              <a:t>TUT</a:t>
            </a:r>
            <a:r>
              <a:rPr b="1" u="heavy" spc="-135" dirty="0">
                <a:solidFill>
                  <a:srgbClr val="FF0000"/>
                </a:solidFill>
                <a:uFill>
                  <a:solidFill>
                    <a:srgbClr val="FF0000"/>
                  </a:solidFill>
                </a:uFill>
                <a:latin typeface="Times New Roman"/>
                <a:cs typeface="Times New Roman"/>
              </a:rPr>
              <a:t>T</a:t>
            </a:r>
            <a:r>
              <a:rPr b="1" u="heavy" dirty="0">
                <a:solidFill>
                  <a:srgbClr val="FF0000"/>
                </a:solidFill>
                <a:uFill>
                  <a:solidFill>
                    <a:srgbClr val="FF0000"/>
                  </a:solidFill>
                </a:uFill>
                <a:latin typeface="Times New Roman"/>
                <a:cs typeface="Times New Roman"/>
              </a:rPr>
              <a:t>A</a:t>
            </a:r>
            <a:r>
              <a:rPr b="1" u="heavy" spc="-100" dirty="0">
                <a:solidFill>
                  <a:srgbClr val="FF0000"/>
                </a:solidFill>
                <a:uFill>
                  <a:solidFill>
                    <a:srgbClr val="FF0000"/>
                  </a:solidFill>
                </a:uFill>
                <a:latin typeface="Times New Roman"/>
                <a:cs typeface="Times New Roman"/>
              </a:rPr>
              <a:t> </a:t>
            </a:r>
            <a:r>
              <a:rPr b="1" u="heavy" dirty="0">
                <a:solidFill>
                  <a:srgbClr val="FF0000"/>
                </a:solidFill>
                <a:uFill>
                  <a:solidFill>
                    <a:srgbClr val="FF0000"/>
                  </a:solidFill>
                </a:uFill>
                <a:latin typeface="Times New Roman"/>
                <a:cs typeface="Times New Roman"/>
              </a:rPr>
              <a:t>LA</a:t>
            </a:r>
            <a:r>
              <a:rPr b="1" u="heavy" spc="-100" dirty="0">
                <a:solidFill>
                  <a:srgbClr val="FF0000"/>
                </a:solidFill>
                <a:uFill>
                  <a:solidFill>
                    <a:srgbClr val="FF0000"/>
                  </a:solidFill>
                </a:uFill>
                <a:latin typeface="Times New Roman"/>
                <a:cs typeface="Times New Roman"/>
              </a:rPr>
              <a:t> </a:t>
            </a:r>
            <a:r>
              <a:rPr b="1" u="heavy" dirty="0">
                <a:solidFill>
                  <a:srgbClr val="FF0000"/>
                </a:solidFill>
                <a:uFill>
                  <a:solidFill>
                    <a:srgbClr val="FF0000"/>
                  </a:solidFill>
                </a:uFill>
                <a:latin typeface="Times New Roman"/>
                <a:cs typeface="Times New Roman"/>
              </a:rPr>
              <a:t>RCP</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6375" y="1390637"/>
            <a:ext cx="8669655" cy="4711700"/>
          </a:xfrm>
          <a:prstGeom prst="rect">
            <a:avLst/>
          </a:prstGeom>
        </p:spPr>
        <p:txBody>
          <a:bodyPr vert="horz" wrap="square" lIns="0" tIns="33020" rIns="0" bIns="0" rtlCol="0">
            <a:spAutoFit/>
          </a:bodyPr>
          <a:lstStyle/>
          <a:p>
            <a:pPr marL="203200" marR="678815" indent="-203200">
              <a:lnSpc>
                <a:spcPts val="2300"/>
              </a:lnSpc>
              <a:spcBef>
                <a:spcPts val="260"/>
              </a:spcBef>
              <a:buAutoNum type="arabicPlain"/>
              <a:tabLst>
                <a:tab pos="203200" algn="l"/>
                <a:tab pos="478155" algn="l"/>
              </a:tabLst>
            </a:pPr>
            <a:r>
              <a:rPr sz="2000" dirty="0">
                <a:solidFill>
                  <a:srgbClr val="333399"/>
                </a:solidFill>
                <a:latin typeface="Times New Roman"/>
                <a:cs typeface="Times New Roman"/>
              </a:rPr>
              <a:t>-		Il</a:t>
            </a:r>
            <a:r>
              <a:rPr sz="2000" spc="5" dirty="0">
                <a:solidFill>
                  <a:srgbClr val="333399"/>
                </a:solidFill>
                <a:latin typeface="Times New Roman"/>
                <a:cs typeface="Times New Roman"/>
              </a:rPr>
              <a:t> </a:t>
            </a:r>
            <a:r>
              <a:rPr sz="2000" b="1" spc="-5" dirty="0">
                <a:solidFill>
                  <a:srgbClr val="333399"/>
                </a:solidFill>
                <a:latin typeface="Times New Roman"/>
                <a:cs typeface="Times New Roman"/>
              </a:rPr>
              <a:t>tempo</a:t>
            </a:r>
            <a:r>
              <a:rPr sz="2000" b="1" dirty="0">
                <a:solidFill>
                  <a:srgbClr val="333399"/>
                </a:solidFill>
                <a:latin typeface="Times New Roman"/>
                <a:cs typeface="Times New Roman"/>
              </a:rPr>
              <a:t> di</a:t>
            </a:r>
            <a:r>
              <a:rPr sz="2000" b="1" spc="-5" dirty="0">
                <a:solidFill>
                  <a:srgbClr val="333399"/>
                </a:solidFill>
                <a:latin typeface="Times New Roman"/>
                <a:cs typeface="Times New Roman"/>
              </a:rPr>
              <a:t> compressione </a:t>
            </a:r>
            <a:r>
              <a:rPr sz="2000" dirty="0">
                <a:solidFill>
                  <a:srgbClr val="333399"/>
                </a:solidFill>
                <a:latin typeface="Times New Roman"/>
                <a:cs typeface="Times New Roman"/>
              </a:rPr>
              <a:t>e </a:t>
            </a:r>
            <a:r>
              <a:rPr sz="2000" b="1" spc="-5" dirty="0">
                <a:solidFill>
                  <a:srgbClr val="333399"/>
                </a:solidFill>
                <a:latin typeface="Times New Roman"/>
                <a:cs typeface="Times New Roman"/>
              </a:rPr>
              <a:t>rilasciamento</a:t>
            </a:r>
            <a:r>
              <a:rPr sz="2000" b="1" dirty="0">
                <a:solidFill>
                  <a:srgbClr val="333399"/>
                </a:solidFill>
                <a:latin typeface="Times New Roman"/>
                <a:cs typeface="Times New Roman"/>
              </a:rPr>
              <a:t> </a:t>
            </a:r>
            <a:r>
              <a:rPr sz="2000" spc="-5" dirty="0">
                <a:solidFill>
                  <a:srgbClr val="333399"/>
                </a:solidFill>
                <a:latin typeface="Times New Roman"/>
                <a:cs typeface="Times New Roman"/>
              </a:rPr>
              <a:t>deve</a:t>
            </a:r>
            <a:r>
              <a:rPr sz="2000" dirty="0">
                <a:solidFill>
                  <a:srgbClr val="333399"/>
                </a:solidFill>
                <a:latin typeface="Times New Roman"/>
                <a:cs typeface="Times New Roman"/>
              </a:rPr>
              <a:t> </a:t>
            </a:r>
            <a:r>
              <a:rPr sz="2000" spc="-5" dirty="0">
                <a:solidFill>
                  <a:srgbClr val="333399"/>
                </a:solidFill>
                <a:latin typeface="Times New Roman"/>
                <a:cs typeface="Times New Roman"/>
              </a:rPr>
              <a:t>essere uguale </a:t>
            </a:r>
            <a:r>
              <a:rPr sz="2000" dirty="0">
                <a:solidFill>
                  <a:srgbClr val="333399"/>
                </a:solidFill>
                <a:latin typeface="Times New Roman"/>
                <a:cs typeface="Times New Roman"/>
              </a:rPr>
              <a:t>(</a:t>
            </a:r>
            <a:r>
              <a:rPr sz="2000" b="1" dirty="0">
                <a:solidFill>
                  <a:srgbClr val="333399"/>
                </a:solidFill>
                <a:latin typeface="Times New Roman"/>
                <a:cs typeface="Times New Roman"/>
              </a:rPr>
              <a:t>50% </a:t>
            </a:r>
            <a:r>
              <a:rPr sz="2000" b="1" spc="5" dirty="0">
                <a:solidFill>
                  <a:srgbClr val="333399"/>
                </a:solidFill>
                <a:latin typeface="Times New Roman"/>
                <a:cs typeface="Times New Roman"/>
              </a:rPr>
              <a:t> </a:t>
            </a:r>
            <a:r>
              <a:rPr sz="2000" spc="-5" dirty="0">
                <a:solidFill>
                  <a:srgbClr val="333399"/>
                </a:solidFill>
                <a:latin typeface="Times New Roman"/>
                <a:cs typeface="Times New Roman"/>
              </a:rPr>
              <a:t>compressione),</a:t>
            </a:r>
            <a:r>
              <a:rPr sz="2000" spc="5" dirty="0">
                <a:solidFill>
                  <a:srgbClr val="333399"/>
                </a:solidFill>
                <a:latin typeface="Times New Roman"/>
                <a:cs typeface="Times New Roman"/>
              </a:rPr>
              <a:t> </a:t>
            </a:r>
            <a:r>
              <a:rPr sz="2000" dirty="0">
                <a:solidFill>
                  <a:srgbClr val="333399"/>
                </a:solidFill>
                <a:latin typeface="Times New Roman"/>
                <a:cs typeface="Times New Roman"/>
              </a:rPr>
              <a:t>e </a:t>
            </a:r>
            <a:r>
              <a:rPr sz="2000" spc="-5" dirty="0">
                <a:solidFill>
                  <a:srgbClr val="333399"/>
                </a:solidFill>
                <a:latin typeface="Times New Roman"/>
                <a:cs typeface="Times New Roman"/>
              </a:rPr>
              <a:t>il</a:t>
            </a:r>
            <a:r>
              <a:rPr sz="2000" dirty="0">
                <a:solidFill>
                  <a:srgbClr val="333399"/>
                </a:solidFill>
                <a:latin typeface="Times New Roman"/>
                <a:cs typeface="Times New Roman"/>
              </a:rPr>
              <a:t> </a:t>
            </a:r>
            <a:r>
              <a:rPr sz="2000" spc="-5" dirty="0">
                <a:solidFill>
                  <a:srgbClr val="333399"/>
                </a:solidFill>
                <a:latin typeface="Times New Roman"/>
                <a:cs typeface="Times New Roman"/>
              </a:rPr>
              <a:t>movimento</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deve</a:t>
            </a:r>
            <a:r>
              <a:rPr sz="2000" dirty="0">
                <a:solidFill>
                  <a:srgbClr val="333399"/>
                </a:solidFill>
                <a:latin typeface="Times New Roman"/>
                <a:cs typeface="Times New Roman"/>
              </a:rPr>
              <a:t> </a:t>
            </a:r>
            <a:r>
              <a:rPr sz="2000" spc="-5" dirty="0">
                <a:solidFill>
                  <a:srgbClr val="333399"/>
                </a:solidFill>
                <a:latin typeface="Times New Roman"/>
                <a:cs typeface="Times New Roman"/>
              </a:rPr>
              <a:t>essere</a:t>
            </a:r>
            <a:r>
              <a:rPr sz="2000" dirty="0">
                <a:solidFill>
                  <a:srgbClr val="333399"/>
                </a:solidFill>
                <a:latin typeface="Times New Roman"/>
                <a:cs typeface="Times New Roman"/>
              </a:rPr>
              <a:t> </a:t>
            </a:r>
            <a:r>
              <a:rPr sz="2000" spc="-5" dirty="0">
                <a:solidFill>
                  <a:srgbClr val="333399"/>
                </a:solidFill>
                <a:latin typeface="Times New Roman"/>
                <a:cs typeface="Times New Roman"/>
              </a:rPr>
              <a:t>fluido</a:t>
            </a:r>
            <a:r>
              <a:rPr sz="2000" spc="5" dirty="0">
                <a:solidFill>
                  <a:srgbClr val="333399"/>
                </a:solidFill>
                <a:latin typeface="Times New Roman"/>
                <a:cs typeface="Times New Roman"/>
              </a:rPr>
              <a:t> </a:t>
            </a:r>
            <a:r>
              <a:rPr sz="2000" dirty="0">
                <a:solidFill>
                  <a:srgbClr val="333399"/>
                </a:solidFill>
                <a:latin typeface="Times New Roman"/>
                <a:cs typeface="Times New Roman"/>
              </a:rPr>
              <a:t>e </a:t>
            </a:r>
            <a:r>
              <a:rPr sz="2000" spc="-5" dirty="0">
                <a:solidFill>
                  <a:srgbClr val="333399"/>
                </a:solidFill>
                <a:latin typeface="Times New Roman"/>
                <a:cs typeface="Times New Roman"/>
              </a:rPr>
              <a:t>armonico,</a:t>
            </a:r>
            <a:r>
              <a:rPr sz="2000" spc="5" dirty="0">
                <a:solidFill>
                  <a:srgbClr val="333399"/>
                </a:solidFill>
                <a:latin typeface="Times New Roman"/>
                <a:cs typeface="Times New Roman"/>
              </a:rPr>
              <a:t> </a:t>
            </a:r>
            <a:r>
              <a:rPr sz="2000" dirty="0">
                <a:solidFill>
                  <a:srgbClr val="333399"/>
                </a:solidFill>
                <a:latin typeface="Times New Roman"/>
                <a:cs typeface="Times New Roman"/>
              </a:rPr>
              <a:t>non</a:t>
            </a:r>
            <a:r>
              <a:rPr sz="2000" spc="5" dirty="0">
                <a:solidFill>
                  <a:srgbClr val="333399"/>
                </a:solidFill>
                <a:latin typeface="Times New Roman"/>
                <a:cs typeface="Times New Roman"/>
              </a:rPr>
              <a:t> </a:t>
            </a:r>
            <a:r>
              <a:rPr sz="2000" dirty="0">
                <a:solidFill>
                  <a:srgbClr val="333399"/>
                </a:solidFill>
                <a:latin typeface="Times New Roman"/>
                <a:cs typeface="Times New Roman"/>
              </a:rPr>
              <a:t>a </a:t>
            </a:r>
            <a:r>
              <a:rPr sz="2000" spc="-5" dirty="0">
                <a:solidFill>
                  <a:srgbClr val="333399"/>
                </a:solidFill>
                <a:latin typeface="Times New Roman"/>
                <a:cs typeface="Times New Roman"/>
              </a:rPr>
              <a:t>scatti</a:t>
            </a:r>
            <a:endParaRPr sz="2000">
              <a:latin typeface="Times New Roman"/>
              <a:cs typeface="Times New Roman"/>
            </a:endParaRPr>
          </a:p>
          <a:p>
            <a:pPr marL="203200" marR="5080" indent="-203200">
              <a:lnSpc>
                <a:spcPts val="2300"/>
              </a:lnSpc>
              <a:buAutoNum type="arabicPlain"/>
              <a:tabLst>
                <a:tab pos="203200" algn="l"/>
                <a:tab pos="478155" algn="l"/>
              </a:tabLst>
            </a:pPr>
            <a:r>
              <a:rPr sz="2000" dirty="0">
                <a:solidFill>
                  <a:srgbClr val="333399"/>
                </a:solidFill>
                <a:latin typeface="Times New Roman"/>
                <a:cs typeface="Times New Roman"/>
              </a:rPr>
              <a:t>-		Il</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torace</a:t>
            </a:r>
            <a:r>
              <a:rPr sz="2000" spc="10" dirty="0">
                <a:solidFill>
                  <a:srgbClr val="333399"/>
                </a:solidFill>
                <a:latin typeface="Times New Roman"/>
                <a:cs typeface="Times New Roman"/>
              </a:rPr>
              <a:t> </a:t>
            </a:r>
            <a:r>
              <a:rPr sz="2000" spc="-5" dirty="0">
                <a:solidFill>
                  <a:srgbClr val="333399"/>
                </a:solidFill>
                <a:latin typeface="Times New Roman"/>
                <a:cs typeface="Times New Roman"/>
              </a:rPr>
              <a:t>deve essere</a:t>
            </a:r>
            <a:r>
              <a:rPr sz="2000" spc="5" dirty="0">
                <a:solidFill>
                  <a:srgbClr val="333399"/>
                </a:solidFill>
                <a:latin typeface="Times New Roman"/>
                <a:cs typeface="Times New Roman"/>
              </a:rPr>
              <a:t> </a:t>
            </a:r>
            <a:r>
              <a:rPr sz="2000" b="1" spc="-5" dirty="0">
                <a:solidFill>
                  <a:srgbClr val="333399"/>
                </a:solidFill>
                <a:latin typeface="Times New Roman"/>
                <a:cs typeface="Times New Roman"/>
              </a:rPr>
              <a:t>rilasciato</a:t>
            </a:r>
            <a:r>
              <a:rPr sz="2000" b="1" dirty="0">
                <a:solidFill>
                  <a:srgbClr val="333399"/>
                </a:solidFill>
                <a:latin typeface="Times New Roman"/>
                <a:cs typeface="Times New Roman"/>
              </a:rPr>
              <a:t> </a:t>
            </a:r>
            <a:r>
              <a:rPr sz="2000" b="1" spc="-5" dirty="0">
                <a:solidFill>
                  <a:srgbClr val="333399"/>
                </a:solidFill>
                <a:latin typeface="Times New Roman"/>
                <a:cs typeface="Times New Roman"/>
              </a:rPr>
              <a:t>completamente</a:t>
            </a:r>
            <a:r>
              <a:rPr sz="2000" b="1" spc="5" dirty="0">
                <a:solidFill>
                  <a:srgbClr val="333399"/>
                </a:solidFill>
                <a:latin typeface="Times New Roman"/>
                <a:cs typeface="Times New Roman"/>
              </a:rPr>
              <a:t> </a:t>
            </a:r>
            <a:r>
              <a:rPr sz="2000" dirty="0">
                <a:solidFill>
                  <a:srgbClr val="333399"/>
                </a:solidFill>
                <a:latin typeface="Times New Roman"/>
                <a:cs typeface="Times New Roman"/>
              </a:rPr>
              <a:t>dopo</a:t>
            </a:r>
            <a:r>
              <a:rPr sz="2000" spc="5" dirty="0">
                <a:solidFill>
                  <a:srgbClr val="333399"/>
                </a:solidFill>
                <a:latin typeface="Times New Roman"/>
                <a:cs typeface="Times New Roman"/>
              </a:rPr>
              <a:t> </a:t>
            </a:r>
            <a:r>
              <a:rPr sz="2000" dirty="0">
                <a:solidFill>
                  <a:srgbClr val="333399"/>
                </a:solidFill>
                <a:latin typeface="Times New Roman"/>
                <a:cs typeface="Times New Roman"/>
              </a:rPr>
              <a:t>ogni</a:t>
            </a:r>
            <a:r>
              <a:rPr sz="2000" spc="-5" dirty="0">
                <a:solidFill>
                  <a:srgbClr val="333399"/>
                </a:solidFill>
                <a:latin typeface="Times New Roman"/>
                <a:cs typeface="Times New Roman"/>
              </a:rPr>
              <a:t> compressione, </a:t>
            </a:r>
            <a:r>
              <a:rPr sz="2000" dirty="0">
                <a:solidFill>
                  <a:srgbClr val="333399"/>
                </a:solidFill>
                <a:latin typeface="Times New Roman"/>
                <a:cs typeface="Times New Roman"/>
              </a:rPr>
              <a:t> </a:t>
            </a:r>
            <a:r>
              <a:rPr sz="2000" spc="-5" dirty="0">
                <a:solidFill>
                  <a:srgbClr val="333399"/>
                </a:solidFill>
                <a:latin typeface="Times New Roman"/>
                <a:cs typeface="Times New Roman"/>
              </a:rPr>
              <a:t>permettendo</a:t>
            </a:r>
            <a:r>
              <a:rPr sz="2000" spc="5" dirty="0">
                <a:solidFill>
                  <a:srgbClr val="333399"/>
                </a:solidFill>
                <a:latin typeface="Times New Roman"/>
                <a:cs typeface="Times New Roman"/>
              </a:rPr>
              <a:t> </a:t>
            </a:r>
            <a:r>
              <a:rPr sz="2000" dirty="0">
                <a:solidFill>
                  <a:srgbClr val="333399"/>
                </a:solidFill>
                <a:latin typeface="Times New Roman"/>
                <a:cs typeface="Times New Roman"/>
              </a:rPr>
              <a:t>di</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ritornare</a:t>
            </a:r>
            <a:r>
              <a:rPr sz="2000" dirty="0">
                <a:solidFill>
                  <a:srgbClr val="333399"/>
                </a:solidFill>
                <a:latin typeface="Times New Roman"/>
                <a:cs typeface="Times New Roman"/>
              </a:rPr>
              <a:t> ogni</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volta</a:t>
            </a:r>
            <a:r>
              <a:rPr sz="2000" dirty="0">
                <a:solidFill>
                  <a:srgbClr val="333399"/>
                </a:solidFill>
                <a:latin typeface="Times New Roman"/>
                <a:cs typeface="Times New Roman"/>
              </a:rPr>
              <a:t> </a:t>
            </a:r>
            <a:r>
              <a:rPr sz="2000" spc="-5" dirty="0">
                <a:solidFill>
                  <a:srgbClr val="333399"/>
                </a:solidFill>
                <a:latin typeface="Times New Roman"/>
                <a:cs typeface="Times New Roman"/>
              </a:rPr>
              <a:t>alla</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posizione</a:t>
            </a:r>
            <a:r>
              <a:rPr sz="2000" dirty="0">
                <a:solidFill>
                  <a:srgbClr val="333399"/>
                </a:solidFill>
                <a:latin typeface="Times New Roman"/>
                <a:cs typeface="Times New Roman"/>
              </a:rPr>
              <a:t> di</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riposo:</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rimanere</a:t>
            </a:r>
            <a:r>
              <a:rPr sz="2000" dirty="0">
                <a:solidFill>
                  <a:srgbClr val="333399"/>
                </a:solidFill>
                <a:latin typeface="Times New Roman"/>
                <a:cs typeface="Times New Roman"/>
              </a:rPr>
              <a:t> </a:t>
            </a:r>
            <a:r>
              <a:rPr sz="2000" spc="-5" dirty="0">
                <a:solidFill>
                  <a:srgbClr val="333399"/>
                </a:solidFill>
                <a:latin typeface="Times New Roman"/>
                <a:cs typeface="Times New Roman"/>
              </a:rPr>
              <a:t>appoggiati </a:t>
            </a:r>
            <a:r>
              <a:rPr sz="2000" spc="-484" dirty="0">
                <a:solidFill>
                  <a:srgbClr val="333399"/>
                </a:solidFill>
                <a:latin typeface="Times New Roman"/>
                <a:cs typeface="Times New Roman"/>
              </a:rPr>
              <a:t> </a:t>
            </a:r>
            <a:r>
              <a:rPr sz="2000" spc="-5" dirty="0">
                <a:solidFill>
                  <a:srgbClr val="333399"/>
                </a:solidFill>
                <a:latin typeface="Times New Roman"/>
                <a:cs typeface="Times New Roman"/>
              </a:rPr>
              <a:t>al</a:t>
            </a:r>
            <a:r>
              <a:rPr sz="2000" dirty="0">
                <a:solidFill>
                  <a:srgbClr val="333399"/>
                </a:solidFill>
                <a:latin typeface="Times New Roman"/>
                <a:cs typeface="Times New Roman"/>
              </a:rPr>
              <a:t> </a:t>
            </a:r>
            <a:r>
              <a:rPr sz="2000" spc="-5" dirty="0">
                <a:solidFill>
                  <a:srgbClr val="333399"/>
                </a:solidFill>
                <a:latin typeface="Times New Roman"/>
                <a:cs typeface="Times New Roman"/>
              </a:rPr>
              <a:t>torace</a:t>
            </a:r>
            <a:r>
              <a:rPr sz="2000" dirty="0">
                <a:solidFill>
                  <a:srgbClr val="333399"/>
                </a:solidFill>
                <a:latin typeface="Times New Roman"/>
                <a:cs typeface="Times New Roman"/>
              </a:rPr>
              <a:t> è</a:t>
            </a:r>
            <a:r>
              <a:rPr sz="2000" spc="5" dirty="0">
                <a:solidFill>
                  <a:srgbClr val="333399"/>
                </a:solidFill>
                <a:latin typeface="Times New Roman"/>
                <a:cs typeface="Times New Roman"/>
              </a:rPr>
              <a:t> </a:t>
            </a:r>
            <a:r>
              <a:rPr sz="2000" dirty="0">
                <a:solidFill>
                  <a:srgbClr val="333399"/>
                </a:solidFill>
                <a:latin typeface="Times New Roman"/>
                <a:cs typeface="Times New Roman"/>
              </a:rPr>
              <a:t>un</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grave</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errore</a:t>
            </a:r>
            <a:r>
              <a:rPr sz="2000" dirty="0">
                <a:solidFill>
                  <a:srgbClr val="333399"/>
                </a:solidFill>
                <a:latin typeface="Times New Roman"/>
                <a:cs typeface="Times New Roman"/>
              </a:rPr>
              <a:t> </a:t>
            </a:r>
            <a:r>
              <a:rPr sz="2000" spc="-5" dirty="0">
                <a:solidFill>
                  <a:srgbClr val="333399"/>
                </a:solidFill>
                <a:latin typeface="Times New Roman"/>
                <a:cs typeface="Times New Roman"/>
              </a:rPr>
              <a:t>che</a:t>
            </a:r>
            <a:r>
              <a:rPr sz="2000" dirty="0">
                <a:solidFill>
                  <a:srgbClr val="333399"/>
                </a:solidFill>
                <a:latin typeface="Times New Roman"/>
                <a:cs typeface="Times New Roman"/>
              </a:rPr>
              <a:t> non</a:t>
            </a:r>
            <a:r>
              <a:rPr sz="2000" spc="10" dirty="0">
                <a:solidFill>
                  <a:srgbClr val="333399"/>
                </a:solidFill>
                <a:latin typeface="Times New Roman"/>
                <a:cs typeface="Times New Roman"/>
              </a:rPr>
              <a:t> </a:t>
            </a:r>
            <a:r>
              <a:rPr sz="2000" spc="-5" dirty="0">
                <a:solidFill>
                  <a:srgbClr val="333399"/>
                </a:solidFill>
                <a:latin typeface="Times New Roman"/>
                <a:cs typeface="Times New Roman"/>
              </a:rPr>
              <a:t>consente</a:t>
            </a:r>
            <a:r>
              <a:rPr sz="2000" dirty="0">
                <a:solidFill>
                  <a:srgbClr val="333399"/>
                </a:solidFill>
                <a:latin typeface="Times New Roman"/>
                <a:cs typeface="Times New Roman"/>
              </a:rPr>
              <a:t> </a:t>
            </a:r>
            <a:r>
              <a:rPr sz="2000" spc="-5" dirty="0">
                <a:solidFill>
                  <a:srgbClr val="333399"/>
                </a:solidFill>
                <a:latin typeface="Times New Roman"/>
                <a:cs typeface="Times New Roman"/>
              </a:rPr>
              <a:t>un’adeguata</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espansione</a:t>
            </a:r>
            <a:r>
              <a:rPr sz="2000" dirty="0">
                <a:solidFill>
                  <a:srgbClr val="333399"/>
                </a:solidFill>
                <a:latin typeface="Times New Roman"/>
                <a:cs typeface="Times New Roman"/>
              </a:rPr>
              <a:t> </a:t>
            </a:r>
            <a:r>
              <a:rPr sz="2000" spc="-5" dirty="0">
                <a:solidFill>
                  <a:srgbClr val="333399"/>
                </a:solidFill>
                <a:latin typeface="Times New Roman"/>
                <a:cs typeface="Times New Roman"/>
              </a:rPr>
              <a:t>del</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torace</a:t>
            </a:r>
            <a:r>
              <a:rPr sz="2000" dirty="0">
                <a:solidFill>
                  <a:srgbClr val="333399"/>
                </a:solidFill>
                <a:latin typeface="Times New Roman"/>
                <a:cs typeface="Times New Roman"/>
              </a:rPr>
              <a:t> e </a:t>
            </a:r>
            <a:r>
              <a:rPr sz="2000" spc="-484" dirty="0">
                <a:solidFill>
                  <a:srgbClr val="333399"/>
                </a:solidFill>
                <a:latin typeface="Times New Roman"/>
                <a:cs typeface="Times New Roman"/>
              </a:rPr>
              <a:t> </a:t>
            </a:r>
            <a:r>
              <a:rPr sz="2000" spc="-5" dirty="0">
                <a:solidFill>
                  <a:srgbClr val="333399"/>
                </a:solidFill>
                <a:latin typeface="Times New Roman"/>
                <a:cs typeface="Times New Roman"/>
              </a:rPr>
              <a:t>quindi </a:t>
            </a:r>
            <a:r>
              <a:rPr sz="2000" dirty="0">
                <a:solidFill>
                  <a:srgbClr val="333399"/>
                </a:solidFill>
                <a:latin typeface="Times New Roman"/>
                <a:cs typeface="Times New Roman"/>
              </a:rPr>
              <a:t>un </a:t>
            </a:r>
            <a:r>
              <a:rPr sz="2000" spc="-10" dirty="0">
                <a:solidFill>
                  <a:srgbClr val="333399"/>
                </a:solidFill>
                <a:latin typeface="Times New Roman"/>
                <a:cs typeface="Times New Roman"/>
              </a:rPr>
              <a:t>sufficiente</a:t>
            </a:r>
            <a:r>
              <a:rPr sz="2000" spc="-5" dirty="0">
                <a:solidFill>
                  <a:srgbClr val="333399"/>
                </a:solidFill>
                <a:latin typeface="Times New Roman"/>
                <a:cs typeface="Times New Roman"/>
              </a:rPr>
              <a:t> ritorno</a:t>
            </a:r>
            <a:r>
              <a:rPr sz="2000" dirty="0">
                <a:solidFill>
                  <a:srgbClr val="333399"/>
                </a:solidFill>
                <a:latin typeface="Times New Roman"/>
                <a:cs typeface="Times New Roman"/>
              </a:rPr>
              <a:t> di</a:t>
            </a:r>
            <a:r>
              <a:rPr sz="2000" spc="-5" dirty="0">
                <a:solidFill>
                  <a:srgbClr val="333399"/>
                </a:solidFill>
                <a:latin typeface="Times New Roman"/>
                <a:cs typeface="Times New Roman"/>
              </a:rPr>
              <a:t> sangue al</a:t>
            </a:r>
            <a:r>
              <a:rPr sz="2000" dirty="0">
                <a:solidFill>
                  <a:srgbClr val="333399"/>
                </a:solidFill>
                <a:latin typeface="Times New Roman"/>
                <a:cs typeface="Times New Roman"/>
              </a:rPr>
              <a:t> </a:t>
            </a:r>
            <a:r>
              <a:rPr sz="2000" spc="-5" dirty="0">
                <a:solidFill>
                  <a:srgbClr val="333399"/>
                </a:solidFill>
                <a:latin typeface="Times New Roman"/>
                <a:cs typeface="Times New Roman"/>
              </a:rPr>
              <a:t>cuore</a:t>
            </a:r>
            <a:endParaRPr sz="2000">
              <a:latin typeface="Times New Roman"/>
              <a:cs typeface="Times New Roman"/>
            </a:endParaRPr>
          </a:p>
          <a:p>
            <a:pPr marL="203200" marR="367665" indent="-203200">
              <a:lnSpc>
                <a:spcPts val="2300"/>
              </a:lnSpc>
              <a:buAutoNum type="arabicPlain"/>
              <a:tabLst>
                <a:tab pos="203200" algn="l"/>
                <a:tab pos="478155" algn="l"/>
              </a:tabLst>
            </a:pPr>
            <a:r>
              <a:rPr sz="2000" dirty="0">
                <a:solidFill>
                  <a:srgbClr val="333399"/>
                </a:solidFill>
                <a:latin typeface="Times New Roman"/>
                <a:cs typeface="Times New Roman"/>
              </a:rPr>
              <a:t>-		</a:t>
            </a:r>
            <a:r>
              <a:rPr sz="2000" spc="-5" dirty="0">
                <a:solidFill>
                  <a:srgbClr val="333399"/>
                </a:solidFill>
                <a:latin typeface="Times New Roman"/>
                <a:cs typeface="Times New Roman"/>
              </a:rPr>
              <a:t>Le</a:t>
            </a:r>
            <a:r>
              <a:rPr sz="2000" dirty="0">
                <a:solidFill>
                  <a:srgbClr val="333399"/>
                </a:solidFill>
                <a:latin typeface="Times New Roman"/>
                <a:cs typeface="Times New Roman"/>
              </a:rPr>
              <a:t> </a:t>
            </a:r>
            <a:r>
              <a:rPr sz="2000" spc="-5" dirty="0">
                <a:solidFill>
                  <a:srgbClr val="333399"/>
                </a:solidFill>
                <a:latin typeface="Times New Roman"/>
                <a:cs typeface="Times New Roman"/>
              </a:rPr>
              <a:t>mani</a:t>
            </a:r>
            <a:r>
              <a:rPr sz="2000" spc="5" dirty="0">
                <a:solidFill>
                  <a:srgbClr val="333399"/>
                </a:solidFill>
                <a:latin typeface="Times New Roman"/>
                <a:cs typeface="Times New Roman"/>
              </a:rPr>
              <a:t> </a:t>
            </a:r>
            <a:r>
              <a:rPr sz="2000" b="1" dirty="0">
                <a:solidFill>
                  <a:srgbClr val="333399"/>
                </a:solidFill>
                <a:latin typeface="Times New Roman"/>
                <a:cs typeface="Times New Roman"/>
              </a:rPr>
              <a:t>non</a:t>
            </a:r>
            <a:r>
              <a:rPr sz="2000" b="1" spc="5" dirty="0">
                <a:solidFill>
                  <a:srgbClr val="333399"/>
                </a:solidFill>
                <a:latin typeface="Times New Roman"/>
                <a:cs typeface="Times New Roman"/>
              </a:rPr>
              <a:t> </a:t>
            </a:r>
            <a:r>
              <a:rPr sz="2000" b="1" spc="-5" dirty="0">
                <a:solidFill>
                  <a:srgbClr val="333399"/>
                </a:solidFill>
                <a:latin typeface="Times New Roman"/>
                <a:cs typeface="Times New Roman"/>
              </a:rPr>
              <a:t>devono</a:t>
            </a:r>
            <a:r>
              <a:rPr sz="2000" b="1" spc="5" dirty="0">
                <a:solidFill>
                  <a:srgbClr val="333399"/>
                </a:solidFill>
                <a:latin typeface="Times New Roman"/>
                <a:cs typeface="Times New Roman"/>
              </a:rPr>
              <a:t> </a:t>
            </a:r>
            <a:r>
              <a:rPr sz="2000" b="1" spc="-5" dirty="0">
                <a:solidFill>
                  <a:srgbClr val="333399"/>
                </a:solidFill>
                <a:latin typeface="Times New Roman"/>
                <a:cs typeface="Times New Roman"/>
              </a:rPr>
              <a:t>staccarsi</a:t>
            </a:r>
            <a:r>
              <a:rPr sz="2000" b="1" dirty="0">
                <a:solidFill>
                  <a:srgbClr val="333399"/>
                </a:solidFill>
                <a:latin typeface="Times New Roman"/>
                <a:cs typeface="Times New Roman"/>
              </a:rPr>
              <a:t> </a:t>
            </a:r>
            <a:r>
              <a:rPr sz="2000" spc="-5" dirty="0">
                <a:solidFill>
                  <a:srgbClr val="333399"/>
                </a:solidFill>
                <a:latin typeface="Times New Roman"/>
                <a:cs typeface="Times New Roman"/>
              </a:rPr>
              <a:t>dal</a:t>
            </a:r>
            <a:r>
              <a:rPr sz="2000" dirty="0">
                <a:solidFill>
                  <a:srgbClr val="333399"/>
                </a:solidFill>
                <a:latin typeface="Times New Roman"/>
                <a:cs typeface="Times New Roman"/>
              </a:rPr>
              <a:t> </a:t>
            </a:r>
            <a:r>
              <a:rPr sz="2000" spc="-5" dirty="0">
                <a:solidFill>
                  <a:srgbClr val="333399"/>
                </a:solidFill>
                <a:latin typeface="Times New Roman"/>
                <a:cs typeface="Times New Roman"/>
              </a:rPr>
              <a:t>torace</a:t>
            </a:r>
            <a:r>
              <a:rPr sz="2000" dirty="0">
                <a:solidFill>
                  <a:srgbClr val="333399"/>
                </a:solidFill>
                <a:latin typeface="Times New Roman"/>
                <a:cs typeface="Times New Roman"/>
              </a:rPr>
              <a:t> dopo</a:t>
            </a:r>
            <a:r>
              <a:rPr sz="2000" spc="5" dirty="0">
                <a:solidFill>
                  <a:srgbClr val="333399"/>
                </a:solidFill>
                <a:latin typeface="Times New Roman"/>
                <a:cs typeface="Times New Roman"/>
              </a:rPr>
              <a:t> </a:t>
            </a:r>
            <a:r>
              <a:rPr sz="2000" dirty="0">
                <a:solidFill>
                  <a:srgbClr val="333399"/>
                </a:solidFill>
                <a:latin typeface="Times New Roman"/>
                <a:cs typeface="Times New Roman"/>
              </a:rPr>
              <a:t>ogni </a:t>
            </a:r>
            <a:r>
              <a:rPr sz="2000" spc="-5" dirty="0">
                <a:solidFill>
                  <a:srgbClr val="333399"/>
                </a:solidFill>
                <a:latin typeface="Times New Roman"/>
                <a:cs typeface="Times New Roman"/>
              </a:rPr>
              <a:t>compressione,</a:t>
            </a:r>
            <a:r>
              <a:rPr sz="2000" spc="5" dirty="0">
                <a:solidFill>
                  <a:srgbClr val="333399"/>
                </a:solidFill>
                <a:latin typeface="Times New Roman"/>
                <a:cs typeface="Times New Roman"/>
              </a:rPr>
              <a:t> </a:t>
            </a:r>
            <a:r>
              <a:rPr sz="2000" dirty="0">
                <a:solidFill>
                  <a:srgbClr val="333399"/>
                </a:solidFill>
                <a:latin typeface="Times New Roman"/>
                <a:cs typeface="Times New Roman"/>
              </a:rPr>
              <a:t>e </a:t>
            </a:r>
            <a:r>
              <a:rPr sz="2000" spc="-5" dirty="0">
                <a:solidFill>
                  <a:srgbClr val="333399"/>
                </a:solidFill>
                <a:latin typeface="Times New Roman"/>
                <a:cs typeface="Times New Roman"/>
              </a:rPr>
              <a:t>devono </a:t>
            </a:r>
            <a:r>
              <a:rPr sz="2000" spc="-484" dirty="0">
                <a:solidFill>
                  <a:srgbClr val="333399"/>
                </a:solidFill>
                <a:latin typeface="Times New Roman"/>
                <a:cs typeface="Times New Roman"/>
              </a:rPr>
              <a:t> </a:t>
            </a:r>
            <a:r>
              <a:rPr sz="2000" spc="-5" dirty="0">
                <a:solidFill>
                  <a:srgbClr val="333399"/>
                </a:solidFill>
                <a:latin typeface="Times New Roman"/>
                <a:cs typeface="Times New Roman"/>
              </a:rPr>
              <a:t>mantenersi</a:t>
            </a:r>
            <a:r>
              <a:rPr sz="2000" spc="-10" dirty="0">
                <a:solidFill>
                  <a:srgbClr val="333399"/>
                </a:solidFill>
                <a:latin typeface="Times New Roman"/>
                <a:cs typeface="Times New Roman"/>
              </a:rPr>
              <a:t> </a:t>
            </a:r>
            <a:r>
              <a:rPr sz="2000" dirty="0">
                <a:solidFill>
                  <a:srgbClr val="333399"/>
                </a:solidFill>
                <a:latin typeface="Times New Roman"/>
                <a:cs typeface="Times New Roman"/>
              </a:rPr>
              <a:t>sul</a:t>
            </a:r>
            <a:r>
              <a:rPr sz="2000" spc="-5" dirty="0">
                <a:solidFill>
                  <a:srgbClr val="333399"/>
                </a:solidFill>
                <a:latin typeface="Times New Roman"/>
                <a:cs typeface="Times New Roman"/>
              </a:rPr>
              <a:t> punto</a:t>
            </a:r>
            <a:r>
              <a:rPr sz="2000" dirty="0">
                <a:solidFill>
                  <a:srgbClr val="333399"/>
                </a:solidFill>
                <a:latin typeface="Times New Roman"/>
                <a:cs typeface="Times New Roman"/>
              </a:rPr>
              <a:t> di</a:t>
            </a:r>
            <a:r>
              <a:rPr sz="2000" spc="-5" dirty="0">
                <a:solidFill>
                  <a:srgbClr val="333399"/>
                </a:solidFill>
                <a:latin typeface="Times New Roman"/>
                <a:cs typeface="Times New Roman"/>
              </a:rPr>
              <a:t> repere</a:t>
            </a:r>
            <a:endParaRPr sz="2000">
              <a:latin typeface="Times New Roman"/>
              <a:cs typeface="Times New Roman"/>
            </a:endParaRPr>
          </a:p>
          <a:p>
            <a:pPr marL="203200" marR="165735" indent="-203200">
              <a:lnSpc>
                <a:spcPts val="2300"/>
              </a:lnSpc>
              <a:buAutoNum type="arabicPlain"/>
              <a:tabLst>
                <a:tab pos="203200" algn="l"/>
                <a:tab pos="478155" algn="l"/>
              </a:tabLst>
            </a:pPr>
            <a:r>
              <a:rPr sz="2000" dirty="0">
                <a:solidFill>
                  <a:srgbClr val="333399"/>
                </a:solidFill>
                <a:latin typeface="Times New Roman"/>
                <a:cs typeface="Times New Roman"/>
              </a:rPr>
              <a:t>-		Il</a:t>
            </a:r>
            <a:r>
              <a:rPr sz="2000" spc="-5" dirty="0">
                <a:solidFill>
                  <a:srgbClr val="333399"/>
                </a:solidFill>
                <a:latin typeface="Times New Roman"/>
                <a:cs typeface="Times New Roman"/>
              </a:rPr>
              <a:t> torace</a:t>
            </a:r>
            <a:r>
              <a:rPr sz="2000" dirty="0">
                <a:solidFill>
                  <a:srgbClr val="333399"/>
                </a:solidFill>
                <a:latin typeface="Times New Roman"/>
                <a:cs typeface="Times New Roman"/>
              </a:rPr>
              <a:t> </a:t>
            </a:r>
            <a:r>
              <a:rPr sz="2000" spc="-5" dirty="0">
                <a:solidFill>
                  <a:srgbClr val="333399"/>
                </a:solidFill>
                <a:latin typeface="Times New Roman"/>
                <a:cs typeface="Times New Roman"/>
              </a:rPr>
              <a:t>deve essere</a:t>
            </a:r>
            <a:r>
              <a:rPr sz="2000" spc="5" dirty="0">
                <a:solidFill>
                  <a:srgbClr val="333399"/>
                </a:solidFill>
                <a:latin typeface="Times New Roman"/>
                <a:cs typeface="Times New Roman"/>
              </a:rPr>
              <a:t> </a:t>
            </a:r>
            <a:r>
              <a:rPr sz="2000" b="1" spc="-10" dirty="0">
                <a:solidFill>
                  <a:srgbClr val="333399"/>
                </a:solidFill>
                <a:latin typeface="Times New Roman"/>
                <a:cs typeface="Times New Roman"/>
              </a:rPr>
              <a:t>compresso</a:t>
            </a:r>
            <a:r>
              <a:rPr sz="2000" b="1" spc="5" dirty="0">
                <a:solidFill>
                  <a:srgbClr val="333399"/>
                </a:solidFill>
                <a:latin typeface="Times New Roman"/>
                <a:cs typeface="Times New Roman"/>
              </a:rPr>
              <a:t> </a:t>
            </a:r>
            <a:r>
              <a:rPr sz="2000" b="1" dirty="0">
                <a:solidFill>
                  <a:srgbClr val="333399"/>
                </a:solidFill>
                <a:latin typeface="Times New Roman"/>
                <a:cs typeface="Times New Roman"/>
              </a:rPr>
              <a:t>di</a:t>
            </a:r>
            <a:r>
              <a:rPr sz="2000" b="1" spc="-5" dirty="0">
                <a:solidFill>
                  <a:srgbClr val="333399"/>
                </a:solidFill>
                <a:latin typeface="Times New Roman"/>
                <a:cs typeface="Times New Roman"/>
              </a:rPr>
              <a:t> </a:t>
            </a:r>
            <a:r>
              <a:rPr sz="2000" b="1" spc="-15" dirty="0">
                <a:solidFill>
                  <a:srgbClr val="333399"/>
                </a:solidFill>
                <a:latin typeface="Times New Roman"/>
                <a:cs typeface="Times New Roman"/>
              </a:rPr>
              <a:t>circa</a:t>
            </a:r>
            <a:r>
              <a:rPr sz="2000" b="1" spc="5" dirty="0">
                <a:solidFill>
                  <a:srgbClr val="333399"/>
                </a:solidFill>
                <a:latin typeface="Times New Roman"/>
                <a:cs typeface="Times New Roman"/>
              </a:rPr>
              <a:t> </a:t>
            </a:r>
            <a:r>
              <a:rPr sz="2000" b="1" dirty="0">
                <a:solidFill>
                  <a:srgbClr val="333399"/>
                </a:solidFill>
                <a:latin typeface="Times New Roman"/>
                <a:cs typeface="Times New Roman"/>
              </a:rPr>
              <a:t>4-5</a:t>
            </a:r>
            <a:r>
              <a:rPr sz="2000" b="1" spc="5" dirty="0">
                <a:solidFill>
                  <a:srgbClr val="333399"/>
                </a:solidFill>
                <a:latin typeface="Times New Roman"/>
                <a:cs typeface="Times New Roman"/>
              </a:rPr>
              <a:t> </a:t>
            </a:r>
            <a:r>
              <a:rPr sz="2000" b="1" spc="-5" dirty="0">
                <a:solidFill>
                  <a:srgbClr val="333399"/>
                </a:solidFill>
                <a:latin typeface="Times New Roman"/>
                <a:cs typeface="Times New Roman"/>
              </a:rPr>
              <a:t>cm</a:t>
            </a:r>
            <a:r>
              <a:rPr sz="2000" spc="-5" dirty="0">
                <a:solidFill>
                  <a:srgbClr val="333399"/>
                </a:solidFill>
                <a:latin typeface="Times New Roman"/>
                <a:cs typeface="Times New Roman"/>
              </a:rPr>
              <a:t>.</a:t>
            </a:r>
            <a:r>
              <a:rPr sz="2000" dirty="0">
                <a:solidFill>
                  <a:srgbClr val="333399"/>
                </a:solidFill>
                <a:latin typeface="Times New Roman"/>
                <a:cs typeface="Times New Roman"/>
              </a:rPr>
              <a:t> e </a:t>
            </a:r>
            <a:r>
              <a:rPr sz="2000" spc="-5" dirty="0">
                <a:solidFill>
                  <a:srgbClr val="333399"/>
                </a:solidFill>
                <a:latin typeface="Times New Roman"/>
                <a:cs typeface="Times New Roman"/>
              </a:rPr>
              <a:t>rilasciato</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completamente </a:t>
            </a:r>
            <a:r>
              <a:rPr sz="2000" dirty="0">
                <a:solidFill>
                  <a:srgbClr val="333399"/>
                </a:solidFill>
                <a:latin typeface="Times New Roman"/>
                <a:cs typeface="Times New Roman"/>
              </a:rPr>
              <a:t> </a:t>
            </a:r>
            <a:r>
              <a:rPr sz="2000" spc="-5" dirty="0">
                <a:solidFill>
                  <a:srgbClr val="333399"/>
                </a:solidFill>
                <a:latin typeface="Times New Roman"/>
                <a:cs typeface="Times New Roman"/>
              </a:rPr>
              <a:t>facilitando</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il</a:t>
            </a:r>
            <a:r>
              <a:rPr sz="2000" dirty="0">
                <a:solidFill>
                  <a:srgbClr val="333399"/>
                </a:solidFill>
                <a:latin typeface="Times New Roman"/>
                <a:cs typeface="Times New Roman"/>
              </a:rPr>
              <a:t> </a:t>
            </a:r>
            <a:r>
              <a:rPr sz="2000" spc="-5" dirty="0">
                <a:solidFill>
                  <a:srgbClr val="333399"/>
                </a:solidFill>
                <a:latin typeface="Times New Roman"/>
                <a:cs typeface="Times New Roman"/>
              </a:rPr>
              <a:t>ritorno</a:t>
            </a:r>
            <a:r>
              <a:rPr sz="2000" spc="10" dirty="0">
                <a:solidFill>
                  <a:srgbClr val="333399"/>
                </a:solidFill>
                <a:latin typeface="Times New Roman"/>
                <a:cs typeface="Times New Roman"/>
              </a:rPr>
              <a:t> </a:t>
            </a:r>
            <a:r>
              <a:rPr sz="2000" spc="-5" dirty="0">
                <a:solidFill>
                  <a:srgbClr val="333399"/>
                </a:solidFill>
                <a:latin typeface="Times New Roman"/>
                <a:cs typeface="Times New Roman"/>
              </a:rPr>
              <a:t>elastico.</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Nei</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bambini</a:t>
            </a:r>
            <a:r>
              <a:rPr sz="2000" dirty="0">
                <a:solidFill>
                  <a:srgbClr val="333399"/>
                </a:solidFill>
                <a:latin typeface="Times New Roman"/>
                <a:cs typeface="Times New Roman"/>
              </a:rPr>
              <a:t> </a:t>
            </a:r>
            <a:r>
              <a:rPr sz="2000" spc="-5" dirty="0">
                <a:solidFill>
                  <a:srgbClr val="333399"/>
                </a:solidFill>
                <a:latin typeface="Times New Roman"/>
                <a:cs typeface="Times New Roman"/>
              </a:rPr>
              <a:t>la</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compressione</a:t>
            </a:r>
            <a:r>
              <a:rPr sz="2000" dirty="0">
                <a:solidFill>
                  <a:srgbClr val="333399"/>
                </a:solidFill>
                <a:latin typeface="Times New Roman"/>
                <a:cs typeface="Times New Roman"/>
              </a:rPr>
              <a:t> </a:t>
            </a:r>
            <a:r>
              <a:rPr sz="2000" spc="-5" dirty="0">
                <a:solidFill>
                  <a:srgbClr val="333399"/>
                </a:solidFill>
                <a:latin typeface="Times New Roman"/>
                <a:cs typeface="Times New Roman"/>
              </a:rPr>
              <a:t>deve</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essere</a:t>
            </a:r>
            <a:r>
              <a:rPr sz="2000" dirty="0">
                <a:solidFill>
                  <a:srgbClr val="333399"/>
                </a:solidFill>
                <a:latin typeface="Times New Roman"/>
                <a:cs typeface="Times New Roman"/>
              </a:rPr>
              <a:t> di</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circa </a:t>
            </a:r>
            <a:r>
              <a:rPr sz="2000" spc="-484" dirty="0">
                <a:solidFill>
                  <a:srgbClr val="333399"/>
                </a:solidFill>
                <a:latin typeface="Times New Roman"/>
                <a:cs typeface="Times New Roman"/>
              </a:rPr>
              <a:t> </a:t>
            </a:r>
            <a:r>
              <a:rPr sz="2000" spc="-5" dirty="0">
                <a:solidFill>
                  <a:srgbClr val="333399"/>
                </a:solidFill>
                <a:latin typeface="Times New Roman"/>
                <a:cs typeface="Times New Roman"/>
              </a:rPr>
              <a:t>1/3 </a:t>
            </a:r>
            <a:r>
              <a:rPr sz="2000" dirty="0">
                <a:solidFill>
                  <a:srgbClr val="333399"/>
                </a:solidFill>
                <a:latin typeface="Times New Roman"/>
                <a:cs typeface="Times New Roman"/>
              </a:rPr>
              <a:t>o ½ </a:t>
            </a:r>
            <a:r>
              <a:rPr sz="2000" spc="-5" dirty="0">
                <a:solidFill>
                  <a:srgbClr val="333399"/>
                </a:solidFill>
                <a:latin typeface="Times New Roman"/>
                <a:cs typeface="Times New Roman"/>
              </a:rPr>
              <a:t>del torace</a:t>
            </a:r>
            <a:endParaRPr sz="2000">
              <a:latin typeface="Times New Roman"/>
              <a:cs typeface="Times New Roman"/>
            </a:endParaRPr>
          </a:p>
          <a:p>
            <a:pPr marL="203200" marR="111760" indent="-203200">
              <a:lnSpc>
                <a:spcPts val="2300"/>
              </a:lnSpc>
              <a:buAutoNum type="arabicPlain"/>
              <a:tabLst>
                <a:tab pos="203200" algn="l"/>
                <a:tab pos="478155" algn="l"/>
              </a:tabLst>
            </a:pPr>
            <a:r>
              <a:rPr sz="2000" dirty="0">
                <a:solidFill>
                  <a:srgbClr val="333399"/>
                </a:solidFill>
                <a:latin typeface="Times New Roman"/>
                <a:cs typeface="Times New Roman"/>
              </a:rPr>
              <a:t>-		</a:t>
            </a:r>
            <a:r>
              <a:rPr sz="2000" spc="-5" dirty="0">
                <a:solidFill>
                  <a:srgbClr val="333399"/>
                </a:solidFill>
                <a:latin typeface="Times New Roman"/>
                <a:cs typeface="Times New Roman"/>
              </a:rPr>
              <a:t>La</a:t>
            </a:r>
            <a:r>
              <a:rPr sz="2000" dirty="0">
                <a:solidFill>
                  <a:srgbClr val="333399"/>
                </a:solidFill>
                <a:latin typeface="Times New Roman"/>
                <a:cs typeface="Times New Roman"/>
              </a:rPr>
              <a:t> </a:t>
            </a:r>
            <a:r>
              <a:rPr sz="2000" spc="-5" dirty="0">
                <a:solidFill>
                  <a:srgbClr val="333399"/>
                </a:solidFill>
                <a:latin typeface="Times New Roman"/>
                <a:cs typeface="Times New Roman"/>
              </a:rPr>
              <a:t>compressione</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deve</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essere</a:t>
            </a:r>
            <a:r>
              <a:rPr sz="2000" dirty="0">
                <a:solidFill>
                  <a:srgbClr val="333399"/>
                </a:solidFill>
                <a:latin typeface="Times New Roman"/>
                <a:cs typeface="Times New Roman"/>
              </a:rPr>
              <a:t> </a:t>
            </a:r>
            <a:r>
              <a:rPr sz="2000" spc="-10" dirty="0">
                <a:solidFill>
                  <a:srgbClr val="333399"/>
                </a:solidFill>
                <a:latin typeface="Times New Roman"/>
                <a:cs typeface="Times New Roman"/>
              </a:rPr>
              <a:t>effettuata</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ad</a:t>
            </a:r>
            <a:r>
              <a:rPr sz="2000" spc="10" dirty="0">
                <a:solidFill>
                  <a:srgbClr val="333399"/>
                </a:solidFill>
                <a:latin typeface="Times New Roman"/>
                <a:cs typeface="Times New Roman"/>
              </a:rPr>
              <a:t> </a:t>
            </a:r>
            <a:r>
              <a:rPr sz="2000" dirty="0">
                <a:solidFill>
                  <a:srgbClr val="333399"/>
                </a:solidFill>
                <a:latin typeface="Times New Roman"/>
                <a:cs typeface="Times New Roman"/>
              </a:rPr>
              <a:t>una </a:t>
            </a:r>
            <a:r>
              <a:rPr sz="2000" spc="-5" dirty="0">
                <a:solidFill>
                  <a:srgbClr val="333399"/>
                </a:solidFill>
                <a:latin typeface="Times New Roman"/>
                <a:cs typeface="Times New Roman"/>
              </a:rPr>
              <a:t>frequenza</a:t>
            </a:r>
            <a:r>
              <a:rPr sz="2000" spc="5" dirty="0">
                <a:solidFill>
                  <a:srgbClr val="333399"/>
                </a:solidFill>
                <a:latin typeface="Times New Roman"/>
                <a:cs typeface="Times New Roman"/>
              </a:rPr>
              <a:t> </a:t>
            </a:r>
            <a:r>
              <a:rPr sz="2000" dirty="0">
                <a:solidFill>
                  <a:srgbClr val="333399"/>
                </a:solidFill>
                <a:latin typeface="Times New Roman"/>
                <a:cs typeface="Times New Roman"/>
              </a:rPr>
              <a:t>di</a:t>
            </a:r>
            <a:r>
              <a:rPr sz="2000" spc="15" dirty="0">
                <a:solidFill>
                  <a:srgbClr val="333399"/>
                </a:solidFill>
                <a:latin typeface="Times New Roman"/>
                <a:cs typeface="Times New Roman"/>
              </a:rPr>
              <a:t> </a:t>
            </a:r>
            <a:r>
              <a:rPr sz="2000" b="1" spc="-5" dirty="0">
                <a:solidFill>
                  <a:srgbClr val="333399"/>
                </a:solidFill>
                <a:latin typeface="Times New Roman"/>
                <a:cs typeface="Times New Roman"/>
              </a:rPr>
              <a:t>100/minuto</a:t>
            </a:r>
            <a:r>
              <a:rPr sz="2000" b="1" spc="5" dirty="0">
                <a:solidFill>
                  <a:srgbClr val="333399"/>
                </a:solidFill>
                <a:latin typeface="Times New Roman"/>
                <a:cs typeface="Times New Roman"/>
              </a:rPr>
              <a:t> </a:t>
            </a:r>
            <a:r>
              <a:rPr sz="2000" spc="-5" dirty="0">
                <a:solidFill>
                  <a:srgbClr val="333399"/>
                </a:solidFill>
                <a:latin typeface="Times New Roman"/>
                <a:cs typeface="Times New Roman"/>
              </a:rPr>
              <a:t>con</a:t>
            </a:r>
            <a:r>
              <a:rPr sz="2000" spc="10" dirty="0">
                <a:solidFill>
                  <a:srgbClr val="333399"/>
                </a:solidFill>
                <a:latin typeface="Times New Roman"/>
                <a:cs typeface="Times New Roman"/>
              </a:rPr>
              <a:t> </a:t>
            </a:r>
            <a:r>
              <a:rPr sz="2000" dirty="0">
                <a:solidFill>
                  <a:srgbClr val="333399"/>
                </a:solidFill>
                <a:latin typeface="Times New Roman"/>
                <a:cs typeface="Times New Roman"/>
              </a:rPr>
              <a:t>un </a:t>
            </a:r>
            <a:r>
              <a:rPr sz="2000" spc="-484" dirty="0">
                <a:solidFill>
                  <a:srgbClr val="333399"/>
                </a:solidFill>
                <a:latin typeface="Times New Roman"/>
                <a:cs typeface="Times New Roman"/>
              </a:rPr>
              <a:t> </a:t>
            </a:r>
            <a:r>
              <a:rPr sz="2000" spc="-5" dirty="0">
                <a:solidFill>
                  <a:srgbClr val="333399"/>
                </a:solidFill>
                <a:latin typeface="Times New Roman"/>
                <a:cs typeface="Times New Roman"/>
              </a:rPr>
              <a:t>movimento continuo</a:t>
            </a:r>
            <a:r>
              <a:rPr sz="2000" dirty="0">
                <a:solidFill>
                  <a:srgbClr val="333399"/>
                </a:solidFill>
                <a:latin typeface="Times New Roman"/>
                <a:cs typeface="Times New Roman"/>
              </a:rPr>
              <a:t> e</a:t>
            </a:r>
            <a:r>
              <a:rPr sz="2000" spc="-5" dirty="0">
                <a:solidFill>
                  <a:srgbClr val="333399"/>
                </a:solidFill>
                <a:latin typeface="Times New Roman"/>
                <a:cs typeface="Times New Roman"/>
              </a:rPr>
              <a:t> armonico.</a:t>
            </a:r>
            <a:endParaRPr sz="2000">
              <a:latin typeface="Times New Roman"/>
              <a:cs typeface="Times New Roman"/>
            </a:endParaRPr>
          </a:p>
          <a:p>
            <a:pPr marL="203200" marR="298450" indent="-203200">
              <a:lnSpc>
                <a:spcPts val="2300"/>
              </a:lnSpc>
              <a:buAutoNum type="arabicPlain"/>
              <a:tabLst>
                <a:tab pos="203200" algn="l"/>
                <a:tab pos="478155" algn="l"/>
              </a:tabLst>
            </a:pPr>
            <a:r>
              <a:rPr sz="2000" dirty="0">
                <a:solidFill>
                  <a:srgbClr val="333399"/>
                </a:solidFill>
                <a:latin typeface="Times New Roman"/>
                <a:cs typeface="Times New Roman"/>
              </a:rPr>
              <a:t>-		</a:t>
            </a:r>
            <a:r>
              <a:rPr sz="2000" spc="-5" dirty="0">
                <a:solidFill>
                  <a:srgbClr val="333399"/>
                </a:solidFill>
                <a:latin typeface="Times New Roman"/>
                <a:cs typeface="Times New Roman"/>
              </a:rPr>
              <a:t>Le</a:t>
            </a:r>
            <a:r>
              <a:rPr sz="2000" dirty="0">
                <a:solidFill>
                  <a:srgbClr val="333399"/>
                </a:solidFill>
                <a:latin typeface="Times New Roman"/>
                <a:cs typeface="Times New Roman"/>
              </a:rPr>
              <a:t> </a:t>
            </a:r>
            <a:r>
              <a:rPr sz="2000" spc="-5" dirty="0">
                <a:solidFill>
                  <a:srgbClr val="333399"/>
                </a:solidFill>
                <a:latin typeface="Times New Roman"/>
                <a:cs typeface="Times New Roman"/>
              </a:rPr>
              <a:t>interruzioni</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del</a:t>
            </a:r>
            <a:r>
              <a:rPr sz="2000" dirty="0">
                <a:solidFill>
                  <a:srgbClr val="333399"/>
                </a:solidFill>
                <a:latin typeface="Times New Roman"/>
                <a:cs typeface="Times New Roman"/>
              </a:rPr>
              <a:t> </a:t>
            </a:r>
            <a:r>
              <a:rPr sz="2000" spc="-5" dirty="0">
                <a:solidFill>
                  <a:srgbClr val="333399"/>
                </a:solidFill>
                <a:latin typeface="Times New Roman"/>
                <a:cs typeface="Times New Roman"/>
              </a:rPr>
              <a:t>massaggio</a:t>
            </a:r>
            <a:r>
              <a:rPr sz="2000" spc="10" dirty="0">
                <a:solidFill>
                  <a:srgbClr val="333399"/>
                </a:solidFill>
                <a:latin typeface="Times New Roman"/>
                <a:cs typeface="Times New Roman"/>
              </a:rPr>
              <a:t> </a:t>
            </a:r>
            <a:r>
              <a:rPr sz="2000" spc="-5" dirty="0">
                <a:solidFill>
                  <a:srgbClr val="333399"/>
                </a:solidFill>
                <a:latin typeface="Times New Roman"/>
                <a:cs typeface="Times New Roman"/>
              </a:rPr>
              <a:t>cardiaco</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devono</a:t>
            </a:r>
            <a:r>
              <a:rPr sz="2000" spc="10" dirty="0">
                <a:solidFill>
                  <a:srgbClr val="333399"/>
                </a:solidFill>
                <a:latin typeface="Times New Roman"/>
                <a:cs typeface="Times New Roman"/>
              </a:rPr>
              <a:t> </a:t>
            </a:r>
            <a:r>
              <a:rPr sz="2000" spc="-5" dirty="0">
                <a:solidFill>
                  <a:srgbClr val="333399"/>
                </a:solidFill>
                <a:latin typeface="Times New Roman"/>
                <a:cs typeface="Times New Roman"/>
              </a:rPr>
              <a:t>essere</a:t>
            </a:r>
            <a:r>
              <a:rPr sz="2000" dirty="0">
                <a:solidFill>
                  <a:srgbClr val="333399"/>
                </a:solidFill>
                <a:latin typeface="Times New Roman"/>
                <a:cs typeface="Times New Roman"/>
              </a:rPr>
              <a:t> </a:t>
            </a:r>
            <a:r>
              <a:rPr sz="2000" spc="-5" dirty="0">
                <a:solidFill>
                  <a:srgbClr val="333399"/>
                </a:solidFill>
                <a:latin typeface="Times New Roman"/>
                <a:cs typeface="Times New Roman"/>
              </a:rPr>
              <a:t>ridotte</a:t>
            </a:r>
            <a:r>
              <a:rPr sz="2000" spc="5" dirty="0">
                <a:solidFill>
                  <a:srgbClr val="333399"/>
                </a:solidFill>
                <a:latin typeface="Times New Roman"/>
                <a:cs typeface="Times New Roman"/>
              </a:rPr>
              <a:t> </a:t>
            </a:r>
            <a:r>
              <a:rPr sz="2000" spc="-5" dirty="0">
                <a:solidFill>
                  <a:srgbClr val="333399"/>
                </a:solidFill>
                <a:latin typeface="Times New Roman"/>
                <a:cs typeface="Times New Roman"/>
              </a:rPr>
              <a:t>al</a:t>
            </a:r>
            <a:r>
              <a:rPr sz="2000" dirty="0">
                <a:solidFill>
                  <a:srgbClr val="333399"/>
                </a:solidFill>
                <a:latin typeface="Times New Roman"/>
                <a:cs typeface="Times New Roman"/>
              </a:rPr>
              <a:t> </a:t>
            </a:r>
            <a:r>
              <a:rPr sz="2000" spc="-5" dirty="0">
                <a:solidFill>
                  <a:srgbClr val="333399"/>
                </a:solidFill>
                <a:latin typeface="Times New Roman"/>
                <a:cs typeface="Times New Roman"/>
              </a:rPr>
              <a:t>minimo</a:t>
            </a:r>
            <a:r>
              <a:rPr sz="2000" spc="10" dirty="0">
                <a:solidFill>
                  <a:srgbClr val="333399"/>
                </a:solidFill>
                <a:latin typeface="Times New Roman"/>
                <a:cs typeface="Times New Roman"/>
              </a:rPr>
              <a:t> </a:t>
            </a:r>
            <a:r>
              <a:rPr sz="2000" spc="-5" dirty="0">
                <a:solidFill>
                  <a:srgbClr val="333399"/>
                </a:solidFill>
                <a:latin typeface="Times New Roman"/>
                <a:cs typeface="Times New Roman"/>
              </a:rPr>
              <a:t>come </a:t>
            </a:r>
            <a:r>
              <a:rPr sz="2000" spc="-484" dirty="0">
                <a:solidFill>
                  <a:srgbClr val="333399"/>
                </a:solidFill>
                <a:latin typeface="Times New Roman"/>
                <a:cs typeface="Times New Roman"/>
              </a:rPr>
              <a:t> </a:t>
            </a:r>
            <a:r>
              <a:rPr sz="2000" spc="-5" dirty="0">
                <a:solidFill>
                  <a:srgbClr val="333399"/>
                </a:solidFill>
                <a:latin typeface="Times New Roman"/>
                <a:cs typeface="Times New Roman"/>
              </a:rPr>
              <a:t>numero,</a:t>
            </a:r>
            <a:r>
              <a:rPr sz="2000" dirty="0">
                <a:solidFill>
                  <a:srgbClr val="333399"/>
                </a:solidFill>
                <a:latin typeface="Times New Roman"/>
                <a:cs typeface="Times New Roman"/>
              </a:rPr>
              <a:t> e</a:t>
            </a:r>
            <a:r>
              <a:rPr sz="2000" spc="-5" dirty="0">
                <a:solidFill>
                  <a:srgbClr val="333399"/>
                </a:solidFill>
                <a:latin typeface="Times New Roman"/>
                <a:cs typeface="Times New Roman"/>
              </a:rPr>
              <a:t> per</a:t>
            </a:r>
            <a:r>
              <a:rPr sz="2000" dirty="0">
                <a:solidFill>
                  <a:srgbClr val="333399"/>
                </a:solidFill>
                <a:latin typeface="Times New Roman"/>
                <a:cs typeface="Times New Roman"/>
              </a:rPr>
              <a:t> un </a:t>
            </a:r>
            <a:r>
              <a:rPr sz="2000" spc="-5" dirty="0">
                <a:solidFill>
                  <a:srgbClr val="333399"/>
                </a:solidFill>
                <a:latin typeface="Times New Roman"/>
                <a:cs typeface="Times New Roman"/>
              </a:rPr>
              <a:t>tempo</a:t>
            </a:r>
            <a:r>
              <a:rPr sz="2000" dirty="0">
                <a:solidFill>
                  <a:srgbClr val="333399"/>
                </a:solidFill>
                <a:latin typeface="Times New Roman"/>
                <a:cs typeface="Times New Roman"/>
              </a:rPr>
              <a:t> </a:t>
            </a:r>
            <a:r>
              <a:rPr sz="2000" b="1" dirty="0">
                <a:solidFill>
                  <a:srgbClr val="333399"/>
                </a:solidFill>
                <a:latin typeface="Times New Roman"/>
                <a:cs typeface="Times New Roman"/>
              </a:rPr>
              <a:t>mai</a:t>
            </a:r>
            <a:r>
              <a:rPr sz="2000" b="1" spc="-5" dirty="0">
                <a:solidFill>
                  <a:srgbClr val="333399"/>
                </a:solidFill>
                <a:latin typeface="Times New Roman"/>
                <a:cs typeface="Times New Roman"/>
              </a:rPr>
              <a:t> </a:t>
            </a:r>
            <a:r>
              <a:rPr sz="2000" b="1" spc="-10" dirty="0">
                <a:solidFill>
                  <a:srgbClr val="333399"/>
                </a:solidFill>
                <a:latin typeface="Times New Roman"/>
                <a:cs typeface="Times New Roman"/>
              </a:rPr>
              <a:t>superiore</a:t>
            </a:r>
            <a:r>
              <a:rPr sz="2000" b="1" spc="-5" dirty="0">
                <a:solidFill>
                  <a:srgbClr val="333399"/>
                </a:solidFill>
                <a:latin typeface="Times New Roman"/>
                <a:cs typeface="Times New Roman"/>
              </a:rPr>
              <a:t> </a:t>
            </a:r>
            <a:r>
              <a:rPr sz="2000" b="1" dirty="0">
                <a:solidFill>
                  <a:srgbClr val="333399"/>
                </a:solidFill>
                <a:latin typeface="Times New Roman"/>
                <a:cs typeface="Times New Roman"/>
              </a:rPr>
              <a:t>ai</a:t>
            </a:r>
            <a:r>
              <a:rPr sz="2000" b="1" spc="-5" dirty="0">
                <a:solidFill>
                  <a:srgbClr val="333399"/>
                </a:solidFill>
                <a:latin typeface="Times New Roman"/>
                <a:cs typeface="Times New Roman"/>
              </a:rPr>
              <a:t> </a:t>
            </a:r>
            <a:r>
              <a:rPr sz="2000" b="1" dirty="0">
                <a:solidFill>
                  <a:srgbClr val="333399"/>
                </a:solidFill>
                <a:latin typeface="Times New Roman"/>
                <a:cs typeface="Times New Roman"/>
              </a:rPr>
              <a:t>10 </a:t>
            </a:r>
            <a:r>
              <a:rPr sz="2000" b="1" spc="-5" dirty="0">
                <a:solidFill>
                  <a:srgbClr val="333399"/>
                </a:solidFill>
                <a:latin typeface="Times New Roman"/>
                <a:cs typeface="Times New Roman"/>
              </a:rPr>
              <a:t>secondi </a:t>
            </a:r>
            <a:r>
              <a:rPr sz="2000" b="1" spc="-40" dirty="0">
                <a:solidFill>
                  <a:srgbClr val="333399"/>
                </a:solidFill>
                <a:latin typeface="Times New Roman"/>
                <a:cs typeface="Times New Roman"/>
              </a:rPr>
              <a:t>(MOLTO </a:t>
            </a:r>
            <a:r>
              <a:rPr sz="2000" b="1" spc="-35" dirty="0">
                <a:solidFill>
                  <a:srgbClr val="333399"/>
                </a:solidFill>
                <a:latin typeface="Times New Roman"/>
                <a:cs typeface="Times New Roman"/>
              </a:rPr>
              <a:t> </a:t>
            </a:r>
            <a:r>
              <a:rPr sz="2000" b="1" spc="-20" dirty="0">
                <a:solidFill>
                  <a:srgbClr val="333399"/>
                </a:solidFill>
                <a:latin typeface="Times New Roman"/>
                <a:cs typeface="Times New Roman"/>
              </a:rPr>
              <a:t>IMPORTANTE)</a:t>
            </a:r>
            <a:r>
              <a:rPr sz="2000" spc="-20" dirty="0">
                <a:solidFill>
                  <a:srgbClr val="333399"/>
                </a:solidFill>
                <a:latin typeface="Times New Roman"/>
                <a:cs typeface="Times New Roman"/>
              </a:rPr>
              <a:t>.</a:t>
            </a:r>
            <a:endParaRPr sz="2000">
              <a:latin typeface="Times New Roman"/>
              <a:cs typeface="Times New Roman"/>
            </a:endParaRPr>
          </a:p>
        </p:txBody>
      </p:sp>
      <p:sp>
        <p:nvSpPr>
          <p:cNvPr id="3" name="object 3"/>
          <p:cNvSpPr txBox="1">
            <a:spLocks noGrp="1"/>
          </p:cNvSpPr>
          <p:nvPr>
            <p:ph type="title"/>
          </p:nvPr>
        </p:nvSpPr>
        <p:spPr>
          <a:xfrm>
            <a:off x="2186929" y="497383"/>
            <a:ext cx="4378325"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0000"/>
                </a:solidFill>
                <a:latin typeface="Times New Roman"/>
                <a:cs typeface="Times New Roman"/>
              </a:rPr>
              <a:t>TECNICA</a:t>
            </a:r>
            <a:r>
              <a:rPr sz="2400" b="1" spc="-135" dirty="0">
                <a:solidFill>
                  <a:srgbClr val="FF0000"/>
                </a:solidFill>
                <a:latin typeface="Times New Roman"/>
                <a:cs typeface="Times New Roman"/>
              </a:rPr>
              <a:t> </a:t>
            </a:r>
            <a:r>
              <a:rPr sz="2400" b="1" dirty="0">
                <a:solidFill>
                  <a:srgbClr val="FF0000"/>
                </a:solidFill>
                <a:latin typeface="Times New Roman"/>
                <a:cs typeface="Times New Roman"/>
              </a:rPr>
              <a:t>DI C</a:t>
            </a:r>
            <a:r>
              <a:rPr sz="2400" b="1" spc="-5" dirty="0">
                <a:solidFill>
                  <a:srgbClr val="FF0000"/>
                </a:solidFill>
                <a:latin typeface="Times New Roman"/>
                <a:cs typeface="Times New Roman"/>
              </a:rPr>
              <a:t>OMP</a:t>
            </a:r>
            <a:r>
              <a:rPr sz="2400" b="1" dirty="0">
                <a:solidFill>
                  <a:srgbClr val="FF0000"/>
                </a:solidFill>
                <a:latin typeface="Times New Roman"/>
                <a:cs typeface="Times New Roman"/>
              </a:rPr>
              <a:t>RESSI</a:t>
            </a:r>
            <a:r>
              <a:rPr sz="2400" b="1" spc="-5" dirty="0">
                <a:solidFill>
                  <a:srgbClr val="FF0000"/>
                </a:solidFill>
                <a:latin typeface="Times New Roman"/>
                <a:cs typeface="Times New Roman"/>
              </a:rPr>
              <a:t>O</a:t>
            </a:r>
            <a:r>
              <a:rPr sz="2400" b="1" dirty="0">
                <a:solidFill>
                  <a:srgbClr val="FF0000"/>
                </a:solidFill>
                <a:latin typeface="Times New Roman"/>
                <a:cs typeface="Times New Roman"/>
              </a:rPr>
              <a:t>NE</a:t>
            </a:r>
            <a:endParaRPr sz="2400">
              <a:latin typeface="Times New Roman"/>
              <a:cs typeface="Times New Roman"/>
            </a:endParaRP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50294" y="420513"/>
            <a:ext cx="3582035" cy="695960"/>
          </a:xfrm>
          <a:prstGeom prst="rect">
            <a:avLst/>
          </a:prstGeom>
        </p:spPr>
        <p:txBody>
          <a:bodyPr vert="horz" wrap="square" lIns="0" tIns="12700" rIns="0" bIns="0" rtlCol="0">
            <a:spAutoFit/>
          </a:bodyPr>
          <a:lstStyle/>
          <a:p>
            <a:pPr marL="12700">
              <a:lnSpc>
                <a:spcPct val="100000"/>
              </a:lnSpc>
              <a:spcBef>
                <a:spcPts val="100"/>
              </a:spcBef>
              <a:tabLst>
                <a:tab pos="570865" algn="l"/>
                <a:tab pos="1052830" algn="l"/>
              </a:tabLst>
            </a:pPr>
            <a:r>
              <a:rPr sz="4400" dirty="0">
                <a:solidFill>
                  <a:srgbClr val="F27B0E"/>
                </a:solidFill>
              </a:rPr>
              <a:t>C	=	</a:t>
            </a:r>
            <a:r>
              <a:rPr sz="4400" spc="-5" dirty="0">
                <a:solidFill>
                  <a:srgbClr val="F27B0E"/>
                </a:solidFill>
              </a:rPr>
              <a:t>circulation</a:t>
            </a:r>
            <a:endParaRPr sz="4400"/>
          </a:p>
        </p:txBody>
      </p:sp>
      <p:sp>
        <p:nvSpPr>
          <p:cNvPr id="3" name="object 3"/>
          <p:cNvSpPr txBox="1"/>
          <p:nvPr/>
        </p:nvSpPr>
        <p:spPr>
          <a:xfrm>
            <a:off x="382587" y="1449709"/>
            <a:ext cx="8355330" cy="4388485"/>
          </a:xfrm>
          <a:prstGeom prst="rect">
            <a:avLst/>
          </a:prstGeom>
        </p:spPr>
        <p:txBody>
          <a:bodyPr vert="horz" wrap="square" lIns="0" tIns="74295" rIns="0" bIns="0" rtlCol="0">
            <a:spAutoFit/>
          </a:bodyPr>
          <a:lstStyle/>
          <a:p>
            <a:pPr marL="355600" marR="716915" indent="-342900">
              <a:lnSpc>
                <a:spcPts val="2890"/>
              </a:lnSpc>
              <a:spcBef>
                <a:spcPts val="585"/>
              </a:spcBef>
              <a:buChar char="•"/>
              <a:tabLst>
                <a:tab pos="354965" algn="l"/>
                <a:tab pos="355600" algn="l"/>
              </a:tabLst>
            </a:pPr>
            <a:r>
              <a:rPr sz="2800" dirty="0">
                <a:solidFill>
                  <a:srgbClr val="002F8C"/>
                </a:solidFill>
                <a:latin typeface="Arial MT"/>
                <a:cs typeface="Arial MT"/>
              </a:rPr>
              <a:t>Rimani a </a:t>
            </a:r>
            <a:r>
              <a:rPr sz="2800" spc="-5" dirty="0">
                <a:solidFill>
                  <a:srgbClr val="002F8C"/>
                </a:solidFill>
                <a:latin typeface="Arial MT"/>
                <a:cs typeface="Arial MT"/>
              </a:rPr>
              <a:t>lato </a:t>
            </a:r>
            <a:r>
              <a:rPr sz="2800" dirty="0">
                <a:solidFill>
                  <a:srgbClr val="002F8C"/>
                </a:solidFill>
                <a:latin typeface="Arial MT"/>
                <a:cs typeface="Arial MT"/>
              </a:rPr>
              <a:t>del capo del </a:t>
            </a:r>
            <a:r>
              <a:rPr sz="2800" spc="-5" dirty="0">
                <a:solidFill>
                  <a:srgbClr val="002F8C"/>
                </a:solidFill>
                <a:latin typeface="Arial MT"/>
                <a:cs typeface="Arial MT"/>
              </a:rPr>
              <a:t>paziente </a:t>
            </a:r>
            <a:r>
              <a:rPr sz="2800" dirty="0">
                <a:solidFill>
                  <a:srgbClr val="002F8C"/>
                </a:solidFill>
                <a:latin typeface="Arial MT"/>
                <a:cs typeface="Arial MT"/>
              </a:rPr>
              <a:t>e </a:t>
            </a:r>
            <a:r>
              <a:rPr sz="2800" spc="-5" dirty="0">
                <a:solidFill>
                  <a:srgbClr val="002F8C"/>
                </a:solidFill>
                <a:latin typeface="Arial MT"/>
                <a:cs typeface="Arial MT"/>
              </a:rPr>
              <a:t>mantieni </a:t>
            </a:r>
            <a:r>
              <a:rPr sz="2800" spc="-765" dirty="0">
                <a:solidFill>
                  <a:srgbClr val="002F8C"/>
                </a:solidFill>
                <a:latin typeface="Arial MT"/>
                <a:cs typeface="Arial MT"/>
              </a:rPr>
              <a:t> </a:t>
            </a:r>
            <a:r>
              <a:rPr sz="2800" spc="-5" dirty="0">
                <a:solidFill>
                  <a:srgbClr val="002F8C"/>
                </a:solidFill>
                <a:latin typeface="Arial MT"/>
                <a:cs typeface="Arial MT"/>
              </a:rPr>
              <a:t>estesa </a:t>
            </a:r>
            <a:r>
              <a:rPr sz="2800" dirty="0">
                <a:solidFill>
                  <a:srgbClr val="002F8C"/>
                </a:solidFill>
                <a:latin typeface="Arial MT"/>
                <a:cs typeface="Arial MT"/>
              </a:rPr>
              <a:t>la </a:t>
            </a:r>
            <a:r>
              <a:rPr sz="2800" spc="-5" dirty="0">
                <a:solidFill>
                  <a:srgbClr val="002F8C"/>
                </a:solidFill>
                <a:latin typeface="Arial MT"/>
                <a:cs typeface="Arial MT"/>
              </a:rPr>
              <a:t>testa </a:t>
            </a:r>
            <a:r>
              <a:rPr sz="2800" dirty="0">
                <a:solidFill>
                  <a:srgbClr val="002F8C"/>
                </a:solidFill>
                <a:latin typeface="Arial MT"/>
                <a:cs typeface="Arial MT"/>
              </a:rPr>
              <a:t>della </a:t>
            </a:r>
            <a:r>
              <a:rPr sz="2800" spc="-5" dirty="0">
                <a:solidFill>
                  <a:srgbClr val="002F8C"/>
                </a:solidFill>
                <a:latin typeface="Arial MT"/>
                <a:cs typeface="Arial MT"/>
              </a:rPr>
              <a:t>vittima </a:t>
            </a:r>
            <a:r>
              <a:rPr sz="2800" dirty="0">
                <a:solidFill>
                  <a:srgbClr val="002F8C"/>
                </a:solidFill>
                <a:latin typeface="Arial MT"/>
                <a:cs typeface="Arial MT"/>
              </a:rPr>
              <a:t>con la mano sulla </a:t>
            </a:r>
            <a:r>
              <a:rPr sz="2800" spc="5" dirty="0">
                <a:solidFill>
                  <a:srgbClr val="002F8C"/>
                </a:solidFill>
                <a:latin typeface="Arial MT"/>
                <a:cs typeface="Arial MT"/>
              </a:rPr>
              <a:t> </a:t>
            </a:r>
            <a:r>
              <a:rPr sz="2800" spc="-5" dirty="0">
                <a:solidFill>
                  <a:srgbClr val="002F8C"/>
                </a:solidFill>
                <a:latin typeface="Arial MT"/>
                <a:cs typeface="Arial MT"/>
              </a:rPr>
              <a:t>fronte;</a:t>
            </a:r>
            <a:endParaRPr sz="2800">
              <a:latin typeface="Arial MT"/>
              <a:cs typeface="Arial MT"/>
            </a:endParaRPr>
          </a:p>
          <a:p>
            <a:pPr marL="355600" marR="98425" indent="-342900">
              <a:lnSpc>
                <a:spcPts val="2890"/>
              </a:lnSpc>
              <a:spcBef>
                <a:spcPts val="700"/>
              </a:spcBef>
              <a:buChar char="•"/>
              <a:tabLst>
                <a:tab pos="354965" algn="l"/>
                <a:tab pos="355600" algn="l"/>
              </a:tabLst>
            </a:pPr>
            <a:r>
              <a:rPr sz="2800" spc="-25" dirty="0">
                <a:solidFill>
                  <a:srgbClr val="002F8C"/>
                </a:solidFill>
                <a:latin typeface="Arial MT"/>
                <a:cs typeface="Arial MT"/>
              </a:rPr>
              <a:t>Trova</a:t>
            </a:r>
            <a:r>
              <a:rPr sz="2800" spc="-10" dirty="0">
                <a:solidFill>
                  <a:srgbClr val="002F8C"/>
                </a:solidFill>
                <a:latin typeface="Arial MT"/>
                <a:cs typeface="Arial MT"/>
              </a:rPr>
              <a:t> </a:t>
            </a:r>
            <a:r>
              <a:rPr sz="2800" dirty="0">
                <a:solidFill>
                  <a:srgbClr val="002F8C"/>
                </a:solidFill>
                <a:latin typeface="Arial MT"/>
                <a:cs typeface="Arial MT"/>
              </a:rPr>
              <a:t>il</a:t>
            </a:r>
            <a:r>
              <a:rPr sz="2800" spc="-5" dirty="0">
                <a:solidFill>
                  <a:srgbClr val="002F8C"/>
                </a:solidFill>
                <a:latin typeface="Arial MT"/>
                <a:cs typeface="Arial MT"/>
              </a:rPr>
              <a:t> </a:t>
            </a:r>
            <a:r>
              <a:rPr sz="2800" dirty="0">
                <a:solidFill>
                  <a:srgbClr val="002F8C"/>
                </a:solidFill>
                <a:latin typeface="Arial MT"/>
                <a:cs typeface="Arial MT"/>
              </a:rPr>
              <a:t>pomo</a:t>
            </a:r>
            <a:r>
              <a:rPr sz="2800" spc="-5" dirty="0">
                <a:solidFill>
                  <a:srgbClr val="002F8C"/>
                </a:solidFill>
                <a:latin typeface="Arial MT"/>
                <a:cs typeface="Arial MT"/>
              </a:rPr>
              <a:t> </a:t>
            </a:r>
            <a:r>
              <a:rPr sz="2800" dirty="0">
                <a:solidFill>
                  <a:srgbClr val="002F8C"/>
                </a:solidFill>
                <a:latin typeface="Arial MT"/>
                <a:cs typeface="Arial MT"/>
              </a:rPr>
              <a:t>d’Adamo</a:t>
            </a:r>
            <a:r>
              <a:rPr sz="2800" spc="-10" dirty="0">
                <a:solidFill>
                  <a:srgbClr val="002F8C"/>
                </a:solidFill>
                <a:latin typeface="Arial MT"/>
                <a:cs typeface="Arial MT"/>
              </a:rPr>
              <a:t> </a:t>
            </a:r>
            <a:r>
              <a:rPr sz="2800" dirty="0">
                <a:solidFill>
                  <a:srgbClr val="002F8C"/>
                </a:solidFill>
                <a:latin typeface="Arial MT"/>
                <a:cs typeface="Arial MT"/>
              </a:rPr>
              <a:t>con</a:t>
            </a:r>
            <a:r>
              <a:rPr sz="2800" spc="-5" dirty="0">
                <a:solidFill>
                  <a:srgbClr val="002F8C"/>
                </a:solidFill>
                <a:latin typeface="Arial MT"/>
                <a:cs typeface="Arial MT"/>
              </a:rPr>
              <a:t> </a:t>
            </a:r>
            <a:r>
              <a:rPr sz="2800" dirty="0">
                <a:solidFill>
                  <a:srgbClr val="002F8C"/>
                </a:solidFill>
                <a:latin typeface="Arial MT"/>
                <a:cs typeface="Arial MT"/>
              </a:rPr>
              <a:t>il</a:t>
            </a:r>
            <a:r>
              <a:rPr sz="2800" spc="-5" dirty="0">
                <a:solidFill>
                  <a:srgbClr val="002F8C"/>
                </a:solidFill>
                <a:latin typeface="Arial MT"/>
                <a:cs typeface="Arial MT"/>
              </a:rPr>
              <a:t> dito</a:t>
            </a:r>
            <a:r>
              <a:rPr sz="2800" spc="-10" dirty="0">
                <a:solidFill>
                  <a:srgbClr val="002F8C"/>
                </a:solidFill>
                <a:latin typeface="Arial MT"/>
                <a:cs typeface="Arial MT"/>
              </a:rPr>
              <a:t> </a:t>
            </a:r>
            <a:r>
              <a:rPr sz="2800" dirty="0">
                <a:solidFill>
                  <a:srgbClr val="002F8C"/>
                </a:solidFill>
                <a:latin typeface="Arial MT"/>
                <a:cs typeface="Arial MT"/>
              </a:rPr>
              <a:t>indice</a:t>
            </a:r>
            <a:r>
              <a:rPr sz="2800" spc="-5" dirty="0">
                <a:solidFill>
                  <a:srgbClr val="002F8C"/>
                </a:solidFill>
                <a:latin typeface="Arial MT"/>
                <a:cs typeface="Arial MT"/>
              </a:rPr>
              <a:t> </a:t>
            </a:r>
            <a:r>
              <a:rPr sz="2800" dirty="0">
                <a:solidFill>
                  <a:srgbClr val="002F8C"/>
                </a:solidFill>
                <a:latin typeface="Arial MT"/>
                <a:cs typeface="Arial MT"/>
              </a:rPr>
              <a:t>e</a:t>
            </a:r>
            <a:r>
              <a:rPr sz="2800" spc="-5" dirty="0">
                <a:solidFill>
                  <a:srgbClr val="002F8C"/>
                </a:solidFill>
                <a:latin typeface="Arial MT"/>
                <a:cs typeface="Arial MT"/>
              </a:rPr>
              <a:t> </a:t>
            </a:r>
            <a:r>
              <a:rPr sz="2800" dirty="0">
                <a:solidFill>
                  <a:srgbClr val="002F8C"/>
                </a:solidFill>
                <a:latin typeface="Arial MT"/>
                <a:cs typeface="Arial MT"/>
              </a:rPr>
              <a:t>il</a:t>
            </a:r>
            <a:r>
              <a:rPr sz="2800" spc="-5" dirty="0">
                <a:solidFill>
                  <a:srgbClr val="002F8C"/>
                </a:solidFill>
                <a:latin typeface="Arial MT"/>
                <a:cs typeface="Arial MT"/>
              </a:rPr>
              <a:t> </a:t>
            </a:r>
            <a:r>
              <a:rPr sz="2800" dirty="0">
                <a:solidFill>
                  <a:srgbClr val="002F8C"/>
                </a:solidFill>
                <a:latin typeface="Arial MT"/>
                <a:cs typeface="Arial MT"/>
              </a:rPr>
              <a:t>medio </a:t>
            </a:r>
            <a:r>
              <a:rPr sz="2800" spc="-765" dirty="0">
                <a:solidFill>
                  <a:srgbClr val="002F8C"/>
                </a:solidFill>
                <a:latin typeface="Arial MT"/>
                <a:cs typeface="Arial MT"/>
              </a:rPr>
              <a:t> </a:t>
            </a:r>
            <a:r>
              <a:rPr sz="2800" spc="-5" dirty="0">
                <a:solidFill>
                  <a:srgbClr val="002F8C"/>
                </a:solidFill>
                <a:latin typeface="Arial MT"/>
                <a:cs typeface="Arial MT"/>
              </a:rPr>
              <a:t>dell’altra </a:t>
            </a:r>
            <a:r>
              <a:rPr sz="2800" dirty="0">
                <a:solidFill>
                  <a:srgbClr val="002F8C"/>
                </a:solidFill>
                <a:latin typeface="Arial MT"/>
                <a:cs typeface="Arial MT"/>
              </a:rPr>
              <a:t>mano;</a:t>
            </a:r>
            <a:endParaRPr sz="2800">
              <a:latin typeface="Arial MT"/>
              <a:cs typeface="Arial MT"/>
            </a:endParaRPr>
          </a:p>
          <a:p>
            <a:pPr marL="355600" marR="282575" indent="-342900">
              <a:lnSpc>
                <a:spcPts val="2890"/>
              </a:lnSpc>
              <a:spcBef>
                <a:spcPts val="695"/>
              </a:spcBef>
              <a:buChar char="•"/>
              <a:tabLst>
                <a:tab pos="354965" algn="l"/>
                <a:tab pos="355600" algn="l"/>
              </a:tabLst>
            </a:pPr>
            <a:r>
              <a:rPr sz="2800" spc="-5" dirty="0">
                <a:solidFill>
                  <a:srgbClr val="002F8C"/>
                </a:solidFill>
                <a:latin typeface="Arial MT"/>
                <a:cs typeface="Arial MT"/>
              </a:rPr>
              <a:t>Fai</a:t>
            </a:r>
            <a:r>
              <a:rPr sz="2800" dirty="0">
                <a:solidFill>
                  <a:srgbClr val="002F8C"/>
                </a:solidFill>
                <a:latin typeface="Arial MT"/>
                <a:cs typeface="Arial MT"/>
              </a:rPr>
              <a:t> scivolare i</a:t>
            </a:r>
            <a:r>
              <a:rPr sz="2800" spc="5" dirty="0">
                <a:solidFill>
                  <a:srgbClr val="002F8C"/>
                </a:solidFill>
                <a:latin typeface="Arial MT"/>
                <a:cs typeface="Arial MT"/>
              </a:rPr>
              <a:t> </a:t>
            </a:r>
            <a:r>
              <a:rPr sz="2800" spc="-5" dirty="0">
                <a:solidFill>
                  <a:srgbClr val="002F8C"/>
                </a:solidFill>
                <a:latin typeface="Arial MT"/>
                <a:cs typeface="Arial MT"/>
              </a:rPr>
              <a:t>polpastrelli</a:t>
            </a:r>
            <a:r>
              <a:rPr sz="2800" dirty="0">
                <a:solidFill>
                  <a:srgbClr val="002F8C"/>
                </a:solidFill>
                <a:latin typeface="Arial MT"/>
                <a:cs typeface="Arial MT"/>
              </a:rPr>
              <a:t> </a:t>
            </a:r>
            <a:r>
              <a:rPr sz="2800" spc="-5" dirty="0">
                <a:solidFill>
                  <a:srgbClr val="002F8C"/>
                </a:solidFill>
                <a:latin typeface="Arial MT"/>
                <a:cs typeface="Arial MT"/>
              </a:rPr>
              <a:t>lateralmente</a:t>
            </a:r>
            <a:r>
              <a:rPr sz="2800" dirty="0">
                <a:solidFill>
                  <a:srgbClr val="002F8C"/>
                </a:solidFill>
                <a:latin typeface="Arial MT"/>
                <a:cs typeface="Arial MT"/>
              </a:rPr>
              <a:t> sul</a:t>
            </a:r>
            <a:r>
              <a:rPr sz="2800" spc="5" dirty="0">
                <a:solidFill>
                  <a:srgbClr val="002F8C"/>
                </a:solidFill>
                <a:latin typeface="Arial MT"/>
                <a:cs typeface="Arial MT"/>
              </a:rPr>
              <a:t> </a:t>
            </a:r>
            <a:r>
              <a:rPr sz="2800" dirty="0">
                <a:solidFill>
                  <a:srgbClr val="002F8C"/>
                </a:solidFill>
                <a:latin typeface="Arial MT"/>
                <a:cs typeface="Arial MT"/>
              </a:rPr>
              <a:t>collo, </a:t>
            </a:r>
            <a:r>
              <a:rPr sz="2800" spc="5" dirty="0">
                <a:solidFill>
                  <a:srgbClr val="002F8C"/>
                </a:solidFill>
                <a:latin typeface="Arial MT"/>
                <a:cs typeface="Arial MT"/>
              </a:rPr>
              <a:t> </a:t>
            </a:r>
            <a:r>
              <a:rPr sz="2800" dirty="0">
                <a:solidFill>
                  <a:srgbClr val="002F8C"/>
                </a:solidFill>
                <a:latin typeface="Arial MT"/>
                <a:cs typeface="Arial MT"/>
              </a:rPr>
              <a:t>verso di </a:t>
            </a:r>
            <a:r>
              <a:rPr sz="2800" spc="-5" dirty="0">
                <a:solidFill>
                  <a:srgbClr val="002F8C"/>
                </a:solidFill>
                <a:latin typeface="Arial MT"/>
                <a:cs typeface="Arial MT"/>
              </a:rPr>
              <a:t>te, </a:t>
            </a:r>
            <a:r>
              <a:rPr sz="2800" dirty="0">
                <a:solidFill>
                  <a:srgbClr val="002F8C"/>
                </a:solidFill>
                <a:latin typeface="Arial MT"/>
                <a:cs typeface="Arial MT"/>
              </a:rPr>
              <a:t>di circa 2 cm, </a:t>
            </a:r>
            <a:r>
              <a:rPr sz="2800" spc="-5" dirty="0">
                <a:solidFill>
                  <a:srgbClr val="002F8C"/>
                </a:solidFill>
                <a:latin typeface="Arial MT"/>
                <a:cs typeface="Arial MT"/>
              </a:rPr>
              <a:t>fino </a:t>
            </a:r>
            <a:r>
              <a:rPr sz="2800" dirty="0">
                <a:solidFill>
                  <a:srgbClr val="002F8C"/>
                </a:solidFill>
                <a:latin typeface="Arial MT"/>
                <a:cs typeface="Arial MT"/>
              </a:rPr>
              <a:t>a raggiungere la </a:t>
            </a:r>
            <a:r>
              <a:rPr sz="2800" spc="5" dirty="0">
                <a:solidFill>
                  <a:srgbClr val="002F8C"/>
                </a:solidFill>
                <a:latin typeface="Arial MT"/>
                <a:cs typeface="Arial MT"/>
              </a:rPr>
              <a:t> </a:t>
            </a:r>
            <a:r>
              <a:rPr sz="2800" spc="-5" dirty="0">
                <a:solidFill>
                  <a:srgbClr val="002F8C"/>
                </a:solidFill>
                <a:latin typeface="Arial MT"/>
                <a:cs typeface="Arial MT"/>
              </a:rPr>
              <a:t>fossetta tra </a:t>
            </a:r>
            <a:r>
              <a:rPr sz="2800" dirty="0">
                <a:solidFill>
                  <a:srgbClr val="002F8C"/>
                </a:solidFill>
                <a:latin typeface="Arial MT"/>
                <a:cs typeface="Arial MT"/>
              </a:rPr>
              <a:t>il</a:t>
            </a:r>
            <a:r>
              <a:rPr sz="2800" spc="-5" dirty="0">
                <a:solidFill>
                  <a:srgbClr val="002F8C"/>
                </a:solidFill>
                <a:latin typeface="Arial MT"/>
                <a:cs typeface="Arial MT"/>
              </a:rPr>
              <a:t> </a:t>
            </a:r>
            <a:r>
              <a:rPr sz="2800" dirty="0">
                <a:solidFill>
                  <a:srgbClr val="002F8C"/>
                </a:solidFill>
                <a:latin typeface="Arial MT"/>
                <a:cs typeface="Arial MT"/>
              </a:rPr>
              <a:t>pomo di</a:t>
            </a:r>
            <a:r>
              <a:rPr sz="2800" spc="-160" dirty="0">
                <a:solidFill>
                  <a:srgbClr val="002F8C"/>
                </a:solidFill>
                <a:latin typeface="Arial MT"/>
                <a:cs typeface="Arial MT"/>
              </a:rPr>
              <a:t> </a:t>
            </a:r>
            <a:r>
              <a:rPr sz="2800" dirty="0">
                <a:solidFill>
                  <a:srgbClr val="002F8C"/>
                </a:solidFill>
                <a:latin typeface="Arial MT"/>
                <a:cs typeface="Arial MT"/>
              </a:rPr>
              <a:t>Adamo ed</a:t>
            </a:r>
            <a:r>
              <a:rPr sz="2800" spc="-5" dirty="0">
                <a:solidFill>
                  <a:srgbClr val="002F8C"/>
                </a:solidFill>
                <a:latin typeface="Arial MT"/>
                <a:cs typeface="Arial MT"/>
              </a:rPr>
              <a:t> </a:t>
            </a:r>
            <a:r>
              <a:rPr sz="2800" dirty="0">
                <a:solidFill>
                  <a:srgbClr val="002F8C"/>
                </a:solidFill>
                <a:latin typeface="Arial MT"/>
                <a:cs typeface="Arial MT"/>
              </a:rPr>
              <a:t>i</a:t>
            </a:r>
            <a:r>
              <a:rPr sz="2800" spc="-5" dirty="0">
                <a:solidFill>
                  <a:srgbClr val="002F8C"/>
                </a:solidFill>
                <a:latin typeface="Arial MT"/>
                <a:cs typeface="Arial MT"/>
              </a:rPr>
              <a:t> </a:t>
            </a:r>
            <a:r>
              <a:rPr sz="2800" dirty="0">
                <a:solidFill>
                  <a:srgbClr val="002F8C"/>
                </a:solidFill>
                <a:latin typeface="Arial MT"/>
                <a:cs typeface="Arial MT"/>
              </a:rPr>
              <a:t>muscoli </a:t>
            </a:r>
            <a:r>
              <a:rPr sz="2800" spc="-5" dirty="0">
                <a:solidFill>
                  <a:srgbClr val="002F8C"/>
                </a:solidFill>
                <a:latin typeface="Arial MT"/>
                <a:cs typeface="Arial MT"/>
              </a:rPr>
              <a:t>laterali </a:t>
            </a:r>
            <a:r>
              <a:rPr sz="2800" spc="-765" dirty="0">
                <a:solidFill>
                  <a:srgbClr val="002F8C"/>
                </a:solidFill>
                <a:latin typeface="Arial MT"/>
                <a:cs typeface="Arial MT"/>
              </a:rPr>
              <a:t> </a:t>
            </a:r>
            <a:r>
              <a:rPr sz="2800" dirty="0">
                <a:solidFill>
                  <a:srgbClr val="002F8C"/>
                </a:solidFill>
                <a:latin typeface="Arial MT"/>
                <a:cs typeface="Arial MT"/>
              </a:rPr>
              <a:t>del</a:t>
            </a:r>
            <a:r>
              <a:rPr sz="2800" spc="-5" dirty="0">
                <a:solidFill>
                  <a:srgbClr val="002F8C"/>
                </a:solidFill>
                <a:latin typeface="Arial MT"/>
                <a:cs typeface="Arial MT"/>
              </a:rPr>
              <a:t> </a:t>
            </a:r>
            <a:r>
              <a:rPr sz="2800" dirty="0">
                <a:solidFill>
                  <a:srgbClr val="002F8C"/>
                </a:solidFill>
                <a:latin typeface="Arial MT"/>
                <a:cs typeface="Arial MT"/>
              </a:rPr>
              <a:t>collo;</a:t>
            </a:r>
            <a:endParaRPr sz="2800">
              <a:latin typeface="Arial MT"/>
              <a:cs typeface="Arial MT"/>
            </a:endParaRPr>
          </a:p>
          <a:p>
            <a:pPr marL="355600" marR="5080" indent="-342900">
              <a:lnSpc>
                <a:spcPts val="2890"/>
              </a:lnSpc>
              <a:spcBef>
                <a:spcPts val="700"/>
              </a:spcBef>
              <a:buChar char="•"/>
              <a:tabLst>
                <a:tab pos="354965" algn="l"/>
                <a:tab pos="355600" algn="l"/>
              </a:tabLst>
            </a:pPr>
            <a:r>
              <a:rPr sz="2800" spc="-5" dirty="0">
                <a:solidFill>
                  <a:srgbClr val="002F8C"/>
                </a:solidFill>
                <a:latin typeface="Arial MT"/>
                <a:cs typeface="Arial MT"/>
              </a:rPr>
              <a:t>Senti</a:t>
            </a:r>
            <a:r>
              <a:rPr sz="2800" spc="-10" dirty="0">
                <a:solidFill>
                  <a:srgbClr val="002F8C"/>
                </a:solidFill>
                <a:latin typeface="Arial MT"/>
                <a:cs typeface="Arial MT"/>
              </a:rPr>
              <a:t> </a:t>
            </a:r>
            <a:r>
              <a:rPr sz="2800" dirty="0">
                <a:solidFill>
                  <a:srgbClr val="002F8C"/>
                </a:solidFill>
                <a:latin typeface="Arial MT"/>
                <a:cs typeface="Arial MT"/>
              </a:rPr>
              <a:t>per</a:t>
            </a:r>
            <a:r>
              <a:rPr sz="2800" spc="-15" dirty="0">
                <a:solidFill>
                  <a:srgbClr val="002F8C"/>
                </a:solidFill>
                <a:latin typeface="Arial MT"/>
                <a:cs typeface="Arial MT"/>
              </a:rPr>
              <a:t> </a:t>
            </a:r>
            <a:r>
              <a:rPr sz="2800" dirty="0">
                <a:solidFill>
                  <a:srgbClr val="002F8C"/>
                </a:solidFill>
                <a:latin typeface="Arial MT"/>
                <a:cs typeface="Arial MT"/>
              </a:rPr>
              <a:t>almeno</a:t>
            </a:r>
            <a:r>
              <a:rPr sz="2800" spc="-10" dirty="0">
                <a:solidFill>
                  <a:srgbClr val="002F8C"/>
                </a:solidFill>
                <a:latin typeface="Arial MT"/>
                <a:cs typeface="Arial MT"/>
              </a:rPr>
              <a:t> </a:t>
            </a:r>
            <a:r>
              <a:rPr sz="2800" dirty="0">
                <a:solidFill>
                  <a:srgbClr val="002F8C"/>
                </a:solidFill>
                <a:latin typeface="Arial MT"/>
                <a:cs typeface="Arial MT"/>
              </a:rPr>
              <a:t>10</a:t>
            </a:r>
            <a:r>
              <a:rPr sz="2800" spc="-10" dirty="0">
                <a:solidFill>
                  <a:srgbClr val="002F8C"/>
                </a:solidFill>
                <a:latin typeface="Arial MT"/>
                <a:cs typeface="Arial MT"/>
              </a:rPr>
              <a:t> </a:t>
            </a:r>
            <a:r>
              <a:rPr sz="2800" dirty="0">
                <a:solidFill>
                  <a:srgbClr val="002F8C"/>
                </a:solidFill>
                <a:latin typeface="Arial MT"/>
                <a:cs typeface="Arial MT"/>
              </a:rPr>
              <a:t>secondi</a:t>
            </a:r>
            <a:r>
              <a:rPr sz="2800" spc="-10" dirty="0">
                <a:solidFill>
                  <a:srgbClr val="002F8C"/>
                </a:solidFill>
                <a:latin typeface="Arial MT"/>
                <a:cs typeface="Arial MT"/>
              </a:rPr>
              <a:t> </a:t>
            </a:r>
            <a:r>
              <a:rPr sz="2800" dirty="0">
                <a:solidFill>
                  <a:srgbClr val="002F8C"/>
                </a:solidFill>
                <a:latin typeface="Arial MT"/>
                <a:cs typeface="Arial MT"/>
              </a:rPr>
              <a:t>se</a:t>
            </a:r>
            <a:r>
              <a:rPr sz="2800" spc="-10" dirty="0">
                <a:solidFill>
                  <a:srgbClr val="002F8C"/>
                </a:solidFill>
                <a:latin typeface="Arial MT"/>
                <a:cs typeface="Arial MT"/>
              </a:rPr>
              <a:t> </a:t>
            </a:r>
            <a:r>
              <a:rPr sz="2800" dirty="0">
                <a:solidFill>
                  <a:srgbClr val="002F8C"/>
                </a:solidFill>
                <a:latin typeface="Arial MT"/>
                <a:cs typeface="Arial MT"/>
              </a:rPr>
              <a:t>ci</a:t>
            </a:r>
            <a:r>
              <a:rPr sz="2800" spc="-10" dirty="0">
                <a:solidFill>
                  <a:srgbClr val="002F8C"/>
                </a:solidFill>
                <a:latin typeface="Arial MT"/>
                <a:cs typeface="Arial MT"/>
              </a:rPr>
              <a:t> </a:t>
            </a:r>
            <a:r>
              <a:rPr sz="2800" dirty="0">
                <a:solidFill>
                  <a:srgbClr val="002F8C"/>
                </a:solidFill>
                <a:latin typeface="Arial MT"/>
                <a:cs typeface="Arial MT"/>
              </a:rPr>
              <a:t>sono</a:t>
            </a:r>
            <a:r>
              <a:rPr sz="2800" spc="-10" dirty="0">
                <a:solidFill>
                  <a:srgbClr val="002F8C"/>
                </a:solidFill>
                <a:latin typeface="Arial MT"/>
                <a:cs typeface="Arial MT"/>
              </a:rPr>
              <a:t> </a:t>
            </a:r>
            <a:r>
              <a:rPr sz="2800" dirty="0">
                <a:solidFill>
                  <a:srgbClr val="002F8C"/>
                </a:solidFill>
                <a:latin typeface="Arial MT"/>
                <a:cs typeface="Arial MT"/>
              </a:rPr>
              <a:t>pulsazioni, </a:t>
            </a:r>
            <a:r>
              <a:rPr sz="2800" spc="-765" dirty="0">
                <a:solidFill>
                  <a:srgbClr val="002F8C"/>
                </a:solidFill>
                <a:latin typeface="Arial MT"/>
                <a:cs typeface="Arial MT"/>
              </a:rPr>
              <a:t> </a:t>
            </a:r>
            <a:r>
              <a:rPr sz="2800" dirty="0">
                <a:solidFill>
                  <a:srgbClr val="002F8C"/>
                </a:solidFill>
                <a:latin typeface="Arial MT"/>
                <a:cs typeface="Arial MT"/>
              </a:rPr>
              <a:t>senza</a:t>
            </a:r>
            <a:r>
              <a:rPr sz="2800" spc="-5" dirty="0">
                <a:solidFill>
                  <a:srgbClr val="002F8C"/>
                </a:solidFill>
                <a:latin typeface="Arial MT"/>
                <a:cs typeface="Arial MT"/>
              </a:rPr>
              <a:t> esercitare</a:t>
            </a:r>
            <a:r>
              <a:rPr sz="2800" dirty="0">
                <a:solidFill>
                  <a:srgbClr val="002F8C"/>
                </a:solidFill>
                <a:latin typeface="Arial MT"/>
                <a:cs typeface="Arial MT"/>
              </a:rPr>
              <a:t> una pressione </a:t>
            </a:r>
            <a:r>
              <a:rPr sz="2800" spc="-5" dirty="0">
                <a:solidFill>
                  <a:srgbClr val="002F8C"/>
                </a:solidFill>
                <a:latin typeface="Arial MT"/>
                <a:cs typeface="Arial MT"/>
              </a:rPr>
              <a:t>troppo</a:t>
            </a:r>
            <a:r>
              <a:rPr sz="2800" dirty="0">
                <a:solidFill>
                  <a:srgbClr val="002F8C"/>
                </a:solidFill>
                <a:latin typeface="Arial MT"/>
                <a:cs typeface="Arial MT"/>
              </a:rPr>
              <a:t> </a:t>
            </a:r>
            <a:r>
              <a:rPr sz="2800" spc="-5" dirty="0">
                <a:solidFill>
                  <a:srgbClr val="002F8C"/>
                </a:solidFill>
                <a:latin typeface="Arial MT"/>
                <a:cs typeface="Arial MT"/>
              </a:rPr>
              <a:t>forte.</a:t>
            </a:r>
            <a:endParaRPr sz="2800">
              <a:latin typeface="Arial MT"/>
              <a:cs typeface="Arial MT"/>
            </a:endParaRP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2408" y="488474"/>
            <a:ext cx="8408035" cy="746760"/>
          </a:xfrm>
          <a:prstGeom prst="rect">
            <a:avLst/>
          </a:prstGeom>
        </p:spPr>
        <p:txBody>
          <a:bodyPr vert="horz" wrap="square" lIns="0" tIns="33020" rIns="0" bIns="0" rtlCol="0">
            <a:spAutoFit/>
          </a:bodyPr>
          <a:lstStyle/>
          <a:p>
            <a:pPr marL="452120" marR="5080" indent="-440055">
              <a:lnSpc>
                <a:spcPts val="2800"/>
              </a:lnSpc>
              <a:spcBef>
                <a:spcPts val="260"/>
              </a:spcBef>
              <a:tabLst>
                <a:tab pos="960119" algn="l"/>
              </a:tabLst>
            </a:pPr>
            <a:r>
              <a:rPr sz="2400" b="1" spc="-5" dirty="0">
                <a:solidFill>
                  <a:srgbClr val="002F8C"/>
                </a:solidFill>
                <a:latin typeface="Arial"/>
                <a:cs typeface="Arial"/>
              </a:rPr>
              <a:t>Dopo	ogni minuto </a:t>
            </a:r>
            <a:r>
              <a:rPr sz="2400" b="1" dirty="0">
                <a:solidFill>
                  <a:srgbClr val="002F8C"/>
                </a:solidFill>
                <a:latin typeface="Arial"/>
                <a:cs typeface="Arial"/>
              </a:rPr>
              <a:t>(5</a:t>
            </a:r>
            <a:r>
              <a:rPr sz="2400" b="1" spc="5" dirty="0">
                <a:solidFill>
                  <a:srgbClr val="002F8C"/>
                </a:solidFill>
                <a:latin typeface="Arial"/>
                <a:cs typeface="Arial"/>
              </a:rPr>
              <a:t> </a:t>
            </a:r>
            <a:r>
              <a:rPr sz="2400" b="1" spc="-5" dirty="0">
                <a:solidFill>
                  <a:srgbClr val="002F8C"/>
                </a:solidFill>
                <a:latin typeface="Arial"/>
                <a:cs typeface="Arial"/>
              </a:rPr>
              <a:t>cicli di </a:t>
            </a:r>
            <a:r>
              <a:rPr sz="2400" b="1" dirty="0">
                <a:solidFill>
                  <a:srgbClr val="002F8C"/>
                </a:solidFill>
                <a:latin typeface="Arial"/>
                <a:cs typeface="Arial"/>
              </a:rPr>
              <a:t>RCP)</a:t>
            </a:r>
            <a:r>
              <a:rPr sz="2400" b="1" spc="5" dirty="0">
                <a:solidFill>
                  <a:srgbClr val="002F8C"/>
                </a:solidFill>
                <a:latin typeface="Arial"/>
                <a:cs typeface="Arial"/>
              </a:rPr>
              <a:t> </a:t>
            </a:r>
            <a:r>
              <a:rPr sz="2400" b="1" spc="-5" dirty="0">
                <a:solidFill>
                  <a:srgbClr val="002F8C"/>
                </a:solidFill>
                <a:latin typeface="Arial"/>
                <a:cs typeface="Arial"/>
              </a:rPr>
              <a:t>effettua</a:t>
            </a:r>
            <a:r>
              <a:rPr sz="2400" b="1" dirty="0">
                <a:solidFill>
                  <a:srgbClr val="002F8C"/>
                </a:solidFill>
                <a:latin typeface="Arial"/>
                <a:cs typeface="Arial"/>
              </a:rPr>
              <a:t> </a:t>
            </a:r>
            <a:r>
              <a:rPr sz="2400" b="1" spc="-5" dirty="0">
                <a:solidFill>
                  <a:srgbClr val="002F8C"/>
                </a:solidFill>
                <a:latin typeface="Arial"/>
                <a:cs typeface="Arial"/>
              </a:rPr>
              <a:t>la</a:t>
            </a:r>
            <a:r>
              <a:rPr sz="2400" b="1" dirty="0">
                <a:solidFill>
                  <a:srgbClr val="002F8C"/>
                </a:solidFill>
                <a:latin typeface="Arial"/>
                <a:cs typeface="Arial"/>
              </a:rPr>
              <a:t> </a:t>
            </a:r>
            <a:r>
              <a:rPr sz="2400" b="1" spc="-5" dirty="0">
                <a:solidFill>
                  <a:srgbClr val="002F8C"/>
                </a:solidFill>
                <a:latin typeface="Arial"/>
                <a:cs typeface="Arial"/>
              </a:rPr>
              <a:t>rivalutazione </a:t>
            </a:r>
            <a:r>
              <a:rPr sz="2400" b="1" spc="-650" dirty="0">
                <a:solidFill>
                  <a:srgbClr val="002F8C"/>
                </a:solidFill>
                <a:latin typeface="Arial"/>
                <a:cs typeface="Arial"/>
              </a:rPr>
              <a:t> </a:t>
            </a:r>
            <a:r>
              <a:rPr sz="2400" b="1" spc="-5" dirty="0">
                <a:solidFill>
                  <a:srgbClr val="002F8C"/>
                </a:solidFill>
                <a:latin typeface="Arial"/>
                <a:cs typeface="Arial"/>
              </a:rPr>
              <a:t>della</a:t>
            </a:r>
            <a:r>
              <a:rPr sz="2400" b="1" dirty="0">
                <a:solidFill>
                  <a:srgbClr val="002F8C"/>
                </a:solidFill>
                <a:latin typeface="Arial"/>
                <a:cs typeface="Arial"/>
              </a:rPr>
              <a:t> </a:t>
            </a:r>
            <a:r>
              <a:rPr sz="2400" b="1" spc="-5" dirty="0">
                <a:solidFill>
                  <a:srgbClr val="002F8C"/>
                </a:solidFill>
                <a:latin typeface="Arial"/>
                <a:cs typeface="Arial"/>
              </a:rPr>
              <a:t>vittima</a:t>
            </a:r>
            <a:r>
              <a:rPr sz="2400" b="1" spc="5" dirty="0">
                <a:solidFill>
                  <a:srgbClr val="002F8C"/>
                </a:solidFill>
                <a:latin typeface="Arial"/>
                <a:cs typeface="Arial"/>
              </a:rPr>
              <a:t> </a:t>
            </a:r>
            <a:r>
              <a:rPr sz="2400" b="1" spc="-5" dirty="0">
                <a:solidFill>
                  <a:srgbClr val="002F8C"/>
                </a:solidFill>
                <a:latin typeface="Arial"/>
                <a:cs typeface="Arial"/>
              </a:rPr>
              <a:t>ripercorrendo la</a:t>
            </a:r>
            <a:r>
              <a:rPr sz="2400" b="1" spc="5" dirty="0">
                <a:solidFill>
                  <a:srgbClr val="002F8C"/>
                </a:solidFill>
                <a:latin typeface="Arial"/>
                <a:cs typeface="Arial"/>
              </a:rPr>
              <a:t> </a:t>
            </a:r>
            <a:r>
              <a:rPr sz="2400" b="1" spc="-5" dirty="0">
                <a:solidFill>
                  <a:srgbClr val="002F8C"/>
                </a:solidFill>
                <a:latin typeface="Arial"/>
                <a:cs typeface="Arial"/>
              </a:rPr>
              <a:t>sequenza</a:t>
            </a:r>
            <a:r>
              <a:rPr sz="2400" b="1" spc="5" dirty="0">
                <a:solidFill>
                  <a:srgbClr val="002F8C"/>
                </a:solidFill>
                <a:latin typeface="Arial"/>
                <a:cs typeface="Arial"/>
              </a:rPr>
              <a:t> </a:t>
            </a:r>
            <a:r>
              <a:rPr sz="2400" b="1" dirty="0">
                <a:solidFill>
                  <a:srgbClr val="002F8C"/>
                </a:solidFill>
                <a:latin typeface="Arial"/>
                <a:cs typeface="Arial"/>
              </a:rPr>
              <a:t>al</a:t>
            </a:r>
            <a:r>
              <a:rPr sz="2400" b="1" spc="-5" dirty="0">
                <a:solidFill>
                  <a:srgbClr val="002F8C"/>
                </a:solidFill>
                <a:latin typeface="Arial"/>
                <a:cs typeface="Arial"/>
              </a:rPr>
              <a:t> contrario:</a:t>
            </a:r>
            <a:endParaRPr sz="2400" dirty="0">
              <a:latin typeface="Arial"/>
              <a:cs typeface="Arial"/>
            </a:endParaRPr>
          </a:p>
        </p:txBody>
      </p:sp>
      <p:sp>
        <p:nvSpPr>
          <p:cNvPr id="3" name="object 3"/>
          <p:cNvSpPr txBox="1"/>
          <p:nvPr/>
        </p:nvSpPr>
        <p:spPr>
          <a:xfrm>
            <a:off x="1524000" y="1371600"/>
            <a:ext cx="5956300" cy="1003300"/>
          </a:xfrm>
          <a:prstGeom prst="rect">
            <a:avLst/>
          </a:prstGeom>
          <a:ln w="9525">
            <a:solidFill>
              <a:srgbClr val="002F8C"/>
            </a:solidFill>
          </a:ln>
        </p:spPr>
        <p:txBody>
          <a:bodyPr vert="horz" wrap="square" lIns="0" tIns="0" rIns="0" bIns="0" rtlCol="0">
            <a:spAutoFit/>
          </a:bodyPr>
          <a:lstStyle/>
          <a:p>
            <a:pPr marL="838200" indent="-339090">
              <a:lnSpc>
                <a:spcPts val="2695"/>
              </a:lnSpc>
              <a:buAutoNum type="arabicPeriod"/>
              <a:tabLst>
                <a:tab pos="838835" algn="l"/>
              </a:tabLst>
            </a:pPr>
            <a:r>
              <a:rPr sz="2400" b="1" spc="-15" dirty="0">
                <a:solidFill>
                  <a:srgbClr val="002F8C"/>
                </a:solidFill>
                <a:latin typeface="Arial"/>
                <a:cs typeface="Arial"/>
              </a:rPr>
              <a:t>Valutazione </a:t>
            </a:r>
            <a:r>
              <a:rPr sz="2400" b="1" spc="-5" dirty="0">
                <a:solidFill>
                  <a:srgbClr val="002F8C"/>
                </a:solidFill>
                <a:latin typeface="Arial"/>
                <a:cs typeface="Arial"/>
              </a:rPr>
              <a:t>del</a:t>
            </a:r>
            <a:r>
              <a:rPr sz="2400" b="1" spc="-15" dirty="0">
                <a:solidFill>
                  <a:srgbClr val="002F8C"/>
                </a:solidFill>
                <a:latin typeface="Arial"/>
                <a:cs typeface="Arial"/>
              </a:rPr>
              <a:t> </a:t>
            </a:r>
            <a:r>
              <a:rPr sz="2400" b="1" spc="-5" dirty="0">
                <a:solidFill>
                  <a:srgbClr val="002F8C"/>
                </a:solidFill>
                <a:latin typeface="Arial"/>
                <a:cs typeface="Arial"/>
              </a:rPr>
              <a:t>polso</a:t>
            </a:r>
            <a:r>
              <a:rPr sz="2400" b="1" spc="-15" dirty="0">
                <a:solidFill>
                  <a:srgbClr val="002F8C"/>
                </a:solidFill>
                <a:latin typeface="Arial"/>
                <a:cs typeface="Arial"/>
              </a:rPr>
              <a:t> </a:t>
            </a:r>
            <a:r>
              <a:rPr sz="2400" b="1" spc="-5" dirty="0">
                <a:solidFill>
                  <a:srgbClr val="002F8C"/>
                </a:solidFill>
                <a:latin typeface="Arial"/>
                <a:cs typeface="Arial"/>
              </a:rPr>
              <a:t>carotideo;</a:t>
            </a:r>
            <a:endParaRPr sz="2400">
              <a:latin typeface="Arial"/>
              <a:cs typeface="Arial"/>
            </a:endParaRPr>
          </a:p>
          <a:p>
            <a:pPr marL="956310" indent="-339090">
              <a:lnSpc>
                <a:spcPct val="100000"/>
              </a:lnSpc>
              <a:spcBef>
                <a:spcPts val="1320"/>
              </a:spcBef>
              <a:buAutoNum type="arabicPeriod"/>
              <a:tabLst>
                <a:tab pos="956944" algn="l"/>
              </a:tabLst>
            </a:pPr>
            <a:r>
              <a:rPr sz="2400" b="1" spc="-15" dirty="0">
                <a:solidFill>
                  <a:srgbClr val="002F8C"/>
                </a:solidFill>
                <a:latin typeface="Arial"/>
                <a:cs typeface="Arial"/>
              </a:rPr>
              <a:t>Valutazione </a:t>
            </a:r>
            <a:r>
              <a:rPr sz="2400" b="1" spc="-5" dirty="0">
                <a:solidFill>
                  <a:srgbClr val="002F8C"/>
                </a:solidFill>
                <a:latin typeface="Arial"/>
                <a:cs typeface="Arial"/>
              </a:rPr>
              <a:t>della</a:t>
            </a:r>
            <a:r>
              <a:rPr sz="2400" b="1" spc="-15" dirty="0">
                <a:solidFill>
                  <a:srgbClr val="002F8C"/>
                </a:solidFill>
                <a:latin typeface="Arial"/>
                <a:cs typeface="Arial"/>
              </a:rPr>
              <a:t> </a:t>
            </a:r>
            <a:r>
              <a:rPr sz="2400" b="1" spc="-5" dirty="0">
                <a:solidFill>
                  <a:srgbClr val="002F8C"/>
                </a:solidFill>
                <a:latin typeface="Arial"/>
                <a:cs typeface="Arial"/>
              </a:rPr>
              <a:t>respirazione.</a:t>
            </a:r>
            <a:endParaRPr sz="2400">
              <a:latin typeface="Arial"/>
              <a:cs typeface="Arial"/>
            </a:endParaRPr>
          </a:p>
        </p:txBody>
      </p:sp>
      <p:grpSp>
        <p:nvGrpSpPr>
          <p:cNvPr id="4" name="object 4"/>
          <p:cNvGrpSpPr/>
          <p:nvPr/>
        </p:nvGrpSpPr>
        <p:grpSpPr>
          <a:xfrm>
            <a:off x="1868631" y="2419350"/>
            <a:ext cx="436880" cy="933450"/>
            <a:chOff x="1868631" y="2419350"/>
            <a:chExt cx="436880" cy="933450"/>
          </a:xfrm>
        </p:grpSpPr>
        <p:sp>
          <p:nvSpPr>
            <p:cNvPr id="5" name="object 5"/>
            <p:cNvSpPr/>
            <p:nvPr/>
          </p:nvSpPr>
          <p:spPr>
            <a:xfrm>
              <a:off x="1969073" y="2438400"/>
              <a:ext cx="317500" cy="713105"/>
            </a:xfrm>
            <a:custGeom>
              <a:avLst/>
              <a:gdLst/>
              <a:ahLst/>
              <a:cxnLst/>
              <a:rect l="l" t="t" r="r" b="b"/>
              <a:pathLst>
                <a:path w="317500" h="713105">
                  <a:moveTo>
                    <a:pt x="316926" y="0"/>
                  </a:moveTo>
                  <a:lnTo>
                    <a:pt x="7736" y="695676"/>
                  </a:lnTo>
                  <a:lnTo>
                    <a:pt x="0" y="713084"/>
                  </a:lnTo>
                </a:path>
              </a:pathLst>
            </a:custGeom>
            <a:ln w="38099">
              <a:solidFill>
                <a:srgbClr val="BBE0E3"/>
              </a:solidFill>
            </a:ln>
          </p:spPr>
          <p:txBody>
            <a:bodyPr wrap="square" lIns="0" tIns="0" rIns="0" bIns="0" rtlCol="0"/>
            <a:lstStyle/>
            <a:p>
              <a:endParaRPr/>
            </a:p>
          </p:txBody>
        </p:sp>
        <p:sp>
          <p:nvSpPr>
            <p:cNvPr id="6" name="object 6"/>
            <p:cNvSpPr/>
            <p:nvPr/>
          </p:nvSpPr>
          <p:spPr>
            <a:xfrm>
              <a:off x="1868631" y="3111475"/>
              <a:ext cx="197485" cy="241935"/>
            </a:xfrm>
            <a:custGeom>
              <a:avLst/>
              <a:gdLst/>
              <a:ahLst/>
              <a:cxnLst/>
              <a:rect l="l" t="t" r="r" b="b"/>
              <a:pathLst>
                <a:path w="197485" h="241935">
                  <a:moveTo>
                    <a:pt x="0" y="0"/>
                  </a:moveTo>
                  <a:lnTo>
                    <a:pt x="10968" y="241324"/>
                  </a:lnTo>
                  <a:lnTo>
                    <a:pt x="197446" y="87754"/>
                  </a:lnTo>
                  <a:lnTo>
                    <a:pt x="0" y="0"/>
                  </a:lnTo>
                  <a:close/>
                </a:path>
              </a:pathLst>
            </a:custGeom>
            <a:solidFill>
              <a:srgbClr val="BBE0E3"/>
            </a:solidFill>
          </p:spPr>
          <p:txBody>
            <a:bodyPr wrap="square" lIns="0" tIns="0" rIns="0" bIns="0" rtlCol="0"/>
            <a:lstStyle/>
            <a:p>
              <a:endParaRPr/>
            </a:p>
          </p:txBody>
        </p:sp>
      </p:grpSp>
      <p:grpSp>
        <p:nvGrpSpPr>
          <p:cNvPr id="7" name="object 7"/>
          <p:cNvGrpSpPr/>
          <p:nvPr/>
        </p:nvGrpSpPr>
        <p:grpSpPr>
          <a:xfrm>
            <a:off x="3777819" y="2419350"/>
            <a:ext cx="216535" cy="1009650"/>
            <a:chOff x="3777819" y="2419350"/>
            <a:chExt cx="216535" cy="1009650"/>
          </a:xfrm>
        </p:grpSpPr>
        <p:sp>
          <p:nvSpPr>
            <p:cNvPr id="8" name="object 8"/>
            <p:cNvSpPr/>
            <p:nvPr/>
          </p:nvSpPr>
          <p:spPr>
            <a:xfrm>
              <a:off x="3884612" y="2438400"/>
              <a:ext cx="1270" cy="770890"/>
            </a:xfrm>
            <a:custGeom>
              <a:avLst/>
              <a:gdLst/>
              <a:ahLst/>
              <a:cxnLst/>
              <a:rect l="l" t="t" r="r" b="b"/>
              <a:pathLst>
                <a:path w="1270" h="770889">
                  <a:moveTo>
                    <a:pt x="0" y="0"/>
                  </a:moveTo>
                  <a:lnTo>
                    <a:pt x="1204" y="751247"/>
                  </a:lnTo>
                  <a:lnTo>
                    <a:pt x="1234" y="770297"/>
                  </a:lnTo>
                </a:path>
              </a:pathLst>
            </a:custGeom>
            <a:ln w="38099">
              <a:solidFill>
                <a:srgbClr val="BBE0E3"/>
              </a:solidFill>
            </a:ln>
          </p:spPr>
          <p:txBody>
            <a:bodyPr wrap="square" lIns="0" tIns="0" rIns="0" bIns="0" rtlCol="0"/>
            <a:lstStyle/>
            <a:p>
              <a:endParaRPr/>
            </a:p>
          </p:txBody>
        </p:sp>
        <p:sp>
          <p:nvSpPr>
            <p:cNvPr id="9" name="object 9"/>
            <p:cNvSpPr/>
            <p:nvPr/>
          </p:nvSpPr>
          <p:spPr>
            <a:xfrm>
              <a:off x="3777819" y="3212758"/>
              <a:ext cx="216535" cy="216535"/>
            </a:xfrm>
            <a:custGeom>
              <a:avLst/>
              <a:gdLst/>
              <a:ahLst/>
              <a:cxnLst/>
              <a:rect l="l" t="t" r="r" b="b"/>
              <a:pathLst>
                <a:path w="216535" h="216535">
                  <a:moveTo>
                    <a:pt x="216068" y="0"/>
                  </a:moveTo>
                  <a:lnTo>
                    <a:pt x="0" y="345"/>
                  </a:lnTo>
                  <a:lnTo>
                    <a:pt x="108380" y="216241"/>
                  </a:lnTo>
                  <a:lnTo>
                    <a:pt x="216068" y="0"/>
                  </a:lnTo>
                  <a:close/>
                </a:path>
              </a:pathLst>
            </a:custGeom>
            <a:solidFill>
              <a:srgbClr val="BBE0E3"/>
            </a:solidFill>
          </p:spPr>
          <p:txBody>
            <a:bodyPr wrap="square" lIns="0" tIns="0" rIns="0" bIns="0" rtlCol="0"/>
            <a:lstStyle/>
            <a:p>
              <a:endParaRPr/>
            </a:p>
          </p:txBody>
        </p:sp>
      </p:grpSp>
      <p:grpSp>
        <p:nvGrpSpPr>
          <p:cNvPr id="10" name="object 10"/>
          <p:cNvGrpSpPr/>
          <p:nvPr/>
        </p:nvGrpSpPr>
        <p:grpSpPr>
          <a:xfrm>
            <a:off x="5531977" y="2419350"/>
            <a:ext cx="216535" cy="933450"/>
            <a:chOff x="5531977" y="2419350"/>
            <a:chExt cx="216535" cy="933450"/>
          </a:xfrm>
        </p:grpSpPr>
        <p:sp>
          <p:nvSpPr>
            <p:cNvPr id="11" name="object 11"/>
            <p:cNvSpPr/>
            <p:nvPr/>
          </p:nvSpPr>
          <p:spPr>
            <a:xfrm>
              <a:off x="5638800" y="2438400"/>
              <a:ext cx="1270" cy="694690"/>
            </a:xfrm>
            <a:custGeom>
              <a:avLst/>
              <a:gdLst/>
              <a:ahLst/>
              <a:cxnLst/>
              <a:rect l="l" t="t" r="r" b="b"/>
              <a:pathLst>
                <a:path w="1270" h="694689">
                  <a:moveTo>
                    <a:pt x="0" y="0"/>
                  </a:moveTo>
                  <a:lnTo>
                    <a:pt x="1171" y="675047"/>
                  </a:lnTo>
                  <a:lnTo>
                    <a:pt x="1204" y="694097"/>
                  </a:lnTo>
                </a:path>
              </a:pathLst>
            </a:custGeom>
            <a:ln w="38100">
              <a:solidFill>
                <a:srgbClr val="BBE0E3"/>
              </a:solidFill>
            </a:ln>
          </p:spPr>
          <p:txBody>
            <a:bodyPr wrap="square" lIns="0" tIns="0" rIns="0" bIns="0" rtlCol="0"/>
            <a:lstStyle/>
            <a:p>
              <a:endParaRPr/>
            </a:p>
          </p:txBody>
        </p:sp>
        <p:sp>
          <p:nvSpPr>
            <p:cNvPr id="12" name="object 12"/>
            <p:cNvSpPr/>
            <p:nvPr/>
          </p:nvSpPr>
          <p:spPr>
            <a:xfrm>
              <a:off x="5531977" y="3136543"/>
              <a:ext cx="216535" cy="216535"/>
            </a:xfrm>
            <a:custGeom>
              <a:avLst/>
              <a:gdLst/>
              <a:ahLst/>
              <a:cxnLst/>
              <a:rect l="l" t="t" r="r" b="b"/>
              <a:pathLst>
                <a:path w="216535" h="216535">
                  <a:moveTo>
                    <a:pt x="216068" y="0"/>
                  </a:moveTo>
                  <a:lnTo>
                    <a:pt x="0" y="375"/>
                  </a:lnTo>
                  <a:lnTo>
                    <a:pt x="108409" y="216256"/>
                  </a:lnTo>
                  <a:lnTo>
                    <a:pt x="216068" y="0"/>
                  </a:lnTo>
                  <a:close/>
                </a:path>
              </a:pathLst>
            </a:custGeom>
            <a:solidFill>
              <a:srgbClr val="BBE0E3"/>
            </a:solidFill>
          </p:spPr>
          <p:txBody>
            <a:bodyPr wrap="square" lIns="0" tIns="0" rIns="0" bIns="0" rtlCol="0"/>
            <a:lstStyle/>
            <a:p>
              <a:endParaRPr/>
            </a:p>
          </p:txBody>
        </p:sp>
      </p:grpSp>
      <p:grpSp>
        <p:nvGrpSpPr>
          <p:cNvPr id="13" name="object 13"/>
          <p:cNvGrpSpPr/>
          <p:nvPr/>
        </p:nvGrpSpPr>
        <p:grpSpPr>
          <a:xfrm>
            <a:off x="6807200" y="2419350"/>
            <a:ext cx="508000" cy="857250"/>
            <a:chOff x="6807200" y="2419350"/>
            <a:chExt cx="508000" cy="857250"/>
          </a:xfrm>
        </p:grpSpPr>
        <p:sp>
          <p:nvSpPr>
            <p:cNvPr id="14" name="object 14"/>
            <p:cNvSpPr/>
            <p:nvPr/>
          </p:nvSpPr>
          <p:spPr>
            <a:xfrm>
              <a:off x="6826250" y="2438400"/>
              <a:ext cx="378460" cy="648335"/>
            </a:xfrm>
            <a:custGeom>
              <a:avLst/>
              <a:gdLst/>
              <a:ahLst/>
              <a:cxnLst/>
              <a:rect l="l" t="t" r="r" b="b"/>
              <a:pathLst>
                <a:path w="378459" h="648335">
                  <a:moveTo>
                    <a:pt x="0" y="0"/>
                  </a:moveTo>
                  <a:lnTo>
                    <a:pt x="368347" y="631452"/>
                  </a:lnTo>
                  <a:lnTo>
                    <a:pt x="377945" y="647907"/>
                  </a:lnTo>
                </a:path>
              </a:pathLst>
            </a:custGeom>
            <a:ln w="38100">
              <a:solidFill>
                <a:srgbClr val="BBE0E3"/>
              </a:solidFill>
            </a:ln>
          </p:spPr>
          <p:txBody>
            <a:bodyPr wrap="square" lIns="0" tIns="0" rIns="0" bIns="0" rtlCol="0"/>
            <a:lstStyle/>
            <a:p>
              <a:endParaRPr/>
            </a:p>
          </p:txBody>
        </p:sp>
        <p:sp>
          <p:nvSpPr>
            <p:cNvPr id="15" name="object 15"/>
            <p:cNvSpPr/>
            <p:nvPr/>
          </p:nvSpPr>
          <p:spPr>
            <a:xfrm>
              <a:off x="7113010" y="3035528"/>
              <a:ext cx="202565" cy="241300"/>
            </a:xfrm>
            <a:custGeom>
              <a:avLst/>
              <a:gdLst/>
              <a:ahLst/>
              <a:cxnLst/>
              <a:rect l="l" t="t" r="r" b="b"/>
              <a:pathLst>
                <a:path w="202565" h="241300">
                  <a:moveTo>
                    <a:pt x="186635" y="0"/>
                  </a:moveTo>
                  <a:lnTo>
                    <a:pt x="0" y="108870"/>
                  </a:lnTo>
                  <a:lnTo>
                    <a:pt x="202189" y="241071"/>
                  </a:lnTo>
                  <a:lnTo>
                    <a:pt x="186635" y="0"/>
                  </a:lnTo>
                  <a:close/>
                </a:path>
              </a:pathLst>
            </a:custGeom>
            <a:solidFill>
              <a:srgbClr val="BBE0E3"/>
            </a:solidFill>
          </p:spPr>
          <p:txBody>
            <a:bodyPr wrap="square" lIns="0" tIns="0" rIns="0" bIns="0" rtlCol="0"/>
            <a:lstStyle/>
            <a:p>
              <a:endParaRPr/>
            </a:p>
          </p:txBody>
        </p:sp>
      </p:grpSp>
      <p:graphicFrame>
        <p:nvGraphicFramePr>
          <p:cNvPr id="16" name="object 16"/>
          <p:cNvGraphicFramePr>
            <a:graphicFrameLocks noGrp="1"/>
          </p:cNvGraphicFramePr>
          <p:nvPr/>
        </p:nvGraphicFramePr>
        <p:xfrm>
          <a:off x="1062037" y="3424237"/>
          <a:ext cx="7251700" cy="1168400"/>
        </p:xfrm>
        <a:graphic>
          <a:graphicData uri="http://schemas.openxmlformats.org/drawingml/2006/table">
            <a:tbl>
              <a:tblPr firstRow="1" bandRow="1">
                <a:tableStyleId>{2D5ABB26-0587-4C30-8999-92F81FD0307C}</a:tableStyleId>
              </a:tblPr>
              <a:tblGrid>
                <a:gridCol w="175895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1911350">
                  <a:extLst>
                    <a:ext uri="{9D8B030D-6E8A-4147-A177-3AD203B41FA5}">
                      <a16:colId xmlns:a16="http://schemas.microsoft.com/office/drawing/2014/main" val="20003"/>
                    </a:ext>
                  </a:extLst>
                </a:gridCol>
              </a:tblGrid>
              <a:tr h="1168400">
                <a:tc>
                  <a:txBody>
                    <a:bodyPr/>
                    <a:lstStyle/>
                    <a:p>
                      <a:pPr marL="128270" indent="-89535">
                        <a:lnSpc>
                          <a:spcPts val="2020"/>
                        </a:lnSpc>
                        <a:buSzPct val="94444"/>
                        <a:buFont typeface="Arial MT"/>
                        <a:buChar char="•"/>
                        <a:tabLst>
                          <a:tab pos="128905" algn="l"/>
                        </a:tabLst>
                      </a:pPr>
                      <a:r>
                        <a:rPr sz="1800" b="1" spc="-5" dirty="0">
                          <a:solidFill>
                            <a:srgbClr val="002F8C"/>
                          </a:solidFill>
                          <a:latin typeface="Arial"/>
                          <a:cs typeface="Arial"/>
                        </a:rPr>
                        <a:t>Polso</a:t>
                      </a:r>
                      <a:r>
                        <a:rPr sz="1800" b="1" spc="-60" dirty="0">
                          <a:solidFill>
                            <a:srgbClr val="002F8C"/>
                          </a:solidFill>
                          <a:latin typeface="Arial"/>
                          <a:cs typeface="Arial"/>
                        </a:rPr>
                        <a:t> </a:t>
                      </a:r>
                      <a:r>
                        <a:rPr sz="1800" b="1" spc="-5" dirty="0">
                          <a:solidFill>
                            <a:srgbClr val="002F8C"/>
                          </a:solidFill>
                          <a:latin typeface="Arial"/>
                          <a:cs typeface="Arial"/>
                        </a:rPr>
                        <a:t>assente</a:t>
                      </a:r>
                      <a:endParaRPr sz="1800">
                        <a:latin typeface="Arial"/>
                        <a:cs typeface="Arial"/>
                      </a:endParaRPr>
                    </a:p>
                    <a:p>
                      <a:pPr marL="128270" marR="199390" indent="-88900">
                        <a:lnSpc>
                          <a:spcPct val="78300"/>
                        </a:lnSpc>
                        <a:spcBef>
                          <a:spcPts val="1000"/>
                        </a:spcBef>
                        <a:buSzPct val="94444"/>
                        <a:buFont typeface="Arial MT"/>
                        <a:buChar char="•"/>
                        <a:tabLst>
                          <a:tab pos="128905" algn="l"/>
                        </a:tabLst>
                      </a:pPr>
                      <a:r>
                        <a:rPr sz="1800" b="1" dirty="0">
                          <a:solidFill>
                            <a:srgbClr val="002F8C"/>
                          </a:solidFill>
                          <a:latin typeface="Arial"/>
                          <a:cs typeface="Arial"/>
                        </a:rPr>
                        <a:t>Res</a:t>
                      </a:r>
                      <a:r>
                        <a:rPr sz="1800" b="1" spc="-5" dirty="0">
                          <a:solidFill>
                            <a:srgbClr val="002F8C"/>
                          </a:solidFill>
                          <a:latin typeface="Arial"/>
                          <a:cs typeface="Arial"/>
                        </a:rPr>
                        <a:t>pi</a:t>
                      </a:r>
                      <a:r>
                        <a:rPr sz="1800" b="1" dirty="0">
                          <a:solidFill>
                            <a:srgbClr val="002F8C"/>
                          </a:solidFill>
                          <a:latin typeface="Arial"/>
                          <a:cs typeface="Arial"/>
                        </a:rPr>
                        <a:t>raz</a:t>
                      </a:r>
                      <a:r>
                        <a:rPr sz="1800" b="1" spc="-5" dirty="0">
                          <a:solidFill>
                            <a:srgbClr val="002F8C"/>
                          </a:solidFill>
                          <a:latin typeface="Arial"/>
                          <a:cs typeface="Arial"/>
                        </a:rPr>
                        <a:t>ion</a:t>
                      </a:r>
                      <a:r>
                        <a:rPr sz="1800" b="1" dirty="0">
                          <a:solidFill>
                            <a:srgbClr val="002F8C"/>
                          </a:solidFill>
                          <a:latin typeface="Arial"/>
                          <a:cs typeface="Arial"/>
                        </a:rPr>
                        <a:t>e  </a:t>
                      </a:r>
                      <a:r>
                        <a:rPr sz="1800" b="1" spc="-5" dirty="0">
                          <a:solidFill>
                            <a:srgbClr val="002F8C"/>
                          </a:solidFill>
                          <a:latin typeface="Arial"/>
                          <a:cs typeface="Arial"/>
                        </a:rPr>
                        <a:t>assente</a:t>
                      </a:r>
                      <a:endParaRPr sz="1800">
                        <a:latin typeface="Arial"/>
                        <a:cs typeface="Arial"/>
                      </a:endParaRPr>
                    </a:p>
                  </a:txBody>
                  <a:tcPr marL="0" marR="0" marT="0" marB="0">
                    <a:lnL w="9525">
                      <a:solidFill>
                        <a:srgbClr val="002F8C"/>
                      </a:solidFill>
                      <a:prstDash val="solid"/>
                    </a:lnL>
                    <a:lnR w="9525">
                      <a:solidFill>
                        <a:srgbClr val="002F8C"/>
                      </a:solidFill>
                      <a:prstDash val="solid"/>
                    </a:lnR>
                    <a:lnT w="9525">
                      <a:solidFill>
                        <a:srgbClr val="002F8C"/>
                      </a:solidFill>
                      <a:prstDash val="solid"/>
                    </a:lnT>
                    <a:lnB w="9525">
                      <a:solidFill>
                        <a:srgbClr val="002F8C"/>
                      </a:solidFill>
                      <a:prstDash val="solid"/>
                    </a:lnB>
                  </a:tcPr>
                </a:tc>
                <a:tc>
                  <a:txBody>
                    <a:bodyPr/>
                    <a:lstStyle/>
                    <a:p>
                      <a:pPr marL="121920" indent="-89535">
                        <a:lnSpc>
                          <a:spcPts val="2020"/>
                        </a:lnSpc>
                        <a:buSzPct val="94444"/>
                        <a:buFont typeface="Arial MT"/>
                        <a:buChar char="•"/>
                        <a:tabLst>
                          <a:tab pos="122555" algn="l"/>
                        </a:tabLst>
                      </a:pPr>
                      <a:r>
                        <a:rPr sz="1800" b="1" spc="-5" dirty="0">
                          <a:solidFill>
                            <a:srgbClr val="002F8C"/>
                          </a:solidFill>
                          <a:latin typeface="Arial"/>
                          <a:cs typeface="Arial"/>
                        </a:rPr>
                        <a:t>Polso</a:t>
                      </a:r>
                      <a:r>
                        <a:rPr sz="1800" b="1" spc="-35" dirty="0">
                          <a:solidFill>
                            <a:srgbClr val="002F8C"/>
                          </a:solidFill>
                          <a:latin typeface="Arial"/>
                          <a:cs typeface="Arial"/>
                        </a:rPr>
                        <a:t> </a:t>
                      </a:r>
                      <a:r>
                        <a:rPr sz="1800" b="1" spc="-5" dirty="0">
                          <a:solidFill>
                            <a:srgbClr val="002F8C"/>
                          </a:solidFill>
                          <a:latin typeface="Arial"/>
                          <a:cs typeface="Arial"/>
                        </a:rPr>
                        <a:t>presente</a:t>
                      </a:r>
                      <a:endParaRPr sz="1800">
                        <a:latin typeface="Arial"/>
                        <a:cs typeface="Arial"/>
                      </a:endParaRPr>
                    </a:p>
                    <a:p>
                      <a:pPr marL="121920" marR="275590" indent="-88900">
                        <a:lnSpc>
                          <a:spcPct val="78300"/>
                        </a:lnSpc>
                        <a:spcBef>
                          <a:spcPts val="1000"/>
                        </a:spcBef>
                        <a:buSzPct val="94444"/>
                        <a:buFont typeface="Arial MT"/>
                        <a:buChar char="•"/>
                        <a:tabLst>
                          <a:tab pos="122555" algn="l"/>
                        </a:tabLst>
                      </a:pPr>
                      <a:r>
                        <a:rPr sz="1800" b="1" dirty="0">
                          <a:solidFill>
                            <a:srgbClr val="002F8C"/>
                          </a:solidFill>
                          <a:latin typeface="Arial"/>
                          <a:cs typeface="Arial"/>
                        </a:rPr>
                        <a:t>Res</a:t>
                      </a:r>
                      <a:r>
                        <a:rPr sz="1800" b="1" spc="-5" dirty="0">
                          <a:solidFill>
                            <a:srgbClr val="002F8C"/>
                          </a:solidFill>
                          <a:latin typeface="Arial"/>
                          <a:cs typeface="Arial"/>
                        </a:rPr>
                        <a:t>pi</a:t>
                      </a:r>
                      <a:r>
                        <a:rPr sz="1800" b="1" dirty="0">
                          <a:solidFill>
                            <a:srgbClr val="002F8C"/>
                          </a:solidFill>
                          <a:latin typeface="Arial"/>
                          <a:cs typeface="Arial"/>
                        </a:rPr>
                        <a:t>raz</a:t>
                      </a:r>
                      <a:r>
                        <a:rPr sz="1800" b="1" spc="-5" dirty="0">
                          <a:solidFill>
                            <a:srgbClr val="002F8C"/>
                          </a:solidFill>
                          <a:latin typeface="Arial"/>
                          <a:cs typeface="Arial"/>
                        </a:rPr>
                        <a:t>ion</a:t>
                      </a:r>
                      <a:r>
                        <a:rPr sz="1800" b="1" dirty="0">
                          <a:solidFill>
                            <a:srgbClr val="002F8C"/>
                          </a:solidFill>
                          <a:latin typeface="Arial"/>
                          <a:cs typeface="Arial"/>
                        </a:rPr>
                        <a:t>e  </a:t>
                      </a:r>
                      <a:r>
                        <a:rPr sz="1800" b="1" spc="-5" dirty="0">
                          <a:solidFill>
                            <a:srgbClr val="002F8C"/>
                          </a:solidFill>
                          <a:latin typeface="Arial"/>
                          <a:cs typeface="Arial"/>
                        </a:rPr>
                        <a:t>assente</a:t>
                      </a:r>
                      <a:endParaRPr sz="1800">
                        <a:latin typeface="Arial"/>
                        <a:cs typeface="Arial"/>
                      </a:endParaRPr>
                    </a:p>
                  </a:txBody>
                  <a:tcPr marL="0" marR="0" marT="0" marB="0">
                    <a:lnL w="9525">
                      <a:solidFill>
                        <a:srgbClr val="002F8C"/>
                      </a:solidFill>
                      <a:prstDash val="solid"/>
                    </a:lnL>
                    <a:lnR w="9525">
                      <a:solidFill>
                        <a:srgbClr val="002F8C"/>
                      </a:solidFill>
                      <a:prstDash val="solid"/>
                    </a:lnR>
                    <a:lnT w="9525">
                      <a:solidFill>
                        <a:srgbClr val="002F8C"/>
                      </a:solidFill>
                      <a:prstDash val="solid"/>
                    </a:lnT>
                    <a:lnB w="9525">
                      <a:solidFill>
                        <a:srgbClr val="002F8C"/>
                      </a:solidFill>
                      <a:prstDash val="solid"/>
                    </a:lnB>
                  </a:tcPr>
                </a:tc>
                <a:tc>
                  <a:txBody>
                    <a:bodyPr/>
                    <a:lstStyle/>
                    <a:p>
                      <a:pPr marL="121920" indent="-89535">
                        <a:lnSpc>
                          <a:spcPts val="2020"/>
                        </a:lnSpc>
                        <a:buSzPct val="94444"/>
                        <a:buFont typeface="Arial MT"/>
                        <a:buChar char="•"/>
                        <a:tabLst>
                          <a:tab pos="122555" algn="l"/>
                        </a:tabLst>
                      </a:pPr>
                      <a:r>
                        <a:rPr sz="1800" b="1" spc="-5" dirty="0">
                          <a:solidFill>
                            <a:srgbClr val="002F8C"/>
                          </a:solidFill>
                          <a:latin typeface="Arial"/>
                          <a:cs typeface="Arial"/>
                        </a:rPr>
                        <a:t>Polso</a:t>
                      </a:r>
                      <a:r>
                        <a:rPr sz="1800" b="1" spc="-30" dirty="0">
                          <a:solidFill>
                            <a:srgbClr val="002F8C"/>
                          </a:solidFill>
                          <a:latin typeface="Arial"/>
                          <a:cs typeface="Arial"/>
                        </a:rPr>
                        <a:t> </a:t>
                      </a:r>
                      <a:r>
                        <a:rPr sz="1800" b="1" spc="-5" dirty="0">
                          <a:solidFill>
                            <a:srgbClr val="002F8C"/>
                          </a:solidFill>
                          <a:latin typeface="Arial"/>
                          <a:cs typeface="Arial"/>
                        </a:rPr>
                        <a:t>assente</a:t>
                      </a:r>
                      <a:endParaRPr sz="1800">
                        <a:latin typeface="Arial"/>
                        <a:cs typeface="Arial"/>
                      </a:endParaRPr>
                    </a:p>
                    <a:p>
                      <a:pPr marL="121920" marR="199390" indent="-88900">
                        <a:lnSpc>
                          <a:spcPct val="78300"/>
                        </a:lnSpc>
                        <a:spcBef>
                          <a:spcPts val="1000"/>
                        </a:spcBef>
                        <a:buSzPct val="94444"/>
                        <a:buFont typeface="Arial MT"/>
                        <a:buChar char="•"/>
                        <a:tabLst>
                          <a:tab pos="122555" algn="l"/>
                        </a:tabLst>
                      </a:pPr>
                      <a:r>
                        <a:rPr sz="1800" b="1" dirty="0">
                          <a:solidFill>
                            <a:srgbClr val="002F8C"/>
                          </a:solidFill>
                          <a:latin typeface="Arial"/>
                          <a:cs typeface="Arial"/>
                        </a:rPr>
                        <a:t>Res</a:t>
                      </a:r>
                      <a:r>
                        <a:rPr sz="1800" b="1" spc="-5" dirty="0">
                          <a:solidFill>
                            <a:srgbClr val="002F8C"/>
                          </a:solidFill>
                          <a:latin typeface="Arial"/>
                          <a:cs typeface="Arial"/>
                        </a:rPr>
                        <a:t>pi</a:t>
                      </a:r>
                      <a:r>
                        <a:rPr sz="1800" b="1" dirty="0">
                          <a:solidFill>
                            <a:srgbClr val="002F8C"/>
                          </a:solidFill>
                          <a:latin typeface="Arial"/>
                          <a:cs typeface="Arial"/>
                        </a:rPr>
                        <a:t>raz</a:t>
                      </a:r>
                      <a:r>
                        <a:rPr sz="1800" b="1" spc="-5" dirty="0">
                          <a:solidFill>
                            <a:srgbClr val="002F8C"/>
                          </a:solidFill>
                          <a:latin typeface="Arial"/>
                          <a:cs typeface="Arial"/>
                        </a:rPr>
                        <a:t>ion</a:t>
                      </a:r>
                      <a:r>
                        <a:rPr sz="1800" b="1" dirty="0">
                          <a:solidFill>
                            <a:srgbClr val="002F8C"/>
                          </a:solidFill>
                          <a:latin typeface="Arial"/>
                          <a:cs typeface="Arial"/>
                        </a:rPr>
                        <a:t>e  </a:t>
                      </a:r>
                      <a:r>
                        <a:rPr sz="1800" b="1" spc="-5" dirty="0">
                          <a:solidFill>
                            <a:srgbClr val="002F8C"/>
                          </a:solidFill>
                          <a:latin typeface="Arial"/>
                          <a:cs typeface="Arial"/>
                        </a:rPr>
                        <a:t>presente</a:t>
                      </a:r>
                      <a:endParaRPr sz="1800">
                        <a:latin typeface="Arial"/>
                        <a:cs typeface="Arial"/>
                      </a:endParaRPr>
                    </a:p>
                  </a:txBody>
                  <a:tcPr marL="0" marR="0" marT="0" marB="0">
                    <a:lnL w="9525">
                      <a:solidFill>
                        <a:srgbClr val="002F8C"/>
                      </a:solidFill>
                      <a:prstDash val="solid"/>
                    </a:lnL>
                    <a:lnR w="9525">
                      <a:solidFill>
                        <a:srgbClr val="002F8C"/>
                      </a:solidFill>
                      <a:prstDash val="solid"/>
                    </a:lnR>
                    <a:lnT w="9525">
                      <a:solidFill>
                        <a:srgbClr val="002F8C"/>
                      </a:solidFill>
                      <a:prstDash val="solid"/>
                    </a:lnT>
                    <a:lnB w="9525">
                      <a:solidFill>
                        <a:srgbClr val="002F8C"/>
                      </a:solidFill>
                      <a:prstDash val="solid"/>
                    </a:lnB>
                  </a:tcPr>
                </a:tc>
                <a:tc>
                  <a:txBody>
                    <a:bodyPr/>
                    <a:lstStyle/>
                    <a:p>
                      <a:pPr marL="121920" indent="-89535">
                        <a:lnSpc>
                          <a:spcPts val="2020"/>
                        </a:lnSpc>
                        <a:buSzPct val="94444"/>
                        <a:buFont typeface="Arial MT"/>
                        <a:buChar char="•"/>
                        <a:tabLst>
                          <a:tab pos="122555" algn="l"/>
                        </a:tabLst>
                      </a:pPr>
                      <a:r>
                        <a:rPr sz="1800" b="1" spc="-5" dirty="0">
                          <a:solidFill>
                            <a:srgbClr val="002F8C"/>
                          </a:solidFill>
                          <a:latin typeface="Arial"/>
                          <a:cs typeface="Arial"/>
                        </a:rPr>
                        <a:t>Polso</a:t>
                      </a:r>
                      <a:r>
                        <a:rPr sz="1800" b="1" spc="-30" dirty="0">
                          <a:solidFill>
                            <a:srgbClr val="002F8C"/>
                          </a:solidFill>
                          <a:latin typeface="Arial"/>
                          <a:cs typeface="Arial"/>
                        </a:rPr>
                        <a:t> </a:t>
                      </a:r>
                      <a:r>
                        <a:rPr sz="1800" b="1" spc="-5" dirty="0">
                          <a:solidFill>
                            <a:srgbClr val="002F8C"/>
                          </a:solidFill>
                          <a:latin typeface="Arial"/>
                          <a:cs typeface="Arial"/>
                        </a:rPr>
                        <a:t>presente</a:t>
                      </a:r>
                      <a:endParaRPr sz="1800">
                        <a:latin typeface="Arial"/>
                        <a:cs typeface="Arial"/>
                      </a:endParaRPr>
                    </a:p>
                    <a:p>
                      <a:pPr marL="121920" marR="358140" indent="-88900">
                        <a:lnSpc>
                          <a:spcPct val="78300"/>
                        </a:lnSpc>
                        <a:spcBef>
                          <a:spcPts val="1000"/>
                        </a:spcBef>
                        <a:buSzPct val="94444"/>
                        <a:buFont typeface="Arial MT"/>
                        <a:buChar char="•"/>
                        <a:tabLst>
                          <a:tab pos="122555" algn="l"/>
                        </a:tabLst>
                      </a:pPr>
                      <a:r>
                        <a:rPr sz="1800" b="1" dirty="0">
                          <a:solidFill>
                            <a:srgbClr val="002F8C"/>
                          </a:solidFill>
                          <a:latin typeface="Arial"/>
                          <a:cs typeface="Arial"/>
                        </a:rPr>
                        <a:t>Res</a:t>
                      </a:r>
                      <a:r>
                        <a:rPr sz="1800" b="1" spc="-5" dirty="0">
                          <a:solidFill>
                            <a:srgbClr val="002F8C"/>
                          </a:solidFill>
                          <a:latin typeface="Arial"/>
                          <a:cs typeface="Arial"/>
                        </a:rPr>
                        <a:t>pi</a:t>
                      </a:r>
                      <a:r>
                        <a:rPr sz="1800" b="1" dirty="0">
                          <a:solidFill>
                            <a:srgbClr val="002F8C"/>
                          </a:solidFill>
                          <a:latin typeface="Arial"/>
                          <a:cs typeface="Arial"/>
                        </a:rPr>
                        <a:t>raz</a:t>
                      </a:r>
                      <a:r>
                        <a:rPr sz="1800" b="1" spc="-5" dirty="0">
                          <a:solidFill>
                            <a:srgbClr val="002F8C"/>
                          </a:solidFill>
                          <a:latin typeface="Arial"/>
                          <a:cs typeface="Arial"/>
                        </a:rPr>
                        <a:t>ion</a:t>
                      </a:r>
                      <a:r>
                        <a:rPr sz="1800" b="1" dirty="0">
                          <a:solidFill>
                            <a:srgbClr val="002F8C"/>
                          </a:solidFill>
                          <a:latin typeface="Arial"/>
                          <a:cs typeface="Arial"/>
                        </a:rPr>
                        <a:t>e  </a:t>
                      </a:r>
                      <a:r>
                        <a:rPr sz="1800" b="1" spc="-5" dirty="0">
                          <a:solidFill>
                            <a:srgbClr val="002F8C"/>
                          </a:solidFill>
                          <a:latin typeface="Arial"/>
                          <a:cs typeface="Arial"/>
                        </a:rPr>
                        <a:t>presente</a:t>
                      </a:r>
                      <a:endParaRPr sz="1800">
                        <a:latin typeface="Arial"/>
                        <a:cs typeface="Arial"/>
                      </a:endParaRPr>
                    </a:p>
                  </a:txBody>
                  <a:tcPr marL="0" marR="0" marT="0" marB="0">
                    <a:lnL w="9525">
                      <a:solidFill>
                        <a:srgbClr val="002F8C"/>
                      </a:solidFill>
                      <a:prstDash val="solid"/>
                    </a:lnL>
                    <a:lnR w="9525">
                      <a:solidFill>
                        <a:srgbClr val="002F8C"/>
                      </a:solidFill>
                      <a:prstDash val="solid"/>
                    </a:lnR>
                    <a:lnT w="9525">
                      <a:solidFill>
                        <a:srgbClr val="002F8C"/>
                      </a:solidFill>
                      <a:prstDash val="solid"/>
                    </a:lnT>
                    <a:lnB w="9525">
                      <a:solidFill>
                        <a:srgbClr val="002F8C"/>
                      </a:solidFill>
                      <a:prstDash val="solid"/>
                    </a:lnB>
                  </a:tcPr>
                </a:tc>
                <a:extLst>
                  <a:ext uri="{0D108BD9-81ED-4DB2-BD59-A6C34878D82A}">
                    <a16:rowId xmlns:a16="http://schemas.microsoft.com/office/drawing/2014/main" val="10000"/>
                  </a:ext>
                </a:extLst>
              </a:tr>
            </a:tbl>
          </a:graphicData>
        </a:graphic>
      </p:graphicFrame>
      <p:grpSp>
        <p:nvGrpSpPr>
          <p:cNvPr id="17" name="object 17"/>
          <p:cNvGrpSpPr/>
          <p:nvPr/>
        </p:nvGrpSpPr>
        <p:grpSpPr>
          <a:xfrm>
            <a:off x="1721175" y="4572000"/>
            <a:ext cx="247898" cy="628835"/>
            <a:chOff x="1721175" y="4705350"/>
            <a:chExt cx="216535" cy="857250"/>
          </a:xfrm>
        </p:grpSpPr>
        <p:sp>
          <p:nvSpPr>
            <p:cNvPr id="18" name="object 18"/>
            <p:cNvSpPr/>
            <p:nvPr/>
          </p:nvSpPr>
          <p:spPr>
            <a:xfrm>
              <a:off x="1829217" y="4724400"/>
              <a:ext cx="1270" cy="618490"/>
            </a:xfrm>
            <a:custGeom>
              <a:avLst/>
              <a:gdLst/>
              <a:ahLst/>
              <a:cxnLst/>
              <a:rect l="l" t="t" r="r" b="b"/>
              <a:pathLst>
                <a:path w="1269" h="618489">
                  <a:moveTo>
                    <a:pt x="585" y="-19050"/>
                  </a:moveTo>
                  <a:lnTo>
                    <a:pt x="585" y="636947"/>
                  </a:lnTo>
                </a:path>
              </a:pathLst>
            </a:custGeom>
            <a:ln w="39270">
              <a:solidFill>
                <a:srgbClr val="BBE0E3"/>
              </a:solidFill>
            </a:ln>
          </p:spPr>
          <p:txBody>
            <a:bodyPr wrap="square" lIns="0" tIns="0" rIns="0" bIns="0" rtlCol="0"/>
            <a:lstStyle/>
            <a:p>
              <a:endParaRPr/>
            </a:p>
          </p:txBody>
        </p:sp>
        <p:sp>
          <p:nvSpPr>
            <p:cNvPr id="19" name="object 19"/>
            <p:cNvSpPr/>
            <p:nvPr/>
          </p:nvSpPr>
          <p:spPr>
            <a:xfrm>
              <a:off x="1721175" y="5346326"/>
              <a:ext cx="216535" cy="216535"/>
            </a:xfrm>
            <a:custGeom>
              <a:avLst/>
              <a:gdLst/>
              <a:ahLst/>
              <a:cxnLst/>
              <a:rect l="l" t="t" r="r" b="b"/>
              <a:pathLst>
                <a:path w="216535" h="216535">
                  <a:moveTo>
                    <a:pt x="0" y="0"/>
                  </a:moveTo>
                  <a:lnTo>
                    <a:pt x="107624" y="216273"/>
                  </a:lnTo>
                  <a:lnTo>
                    <a:pt x="216068" y="408"/>
                  </a:lnTo>
                  <a:lnTo>
                    <a:pt x="0" y="0"/>
                  </a:lnTo>
                  <a:close/>
                </a:path>
              </a:pathLst>
            </a:custGeom>
            <a:solidFill>
              <a:srgbClr val="BBE0E3"/>
            </a:solidFill>
          </p:spPr>
          <p:txBody>
            <a:bodyPr wrap="square" lIns="0" tIns="0" rIns="0" bIns="0" rtlCol="0"/>
            <a:lstStyle/>
            <a:p>
              <a:endParaRPr/>
            </a:p>
          </p:txBody>
        </p:sp>
      </p:grpSp>
      <p:sp>
        <p:nvSpPr>
          <p:cNvPr id="20" name="object 20"/>
          <p:cNvSpPr txBox="1"/>
          <p:nvPr/>
        </p:nvSpPr>
        <p:spPr>
          <a:xfrm>
            <a:off x="1190816" y="5257815"/>
            <a:ext cx="1308100" cy="269304"/>
          </a:xfrm>
          <a:prstGeom prst="rect">
            <a:avLst/>
          </a:prstGeom>
          <a:ln w="9525">
            <a:solidFill>
              <a:srgbClr val="002F8C"/>
            </a:solidFill>
          </a:ln>
        </p:spPr>
        <p:txBody>
          <a:bodyPr vert="horz" wrap="square" lIns="0" tIns="0" rIns="0" bIns="0" rtlCol="0">
            <a:spAutoFit/>
          </a:bodyPr>
          <a:lstStyle/>
          <a:p>
            <a:pPr marL="320675">
              <a:lnSpc>
                <a:spcPts val="2105"/>
              </a:lnSpc>
            </a:pPr>
            <a:r>
              <a:rPr lang="it-IT" sz="2000" b="1" dirty="0">
                <a:solidFill>
                  <a:srgbClr val="002F8C"/>
                </a:solidFill>
                <a:latin typeface="Arial"/>
                <a:cs typeface="Arial"/>
              </a:rPr>
              <a:t>RCP</a:t>
            </a:r>
            <a:endParaRPr sz="2000" dirty="0">
              <a:latin typeface="Arial"/>
              <a:cs typeface="Arial"/>
            </a:endParaRPr>
          </a:p>
        </p:txBody>
      </p:sp>
      <p:sp>
        <p:nvSpPr>
          <p:cNvPr id="21" name="object 21"/>
          <p:cNvSpPr txBox="1"/>
          <p:nvPr/>
        </p:nvSpPr>
        <p:spPr>
          <a:xfrm>
            <a:off x="2632526" y="5266475"/>
            <a:ext cx="1993900" cy="289182"/>
          </a:xfrm>
          <a:prstGeom prst="rect">
            <a:avLst/>
          </a:prstGeom>
          <a:ln w="9525">
            <a:solidFill>
              <a:srgbClr val="002F8C"/>
            </a:solidFill>
          </a:ln>
        </p:spPr>
        <p:txBody>
          <a:bodyPr vert="horz" wrap="square" lIns="0" tIns="6985" rIns="0" bIns="0" rtlCol="0">
            <a:spAutoFit/>
          </a:bodyPr>
          <a:lstStyle/>
          <a:p>
            <a:pPr marL="275590" marR="228600" algn="ctr">
              <a:lnSpc>
                <a:spcPts val="2190"/>
              </a:lnSpc>
              <a:spcBef>
                <a:spcPts val="55"/>
              </a:spcBef>
            </a:pPr>
            <a:r>
              <a:rPr lang="it-IT" sz="2000" b="1" dirty="0">
                <a:solidFill>
                  <a:srgbClr val="002F8C"/>
                </a:solidFill>
                <a:latin typeface="Arial"/>
                <a:cs typeface="Arial"/>
              </a:rPr>
              <a:t>RCP</a:t>
            </a:r>
            <a:endParaRPr sz="2000" dirty="0">
              <a:latin typeface="Arial"/>
              <a:cs typeface="Arial"/>
            </a:endParaRPr>
          </a:p>
        </p:txBody>
      </p:sp>
      <p:grpSp>
        <p:nvGrpSpPr>
          <p:cNvPr id="22" name="object 22"/>
          <p:cNvGrpSpPr/>
          <p:nvPr/>
        </p:nvGrpSpPr>
        <p:grpSpPr>
          <a:xfrm>
            <a:off x="3550128" y="4572000"/>
            <a:ext cx="216535" cy="628650"/>
            <a:chOff x="3550128" y="4705350"/>
            <a:chExt cx="216535" cy="628650"/>
          </a:xfrm>
        </p:grpSpPr>
        <p:sp>
          <p:nvSpPr>
            <p:cNvPr id="23" name="object 23"/>
            <p:cNvSpPr/>
            <p:nvPr/>
          </p:nvSpPr>
          <p:spPr>
            <a:xfrm>
              <a:off x="3658173" y="4724400"/>
              <a:ext cx="1270" cy="389890"/>
            </a:xfrm>
            <a:custGeom>
              <a:avLst/>
              <a:gdLst/>
              <a:ahLst/>
              <a:cxnLst/>
              <a:rect l="l" t="t" r="r" b="b"/>
              <a:pathLst>
                <a:path w="1270" h="389889">
                  <a:moveTo>
                    <a:pt x="506" y="-19049"/>
                  </a:moveTo>
                  <a:lnTo>
                    <a:pt x="506" y="408348"/>
                  </a:lnTo>
                </a:path>
              </a:pathLst>
            </a:custGeom>
            <a:ln w="39113">
              <a:solidFill>
                <a:srgbClr val="BBE0E3"/>
              </a:solidFill>
            </a:ln>
          </p:spPr>
          <p:txBody>
            <a:bodyPr wrap="square" lIns="0" tIns="0" rIns="0" bIns="0" rtlCol="0"/>
            <a:lstStyle/>
            <a:p>
              <a:endParaRPr dirty="0"/>
            </a:p>
          </p:txBody>
        </p:sp>
        <p:sp>
          <p:nvSpPr>
            <p:cNvPr id="24" name="object 24"/>
            <p:cNvSpPr/>
            <p:nvPr/>
          </p:nvSpPr>
          <p:spPr>
            <a:xfrm>
              <a:off x="3550128" y="5117650"/>
              <a:ext cx="216535" cy="216535"/>
            </a:xfrm>
            <a:custGeom>
              <a:avLst/>
              <a:gdLst/>
              <a:ahLst/>
              <a:cxnLst/>
              <a:rect l="l" t="t" r="r" b="b"/>
              <a:pathLst>
                <a:path w="216535" h="216535">
                  <a:moveTo>
                    <a:pt x="0" y="0"/>
                  </a:moveTo>
                  <a:lnTo>
                    <a:pt x="107471" y="216349"/>
                  </a:lnTo>
                  <a:lnTo>
                    <a:pt x="216067" y="562"/>
                  </a:lnTo>
                  <a:lnTo>
                    <a:pt x="0" y="0"/>
                  </a:lnTo>
                  <a:close/>
                </a:path>
              </a:pathLst>
            </a:custGeom>
            <a:solidFill>
              <a:srgbClr val="BBE0E3"/>
            </a:solidFill>
          </p:spPr>
          <p:txBody>
            <a:bodyPr wrap="square" lIns="0" tIns="0" rIns="0" bIns="0" rtlCol="0"/>
            <a:lstStyle/>
            <a:p>
              <a:endParaRPr/>
            </a:p>
          </p:txBody>
        </p:sp>
      </p:grpSp>
      <p:grpSp>
        <p:nvGrpSpPr>
          <p:cNvPr id="25" name="object 25"/>
          <p:cNvGrpSpPr/>
          <p:nvPr/>
        </p:nvGrpSpPr>
        <p:grpSpPr>
          <a:xfrm>
            <a:off x="5607466" y="4572000"/>
            <a:ext cx="216535" cy="704850"/>
            <a:chOff x="5607466" y="4705350"/>
            <a:chExt cx="216535" cy="704850"/>
          </a:xfrm>
        </p:grpSpPr>
        <p:sp>
          <p:nvSpPr>
            <p:cNvPr id="26" name="object 26"/>
            <p:cNvSpPr/>
            <p:nvPr/>
          </p:nvSpPr>
          <p:spPr>
            <a:xfrm>
              <a:off x="5715510" y="4724400"/>
              <a:ext cx="1270" cy="466090"/>
            </a:xfrm>
            <a:custGeom>
              <a:avLst/>
              <a:gdLst/>
              <a:ahLst/>
              <a:cxnLst/>
              <a:rect l="l" t="t" r="r" b="b"/>
              <a:pathLst>
                <a:path w="1270" h="466089">
                  <a:moveTo>
                    <a:pt x="538" y="-19049"/>
                  </a:moveTo>
                  <a:lnTo>
                    <a:pt x="538" y="484547"/>
                  </a:lnTo>
                </a:path>
              </a:pathLst>
            </a:custGeom>
            <a:ln w="39177">
              <a:solidFill>
                <a:srgbClr val="BBE0E3"/>
              </a:solidFill>
            </a:ln>
          </p:spPr>
          <p:txBody>
            <a:bodyPr wrap="square" lIns="0" tIns="0" rIns="0" bIns="0" rtlCol="0"/>
            <a:lstStyle/>
            <a:p>
              <a:endParaRPr/>
            </a:p>
          </p:txBody>
        </p:sp>
        <p:sp>
          <p:nvSpPr>
            <p:cNvPr id="27" name="object 27"/>
            <p:cNvSpPr/>
            <p:nvPr/>
          </p:nvSpPr>
          <p:spPr>
            <a:xfrm>
              <a:off x="5607466" y="5193880"/>
              <a:ext cx="216535" cy="216535"/>
            </a:xfrm>
            <a:custGeom>
              <a:avLst/>
              <a:gdLst/>
              <a:ahLst/>
              <a:cxnLst/>
              <a:rect l="l" t="t" r="r" b="b"/>
              <a:pathLst>
                <a:path w="216535" h="216535">
                  <a:moveTo>
                    <a:pt x="0" y="0"/>
                  </a:moveTo>
                  <a:lnTo>
                    <a:pt x="107533" y="216319"/>
                  </a:lnTo>
                  <a:lnTo>
                    <a:pt x="216067" y="500"/>
                  </a:lnTo>
                  <a:lnTo>
                    <a:pt x="0" y="0"/>
                  </a:lnTo>
                  <a:close/>
                </a:path>
              </a:pathLst>
            </a:custGeom>
            <a:solidFill>
              <a:srgbClr val="BBE0E3"/>
            </a:solidFill>
          </p:spPr>
          <p:txBody>
            <a:bodyPr wrap="square" lIns="0" tIns="0" rIns="0" bIns="0" rtlCol="0"/>
            <a:lstStyle/>
            <a:p>
              <a:endParaRPr/>
            </a:p>
          </p:txBody>
        </p:sp>
      </p:grpSp>
      <p:sp>
        <p:nvSpPr>
          <p:cNvPr id="28" name="object 28"/>
          <p:cNvSpPr txBox="1"/>
          <p:nvPr/>
        </p:nvSpPr>
        <p:spPr>
          <a:xfrm>
            <a:off x="4710399" y="5266475"/>
            <a:ext cx="2146300" cy="289182"/>
          </a:xfrm>
          <a:prstGeom prst="rect">
            <a:avLst/>
          </a:prstGeom>
          <a:ln w="9525">
            <a:solidFill>
              <a:srgbClr val="002F8C"/>
            </a:solidFill>
          </a:ln>
        </p:spPr>
        <p:txBody>
          <a:bodyPr vert="horz" wrap="square" lIns="0" tIns="6985" rIns="0" bIns="0" rtlCol="0">
            <a:spAutoFit/>
          </a:bodyPr>
          <a:lstStyle/>
          <a:p>
            <a:pPr marL="838200" marR="212725" indent="-578485">
              <a:lnSpc>
                <a:spcPts val="2190"/>
              </a:lnSpc>
              <a:spcBef>
                <a:spcPts val="55"/>
              </a:spcBef>
            </a:pPr>
            <a:r>
              <a:rPr lang="it-IT" sz="2000" b="1" dirty="0">
                <a:solidFill>
                  <a:srgbClr val="002F8C"/>
                </a:solidFill>
                <a:latin typeface="Arial"/>
                <a:cs typeface="Arial"/>
              </a:rPr>
              <a:t>RCP</a:t>
            </a:r>
            <a:endParaRPr sz="2000" dirty="0">
              <a:latin typeface="Arial"/>
              <a:cs typeface="Arial"/>
            </a:endParaRPr>
          </a:p>
        </p:txBody>
      </p:sp>
      <p:grpSp>
        <p:nvGrpSpPr>
          <p:cNvPr id="29" name="object 29"/>
          <p:cNvGrpSpPr/>
          <p:nvPr/>
        </p:nvGrpSpPr>
        <p:grpSpPr>
          <a:xfrm>
            <a:off x="7436266" y="4572000"/>
            <a:ext cx="216535" cy="704850"/>
            <a:chOff x="7436266" y="4705350"/>
            <a:chExt cx="216535" cy="704850"/>
          </a:xfrm>
        </p:grpSpPr>
        <p:sp>
          <p:nvSpPr>
            <p:cNvPr id="30" name="object 30"/>
            <p:cNvSpPr/>
            <p:nvPr/>
          </p:nvSpPr>
          <p:spPr>
            <a:xfrm>
              <a:off x="7544309" y="4724400"/>
              <a:ext cx="1270" cy="466090"/>
            </a:xfrm>
            <a:custGeom>
              <a:avLst/>
              <a:gdLst/>
              <a:ahLst/>
              <a:cxnLst/>
              <a:rect l="l" t="t" r="r" b="b"/>
              <a:pathLst>
                <a:path w="1270" h="466089">
                  <a:moveTo>
                    <a:pt x="538" y="-19049"/>
                  </a:moveTo>
                  <a:lnTo>
                    <a:pt x="538" y="484547"/>
                  </a:lnTo>
                </a:path>
              </a:pathLst>
            </a:custGeom>
            <a:ln w="39177">
              <a:solidFill>
                <a:srgbClr val="BBE0E3"/>
              </a:solidFill>
            </a:ln>
          </p:spPr>
          <p:txBody>
            <a:bodyPr wrap="square" lIns="0" tIns="0" rIns="0" bIns="0" rtlCol="0"/>
            <a:lstStyle/>
            <a:p>
              <a:endParaRPr/>
            </a:p>
          </p:txBody>
        </p:sp>
        <p:sp>
          <p:nvSpPr>
            <p:cNvPr id="31" name="object 31"/>
            <p:cNvSpPr/>
            <p:nvPr/>
          </p:nvSpPr>
          <p:spPr>
            <a:xfrm>
              <a:off x="7436266" y="5193880"/>
              <a:ext cx="216535" cy="216535"/>
            </a:xfrm>
            <a:custGeom>
              <a:avLst/>
              <a:gdLst/>
              <a:ahLst/>
              <a:cxnLst/>
              <a:rect l="l" t="t" r="r" b="b"/>
              <a:pathLst>
                <a:path w="216534" h="216535">
                  <a:moveTo>
                    <a:pt x="0" y="0"/>
                  </a:moveTo>
                  <a:lnTo>
                    <a:pt x="107533" y="216319"/>
                  </a:lnTo>
                  <a:lnTo>
                    <a:pt x="216067" y="500"/>
                  </a:lnTo>
                  <a:lnTo>
                    <a:pt x="0" y="0"/>
                  </a:lnTo>
                  <a:close/>
                </a:path>
              </a:pathLst>
            </a:custGeom>
            <a:solidFill>
              <a:srgbClr val="BBE0E3"/>
            </a:solidFill>
          </p:spPr>
          <p:txBody>
            <a:bodyPr wrap="square" lIns="0" tIns="0" rIns="0" bIns="0" rtlCol="0"/>
            <a:lstStyle/>
            <a:p>
              <a:endParaRPr/>
            </a:p>
          </p:txBody>
        </p:sp>
      </p:grpSp>
      <p:sp>
        <p:nvSpPr>
          <p:cNvPr id="32" name="object 32"/>
          <p:cNvSpPr txBox="1"/>
          <p:nvPr/>
        </p:nvSpPr>
        <p:spPr>
          <a:xfrm>
            <a:off x="6932581" y="5272321"/>
            <a:ext cx="1525619" cy="846386"/>
          </a:xfrm>
          <a:prstGeom prst="rect">
            <a:avLst/>
          </a:prstGeom>
          <a:ln w="9525">
            <a:solidFill>
              <a:srgbClr val="002F8C"/>
            </a:solidFill>
          </a:ln>
        </p:spPr>
        <p:txBody>
          <a:bodyPr vert="horz" wrap="square" lIns="0" tIns="0" rIns="0" bIns="0" rtlCol="0">
            <a:spAutoFit/>
          </a:bodyPr>
          <a:lstStyle/>
          <a:p>
            <a:pPr marL="39370" algn="ctr">
              <a:lnSpc>
                <a:spcPts val="2105"/>
              </a:lnSpc>
            </a:pPr>
            <a:r>
              <a:rPr sz="2000" b="1" dirty="0">
                <a:solidFill>
                  <a:srgbClr val="002F8C"/>
                </a:solidFill>
                <a:latin typeface="Arial"/>
                <a:cs typeface="Arial"/>
              </a:rPr>
              <a:t>A</a:t>
            </a:r>
            <a:r>
              <a:rPr sz="2000" b="1" spc="-120" dirty="0">
                <a:solidFill>
                  <a:srgbClr val="002F8C"/>
                </a:solidFill>
                <a:latin typeface="Arial"/>
                <a:cs typeface="Arial"/>
              </a:rPr>
              <a:t> </a:t>
            </a:r>
            <a:r>
              <a:rPr sz="2000" b="1" dirty="0">
                <a:solidFill>
                  <a:srgbClr val="002F8C"/>
                </a:solidFill>
                <a:latin typeface="Arial"/>
                <a:cs typeface="Arial"/>
              </a:rPr>
              <a:t>-</a:t>
            </a:r>
            <a:endParaRPr sz="2000" dirty="0">
              <a:latin typeface="Arial"/>
              <a:cs typeface="Arial"/>
            </a:endParaRPr>
          </a:p>
          <a:p>
            <a:pPr marL="142875" marR="95250" algn="ctr">
              <a:lnSpc>
                <a:spcPts val="2190"/>
              </a:lnSpc>
              <a:spcBef>
                <a:spcPts val="140"/>
              </a:spcBef>
            </a:pPr>
            <a:r>
              <a:rPr sz="2000" b="1" dirty="0">
                <a:solidFill>
                  <a:srgbClr val="002F8C"/>
                </a:solidFill>
                <a:latin typeface="Arial"/>
                <a:cs typeface="Arial"/>
              </a:rPr>
              <a:t>c</a:t>
            </a:r>
            <a:r>
              <a:rPr sz="2000" b="1" spc="-5" dirty="0">
                <a:solidFill>
                  <a:srgbClr val="002F8C"/>
                </a:solidFill>
                <a:latin typeface="Arial"/>
                <a:cs typeface="Arial"/>
              </a:rPr>
              <a:t>o</a:t>
            </a:r>
            <a:r>
              <a:rPr sz="2000" b="1" dirty="0">
                <a:solidFill>
                  <a:srgbClr val="002F8C"/>
                </a:solidFill>
                <a:latin typeface="Arial"/>
                <a:cs typeface="Arial"/>
              </a:rPr>
              <a:t>sc</a:t>
            </a:r>
            <a:r>
              <a:rPr sz="2000" b="1" spc="-5" dirty="0">
                <a:solidFill>
                  <a:srgbClr val="002F8C"/>
                </a:solidFill>
                <a:latin typeface="Arial"/>
                <a:cs typeface="Arial"/>
              </a:rPr>
              <a:t>i</a:t>
            </a:r>
            <a:r>
              <a:rPr sz="2000" b="1" dirty="0">
                <a:solidFill>
                  <a:srgbClr val="002F8C"/>
                </a:solidFill>
                <a:latin typeface="Arial"/>
                <a:cs typeface="Arial"/>
              </a:rPr>
              <a:t>e</a:t>
            </a:r>
            <a:r>
              <a:rPr sz="2000" b="1" spc="-5" dirty="0">
                <a:solidFill>
                  <a:srgbClr val="002F8C"/>
                </a:solidFill>
                <a:latin typeface="Arial"/>
                <a:cs typeface="Arial"/>
              </a:rPr>
              <a:t>n</a:t>
            </a:r>
            <a:r>
              <a:rPr sz="2000" b="1" dirty="0">
                <a:solidFill>
                  <a:srgbClr val="002F8C"/>
                </a:solidFill>
                <a:latin typeface="Arial"/>
                <a:cs typeface="Arial"/>
              </a:rPr>
              <a:t>za  </a:t>
            </a:r>
            <a:r>
              <a:rPr sz="2000" b="1" spc="-5" dirty="0">
                <a:solidFill>
                  <a:srgbClr val="002F8C"/>
                </a:solidFill>
                <a:latin typeface="Arial"/>
                <a:cs typeface="Arial"/>
              </a:rPr>
              <a:t>PLS</a:t>
            </a:r>
            <a:endParaRPr sz="2000" dirty="0">
              <a:latin typeface="Arial"/>
              <a:cs typeface="Arial"/>
            </a:endParaRP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627187" y="5481364"/>
            <a:ext cx="186055" cy="536575"/>
          </a:xfrm>
          <a:prstGeom prst="rect">
            <a:avLst/>
          </a:prstGeom>
        </p:spPr>
        <p:txBody>
          <a:bodyPr vert="horz" wrap="square" lIns="0" tIns="0" rIns="0" bIns="0" rtlCol="0">
            <a:spAutoFit/>
          </a:bodyPr>
          <a:lstStyle/>
          <a:p>
            <a:pPr marL="12700">
              <a:lnSpc>
                <a:spcPts val="4079"/>
              </a:lnSpc>
            </a:pPr>
            <a:r>
              <a:rPr sz="3600" dirty="0">
                <a:solidFill>
                  <a:srgbClr val="002F8C"/>
                </a:solidFill>
                <a:latin typeface="Arial MT"/>
                <a:cs typeface="Arial MT"/>
              </a:rPr>
              <a:t>•</a:t>
            </a:r>
            <a:endParaRPr sz="3600">
              <a:latin typeface="Arial MT"/>
              <a:cs typeface="Arial MT"/>
            </a:endParaRPr>
          </a:p>
        </p:txBody>
      </p:sp>
      <p:sp>
        <p:nvSpPr>
          <p:cNvPr id="4" name="object 4"/>
          <p:cNvSpPr txBox="1"/>
          <p:nvPr/>
        </p:nvSpPr>
        <p:spPr>
          <a:xfrm>
            <a:off x="2103437" y="5481364"/>
            <a:ext cx="5183505" cy="536575"/>
          </a:xfrm>
          <a:prstGeom prst="rect">
            <a:avLst/>
          </a:prstGeom>
        </p:spPr>
        <p:txBody>
          <a:bodyPr vert="horz" wrap="square" lIns="0" tIns="0" rIns="0" bIns="0" rtlCol="0">
            <a:spAutoFit/>
          </a:bodyPr>
          <a:lstStyle/>
          <a:p>
            <a:pPr marL="12700">
              <a:lnSpc>
                <a:spcPts val="4079"/>
              </a:lnSpc>
            </a:pPr>
            <a:r>
              <a:rPr sz="3600" b="1" spc="-5" dirty="0">
                <a:solidFill>
                  <a:srgbClr val="002F8C"/>
                </a:solidFill>
                <a:latin typeface="Arial"/>
                <a:cs typeface="Arial"/>
              </a:rPr>
              <a:t>Esaurimento</a:t>
            </a:r>
            <a:r>
              <a:rPr sz="3600" b="1" spc="-20" dirty="0">
                <a:solidFill>
                  <a:srgbClr val="002F8C"/>
                </a:solidFill>
                <a:latin typeface="Arial"/>
                <a:cs typeface="Arial"/>
              </a:rPr>
              <a:t> </a:t>
            </a:r>
            <a:r>
              <a:rPr sz="3600" b="1" spc="-5" dirty="0">
                <a:solidFill>
                  <a:srgbClr val="002F8C"/>
                </a:solidFill>
                <a:latin typeface="Arial"/>
                <a:cs typeface="Arial"/>
              </a:rPr>
              <a:t>delle</a:t>
            </a:r>
            <a:r>
              <a:rPr sz="3600" b="1" spc="-15" dirty="0">
                <a:solidFill>
                  <a:srgbClr val="002F8C"/>
                </a:solidFill>
                <a:latin typeface="Arial"/>
                <a:cs typeface="Arial"/>
              </a:rPr>
              <a:t> </a:t>
            </a:r>
            <a:r>
              <a:rPr sz="3600" b="1" spc="-5" dirty="0">
                <a:solidFill>
                  <a:srgbClr val="002F8C"/>
                </a:solidFill>
                <a:latin typeface="Arial"/>
                <a:cs typeface="Arial"/>
              </a:rPr>
              <a:t>forze</a:t>
            </a:r>
            <a:endParaRPr sz="3600">
              <a:latin typeface="Arial"/>
              <a:cs typeface="Arial"/>
            </a:endParaRPr>
          </a:p>
        </p:txBody>
      </p:sp>
      <p:sp>
        <p:nvSpPr>
          <p:cNvPr id="2" name="object 2"/>
          <p:cNvSpPr txBox="1"/>
          <p:nvPr/>
        </p:nvSpPr>
        <p:spPr>
          <a:xfrm>
            <a:off x="610480" y="492533"/>
            <a:ext cx="8280400" cy="4719955"/>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Arial"/>
                <a:cs typeface="Arial"/>
              </a:rPr>
              <a:t>RIANIMAZIONE</a:t>
            </a:r>
            <a:r>
              <a:rPr sz="3600" b="1" spc="-15" dirty="0">
                <a:solidFill>
                  <a:srgbClr val="FF0000"/>
                </a:solidFill>
                <a:latin typeface="Arial"/>
                <a:cs typeface="Arial"/>
              </a:rPr>
              <a:t> </a:t>
            </a:r>
            <a:r>
              <a:rPr sz="3600" b="1" spc="-5" dirty="0">
                <a:solidFill>
                  <a:srgbClr val="FF0000"/>
                </a:solidFill>
                <a:latin typeface="Arial"/>
                <a:cs typeface="Arial"/>
              </a:rPr>
              <a:t>CARDIOPOLMONARE</a:t>
            </a:r>
            <a:endParaRPr sz="3600">
              <a:latin typeface="Arial"/>
              <a:cs typeface="Arial"/>
            </a:endParaRPr>
          </a:p>
          <a:p>
            <a:pPr>
              <a:lnSpc>
                <a:spcPct val="100000"/>
              </a:lnSpc>
              <a:spcBef>
                <a:spcPts val="30"/>
              </a:spcBef>
            </a:pPr>
            <a:endParaRPr sz="4200">
              <a:latin typeface="Arial"/>
              <a:cs typeface="Arial"/>
            </a:endParaRPr>
          </a:p>
          <a:p>
            <a:pPr marL="1598930" marR="982344" indent="-990600">
              <a:lnSpc>
                <a:spcPts val="4200"/>
              </a:lnSpc>
            </a:pPr>
            <a:r>
              <a:rPr sz="3600" b="1" spc="-5" dirty="0">
                <a:solidFill>
                  <a:srgbClr val="002F8C"/>
                </a:solidFill>
                <a:latin typeface="Arial"/>
                <a:cs typeface="Arial"/>
              </a:rPr>
              <a:t>Quando </a:t>
            </a:r>
            <a:r>
              <a:rPr sz="3600" b="1" dirty="0">
                <a:solidFill>
                  <a:srgbClr val="002F8C"/>
                </a:solidFill>
                <a:latin typeface="Arial"/>
                <a:cs typeface="Arial"/>
              </a:rPr>
              <a:t>si </a:t>
            </a:r>
            <a:r>
              <a:rPr sz="3600" b="1" spc="-5" dirty="0">
                <a:solidFill>
                  <a:srgbClr val="002F8C"/>
                </a:solidFill>
                <a:latin typeface="Arial"/>
                <a:cs typeface="Arial"/>
              </a:rPr>
              <a:t>può definitivamente </a:t>
            </a:r>
            <a:r>
              <a:rPr sz="3600" b="1" spc="-990" dirty="0">
                <a:solidFill>
                  <a:srgbClr val="002F8C"/>
                </a:solidFill>
                <a:latin typeface="Arial"/>
                <a:cs typeface="Arial"/>
              </a:rPr>
              <a:t> </a:t>
            </a:r>
            <a:r>
              <a:rPr sz="3600" b="1" spc="-5" dirty="0">
                <a:solidFill>
                  <a:srgbClr val="002F8C"/>
                </a:solidFill>
                <a:latin typeface="Arial"/>
                <a:cs typeface="Arial"/>
              </a:rPr>
              <a:t>interrompere</a:t>
            </a:r>
            <a:r>
              <a:rPr sz="3600" b="1" spc="-10" dirty="0">
                <a:solidFill>
                  <a:srgbClr val="002F8C"/>
                </a:solidFill>
                <a:latin typeface="Arial"/>
                <a:cs typeface="Arial"/>
              </a:rPr>
              <a:t> </a:t>
            </a:r>
            <a:r>
              <a:rPr sz="3600" b="1" spc="-5" dirty="0">
                <a:solidFill>
                  <a:srgbClr val="002F8C"/>
                </a:solidFill>
                <a:latin typeface="Arial"/>
                <a:cs typeface="Arial"/>
              </a:rPr>
              <a:t>la </a:t>
            </a:r>
            <a:r>
              <a:rPr sz="3600" b="1" dirty="0">
                <a:solidFill>
                  <a:srgbClr val="002F8C"/>
                </a:solidFill>
                <a:latin typeface="Arial"/>
                <a:cs typeface="Arial"/>
              </a:rPr>
              <a:t>RCP?</a:t>
            </a:r>
            <a:endParaRPr sz="3600">
              <a:latin typeface="Arial"/>
              <a:cs typeface="Arial"/>
            </a:endParaRPr>
          </a:p>
          <a:p>
            <a:pPr>
              <a:lnSpc>
                <a:spcPct val="100000"/>
              </a:lnSpc>
              <a:spcBef>
                <a:spcPts val="15"/>
              </a:spcBef>
            </a:pPr>
            <a:endParaRPr sz="3950">
              <a:latin typeface="Arial"/>
              <a:cs typeface="Arial"/>
            </a:endParaRPr>
          </a:p>
          <a:p>
            <a:pPr marL="1505585" indent="-476884">
              <a:lnSpc>
                <a:spcPct val="100000"/>
              </a:lnSpc>
              <a:spcBef>
                <a:spcPts val="5"/>
              </a:spcBef>
              <a:buFont typeface="Arial MT"/>
              <a:buChar char="•"/>
              <a:tabLst>
                <a:tab pos="1505585" algn="l"/>
                <a:tab pos="1506220" algn="l"/>
              </a:tabLst>
            </a:pPr>
            <a:r>
              <a:rPr sz="3600" b="1" spc="-5" dirty="0">
                <a:solidFill>
                  <a:srgbClr val="002F8C"/>
                </a:solidFill>
                <a:latin typeface="Arial"/>
                <a:cs typeface="Arial"/>
              </a:rPr>
              <a:t>Arrivo</a:t>
            </a:r>
            <a:r>
              <a:rPr sz="3600" b="1" spc="-30" dirty="0">
                <a:solidFill>
                  <a:srgbClr val="002F8C"/>
                </a:solidFill>
                <a:latin typeface="Arial"/>
                <a:cs typeface="Arial"/>
              </a:rPr>
              <a:t> </a:t>
            </a:r>
            <a:r>
              <a:rPr sz="3600" b="1" dirty="0">
                <a:solidFill>
                  <a:srgbClr val="002F8C"/>
                </a:solidFill>
                <a:latin typeface="Arial"/>
                <a:cs typeface="Arial"/>
              </a:rPr>
              <a:t>dei</a:t>
            </a:r>
            <a:r>
              <a:rPr sz="3600" b="1" spc="-30" dirty="0">
                <a:solidFill>
                  <a:srgbClr val="002F8C"/>
                </a:solidFill>
                <a:latin typeface="Arial"/>
                <a:cs typeface="Arial"/>
              </a:rPr>
              <a:t> </a:t>
            </a:r>
            <a:r>
              <a:rPr sz="3600" b="1" dirty="0">
                <a:solidFill>
                  <a:srgbClr val="002F8C"/>
                </a:solidFill>
                <a:latin typeface="Arial"/>
                <a:cs typeface="Arial"/>
              </a:rPr>
              <a:t>soccorsi</a:t>
            </a:r>
            <a:endParaRPr sz="3600">
              <a:latin typeface="Arial"/>
              <a:cs typeface="Arial"/>
            </a:endParaRPr>
          </a:p>
          <a:p>
            <a:pPr marL="1505585" marR="1786889" indent="-476250">
              <a:lnSpc>
                <a:spcPts val="4200"/>
              </a:lnSpc>
              <a:spcBef>
                <a:spcPts val="2200"/>
              </a:spcBef>
              <a:buFont typeface="Arial MT"/>
              <a:buChar char="•"/>
              <a:tabLst>
                <a:tab pos="1505585" algn="l"/>
                <a:tab pos="1506220" algn="l"/>
              </a:tabLst>
            </a:pPr>
            <a:r>
              <a:rPr sz="3600" b="1" spc="-5" dirty="0">
                <a:solidFill>
                  <a:srgbClr val="002F8C"/>
                </a:solidFill>
                <a:latin typeface="Arial"/>
                <a:cs typeface="Arial"/>
              </a:rPr>
              <a:t>Ripristino di circolo </a:t>
            </a:r>
            <a:r>
              <a:rPr sz="3600" b="1" dirty="0">
                <a:solidFill>
                  <a:srgbClr val="002F8C"/>
                </a:solidFill>
                <a:latin typeface="Arial"/>
                <a:cs typeface="Arial"/>
              </a:rPr>
              <a:t>e </a:t>
            </a:r>
            <a:r>
              <a:rPr sz="3600" b="1" spc="5" dirty="0">
                <a:solidFill>
                  <a:srgbClr val="002F8C"/>
                </a:solidFill>
                <a:latin typeface="Arial"/>
                <a:cs typeface="Arial"/>
              </a:rPr>
              <a:t> </a:t>
            </a:r>
            <a:r>
              <a:rPr sz="3600" b="1" spc="-5" dirty="0">
                <a:solidFill>
                  <a:srgbClr val="002F8C"/>
                </a:solidFill>
                <a:latin typeface="Arial"/>
                <a:cs typeface="Arial"/>
              </a:rPr>
              <a:t>respirazione</a:t>
            </a:r>
            <a:r>
              <a:rPr sz="3600" b="1" spc="-40" dirty="0">
                <a:solidFill>
                  <a:srgbClr val="002F8C"/>
                </a:solidFill>
                <a:latin typeface="Arial"/>
                <a:cs typeface="Arial"/>
              </a:rPr>
              <a:t> </a:t>
            </a:r>
            <a:r>
              <a:rPr sz="3600" b="1" spc="-5" dirty="0">
                <a:solidFill>
                  <a:srgbClr val="002F8C"/>
                </a:solidFill>
                <a:latin typeface="Arial"/>
                <a:cs typeface="Arial"/>
              </a:rPr>
              <a:t>spontanei</a:t>
            </a:r>
            <a:endParaRPr sz="3600">
              <a:latin typeface="Arial"/>
              <a:cs typeface="Arial"/>
            </a:endParaRP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627187" y="5481364"/>
            <a:ext cx="186055" cy="536575"/>
          </a:xfrm>
          <a:prstGeom prst="rect">
            <a:avLst/>
          </a:prstGeom>
        </p:spPr>
        <p:txBody>
          <a:bodyPr vert="horz" wrap="square" lIns="0" tIns="0" rIns="0" bIns="0" rtlCol="0">
            <a:spAutoFit/>
          </a:bodyPr>
          <a:lstStyle/>
          <a:p>
            <a:pPr marL="12700">
              <a:lnSpc>
                <a:spcPts val="4079"/>
              </a:lnSpc>
            </a:pPr>
            <a:r>
              <a:rPr sz="3600" dirty="0">
                <a:solidFill>
                  <a:srgbClr val="002F8C"/>
                </a:solidFill>
                <a:latin typeface="Arial MT"/>
                <a:cs typeface="Arial MT"/>
              </a:rPr>
              <a:t>•</a:t>
            </a:r>
            <a:endParaRPr sz="3600">
              <a:latin typeface="Arial MT"/>
              <a:cs typeface="Arial MT"/>
            </a:endParaRPr>
          </a:p>
        </p:txBody>
      </p:sp>
      <p:sp>
        <p:nvSpPr>
          <p:cNvPr id="4" name="object 4"/>
          <p:cNvSpPr txBox="1"/>
          <p:nvPr/>
        </p:nvSpPr>
        <p:spPr>
          <a:xfrm>
            <a:off x="2103437" y="5481364"/>
            <a:ext cx="5183505" cy="536575"/>
          </a:xfrm>
          <a:prstGeom prst="rect">
            <a:avLst/>
          </a:prstGeom>
        </p:spPr>
        <p:txBody>
          <a:bodyPr vert="horz" wrap="square" lIns="0" tIns="0" rIns="0" bIns="0" rtlCol="0">
            <a:spAutoFit/>
          </a:bodyPr>
          <a:lstStyle/>
          <a:p>
            <a:pPr marL="12700">
              <a:lnSpc>
                <a:spcPts val="4079"/>
              </a:lnSpc>
            </a:pPr>
            <a:r>
              <a:rPr sz="3600" b="1" spc="-5" dirty="0">
                <a:solidFill>
                  <a:srgbClr val="002F8C"/>
                </a:solidFill>
                <a:latin typeface="Arial"/>
                <a:cs typeface="Arial"/>
              </a:rPr>
              <a:t>Esaurimento</a:t>
            </a:r>
            <a:r>
              <a:rPr sz="3600" b="1" spc="-20" dirty="0">
                <a:solidFill>
                  <a:srgbClr val="002F8C"/>
                </a:solidFill>
                <a:latin typeface="Arial"/>
                <a:cs typeface="Arial"/>
              </a:rPr>
              <a:t> </a:t>
            </a:r>
            <a:r>
              <a:rPr sz="3600" b="1" spc="-5" dirty="0">
                <a:solidFill>
                  <a:srgbClr val="002F8C"/>
                </a:solidFill>
                <a:latin typeface="Arial"/>
                <a:cs typeface="Arial"/>
              </a:rPr>
              <a:t>delle</a:t>
            </a:r>
            <a:r>
              <a:rPr sz="3600" b="1" spc="-15" dirty="0">
                <a:solidFill>
                  <a:srgbClr val="002F8C"/>
                </a:solidFill>
                <a:latin typeface="Arial"/>
                <a:cs typeface="Arial"/>
              </a:rPr>
              <a:t> </a:t>
            </a:r>
            <a:r>
              <a:rPr sz="3600" b="1" spc="-5" dirty="0">
                <a:solidFill>
                  <a:srgbClr val="002F8C"/>
                </a:solidFill>
                <a:latin typeface="Arial"/>
                <a:cs typeface="Arial"/>
              </a:rPr>
              <a:t>forze</a:t>
            </a:r>
            <a:endParaRPr sz="3600">
              <a:latin typeface="Arial"/>
              <a:cs typeface="Arial"/>
            </a:endParaRPr>
          </a:p>
        </p:txBody>
      </p:sp>
      <p:sp>
        <p:nvSpPr>
          <p:cNvPr id="2" name="object 2"/>
          <p:cNvSpPr txBox="1"/>
          <p:nvPr/>
        </p:nvSpPr>
        <p:spPr>
          <a:xfrm>
            <a:off x="610480" y="492533"/>
            <a:ext cx="8280400" cy="4719955"/>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Arial"/>
                <a:cs typeface="Arial"/>
              </a:rPr>
              <a:t>RIANIMAZIONE</a:t>
            </a:r>
            <a:r>
              <a:rPr sz="3600" b="1" spc="-15" dirty="0">
                <a:solidFill>
                  <a:srgbClr val="FF0000"/>
                </a:solidFill>
                <a:latin typeface="Arial"/>
                <a:cs typeface="Arial"/>
              </a:rPr>
              <a:t> </a:t>
            </a:r>
            <a:r>
              <a:rPr sz="3600" b="1" spc="-5" dirty="0">
                <a:solidFill>
                  <a:srgbClr val="FF0000"/>
                </a:solidFill>
                <a:latin typeface="Arial"/>
                <a:cs typeface="Arial"/>
              </a:rPr>
              <a:t>CARDIOPOLMONARE</a:t>
            </a:r>
            <a:endParaRPr sz="3600">
              <a:latin typeface="Arial"/>
              <a:cs typeface="Arial"/>
            </a:endParaRPr>
          </a:p>
          <a:p>
            <a:pPr>
              <a:lnSpc>
                <a:spcPct val="100000"/>
              </a:lnSpc>
              <a:spcBef>
                <a:spcPts val="30"/>
              </a:spcBef>
            </a:pPr>
            <a:endParaRPr sz="4200">
              <a:latin typeface="Arial"/>
              <a:cs typeface="Arial"/>
            </a:endParaRPr>
          </a:p>
          <a:p>
            <a:pPr marL="1598930" marR="982344" indent="-990600">
              <a:lnSpc>
                <a:spcPts val="4200"/>
              </a:lnSpc>
            </a:pPr>
            <a:r>
              <a:rPr sz="3600" b="1" spc="-5" dirty="0">
                <a:solidFill>
                  <a:srgbClr val="002F8C"/>
                </a:solidFill>
                <a:latin typeface="Arial"/>
                <a:cs typeface="Arial"/>
              </a:rPr>
              <a:t>Quando </a:t>
            </a:r>
            <a:r>
              <a:rPr sz="3600" b="1" dirty="0">
                <a:solidFill>
                  <a:srgbClr val="002F8C"/>
                </a:solidFill>
                <a:latin typeface="Arial"/>
                <a:cs typeface="Arial"/>
              </a:rPr>
              <a:t>si </a:t>
            </a:r>
            <a:r>
              <a:rPr sz="3600" b="1" spc="-5" dirty="0">
                <a:solidFill>
                  <a:srgbClr val="002F8C"/>
                </a:solidFill>
                <a:latin typeface="Arial"/>
                <a:cs typeface="Arial"/>
              </a:rPr>
              <a:t>può definitivamente </a:t>
            </a:r>
            <a:r>
              <a:rPr sz="3600" b="1" spc="-990" dirty="0">
                <a:solidFill>
                  <a:srgbClr val="002F8C"/>
                </a:solidFill>
                <a:latin typeface="Arial"/>
                <a:cs typeface="Arial"/>
              </a:rPr>
              <a:t> </a:t>
            </a:r>
            <a:r>
              <a:rPr sz="3600" b="1" spc="-5" dirty="0">
                <a:solidFill>
                  <a:srgbClr val="002F8C"/>
                </a:solidFill>
                <a:latin typeface="Arial"/>
                <a:cs typeface="Arial"/>
              </a:rPr>
              <a:t>interrompere</a:t>
            </a:r>
            <a:r>
              <a:rPr sz="3600" b="1" spc="-10" dirty="0">
                <a:solidFill>
                  <a:srgbClr val="002F8C"/>
                </a:solidFill>
                <a:latin typeface="Arial"/>
                <a:cs typeface="Arial"/>
              </a:rPr>
              <a:t> </a:t>
            </a:r>
            <a:r>
              <a:rPr sz="3600" b="1" spc="-5" dirty="0">
                <a:solidFill>
                  <a:srgbClr val="002F8C"/>
                </a:solidFill>
                <a:latin typeface="Arial"/>
                <a:cs typeface="Arial"/>
              </a:rPr>
              <a:t>la </a:t>
            </a:r>
            <a:r>
              <a:rPr sz="3600" b="1" dirty="0">
                <a:solidFill>
                  <a:srgbClr val="002F8C"/>
                </a:solidFill>
                <a:latin typeface="Arial"/>
                <a:cs typeface="Arial"/>
              </a:rPr>
              <a:t>RCP?</a:t>
            </a:r>
            <a:endParaRPr sz="3600">
              <a:latin typeface="Arial"/>
              <a:cs typeface="Arial"/>
            </a:endParaRPr>
          </a:p>
          <a:p>
            <a:pPr>
              <a:lnSpc>
                <a:spcPct val="100000"/>
              </a:lnSpc>
              <a:spcBef>
                <a:spcPts val="15"/>
              </a:spcBef>
            </a:pPr>
            <a:endParaRPr sz="3950">
              <a:latin typeface="Arial"/>
              <a:cs typeface="Arial"/>
            </a:endParaRPr>
          </a:p>
          <a:p>
            <a:pPr marL="1505585" indent="-476884">
              <a:lnSpc>
                <a:spcPct val="100000"/>
              </a:lnSpc>
              <a:spcBef>
                <a:spcPts val="5"/>
              </a:spcBef>
              <a:buFont typeface="Arial MT"/>
              <a:buChar char="•"/>
              <a:tabLst>
                <a:tab pos="1505585" algn="l"/>
                <a:tab pos="1506220" algn="l"/>
              </a:tabLst>
            </a:pPr>
            <a:r>
              <a:rPr sz="3600" b="1" spc="-5" dirty="0">
                <a:solidFill>
                  <a:srgbClr val="002F8C"/>
                </a:solidFill>
                <a:latin typeface="Arial"/>
                <a:cs typeface="Arial"/>
              </a:rPr>
              <a:t>Arrivo</a:t>
            </a:r>
            <a:r>
              <a:rPr sz="3600" b="1" spc="-30" dirty="0">
                <a:solidFill>
                  <a:srgbClr val="002F8C"/>
                </a:solidFill>
                <a:latin typeface="Arial"/>
                <a:cs typeface="Arial"/>
              </a:rPr>
              <a:t> </a:t>
            </a:r>
            <a:r>
              <a:rPr sz="3600" b="1" dirty="0">
                <a:solidFill>
                  <a:srgbClr val="002F8C"/>
                </a:solidFill>
                <a:latin typeface="Arial"/>
                <a:cs typeface="Arial"/>
              </a:rPr>
              <a:t>dei</a:t>
            </a:r>
            <a:r>
              <a:rPr sz="3600" b="1" spc="-30" dirty="0">
                <a:solidFill>
                  <a:srgbClr val="002F8C"/>
                </a:solidFill>
                <a:latin typeface="Arial"/>
                <a:cs typeface="Arial"/>
              </a:rPr>
              <a:t> </a:t>
            </a:r>
            <a:r>
              <a:rPr sz="3600" b="1" dirty="0">
                <a:solidFill>
                  <a:srgbClr val="002F8C"/>
                </a:solidFill>
                <a:latin typeface="Arial"/>
                <a:cs typeface="Arial"/>
              </a:rPr>
              <a:t>soccorsi</a:t>
            </a:r>
            <a:endParaRPr sz="3600">
              <a:latin typeface="Arial"/>
              <a:cs typeface="Arial"/>
            </a:endParaRPr>
          </a:p>
          <a:p>
            <a:pPr marL="1505585" marR="1786889" indent="-476250">
              <a:lnSpc>
                <a:spcPts val="4200"/>
              </a:lnSpc>
              <a:spcBef>
                <a:spcPts val="2200"/>
              </a:spcBef>
              <a:buFont typeface="Arial MT"/>
              <a:buChar char="•"/>
              <a:tabLst>
                <a:tab pos="1505585" algn="l"/>
                <a:tab pos="1506220" algn="l"/>
              </a:tabLst>
            </a:pPr>
            <a:r>
              <a:rPr sz="3600" b="1" spc="-5" dirty="0">
                <a:solidFill>
                  <a:srgbClr val="002F8C"/>
                </a:solidFill>
                <a:latin typeface="Arial"/>
                <a:cs typeface="Arial"/>
              </a:rPr>
              <a:t>Ripristino di circolo </a:t>
            </a:r>
            <a:r>
              <a:rPr sz="3600" b="1" dirty="0">
                <a:solidFill>
                  <a:srgbClr val="002F8C"/>
                </a:solidFill>
                <a:latin typeface="Arial"/>
                <a:cs typeface="Arial"/>
              </a:rPr>
              <a:t>e </a:t>
            </a:r>
            <a:r>
              <a:rPr sz="3600" b="1" spc="5" dirty="0">
                <a:solidFill>
                  <a:srgbClr val="002F8C"/>
                </a:solidFill>
                <a:latin typeface="Arial"/>
                <a:cs typeface="Arial"/>
              </a:rPr>
              <a:t> </a:t>
            </a:r>
            <a:r>
              <a:rPr sz="3600" b="1" spc="-5" dirty="0">
                <a:solidFill>
                  <a:srgbClr val="002F8C"/>
                </a:solidFill>
                <a:latin typeface="Arial"/>
                <a:cs typeface="Arial"/>
              </a:rPr>
              <a:t>respirazione</a:t>
            </a:r>
            <a:r>
              <a:rPr sz="3600" b="1" spc="-40" dirty="0">
                <a:solidFill>
                  <a:srgbClr val="002F8C"/>
                </a:solidFill>
                <a:latin typeface="Arial"/>
                <a:cs typeface="Arial"/>
              </a:rPr>
              <a:t> </a:t>
            </a:r>
            <a:r>
              <a:rPr sz="3600" b="1" spc="-5" dirty="0">
                <a:solidFill>
                  <a:srgbClr val="002F8C"/>
                </a:solidFill>
                <a:latin typeface="Arial"/>
                <a:cs typeface="Arial"/>
              </a:rPr>
              <a:t>spontanei</a:t>
            </a:r>
            <a:endParaRPr sz="3600">
              <a:latin typeface="Arial"/>
              <a:cs typeface="Arial"/>
            </a:endParaRP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582737" y="5361979"/>
            <a:ext cx="4935220" cy="479425"/>
          </a:xfrm>
          <a:prstGeom prst="rect">
            <a:avLst/>
          </a:prstGeom>
        </p:spPr>
        <p:txBody>
          <a:bodyPr vert="horz" wrap="square" lIns="0" tIns="0" rIns="0" bIns="0" rtlCol="0">
            <a:spAutoFit/>
          </a:bodyPr>
          <a:lstStyle/>
          <a:p>
            <a:pPr marL="12700">
              <a:lnSpc>
                <a:spcPts val="3635"/>
              </a:lnSpc>
            </a:pPr>
            <a:r>
              <a:rPr sz="3200" dirty="0">
                <a:solidFill>
                  <a:srgbClr val="002F8C"/>
                </a:solidFill>
                <a:latin typeface="Arial MT"/>
                <a:cs typeface="Arial MT"/>
              </a:rPr>
              <a:t>•</a:t>
            </a:r>
            <a:r>
              <a:rPr sz="3200" spc="-35" dirty="0">
                <a:solidFill>
                  <a:srgbClr val="002F8C"/>
                </a:solidFill>
                <a:latin typeface="Arial MT"/>
                <a:cs typeface="Arial MT"/>
              </a:rPr>
              <a:t> </a:t>
            </a:r>
            <a:r>
              <a:rPr sz="3200" dirty="0">
                <a:solidFill>
                  <a:srgbClr val="002F8C"/>
                </a:solidFill>
                <a:latin typeface="Arial MT"/>
                <a:cs typeface="Arial MT"/>
              </a:rPr>
              <a:t>decomposizione</a:t>
            </a:r>
            <a:r>
              <a:rPr sz="3200" spc="-30" dirty="0">
                <a:solidFill>
                  <a:srgbClr val="002F8C"/>
                </a:solidFill>
                <a:latin typeface="Arial MT"/>
                <a:cs typeface="Arial MT"/>
              </a:rPr>
              <a:t> </a:t>
            </a:r>
            <a:r>
              <a:rPr sz="3200" spc="-5" dirty="0">
                <a:solidFill>
                  <a:srgbClr val="002F8C"/>
                </a:solidFill>
                <a:latin typeface="Arial MT"/>
                <a:cs typeface="Arial MT"/>
              </a:rPr>
              <a:t>tissutale.</a:t>
            </a:r>
            <a:endParaRPr sz="3200">
              <a:latin typeface="Arial MT"/>
              <a:cs typeface="Arial MT"/>
            </a:endParaRPr>
          </a:p>
        </p:txBody>
      </p:sp>
      <p:sp>
        <p:nvSpPr>
          <p:cNvPr id="2" name="object 2"/>
          <p:cNvSpPr txBox="1"/>
          <p:nvPr/>
        </p:nvSpPr>
        <p:spPr>
          <a:xfrm>
            <a:off x="643718" y="1678856"/>
            <a:ext cx="7897495" cy="3459479"/>
          </a:xfrm>
          <a:prstGeom prst="rect">
            <a:avLst/>
          </a:prstGeom>
        </p:spPr>
        <p:txBody>
          <a:bodyPr vert="horz" wrap="square" lIns="0" tIns="43180" rIns="0" bIns="0" rtlCol="0">
            <a:spAutoFit/>
          </a:bodyPr>
          <a:lstStyle/>
          <a:p>
            <a:pPr marL="631190" marR="5080" indent="-619125">
              <a:lnSpc>
                <a:spcPts val="4200"/>
              </a:lnSpc>
              <a:spcBef>
                <a:spcPts val="340"/>
              </a:spcBef>
            </a:pPr>
            <a:r>
              <a:rPr sz="3600" dirty="0">
                <a:solidFill>
                  <a:srgbClr val="002F8C"/>
                </a:solidFill>
                <a:latin typeface="Arial MT"/>
                <a:cs typeface="Arial MT"/>
              </a:rPr>
              <a:t>La</a:t>
            </a:r>
            <a:r>
              <a:rPr sz="3600" spc="-10" dirty="0">
                <a:solidFill>
                  <a:srgbClr val="002F8C"/>
                </a:solidFill>
                <a:latin typeface="Arial MT"/>
                <a:cs typeface="Arial MT"/>
              </a:rPr>
              <a:t> </a:t>
            </a:r>
            <a:r>
              <a:rPr sz="3600" dirty="0">
                <a:solidFill>
                  <a:srgbClr val="002F8C"/>
                </a:solidFill>
                <a:latin typeface="Arial MT"/>
                <a:cs typeface="Arial MT"/>
              </a:rPr>
              <a:t>RCP</a:t>
            </a:r>
            <a:r>
              <a:rPr sz="3600" spc="-80" dirty="0">
                <a:solidFill>
                  <a:srgbClr val="002F8C"/>
                </a:solidFill>
                <a:latin typeface="Arial MT"/>
                <a:cs typeface="Arial MT"/>
              </a:rPr>
              <a:t> </a:t>
            </a:r>
            <a:r>
              <a:rPr sz="3600" dirty="0">
                <a:solidFill>
                  <a:srgbClr val="002F8C"/>
                </a:solidFill>
                <a:latin typeface="Arial MT"/>
                <a:cs typeface="Arial MT"/>
              </a:rPr>
              <a:t>non</a:t>
            </a:r>
            <a:r>
              <a:rPr sz="3600" spc="-10" dirty="0">
                <a:solidFill>
                  <a:srgbClr val="002F8C"/>
                </a:solidFill>
                <a:latin typeface="Arial MT"/>
                <a:cs typeface="Arial MT"/>
              </a:rPr>
              <a:t> </a:t>
            </a:r>
            <a:r>
              <a:rPr sz="3600" dirty="0">
                <a:solidFill>
                  <a:srgbClr val="002F8C"/>
                </a:solidFill>
                <a:latin typeface="Arial MT"/>
                <a:cs typeface="Arial MT"/>
              </a:rPr>
              <a:t>va</a:t>
            </a:r>
            <a:r>
              <a:rPr sz="3600" spc="-10" dirty="0">
                <a:solidFill>
                  <a:srgbClr val="002F8C"/>
                </a:solidFill>
                <a:latin typeface="Arial MT"/>
                <a:cs typeface="Arial MT"/>
              </a:rPr>
              <a:t> </a:t>
            </a:r>
            <a:r>
              <a:rPr sz="3600" spc="-5" dirty="0">
                <a:solidFill>
                  <a:srgbClr val="002F8C"/>
                </a:solidFill>
                <a:latin typeface="Arial MT"/>
                <a:cs typeface="Arial MT"/>
              </a:rPr>
              <a:t>iniziata</a:t>
            </a:r>
            <a:r>
              <a:rPr sz="3600" spc="-10" dirty="0">
                <a:solidFill>
                  <a:srgbClr val="002F8C"/>
                </a:solidFill>
                <a:latin typeface="Arial MT"/>
                <a:cs typeface="Arial MT"/>
              </a:rPr>
              <a:t> </a:t>
            </a:r>
            <a:r>
              <a:rPr sz="3600" dirty="0">
                <a:solidFill>
                  <a:srgbClr val="002F8C"/>
                </a:solidFill>
                <a:latin typeface="Arial MT"/>
                <a:cs typeface="Arial MT"/>
              </a:rPr>
              <a:t>quando</a:t>
            </a:r>
            <a:r>
              <a:rPr sz="3600" spc="-10" dirty="0">
                <a:solidFill>
                  <a:srgbClr val="002F8C"/>
                </a:solidFill>
                <a:latin typeface="Arial MT"/>
                <a:cs typeface="Arial MT"/>
              </a:rPr>
              <a:t> </a:t>
            </a:r>
            <a:r>
              <a:rPr sz="3600" dirty="0">
                <a:solidFill>
                  <a:srgbClr val="002F8C"/>
                </a:solidFill>
                <a:latin typeface="Arial MT"/>
                <a:cs typeface="Arial MT"/>
              </a:rPr>
              <a:t>ci</a:t>
            </a:r>
            <a:r>
              <a:rPr sz="3600" spc="-5" dirty="0">
                <a:solidFill>
                  <a:srgbClr val="002F8C"/>
                </a:solidFill>
                <a:latin typeface="Arial MT"/>
                <a:cs typeface="Arial MT"/>
              </a:rPr>
              <a:t> </a:t>
            </a:r>
            <a:r>
              <a:rPr sz="3600" dirty="0">
                <a:solidFill>
                  <a:srgbClr val="002F8C"/>
                </a:solidFill>
                <a:latin typeface="Arial MT"/>
                <a:cs typeface="Arial MT"/>
              </a:rPr>
              <a:t>sono </a:t>
            </a:r>
            <a:r>
              <a:rPr sz="3600" spc="-985" dirty="0">
                <a:solidFill>
                  <a:srgbClr val="002F8C"/>
                </a:solidFill>
                <a:latin typeface="Arial MT"/>
                <a:cs typeface="Arial MT"/>
              </a:rPr>
              <a:t> </a:t>
            </a:r>
            <a:r>
              <a:rPr sz="3600" dirty="0">
                <a:solidFill>
                  <a:srgbClr val="002F8C"/>
                </a:solidFill>
                <a:latin typeface="Arial MT"/>
                <a:cs typeface="Arial MT"/>
              </a:rPr>
              <a:t>segni</a:t>
            </a:r>
            <a:r>
              <a:rPr sz="3600" spc="-10" dirty="0">
                <a:solidFill>
                  <a:srgbClr val="002F8C"/>
                </a:solidFill>
                <a:latin typeface="Arial MT"/>
                <a:cs typeface="Arial MT"/>
              </a:rPr>
              <a:t> </a:t>
            </a:r>
            <a:r>
              <a:rPr sz="3600" spc="-5" dirty="0">
                <a:solidFill>
                  <a:srgbClr val="002F8C"/>
                </a:solidFill>
                <a:latin typeface="Arial MT"/>
                <a:cs typeface="Arial MT"/>
              </a:rPr>
              <a:t>evidenti </a:t>
            </a:r>
            <a:r>
              <a:rPr sz="3600" dirty="0">
                <a:solidFill>
                  <a:srgbClr val="002F8C"/>
                </a:solidFill>
                <a:latin typeface="Arial MT"/>
                <a:cs typeface="Arial MT"/>
              </a:rPr>
              <a:t>di</a:t>
            </a:r>
            <a:r>
              <a:rPr sz="3600" spc="-5" dirty="0">
                <a:solidFill>
                  <a:srgbClr val="002F8C"/>
                </a:solidFill>
                <a:latin typeface="Arial MT"/>
                <a:cs typeface="Arial MT"/>
              </a:rPr>
              <a:t> morte </a:t>
            </a:r>
            <a:r>
              <a:rPr sz="3600" dirty="0">
                <a:solidFill>
                  <a:srgbClr val="002F8C"/>
                </a:solidFill>
                <a:latin typeface="Arial MT"/>
                <a:cs typeface="Arial MT"/>
              </a:rPr>
              <a:t>biologica:</a:t>
            </a:r>
            <a:endParaRPr sz="3600">
              <a:latin typeface="Arial MT"/>
              <a:cs typeface="Arial MT"/>
            </a:endParaRPr>
          </a:p>
          <a:p>
            <a:pPr marL="1206500" indent="-255904">
              <a:lnSpc>
                <a:spcPct val="100000"/>
              </a:lnSpc>
              <a:spcBef>
                <a:spcPts val="3554"/>
              </a:spcBef>
              <a:buChar char="•"/>
              <a:tabLst>
                <a:tab pos="1207135" algn="l"/>
              </a:tabLst>
            </a:pPr>
            <a:r>
              <a:rPr sz="3200" spc="-5" dirty="0">
                <a:solidFill>
                  <a:srgbClr val="002F8C"/>
                </a:solidFill>
                <a:latin typeface="Arial MT"/>
                <a:cs typeface="Arial MT"/>
              </a:rPr>
              <a:t>maciullamento;</a:t>
            </a:r>
            <a:endParaRPr sz="3200">
              <a:latin typeface="Arial MT"/>
              <a:cs typeface="Arial MT"/>
            </a:endParaRPr>
          </a:p>
          <a:p>
            <a:pPr marL="1206500" indent="-255904">
              <a:lnSpc>
                <a:spcPct val="100000"/>
              </a:lnSpc>
              <a:spcBef>
                <a:spcPts val="1660"/>
              </a:spcBef>
              <a:buChar char="•"/>
              <a:tabLst>
                <a:tab pos="1207135" algn="l"/>
              </a:tabLst>
            </a:pPr>
            <a:r>
              <a:rPr sz="3200" spc="-5" dirty="0">
                <a:solidFill>
                  <a:srgbClr val="002F8C"/>
                </a:solidFill>
                <a:latin typeface="Arial MT"/>
                <a:cs typeface="Arial MT"/>
              </a:rPr>
              <a:t>decapitazione;</a:t>
            </a:r>
            <a:endParaRPr sz="3200">
              <a:latin typeface="Arial MT"/>
              <a:cs typeface="Arial MT"/>
            </a:endParaRPr>
          </a:p>
          <a:p>
            <a:pPr marL="1206500" indent="-255904">
              <a:lnSpc>
                <a:spcPct val="100000"/>
              </a:lnSpc>
              <a:spcBef>
                <a:spcPts val="1660"/>
              </a:spcBef>
              <a:buChar char="•"/>
              <a:tabLst>
                <a:tab pos="1207135" algn="l"/>
              </a:tabLst>
            </a:pPr>
            <a:r>
              <a:rPr sz="3200" dirty="0">
                <a:solidFill>
                  <a:srgbClr val="002F8C"/>
                </a:solidFill>
                <a:latin typeface="Arial MT"/>
                <a:cs typeface="Arial MT"/>
              </a:rPr>
              <a:t>carbonizzazione;</a:t>
            </a:r>
            <a:endParaRPr sz="3200">
              <a:latin typeface="Arial MT"/>
              <a:cs typeface="Arial MT"/>
            </a:endParaRPr>
          </a:p>
        </p:txBody>
      </p:sp>
      <p:sp>
        <p:nvSpPr>
          <p:cNvPr id="3" name="object 3"/>
          <p:cNvSpPr txBox="1">
            <a:spLocks noGrp="1"/>
          </p:cNvSpPr>
          <p:nvPr>
            <p:ph type="title"/>
          </p:nvPr>
        </p:nvSpPr>
        <p:spPr>
          <a:xfrm>
            <a:off x="648580" y="530633"/>
            <a:ext cx="8280400"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Arial"/>
                <a:cs typeface="Arial"/>
              </a:rPr>
              <a:t>RIANIMAZIONE</a:t>
            </a:r>
            <a:r>
              <a:rPr sz="3600" b="1" spc="-15" dirty="0">
                <a:solidFill>
                  <a:srgbClr val="FF0000"/>
                </a:solidFill>
                <a:latin typeface="Arial"/>
                <a:cs typeface="Arial"/>
              </a:rPr>
              <a:t> </a:t>
            </a:r>
            <a:r>
              <a:rPr sz="3600" b="1" spc="-5" dirty="0">
                <a:solidFill>
                  <a:srgbClr val="FF0000"/>
                </a:solidFill>
                <a:latin typeface="Arial"/>
                <a:cs typeface="Arial"/>
              </a:rPr>
              <a:t>CARDIOPOLMONARE</a:t>
            </a:r>
            <a:endParaRPr sz="3600">
              <a:latin typeface="Arial"/>
              <a:cs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895979" rIns="0" bIns="0" rtlCol="0">
            <a:spAutoFit/>
          </a:bodyPr>
          <a:lstStyle/>
          <a:p>
            <a:pPr marL="3195320" marR="5080" indent="-2477135">
              <a:lnSpc>
                <a:spcPts val="4200"/>
              </a:lnSpc>
              <a:spcBef>
                <a:spcPts val="320"/>
              </a:spcBef>
            </a:pPr>
            <a:r>
              <a:rPr sz="3600" b="1" spc="-5" dirty="0">
                <a:solidFill>
                  <a:srgbClr val="FF0000"/>
                </a:solidFill>
                <a:latin typeface="Arial"/>
                <a:cs typeface="Arial"/>
              </a:rPr>
              <a:t>LA</a:t>
            </a:r>
            <a:r>
              <a:rPr sz="3600" b="1" spc="-145" dirty="0">
                <a:solidFill>
                  <a:srgbClr val="FF0000"/>
                </a:solidFill>
                <a:latin typeface="Arial"/>
                <a:cs typeface="Arial"/>
              </a:rPr>
              <a:t> </a:t>
            </a:r>
            <a:r>
              <a:rPr sz="3600" b="1" spc="-5" dirty="0">
                <a:solidFill>
                  <a:srgbClr val="FF0000"/>
                </a:solidFill>
                <a:latin typeface="Arial"/>
                <a:cs typeface="Arial"/>
              </a:rPr>
              <a:t>GESTIONE </a:t>
            </a:r>
            <a:r>
              <a:rPr sz="3600" b="1" spc="-20" dirty="0">
                <a:solidFill>
                  <a:srgbClr val="FF0000"/>
                </a:solidFill>
                <a:latin typeface="Arial"/>
                <a:cs typeface="Arial"/>
              </a:rPr>
              <a:t>DELL’EMERGENZA </a:t>
            </a:r>
            <a:r>
              <a:rPr sz="3600" b="1" spc="-985" dirty="0">
                <a:solidFill>
                  <a:srgbClr val="FF0000"/>
                </a:solidFill>
                <a:latin typeface="Arial"/>
                <a:cs typeface="Arial"/>
              </a:rPr>
              <a:t> </a:t>
            </a:r>
            <a:r>
              <a:rPr sz="3600" b="1" spc="-35" dirty="0">
                <a:solidFill>
                  <a:srgbClr val="FF0000"/>
                </a:solidFill>
                <a:latin typeface="Arial"/>
                <a:cs typeface="Arial"/>
              </a:rPr>
              <a:t>SANITARIA</a:t>
            </a:r>
            <a:endParaRPr sz="3600">
              <a:latin typeface="Arial"/>
              <a:cs typeface="Arial"/>
            </a:endParaRPr>
          </a:p>
        </p:txBody>
      </p:sp>
      <p:pic>
        <p:nvPicPr>
          <p:cNvPr id="3" name="object 3"/>
          <p:cNvPicPr/>
          <p:nvPr/>
        </p:nvPicPr>
        <p:blipFill>
          <a:blip r:embed="rId3" cstate="print"/>
          <a:stretch>
            <a:fillRect/>
          </a:stretch>
        </p:blipFill>
        <p:spPr>
          <a:xfrm>
            <a:off x="1593335" y="2871183"/>
            <a:ext cx="5813431" cy="2647701"/>
          </a:xfrm>
          <a:prstGeom prst="rect">
            <a:avLst/>
          </a:prstGeom>
        </p:spPr>
      </p:pic>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96628" y="588121"/>
            <a:ext cx="71755" cy="71120"/>
          </a:xfrm>
          <a:custGeom>
            <a:avLst/>
            <a:gdLst/>
            <a:ahLst/>
            <a:cxnLst/>
            <a:rect l="l" t="t" r="r" b="b"/>
            <a:pathLst>
              <a:path w="71755" h="71120">
                <a:moveTo>
                  <a:pt x="269" y="0"/>
                </a:moveTo>
                <a:lnTo>
                  <a:pt x="0" y="70992"/>
                </a:lnTo>
                <a:lnTo>
                  <a:pt x="71127" y="35765"/>
                </a:lnTo>
                <a:lnTo>
                  <a:pt x="269" y="0"/>
                </a:lnTo>
                <a:close/>
              </a:path>
            </a:pathLst>
          </a:custGeom>
          <a:solidFill>
            <a:srgbClr val="002F8C"/>
          </a:solidFill>
        </p:spPr>
        <p:txBody>
          <a:bodyPr wrap="square" lIns="0" tIns="0" rIns="0" bIns="0" rtlCol="0"/>
          <a:lstStyle/>
          <a:p>
            <a:endParaRPr/>
          </a:p>
        </p:txBody>
      </p:sp>
      <p:sp>
        <p:nvSpPr>
          <p:cNvPr id="3" name="object 3"/>
          <p:cNvSpPr txBox="1">
            <a:spLocks noGrp="1"/>
          </p:cNvSpPr>
          <p:nvPr>
            <p:ph type="title"/>
          </p:nvPr>
        </p:nvSpPr>
        <p:spPr>
          <a:xfrm>
            <a:off x="924718" y="356963"/>
            <a:ext cx="6043930" cy="330200"/>
          </a:xfrm>
          <a:prstGeom prst="rect">
            <a:avLst/>
          </a:prstGeom>
        </p:spPr>
        <p:txBody>
          <a:bodyPr vert="horz" wrap="square" lIns="0" tIns="12700" rIns="0" bIns="0" rtlCol="0">
            <a:spAutoFit/>
          </a:bodyPr>
          <a:lstStyle/>
          <a:p>
            <a:pPr marL="12700">
              <a:lnSpc>
                <a:spcPct val="100000"/>
              </a:lnSpc>
              <a:spcBef>
                <a:spcPts val="100"/>
              </a:spcBef>
              <a:tabLst>
                <a:tab pos="1376680" algn="l"/>
              </a:tabLst>
            </a:pPr>
            <a:r>
              <a:rPr sz="2000" b="1" dirty="0">
                <a:solidFill>
                  <a:srgbClr val="002F8C"/>
                </a:solidFill>
                <a:latin typeface="Arial"/>
                <a:cs typeface="Arial"/>
              </a:rPr>
              <a:t>SCENA</a:t>
            </a:r>
            <a:r>
              <a:rPr sz="2000" b="1" u="heavy" dirty="0">
                <a:solidFill>
                  <a:srgbClr val="002F8C"/>
                </a:solidFill>
                <a:uFill>
                  <a:solidFill>
                    <a:srgbClr val="002F8C"/>
                  </a:solidFill>
                </a:uFill>
                <a:latin typeface="Arial"/>
                <a:cs typeface="Arial"/>
              </a:rPr>
              <a:t>	</a:t>
            </a:r>
            <a:r>
              <a:rPr sz="2000" b="1" spc="-30" dirty="0">
                <a:solidFill>
                  <a:srgbClr val="002F8C"/>
                </a:solidFill>
                <a:latin typeface="Arial"/>
                <a:cs typeface="Arial"/>
              </a:rPr>
              <a:t>VALUTAZIONE</a:t>
            </a:r>
            <a:r>
              <a:rPr sz="2000" b="1" spc="-20" dirty="0">
                <a:solidFill>
                  <a:srgbClr val="002F8C"/>
                </a:solidFill>
                <a:latin typeface="Arial"/>
                <a:cs typeface="Arial"/>
              </a:rPr>
              <a:t> </a:t>
            </a:r>
            <a:r>
              <a:rPr sz="2000" b="1" spc="-70" dirty="0">
                <a:solidFill>
                  <a:srgbClr val="002F8C"/>
                </a:solidFill>
                <a:latin typeface="Arial"/>
                <a:cs typeface="Arial"/>
              </a:rPr>
              <a:t>STATO</a:t>
            </a:r>
            <a:r>
              <a:rPr sz="2000" b="1" spc="-20" dirty="0">
                <a:solidFill>
                  <a:srgbClr val="002F8C"/>
                </a:solidFill>
                <a:latin typeface="Arial"/>
                <a:cs typeface="Arial"/>
              </a:rPr>
              <a:t> </a:t>
            </a:r>
            <a:r>
              <a:rPr sz="2000" b="1" dirty="0">
                <a:solidFill>
                  <a:srgbClr val="002F8C"/>
                </a:solidFill>
                <a:latin typeface="Arial"/>
                <a:cs typeface="Arial"/>
              </a:rPr>
              <a:t>DI</a:t>
            </a:r>
            <a:r>
              <a:rPr sz="2000" b="1" spc="-20" dirty="0">
                <a:solidFill>
                  <a:srgbClr val="002F8C"/>
                </a:solidFill>
                <a:latin typeface="Arial"/>
                <a:cs typeface="Arial"/>
              </a:rPr>
              <a:t> </a:t>
            </a:r>
            <a:r>
              <a:rPr sz="2000" b="1" spc="-5" dirty="0">
                <a:solidFill>
                  <a:srgbClr val="002F8C"/>
                </a:solidFill>
                <a:latin typeface="Arial"/>
                <a:cs typeface="Arial"/>
              </a:rPr>
              <a:t>COSCIENZA</a:t>
            </a:r>
            <a:endParaRPr sz="2000" dirty="0">
              <a:latin typeface="Arial"/>
              <a:cs typeface="Arial"/>
            </a:endParaRPr>
          </a:p>
        </p:txBody>
      </p:sp>
      <p:grpSp>
        <p:nvGrpSpPr>
          <p:cNvPr id="4" name="object 4"/>
          <p:cNvGrpSpPr/>
          <p:nvPr/>
        </p:nvGrpSpPr>
        <p:grpSpPr>
          <a:xfrm>
            <a:off x="2443956" y="765175"/>
            <a:ext cx="1167130" cy="402590"/>
            <a:chOff x="2443956" y="765175"/>
            <a:chExt cx="1167130" cy="402590"/>
          </a:xfrm>
        </p:grpSpPr>
        <p:sp>
          <p:nvSpPr>
            <p:cNvPr id="5" name="object 5"/>
            <p:cNvSpPr/>
            <p:nvPr/>
          </p:nvSpPr>
          <p:spPr>
            <a:xfrm>
              <a:off x="2515409" y="774700"/>
              <a:ext cx="1085850" cy="357505"/>
            </a:xfrm>
            <a:custGeom>
              <a:avLst/>
              <a:gdLst/>
              <a:ahLst/>
              <a:cxnLst/>
              <a:rect l="l" t="t" r="r" b="b"/>
              <a:pathLst>
                <a:path w="1085850" h="357505">
                  <a:moveTo>
                    <a:pt x="1085833" y="0"/>
                  </a:moveTo>
                  <a:lnTo>
                    <a:pt x="9047" y="354497"/>
                  </a:lnTo>
                  <a:lnTo>
                    <a:pt x="0" y="357476"/>
                  </a:lnTo>
                </a:path>
              </a:pathLst>
            </a:custGeom>
            <a:ln w="19050">
              <a:solidFill>
                <a:srgbClr val="002F8C"/>
              </a:solidFill>
            </a:ln>
          </p:spPr>
          <p:txBody>
            <a:bodyPr wrap="square" lIns="0" tIns="0" rIns="0" bIns="0" rtlCol="0"/>
            <a:lstStyle/>
            <a:p>
              <a:endParaRPr/>
            </a:p>
          </p:txBody>
        </p:sp>
        <p:sp>
          <p:nvSpPr>
            <p:cNvPr id="6" name="object 6"/>
            <p:cNvSpPr/>
            <p:nvPr/>
          </p:nvSpPr>
          <p:spPr>
            <a:xfrm>
              <a:off x="2443956" y="1099783"/>
              <a:ext cx="78740" cy="67945"/>
            </a:xfrm>
            <a:custGeom>
              <a:avLst/>
              <a:gdLst/>
              <a:ahLst/>
              <a:cxnLst/>
              <a:rect l="l" t="t" r="r" b="b"/>
              <a:pathLst>
                <a:path w="78739" h="67944">
                  <a:moveTo>
                    <a:pt x="56332" y="0"/>
                  </a:moveTo>
                  <a:lnTo>
                    <a:pt x="0" y="55916"/>
                  </a:lnTo>
                  <a:lnTo>
                    <a:pt x="78532" y="67433"/>
                  </a:lnTo>
                  <a:lnTo>
                    <a:pt x="56332" y="0"/>
                  </a:lnTo>
                  <a:close/>
                </a:path>
              </a:pathLst>
            </a:custGeom>
            <a:solidFill>
              <a:srgbClr val="002F8C"/>
            </a:solidFill>
          </p:spPr>
          <p:txBody>
            <a:bodyPr wrap="square" lIns="0" tIns="0" rIns="0" bIns="0" rtlCol="0"/>
            <a:lstStyle/>
            <a:p>
              <a:endParaRPr/>
            </a:p>
          </p:txBody>
        </p:sp>
      </p:grpSp>
      <p:sp>
        <p:nvSpPr>
          <p:cNvPr id="7" name="object 7"/>
          <p:cNvSpPr txBox="1"/>
          <p:nvPr/>
        </p:nvSpPr>
        <p:spPr>
          <a:xfrm>
            <a:off x="1035843" y="1195163"/>
            <a:ext cx="1507490"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002F8C"/>
                </a:solidFill>
                <a:latin typeface="Arial"/>
                <a:cs typeface="Arial"/>
              </a:rPr>
              <a:t>COSCIENTE</a:t>
            </a:r>
            <a:endParaRPr sz="2000">
              <a:latin typeface="Arial"/>
              <a:cs typeface="Arial"/>
            </a:endParaRPr>
          </a:p>
        </p:txBody>
      </p:sp>
      <p:grpSp>
        <p:nvGrpSpPr>
          <p:cNvPr id="8" name="object 8"/>
          <p:cNvGrpSpPr/>
          <p:nvPr/>
        </p:nvGrpSpPr>
        <p:grpSpPr>
          <a:xfrm>
            <a:off x="4110831" y="765175"/>
            <a:ext cx="847725" cy="393700"/>
            <a:chOff x="4110831" y="765175"/>
            <a:chExt cx="847725" cy="393700"/>
          </a:xfrm>
        </p:grpSpPr>
        <p:sp>
          <p:nvSpPr>
            <p:cNvPr id="9" name="object 9"/>
            <p:cNvSpPr/>
            <p:nvPr/>
          </p:nvSpPr>
          <p:spPr>
            <a:xfrm>
              <a:off x="4120356" y="774700"/>
              <a:ext cx="770255" cy="349885"/>
            </a:xfrm>
            <a:custGeom>
              <a:avLst/>
              <a:gdLst/>
              <a:ahLst/>
              <a:cxnLst/>
              <a:rect l="l" t="t" r="r" b="b"/>
              <a:pathLst>
                <a:path w="770254" h="349884">
                  <a:moveTo>
                    <a:pt x="0" y="0"/>
                  </a:moveTo>
                  <a:lnTo>
                    <a:pt x="761045" y="345929"/>
                  </a:lnTo>
                  <a:lnTo>
                    <a:pt x="769716" y="349871"/>
                  </a:lnTo>
                </a:path>
              </a:pathLst>
            </a:custGeom>
            <a:ln w="19050">
              <a:solidFill>
                <a:srgbClr val="002F8C"/>
              </a:solidFill>
            </a:ln>
          </p:spPr>
          <p:txBody>
            <a:bodyPr wrap="square" lIns="0" tIns="0" rIns="0" bIns="0" rtlCol="0"/>
            <a:lstStyle/>
            <a:p>
              <a:endParaRPr/>
            </a:p>
          </p:txBody>
        </p:sp>
        <p:sp>
          <p:nvSpPr>
            <p:cNvPr id="10" name="object 10"/>
            <p:cNvSpPr/>
            <p:nvPr/>
          </p:nvSpPr>
          <p:spPr>
            <a:xfrm>
              <a:off x="4879238" y="1094008"/>
              <a:ext cx="79375" cy="64769"/>
            </a:xfrm>
            <a:custGeom>
              <a:avLst/>
              <a:gdLst/>
              <a:ahLst/>
              <a:cxnLst/>
              <a:rect l="l" t="t" r="r" b="b"/>
              <a:pathLst>
                <a:path w="79375" h="64769">
                  <a:moveTo>
                    <a:pt x="29376" y="0"/>
                  </a:moveTo>
                  <a:lnTo>
                    <a:pt x="0" y="64629"/>
                  </a:lnTo>
                  <a:lnTo>
                    <a:pt x="79317" y="61691"/>
                  </a:lnTo>
                  <a:lnTo>
                    <a:pt x="29376" y="0"/>
                  </a:lnTo>
                  <a:close/>
                </a:path>
              </a:pathLst>
            </a:custGeom>
            <a:solidFill>
              <a:srgbClr val="002F8C"/>
            </a:solidFill>
          </p:spPr>
          <p:txBody>
            <a:bodyPr wrap="square" lIns="0" tIns="0" rIns="0" bIns="0" rtlCol="0"/>
            <a:lstStyle/>
            <a:p>
              <a:endParaRPr/>
            </a:p>
          </p:txBody>
        </p:sp>
      </p:grpSp>
      <p:sp>
        <p:nvSpPr>
          <p:cNvPr id="11" name="object 11"/>
          <p:cNvSpPr txBox="1"/>
          <p:nvPr/>
        </p:nvSpPr>
        <p:spPr>
          <a:xfrm>
            <a:off x="4071143" y="1118963"/>
            <a:ext cx="1761489"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002F8C"/>
                </a:solidFill>
                <a:latin typeface="Arial"/>
                <a:cs typeface="Arial"/>
              </a:rPr>
              <a:t>INCOSCIENTE</a:t>
            </a:r>
            <a:endParaRPr sz="2000">
              <a:latin typeface="Arial"/>
              <a:cs typeface="Arial"/>
            </a:endParaRPr>
          </a:p>
        </p:txBody>
      </p:sp>
      <p:grpSp>
        <p:nvGrpSpPr>
          <p:cNvPr id="12" name="object 12"/>
          <p:cNvGrpSpPr/>
          <p:nvPr/>
        </p:nvGrpSpPr>
        <p:grpSpPr>
          <a:xfrm>
            <a:off x="5076722" y="1450975"/>
            <a:ext cx="71120" cy="355600"/>
            <a:chOff x="5076722" y="1450975"/>
            <a:chExt cx="71120" cy="355600"/>
          </a:xfrm>
        </p:grpSpPr>
        <p:sp>
          <p:nvSpPr>
            <p:cNvPr id="13" name="object 13"/>
            <p:cNvSpPr/>
            <p:nvPr/>
          </p:nvSpPr>
          <p:spPr>
            <a:xfrm>
              <a:off x="5110956" y="1460500"/>
              <a:ext cx="1270" cy="271145"/>
            </a:xfrm>
            <a:custGeom>
              <a:avLst/>
              <a:gdLst/>
              <a:ahLst/>
              <a:cxnLst/>
              <a:rect l="l" t="t" r="r" b="b"/>
              <a:pathLst>
                <a:path w="1270" h="271144">
                  <a:moveTo>
                    <a:pt x="0" y="0"/>
                  </a:moveTo>
                  <a:lnTo>
                    <a:pt x="1198" y="261324"/>
                  </a:lnTo>
                  <a:lnTo>
                    <a:pt x="1242" y="270849"/>
                  </a:lnTo>
                </a:path>
              </a:pathLst>
            </a:custGeom>
            <a:ln w="19050">
              <a:solidFill>
                <a:srgbClr val="002F8C"/>
              </a:solidFill>
            </a:ln>
          </p:spPr>
          <p:txBody>
            <a:bodyPr wrap="square" lIns="0" tIns="0" rIns="0" bIns="0" rtlCol="0"/>
            <a:lstStyle/>
            <a:p>
              <a:endParaRPr/>
            </a:p>
          </p:txBody>
        </p:sp>
        <p:sp>
          <p:nvSpPr>
            <p:cNvPr id="14" name="object 14"/>
            <p:cNvSpPr/>
            <p:nvPr/>
          </p:nvSpPr>
          <p:spPr>
            <a:xfrm>
              <a:off x="5076722" y="1735419"/>
              <a:ext cx="71120" cy="71755"/>
            </a:xfrm>
            <a:custGeom>
              <a:avLst/>
              <a:gdLst/>
              <a:ahLst/>
              <a:cxnLst/>
              <a:rect l="l" t="t" r="r" b="b"/>
              <a:pathLst>
                <a:path w="71120" h="71755">
                  <a:moveTo>
                    <a:pt x="70991" y="0"/>
                  </a:moveTo>
                  <a:lnTo>
                    <a:pt x="0" y="326"/>
                  </a:lnTo>
                  <a:lnTo>
                    <a:pt x="35821" y="71155"/>
                  </a:lnTo>
                  <a:lnTo>
                    <a:pt x="70991" y="0"/>
                  </a:lnTo>
                  <a:close/>
                </a:path>
              </a:pathLst>
            </a:custGeom>
            <a:solidFill>
              <a:srgbClr val="002F8C"/>
            </a:solidFill>
          </p:spPr>
          <p:txBody>
            <a:bodyPr wrap="square" lIns="0" tIns="0" rIns="0" bIns="0" rtlCol="0"/>
            <a:lstStyle/>
            <a:p>
              <a:endParaRPr/>
            </a:p>
          </p:txBody>
        </p:sp>
      </p:grpSp>
      <p:grpSp>
        <p:nvGrpSpPr>
          <p:cNvPr id="15" name="object 15"/>
          <p:cNvGrpSpPr/>
          <p:nvPr/>
        </p:nvGrpSpPr>
        <p:grpSpPr>
          <a:xfrm>
            <a:off x="5076637" y="2060575"/>
            <a:ext cx="71120" cy="284480"/>
            <a:chOff x="5076637" y="2060575"/>
            <a:chExt cx="71120" cy="284480"/>
          </a:xfrm>
        </p:grpSpPr>
        <p:sp>
          <p:nvSpPr>
            <p:cNvPr id="16" name="object 16"/>
            <p:cNvSpPr/>
            <p:nvPr/>
          </p:nvSpPr>
          <p:spPr>
            <a:xfrm>
              <a:off x="5110956" y="2070100"/>
              <a:ext cx="1270" cy="200025"/>
            </a:xfrm>
            <a:custGeom>
              <a:avLst/>
              <a:gdLst/>
              <a:ahLst/>
              <a:cxnLst/>
              <a:rect l="l" t="t" r="r" b="b"/>
              <a:pathLst>
                <a:path w="1270" h="200025">
                  <a:moveTo>
                    <a:pt x="0" y="0"/>
                  </a:moveTo>
                  <a:lnTo>
                    <a:pt x="1097" y="189887"/>
                  </a:lnTo>
                  <a:lnTo>
                    <a:pt x="1152" y="199412"/>
                  </a:lnTo>
                </a:path>
              </a:pathLst>
            </a:custGeom>
            <a:ln w="19050">
              <a:solidFill>
                <a:srgbClr val="002F8C"/>
              </a:solidFill>
            </a:ln>
          </p:spPr>
          <p:txBody>
            <a:bodyPr wrap="square" lIns="0" tIns="0" rIns="0" bIns="0" rtlCol="0"/>
            <a:lstStyle/>
            <a:p>
              <a:endParaRPr/>
            </a:p>
          </p:txBody>
        </p:sp>
        <p:sp>
          <p:nvSpPr>
            <p:cNvPr id="17" name="object 17"/>
            <p:cNvSpPr/>
            <p:nvPr/>
          </p:nvSpPr>
          <p:spPr>
            <a:xfrm>
              <a:off x="5076637" y="2273540"/>
              <a:ext cx="71120" cy="71755"/>
            </a:xfrm>
            <a:custGeom>
              <a:avLst/>
              <a:gdLst/>
              <a:ahLst/>
              <a:cxnLst/>
              <a:rect l="l" t="t" r="r" b="b"/>
              <a:pathLst>
                <a:path w="71120" h="71755">
                  <a:moveTo>
                    <a:pt x="70991" y="0"/>
                  </a:moveTo>
                  <a:lnTo>
                    <a:pt x="0" y="410"/>
                  </a:lnTo>
                  <a:lnTo>
                    <a:pt x="35906" y="71197"/>
                  </a:lnTo>
                  <a:lnTo>
                    <a:pt x="70991" y="0"/>
                  </a:lnTo>
                  <a:close/>
                </a:path>
              </a:pathLst>
            </a:custGeom>
            <a:solidFill>
              <a:srgbClr val="002F8C"/>
            </a:solidFill>
          </p:spPr>
          <p:txBody>
            <a:bodyPr wrap="square" lIns="0" tIns="0" rIns="0" bIns="0" rtlCol="0"/>
            <a:lstStyle/>
            <a:p>
              <a:endParaRPr/>
            </a:p>
          </p:txBody>
        </p:sp>
      </p:grpSp>
      <p:sp>
        <p:nvSpPr>
          <p:cNvPr id="18" name="object 18"/>
          <p:cNvSpPr txBox="1"/>
          <p:nvPr/>
        </p:nvSpPr>
        <p:spPr>
          <a:xfrm>
            <a:off x="4833143" y="1728563"/>
            <a:ext cx="1064895" cy="1534795"/>
          </a:xfrm>
          <a:prstGeom prst="rect">
            <a:avLst/>
          </a:prstGeom>
        </p:spPr>
        <p:txBody>
          <a:bodyPr vert="horz" wrap="square" lIns="0" tIns="12700" rIns="0" bIns="0" rtlCol="0">
            <a:spAutoFit/>
          </a:bodyPr>
          <a:lstStyle/>
          <a:p>
            <a:pPr marL="12700">
              <a:lnSpc>
                <a:spcPct val="100000"/>
              </a:lnSpc>
              <a:spcBef>
                <a:spcPts val="100"/>
              </a:spcBef>
            </a:pPr>
            <a:r>
              <a:rPr lang="it-IT" sz="2000" b="1" spc="-40" dirty="0">
                <a:solidFill>
                  <a:srgbClr val="002F8C"/>
                </a:solidFill>
                <a:latin typeface="Arial"/>
                <a:cs typeface="Arial"/>
              </a:rPr>
              <a:t>112</a:t>
            </a:r>
            <a:endParaRPr sz="2000" dirty="0">
              <a:latin typeface="Arial"/>
              <a:cs typeface="Arial"/>
            </a:endParaRPr>
          </a:p>
          <a:p>
            <a:pPr marL="123825">
              <a:lnSpc>
                <a:spcPct val="100000"/>
              </a:lnSpc>
              <a:spcBef>
                <a:spcPts val="1800"/>
              </a:spcBef>
            </a:pPr>
            <a:r>
              <a:rPr sz="2400" b="1" dirty="0">
                <a:solidFill>
                  <a:srgbClr val="FF9900"/>
                </a:solidFill>
                <a:latin typeface="Arial"/>
                <a:cs typeface="Arial"/>
              </a:rPr>
              <a:t>A</a:t>
            </a:r>
            <a:endParaRPr sz="2400" dirty="0">
              <a:latin typeface="Arial"/>
              <a:cs typeface="Arial"/>
            </a:endParaRPr>
          </a:p>
          <a:p>
            <a:pPr marL="120650">
              <a:lnSpc>
                <a:spcPct val="100000"/>
              </a:lnSpc>
              <a:spcBef>
                <a:spcPts val="1920"/>
              </a:spcBef>
            </a:pPr>
            <a:r>
              <a:rPr sz="2400" b="1" dirty="0">
                <a:solidFill>
                  <a:srgbClr val="FF9900"/>
                </a:solidFill>
                <a:latin typeface="Arial"/>
                <a:cs typeface="Arial"/>
              </a:rPr>
              <a:t>B</a:t>
            </a:r>
            <a:r>
              <a:rPr sz="2400" dirty="0">
                <a:latin typeface="Arial MT"/>
                <a:cs typeface="Arial MT"/>
              </a:rPr>
              <a:t>:</a:t>
            </a:r>
            <a:r>
              <a:rPr sz="2400" spc="-155" dirty="0">
                <a:latin typeface="Arial MT"/>
                <a:cs typeface="Arial MT"/>
              </a:rPr>
              <a:t> </a:t>
            </a:r>
            <a:r>
              <a:rPr sz="2000" b="1" spc="-5" dirty="0">
                <a:solidFill>
                  <a:srgbClr val="002F8C"/>
                </a:solidFill>
                <a:latin typeface="Arial"/>
                <a:cs typeface="Arial"/>
              </a:rPr>
              <a:t>GAS</a:t>
            </a:r>
            <a:endParaRPr sz="2000" dirty="0">
              <a:latin typeface="Arial"/>
              <a:cs typeface="Arial"/>
            </a:endParaRPr>
          </a:p>
        </p:txBody>
      </p:sp>
      <p:grpSp>
        <p:nvGrpSpPr>
          <p:cNvPr id="19" name="object 19"/>
          <p:cNvGrpSpPr/>
          <p:nvPr/>
        </p:nvGrpSpPr>
        <p:grpSpPr>
          <a:xfrm>
            <a:off x="5076639" y="2698750"/>
            <a:ext cx="71120" cy="285750"/>
            <a:chOff x="5076639" y="2698750"/>
            <a:chExt cx="71120" cy="285750"/>
          </a:xfrm>
        </p:grpSpPr>
        <p:sp>
          <p:nvSpPr>
            <p:cNvPr id="20" name="object 20"/>
            <p:cNvSpPr/>
            <p:nvPr/>
          </p:nvSpPr>
          <p:spPr>
            <a:xfrm>
              <a:off x="5110956" y="2708275"/>
              <a:ext cx="1270" cy="201295"/>
            </a:xfrm>
            <a:custGeom>
              <a:avLst/>
              <a:gdLst/>
              <a:ahLst/>
              <a:cxnLst/>
              <a:rect l="l" t="t" r="r" b="b"/>
              <a:pathLst>
                <a:path w="1270" h="201294">
                  <a:moveTo>
                    <a:pt x="0" y="0"/>
                  </a:moveTo>
                  <a:lnTo>
                    <a:pt x="1100" y="191475"/>
                  </a:lnTo>
                  <a:lnTo>
                    <a:pt x="1155" y="200999"/>
                  </a:lnTo>
                </a:path>
              </a:pathLst>
            </a:custGeom>
            <a:ln w="19050">
              <a:solidFill>
                <a:srgbClr val="002F8C"/>
              </a:solidFill>
            </a:ln>
          </p:spPr>
          <p:txBody>
            <a:bodyPr wrap="square" lIns="0" tIns="0" rIns="0" bIns="0" rtlCol="0"/>
            <a:lstStyle/>
            <a:p>
              <a:endParaRPr/>
            </a:p>
          </p:txBody>
        </p:sp>
        <p:sp>
          <p:nvSpPr>
            <p:cNvPr id="21" name="object 21"/>
            <p:cNvSpPr/>
            <p:nvPr/>
          </p:nvSpPr>
          <p:spPr>
            <a:xfrm>
              <a:off x="5076639" y="2913303"/>
              <a:ext cx="71120" cy="71755"/>
            </a:xfrm>
            <a:custGeom>
              <a:avLst/>
              <a:gdLst/>
              <a:ahLst/>
              <a:cxnLst/>
              <a:rect l="l" t="t" r="r" b="b"/>
              <a:pathLst>
                <a:path w="71120" h="71755">
                  <a:moveTo>
                    <a:pt x="70991" y="0"/>
                  </a:moveTo>
                  <a:lnTo>
                    <a:pt x="0" y="408"/>
                  </a:lnTo>
                  <a:lnTo>
                    <a:pt x="35904" y="71196"/>
                  </a:lnTo>
                  <a:lnTo>
                    <a:pt x="70991" y="0"/>
                  </a:lnTo>
                  <a:close/>
                </a:path>
              </a:pathLst>
            </a:custGeom>
            <a:solidFill>
              <a:srgbClr val="002F8C"/>
            </a:solidFill>
          </p:spPr>
          <p:txBody>
            <a:bodyPr wrap="square" lIns="0" tIns="0" rIns="0" bIns="0" rtlCol="0"/>
            <a:lstStyle/>
            <a:p>
              <a:endParaRPr/>
            </a:p>
          </p:txBody>
        </p:sp>
      </p:grpSp>
      <p:grpSp>
        <p:nvGrpSpPr>
          <p:cNvPr id="22" name="object 22"/>
          <p:cNvGrpSpPr/>
          <p:nvPr/>
        </p:nvGrpSpPr>
        <p:grpSpPr>
          <a:xfrm>
            <a:off x="3967956" y="3240087"/>
            <a:ext cx="1028700" cy="365125"/>
            <a:chOff x="3967956" y="3240087"/>
            <a:chExt cx="1028700" cy="365125"/>
          </a:xfrm>
        </p:grpSpPr>
        <p:sp>
          <p:nvSpPr>
            <p:cNvPr id="23" name="object 23"/>
            <p:cNvSpPr/>
            <p:nvPr/>
          </p:nvSpPr>
          <p:spPr>
            <a:xfrm>
              <a:off x="4039221" y="3249612"/>
              <a:ext cx="948055" cy="320675"/>
            </a:xfrm>
            <a:custGeom>
              <a:avLst/>
              <a:gdLst/>
              <a:ahLst/>
              <a:cxnLst/>
              <a:rect l="l" t="t" r="r" b="b"/>
              <a:pathLst>
                <a:path w="948054" h="320675">
                  <a:moveTo>
                    <a:pt x="947909" y="0"/>
                  </a:moveTo>
                  <a:lnTo>
                    <a:pt x="9023" y="317349"/>
                  </a:lnTo>
                  <a:lnTo>
                    <a:pt x="0" y="320399"/>
                  </a:lnTo>
                </a:path>
              </a:pathLst>
            </a:custGeom>
            <a:ln w="19049">
              <a:solidFill>
                <a:srgbClr val="002F8C"/>
              </a:solidFill>
            </a:ln>
          </p:spPr>
          <p:txBody>
            <a:bodyPr wrap="square" lIns="0" tIns="0" rIns="0" bIns="0" rtlCol="0"/>
            <a:lstStyle/>
            <a:p>
              <a:endParaRPr/>
            </a:p>
          </p:txBody>
        </p:sp>
        <p:sp>
          <p:nvSpPr>
            <p:cNvPr id="24" name="object 24"/>
            <p:cNvSpPr/>
            <p:nvPr/>
          </p:nvSpPr>
          <p:spPr>
            <a:xfrm>
              <a:off x="3967956" y="3537739"/>
              <a:ext cx="78740" cy="67310"/>
            </a:xfrm>
            <a:custGeom>
              <a:avLst/>
              <a:gdLst/>
              <a:ahLst/>
              <a:cxnLst/>
              <a:rect l="l" t="t" r="r" b="b"/>
              <a:pathLst>
                <a:path w="78739" h="67310">
                  <a:moveTo>
                    <a:pt x="55888" y="0"/>
                  </a:moveTo>
                  <a:lnTo>
                    <a:pt x="0" y="56360"/>
                  </a:lnTo>
                  <a:lnTo>
                    <a:pt x="78620" y="67255"/>
                  </a:lnTo>
                  <a:lnTo>
                    <a:pt x="55888" y="0"/>
                  </a:lnTo>
                  <a:close/>
                </a:path>
              </a:pathLst>
            </a:custGeom>
            <a:solidFill>
              <a:srgbClr val="002F8C"/>
            </a:solidFill>
          </p:spPr>
          <p:txBody>
            <a:bodyPr wrap="square" lIns="0" tIns="0" rIns="0" bIns="0" rtlCol="0"/>
            <a:lstStyle/>
            <a:p>
              <a:endParaRPr/>
            </a:p>
          </p:txBody>
        </p:sp>
      </p:grpSp>
      <p:sp>
        <p:nvSpPr>
          <p:cNvPr id="25" name="object 25"/>
          <p:cNvSpPr txBox="1"/>
          <p:nvPr/>
        </p:nvSpPr>
        <p:spPr>
          <a:xfrm>
            <a:off x="2547143" y="3557364"/>
            <a:ext cx="115506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002F8C"/>
                </a:solidFill>
                <a:latin typeface="Arial"/>
                <a:cs typeface="Arial"/>
              </a:rPr>
              <a:t>RESPIRA</a:t>
            </a:r>
            <a:endParaRPr sz="2000">
              <a:latin typeface="Arial"/>
              <a:cs typeface="Arial"/>
            </a:endParaRPr>
          </a:p>
        </p:txBody>
      </p:sp>
      <p:grpSp>
        <p:nvGrpSpPr>
          <p:cNvPr id="26" name="object 26"/>
          <p:cNvGrpSpPr/>
          <p:nvPr/>
        </p:nvGrpSpPr>
        <p:grpSpPr>
          <a:xfrm>
            <a:off x="5201443" y="3232150"/>
            <a:ext cx="1281430" cy="449580"/>
            <a:chOff x="5201443" y="3232150"/>
            <a:chExt cx="1281430" cy="449580"/>
          </a:xfrm>
        </p:grpSpPr>
        <p:sp>
          <p:nvSpPr>
            <p:cNvPr id="27" name="object 27"/>
            <p:cNvSpPr/>
            <p:nvPr/>
          </p:nvSpPr>
          <p:spPr>
            <a:xfrm>
              <a:off x="5210968" y="3241675"/>
              <a:ext cx="1200785" cy="405130"/>
            </a:xfrm>
            <a:custGeom>
              <a:avLst/>
              <a:gdLst/>
              <a:ahLst/>
              <a:cxnLst/>
              <a:rect l="l" t="t" r="r" b="b"/>
              <a:pathLst>
                <a:path w="1200785" h="405129">
                  <a:moveTo>
                    <a:pt x="0" y="0"/>
                  </a:moveTo>
                  <a:lnTo>
                    <a:pt x="1191275" y="401553"/>
                  </a:lnTo>
                  <a:lnTo>
                    <a:pt x="1200301" y="404596"/>
                  </a:lnTo>
                </a:path>
              </a:pathLst>
            </a:custGeom>
            <a:ln w="19050">
              <a:solidFill>
                <a:srgbClr val="002F8C"/>
              </a:solidFill>
            </a:ln>
          </p:spPr>
          <p:txBody>
            <a:bodyPr wrap="square" lIns="0" tIns="0" rIns="0" bIns="0" rtlCol="0"/>
            <a:lstStyle/>
            <a:p>
              <a:endParaRPr/>
            </a:p>
          </p:txBody>
        </p:sp>
        <p:sp>
          <p:nvSpPr>
            <p:cNvPr id="28" name="object 28"/>
            <p:cNvSpPr/>
            <p:nvPr/>
          </p:nvSpPr>
          <p:spPr>
            <a:xfrm>
              <a:off x="6403943" y="3613986"/>
              <a:ext cx="78740" cy="67310"/>
            </a:xfrm>
            <a:custGeom>
              <a:avLst/>
              <a:gdLst/>
              <a:ahLst/>
              <a:cxnLst/>
              <a:rect l="l" t="t" r="r" b="b"/>
              <a:pathLst>
                <a:path w="78739" h="67310">
                  <a:moveTo>
                    <a:pt x="22677" y="0"/>
                  </a:moveTo>
                  <a:lnTo>
                    <a:pt x="0" y="67273"/>
                  </a:lnTo>
                  <a:lnTo>
                    <a:pt x="78612" y="56313"/>
                  </a:lnTo>
                  <a:lnTo>
                    <a:pt x="22677" y="0"/>
                  </a:lnTo>
                  <a:close/>
                </a:path>
              </a:pathLst>
            </a:custGeom>
            <a:solidFill>
              <a:srgbClr val="002F8C"/>
            </a:solidFill>
          </p:spPr>
          <p:txBody>
            <a:bodyPr wrap="square" lIns="0" tIns="0" rIns="0" bIns="0" rtlCol="0"/>
            <a:lstStyle/>
            <a:p>
              <a:endParaRPr/>
            </a:p>
          </p:txBody>
        </p:sp>
      </p:grpSp>
      <p:sp>
        <p:nvSpPr>
          <p:cNvPr id="29" name="object 29"/>
          <p:cNvSpPr txBox="1"/>
          <p:nvPr/>
        </p:nvSpPr>
        <p:spPr>
          <a:xfrm>
            <a:off x="5377656" y="3617689"/>
            <a:ext cx="1790064"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002F8C"/>
                </a:solidFill>
                <a:latin typeface="Arial"/>
                <a:cs typeface="Arial"/>
              </a:rPr>
              <a:t>NON</a:t>
            </a:r>
            <a:r>
              <a:rPr sz="2000" b="1" spc="-50" dirty="0">
                <a:solidFill>
                  <a:srgbClr val="002F8C"/>
                </a:solidFill>
                <a:latin typeface="Arial"/>
                <a:cs typeface="Arial"/>
              </a:rPr>
              <a:t> </a:t>
            </a:r>
            <a:r>
              <a:rPr sz="2000" b="1" spc="-5" dirty="0">
                <a:solidFill>
                  <a:srgbClr val="002F8C"/>
                </a:solidFill>
                <a:latin typeface="Arial"/>
                <a:cs typeface="Arial"/>
              </a:rPr>
              <a:t>RESPIRA</a:t>
            </a:r>
            <a:endParaRPr sz="2000">
              <a:latin typeface="Arial"/>
              <a:cs typeface="Arial"/>
            </a:endParaRPr>
          </a:p>
        </p:txBody>
      </p:sp>
      <p:sp>
        <p:nvSpPr>
          <p:cNvPr id="30" name="object 30"/>
          <p:cNvSpPr txBox="1"/>
          <p:nvPr/>
        </p:nvSpPr>
        <p:spPr>
          <a:xfrm>
            <a:off x="959643" y="3944577"/>
            <a:ext cx="1520190" cy="833119"/>
          </a:xfrm>
          <a:prstGeom prst="rect">
            <a:avLst/>
          </a:prstGeom>
        </p:spPr>
        <p:txBody>
          <a:bodyPr vert="horz" wrap="square" lIns="0" tIns="27939" rIns="0" bIns="0" rtlCol="0">
            <a:spAutoFit/>
          </a:bodyPr>
          <a:lstStyle/>
          <a:p>
            <a:pPr marL="12700" marR="5080">
              <a:lnSpc>
                <a:spcPts val="2100"/>
              </a:lnSpc>
              <a:spcBef>
                <a:spcPts val="219"/>
              </a:spcBef>
            </a:pPr>
            <a:r>
              <a:rPr sz="1800" b="1" spc="-5" dirty="0">
                <a:solidFill>
                  <a:srgbClr val="002F8C"/>
                </a:solidFill>
                <a:latin typeface="Arial"/>
                <a:cs typeface="Arial"/>
              </a:rPr>
              <a:t>POSIZIONE </a:t>
            </a:r>
            <a:r>
              <a:rPr sz="1800" b="1" dirty="0">
                <a:solidFill>
                  <a:srgbClr val="002F8C"/>
                </a:solidFill>
                <a:latin typeface="Arial"/>
                <a:cs typeface="Arial"/>
              </a:rPr>
              <a:t> </a:t>
            </a:r>
            <a:r>
              <a:rPr sz="1800" b="1" spc="-20" dirty="0">
                <a:solidFill>
                  <a:srgbClr val="002F8C"/>
                </a:solidFill>
                <a:latin typeface="Arial"/>
                <a:cs typeface="Arial"/>
              </a:rPr>
              <a:t>LATERALE</a:t>
            </a:r>
            <a:r>
              <a:rPr sz="1800" b="1" spc="-85" dirty="0">
                <a:solidFill>
                  <a:srgbClr val="002F8C"/>
                </a:solidFill>
                <a:latin typeface="Arial"/>
                <a:cs typeface="Arial"/>
              </a:rPr>
              <a:t> </a:t>
            </a:r>
            <a:r>
              <a:rPr sz="1800" b="1" dirty="0">
                <a:solidFill>
                  <a:srgbClr val="002F8C"/>
                </a:solidFill>
                <a:latin typeface="Arial"/>
                <a:cs typeface="Arial"/>
              </a:rPr>
              <a:t>DI </a:t>
            </a:r>
            <a:r>
              <a:rPr sz="1800" b="1" spc="-484" dirty="0">
                <a:solidFill>
                  <a:srgbClr val="002F8C"/>
                </a:solidFill>
                <a:latin typeface="Arial"/>
                <a:cs typeface="Arial"/>
              </a:rPr>
              <a:t> </a:t>
            </a:r>
            <a:r>
              <a:rPr sz="1800" b="1" spc="-5" dirty="0">
                <a:solidFill>
                  <a:srgbClr val="002F8C"/>
                </a:solidFill>
                <a:latin typeface="Arial"/>
                <a:cs typeface="Arial"/>
              </a:rPr>
              <a:t>SICUREZZA</a:t>
            </a:r>
            <a:endParaRPr sz="1800">
              <a:latin typeface="Arial"/>
              <a:cs typeface="Arial"/>
            </a:endParaRPr>
          </a:p>
        </p:txBody>
      </p:sp>
      <p:grpSp>
        <p:nvGrpSpPr>
          <p:cNvPr id="31" name="object 31"/>
          <p:cNvGrpSpPr/>
          <p:nvPr/>
        </p:nvGrpSpPr>
        <p:grpSpPr>
          <a:xfrm>
            <a:off x="6335527" y="3994150"/>
            <a:ext cx="71120" cy="285750"/>
            <a:chOff x="6335527" y="3994150"/>
            <a:chExt cx="71120" cy="285750"/>
          </a:xfrm>
        </p:grpSpPr>
        <p:sp>
          <p:nvSpPr>
            <p:cNvPr id="32" name="object 32"/>
            <p:cNvSpPr/>
            <p:nvPr/>
          </p:nvSpPr>
          <p:spPr>
            <a:xfrm>
              <a:off x="6369843" y="4003675"/>
              <a:ext cx="1270" cy="201295"/>
            </a:xfrm>
            <a:custGeom>
              <a:avLst/>
              <a:gdLst/>
              <a:ahLst/>
              <a:cxnLst/>
              <a:rect l="l" t="t" r="r" b="b"/>
              <a:pathLst>
                <a:path w="1270" h="201295">
                  <a:moveTo>
                    <a:pt x="0" y="0"/>
                  </a:moveTo>
                  <a:lnTo>
                    <a:pt x="1100" y="191475"/>
                  </a:lnTo>
                  <a:lnTo>
                    <a:pt x="1155" y="200999"/>
                  </a:lnTo>
                </a:path>
              </a:pathLst>
            </a:custGeom>
            <a:ln w="19050">
              <a:solidFill>
                <a:srgbClr val="002F8C"/>
              </a:solidFill>
            </a:ln>
          </p:spPr>
          <p:txBody>
            <a:bodyPr wrap="square" lIns="0" tIns="0" rIns="0" bIns="0" rtlCol="0"/>
            <a:lstStyle/>
            <a:p>
              <a:endParaRPr/>
            </a:p>
          </p:txBody>
        </p:sp>
        <p:sp>
          <p:nvSpPr>
            <p:cNvPr id="33" name="object 33"/>
            <p:cNvSpPr/>
            <p:nvPr/>
          </p:nvSpPr>
          <p:spPr>
            <a:xfrm>
              <a:off x="6335527" y="4208703"/>
              <a:ext cx="71120" cy="71755"/>
            </a:xfrm>
            <a:custGeom>
              <a:avLst/>
              <a:gdLst/>
              <a:ahLst/>
              <a:cxnLst/>
              <a:rect l="l" t="t" r="r" b="b"/>
              <a:pathLst>
                <a:path w="71120" h="71754">
                  <a:moveTo>
                    <a:pt x="70991" y="0"/>
                  </a:moveTo>
                  <a:lnTo>
                    <a:pt x="0" y="408"/>
                  </a:lnTo>
                  <a:lnTo>
                    <a:pt x="35904" y="71196"/>
                  </a:lnTo>
                  <a:lnTo>
                    <a:pt x="70991" y="0"/>
                  </a:lnTo>
                  <a:close/>
                </a:path>
              </a:pathLst>
            </a:custGeom>
            <a:solidFill>
              <a:srgbClr val="002F8C"/>
            </a:solidFill>
          </p:spPr>
          <p:txBody>
            <a:bodyPr wrap="square" lIns="0" tIns="0" rIns="0" bIns="0" rtlCol="0"/>
            <a:lstStyle/>
            <a:p>
              <a:endParaRPr/>
            </a:p>
          </p:txBody>
        </p:sp>
      </p:grpSp>
      <p:sp>
        <p:nvSpPr>
          <p:cNvPr id="34" name="object 34"/>
          <p:cNvSpPr txBox="1"/>
          <p:nvPr/>
        </p:nvSpPr>
        <p:spPr>
          <a:xfrm>
            <a:off x="6039960" y="4151089"/>
            <a:ext cx="1362076" cy="320601"/>
          </a:xfrm>
          <a:prstGeom prst="rect">
            <a:avLst/>
          </a:prstGeom>
        </p:spPr>
        <p:txBody>
          <a:bodyPr vert="horz" wrap="square" lIns="0" tIns="12700" rIns="0" bIns="0" rtlCol="0">
            <a:spAutoFit/>
          </a:bodyPr>
          <a:lstStyle/>
          <a:p>
            <a:pPr marL="12700">
              <a:lnSpc>
                <a:spcPct val="100000"/>
              </a:lnSpc>
              <a:spcBef>
                <a:spcPts val="100"/>
              </a:spcBef>
            </a:pPr>
            <a:r>
              <a:rPr lang="it-IT" sz="2000" b="1" dirty="0">
                <a:solidFill>
                  <a:srgbClr val="002F8C"/>
                </a:solidFill>
                <a:latin typeface="Arial"/>
                <a:cs typeface="Arial"/>
              </a:rPr>
              <a:t>RCP</a:t>
            </a:r>
          </a:p>
        </p:txBody>
      </p:sp>
      <p:grpSp>
        <p:nvGrpSpPr>
          <p:cNvPr id="35" name="object 35"/>
          <p:cNvGrpSpPr/>
          <p:nvPr/>
        </p:nvGrpSpPr>
        <p:grpSpPr>
          <a:xfrm>
            <a:off x="6335527" y="4527550"/>
            <a:ext cx="71120" cy="285750"/>
            <a:chOff x="6335527" y="4527550"/>
            <a:chExt cx="71120" cy="285750"/>
          </a:xfrm>
        </p:grpSpPr>
        <p:sp>
          <p:nvSpPr>
            <p:cNvPr id="36" name="object 36"/>
            <p:cNvSpPr/>
            <p:nvPr/>
          </p:nvSpPr>
          <p:spPr>
            <a:xfrm>
              <a:off x="6369843" y="4537075"/>
              <a:ext cx="1270" cy="201295"/>
            </a:xfrm>
            <a:custGeom>
              <a:avLst/>
              <a:gdLst/>
              <a:ahLst/>
              <a:cxnLst/>
              <a:rect l="l" t="t" r="r" b="b"/>
              <a:pathLst>
                <a:path w="1270" h="201295">
                  <a:moveTo>
                    <a:pt x="0" y="0"/>
                  </a:moveTo>
                  <a:lnTo>
                    <a:pt x="1100" y="191475"/>
                  </a:lnTo>
                  <a:lnTo>
                    <a:pt x="1155" y="200999"/>
                  </a:lnTo>
                </a:path>
              </a:pathLst>
            </a:custGeom>
            <a:ln w="19050">
              <a:solidFill>
                <a:srgbClr val="002F8C"/>
              </a:solidFill>
            </a:ln>
          </p:spPr>
          <p:txBody>
            <a:bodyPr wrap="square" lIns="0" tIns="0" rIns="0" bIns="0" rtlCol="0"/>
            <a:lstStyle/>
            <a:p>
              <a:endParaRPr/>
            </a:p>
          </p:txBody>
        </p:sp>
        <p:sp>
          <p:nvSpPr>
            <p:cNvPr id="37" name="object 37"/>
            <p:cNvSpPr/>
            <p:nvPr/>
          </p:nvSpPr>
          <p:spPr>
            <a:xfrm>
              <a:off x="6335527" y="4742103"/>
              <a:ext cx="71120" cy="71755"/>
            </a:xfrm>
            <a:custGeom>
              <a:avLst/>
              <a:gdLst/>
              <a:ahLst/>
              <a:cxnLst/>
              <a:rect l="l" t="t" r="r" b="b"/>
              <a:pathLst>
                <a:path w="71120" h="71754">
                  <a:moveTo>
                    <a:pt x="70991" y="0"/>
                  </a:moveTo>
                  <a:lnTo>
                    <a:pt x="0" y="408"/>
                  </a:lnTo>
                  <a:lnTo>
                    <a:pt x="35904" y="71196"/>
                  </a:lnTo>
                  <a:lnTo>
                    <a:pt x="70991" y="0"/>
                  </a:lnTo>
                  <a:close/>
                </a:path>
              </a:pathLst>
            </a:custGeom>
            <a:solidFill>
              <a:srgbClr val="002F8C"/>
            </a:solidFill>
          </p:spPr>
          <p:txBody>
            <a:bodyPr wrap="square" lIns="0" tIns="0" rIns="0" bIns="0" rtlCol="0"/>
            <a:lstStyle/>
            <a:p>
              <a:endParaRPr/>
            </a:p>
          </p:txBody>
        </p:sp>
      </p:grpSp>
      <p:sp>
        <p:nvSpPr>
          <p:cNvPr id="38" name="object 38"/>
          <p:cNvSpPr txBox="1"/>
          <p:nvPr/>
        </p:nvSpPr>
        <p:spPr>
          <a:xfrm>
            <a:off x="4756943" y="4700637"/>
            <a:ext cx="290703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9900"/>
                </a:solidFill>
                <a:latin typeface="Arial"/>
                <a:cs typeface="Arial"/>
              </a:rPr>
              <a:t>C</a:t>
            </a:r>
            <a:r>
              <a:rPr sz="2400" b="1" dirty="0">
                <a:latin typeface="Arial"/>
                <a:cs typeface="Arial"/>
              </a:rPr>
              <a:t>:</a:t>
            </a:r>
            <a:r>
              <a:rPr sz="2400" b="1" spc="-100" dirty="0">
                <a:latin typeface="Arial"/>
                <a:cs typeface="Arial"/>
              </a:rPr>
              <a:t> </a:t>
            </a:r>
            <a:r>
              <a:rPr sz="2000" b="1" spc="-5" dirty="0">
                <a:solidFill>
                  <a:srgbClr val="002F8C"/>
                </a:solidFill>
                <a:latin typeface="Arial"/>
                <a:cs typeface="Arial"/>
              </a:rPr>
              <a:t>POLSO</a:t>
            </a:r>
            <a:r>
              <a:rPr sz="2000" b="1" spc="-25" dirty="0">
                <a:solidFill>
                  <a:srgbClr val="002F8C"/>
                </a:solidFill>
                <a:latin typeface="Arial"/>
                <a:cs typeface="Arial"/>
              </a:rPr>
              <a:t> </a:t>
            </a:r>
            <a:r>
              <a:rPr sz="2000" b="1" spc="-5" dirty="0">
                <a:solidFill>
                  <a:srgbClr val="002F8C"/>
                </a:solidFill>
                <a:latin typeface="Arial"/>
                <a:cs typeface="Arial"/>
              </a:rPr>
              <a:t>CAROTIDEO</a:t>
            </a:r>
            <a:endParaRPr sz="2000">
              <a:latin typeface="Arial"/>
              <a:cs typeface="Arial"/>
            </a:endParaRPr>
          </a:p>
        </p:txBody>
      </p:sp>
      <p:grpSp>
        <p:nvGrpSpPr>
          <p:cNvPr id="39" name="object 39"/>
          <p:cNvGrpSpPr/>
          <p:nvPr/>
        </p:nvGrpSpPr>
        <p:grpSpPr>
          <a:xfrm>
            <a:off x="4729956" y="5184775"/>
            <a:ext cx="619125" cy="390525"/>
            <a:chOff x="4729956" y="5184775"/>
            <a:chExt cx="619125" cy="390525"/>
          </a:xfrm>
        </p:grpSpPr>
        <p:sp>
          <p:nvSpPr>
            <p:cNvPr id="40" name="object 40"/>
            <p:cNvSpPr/>
            <p:nvPr/>
          </p:nvSpPr>
          <p:spPr>
            <a:xfrm>
              <a:off x="4793747" y="5194300"/>
              <a:ext cx="546100" cy="341630"/>
            </a:xfrm>
            <a:custGeom>
              <a:avLst/>
              <a:gdLst/>
              <a:ahLst/>
              <a:cxnLst/>
              <a:rect l="l" t="t" r="r" b="b"/>
              <a:pathLst>
                <a:path w="546100" h="341629">
                  <a:moveTo>
                    <a:pt x="545808" y="0"/>
                  </a:moveTo>
                  <a:lnTo>
                    <a:pt x="8077" y="336081"/>
                  </a:lnTo>
                  <a:lnTo>
                    <a:pt x="0" y="341130"/>
                  </a:lnTo>
                </a:path>
              </a:pathLst>
            </a:custGeom>
            <a:ln w="19050">
              <a:solidFill>
                <a:srgbClr val="002F8C"/>
              </a:solidFill>
            </a:ln>
          </p:spPr>
          <p:txBody>
            <a:bodyPr wrap="square" lIns="0" tIns="0" rIns="0" bIns="0" rtlCol="0"/>
            <a:lstStyle/>
            <a:p>
              <a:endParaRPr/>
            </a:p>
          </p:txBody>
        </p:sp>
        <p:sp>
          <p:nvSpPr>
            <p:cNvPr id="41" name="object 41"/>
            <p:cNvSpPr/>
            <p:nvPr/>
          </p:nvSpPr>
          <p:spPr>
            <a:xfrm>
              <a:off x="4729956" y="5507573"/>
              <a:ext cx="79375" cy="67945"/>
            </a:xfrm>
            <a:custGeom>
              <a:avLst/>
              <a:gdLst/>
              <a:ahLst/>
              <a:cxnLst/>
              <a:rect l="l" t="t" r="r" b="b"/>
              <a:pathLst>
                <a:path w="79375" h="67945">
                  <a:moveTo>
                    <a:pt x="41389" y="0"/>
                  </a:moveTo>
                  <a:lnTo>
                    <a:pt x="0" y="67726"/>
                  </a:lnTo>
                  <a:lnTo>
                    <a:pt x="79015" y="60201"/>
                  </a:lnTo>
                  <a:lnTo>
                    <a:pt x="41389" y="0"/>
                  </a:lnTo>
                  <a:close/>
                </a:path>
              </a:pathLst>
            </a:custGeom>
            <a:solidFill>
              <a:srgbClr val="002F8C"/>
            </a:solidFill>
          </p:spPr>
          <p:txBody>
            <a:bodyPr wrap="square" lIns="0" tIns="0" rIns="0" bIns="0" rtlCol="0"/>
            <a:lstStyle/>
            <a:p>
              <a:endParaRPr/>
            </a:p>
          </p:txBody>
        </p:sp>
      </p:grpSp>
      <p:sp>
        <p:nvSpPr>
          <p:cNvPr id="42" name="object 42"/>
          <p:cNvSpPr txBox="1"/>
          <p:nvPr/>
        </p:nvSpPr>
        <p:spPr>
          <a:xfrm>
            <a:off x="4147343" y="5690964"/>
            <a:ext cx="1102995" cy="330200"/>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002F8C"/>
                </a:solidFill>
                <a:latin typeface="Arial"/>
                <a:cs typeface="Arial"/>
              </a:rPr>
              <a:t>B</a:t>
            </a:r>
            <a:r>
              <a:rPr sz="2000" b="1" spc="-150" dirty="0">
                <a:solidFill>
                  <a:srgbClr val="002F8C"/>
                </a:solidFill>
                <a:latin typeface="Arial"/>
                <a:cs typeface="Arial"/>
              </a:rPr>
              <a:t>A</a:t>
            </a:r>
            <a:r>
              <a:rPr sz="2000" b="1" dirty="0">
                <a:solidFill>
                  <a:srgbClr val="002F8C"/>
                </a:solidFill>
                <a:latin typeface="Arial"/>
                <a:cs typeface="Arial"/>
              </a:rPr>
              <a:t>TTI</a:t>
            </a:r>
            <a:r>
              <a:rPr sz="2000" b="1" spc="-40" dirty="0">
                <a:solidFill>
                  <a:srgbClr val="002F8C"/>
                </a:solidFill>
                <a:latin typeface="Arial"/>
                <a:cs typeface="Arial"/>
              </a:rPr>
              <a:t>T</a:t>
            </a:r>
            <a:r>
              <a:rPr sz="2000" b="1" dirty="0">
                <a:solidFill>
                  <a:srgbClr val="002F8C"/>
                </a:solidFill>
                <a:latin typeface="Arial"/>
                <a:cs typeface="Arial"/>
              </a:rPr>
              <a:t>O</a:t>
            </a:r>
            <a:endParaRPr sz="2000">
              <a:latin typeface="Arial"/>
              <a:cs typeface="Arial"/>
            </a:endParaRPr>
          </a:p>
        </p:txBody>
      </p:sp>
      <p:grpSp>
        <p:nvGrpSpPr>
          <p:cNvPr id="43" name="object 43"/>
          <p:cNvGrpSpPr/>
          <p:nvPr/>
        </p:nvGrpSpPr>
        <p:grpSpPr>
          <a:xfrm>
            <a:off x="3282156" y="5846018"/>
            <a:ext cx="663575" cy="71120"/>
            <a:chOff x="3282156" y="5846018"/>
            <a:chExt cx="663575" cy="71120"/>
          </a:xfrm>
        </p:grpSpPr>
        <p:sp>
          <p:nvSpPr>
            <p:cNvPr id="44" name="object 44"/>
            <p:cNvSpPr/>
            <p:nvPr/>
          </p:nvSpPr>
          <p:spPr>
            <a:xfrm>
              <a:off x="3357382" y="5880099"/>
              <a:ext cx="579120" cy="1905"/>
            </a:xfrm>
            <a:custGeom>
              <a:avLst/>
              <a:gdLst/>
              <a:ahLst/>
              <a:cxnLst/>
              <a:rect l="l" t="t" r="r" b="b"/>
              <a:pathLst>
                <a:path w="579120" h="1904">
                  <a:moveTo>
                    <a:pt x="578823" y="0"/>
                  </a:moveTo>
                  <a:lnTo>
                    <a:pt x="9524" y="1381"/>
                  </a:lnTo>
                  <a:lnTo>
                    <a:pt x="0" y="1404"/>
                  </a:lnTo>
                </a:path>
              </a:pathLst>
            </a:custGeom>
            <a:ln w="19050">
              <a:solidFill>
                <a:srgbClr val="002F8C"/>
              </a:solidFill>
            </a:ln>
          </p:spPr>
          <p:txBody>
            <a:bodyPr wrap="square" lIns="0" tIns="0" rIns="0" bIns="0" rtlCol="0"/>
            <a:lstStyle/>
            <a:p>
              <a:endParaRPr/>
            </a:p>
          </p:txBody>
        </p:sp>
        <p:sp>
          <p:nvSpPr>
            <p:cNvPr id="45" name="object 45"/>
            <p:cNvSpPr/>
            <p:nvPr/>
          </p:nvSpPr>
          <p:spPr>
            <a:xfrm>
              <a:off x="3282156" y="5846018"/>
              <a:ext cx="71120" cy="71120"/>
            </a:xfrm>
            <a:custGeom>
              <a:avLst/>
              <a:gdLst/>
              <a:ahLst/>
              <a:cxnLst/>
              <a:rect l="l" t="t" r="r" b="b"/>
              <a:pathLst>
                <a:path w="71120" h="71120">
                  <a:moveTo>
                    <a:pt x="70906" y="0"/>
                  </a:moveTo>
                  <a:lnTo>
                    <a:pt x="0" y="35668"/>
                  </a:lnTo>
                  <a:lnTo>
                    <a:pt x="71079" y="70992"/>
                  </a:lnTo>
                  <a:lnTo>
                    <a:pt x="70906" y="0"/>
                  </a:lnTo>
                  <a:close/>
                </a:path>
              </a:pathLst>
            </a:custGeom>
            <a:solidFill>
              <a:srgbClr val="002F8C"/>
            </a:solidFill>
          </p:spPr>
          <p:txBody>
            <a:bodyPr wrap="square" lIns="0" tIns="0" rIns="0" bIns="0" rtlCol="0"/>
            <a:lstStyle/>
            <a:p>
              <a:endParaRPr/>
            </a:p>
          </p:txBody>
        </p:sp>
      </p:grpSp>
      <p:sp>
        <p:nvSpPr>
          <p:cNvPr id="46" name="object 46"/>
          <p:cNvSpPr txBox="1"/>
          <p:nvPr/>
        </p:nvSpPr>
        <p:spPr>
          <a:xfrm>
            <a:off x="2500695" y="5719980"/>
            <a:ext cx="1931035" cy="328294"/>
          </a:xfrm>
          <a:prstGeom prst="rect">
            <a:avLst/>
          </a:prstGeom>
        </p:spPr>
        <p:txBody>
          <a:bodyPr vert="horz" wrap="square" lIns="0" tIns="33019" rIns="0" bIns="0" rtlCol="0">
            <a:spAutoFit/>
          </a:bodyPr>
          <a:lstStyle/>
          <a:p>
            <a:pPr marL="12700" marR="5080">
              <a:lnSpc>
                <a:spcPts val="2300"/>
              </a:lnSpc>
              <a:spcBef>
                <a:spcPts val="259"/>
              </a:spcBef>
            </a:pPr>
            <a:r>
              <a:rPr lang="it-IT" sz="2000" b="1" spc="-5" dirty="0">
                <a:solidFill>
                  <a:srgbClr val="002F8C"/>
                </a:solidFill>
                <a:latin typeface="Arial"/>
                <a:cs typeface="Arial"/>
              </a:rPr>
              <a:t>RCP</a:t>
            </a:r>
            <a:endParaRPr sz="2000" dirty="0">
              <a:latin typeface="Arial"/>
              <a:cs typeface="Arial"/>
            </a:endParaRPr>
          </a:p>
        </p:txBody>
      </p:sp>
      <p:grpSp>
        <p:nvGrpSpPr>
          <p:cNvPr id="47" name="object 47"/>
          <p:cNvGrpSpPr/>
          <p:nvPr/>
        </p:nvGrpSpPr>
        <p:grpSpPr>
          <a:xfrm>
            <a:off x="6549231" y="5108575"/>
            <a:ext cx="663575" cy="355600"/>
            <a:chOff x="6549231" y="5108575"/>
            <a:chExt cx="663575" cy="355600"/>
          </a:xfrm>
        </p:grpSpPr>
        <p:sp>
          <p:nvSpPr>
            <p:cNvPr id="48" name="object 48"/>
            <p:cNvSpPr/>
            <p:nvPr/>
          </p:nvSpPr>
          <p:spPr>
            <a:xfrm>
              <a:off x="6558756" y="5118100"/>
              <a:ext cx="588010" cy="311150"/>
            </a:xfrm>
            <a:custGeom>
              <a:avLst/>
              <a:gdLst/>
              <a:ahLst/>
              <a:cxnLst/>
              <a:rect l="l" t="t" r="r" b="b"/>
              <a:pathLst>
                <a:path w="588009" h="311150">
                  <a:moveTo>
                    <a:pt x="0" y="0"/>
                  </a:moveTo>
                  <a:lnTo>
                    <a:pt x="579139" y="306437"/>
                  </a:lnTo>
                  <a:lnTo>
                    <a:pt x="587558" y="310892"/>
                  </a:lnTo>
                </a:path>
              </a:pathLst>
            </a:custGeom>
            <a:ln w="19050">
              <a:solidFill>
                <a:srgbClr val="002F8C"/>
              </a:solidFill>
            </a:ln>
          </p:spPr>
          <p:txBody>
            <a:bodyPr wrap="square" lIns="0" tIns="0" rIns="0" bIns="0" rtlCol="0"/>
            <a:lstStyle/>
            <a:p>
              <a:endParaRPr/>
            </a:p>
          </p:txBody>
        </p:sp>
        <p:sp>
          <p:nvSpPr>
            <p:cNvPr id="49" name="object 49"/>
            <p:cNvSpPr/>
            <p:nvPr/>
          </p:nvSpPr>
          <p:spPr>
            <a:xfrm>
              <a:off x="7133455" y="5399596"/>
              <a:ext cx="79375" cy="64769"/>
            </a:xfrm>
            <a:custGeom>
              <a:avLst/>
              <a:gdLst/>
              <a:ahLst/>
              <a:cxnLst/>
              <a:rect l="l" t="t" r="r" b="b"/>
              <a:pathLst>
                <a:path w="79375" h="64770">
                  <a:moveTo>
                    <a:pt x="33201" y="0"/>
                  </a:moveTo>
                  <a:lnTo>
                    <a:pt x="0" y="62750"/>
                  </a:lnTo>
                  <a:lnTo>
                    <a:pt x="79350" y="64578"/>
                  </a:lnTo>
                  <a:lnTo>
                    <a:pt x="33201" y="0"/>
                  </a:lnTo>
                  <a:close/>
                </a:path>
              </a:pathLst>
            </a:custGeom>
            <a:solidFill>
              <a:srgbClr val="002F8C"/>
            </a:solidFill>
          </p:spPr>
          <p:txBody>
            <a:bodyPr wrap="square" lIns="0" tIns="0" rIns="0" bIns="0" rtlCol="0"/>
            <a:lstStyle/>
            <a:p>
              <a:endParaRPr/>
            </a:p>
          </p:txBody>
        </p:sp>
      </p:grpSp>
      <p:sp>
        <p:nvSpPr>
          <p:cNvPr id="50" name="object 50"/>
          <p:cNvSpPr txBox="1"/>
          <p:nvPr/>
        </p:nvSpPr>
        <p:spPr>
          <a:xfrm>
            <a:off x="7242969" y="5294088"/>
            <a:ext cx="1263015" cy="330200"/>
          </a:xfrm>
          <a:prstGeom prst="rect">
            <a:avLst/>
          </a:prstGeom>
        </p:spPr>
        <p:txBody>
          <a:bodyPr vert="horz" wrap="square" lIns="0" tIns="12700" rIns="0" bIns="0" rtlCol="0">
            <a:spAutoFit/>
          </a:bodyPr>
          <a:lstStyle/>
          <a:p>
            <a:pPr marL="12700">
              <a:lnSpc>
                <a:spcPct val="100000"/>
              </a:lnSpc>
              <a:spcBef>
                <a:spcPts val="100"/>
              </a:spcBef>
            </a:pPr>
            <a:r>
              <a:rPr sz="2000" b="1" spc="-10" dirty="0">
                <a:solidFill>
                  <a:srgbClr val="002F8C"/>
                </a:solidFill>
                <a:latin typeface="Arial"/>
                <a:cs typeface="Arial"/>
              </a:rPr>
              <a:t>ARRESTO</a:t>
            </a:r>
            <a:endParaRPr sz="2000" dirty="0">
              <a:latin typeface="Arial"/>
              <a:cs typeface="Arial"/>
            </a:endParaRPr>
          </a:p>
        </p:txBody>
      </p:sp>
      <p:grpSp>
        <p:nvGrpSpPr>
          <p:cNvPr id="51" name="object 51"/>
          <p:cNvGrpSpPr/>
          <p:nvPr/>
        </p:nvGrpSpPr>
        <p:grpSpPr>
          <a:xfrm>
            <a:off x="7795780" y="5575518"/>
            <a:ext cx="71120" cy="354330"/>
            <a:chOff x="7208733" y="5870575"/>
            <a:chExt cx="71120" cy="354330"/>
          </a:xfrm>
        </p:grpSpPr>
        <p:sp>
          <p:nvSpPr>
            <p:cNvPr id="52" name="object 52"/>
            <p:cNvSpPr/>
            <p:nvPr/>
          </p:nvSpPr>
          <p:spPr>
            <a:xfrm>
              <a:off x="7242969" y="5880100"/>
              <a:ext cx="1270" cy="269875"/>
            </a:xfrm>
            <a:custGeom>
              <a:avLst/>
              <a:gdLst/>
              <a:ahLst/>
              <a:cxnLst/>
              <a:rect l="l" t="t" r="r" b="b"/>
              <a:pathLst>
                <a:path w="1270" h="269875">
                  <a:moveTo>
                    <a:pt x="0" y="0"/>
                  </a:moveTo>
                  <a:lnTo>
                    <a:pt x="1196" y="259737"/>
                  </a:lnTo>
                  <a:lnTo>
                    <a:pt x="1240" y="269262"/>
                  </a:lnTo>
                </a:path>
              </a:pathLst>
            </a:custGeom>
            <a:ln w="19050">
              <a:solidFill>
                <a:srgbClr val="002F8C"/>
              </a:solidFill>
            </a:ln>
          </p:spPr>
          <p:txBody>
            <a:bodyPr wrap="square" lIns="0" tIns="0" rIns="0" bIns="0" rtlCol="0"/>
            <a:lstStyle/>
            <a:p>
              <a:endParaRPr/>
            </a:p>
          </p:txBody>
        </p:sp>
        <p:sp>
          <p:nvSpPr>
            <p:cNvPr id="53" name="object 53"/>
            <p:cNvSpPr/>
            <p:nvPr/>
          </p:nvSpPr>
          <p:spPr>
            <a:xfrm>
              <a:off x="7208733" y="6153431"/>
              <a:ext cx="71120" cy="71755"/>
            </a:xfrm>
            <a:custGeom>
              <a:avLst/>
              <a:gdLst/>
              <a:ahLst/>
              <a:cxnLst/>
              <a:rect l="l" t="t" r="r" b="b"/>
              <a:pathLst>
                <a:path w="71120" h="71754">
                  <a:moveTo>
                    <a:pt x="70991" y="0"/>
                  </a:moveTo>
                  <a:lnTo>
                    <a:pt x="0" y="327"/>
                  </a:lnTo>
                  <a:lnTo>
                    <a:pt x="35822" y="71155"/>
                  </a:lnTo>
                  <a:lnTo>
                    <a:pt x="70991" y="0"/>
                  </a:lnTo>
                  <a:close/>
                </a:path>
              </a:pathLst>
            </a:custGeom>
            <a:solidFill>
              <a:srgbClr val="002F8C"/>
            </a:solidFill>
          </p:spPr>
          <p:txBody>
            <a:bodyPr wrap="square" lIns="0" tIns="0" rIns="0" bIns="0" rtlCol="0"/>
            <a:lstStyle/>
            <a:p>
              <a:endParaRPr/>
            </a:p>
          </p:txBody>
        </p:sp>
      </p:grpSp>
      <p:sp>
        <p:nvSpPr>
          <p:cNvPr id="54" name="object 54"/>
          <p:cNvSpPr txBox="1"/>
          <p:nvPr/>
        </p:nvSpPr>
        <p:spPr>
          <a:xfrm>
            <a:off x="6044405" y="5905784"/>
            <a:ext cx="3588228" cy="328295"/>
          </a:xfrm>
          <a:prstGeom prst="rect">
            <a:avLst/>
          </a:prstGeom>
        </p:spPr>
        <p:txBody>
          <a:bodyPr vert="horz" wrap="square" lIns="0" tIns="33020" rIns="0" bIns="0" rtlCol="0">
            <a:spAutoFit/>
          </a:bodyPr>
          <a:lstStyle/>
          <a:p>
            <a:pPr marL="118110" marR="5080" indent="-106045">
              <a:lnSpc>
                <a:spcPts val="2300"/>
              </a:lnSpc>
              <a:spcBef>
                <a:spcPts val="260"/>
              </a:spcBef>
            </a:pPr>
            <a:r>
              <a:rPr sz="2000" b="1" dirty="0">
                <a:solidFill>
                  <a:srgbClr val="002F8C"/>
                </a:solidFill>
                <a:latin typeface="Arial"/>
                <a:cs typeface="Arial"/>
              </a:rPr>
              <a:t>MASSA</a:t>
            </a:r>
            <a:r>
              <a:rPr sz="2000" b="1" spc="-5" dirty="0">
                <a:solidFill>
                  <a:srgbClr val="002F8C"/>
                </a:solidFill>
                <a:latin typeface="Arial"/>
                <a:cs typeface="Arial"/>
              </a:rPr>
              <a:t>GGI</a:t>
            </a:r>
            <a:r>
              <a:rPr sz="2000" b="1" dirty="0">
                <a:solidFill>
                  <a:srgbClr val="002F8C"/>
                </a:solidFill>
                <a:latin typeface="Arial"/>
                <a:cs typeface="Arial"/>
              </a:rPr>
              <a:t>O CARDIACO</a:t>
            </a:r>
            <a:endParaRPr sz="2000" dirty="0">
              <a:latin typeface="Arial"/>
              <a:cs typeface="Arial"/>
            </a:endParaRPr>
          </a:p>
        </p:txBody>
      </p:sp>
      <p:grpSp>
        <p:nvGrpSpPr>
          <p:cNvPr id="55" name="object 55"/>
          <p:cNvGrpSpPr/>
          <p:nvPr/>
        </p:nvGrpSpPr>
        <p:grpSpPr>
          <a:xfrm>
            <a:off x="2596356" y="4117975"/>
            <a:ext cx="2114550" cy="1517650"/>
            <a:chOff x="2596356" y="4117975"/>
            <a:chExt cx="2114550" cy="1517650"/>
          </a:xfrm>
        </p:grpSpPr>
        <p:sp>
          <p:nvSpPr>
            <p:cNvPr id="56" name="object 56"/>
            <p:cNvSpPr/>
            <p:nvPr/>
          </p:nvSpPr>
          <p:spPr>
            <a:xfrm>
              <a:off x="3282156" y="4127500"/>
              <a:ext cx="1362075" cy="688975"/>
            </a:xfrm>
            <a:custGeom>
              <a:avLst/>
              <a:gdLst/>
              <a:ahLst/>
              <a:cxnLst/>
              <a:rect l="l" t="t" r="r" b="b"/>
              <a:pathLst>
                <a:path w="1362075" h="688975">
                  <a:moveTo>
                    <a:pt x="0" y="0"/>
                  </a:moveTo>
                  <a:lnTo>
                    <a:pt x="1353114" y="684074"/>
                  </a:lnTo>
                  <a:lnTo>
                    <a:pt x="1361615" y="688371"/>
                  </a:lnTo>
                </a:path>
              </a:pathLst>
            </a:custGeom>
            <a:ln w="19050">
              <a:solidFill>
                <a:srgbClr val="002F8C"/>
              </a:solidFill>
              <a:prstDash val="sysDash"/>
            </a:ln>
          </p:spPr>
          <p:txBody>
            <a:bodyPr wrap="square" lIns="0" tIns="0" rIns="0" bIns="0" rtlCol="0"/>
            <a:lstStyle/>
            <a:p>
              <a:endParaRPr/>
            </a:p>
          </p:txBody>
        </p:sp>
        <p:sp>
          <p:nvSpPr>
            <p:cNvPr id="57" name="object 57"/>
            <p:cNvSpPr/>
            <p:nvPr/>
          </p:nvSpPr>
          <p:spPr>
            <a:xfrm>
              <a:off x="4631535" y="4786104"/>
              <a:ext cx="79375" cy="64135"/>
            </a:xfrm>
            <a:custGeom>
              <a:avLst/>
              <a:gdLst/>
              <a:ahLst/>
              <a:cxnLst/>
              <a:rect l="l" t="t" r="r" b="b"/>
              <a:pathLst>
                <a:path w="79375" h="64135">
                  <a:moveTo>
                    <a:pt x="32029" y="0"/>
                  </a:moveTo>
                  <a:lnTo>
                    <a:pt x="0" y="63356"/>
                  </a:lnTo>
                  <a:lnTo>
                    <a:pt x="79371" y="63708"/>
                  </a:lnTo>
                  <a:lnTo>
                    <a:pt x="32029" y="0"/>
                  </a:lnTo>
                  <a:close/>
                </a:path>
              </a:pathLst>
            </a:custGeom>
            <a:solidFill>
              <a:srgbClr val="002F8C"/>
            </a:solidFill>
          </p:spPr>
          <p:txBody>
            <a:bodyPr wrap="square" lIns="0" tIns="0" rIns="0" bIns="0" rtlCol="0"/>
            <a:lstStyle/>
            <a:p>
              <a:endParaRPr/>
            </a:p>
          </p:txBody>
        </p:sp>
        <p:sp>
          <p:nvSpPr>
            <p:cNvPr id="58" name="object 58"/>
            <p:cNvSpPr/>
            <p:nvPr/>
          </p:nvSpPr>
          <p:spPr>
            <a:xfrm>
              <a:off x="2662809" y="4696156"/>
              <a:ext cx="1753235" cy="930275"/>
            </a:xfrm>
            <a:custGeom>
              <a:avLst/>
              <a:gdLst/>
              <a:ahLst/>
              <a:cxnLst/>
              <a:rect l="l" t="t" r="r" b="b"/>
              <a:pathLst>
                <a:path w="1753235" h="930275">
                  <a:moveTo>
                    <a:pt x="1752821" y="929943"/>
                  </a:moveTo>
                  <a:lnTo>
                    <a:pt x="8414" y="4464"/>
                  </a:lnTo>
                  <a:lnTo>
                    <a:pt x="0" y="0"/>
                  </a:lnTo>
                </a:path>
              </a:pathLst>
            </a:custGeom>
            <a:ln w="19050">
              <a:solidFill>
                <a:srgbClr val="002F8C"/>
              </a:solidFill>
              <a:prstDash val="sysDash"/>
            </a:ln>
          </p:spPr>
          <p:txBody>
            <a:bodyPr wrap="square" lIns="0" tIns="0" rIns="0" bIns="0" rtlCol="0"/>
            <a:lstStyle/>
            <a:p>
              <a:endParaRPr/>
            </a:p>
          </p:txBody>
        </p:sp>
        <p:sp>
          <p:nvSpPr>
            <p:cNvPr id="59" name="object 59"/>
            <p:cNvSpPr/>
            <p:nvPr/>
          </p:nvSpPr>
          <p:spPr>
            <a:xfrm>
              <a:off x="2596356" y="4660900"/>
              <a:ext cx="79375" cy="64769"/>
            </a:xfrm>
            <a:custGeom>
              <a:avLst/>
              <a:gdLst/>
              <a:ahLst/>
              <a:cxnLst/>
              <a:rect l="l" t="t" r="r" b="b"/>
              <a:pathLst>
                <a:path w="79375" h="64770">
                  <a:moveTo>
                    <a:pt x="0" y="0"/>
                  </a:moveTo>
                  <a:lnTo>
                    <a:pt x="46076" y="64629"/>
                  </a:lnTo>
                  <a:lnTo>
                    <a:pt x="79349" y="1915"/>
                  </a:lnTo>
                  <a:lnTo>
                    <a:pt x="0" y="0"/>
                  </a:lnTo>
                  <a:close/>
                </a:path>
              </a:pathLst>
            </a:custGeom>
            <a:solidFill>
              <a:srgbClr val="002F8C"/>
            </a:solidFill>
          </p:spPr>
          <p:txBody>
            <a:bodyPr wrap="square" lIns="0" tIns="0" rIns="0" bIns="0" rtlCol="0"/>
            <a:lstStyle/>
            <a:p>
              <a:endParaRPr/>
            </a:p>
          </p:txBody>
        </p:sp>
      </p:gr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8125" y="980749"/>
            <a:ext cx="8667750" cy="1899920"/>
          </a:xfrm>
          <a:prstGeom prst="rect">
            <a:avLst/>
          </a:prstGeom>
        </p:spPr>
        <p:txBody>
          <a:bodyPr vert="horz" wrap="square" lIns="0" tIns="27939" rIns="0" bIns="0" rtlCol="0">
            <a:spAutoFit/>
          </a:bodyPr>
          <a:lstStyle/>
          <a:p>
            <a:pPr marL="12700" marR="220345">
              <a:lnSpc>
                <a:spcPts val="2100"/>
              </a:lnSpc>
              <a:spcBef>
                <a:spcPts val="219"/>
              </a:spcBef>
            </a:pPr>
            <a:r>
              <a:rPr sz="1800" dirty="0">
                <a:latin typeface="Arial MT"/>
                <a:cs typeface="Arial MT"/>
              </a:rPr>
              <a:t>Nel</a:t>
            </a:r>
            <a:r>
              <a:rPr sz="1800" spc="-5" dirty="0">
                <a:latin typeface="Arial MT"/>
                <a:cs typeface="Arial MT"/>
              </a:rPr>
              <a:t> </a:t>
            </a:r>
            <a:r>
              <a:rPr sz="1800" dirty="0">
                <a:latin typeface="Arial MT"/>
                <a:cs typeface="Arial MT"/>
              </a:rPr>
              <a:t>caso</a:t>
            </a:r>
            <a:r>
              <a:rPr sz="1800" spc="-5" dirty="0">
                <a:latin typeface="Arial MT"/>
                <a:cs typeface="Arial MT"/>
              </a:rPr>
              <a:t> </a:t>
            </a:r>
            <a:r>
              <a:rPr sz="1800" dirty="0">
                <a:latin typeface="Arial MT"/>
                <a:cs typeface="Arial MT"/>
              </a:rPr>
              <a:t>si</a:t>
            </a:r>
            <a:r>
              <a:rPr sz="1800" spc="-5" dirty="0">
                <a:latin typeface="Arial MT"/>
                <a:cs typeface="Arial MT"/>
              </a:rPr>
              <a:t> </a:t>
            </a:r>
            <a:r>
              <a:rPr sz="1800" dirty="0">
                <a:latin typeface="Arial MT"/>
                <a:cs typeface="Arial MT"/>
              </a:rPr>
              <a:t>debba</a:t>
            </a:r>
            <a:r>
              <a:rPr sz="1800" spc="-5" dirty="0">
                <a:latin typeface="Arial MT"/>
                <a:cs typeface="Arial MT"/>
              </a:rPr>
              <a:t> </a:t>
            </a:r>
            <a:r>
              <a:rPr sz="1800" dirty="0">
                <a:latin typeface="Arial MT"/>
                <a:cs typeface="Arial MT"/>
              </a:rPr>
              <a:t>soccorrere una</a:t>
            </a:r>
            <a:r>
              <a:rPr sz="1800" spc="-5" dirty="0">
                <a:latin typeface="Arial MT"/>
                <a:cs typeface="Arial MT"/>
              </a:rPr>
              <a:t> </a:t>
            </a:r>
            <a:r>
              <a:rPr sz="1800" dirty="0">
                <a:latin typeface="Arial MT"/>
                <a:cs typeface="Arial MT"/>
              </a:rPr>
              <a:t>donna</a:t>
            </a:r>
            <a:r>
              <a:rPr sz="1800" spc="-5" dirty="0">
                <a:latin typeface="Arial MT"/>
                <a:cs typeface="Arial MT"/>
              </a:rPr>
              <a:t> </a:t>
            </a:r>
            <a:r>
              <a:rPr sz="1800" dirty="0">
                <a:latin typeface="Arial MT"/>
                <a:cs typeface="Arial MT"/>
              </a:rPr>
              <a:t>in</a:t>
            </a:r>
            <a:r>
              <a:rPr sz="1800" spc="-5" dirty="0">
                <a:latin typeface="Arial MT"/>
                <a:cs typeface="Arial MT"/>
              </a:rPr>
              <a:t> avanzato</a:t>
            </a:r>
            <a:r>
              <a:rPr sz="1800" dirty="0">
                <a:latin typeface="Arial MT"/>
                <a:cs typeface="Arial MT"/>
              </a:rPr>
              <a:t> </a:t>
            </a:r>
            <a:r>
              <a:rPr sz="1800" spc="-5" dirty="0">
                <a:latin typeface="Arial MT"/>
                <a:cs typeface="Arial MT"/>
              </a:rPr>
              <a:t>stato </a:t>
            </a:r>
            <a:r>
              <a:rPr sz="1800" dirty="0">
                <a:latin typeface="Arial MT"/>
                <a:cs typeface="Arial MT"/>
              </a:rPr>
              <a:t>di</a:t>
            </a:r>
            <a:r>
              <a:rPr sz="1800" spc="-5" dirty="0">
                <a:latin typeface="Arial MT"/>
                <a:cs typeface="Arial MT"/>
              </a:rPr>
              <a:t> </a:t>
            </a:r>
            <a:r>
              <a:rPr sz="1800" dirty="0">
                <a:latin typeface="Arial MT"/>
                <a:cs typeface="Arial MT"/>
              </a:rPr>
              <a:t>gravidanza,</a:t>
            </a:r>
            <a:r>
              <a:rPr sz="1800" spc="-10" dirty="0">
                <a:latin typeface="Arial MT"/>
                <a:cs typeface="Arial MT"/>
              </a:rPr>
              <a:t> </a:t>
            </a:r>
            <a:r>
              <a:rPr sz="1800" dirty="0">
                <a:latin typeface="Arial MT"/>
                <a:cs typeface="Arial MT"/>
              </a:rPr>
              <a:t>si devono </a:t>
            </a:r>
            <a:r>
              <a:rPr sz="1800" spc="-484" dirty="0">
                <a:latin typeface="Arial MT"/>
                <a:cs typeface="Arial MT"/>
              </a:rPr>
              <a:t> </a:t>
            </a:r>
            <a:r>
              <a:rPr sz="1800" spc="-5" dirty="0">
                <a:latin typeface="Arial MT"/>
                <a:cs typeface="Arial MT"/>
              </a:rPr>
              <a:t>tenere</a:t>
            </a:r>
            <a:r>
              <a:rPr sz="1800" dirty="0">
                <a:latin typeface="Arial MT"/>
                <a:cs typeface="Arial MT"/>
              </a:rPr>
              <a:t> </a:t>
            </a:r>
            <a:r>
              <a:rPr sz="1800" spc="-5" dirty="0">
                <a:latin typeface="Arial MT"/>
                <a:cs typeface="Arial MT"/>
              </a:rPr>
              <a:t>presente</a:t>
            </a:r>
            <a:r>
              <a:rPr sz="1800" dirty="0">
                <a:latin typeface="Arial MT"/>
                <a:cs typeface="Arial MT"/>
              </a:rPr>
              <a:t> due </a:t>
            </a:r>
            <a:r>
              <a:rPr sz="1800" spc="-5" dirty="0">
                <a:latin typeface="Arial MT"/>
                <a:cs typeface="Arial MT"/>
              </a:rPr>
              <a:t>modifiche</a:t>
            </a:r>
            <a:r>
              <a:rPr sz="1800" dirty="0">
                <a:latin typeface="Arial MT"/>
                <a:cs typeface="Arial MT"/>
              </a:rPr>
              <a:t> nelle</a:t>
            </a:r>
            <a:r>
              <a:rPr sz="1800" spc="5" dirty="0">
                <a:latin typeface="Arial MT"/>
                <a:cs typeface="Arial MT"/>
              </a:rPr>
              <a:t> </a:t>
            </a:r>
            <a:r>
              <a:rPr sz="1800" spc="-5" dirty="0">
                <a:latin typeface="Arial MT"/>
                <a:cs typeface="Arial MT"/>
              </a:rPr>
              <a:t>tecniche</a:t>
            </a:r>
            <a:r>
              <a:rPr sz="1800" dirty="0">
                <a:latin typeface="Arial MT"/>
                <a:cs typeface="Arial MT"/>
              </a:rPr>
              <a:t> della compressione.</a:t>
            </a:r>
          </a:p>
          <a:p>
            <a:pPr marL="12700" marR="297180">
              <a:lnSpc>
                <a:spcPts val="2100"/>
              </a:lnSpc>
            </a:pPr>
            <a:r>
              <a:rPr sz="1800" spc="-5" dirty="0">
                <a:latin typeface="Arial MT"/>
                <a:cs typeface="Arial MT"/>
              </a:rPr>
              <a:t>Infatti l’utero</a:t>
            </a:r>
            <a:r>
              <a:rPr sz="1800" dirty="0">
                <a:latin typeface="Arial MT"/>
                <a:cs typeface="Arial MT"/>
              </a:rPr>
              <a:t> gravido,</a:t>
            </a:r>
            <a:r>
              <a:rPr sz="1800" spc="-5" dirty="0">
                <a:latin typeface="Arial MT"/>
                <a:cs typeface="Arial MT"/>
              </a:rPr>
              <a:t> </a:t>
            </a:r>
            <a:r>
              <a:rPr sz="1800" dirty="0">
                <a:latin typeface="Arial MT"/>
                <a:cs typeface="Arial MT"/>
              </a:rPr>
              <a:t>con la donna in posizione supina,</a:t>
            </a:r>
            <a:r>
              <a:rPr sz="1800" spc="-5" dirty="0">
                <a:latin typeface="Arial MT"/>
                <a:cs typeface="Arial MT"/>
              </a:rPr>
              <a:t> tende</a:t>
            </a:r>
            <a:r>
              <a:rPr sz="1800" dirty="0">
                <a:latin typeface="Arial MT"/>
                <a:cs typeface="Arial MT"/>
              </a:rPr>
              <a:t> a comprimere </a:t>
            </a:r>
            <a:r>
              <a:rPr sz="1800" spc="-5" dirty="0">
                <a:latin typeface="Arial MT"/>
                <a:cs typeface="Arial MT"/>
              </a:rPr>
              <a:t>l’aorta </a:t>
            </a:r>
            <a:r>
              <a:rPr sz="1800" spc="-484" dirty="0">
                <a:latin typeface="Arial MT"/>
                <a:cs typeface="Arial MT"/>
              </a:rPr>
              <a:t> </a:t>
            </a:r>
            <a:r>
              <a:rPr sz="1800" dirty="0">
                <a:latin typeface="Arial MT"/>
                <a:cs typeface="Arial MT"/>
              </a:rPr>
              <a:t>addominale e,</a:t>
            </a:r>
            <a:r>
              <a:rPr sz="1800" spc="-5" dirty="0">
                <a:latin typeface="Arial MT"/>
                <a:cs typeface="Arial MT"/>
              </a:rPr>
              <a:t> soprattutto,</a:t>
            </a:r>
            <a:r>
              <a:rPr sz="1800" dirty="0">
                <a:latin typeface="Arial MT"/>
                <a:cs typeface="Arial MT"/>
              </a:rPr>
              <a:t> la vena cava</a:t>
            </a:r>
            <a:r>
              <a:rPr sz="1800" spc="5" dirty="0">
                <a:latin typeface="Arial MT"/>
                <a:cs typeface="Arial MT"/>
              </a:rPr>
              <a:t> </a:t>
            </a:r>
            <a:r>
              <a:rPr sz="1800" spc="-5" dirty="0">
                <a:latin typeface="Arial MT"/>
                <a:cs typeface="Arial MT"/>
              </a:rPr>
              <a:t>inferiore</a:t>
            </a:r>
            <a:r>
              <a:rPr sz="1800" dirty="0">
                <a:latin typeface="Arial MT"/>
                <a:cs typeface="Arial MT"/>
              </a:rPr>
              <a:t> che</a:t>
            </a:r>
            <a:r>
              <a:rPr sz="1800" spc="5" dirty="0">
                <a:latin typeface="Arial MT"/>
                <a:cs typeface="Arial MT"/>
              </a:rPr>
              <a:t> </a:t>
            </a:r>
            <a:r>
              <a:rPr sz="1800" spc="-5" dirty="0">
                <a:latin typeface="Arial MT"/>
                <a:cs typeface="Arial MT"/>
              </a:rPr>
              <a:t>riporta</a:t>
            </a:r>
            <a:r>
              <a:rPr sz="1800" dirty="0">
                <a:latin typeface="Arial MT"/>
                <a:cs typeface="Arial MT"/>
              </a:rPr>
              <a:t> il sangue</a:t>
            </a:r>
            <a:r>
              <a:rPr sz="1800" spc="5" dirty="0">
                <a:latin typeface="Arial MT"/>
                <a:cs typeface="Arial MT"/>
              </a:rPr>
              <a:t> </a:t>
            </a:r>
            <a:r>
              <a:rPr sz="1800" dirty="0">
                <a:latin typeface="Arial MT"/>
                <a:cs typeface="Arial MT"/>
              </a:rPr>
              <a:t>dalla </a:t>
            </a:r>
            <a:r>
              <a:rPr sz="1800" spc="-5" dirty="0">
                <a:latin typeface="Arial MT"/>
                <a:cs typeface="Arial MT"/>
              </a:rPr>
              <a:t>parte </a:t>
            </a:r>
            <a:r>
              <a:rPr sz="1800" dirty="0">
                <a:latin typeface="Arial MT"/>
                <a:cs typeface="Arial MT"/>
              </a:rPr>
              <a:t> </a:t>
            </a:r>
            <a:r>
              <a:rPr sz="1800" spc="-5" dirty="0">
                <a:latin typeface="Arial MT"/>
                <a:cs typeface="Arial MT"/>
              </a:rPr>
              <a:t>inferiore </a:t>
            </a:r>
            <a:r>
              <a:rPr sz="1800" dirty="0">
                <a:latin typeface="Arial MT"/>
                <a:cs typeface="Arial MT"/>
              </a:rPr>
              <a:t>del corpo al cuore.</a:t>
            </a:r>
          </a:p>
          <a:p>
            <a:pPr marL="12700" marR="5080" indent="63500">
              <a:lnSpc>
                <a:spcPts val="2100"/>
              </a:lnSpc>
            </a:pPr>
            <a:r>
              <a:rPr sz="1800" spc="-5" dirty="0">
                <a:latin typeface="Arial MT"/>
                <a:cs typeface="Arial MT"/>
              </a:rPr>
              <a:t>Quando</a:t>
            </a:r>
            <a:r>
              <a:rPr sz="1800" dirty="0">
                <a:latin typeface="Arial MT"/>
                <a:cs typeface="Arial MT"/>
              </a:rPr>
              <a:t> la vena cava</a:t>
            </a:r>
            <a:r>
              <a:rPr sz="1800" spc="-5" dirty="0">
                <a:latin typeface="Arial MT"/>
                <a:cs typeface="Arial MT"/>
              </a:rPr>
              <a:t> </a:t>
            </a:r>
            <a:r>
              <a:rPr sz="1800" dirty="0">
                <a:latin typeface="Arial MT"/>
                <a:cs typeface="Arial MT"/>
              </a:rPr>
              <a:t>è</a:t>
            </a:r>
            <a:r>
              <a:rPr sz="1800" spc="-5" dirty="0">
                <a:latin typeface="Arial MT"/>
                <a:cs typeface="Arial MT"/>
              </a:rPr>
              <a:t> schiacciata</a:t>
            </a:r>
            <a:r>
              <a:rPr sz="1800" dirty="0">
                <a:latin typeface="Arial MT"/>
                <a:cs typeface="Arial MT"/>
              </a:rPr>
              <a:t> si ha una brusca diminuzione del </a:t>
            </a:r>
            <a:r>
              <a:rPr sz="1800" spc="-5" dirty="0">
                <a:latin typeface="Arial MT"/>
                <a:cs typeface="Arial MT"/>
              </a:rPr>
              <a:t>ritorno</a:t>
            </a:r>
            <a:r>
              <a:rPr sz="1800" dirty="0">
                <a:latin typeface="Arial MT"/>
                <a:cs typeface="Arial MT"/>
              </a:rPr>
              <a:t> di</a:t>
            </a:r>
            <a:r>
              <a:rPr sz="1800" spc="5" dirty="0">
                <a:latin typeface="Arial MT"/>
                <a:cs typeface="Arial MT"/>
              </a:rPr>
              <a:t> </a:t>
            </a:r>
            <a:r>
              <a:rPr sz="1800" dirty="0" err="1">
                <a:latin typeface="Arial MT"/>
                <a:cs typeface="Arial MT"/>
              </a:rPr>
              <a:t>sangu</a:t>
            </a:r>
            <a:r>
              <a:rPr lang="it-IT" dirty="0">
                <a:latin typeface="Arial MT"/>
                <a:cs typeface="Arial MT"/>
              </a:rPr>
              <a:t>e</a:t>
            </a:r>
            <a:r>
              <a:rPr sz="1800" dirty="0">
                <a:latin typeface="Arial MT"/>
                <a:cs typeface="Arial MT"/>
              </a:rPr>
              <a:t> </a:t>
            </a:r>
            <a:r>
              <a:rPr sz="1800" spc="-490" dirty="0">
                <a:latin typeface="Arial MT"/>
                <a:cs typeface="Arial MT"/>
              </a:rPr>
              <a:t> </a:t>
            </a:r>
            <a:r>
              <a:rPr sz="1800" dirty="0">
                <a:latin typeface="Arial MT"/>
                <a:cs typeface="Arial MT"/>
              </a:rPr>
              <a:t>al</a:t>
            </a:r>
            <a:r>
              <a:rPr sz="1800" spc="-5" dirty="0">
                <a:latin typeface="Arial MT"/>
                <a:cs typeface="Arial MT"/>
              </a:rPr>
              <a:t> </a:t>
            </a:r>
            <a:r>
              <a:rPr sz="1800" dirty="0">
                <a:latin typeface="Arial MT"/>
                <a:cs typeface="Arial MT"/>
              </a:rPr>
              <a:t>cuore,</a:t>
            </a:r>
            <a:r>
              <a:rPr sz="1800" spc="-5" dirty="0">
                <a:latin typeface="Arial MT"/>
                <a:cs typeface="Arial MT"/>
              </a:rPr>
              <a:t> </a:t>
            </a:r>
            <a:r>
              <a:rPr sz="1800" dirty="0">
                <a:latin typeface="Arial MT"/>
                <a:cs typeface="Arial MT"/>
              </a:rPr>
              <a:t>con </a:t>
            </a:r>
            <a:r>
              <a:rPr sz="1800" spc="-5" dirty="0">
                <a:latin typeface="Arial MT"/>
                <a:cs typeface="Arial MT"/>
              </a:rPr>
              <a:t>conseguente</a:t>
            </a:r>
            <a:r>
              <a:rPr sz="1800" dirty="0">
                <a:latin typeface="Arial MT"/>
                <a:cs typeface="Arial MT"/>
              </a:rPr>
              <a:t> crollo della pressione </a:t>
            </a:r>
            <a:r>
              <a:rPr sz="1800" spc="-5" dirty="0">
                <a:latin typeface="Arial MT"/>
                <a:cs typeface="Arial MT"/>
              </a:rPr>
              <a:t>arteriosa.</a:t>
            </a:r>
            <a:endParaRPr sz="1800" dirty="0">
              <a:latin typeface="Arial MT"/>
              <a:cs typeface="Arial MT"/>
            </a:endParaRPr>
          </a:p>
        </p:txBody>
      </p:sp>
      <p:sp>
        <p:nvSpPr>
          <p:cNvPr id="3" name="object 3"/>
          <p:cNvSpPr txBox="1"/>
          <p:nvPr/>
        </p:nvSpPr>
        <p:spPr>
          <a:xfrm>
            <a:off x="496885" y="5486400"/>
            <a:ext cx="8438515" cy="566420"/>
          </a:xfrm>
          <a:prstGeom prst="rect">
            <a:avLst/>
          </a:prstGeom>
        </p:spPr>
        <p:txBody>
          <a:bodyPr vert="horz" wrap="square" lIns="0" tIns="27940" rIns="0" bIns="0" rtlCol="0">
            <a:spAutoFit/>
          </a:bodyPr>
          <a:lstStyle/>
          <a:p>
            <a:pPr marL="12700" marR="5080">
              <a:lnSpc>
                <a:spcPts val="2100"/>
              </a:lnSpc>
              <a:spcBef>
                <a:spcPts val="220"/>
              </a:spcBef>
            </a:pPr>
            <a:r>
              <a:rPr sz="1800" dirty="0">
                <a:latin typeface="Arial MT"/>
                <a:cs typeface="Arial MT"/>
              </a:rPr>
              <a:t>Per</a:t>
            </a:r>
            <a:r>
              <a:rPr sz="1800" spc="-5" dirty="0">
                <a:latin typeface="Arial MT"/>
                <a:cs typeface="Arial MT"/>
              </a:rPr>
              <a:t> questa</a:t>
            </a:r>
            <a:r>
              <a:rPr sz="1800" dirty="0">
                <a:latin typeface="Arial MT"/>
                <a:cs typeface="Arial MT"/>
              </a:rPr>
              <a:t> ragione</a:t>
            </a:r>
            <a:r>
              <a:rPr sz="1800" spc="-5" dirty="0">
                <a:latin typeface="Arial MT"/>
                <a:cs typeface="Arial MT"/>
              </a:rPr>
              <a:t> </a:t>
            </a:r>
            <a:r>
              <a:rPr sz="1800" dirty="0">
                <a:latin typeface="Arial MT"/>
                <a:cs typeface="Arial MT"/>
              </a:rPr>
              <a:t>è necessario </a:t>
            </a:r>
            <a:r>
              <a:rPr sz="1800" spc="-5" dirty="0">
                <a:latin typeface="Arial MT"/>
                <a:cs typeface="Arial MT"/>
              </a:rPr>
              <a:t>spostare</a:t>
            </a:r>
            <a:r>
              <a:rPr sz="1800" dirty="0">
                <a:latin typeface="Arial MT"/>
                <a:cs typeface="Arial MT"/>
              </a:rPr>
              <a:t> (dislocare) </a:t>
            </a:r>
            <a:r>
              <a:rPr sz="1800" spc="-5" dirty="0">
                <a:latin typeface="Arial MT"/>
                <a:cs typeface="Arial MT"/>
              </a:rPr>
              <a:t>l’utero</a:t>
            </a:r>
            <a:r>
              <a:rPr sz="1800" dirty="0">
                <a:latin typeface="Arial MT"/>
                <a:cs typeface="Arial MT"/>
              </a:rPr>
              <a:t> dal </a:t>
            </a:r>
            <a:r>
              <a:rPr sz="1800" spc="-5" dirty="0">
                <a:latin typeface="Arial MT"/>
                <a:cs typeface="Arial MT"/>
              </a:rPr>
              <a:t>centro</a:t>
            </a:r>
            <a:r>
              <a:rPr sz="1800" dirty="0">
                <a:latin typeface="Arial MT"/>
                <a:cs typeface="Arial MT"/>
              </a:rPr>
              <a:t> dell’addome </a:t>
            </a:r>
            <a:r>
              <a:rPr sz="1800" spc="-484" dirty="0">
                <a:latin typeface="Arial MT"/>
                <a:cs typeface="Arial MT"/>
              </a:rPr>
              <a:t> </a:t>
            </a:r>
            <a:r>
              <a:rPr sz="1800" dirty="0">
                <a:latin typeface="Arial MT"/>
                <a:cs typeface="Arial MT"/>
              </a:rPr>
              <a:t>prima</a:t>
            </a:r>
            <a:r>
              <a:rPr sz="1800" spc="-5" dirty="0">
                <a:latin typeface="Arial MT"/>
                <a:cs typeface="Arial MT"/>
              </a:rPr>
              <a:t> </a:t>
            </a:r>
            <a:r>
              <a:rPr sz="1800" dirty="0">
                <a:latin typeface="Arial MT"/>
                <a:cs typeface="Arial MT"/>
              </a:rPr>
              <a:t>di </a:t>
            </a:r>
            <a:r>
              <a:rPr sz="1800" spc="-5" dirty="0">
                <a:latin typeface="Arial MT"/>
                <a:cs typeface="Arial MT"/>
              </a:rPr>
              <a:t>effettuare</a:t>
            </a:r>
            <a:r>
              <a:rPr sz="1800" dirty="0">
                <a:latin typeface="Arial MT"/>
                <a:cs typeface="Arial MT"/>
              </a:rPr>
              <a:t> le compressioni.</a:t>
            </a:r>
          </a:p>
        </p:txBody>
      </p:sp>
      <p:pic>
        <p:nvPicPr>
          <p:cNvPr id="4" name="object 4"/>
          <p:cNvPicPr/>
          <p:nvPr/>
        </p:nvPicPr>
        <p:blipFill>
          <a:blip r:embed="rId2" cstate="print"/>
          <a:stretch>
            <a:fillRect/>
          </a:stretch>
        </p:blipFill>
        <p:spPr>
          <a:xfrm>
            <a:off x="3598833" y="3111737"/>
            <a:ext cx="2247899" cy="2324100"/>
          </a:xfrm>
          <a:prstGeom prst="rect">
            <a:avLst/>
          </a:prstGeom>
        </p:spPr>
      </p:pic>
      <p:sp>
        <p:nvSpPr>
          <p:cNvPr id="5" name="object 5"/>
          <p:cNvSpPr txBox="1">
            <a:spLocks noGrp="1"/>
          </p:cNvSpPr>
          <p:nvPr>
            <p:ph type="title"/>
          </p:nvPr>
        </p:nvSpPr>
        <p:spPr>
          <a:xfrm>
            <a:off x="2355053" y="244414"/>
            <a:ext cx="4951413" cy="505267"/>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FF2600"/>
                </a:solidFill>
              </a:rPr>
              <a:t>BLS</a:t>
            </a:r>
            <a:r>
              <a:rPr sz="3200" b="1" spc="-45" dirty="0">
                <a:solidFill>
                  <a:srgbClr val="FF2600"/>
                </a:solidFill>
              </a:rPr>
              <a:t> </a:t>
            </a:r>
            <a:r>
              <a:rPr sz="3200" b="1" spc="-5" dirty="0">
                <a:solidFill>
                  <a:srgbClr val="FF2600"/>
                </a:solidFill>
              </a:rPr>
              <a:t>IN</a:t>
            </a:r>
            <a:r>
              <a:rPr sz="3200" b="1" spc="-40" dirty="0">
                <a:solidFill>
                  <a:srgbClr val="FF2600"/>
                </a:solidFill>
              </a:rPr>
              <a:t> </a:t>
            </a:r>
            <a:r>
              <a:rPr sz="3200" b="1" spc="-15" dirty="0">
                <a:solidFill>
                  <a:srgbClr val="FF2600"/>
                </a:solidFill>
              </a:rPr>
              <a:t>GRAVIDANZA</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97509" rIns="0" bIns="0" rtlCol="0">
            <a:spAutoFit/>
          </a:bodyPr>
          <a:lstStyle/>
          <a:p>
            <a:pPr marL="199390" marR="5080">
              <a:lnSpc>
                <a:spcPts val="2100"/>
              </a:lnSpc>
              <a:spcBef>
                <a:spcPts val="220"/>
              </a:spcBef>
            </a:pPr>
            <a:r>
              <a:rPr spc="-5" dirty="0"/>
              <a:t>Il</a:t>
            </a:r>
            <a:r>
              <a:rPr dirty="0"/>
              <a:t> primo</a:t>
            </a:r>
            <a:r>
              <a:rPr spc="-5" dirty="0"/>
              <a:t> </a:t>
            </a:r>
            <a:r>
              <a:rPr dirty="0"/>
              <a:t>è</a:t>
            </a:r>
            <a:r>
              <a:rPr spc="-5" dirty="0"/>
              <a:t> </a:t>
            </a:r>
            <a:r>
              <a:rPr dirty="0"/>
              <a:t>quello</a:t>
            </a:r>
            <a:r>
              <a:rPr spc="5" dirty="0"/>
              <a:t> </a:t>
            </a:r>
            <a:r>
              <a:rPr dirty="0"/>
              <a:t>di agire dal</a:t>
            </a:r>
            <a:r>
              <a:rPr spc="5" dirty="0"/>
              <a:t> </a:t>
            </a:r>
            <a:r>
              <a:rPr spc="-5" dirty="0"/>
              <a:t>lato</a:t>
            </a:r>
            <a:r>
              <a:rPr dirty="0"/>
              <a:t> </a:t>
            </a:r>
            <a:r>
              <a:rPr spc="-5" dirty="0"/>
              <a:t>sinistro</a:t>
            </a:r>
            <a:r>
              <a:rPr dirty="0"/>
              <a:t> del corpo</a:t>
            </a:r>
            <a:r>
              <a:rPr spc="5" dirty="0"/>
              <a:t> </a:t>
            </a:r>
            <a:r>
              <a:rPr spc="-5" dirty="0"/>
              <a:t>dell’infortunata, </a:t>
            </a:r>
            <a:r>
              <a:rPr dirty="0"/>
              <a:t>abbracciando </a:t>
            </a:r>
            <a:r>
              <a:rPr spc="5" dirty="0"/>
              <a:t> </a:t>
            </a:r>
            <a:r>
              <a:rPr dirty="0"/>
              <a:t>l’addome e </a:t>
            </a:r>
            <a:r>
              <a:rPr spc="-5" dirty="0"/>
              <a:t>tirandolo</a:t>
            </a:r>
            <a:r>
              <a:rPr dirty="0"/>
              <a:t> verso di voi,</a:t>
            </a:r>
            <a:r>
              <a:rPr spc="-5" dirty="0"/>
              <a:t> effettuando</a:t>
            </a:r>
            <a:r>
              <a:rPr dirty="0"/>
              <a:t> </a:t>
            </a:r>
            <a:r>
              <a:rPr spc="-5" dirty="0"/>
              <a:t>così </a:t>
            </a:r>
            <a:r>
              <a:rPr dirty="0"/>
              <a:t>la dislocazione manuale </a:t>
            </a:r>
            <a:r>
              <a:rPr spc="-5" dirty="0"/>
              <a:t>dell’uter</a:t>
            </a:r>
          </a:p>
        </p:txBody>
      </p:sp>
      <p:sp>
        <p:nvSpPr>
          <p:cNvPr id="4" name="object 4"/>
          <p:cNvSpPr txBox="1"/>
          <p:nvPr/>
        </p:nvSpPr>
        <p:spPr>
          <a:xfrm>
            <a:off x="188937" y="3203093"/>
            <a:ext cx="8655050" cy="566420"/>
          </a:xfrm>
          <a:prstGeom prst="rect">
            <a:avLst/>
          </a:prstGeom>
        </p:spPr>
        <p:txBody>
          <a:bodyPr vert="horz" wrap="square" lIns="0" tIns="27939" rIns="0" bIns="0" rtlCol="0">
            <a:spAutoFit/>
          </a:bodyPr>
          <a:lstStyle/>
          <a:p>
            <a:pPr marL="12700" marR="5080">
              <a:lnSpc>
                <a:spcPts val="2100"/>
              </a:lnSpc>
              <a:spcBef>
                <a:spcPts val="219"/>
              </a:spcBef>
            </a:pPr>
            <a:r>
              <a:rPr sz="1800" spc="-5" dirty="0">
                <a:latin typeface="Arial MT"/>
                <a:cs typeface="Arial MT"/>
              </a:rPr>
              <a:t>Il</a:t>
            </a:r>
            <a:r>
              <a:rPr sz="1800" dirty="0">
                <a:latin typeface="Arial MT"/>
                <a:cs typeface="Arial MT"/>
              </a:rPr>
              <a:t> secondo</a:t>
            </a:r>
            <a:r>
              <a:rPr sz="1800" spc="-5" dirty="0">
                <a:latin typeface="Arial MT"/>
                <a:cs typeface="Arial MT"/>
              </a:rPr>
              <a:t> </a:t>
            </a:r>
            <a:r>
              <a:rPr sz="1800" dirty="0">
                <a:latin typeface="Arial MT"/>
                <a:cs typeface="Arial MT"/>
              </a:rPr>
              <a:t>è</a:t>
            </a:r>
            <a:r>
              <a:rPr sz="1800" spc="-5" dirty="0">
                <a:latin typeface="Arial MT"/>
                <a:cs typeface="Arial MT"/>
              </a:rPr>
              <a:t> </a:t>
            </a:r>
            <a:r>
              <a:rPr sz="1800" dirty="0">
                <a:latin typeface="Arial MT"/>
                <a:cs typeface="Arial MT"/>
              </a:rPr>
              <a:t>quello di</a:t>
            </a:r>
            <a:r>
              <a:rPr sz="1800" spc="5" dirty="0">
                <a:latin typeface="Arial MT"/>
                <a:cs typeface="Arial MT"/>
              </a:rPr>
              <a:t> </a:t>
            </a:r>
            <a:r>
              <a:rPr sz="1800" dirty="0">
                <a:latin typeface="Arial MT"/>
                <a:cs typeface="Arial MT"/>
              </a:rPr>
              <a:t>agire dal </a:t>
            </a:r>
            <a:r>
              <a:rPr sz="1800" spc="-5" dirty="0">
                <a:latin typeface="Arial MT"/>
                <a:cs typeface="Arial MT"/>
              </a:rPr>
              <a:t>lato</a:t>
            </a:r>
            <a:r>
              <a:rPr sz="1800" dirty="0">
                <a:latin typeface="Arial MT"/>
                <a:cs typeface="Arial MT"/>
              </a:rPr>
              <a:t> </a:t>
            </a:r>
            <a:r>
              <a:rPr sz="1800" spc="-5" dirty="0">
                <a:latin typeface="Arial MT"/>
                <a:cs typeface="Arial MT"/>
              </a:rPr>
              <a:t>destro</a:t>
            </a:r>
            <a:r>
              <a:rPr sz="1800" dirty="0">
                <a:latin typeface="Arial MT"/>
                <a:cs typeface="Arial MT"/>
              </a:rPr>
              <a:t> del</a:t>
            </a:r>
            <a:r>
              <a:rPr sz="1800" spc="5" dirty="0">
                <a:latin typeface="Arial MT"/>
                <a:cs typeface="Arial MT"/>
              </a:rPr>
              <a:t> </a:t>
            </a:r>
            <a:r>
              <a:rPr sz="1800" dirty="0">
                <a:latin typeface="Arial MT"/>
                <a:cs typeface="Arial MT"/>
              </a:rPr>
              <a:t>corpo </a:t>
            </a:r>
            <a:r>
              <a:rPr sz="1800" spc="-5" dirty="0">
                <a:latin typeface="Arial MT"/>
                <a:cs typeface="Arial MT"/>
              </a:rPr>
              <a:t>dell’infortunata, </a:t>
            </a:r>
            <a:r>
              <a:rPr sz="1800" dirty="0">
                <a:latin typeface="Arial MT"/>
                <a:cs typeface="Arial MT"/>
              </a:rPr>
              <a:t>spingendo con le </a:t>
            </a:r>
            <a:r>
              <a:rPr sz="1800" spc="-484" dirty="0">
                <a:latin typeface="Arial MT"/>
                <a:cs typeface="Arial MT"/>
              </a:rPr>
              <a:t> </a:t>
            </a:r>
            <a:r>
              <a:rPr sz="1800" dirty="0">
                <a:latin typeface="Arial MT"/>
                <a:cs typeface="Arial MT"/>
              </a:rPr>
              <a:t>mani</a:t>
            </a:r>
            <a:r>
              <a:rPr sz="1800" spc="-5" dirty="0">
                <a:latin typeface="Arial MT"/>
                <a:cs typeface="Arial MT"/>
              </a:rPr>
              <a:t> </a:t>
            </a:r>
            <a:r>
              <a:rPr sz="1800" dirty="0">
                <a:latin typeface="Arial MT"/>
                <a:cs typeface="Arial MT"/>
              </a:rPr>
              <a:t>l’addome </a:t>
            </a:r>
            <a:r>
              <a:rPr sz="1800" spc="-5" dirty="0">
                <a:latin typeface="Arial MT"/>
                <a:cs typeface="Arial MT"/>
              </a:rPr>
              <a:t>lontano</a:t>
            </a:r>
            <a:r>
              <a:rPr sz="1800" dirty="0">
                <a:latin typeface="Arial MT"/>
                <a:cs typeface="Arial MT"/>
              </a:rPr>
              <a:t> da voi.</a:t>
            </a:r>
          </a:p>
        </p:txBody>
      </p:sp>
      <p:sp>
        <p:nvSpPr>
          <p:cNvPr id="5" name="object 5"/>
          <p:cNvSpPr txBox="1"/>
          <p:nvPr/>
        </p:nvSpPr>
        <p:spPr>
          <a:xfrm>
            <a:off x="188937" y="3970931"/>
            <a:ext cx="2770505" cy="2166620"/>
          </a:xfrm>
          <a:prstGeom prst="rect">
            <a:avLst/>
          </a:prstGeom>
        </p:spPr>
        <p:txBody>
          <a:bodyPr vert="horz" wrap="square" lIns="0" tIns="27939" rIns="0" bIns="0" rtlCol="0">
            <a:spAutoFit/>
          </a:bodyPr>
          <a:lstStyle/>
          <a:p>
            <a:pPr marL="12700" marR="5080">
              <a:lnSpc>
                <a:spcPts val="2100"/>
              </a:lnSpc>
              <a:spcBef>
                <a:spcPts val="219"/>
              </a:spcBef>
            </a:pPr>
            <a:r>
              <a:rPr sz="1800" dirty="0">
                <a:latin typeface="Arial MT"/>
                <a:cs typeface="Arial MT"/>
              </a:rPr>
              <a:t>Un </a:t>
            </a:r>
            <a:r>
              <a:rPr sz="1800" spc="-5" dirty="0">
                <a:latin typeface="Arial MT"/>
                <a:cs typeface="Arial MT"/>
              </a:rPr>
              <a:t>altro </a:t>
            </a:r>
            <a:r>
              <a:rPr sz="1800" dirty="0">
                <a:latin typeface="Arial MT"/>
                <a:cs typeface="Arial MT"/>
              </a:rPr>
              <a:t>modo di dislocare </a:t>
            </a:r>
            <a:r>
              <a:rPr sz="1800" spc="5" dirty="0">
                <a:latin typeface="Arial MT"/>
                <a:cs typeface="Arial MT"/>
              </a:rPr>
              <a:t> </a:t>
            </a:r>
            <a:r>
              <a:rPr sz="1800" spc="-5" dirty="0">
                <a:latin typeface="Arial MT"/>
                <a:cs typeface="Arial MT"/>
              </a:rPr>
              <a:t>l’utero,</a:t>
            </a:r>
            <a:r>
              <a:rPr sz="1800" spc="-10" dirty="0">
                <a:latin typeface="Arial MT"/>
                <a:cs typeface="Arial MT"/>
              </a:rPr>
              <a:t> </a:t>
            </a:r>
            <a:r>
              <a:rPr sz="1800" dirty="0">
                <a:latin typeface="Arial MT"/>
                <a:cs typeface="Arial MT"/>
              </a:rPr>
              <a:t>se </a:t>
            </a:r>
            <a:r>
              <a:rPr sz="1800" spc="-5" dirty="0">
                <a:latin typeface="Arial MT"/>
                <a:cs typeface="Arial MT"/>
              </a:rPr>
              <a:t>fallisce</a:t>
            </a:r>
            <a:r>
              <a:rPr sz="1800" dirty="0">
                <a:latin typeface="Arial MT"/>
                <a:cs typeface="Arial MT"/>
              </a:rPr>
              <a:t> il </a:t>
            </a:r>
            <a:r>
              <a:rPr sz="1800" spc="-5" dirty="0">
                <a:latin typeface="Arial MT"/>
                <a:cs typeface="Arial MT"/>
              </a:rPr>
              <a:t>metodo </a:t>
            </a:r>
            <a:r>
              <a:rPr sz="1800" spc="-484" dirty="0">
                <a:latin typeface="Arial MT"/>
                <a:cs typeface="Arial MT"/>
              </a:rPr>
              <a:t> </a:t>
            </a:r>
            <a:r>
              <a:rPr sz="1800" dirty="0">
                <a:latin typeface="Arial MT"/>
                <a:cs typeface="Arial MT"/>
              </a:rPr>
              <a:t>manuale, è quello di porre </a:t>
            </a:r>
            <a:r>
              <a:rPr sz="1800" spc="5" dirty="0">
                <a:latin typeface="Arial MT"/>
                <a:cs typeface="Arial MT"/>
              </a:rPr>
              <a:t> </a:t>
            </a:r>
            <a:r>
              <a:rPr sz="1800" dirty="0">
                <a:latin typeface="Arial MT"/>
                <a:cs typeface="Arial MT"/>
              </a:rPr>
              <a:t>un </a:t>
            </a:r>
            <a:r>
              <a:rPr sz="1800" spc="-5" dirty="0">
                <a:latin typeface="Arial MT"/>
                <a:cs typeface="Arial MT"/>
              </a:rPr>
              <a:t>oggetto cuneiforme </a:t>
            </a:r>
            <a:r>
              <a:rPr sz="1800" dirty="0">
                <a:latin typeface="Arial MT"/>
                <a:cs typeface="Arial MT"/>
              </a:rPr>
              <a:t> </a:t>
            </a:r>
            <a:r>
              <a:rPr sz="1800" spc="-5" dirty="0">
                <a:latin typeface="Arial MT"/>
                <a:cs typeface="Arial MT"/>
              </a:rPr>
              <a:t>sotto </a:t>
            </a:r>
            <a:r>
              <a:rPr sz="1800" dirty="0">
                <a:latin typeface="Arial MT"/>
                <a:cs typeface="Arial MT"/>
              </a:rPr>
              <a:t>il </a:t>
            </a:r>
            <a:r>
              <a:rPr sz="1800" spc="-5" dirty="0">
                <a:latin typeface="Arial MT"/>
                <a:cs typeface="Arial MT"/>
              </a:rPr>
              <a:t>fianco destro </a:t>
            </a:r>
            <a:r>
              <a:rPr sz="1800" dirty="0">
                <a:latin typeface="Arial MT"/>
                <a:cs typeface="Arial MT"/>
              </a:rPr>
              <a:t> </a:t>
            </a:r>
            <a:r>
              <a:rPr sz="1800" spc="-5" dirty="0">
                <a:latin typeface="Arial MT"/>
                <a:cs typeface="Arial MT"/>
              </a:rPr>
              <a:t>dell’infortunata,</a:t>
            </a:r>
            <a:r>
              <a:rPr sz="1800" spc="490" dirty="0">
                <a:latin typeface="Arial MT"/>
                <a:cs typeface="Arial MT"/>
              </a:rPr>
              <a:t> </a:t>
            </a:r>
            <a:r>
              <a:rPr sz="1800" dirty="0">
                <a:latin typeface="Arial MT"/>
                <a:cs typeface="Arial MT"/>
              </a:rPr>
              <a:t>in</a:t>
            </a:r>
            <a:r>
              <a:rPr sz="1800" spc="500" dirty="0">
                <a:latin typeface="Arial MT"/>
                <a:cs typeface="Arial MT"/>
              </a:rPr>
              <a:t> </a:t>
            </a:r>
            <a:r>
              <a:rPr sz="1800" dirty="0">
                <a:latin typeface="Arial MT"/>
                <a:cs typeface="Arial MT"/>
              </a:rPr>
              <a:t>modo </a:t>
            </a:r>
            <a:r>
              <a:rPr sz="1800" spc="5" dirty="0">
                <a:latin typeface="Arial MT"/>
                <a:cs typeface="Arial MT"/>
              </a:rPr>
              <a:t> </a:t>
            </a:r>
            <a:r>
              <a:rPr sz="1800" dirty="0">
                <a:latin typeface="Arial MT"/>
                <a:cs typeface="Arial MT"/>
              </a:rPr>
              <a:t>da</a:t>
            </a:r>
            <a:r>
              <a:rPr sz="1800" spc="-10" dirty="0">
                <a:latin typeface="Arial MT"/>
                <a:cs typeface="Arial MT"/>
              </a:rPr>
              <a:t> </a:t>
            </a:r>
            <a:r>
              <a:rPr sz="1800" dirty="0">
                <a:latin typeface="Arial MT"/>
                <a:cs typeface="Arial MT"/>
              </a:rPr>
              <a:t>inclinarla</a:t>
            </a:r>
            <a:r>
              <a:rPr sz="1800" spc="-10" dirty="0">
                <a:latin typeface="Arial MT"/>
                <a:cs typeface="Arial MT"/>
              </a:rPr>
              <a:t> </a:t>
            </a:r>
            <a:r>
              <a:rPr sz="1800" dirty="0">
                <a:latin typeface="Arial MT"/>
                <a:cs typeface="Arial MT"/>
              </a:rPr>
              <a:t>di</a:t>
            </a:r>
            <a:r>
              <a:rPr sz="1800" spc="-10" dirty="0">
                <a:latin typeface="Arial MT"/>
                <a:cs typeface="Arial MT"/>
              </a:rPr>
              <a:t> </a:t>
            </a:r>
            <a:r>
              <a:rPr sz="1800" dirty="0">
                <a:latin typeface="Arial MT"/>
                <a:cs typeface="Arial MT"/>
              </a:rPr>
              <a:t>almeno</a:t>
            </a:r>
          </a:p>
          <a:p>
            <a:pPr marL="12700">
              <a:lnSpc>
                <a:spcPts val="2039"/>
              </a:lnSpc>
            </a:pPr>
            <a:r>
              <a:rPr sz="1800" dirty="0">
                <a:latin typeface="Arial MT"/>
                <a:cs typeface="Arial MT"/>
              </a:rPr>
              <a:t>10-15</a:t>
            </a:r>
            <a:r>
              <a:rPr sz="1800" spc="-50" dirty="0">
                <a:latin typeface="Arial MT"/>
                <a:cs typeface="Arial MT"/>
              </a:rPr>
              <a:t> </a:t>
            </a:r>
            <a:r>
              <a:rPr sz="1800" dirty="0">
                <a:latin typeface="Arial MT"/>
                <a:cs typeface="Arial MT"/>
              </a:rPr>
              <a:t>gradi.</a:t>
            </a:r>
          </a:p>
        </p:txBody>
      </p:sp>
      <p:sp>
        <p:nvSpPr>
          <p:cNvPr id="6" name="object 6"/>
          <p:cNvSpPr txBox="1"/>
          <p:nvPr/>
        </p:nvSpPr>
        <p:spPr>
          <a:xfrm>
            <a:off x="4448521" y="4352505"/>
            <a:ext cx="4194175" cy="1633220"/>
          </a:xfrm>
          <a:prstGeom prst="rect">
            <a:avLst/>
          </a:prstGeom>
        </p:spPr>
        <p:txBody>
          <a:bodyPr vert="horz" wrap="square" lIns="0" tIns="27939" rIns="0" bIns="0" rtlCol="0">
            <a:spAutoFit/>
          </a:bodyPr>
          <a:lstStyle/>
          <a:p>
            <a:pPr marL="12700" marR="5080">
              <a:lnSpc>
                <a:spcPts val="2100"/>
              </a:lnSpc>
              <a:spcBef>
                <a:spcPts val="219"/>
              </a:spcBef>
            </a:pPr>
            <a:r>
              <a:rPr sz="1800" spc="-5" dirty="0">
                <a:latin typeface="Arial MT"/>
                <a:cs typeface="Arial MT"/>
              </a:rPr>
              <a:t>Inoltre </a:t>
            </a:r>
            <a:r>
              <a:rPr sz="1800" dirty="0">
                <a:latin typeface="Arial MT"/>
                <a:cs typeface="Arial MT"/>
              </a:rPr>
              <a:t>con la gravidanza in </a:t>
            </a:r>
            <a:r>
              <a:rPr sz="1800" spc="-5" dirty="0">
                <a:latin typeface="Arial MT"/>
                <a:cs typeface="Arial MT"/>
              </a:rPr>
              <a:t>stato </a:t>
            </a:r>
            <a:r>
              <a:rPr sz="1800" dirty="0">
                <a:latin typeface="Arial MT"/>
                <a:cs typeface="Arial MT"/>
              </a:rPr>
              <a:t> </a:t>
            </a:r>
            <a:r>
              <a:rPr sz="1800" spc="-5" dirty="0">
                <a:latin typeface="Arial MT"/>
                <a:cs typeface="Arial MT"/>
              </a:rPr>
              <a:t>avanzato </a:t>
            </a:r>
            <a:r>
              <a:rPr sz="1800" dirty="0">
                <a:latin typeface="Arial MT"/>
                <a:cs typeface="Arial MT"/>
              </a:rPr>
              <a:t>si</a:t>
            </a:r>
            <a:r>
              <a:rPr sz="1800" spc="-5" dirty="0">
                <a:latin typeface="Arial MT"/>
                <a:cs typeface="Arial MT"/>
              </a:rPr>
              <a:t> </a:t>
            </a:r>
            <a:r>
              <a:rPr sz="1800" dirty="0">
                <a:latin typeface="Arial MT"/>
                <a:cs typeface="Arial MT"/>
              </a:rPr>
              <a:t>ha</a:t>
            </a:r>
            <a:r>
              <a:rPr sz="1800" spc="-5" dirty="0">
                <a:latin typeface="Arial MT"/>
                <a:cs typeface="Arial MT"/>
              </a:rPr>
              <a:t> </a:t>
            </a:r>
            <a:r>
              <a:rPr sz="1800" dirty="0">
                <a:latin typeface="Arial MT"/>
                <a:cs typeface="Arial MT"/>
              </a:rPr>
              <a:t>una</a:t>
            </a:r>
            <a:r>
              <a:rPr sz="1800" spc="-5" dirty="0">
                <a:latin typeface="Arial MT"/>
                <a:cs typeface="Arial MT"/>
              </a:rPr>
              <a:t> modifica </a:t>
            </a:r>
            <a:r>
              <a:rPr sz="1800" dirty="0">
                <a:latin typeface="Arial MT"/>
                <a:cs typeface="Arial MT"/>
              </a:rPr>
              <a:t>dei</a:t>
            </a:r>
            <a:r>
              <a:rPr sz="1800" spc="-5" dirty="0">
                <a:latin typeface="Arial MT"/>
                <a:cs typeface="Arial MT"/>
              </a:rPr>
              <a:t> </a:t>
            </a:r>
            <a:r>
              <a:rPr sz="1800" dirty="0">
                <a:latin typeface="Arial MT"/>
                <a:cs typeface="Arial MT"/>
              </a:rPr>
              <a:t>volumi di </a:t>
            </a:r>
            <a:r>
              <a:rPr sz="1800" spc="-484" dirty="0">
                <a:latin typeface="Arial MT"/>
                <a:cs typeface="Arial MT"/>
              </a:rPr>
              <a:t> </a:t>
            </a:r>
            <a:r>
              <a:rPr sz="1800" spc="-5" dirty="0">
                <a:latin typeface="Arial MT"/>
                <a:cs typeface="Arial MT"/>
              </a:rPr>
              <a:t>torace </a:t>
            </a:r>
            <a:r>
              <a:rPr sz="1800" dirty="0">
                <a:latin typeface="Arial MT"/>
                <a:cs typeface="Arial MT"/>
              </a:rPr>
              <a:t>e addome, che </a:t>
            </a:r>
            <a:r>
              <a:rPr sz="1800" spc="-5" dirty="0">
                <a:latin typeface="Arial MT"/>
                <a:cs typeface="Arial MT"/>
              </a:rPr>
              <a:t>comporta </a:t>
            </a:r>
            <a:r>
              <a:rPr sz="1800" dirty="0">
                <a:latin typeface="Arial MT"/>
                <a:cs typeface="Arial MT"/>
              </a:rPr>
              <a:t>un </a:t>
            </a:r>
            <a:r>
              <a:rPr sz="1800" spc="5" dirty="0">
                <a:latin typeface="Arial MT"/>
                <a:cs typeface="Arial MT"/>
              </a:rPr>
              <a:t> </a:t>
            </a:r>
            <a:r>
              <a:rPr sz="1800" dirty="0">
                <a:latin typeface="Arial MT"/>
                <a:cs typeface="Arial MT"/>
              </a:rPr>
              <a:t>leggero </a:t>
            </a:r>
            <a:r>
              <a:rPr sz="1800" spc="-5" dirty="0">
                <a:latin typeface="Arial MT"/>
                <a:cs typeface="Arial MT"/>
              </a:rPr>
              <a:t>spostamento </a:t>
            </a:r>
            <a:r>
              <a:rPr sz="1800" dirty="0">
                <a:latin typeface="Arial MT"/>
                <a:cs typeface="Arial MT"/>
              </a:rPr>
              <a:t>(uno o due spazi </a:t>
            </a:r>
            <a:r>
              <a:rPr sz="1800" spc="5" dirty="0">
                <a:latin typeface="Arial MT"/>
                <a:cs typeface="Arial MT"/>
              </a:rPr>
              <a:t> </a:t>
            </a:r>
            <a:r>
              <a:rPr sz="1800" spc="-5" dirty="0">
                <a:latin typeface="Arial MT"/>
                <a:cs typeface="Arial MT"/>
              </a:rPr>
              <a:t>intercostali) </a:t>
            </a:r>
            <a:r>
              <a:rPr sz="1800" dirty="0">
                <a:latin typeface="Arial MT"/>
                <a:cs typeface="Arial MT"/>
              </a:rPr>
              <a:t>verso il capo del </a:t>
            </a:r>
            <a:r>
              <a:rPr sz="1800" spc="-5" dirty="0">
                <a:latin typeface="Arial MT"/>
                <a:cs typeface="Arial MT"/>
              </a:rPr>
              <a:t>punto </a:t>
            </a:r>
            <a:r>
              <a:rPr sz="1800" dirty="0">
                <a:latin typeface="Arial MT"/>
                <a:cs typeface="Arial MT"/>
              </a:rPr>
              <a:t>di </a:t>
            </a:r>
            <a:r>
              <a:rPr sz="1800" spc="5" dirty="0">
                <a:latin typeface="Arial MT"/>
                <a:cs typeface="Arial MT"/>
              </a:rPr>
              <a:t> </a:t>
            </a:r>
            <a:r>
              <a:rPr sz="1800" dirty="0">
                <a:latin typeface="Arial MT"/>
                <a:cs typeface="Arial MT"/>
              </a:rPr>
              <a:t>pressione.</a:t>
            </a:r>
            <a:endParaRPr sz="1800">
              <a:latin typeface="Arial MT"/>
              <a:cs typeface="Arial MT"/>
            </a:endParaRPr>
          </a:p>
        </p:txBody>
      </p:sp>
      <p:pic>
        <p:nvPicPr>
          <p:cNvPr id="7" name="object 7"/>
          <p:cNvPicPr/>
          <p:nvPr/>
        </p:nvPicPr>
        <p:blipFill>
          <a:blip r:embed="rId2" cstate="print"/>
          <a:stretch>
            <a:fillRect/>
          </a:stretch>
        </p:blipFill>
        <p:spPr>
          <a:xfrm>
            <a:off x="1377847" y="646465"/>
            <a:ext cx="6756400" cy="2438400"/>
          </a:xfrm>
          <a:prstGeom prst="rect">
            <a:avLst/>
          </a:prstGeom>
        </p:spPr>
      </p:pic>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702877" y="152400"/>
            <a:ext cx="3738245" cy="376555"/>
          </a:xfrm>
          <a:prstGeom prst="rect">
            <a:avLst/>
          </a:prstGeom>
          <a:solidFill>
            <a:srgbClr val="333399"/>
          </a:solidFill>
          <a:ln w="25400">
            <a:solidFill>
              <a:srgbClr val="252570"/>
            </a:solidFill>
          </a:ln>
        </p:spPr>
        <p:txBody>
          <a:bodyPr vert="horz" wrap="square" lIns="0" tIns="40640" rIns="0" bIns="0" rtlCol="0">
            <a:spAutoFit/>
          </a:bodyPr>
          <a:lstStyle/>
          <a:p>
            <a:pPr marL="58419">
              <a:lnSpc>
                <a:spcPct val="100000"/>
              </a:lnSpc>
              <a:spcBef>
                <a:spcPts val="320"/>
              </a:spcBef>
            </a:pPr>
            <a:r>
              <a:rPr dirty="0">
                <a:solidFill>
                  <a:srgbClr val="FFFFFF"/>
                </a:solidFill>
              </a:rPr>
              <a:t>PBLS</a:t>
            </a:r>
            <a:r>
              <a:rPr spc="-5" dirty="0">
                <a:solidFill>
                  <a:srgbClr val="FFFFFF"/>
                </a:solidFill>
              </a:rPr>
              <a:t> (Pediatric </a:t>
            </a:r>
            <a:r>
              <a:rPr dirty="0">
                <a:solidFill>
                  <a:srgbClr val="FFFFFF"/>
                </a:solidFill>
              </a:rPr>
              <a:t>Basic</a:t>
            </a:r>
            <a:r>
              <a:rPr spc="-5" dirty="0">
                <a:solidFill>
                  <a:srgbClr val="FFFFFF"/>
                </a:solidFill>
              </a:rPr>
              <a:t> Life</a:t>
            </a:r>
            <a:r>
              <a:rPr dirty="0">
                <a:solidFill>
                  <a:srgbClr val="FFFFFF"/>
                </a:solidFill>
              </a:rPr>
              <a:t> </a:t>
            </a:r>
            <a:r>
              <a:rPr spc="-5" dirty="0">
                <a:solidFill>
                  <a:srgbClr val="FFFFFF"/>
                </a:solidFill>
              </a:rPr>
              <a:t>Support)</a:t>
            </a:r>
          </a:p>
        </p:txBody>
      </p:sp>
      <p:sp>
        <p:nvSpPr>
          <p:cNvPr id="4" name="object 4"/>
          <p:cNvSpPr txBox="1"/>
          <p:nvPr/>
        </p:nvSpPr>
        <p:spPr>
          <a:xfrm>
            <a:off x="746516" y="3673242"/>
            <a:ext cx="6958965" cy="858519"/>
          </a:xfrm>
          <a:prstGeom prst="rect">
            <a:avLst/>
          </a:prstGeom>
        </p:spPr>
        <p:txBody>
          <a:bodyPr vert="horz" wrap="square" lIns="0" tIns="6985" rIns="0" bIns="0" rtlCol="0">
            <a:spAutoFit/>
          </a:bodyPr>
          <a:lstStyle/>
          <a:p>
            <a:pPr marL="266700" marR="5080" indent="-254000">
              <a:lnSpc>
                <a:spcPct val="101899"/>
              </a:lnSpc>
              <a:spcBef>
                <a:spcPts val="55"/>
              </a:spcBef>
            </a:pPr>
            <a:r>
              <a:rPr sz="1800" spc="-5" dirty="0">
                <a:solidFill>
                  <a:srgbClr val="FF2600"/>
                </a:solidFill>
                <a:latin typeface="Arial MT"/>
                <a:cs typeface="Arial MT"/>
              </a:rPr>
              <a:t>Lattante</a:t>
            </a:r>
            <a:r>
              <a:rPr sz="1800" spc="-5" dirty="0">
                <a:solidFill>
                  <a:srgbClr val="272727"/>
                </a:solidFill>
                <a:latin typeface="Arial MT"/>
                <a:cs typeface="Arial MT"/>
              </a:rPr>
              <a:t>: </a:t>
            </a:r>
            <a:r>
              <a:rPr sz="1800" dirty="0">
                <a:solidFill>
                  <a:srgbClr val="272727"/>
                </a:solidFill>
                <a:latin typeface="Arial MT"/>
                <a:cs typeface="Arial MT"/>
              </a:rPr>
              <a:t>che va da 0 a 12 mesi di </a:t>
            </a:r>
            <a:r>
              <a:rPr sz="1800" spc="-5" dirty="0">
                <a:solidFill>
                  <a:srgbClr val="272727"/>
                </a:solidFill>
                <a:latin typeface="Arial MT"/>
                <a:cs typeface="Arial MT"/>
              </a:rPr>
              <a:t>età. Presenta </a:t>
            </a:r>
            <a:r>
              <a:rPr sz="1800" dirty="0">
                <a:solidFill>
                  <a:srgbClr val="272727"/>
                </a:solidFill>
                <a:latin typeface="Arial MT"/>
                <a:cs typeface="Arial MT"/>
              </a:rPr>
              <a:t>un peso&lt;10 kg, una </a:t>
            </a:r>
            <a:r>
              <a:rPr sz="1800" spc="-490" dirty="0">
                <a:solidFill>
                  <a:srgbClr val="272727"/>
                </a:solidFill>
                <a:latin typeface="Arial MT"/>
                <a:cs typeface="Arial MT"/>
              </a:rPr>
              <a:t> </a:t>
            </a:r>
            <a:r>
              <a:rPr sz="1800" spc="-5" dirty="0">
                <a:solidFill>
                  <a:srgbClr val="272727"/>
                </a:solidFill>
                <a:latin typeface="Arial MT"/>
                <a:cs typeface="Arial MT"/>
              </a:rPr>
              <a:t>Frequenza</a:t>
            </a:r>
            <a:r>
              <a:rPr sz="1800" dirty="0">
                <a:solidFill>
                  <a:srgbClr val="272727"/>
                </a:solidFill>
                <a:latin typeface="Arial MT"/>
                <a:cs typeface="Arial MT"/>
              </a:rPr>
              <a:t> </a:t>
            </a:r>
            <a:r>
              <a:rPr sz="1800" spc="-5" dirty="0">
                <a:solidFill>
                  <a:srgbClr val="272727"/>
                </a:solidFill>
                <a:latin typeface="Arial MT"/>
                <a:cs typeface="Arial MT"/>
              </a:rPr>
              <a:t>Respiratoria</a:t>
            </a:r>
            <a:r>
              <a:rPr sz="1800" spc="5" dirty="0">
                <a:solidFill>
                  <a:srgbClr val="272727"/>
                </a:solidFill>
                <a:latin typeface="Arial MT"/>
                <a:cs typeface="Arial MT"/>
              </a:rPr>
              <a:t> </a:t>
            </a:r>
            <a:r>
              <a:rPr sz="1800" dirty="0">
                <a:solidFill>
                  <a:srgbClr val="272727"/>
                </a:solidFill>
                <a:latin typeface="Arial MT"/>
                <a:cs typeface="Arial MT"/>
              </a:rPr>
              <a:t>compresa </a:t>
            </a:r>
            <a:r>
              <a:rPr sz="1800" spc="-5" dirty="0">
                <a:solidFill>
                  <a:srgbClr val="272727"/>
                </a:solidFill>
                <a:latin typeface="Arial MT"/>
                <a:cs typeface="Arial MT"/>
              </a:rPr>
              <a:t>tra</a:t>
            </a:r>
            <a:r>
              <a:rPr sz="1800" spc="5" dirty="0">
                <a:solidFill>
                  <a:srgbClr val="272727"/>
                </a:solidFill>
                <a:latin typeface="Arial MT"/>
                <a:cs typeface="Arial MT"/>
              </a:rPr>
              <a:t> </a:t>
            </a:r>
            <a:r>
              <a:rPr sz="1800" dirty="0">
                <a:solidFill>
                  <a:srgbClr val="272727"/>
                </a:solidFill>
                <a:latin typeface="Arial MT"/>
                <a:cs typeface="Arial MT"/>
              </a:rPr>
              <a:t>30</a:t>
            </a:r>
            <a:r>
              <a:rPr sz="1800" spc="5" dirty="0">
                <a:solidFill>
                  <a:srgbClr val="272727"/>
                </a:solidFill>
                <a:latin typeface="Arial MT"/>
                <a:cs typeface="Arial MT"/>
              </a:rPr>
              <a:t> </a:t>
            </a:r>
            <a:r>
              <a:rPr sz="1800" dirty="0">
                <a:solidFill>
                  <a:srgbClr val="272727"/>
                </a:solidFill>
                <a:latin typeface="Arial MT"/>
                <a:cs typeface="Arial MT"/>
              </a:rPr>
              <a:t>e 50</a:t>
            </a:r>
            <a:r>
              <a:rPr sz="1800" spc="5" dirty="0">
                <a:solidFill>
                  <a:srgbClr val="272727"/>
                </a:solidFill>
                <a:latin typeface="Arial MT"/>
                <a:cs typeface="Arial MT"/>
              </a:rPr>
              <a:t> </a:t>
            </a:r>
            <a:r>
              <a:rPr sz="1800" spc="-5" dirty="0">
                <a:solidFill>
                  <a:srgbClr val="272727"/>
                </a:solidFill>
                <a:latin typeface="Arial MT"/>
                <a:cs typeface="Arial MT"/>
              </a:rPr>
              <a:t>atti</a:t>
            </a:r>
            <a:r>
              <a:rPr sz="1800" spc="5" dirty="0">
                <a:solidFill>
                  <a:srgbClr val="272727"/>
                </a:solidFill>
                <a:latin typeface="Arial MT"/>
                <a:cs typeface="Arial MT"/>
              </a:rPr>
              <a:t> </a:t>
            </a:r>
            <a:r>
              <a:rPr sz="1800" dirty="0">
                <a:solidFill>
                  <a:srgbClr val="272727"/>
                </a:solidFill>
                <a:latin typeface="Arial MT"/>
                <a:cs typeface="Arial MT"/>
              </a:rPr>
              <a:t>al </a:t>
            </a:r>
            <a:r>
              <a:rPr sz="1800" spc="-5" dirty="0">
                <a:solidFill>
                  <a:srgbClr val="272727"/>
                </a:solidFill>
                <a:latin typeface="Arial MT"/>
                <a:cs typeface="Arial MT"/>
              </a:rPr>
              <a:t>minuto</a:t>
            </a:r>
            <a:r>
              <a:rPr sz="1800" spc="5" dirty="0">
                <a:solidFill>
                  <a:srgbClr val="272727"/>
                </a:solidFill>
                <a:latin typeface="Arial MT"/>
                <a:cs typeface="Arial MT"/>
              </a:rPr>
              <a:t> </a:t>
            </a:r>
            <a:r>
              <a:rPr sz="1800" dirty="0">
                <a:solidFill>
                  <a:srgbClr val="272727"/>
                </a:solidFill>
                <a:latin typeface="Arial MT"/>
                <a:cs typeface="Arial MT"/>
              </a:rPr>
              <a:t>e</a:t>
            </a:r>
            <a:r>
              <a:rPr sz="1800" spc="5" dirty="0">
                <a:solidFill>
                  <a:srgbClr val="272727"/>
                </a:solidFill>
                <a:latin typeface="Arial MT"/>
                <a:cs typeface="Arial MT"/>
              </a:rPr>
              <a:t> </a:t>
            </a:r>
            <a:r>
              <a:rPr sz="1800" dirty="0">
                <a:solidFill>
                  <a:srgbClr val="272727"/>
                </a:solidFill>
                <a:latin typeface="Arial MT"/>
                <a:cs typeface="Arial MT"/>
              </a:rPr>
              <a:t>una </a:t>
            </a:r>
            <a:r>
              <a:rPr sz="1800" spc="5" dirty="0">
                <a:solidFill>
                  <a:srgbClr val="272727"/>
                </a:solidFill>
                <a:latin typeface="Arial MT"/>
                <a:cs typeface="Arial MT"/>
              </a:rPr>
              <a:t> </a:t>
            </a:r>
            <a:r>
              <a:rPr sz="1800" spc="-5" dirty="0">
                <a:solidFill>
                  <a:srgbClr val="272727"/>
                </a:solidFill>
                <a:latin typeface="Arial MT"/>
                <a:cs typeface="Arial MT"/>
              </a:rPr>
              <a:t>Frequenza</a:t>
            </a:r>
            <a:r>
              <a:rPr sz="1800" dirty="0">
                <a:solidFill>
                  <a:srgbClr val="272727"/>
                </a:solidFill>
                <a:latin typeface="Arial MT"/>
                <a:cs typeface="Arial MT"/>
              </a:rPr>
              <a:t> Cardiaca compresa </a:t>
            </a:r>
            <a:r>
              <a:rPr sz="1800" spc="-5" dirty="0">
                <a:solidFill>
                  <a:srgbClr val="272727"/>
                </a:solidFill>
                <a:latin typeface="Arial MT"/>
                <a:cs typeface="Arial MT"/>
              </a:rPr>
              <a:t>tra</a:t>
            </a:r>
            <a:r>
              <a:rPr sz="1800" dirty="0">
                <a:solidFill>
                  <a:srgbClr val="272727"/>
                </a:solidFill>
                <a:latin typeface="Arial MT"/>
                <a:cs typeface="Arial MT"/>
              </a:rPr>
              <a:t> 120 e 160 </a:t>
            </a:r>
            <a:r>
              <a:rPr sz="1800" spc="-5" dirty="0">
                <a:solidFill>
                  <a:srgbClr val="272727"/>
                </a:solidFill>
                <a:latin typeface="Arial MT"/>
                <a:cs typeface="Arial MT"/>
              </a:rPr>
              <a:t>battiti</a:t>
            </a:r>
            <a:r>
              <a:rPr sz="1800" dirty="0">
                <a:solidFill>
                  <a:srgbClr val="272727"/>
                </a:solidFill>
                <a:latin typeface="Arial MT"/>
                <a:cs typeface="Arial MT"/>
              </a:rPr>
              <a:t> al </a:t>
            </a:r>
            <a:r>
              <a:rPr sz="1800" spc="-5" dirty="0">
                <a:solidFill>
                  <a:srgbClr val="272727"/>
                </a:solidFill>
                <a:latin typeface="Arial MT"/>
                <a:cs typeface="Arial MT"/>
              </a:rPr>
              <a:t>minuto;</a:t>
            </a:r>
            <a:endParaRPr sz="1800">
              <a:latin typeface="Arial MT"/>
              <a:cs typeface="Arial MT"/>
            </a:endParaRPr>
          </a:p>
        </p:txBody>
      </p:sp>
      <p:sp>
        <p:nvSpPr>
          <p:cNvPr id="5" name="object 5"/>
          <p:cNvSpPr txBox="1"/>
          <p:nvPr/>
        </p:nvSpPr>
        <p:spPr>
          <a:xfrm>
            <a:off x="718807" y="4871656"/>
            <a:ext cx="6824980" cy="858519"/>
          </a:xfrm>
          <a:prstGeom prst="rect">
            <a:avLst/>
          </a:prstGeom>
        </p:spPr>
        <p:txBody>
          <a:bodyPr vert="horz" wrap="square" lIns="0" tIns="6985" rIns="0" bIns="0" rtlCol="0">
            <a:spAutoFit/>
          </a:bodyPr>
          <a:lstStyle/>
          <a:p>
            <a:pPr marL="266700" marR="5080" indent="-254000" algn="just">
              <a:lnSpc>
                <a:spcPct val="101899"/>
              </a:lnSpc>
              <a:spcBef>
                <a:spcPts val="55"/>
              </a:spcBef>
            </a:pPr>
            <a:r>
              <a:rPr sz="1800" spc="-5" dirty="0">
                <a:solidFill>
                  <a:srgbClr val="FF2600"/>
                </a:solidFill>
                <a:latin typeface="Arial MT"/>
                <a:cs typeface="Arial MT"/>
              </a:rPr>
              <a:t>Bambino</a:t>
            </a:r>
            <a:r>
              <a:rPr sz="1800" spc="-5" dirty="0">
                <a:solidFill>
                  <a:srgbClr val="272727"/>
                </a:solidFill>
                <a:latin typeface="Arial MT"/>
                <a:cs typeface="Arial MT"/>
              </a:rPr>
              <a:t>: </a:t>
            </a:r>
            <a:r>
              <a:rPr sz="1800" dirty="0">
                <a:solidFill>
                  <a:srgbClr val="272727"/>
                </a:solidFill>
                <a:latin typeface="Arial MT"/>
                <a:cs typeface="Arial MT"/>
              </a:rPr>
              <a:t>dai 12 mesi fino alla </a:t>
            </a:r>
            <a:r>
              <a:rPr sz="1800" spc="-5" dirty="0">
                <a:solidFill>
                  <a:srgbClr val="272727"/>
                </a:solidFill>
                <a:latin typeface="Arial MT"/>
                <a:cs typeface="Arial MT"/>
              </a:rPr>
              <a:t>pubertà. Presenta </a:t>
            </a:r>
            <a:r>
              <a:rPr sz="1800" dirty="0">
                <a:solidFill>
                  <a:srgbClr val="272727"/>
                </a:solidFill>
                <a:latin typeface="Arial MT"/>
                <a:cs typeface="Arial MT"/>
              </a:rPr>
              <a:t>un peso che varia </a:t>
            </a:r>
            <a:r>
              <a:rPr sz="1800" spc="-490" dirty="0">
                <a:solidFill>
                  <a:srgbClr val="272727"/>
                </a:solidFill>
                <a:latin typeface="Arial MT"/>
                <a:cs typeface="Arial MT"/>
              </a:rPr>
              <a:t> </a:t>
            </a:r>
            <a:r>
              <a:rPr sz="1800" spc="-5" dirty="0">
                <a:solidFill>
                  <a:srgbClr val="272727"/>
                </a:solidFill>
                <a:latin typeface="Arial MT"/>
                <a:cs typeface="Arial MT"/>
              </a:rPr>
              <a:t>tra </a:t>
            </a:r>
            <a:r>
              <a:rPr sz="1800" dirty="0">
                <a:solidFill>
                  <a:srgbClr val="272727"/>
                </a:solidFill>
                <a:latin typeface="Arial MT"/>
                <a:cs typeface="Arial MT"/>
              </a:rPr>
              <a:t>i 10 e 50 Kg, una </a:t>
            </a:r>
            <a:r>
              <a:rPr sz="1800" spc="-5" dirty="0">
                <a:solidFill>
                  <a:srgbClr val="272727"/>
                </a:solidFill>
                <a:latin typeface="Arial MT"/>
                <a:cs typeface="Arial MT"/>
              </a:rPr>
              <a:t>Frequenza Respiratoria </a:t>
            </a:r>
            <a:r>
              <a:rPr sz="1800" dirty="0">
                <a:solidFill>
                  <a:srgbClr val="272727"/>
                </a:solidFill>
                <a:latin typeface="Arial MT"/>
                <a:cs typeface="Arial MT"/>
              </a:rPr>
              <a:t>compresa </a:t>
            </a:r>
            <a:r>
              <a:rPr sz="1800" spc="-5" dirty="0">
                <a:solidFill>
                  <a:srgbClr val="272727"/>
                </a:solidFill>
                <a:latin typeface="Arial MT"/>
                <a:cs typeface="Arial MT"/>
              </a:rPr>
              <a:t>tra </a:t>
            </a:r>
            <a:r>
              <a:rPr sz="1800" dirty="0">
                <a:solidFill>
                  <a:srgbClr val="272727"/>
                </a:solidFill>
                <a:latin typeface="Arial MT"/>
                <a:cs typeface="Arial MT"/>
              </a:rPr>
              <a:t>i 12 e </a:t>
            </a:r>
            <a:r>
              <a:rPr sz="1800" spc="-490" dirty="0">
                <a:solidFill>
                  <a:srgbClr val="272727"/>
                </a:solidFill>
                <a:latin typeface="Arial MT"/>
                <a:cs typeface="Arial MT"/>
              </a:rPr>
              <a:t> </a:t>
            </a:r>
            <a:r>
              <a:rPr sz="1800" dirty="0">
                <a:solidFill>
                  <a:srgbClr val="272727"/>
                </a:solidFill>
                <a:latin typeface="Arial MT"/>
                <a:cs typeface="Arial MT"/>
              </a:rPr>
              <a:t>30</a:t>
            </a:r>
            <a:r>
              <a:rPr sz="1800" spc="-5" dirty="0">
                <a:solidFill>
                  <a:srgbClr val="272727"/>
                </a:solidFill>
                <a:latin typeface="Arial MT"/>
                <a:cs typeface="Arial MT"/>
              </a:rPr>
              <a:t> atti</a:t>
            </a:r>
            <a:r>
              <a:rPr sz="1800" dirty="0">
                <a:solidFill>
                  <a:srgbClr val="272727"/>
                </a:solidFill>
                <a:latin typeface="Arial MT"/>
                <a:cs typeface="Arial MT"/>
              </a:rPr>
              <a:t> al </a:t>
            </a:r>
            <a:r>
              <a:rPr sz="1800" spc="-5" dirty="0">
                <a:solidFill>
                  <a:srgbClr val="272727"/>
                </a:solidFill>
                <a:latin typeface="Arial MT"/>
                <a:cs typeface="Arial MT"/>
              </a:rPr>
              <a:t>minuto</a:t>
            </a:r>
            <a:r>
              <a:rPr sz="1800" dirty="0">
                <a:solidFill>
                  <a:srgbClr val="272727"/>
                </a:solidFill>
                <a:latin typeface="Arial MT"/>
                <a:cs typeface="Arial MT"/>
              </a:rPr>
              <a:t> e una</a:t>
            </a:r>
            <a:r>
              <a:rPr sz="1800" spc="-5" dirty="0">
                <a:solidFill>
                  <a:srgbClr val="272727"/>
                </a:solidFill>
                <a:latin typeface="Arial MT"/>
                <a:cs typeface="Arial MT"/>
              </a:rPr>
              <a:t> Frequenza</a:t>
            </a:r>
            <a:r>
              <a:rPr sz="1800" dirty="0">
                <a:solidFill>
                  <a:srgbClr val="272727"/>
                </a:solidFill>
                <a:latin typeface="Arial MT"/>
                <a:cs typeface="Arial MT"/>
              </a:rPr>
              <a:t> Cardiaca compresa </a:t>
            </a:r>
            <a:r>
              <a:rPr sz="1800" spc="-5" dirty="0">
                <a:solidFill>
                  <a:srgbClr val="272727"/>
                </a:solidFill>
                <a:latin typeface="Arial MT"/>
                <a:cs typeface="Arial MT"/>
              </a:rPr>
              <a:t>tra</a:t>
            </a:r>
            <a:r>
              <a:rPr sz="1800" dirty="0">
                <a:solidFill>
                  <a:srgbClr val="272727"/>
                </a:solidFill>
                <a:latin typeface="Arial MT"/>
                <a:cs typeface="Arial MT"/>
              </a:rPr>
              <a:t> 80</a:t>
            </a:r>
            <a:r>
              <a:rPr sz="1800" spc="-5" dirty="0">
                <a:solidFill>
                  <a:srgbClr val="272727"/>
                </a:solidFill>
                <a:latin typeface="Arial MT"/>
                <a:cs typeface="Arial MT"/>
              </a:rPr>
              <a:t> </a:t>
            </a:r>
            <a:r>
              <a:rPr sz="1800" dirty="0">
                <a:solidFill>
                  <a:srgbClr val="272727"/>
                </a:solidFill>
                <a:latin typeface="Arial MT"/>
                <a:cs typeface="Arial MT"/>
              </a:rPr>
              <a:t>e</a:t>
            </a:r>
            <a:endParaRPr sz="1800" dirty="0">
              <a:latin typeface="Arial MT"/>
              <a:cs typeface="Arial MT"/>
            </a:endParaRPr>
          </a:p>
        </p:txBody>
      </p:sp>
      <p:sp>
        <p:nvSpPr>
          <p:cNvPr id="6" name="object 6"/>
          <p:cNvSpPr txBox="1"/>
          <p:nvPr/>
        </p:nvSpPr>
        <p:spPr>
          <a:xfrm>
            <a:off x="990600" y="5695442"/>
            <a:ext cx="200850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272727"/>
                </a:solidFill>
                <a:latin typeface="Arial MT"/>
                <a:cs typeface="Arial MT"/>
              </a:rPr>
              <a:t>120</a:t>
            </a:r>
            <a:r>
              <a:rPr sz="1800" spc="-20" dirty="0">
                <a:solidFill>
                  <a:srgbClr val="272727"/>
                </a:solidFill>
                <a:latin typeface="Arial MT"/>
                <a:cs typeface="Arial MT"/>
              </a:rPr>
              <a:t> </a:t>
            </a:r>
            <a:r>
              <a:rPr sz="1800" spc="-5" dirty="0">
                <a:solidFill>
                  <a:srgbClr val="272727"/>
                </a:solidFill>
                <a:latin typeface="Arial MT"/>
                <a:cs typeface="Arial MT"/>
              </a:rPr>
              <a:t>battiti</a:t>
            </a:r>
            <a:r>
              <a:rPr sz="1800" spc="-15" dirty="0">
                <a:solidFill>
                  <a:srgbClr val="272727"/>
                </a:solidFill>
                <a:latin typeface="Arial MT"/>
                <a:cs typeface="Arial MT"/>
              </a:rPr>
              <a:t> </a:t>
            </a:r>
            <a:r>
              <a:rPr sz="1800" dirty="0">
                <a:solidFill>
                  <a:srgbClr val="272727"/>
                </a:solidFill>
                <a:latin typeface="Arial MT"/>
                <a:cs typeface="Arial MT"/>
              </a:rPr>
              <a:t>al</a:t>
            </a:r>
            <a:r>
              <a:rPr sz="1800" spc="-20" dirty="0">
                <a:solidFill>
                  <a:srgbClr val="272727"/>
                </a:solidFill>
                <a:latin typeface="Arial MT"/>
                <a:cs typeface="Arial MT"/>
              </a:rPr>
              <a:t> </a:t>
            </a:r>
            <a:r>
              <a:rPr sz="1800" spc="-5" dirty="0">
                <a:solidFill>
                  <a:srgbClr val="272727"/>
                </a:solidFill>
                <a:latin typeface="Arial MT"/>
                <a:cs typeface="Arial MT"/>
              </a:rPr>
              <a:t>minuto</a:t>
            </a:r>
            <a:endParaRPr sz="1800" dirty="0">
              <a:latin typeface="Arial MT"/>
              <a:cs typeface="Arial MT"/>
            </a:endParaRPr>
          </a:p>
        </p:txBody>
      </p:sp>
      <p:pic>
        <p:nvPicPr>
          <p:cNvPr id="7" name="object 7"/>
          <p:cNvPicPr/>
          <p:nvPr/>
        </p:nvPicPr>
        <p:blipFill>
          <a:blip r:embed="rId2" cstate="print"/>
          <a:stretch>
            <a:fillRect/>
          </a:stretch>
        </p:blipFill>
        <p:spPr>
          <a:xfrm>
            <a:off x="3143250" y="645795"/>
            <a:ext cx="2857500" cy="2857500"/>
          </a:xfrm>
          <a:prstGeom prst="rect">
            <a:avLst/>
          </a:prstGeom>
        </p:spPr>
      </p:pic>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27722" y="326444"/>
            <a:ext cx="8247380" cy="1696720"/>
          </a:xfrm>
          <a:prstGeom prst="rect">
            <a:avLst/>
          </a:prstGeom>
        </p:spPr>
        <p:txBody>
          <a:bodyPr vert="horz" wrap="square" lIns="0" tIns="6985" rIns="0" bIns="0" rtlCol="0">
            <a:spAutoFit/>
          </a:bodyPr>
          <a:lstStyle/>
          <a:p>
            <a:pPr marL="12700" marR="5080">
              <a:lnSpc>
                <a:spcPct val="101899"/>
              </a:lnSpc>
              <a:spcBef>
                <a:spcPts val="55"/>
              </a:spcBef>
            </a:pPr>
            <a:r>
              <a:rPr sz="1800" dirty="0">
                <a:solidFill>
                  <a:srgbClr val="272727"/>
                </a:solidFill>
                <a:latin typeface="Arial MT"/>
                <a:cs typeface="Arial MT"/>
              </a:rPr>
              <a:t>La causa</a:t>
            </a:r>
            <a:r>
              <a:rPr sz="1800" spc="5" dirty="0">
                <a:solidFill>
                  <a:srgbClr val="272727"/>
                </a:solidFill>
                <a:latin typeface="Arial MT"/>
                <a:cs typeface="Arial MT"/>
              </a:rPr>
              <a:t> </a:t>
            </a:r>
            <a:r>
              <a:rPr sz="1800" spc="-5" dirty="0">
                <a:solidFill>
                  <a:srgbClr val="272727"/>
                </a:solidFill>
                <a:latin typeface="Arial MT"/>
                <a:cs typeface="Arial MT"/>
              </a:rPr>
              <a:t>dell’arresto</a:t>
            </a:r>
            <a:r>
              <a:rPr sz="1800" spc="5" dirty="0">
                <a:solidFill>
                  <a:srgbClr val="272727"/>
                </a:solidFill>
                <a:latin typeface="Arial MT"/>
                <a:cs typeface="Arial MT"/>
              </a:rPr>
              <a:t> </a:t>
            </a:r>
            <a:r>
              <a:rPr sz="1800" dirty="0">
                <a:solidFill>
                  <a:srgbClr val="272727"/>
                </a:solidFill>
                <a:latin typeface="Arial MT"/>
                <a:cs typeface="Arial MT"/>
              </a:rPr>
              <a:t>cardiaco</a:t>
            </a:r>
            <a:r>
              <a:rPr sz="1800" spc="5" dirty="0">
                <a:solidFill>
                  <a:srgbClr val="272727"/>
                </a:solidFill>
                <a:latin typeface="Arial MT"/>
                <a:cs typeface="Arial MT"/>
              </a:rPr>
              <a:t> </a:t>
            </a:r>
            <a:r>
              <a:rPr sz="1800" dirty="0">
                <a:solidFill>
                  <a:srgbClr val="272727"/>
                </a:solidFill>
                <a:latin typeface="Arial MT"/>
                <a:cs typeface="Arial MT"/>
              </a:rPr>
              <a:t>in</a:t>
            </a:r>
            <a:r>
              <a:rPr sz="1800" spc="5" dirty="0">
                <a:solidFill>
                  <a:srgbClr val="272727"/>
                </a:solidFill>
                <a:latin typeface="Arial MT"/>
                <a:cs typeface="Arial MT"/>
              </a:rPr>
              <a:t> </a:t>
            </a:r>
            <a:r>
              <a:rPr sz="1800" spc="-5" dirty="0">
                <a:solidFill>
                  <a:srgbClr val="272727"/>
                </a:solidFill>
                <a:latin typeface="Arial MT"/>
                <a:cs typeface="Arial MT"/>
              </a:rPr>
              <a:t>età</a:t>
            </a:r>
            <a:r>
              <a:rPr sz="1800" spc="5" dirty="0">
                <a:solidFill>
                  <a:srgbClr val="272727"/>
                </a:solidFill>
                <a:latin typeface="Arial MT"/>
                <a:cs typeface="Arial MT"/>
              </a:rPr>
              <a:t> </a:t>
            </a:r>
            <a:r>
              <a:rPr sz="1800" spc="-5" dirty="0">
                <a:solidFill>
                  <a:srgbClr val="272727"/>
                </a:solidFill>
                <a:latin typeface="Arial MT"/>
                <a:cs typeface="Arial MT"/>
              </a:rPr>
              <a:t>pediatrica</a:t>
            </a:r>
            <a:r>
              <a:rPr sz="1800" spc="5" dirty="0">
                <a:solidFill>
                  <a:srgbClr val="272727"/>
                </a:solidFill>
                <a:latin typeface="Arial MT"/>
                <a:cs typeface="Arial MT"/>
              </a:rPr>
              <a:t> </a:t>
            </a:r>
            <a:r>
              <a:rPr sz="1800" spc="-5" dirty="0">
                <a:solidFill>
                  <a:srgbClr val="272727"/>
                </a:solidFill>
                <a:latin typeface="Arial MT"/>
                <a:cs typeface="Arial MT"/>
              </a:rPr>
              <a:t>raramente</a:t>
            </a:r>
            <a:r>
              <a:rPr sz="1800" spc="5" dirty="0">
                <a:solidFill>
                  <a:srgbClr val="272727"/>
                </a:solidFill>
                <a:latin typeface="Arial MT"/>
                <a:cs typeface="Arial MT"/>
              </a:rPr>
              <a:t> </a:t>
            </a:r>
            <a:r>
              <a:rPr sz="1800" dirty="0">
                <a:solidFill>
                  <a:srgbClr val="272727"/>
                </a:solidFill>
                <a:latin typeface="Arial MT"/>
                <a:cs typeface="Arial MT"/>
              </a:rPr>
              <a:t>è</a:t>
            </a:r>
            <a:r>
              <a:rPr sz="1800" spc="5" dirty="0">
                <a:solidFill>
                  <a:srgbClr val="272727"/>
                </a:solidFill>
                <a:latin typeface="Arial MT"/>
                <a:cs typeface="Arial MT"/>
              </a:rPr>
              <a:t> </a:t>
            </a:r>
            <a:r>
              <a:rPr sz="1800" dirty="0">
                <a:solidFill>
                  <a:srgbClr val="272727"/>
                </a:solidFill>
                <a:latin typeface="Arial MT"/>
                <a:cs typeface="Arial MT"/>
              </a:rPr>
              <a:t>di</a:t>
            </a:r>
            <a:r>
              <a:rPr sz="1800" spc="5" dirty="0">
                <a:solidFill>
                  <a:srgbClr val="272727"/>
                </a:solidFill>
                <a:latin typeface="Arial MT"/>
                <a:cs typeface="Arial MT"/>
              </a:rPr>
              <a:t> </a:t>
            </a:r>
            <a:r>
              <a:rPr sz="1800" spc="-5" dirty="0">
                <a:solidFill>
                  <a:srgbClr val="272727"/>
                </a:solidFill>
                <a:latin typeface="Arial MT"/>
                <a:cs typeface="Arial MT"/>
              </a:rPr>
              <a:t>natura</a:t>
            </a:r>
            <a:r>
              <a:rPr sz="1800" spc="5" dirty="0">
                <a:solidFill>
                  <a:srgbClr val="272727"/>
                </a:solidFill>
                <a:latin typeface="Arial MT"/>
                <a:cs typeface="Arial MT"/>
              </a:rPr>
              <a:t> </a:t>
            </a:r>
            <a:r>
              <a:rPr sz="1800" dirty="0">
                <a:solidFill>
                  <a:srgbClr val="272727"/>
                </a:solidFill>
                <a:latin typeface="Arial MT"/>
                <a:cs typeface="Arial MT"/>
              </a:rPr>
              <a:t>cardiaca </a:t>
            </a:r>
            <a:r>
              <a:rPr sz="1800" spc="5" dirty="0">
                <a:solidFill>
                  <a:srgbClr val="272727"/>
                </a:solidFill>
                <a:latin typeface="Arial MT"/>
                <a:cs typeface="Arial MT"/>
              </a:rPr>
              <a:t> </a:t>
            </a:r>
            <a:r>
              <a:rPr sz="1800" spc="-5" dirty="0">
                <a:solidFill>
                  <a:srgbClr val="272727"/>
                </a:solidFill>
                <a:latin typeface="Arial MT"/>
                <a:cs typeface="Arial MT"/>
              </a:rPr>
              <a:t>primitiva,</a:t>
            </a:r>
            <a:r>
              <a:rPr sz="1800" spc="5" dirty="0">
                <a:solidFill>
                  <a:srgbClr val="272727"/>
                </a:solidFill>
                <a:latin typeface="Arial MT"/>
                <a:cs typeface="Arial MT"/>
              </a:rPr>
              <a:t> </a:t>
            </a:r>
            <a:r>
              <a:rPr sz="1800" spc="-5" dirty="0">
                <a:solidFill>
                  <a:srgbClr val="272727"/>
                </a:solidFill>
                <a:latin typeface="Arial MT"/>
                <a:cs typeface="Arial MT"/>
              </a:rPr>
              <a:t>molto</a:t>
            </a:r>
            <a:r>
              <a:rPr sz="1800" spc="10" dirty="0">
                <a:solidFill>
                  <a:srgbClr val="272727"/>
                </a:solidFill>
                <a:latin typeface="Arial MT"/>
                <a:cs typeface="Arial MT"/>
              </a:rPr>
              <a:t> </a:t>
            </a:r>
            <a:r>
              <a:rPr sz="1800" dirty="0">
                <a:solidFill>
                  <a:srgbClr val="272727"/>
                </a:solidFill>
                <a:latin typeface="Arial MT"/>
                <a:cs typeface="Arial MT"/>
              </a:rPr>
              <a:t>spesso</a:t>
            </a:r>
            <a:r>
              <a:rPr sz="1800" spc="10" dirty="0">
                <a:solidFill>
                  <a:srgbClr val="272727"/>
                </a:solidFill>
                <a:latin typeface="Arial MT"/>
                <a:cs typeface="Arial MT"/>
              </a:rPr>
              <a:t> </a:t>
            </a:r>
            <a:r>
              <a:rPr sz="1800" spc="-5" dirty="0">
                <a:solidFill>
                  <a:srgbClr val="272727"/>
                </a:solidFill>
                <a:latin typeface="Arial MT"/>
                <a:cs typeface="Arial MT"/>
              </a:rPr>
              <a:t>costituisce</a:t>
            </a:r>
            <a:r>
              <a:rPr sz="1800" spc="10" dirty="0">
                <a:solidFill>
                  <a:srgbClr val="272727"/>
                </a:solidFill>
                <a:latin typeface="Arial MT"/>
                <a:cs typeface="Arial MT"/>
              </a:rPr>
              <a:t> </a:t>
            </a:r>
            <a:r>
              <a:rPr sz="1800" spc="-5" dirty="0">
                <a:solidFill>
                  <a:srgbClr val="272727"/>
                </a:solidFill>
                <a:latin typeface="Arial MT"/>
                <a:cs typeface="Arial MT"/>
              </a:rPr>
              <a:t>l’evento</a:t>
            </a:r>
            <a:r>
              <a:rPr sz="1800" spc="10" dirty="0">
                <a:solidFill>
                  <a:srgbClr val="272727"/>
                </a:solidFill>
                <a:latin typeface="Arial MT"/>
                <a:cs typeface="Arial MT"/>
              </a:rPr>
              <a:t> </a:t>
            </a:r>
            <a:r>
              <a:rPr sz="1800" spc="-5" dirty="0">
                <a:solidFill>
                  <a:srgbClr val="272727"/>
                </a:solidFill>
                <a:latin typeface="Arial MT"/>
                <a:cs typeface="Arial MT"/>
              </a:rPr>
              <a:t>terminale</a:t>
            </a:r>
            <a:r>
              <a:rPr sz="1800" spc="15" dirty="0">
                <a:solidFill>
                  <a:srgbClr val="272727"/>
                </a:solidFill>
                <a:latin typeface="Arial MT"/>
                <a:cs typeface="Arial MT"/>
              </a:rPr>
              <a:t> </a:t>
            </a:r>
            <a:r>
              <a:rPr sz="1800" dirty="0">
                <a:solidFill>
                  <a:srgbClr val="272727"/>
                </a:solidFill>
                <a:latin typeface="Arial MT"/>
                <a:cs typeface="Arial MT"/>
              </a:rPr>
              <a:t>di</a:t>
            </a:r>
            <a:r>
              <a:rPr sz="1800" spc="10" dirty="0">
                <a:solidFill>
                  <a:srgbClr val="272727"/>
                </a:solidFill>
                <a:latin typeface="Arial MT"/>
                <a:cs typeface="Arial MT"/>
              </a:rPr>
              <a:t> </a:t>
            </a:r>
            <a:r>
              <a:rPr sz="1800" dirty="0">
                <a:solidFill>
                  <a:srgbClr val="272727"/>
                </a:solidFill>
                <a:latin typeface="Arial MT"/>
                <a:cs typeface="Arial MT"/>
              </a:rPr>
              <a:t>una</a:t>
            </a:r>
            <a:r>
              <a:rPr sz="1800" spc="10" dirty="0">
                <a:solidFill>
                  <a:srgbClr val="272727"/>
                </a:solidFill>
                <a:latin typeface="Arial MT"/>
                <a:cs typeface="Arial MT"/>
              </a:rPr>
              <a:t> </a:t>
            </a:r>
            <a:r>
              <a:rPr sz="1800" dirty="0">
                <a:solidFill>
                  <a:srgbClr val="272727"/>
                </a:solidFill>
                <a:latin typeface="Arial MT"/>
                <a:cs typeface="Arial MT"/>
              </a:rPr>
              <a:t>grave</a:t>
            </a:r>
            <a:r>
              <a:rPr sz="1800" spc="5" dirty="0">
                <a:solidFill>
                  <a:srgbClr val="272727"/>
                </a:solidFill>
                <a:latin typeface="Arial MT"/>
                <a:cs typeface="Arial MT"/>
              </a:rPr>
              <a:t> </a:t>
            </a:r>
            <a:r>
              <a:rPr sz="1800" spc="-5" dirty="0">
                <a:solidFill>
                  <a:srgbClr val="179A9C"/>
                </a:solidFill>
                <a:latin typeface="Arial MT"/>
                <a:cs typeface="Arial MT"/>
              </a:rPr>
              <a:t>insufficienza </a:t>
            </a:r>
            <a:r>
              <a:rPr sz="1800" dirty="0">
                <a:solidFill>
                  <a:srgbClr val="179A9C"/>
                </a:solidFill>
                <a:latin typeface="Arial MT"/>
                <a:cs typeface="Arial MT"/>
              </a:rPr>
              <a:t> </a:t>
            </a:r>
            <a:r>
              <a:rPr sz="1800" spc="-5" dirty="0">
                <a:solidFill>
                  <a:srgbClr val="179A9C"/>
                </a:solidFill>
                <a:latin typeface="Arial MT"/>
                <a:cs typeface="Arial MT"/>
              </a:rPr>
              <a:t>respiratoria </a:t>
            </a:r>
            <a:r>
              <a:rPr sz="1800" dirty="0">
                <a:solidFill>
                  <a:srgbClr val="272727"/>
                </a:solidFill>
                <a:latin typeface="Arial MT"/>
                <a:cs typeface="Arial MT"/>
              </a:rPr>
              <a:t>o di</a:t>
            </a:r>
            <a:r>
              <a:rPr sz="1800" spc="5" dirty="0">
                <a:solidFill>
                  <a:srgbClr val="272727"/>
                </a:solidFill>
                <a:latin typeface="Arial MT"/>
                <a:cs typeface="Arial MT"/>
              </a:rPr>
              <a:t> </a:t>
            </a:r>
            <a:r>
              <a:rPr sz="1800" dirty="0">
                <a:solidFill>
                  <a:srgbClr val="272727"/>
                </a:solidFill>
                <a:latin typeface="Arial MT"/>
                <a:cs typeface="Arial MT"/>
              </a:rPr>
              <a:t>un grave</a:t>
            </a:r>
            <a:r>
              <a:rPr sz="1800" spc="5" dirty="0">
                <a:solidFill>
                  <a:srgbClr val="272727"/>
                </a:solidFill>
                <a:latin typeface="Arial MT"/>
                <a:cs typeface="Arial MT"/>
              </a:rPr>
              <a:t> </a:t>
            </a:r>
            <a:r>
              <a:rPr sz="1800" spc="-5" dirty="0">
                <a:solidFill>
                  <a:srgbClr val="272727"/>
                </a:solidFill>
                <a:latin typeface="Arial MT"/>
                <a:cs typeface="Arial MT"/>
              </a:rPr>
              <a:t>stato</a:t>
            </a:r>
            <a:r>
              <a:rPr sz="1800" dirty="0">
                <a:solidFill>
                  <a:srgbClr val="272727"/>
                </a:solidFill>
                <a:latin typeface="Arial MT"/>
                <a:cs typeface="Arial MT"/>
              </a:rPr>
              <a:t> di shock; si </a:t>
            </a:r>
            <a:r>
              <a:rPr sz="1800" spc="-5" dirty="0">
                <a:solidFill>
                  <a:srgbClr val="272727"/>
                </a:solidFill>
                <a:latin typeface="Arial MT"/>
                <a:cs typeface="Arial MT"/>
              </a:rPr>
              <a:t>presenta,</a:t>
            </a:r>
            <a:r>
              <a:rPr sz="1800" dirty="0">
                <a:solidFill>
                  <a:srgbClr val="272727"/>
                </a:solidFill>
                <a:latin typeface="Arial MT"/>
                <a:cs typeface="Arial MT"/>
              </a:rPr>
              <a:t> nella maggior </a:t>
            </a:r>
            <a:r>
              <a:rPr sz="1800" spc="-5" dirty="0">
                <a:solidFill>
                  <a:srgbClr val="272727"/>
                </a:solidFill>
                <a:latin typeface="Arial MT"/>
                <a:cs typeface="Arial MT"/>
              </a:rPr>
              <a:t>parte</a:t>
            </a:r>
            <a:r>
              <a:rPr sz="1800" dirty="0">
                <a:solidFill>
                  <a:srgbClr val="272727"/>
                </a:solidFill>
                <a:latin typeface="Arial MT"/>
                <a:cs typeface="Arial MT"/>
              </a:rPr>
              <a:t> dei casi, </a:t>
            </a:r>
            <a:r>
              <a:rPr sz="1800" spc="-484" dirty="0">
                <a:solidFill>
                  <a:srgbClr val="272727"/>
                </a:solidFill>
                <a:latin typeface="Arial MT"/>
                <a:cs typeface="Arial MT"/>
              </a:rPr>
              <a:t> </a:t>
            </a:r>
            <a:r>
              <a:rPr sz="1800" dirty="0">
                <a:solidFill>
                  <a:srgbClr val="272727"/>
                </a:solidFill>
                <a:latin typeface="Arial MT"/>
                <a:cs typeface="Arial MT"/>
              </a:rPr>
              <a:t>con </a:t>
            </a:r>
            <a:r>
              <a:rPr sz="1800" spc="-5" dirty="0">
                <a:solidFill>
                  <a:srgbClr val="272727"/>
                </a:solidFill>
                <a:latin typeface="Arial MT"/>
                <a:cs typeface="Arial MT"/>
              </a:rPr>
              <a:t>asistolia </a:t>
            </a:r>
            <a:r>
              <a:rPr sz="1800" dirty="0">
                <a:solidFill>
                  <a:srgbClr val="272727"/>
                </a:solidFill>
                <a:latin typeface="Arial MT"/>
                <a:cs typeface="Arial MT"/>
              </a:rPr>
              <a:t>(assenza di </a:t>
            </a:r>
            <a:r>
              <a:rPr sz="1800" spc="-5" dirty="0">
                <a:solidFill>
                  <a:srgbClr val="272727"/>
                </a:solidFill>
                <a:latin typeface="Arial MT"/>
                <a:cs typeface="Arial MT"/>
              </a:rPr>
              <a:t>attività elettrica </a:t>
            </a:r>
            <a:r>
              <a:rPr sz="1800" dirty="0">
                <a:solidFill>
                  <a:srgbClr val="272727"/>
                </a:solidFill>
                <a:latin typeface="Arial MT"/>
                <a:cs typeface="Arial MT"/>
              </a:rPr>
              <a:t>cardiaca) o PEA </a:t>
            </a:r>
            <a:r>
              <a:rPr sz="1800" spc="-5" dirty="0">
                <a:solidFill>
                  <a:srgbClr val="272727"/>
                </a:solidFill>
                <a:latin typeface="Arial MT"/>
                <a:cs typeface="Arial MT"/>
              </a:rPr>
              <a:t>(attività elettrica </a:t>
            </a:r>
            <a:r>
              <a:rPr sz="1800" dirty="0">
                <a:solidFill>
                  <a:srgbClr val="272727"/>
                </a:solidFill>
                <a:latin typeface="Arial MT"/>
                <a:cs typeface="Arial MT"/>
              </a:rPr>
              <a:t>senza </a:t>
            </a:r>
            <a:r>
              <a:rPr sz="1800" spc="5" dirty="0">
                <a:solidFill>
                  <a:srgbClr val="272727"/>
                </a:solidFill>
                <a:latin typeface="Arial MT"/>
                <a:cs typeface="Arial MT"/>
              </a:rPr>
              <a:t> </a:t>
            </a:r>
            <a:r>
              <a:rPr sz="1800" dirty="0">
                <a:solidFill>
                  <a:srgbClr val="272727"/>
                </a:solidFill>
                <a:latin typeface="Arial MT"/>
                <a:cs typeface="Arial MT"/>
              </a:rPr>
              <a:t>polso) </a:t>
            </a:r>
            <a:r>
              <a:rPr sz="1800" spc="-5" dirty="0">
                <a:solidFill>
                  <a:srgbClr val="272727"/>
                </a:solidFill>
                <a:latin typeface="Arial MT"/>
                <a:cs typeface="Arial MT"/>
              </a:rPr>
              <a:t>preceduta</a:t>
            </a:r>
            <a:r>
              <a:rPr sz="1800" spc="5" dirty="0">
                <a:solidFill>
                  <a:srgbClr val="272727"/>
                </a:solidFill>
                <a:latin typeface="Arial MT"/>
                <a:cs typeface="Arial MT"/>
              </a:rPr>
              <a:t> </a:t>
            </a:r>
            <a:r>
              <a:rPr sz="1800" dirty="0">
                <a:solidFill>
                  <a:srgbClr val="272727"/>
                </a:solidFill>
                <a:latin typeface="Arial MT"/>
                <a:cs typeface="Arial MT"/>
              </a:rPr>
              <a:t>da</a:t>
            </a:r>
            <a:r>
              <a:rPr sz="1800" spc="10" dirty="0">
                <a:solidFill>
                  <a:srgbClr val="272727"/>
                </a:solidFill>
                <a:latin typeface="Arial MT"/>
                <a:cs typeface="Arial MT"/>
              </a:rPr>
              <a:t> </a:t>
            </a:r>
            <a:r>
              <a:rPr sz="1800" dirty="0">
                <a:solidFill>
                  <a:srgbClr val="272727"/>
                </a:solidFill>
                <a:latin typeface="Arial MT"/>
                <a:cs typeface="Arial MT"/>
              </a:rPr>
              <a:t>bradicardia</a:t>
            </a:r>
            <a:r>
              <a:rPr sz="1800" spc="5" dirty="0">
                <a:solidFill>
                  <a:srgbClr val="272727"/>
                </a:solidFill>
                <a:latin typeface="Arial MT"/>
                <a:cs typeface="Arial MT"/>
              </a:rPr>
              <a:t> </a:t>
            </a:r>
            <a:r>
              <a:rPr sz="1800" spc="-5" dirty="0">
                <a:solidFill>
                  <a:srgbClr val="272727"/>
                </a:solidFill>
                <a:latin typeface="Arial MT"/>
                <a:cs typeface="Arial MT"/>
              </a:rPr>
              <a:t>marcata</a:t>
            </a:r>
            <a:r>
              <a:rPr sz="1800" spc="5" dirty="0">
                <a:solidFill>
                  <a:srgbClr val="272727"/>
                </a:solidFill>
                <a:latin typeface="Arial MT"/>
                <a:cs typeface="Arial MT"/>
              </a:rPr>
              <a:t> </a:t>
            </a:r>
            <a:r>
              <a:rPr sz="1800" spc="-5" dirty="0">
                <a:solidFill>
                  <a:srgbClr val="272727"/>
                </a:solidFill>
                <a:latin typeface="Arial MT"/>
                <a:cs typeface="Arial MT"/>
              </a:rPr>
              <a:t>e/o</a:t>
            </a:r>
            <a:r>
              <a:rPr sz="1800" spc="10" dirty="0">
                <a:solidFill>
                  <a:srgbClr val="272727"/>
                </a:solidFill>
                <a:latin typeface="Arial MT"/>
                <a:cs typeface="Arial MT"/>
              </a:rPr>
              <a:t> </a:t>
            </a:r>
            <a:r>
              <a:rPr sz="1800" dirty="0">
                <a:solidFill>
                  <a:srgbClr val="272727"/>
                </a:solidFill>
                <a:latin typeface="Arial MT"/>
                <a:cs typeface="Arial MT"/>
              </a:rPr>
              <a:t>da</a:t>
            </a:r>
            <a:r>
              <a:rPr sz="1800" spc="5" dirty="0">
                <a:solidFill>
                  <a:srgbClr val="272727"/>
                </a:solidFill>
                <a:latin typeface="Arial MT"/>
                <a:cs typeface="Arial MT"/>
              </a:rPr>
              <a:t> </a:t>
            </a:r>
            <a:r>
              <a:rPr sz="1800" dirty="0">
                <a:solidFill>
                  <a:srgbClr val="272727"/>
                </a:solidFill>
                <a:latin typeface="Arial MT"/>
                <a:cs typeface="Arial MT"/>
              </a:rPr>
              <a:t>una</a:t>
            </a:r>
            <a:r>
              <a:rPr sz="1800" spc="10" dirty="0">
                <a:solidFill>
                  <a:srgbClr val="272727"/>
                </a:solidFill>
                <a:latin typeface="Arial MT"/>
                <a:cs typeface="Arial MT"/>
              </a:rPr>
              <a:t> </a:t>
            </a:r>
            <a:r>
              <a:rPr sz="1800" spc="-5" dirty="0">
                <a:solidFill>
                  <a:srgbClr val="272727"/>
                </a:solidFill>
                <a:latin typeface="Arial MT"/>
                <a:cs typeface="Arial MT"/>
              </a:rPr>
              <a:t>ingravescente</a:t>
            </a:r>
            <a:r>
              <a:rPr sz="1800" spc="5" dirty="0">
                <a:solidFill>
                  <a:srgbClr val="272727"/>
                </a:solidFill>
                <a:latin typeface="Arial MT"/>
                <a:cs typeface="Arial MT"/>
              </a:rPr>
              <a:t> </a:t>
            </a:r>
            <a:r>
              <a:rPr sz="1800" spc="-5" dirty="0">
                <a:solidFill>
                  <a:srgbClr val="272727"/>
                </a:solidFill>
                <a:latin typeface="Arial MT"/>
                <a:cs typeface="Arial MT"/>
              </a:rPr>
              <a:t>ipotensione </a:t>
            </a:r>
            <a:r>
              <a:rPr sz="1800" dirty="0">
                <a:solidFill>
                  <a:srgbClr val="272727"/>
                </a:solidFill>
                <a:latin typeface="Arial MT"/>
                <a:cs typeface="Arial MT"/>
              </a:rPr>
              <a:t> </a:t>
            </a:r>
            <a:r>
              <a:rPr sz="1800" spc="-5" dirty="0">
                <a:solidFill>
                  <a:srgbClr val="272727"/>
                </a:solidFill>
                <a:latin typeface="Arial MT"/>
                <a:cs typeface="Arial MT"/>
              </a:rPr>
              <a:t>arteriosa.</a:t>
            </a:r>
            <a:endParaRPr sz="1800">
              <a:latin typeface="Arial MT"/>
              <a:cs typeface="Arial MT"/>
            </a:endParaRPr>
          </a:p>
        </p:txBody>
      </p:sp>
      <p:sp>
        <p:nvSpPr>
          <p:cNvPr id="4" name="object 4"/>
          <p:cNvSpPr txBox="1">
            <a:spLocks noGrp="1"/>
          </p:cNvSpPr>
          <p:nvPr>
            <p:ph type="title"/>
          </p:nvPr>
        </p:nvSpPr>
        <p:spPr>
          <a:xfrm>
            <a:off x="1530349" y="2091972"/>
            <a:ext cx="5476875" cy="299720"/>
          </a:xfrm>
          <a:prstGeom prst="rect">
            <a:avLst/>
          </a:prstGeom>
        </p:spPr>
        <p:txBody>
          <a:bodyPr vert="horz" wrap="square" lIns="0" tIns="12700" rIns="0" bIns="0" rtlCol="0">
            <a:spAutoFit/>
          </a:bodyPr>
          <a:lstStyle/>
          <a:p>
            <a:pPr marL="12700">
              <a:lnSpc>
                <a:spcPct val="100000"/>
              </a:lnSpc>
              <a:spcBef>
                <a:spcPts val="100"/>
              </a:spcBef>
            </a:pPr>
            <a:r>
              <a:rPr dirty="0">
                <a:solidFill>
                  <a:srgbClr val="272727"/>
                </a:solidFill>
              </a:rPr>
              <a:t>Le</a:t>
            </a:r>
            <a:r>
              <a:rPr spc="5" dirty="0">
                <a:solidFill>
                  <a:srgbClr val="272727"/>
                </a:solidFill>
              </a:rPr>
              <a:t> </a:t>
            </a:r>
            <a:r>
              <a:rPr dirty="0">
                <a:solidFill>
                  <a:srgbClr val="272727"/>
                </a:solidFill>
              </a:rPr>
              <a:t>principali</a:t>
            </a:r>
            <a:r>
              <a:rPr spc="5" dirty="0">
                <a:solidFill>
                  <a:srgbClr val="272727"/>
                </a:solidFill>
              </a:rPr>
              <a:t> </a:t>
            </a:r>
            <a:r>
              <a:rPr dirty="0">
                <a:solidFill>
                  <a:srgbClr val="272727"/>
                </a:solidFill>
              </a:rPr>
              <a:t>cause</a:t>
            </a:r>
            <a:r>
              <a:rPr spc="10" dirty="0">
                <a:solidFill>
                  <a:srgbClr val="272727"/>
                </a:solidFill>
              </a:rPr>
              <a:t> </a:t>
            </a:r>
            <a:r>
              <a:rPr spc="-5" dirty="0">
                <a:solidFill>
                  <a:srgbClr val="272727"/>
                </a:solidFill>
              </a:rPr>
              <a:t>dell’</a:t>
            </a:r>
            <a:r>
              <a:rPr spc="-5" dirty="0">
                <a:solidFill>
                  <a:srgbClr val="FF2600"/>
                </a:solidFill>
              </a:rPr>
              <a:t>insufficienza</a:t>
            </a:r>
            <a:r>
              <a:rPr spc="5" dirty="0">
                <a:solidFill>
                  <a:srgbClr val="FF2600"/>
                </a:solidFill>
              </a:rPr>
              <a:t> </a:t>
            </a:r>
            <a:r>
              <a:rPr spc="-5" dirty="0">
                <a:solidFill>
                  <a:srgbClr val="FF2600"/>
                </a:solidFill>
              </a:rPr>
              <a:t>respiratoria</a:t>
            </a:r>
            <a:r>
              <a:rPr dirty="0">
                <a:solidFill>
                  <a:srgbClr val="FF2600"/>
                </a:solidFill>
              </a:rPr>
              <a:t> </a:t>
            </a:r>
            <a:r>
              <a:rPr dirty="0">
                <a:solidFill>
                  <a:srgbClr val="272727"/>
                </a:solidFill>
              </a:rPr>
              <a:t>sono:</a:t>
            </a:r>
          </a:p>
        </p:txBody>
      </p:sp>
      <p:sp>
        <p:nvSpPr>
          <p:cNvPr id="5" name="object 5"/>
          <p:cNvSpPr txBox="1"/>
          <p:nvPr/>
        </p:nvSpPr>
        <p:spPr>
          <a:xfrm>
            <a:off x="1828798" y="2391692"/>
            <a:ext cx="4879975" cy="2730500"/>
          </a:xfrm>
          <a:prstGeom prst="rect">
            <a:avLst/>
          </a:prstGeom>
        </p:spPr>
        <p:txBody>
          <a:bodyPr vert="horz" wrap="square" lIns="0" tIns="144780" rIns="0" bIns="0" rtlCol="0">
            <a:spAutoFit/>
          </a:bodyPr>
          <a:lstStyle/>
          <a:p>
            <a:pPr marL="330200" indent="-317500">
              <a:lnSpc>
                <a:spcPct val="100000"/>
              </a:lnSpc>
              <a:spcBef>
                <a:spcPts val="1140"/>
              </a:spcBef>
              <a:buChar char="•"/>
              <a:tabLst>
                <a:tab pos="329565" algn="l"/>
                <a:tab pos="330200" algn="l"/>
              </a:tabLst>
            </a:pPr>
            <a:r>
              <a:rPr sz="1800" spc="-5" dirty="0">
                <a:solidFill>
                  <a:srgbClr val="272727"/>
                </a:solidFill>
                <a:latin typeface="Arial MT"/>
                <a:cs typeface="Arial MT"/>
              </a:rPr>
              <a:t>Ostruzioni</a:t>
            </a:r>
            <a:r>
              <a:rPr sz="1800" spc="-15" dirty="0">
                <a:solidFill>
                  <a:srgbClr val="272727"/>
                </a:solidFill>
                <a:latin typeface="Arial MT"/>
                <a:cs typeface="Arial MT"/>
              </a:rPr>
              <a:t> </a:t>
            </a:r>
            <a:r>
              <a:rPr sz="1800" dirty="0">
                <a:solidFill>
                  <a:srgbClr val="272727"/>
                </a:solidFill>
                <a:latin typeface="Arial MT"/>
                <a:cs typeface="Arial MT"/>
              </a:rPr>
              <a:t>delle</a:t>
            </a:r>
            <a:r>
              <a:rPr sz="1800" spc="-15" dirty="0">
                <a:solidFill>
                  <a:srgbClr val="272727"/>
                </a:solidFill>
                <a:latin typeface="Arial MT"/>
                <a:cs typeface="Arial MT"/>
              </a:rPr>
              <a:t> </a:t>
            </a:r>
            <a:r>
              <a:rPr sz="1800" dirty="0">
                <a:solidFill>
                  <a:srgbClr val="272727"/>
                </a:solidFill>
                <a:latin typeface="Arial MT"/>
                <a:cs typeface="Arial MT"/>
              </a:rPr>
              <a:t>vie</a:t>
            </a:r>
            <a:r>
              <a:rPr sz="1800" spc="-15" dirty="0">
                <a:solidFill>
                  <a:srgbClr val="272727"/>
                </a:solidFill>
                <a:latin typeface="Arial MT"/>
                <a:cs typeface="Arial MT"/>
              </a:rPr>
              <a:t> </a:t>
            </a:r>
            <a:r>
              <a:rPr sz="1800" dirty="0">
                <a:solidFill>
                  <a:srgbClr val="272727"/>
                </a:solidFill>
                <a:latin typeface="Arial MT"/>
                <a:cs typeface="Arial MT"/>
              </a:rPr>
              <a:t>aeree</a:t>
            </a:r>
            <a:endParaRPr sz="1800" dirty="0">
              <a:latin typeface="Arial MT"/>
              <a:cs typeface="Arial MT"/>
            </a:endParaRPr>
          </a:p>
          <a:p>
            <a:pPr marL="330200" indent="-317500">
              <a:lnSpc>
                <a:spcPct val="100000"/>
              </a:lnSpc>
              <a:spcBef>
                <a:spcPts val="1040"/>
              </a:spcBef>
              <a:buChar char="•"/>
              <a:tabLst>
                <a:tab pos="329565" algn="l"/>
                <a:tab pos="330200" algn="l"/>
              </a:tabLst>
            </a:pPr>
            <a:r>
              <a:rPr sz="1800" spc="-5" dirty="0">
                <a:solidFill>
                  <a:srgbClr val="272727"/>
                </a:solidFill>
                <a:latin typeface="Arial MT"/>
                <a:cs typeface="Arial MT"/>
              </a:rPr>
              <a:t>Patologie</a:t>
            </a:r>
            <a:r>
              <a:rPr sz="1800" spc="-15" dirty="0">
                <a:solidFill>
                  <a:srgbClr val="272727"/>
                </a:solidFill>
                <a:latin typeface="Arial MT"/>
                <a:cs typeface="Arial MT"/>
              </a:rPr>
              <a:t> </a:t>
            </a:r>
            <a:r>
              <a:rPr sz="1800" dirty="0">
                <a:solidFill>
                  <a:srgbClr val="272727"/>
                </a:solidFill>
                <a:latin typeface="Arial MT"/>
                <a:cs typeface="Arial MT"/>
              </a:rPr>
              <a:t>polmonari</a:t>
            </a:r>
            <a:r>
              <a:rPr sz="1800" spc="-15" dirty="0">
                <a:solidFill>
                  <a:srgbClr val="272727"/>
                </a:solidFill>
                <a:latin typeface="Arial MT"/>
                <a:cs typeface="Arial MT"/>
              </a:rPr>
              <a:t> </a:t>
            </a:r>
            <a:r>
              <a:rPr sz="1800" dirty="0">
                <a:solidFill>
                  <a:srgbClr val="272727"/>
                </a:solidFill>
                <a:latin typeface="Arial MT"/>
                <a:cs typeface="Arial MT"/>
              </a:rPr>
              <a:t>(come</a:t>
            </a:r>
            <a:r>
              <a:rPr sz="1800" spc="-15" dirty="0">
                <a:solidFill>
                  <a:srgbClr val="272727"/>
                </a:solidFill>
                <a:latin typeface="Arial MT"/>
                <a:cs typeface="Arial MT"/>
              </a:rPr>
              <a:t> </a:t>
            </a:r>
            <a:r>
              <a:rPr sz="1800" dirty="0">
                <a:solidFill>
                  <a:srgbClr val="272727"/>
                </a:solidFill>
                <a:latin typeface="Arial MT"/>
                <a:cs typeface="Arial MT"/>
              </a:rPr>
              <a:t>asma</a:t>
            </a:r>
            <a:r>
              <a:rPr sz="1800" spc="-15" dirty="0">
                <a:solidFill>
                  <a:srgbClr val="272727"/>
                </a:solidFill>
                <a:latin typeface="Arial MT"/>
                <a:cs typeface="Arial MT"/>
              </a:rPr>
              <a:t> </a:t>
            </a:r>
            <a:r>
              <a:rPr sz="1800" dirty="0">
                <a:solidFill>
                  <a:srgbClr val="272727"/>
                </a:solidFill>
                <a:latin typeface="Arial MT"/>
                <a:cs typeface="Arial MT"/>
              </a:rPr>
              <a:t>bronchiale)</a:t>
            </a:r>
            <a:endParaRPr sz="1800" dirty="0">
              <a:latin typeface="Arial MT"/>
              <a:cs typeface="Arial MT"/>
            </a:endParaRPr>
          </a:p>
          <a:p>
            <a:pPr marL="330200" indent="-317500">
              <a:lnSpc>
                <a:spcPct val="100000"/>
              </a:lnSpc>
              <a:spcBef>
                <a:spcPts val="1040"/>
              </a:spcBef>
              <a:buChar char="•"/>
              <a:tabLst>
                <a:tab pos="329565" algn="l"/>
                <a:tab pos="330200" algn="l"/>
              </a:tabLst>
            </a:pPr>
            <a:r>
              <a:rPr sz="1800" spc="-5" dirty="0">
                <a:solidFill>
                  <a:srgbClr val="272727"/>
                </a:solidFill>
                <a:latin typeface="Arial MT"/>
                <a:cs typeface="Arial MT"/>
              </a:rPr>
              <a:t>Patologie</a:t>
            </a:r>
            <a:r>
              <a:rPr sz="1800" dirty="0">
                <a:solidFill>
                  <a:srgbClr val="272727"/>
                </a:solidFill>
                <a:latin typeface="Arial MT"/>
                <a:cs typeface="Arial MT"/>
              </a:rPr>
              <a:t> del </a:t>
            </a:r>
            <a:r>
              <a:rPr sz="1800" spc="-5" dirty="0">
                <a:solidFill>
                  <a:srgbClr val="272727"/>
                </a:solidFill>
                <a:latin typeface="Arial MT"/>
                <a:cs typeface="Arial MT"/>
              </a:rPr>
              <a:t>sistema</a:t>
            </a:r>
            <a:r>
              <a:rPr sz="1800" dirty="0">
                <a:solidFill>
                  <a:srgbClr val="272727"/>
                </a:solidFill>
                <a:latin typeface="Arial MT"/>
                <a:cs typeface="Arial MT"/>
              </a:rPr>
              <a:t> nervoso </a:t>
            </a:r>
            <a:r>
              <a:rPr sz="1800" spc="-5" dirty="0">
                <a:solidFill>
                  <a:srgbClr val="272727"/>
                </a:solidFill>
                <a:latin typeface="Arial MT"/>
                <a:cs typeface="Arial MT"/>
              </a:rPr>
              <a:t>centrale</a:t>
            </a:r>
            <a:endParaRPr sz="1800" dirty="0">
              <a:latin typeface="Arial MT"/>
              <a:cs typeface="Arial MT"/>
            </a:endParaRPr>
          </a:p>
          <a:p>
            <a:pPr marL="330200" indent="-317500">
              <a:lnSpc>
                <a:spcPct val="100000"/>
              </a:lnSpc>
              <a:spcBef>
                <a:spcPts val="1040"/>
              </a:spcBef>
              <a:buChar char="•"/>
              <a:tabLst>
                <a:tab pos="329565" algn="l"/>
                <a:tab pos="330200" algn="l"/>
              </a:tabLst>
            </a:pPr>
            <a:r>
              <a:rPr sz="1800" spc="-5" dirty="0">
                <a:solidFill>
                  <a:srgbClr val="272727"/>
                </a:solidFill>
                <a:latin typeface="Arial MT"/>
                <a:cs typeface="Arial MT"/>
              </a:rPr>
              <a:t>Patologie</a:t>
            </a:r>
            <a:r>
              <a:rPr sz="1800" dirty="0">
                <a:solidFill>
                  <a:srgbClr val="272727"/>
                </a:solidFill>
                <a:latin typeface="Arial MT"/>
                <a:cs typeface="Arial MT"/>
              </a:rPr>
              <a:t> </a:t>
            </a:r>
            <a:r>
              <a:rPr sz="1800" spc="-5" dirty="0">
                <a:solidFill>
                  <a:srgbClr val="272727"/>
                </a:solidFill>
                <a:latin typeface="Arial MT"/>
                <a:cs typeface="Arial MT"/>
              </a:rPr>
              <a:t>traumatiche</a:t>
            </a:r>
            <a:r>
              <a:rPr sz="1800" dirty="0">
                <a:solidFill>
                  <a:srgbClr val="272727"/>
                </a:solidFill>
                <a:latin typeface="Arial MT"/>
                <a:cs typeface="Arial MT"/>
              </a:rPr>
              <a:t> del capo</a:t>
            </a:r>
            <a:r>
              <a:rPr sz="1800" spc="5" dirty="0">
                <a:solidFill>
                  <a:srgbClr val="272727"/>
                </a:solidFill>
                <a:latin typeface="Arial MT"/>
                <a:cs typeface="Arial MT"/>
              </a:rPr>
              <a:t> </a:t>
            </a:r>
            <a:r>
              <a:rPr sz="1800" dirty="0">
                <a:solidFill>
                  <a:srgbClr val="272727"/>
                </a:solidFill>
                <a:latin typeface="Arial MT"/>
                <a:cs typeface="Arial MT"/>
              </a:rPr>
              <a:t>e del </a:t>
            </a:r>
            <a:r>
              <a:rPr sz="1800" spc="-5" dirty="0">
                <a:solidFill>
                  <a:srgbClr val="272727"/>
                </a:solidFill>
                <a:latin typeface="Arial MT"/>
                <a:cs typeface="Arial MT"/>
              </a:rPr>
              <a:t>torace</a:t>
            </a:r>
            <a:endParaRPr sz="1800" dirty="0">
              <a:latin typeface="Arial MT"/>
              <a:cs typeface="Arial MT"/>
            </a:endParaRPr>
          </a:p>
          <a:p>
            <a:pPr marL="330200" indent="-317500">
              <a:lnSpc>
                <a:spcPct val="100000"/>
              </a:lnSpc>
              <a:spcBef>
                <a:spcPts val="1040"/>
              </a:spcBef>
              <a:buChar char="•"/>
              <a:tabLst>
                <a:tab pos="329565" algn="l"/>
                <a:tab pos="330200" algn="l"/>
              </a:tabLst>
            </a:pPr>
            <a:r>
              <a:rPr sz="1800" spc="-5" dirty="0">
                <a:solidFill>
                  <a:srgbClr val="272727"/>
                </a:solidFill>
                <a:latin typeface="Arial MT"/>
                <a:cs typeface="Arial MT"/>
              </a:rPr>
              <a:t>Avvelenamenti</a:t>
            </a:r>
            <a:r>
              <a:rPr sz="1800" spc="-25" dirty="0">
                <a:solidFill>
                  <a:srgbClr val="272727"/>
                </a:solidFill>
                <a:latin typeface="Arial MT"/>
                <a:cs typeface="Arial MT"/>
              </a:rPr>
              <a:t> </a:t>
            </a:r>
            <a:r>
              <a:rPr sz="1800" dirty="0">
                <a:solidFill>
                  <a:srgbClr val="272727"/>
                </a:solidFill>
                <a:latin typeface="Arial MT"/>
                <a:cs typeface="Arial MT"/>
              </a:rPr>
              <a:t>da</a:t>
            </a:r>
            <a:r>
              <a:rPr sz="1800" spc="-25" dirty="0">
                <a:solidFill>
                  <a:srgbClr val="272727"/>
                </a:solidFill>
                <a:latin typeface="Arial MT"/>
                <a:cs typeface="Arial MT"/>
              </a:rPr>
              <a:t> </a:t>
            </a:r>
            <a:r>
              <a:rPr sz="1800" dirty="0">
                <a:solidFill>
                  <a:srgbClr val="272727"/>
                </a:solidFill>
                <a:latin typeface="Arial MT"/>
                <a:cs typeface="Arial MT"/>
              </a:rPr>
              <a:t>gas</a:t>
            </a:r>
            <a:endParaRPr sz="1800" dirty="0">
              <a:latin typeface="Arial MT"/>
              <a:cs typeface="Arial MT"/>
            </a:endParaRPr>
          </a:p>
          <a:p>
            <a:pPr>
              <a:lnSpc>
                <a:spcPct val="100000"/>
              </a:lnSpc>
            </a:pPr>
            <a:endParaRPr sz="1800" dirty="0">
              <a:latin typeface="Arial MT"/>
              <a:cs typeface="Arial MT"/>
            </a:endParaRPr>
          </a:p>
          <a:p>
            <a:pPr marR="156845" algn="ctr">
              <a:lnSpc>
                <a:spcPct val="100000"/>
              </a:lnSpc>
              <a:spcBef>
                <a:spcPts val="1065"/>
              </a:spcBef>
            </a:pPr>
            <a:r>
              <a:rPr sz="1800" dirty="0">
                <a:solidFill>
                  <a:srgbClr val="272727"/>
                </a:solidFill>
                <a:latin typeface="Arial MT"/>
                <a:cs typeface="Arial MT"/>
              </a:rPr>
              <a:t>Le</a:t>
            </a:r>
            <a:r>
              <a:rPr sz="1800" spc="-20" dirty="0">
                <a:solidFill>
                  <a:srgbClr val="272727"/>
                </a:solidFill>
                <a:latin typeface="Arial MT"/>
                <a:cs typeface="Arial MT"/>
              </a:rPr>
              <a:t> </a:t>
            </a:r>
            <a:r>
              <a:rPr sz="1800" dirty="0">
                <a:solidFill>
                  <a:srgbClr val="272727"/>
                </a:solidFill>
                <a:latin typeface="Arial MT"/>
                <a:cs typeface="Arial MT"/>
              </a:rPr>
              <a:t>principali</a:t>
            </a:r>
            <a:r>
              <a:rPr sz="1800" spc="-20" dirty="0">
                <a:solidFill>
                  <a:srgbClr val="272727"/>
                </a:solidFill>
                <a:latin typeface="Arial MT"/>
                <a:cs typeface="Arial MT"/>
              </a:rPr>
              <a:t> </a:t>
            </a:r>
            <a:r>
              <a:rPr sz="1800" dirty="0">
                <a:solidFill>
                  <a:srgbClr val="179A9C"/>
                </a:solidFill>
                <a:latin typeface="Arial MT"/>
                <a:cs typeface="Arial MT"/>
              </a:rPr>
              <a:t>cause</a:t>
            </a:r>
            <a:r>
              <a:rPr sz="1800" spc="-15" dirty="0">
                <a:solidFill>
                  <a:srgbClr val="179A9C"/>
                </a:solidFill>
                <a:latin typeface="Arial MT"/>
                <a:cs typeface="Arial MT"/>
              </a:rPr>
              <a:t> </a:t>
            </a:r>
            <a:r>
              <a:rPr sz="1800" dirty="0">
                <a:solidFill>
                  <a:srgbClr val="179A9C"/>
                </a:solidFill>
                <a:latin typeface="Arial MT"/>
                <a:cs typeface="Arial MT"/>
              </a:rPr>
              <a:t>di</a:t>
            </a:r>
            <a:r>
              <a:rPr sz="1800" spc="-15" dirty="0">
                <a:solidFill>
                  <a:srgbClr val="179A9C"/>
                </a:solidFill>
                <a:latin typeface="Arial MT"/>
                <a:cs typeface="Arial MT"/>
              </a:rPr>
              <a:t> </a:t>
            </a:r>
            <a:r>
              <a:rPr sz="1800" dirty="0">
                <a:solidFill>
                  <a:srgbClr val="179A9C"/>
                </a:solidFill>
                <a:latin typeface="Arial MT"/>
                <a:cs typeface="Arial MT"/>
              </a:rPr>
              <a:t>shock</a:t>
            </a:r>
            <a:r>
              <a:rPr sz="1800" spc="-25" dirty="0">
                <a:solidFill>
                  <a:srgbClr val="179A9C"/>
                </a:solidFill>
                <a:latin typeface="Arial MT"/>
                <a:cs typeface="Arial MT"/>
              </a:rPr>
              <a:t> </a:t>
            </a:r>
            <a:r>
              <a:rPr sz="1800" dirty="0">
                <a:solidFill>
                  <a:srgbClr val="272727"/>
                </a:solidFill>
                <a:latin typeface="Arial MT"/>
                <a:cs typeface="Arial MT"/>
              </a:rPr>
              <a:t>sono:</a:t>
            </a:r>
            <a:endParaRPr sz="1800" dirty="0">
              <a:latin typeface="Arial MT"/>
              <a:cs typeface="Arial MT"/>
            </a:endParaRPr>
          </a:p>
        </p:txBody>
      </p:sp>
      <p:sp>
        <p:nvSpPr>
          <p:cNvPr id="6" name="object 6"/>
          <p:cNvSpPr txBox="1"/>
          <p:nvPr/>
        </p:nvSpPr>
        <p:spPr>
          <a:xfrm>
            <a:off x="1828798" y="5015550"/>
            <a:ext cx="3787140" cy="1244600"/>
          </a:xfrm>
          <a:prstGeom prst="rect">
            <a:avLst/>
          </a:prstGeom>
        </p:spPr>
        <p:txBody>
          <a:bodyPr vert="horz" wrap="square" lIns="0" tIns="144780" rIns="0" bIns="0" rtlCol="0">
            <a:spAutoFit/>
          </a:bodyPr>
          <a:lstStyle/>
          <a:p>
            <a:pPr marL="330200" indent="-317500">
              <a:lnSpc>
                <a:spcPct val="100000"/>
              </a:lnSpc>
              <a:spcBef>
                <a:spcPts val="1140"/>
              </a:spcBef>
              <a:buChar char="•"/>
              <a:tabLst>
                <a:tab pos="329565" algn="l"/>
                <a:tab pos="330200" algn="l"/>
              </a:tabLst>
            </a:pPr>
            <a:r>
              <a:rPr sz="1800" spc="-5" dirty="0">
                <a:solidFill>
                  <a:srgbClr val="272727"/>
                </a:solidFill>
                <a:latin typeface="Arial MT"/>
                <a:cs typeface="Arial MT"/>
              </a:rPr>
              <a:t>Ipovolemia</a:t>
            </a:r>
            <a:r>
              <a:rPr sz="1800" spc="5" dirty="0">
                <a:solidFill>
                  <a:srgbClr val="272727"/>
                </a:solidFill>
                <a:latin typeface="Arial MT"/>
                <a:cs typeface="Arial MT"/>
              </a:rPr>
              <a:t> </a:t>
            </a:r>
            <a:r>
              <a:rPr sz="1800" spc="-5" dirty="0">
                <a:solidFill>
                  <a:srgbClr val="272727"/>
                </a:solidFill>
                <a:latin typeface="Arial MT"/>
                <a:cs typeface="Arial MT"/>
              </a:rPr>
              <a:t>conseguente</a:t>
            </a:r>
            <a:r>
              <a:rPr sz="1800" spc="5" dirty="0">
                <a:solidFill>
                  <a:srgbClr val="272727"/>
                </a:solidFill>
                <a:latin typeface="Arial MT"/>
                <a:cs typeface="Arial MT"/>
              </a:rPr>
              <a:t> </a:t>
            </a:r>
            <a:r>
              <a:rPr sz="1800" dirty="0">
                <a:solidFill>
                  <a:srgbClr val="272727"/>
                </a:solidFill>
                <a:latin typeface="Arial MT"/>
                <a:cs typeface="Arial MT"/>
              </a:rPr>
              <a:t>a</a:t>
            </a:r>
            <a:r>
              <a:rPr sz="1800" spc="5" dirty="0">
                <a:solidFill>
                  <a:srgbClr val="272727"/>
                </a:solidFill>
                <a:latin typeface="Arial MT"/>
                <a:cs typeface="Arial MT"/>
              </a:rPr>
              <a:t> </a:t>
            </a:r>
            <a:r>
              <a:rPr sz="1800" spc="-5" dirty="0">
                <a:solidFill>
                  <a:srgbClr val="272727"/>
                </a:solidFill>
                <a:latin typeface="Arial MT"/>
                <a:cs typeface="Arial MT"/>
              </a:rPr>
              <a:t>trauma</a:t>
            </a:r>
            <a:endParaRPr sz="1800" dirty="0">
              <a:latin typeface="Arial MT"/>
              <a:cs typeface="Arial MT"/>
            </a:endParaRPr>
          </a:p>
          <a:p>
            <a:pPr marL="330200" indent="-317500">
              <a:lnSpc>
                <a:spcPct val="100000"/>
              </a:lnSpc>
              <a:spcBef>
                <a:spcPts val="1040"/>
              </a:spcBef>
              <a:buChar char="•"/>
              <a:tabLst>
                <a:tab pos="329565" algn="l"/>
                <a:tab pos="330200" algn="l"/>
              </a:tabLst>
            </a:pPr>
            <a:r>
              <a:rPr sz="1800" dirty="0">
                <a:solidFill>
                  <a:srgbClr val="272727"/>
                </a:solidFill>
                <a:latin typeface="Arial MT"/>
                <a:cs typeface="Arial MT"/>
              </a:rPr>
              <a:t>Sepsi</a:t>
            </a:r>
            <a:endParaRPr sz="1800" dirty="0">
              <a:latin typeface="Arial MT"/>
              <a:cs typeface="Arial MT"/>
            </a:endParaRPr>
          </a:p>
          <a:p>
            <a:pPr marL="330200" indent="-317500">
              <a:lnSpc>
                <a:spcPct val="100000"/>
              </a:lnSpc>
              <a:spcBef>
                <a:spcPts val="1040"/>
              </a:spcBef>
              <a:buChar char="•"/>
              <a:tabLst>
                <a:tab pos="329565" algn="l"/>
                <a:tab pos="330200" algn="l"/>
              </a:tabLst>
            </a:pPr>
            <a:r>
              <a:rPr sz="1800" spc="-5" dirty="0">
                <a:solidFill>
                  <a:srgbClr val="272727"/>
                </a:solidFill>
                <a:latin typeface="Arial MT"/>
                <a:cs typeface="Arial MT"/>
              </a:rPr>
              <a:t>Gastroenteriti</a:t>
            </a:r>
            <a:endParaRPr sz="1800" dirty="0">
              <a:latin typeface="Arial MT"/>
              <a:cs typeface="Arial MT"/>
            </a:endParaRP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66800" y="100311"/>
            <a:ext cx="7395580" cy="997709"/>
          </a:xfrm>
          <a:prstGeom prst="rect">
            <a:avLst/>
          </a:prstGeom>
        </p:spPr>
        <p:txBody>
          <a:bodyPr vert="horz" wrap="square" lIns="0" tIns="12700" rIns="0" bIns="0" rtlCol="0">
            <a:spAutoFit/>
          </a:bodyPr>
          <a:lstStyle/>
          <a:p>
            <a:pPr marL="12700" algn="ctr">
              <a:lnSpc>
                <a:spcPct val="100000"/>
              </a:lnSpc>
              <a:spcBef>
                <a:spcPts val="100"/>
              </a:spcBef>
            </a:pPr>
            <a:r>
              <a:rPr sz="3200" dirty="0">
                <a:solidFill>
                  <a:srgbClr val="FF2600"/>
                </a:solidFill>
              </a:rPr>
              <a:t>La</a:t>
            </a:r>
            <a:r>
              <a:rPr sz="3200" spc="-5" dirty="0">
                <a:solidFill>
                  <a:srgbClr val="FF2600"/>
                </a:solidFill>
              </a:rPr>
              <a:t> catena </a:t>
            </a:r>
            <a:r>
              <a:rPr sz="3200" dirty="0">
                <a:solidFill>
                  <a:srgbClr val="FF2600"/>
                </a:solidFill>
              </a:rPr>
              <a:t>della Sopravvivenza</a:t>
            </a:r>
            <a:r>
              <a:rPr sz="3200" spc="-5" dirty="0">
                <a:solidFill>
                  <a:srgbClr val="FF2600"/>
                </a:solidFill>
              </a:rPr>
              <a:t> </a:t>
            </a:r>
            <a:r>
              <a:rPr sz="3200" dirty="0">
                <a:solidFill>
                  <a:srgbClr val="FF2600"/>
                </a:solidFill>
              </a:rPr>
              <a:t>in</a:t>
            </a:r>
            <a:r>
              <a:rPr sz="3200" spc="-5" dirty="0">
                <a:solidFill>
                  <a:srgbClr val="FF2600"/>
                </a:solidFill>
              </a:rPr>
              <a:t> età</a:t>
            </a:r>
            <a:r>
              <a:rPr sz="3200" dirty="0">
                <a:solidFill>
                  <a:srgbClr val="FF2600"/>
                </a:solidFill>
              </a:rPr>
              <a:t> </a:t>
            </a:r>
            <a:r>
              <a:rPr sz="3200" spc="-5" dirty="0">
                <a:solidFill>
                  <a:srgbClr val="FF2600"/>
                </a:solidFill>
              </a:rPr>
              <a:t>pediatrica</a:t>
            </a:r>
          </a:p>
        </p:txBody>
      </p:sp>
      <p:sp>
        <p:nvSpPr>
          <p:cNvPr id="3" name="object 3"/>
          <p:cNvSpPr txBox="1"/>
          <p:nvPr/>
        </p:nvSpPr>
        <p:spPr>
          <a:xfrm>
            <a:off x="746343" y="1447800"/>
            <a:ext cx="5154930" cy="218313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272727"/>
                </a:solidFill>
                <a:latin typeface="Arial MT"/>
                <a:cs typeface="Arial MT"/>
              </a:rPr>
              <a:t>Prevenzione</a:t>
            </a:r>
            <a:r>
              <a:rPr sz="1800" spc="-15" dirty="0">
                <a:solidFill>
                  <a:srgbClr val="272727"/>
                </a:solidFill>
                <a:latin typeface="Arial MT"/>
                <a:cs typeface="Arial MT"/>
              </a:rPr>
              <a:t> </a:t>
            </a:r>
            <a:r>
              <a:rPr sz="1800" spc="-5" dirty="0">
                <a:solidFill>
                  <a:srgbClr val="272727"/>
                </a:solidFill>
                <a:latin typeface="Arial MT"/>
                <a:cs typeface="Arial MT"/>
              </a:rPr>
              <a:t>dell’arresto</a:t>
            </a:r>
            <a:r>
              <a:rPr sz="1800" spc="-15" dirty="0">
                <a:solidFill>
                  <a:srgbClr val="272727"/>
                </a:solidFill>
                <a:latin typeface="Arial MT"/>
                <a:cs typeface="Arial MT"/>
              </a:rPr>
              <a:t> </a:t>
            </a:r>
            <a:r>
              <a:rPr sz="1800" dirty="0">
                <a:solidFill>
                  <a:srgbClr val="272727"/>
                </a:solidFill>
                <a:latin typeface="Arial MT"/>
                <a:cs typeface="Arial MT"/>
              </a:rPr>
              <a:t>cardiaco</a:t>
            </a:r>
            <a:endParaRPr sz="1800" dirty="0">
              <a:latin typeface="Arial MT"/>
              <a:cs typeface="Arial MT"/>
            </a:endParaRPr>
          </a:p>
          <a:p>
            <a:pPr>
              <a:lnSpc>
                <a:spcPct val="100000"/>
              </a:lnSpc>
              <a:spcBef>
                <a:spcPts val="35"/>
              </a:spcBef>
            </a:pPr>
            <a:endParaRPr sz="1450" dirty="0">
              <a:latin typeface="Arial MT"/>
              <a:cs typeface="Arial MT"/>
            </a:endParaRPr>
          </a:p>
          <a:p>
            <a:pPr marL="12700">
              <a:lnSpc>
                <a:spcPct val="100000"/>
              </a:lnSpc>
              <a:spcBef>
                <a:spcPts val="5"/>
              </a:spcBef>
            </a:pPr>
            <a:r>
              <a:rPr sz="1800" spc="-5" dirty="0">
                <a:solidFill>
                  <a:srgbClr val="272727"/>
                </a:solidFill>
                <a:latin typeface="Arial MT"/>
                <a:cs typeface="Arial MT"/>
              </a:rPr>
              <a:t>Chiamata</a:t>
            </a:r>
            <a:r>
              <a:rPr sz="1800" spc="-10" dirty="0">
                <a:solidFill>
                  <a:srgbClr val="272727"/>
                </a:solidFill>
                <a:latin typeface="Arial MT"/>
                <a:cs typeface="Arial MT"/>
              </a:rPr>
              <a:t> </a:t>
            </a:r>
            <a:r>
              <a:rPr sz="1800" dirty="0">
                <a:solidFill>
                  <a:srgbClr val="272727"/>
                </a:solidFill>
                <a:latin typeface="Arial MT"/>
                <a:cs typeface="Arial MT"/>
              </a:rPr>
              <a:t>al</a:t>
            </a:r>
            <a:r>
              <a:rPr sz="1800" spc="-5" dirty="0">
                <a:solidFill>
                  <a:srgbClr val="272727"/>
                </a:solidFill>
                <a:latin typeface="Arial MT"/>
                <a:cs typeface="Arial MT"/>
              </a:rPr>
              <a:t> Sistema </a:t>
            </a:r>
            <a:r>
              <a:rPr sz="1800" dirty="0">
                <a:solidFill>
                  <a:srgbClr val="272727"/>
                </a:solidFill>
                <a:latin typeface="Arial MT"/>
                <a:cs typeface="Arial MT"/>
              </a:rPr>
              <a:t>d’Emergenza</a:t>
            </a:r>
            <a:r>
              <a:rPr sz="1800" spc="-5" dirty="0">
                <a:solidFill>
                  <a:srgbClr val="272727"/>
                </a:solidFill>
                <a:latin typeface="Arial MT"/>
                <a:cs typeface="Arial MT"/>
              </a:rPr>
              <a:t> </a:t>
            </a:r>
            <a:r>
              <a:rPr sz="1800" dirty="0">
                <a:solidFill>
                  <a:srgbClr val="272727"/>
                </a:solidFill>
                <a:latin typeface="Arial MT"/>
                <a:cs typeface="Arial MT"/>
              </a:rPr>
              <a:t>e</a:t>
            </a:r>
            <a:r>
              <a:rPr sz="1800" spc="-5" dirty="0">
                <a:solidFill>
                  <a:srgbClr val="272727"/>
                </a:solidFill>
                <a:latin typeface="Arial MT"/>
                <a:cs typeface="Arial MT"/>
              </a:rPr>
              <a:t> </a:t>
            </a:r>
            <a:r>
              <a:rPr sz="1800" dirty="0">
                <a:solidFill>
                  <a:srgbClr val="272727"/>
                </a:solidFill>
                <a:latin typeface="Arial MT"/>
                <a:cs typeface="Arial MT"/>
              </a:rPr>
              <a:t>RCP</a:t>
            </a:r>
            <a:r>
              <a:rPr sz="1800" spc="-40" dirty="0">
                <a:solidFill>
                  <a:srgbClr val="272727"/>
                </a:solidFill>
                <a:latin typeface="Arial MT"/>
                <a:cs typeface="Arial MT"/>
              </a:rPr>
              <a:t> </a:t>
            </a:r>
            <a:r>
              <a:rPr sz="1800" dirty="0">
                <a:solidFill>
                  <a:srgbClr val="272727"/>
                </a:solidFill>
                <a:latin typeface="Arial MT"/>
                <a:cs typeface="Arial MT"/>
              </a:rPr>
              <a:t>precoce</a:t>
            </a:r>
            <a:endParaRPr sz="1800" dirty="0">
              <a:latin typeface="Arial MT"/>
              <a:cs typeface="Arial MT"/>
            </a:endParaRPr>
          </a:p>
          <a:p>
            <a:pPr marL="12700" marR="2143760">
              <a:lnSpc>
                <a:spcPct val="253700"/>
              </a:lnSpc>
            </a:pPr>
            <a:r>
              <a:rPr sz="1800" spc="-5" dirty="0">
                <a:solidFill>
                  <a:srgbClr val="272727"/>
                </a:solidFill>
                <a:latin typeface="Arial MT"/>
                <a:cs typeface="Arial MT"/>
              </a:rPr>
              <a:t>Defibrillazione </a:t>
            </a:r>
            <a:r>
              <a:rPr sz="1800" dirty="0">
                <a:solidFill>
                  <a:srgbClr val="272727"/>
                </a:solidFill>
                <a:latin typeface="Arial MT"/>
                <a:cs typeface="Arial MT"/>
              </a:rPr>
              <a:t>precoce </a:t>
            </a:r>
            <a:r>
              <a:rPr sz="1800" spc="5" dirty="0">
                <a:solidFill>
                  <a:srgbClr val="272727"/>
                </a:solidFill>
                <a:latin typeface="Arial MT"/>
                <a:cs typeface="Arial MT"/>
              </a:rPr>
              <a:t> </a:t>
            </a:r>
            <a:r>
              <a:rPr sz="1800" spc="-10" dirty="0">
                <a:solidFill>
                  <a:srgbClr val="272727"/>
                </a:solidFill>
                <a:latin typeface="Arial MT"/>
                <a:cs typeface="Arial MT"/>
              </a:rPr>
              <a:t>Trattamento</a:t>
            </a:r>
            <a:r>
              <a:rPr sz="1800" dirty="0">
                <a:solidFill>
                  <a:srgbClr val="272727"/>
                </a:solidFill>
                <a:latin typeface="Arial MT"/>
                <a:cs typeface="Arial MT"/>
              </a:rPr>
              <a:t> </a:t>
            </a:r>
            <a:r>
              <a:rPr sz="1800" spc="-5" dirty="0">
                <a:solidFill>
                  <a:srgbClr val="272727"/>
                </a:solidFill>
                <a:latin typeface="Arial MT"/>
                <a:cs typeface="Arial MT"/>
              </a:rPr>
              <a:t>post-rianimatorio</a:t>
            </a:r>
            <a:endParaRPr sz="1800" dirty="0">
              <a:latin typeface="Arial MT"/>
              <a:cs typeface="Arial MT"/>
            </a:endParaRPr>
          </a:p>
        </p:txBody>
      </p:sp>
      <p:pic>
        <p:nvPicPr>
          <p:cNvPr id="4" name="object 4"/>
          <p:cNvPicPr/>
          <p:nvPr/>
        </p:nvPicPr>
        <p:blipFill>
          <a:blip r:embed="rId2" cstate="print"/>
          <a:stretch>
            <a:fillRect/>
          </a:stretch>
        </p:blipFill>
        <p:spPr>
          <a:xfrm>
            <a:off x="746343" y="3734941"/>
            <a:ext cx="7178457" cy="2183130"/>
          </a:xfrm>
          <a:prstGeom prst="rect">
            <a:avLst/>
          </a:prstGeom>
        </p:spPr>
      </p:pic>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6701" y="813388"/>
            <a:ext cx="2540000" cy="1270000"/>
          </a:xfrm>
          <a:prstGeom prst="rect">
            <a:avLst/>
          </a:prstGeom>
        </p:spPr>
      </p:pic>
      <p:sp>
        <p:nvSpPr>
          <p:cNvPr id="4" name="object 4"/>
          <p:cNvSpPr txBox="1">
            <a:spLocks noGrp="1"/>
          </p:cNvSpPr>
          <p:nvPr>
            <p:ph type="title"/>
          </p:nvPr>
        </p:nvSpPr>
        <p:spPr>
          <a:xfrm>
            <a:off x="2289088" y="124878"/>
            <a:ext cx="5099541" cy="505267"/>
          </a:xfrm>
          <a:prstGeom prst="rect">
            <a:avLst/>
          </a:prstGeom>
        </p:spPr>
        <p:txBody>
          <a:bodyPr vert="horz" wrap="square" lIns="0" tIns="12700" rIns="0" bIns="0" rtlCol="0">
            <a:spAutoFit/>
          </a:bodyPr>
          <a:lstStyle/>
          <a:p>
            <a:pPr marL="12700">
              <a:lnSpc>
                <a:spcPct val="100000"/>
              </a:lnSpc>
              <a:spcBef>
                <a:spcPts val="100"/>
              </a:spcBef>
            </a:pPr>
            <a:r>
              <a:rPr sz="3200" dirty="0">
                <a:solidFill>
                  <a:srgbClr val="FF0000"/>
                </a:solidFill>
              </a:rPr>
              <a:t>Compressioni</a:t>
            </a:r>
            <a:r>
              <a:rPr sz="3200" spc="-50" dirty="0">
                <a:solidFill>
                  <a:srgbClr val="FF0000"/>
                </a:solidFill>
              </a:rPr>
              <a:t> </a:t>
            </a:r>
            <a:r>
              <a:rPr sz="3200" spc="-5" dirty="0">
                <a:solidFill>
                  <a:srgbClr val="FF0000"/>
                </a:solidFill>
              </a:rPr>
              <a:t>toraciche</a:t>
            </a:r>
          </a:p>
        </p:txBody>
      </p:sp>
      <p:sp>
        <p:nvSpPr>
          <p:cNvPr id="5" name="object 5"/>
          <p:cNvSpPr txBox="1"/>
          <p:nvPr/>
        </p:nvSpPr>
        <p:spPr>
          <a:xfrm>
            <a:off x="3469651" y="973350"/>
            <a:ext cx="4600575" cy="279400"/>
          </a:xfrm>
          <a:prstGeom prst="rect">
            <a:avLst/>
          </a:prstGeom>
          <a:solidFill>
            <a:srgbClr val="F3F4F4"/>
          </a:solidFill>
        </p:spPr>
        <p:txBody>
          <a:bodyPr vert="horz" wrap="square" lIns="0" tIns="0" rIns="0" bIns="0" rtlCol="0">
            <a:spAutoFit/>
          </a:bodyPr>
          <a:lstStyle/>
          <a:p>
            <a:pPr>
              <a:lnSpc>
                <a:spcPts val="2145"/>
              </a:lnSpc>
            </a:pPr>
            <a:r>
              <a:rPr sz="1800" spc="-5" dirty="0">
                <a:solidFill>
                  <a:srgbClr val="272727"/>
                </a:solidFill>
                <a:latin typeface="Arial MT"/>
                <a:cs typeface="Arial MT"/>
              </a:rPr>
              <a:t>Il</a:t>
            </a:r>
            <a:r>
              <a:rPr sz="1800" dirty="0">
                <a:solidFill>
                  <a:srgbClr val="272727"/>
                </a:solidFill>
                <a:latin typeface="Arial MT"/>
                <a:cs typeface="Arial MT"/>
              </a:rPr>
              <a:t> </a:t>
            </a:r>
            <a:r>
              <a:rPr sz="1800" spc="-5" dirty="0">
                <a:solidFill>
                  <a:srgbClr val="272727"/>
                </a:solidFill>
                <a:latin typeface="Arial MT"/>
                <a:cs typeface="Arial MT"/>
              </a:rPr>
              <a:t>rapporto</a:t>
            </a:r>
            <a:r>
              <a:rPr sz="1800" dirty="0">
                <a:solidFill>
                  <a:srgbClr val="272727"/>
                </a:solidFill>
                <a:latin typeface="Arial MT"/>
                <a:cs typeface="Arial MT"/>
              </a:rPr>
              <a:t> </a:t>
            </a:r>
            <a:r>
              <a:rPr sz="1800" spc="-5" dirty="0">
                <a:solidFill>
                  <a:srgbClr val="272727"/>
                </a:solidFill>
                <a:latin typeface="Arial MT"/>
                <a:cs typeface="Arial MT"/>
              </a:rPr>
              <a:t>raccomandato</a:t>
            </a:r>
            <a:r>
              <a:rPr sz="1800" dirty="0">
                <a:solidFill>
                  <a:srgbClr val="272727"/>
                </a:solidFill>
                <a:latin typeface="Arial MT"/>
                <a:cs typeface="Arial MT"/>
              </a:rPr>
              <a:t> è</a:t>
            </a:r>
            <a:r>
              <a:rPr sz="1800" spc="5" dirty="0">
                <a:solidFill>
                  <a:srgbClr val="272727"/>
                </a:solidFill>
                <a:latin typeface="Arial MT"/>
                <a:cs typeface="Arial MT"/>
              </a:rPr>
              <a:t> </a:t>
            </a:r>
            <a:r>
              <a:rPr sz="1800" dirty="0">
                <a:solidFill>
                  <a:srgbClr val="272727"/>
                </a:solidFill>
                <a:latin typeface="Arial MT"/>
                <a:cs typeface="Arial MT"/>
              </a:rPr>
              <a:t>di </a:t>
            </a:r>
            <a:r>
              <a:rPr sz="1800" spc="-5" dirty="0">
                <a:solidFill>
                  <a:srgbClr val="272727"/>
                </a:solidFill>
                <a:latin typeface="Arial MT"/>
                <a:cs typeface="Arial MT"/>
              </a:rPr>
              <a:t>15:2; </a:t>
            </a:r>
            <a:r>
              <a:rPr sz="1800" dirty="0">
                <a:solidFill>
                  <a:srgbClr val="272727"/>
                </a:solidFill>
                <a:latin typeface="Arial MT"/>
                <a:cs typeface="Arial MT"/>
              </a:rPr>
              <a:t>per i non</a:t>
            </a:r>
            <a:endParaRPr sz="1800">
              <a:latin typeface="Arial MT"/>
              <a:cs typeface="Arial MT"/>
            </a:endParaRPr>
          </a:p>
        </p:txBody>
      </p:sp>
      <p:sp>
        <p:nvSpPr>
          <p:cNvPr id="6" name="object 6"/>
          <p:cNvSpPr txBox="1"/>
          <p:nvPr/>
        </p:nvSpPr>
        <p:spPr>
          <a:xfrm>
            <a:off x="3469651" y="1252750"/>
            <a:ext cx="4600575" cy="279400"/>
          </a:xfrm>
          <a:prstGeom prst="rect">
            <a:avLst/>
          </a:prstGeom>
          <a:solidFill>
            <a:srgbClr val="F3F4F4"/>
          </a:solidFill>
        </p:spPr>
        <p:txBody>
          <a:bodyPr vert="horz" wrap="square" lIns="0" tIns="0" rIns="0" bIns="0" rtlCol="0">
            <a:spAutoFit/>
          </a:bodyPr>
          <a:lstStyle/>
          <a:p>
            <a:pPr>
              <a:lnSpc>
                <a:spcPts val="2145"/>
              </a:lnSpc>
            </a:pPr>
            <a:r>
              <a:rPr sz="1800" spc="-5" dirty="0">
                <a:solidFill>
                  <a:srgbClr val="272727"/>
                </a:solidFill>
                <a:latin typeface="Arial MT"/>
                <a:cs typeface="Arial MT"/>
              </a:rPr>
              <a:t>sanitari</a:t>
            </a:r>
            <a:r>
              <a:rPr sz="1800" dirty="0">
                <a:solidFill>
                  <a:srgbClr val="272727"/>
                </a:solidFill>
                <a:latin typeface="Arial MT"/>
                <a:cs typeface="Arial MT"/>
              </a:rPr>
              <a:t> si può</a:t>
            </a:r>
            <a:r>
              <a:rPr sz="1800" spc="5" dirty="0">
                <a:solidFill>
                  <a:srgbClr val="272727"/>
                </a:solidFill>
                <a:latin typeface="Arial MT"/>
                <a:cs typeface="Arial MT"/>
              </a:rPr>
              <a:t> </a:t>
            </a:r>
            <a:r>
              <a:rPr sz="1800" spc="-5" dirty="0">
                <a:solidFill>
                  <a:srgbClr val="272727"/>
                </a:solidFill>
                <a:latin typeface="Arial MT"/>
                <a:cs typeface="Arial MT"/>
              </a:rPr>
              <a:t>utilizzare</a:t>
            </a:r>
            <a:r>
              <a:rPr sz="1800" dirty="0">
                <a:solidFill>
                  <a:srgbClr val="272727"/>
                </a:solidFill>
                <a:latin typeface="Arial MT"/>
                <a:cs typeface="Arial MT"/>
              </a:rPr>
              <a:t> anche un</a:t>
            </a:r>
            <a:r>
              <a:rPr sz="1800" spc="5" dirty="0">
                <a:solidFill>
                  <a:srgbClr val="272727"/>
                </a:solidFill>
                <a:latin typeface="Arial MT"/>
                <a:cs typeface="Arial MT"/>
              </a:rPr>
              <a:t> </a:t>
            </a:r>
            <a:r>
              <a:rPr sz="1800" spc="-5" dirty="0">
                <a:solidFill>
                  <a:srgbClr val="272727"/>
                </a:solidFill>
                <a:latin typeface="Arial MT"/>
                <a:cs typeface="Arial MT"/>
              </a:rPr>
              <a:t>rapporto</a:t>
            </a:r>
            <a:r>
              <a:rPr sz="1800" dirty="0">
                <a:solidFill>
                  <a:srgbClr val="272727"/>
                </a:solidFill>
                <a:latin typeface="Arial MT"/>
                <a:cs typeface="Arial MT"/>
              </a:rPr>
              <a:t> di</a:t>
            </a:r>
            <a:endParaRPr sz="1800">
              <a:latin typeface="Arial MT"/>
              <a:cs typeface="Arial MT"/>
            </a:endParaRPr>
          </a:p>
        </p:txBody>
      </p:sp>
      <p:sp>
        <p:nvSpPr>
          <p:cNvPr id="7" name="object 7"/>
          <p:cNvSpPr txBox="1"/>
          <p:nvPr/>
        </p:nvSpPr>
        <p:spPr>
          <a:xfrm>
            <a:off x="3469651" y="1532150"/>
            <a:ext cx="457834" cy="279400"/>
          </a:xfrm>
          <a:prstGeom prst="rect">
            <a:avLst/>
          </a:prstGeom>
          <a:solidFill>
            <a:srgbClr val="F3F4F4"/>
          </a:solidFill>
        </p:spPr>
        <p:txBody>
          <a:bodyPr vert="horz" wrap="square" lIns="0" tIns="0" rIns="0" bIns="0" rtlCol="0">
            <a:spAutoFit/>
          </a:bodyPr>
          <a:lstStyle/>
          <a:p>
            <a:pPr>
              <a:lnSpc>
                <a:spcPts val="2145"/>
              </a:lnSpc>
            </a:pPr>
            <a:r>
              <a:rPr sz="1800" dirty="0">
                <a:solidFill>
                  <a:srgbClr val="272727"/>
                </a:solidFill>
                <a:latin typeface="Arial MT"/>
                <a:cs typeface="Arial MT"/>
              </a:rPr>
              <a:t>30:2</a:t>
            </a:r>
            <a:endParaRPr sz="1800">
              <a:latin typeface="Arial MT"/>
              <a:cs typeface="Arial MT"/>
            </a:endParaRPr>
          </a:p>
        </p:txBody>
      </p:sp>
      <p:sp>
        <p:nvSpPr>
          <p:cNvPr id="8" name="object 8"/>
          <p:cNvSpPr txBox="1"/>
          <p:nvPr/>
        </p:nvSpPr>
        <p:spPr>
          <a:xfrm>
            <a:off x="140981" y="2299288"/>
            <a:ext cx="7815580" cy="279400"/>
          </a:xfrm>
          <a:prstGeom prst="rect">
            <a:avLst/>
          </a:prstGeom>
          <a:solidFill>
            <a:srgbClr val="F3F4F4"/>
          </a:solidFill>
        </p:spPr>
        <p:txBody>
          <a:bodyPr vert="horz" wrap="square" lIns="0" tIns="0" rIns="0" bIns="0" rtlCol="0">
            <a:spAutoFit/>
          </a:bodyPr>
          <a:lstStyle/>
          <a:p>
            <a:pPr>
              <a:lnSpc>
                <a:spcPts val="2145"/>
              </a:lnSpc>
            </a:pPr>
            <a:r>
              <a:rPr sz="1800" spc="-30" dirty="0">
                <a:solidFill>
                  <a:srgbClr val="272727"/>
                </a:solidFill>
                <a:latin typeface="Arial MT"/>
                <a:cs typeface="Arial MT"/>
              </a:rPr>
              <a:t>Tecnica</a:t>
            </a:r>
            <a:r>
              <a:rPr sz="1800" spc="-10" dirty="0">
                <a:solidFill>
                  <a:srgbClr val="272727"/>
                </a:solidFill>
                <a:latin typeface="Arial MT"/>
                <a:cs typeface="Arial MT"/>
              </a:rPr>
              <a:t> </a:t>
            </a:r>
            <a:r>
              <a:rPr sz="1800" dirty="0">
                <a:solidFill>
                  <a:srgbClr val="272727"/>
                </a:solidFill>
                <a:latin typeface="Arial MT"/>
                <a:cs typeface="Arial MT"/>
              </a:rPr>
              <a:t>ad</a:t>
            </a:r>
            <a:r>
              <a:rPr sz="1800" spc="-5" dirty="0">
                <a:solidFill>
                  <a:srgbClr val="272727"/>
                </a:solidFill>
                <a:latin typeface="Arial MT"/>
                <a:cs typeface="Arial MT"/>
              </a:rPr>
              <a:t> </a:t>
            </a:r>
            <a:r>
              <a:rPr sz="1800" dirty="0">
                <a:solidFill>
                  <a:srgbClr val="272727"/>
                </a:solidFill>
                <a:latin typeface="Arial MT"/>
                <a:cs typeface="Arial MT"/>
              </a:rPr>
              <a:t>una</a:t>
            </a:r>
            <a:r>
              <a:rPr sz="1800" spc="-5" dirty="0">
                <a:solidFill>
                  <a:srgbClr val="272727"/>
                </a:solidFill>
                <a:latin typeface="Arial MT"/>
                <a:cs typeface="Arial MT"/>
              </a:rPr>
              <a:t> </a:t>
            </a:r>
            <a:r>
              <a:rPr sz="1800" dirty="0">
                <a:solidFill>
                  <a:srgbClr val="272727"/>
                </a:solidFill>
                <a:latin typeface="Arial MT"/>
                <a:cs typeface="Arial MT"/>
              </a:rPr>
              <a:t>mano</a:t>
            </a:r>
            <a:r>
              <a:rPr sz="1800" spc="-5" dirty="0">
                <a:solidFill>
                  <a:srgbClr val="272727"/>
                </a:solidFill>
                <a:latin typeface="Arial MT"/>
                <a:cs typeface="Arial MT"/>
              </a:rPr>
              <a:t> </a:t>
            </a:r>
            <a:r>
              <a:rPr sz="1800" dirty="0">
                <a:solidFill>
                  <a:srgbClr val="272727"/>
                </a:solidFill>
                <a:latin typeface="Arial MT"/>
                <a:cs typeface="Arial MT"/>
              </a:rPr>
              <a:t>(nel</a:t>
            </a:r>
            <a:r>
              <a:rPr sz="1800" spc="-10" dirty="0">
                <a:solidFill>
                  <a:srgbClr val="272727"/>
                </a:solidFill>
                <a:latin typeface="Arial MT"/>
                <a:cs typeface="Arial MT"/>
              </a:rPr>
              <a:t> </a:t>
            </a:r>
            <a:r>
              <a:rPr sz="1800" dirty="0">
                <a:solidFill>
                  <a:srgbClr val="272727"/>
                </a:solidFill>
                <a:latin typeface="Arial MT"/>
                <a:cs typeface="Arial MT"/>
              </a:rPr>
              <a:t>bambino):</a:t>
            </a:r>
            <a:r>
              <a:rPr sz="1800" spc="-10" dirty="0">
                <a:solidFill>
                  <a:srgbClr val="272727"/>
                </a:solidFill>
                <a:latin typeface="Arial MT"/>
                <a:cs typeface="Arial MT"/>
              </a:rPr>
              <a:t> </a:t>
            </a:r>
            <a:r>
              <a:rPr sz="1800" dirty="0">
                <a:solidFill>
                  <a:srgbClr val="272727"/>
                </a:solidFill>
                <a:latin typeface="Arial MT"/>
                <a:cs typeface="Arial MT"/>
              </a:rPr>
              <a:t>posizionandosi</a:t>
            </a:r>
            <a:r>
              <a:rPr sz="1800" spc="-5" dirty="0">
                <a:solidFill>
                  <a:srgbClr val="272727"/>
                </a:solidFill>
                <a:latin typeface="Arial MT"/>
                <a:cs typeface="Arial MT"/>
              </a:rPr>
              <a:t> </a:t>
            </a:r>
            <a:r>
              <a:rPr sz="1800" dirty="0">
                <a:solidFill>
                  <a:srgbClr val="272727"/>
                </a:solidFill>
                <a:latin typeface="Arial MT"/>
                <a:cs typeface="Arial MT"/>
              </a:rPr>
              <a:t>al</a:t>
            </a:r>
            <a:r>
              <a:rPr sz="1800" spc="-5" dirty="0">
                <a:solidFill>
                  <a:srgbClr val="272727"/>
                </a:solidFill>
                <a:latin typeface="Arial MT"/>
                <a:cs typeface="Arial MT"/>
              </a:rPr>
              <a:t> lato</a:t>
            </a:r>
            <a:r>
              <a:rPr sz="1800" spc="-10" dirty="0">
                <a:solidFill>
                  <a:srgbClr val="272727"/>
                </a:solidFill>
                <a:latin typeface="Arial MT"/>
                <a:cs typeface="Arial MT"/>
              </a:rPr>
              <a:t> </a:t>
            </a:r>
            <a:r>
              <a:rPr sz="1800" dirty="0">
                <a:solidFill>
                  <a:srgbClr val="272727"/>
                </a:solidFill>
                <a:latin typeface="Arial MT"/>
                <a:cs typeface="Arial MT"/>
              </a:rPr>
              <a:t>del</a:t>
            </a:r>
            <a:r>
              <a:rPr sz="1800" spc="-5" dirty="0">
                <a:solidFill>
                  <a:srgbClr val="272727"/>
                </a:solidFill>
                <a:latin typeface="Arial MT"/>
                <a:cs typeface="Arial MT"/>
              </a:rPr>
              <a:t> </a:t>
            </a:r>
            <a:r>
              <a:rPr sz="1800" dirty="0">
                <a:solidFill>
                  <a:srgbClr val="272727"/>
                </a:solidFill>
                <a:latin typeface="Arial MT"/>
                <a:cs typeface="Arial MT"/>
              </a:rPr>
              <a:t>bambino,</a:t>
            </a:r>
            <a:r>
              <a:rPr sz="1800" spc="-10" dirty="0">
                <a:solidFill>
                  <a:srgbClr val="272727"/>
                </a:solidFill>
                <a:latin typeface="Arial MT"/>
                <a:cs typeface="Arial MT"/>
              </a:rPr>
              <a:t> </a:t>
            </a:r>
            <a:r>
              <a:rPr sz="1800" dirty="0">
                <a:solidFill>
                  <a:srgbClr val="272727"/>
                </a:solidFill>
                <a:latin typeface="Arial MT"/>
                <a:cs typeface="Arial MT"/>
              </a:rPr>
              <a:t>con</a:t>
            </a:r>
            <a:endParaRPr sz="1800" dirty="0">
              <a:latin typeface="Arial MT"/>
              <a:cs typeface="Arial MT"/>
            </a:endParaRPr>
          </a:p>
        </p:txBody>
      </p:sp>
      <p:sp>
        <p:nvSpPr>
          <p:cNvPr id="9" name="object 9"/>
          <p:cNvSpPr txBox="1"/>
          <p:nvPr/>
        </p:nvSpPr>
        <p:spPr>
          <a:xfrm>
            <a:off x="394981" y="2578688"/>
            <a:ext cx="7663180" cy="279400"/>
          </a:xfrm>
          <a:prstGeom prst="rect">
            <a:avLst/>
          </a:prstGeom>
          <a:solidFill>
            <a:srgbClr val="F3F4F4"/>
          </a:solidFill>
        </p:spPr>
        <p:txBody>
          <a:bodyPr vert="horz" wrap="square" lIns="0" tIns="0" rIns="0" bIns="0" rtlCol="0">
            <a:spAutoFit/>
          </a:bodyPr>
          <a:lstStyle/>
          <a:p>
            <a:pPr>
              <a:lnSpc>
                <a:spcPts val="2145"/>
              </a:lnSpc>
            </a:pPr>
            <a:r>
              <a:rPr sz="1800" dirty="0">
                <a:solidFill>
                  <a:srgbClr val="272727"/>
                </a:solidFill>
                <a:latin typeface="Arial MT"/>
                <a:cs typeface="Arial MT"/>
              </a:rPr>
              <a:t>mano</a:t>
            </a:r>
            <a:r>
              <a:rPr sz="1800" spc="-5" dirty="0">
                <a:solidFill>
                  <a:srgbClr val="272727"/>
                </a:solidFill>
                <a:latin typeface="Arial MT"/>
                <a:cs typeface="Arial MT"/>
              </a:rPr>
              <a:t> </a:t>
            </a:r>
            <a:r>
              <a:rPr sz="1800" dirty="0">
                <a:solidFill>
                  <a:srgbClr val="272727"/>
                </a:solidFill>
                <a:latin typeface="Arial MT"/>
                <a:cs typeface="Arial MT"/>
              </a:rPr>
              <a:t>perpendicolare</a:t>
            </a:r>
            <a:r>
              <a:rPr sz="1800" spc="-5" dirty="0">
                <a:solidFill>
                  <a:srgbClr val="272727"/>
                </a:solidFill>
                <a:latin typeface="Arial MT"/>
                <a:cs typeface="Arial MT"/>
              </a:rPr>
              <a:t> </a:t>
            </a:r>
            <a:r>
              <a:rPr sz="1800" dirty="0">
                <a:solidFill>
                  <a:srgbClr val="272727"/>
                </a:solidFill>
                <a:latin typeface="Arial MT"/>
                <a:cs typeface="Arial MT"/>
              </a:rPr>
              <a:t>all’asse</a:t>
            </a:r>
            <a:r>
              <a:rPr sz="1800" spc="-5" dirty="0">
                <a:solidFill>
                  <a:srgbClr val="272727"/>
                </a:solidFill>
                <a:latin typeface="Arial MT"/>
                <a:cs typeface="Arial MT"/>
              </a:rPr>
              <a:t> </a:t>
            </a:r>
            <a:r>
              <a:rPr sz="1800" dirty="0">
                <a:solidFill>
                  <a:srgbClr val="272727"/>
                </a:solidFill>
                <a:latin typeface="Arial MT"/>
                <a:cs typeface="Arial MT"/>
              </a:rPr>
              <a:t>dello</a:t>
            </a:r>
            <a:r>
              <a:rPr sz="1800" spc="-5" dirty="0">
                <a:solidFill>
                  <a:srgbClr val="272727"/>
                </a:solidFill>
                <a:latin typeface="Arial MT"/>
                <a:cs typeface="Arial MT"/>
              </a:rPr>
              <a:t> sterno,</a:t>
            </a:r>
            <a:r>
              <a:rPr sz="1800" spc="-10" dirty="0">
                <a:solidFill>
                  <a:srgbClr val="272727"/>
                </a:solidFill>
                <a:latin typeface="Arial MT"/>
                <a:cs typeface="Arial MT"/>
              </a:rPr>
              <a:t> </a:t>
            </a:r>
            <a:r>
              <a:rPr sz="1800" dirty="0">
                <a:solidFill>
                  <a:srgbClr val="272727"/>
                </a:solidFill>
                <a:latin typeface="Arial MT"/>
                <a:cs typeface="Arial MT"/>
              </a:rPr>
              <a:t>collocando</a:t>
            </a:r>
            <a:r>
              <a:rPr sz="1800" spc="-5" dirty="0">
                <a:solidFill>
                  <a:srgbClr val="272727"/>
                </a:solidFill>
                <a:latin typeface="Arial MT"/>
                <a:cs typeface="Arial MT"/>
              </a:rPr>
              <a:t> </a:t>
            </a:r>
            <a:r>
              <a:rPr sz="1800" dirty="0">
                <a:solidFill>
                  <a:srgbClr val="272727"/>
                </a:solidFill>
                <a:latin typeface="Arial MT"/>
                <a:cs typeface="Arial MT"/>
              </a:rPr>
              <a:t>il</a:t>
            </a:r>
            <a:r>
              <a:rPr sz="1800" spc="-5" dirty="0">
                <a:solidFill>
                  <a:srgbClr val="272727"/>
                </a:solidFill>
                <a:latin typeface="Arial MT"/>
                <a:cs typeface="Arial MT"/>
              </a:rPr>
              <a:t> </a:t>
            </a:r>
            <a:r>
              <a:rPr sz="1800" dirty="0">
                <a:solidFill>
                  <a:srgbClr val="272727"/>
                </a:solidFill>
                <a:latin typeface="Arial MT"/>
                <a:cs typeface="Arial MT"/>
              </a:rPr>
              <a:t>palmo</a:t>
            </a:r>
            <a:r>
              <a:rPr sz="1800" spc="-5" dirty="0">
                <a:solidFill>
                  <a:srgbClr val="272727"/>
                </a:solidFill>
                <a:latin typeface="Arial MT"/>
                <a:cs typeface="Arial MT"/>
              </a:rPr>
              <a:t> </a:t>
            </a:r>
            <a:r>
              <a:rPr sz="1800" dirty="0">
                <a:solidFill>
                  <a:srgbClr val="272727"/>
                </a:solidFill>
                <a:latin typeface="Arial MT"/>
                <a:cs typeface="Arial MT"/>
              </a:rPr>
              <a:t>1-2</a:t>
            </a:r>
            <a:r>
              <a:rPr sz="1800" spc="-5" dirty="0">
                <a:solidFill>
                  <a:srgbClr val="272727"/>
                </a:solidFill>
                <a:latin typeface="Arial MT"/>
                <a:cs typeface="Arial MT"/>
              </a:rPr>
              <a:t> dita </a:t>
            </a:r>
            <a:r>
              <a:rPr sz="1800" dirty="0">
                <a:solidFill>
                  <a:srgbClr val="272727"/>
                </a:solidFill>
                <a:latin typeface="Arial MT"/>
                <a:cs typeface="Arial MT"/>
              </a:rPr>
              <a:t>al</a:t>
            </a:r>
            <a:r>
              <a:rPr sz="1800" spc="-5" dirty="0">
                <a:solidFill>
                  <a:srgbClr val="272727"/>
                </a:solidFill>
                <a:latin typeface="Arial MT"/>
                <a:cs typeface="Arial MT"/>
              </a:rPr>
              <a:t> </a:t>
            </a:r>
            <a:r>
              <a:rPr sz="1800" dirty="0">
                <a:solidFill>
                  <a:srgbClr val="272727"/>
                </a:solidFill>
                <a:latin typeface="Arial MT"/>
                <a:cs typeface="Arial MT"/>
              </a:rPr>
              <a:t>di</a:t>
            </a:r>
            <a:endParaRPr sz="1800">
              <a:latin typeface="Arial MT"/>
              <a:cs typeface="Arial MT"/>
            </a:endParaRPr>
          </a:p>
        </p:txBody>
      </p:sp>
      <p:sp>
        <p:nvSpPr>
          <p:cNvPr id="10" name="object 10"/>
          <p:cNvSpPr txBox="1"/>
          <p:nvPr/>
        </p:nvSpPr>
        <p:spPr>
          <a:xfrm>
            <a:off x="394981" y="2858088"/>
            <a:ext cx="6607809" cy="279400"/>
          </a:xfrm>
          <a:prstGeom prst="rect">
            <a:avLst/>
          </a:prstGeom>
          <a:solidFill>
            <a:srgbClr val="F3F4F4"/>
          </a:solidFill>
        </p:spPr>
        <p:txBody>
          <a:bodyPr vert="horz" wrap="square" lIns="0" tIns="0" rIns="0" bIns="0" rtlCol="0">
            <a:spAutoFit/>
          </a:bodyPr>
          <a:lstStyle/>
          <a:p>
            <a:pPr>
              <a:lnSpc>
                <a:spcPts val="2145"/>
              </a:lnSpc>
            </a:pPr>
            <a:r>
              <a:rPr sz="1800" dirty="0">
                <a:solidFill>
                  <a:srgbClr val="272727"/>
                </a:solidFill>
                <a:latin typeface="Arial MT"/>
                <a:cs typeface="Arial MT"/>
              </a:rPr>
              <a:t>sopra</a:t>
            </a:r>
            <a:r>
              <a:rPr sz="1800" spc="-10" dirty="0">
                <a:solidFill>
                  <a:srgbClr val="272727"/>
                </a:solidFill>
                <a:latin typeface="Arial MT"/>
                <a:cs typeface="Arial MT"/>
              </a:rPr>
              <a:t> </a:t>
            </a:r>
            <a:r>
              <a:rPr sz="1800" dirty="0">
                <a:solidFill>
                  <a:srgbClr val="272727"/>
                </a:solidFill>
                <a:latin typeface="Arial MT"/>
                <a:cs typeface="Arial MT"/>
              </a:rPr>
              <a:t>del</a:t>
            </a:r>
            <a:r>
              <a:rPr sz="1800" spc="-5" dirty="0">
                <a:solidFill>
                  <a:srgbClr val="272727"/>
                </a:solidFill>
                <a:latin typeface="Arial MT"/>
                <a:cs typeface="Arial MT"/>
              </a:rPr>
              <a:t> </a:t>
            </a:r>
            <a:r>
              <a:rPr sz="1800" dirty="0">
                <a:solidFill>
                  <a:srgbClr val="272727"/>
                </a:solidFill>
                <a:latin typeface="Arial MT"/>
                <a:cs typeface="Arial MT"/>
              </a:rPr>
              <a:t>processo</a:t>
            </a:r>
            <a:r>
              <a:rPr sz="1800" spc="-5" dirty="0">
                <a:solidFill>
                  <a:srgbClr val="272727"/>
                </a:solidFill>
                <a:latin typeface="Arial MT"/>
                <a:cs typeface="Arial MT"/>
              </a:rPr>
              <a:t> xifoideo </a:t>
            </a:r>
            <a:r>
              <a:rPr sz="1800" dirty="0">
                <a:solidFill>
                  <a:srgbClr val="272727"/>
                </a:solidFill>
                <a:latin typeface="Arial MT"/>
                <a:cs typeface="Arial MT"/>
              </a:rPr>
              <a:t>comprimere</a:t>
            </a:r>
            <a:r>
              <a:rPr sz="1800" spc="-5" dirty="0">
                <a:solidFill>
                  <a:srgbClr val="272727"/>
                </a:solidFill>
                <a:latin typeface="Arial MT"/>
                <a:cs typeface="Arial MT"/>
              </a:rPr>
              <a:t> </a:t>
            </a:r>
            <a:r>
              <a:rPr sz="1800" dirty="0">
                <a:solidFill>
                  <a:srgbClr val="272727"/>
                </a:solidFill>
                <a:latin typeface="Arial MT"/>
                <a:cs typeface="Arial MT"/>
              </a:rPr>
              <a:t>almeno</a:t>
            </a:r>
            <a:r>
              <a:rPr sz="1800" spc="-10" dirty="0">
                <a:solidFill>
                  <a:srgbClr val="272727"/>
                </a:solidFill>
                <a:latin typeface="Arial MT"/>
                <a:cs typeface="Arial MT"/>
              </a:rPr>
              <a:t> </a:t>
            </a:r>
            <a:r>
              <a:rPr sz="1800" dirty="0">
                <a:solidFill>
                  <a:srgbClr val="272727"/>
                </a:solidFill>
                <a:latin typeface="Arial MT"/>
                <a:cs typeface="Arial MT"/>
              </a:rPr>
              <a:t>di</a:t>
            </a:r>
            <a:r>
              <a:rPr sz="1800" spc="-5" dirty="0">
                <a:solidFill>
                  <a:srgbClr val="272727"/>
                </a:solidFill>
                <a:latin typeface="Arial MT"/>
                <a:cs typeface="Arial MT"/>
              </a:rPr>
              <a:t> </a:t>
            </a:r>
            <a:r>
              <a:rPr sz="1800" dirty="0">
                <a:solidFill>
                  <a:srgbClr val="272727"/>
                </a:solidFill>
                <a:latin typeface="Arial MT"/>
                <a:cs typeface="Arial MT"/>
              </a:rPr>
              <a:t>5</a:t>
            </a:r>
            <a:r>
              <a:rPr sz="1800" spc="-5" dirty="0">
                <a:solidFill>
                  <a:srgbClr val="272727"/>
                </a:solidFill>
                <a:latin typeface="Arial MT"/>
                <a:cs typeface="Arial MT"/>
              </a:rPr>
              <a:t> </a:t>
            </a:r>
            <a:r>
              <a:rPr sz="1800" dirty="0">
                <a:solidFill>
                  <a:srgbClr val="272727"/>
                </a:solidFill>
                <a:latin typeface="Arial MT"/>
                <a:cs typeface="Arial MT"/>
              </a:rPr>
              <a:t>cm</a:t>
            </a:r>
            <a:r>
              <a:rPr sz="1800" spc="-10" dirty="0">
                <a:solidFill>
                  <a:srgbClr val="272727"/>
                </a:solidFill>
                <a:latin typeface="Arial MT"/>
                <a:cs typeface="Arial MT"/>
              </a:rPr>
              <a:t> </a:t>
            </a:r>
            <a:r>
              <a:rPr sz="1800" dirty="0">
                <a:solidFill>
                  <a:srgbClr val="272727"/>
                </a:solidFill>
                <a:latin typeface="Arial MT"/>
                <a:cs typeface="Arial MT"/>
              </a:rPr>
              <a:t>con</a:t>
            </a:r>
            <a:r>
              <a:rPr sz="1800" spc="-5" dirty="0">
                <a:solidFill>
                  <a:srgbClr val="272727"/>
                </a:solidFill>
                <a:latin typeface="Arial MT"/>
                <a:cs typeface="Arial MT"/>
              </a:rPr>
              <a:t> </a:t>
            </a:r>
            <a:r>
              <a:rPr sz="1800" dirty="0">
                <a:solidFill>
                  <a:srgbClr val="272727"/>
                </a:solidFill>
                <a:latin typeface="Arial MT"/>
                <a:cs typeface="Arial MT"/>
              </a:rPr>
              <a:t>una</a:t>
            </a:r>
            <a:endParaRPr sz="1800">
              <a:latin typeface="Arial MT"/>
              <a:cs typeface="Arial MT"/>
            </a:endParaRPr>
          </a:p>
        </p:txBody>
      </p:sp>
      <p:sp>
        <p:nvSpPr>
          <p:cNvPr id="11" name="object 11"/>
          <p:cNvSpPr txBox="1"/>
          <p:nvPr/>
        </p:nvSpPr>
        <p:spPr>
          <a:xfrm>
            <a:off x="394981" y="3137488"/>
            <a:ext cx="7306309" cy="279400"/>
          </a:xfrm>
          <a:prstGeom prst="rect">
            <a:avLst/>
          </a:prstGeom>
          <a:solidFill>
            <a:srgbClr val="F3F4F4"/>
          </a:solidFill>
        </p:spPr>
        <p:txBody>
          <a:bodyPr vert="horz" wrap="square" lIns="0" tIns="0" rIns="0" bIns="0" rtlCol="0">
            <a:spAutoFit/>
          </a:bodyPr>
          <a:lstStyle/>
          <a:p>
            <a:pPr>
              <a:lnSpc>
                <a:spcPts val="2145"/>
              </a:lnSpc>
            </a:pPr>
            <a:r>
              <a:rPr sz="1800" spc="-5" dirty="0">
                <a:solidFill>
                  <a:srgbClr val="272727"/>
                </a:solidFill>
                <a:latin typeface="Arial MT"/>
                <a:cs typeface="Arial MT"/>
              </a:rPr>
              <a:t>frequenza,</a:t>
            </a:r>
            <a:r>
              <a:rPr sz="1800" dirty="0">
                <a:solidFill>
                  <a:srgbClr val="272727"/>
                </a:solidFill>
                <a:latin typeface="Arial MT"/>
                <a:cs typeface="Arial MT"/>
              </a:rPr>
              <a:t> </a:t>
            </a:r>
            <a:r>
              <a:rPr sz="1800" spc="-5" dirty="0">
                <a:solidFill>
                  <a:srgbClr val="272727"/>
                </a:solidFill>
                <a:latin typeface="Arial MT"/>
                <a:cs typeface="Arial MT"/>
              </a:rPr>
              <a:t>possibilmente</a:t>
            </a:r>
            <a:r>
              <a:rPr sz="1800" spc="5" dirty="0">
                <a:solidFill>
                  <a:srgbClr val="272727"/>
                </a:solidFill>
                <a:latin typeface="Arial MT"/>
                <a:cs typeface="Arial MT"/>
              </a:rPr>
              <a:t> </a:t>
            </a:r>
            <a:r>
              <a:rPr sz="1800" spc="-5" dirty="0">
                <a:solidFill>
                  <a:srgbClr val="272727"/>
                </a:solidFill>
                <a:latin typeface="Arial MT"/>
                <a:cs typeface="Arial MT"/>
              </a:rPr>
              <a:t>ritmica,</a:t>
            </a:r>
            <a:r>
              <a:rPr sz="1800" spc="5" dirty="0">
                <a:solidFill>
                  <a:srgbClr val="272727"/>
                </a:solidFill>
                <a:latin typeface="Arial MT"/>
                <a:cs typeface="Arial MT"/>
              </a:rPr>
              <a:t> </a:t>
            </a:r>
            <a:r>
              <a:rPr sz="1800" dirty="0">
                <a:solidFill>
                  <a:srgbClr val="272727"/>
                </a:solidFill>
                <a:latin typeface="Arial MT"/>
                <a:cs typeface="Arial MT"/>
              </a:rPr>
              <a:t>di</a:t>
            </a:r>
            <a:r>
              <a:rPr sz="1800" spc="5" dirty="0">
                <a:solidFill>
                  <a:srgbClr val="272727"/>
                </a:solidFill>
                <a:latin typeface="Arial MT"/>
                <a:cs typeface="Arial MT"/>
              </a:rPr>
              <a:t> </a:t>
            </a:r>
            <a:r>
              <a:rPr sz="1800" dirty="0">
                <a:solidFill>
                  <a:srgbClr val="272727"/>
                </a:solidFill>
                <a:latin typeface="Arial MT"/>
                <a:cs typeface="Arial MT"/>
              </a:rPr>
              <a:t>almeno</a:t>
            </a:r>
            <a:r>
              <a:rPr sz="1800" spc="10" dirty="0">
                <a:solidFill>
                  <a:srgbClr val="272727"/>
                </a:solidFill>
                <a:latin typeface="Arial MT"/>
                <a:cs typeface="Arial MT"/>
              </a:rPr>
              <a:t> </a:t>
            </a:r>
            <a:r>
              <a:rPr sz="1800" dirty="0">
                <a:solidFill>
                  <a:srgbClr val="272727"/>
                </a:solidFill>
                <a:latin typeface="Arial MT"/>
                <a:cs typeface="Arial MT"/>
              </a:rPr>
              <a:t>100</a:t>
            </a:r>
            <a:r>
              <a:rPr sz="1800" spc="5" dirty="0">
                <a:solidFill>
                  <a:srgbClr val="272727"/>
                </a:solidFill>
                <a:latin typeface="Arial MT"/>
                <a:cs typeface="Arial MT"/>
              </a:rPr>
              <a:t> </a:t>
            </a:r>
            <a:r>
              <a:rPr sz="1800" dirty="0">
                <a:solidFill>
                  <a:srgbClr val="272727"/>
                </a:solidFill>
                <a:latin typeface="Arial MT"/>
                <a:cs typeface="Arial MT"/>
              </a:rPr>
              <a:t>compressioni</a:t>
            </a:r>
            <a:r>
              <a:rPr sz="1800" spc="10" dirty="0">
                <a:solidFill>
                  <a:srgbClr val="272727"/>
                </a:solidFill>
                <a:latin typeface="Arial MT"/>
                <a:cs typeface="Arial MT"/>
              </a:rPr>
              <a:t> </a:t>
            </a:r>
            <a:r>
              <a:rPr sz="1800" dirty="0">
                <a:solidFill>
                  <a:srgbClr val="272727"/>
                </a:solidFill>
                <a:latin typeface="Arial MT"/>
                <a:cs typeface="Arial MT"/>
              </a:rPr>
              <a:t>al</a:t>
            </a:r>
            <a:r>
              <a:rPr sz="1800" spc="5" dirty="0">
                <a:solidFill>
                  <a:srgbClr val="272727"/>
                </a:solidFill>
                <a:latin typeface="Arial MT"/>
                <a:cs typeface="Arial MT"/>
              </a:rPr>
              <a:t> </a:t>
            </a:r>
            <a:r>
              <a:rPr sz="1800" spc="-5" dirty="0">
                <a:solidFill>
                  <a:srgbClr val="272727"/>
                </a:solidFill>
                <a:latin typeface="Arial MT"/>
                <a:cs typeface="Arial MT"/>
              </a:rPr>
              <a:t>minuto</a:t>
            </a:r>
            <a:endParaRPr sz="1800">
              <a:latin typeface="Arial MT"/>
              <a:cs typeface="Arial MT"/>
            </a:endParaRPr>
          </a:p>
        </p:txBody>
      </p:sp>
      <p:sp>
        <p:nvSpPr>
          <p:cNvPr id="12" name="object 12"/>
          <p:cNvSpPr txBox="1"/>
          <p:nvPr/>
        </p:nvSpPr>
        <p:spPr>
          <a:xfrm>
            <a:off x="394981" y="3416888"/>
            <a:ext cx="4663440" cy="279400"/>
          </a:xfrm>
          <a:prstGeom prst="rect">
            <a:avLst/>
          </a:prstGeom>
          <a:solidFill>
            <a:srgbClr val="F3F4F4"/>
          </a:solidFill>
        </p:spPr>
        <p:txBody>
          <a:bodyPr vert="horz" wrap="square" lIns="0" tIns="0" rIns="0" bIns="0" rtlCol="0">
            <a:spAutoFit/>
          </a:bodyPr>
          <a:lstStyle/>
          <a:p>
            <a:pPr>
              <a:lnSpc>
                <a:spcPts val="2145"/>
              </a:lnSpc>
            </a:pPr>
            <a:r>
              <a:rPr sz="1800" dirty="0">
                <a:solidFill>
                  <a:srgbClr val="272727"/>
                </a:solidFill>
                <a:latin typeface="Arial MT"/>
                <a:cs typeface="Arial MT"/>
              </a:rPr>
              <a:t>(non</a:t>
            </a:r>
            <a:r>
              <a:rPr sz="1800" spc="-10" dirty="0">
                <a:solidFill>
                  <a:srgbClr val="272727"/>
                </a:solidFill>
                <a:latin typeface="Arial MT"/>
                <a:cs typeface="Arial MT"/>
              </a:rPr>
              <a:t> </a:t>
            </a:r>
            <a:r>
              <a:rPr sz="1800" dirty="0">
                <a:solidFill>
                  <a:srgbClr val="272727"/>
                </a:solidFill>
                <a:latin typeface="Arial MT"/>
                <a:cs typeface="Arial MT"/>
              </a:rPr>
              <a:t>superare</a:t>
            </a:r>
            <a:r>
              <a:rPr sz="1800" spc="-10" dirty="0">
                <a:solidFill>
                  <a:srgbClr val="272727"/>
                </a:solidFill>
                <a:latin typeface="Arial MT"/>
                <a:cs typeface="Arial MT"/>
              </a:rPr>
              <a:t> </a:t>
            </a:r>
            <a:r>
              <a:rPr sz="1800" dirty="0">
                <a:solidFill>
                  <a:srgbClr val="272727"/>
                </a:solidFill>
                <a:latin typeface="Arial MT"/>
                <a:cs typeface="Arial MT"/>
              </a:rPr>
              <a:t>le</a:t>
            </a:r>
            <a:r>
              <a:rPr sz="1800" spc="-5" dirty="0">
                <a:solidFill>
                  <a:srgbClr val="272727"/>
                </a:solidFill>
                <a:latin typeface="Arial MT"/>
                <a:cs typeface="Arial MT"/>
              </a:rPr>
              <a:t> </a:t>
            </a:r>
            <a:r>
              <a:rPr sz="1800" dirty="0">
                <a:solidFill>
                  <a:srgbClr val="272727"/>
                </a:solidFill>
                <a:latin typeface="Arial MT"/>
                <a:cs typeface="Arial MT"/>
              </a:rPr>
              <a:t>120</a:t>
            </a:r>
            <a:r>
              <a:rPr sz="1800" spc="-10" dirty="0">
                <a:solidFill>
                  <a:srgbClr val="272727"/>
                </a:solidFill>
                <a:latin typeface="Arial MT"/>
                <a:cs typeface="Arial MT"/>
              </a:rPr>
              <a:t> </a:t>
            </a:r>
            <a:r>
              <a:rPr sz="1800" dirty="0">
                <a:solidFill>
                  <a:srgbClr val="272727"/>
                </a:solidFill>
                <a:latin typeface="Arial MT"/>
                <a:cs typeface="Arial MT"/>
              </a:rPr>
              <a:t>compressioni</a:t>
            </a:r>
            <a:r>
              <a:rPr sz="1800" spc="-5" dirty="0">
                <a:solidFill>
                  <a:srgbClr val="272727"/>
                </a:solidFill>
                <a:latin typeface="Arial MT"/>
                <a:cs typeface="Arial MT"/>
              </a:rPr>
              <a:t> </a:t>
            </a:r>
            <a:r>
              <a:rPr sz="1800" dirty="0">
                <a:solidFill>
                  <a:srgbClr val="272727"/>
                </a:solidFill>
                <a:latin typeface="Arial MT"/>
                <a:cs typeface="Arial MT"/>
              </a:rPr>
              <a:t>al</a:t>
            </a:r>
            <a:r>
              <a:rPr sz="1800" spc="-10" dirty="0">
                <a:solidFill>
                  <a:srgbClr val="272727"/>
                </a:solidFill>
                <a:latin typeface="Arial MT"/>
                <a:cs typeface="Arial MT"/>
              </a:rPr>
              <a:t> </a:t>
            </a:r>
            <a:r>
              <a:rPr sz="1800" spc="-5" dirty="0">
                <a:solidFill>
                  <a:srgbClr val="272727"/>
                </a:solidFill>
                <a:latin typeface="Arial MT"/>
                <a:cs typeface="Arial MT"/>
              </a:rPr>
              <a:t>minuto).</a:t>
            </a:r>
            <a:endParaRPr sz="1800">
              <a:latin typeface="Arial MT"/>
              <a:cs typeface="Arial MT"/>
            </a:endParaRPr>
          </a:p>
        </p:txBody>
      </p:sp>
      <p:sp>
        <p:nvSpPr>
          <p:cNvPr id="13" name="object 13"/>
          <p:cNvSpPr txBox="1"/>
          <p:nvPr/>
        </p:nvSpPr>
        <p:spPr>
          <a:xfrm>
            <a:off x="140981" y="4327303"/>
            <a:ext cx="7929245" cy="279400"/>
          </a:xfrm>
          <a:prstGeom prst="rect">
            <a:avLst/>
          </a:prstGeom>
          <a:solidFill>
            <a:srgbClr val="F3F4F4"/>
          </a:solidFill>
        </p:spPr>
        <p:txBody>
          <a:bodyPr vert="horz" wrap="square" lIns="0" tIns="0" rIns="0" bIns="0" rtlCol="0">
            <a:spAutoFit/>
          </a:bodyPr>
          <a:lstStyle/>
          <a:p>
            <a:pPr>
              <a:lnSpc>
                <a:spcPts val="2145"/>
              </a:lnSpc>
            </a:pPr>
            <a:r>
              <a:rPr sz="1800" spc="-30" dirty="0">
                <a:solidFill>
                  <a:srgbClr val="272727"/>
                </a:solidFill>
                <a:latin typeface="Arial MT"/>
                <a:cs typeface="Arial MT"/>
              </a:rPr>
              <a:t>Tecnica</a:t>
            </a:r>
            <a:r>
              <a:rPr sz="1800" dirty="0">
                <a:solidFill>
                  <a:srgbClr val="272727"/>
                </a:solidFill>
                <a:latin typeface="Arial MT"/>
                <a:cs typeface="Arial MT"/>
              </a:rPr>
              <a:t> a</a:t>
            </a:r>
            <a:r>
              <a:rPr sz="1800" spc="5" dirty="0">
                <a:solidFill>
                  <a:srgbClr val="272727"/>
                </a:solidFill>
                <a:latin typeface="Arial MT"/>
                <a:cs typeface="Arial MT"/>
              </a:rPr>
              <a:t> </a:t>
            </a:r>
            <a:r>
              <a:rPr sz="1800" dirty="0">
                <a:solidFill>
                  <a:srgbClr val="272727"/>
                </a:solidFill>
                <a:latin typeface="Arial MT"/>
                <a:cs typeface="Arial MT"/>
              </a:rPr>
              <a:t>due</a:t>
            </a:r>
            <a:r>
              <a:rPr sz="1800" spc="5" dirty="0">
                <a:solidFill>
                  <a:srgbClr val="272727"/>
                </a:solidFill>
                <a:latin typeface="Arial MT"/>
                <a:cs typeface="Arial MT"/>
              </a:rPr>
              <a:t> </a:t>
            </a:r>
            <a:r>
              <a:rPr sz="1800" spc="-5" dirty="0">
                <a:solidFill>
                  <a:srgbClr val="272727"/>
                </a:solidFill>
                <a:latin typeface="Arial MT"/>
                <a:cs typeface="Arial MT"/>
              </a:rPr>
              <a:t>dita</a:t>
            </a:r>
            <a:r>
              <a:rPr sz="1800" spc="5" dirty="0">
                <a:solidFill>
                  <a:srgbClr val="272727"/>
                </a:solidFill>
                <a:latin typeface="Arial MT"/>
                <a:cs typeface="Arial MT"/>
              </a:rPr>
              <a:t> </a:t>
            </a:r>
            <a:r>
              <a:rPr sz="1800" dirty="0">
                <a:solidFill>
                  <a:srgbClr val="272727"/>
                </a:solidFill>
                <a:latin typeface="Arial MT"/>
                <a:cs typeface="Arial MT"/>
              </a:rPr>
              <a:t>(nel</a:t>
            </a:r>
            <a:r>
              <a:rPr sz="1800" spc="5" dirty="0">
                <a:solidFill>
                  <a:srgbClr val="272727"/>
                </a:solidFill>
                <a:latin typeface="Arial MT"/>
                <a:cs typeface="Arial MT"/>
              </a:rPr>
              <a:t> </a:t>
            </a:r>
            <a:r>
              <a:rPr sz="1800" spc="-5" dirty="0">
                <a:solidFill>
                  <a:srgbClr val="272727"/>
                </a:solidFill>
                <a:latin typeface="Arial MT"/>
                <a:cs typeface="Arial MT"/>
              </a:rPr>
              <a:t>lattante):</a:t>
            </a:r>
            <a:r>
              <a:rPr sz="1800" dirty="0">
                <a:solidFill>
                  <a:srgbClr val="272727"/>
                </a:solidFill>
                <a:latin typeface="Arial MT"/>
                <a:cs typeface="Arial MT"/>
              </a:rPr>
              <a:t> è</a:t>
            </a:r>
            <a:r>
              <a:rPr sz="1800" spc="5" dirty="0">
                <a:solidFill>
                  <a:srgbClr val="272727"/>
                </a:solidFill>
                <a:latin typeface="Arial MT"/>
                <a:cs typeface="Arial MT"/>
              </a:rPr>
              <a:t> </a:t>
            </a:r>
            <a:r>
              <a:rPr sz="1800" spc="-5" dirty="0">
                <a:solidFill>
                  <a:srgbClr val="272727"/>
                </a:solidFill>
                <a:latin typeface="Arial MT"/>
                <a:cs typeface="Arial MT"/>
              </a:rPr>
              <a:t>raccomandata</a:t>
            </a:r>
            <a:r>
              <a:rPr sz="1800" spc="5" dirty="0">
                <a:solidFill>
                  <a:srgbClr val="272727"/>
                </a:solidFill>
                <a:latin typeface="Arial MT"/>
                <a:cs typeface="Arial MT"/>
              </a:rPr>
              <a:t> </a:t>
            </a:r>
            <a:r>
              <a:rPr sz="1800" dirty="0">
                <a:solidFill>
                  <a:srgbClr val="272727"/>
                </a:solidFill>
                <a:latin typeface="Arial MT"/>
                <a:cs typeface="Arial MT"/>
              </a:rPr>
              <a:t>se</a:t>
            </a:r>
            <a:r>
              <a:rPr sz="1800" spc="5" dirty="0">
                <a:solidFill>
                  <a:srgbClr val="272727"/>
                </a:solidFill>
                <a:latin typeface="Arial MT"/>
                <a:cs typeface="Arial MT"/>
              </a:rPr>
              <a:t> </a:t>
            </a:r>
            <a:r>
              <a:rPr sz="1800" dirty="0">
                <a:solidFill>
                  <a:srgbClr val="272727"/>
                </a:solidFill>
                <a:latin typeface="Arial MT"/>
                <a:cs typeface="Arial MT"/>
              </a:rPr>
              <a:t>il</a:t>
            </a:r>
            <a:r>
              <a:rPr sz="1800" spc="5" dirty="0">
                <a:solidFill>
                  <a:srgbClr val="272727"/>
                </a:solidFill>
                <a:latin typeface="Arial MT"/>
                <a:cs typeface="Arial MT"/>
              </a:rPr>
              <a:t> </a:t>
            </a:r>
            <a:r>
              <a:rPr sz="1800" spc="-5" dirty="0">
                <a:solidFill>
                  <a:srgbClr val="272727"/>
                </a:solidFill>
                <a:latin typeface="Arial MT"/>
                <a:cs typeface="Arial MT"/>
              </a:rPr>
              <a:t>soccorritore</a:t>
            </a:r>
            <a:r>
              <a:rPr sz="1800" spc="5" dirty="0">
                <a:solidFill>
                  <a:srgbClr val="272727"/>
                </a:solidFill>
                <a:latin typeface="Arial MT"/>
                <a:cs typeface="Arial MT"/>
              </a:rPr>
              <a:t> </a:t>
            </a:r>
            <a:r>
              <a:rPr sz="1800" dirty="0">
                <a:solidFill>
                  <a:srgbClr val="272727"/>
                </a:solidFill>
                <a:latin typeface="Arial MT"/>
                <a:cs typeface="Arial MT"/>
              </a:rPr>
              <a:t>è</a:t>
            </a:r>
            <a:r>
              <a:rPr sz="1800" spc="5" dirty="0">
                <a:solidFill>
                  <a:srgbClr val="272727"/>
                </a:solidFill>
                <a:latin typeface="Arial MT"/>
                <a:cs typeface="Arial MT"/>
              </a:rPr>
              <a:t> </a:t>
            </a:r>
            <a:r>
              <a:rPr sz="1800" dirty="0">
                <a:solidFill>
                  <a:srgbClr val="272727"/>
                </a:solidFill>
                <a:latin typeface="Arial MT"/>
                <a:cs typeface="Arial MT"/>
              </a:rPr>
              <a:t>da solo</a:t>
            </a:r>
            <a:r>
              <a:rPr sz="1800" spc="5" dirty="0">
                <a:solidFill>
                  <a:srgbClr val="272727"/>
                </a:solidFill>
                <a:latin typeface="Arial MT"/>
                <a:cs typeface="Arial MT"/>
              </a:rPr>
              <a:t> </a:t>
            </a:r>
            <a:r>
              <a:rPr sz="1800" dirty="0">
                <a:solidFill>
                  <a:srgbClr val="272727"/>
                </a:solidFill>
                <a:latin typeface="Arial MT"/>
                <a:cs typeface="Arial MT"/>
              </a:rPr>
              <a:t>o</a:t>
            </a:r>
            <a:endParaRPr sz="1800" dirty="0">
              <a:latin typeface="Arial MT"/>
              <a:cs typeface="Arial MT"/>
            </a:endParaRPr>
          </a:p>
        </p:txBody>
      </p:sp>
      <p:sp>
        <p:nvSpPr>
          <p:cNvPr id="14" name="object 14"/>
          <p:cNvSpPr txBox="1"/>
          <p:nvPr/>
        </p:nvSpPr>
        <p:spPr>
          <a:xfrm>
            <a:off x="394981" y="4606703"/>
            <a:ext cx="7230745" cy="279400"/>
          </a:xfrm>
          <a:prstGeom prst="rect">
            <a:avLst/>
          </a:prstGeom>
          <a:solidFill>
            <a:srgbClr val="F3F4F4"/>
          </a:solidFill>
        </p:spPr>
        <p:txBody>
          <a:bodyPr vert="horz" wrap="square" lIns="0" tIns="0" rIns="0" bIns="0" rtlCol="0">
            <a:spAutoFit/>
          </a:bodyPr>
          <a:lstStyle/>
          <a:p>
            <a:pPr>
              <a:lnSpc>
                <a:spcPts val="2145"/>
              </a:lnSpc>
            </a:pPr>
            <a:r>
              <a:rPr sz="1800" dirty="0">
                <a:solidFill>
                  <a:srgbClr val="272727"/>
                </a:solidFill>
                <a:latin typeface="Arial MT"/>
                <a:cs typeface="Arial MT"/>
              </a:rPr>
              <a:t>il</a:t>
            </a:r>
            <a:r>
              <a:rPr sz="1800" spc="-5" dirty="0">
                <a:solidFill>
                  <a:srgbClr val="272727"/>
                </a:solidFill>
                <a:latin typeface="Arial MT"/>
                <a:cs typeface="Arial MT"/>
              </a:rPr>
              <a:t> lattante</a:t>
            </a:r>
            <a:r>
              <a:rPr sz="1800" dirty="0">
                <a:solidFill>
                  <a:srgbClr val="272727"/>
                </a:solidFill>
                <a:latin typeface="Arial MT"/>
                <a:cs typeface="Arial MT"/>
              </a:rPr>
              <a:t> è di</a:t>
            </a:r>
            <a:r>
              <a:rPr sz="1800" spc="-5" dirty="0">
                <a:solidFill>
                  <a:srgbClr val="272727"/>
                </a:solidFill>
                <a:latin typeface="Arial MT"/>
                <a:cs typeface="Arial MT"/>
              </a:rPr>
              <a:t> </a:t>
            </a:r>
            <a:r>
              <a:rPr sz="1800" dirty="0">
                <a:solidFill>
                  <a:srgbClr val="272727"/>
                </a:solidFill>
                <a:latin typeface="Arial MT"/>
                <a:cs typeface="Arial MT"/>
              </a:rPr>
              <a:t>grosse dimensioni;</a:t>
            </a:r>
            <a:r>
              <a:rPr sz="1800" spc="-5" dirty="0">
                <a:solidFill>
                  <a:srgbClr val="272727"/>
                </a:solidFill>
                <a:latin typeface="Arial MT"/>
                <a:cs typeface="Arial MT"/>
              </a:rPr>
              <a:t> stessa </a:t>
            </a:r>
            <a:r>
              <a:rPr sz="1800" dirty="0">
                <a:solidFill>
                  <a:srgbClr val="272727"/>
                </a:solidFill>
                <a:latin typeface="Arial MT"/>
                <a:cs typeface="Arial MT"/>
              </a:rPr>
              <a:t>posizione della </a:t>
            </a:r>
            <a:r>
              <a:rPr sz="1800" spc="-5" dirty="0">
                <a:solidFill>
                  <a:srgbClr val="272727"/>
                </a:solidFill>
                <a:latin typeface="Arial MT"/>
                <a:cs typeface="Arial MT"/>
              </a:rPr>
              <a:t>tecnica </a:t>
            </a:r>
            <a:r>
              <a:rPr sz="1800" dirty="0">
                <a:solidFill>
                  <a:srgbClr val="272727"/>
                </a:solidFill>
                <a:latin typeface="Arial MT"/>
                <a:cs typeface="Arial MT"/>
              </a:rPr>
              <a:t>ad una</a:t>
            </a:r>
            <a:endParaRPr sz="1800" dirty="0">
              <a:latin typeface="Arial MT"/>
              <a:cs typeface="Arial MT"/>
            </a:endParaRPr>
          </a:p>
        </p:txBody>
      </p:sp>
      <p:sp>
        <p:nvSpPr>
          <p:cNvPr id="15" name="object 15"/>
          <p:cNvSpPr txBox="1"/>
          <p:nvPr/>
        </p:nvSpPr>
        <p:spPr>
          <a:xfrm>
            <a:off x="394981" y="4886103"/>
            <a:ext cx="7687945" cy="279400"/>
          </a:xfrm>
          <a:prstGeom prst="rect">
            <a:avLst/>
          </a:prstGeom>
          <a:solidFill>
            <a:srgbClr val="F3F4F4"/>
          </a:solidFill>
        </p:spPr>
        <p:txBody>
          <a:bodyPr vert="horz" wrap="square" lIns="0" tIns="0" rIns="0" bIns="0" rtlCol="0">
            <a:spAutoFit/>
          </a:bodyPr>
          <a:lstStyle/>
          <a:p>
            <a:pPr>
              <a:lnSpc>
                <a:spcPts val="2145"/>
              </a:lnSpc>
            </a:pPr>
            <a:r>
              <a:rPr sz="1800" dirty="0">
                <a:solidFill>
                  <a:srgbClr val="272727"/>
                </a:solidFill>
                <a:latin typeface="Arial MT"/>
                <a:cs typeface="Arial MT"/>
              </a:rPr>
              <a:t>mano,</a:t>
            </a:r>
            <a:r>
              <a:rPr sz="1800" spc="-10" dirty="0">
                <a:solidFill>
                  <a:srgbClr val="272727"/>
                </a:solidFill>
                <a:latin typeface="Arial MT"/>
                <a:cs typeface="Arial MT"/>
              </a:rPr>
              <a:t> </a:t>
            </a:r>
            <a:r>
              <a:rPr sz="1800" dirty="0">
                <a:solidFill>
                  <a:srgbClr val="272727"/>
                </a:solidFill>
                <a:latin typeface="Arial MT"/>
                <a:cs typeface="Arial MT"/>
              </a:rPr>
              <a:t>ma </a:t>
            </a:r>
            <a:r>
              <a:rPr sz="1800" spc="-5" dirty="0">
                <a:solidFill>
                  <a:srgbClr val="272727"/>
                </a:solidFill>
                <a:latin typeface="Arial MT"/>
                <a:cs typeface="Arial MT"/>
              </a:rPr>
              <a:t>questa volta</a:t>
            </a:r>
            <a:r>
              <a:rPr sz="1800" dirty="0">
                <a:solidFill>
                  <a:srgbClr val="272727"/>
                </a:solidFill>
                <a:latin typeface="Arial MT"/>
                <a:cs typeface="Arial MT"/>
              </a:rPr>
              <a:t> l’indice</a:t>
            </a:r>
            <a:r>
              <a:rPr sz="1800" spc="-5" dirty="0">
                <a:solidFill>
                  <a:srgbClr val="272727"/>
                </a:solidFill>
                <a:latin typeface="Arial MT"/>
                <a:cs typeface="Arial MT"/>
              </a:rPr>
              <a:t> </a:t>
            </a:r>
            <a:r>
              <a:rPr sz="1800" dirty="0">
                <a:solidFill>
                  <a:srgbClr val="272727"/>
                </a:solidFill>
                <a:latin typeface="Arial MT"/>
                <a:cs typeface="Arial MT"/>
              </a:rPr>
              <a:t>e il</a:t>
            </a:r>
            <a:r>
              <a:rPr sz="1800" spc="-5" dirty="0">
                <a:solidFill>
                  <a:srgbClr val="272727"/>
                </a:solidFill>
                <a:latin typeface="Arial MT"/>
                <a:cs typeface="Arial MT"/>
              </a:rPr>
              <a:t> </a:t>
            </a:r>
            <a:r>
              <a:rPr sz="1800" dirty="0">
                <a:solidFill>
                  <a:srgbClr val="272727"/>
                </a:solidFill>
                <a:latin typeface="Arial MT"/>
                <a:cs typeface="Arial MT"/>
              </a:rPr>
              <a:t>medio della </a:t>
            </a:r>
            <a:r>
              <a:rPr sz="1800" spc="-5" dirty="0">
                <a:solidFill>
                  <a:srgbClr val="272727"/>
                </a:solidFill>
                <a:latin typeface="Arial MT"/>
                <a:cs typeface="Arial MT"/>
              </a:rPr>
              <a:t>stessa </a:t>
            </a:r>
            <a:r>
              <a:rPr sz="1800" dirty="0">
                <a:solidFill>
                  <a:srgbClr val="272727"/>
                </a:solidFill>
                <a:latin typeface="Arial MT"/>
                <a:cs typeface="Arial MT"/>
              </a:rPr>
              <a:t>mano si</a:t>
            </a:r>
            <a:r>
              <a:rPr sz="1800" spc="-5" dirty="0">
                <a:solidFill>
                  <a:srgbClr val="272727"/>
                </a:solidFill>
                <a:latin typeface="Arial MT"/>
                <a:cs typeface="Arial MT"/>
              </a:rPr>
              <a:t> </a:t>
            </a:r>
            <a:r>
              <a:rPr sz="1800" dirty="0">
                <a:solidFill>
                  <a:srgbClr val="272727"/>
                </a:solidFill>
                <a:latin typeface="Arial MT"/>
                <a:cs typeface="Arial MT"/>
              </a:rPr>
              <a:t>collocano 1-2</a:t>
            </a:r>
            <a:endParaRPr sz="1800">
              <a:latin typeface="Arial MT"/>
              <a:cs typeface="Arial MT"/>
            </a:endParaRPr>
          </a:p>
        </p:txBody>
      </p:sp>
      <p:sp>
        <p:nvSpPr>
          <p:cNvPr id="16" name="object 16"/>
          <p:cNvSpPr txBox="1"/>
          <p:nvPr/>
        </p:nvSpPr>
        <p:spPr>
          <a:xfrm>
            <a:off x="394981" y="5165503"/>
            <a:ext cx="7391400" cy="279400"/>
          </a:xfrm>
          <a:prstGeom prst="rect">
            <a:avLst/>
          </a:prstGeom>
          <a:solidFill>
            <a:srgbClr val="F3F4F4"/>
          </a:solidFill>
        </p:spPr>
        <p:txBody>
          <a:bodyPr vert="horz" wrap="square" lIns="0" tIns="0" rIns="0" bIns="0" rtlCol="0">
            <a:spAutoFit/>
          </a:bodyPr>
          <a:lstStyle/>
          <a:p>
            <a:pPr>
              <a:lnSpc>
                <a:spcPts val="2145"/>
              </a:lnSpc>
            </a:pPr>
            <a:r>
              <a:rPr sz="1800" spc="-5" dirty="0">
                <a:solidFill>
                  <a:srgbClr val="272727"/>
                </a:solidFill>
                <a:latin typeface="Arial MT"/>
                <a:cs typeface="Arial MT"/>
              </a:rPr>
              <a:t>dita </a:t>
            </a:r>
            <a:r>
              <a:rPr sz="1800" dirty="0">
                <a:solidFill>
                  <a:srgbClr val="272727"/>
                </a:solidFill>
                <a:latin typeface="Arial MT"/>
                <a:cs typeface="Arial MT"/>
              </a:rPr>
              <a:t>al</a:t>
            </a:r>
            <a:r>
              <a:rPr sz="1800" spc="-5" dirty="0">
                <a:solidFill>
                  <a:srgbClr val="272727"/>
                </a:solidFill>
                <a:latin typeface="Arial MT"/>
                <a:cs typeface="Arial MT"/>
              </a:rPr>
              <a:t> </a:t>
            </a:r>
            <a:r>
              <a:rPr sz="1800" dirty="0">
                <a:solidFill>
                  <a:srgbClr val="272727"/>
                </a:solidFill>
                <a:latin typeface="Arial MT"/>
                <a:cs typeface="Arial MT"/>
              </a:rPr>
              <a:t>di</a:t>
            </a:r>
            <a:r>
              <a:rPr sz="1800" spc="-5" dirty="0">
                <a:solidFill>
                  <a:srgbClr val="272727"/>
                </a:solidFill>
                <a:latin typeface="Arial MT"/>
                <a:cs typeface="Arial MT"/>
              </a:rPr>
              <a:t> </a:t>
            </a:r>
            <a:r>
              <a:rPr sz="1800" dirty="0">
                <a:solidFill>
                  <a:srgbClr val="272727"/>
                </a:solidFill>
                <a:latin typeface="Arial MT"/>
                <a:cs typeface="Arial MT"/>
              </a:rPr>
              <a:t>sopra</a:t>
            </a:r>
            <a:r>
              <a:rPr sz="1800" spc="-5" dirty="0">
                <a:solidFill>
                  <a:srgbClr val="272727"/>
                </a:solidFill>
                <a:latin typeface="Arial MT"/>
                <a:cs typeface="Arial MT"/>
              </a:rPr>
              <a:t> </a:t>
            </a:r>
            <a:r>
              <a:rPr sz="1800" dirty="0">
                <a:solidFill>
                  <a:srgbClr val="272727"/>
                </a:solidFill>
                <a:latin typeface="Arial MT"/>
                <a:cs typeface="Arial MT"/>
              </a:rPr>
              <a:t>del</a:t>
            </a:r>
            <a:r>
              <a:rPr sz="1800" spc="-5" dirty="0">
                <a:solidFill>
                  <a:srgbClr val="272727"/>
                </a:solidFill>
                <a:latin typeface="Arial MT"/>
                <a:cs typeface="Arial MT"/>
              </a:rPr>
              <a:t> </a:t>
            </a:r>
            <a:r>
              <a:rPr sz="1800" dirty="0">
                <a:solidFill>
                  <a:srgbClr val="272727"/>
                </a:solidFill>
                <a:latin typeface="Arial MT"/>
                <a:cs typeface="Arial MT"/>
              </a:rPr>
              <a:t>processo </a:t>
            </a:r>
            <a:r>
              <a:rPr sz="1800" spc="-5" dirty="0">
                <a:solidFill>
                  <a:srgbClr val="272727"/>
                </a:solidFill>
                <a:latin typeface="Arial MT"/>
                <a:cs typeface="Arial MT"/>
              </a:rPr>
              <a:t>xifoideo;</a:t>
            </a:r>
            <a:r>
              <a:rPr sz="1800" spc="-10" dirty="0">
                <a:solidFill>
                  <a:srgbClr val="272727"/>
                </a:solidFill>
                <a:latin typeface="Arial MT"/>
                <a:cs typeface="Arial MT"/>
              </a:rPr>
              <a:t> </a:t>
            </a:r>
            <a:r>
              <a:rPr sz="1800" spc="-5" dirty="0">
                <a:solidFill>
                  <a:srgbClr val="272727"/>
                </a:solidFill>
                <a:latin typeface="Arial MT"/>
                <a:cs typeface="Arial MT"/>
              </a:rPr>
              <a:t>effettuare </a:t>
            </a:r>
            <a:r>
              <a:rPr sz="1800" dirty="0">
                <a:solidFill>
                  <a:srgbClr val="272727"/>
                </a:solidFill>
                <a:latin typeface="Arial MT"/>
                <a:cs typeface="Arial MT"/>
              </a:rPr>
              <a:t>compressioni</a:t>
            </a:r>
            <a:r>
              <a:rPr sz="1800" spc="-5" dirty="0">
                <a:solidFill>
                  <a:srgbClr val="272727"/>
                </a:solidFill>
                <a:latin typeface="Arial MT"/>
                <a:cs typeface="Arial MT"/>
              </a:rPr>
              <a:t> </a:t>
            </a:r>
            <a:r>
              <a:rPr sz="1800" dirty="0">
                <a:solidFill>
                  <a:srgbClr val="272727"/>
                </a:solidFill>
                <a:latin typeface="Arial MT"/>
                <a:cs typeface="Arial MT"/>
              </a:rPr>
              <a:t>in</a:t>
            </a:r>
            <a:r>
              <a:rPr sz="1800" spc="-5" dirty="0">
                <a:solidFill>
                  <a:srgbClr val="272727"/>
                </a:solidFill>
                <a:latin typeface="Arial MT"/>
                <a:cs typeface="Arial MT"/>
              </a:rPr>
              <a:t> </a:t>
            </a:r>
            <a:r>
              <a:rPr sz="1800" dirty="0">
                <a:solidFill>
                  <a:srgbClr val="272727"/>
                </a:solidFill>
                <a:latin typeface="Arial MT"/>
                <a:cs typeface="Arial MT"/>
              </a:rPr>
              <a:t>maniera</a:t>
            </a:r>
            <a:endParaRPr sz="1800">
              <a:latin typeface="Arial MT"/>
              <a:cs typeface="Arial MT"/>
            </a:endParaRPr>
          </a:p>
        </p:txBody>
      </p:sp>
      <p:sp>
        <p:nvSpPr>
          <p:cNvPr id="17" name="object 17"/>
          <p:cNvSpPr txBox="1"/>
          <p:nvPr/>
        </p:nvSpPr>
        <p:spPr>
          <a:xfrm>
            <a:off x="394981" y="5444903"/>
            <a:ext cx="7471409" cy="279400"/>
          </a:xfrm>
          <a:prstGeom prst="rect">
            <a:avLst/>
          </a:prstGeom>
          <a:solidFill>
            <a:srgbClr val="F3F4F4"/>
          </a:solidFill>
        </p:spPr>
        <p:txBody>
          <a:bodyPr vert="horz" wrap="square" lIns="0" tIns="0" rIns="0" bIns="0" rtlCol="0">
            <a:spAutoFit/>
          </a:bodyPr>
          <a:lstStyle/>
          <a:p>
            <a:pPr>
              <a:lnSpc>
                <a:spcPts val="2145"/>
              </a:lnSpc>
            </a:pPr>
            <a:r>
              <a:rPr sz="1800" dirty="0">
                <a:solidFill>
                  <a:srgbClr val="272727"/>
                </a:solidFill>
                <a:latin typeface="Arial MT"/>
                <a:cs typeface="Arial MT"/>
              </a:rPr>
              <a:t>energica</a:t>
            </a:r>
            <a:r>
              <a:rPr sz="1800" spc="-5" dirty="0">
                <a:solidFill>
                  <a:srgbClr val="272727"/>
                </a:solidFill>
                <a:latin typeface="Arial MT"/>
                <a:cs typeface="Arial MT"/>
              </a:rPr>
              <a:t> </a:t>
            </a:r>
            <a:r>
              <a:rPr sz="1800" dirty="0">
                <a:solidFill>
                  <a:srgbClr val="272727"/>
                </a:solidFill>
                <a:latin typeface="Arial MT"/>
                <a:cs typeface="Arial MT"/>
              </a:rPr>
              <a:t>di almeno 4</a:t>
            </a:r>
            <a:r>
              <a:rPr sz="1800" spc="-5" dirty="0">
                <a:solidFill>
                  <a:srgbClr val="272727"/>
                </a:solidFill>
                <a:latin typeface="Arial MT"/>
                <a:cs typeface="Arial MT"/>
              </a:rPr>
              <a:t> </a:t>
            </a:r>
            <a:r>
              <a:rPr sz="1800" dirty="0">
                <a:solidFill>
                  <a:srgbClr val="272727"/>
                </a:solidFill>
                <a:latin typeface="Arial MT"/>
                <a:cs typeface="Arial MT"/>
              </a:rPr>
              <a:t>cm</a:t>
            </a:r>
            <a:r>
              <a:rPr sz="1800" spc="-5" dirty="0">
                <a:solidFill>
                  <a:srgbClr val="272727"/>
                </a:solidFill>
                <a:latin typeface="Arial MT"/>
                <a:cs typeface="Arial MT"/>
              </a:rPr>
              <a:t> </a:t>
            </a:r>
            <a:r>
              <a:rPr sz="1800" dirty="0">
                <a:solidFill>
                  <a:srgbClr val="272727"/>
                </a:solidFill>
                <a:latin typeface="Arial MT"/>
                <a:cs typeface="Arial MT"/>
              </a:rPr>
              <a:t>sempre con</a:t>
            </a:r>
            <a:r>
              <a:rPr sz="1800" spc="-5" dirty="0">
                <a:solidFill>
                  <a:srgbClr val="272727"/>
                </a:solidFill>
                <a:latin typeface="Arial MT"/>
                <a:cs typeface="Arial MT"/>
              </a:rPr>
              <a:t> </a:t>
            </a:r>
            <a:r>
              <a:rPr sz="1800" dirty="0">
                <a:solidFill>
                  <a:srgbClr val="272727"/>
                </a:solidFill>
                <a:latin typeface="Arial MT"/>
                <a:cs typeface="Arial MT"/>
              </a:rPr>
              <a:t>una </a:t>
            </a:r>
            <a:r>
              <a:rPr sz="1800" spc="-5" dirty="0">
                <a:solidFill>
                  <a:srgbClr val="272727"/>
                </a:solidFill>
                <a:latin typeface="Arial MT"/>
                <a:cs typeface="Arial MT"/>
              </a:rPr>
              <a:t>frequenza</a:t>
            </a:r>
            <a:r>
              <a:rPr sz="1800" dirty="0">
                <a:solidFill>
                  <a:srgbClr val="272727"/>
                </a:solidFill>
                <a:latin typeface="Arial MT"/>
                <a:cs typeface="Arial MT"/>
              </a:rPr>
              <a:t> </a:t>
            </a:r>
            <a:r>
              <a:rPr sz="1800" spc="-5" dirty="0">
                <a:solidFill>
                  <a:srgbClr val="272727"/>
                </a:solidFill>
                <a:latin typeface="Arial MT"/>
                <a:cs typeface="Arial MT"/>
              </a:rPr>
              <a:t>ritmica </a:t>
            </a:r>
            <a:r>
              <a:rPr sz="1800" dirty="0">
                <a:solidFill>
                  <a:srgbClr val="272727"/>
                </a:solidFill>
                <a:latin typeface="Arial MT"/>
                <a:cs typeface="Arial MT"/>
              </a:rPr>
              <a:t>compresa </a:t>
            </a:r>
            <a:r>
              <a:rPr sz="1800" spc="-5" dirty="0">
                <a:solidFill>
                  <a:srgbClr val="272727"/>
                </a:solidFill>
                <a:latin typeface="Arial MT"/>
                <a:cs typeface="Arial MT"/>
              </a:rPr>
              <a:t>tra</a:t>
            </a:r>
            <a:endParaRPr sz="1800">
              <a:latin typeface="Arial MT"/>
              <a:cs typeface="Arial MT"/>
            </a:endParaRPr>
          </a:p>
        </p:txBody>
      </p:sp>
      <p:sp>
        <p:nvSpPr>
          <p:cNvPr id="18" name="object 18"/>
          <p:cNvSpPr txBox="1"/>
          <p:nvPr/>
        </p:nvSpPr>
        <p:spPr>
          <a:xfrm>
            <a:off x="394981" y="5724303"/>
            <a:ext cx="3495040" cy="279400"/>
          </a:xfrm>
          <a:prstGeom prst="rect">
            <a:avLst/>
          </a:prstGeom>
          <a:solidFill>
            <a:srgbClr val="F3F4F4"/>
          </a:solidFill>
        </p:spPr>
        <p:txBody>
          <a:bodyPr vert="horz" wrap="square" lIns="0" tIns="0" rIns="0" bIns="0" rtlCol="0">
            <a:spAutoFit/>
          </a:bodyPr>
          <a:lstStyle/>
          <a:p>
            <a:pPr>
              <a:lnSpc>
                <a:spcPts val="2145"/>
              </a:lnSpc>
            </a:pPr>
            <a:r>
              <a:rPr sz="1800" dirty="0">
                <a:solidFill>
                  <a:srgbClr val="272727"/>
                </a:solidFill>
                <a:latin typeface="Arial MT"/>
                <a:cs typeface="Arial MT"/>
              </a:rPr>
              <a:t>100</a:t>
            </a:r>
            <a:r>
              <a:rPr sz="1800" spc="-15" dirty="0">
                <a:solidFill>
                  <a:srgbClr val="272727"/>
                </a:solidFill>
                <a:latin typeface="Arial MT"/>
                <a:cs typeface="Arial MT"/>
              </a:rPr>
              <a:t> </a:t>
            </a:r>
            <a:r>
              <a:rPr sz="1800" dirty="0">
                <a:solidFill>
                  <a:srgbClr val="272727"/>
                </a:solidFill>
                <a:latin typeface="Arial MT"/>
                <a:cs typeface="Arial MT"/>
              </a:rPr>
              <a:t>e</a:t>
            </a:r>
            <a:r>
              <a:rPr sz="1800" spc="-10" dirty="0">
                <a:solidFill>
                  <a:srgbClr val="272727"/>
                </a:solidFill>
                <a:latin typeface="Arial MT"/>
                <a:cs typeface="Arial MT"/>
              </a:rPr>
              <a:t> </a:t>
            </a:r>
            <a:r>
              <a:rPr sz="1800" dirty="0">
                <a:solidFill>
                  <a:srgbClr val="272727"/>
                </a:solidFill>
                <a:latin typeface="Arial MT"/>
                <a:cs typeface="Arial MT"/>
              </a:rPr>
              <a:t>120</a:t>
            </a:r>
            <a:r>
              <a:rPr sz="1800" spc="-10" dirty="0">
                <a:solidFill>
                  <a:srgbClr val="272727"/>
                </a:solidFill>
                <a:latin typeface="Arial MT"/>
                <a:cs typeface="Arial MT"/>
              </a:rPr>
              <a:t> </a:t>
            </a:r>
            <a:r>
              <a:rPr sz="1800" dirty="0">
                <a:solidFill>
                  <a:srgbClr val="272727"/>
                </a:solidFill>
                <a:latin typeface="Arial MT"/>
                <a:cs typeface="Arial MT"/>
              </a:rPr>
              <a:t>compressioni</a:t>
            </a:r>
            <a:r>
              <a:rPr sz="1800" spc="-10" dirty="0">
                <a:solidFill>
                  <a:srgbClr val="272727"/>
                </a:solidFill>
                <a:latin typeface="Arial MT"/>
                <a:cs typeface="Arial MT"/>
              </a:rPr>
              <a:t> </a:t>
            </a:r>
            <a:r>
              <a:rPr sz="1800" dirty="0">
                <a:solidFill>
                  <a:srgbClr val="272727"/>
                </a:solidFill>
                <a:latin typeface="Arial MT"/>
                <a:cs typeface="Arial MT"/>
              </a:rPr>
              <a:t>al</a:t>
            </a:r>
            <a:r>
              <a:rPr sz="1800" spc="-10" dirty="0">
                <a:solidFill>
                  <a:srgbClr val="272727"/>
                </a:solidFill>
                <a:latin typeface="Arial MT"/>
                <a:cs typeface="Arial MT"/>
              </a:rPr>
              <a:t> </a:t>
            </a:r>
            <a:r>
              <a:rPr sz="1800" spc="-5" dirty="0">
                <a:solidFill>
                  <a:srgbClr val="272727"/>
                </a:solidFill>
                <a:latin typeface="Arial MT"/>
                <a:cs typeface="Arial MT"/>
              </a:rPr>
              <a:t>minuto.</a:t>
            </a:r>
            <a:endParaRPr sz="1800">
              <a:latin typeface="Arial MT"/>
              <a:cs typeface="Arial MT"/>
            </a:endParaRPr>
          </a:p>
        </p:txBody>
      </p:sp>
      <mc:AlternateContent xmlns:mc="http://schemas.openxmlformats.org/markup-compatibility/2006" xmlns:p14="http://schemas.microsoft.com/office/powerpoint/2010/main">
        <mc:Choice Requires="p14">
          <p:contentPart p14:bwMode="auto" r:id="rId3">
            <p14:nvContentPartPr>
              <p14:cNvPr id="3" name="Input penna 2">
                <a:extLst>
                  <a:ext uri="{FF2B5EF4-FFF2-40B4-BE49-F238E27FC236}">
                    <a16:creationId xmlns:a16="http://schemas.microsoft.com/office/drawing/2014/main" id="{7C9E2CD2-7B7C-A9C8-7242-9ADEE0E74681}"/>
                  </a:ext>
                </a:extLst>
              </p14:cNvPr>
              <p14:cNvContentPartPr/>
              <p14:nvPr/>
            </p14:nvContentPartPr>
            <p14:xfrm>
              <a:off x="6752240" y="997015"/>
              <a:ext cx="203760" cy="175680"/>
            </p14:xfrm>
          </p:contentPart>
        </mc:Choice>
        <mc:Fallback xmlns="">
          <p:pic>
            <p:nvPicPr>
              <p:cNvPr id="3" name="Input penna 2">
                <a:extLst>
                  <a:ext uri="{FF2B5EF4-FFF2-40B4-BE49-F238E27FC236}">
                    <a16:creationId xmlns:a16="http://schemas.microsoft.com/office/drawing/2014/main" id="{7C9E2CD2-7B7C-A9C8-7242-9ADEE0E74681}"/>
                  </a:ext>
                </a:extLst>
              </p:cNvPr>
              <p:cNvPicPr/>
              <p:nvPr/>
            </p:nvPicPr>
            <p:blipFill>
              <a:blip r:embed="rId4"/>
              <a:stretch>
                <a:fillRect/>
              </a:stretch>
            </p:blipFill>
            <p:spPr>
              <a:xfrm>
                <a:off x="6734600" y="979015"/>
                <a:ext cx="239400" cy="211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9" name="Input penna 18">
                <a:extLst>
                  <a:ext uri="{FF2B5EF4-FFF2-40B4-BE49-F238E27FC236}">
                    <a16:creationId xmlns:a16="http://schemas.microsoft.com/office/drawing/2014/main" id="{3DD7B9C7-DE56-7C22-55A9-242FF04B6187}"/>
                  </a:ext>
                </a:extLst>
              </p14:cNvPr>
              <p14:cNvContentPartPr/>
              <p14:nvPr/>
            </p14:nvContentPartPr>
            <p14:xfrm>
              <a:off x="3781520" y="1550335"/>
              <a:ext cx="149760" cy="208080"/>
            </p14:xfrm>
          </p:contentPart>
        </mc:Choice>
        <mc:Fallback xmlns="">
          <p:pic>
            <p:nvPicPr>
              <p:cNvPr id="19" name="Input penna 18">
                <a:extLst>
                  <a:ext uri="{FF2B5EF4-FFF2-40B4-BE49-F238E27FC236}">
                    <a16:creationId xmlns:a16="http://schemas.microsoft.com/office/drawing/2014/main" id="{3DD7B9C7-DE56-7C22-55A9-242FF04B6187}"/>
                  </a:ext>
                </a:extLst>
              </p:cNvPr>
              <p:cNvPicPr/>
              <p:nvPr/>
            </p:nvPicPr>
            <p:blipFill>
              <a:blip r:embed="rId6"/>
              <a:stretch>
                <a:fillRect/>
              </a:stretch>
            </p:blipFill>
            <p:spPr>
              <a:xfrm>
                <a:off x="3763520" y="1532695"/>
                <a:ext cx="185400" cy="243720"/>
              </a:xfrm>
              <a:prstGeom prst="rect">
                <a:avLst/>
              </a:prstGeom>
            </p:spPr>
          </p:pic>
        </mc:Fallback>
      </mc:AlternateContent>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04486" y="610605"/>
            <a:ext cx="3352800" cy="2133600"/>
          </a:xfrm>
          <a:prstGeom prst="rect">
            <a:avLst/>
          </a:prstGeom>
        </p:spPr>
      </p:pic>
      <p:pic>
        <p:nvPicPr>
          <p:cNvPr id="3" name="object 3"/>
          <p:cNvPicPr/>
          <p:nvPr/>
        </p:nvPicPr>
        <p:blipFill>
          <a:blip r:embed="rId3" cstate="print"/>
          <a:stretch>
            <a:fillRect/>
          </a:stretch>
        </p:blipFill>
        <p:spPr>
          <a:xfrm>
            <a:off x="5334000" y="2819400"/>
            <a:ext cx="2832100" cy="2870200"/>
          </a:xfrm>
          <a:prstGeom prst="rect">
            <a:avLst/>
          </a:prstGeom>
        </p:spPr>
      </p:pic>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43000" y="685800"/>
            <a:ext cx="6629400" cy="5067562"/>
          </a:xfrm>
          <a:prstGeom prst="rect">
            <a:avLst/>
          </a:prstGeom>
        </p:spPr>
      </p:pic>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28600" y="838200"/>
            <a:ext cx="8686800" cy="49276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2781300" y="76200"/>
            <a:ext cx="3695700" cy="6019800"/>
          </a:xfrm>
          <a:prstGeom prst="rect">
            <a:avLst/>
          </a:prstGeom>
        </p:spPr>
      </p:pic>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863600"/>
            <a:ext cx="9144000" cy="5143500"/>
          </a:xfrm>
          <a:prstGeom prst="rect">
            <a:avLst/>
          </a:prstGeom>
        </p:spPr>
      </p:pic>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0500" y="533400"/>
            <a:ext cx="8763000" cy="5029200"/>
          </a:xfrm>
          <a:prstGeom prst="rect">
            <a:avLst/>
          </a:prstGeom>
        </p:spPr>
      </p:pic>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6200" y="457200"/>
            <a:ext cx="8764270" cy="4483279"/>
          </a:xfrm>
          <a:prstGeom prst="rect">
            <a:avLst/>
          </a:prstGeom>
        </p:spPr>
        <p:txBody>
          <a:bodyPr vert="horz" wrap="square" lIns="0" tIns="12700" rIns="0" bIns="0" rtlCol="0">
            <a:spAutoFit/>
          </a:bodyPr>
          <a:lstStyle/>
          <a:p>
            <a:pPr marL="20955">
              <a:lnSpc>
                <a:spcPts val="2130"/>
              </a:lnSpc>
              <a:spcBef>
                <a:spcPts val="100"/>
              </a:spcBef>
            </a:pPr>
            <a:r>
              <a:rPr sz="1800" b="1" u="sng" spc="-5" dirty="0">
                <a:latin typeface="Arial MT"/>
                <a:cs typeface="Arial MT"/>
              </a:rPr>
              <a:t>Disponibilità</a:t>
            </a:r>
            <a:r>
              <a:rPr sz="1800" b="1" u="sng" spc="-10" dirty="0">
                <a:latin typeface="Arial MT"/>
                <a:cs typeface="Arial MT"/>
              </a:rPr>
              <a:t> </a:t>
            </a:r>
            <a:r>
              <a:rPr sz="1800" b="1" u="sng" dirty="0">
                <a:latin typeface="Arial MT"/>
                <a:cs typeface="Arial MT"/>
              </a:rPr>
              <a:t>ad</a:t>
            </a:r>
            <a:r>
              <a:rPr sz="1800" b="1" u="sng" spc="-10" dirty="0">
                <a:latin typeface="Arial MT"/>
                <a:cs typeface="Arial MT"/>
              </a:rPr>
              <a:t> </a:t>
            </a:r>
            <a:r>
              <a:rPr sz="1800" b="1" u="sng" dirty="0">
                <a:latin typeface="Arial MT"/>
                <a:cs typeface="Arial MT"/>
              </a:rPr>
              <a:t>usare</a:t>
            </a:r>
            <a:r>
              <a:rPr sz="1800" b="1" u="sng" spc="-5" dirty="0">
                <a:latin typeface="Arial MT"/>
                <a:cs typeface="Arial MT"/>
              </a:rPr>
              <a:t> </a:t>
            </a:r>
            <a:r>
              <a:rPr sz="1800" b="1" u="sng" dirty="0">
                <a:latin typeface="Arial MT"/>
                <a:cs typeface="Arial MT"/>
              </a:rPr>
              <a:t>il</a:t>
            </a:r>
            <a:r>
              <a:rPr sz="1800" b="1" u="sng" spc="-10" dirty="0">
                <a:latin typeface="Arial MT"/>
                <a:cs typeface="Arial MT"/>
              </a:rPr>
              <a:t> </a:t>
            </a:r>
            <a:r>
              <a:rPr sz="1800" b="1" u="sng" dirty="0">
                <a:latin typeface="Arial MT"/>
                <a:cs typeface="Arial MT"/>
              </a:rPr>
              <a:t>DAE:</a:t>
            </a:r>
          </a:p>
          <a:p>
            <a:pPr marL="20955" marR="55244">
              <a:lnSpc>
                <a:spcPts val="2100"/>
              </a:lnSpc>
              <a:spcBef>
                <a:spcPts val="90"/>
              </a:spcBef>
            </a:pPr>
            <a:r>
              <a:rPr sz="1800" spc="-5" dirty="0">
                <a:latin typeface="Arial MT"/>
                <a:cs typeface="Arial MT"/>
              </a:rPr>
              <a:t>In </a:t>
            </a:r>
            <a:r>
              <a:rPr sz="1800" dirty="0">
                <a:latin typeface="Arial MT"/>
                <a:cs typeface="Arial MT"/>
              </a:rPr>
              <a:t>uno </a:t>
            </a:r>
            <a:r>
              <a:rPr sz="1800" spc="-5" dirty="0">
                <a:latin typeface="Arial MT"/>
                <a:cs typeface="Arial MT"/>
              </a:rPr>
              <a:t>studio</a:t>
            </a:r>
            <a:r>
              <a:rPr sz="1800" dirty="0">
                <a:latin typeface="Arial MT"/>
                <a:cs typeface="Arial MT"/>
              </a:rPr>
              <a:t> inglese si sono </a:t>
            </a:r>
            <a:r>
              <a:rPr sz="1800" spc="-5" dirty="0">
                <a:latin typeface="Arial MT"/>
                <a:cs typeface="Arial MT"/>
              </a:rPr>
              <a:t>detti</a:t>
            </a:r>
            <a:r>
              <a:rPr sz="1800" dirty="0">
                <a:latin typeface="Arial MT"/>
                <a:cs typeface="Arial MT"/>
              </a:rPr>
              <a:t> disco bili all’uso del DAE solo il 2% degli </a:t>
            </a:r>
            <a:r>
              <a:rPr sz="1800" spc="-5" dirty="0">
                <a:latin typeface="Arial MT"/>
                <a:cs typeface="Arial MT"/>
              </a:rPr>
              <a:t>intervistati: </a:t>
            </a:r>
            <a:r>
              <a:rPr sz="1800" spc="-490" dirty="0">
                <a:latin typeface="Arial MT"/>
                <a:cs typeface="Arial MT"/>
              </a:rPr>
              <a:t> </a:t>
            </a:r>
            <a:r>
              <a:rPr sz="1800" spc="-5" dirty="0">
                <a:latin typeface="Arial MT"/>
                <a:cs typeface="Arial MT"/>
              </a:rPr>
              <a:t>Diffidenza </a:t>
            </a:r>
            <a:r>
              <a:rPr sz="1800" dirty="0">
                <a:latin typeface="Arial MT"/>
                <a:cs typeface="Arial MT"/>
              </a:rPr>
              <a:t>circa il </a:t>
            </a:r>
            <a:r>
              <a:rPr sz="1800" spc="-5" dirty="0">
                <a:latin typeface="Arial MT"/>
                <a:cs typeface="Arial MT"/>
              </a:rPr>
              <a:t>dispositivo</a:t>
            </a:r>
            <a:endParaRPr sz="1800" dirty="0">
              <a:latin typeface="Arial MT"/>
              <a:cs typeface="Arial MT"/>
            </a:endParaRPr>
          </a:p>
          <a:p>
            <a:pPr marL="20955">
              <a:lnSpc>
                <a:spcPts val="2010"/>
              </a:lnSpc>
            </a:pPr>
            <a:r>
              <a:rPr sz="1800" dirty="0">
                <a:latin typeface="Arial MT"/>
                <a:cs typeface="Arial MT"/>
              </a:rPr>
              <a:t>Non</a:t>
            </a:r>
            <a:r>
              <a:rPr sz="1800" spc="-15" dirty="0">
                <a:latin typeface="Arial MT"/>
                <a:cs typeface="Arial MT"/>
              </a:rPr>
              <a:t> </a:t>
            </a:r>
            <a:r>
              <a:rPr sz="1800" dirty="0">
                <a:latin typeface="Arial MT"/>
                <a:cs typeface="Arial MT"/>
              </a:rPr>
              <a:t>conoscenza</a:t>
            </a:r>
            <a:r>
              <a:rPr sz="1800" spc="-10" dirty="0">
                <a:latin typeface="Arial MT"/>
                <a:cs typeface="Arial MT"/>
              </a:rPr>
              <a:t> </a:t>
            </a:r>
            <a:r>
              <a:rPr sz="1800" dirty="0">
                <a:latin typeface="Arial MT"/>
                <a:cs typeface="Arial MT"/>
              </a:rPr>
              <a:t>del</a:t>
            </a:r>
            <a:r>
              <a:rPr sz="1800" spc="-10" dirty="0">
                <a:latin typeface="Arial MT"/>
                <a:cs typeface="Arial MT"/>
              </a:rPr>
              <a:t> </a:t>
            </a:r>
            <a:r>
              <a:rPr sz="1800" dirty="0">
                <a:latin typeface="Arial MT"/>
                <a:cs typeface="Arial MT"/>
              </a:rPr>
              <a:t>suo</a:t>
            </a:r>
            <a:r>
              <a:rPr sz="1800" spc="-10" dirty="0">
                <a:latin typeface="Arial MT"/>
                <a:cs typeface="Arial MT"/>
              </a:rPr>
              <a:t> </a:t>
            </a:r>
            <a:r>
              <a:rPr sz="1800" spc="-5" dirty="0">
                <a:latin typeface="Arial MT"/>
                <a:cs typeface="Arial MT"/>
              </a:rPr>
              <a:t>funzionamento</a:t>
            </a:r>
            <a:endParaRPr sz="1800" dirty="0">
              <a:latin typeface="Arial MT"/>
              <a:cs typeface="Arial MT"/>
            </a:endParaRPr>
          </a:p>
          <a:p>
            <a:pPr marL="20955" marR="2334260">
              <a:lnSpc>
                <a:spcPts val="2100"/>
              </a:lnSpc>
              <a:spcBef>
                <a:spcPts val="90"/>
              </a:spcBef>
            </a:pPr>
            <a:r>
              <a:rPr sz="1800" spc="-15" dirty="0">
                <a:latin typeface="Arial MT"/>
                <a:cs typeface="Arial MT"/>
              </a:rPr>
              <a:t>Timori </a:t>
            </a:r>
            <a:r>
              <a:rPr sz="1800" dirty="0">
                <a:latin typeface="Arial MT"/>
                <a:cs typeface="Arial MT"/>
              </a:rPr>
              <a:t>di causare danni alla </a:t>
            </a:r>
            <a:r>
              <a:rPr sz="1800" spc="-10" dirty="0">
                <a:latin typeface="Arial MT"/>
                <a:cs typeface="Arial MT"/>
              </a:rPr>
              <a:t>vittimaTimori </a:t>
            </a:r>
            <a:r>
              <a:rPr sz="1800" dirty="0">
                <a:latin typeface="Arial MT"/>
                <a:cs typeface="Arial MT"/>
              </a:rPr>
              <a:t>di conseguenze legali </a:t>
            </a:r>
            <a:r>
              <a:rPr sz="1800" spc="-490" dirty="0">
                <a:latin typeface="Arial MT"/>
                <a:cs typeface="Arial MT"/>
              </a:rPr>
              <a:t> </a:t>
            </a:r>
            <a:r>
              <a:rPr sz="1800" spc="-5" dirty="0">
                <a:latin typeface="Arial MT"/>
                <a:cs typeface="Arial MT"/>
              </a:rPr>
              <a:t>Diffidenza </a:t>
            </a:r>
            <a:r>
              <a:rPr sz="1800" dirty="0">
                <a:latin typeface="Arial MT"/>
                <a:cs typeface="Arial MT"/>
              </a:rPr>
              <a:t>a soccorrere uno </a:t>
            </a:r>
            <a:r>
              <a:rPr sz="1800" spc="-5" dirty="0">
                <a:latin typeface="Arial MT"/>
                <a:cs typeface="Arial MT"/>
              </a:rPr>
              <a:t>sconosciuto</a:t>
            </a:r>
            <a:endParaRPr sz="1800" dirty="0">
              <a:latin typeface="Arial MT"/>
              <a:cs typeface="Arial MT"/>
            </a:endParaRPr>
          </a:p>
          <a:p>
            <a:pPr>
              <a:lnSpc>
                <a:spcPct val="100000"/>
              </a:lnSpc>
              <a:spcBef>
                <a:spcPts val="20"/>
              </a:spcBef>
            </a:pPr>
            <a:endParaRPr sz="2050" dirty="0">
              <a:latin typeface="Arial MT"/>
              <a:cs typeface="Arial MT"/>
            </a:endParaRPr>
          </a:p>
          <a:p>
            <a:pPr marL="97790" marR="5080">
              <a:lnSpc>
                <a:spcPts val="2100"/>
              </a:lnSpc>
            </a:pPr>
            <a:r>
              <a:rPr sz="1800" spc="-5" dirty="0">
                <a:latin typeface="Arial MT"/>
                <a:cs typeface="Arial MT"/>
              </a:rPr>
              <a:t>Il</a:t>
            </a:r>
            <a:r>
              <a:rPr sz="1800" dirty="0">
                <a:latin typeface="Arial MT"/>
                <a:cs typeface="Arial MT"/>
              </a:rPr>
              <a:t> numero</a:t>
            </a:r>
            <a:r>
              <a:rPr sz="1800" spc="5" dirty="0">
                <a:latin typeface="Arial MT"/>
                <a:cs typeface="Arial MT"/>
              </a:rPr>
              <a:t> </a:t>
            </a:r>
            <a:r>
              <a:rPr sz="1800" dirty="0">
                <a:latin typeface="Arial MT"/>
                <a:cs typeface="Arial MT"/>
              </a:rPr>
              <a:t>di </a:t>
            </a:r>
            <a:r>
              <a:rPr sz="1800" spc="-5" dirty="0">
                <a:latin typeface="Arial MT"/>
                <a:cs typeface="Arial MT"/>
              </a:rPr>
              <a:t>iresti</a:t>
            </a:r>
            <a:r>
              <a:rPr sz="1800" spc="5" dirty="0">
                <a:latin typeface="Arial MT"/>
                <a:cs typeface="Arial MT"/>
              </a:rPr>
              <a:t> </a:t>
            </a:r>
            <a:r>
              <a:rPr sz="1800" dirty="0">
                <a:latin typeface="Arial MT"/>
                <a:cs typeface="Arial MT"/>
              </a:rPr>
              <a:t>cardiaci</a:t>
            </a:r>
            <a:r>
              <a:rPr sz="1800" spc="5" dirty="0">
                <a:latin typeface="Arial MT"/>
                <a:cs typeface="Arial MT"/>
              </a:rPr>
              <a:t> </a:t>
            </a:r>
            <a:r>
              <a:rPr sz="1800" dirty="0">
                <a:latin typeface="Arial MT"/>
                <a:cs typeface="Arial MT"/>
              </a:rPr>
              <a:t>in cui</a:t>
            </a:r>
            <a:r>
              <a:rPr sz="1800" spc="5" dirty="0">
                <a:latin typeface="Arial MT"/>
                <a:cs typeface="Arial MT"/>
              </a:rPr>
              <a:t> </a:t>
            </a:r>
            <a:r>
              <a:rPr sz="1800" dirty="0">
                <a:latin typeface="Arial MT"/>
                <a:cs typeface="Arial MT"/>
              </a:rPr>
              <a:t>viene</a:t>
            </a:r>
            <a:r>
              <a:rPr sz="1800" spc="5" dirty="0">
                <a:latin typeface="Arial MT"/>
                <a:cs typeface="Arial MT"/>
              </a:rPr>
              <a:t> </a:t>
            </a:r>
            <a:r>
              <a:rPr sz="1800" spc="-5" dirty="0">
                <a:latin typeface="Arial MT"/>
                <a:cs typeface="Arial MT"/>
              </a:rPr>
              <a:t>utilizzato</a:t>
            </a:r>
            <a:r>
              <a:rPr sz="1800" dirty="0">
                <a:latin typeface="Arial MT"/>
                <a:cs typeface="Arial MT"/>
              </a:rPr>
              <a:t> il</a:t>
            </a:r>
            <a:r>
              <a:rPr sz="1800" spc="5" dirty="0">
                <a:latin typeface="Arial MT"/>
                <a:cs typeface="Arial MT"/>
              </a:rPr>
              <a:t> </a:t>
            </a:r>
            <a:r>
              <a:rPr sz="1800" dirty="0">
                <a:latin typeface="Arial MT"/>
                <a:cs typeface="Arial MT"/>
              </a:rPr>
              <a:t>DAE</a:t>
            </a:r>
            <a:r>
              <a:rPr sz="1800" spc="5" dirty="0">
                <a:latin typeface="Arial MT"/>
                <a:cs typeface="Arial MT"/>
              </a:rPr>
              <a:t> </a:t>
            </a:r>
            <a:r>
              <a:rPr sz="1800" dirty="0">
                <a:latin typeface="Arial MT"/>
                <a:cs typeface="Arial MT"/>
              </a:rPr>
              <a:t>è </a:t>
            </a:r>
            <a:r>
              <a:rPr sz="1800" spc="-5" dirty="0">
                <a:latin typeface="Arial MT"/>
                <a:cs typeface="Arial MT"/>
              </a:rPr>
              <a:t>molto</a:t>
            </a:r>
            <a:r>
              <a:rPr sz="1800" spc="5" dirty="0">
                <a:latin typeface="Arial MT"/>
                <a:cs typeface="Arial MT"/>
              </a:rPr>
              <a:t> </a:t>
            </a:r>
            <a:r>
              <a:rPr sz="1800" spc="-5" dirty="0">
                <a:latin typeface="Arial MT"/>
                <a:cs typeface="Arial MT"/>
              </a:rPr>
              <a:t>basso:In</a:t>
            </a:r>
            <a:r>
              <a:rPr sz="1800" spc="5" dirty="0">
                <a:latin typeface="Arial MT"/>
                <a:cs typeface="Arial MT"/>
              </a:rPr>
              <a:t> </a:t>
            </a:r>
            <a:r>
              <a:rPr sz="1800" spc="-5" dirty="0">
                <a:latin typeface="Arial MT"/>
                <a:cs typeface="Arial MT"/>
              </a:rPr>
              <a:t>Francia</a:t>
            </a:r>
            <a:r>
              <a:rPr sz="1800" dirty="0">
                <a:latin typeface="Arial MT"/>
                <a:cs typeface="Arial MT"/>
              </a:rPr>
              <a:t> meno </a:t>
            </a:r>
            <a:r>
              <a:rPr sz="1800" spc="-484" dirty="0">
                <a:latin typeface="Arial MT"/>
                <a:cs typeface="Arial MT"/>
              </a:rPr>
              <a:t> </a:t>
            </a:r>
            <a:r>
              <a:rPr sz="1800" spc="-5" dirty="0">
                <a:latin typeface="Arial MT"/>
                <a:cs typeface="Arial MT"/>
              </a:rPr>
              <a:t>del 4%,</a:t>
            </a:r>
            <a:endParaRPr sz="1800" dirty="0">
              <a:latin typeface="Arial MT"/>
              <a:cs typeface="Arial MT"/>
            </a:endParaRPr>
          </a:p>
          <a:p>
            <a:pPr marL="12700">
              <a:lnSpc>
                <a:spcPts val="2130"/>
              </a:lnSpc>
              <a:spcBef>
                <a:spcPts val="660"/>
              </a:spcBef>
            </a:pPr>
            <a:r>
              <a:rPr sz="1800" dirty="0">
                <a:latin typeface="Arial MT"/>
                <a:cs typeface="Arial MT"/>
              </a:rPr>
              <a:t>Chi</a:t>
            </a:r>
            <a:r>
              <a:rPr sz="1800" spc="-10" dirty="0">
                <a:latin typeface="Arial MT"/>
                <a:cs typeface="Arial MT"/>
              </a:rPr>
              <a:t> </a:t>
            </a:r>
            <a:r>
              <a:rPr sz="1800" dirty="0">
                <a:latin typeface="Arial MT"/>
                <a:cs typeface="Arial MT"/>
              </a:rPr>
              <a:t>usa</a:t>
            </a:r>
            <a:r>
              <a:rPr sz="1800" spc="-5" dirty="0">
                <a:latin typeface="Arial MT"/>
                <a:cs typeface="Arial MT"/>
              </a:rPr>
              <a:t> </a:t>
            </a:r>
            <a:r>
              <a:rPr sz="1800" dirty="0">
                <a:latin typeface="Arial MT"/>
                <a:cs typeface="Arial MT"/>
              </a:rPr>
              <a:t>il</a:t>
            </a:r>
            <a:r>
              <a:rPr sz="1800" spc="-5" dirty="0">
                <a:latin typeface="Arial MT"/>
                <a:cs typeface="Arial MT"/>
              </a:rPr>
              <a:t> </a:t>
            </a:r>
            <a:r>
              <a:rPr sz="1800" dirty="0">
                <a:latin typeface="Arial MT"/>
                <a:cs typeface="Arial MT"/>
              </a:rPr>
              <a:t>DAE</a:t>
            </a:r>
            <a:r>
              <a:rPr sz="1800" spc="-5" dirty="0">
                <a:latin typeface="Arial MT"/>
                <a:cs typeface="Arial MT"/>
              </a:rPr>
              <a:t> </a:t>
            </a:r>
            <a:r>
              <a:rPr sz="1800" dirty="0">
                <a:latin typeface="Arial MT"/>
                <a:cs typeface="Arial MT"/>
              </a:rPr>
              <a:t>pur</a:t>
            </a:r>
            <a:r>
              <a:rPr sz="1800" spc="-10" dirty="0">
                <a:latin typeface="Arial MT"/>
                <a:cs typeface="Arial MT"/>
              </a:rPr>
              <a:t> </a:t>
            </a:r>
            <a:r>
              <a:rPr sz="1800" dirty="0">
                <a:latin typeface="Arial MT"/>
                <a:cs typeface="Arial MT"/>
              </a:rPr>
              <a:t>non</a:t>
            </a:r>
            <a:r>
              <a:rPr sz="1800" spc="-10" dirty="0">
                <a:latin typeface="Arial MT"/>
                <a:cs typeface="Arial MT"/>
              </a:rPr>
              <a:t> </a:t>
            </a:r>
            <a:r>
              <a:rPr sz="1800" dirty="0">
                <a:latin typeface="Arial MT"/>
                <a:cs typeface="Arial MT"/>
              </a:rPr>
              <a:t>essendo</a:t>
            </a:r>
            <a:r>
              <a:rPr sz="1800" spc="-5" dirty="0">
                <a:latin typeface="Arial MT"/>
                <a:cs typeface="Arial MT"/>
              </a:rPr>
              <a:t> certificato </a:t>
            </a:r>
            <a:r>
              <a:rPr sz="1800" dirty="0">
                <a:latin typeface="Arial MT"/>
                <a:cs typeface="Arial MT"/>
              </a:rPr>
              <a:t>è</a:t>
            </a:r>
            <a:r>
              <a:rPr sz="1800" spc="-5" dirty="0">
                <a:latin typeface="Arial MT"/>
                <a:cs typeface="Arial MT"/>
              </a:rPr>
              <a:t> </a:t>
            </a:r>
            <a:r>
              <a:rPr sz="1800" dirty="0">
                <a:latin typeface="Arial MT"/>
                <a:cs typeface="Arial MT"/>
              </a:rPr>
              <a:t>punibile?</a:t>
            </a:r>
          </a:p>
          <a:p>
            <a:pPr marL="12700">
              <a:lnSpc>
                <a:spcPts val="2100"/>
              </a:lnSpc>
            </a:pPr>
            <a:r>
              <a:rPr sz="1800" spc="-5" dirty="0">
                <a:latin typeface="Arial MT"/>
                <a:cs typeface="Arial MT"/>
              </a:rPr>
              <a:t>In</a:t>
            </a:r>
            <a:r>
              <a:rPr sz="1800" dirty="0">
                <a:latin typeface="Arial MT"/>
                <a:cs typeface="Arial MT"/>
              </a:rPr>
              <a:t> base</a:t>
            </a:r>
            <a:r>
              <a:rPr sz="1800" spc="5" dirty="0">
                <a:latin typeface="Arial MT"/>
                <a:cs typeface="Arial MT"/>
              </a:rPr>
              <a:t> </a:t>
            </a:r>
            <a:r>
              <a:rPr sz="1800" spc="-5" dirty="0">
                <a:latin typeface="Arial MT"/>
                <a:cs typeface="Arial MT"/>
              </a:rPr>
              <a:t>all’attuale</a:t>
            </a:r>
            <a:r>
              <a:rPr sz="1800" spc="5" dirty="0">
                <a:latin typeface="Arial MT"/>
                <a:cs typeface="Arial MT"/>
              </a:rPr>
              <a:t> </a:t>
            </a:r>
            <a:r>
              <a:rPr sz="1800" dirty="0">
                <a:latin typeface="Arial MT"/>
                <a:cs typeface="Arial MT"/>
              </a:rPr>
              <a:t>quadro </a:t>
            </a:r>
            <a:r>
              <a:rPr sz="1800" spc="-5" dirty="0">
                <a:latin typeface="Arial MT"/>
                <a:cs typeface="Arial MT"/>
              </a:rPr>
              <a:t>normativo</a:t>
            </a:r>
            <a:r>
              <a:rPr sz="1800" spc="5" dirty="0">
                <a:latin typeface="Arial MT"/>
                <a:cs typeface="Arial MT"/>
              </a:rPr>
              <a:t> </a:t>
            </a:r>
            <a:r>
              <a:rPr sz="1800" dirty="0">
                <a:latin typeface="Arial MT"/>
                <a:cs typeface="Arial MT"/>
              </a:rPr>
              <a:t>l’uso</a:t>
            </a:r>
            <a:r>
              <a:rPr sz="1800" spc="5" dirty="0">
                <a:latin typeface="Arial MT"/>
                <a:cs typeface="Arial MT"/>
              </a:rPr>
              <a:t> </a:t>
            </a:r>
            <a:r>
              <a:rPr sz="1800" dirty="0">
                <a:latin typeface="Arial MT"/>
                <a:cs typeface="Arial MT"/>
              </a:rPr>
              <a:t>del DAE</a:t>
            </a:r>
            <a:r>
              <a:rPr sz="1800" spc="5" dirty="0">
                <a:latin typeface="Arial MT"/>
                <a:cs typeface="Arial MT"/>
              </a:rPr>
              <a:t> </a:t>
            </a:r>
            <a:r>
              <a:rPr sz="1800" dirty="0">
                <a:latin typeface="Arial MT"/>
                <a:cs typeface="Arial MT"/>
              </a:rPr>
              <a:t>è</a:t>
            </a:r>
            <a:r>
              <a:rPr sz="1800" spc="5" dirty="0">
                <a:latin typeface="Arial MT"/>
                <a:cs typeface="Arial MT"/>
              </a:rPr>
              <a:t> </a:t>
            </a:r>
            <a:r>
              <a:rPr sz="1800" spc="-5" dirty="0">
                <a:latin typeface="Arial MT"/>
                <a:cs typeface="Arial MT"/>
              </a:rPr>
              <a:t>consentito:</a:t>
            </a:r>
            <a:endParaRPr sz="1800" dirty="0">
              <a:latin typeface="Arial MT"/>
              <a:cs typeface="Arial MT"/>
            </a:endParaRPr>
          </a:p>
          <a:p>
            <a:pPr marL="313055" indent="-300990">
              <a:lnSpc>
                <a:spcPts val="2100"/>
              </a:lnSpc>
              <a:buAutoNum type="arabicParenR"/>
              <a:tabLst>
                <a:tab pos="313690" algn="l"/>
              </a:tabLst>
            </a:pPr>
            <a:r>
              <a:rPr sz="1800" dirty="0">
                <a:latin typeface="Arial MT"/>
                <a:cs typeface="Arial MT"/>
              </a:rPr>
              <a:t>personale</a:t>
            </a:r>
            <a:r>
              <a:rPr sz="1800" spc="-50" dirty="0">
                <a:latin typeface="Arial MT"/>
                <a:cs typeface="Arial MT"/>
              </a:rPr>
              <a:t> </a:t>
            </a:r>
            <a:r>
              <a:rPr sz="1800" dirty="0">
                <a:latin typeface="Arial MT"/>
                <a:cs typeface="Arial MT"/>
              </a:rPr>
              <a:t>medico</a:t>
            </a:r>
          </a:p>
          <a:p>
            <a:pPr marL="12700" marR="46990">
              <a:lnSpc>
                <a:spcPts val="2100"/>
              </a:lnSpc>
              <a:spcBef>
                <a:spcPts val="90"/>
              </a:spcBef>
              <a:buAutoNum type="arabicParenR"/>
              <a:tabLst>
                <a:tab pos="313690" algn="l"/>
              </a:tabLst>
            </a:pPr>
            <a:r>
              <a:rPr sz="1800" dirty="0">
                <a:latin typeface="Arial MT"/>
                <a:cs typeface="Arial MT"/>
              </a:rPr>
              <a:t>Personale </a:t>
            </a:r>
            <a:r>
              <a:rPr sz="1800" spc="-5" dirty="0">
                <a:latin typeface="Arial MT"/>
                <a:cs typeface="Arial MT"/>
              </a:rPr>
              <a:t>sanitario</a:t>
            </a:r>
            <a:r>
              <a:rPr sz="1800" spc="5" dirty="0">
                <a:latin typeface="Arial MT"/>
                <a:cs typeface="Arial MT"/>
              </a:rPr>
              <a:t> </a:t>
            </a:r>
            <a:r>
              <a:rPr sz="1800" dirty="0">
                <a:latin typeface="Arial MT"/>
                <a:cs typeface="Arial MT"/>
              </a:rPr>
              <a:t>non</a:t>
            </a:r>
            <a:r>
              <a:rPr sz="1800" spc="5" dirty="0">
                <a:latin typeface="Arial MT"/>
                <a:cs typeface="Arial MT"/>
              </a:rPr>
              <a:t> </a:t>
            </a:r>
            <a:r>
              <a:rPr sz="1800" dirty="0">
                <a:latin typeface="Arial MT"/>
                <a:cs typeface="Arial MT"/>
              </a:rPr>
              <a:t>medico e</a:t>
            </a:r>
            <a:r>
              <a:rPr sz="1800" spc="5" dirty="0">
                <a:latin typeface="Arial MT"/>
                <a:cs typeface="Arial MT"/>
              </a:rPr>
              <a:t> </a:t>
            </a:r>
            <a:r>
              <a:rPr sz="1800" dirty="0">
                <a:latin typeface="Arial MT"/>
                <a:cs typeface="Arial MT"/>
              </a:rPr>
              <a:t>laico</a:t>
            </a:r>
            <a:r>
              <a:rPr sz="1800" spc="5" dirty="0">
                <a:latin typeface="Arial MT"/>
                <a:cs typeface="Arial MT"/>
              </a:rPr>
              <a:t> </a:t>
            </a:r>
            <a:r>
              <a:rPr sz="1800" dirty="0">
                <a:latin typeface="Arial MT"/>
                <a:cs typeface="Arial MT"/>
              </a:rPr>
              <a:t>che</a:t>
            </a:r>
            <a:r>
              <a:rPr sz="1800" spc="5" dirty="0">
                <a:latin typeface="Arial MT"/>
                <a:cs typeface="Arial MT"/>
              </a:rPr>
              <a:t> </a:t>
            </a:r>
            <a:r>
              <a:rPr sz="1800" dirty="0">
                <a:latin typeface="Arial MT"/>
                <a:cs typeface="Arial MT"/>
              </a:rPr>
              <a:t>abbia </a:t>
            </a:r>
            <a:r>
              <a:rPr sz="1800" spc="-5" dirty="0">
                <a:latin typeface="Arial MT"/>
                <a:cs typeface="Arial MT"/>
              </a:rPr>
              <a:t>ricevuto</a:t>
            </a:r>
            <a:r>
              <a:rPr sz="1800" spc="5" dirty="0">
                <a:latin typeface="Arial MT"/>
                <a:cs typeface="Arial MT"/>
              </a:rPr>
              <a:t> </a:t>
            </a:r>
            <a:r>
              <a:rPr sz="1800" spc="-5" dirty="0">
                <a:latin typeface="Arial MT"/>
                <a:cs typeface="Arial MT"/>
              </a:rPr>
              <a:t>specifica</a:t>
            </a:r>
            <a:r>
              <a:rPr sz="1800" spc="5" dirty="0">
                <a:latin typeface="Arial MT"/>
                <a:cs typeface="Arial MT"/>
              </a:rPr>
              <a:t> </a:t>
            </a:r>
            <a:r>
              <a:rPr sz="1800" spc="-5" dirty="0">
                <a:latin typeface="Arial MT"/>
                <a:cs typeface="Arial MT"/>
              </a:rPr>
              <a:t>formazione </a:t>
            </a:r>
            <a:r>
              <a:rPr sz="1800" dirty="0">
                <a:latin typeface="Arial MT"/>
                <a:cs typeface="Arial MT"/>
              </a:rPr>
              <a:t> </a:t>
            </a:r>
            <a:r>
              <a:rPr sz="1800" spc="-10" dirty="0">
                <a:latin typeface="Arial MT"/>
                <a:cs typeface="Arial MT"/>
              </a:rPr>
              <a:t>Tuttavia</a:t>
            </a:r>
            <a:r>
              <a:rPr sz="1800" spc="-5" dirty="0">
                <a:latin typeface="Arial MT"/>
                <a:cs typeface="Arial MT"/>
              </a:rPr>
              <a:t> </a:t>
            </a:r>
            <a:r>
              <a:rPr sz="1800" dirty="0">
                <a:latin typeface="Arial MT"/>
                <a:cs typeface="Arial MT"/>
              </a:rPr>
              <a:t>l’uso del DAE </a:t>
            </a:r>
            <a:r>
              <a:rPr sz="1800" spc="-5" dirty="0">
                <a:latin typeface="Arial MT"/>
                <a:cs typeface="Arial MT"/>
              </a:rPr>
              <a:t>contesto</a:t>
            </a:r>
            <a:r>
              <a:rPr sz="1800" dirty="0">
                <a:latin typeface="Arial MT"/>
                <a:cs typeface="Arial MT"/>
              </a:rPr>
              <a:t> di un soccorso</a:t>
            </a:r>
            <a:r>
              <a:rPr sz="1800" spc="-5" dirty="0">
                <a:latin typeface="Arial MT"/>
                <a:cs typeface="Arial MT"/>
              </a:rPr>
              <a:t> </a:t>
            </a:r>
            <a:r>
              <a:rPr sz="1800" dirty="0">
                <a:latin typeface="Arial MT"/>
                <a:cs typeface="Arial MT"/>
              </a:rPr>
              <a:t>di </a:t>
            </a:r>
            <a:r>
              <a:rPr sz="1800" spc="-5" dirty="0">
                <a:latin typeface="Arial MT"/>
                <a:cs typeface="Arial MT"/>
              </a:rPr>
              <a:t>necessità</a:t>
            </a:r>
            <a:r>
              <a:rPr sz="1800" dirty="0">
                <a:latin typeface="Arial MT"/>
                <a:cs typeface="Arial MT"/>
              </a:rPr>
              <a:t> </a:t>
            </a:r>
            <a:r>
              <a:rPr sz="1800" spc="-5" dirty="0">
                <a:latin typeface="Arial MT"/>
                <a:cs typeface="Arial MT"/>
              </a:rPr>
              <a:t>parte</a:t>
            </a:r>
            <a:r>
              <a:rPr sz="1800" dirty="0">
                <a:latin typeface="Arial MT"/>
                <a:cs typeface="Arial MT"/>
              </a:rPr>
              <a:t> di una persona priva </a:t>
            </a:r>
            <a:r>
              <a:rPr sz="1800" spc="-484" dirty="0">
                <a:latin typeface="Arial MT"/>
                <a:cs typeface="Arial MT"/>
              </a:rPr>
              <a:t> </a:t>
            </a:r>
            <a:r>
              <a:rPr sz="1800" dirty="0">
                <a:latin typeface="Arial MT"/>
                <a:cs typeface="Arial MT"/>
              </a:rPr>
              <a:t>di</a:t>
            </a:r>
            <a:r>
              <a:rPr sz="1800" spc="5" dirty="0">
                <a:latin typeface="Arial MT"/>
                <a:cs typeface="Arial MT"/>
              </a:rPr>
              <a:t> </a:t>
            </a:r>
            <a:r>
              <a:rPr sz="1800" spc="-5" dirty="0">
                <a:latin typeface="Arial MT"/>
                <a:cs typeface="Arial MT"/>
              </a:rPr>
              <a:t>autorizzione</a:t>
            </a:r>
            <a:r>
              <a:rPr sz="1800" spc="10" dirty="0">
                <a:latin typeface="Arial MT"/>
                <a:cs typeface="Arial MT"/>
              </a:rPr>
              <a:t> </a:t>
            </a:r>
            <a:r>
              <a:rPr sz="1800" dirty="0">
                <a:latin typeface="Arial MT"/>
                <a:cs typeface="Arial MT"/>
              </a:rPr>
              <a:t>è</a:t>
            </a:r>
            <a:r>
              <a:rPr sz="1800" spc="10" dirty="0">
                <a:latin typeface="Arial MT"/>
                <a:cs typeface="Arial MT"/>
              </a:rPr>
              <a:t> </a:t>
            </a:r>
            <a:r>
              <a:rPr sz="1800" spc="-5" dirty="0">
                <a:latin typeface="Arial MT"/>
                <a:cs typeface="Arial MT"/>
              </a:rPr>
              <a:t>scrutinato</a:t>
            </a:r>
            <a:r>
              <a:rPr sz="1800" spc="10" dirty="0">
                <a:latin typeface="Arial MT"/>
                <a:cs typeface="Arial MT"/>
              </a:rPr>
              <a:t> </a:t>
            </a:r>
            <a:r>
              <a:rPr sz="1800" dirty="0">
                <a:latin typeface="Arial MT"/>
                <a:cs typeface="Arial MT"/>
              </a:rPr>
              <a:t>sia</a:t>
            </a:r>
            <a:r>
              <a:rPr sz="1800" spc="10" dirty="0">
                <a:latin typeface="Arial MT"/>
                <a:cs typeface="Arial MT"/>
              </a:rPr>
              <a:t> </a:t>
            </a:r>
            <a:r>
              <a:rPr sz="1800" dirty="0">
                <a:latin typeface="Arial MT"/>
                <a:cs typeface="Arial MT"/>
              </a:rPr>
              <a:t>ai</a:t>
            </a:r>
            <a:r>
              <a:rPr sz="1800" spc="10" dirty="0">
                <a:latin typeface="Arial MT"/>
                <a:cs typeface="Arial MT"/>
              </a:rPr>
              <a:t> </a:t>
            </a:r>
            <a:r>
              <a:rPr sz="1800" dirty="0">
                <a:latin typeface="Arial MT"/>
                <a:cs typeface="Arial MT"/>
              </a:rPr>
              <a:t>sensi</a:t>
            </a:r>
            <a:r>
              <a:rPr sz="1800" spc="10" dirty="0">
                <a:latin typeface="Arial MT"/>
                <a:cs typeface="Arial MT"/>
              </a:rPr>
              <a:t> </a:t>
            </a:r>
            <a:r>
              <a:rPr sz="1800" spc="-5" dirty="0">
                <a:latin typeface="Arial MT"/>
                <a:cs typeface="Arial MT"/>
              </a:rPr>
              <a:t>dell’articolo</a:t>
            </a:r>
            <a:r>
              <a:rPr sz="1800" spc="10" dirty="0">
                <a:latin typeface="Arial MT"/>
                <a:cs typeface="Arial MT"/>
              </a:rPr>
              <a:t> </a:t>
            </a:r>
            <a:r>
              <a:rPr sz="1800" dirty="0">
                <a:latin typeface="Arial MT"/>
                <a:cs typeface="Arial MT"/>
              </a:rPr>
              <a:t>54</a:t>
            </a:r>
            <a:r>
              <a:rPr sz="1800" spc="10" dirty="0">
                <a:latin typeface="Arial MT"/>
                <a:cs typeface="Arial MT"/>
              </a:rPr>
              <a:t> </a:t>
            </a:r>
            <a:r>
              <a:rPr sz="1800" spc="-5" dirty="0">
                <a:latin typeface="Arial MT"/>
                <a:cs typeface="Arial MT"/>
              </a:rPr>
              <a:t>c.p.</a:t>
            </a:r>
            <a:r>
              <a:rPr sz="1800" spc="5" dirty="0">
                <a:latin typeface="Arial MT"/>
                <a:cs typeface="Arial MT"/>
              </a:rPr>
              <a:t> </a:t>
            </a:r>
            <a:r>
              <a:rPr sz="1800" spc="-5" dirty="0">
                <a:latin typeface="Arial MT"/>
                <a:cs typeface="Arial MT"/>
              </a:rPr>
              <a:t>(stato</a:t>
            </a:r>
            <a:r>
              <a:rPr sz="1800" spc="10" dirty="0">
                <a:latin typeface="Arial MT"/>
                <a:cs typeface="Arial MT"/>
              </a:rPr>
              <a:t> </a:t>
            </a:r>
            <a:r>
              <a:rPr sz="1800" dirty="0">
                <a:latin typeface="Arial MT"/>
                <a:cs typeface="Arial MT"/>
              </a:rPr>
              <a:t>di.</a:t>
            </a:r>
            <a:r>
              <a:rPr sz="1800" spc="5" dirty="0">
                <a:latin typeface="Arial MT"/>
                <a:cs typeface="Arial MT"/>
              </a:rPr>
              <a:t> </a:t>
            </a:r>
            <a:r>
              <a:rPr sz="1800" spc="-5" dirty="0">
                <a:latin typeface="Arial MT"/>
                <a:cs typeface="Arial MT"/>
              </a:rPr>
              <a:t>Necessità)che</a:t>
            </a:r>
            <a:r>
              <a:rPr sz="1800" spc="10" dirty="0">
                <a:latin typeface="Arial MT"/>
                <a:cs typeface="Arial MT"/>
              </a:rPr>
              <a:t> </a:t>
            </a:r>
            <a:r>
              <a:rPr sz="1800" dirty="0">
                <a:latin typeface="Arial MT"/>
                <a:cs typeface="Arial MT"/>
              </a:rPr>
              <a:t>ai </a:t>
            </a:r>
            <a:r>
              <a:rPr sz="1800" spc="5" dirty="0">
                <a:latin typeface="Arial MT"/>
                <a:cs typeface="Arial MT"/>
              </a:rPr>
              <a:t> </a:t>
            </a:r>
            <a:r>
              <a:rPr sz="1800" dirty="0">
                <a:latin typeface="Arial MT"/>
                <a:cs typeface="Arial MT"/>
              </a:rPr>
              <a:t>sensi </a:t>
            </a:r>
            <a:r>
              <a:rPr sz="1800" spc="-5" dirty="0">
                <a:latin typeface="Arial MT"/>
                <a:cs typeface="Arial MT"/>
              </a:rPr>
              <a:t>dell’articolo</a:t>
            </a:r>
            <a:r>
              <a:rPr sz="1800" dirty="0">
                <a:latin typeface="Arial MT"/>
                <a:cs typeface="Arial MT"/>
              </a:rPr>
              <a:t> 51 </a:t>
            </a:r>
            <a:r>
              <a:rPr sz="1800" spc="-5" dirty="0">
                <a:latin typeface="Arial MT"/>
                <a:cs typeface="Arial MT"/>
              </a:rPr>
              <a:t>c.p. (adempimento</a:t>
            </a:r>
            <a:r>
              <a:rPr sz="1800" spc="5" dirty="0">
                <a:latin typeface="Arial MT"/>
                <a:cs typeface="Arial MT"/>
              </a:rPr>
              <a:t> </a:t>
            </a:r>
            <a:r>
              <a:rPr sz="1800" dirty="0">
                <a:latin typeface="Arial MT"/>
                <a:cs typeface="Arial MT"/>
              </a:rPr>
              <a:t>di un dovere),</a:t>
            </a:r>
            <a:r>
              <a:rPr sz="1800" spc="-5" dirty="0">
                <a:latin typeface="Arial MT"/>
                <a:cs typeface="Arial MT"/>
              </a:rPr>
              <a:t> </a:t>
            </a:r>
            <a:r>
              <a:rPr sz="1800" dirty="0">
                <a:latin typeface="Arial MT"/>
                <a:cs typeface="Arial MT"/>
              </a:rPr>
              <a:t>quindi non</a:t>
            </a:r>
            <a:r>
              <a:rPr sz="1800" spc="5" dirty="0">
                <a:latin typeface="Arial MT"/>
                <a:cs typeface="Arial MT"/>
              </a:rPr>
              <a:t> </a:t>
            </a:r>
            <a:r>
              <a:rPr sz="1800" dirty="0">
                <a:latin typeface="Arial MT"/>
                <a:cs typeface="Arial MT"/>
              </a:rPr>
              <a:t>punibile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97000" y="390083"/>
            <a:ext cx="6858000" cy="505267"/>
          </a:xfrm>
          <a:prstGeom prst="rect">
            <a:avLst/>
          </a:prstGeom>
        </p:spPr>
        <p:txBody>
          <a:bodyPr vert="horz" wrap="square" lIns="0" tIns="12700" rIns="0" bIns="0" rtlCol="0">
            <a:spAutoFit/>
          </a:bodyPr>
          <a:lstStyle/>
          <a:p>
            <a:pPr marL="12700" algn="ctr">
              <a:spcBef>
                <a:spcPts val="100"/>
              </a:spcBef>
            </a:pPr>
            <a:r>
              <a:rPr sz="2800" b="1" spc="-5" dirty="0">
                <a:solidFill>
                  <a:srgbClr val="FF0000"/>
                </a:solidFill>
                <a:latin typeface="Arial"/>
                <a:cs typeface="Arial"/>
              </a:rPr>
              <a:t>Le leggi per le attività lavorative</a:t>
            </a:r>
          </a:p>
        </p:txBody>
      </p:sp>
      <p:pic>
        <p:nvPicPr>
          <p:cNvPr id="3" name="object 3"/>
          <p:cNvPicPr/>
          <p:nvPr/>
        </p:nvPicPr>
        <p:blipFill>
          <a:blip r:embed="rId3" cstate="print"/>
          <a:stretch>
            <a:fillRect/>
          </a:stretch>
        </p:blipFill>
        <p:spPr>
          <a:xfrm>
            <a:off x="266700" y="1955800"/>
            <a:ext cx="76200" cy="76200"/>
          </a:xfrm>
          <a:prstGeom prst="rect">
            <a:avLst/>
          </a:prstGeom>
        </p:spPr>
      </p:pic>
      <p:pic>
        <p:nvPicPr>
          <p:cNvPr id="4" name="object 4"/>
          <p:cNvPicPr/>
          <p:nvPr/>
        </p:nvPicPr>
        <p:blipFill>
          <a:blip r:embed="rId4" cstate="print"/>
          <a:stretch>
            <a:fillRect/>
          </a:stretch>
        </p:blipFill>
        <p:spPr>
          <a:xfrm>
            <a:off x="533400" y="1892300"/>
            <a:ext cx="3556000" cy="241300"/>
          </a:xfrm>
          <a:prstGeom prst="rect">
            <a:avLst/>
          </a:prstGeom>
        </p:spPr>
      </p:pic>
      <p:pic>
        <p:nvPicPr>
          <p:cNvPr id="5" name="object 5"/>
          <p:cNvPicPr/>
          <p:nvPr/>
        </p:nvPicPr>
        <p:blipFill>
          <a:blip r:embed="rId3" cstate="print"/>
          <a:stretch>
            <a:fillRect/>
          </a:stretch>
        </p:blipFill>
        <p:spPr>
          <a:xfrm>
            <a:off x="266700" y="2247900"/>
            <a:ext cx="76200" cy="76200"/>
          </a:xfrm>
          <a:prstGeom prst="rect">
            <a:avLst/>
          </a:prstGeom>
        </p:spPr>
      </p:pic>
      <p:pic>
        <p:nvPicPr>
          <p:cNvPr id="6" name="object 6"/>
          <p:cNvPicPr/>
          <p:nvPr/>
        </p:nvPicPr>
        <p:blipFill>
          <a:blip r:embed="rId5" cstate="print"/>
          <a:stretch>
            <a:fillRect/>
          </a:stretch>
        </p:blipFill>
        <p:spPr>
          <a:xfrm>
            <a:off x="533400" y="2184400"/>
            <a:ext cx="3416300" cy="241300"/>
          </a:xfrm>
          <a:prstGeom prst="rect">
            <a:avLst/>
          </a:prstGeom>
        </p:spPr>
      </p:pic>
      <p:pic>
        <p:nvPicPr>
          <p:cNvPr id="7" name="object 7"/>
          <p:cNvPicPr/>
          <p:nvPr/>
        </p:nvPicPr>
        <p:blipFill>
          <a:blip r:embed="rId6" cstate="print"/>
          <a:stretch>
            <a:fillRect/>
          </a:stretch>
        </p:blipFill>
        <p:spPr>
          <a:xfrm>
            <a:off x="266700" y="2565400"/>
            <a:ext cx="76200" cy="88900"/>
          </a:xfrm>
          <a:prstGeom prst="rect">
            <a:avLst/>
          </a:prstGeom>
        </p:spPr>
      </p:pic>
      <p:grpSp>
        <p:nvGrpSpPr>
          <p:cNvPr id="8" name="object 8"/>
          <p:cNvGrpSpPr/>
          <p:nvPr/>
        </p:nvGrpSpPr>
        <p:grpSpPr>
          <a:xfrm>
            <a:off x="533400" y="2527300"/>
            <a:ext cx="2806700" cy="254000"/>
            <a:chOff x="533400" y="2527300"/>
            <a:chExt cx="2806700" cy="254000"/>
          </a:xfrm>
        </p:grpSpPr>
        <p:pic>
          <p:nvPicPr>
            <p:cNvPr id="9" name="object 9"/>
            <p:cNvPicPr/>
            <p:nvPr/>
          </p:nvPicPr>
          <p:blipFill>
            <a:blip r:embed="rId7" cstate="print"/>
            <a:stretch>
              <a:fillRect/>
            </a:stretch>
          </p:blipFill>
          <p:spPr>
            <a:xfrm>
              <a:off x="533400" y="2527300"/>
              <a:ext cx="1625600" cy="254000"/>
            </a:xfrm>
            <a:prstGeom prst="rect">
              <a:avLst/>
            </a:prstGeom>
          </p:spPr>
        </p:pic>
        <p:pic>
          <p:nvPicPr>
            <p:cNvPr id="10" name="object 10"/>
            <p:cNvPicPr/>
            <p:nvPr/>
          </p:nvPicPr>
          <p:blipFill>
            <a:blip r:embed="rId8" cstate="print"/>
            <a:stretch>
              <a:fillRect/>
            </a:stretch>
          </p:blipFill>
          <p:spPr>
            <a:xfrm>
              <a:off x="2159000" y="2527300"/>
              <a:ext cx="927100" cy="203200"/>
            </a:xfrm>
            <a:prstGeom prst="rect">
              <a:avLst/>
            </a:prstGeom>
          </p:spPr>
        </p:pic>
        <p:pic>
          <p:nvPicPr>
            <p:cNvPr id="11" name="object 11"/>
            <p:cNvPicPr/>
            <p:nvPr/>
          </p:nvPicPr>
          <p:blipFill>
            <a:blip r:embed="rId9" cstate="print"/>
            <a:stretch>
              <a:fillRect/>
            </a:stretch>
          </p:blipFill>
          <p:spPr>
            <a:xfrm>
              <a:off x="3086100" y="2527300"/>
              <a:ext cx="254000" cy="203200"/>
            </a:xfrm>
            <a:prstGeom prst="rect">
              <a:avLst/>
            </a:prstGeom>
          </p:spPr>
        </p:pic>
      </p:grpSp>
      <p:grpSp>
        <p:nvGrpSpPr>
          <p:cNvPr id="12" name="object 12"/>
          <p:cNvGrpSpPr/>
          <p:nvPr/>
        </p:nvGrpSpPr>
        <p:grpSpPr>
          <a:xfrm>
            <a:off x="3416300" y="2489200"/>
            <a:ext cx="5638800" cy="279400"/>
            <a:chOff x="3416300" y="2489200"/>
            <a:chExt cx="5638800" cy="279400"/>
          </a:xfrm>
        </p:grpSpPr>
        <p:pic>
          <p:nvPicPr>
            <p:cNvPr id="13" name="object 13"/>
            <p:cNvPicPr/>
            <p:nvPr/>
          </p:nvPicPr>
          <p:blipFill>
            <a:blip r:embed="rId10" cstate="print"/>
            <a:stretch>
              <a:fillRect/>
            </a:stretch>
          </p:blipFill>
          <p:spPr>
            <a:xfrm>
              <a:off x="3416300" y="2489200"/>
              <a:ext cx="2298700" cy="241300"/>
            </a:xfrm>
            <a:prstGeom prst="rect">
              <a:avLst/>
            </a:prstGeom>
          </p:spPr>
        </p:pic>
        <p:pic>
          <p:nvPicPr>
            <p:cNvPr id="14" name="object 14"/>
            <p:cNvPicPr/>
            <p:nvPr/>
          </p:nvPicPr>
          <p:blipFill>
            <a:blip r:embed="rId11" cstate="print"/>
            <a:stretch>
              <a:fillRect/>
            </a:stretch>
          </p:blipFill>
          <p:spPr>
            <a:xfrm>
              <a:off x="5702300" y="2527300"/>
              <a:ext cx="3352800" cy="241300"/>
            </a:xfrm>
            <a:prstGeom prst="rect">
              <a:avLst/>
            </a:prstGeom>
          </p:spPr>
        </p:pic>
      </p:grpSp>
      <p:pic>
        <p:nvPicPr>
          <p:cNvPr id="15" name="object 15"/>
          <p:cNvPicPr/>
          <p:nvPr/>
        </p:nvPicPr>
        <p:blipFill>
          <a:blip r:embed="rId12" cstate="print"/>
          <a:stretch>
            <a:fillRect/>
          </a:stretch>
        </p:blipFill>
        <p:spPr>
          <a:xfrm>
            <a:off x="533400" y="2882900"/>
            <a:ext cx="4978400" cy="241300"/>
          </a:xfrm>
          <a:prstGeom prst="rect">
            <a:avLst/>
          </a:prstGeom>
        </p:spPr>
      </p:pic>
      <p:grpSp>
        <p:nvGrpSpPr>
          <p:cNvPr id="16" name="object 16"/>
          <p:cNvGrpSpPr/>
          <p:nvPr/>
        </p:nvGrpSpPr>
        <p:grpSpPr>
          <a:xfrm>
            <a:off x="1397000" y="2844800"/>
            <a:ext cx="7645400" cy="889000"/>
            <a:chOff x="1397000" y="2844800"/>
            <a:chExt cx="7645400" cy="889000"/>
          </a:xfrm>
        </p:grpSpPr>
        <p:pic>
          <p:nvPicPr>
            <p:cNvPr id="17" name="object 17"/>
            <p:cNvPicPr/>
            <p:nvPr/>
          </p:nvPicPr>
          <p:blipFill>
            <a:blip r:embed="rId13" cstate="print"/>
            <a:stretch>
              <a:fillRect/>
            </a:stretch>
          </p:blipFill>
          <p:spPr>
            <a:xfrm>
              <a:off x="5588000" y="2844800"/>
              <a:ext cx="2870200" cy="304800"/>
            </a:xfrm>
            <a:prstGeom prst="rect">
              <a:avLst/>
            </a:prstGeom>
          </p:spPr>
        </p:pic>
        <p:pic>
          <p:nvPicPr>
            <p:cNvPr id="18" name="object 18"/>
            <p:cNvPicPr/>
            <p:nvPr/>
          </p:nvPicPr>
          <p:blipFill>
            <a:blip r:embed="rId14" cstate="print"/>
            <a:stretch>
              <a:fillRect/>
            </a:stretch>
          </p:blipFill>
          <p:spPr>
            <a:xfrm>
              <a:off x="8470900" y="2933700"/>
              <a:ext cx="38100" cy="152400"/>
            </a:xfrm>
            <a:prstGeom prst="rect">
              <a:avLst/>
            </a:prstGeom>
          </p:spPr>
        </p:pic>
        <p:pic>
          <p:nvPicPr>
            <p:cNvPr id="19" name="object 19"/>
            <p:cNvPicPr/>
            <p:nvPr/>
          </p:nvPicPr>
          <p:blipFill>
            <a:blip r:embed="rId15" cstate="print"/>
            <a:stretch>
              <a:fillRect/>
            </a:stretch>
          </p:blipFill>
          <p:spPr>
            <a:xfrm>
              <a:off x="1397000" y="3187700"/>
              <a:ext cx="7645400" cy="254000"/>
            </a:xfrm>
            <a:prstGeom prst="rect">
              <a:avLst/>
            </a:prstGeom>
          </p:spPr>
        </p:pic>
        <p:pic>
          <p:nvPicPr>
            <p:cNvPr id="20" name="object 20"/>
            <p:cNvPicPr/>
            <p:nvPr/>
          </p:nvPicPr>
          <p:blipFill>
            <a:blip r:embed="rId16" cstate="print"/>
            <a:stretch>
              <a:fillRect/>
            </a:stretch>
          </p:blipFill>
          <p:spPr>
            <a:xfrm>
              <a:off x="1397000" y="3479800"/>
              <a:ext cx="6743700" cy="254000"/>
            </a:xfrm>
            <a:prstGeom prst="rect">
              <a:avLst/>
            </a:prstGeom>
          </p:spPr>
        </p:pic>
      </p:grpSp>
      <p:pic>
        <p:nvPicPr>
          <p:cNvPr id="21" name="object 21"/>
          <p:cNvPicPr/>
          <p:nvPr/>
        </p:nvPicPr>
        <p:blipFill>
          <a:blip r:embed="rId17" cstate="print"/>
          <a:stretch>
            <a:fillRect/>
          </a:stretch>
        </p:blipFill>
        <p:spPr>
          <a:xfrm>
            <a:off x="1117600" y="3213100"/>
            <a:ext cx="228600" cy="139700"/>
          </a:xfrm>
          <a:prstGeom prst="rect">
            <a:avLst/>
          </a:prstGeom>
        </p:spPr>
      </p:pic>
      <p:pic>
        <p:nvPicPr>
          <p:cNvPr id="22" name="object 22"/>
          <p:cNvPicPr/>
          <p:nvPr/>
        </p:nvPicPr>
        <p:blipFill>
          <a:blip r:embed="rId18" cstate="print"/>
          <a:stretch>
            <a:fillRect/>
          </a:stretch>
        </p:blipFill>
        <p:spPr>
          <a:xfrm>
            <a:off x="1117600" y="3835400"/>
            <a:ext cx="228600" cy="139700"/>
          </a:xfrm>
          <a:prstGeom prst="rect">
            <a:avLst/>
          </a:prstGeom>
        </p:spPr>
      </p:pic>
      <p:pic>
        <p:nvPicPr>
          <p:cNvPr id="23" name="object 23"/>
          <p:cNvPicPr/>
          <p:nvPr/>
        </p:nvPicPr>
        <p:blipFill>
          <a:blip r:embed="rId19" cstate="print"/>
          <a:stretch>
            <a:fillRect/>
          </a:stretch>
        </p:blipFill>
        <p:spPr>
          <a:xfrm>
            <a:off x="1397000" y="3822700"/>
            <a:ext cx="2133600" cy="254000"/>
          </a:xfrm>
          <a:prstGeom prst="rect">
            <a:avLst/>
          </a:prstGeom>
        </p:spPr>
      </p:pic>
      <p:pic>
        <p:nvPicPr>
          <p:cNvPr id="24" name="object 24"/>
          <p:cNvPicPr/>
          <p:nvPr/>
        </p:nvPicPr>
        <p:blipFill>
          <a:blip r:embed="rId20" cstate="print"/>
          <a:stretch>
            <a:fillRect/>
          </a:stretch>
        </p:blipFill>
        <p:spPr>
          <a:xfrm>
            <a:off x="3632200" y="3784600"/>
            <a:ext cx="1384300" cy="241300"/>
          </a:xfrm>
          <a:prstGeom prst="rect">
            <a:avLst/>
          </a:prstGeom>
        </p:spPr>
      </p:pic>
      <p:pic>
        <p:nvPicPr>
          <p:cNvPr id="25" name="object 25"/>
          <p:cNvPicPr/>
          <p:nvPr/>
        </p:nvPicPr>
        <p:blipFill>
          <a:blip r:embed="rId21" cstate="print"/>
          <a:stretch>
            <a:fillRect/>
          </a:stretch>
        </p:blipFill>
        <p:spPr>
          <a:xfrm>
            <a:off x="5143500" y="3784600"/>
            <a:ext cx="1333500" cy="241300"/>
          </a:xfrm>
          <a:prstGeom prst="rect">
            <a:avLst/>
          </a:prstGeom>
        </p:spPr>
      </p:pic>
      <p:pic>
        <p:nvPicPr>
          <p:cNvPr id="26" name="object 26"/>
          <p:cNvPicPr/>
          <p:nvPr/>
        </p:nvPicPr>
        <p:blipFill>
          <a:blip r:embed="rId22" cstate="print"/>
          <a:stretch>
            <a:fillRect/>
          </a:stretch>
        </p:blipFill>
        <p:spPr>
          <a:xfrm>
            <a:off x="6604000" y="3822700"/>
            <a:ext cx="330200" cy="203200"/>
          </a:xfrm>
          <a:prstGeom prst="rect">
            <a:avLst/>
          </a:prstGeom>
        </p:spPr>
      </p:pic>
      <p:grpSp>
        <p:nvGrpSpPr>
          <p:cNvPr id="27" name="object 27"/>
          <p:cNvGrpSpPr/>
          <p:nvPr/>
        </p:nvGrpSpPr>
        <p:grpSpPr>
          <a:xfrm>
            <a:off x="7048500" y="3822700"/>
            <a:ext cx="1993900" cy="254000"/>
            <a:chOff x="7048500" y="3822700"/>
            <a:chExt cx="1993900" cy="254000"/>
          </a:xfrm>
        </p:grpSpPr>
        <p:pic>
          <p:nvPicPr>
            <p:cNvPr id="28" name="object 28"/>
            <p:cNvPicPr/>
            <p:nvPr/>
          </p:nvPicPr>
          <p:blipFill>
            <a:blip r:embed="rId23" cstate="print"/>
            <a:stretch>
              <a:fillRect/>
            </a:stretch>
          </p:blipFill>
          <p:spPr>
            <a:xfrm>
              <a:off x="7048500" y="3822700"/>
              <a:ext cx="1943100" cy="254000"/>
            </a:xfrm>
            <a:prstGeom prst="rect">
              <a:avLst/>
            </a:prstGeom>
          </p:spPr>
        </p:pic>
        <p:pic>
          <p:nvPicPr>
            <p:cNvPr id="29" name="object 29"/>
            <p:cNvPicPr/>
            <p:nvPr/>
          </p:nvPicPr>
          <p:blipFill>
            <a:blip r:embed="rId24" cstate="print"/>
            <a:stretch>
              <a:fillRect/>
            </a:stretch>
          </p:blipFill>
          <p:spPr>
            <a:xfrm>
              <a:off x="8978900" y="3987800"/>
              <a:ext cx="63500" cy="76200"/>
            </a:xfrm>
            <a:prstGeom prst="rect">
              <a:avLst/>
            </a:prstGeom>
          </p:spPr>
        </p:pic>
      </p:grpSp>
      <p:pic>
        <p:nvPicPr>
          <p:cNvPr id="30" name="object 30"/>
          <p:cNvPicPr/>
          <p:nvPr/>
        </p:nvPicPr>
        <p:blipFill>
          <a:blip r:embed="rId25" cstate="print"/>
          <a:stretch>
            <a:fillRect/>
          </a:stretch>
        </p:blipFill>
        <p:spPr>
          <a:xfrm>
            <a:off x="1397000" y="4127500"/>
            <a:ext cx="4254500" cy="254000"/>
          </a:xfrm>
          <a:prstGeom prst="rect">
            <a:avLst/>
          </a:prstGeom>
        </p:spPr>
      </p:pic>
      <p:sp>
        <p:nvSpPr>
          <p:cNvPr id="31" name="object 31"/>
          <p:cNvSpPr txBox="1"/>
          <p:nvPr/>
        </p:nvSpPr>
        <p:spPr>
          <a:xfrm>
            <a:off x="199101" y="1123950"/>
            <a:ext cx="8890635" cy="2565400"/>
          </a:xfrm>
          <a:prstGeom prst="rect">
            <a:avLst/>
          </a:prstGeom>
        </p:spPr>
        <p:txBody>
          <a:bodyPr vert="horz" wrap="square" lIns="0" tIns="12700" rIns="0" bIns="0" rtlCol="0">
            <a:spAutoFit/>
          </a:bodyPr>
          <a:lstStyle/>
          <a:p>
            <a:pPr marL="320675" indent="-282575">
              <a:lnSpc>
                <a:spcPts val="2350"/>
              </a:lnSpc>
              <a:spcBef>
                <a:spcPts val="100"/>
              </a:spcBef>
              <a:buChar char="•"/>
              <a:tabLst>
                <a:tab pos="320040" algn="l"/>
                <a:tab pos="320675" algn="l"/>
              </a:tabLst>
            </a:pPr>
            <a:r>
              <a:rPr sz="2000" spc="-5" dirty="0">
                <a:solidFill>
                  <a:srgbClr val="333399"/>
                </a:solidFill>
                <a:latin typeface="Arial MT"/>
                <a:cs typeface="Arial MT"/>
              </a:rPr>
              <a:t>Art.</a:t>
            </a:r>
            <a:r>
              <a:rPr sz="2000" spc="-15" dirty="0">
                <a:solidFill>
                  <a:srgbClr val="333399"/>
                </a:solidFill>
                <a:latin typeface="Arial MT"/>
                <a:cs typeface="Arial MT"/>
              </a:rPr>
              <a:t> </a:t>
            </a:r>
            <a:r>
              <a:rPr sz="2000" dirty="0">
                <a:solidFill>
                  <a:srgbClr val="333399"/>
                </a:solidFill>
                <a:latin typeface="Arial MT"/>
                <a:cs typeface="Arial MT"/>
              </a:rPr>
              <a:t>388</a:t>
            </a:r>
            <a:r>
              <a:rPr sz="2000" spc="-5" dirty="0">
                <a:solidFill>
                  <a:srgbClr val="333399"/>
                </a:solidFill>
                <a:latin typeface="Arial MT"/>
                <a:cs typeface="Arial MT"/>
              </a:rPr>
              <a:t> </a:t>
            </a:r>
            <a:r>
              <a:rPr sz="2000" dirty="0">
                <a:solidFill>
                  <a:srgbClr val="333399"/>
                </a:solidFill>
                <a:latin typeface="Arial MT"/>
                <a:cs typeface="Arial MT"/>
              </a:rPr>
              <a:t>del</a:t>
            </a:r>
            <a:r>
              <a:rPr sz="2000" spc="-10" dirty="0">
                <a:solidFill>
                  <a:srgbClr val="333399"/>
                </a:solidFill>
                <a:latin typeface="Arial MT"/>
                <a:cs typeface="Arial MT"/>
              </a:rPr>
              <a:t> </a:t>
            </a:r>
            <a:r>
              <a:rPr sz="2000" spc="-45" dirty="0">
                <a:solidFill>
                  <a:srgbClr val="333399"/>
                </a:solidFill>
                <a:latin typeface="Arial MT"/>
                <a:cs typeface="Arial MT"/>
              </a:rPr>
              <a:t>D.P.R.</a:t>
            </a:r>
            <a:r>
              <a:rPr sz="2000" spc="-10" dirty="0">
                <a:solidFill>
                  <a:srgbClr val="333399"/>
                </a:solidFill>
                <a:latin typeface="Arial MT"/>
                <a:cs typeface="Arial MT"/>
              </a:rPr>
              <a:t> </a:t>
            </a:r>
            <a:r>
              <a:rPr sz="2000" dirty="0">
                <a:solidFill>
                  <a:srgbClr val="333399"/>
                </a:solidFill>
                <a:latin typeface="Arial MT"/>
                <a:cs typeface="Arial MT"/>
              </a:rPr>
              <a:t>n.</a:t>
            </a:r>
            <a:r>
              <a:rPr sz="2000" spc="-15" dirty="0">
                <a:solidFill>
                  <a:srgbClr val="333399"/>
                </a:solidFill>
                <a:latin typeface="Arial MT"/>
                <a:cs typeface="Arial MT"/>
              </a:rPr>
              <a:t> </a:t>
            </a:r>
            <a:r>
              <a:rPr sz="2000" spc="-5" dirty="0">
                <a:solidFill>
                  <a:srgbClr val="333399"/>
                </a:solidFill>
                <a:latin typeface="Arial MT"/>
                <a:cs typeface="Arial MT"/>
              </a:rPr>
              <a:t>547/1955;</a:t>
            </a:r>
            <a:endParaRPr sz="2000" dirty="0">
              <a:latin typeface="Arial MT"/>
              <a:cs typeface="Arial MT"/>
            </a:endParaRPr>
          </a:p>
          <a:p>
            <a:pPr marL="320675" indent="-282575">
              <a:lnSpc>
                <a:spcPts val="2300"/>
              </a:lnSpc>
              <a:buChar char="•"/>
              <a:tabLst>
                <a:tab pos="320040" algn="l"/>
                <a:tab pos="320675" algn="l"/>
              </a:tabLst>
            </a:pPr>
            <a:r>
              <a:rPr sz="2000" spc="-5" dirty="0">
                <a:solidFill>
                  <a:srgbClr val="333399"/>
                </a:solidFill>
                <a:latin typeface="Arial MT"/>
                <a:cs typeface="Arial MT"/>
              </a:rPr>
              <a:t>Art.</a:t>
            </a:r>
            <a:r>
              <a:rPr sz="2000" spc="-15" dirty="0">
                <a:solidFill>
                  <a:srgbClr val="333399"/>
                </a:solidFill>
                <a:latin typeface="Arial MT"/>
                <a:cs typeface="Arial MT"/>
              </a:rPr>
              <a:t> </a:t>
            </a:r>
            <a:r>
              <a:rPr sz="2000" dirty="0">
                <a:solidFill>
                  <a:srgbClr val="333399"/>
                </a:solidFill>
                <a:latin typeface="Arial MT"/>
                <a:cs typeface="Arial MT"/>
              </a:rPr>
              <a:t>27</a:t>
            </a:r>
            <a:r>
              <a:rPr sz="2000" spc="-5" dirty="0">
                <a:solidFill>
                  <a:srgbClr val="333399"/>
                </a:solidFill>
                <a:latin typeface="Arial MT"/>
                <a:cs typeface="Arial MT"/>
              </a:rPr>
              <a:t> </a:t>
            </a:r>
            <a:r>
              <a:rPr sz="2000" dirty="0">
                <a:solidFill>
                  <a:srgbClr val="333399"/>
                </a:solidFill>
                <a:latin typeface="Arial MT"/>
                <a:cs typeface="Arial MT"/>
              </a:rPr>
              <a:t>del</a:t>
            </a:r>
            <a:r>
              <a:rPr sz="2000" spc="-10" dirty="0">
                <a:solidFill>
                  <a:srgbClr val="333399"/>
                </a:solidFill>
                <a:latin typeface="Arial MT"/>
                <a:cs typeface="Arial MT"/>
              </a:rPr>
              <a:t> </a:t>
            </a:r>
            <a:r>
              <a:rPr sz="2000" spc="-45" dirty="0">
                <a:solidFill>
                  <a:srgbClr val="333399"/>
                </a:solidFill>
                <a:latin typeface="Arial MT"/>
                <a:cs typeface="Arial MT"/>
              </a:rPr>
              <a:t>D.P.R.</a:t>
            </a:r>
            <a:r>
              <a:rPr sz="2000" spc="-10" dirty="0">
                <a:solidFill>
                  <a:srgbClr val="333399"/>
                </a:solidFill>
                <a:latin typeface="Arial MT"/>
                <a:cs typeface="Arial MT"/>
              </a:rPr>
              <a:t> </a:t>
            </a:r>
            <a:r>
              <a:rPr sz="2000" dirty="0">
                <a:solidFill>
                  <a:srgbClr val="333399"/>
                </a:solidFill>
                <a:latin typeface="Arial MT"/>
                <a:cs typeface="Arial MT"/>
              </a:rPr>
              <a:t>n.</a:t>
            </a:r>
            <a:r>
              <a:rPr sz="2000" spc="-15" dirty="0">
                <a:solidFill>
                  <a:srgbClr val="333399"/>
                </a:solidFill>
                <a:latin typeface="Arial MT"/>
                <a:cs typeface="Arial MT"/>
              </a:rPr>
              <a:t> </a:t>
            </a:r>
            <a:r>
              <a:rPr sz="2000" spc="-5" dirty="0">
                <a:solidFill>
                  <a:srgbClr val="333399"/>
                </a:solidFill>
                <a:latin typeface="Arial MT"/>
                <a:cs typeface="Arial MT"/>
              </a:rPr>
              <a:t>303/1956;</a:t>
            </a:r>
            <a:endParaRPr sz="2000" dirty="0">
              <a:latin typeface="Arial MT"/>
              <a:cs typeface="Arial MT"/>
            </a:endParaRPr>
          </a:p>
          <a:p>
            <a:pPr marL="320675" marR="43180" indent="-282575">
              <a:lnSpc>
                <a:spcPts val="2800"/>
              </a:lnSpc>
              <a:spcBef>
                <a:spcPts val="110"/>
              </a:spcBef>
              <a:buChar char="•"/>
              <a:tabLst>
                <a:tab pos="320040" algn="l"/>
                <a:tab pos="320675" algn="l"/>
              </a:tabLst>
            </a:pPr>
            <a:r>
              <a:rPr sz="2000" dirty="0">
                <a:solidFill>
                  <a:srgbClr val="333399"/>
                </a:solidFill>
                <a:latin typeface="Arial MT"/>
                <a:cs typeface="Arial MT"/>
              </a:rPr>
              <a:t>Capo</a:t>
            </a:r>
            <a:r>
              <a:rPr sz="2000" spc="25" dirty="0">
                <a:solidFill>
                  <a:srgbClr val="333399"/>
                </a:solidFill>
                <a:latin typeface="Arial MT"/>
                <a:cs typeface="Arial MT"/>
              </a:rPr>
              <a:t> </a:t>
            </a:r>
            <a:r>
              <a:rPr sz="2000" spc="-5" dirty="0">
                <a:solidFill>
                  <a:srgbClr val="333399"/>
                </a:solidFill>
                <a:latin typeface="Arial MT"/>
                <a:cs typeface="Arial MT"/>
              </a:rPr>
              <a:t>II</a:t>
            </a:r>
            <a:r>
              <a:rPr sz="2000" spc="30" dirty="0">
                <a:solidFill>
                  <a:srgbClr val="333399"/>
                </a:solidFill>
                <a:latin typeface="Arial MT"/>
                <a:cs typeface="Arial MT"/>
              </a:rPr>
              <a:t> </a:t>
            </a:r>
            <a:r>
              <a:rPr sz="2000" spc="-5" dirty="0">
                <a:solidFill>
                  <a:srgbClr val="333399"/>
                </a:solidFill>
                <a:latin typeface="Arial MT"/>
                <a:cs typeface="Arial MT"/>
              </a:rPr>
              <a:t>D.Lgs.</a:t>
            </a:r>
            <a:r>
              <a:rPr sz="2000" b="1" spc="-5" dirty="0">
                <a:solidFill>
                  <a:srgbClr val="333399"/>
                </a:solidFill>
                <a:latin typeface="Arial"/>
                <a:cs typeface="Arial"/>
              </a:rPr>
              <a:t>81/2008</a:t>
            </a:r>
            <a:r>
              <a:rPr sz="2000" spc="-5" dirty="0">
                <a:solidFill>
                  <a:srgbClr val="333399"/>
                </a:solidFill>
                <a:latin typeface="Arial MT"/>
                <a:cs typeface="Arial MT"/>
              </a:rPr>
              <a:t>:</a:t>
            </a:r>
            <a:r>
              <a:rPr sz="2000" spc="30" dirty="0">
                <a:solidFill>
                  <a:srgbClr val="333399"/>
                </a:solidFill>
                <a:latin typeface="Arial MT"/>
                <a:cs typeface="Arial MT"/>
              </a:rPr>
              <a:t> </a:t>
            </a:r>
            <a:r>
              <a:rPr sz="2000" spc="-5" dirty="0">
                <a:solidFill>
                  <a:srgbClr val="333399"/>
                </a:solidFill>
                <a:latin typeface="Arial MT"/>
                <a:cs typeface="Arial MT"/>
              </a:rPr>
              <a:t>il</a:t>
            </a:r>
            <a:r>
              <a:rPr sz="2000" spc="30" dirty="0">
                <a:solidFill>
                  <a:srgbClr val="333399"/>
                </a:solidFill>
                <a:latin typeface="Arial MT"/>
                <a:cs typeface="Arial MT"/>
              </a:rPr>
              <a:t> </a:t>
            </a:r>
            <a:r>
              <a:rPr sz="2400" b="1" spc="-5" dirty="0">
                <a:solidFill>
                  <a:srgbClr val="333399"/>
                </a:solidFill>
                <a:latin typeface="Arial"/>
                <a:cs typeface="Arial"/>
              </a:rPr>
              <a:t>datore</a:t>
            </a:r>
            <a:r>
              <a:rPr sz="2400" b="1" spc="30" dirty="0">
                <a:solidFill>
                  <a:srgbClr val="333399"/>
                </a:solidFill>
                <a:latin typeface="Arial"/>
                <a:cs typeface="Arial"/>
              </a:rPr>
              <a:t> </a:t>
            </a:r>
            <a:r>
              <a:rPr sz="2400" b="1" spc="-5" dirty="0">
                <a:solidFill>
                  <a:srgbClr val="333399"/>
                </a:solidFill>
                <a:latin typeface="Arial"/>
                <a:cs typeface="Arial"/>
              </a:rPr>
              <a:t>di</a:t>
            </a:r>
            <a:r>
              <a:rPr sz="2400" b="1" spc="35" dirty="0">
                <a:solidFill>
                  <a:srgbClr val="333399"/>
                </a:solidFill>
                <a:latin typeface="Arial"/>
                <a:cs typeface="Arial"/>
              </a:rPr>
              <a:t> </a:t>
            </a:r>
            <a:r>
              <a:rPr sz="2400" b="1" spc="-5" dirty="0">
                <a:solidFill>
                  <a:srgbClr val="333399"/>
                </a:solidFill>
                <a:latin typeface="Arial"/>
                <a:cs typeface="Arial"/>
              </a:rPr>
              <a:t>lavoro</a:t>
            </a:r>
            <a:r>
              <a:rPr sz="2000" spc="-5" dirty="0">
                <a:solidFill>
                  <a:srgbClr val="333399"/>
                </a:solidFill>
                <a:latin typeface="Arial MT"/>
                <a:cs typeface="Arial MT"/>
              </a:rPr>
              <a:t>,</a:t>
            </a:r>
            <a:r>
              <a:rPr sz="2000" spc="30" dirty="0">
                <a:solidFill>
                  <a:srgbClr val="333399"/>
                </a:solidFill>
                <a:latin typeface="Arial MT"/>
                <a:cs typeface="Arial MT"/>
              </a:rPr>
              <a:t> </a:t>
            </a:r>
            <a:r>
              <a:rPr sz="2000" dirty="0">
                <a:solidFill>
                  <a:srgbClr val="333399"/>
                </a:solidFill>
                <a:latin typeface="Arial MT"/>
                <a:cs typeface="Arial MT"/>
              </a:rPr>
              <a:t>considerando</a:t>
            </a:r>
            <a:r>
              <a:rPr sz="2000" spc="30" dirty="0">
                <a:solidFill>
                  <a:srgbClr val="333399"/>
                </a:solidFill>
                <a:latin typeface="Arial MT"/>
                <a:cs typeface="Arial MT"/>
              </a:rPr>
              <a:t> </a:t>
            </a:r>
            <a:r>
              <a:rPr sz="2000" dirty="0">
                <a:solidFill>
                  <a:srgbClr val="333399"/>
                </a:solidFill>
                <a:latin typeface="Arial MT"/>
                <a:cs typeface="Arial MT"/>
              </a:rPr>
              <a:t>la</a:t>
            </a:r>
            <a:r>
              <a:rPr sz="2000" spc="30" dirty="0">
                <a:solidFill>
                  <a:srgbClr val="333399"/>
                </a:solidFill>
                <a:latin typeface="Arial MT"/>
                <a:cs typeface="Arial MT"/>
              </a:rPr>
              <a:t> </a:t>
            </a:r>
            <a:r>
              <a:rPr sz="2000" spc="-5" dirty="0">
                <a:solidFill>
                  <a:srgbClr val="333399"/>
                </a:solidFill>
                <a:latin typeface="Arial MT"/>
                <a:cs typeface="Arial MT"/>
              </a:rPr>
              <a:t>natura</a:t>
            </a:r>
            <a:r>
              <a:rPr sz="2000" spc="25" dirty="0">
                <a:solidFill>
                  <a:srgbClr val="333399"/>
                </a:solidFill>
                <a:latin typeface="Arial MT"/>
                <a:cs typeface="Arial MT"/>
              </a:rPr>
              <a:t> </a:t>
            </a:r>
            <a:r>
              <a:rPr sz="2000" dirty="0">
                <a:solidFill>
                  <a:srgbClr val="333399"/>
                </a:solidFill>
                <a:latin typeface="Arial MT"/>
                <a:cs typeface="Arial MT"/>
              </a:rPr>
              <a:t>delle </a:t>
            </a:r>
            <a:r>
              <a:rPr sz="2000" spc="-540" dirty="0">
                <a:solidFill>
                  <a:srgbClr val="333399"/>
                </a:solidFill>
                <a:latin typeface="Arial MT"/>
                <a:cs typeface="Arial MT"/>
              </a:rPr>
              <a:t> </a:t>
            </a:r>
            <a:r>
              <a:rPr sz="2000" spc="-5" dirty="0">
                <a:solidFill>
                  <a:srgbClr val="333399"/>
                </a:solidFill>
                <a:latin typeface="Arial MT"/>
                <a:cs typeface="Arial MT"/>
              </a:rPr>
              <a:t>attività</a:t>
            </a:r>
            <a:r>
              <a:rPr sz="2000" dirty="0">
                <a:solidFill>
                  <a:srgbClr val="333399"/>
                </a:solidFill>
                <a:latin typeface="Arial MT"/>
                <a:cs typeface="Arial MT"/>
              </a:rPr>
              <a:t> e le dimensioni dell’azienda,</a:t>
            </a:r>
            <a:r>
              <a:rPr sz="2000" spc="-5" dirty="0">
                <a:solidFill>
                  <a:srgbClr val="333399"/>
                </a:solidFill>
                <a:latin typeface="Arial MT"/>
                <a:cs typeface="Arial MT"/>
              </a:rPr>
              <a:t> sentito</a:t>
            </a:r>
            <a:r>
              <a:rPr sz="2000" dirty="0">
                <a:solidFill>
                  <a:srgbClr val="333399"/>
                </a:solidFill>
                <a:latin typeface="Arial MT"/>
                <a:cs typeface="Arial MT"/>
              </a:rPr>
              <a:t> il</a:t>
            </a:r>
            <a:r>
              <a:rPr sz="2000" spc="-5" dirty="0">
                <a:solidFill>
                  <a:srgbClr val="333399"/>
                </a:solidFill>
                <a:latin typeface="Arial MT"/>
                <a:cs typeface="Arial MT"/>
              </a:rPr>
              <a:t> </a:t>
            </a:r>
            <a:r>
              <a:rPr sz="2400" b="1" spc="-5" dirty="0">
                <a:solidFill>
                  <a:srgbClr val="333399"/>
                </a:solidFill>
                <a:latin typeface="Arial"/>
                <a:cs typeface="Arial"/>
              </a:rPr>
              <a:t>medico competente</a:t>
            </a:r>
            <a:r>
              <a:rPr sz="2000" spc="-5" dirty="0">
                <a:solidFill>
                  <a:srgbClr val="333399"/>
                </a:solidFill>
                <a:latin typeface="Arial MT"/>
                <a:cs typeface="Arial MT"/>
              </a:rPr>
              <a:t>:</a:t>
            </a:r>
            <a:endParaRPr sz="2000" dirty="0">
              <a:latin typeface="Arial MT"/>
              <a:cs typeface="Arial MT"/>
            </a:endParaRPr>
          </a:p>
          <a:p>
            <a:pPr marL="1184275" lvl="1" indent="-285750">
              <a:lnSpc>
                <a:spcPts val="2190"/>
              </a:lnSpc>
              <a:buFont typeface="MS UI Gothic"/>
              <a:buChar char="➢"/>
              <a:tabLst>
                <a:tab pos="1184275" algn="l"/>
              </a:tabLst>
            </a:pPr>
            <a:r>
              <a:rPr sz="2000" spc="-5" dirty="0">
                <a:solidFill>
                  <a:srgbClr val="333399"/>
                </a:solidFill>
                <a:latin typeface="Arial MT"/>
                <a:cs typeface="Arial MT"/>
              </a:rPr>
              <a:t>Adotta</a:t>
            </a:r>
            <a:r>
              <a:rPr sz="2000" spc="335" dirty="0">
                <a:solidFill>
                  <a:srgbClr val="333399"/>
                </a:solidFill>
                <a:latin typeface="Arial MT"/>
                <a:cs typeface="Arial MT"/>
              </a:rPr>
              <a:t> </a:t>
            </a:r>
            <a:r>
              <a:rPr sz="2000" dirty="0">
                <a:solidFill>
                  <a:srgbClr val="333399"/>
                </a:solidFill>
                <a:latin typeface="Arial MT"/>
                <a:cs typeface="Arial MT"/>
              </a:rPr>
              <a:t>i</a:t>
            </a:r>
            <a:r>
              <a:rPr sz="2000" spc="335" dirty="0">
                <a:solidFill>
                  <a:srgbClr val="333399"/>
                </a:solidFill>
                <a:latin typeface="Arial MT"/>
                <a:cs typeface="Arial MT"/>
              </a:rPr>
              <a:t> </a:t>
            </a:r>
            <a:r>
              <a:rPr sz="2000" spc="-5" dirty="0">
                <a:solidFill>
                  <a:srgbClr val="333399"/>
                </a:solidFill>
                <a:latin typeface="Arial MT"/>
                <a:cs typeface="Arial MT"/>
              </a:rPr>
              <a:t>provvedimenti</a:t>
            </a:r>
            <a:r>
              <a:rPr sz="2000" spc="340" dirty="0">
                <a:solidFill>
                  <a:srgbClr val="333399"/>
                </a:solidFill>
                <a:latin typeface="Arial MT"/>
                <a:cs typeface="Arial MT"/>
              </a:rPr>
              <a:t> </a:t>
            </a:r>
            <a:r>
              <a:rPr sz="2000" dirty="0">
                <a:solidFill>
                  <a:srgbClr val="333399"/>
                </a:solidFill>
                <a:latin typeface="Arial MT"/>
                <a:cs typeface="Arial MT"/>
              </a:rPr>
              <a:t>necessari</a:t>
            </a:r>
            <a:r>
              <a:rPr sz="2000" spc="335" dirty="0">
                <a:solidFill>
                  <a:srgbClr val="333399"/>
                </a:solidFill>
                <a:latin typeface="Arial MT"/>
                <a:cs typeface="Arial MT"/>
              </a:rPr>
              <a:t> </a:t>
            </a:r>
            <a:r>
              <a:rPr sz="2000" dirty="0">
                <a:solidFill>
                  <a:srgbClr val="333399"/>
                </a:solidFill>
                <a:latin typeface="Arial MT"/>
                <a:cs typeface="Arial MT"/>
              </a:rPr>
              <a:t>in</a:t>
            </a:r>
            <a:r>
              <a:rPr sz="2000" spc="335" dirty="0">
                <a:solidFill>
                  <a:srgbClr val="333399"/>
                </a:solidFill>
                <a:latin typeface="Arial MT"/>
                <a:cs typeface="Arial MT"/>
              </a:rPr>
              <a:t> </a:t>
            </a:r>
            <a:r>
              <a:rPr sz="2000" spc="-5" dirty="0">
                <a:solidFill>
                  <a:srgbClr val="333399"/>
                </a:solidFill>
                <a:latin typeface="Arial MT"/>
                <a:cs typeface="Arial MT"/>
              </a:rPr>
              <a:t>materia</a:t>
            </a:r>
            <a:r>
              <a:rPr sz="2000" spc="340" dirty="0">
                <a:solidFill>
                  <a:srgbClr val="333399"/>
                </a:solidFill>
                <a:latin typeface="Arial MT"/>
                <a:cs typeface="Arial MT"/>
              </a:rPr>
              <a:t> </a:t>
            </a:r>
            <a:r>
              <a:rPr sz="2000" dirty="0">
                <a:solidFill>
                  <a:srgbClr val="333399"/>
                </a:solidFill>
                <a:latin typeface="Arial MT"/>
                <a:cs typeface="Arial MT"/>
              </a:rPr>
              <a:t>di</a:t>
            </a:r>
            <a:r>
              <a:rPr sz="2000" spc="335" dirty="0">
                <a:solidFill>
                  <a:srgbClr val="333399"/>
                </a:solidFill>
                <a:latin typeface="Arial MT"/>
                <a:cs typeface="Arial MT"/>
              </a:rPr>
              <a:t> </a:t>
            </a:r>
            <a:r>
              <a:rPr sz="2000" dirty="0">
                <a:solidFill>
                  <a:srgbClr val="333399"/>
                </a:solidFill>
                <a:latin typeface="Arial MT"/>
                <a:cs typeface="Arial MT"/>
              </a:rPr>
              <a:t>primo</a:t>
            </a:r>
            <a:r>
              <a:rPr sz="2000" spc="335" dirty="0">
                <a:solidFill>
                  <a:srgbClr val="333399"/>
                </a:solidFill>
                <a:latin typeface="Arial MT"/>
                <a:cs typeface="Arial MT"/>
              </a:rPr>
              <a:t> </a:t>
            </a:r>
            <a:r>
              <a:rPr sz="2000" dirty="0">
                <a:solidFill>
                  <a:srgbClr val="333399"/>
                </a:solidFill>
                <a:latin typeface="Arial MT"/>
                <a:cs typeface="Arial MT"/>
              </a:rPr>
              <a:t>soccorso</a:t>
            </a:r>
            <a:r>
              <a:rPr sz="2000" spc="340" dirty="0">
                <a:solidFill>
                  <a:srgbClr val="333399"/>
                </a:solidFill>
                <a:latin typeface="Arial MT"/>
                <a:cs typeface="Arial MT"/>
              </a:rPr>
              <a:t> </a:t>
            </a:r>
            <a:r>
              <a:rPr sz="2000" dirty="0">
                <a:solidFill>
                  <a:srgbClr val="333399"/>
                </a:solidFill>
                <a:latin typeface="Arial MT"/>
                <a:cs typeface="Arial MT"/>
              </a:rPr>
              <a:t>ed</a:t>
            </a:r>
            <a:endParaRPr sz="2000" dirty="0">
              <a:latin typeface="Arial MT"/>
              <a:cs typeface="Arial MT"/>
            </a:endParaRPr>
          </a:p>
          <a:p>
            <a:pPr marL="1184275">
              <a:lnSpc>
                <a:spcPts val="2300"/>
              </a:lnSpc>
            </a:pPr>
            <a:r>
              <a:rPr sz="2000" spc="-5" dirty="0">
                <a:solidFill>
                  <a:srgbClr val="333399"/>
                </a:solidFill>
                <a:latin typeface="Arial MT"/>
                <a:cs typeface="Arial MT"/>
              </a:rPr>
              <a:t>assistenza</a:t>
            </a:r>
            <a:r>
              <a:rPr sz="2000" spc="5" dirty="0">
                <a:solidFill>
                  <a:srgbClr val="333399"/>
                </a:solidFill>
                <a:latin typeface="Arial MT"/>
                <a:cs typeface="Arial MT"/>
              </a:rPr>
              <a:t> </a:t>
            </a:r>
            <a:r>
              <a:rPr sz="2000" dirty="0">
                <a:solidFill>
                  <a:srgbClr val="333399"/>
                </a:solidFill>
                <a:latin typeface="Arial MT"/>
                <a:cs typeface="Arial MT"/>
              </a:rPr>
              <a:t>medica, </a:t>
            </a:r>
            <a:r>
              <a:rPr sz="2000" spc="-5" dirty="0">
                <a:solidFill>
                  <a:srgbClr val="333399"/>
                </a:solidFill>
                <a:latin typeface="Arial MT"/>
                <a:cs typeface="Arial MT"/>
              </a:rPr>
              <a:t>stabilendo</a:t>
            </a:r>
            <a:r>
              <a:rPr sz="2000" spc="5" dirty="0">
                <a:solidFill>
                  <a:srgbClr val="333399"/>
                </a:solidFill>
                <a:latin typeface="Arial MT"/>
                <a:cs typeface="Arial MT"/>
              </a:rPr>
              <a:t> </a:t>
            </a:r>
            <a:r>
              <a:rPr sz="2000" dirty="0">
                <a:solidFill>
                  <a:srgbClr val="333399"/>
                </a:solidFill>
                <a:latin typeface="Arial MT"/>
                <a:cs typeface="Arial MT"/>
              </a:rPr>
              <a:t>i</a:t>
            </a:r>
            <a:r>
              <a:rPr sz="2000" spc="10" dirty="0">
                <a:solidFill>
                  <a:srgbClr val="333399"/>
                </a:solidFill>
                <a:latin typeface="Arial MT"/>
                <a:cs typeface="Arial MT"/>
              </a:rPr>
              <a:t> </a:t>
            </a:r>
            <a:r>
              <a:rPr sz="2000" spc="-5" dirty="0">
                <a:solidFill>
                  <a:srgbClr val="333399"/>
                </a:solidFill>
                <a:latin typeface="Arial MT"/>
                <a:cs typeface="Arial MT"/>
              </a:rPr>
              <a:t>rapporti</a:t>
            </a:r>
            <a:r>
              <a:rPr sz="2000" spc="5" dirty="0">
                <a:solidFill>
                  <a:srgbClr val="333399"/>
                </a:solidFill>
                <a:latin typeface="Arial MT"/>
                <a:cs typeface="Arial MT"/>
              </a:rPr>
              <a:t> </a:t>
            </a:r>
            <a:r>
              <a:rPr sz="2000" dirty="0">
                <a:solidFill>
                  <a:srgbClr val="333399"/>
                </a:solidFill>
                <a:latin typeface="Arial MT"/>
                <a:cs typeface="Arial MT"/>
              </a:rPr>
              <a:t>con</a:t>
            </a:r>
            <a:r>
              <a:rPr sz="2000" spc="5" dirty="0">
                <a:solidFill>
                  <a:srgbClr val="333399"/>
                </a:solidFill>
                <a:latin typeface="Arial MT"/>
                <a:cs typeface="Arial MT"/>
              </a:rPr>
              <a:t> </a:t>
            </a:r>
            <a:r>
              <a:rPr sz="2000" dirty="0">
                <a:solidFill>
                  <a:srgbClr val="333399"/>
                </a:solidFill>
                <a:latin typeface="Arial MT"/>
                <a:cs typeface="Arial MT"/>
              </a:rPr>
              <a:t>i</a:t>
            </a:r>
            <a:r>
              <a:rPr sz="2000" spc="10" dirty="0">
                <a:solidFill>
                  <a:srgbClr val="333399"/>
                </a:solidFill>
                <a:latin typeface="Arial MT"/>
                <a:cs typeface="Arial MT"/>
              </a:rPr>
              <a:t> </a:t>
            </a:r>
            <a:r>
              <a:rPr sz="2000" dirty="0">
                <a:solidFill>
                  <a:srgbClr val="333399"/>
                </a:solidFill>
                <a:latin typeface="Arial MT"/>
                <a:cs typeface="Arial MT"/>
              </a:rPr>
              <a:t>servizi</a:t>
            </a:r>
            <a:r>
              <a:rPr sz="2000" spc="5" dirty="0">
                <a:solidFill>
                  <a:srgbClr val="333399"/>
                </a:solidFill>
                <a:latin typeface="Arial MT"/>
                <a:cs typeface="Arial MT"/>
              </a:rPr>
              <a:t> </a:t>
            </a:r>
            <a:r>
              <a:rPr sz="2000" spc="-5" dirty="0">
                <a:solidFill>
                  <a:srgbClr val="333399"/>
                </a:solidFill>
                <a:latin typeface="Arial MT"/>
                <a:cs typeface="Arial MT"/>
              </a:rPr>
              <a:t>esterni;</a:t>
            </a:r>
            <a:endParaRPr sz="2000" dirty="0">
              <a:latin typeface="Arial MT"/>
              <a:cs typeface="Arial MT"/>
            </a:endParaRPr>
          </a:p>
          <a:p>
            <a:pPr marL="1184275" marR="43815" lvl="1" indent="-285750">
              <a:lnSpc>
                <a:spcPts val="2400"/>
              </a:lnSpc>
              <a:spcBef>
                <a:spcPts val="430"/>
              </a:spcBef>
              <a:buFont typeface="MS UI Gothic"/>
              <a:buChar char="➢"/>
              <a:tabLst>
                <a:tab pos="1184275" algn="l"/>
              </a:tabLst>
            </a:pPr>
            <a:r>
              <a:rPr sz="2000" dirty="0">
                <a:solidFill>
                  <a:srgbClr val="333399"/>
                </a:solidFill>
                <a:latin typeface="Arial MT"/>
                <a:cs typeface="Arial MT"/>
              </a:rPr>
              <a:t>Designa</a:t>
            </a:r>
            <a:r>
              <a:rPr sz="2000" spc="229" dirty="0">
                <a:solidFill>
                  <a:srgbClr val="333399"/>
                </a:solidFill>
                <a:latin typeface="Arial MT"/>
                <a:cs typeface="Arial MT"/>
              </a:rPr>
              <a:t> </a:t>
            </a:r>
            <a:r>
              <a:rPr sz="2000" dirty="0">
                <a:solidFill>
                  <a:srgbClr val="333399"/>
                </a:solidFill>
                <a:latin typeface="Arial MT"/>
                <a:cs typeface="Arial MT"/>
              </a:rPr>
              <a:t>uno</a:t>
            </a:r>
            <a:r>
              <a:rPr sz="2000" spc="235" dirty="0">
                <a:solidFill>
                  <a:srgbClr val="333399"/>
                </a:solidFill>
                <a:latin typeface="Arial MT"/>
                <a:cs typeface="Arial MT"/>
              </a:rPr>
              <a:t> </a:t>
            </a:r>
            <a:r>
              <a:rPr sz="2000" dirty="0">
                <a:solidFill>
                  <a:srgbClr val="333399"/>
                </a:solidFill>
                <a:latin typeface="Arial MT"/>
                <a:cs typeface="Arial MT"/>
              </a:rPr>
              <a:t>o</a:t>
            </a:r>
            <a:r>
              <a:rPr sz="2000" spc="229" dirty="0">
                <a:solidFill>
                  <a:srgbClr val="333399"/>
                </a:solidFill>
                <a:latin typeface="Arial MT"/>
                <a:cs typeface="Arial MT"/>
              </a:rPr>
              <a:t> </a:t>
            </a:r>
            <a:r>
              <a:rPr sz="2000" dirty="0">
                <a:solidFill>
                  <a:srgbClr val="333399"/>
                </a:solidFill>
                <a:latin typeface="Arial MT"/>
                <a:cs typeface="Arial MT"/>
              </a:rPr>
              <a:t>più</a:t>
            </a:r>
            <a:r>
              <a:rPr sz="2000" spc="235" dirty="0">
                <a:solidFill>
                  <a:srgbClr val="333399"/>
                </a:solidFill>
                <a:latin typeface="Arial MT"/>
                <a:cs typeface="Arial MT"/>
              </a:rPr>
              <a:t> </a:t>
            </a:r>
            <a:r>
              <a:rPr sz="2400" b="1" spc="-5" dirty="0">
                <a:solidFill>
                  <a:srgbClr val="333399"/>
                </a:solidFill>
                <a:latin typeface="Arial"/>
                <a:cs typeface="Arial"/>
              </a:rPr>
              <a:t>lavoratori</a:t>
            </a:r>
            <a:r>
              <a:rPr sz="2400" b="1" spc="285" dirty="0">
                <a:solidFill>
                  <a:srgbClr val="333399"/>
                </a:solidFill>
                <a:latin typeface="Arial"/>
                <a:cs typeface="Arial"/>
              </a:rPr>
              <a:t> </a:t>
            </a:r>
            <a:r>
              <a:rPr sz="2400" b="1" spc="-5" dirty="0">
                <a:solidFill>
                  <a:srgbClr val="333399"/>
                </a:solidFill>
                <a:latin typeface="Arial"/>
                <a:cs typeface="Arial"/>
              </a:rPr>
              <a:t>incaricati</a:t>
            </a:r>
            <a:r>
              <a:rPr sz="2400" b="1" spc="280" dirty="0">
                <a:solidFill>
                  <a:srgbClr val="333399"/>
                </a:solidFill>
                <a:latin typeface="Arial"/>
                <a:cs typeface="Arial"/>
              </a:rPr>
              <a:t> </a:t>
            </a:r>
            <a:r>
              <a:rPr sz="2000" spc="-5" dirty="0">
                <a:solidFill>
                  <a:srgbClr val="333399"/>
                </a:solidFill>
                <a:latin typeface="Arial MT"/>
                <a:cs typeface="Arial MT"/>
              </a:rPr>
              <a:t>del</a:t>
            </a:r>
            <a:r>
              <a:rPr sz="2000" spc="235" dirty="0">
                <a:solidFill>
                  <a:srgbClr val="333399"/>
                </a:solidFill>
                <a:latin typeface="Arial MT"/>
                <a:cs typeface="Arial MT"/>
              </a:rPr>
              <a:t> </a:t>
            </a:r>
            <a:r>
              <a:rPr sz="2000" b="1" dirty="0">
                <a:solidFill>
                  <a:srgbClr val="333399"/>
                </a:solidFill>
                <a:latin typeface="Arial"/>
                <a:cs typeface="Arial"/>
              </a:rPr>
              <a:t>primo</a:t>
            </a:r>
            <a:r>
              <a:rPr sz="2000" b="1" spc="235" dirty="0">
                <a:solidFill>
                  <a:srgbClr val="333399"/>
                </a:solidFill>
                <a:latin typeface="Arial"/>
                <a:cs typeface="Arial"/>
              </a:rPr>
              <a:t> </a:t>
            </a:r>
            <a:r>
              <a:rPr sz="2000" b="1" spc="-5" dirty="0">
                <a:solidFill>
                  <a:srgbClr val="333399"/>
                </a:solidFill>
                <a:latin typeface="Arial"/>
                <a:cs typeface="Arial"/>
              </a:rPr>
              <a:t>soccorso</a:t>
            </a:r>
            <a:r>
              <a:rPr sz="2000" spc="-5" dirty="0">
                <a:solidFill>
                  <a:srgbClr val="333399"/>
                </a:solidFill>
                <a:latin typeface="Arial MT"/>
                <a:cs typeface="Arial MT"/>
              </a:rPr>
              <a:t>, </a:t>
            </a:r>
            <a:r>
              <a:rPr sz="2000" spc="-545" dirty="0">
                <a:solidFill>
                  <a:srgbClr val="333399"/>
                </a:solidFill>
                <a:latin typeface="Arial MT"/>
                <a:cs typeface="Arial MT"/>
              </a:rPr>
              <a:t> </a:t>
            </a:r>
            <a:r>
              <a:rPr sz="2000" dirty="0">
                <a:solidFill>
                  <a:srgbClr val="333399"/>
                </a:solidFill>
                <a:latin typeface="Arial MT"/>
                <a:cs typeface="Arial MT"/>
              </a:rPr>
              <a:t>qualora</a:t>
            </a:r>
            <a:r>
              <a:rPr sz="2000" spc="-5" dirty="0">
                <a:solidFill>
                  <a:srgbClr val="333399"/>
                </a:solidFill>
                <a:latin typeface="Arial MT"/>
                <a:cs typeface="Arial MT"/>
              </a:rPr>
              <a:t> </a:t>
            </a:r>
            <a:r>
              <a:rPr sz="2000" dirty="0">
                <a:solidFill>
                  <a:srgbClr val="333399"/>
                </a:solidFill>
                <a:latin typeface="Arial MT"/>
                <a:cs typeface="Arial MT"/>
              </a:rPr>
              <a:t>non vi provveda </a:t>
            </a:r>
            <a:r>
              <a:rPr sz="2000" spc="-5" dirty="0">
                <a:solidFill>
                  <a:srgbClr val="333399"/>
                </a:solidFill>
                <a:latin typeface="Arial MT"/>
                <a:cs typeface="Arial MT"/>
              </a:rPr>
              <a:t>direttamente.</a:t>
            </a:r>
            <a:endParaRPr sz="2000" dirty="0">
              <a:latin typeface="Arial MT"/>
              <a:cs typeface="Arial MT"/>
            </a:endParaRPr>
          </a:p>
        </p:txBody>
      </p:sp>
      <p:pic>
        <p:nvPicPr>
          <p:cNvPr id="32" name="object 32"/>
          <p:cNvPicPr/>
          <p:nvPr/>
        </p:nvPicPr>
        <p:blipFill>
          <a:blip r:embed="rId26" cstate="print"/>
          <a:stretch>
            <a:fillRect/>
          </a:stretch>
        </p:blipFill>
        <p:spPr>
          <a:xfrm>
            <a:off x="3022600" y="3924300"/>
            <a:ext cx="3175000" cy="2253681"/>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3940" y="810915"/>
            <a:ext cx="4790440" cy="3119120"/>
          </a:xfrm>
          <a:prstGeom prst="rect">
            <a:avLst/>
          </a:prstGeom>
        </p:spPr>
        <p:txBody>
          <a:bodyPr vert="horz" wrap="square" lIns="0" tIns="12700" rIns="0" bIns="0" rtlCol="0">
            <a:spAutoFit/>
          </a:bodyPr>
          <a:lstStyle/>
          <a:p>
            <a:pPr marL="12700" marR="5080" indent="43815" algn="ctr">
              <a:lnSpc>
                <a:spcPct val="105700"/>
              </a:lnSpc>
              <a:spcBef>
                <a:spcPts val="100"/>
              </a:spcBef>
            </a:pPr>
            <a:r>
              <a:rPr sz="3200" b="1" spc="-5" dirty="0">
                <a:solidFill>
                  <a:srgbClr val="0070C0"/>
                </a:solidFill>
                <a:latin typeface="Arial"/>
                <a:cs typeface="Arial"/>
              </a:rPr>
              <a:t>La gestione </a:t>
            </a:r>
            <a:r>
              <a:rPr sz="3200" b="1" dirty="0">
                <a:solidFill>
                  <a:srgbClr val="0070C0"/>
                </a:solidFill>
                <a:latin typeface="Arial"/>
                <a:cs typeface="Arial"/>
              </a:rPr>
              <a:t> </a:t>
            </a:r>
            <a:r>
              <a:rPr sz="3200" b="1" spc="-5" dirty="0">
                <a:solidFill>
                  <a:srgbClr val="0070C0"/>
                </a:solidFill>
                <a:latin typeface="Arial"/>
                <a:cs typeface="Arial"/>
              </a:rPr>
              <a:t>dell’emergenza sanitaria </a:t>
            </a:r>
            <a:r>
              <a:rPr sz="3200" b="1" spc="-875" dirty="0">
                <a:solidFill>
                  <a:srgbClr val="0070C0"/>
                </a:solidFill>
                <a:latin typeface="Arial"/>
                <a:cs typeface="Arial"/>
              </a:rPr>
              <a:t> </a:t>
            </a:r>
            <a:r>
              <a:rPr sz="3200" b="1" spc="-5" dirty="0">
                <a:solidFill>
                  <a:srgbClr val="0070C0"/>
                </a:solidFill>
                <a:latin typeface="Arial"/>
                <a:cs typeface="Arial"/>
              </a:rPr>
              <a:t>influenza direttamente le </a:t>
            </a:r>
            <a:r>
              <a:rPr sz="3200" b="1" spc="-875" dirty="0">
                <a:solidFill>
                  <a:srgbClr val="0070C0"/>
                </a:solidFill>
                <a:latin typeface="Arial"/>
                <a:cs typeface="Arial"/>
              </a:rPr>
              <a:t> </a:t>
            </a:r>
            <a:r>
              <a:rPr sz="3200" b="1" spc="-5" dirty="0">
                <a:solidFill>
                  <a:srgbClr val="0070C0"/>
                </a:solidFill>
                <a:latin typeface="Arial"/>
                <a:cs typeface="Arial"/>
              </a:rPr>
              <a:t>probabilità di successo </a:t>
            </a:r>
            <a:r>
              <a:rPr sz="3200" b="1" dirty="0">
                <a:solidFill>
                  <a:srgbClr val="0070C0"/>
                </a:solidFill>
                <a:latin typeface="Arial"/>
                <a:cs typeface="Arial"/>
              </a:rPr>
              <a:t> </a:t>
            </a:r>
            <a:r>
              <a:rPr sz="3200" b="1" spc="-5" dirty="0">
                <a:solidFill>
                  <a:srgbClr val="0070C0"/>
                </a:solidFill>
                <a:latin typeface="Arial"/>
                <a:cs typeface="Arial"/>
              </a:rPr>
              <a:t>dell’intervento di </a:t>
            </a:r>
            <a:r>
              <a:rPr sz="3200" b="1" dirty="0">
                <a:solidFill>
                  <a:srgbClr val="0070C0"/>
                </a:solidFill>
                <a:latin typeface="Arial"/>
                <a:cs typeface="Arial"/>
              </a:rPr>
              <a:t> soccorso.</a:t>
            </a:r>
            <a:endParaRPr sz="3200" dirty="0">
              <a:latin typeface="Arial"/>
              <a:cs typeface="Arial"/>
            </a:endParaRPr>
          </a:p>
        </p:txBody>
      </p:sp>
      <p:sp>
        <p:nvSpPr>
          <p:cNvPr id="3" name="object 3"/>
          <p:cNvSpPr txBox="1"/>
          <p:nvPr/>
        </p:nvSpPr>
        <p:spPr>
          <a:xfrm>
            <a:off x="448576" y="4495800"/>
            <a:ext cx="7990205" cy="1790064"/>
          </a:xfrm>
          <a:prstGeom prst="rect">
            <a:avLst/>
          </a:prstGeom>
        </p:spPr>
        <p:txBody>
          <a:bodyPr vert="horz" wrap="square" lIns="0" tIns="6350" rIns="0" bIns="0" rtlCol="0">
            <a:spAutoFit/>
          </a:bodyPr>
          <a:lstStyle/>
          <a:p>
            <a:pPr marL="12700" marR="5080" indent="43815" algn="ctr">
              <a:lnSpc>
                <a:spcPts val="3510"/>
              </a:lnSpc>
              <a:spcBef>
                <a:spcPts val="50"/>
              </a:spcBef>
            </a:pPr>
            <a:r>
              <a:rPr sz="2800" b="1" spc="-5" dirty="0">
                <a:solidFill>
                  <a:srgbClr val="FF0000"/>
                </a:solidFill>
                <a:latin typeface="Arial"/>
                <a:cs typeface="Arial"/>
              </a:rPr>
              <a:t>Quindi </a:t>
            </a:r>
            <a:r>
              <a:rPr sz="2800" b="1" dirty="0">
                <a:solidFill>
                  <a:srgbClr val="FF0000"/>
                </a:solidFill>
                <a:latin typeface="Arial"/>
                <a:cs typeface="Arial"/>
              </a:rPr>
              <a:t>è </a:t>
            </a:r>
            <a:r>
              <a:rPr sz="2800" b="1" spc="-5" dirty="0">
                <a:solidFill>
                  <a:srgbClr val="FF0000"/>
                </a:solidFill>
                <a:latin typeface="Arial"/>
                <a:cs typeface="Arial"/>
              </a:rPr>
              <a:t>necessario che gli addetti </a:t>
            </a:r>
            <a:r>
              <a:rPr sz="2800" b="1" dirty="0">
                <a:solidFill>
                  <a:srgbClr val="FF0000"/>
                </a:solidFill>
                <a:latin typeface="Arial"/>
                <a:cs typeface="Arial"/>
              </a:rPr>
              <a:t>al </a:t>
            </a:r>
            <a:r>
              <a:rPr sz="2800" b="1" spc="-5" dirty="0">
                <a:solidFill>
                  <a:srgbClr val="FF0000"/>
                </a:solidFill>
                <a:latin typeface="Arial"/>
                <a:cs typeface="Arial"/>
              </a:rPr>
              <a:t>pronto </a:t>
            </a:r>
            <a:r>
              <a:rPr sz="2800" b="1" dirty="0">
                <a:solidFill>
                  <a:srgbClr val="FF0000"/>
                </a:solidFill>
                <a:latin typeface="Arial"/>
                <a:cs typeface="Arial"/>
              </a:rPr>
              <a:t> </a:t>
            </a:r>
            <a:r>
              <a:rPr sz="2800" b="1" spc="-5" dirty="0">
                <a:solidFill>
                  <a:srgbClr val="FF0000"/>
                </a:solidFill>
                <a:latin typeface="Arial"/>
                <a:cs typeface="Arial"/>
              </a:rPr>
              <a:t>soccorso</a:t>
            </a:r>
            <a:r>
              <a:rPr sz="2800" b="1" dirty="0">
                <a:solidFill>
                  <a:srgbClr val="FF0000"/>
                </a:solidFill>
                <a:latin typeface="Arial"/>
                <a:cs typeface="Arial"/>
              </a:rPr>
              <a:t> </a:t>
            </a:r>
            <a:r>
              <a:rPr sz="2800" b="1" spc="-5" dirty="0">
                <a:solidFill>
                  <a:srgbClr val="FF0000"/>
                </a:solidFill>
                <a:latin typeface="Arial"/>
                <a:cs typeface="Arial"/>
              </a:rPr>
              <a:t>sappiano</a:t>
            </a:r>
            <a:r>
              <a:rPr sz="2800" b="1" spc="5" dirty="0">
                <a:solidFill>
                  <a:srgbClr val="FF0000"/>
                </a:solidFill>
                <a:latin typeface="Arial"/>
                <a:cs typeface="Arial"/>
              </a:rPr>
              <a:t> </a:t>
            </a:r>
            <a:r>
              <a:rPr sz="2800" b="1" spc="-5" dirty="0">
                <a:solidFill>
                  <a:srgbClr val="FF0000"/>
                </a:solidFill>
                <a:latin typeface="Arial"/>
                <a:cs typeface="Arial"/>
              </a:rPr>
              <a:t>come</a:t>
            </a:r>
            <a:r>
              <a:rPr sz="2800" b="1" spc="10" dirty="0">
                <a:solidFill>
                  <a:srgbClr val="FF0000"/>
                </a:solidFill>
                <a:latin typeface="Arial"/>
                <a:cs typeface="Arial"/>
              </a:rPr>
              <a:t> </a:t>
            </a:r>
            <a:r>
              <a:rPr sz="2800" b="1" spc="-5" dirty="0">
                <a:solidFill>
                  <a:srgbClr val="FF0000"/>
                </a:solidFill>
                <a:latin typeface="Arial"/>
                <a:cs typeface="Arial"/>
              </a:rPr>
              <a:t>allertare</a:t>
            </a:r>
            <a:r>
              <a:rPr sz="2800" b="1" spc="5" dirty="0">
                <a:solidFill>
                  <a:srgbClr val="FF0000"/>
                </a:solidFill>
                <a:latin typeface="Arial"/>
                <a:cs typeface="Arial"/>
              </a:rPr>
              <a:t> </a:t>
            </a:r>
            <a:r>
              <a:rPr sz="2800" b="1" spc="-5" dirty="0">
                <a:solidFill>
                  <a:srgbClr val="FF0000"/>
                </a:solidFill>
                <a:latin typeface="Arial"/>
                <a:cs typeface="Arial"/>
              </a:rPr>
              <a:t>rapidamente </a:t>
            </a:r>
            <a:r>
              <a:rPr sz="2800" b="1" spc="-760" dirty="0">
                <a:solidFill>
                  <a:srgbClr val="FF0000"/>
                </a:solidFill>
                <a:latin typeface="Arial"/>
                <a:cs typeface="Arial"/>
              </a:rPr>
              <a:t> </a:t>
            </a:r>
            <a:r>
              <a:rPr sz="2800" b="1" dirty="0">
                <a:solidFill>
                  <a:srgbClr val="FF0000"/>
                </a:solidFill>
                <a:latin typeface="Arial"/>
                <a:cs typeface="Arial"/>
              </a:rPr>
              <a:t>e </a:t>
            </a:r>
            <a:r>
              <a:rPr sz="2800" b="1" spc="-5" dirty="0">
                <a:solidFill>
                  <a:srgbClr val="FF0000"/>
                </a:solidFill>
                <a:latin typeface="Arial"/>
                <a:cs typeface="Arial"/>
              </a:rPr>
              <a:t>correttamente</a:t>
            </a:r>
            <a:r>
              <a:rPr sz="2800" b="1" dirty="0">
                <a:solidFill>
                  <a:srgbClr val="FF0000"/>
                </a:solidFill>
                <a:latin typeface="Arial"/>
                <a:cs typeface="Arial"/>
              </a:rPr>
              <a:t> </a:t>
            </a:r>
            <a:r>
              <a:rPr sz="2800" b="1" spc="-5" dirty="0">
                <a:solidFill>
                  <a:srgbClr val="FF0000"/>
                </a:solidFill>
                <a:latin typeface="Arial"/>
                <a:cs typeface="Arial"/>
              </a:rPr>
              <a:t>il sistema</a:t>
            </a:r>
            <a:r>
              <a:rPr sz="2800" b="1" dirty="0">
                <a:solidFill>
                  <a:srgbClr val="FF0000"/>
                </a:solidFill>
                <a:latin typeface="Arial"/>
                <a:cs typeface="Arial"/>
              </a:rPr>
              <a:t> </a:t>
            </a:r>
            <a:r>
              <a:rPr sz="2800" b="1" spc="-5" dirty="0">
                <a:solidFill>
                  <a:srgbClr val="FF0000"/>
                </a:solidFill>
                <a:latin typeface="Arial"/>
                <a:cs typeface="Arial"/>
              </a:rPr>
              <a:t>esterno </a:t>
            </a:r>
            <a:r>
              <a:rPr sz="2800" b="1" dirty="0">
                <a:solidFill>
                  <a:srgbClr val="FF0000"/>
                </a:solidFill>
                <a:latin typeface="Arial"/>
                <a:cs typeface="Arial"/>
              </a:rPr>
              <a:t> </a:t>
            </a:r>
            <a:r>
              <a:rPr sz="2800" b="1" spc="-5" dirty="0">
                <a:solidFill>
                  <a:srgbClr val="FF0000"/>
                </a:solidFill>
                <a:latin typeface="Arial"/>
                <a:cs typeface="Arial"/>
              </a:rPr>
              <a:t>dell’emergenza sanitaria.</a:t>
            </a:r>
            <a:endParaRPr sz="2800" dirty="0">
              <a:latin typeface="Arial"/>
              <a:cs typeface="Arial"/>
            </a:endParaRPr>
          </a:p>
        </p:txBody>
      </p:sp>
      <p:pic>
        <p:nvPicPr>
          <p:cNvPr id="4" name="object 4"/>
          <p:cNvPicPr/>
          <p:nvPr/>
        </p:nvPicPr>
        <p:blipFill>
          <a:blip r:embed="rId2" cstate="print"/>
          <a:stretch>
            <a:fillRect/>
          </a:stretch>
        </p:blipFill>
        <p:spPr>
          <a:xfrm>
            <a:off x="5943600" y="506106"/>
            <a:ext cx="2203450" cy="3706812"/>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33400" y="160645"/>
            <a:ext cx="4930775" cy="443711"/>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0433FF"/>
                </a:solidFill>
              </a:rPr>
              <a:t>ALCUNE</a:t>
            </a:r>
            <a:r>
              <a:rPr sz="2800" spc="-45" dirty="0">
                <a:solidFill>
                  <a:srgbClr val="0433FF"/>
                </a:solidFill>
              </a:rPr>
              <a:t> </a:t>
            </a:r>
            <a:r>
              <a:rPr sz="2800" spc="-5" dirty="0">
                <a:solidFill>
                  <a:srgbClr val="0433FF"/>
                </a:solidFill>
              </a:rPr>
              <a:t>CONSIDERAZIONI</a:t>
            </a:r>
          </a:p>
        </p:txBody>
      </p:sp>
      <p:sp>
        <p:nvSpPr>
          <p:cNvPr id="4" name="object 4"/>
          <p:cNvSpPr txBox="1"/>
          <p:nvPr/>
        </p:nvSpPr>
        <p:spPr>
          <a:xfrm>
            <a:off x="120970" y="1100609"/>
            <a:ext cx="4930775" cy="566420"/>
          </a:xfrm>
          <a:prstGeom prst="rect">
            <a:avLst/>
          </a:prstGeom>
        </p:spPr>
        <p:txBody>
          <a:bodyPr vert="horz" wrap="square" lIns="0" tIns="27939" rIns="0" bIns="0" rtlCol="0">
            <a:spAutoFit/>
          </a:bodyPr>
          <a:lstStyle/>
          <a:p>
            <a:pPr marL="12700" marR="5080">
              <a:lnSpc>
                <a:spcPts val="2100"/>
              </a:lnSpc>
              <a:spcBef>
                <a:spcPts val="219"/>
              </a:spcBef>
            </a:pPr>
            <a:r>
              <a:rPr sz="1800" dirty="0">
                <a:latin typeface="Arial MT"/>
                <a:cs typeface="Arial MT"/>
              </a:rPr>
              <a:t>Se</a:t>
            </a:r>
            <a:r>
              <a:rPr sz="1800" spc="-5" dirty="0">
                <a:latin typeface="Arial MT"/>
                <a:cs typeface="Arial MT"/>
              </a:rPr>
              <a:t> </a:t>
            </a:r>
            <a:r>
              <a:rPr sz="1800" dirty="0">
                <a:latin typeface="Arial MT"/>
                <a:cs typeface="Arial MT"/>
              </a:rPr>
              <a:t>si </a:t>
            </a:r>
            <a:r>
              <a:rPr sz="1800" spc="-5" dirty="0">
                <a:latin typeface="Arial MT"/>
                <a:cs typeface="Arial MT"/>
              </a:rPr>
              <a:t>arresta</a:t>
            </a:r>
            <a:r>
              <a:rPr sz="1800" dirty="0">
                <a:latin typeface="Arial MT"/>
                <a:cs typeface="Arial MT"/>
              </a:rPr>
              <a:t> il respiro</a:t>
            </a:r>
            <a:r>
              <a:rPr sz="1800" spc="-5" dirty="0">
                <a:latin typeface="Arial MT"/>
                <a:cs typeface="Arial MT"/>
              </a:rPr>
              <a:t> </a:t>
            </a:r>
            <a:r>
              <a:rPr sz="1800" dirty="0">
                <a:latin typeface="Arial MT"/>
                <a:cs typeface="Arial MT"/>
              </a:rPr>
              <a:t>il cuore </a:t>
            </a:r>
            <a:r>
              <a:rPr sz="1800" spc="-5" dirty="0">
                <a:latin typeface="Arial MT"/>
                <a:cs typeface="Arial MT"/>
              </a:rPr>
              <a:t>continua</a:t>
            </a:r>
            <a:r>
              <a:rPr sz="1800" dirty="0">
                <a:latin typeface="Arial MT"/>
                <a:cs typeface="Arial MT"/>
              </a:rPr>
              <a:t> a </a:t>
            </a:r>
            <a:r>
              <a:rPr sz="1800" spc="-5" dirty="0">
                <a:latin typeface="Arial MT"/>
                <a:cs typeface="Arial MT"/>
              </a:rPr>
              <a:t>battere </a:t>
            </a:r>
            <a:r>
              <a:rPr sz="1800" spc="-484" dirty="0">
                <a:latin typeface="Arial MT"/>
                <a:cs typeface="Arial MT"/>
              </a:rPr>
              <a:t> </a:t>
            </a:r>
            <a:r>
              <a:rPr sz="1800" dirty="0">
                <a:latin typeface="Arial MT"/>
                <a:cs typeface="Arial MT"/>
              </a:rPr>
              <a:t>solo</a:t>
            </a:r>
            <a:r>
              <a:rPr sz="1800" spc="-5" dirty="0">
                <a:latin typeface="Arial MT"/>
                <a:cs typeface="Arial MT"/>
              </a:rPr>
              <a:t> </a:t>
            </a:r>
            <a:r>
              <a:rPr sz="1800" dirty="0">
                <a:latin typeface="Arial MT"/>
                <a:cs typeface="Arial MT"/>
              </a:rPr>
              <a:t>per</a:t>
            </a:r>
            <a:r>
              <a:rPr sz="1800" spc="-5" dirty="0">
                <a:latin typeface="Arial MT"/>
                <a:cs typeface="Arial MT"/>
              </a:rPr>
              <a:t> </a:t>
            </a:r>
            <a:r>
              <a:rPr sz="1800" dirty="0">
                <a:latin typeface="Arial MT"/>
                <a:cs typeface="Arial MT"/>
              </a:rPr>
              <a:t>7-8 </a:t>
            </a:r>
            <a:r>
              <a:rPr sz="1800" spc="-5" dirty="0">
                <a:latin typeface="Arial MT"/>
                <a:cs typeface="Arial MT"/>
              </a:rPr>
              <a:t>minuti</a:t>
            </a:r>
            <a:endParaRPr sz="1800">
              <a:latin typeface="Arial MT"/>
              <a:cs typeface="Arial MT"/>
            </a:endParaRPr>
          </a:p>
        </p:txBody>
      </p:sp>
      <p:sp>
        <p:nvSpPr>
          <p:cNvPr id="5" name="object 5"/>
          <p:cNvSpPr txBox="1"/>
          <p:nvPr/>
        </p:nvSpPr>
        <p:spPr>
          <a:xfrm>
            <a:off x="109425" y="2385137"/>
            <a:ext cx="5603875" cy="1773555"/>
          </a:xfrm>
          <a:prstGeom prst="rect">
            <a:avLst/>
          </a:prstGeom>
        </p:spPr>
        <p:txBody>
          <a:bodyPr vert="horz" wrap="square" lIns="0" tIns="27939" rIns="0" bIns="0" rtlCol="0">
            <a:spAutoFit/>
          </a:bodyPr>
          <a:lstStyle/>
          <a:p>
            <a:pPr marL="40005" marR="217170">
              <a:lnSpc>
                <a:spcPts val="2100"/>
              </a:lnSpc>
              <a:spcBef>
                <a:spcPts val="219"/>
              </a:spcBef>
            </a:pPr>
            <a:r>
              <a:rPr sz="1800" dirty="0">
                <a:latin typeface="Arial MT"/>
                <a:cs typeface="Arial MT"/>
              </a:rPr>
              <a:t>Lesioni al bulbo </a:t>
            </a:r>
            <a:r>
              <a:rPr sz="1800" spc="-5" dirty="0">
                <a:latin typeface="Arial MT"/>
                <a:cs typeface="Arial MT"/>
              </a:rPr>
              <a:t>portano all’arresto </a:t>
            </a:r>
            <a:r>
              <a:rPr sz="1800" dirty="0">
                <a:latin typeface="Arial MT"/>
                <a:cs typeface="Arial MT"/>
              </a:rPr>
              <a:t>della respirazione </a:t>
            </a:r>
            <a:r>
              <a:rPr sz="1800" spc="-490" dirty="0">
                <a:latin typeface="Arial MT"/>
                <a:cs typeface="Arial MT"/>
              </a:rPr>
              <a:t> </a:t>
            </a:r>
            <a:r>
              <a:rPr sz="1800" dirty="0">
                <a:latin typeface="Arial MT"/>
                <a:cs typeface="Arial MT"/>
              </a:rPr>
              <a:t>E</a:t>
            </a:r>
            <a:r>
              <a:rPr sz="1800" spc="-5" dirty="0">
                <a:latin typeface="Arial MT"/>
                <a:cs typeface="Arial MT"/>
              </a:rPr>
              <a:t> all’arresto</a:t>
            </a:r>
            <a:r>
              <a:rPr sz="1800" dirty="0">
                <a:latin typeface="Arial MT"/>
                <a:cs typeface="Arial MT"/>
              </a:rPr>
              <a:t> cardiaco</a:t>
            </a:r>
          </a:p>
          <a:p>
            <a:pPr>
              <a:lnSpc>
                <a:spcPct val="100000"/>
              </a:lnSpc>
            </a:pPr>
            <a:endParaRPr sz="2000" dirty="0">
              <a:latin typeface="Arial MT"/>
              <a:cs typeface="Arial MT"/>
            </a:endParaRPr>
          </a:p>
          <a:p>
            <a:pPr>
              <a:lnSpc>
                <a:spcPct val="100000"/>
              </a:lnSpc>
              <a:spcBef>
                <a:spcPts val="15"/>
              </a:spcBef>
            </a:pPr>
            <a:endParaRPr sz="2600" dirty="0">
              <a:latin typeface="Arial MT"/>
              <a:cs typeface="Arial MT"/>
            </a:endParaRPr>
          </a:p>
          <a:p>
            <a:pPr marL="12700" marR="5080">
              <a:lnSpc>
                <a:spcPts val="2100"/>
              </a:lnSpc>
            </a:pPr>
            <a:r>
              <a:rPr sz="1800" dirty="0">
                <a:latin typeface="Arial MT"/>
                <a:cs typeface="Arial MT"/>
              </a:rPr>
              <a:t>Se il cuore è il primo a </a:t>
            </a:r>
            <a:r>
              <a:rPr sz="1800" spc="-5" dirty="0">
                <a:latin typeface="Arial MT"/>
                <a:cs typeface="Arial MT"/>
              </a:rPr>
              <a:t>fermarsi, </a:t>
            </a:r>
            <a:r>
              <a:rPr sz="1800" dirty="0">
                <a:latin typeface="Arial MT"/>
                <a:cs typeface="Arial MT"/>
              </a:rPr>
              <a:t>quasi </a:t>
            </a:r>
            <a:r>
              <a:rPr sz="1800" spc="-5" dirty="0">
                <a:latin typeface="Arial MT"/>
                <a:cs typeface="Arial MT"/>
              </a:rPr>
              <a:t>immediatamente </a:t>
            </a:r>
            <a:r>
              <a:rPr sz="1800" spc="-490" dirty="0">
                <a:latin typeface="Arial MT"/>
                <a:cs typeface="Arial MT"/>
              </a:rPr>
              <a:t> </a:t>
            </a:r>
            <a:r>
              <a:rPr sz="1800" dirty="0">
                <a:latin typeface="Arial MT"/>
                <a:cs typeface="Arial MT"/>
              </a:rPr>
              <a:t>si </a:t>
            </a:r>
            <a:r>
              <a:rPr sz="1800" spc="-5" dirty="0">
                <a:latin typeface="Arial MT"/>
                <a:cs typeface="Arial MT"/>
              </a:rPr>
              <a:t>verifica</a:t>
            </a:r>
            <a:r>
              <a:rPr sz="1800" dirty="0">
                <a:latin typeface="Arial MT"/>
                <a:cs typeface="Arial MT"/>
              </a:rPr>
              <a:t> </a:t>
            </a:r>
            <a:r>
              <a:rPr sz="1800" spc="-5" dirty="0">
                <a:latin typeface="Arial MT"/>
                <a:cs typeface="Arial MT"/>
              </a:rPr>
              <a:t>l’arresto</a:t>
            </a:r>
            <a:r>
              <a:rPr sz="1800" dirty="0">
                <a:latin typeface="Arial MT"/>
                <a:cs typeface="Arial MT"/>
              </a:rPr>
              <a:t> </a:t>
            </a:r>
            <a:r>
              <a:rPr sz="1800" spc="-5" dirty="0">
                <a:latin typeface="Arial MT"/>
                <a:cs typeface="Arial MT"/>
              </a:rPr>
              <a:t>respiratorio</a:t>
            </a:r>
            <a:endParaRPr sz="1800" dirty="0">
              <a:latin typeface="Arial MT"/>
              <a:cs typeface="Arial MT"/>
            </a:endParaRPr>
          </a:p>
        </p:txBody>
      </p:sp>
      <p:sp>
        <p:nvSpPr>
          <p:cNvPr id="6" name="object 6"/>
          <p:cNvSpPr txBox="1"/>
          <p:nvPr/>
        </p:nvSpPr>
        <p:spPr>
          <a:xfrm>
            <a:off x="123456" y="4876800"/>
            <a:ext cx="3609340" cy="1099820"/>
          </a:xfrm>
          <a:prstGeom prst="rect">
            <a:avLst/>
          </a:prstGeom>
        </p:spPr>
        <p:txBody>
          <a:bodyPr vert="horz" wrap="square" lIns="0" tIns="27940" rIns="0" bIns="0" rtlCol="0">
            <a:spAutoFit/>
          </a:bodyPr>
          <a:lstStyle/>
          <a:p>
            <a:pPr marL="12700" marR="29845">
              <a:lnSpc>
                <a:spcPts val="2100"/>
              </a:lnSpc>
              <a:spcBef>
                <a:spcPts val="220"/>
              </a:spcBef>
            </a:pPr>
            <a:r>
              <a:rPr sz="1800" spc="-15" dirty="0">
                <a:latin typeface="Arial MT"/>
                <a:cs typeface="Arial MT"/>
              </a:rPr>
              <a:t>L’anossia</a:t>
            </a:r>
            <a:r>
              <a:rPr sz="1800" spc="-25" dirty="0">
                <a:latin typeface="Arial MT"/>
                <a:cs typeface="Arial MT"/>
              </a:rPr>
              <a:t> </a:t>
            </a:r>
            <a:r>
              <a:rPr sz="1800" dirty="0">
                <a:latin typeface="Arial MT"/>
                <a:cs typeface="Arial MT"/>
              </a:rPr>
              <a:t>cerebrale</a:t>
            </a:r>
            <a:r>
              <a:rPr sz="1800" spc="-20" dirty="0">
                <a:latin typeface="Arial MT"/>
                <a:cs typeface="Arial MT"/>
              </a:rPr>
              <a:t> </a:t>
            </a:r>
            <a:r>
              <a:rPr sz="1800" dirty="0">
                <a:latin typeface="Arial MT"/>
                <a:cs typeface="Arial MT"/>
              </a:rPr>
              <a:t>provoca</a:t>
            </a:r>
            <a:r>
              <a:rPr sz="1800" spc="-20" dirty="0">
                <a:latin typeface="Arial MT"/>
                <a:cs typeface="Arial MT"/>
              </a:rPr>
              <a:t> </a:t>
            </a:r>
            <a:r>
              <a:rPr sz="1800" dirty="0" err="1">
                <a:latin typeface="Arial MT"/>
                <a:cs typeface="Arial MT"/>
              </a:rPr>
              <a:t>lesioni</a:t>
            </a:r>
            <a:r>
              <a:rPr sz="1800" dirty="0">
                <a:latin typeface="Arial MT"/>
                <a:cs typeface="Arial MT"/>
              </a:rPr>
              <a:t> dopo</a:t>
            </a:r>
            <a:r>
              <a:rPr sz="1800" spc="-5" dirty="0">
                <a:latin typeface="Arial MT"/>
                <a:cs typeface="Arial MT"/>
              </a:rPr>
              <a:t> </a:t>
            </a:r>
            <a:r>
              <a:rPr sz="1800" dirty="0">
                <a:latin typeface="Arial MT"/>
                <a:cs typeface="Arial MT"/>
              </a:rPr>
              <a:t>4-5</a:t>
            </a:r>
            <a:r>
              <a:rPr sz="1800" spc="-5" dirty="0">
                <a:latin typeface="Arial MT"/>
                <a:cs typeface="Arial MT"/>
              </a:rPr>
              <a:t> minuti</a:t>
            </a:r>
            <a:endParaRPr sz="1800" dirty="0">
              <a:latin typeface="Arial MT"/>
              <a:cs typeface="Arial MT"/>
            </a:endParaRPr>
          </a:p>
          <a:p>
            <a:pPr marL="12700" marR="5080">
              <a:lnSpc>
                <a:spcPts val="2100"/>
              </a:lnSpc>
            </a:pPr>
            <a:r>
              <a:rPr lang="it-IT" dirty="0">
                <a:latin typeface="Arial MT"/>
                <a:cs typeface="Arial MT"/>
              </a:rPr>
              <a:t>D</a:t>
            </a:r>
            <a:r>
              <a:rPr sz="1800" dirty="0" err="1">
                <a:latin typeface="Arial MT"/>
                <a:cs typeface="Arial MT"/>
              </a:rPr>
              <a:t>opo</a:t>
            </a:r>
            <a:r>
              <a:rPr sz="1800" spc="-15" dirty="0">
                <a:latin typeface="Arial MT"/>
                <a:cs typeface="Arial MT"/>
              </a:rPr>
              <a:t> </a:t>
            </a:r>
            <a:r>
              <a:rPr sz="1800" dirty="0">
                <a:latin typeface="Arial MT"/>
                <a:cs typeface="Arial MT"/>
              </a:rPr>
              <a:t>8-10</a:t>
            </a:r>
            <a:r>
              <a:rPr sz="1800" spc="-10" dirty="0">
                <a:latin typeface="Arial MT"/>
                <a:cs typeface="Arial MT"/>
              </a:rPr>
              <a:t> </a:t>
            </a:r>
            <a:r>
              <a:rPr sz="1800" spc="-5" dirty="0">
                <a:latin typeface="Arial MT"/>
                <a:cs typeface="Arial MT"/>
              </a:rPr>
              <a:t>minuti</a:t>
            </a:r>
            <a:r>
              <a:rPr sz="1800" spc="-10" dirty="0">
                <a:latin typeface="Arial MT"/>
                <a:cs typeface="Arial MT"/>
              </a:rPr>
              <a:t> </a:t>
            </a:r>
            <a:r>
              <a:rPr sz="1800" dirty="0">
                <a:latin typeface="Arial MT"/>
                <a:cs typeface="Arial MT"/>
              </a:rPr>
              <a:t>di</a:t>
            </a:r>
            <a:r>
              <a:rPr sz="1800" spc="-10" dirty="0">
                <a:latin typeface="Arial MT"/>
                <a:cs typeface="Arial MT"/>
              </a:rPr>
              <a:t> </a:t>
            </a:r>
            <a:r>
              <a:rPr sz="1800" dirty="0">
                <a:latin typeface="Arial MT"/>
                <a:cs typeface="Arial MT"/>
              </a:rPr>
              <a:t>anossia</a:t>
            </a:r>
            <a:r>
              <a:rPr sz="1800" spc="-10" dirty="0">
                <a:latin typeface="Arial MT"/>
                <a:cs typeface="Arial MT"/>
              </a:rPr>
              <a:t> </a:t>
            </a:r>
            <a:r>
              <a:rPr sz="1800" dirty="0">
                <a:latin typeface="Arial MT"/>
                <a:cs typeface="Arial MT"/>
              </a:rPr>
              <a:t>si</a:t>
            </a:r>
            <a:r>
              <a:rPr sz="1800" spc="-10" dirty="0">
                <a:latin typeface="Arial MT"/>
                <a:cs typeface="Arial MT"/>
              </a:rPr>
              <a:t> </a:t>
            </a:r>
            <a:r>
              <a:rPr sz="1800" dirty="0">
                <a:latin typeface="Arial MT"/>
                <a:cs typeface="Arial MT"/>
              </a:rPr>
              <a:t>ha</a:t>
            </a:r>
            <a:r>
              <a:rPr sz="1800" spc="-10" dirty="0">
                <a:latin typeface="Arial MT"/>
                <a:cs typeface="Arial MT"/>
              </a:rPr>
              <a:t> </a:t>
            </a:r>
            <a:r>
              <a:rPr sz="1800" dirty="0">
                <a:latin typeface="Arial MT"/>
                <a:cs typeface="Arial MT"/>
              </a:rPr>
              <a:t>la </a:t>
            </a:r>
            <a:r>
              <a:rPr sz="1800" spc="-484" dirty="0">
                <a:latin typeface="Arial MT"/>
                <a:cs typeface="Arial MT"/>
              </a:rPr>
              <a:t> </a:t>
            </a:r>
            <a:r>
              <a:rPr sz="1800" spc="-5" dirty="0">
                <a:latin typeface="Arial MT"/>
                <a:cs typeface="Arial MT"/>
              </a:rPr>
              <a:t>morte </a:t>
            </a:r>
            <a:r>
              <a:rPr sz="1800" dirty="0">
                <a:latin typeface="Arial MT"/>
                <a:cs typeface="Arial MT"/>
              </a:rPr>
              <a:t>cerebrale</a:t>
            </a:r>
          </a:p>
        </p:txBody>
      </p:sp>
      <p:pic>
        <p:nvPicPr>
          <p:cNvPr id="7" name="object 7"/>
          <p:cNvPicPr/>
          <p:nvPr/>
        </p:nvPicPr>
        <p:blipFill>
          <a:blip r:embed="rId2" cstate="print"/>
          <a:stretch>
            <a:fillRect/>
          </a:stretch>
        </p:blipFill>
        <p:spPr>
          <a:xfrm>
            <a:off x="5109325" y="692735"/>
            <a:ext cx="3913705" cy="1600200"/>
          </a:xfrm>
          <a:prstGeom prst="rect">
            <a:avLst/>
          </a:prstGeom>
        </p:spPr>
      </p:pic>
      <p:grpSp>
        <p:nvGrpSpPr>
          <p:cNvPr id="8" name="object 8"/>
          <p:cNvGrpSpPr/>
          <p:nvPr/>
        </p:nvGrpSpPr>
        <p:grpSpPr>
          <a:xfrm>
            <a:off x="4114800" y="2381314"/>
            <a:ext cx="4692246" cy="3863750"/>
            <a:chOff x="3967540" y="2365921"/>
            <a:chExt cx="5151755" cy="4492625"/>
          </a:xfrm>
        </p:grpSpPr>
        <p:pic>
          <p:nvPicPr>
            <p:cNvPr id="9" name="object 9"/>
            <p:cNvPicPr/>
            <p:nvPr/>
          </p:nvPicPr>
          <p:blipFill>
            <a:blip r:embed="rId3" cstate="print"/>
            <a:stretch>
              <a:fillRect/>
            </a:stretch>
          </p:blipFill>
          <p:spPr>
            <a:xfrm>
              <a:off x="5931424" y="2365921"/>
              <a:ext cx="3187700" cy="2552700"/>
            </a:xfrm>
            <a:prstGeom prst="rect">
              <a:avLst/>
            </a:prstGeom>
          </p:spPr>
        </p:pic>
        <p:pic>
          <p:nvPicPr>
            <p:cNvPr id="10" name="object 10"/>
            <p:cNvPicPr/>
            <p:nvPr/>
          </p:nvPicPr>
          <p:blipFill>
            <a:blip r:embed="rId4" cstate="print"/>
            <a:stretch>
              <a:fillRect/>
            </a:stretch>
          </p:blipFill>
          <p:spPr>
            <a:xfrm>
              <a:off x="3967540" y="4922074"/>
              <a:ext cx="3937000" cy="1935925"/>
            </a:xfrm>
            <a:prstGeom prst="rect">
              <a:avLst/>
            </a:prstGeom>
          </p:spPr>
        </p:pic>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780796" y="84215"/>
            <a:ext cx="3562586" cy="443711"/>
          </a:xfrm>
          <a:prstGeom prst="rect">
            <a:avLst/>
          </a:prstGeom>
        </p:spPr>
        <p:txBody>
          <a:bodyPr vert="horz" wrap="square" lIns="0" tIns="12700" rIns="0" bIns="0" rtlCol="0">
            <a:spAutoFit/>
          </a:bodyPr>
          <a:lstStyle/>
          <a:p>
            <a:pPr marL="12700">
              <a:lnSpc>
                <a:spcPct val="100000"/>
              </a:lnSpc>
              <a:spcBef>
                <a:spcPts val="100"/>
              </a:spcBef>
            </a:pPr>
            <a:r>
              <a:rPr sz="2800" spc="-5" dirty="0">
                <a:solidFill>
                  <a:srgbClr val="0433FF"/>
                </a:solidFill>
              </a:rPr>
              <a:t>QUALE</a:t>
            </a:r>
            <a:r>
              <a:rPr sz="2800" spc="-25" dirty="0">
                <a:solidFill>
                  <a:srgbClr val="0433FF"/>
                </a:solidFill>
              </a:rPr>
              <a:t> </a:t>
            </a:r>
            <a:r>
              <a:rPr sz="2800" spc="-5" dirty="0">
                <a:solidFill>
                  <a:srgbClr val="0433FF"/>
                </a:solidFill>
              </a:rPr>
              <a:t>RISCHIO</a:t>
            </a:r>
            <a:r>
              <a:rPr sz="2800" spc="-30" dirty="0">
                <a:solidFill>
                  <a:srgbClr val="0433FF"/>
                </a:solidFill>
              </a:rPr>
              <a:t> </a:t>
            </a:r>
            <a:r>
              <a:rPr sz="2800" dirty="0">
                <a:solidFill>
                  <a:srgbClr val="0433FF"/>
                </a:solidFill>
              </a:rPr>
              <a:t>?</a:t>
            </a:r>
          </a:p>
        </p:txBody>
      </p:sp>
      <p:sp>
        <p:nvSpPr>
          <p:cNvPr id="4" name="object 4"/>
          <p:cNvSpPr txBox="1"/>
          <p:nvPr/>
        </p:nvSpPr>
        <p:spPr>
          <a:xfrm>
            <a:off x="23220" y="594092"/>
            <a:ext cx="4600575" cy="566420"/>
          </a:xfrm>
          <a:prstGeom prst="rect">
            <a:avLst/>
          </a:prstGeom>
        </p:spPr>
        <p:txBody>
          <a:bodyPr vert="horz" wrap="square" lIns="0" tIns="27939" rIns="0" bIns="0" rtlCol="0">
            <a:spAutoFit/>
          </a:bodyPr>
          <a:lstStyle/>
          <a:p>
            <a:pPr marL="76200" marR="5080" indent="-63500">
              <a:lnSpc>
                <a:spcPts val="2100"/>
              </a:lnSpc>
              <a:spcBef>
                <a:spcPts val="219"/>
              </a:spcBef>
            </a:pPr>
            <a:r>
              <a:rPr sz="1800" dirty="0">
                <a:solidFill>
                  <a:srgbClr val="FF2600"/>
                </a:solidFill>
                <a:latin typeface="Arial MT"/>
                <a:cs typeface="Arial MT"/>
              </a:rPr>
              <a:t>Rischio </a:t>
            </a:r>
            <a:r>
              <a:rPr sz="1800" spc="-5" dirty="0">
                <a:solidFill>
                  <a:srgbClr val="FF2600"/>
                </a:solidFill>
                <a:latin typeface="Arial MT"/>
                <a:cs typeface="Arial MT"/>
              </a:rPr>
              <a:t>biologico</a:t>
            </a:r>
            <a:r>
              <a:rPr sz="1800" spc="-5" dirty="0">
                <a:latin typeface="Arial MT"/>
                <a:cs typeface="Arial MT"/>
              </a:rPr>
              <a:t>: </a:t>
            </a:r>
            <a:r>
              <a:rPr sz="1800" dirty="0">
                <a:latin typeface="Arial MT"/>
                <a:cs typeface="Arial MT"/>
              </a:rPr>
              <a:t>sangue, urine, </a:t>
            </a:r>
            <a:r>
              <a:rPr sz="1800" spc="-5" dirty="0">
                <a:latin typeface="Arial MT"/>
                <a:cs typeface="Arial MT"/>
              </a:rPr>
              <a:t>feci, vomito, </a:t>
            </a:r>
            <a:r>
              <a:rPr sz="1800" spc="-490" dirty="0">
                <a:latin typeface="Arial MT"/>
                <a:cs typeface="Arial MT"/>
              </a:rPr>
              <a:t> </a:t>
            </a:r>
            <a:r>
              <a:rPr sz="1800" dirty="0">
                <a:latin typeface="Arial MT"/>
                <a:cs typeface="Arial MT"/>
              </a:rPr>
              <a:t>sperma,</a:t>
            </a:r>
            <a:r>
              <a:rPr sz="1800" spc="-10" dirty="0">
                <a:latin typeface="Arial MT"/>
                <a:cs typeface="Arial MT"/>
              </a:rPr>
              <a:t> </a:t>
            </a:r>
            <a:r>
              <a:rPr sz="1800" dirty="0">
                <a:latin typeface="Arial MT"/>
                <a:cs typeface="Arial MT"/>
              </a:rPr>
              <a:t>saliva</a:t>
            </a:r>
            <a:endParaRPr sz="1800">
              <a:latin typeface="Arial MT"/>
              <a:cs typeface="Arial MT"/>
            </a:endParaRPr>
          </a:p>
        </p:txBody>
      </p:sp>
      <p:sp>
        <p:nvSpPr>
          <p:cNvPr id="5" name="object 5"/>
          <p:cNvSpPr txBox="1"/>
          <p:nvPr/>
        </p:nvSpPr>
        <p:spPr>
          <a:xfrm>
            <a:off x="0" y="1806660"/>
            <a:ext cx="5160010" cy="833119"/>
          </a:xfrm>
          <a:prstGeom prst="rect">
            <a:avLst/>
          </a:prstGeom>
        </p:spPr>
        <p:txBody>
          <a:bodyPr vert="horz" wrap="square" lIns="0" tIns="27939" rIns="0" bIns="0" rtlCol="0">
            <a:spAutoFit/>
          </a:bodyPr>
          <a:lstStyle/>
          <a:p>
            <a:pPr marL="12700" marR="5080">
              <a:lnSpc>
                <a:spcPts val="2100"/>
              </a:lnSpc>
              <a:spcBef>
                <a:spcPts val="219"/>
              </a:spcBef>
            </a:pPr>
            <a:r>
              <a:rPr sz="1800" dirty="0">
                <a:solidFill>
                  <a:srgbClr val="FF2600"/>
                </a:solidFill>
                <a:latin typeface="Arial MT"/>
                <a:cs typeface="Arial MT"/>
              </a:rPr>
              <a:t>Rischio </a:t>
            </a:r>
            <a:r>
              <a:rPr sz="1800" spc="-5" dirty="0">
                <a:solidFill>
                  <a:srgbClr val="FF2600"/>
                </a:solidFill>
                <a:latin typeface="Arial MT"/>
                <a:cs typeface="Arial MT"/>
              </a:rPr>
              <a:t>chimico</a:t>
            </a:r>
            <a:r>
              <a:rPr sz="1800" spc="-5" dirty="0">
                <a:latin typeface="Arial MT"/>
                <a:cs typeface="Arial MT"/>
              </a:rPr>
              <a:t>:</a:t>
            </a:r>
            <a:r>
              <a:rPr sz="1800" dirty="0">
                <a:latin typeface="Arial MT"/>
                <a:cs typeface="Arial MT"/>
              </a:rPr>
              <a:t> </a:t>
            </a:r>
            <a:r>
              <a:rPr sz="1800" spc="-5" dirty="0">
                <a:latin typeface="Arial MT"/>
                <a:cs typeface="Arial MT"/>
              </a:rPr>
              <a:t>incidenti</a:t>
            </a:r>
            <a:r>
              <a:rPr sz="1800" spc="5" dirty="0">
                <a:latin typeface="Arial MT"/>
                <a:cs typeface="Arial MT"/>
              </a:rPr>
              <a:t> </a:t>
            </a:r>
            <a:r>
              <a:rPr sz="1800" dirty="0">
                <a:latin typeface="Arial MT"/>
                <a:cs typeface="Arial MT"/>
              </a:rPr>
              <a:t>con</a:t>
            </a:r>
            <a:r>
              <a:rPr sz="1800" spc="5" dirty="0">
                <a:latin typeface="Arial MT"/>
                <a:cs typeface="Arial MT"/>
              </a:rPr>
              <a:t> </a:t>
            </a:r>
            <a:r>
              <a:rPr sz="1800" spc="-5" dirty="0">
                <a:latin typeface="Arial MT"/>
                <a:cs typeface="Arial MT"/>
              </a:rPr>
              <a:t>autocisterne,</a:t>
            </a:r>
            <a:r>
              <a:rPr sz="1800" dirty="0">
                <a:latin typeface="Arial MT"/>
                <a:cs typeface="Arial MT"/>
              </a:rPr>
              <a:t> </a:t>
            </a:r>
            <a:r>
              <a:rPr sz="1800" spc="-5" dirty="0">
                <a:latin typeface="Arial MT"/>
                <a:cs typeface="Arial MT"/>
              </a:rPr>
              <a:t>fumi </a:t>
            </a:r>
            <a:r>
              <a:rPr sz="1800" dirty="0">
                <a:latin typeface="Arial MT"/>
                <a:cs typeface="Arial MT"/>
              </a:rPr>
              <a:t> </a:t>
            </a:r>
            <a:r>
              <a:rPr sz="1800" spc="-5" dirty="0">
                <a:latin typeface="Arial MT"/>
                <a:cs typeface="Arial MT"/>
              </a:rPr>
              <a:t>scatenati</a:t>
            </a:r>
            <a:r>
              <a:rPr sz="1800" dirty="0">
                <a:latin typeface="Arial MT"/>
                <a:cs typeface="Arial MT"/>
              </a:rPr>
              <a:t> da incendi,</a:t>
            </a:r>
            <a:r>
              <a:rPr sz="1800" spc="-5" dirty="0">
                <a:latin typeface="Arial MT"/>
                <a:cs typeface="Arial MT"/>
              </a:rPr>
              <a:t> ustioni</a:t>
            </a:r>
            <a:r>
              <a:rPr sz="1800" dirty="0">
                <a:latin typeface="Arial MT"/>
                <a:cs typeface="Arial MT"/>
              </a:rPr>
              <a:t> da </a:t>
            </a:r>
            <a:r>
              <a:rPr sz="1800" spc="-5" dirty="0">
                <a:latin typeface="Arial MT"/>
                <a:cs typeface="Arial MT"/>
              </a:rPr>
              <a:t>sostanze</a:t>
            </a:r>
            <a:r>
              <a:rPr sz="1800" dirty="0">
                <a:latin typeface="Arial MT"/>
                <a:cs typeface="Arial MT"/>
              </a:rPr>
              <a:t> chimiche, </a:t>
            </a:r>
            <a:r>
              <a:rPr sz="1800" spc="-490" dirty="0">
                <a:latin typeface="Arial MT"/>
                <a:cs typeface="Arial MT"/>
              </a:rPr>
              <a:t> </a:t>
            </a:r>
            <a:r>
              <a:rPr sz="1800" spc="-5" dirty="0">
                <a:latin typeface="Arial MT"/>
                <a:cs typeface="Arial MT"/>
              </a:rPr>
              <a:t>interventi</a:t>
            </a:r>
            <a:r>
              <a:rPr sz="1800" dirty="0">
                <a:latin typeface="Arial MT"/>
                <a:cs typeface="Arial MT"/>
              </a:rPr>
              <a:t> in </a:t>
            </a:r>
            <a:r>
              <a:rPr sz="1800" spc="-5" dirty="0">
                <a:latin typeface="Arial MT"/>
                <a:cs typeface="Arial MT"/>
              </a:rPr>
              <a:t>cantieri</a:t>
            </a:r>
            <a:r>
              <a:rPr sz="1800" spc="5" dirty="0">
                <a:latin typeface="Arial MT"/>
                <a:cs typeface="Arial MT"/>
              </a:rPr>
              <a:t> </a:t>
            </a:r>
            <a:r>
              <a:rPr sz="1800" dirty="0">
                <a:latin typeface="Arial MT"/>
                <a:cs typeface="Arial MT"/>
              </a:rPr>
              <a:t>edili,</a:t>
            </a:r>
            <a:r>
              <a:rPr sz="1800" spc="-5" dirty="0">
                <a:latin typeface="Arial MT"/>
                <a:cs typeface="Arial MT"/>
              </a:rPr>
              <a:t> </a:t>
            </a:r>
            <a:r>
              <a:rPr sz="1800" dirty="0">
                <a:latin typeface="Arial MT"/>
                <a:cs typeface="Arial MT"/>
              </a:rPr>
              <a:t>e </a:t>
            </a:r>
            <a:r>
              <a:rPr sz="1800" spc="-5" dirty="0">
                <a:latin typeface="Arial MT"/>
                <a:cs typeface="Arial MT"/>
              </a:rPr>
              <a:t>siti</a:t>
            </a:r>
            <a:r>
              <a:rPr sz="1800" spc="5" dirty="0">
                <a:latin typeface="Arial MT"/>
                <a:cs typeface="Arial MT"/>
              </a:rPr>
              <a:t> </a:t>
            </a:r>
            <a:r>
              <a:rPr sz="1800" spc="-5" dirty="0">
                <a:latin typeface="Arial MT"/>
                <a:cs typeface="Arial MT"/>
              </a:rPr>
              <a:t>industriali</a:t>
            </a:r>
            <a:endParaRPr sz="1800" dirty="0">
              <a:latin typeface="Arial MT"/>
              <a:cs typeface="Arial MT"/>
            </a:endParaRPr>
          </a:p>
        </p:txBody>
      </p:sp>
      <p:sp>
        <p:nvSpPr>
          <p:cNvPr id="6" name="object 6"/>
          <p:cNvSpPr txBox="1"/>
          <p:nvPr/>
        </p:nvSpPr>
        <p:spPr>
          <a:xfrm>
            <a:off x="3562089" y="3720350"/>
            <a:ext cx="3215005" cy="1099820"/>
          </a:xfrm>
          <a:prstGeom prst="rect">
            <a:avLst/>
          </a:prstGeom>
        </p:spPr>
        <p:txBody>
          <a:bodyPr vert="horz" wrap="square" lIns="0" tIns="27939" rIns="0" bIns="0" rtlCol="0">
            <a:spAutoFit/>
          </a:bodyPr>
          <a:lstStyle/>
          <a:p>
            <a:pPr marL="12700" marR="5080">
              <a:lnSpc>
                <a:spcPts val="2100"/>
              </a:lnSpc>
              <a:spcBef>
                <a:spcPts val="219"/>
              </a:spcBef>
            </a:pPr>
            <a:r>
              <a:rPr sz="1800" dirty="0">
                <a:solidFill>
                  <a:srgbClr val="FF2600"/>
                </a:solidFill>
                <a:latin typeface="Arial MT"/>
                <a:cs typeface="Arial MT"/>
              </a:rPr>
              <a:t>Rischio </a:t>
            </a:r>
            <a:r>
              <a:rPr sz="1800" spc="-5" dirty="0">
                <a:solidFill>
                  <a:srgbClr val="FF2600"/>
                </a:solidFill>
                <a:latin typeface="Arial MT"/>
                <a:cs typeface="Arial MT"/>
              </a:rPr>
              <a:t>fisico</a:t>
            </a:r>
            <a:r>
              <a:rPr sz="1800" spc="-5" dirty="0">
                <a:latin typeface="Arial MT"/>
                <a:cs typeface="Arial MT"/>
              </a:rPr>
              <a:t>: </a:t>
            </a:r>
            <a:r>
              <a:rPr sz="1800" dirty="0">
                <a:latin typeface="Arial MT"/>
                <a:cs typeface="Arial MT"/>
              </a:rPr>
              <a:t>radiazioni, </a:t>
            </a:r>
            <a:r>
              <a:rPr sz="1800" spc="5" dirty="0">
                <a:latin typeface="Arial MT"/>
                <a:cs typeface="Arial MT"/>
              </a:rPr>
              <a:t> </a:t>
            </a:r>
            <a:r>
              <a:rPr sz="1800" spc="-5" dirty="0">
                <a:latin typeface="Arial MT"/>
                <a:cs typeface="Arial MT"/>
              </a:rPr>
              <a:t>elettricità, </a:t>
            </a:r>
            <a:r>
              <a:rPr sz="1800" dirty="0">
                <a:latin typeface="Arial MT"/>
                <a:cs typeface="Arial MT"/>
              </a:rPr>
              <a:t>incendi, rumori e </a:t>
            </a:r>
            <a:r>
              <a:rPr sz="1800" spc="5" dirty="0">
                <a:latin typeface="Arial MT"/>
                <a:cs typeface="Arial MT"/>
              </a:rPr>
              <a:t> </a:t>
            </a:r>
            <a:r>
              <a:rPr sz="1800" dirty="0">
                <a:latin typeface="Arial MT"/>
                <a:cs typeface="Arial MT"/>
              </a:rPr>
              <a:t>vibrazioni</a:t>
            </a:r>
            <a:r>
              <a:rPr sz="1800" spc="-15" dirty="0">
                <a:latin typeface="Arial MT"/>
                <a:cs typeface="Arial MT"/>
              </a:rPr>
              <a:t> </a:t>
            </a:r>
            <a:r>
              <a:rPr sz="1800" spc="-5" dirty="0">
                <a:latin typeface="Arial MT"/>
                <a:cs typeface="Arial MT"/>
              </a:rPr>
              <a:t>ambienti</a:t>
            </a:r>
            <a:r>
              <a:rPr sz="1800" spc="-15" dirty="0">
                <a:latin typeface="Arial MT"/>
                <a:cs typeface="Arial MT"/>
              </a:rPr>
              <a:t> </a:t>
            </a:r>
            <a:r>
              <a:rPr sz="1800" spc="-5" dirty="0">
                <a:latin typeface="Arial MT"/>
                <a:cs typeface="Arial MT"/>
              </a:rPr>
              <a:t>molto</a:t>
            </a:r>
            <a:r>
              <a:rPr sz="1800" spc="-15" dirty="0">
                <a:latin typeface="Arial MT"/>
                <a:cs typeface="Arial MT"/>
              </a:rPr>
              <a:t> </a:t>
            </a:r>
            <a:r>
              <a:rPr sz="1800" dirty="0">
                <a:latin typeface="Arial MT"/>
                <a:cs typeface="Arial MT"/>
              </a:rPr>
              <a:t>umidi, </a:t>
            </a:r>
            <a:r>
              <a:rPr sz="1800" spc="-484" dirty="0">
                <a:latin typeface="Arial MT"/>
                <a:cs typeface="Arial MT"/>
              </a:rPr>
              <a:t> </a:t>
            </a:r>
            <a:r>
              <a:rPr sz="1800" spc="-5" dirty="0">
                <a:latin typeface="Arial MT"/>
                <a:cs typeface="Arial MT"/>
              </a:rPr>
              <a:t>molto</a:t>
            </a:r>
            <a:r>
              <a:rPr sz="1800" spc="-10" dirty="0">
                <a:latin typeface="Arial MT"/>
                <a:cs typeface="Arial MT"/>
              </a:rPr>
              <a:t> </a:t>
            </a:r>
            <a:r>
              <a:rPr sz="1800" dirty="0">
                <a:latin typeface="Arial MT"/>
                <a:cs typeface="Arial MT"/>
              </a:rPr>
              <a:t>caldi</a:t>
            </a:r>
            <a:r>
              <a:rPr sz="1800" spc="-5" dirty="0">
                <a:latin typeface="Arial MT"/>
                <a:cs typeface="Arial MT"/>
              </a:rPr>
              <a:t> </a:t>
            </a:r>
            <a:r>
              <a:rPr sz="1800" dirty="0">
                <a:latin typeface="Arial MT"/>
                <a:cs typeface="Arial MT"/>
              </a:rPr>
              <a:t>oppure</a:t>
            </a:r>
            <a:r>
              <a:rPr sz="1800" spc="-10" dirty="0">
                <a:latin typeface="Arial MT"/>
                <a:cs typeface="Arial MT"/>
              </a:rPr>
              <a:t> </a:t>
            </a:r>
            <a:r>
              <a:rPr sz="1800" spc="-5" dirty="0">
                <a:latin typeface="Arial MT"/>
                <a:cs typeface="Arial MT"/>
              </a:rPr>
              <a:t>molto freddi</a:t>
            </a:r>
            <a:endParaRPr sz="1800">
              <a:latin typeface="Arial MT"/>
              <a:cs typeface="Arial MT"/>
            </a:endParaRPr>
          </a:p>
        </p:txBody>
      </p:sp>
      <p:sp>
        <p:nvSpPr>
          <p:cNvPr id="7" name="object 7"/>
          <p:cNvSpPr txBox="1"/>
          <p:nvPr/>
        </p:nvSpPr>
        <p:spPr>
          <a:xfrm>
            <a:off x="19900" y="5134810"/>
            <a:ext cx="4333240" cy="1099820"/>
          </a:xfrm>
          <a:prstGeom prst="rect">
            <a:avLst/>
          </a:prstGeom>
        </p:spPr>
        <p:txBody>
          <a:bodyPr vert="horz" wrap="square" lIns="0" tIns="27940" rIns="0" bIns="0" rtlCol="0">
            <a:spAutoFit/>
          </a:bodyPr>
          <a:lstStyle/>
          <a:p>
            <a:pPr marL="12700" marR="5080">
              <a:lnSpc>
                <a:spcPts val="2100"/>
              </a:lnSpc>
              <a:spcBef>
                <a:spcPts val="220"/>
              </a:spcBef>
            </a:pPr>
            <a:r>
              <a:rPr sz="1800" dirty="0">
                <a:solidFill>
                  <a:srgbClr val="FF2600"/>
                </a:solidFill>
                <a:latin typeface="Arial MT"/>
                <a:cs typeface="Arial MT"/>
              </a:rPr>
              <a:t>Rischio </a:t>
            </a:r>
            <a:r>
              <a:rPr sz="1800" spc="-5" dirty="0">
                <a:solidFill>
                  <a:srgbClr val="FF2600"/>
                </a:solidFill>
                <a:latin typeface="Arial MT"/>
                <a:cs typeface="Arial MT"/>
              </a:rPr>
              <a:t>movimentazione</a:t>
            </a:r>
            <a:r>
              <a:rPr sz="1800" dirty="0">
                <a:solidFill>
                  <a:srgbClr val="FF2600"/>
                </a:solidFill>
                <a:latin typeface="Arial MT"/>
                <a:cs typeface="Arial MT"/>
              </a:rPr>
              <a:t> manuale </a:t>
            </a:r>
            <a:r>
              <a:rPr sz="1800" spc="-5" dirty="0">
                <a:solidFill>
                  <a:srgbClr val="FF2600"/>
                </a:solidFill>
                <a:latin typeface="Arial MT"/>
                <a:cs typeface="Arial MT"/>
              </a:rPr>
              <a:t>carichi</a:t>
            </a:r>
            <a:r>
              <a:rPr sz="1800" spc="-5" dirty="0">
                <a:latin typeface="Arial MT"/>
                <a:cs typeface="Arial MT"/>
              </a:rPr>
              <a:t>: </a:t>
            </a:r>
            <a:r>
              <a:rPr sz="1800" dirty="0">
                <a:latin typeface="Arial MT"/>
                <a:cs typeface="Arial MT"/>
              </a:rPr>
              <a:t> lesioni</a:t>
            </a:r>
            <a:r>
              <a:rPr sz="1800" spc="-15" dirty="0">
                <a:latin typeface="Arial MT"/>
                <a:cs typeface="Arial MT"/>
              </a:rPr>
              <a:t> </a:t>
            </a:r>
            <a:r>
              <a:rPr sz="1800" dirty="0">
                <a:latin typeface="Arial MT"/>
                <a:cs typeface="Arial MT"/>
              </a:rPr>
              <a:t>dorso,</a:t>
            </a:r>
            <a:r>
              <a:rPr sz="1800" spc="-20" dirty="0">
                <a:latin typeface="Arial MT"/>
                <a:cs typeface="Arial MT"/>
              </a:rPr>
              <a:t> </a:t>
            </a:r>
            <a:r>
              <a:rPr sz="1800" dirty="0">
                <a:latin typeface="Arial MT"/>
                <a:cs typeface="Arial MT"/>
              </a:rPr>
              <a:t>dorso</a:t>
            </a:r>
            <a:r>
              <a:rPr sz="1800" spc="-10" dirty="0">
                <a:latin typeface="Arial MT"/>
                <a:cs typeface="Arial MT"/>
              </a:rPr>
              <a:t> </a:t>
            </a:r>
            <a:r>
              <a:rPr sz="1800" dirty="0">
                <a:latin typeface="Arial MT"/>
                <a:cs typeface="Arial MT"/>
              </a:rPr>
              <a:t>lombari</a:t>
            </a:r>
            <a:r>
              <a:rPr sz="1800" spc="-15" dirty="0">
                <a:latin typeface="Arial MT"/>
                <a:cs typeface="Arial MT"/>
              </a:rPr>
              <a:t> </a:t>
            </a:r>
            <a:r>
              <a:rPr sz="1800" dirty="0">
                <a:latin typeface="Arial MT"/>
                <a:cs typeface="Arial MT"/>
              </a:rPr>
              <a:t>a.</a:t>
            </a:r>
            <a:r>
              <a:rPr sz="1800" spc="-20" dirty="0">
                <a:latin typeface="Arial MT"/>
                <a:cs typeface="Arial MT"/>
              </a:rPr>
              <a:t> </a:t>
            </a:r>
            <a:r>
              <a:rPr sz="1800" dirty="0">
                <a:latin typeface="Arial MT"/>
                <a:cs typeface="Arial MT"/>
              </a:rPr>
              <a:t>carico</a:t>
            </a:r>
            <a:r>
              <a:rPr sz="1800" spc="-10" dirty="0">
                <a:latin typeface="Arial MT"/>
                <a:cs typeface="Arial MT"/>
              </a:rPr>
              <a:t> </a:t>
            </a:r>
            <a:r>
              <a:rPr sz="1800" spc="-5" dirty="0">
                <a:latin typeface="Arial MT"/>
                <a:cs typeface="Arial MT"/>
              </a:rPr>
              <a:t>strut- </a:t>
            </a:r>
            <a:r>
              <a:rPr sz="1800" spc="-484" dirty="0">
                <a:latin typeface="Arial MT"/>
                <a:cs typeface="Arial MT"/>
              </a:rPr>
              <a:t> </a:t>
            </a:r>
            <a:r>
              <a:rPr sz="1800" spc="-5" dirty="0">
                <a:latin typeface="Arial MT"/>
                <a:cs typeface="Arial MT"/>
              </a:rPr>
              <a:t>ture </a:t>
            </a:r>
            <a:r>
              <a:rPr sz="1800" dirty="0">
                <a:latin typeface="Arial MT"/>
                <a:cs typeface="Arial MT"/>
              </a:rPr>
              <a:t>ossee, muscolari, </a:t>
            </a:r>
            <a:r>
              <a:rPr sz="1800" spc="-5" dirty="0">
                <a:latin typeface="Arial MT"/>
                <a:cs typeface="Arial MT"/>
              </a:rPr>
              <a:t>tendine, </a:t>
            </a:r>
            <a:r>
              <a:rPr sz="1800" dirty="0">
                <a:latin typeface="Arial MT"/>
                <a:cs typeface="Arial MT"/>
              </a:rPr>
              <a:t>nervose e </a:t>
            </a:r>
            <a:r>
              <a:rPr sz="1800" spc="5" dirty="0">
                <a:latin typeface="Arial MT"/>
                <a:cs typeface="Arial MT"/>
              </a:rPr>
              <a:t> </a:t>
            </a:r>
            <a:r>
              <a:rPr sz="1800" dirty="0">
                <a:latin typeface="Arial MT"/>
                <a:cs typeface="Arial MT"/>
              </a:rPr>
              <a:t>vascolari</a:t>
            </a:r>
          </a:p>
        </p:txBody>
      </p:sp>
      <p:pic>
        <p:nvPicPr>
          <p:cNvPr id="8" name="object 8"/>
          <p:cNvPicPr/>
          <p:nvPr/>
        </p:nvPicPr>
        <p:blipFill>
          <a:blip r:embed="rId2" cstate="print"/>
          <a:stretch>
            <a:fillRect/>
          </a:stretch>
        </p:blipFill>
        <p:spPr>
          <a:xfrm>
            <a:off x="4995800" y="463390"/>
            <a:ext cx="3562587" cy="1343270"/>
          </a:xfrm>
          <a:prstGeom prst="rect">
            <a:avLst/>
          </a:prstGeom>
        </p:spPr>
      </p:pic>
      <p:pic>
        <p:nvPicPr>
          <p:cNvPr id="9" name="object 9"/>
          <p:cNvPicPr/>
          <p:nvPr/>
        </p:nvPicPr>
        <p:blipFill rotWithShape="1">
          <a:blip r:embed="rId3" cstate="print"/>
          <a:srcRect b="14536"/>
          <a:stretch/>
        </p:blipFill>
        <p:spPr>
          <a:xfrm>
            <a:off x="6279533" y="1951642"/>
            <a:ext cx="2679700" cy="1871178"/>
          </a:xfrm>
          <a:prstGeom prst="rect">
            <a:avLst/>
          </a:prstGeom>
        </p:spPr>
      </p:pic>
      <p:pic>
        <p:nvPicPr>
          <p:cNvPr id="10" name="object 10"/>
          <p:cNvPicPr/>
          <p:nvPr/>
        </p:nvPicPr>
        <p:blipFill>
          <a:blip r:embed="rId4" cstate="print"/>
          <a:stretch>
            <a:fillRect/>
          </a:stretch>
        </p:blipFill>
        <p:spPr>
          <a:xfrm>
            <a:off x="19900" y="3059224"/>
            <a:ext cx="3289300" cy="1980408"/>
          </a:xfrm>
          <a:prstGeom prst="rect">
            <a:avLst/>
          </a:prstGeom>
        </p:spPr>
      </p:pic>
      <p:pic>
        <p:nvPicPr>
          <p:cNvPr id="11" name="object 11"/>
          <p:cNvPicPr/>
          <p:nvPr/>
        </p:nvPicPr>
        <p:blipFill>
          <a:blip r:embed="rId5" cstate="print"/>
          <a:stretch>
            <a:fillRect/>
          </a:stretch>
        </p:blipFill>
        <p:spPr>
          <a:xfrm>
            <a:off x="6760929" y="4049428"/>
            <a:ext cx="2085860" cy="2037829"/>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53655" y="332656"/>
            <a:ext cx="4276725" cy="574040"/>
          </a:xfrm>
          <a:prstGeom prst="rect">
            <a:avLst/>
          </a:prstGeom>
        </p:spPr>
        <p:txBody>
          <a:bodyPr vert="horz" wrap="square" lIns="0" tIns="12700" rIns="0" bIns="0" rtlCol="0">
            <a:spAutoFit/>
          </a:bodyPr>
          <a:lstStyle/>
          <a:p>
            <a:pPr marL="12700">
              <a:lnSpc>
                <a:spcPct val="100000"/>
              </a:lnSpc>
              <a:spcBef>
                <a:spcPts val="100"/>
              </a:spcBef>
            </a:pPr>
            <a:r>
              <a:rPr sz="3600" b="1" spc="-70" dirty="0">
                <a:solidFill>
                  <a:srgbClr val="FF0000"/>
                </a:solidFill>
                <a:latin typeface="Arial"/>
                <a:cs typeface="Arial"/>
              </a:rPr>
              <a:t>CHIAMATA</a:t>
            </a:r>
            <a:r>
              <a:rPr sz="3600" b="1" spc="-170" dirty="0">
                <a:solidFill>
                  <a:srgbClr val="FF0000"/>
                </a:solidFill>
                <a:latin typeface="Arial"/>
                <a:cs typeface="Arial"/>
              </a:rPr>
              <a:t> </a:t>
            </a:r>
            <a:r>
              <a:rPr sz="3600" b="1" dirty="0">
                <a:solidFill>
                  <a:srgbClr val="FF0000"/>
                </a:solidFill>
                <a:latin typeface="Arial"/>
                <a:cs typeface="Arial"/>
              </a:rPr>
              <a:t>DEL</a:t>
            </a:r>
            <a:r>
              <a:rPr sz="3600" b="1" spc="-110" dirty="0">
                <a:solidFill>
                  <a:srgbClr val="FF0000"/>
                </a:solidFill>
                <a:latin typeface="Arial"/>
                <a:cs typeface="Arial"/>
              </a:rPr>
              <a:t> </a:t>
            </a:r>
            <a:r>
              <a:rPr sz="3600" b="1" spc="-70" dirty="0">
                <a:solidFill>
                  <a:srgbClr val="FF0000"/>
                </a:solidFill>
                <a:latin typeface="Arial"/>
                <a:cs typeface="Arial"/>
              </a:rPr>
              <a:t>112</a:t>
            </a:r>
            <a:endParaRPr sz="3600">
              <a:latin typeface="Arial"/>
              <a:cs typeface="Arial"/>
            </a:endParaRPr>
          </a:p>
        </p:txBody>
      </p:sp>
      <p:sp>
        <p:nvSpPr>
          <p:cNvPr id="3" name="object 3"/>
          <p:cNvSpPr txBox="1"/>
          <p:nvPr/>
        </p:nvSpPr>
        <p:spPr>
          <a:xfrm>
            <a:off x="546100" y="2775921"/>
            <a:ext cx="7874634" cy="2854499"/>
          </a:xfrm>
          <a:prstGeom prst="rect">
            <a:avLst/>
          </a:prstGeom>
        </p:spPr>
        <p:txBody>
          <a:bodyPr vert="horz" wrap="square" lIns="0" tIns="31750" rIns="0" bIns="0" rtlCol="0">
            <a:spAutoFit/>
          </a:bodyPr>
          <a:lstStyle/>
          <a:p>
            <a:pPr marL="353060" indent="-296545">
              <a:lnSpc>
                <a:spcPct val="100000"/>
              </a:lnSpc>
              <a:spcBef>
                <a:spcPts val="250"/>
              </a:spcBef>
              <a:buAutoNum type="arabicParenR"/>
              <a:tabLst>
                <a:tab pos="353695" algn="l"/>
              </a:tabLst>
            </a:pPr>
            <a:r>
              <a:rPr b="1" spc="-5" dirty="0">
                <a:solidFill>
                  <a:srgbClr val="333399"/>
                </a:solidFill>
                <a:latin typeface="Arial"/>
                <a:cs typeface="Arial"/>
              </a:rPr>
              <a:t>Indirizzo del luogo dove</a:t>
            </a:r>
            <a:r>
              <a:rPr b="1" dirty="0">
                <a:solidFill>
                  <a:srgbClr val="333399"/>
                </a:solidFill>
                <a:latin typeface="Arial"/>
                <a:cs typeface="Arial"/>
              </a:rPr>
              <a:t> si</a:t>
            </a:r>
            <a:r>
              <a:rPr b="1" spc="-5" dirty="0">
                <a:solidFill>
                  <a:srgbClr val="333399"/>
                </a:solidFill>
                <a:latin typeface="Arial"/>
                <a:cs typeface="Arial"/>
              </a:rPr>
              <a:t> trova</a:t>
            </a:r>
            <a:r>
              <a:rPr b="1" dirty="0">
                <a:solidFill>
                  <a:srgbClr val="333399"/>
                </a:solidFill>
                <a:latin typeface="Arial"/>
                <a:cs typeface="Arial"/>
              </a:rPr>
              <a:t> </a:t>
            </a:r>
            <a:r>
              <a:rPr b="1" spc="-5" dirty="0">
                <a:solidFill>
                  <a:srgbClr val="333399"/>
                </a:solidFill>
                <a:latin typeface="Arial"/>
                <a:cs typeface="Arial"/>
              </a:rPr>
              <a:t>la</a:t>
            </a:r>
            <a:r>
              <a:rPr b="1" dirty="0">
                <a:solidFill>
                  <a:srgbClr val="333399"/>
                </a:solidFill>
                <a:latin typeface="Arial"/>
                <a:cs typeface="Arial"/>
              </a:rPr>
              <a:t> </a:t>
            </a:r>
            <a:r>
              <a:rPr b="1" spc="-5" dirty="0">
                <a:solidFill>
                  <a:srgbClr val="333399"/>
                </a:solidFill>
                <a:latin typeface="Arial"/>
                <a:cs typeface="Arial"/>
              </a:rPr>
              <a:t>vittima;</a:t>
            </a:r>
            <a:endParaRPr dirty="0">
              <a:latin typeface="Arial"/>
              <a:cs typeface="Arial"/>
            </a:endParaRPr>
          </a:p>
          <a:p>
            <a:pPr marL="353060" indent="-296545">
              <a:lnSpc>
                <a:spcPct val="100000"/>
              </a:lnSpc>
              <a:spcBef>
                <a:spcPts val="155"/>
              </a:spcBef>
              <a:buAutoNum type="arabicParenR"/>
              <a:tabLst>
                <a:tab pos="353695" algn="l"/>
              </a:tabLst>
            </a:pPr>
            <a:r>
              <a:rPr b="1" spc="-5" dirty="0">
                <a:solidFill>
                  <a:srgbClr val="333399"/>
                </a:solidFill>
                <a:latin typeface="Arial"/>
                <a:cs typeface="Arial"/>
              </a:rPr>
              <a:t>Numero</a:t>
            </a:r>
            <a:r>
              <a:rPr b="1" spc="-20" dirty="0">
                <a:solidFill>
                  <a:srgbClr val="333399"/>
                </a:solidFill>
                <a:latin typeface="Arial"/>
                <a:cs typeface="Arial"/>
              </a:rPr>
              <a:t> </a:t>
            </a:r>
            <a:r>
              <a:rPr b="1" spc="-5" dirty="0">
                <a:solidFill>
                  <a:srgbClr val="333399"/>
                </a:solidFill>
                <a:latin typeface="Arial"/>
                <a:cs typeface="Arial"/>
              </a:rPr>
              <a:t>di</a:t>
            </a:r>
            <a:r>
              <a:rPr b="1" spc="-15" dirty="0">
                <a:solidFill>
                  <a:srgbClr val="333399"/>
                </a:solidFill>
                <a:latin typeface="Arial"/>
                <a:cs typeface="Arial"/>
              </a:rPr>
              <a:t> </a:t>
            </a:r>
            <a:r>
              <a:rPr b="1" spc="-5" dirty="0">
                <a:solidFill>
                  <a:srgbClr val="333399"/>
                </a:solidFill>
                <a:latin typeface="Arial"/>
                <a:cs typeface="Arial"/>
              </a:rPr>
              <a:t>vittime;</a:t>
            </a:r>
            <a:endParaRPr dirty="0">
              <a:latin typeface="Arial"/>
              <a:cs typeface="Arial"/>
            </a:endParaRPr>
          </a:p>
          <a:p>
            <a:pPr marL="12700" marR="5080" indent="44450">
              <a:lnSpc>
                <a:spcPct val="77200"/>
              </a:lnSpc>
              <a:spcBef>
                <a:spcPts val="700"/>
              </a:spcBef>
              <a:buAutoNum type="arabicParenR"/>
              <a:tabLst>
                <a:tab pos="353695" algn="l"/>
              </a:tabLst>
            </a:pPr>
            <a:r>
              <a:rPr b="1" spc="-5" dirty="0">
                <a:solidFill>
                  <a:srgbClr val="333399"/>
                </a:solidFill>
                <a:latin typeface="Arial"/>
                <a:cs typeface="Arial"/>
              </a:rPr>
              <a:t>Probabile</a:t>
            </a:r>
            <a:r>
              <a:rPr b="1" spc="5" dirty="0">
                <a:solidFill>
                  <a:srgbClr val="333399"/>
                </a:solidFill>
                <a:latin typeface="Arial"/>
                <a:cs typeface="Arial"/>
              </a:rPr>
              <a:t> </a:t>
            </a:r>
            <a:r>
              <a:rPr b="1" spc="-5" dirty="0">
                <a:solidFill>
                  <a:srgbClr val="333399"/>
                </a:solidFill>
                <a:latin typeface="Arial"/>
                <a:cs typeface="Arial"/>
              </a:rPr>
              <a:t>descrizione</a:t>
            </a:r>
            <a:r>
              <a:rPr b="1" spc="5" dirty="0">
                <a:solidFill>
                  <a:srgbClr val="333399"/>
                </a:solidFill>
                <a:latin typeface="Arial"/>
                <a:cs typeface="Arial"/>
              </a:rPr>
              <a:t> </a:t>
            </a:r>
            <a:r>
              <a:rPr b="1" spc="-5" dirty="0">
                <a:solidFill>
                  <a:srgbClr val="333399"/>
                </a:solidFill>
                <a:latin typeface="Arial"/>
                <a:cs typeface="Arial"/>
              </a:rPr>
              <a:t>dell’evento</a:t>
            </a:r>
            <a:r>
              <a:rPr b="1" dirty="0">
                <a:solidFill>
                  <a:srgbClr val="333399"/>
                </a:solidFill>
                <a:latin typeface="Arial"/>
                <a:cs typeface="Arial"/>
              </a:rPr>
              <a:t> </a:t>
            </a:r>
            <a:r>
              <a:rPr b="1" spc="-5" dirty="0">
                <a:solidFill>
                  <a:srgbClr val="333399"/>
                </a:solidFill>
                <a:latin typeface="Arial"/>
                <a:cs typeface="Arial"/>
              </a:rPr>
              <a:t>dannoso</a:t>
            </a:r>
            <a:r>
              <a:rPr b="1" spc="5" dirty="0">
                <a:solidFill>
                  <a:srgbClr val="333399"/>
                </a:solidFill>
                <a:latin typeface="Arial"/>
                <a:cs typeface="Arial"/>
              </a:rPr>
              <a:t> </a:t>
            </a:r>
            <a:r>
              <a:rPr b="1" spc="-5" dirty="0">
                <a:solidFill>
                  <a:srgbClr val="333399"/>
                </a:solidFill>
                <a:latin typeface="Arial"/>
                <a:cs typeface="Arial"/>
              </a:rPr>
              <a:t>(dolore</a:t>
            </a:r>
            <a:r>
              <a:rPr b="1" spc="5" dirty="0">
                <a:solidFill>
                  <a:srgbClr val="333399"/>
                </a:solidFill>
                <a:latin typeface="Arial"/>
                <a:cs typeface="Arial"/>
              </a:rPr>
              <a:t> </a:t>
            </a:r>
            <a:r>
              <a:rPr b="1" spc="-5" dirty="0">
                <a:solidFill>
                  <a:srgbClr val="333399"/>
                </a:solidFill>
                <a:latin typeface="Arial"/>
                <a:cs typeface="Arial"/>
              </a:rPr>
              <a:t>spontaneo, </a:t>
            </a:r>
            <a:r>
              <a:rPr b="1" spc="-540" dirty="0">
                <a:solidFill>
                  <a:srgbClr val="333399"/>
                </a:solidFill>
                <a:latin typeface="Arial"/>
                <a:cs typeface="Arial"/>
              </a:rPr>
              <a:t> </a:t>
            </a:r>
            <a:r>
              <a:rPr b="1" spc="-5" dirty="0">
                <a:solidFill>
                  <a:srgbClr val="333399"/>
                </a:solidFill>
                <a:latin typeface="Arial"/>
                <a:cs typeface="Arial"/>
              </a:rPr>
              <a:t>caduta, incendio, ecc.)</a:t>
            </a:r>
            <a:r>
              <a:rPr b="1" dirty="0">
                <a:solidFill>
                  <a:srgbClr val="333399"/>
                </a:solidFill>
                <a:latin typeface="Arial"/>
                <a:cs typeface="Arial"/>
              </a:rPr>
              <a:t> e </a:t>
            </a:r>
            <a:r>
              <a:rPr b="1" spc="-5" dirty="0">
                <a:solidFill>
                  <a:srgbClr val="333399"/>
                </a:solidFill>
                <a:latin typeface="Arial"/>
                <a:cs typeface="Arial"/>
              </a:rPr>
              <a:t>della</a:t>
            </a:r>
            <a:r>
              <a:rPr b="1" spc="5" dirty="0">
                <a:solidFill>
                  <a:srgbClr val="333399"/>
                </a:solidFill>
                <a:latin typeface="Arial"/>
                <a:cs typeface="Arial"/>
              </a:rPr>
              <a:t> </a:t>
            </a:r>
            <a:r>
              <a:rPr b="1" spc="-5" dirty="0">
                <a:solidFill>
                  <a:srgbClr val="333399"/>
                </a:solidFill>
                <a:latin typeface="Arial"/>
                <a:cs typeface="Arial"/>
              </a:rPr>
              <a:t>sua</a:t>
            </a:r>
            <a:r>
              <a:rPr b="1" dirty="0">
                <a:solidFill>
                  <a:srgbClr val="333399"/>
                </a:solidFill>
                <a:latin typeface="Arial"/>
                <a:cs typeface="Arial"/>
              </a:rPr>
              <a:t> </a:t>
            </a:r>
            <a:r>
              <a:rPr b="1" spc="-5" dirty="0">
                <a:solidFill>
                  <a:srgbClr val="333399"/>
                </a:solidFill>
                <a:latin typeface="Arial"/>
                <a:cs typeface="Arial"/>
              </a:rPr>
              <a:t>dinamica</a:t>
            </a:r>
            <a:r>
              <a:rPr b="1" spc="5" dirty="0">
                <a:solidFill>
                  <a:srgbClr val="333399"/>
                </a:solidFill>
                <a:latin typeface="Arial"/>
                <a:cs typeface="Arial"/>
              </a:rPr>
              <a:t> </a:t>
            </a:r>
            <a:r>
              <a:rPr b="1" dirty="0">
                <a:solidFill>
                  <a:srgbClr val="333399"/>
                </a:solidFill>
                <a:latin typeface="Arial"/>
                <a:cs typeface="Arial"/>
              </a:rPr>
              <a:t>(es.</a:t>
            </a:r>
            <a:r>
              <a:rPr b="1" spc="-5" dirty="0">
                <a:solidFill>
                  <a:srgbClr val="333399"/>
                </a:solidFill>
                <a:latin typeface="Arial"/>
                <a:cs typeface="Arial"/>
              </a:rPr>
              <a:t> dolore</a:t>
            </a:r>
            <a:r>
              <a:rPr b="1" spc="5" dirty="0">
                <a:solidFill>
                  <a:srgbClr val="333399"/>
                </a:solidFill>
                <a:latin typeface="Arial"/>
                <a:cs typeface="Arial"/>
              </a:rPr>
              <a:t> </a:t>
            </a:r>
            <a:r>
              <a:rPr b="1" spc="-5" dirty="0">
                <a:solidFill>
                  <a:srgbClr val="333399"/>
                </a:solidFill>
                <a:latin typeface="Arial"/>
                <a:cs typeface="Arial"/>
              </a:rPr>
              <a:t>dove…, </a:t>
            </a:r>
            <a:r>
              <a:rPr b="1" dirty="0">
                <a:solidFill>
                  <a:srgbClr val="333399"/>
                </a:solidFill>
                <a:latin typeface="Arial"/>
                <a:cs typeface="Arial"/>
              </a:rPr>
              <a:t> </a:t>
            </a:r>
            <a:r>
              <a:rPr b="1" spc="-5" dirty="0">
                <a:solidFill>
                  <a:srgbClr val="333399"/>
                </a:solidFill>
                <a:latin typeface="Arial"/>
                <a:cs typeface="Arial"/>
              </a:rPr>
              <a:t>caduta da…, ecc.);</a:t>
            </a:r>
            <a:endParaRPr dirty="0">
              <a:latin typeface="Arial"/>
              <a:cs typeface="Arial"/>
            </a:endParaRPr>
          </a:p>
          <a:p>
            <a:pPr marL="212090" indent="-155575">
              <a:lnSpc>
                <a:spcPct val="100000"/>
              </a:lnSpc>
              <a:spcBef>
                <a:spcPts val="155"/>
              </a:spcBef>
              <a:buFont typeface="Arial MT"/>
              <a:buChar char="·"/>
              <a:tabLst>
                <a:tab pos="212725" algn="l"/>
              </a:tabLst>
            </a:pPr>
            <a:r>
              <a:rPr b="1" u="heavy" dirty="0">
                <a:solidFill>
                  <a:srgbClr val="333399"/>
                </a:solidFill>
                <a:uFill>
                  <a:solidFill>
                    <a:srgbClr val="333399"/>
                  </a:solidFill>
                </a:uFill>
                <a:latin typeface="Arial"/>
                <a:cs typeface="Arial"/>
              </a:rPr>
              <a:t>Se</a:t>
            </a:r>
            <a:r>
              <a:rPr b="1" u="heavy" spc="-5" dirty="0">
                <a:solidFill>
                  <a:srgbClr val="333399"/>
                </a:solidFill>
                <a:uFill>
                  <a:solidFill>
                    <a:srgbClr val="333399"/>
                  </a:solidFill>
                </a:uFill>
                <a:latin typeface="Arial"/>
                <a:cs typeface="Arial"/>
              </a:rPr>
              <a:t> la vittima </a:t>
            </a:r>
            <a:r>
              <a:rPr b="1" u="heavy" dirty="0">
                <a:solidFill>
                  <a:srgbClr val="333399"/>
                </a:solidFill>
                <a:uFill>
                  <a:solidFill>
                    <a:srgbClr val="333399"/>
                  </a:solidFill>
                </a:uFill>
                <a:latin typeface="Arial"/>
                <a:cs typeface="Arial"/>
              </a:rPr>
              <a:t>è</a:t>
            </a:r>
            <a:r>
              <a:rPr b="1" u="heavy" spc="-5" dirty="0">
                <a:solidFill>
                  <a:srgbClr val="333399"/>
                </a:solidFill>
                <a:uFill>
                  <a:solidFill>
                    <a:srgbClr val="333399"/>
                  </a:solidFill>
                </a:uFill>
                <a:latin typeface="Arial"/>
                <a:cs typeface="Arial"/>
              </a:rPr>
              <a:t> cosciente </a:t>
            </a:r>
            <a:r>
              <a:rPr b="1" u="heavy" dirty="0">
                <a:solidFill>
                  <a:srgbClr val="333399"/>
                </a:solidFill>
                <a:uFill>
                  <a:solidFill>
                    <a:srgbClr val="333399"/>
                  </a:solidFill>
                </a:uFill>
                <a:latin typeface="Arial"/>
                <a:cs typeface="Arial"/>
              </a:rPr>
              <a:t>o</a:t>
            </a:r>
            <a:r>
              <a:rPr b="1" u="heavy" spc="-10" dirty="0">
                <a:solidFill>
                  <a:srgbClr val="333399"/>
                </a:solidFill>
                <a:uFill>
                  <a:solidFill>
                    <a:srgbClr val="333399"/>
                  </a:solidFill>
                </a:uFill>
                <a:latin typeface="Arial"/>
                <a:cs typeface="Arial"/>
              </a:rPr>
              <a:t> </a:t>
            </a:r>
            <a:r>
              <a:rPr b="1" u="heavy" spc="-5" dirty="0">
                <a:solidFill>
                  <a:srgbClr val="333399"/>
                </a:solidFill>
                <a:uFill>
                  <a:solidFill>
                    <a:srgbClr val="333399"/>
                  </a:solidFill>
                </a:uFill>
                <a:latin typeface="Arial"/>
                <a:cs typeface="Arial"/>
              </a:rPr>
              <a:t>no;</a:t>
            </a:r>
            <a:endParaRPr dirty="0">
              <a:latin typeface="Arial"/>
              <a:cs typeface="Arial"/>
            </a:endParaRPr>
          </a:p>
          <a:p>
            <a:pPr marL="212090" indent="-155575">
              <a:lnSpc>
                <a:spcPct val="100000"/>
              </a:lnSpc>
              <a:spcBef>
                <a:spcPts val="150"/>
              </a:spcBef>
              <a:buFont typeface="Arial MT"/>
              <a:buChar char="·"/>
              <a:tabLst>
                <a:tab pos="212725" algn="l"/>
              </a:tabLst>
            </a:pPr>
            <a:r>
              <a:rPr b="1" u="heavy" dirty="0">
                <a:solidFill>
                  <a:srgbClr val="333399"/>
                </a:solidFill>
                <a:uFill>
                  <a:solidFill>
                    <a:srgbClr val="333399"/>
                  </a:solidFill>
                </a:uFill>
                <a:latin typeface="Arial"/>
                <a:cs typeface="Arial"/>
              </a:rPr>
              <a:t>Se</a:t>
            </a:r>
            <a:r>
              <a:rPr b="1" u="heavy" spc="-10" dirty="0">
                <a:solidFill>
                  <a:srgbClr val="333399"/>
                </a:solidFill>
                <a:uFill>
                  <a:solidFill>
                    <a:srgbClr val="333399"/>
                  </a:solidFill>
                </a:uFill>
                <a:latin typeface="Arial"/>
                <a:cs typeface="Arial"/>
              </a:rPr>
              <a:t> </a:t>
            </a:r>
            <a:r>
              <a:rPr b="1" u="heavy" spc="-5" dirty="0">
                <a:solidFill>
                  <a:srgbClr val="333399"/>
                </a:solidFill>
                <a:uFill>
                  <a:solidFill>
                    <a:srgbClr val="333399"/>
                  </a:solidFill>
                </a:uFill>
                <a:latin typeface="Arial"/>
                <a:cs typeface="Arial"/>
              </a:rPr>
              <a:t>la vittima respira</a:t>
            </a:r>
            <a:r>
              <a:rPr b="1" u="heavy" spc="-10" dirty="0">
                <a:solidFill>
                  <a:srgbClr val="333399"/>
                </a:solidFill>
                <a:uFill>
                  <a:solidFill>
                    <a:srgbClr val="333399"/>
                  </a:solidFill>
                </a:uFill>
                <a:latin typeface="Arial"/>
                <a:cs typeface="Arial"/>
              </a:rPr>
              <a:t> </a:t>
            </a:r>
            <a:r>
              <a:rPr b="1" u="heavy" dirty="0">
                <a:solidFill>
                  <a:srgbClr val="333399"/>
                </a:solidFill>
                <a:uFill>
                  <a:solidFill>
                    <a:srgbClr val="333399"/>
                  </a:solidFill>
                </a:uFill>
                <a:latin typeface="Arial"/>
                <a:cs typeface="Arial"/>
              </a:rPr>
              <a:t>o</a:t>
            </a:r>
            <a:r>
              <a:rPr b="1" u="heavy" spc="-10" dirty="0">
                <a:solidFill>
                  <a:srgbClr val="333399"/>
                </a:solidFill>
                <a:uFill>
                  <a:solidFill>
                    <a:srgbClr val="333399"/>
                  </a:solidFill>
                </a:uFill>
                <a:latin typeface="Arial"/>
                <a:cs typeface="Arial"/>
              </a:rPr>
              <a:t> </a:t>
            </a:r>
            <a:r>
              <a:rPr b="1" u="heavy" spc="-5" dirty="0">
                <a:solidFill>
                  <a:srgbClr val="333399"/>
                </a:solidFill>
                <a:uFill>
                  <a:solidFill>
                    <a:srgbClr val="333399"/>
                  </a:solidFill>
                </a:uFill>
                <a:latin typeface="Arial"/>
                <a:cs typeface="Arial"/>
              </a:rPr>
              <a:t>no;</a:t>
            </a:r>
            <a:endParaRPr dirty="0">
              <a:latin typeface="Arial"/>
              <a:cs typeface="Arial"/>
            </a:endParaRPr>
          </a:p>
          <a:p>
            <a:pPr marL="212090" indent="-155575">
              <a:lnSpc>
                <a:spcPct val="100000"/>
              </a:lnSpc>
              <a:spcBef>
                <a:spcPts val="155"/>
              </a:spcBef>
              <a:buFont typeface="Arial MT"/>
              <a:buChar char="·"/>
              <a:tabLst>
                <a:tab pos="212725" algn="l"/>
              </a:tabLst>
            </a:pPr>
            <a:r>
              <a:rPr b="1" u="heavy" dirty="0">
                <a:solidFill>
                  <a:srgbClr val="333399"/>
                </a:solidFill>
                <a:uFill>
                  <a:solidFill>
                    <a:srgbClr val="333399"/>
                  </a:solidFill>
                </a:uFill>
                <a:latin typeface="Arial"/>
                <a:cs typeface="Arial"/>
              </a:rPr>
              <a:t>Se</a:t>
            </a:r>
            <a:r>
              <a:rPr b="1" u="heavy" spc="-5" dirty="0">
                <a:solidFill>
                  <a:srgbClr val="333399"/>
                </a:solidFill>
                <a:uFill>
                  <a:solidFill>
                    <a:srgbClr val="333399"/>
                  </a:solidFill>
                </a:uFill>
                <a:latin typeface="Arial"/>
                <a:cs typeface="Arial"/>
              </a:rPr>
              <a:t> il cuore della</a:t>
            </a:r>
            <a:r>
              <a:rPr b="1" u="heavy" dirty="0">
                <a:solidFill>
                  <a:srgbClr val="333399"/>
                </a:solidFill>
                <a:uFill>
                  <a:solidFill>
                    <a:srgbClr val="333399"/>
                  </a:solidFill>
                </a:uFill>
                <a:latin typeface="Arial"/>
                <a:cs typeface="Arial"/>
              </a:rPr>
              <a:t> </a:t>
            </a:r>
            <a:r>
              <a:rPr b="1" u="heavy" spc="-5" dirty="0">
                <a:solidFill>
                  <a:srgbClr val="333399"/>
                </a:solidFill>
                <a:uFill>
                  <a:solidFill>
                    <a:srgbClr val="333399"/>
                  </a:solidFill>
                </a:uFill>
                <a:latin typeface="Arial"/>
                <a:cs typeface="Arial"/>
              </a:rPr>
              <a:t>vittima batte</a:t>
            </a:r>
            <a:r>
              <a:rPr b="1" u="heavy" dirty="0">
                <a:solidFill>
                  <a:srgbClr val="333399"/>
                </a:solidFill>
                <a:uFill>
                  <a:solidFill>
                    <a:srgbClr val="333399"/>
                  </a:solidFill>
                </a:uFill>
                <a:latin typeface="Arial"/>
                <a:cs typeface="Arial"/>
              </a:rPr>
              <a:t> o</a:t>
            </a:r>
            <a:r>
              <a:rPr b="1" u="heavy" spc="-10" dirty="0">
                <a:solidFill>
                  <a:srgbClr val="333399"/>
                </a:solidFill>
                <a:uFill>
                  <a:solidFill>
                    <a:srgbClr val="333399"/>
                  </a:solidFill>
                </a:uFill>
                <a:latin typeface="Arial"/>
                <a:cs typeface="Arial"/>
              </a:rPr>
              <a:t> </a:t>
            </a:r>
            <a:r>
              <a:rPr b="1" u="heavy" spc="-5" dirty="0">
                <a:solidFill>
                  <a:srgbClr val="333399"/>
                </a:solidFill>
                <a:uFill>
                  <a:solidFill>
                    <a:srgbClr val="333399"/>
                  </a:solidFill>
                </a:uFill>
                <a:latin typeface="Arial"/>
                <a:cs typeface="Arial"/>
              </a:rPr>
              <a:t>no;</a:t>
            </a:r>
            <a:endParaRPr dirty="0">
              <a:latin typeface="Arial"/>
              <a:cs typeface="Arial"/>
            </a:endParaRPr>
          </a:p>
          <a:p>
            <a:pPr marL="353060" indent="-296545">
              <a:lnSpc>
                <a:spcPct val="100000"/>
              </a:lnSpc>
              <a:spcBef>
                <a:spcPts val="150"/>
              </a:spcBef>
              <a:buAutoNum type="arabicParenR" startAt="4"/>
              <a:tabLst>
                <a:tab pos="353695" algn="l"/>
              </a:tabLst>
            </a:pPr>
            <a:r>
              <a:rPr b="1" dirty="0">
                <a:solidFill>
                  <a:srgbClr val="333399"/>
                </a:solidFill>
                <a:latin typeface="Arial"/>
                <a:cs typeface="Arial"/>
              </a:rPr>
              <a:t>Da </a:t>
            </a:r>
            <a:r>
              <a:rPr b="1" spc="-5" dirty="0">
                <a:solidFill>
                  <a:srgbClr val="333399"/>
                </a:solidFill>
                <a:latin typeface="Arial"/>
                <a:cs typeface="Arial"/>
              </a:rPr>
              <a:t>quanto</a:t>
            </a:r>
            <a:r>
              <a:rPr b="1" dirty="0">
                <a:solidFill>
                  <a:srgbClr val="333399"/>
                </a:solidFill>
                <a:latin typeface="Arial"/>
                <a:cs typeface="Arial"/>
              </a:rPr>
              <a:t> </a:t>
            </a:r>
            <a:r>
              <a:rPr b="1" spc="-5" dirty="0">
                <a:solidFill>
                  <a:srgbClr val="333399"/>
                </a:solidFill>
                <a:latin typeface="Arial"/>
                <a:cs typeface="Arial"/>
              </a:rPr>
              <a:t>tempo</a:t>
            </a:r>
            <a:r>
              <a:rPr b="1" dirty="0">
                <a:solidFill>
                  <a:srgbClr val="333399"/>
                </a:solidFill>
                <a:latin typeface="Arial"/>
                <a:cs typeface="Arial"/>
              </a:rPr>
              <a:t> si è</a:t>
            </a:r>
            <a:r>
              <a:rPr b="1" spc="5" dirty="0">
                <a:solidFill>
                  <a:srgbClr val="333399"/>
                </a:solidFill>
                <a:latin typeface="Arial"/>
                <a:cs typeface="Arial"/>
              </a:rPr>
              <a:t> </a:t>
            </a:r>
            <a:r>
              <a:rPr b="1" spc="-5" dirty="0">
                <a:solidFill>
                  <a:srgbClr val="333399"/>
                </a:solidFill>
                <a:latin typeface="Arial"/>
                <a:cs typeface="Arial"/>
              </a:rPr>
              <a:t>verificato l’evento</a:t>
            </a:r>
            <a:r>
              <a:rPr b="1" dirty="0">
                <a:solidFill>
                  <a:srgbClr val="333399"/>
                </a:solidFill>
                <a:latin typeface="Arial"/>
                <a:cs typeface="Arial"/>
              </a:rPr>
              <a:t> </a:t>
            </a:r>
            <a:r>
              <a:rPr b="1" spc="-5" dirty="0">
                <a:solidFill>
                  <a:srgbClr val="333399"/>
                </a:solidFill>
                <a:latin typeface="Arial"/>
                <a:cs typeface="Arial"/>
              </a:rPr>
              <a:t>dannoso</a:t>
            </a:r>
            <a:r>
              <a:rPr b="1" dirty="0">
                <a:solidFill>
                  <a:srgbClr val="333399"/>
                </a:solidFill>
                <a:latin typeface="Arial"/>
                <a:cs typeface="Arial"/>
              </a:rPr>
              <a:t> o </a:t>
            </a:r>
            <a:r>
              <a:rPr b="1" spc="-5" dirty="0">
                <a:solidFill>
                  <a:srgbClr val="333399"/>
                </a:solidFill>
                <a:latin typeface="Arial"/>
                <a:cs typeface="Arial"/>
              </a:rPr>
              <a:t>il</a:t>
            </a:r>
            <a:r>
              <a:rPr b="1" dirty="0">
                <a:solidFill>
                  <a:srgbClr val="333399"/>
                </a:solidFill>
                <a:latin typeface="Arial"/>
                <a:cs typeface="Arial"/>
              </a:rPr>
              <a:t> </a:t>
            </a:r>
            <a:r>
              <a:rPr b="1" spc="-5" dirty="0">
                <a:solidFill>
                  <a:srgbClr val="333399"/>
                </a:solidFill>
                <a:latin typeface="Arial"/>
                <a:cs typeface="Arial"/>
              </a:rPr>
              <a:t>malore;</a:t>
            </a:r>
            <a:endParaRPr dirty="0">
              <a:latin typeface="Arial"/>
              <a:cs typeface="Arial"/>
            </a:endParaRPr>
          </a:p>
          <a:p>
            <a:pPr marL="353060" indent="-296545">
              <a:lnSpc>
                <a:spcPct val="100000"/>
              </a:lnSpc>
              <a:spcBef>
                <a:spcPts val="155"/>
              </a:spcBef>
              <a:buAutoNum type="arabicParenR" startAt="4"/>
              <a:tabLst>
                <a:tab pos="353695" algn="l"/>
              </a:tabLst>
            </a:pPr>
            <a:r>
              <a:rPr b="1" dirty="0">
                <a:solidFill>
                  <a:srgbClr val="333399"/>
                </a:solidFill>
                <a:latin typeface="Arial"/>
                <a:cs typeface="Arial"/>
              </a:rPr>
              <a:t>Se</a:t>
            </a:r>
            <a:r>
              <a:rPr b="1" spc="-5" dirty="0">
                <a:solidFill>
                  <a:srgbClr val="333399"/>
                </a:solidFill>
                <a:latin typeface="Arial"/>
                <a:cs typeface="Arial"/>
              </a:rPr>
              <a:t> </a:t>
            </a:r>
            <a:r>
              <a:rPr b="1" dirty="0">
                <a:solidFill>
                  <a:srgbClr val="333399"/>
                </a:solidFill>
                <a:latin typeface="Arial"/>
                <a:cs typeface="Arial"/>
              </a:rPr>
              <a:t>è</a:t>
            </a:r>
            <a:r>
              <a:rPr b="1" spc="-5" dirty="0">
                <a:solidFill>
                  <a:srgbClr val="333399"/>
                </a:solidFill>
                <a:latin typeface="Arial"/>
                <a:cs typeface="Arial"/>
              </a:rPr>
              <a:t> possibile,</a:t>
            </a:r>
            <a:r>
              <a:rPr b="1" spc="-10" dirty="0">
                <a:solidFill>
                  <a:srgbClr val="333399"/>
                </a:solidFill>
                <a:latin typeface="Arial"/>
                <a:cs typeface="Arial"/>
              </a:rPr>
              <a:t> </a:t>
            </a:r>
            <a:r>
              <a:rPr b="1" spc="-5" dirty="0">
                <a:solidFill>
                  <a:srgbClr val="333399"/>
                </a:solidFill>
                <a:latin typeface="Arial"/>
                <a:cs typeface="Arial"/>
              </a:rPr>
              <a:t>l’età della vittima.</a:t>
            </a:r>
            <a:endParaRPr dirty="0">
              <a:latin typeface="Arial"/>
              <a:cs typeface="Arial"/>
            </a:endParaRPr>
          </a:p>
        </p:txBody>
      </p:sp>
      <p:pic>
        <p:nvPicPr>
          <p:cNvPr id="4" name="object 4"/>
          <p:cNvPicPr/>
          <p:nvPr/>
        </p:nvPicPr>
        <p:blipFill>
          <a:blip r:embed="rId2" cstate="print"/>
          <a:stretch>
            <a:fillRect/>
          </a:stretch>
        </p:blipFill>
        <p:spPr>
          <a:xfrm>
            <a:off x="6156325" y="981075"/>
            <a:ext cx="2625725" cy="2112962"/>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6400" y="419100"/>
            <a:ext cx="8001000" cy="520700"/>
          </a:xfrm>
          <a:prstGeom prst="rect">
            <a:avLst/>
          </a:prstGeom>
        </p:spPr>
      </p:pic>
      <p:pic>
        <p:nvPicPr>
          <p:cNvPr id="3" name="object 3"/>
          <p:cNvPicPr/>
          <p:nvPr/>
        </p:nvPicPr>
        <p:blipFill>
          <a:blip r:embed="rId3" cstate="print"/>
          <a:stretch>
            <a:fillRect/>
          </a:stretch>
        </p:blipFill>
        <p:spPr>
          <a:xfrm>
            <a:off x="4025900" y="990600"/>
            <a:ext cx="1371600" cy="419100"/>
          </a:xfrm>
          <a:prstGeom prst="rect">
            <a:avLst/>
          </a:prstGeom>
        </p:spPr>
      </p:pic>
      <p:sp>
        <p:nvSpPr>
          <p:cNvPr id="4" name="object 4"/>
          <p:cNvSpPr txBox="1">
            <a:spLocks noGrp="1"/>
          </p:cNvSpPr>
          <p:nvPr>
            <p:ph type="title"/>
          </p:nvPr>
        </p:nvSpPr>
        <p:spPr>
          <a:xfrm>
            <a:off x="396875" y="282128"/>
            <a:ext cx="8007350" cy="1206500"/>
          </a:xfrm>
          <a:prstGeom prst="rect">
            <a:avLst/>
          </a:prstGeom>
        </p:spPr>
        <p:txBody>
          <a:bodyPr vert="horz" wrap="square" lIns="0" tIns="12700" rIns="0" bIns="0" rtlCol="0">
            <a:spAutoFit/>
          </a:bodyPr>
          <a:lstStyle/>
          <a:p>
            <a:pPr marL="12700">
              <a:lnSpc>
                <a:spcPts val="4650"/>
              </a:lnSpc>
              <a:spcBef>
                <a:spcPts val="100"/>
              </a:spcBef>
              <a:tabLst>
                <a:tab pos="5509260" algn="l"/>
              </a:tabLst>
            </a:pPr>
            <a:r>
              <a:rPr sz="4000" dirty="0">
                <a:solidFill>
                  <a:srgbClr val="FF0000"/>
                </a:solidFill>
              </a:rPr>
              <a:t>Pro</a:t>
            </a:r>
            <a:r>
              <a:rPr sz="4000" spc="-5" dirty="0">
                <a:solidFill>
                  <a:srgbClr val="FF0000"/>
                </a:solidFill>
              </a:rPr>
              <a:t>t</a:t>
            </a:r>
            <a:r>
              <a:rPr sz="4000" dirty="0">
                <a:solidFill>
                  <a:srgbClr val="FF0000"/>
                </a:solidFill>
              </a:rPr>
              <a:t>eggere -</a:t>
            </a:r>
            <a:r>
              <a:rPr sz="4000" spc="-225" dirty="0">
                <a:solidFill>
                  <a:srgbClr val="FF0000"/>
                </a:solidFill>
              </a:rPr>
              <a:t> </a:t>
            </a:r>
            <a:r>
              <a:rPr sz="4000" spc="-75" dirty="0">
                <a:solidFill>
                  <a:srgbClr val="FF0000"/>
                </a:solidFill>
              </a:rPr>
              <a:t>A</a:t>
            </a:r>
            <a:r>
              <a:rPr sz="4000" dirty="0">
                <a:solidFill>
                  <a:srgbClr val="FF0000"/>
                </a:solidFill>
              </a:rPr>
              <a:t>vver</a:t>
            </a:r>
            <a:r>
              <a:rPr sz="4000" spc="-5" dirty="0">
                <a:solidFill>
                  <a:srgbClr val="FF0000"/>
                </a:solidFill>
              </a:rPr>
              <a:t>t</a:t>
            </a:r>
            <a:r>
              <a:rPr sz="4000" dirty="0">
                <a:solidFill>
                  <a:srgbClr val="FF0000"/>
                </a:solidFill>
              </a:rPr>
              <a:t>ire –	Soccorrere</a:t>
            </a:r>
            <a:endParaRPr sz="4000"/>
          </a:p>
          <a:p>
            <a:pPr marL="624840" algn="ctr">
              <a:lnSpc>
                <a:spcPts val="4650"/>
              </a:lnSpc>
            </a:pPr>
            <a:r>
              <a:rPr sz="4000" spc="-90" dirty="0">
                <a:solidFill>
                  <a:srgbClr val="FF0000"/>
                </a:solidFill>
              </a:rPr>
              <a:t>P.A.S.</a:t>
            </a:r>
            <a:endParaRPr sz="4000"/>
          </a:p>
        </p:txBody>
      </p:sp>
      <p:pic>
        <p:nvPicPr>
          <p:cNvPr id="5" name="object 5"/>
          <p:cNvPicPr/>
          <p:nvPr/>
        </p:nvPicPr>
        <p:blipFill>
          <a:blip r:embed="rId4" cstate="print"/>
          <a:stretch>
            <a:fillRect/>
          </a:stretch>
        </p:blipFill>
        <p:spPr>
          <a:xfrm>
            <a:off x="2060689" y="1625600"/>
            <a:ext cx="5022622" cy="431696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8752" y="1066800"/>
            <a:ext cx="8786495" cy="5029835"/>
          </a:xfrm>
          <a:prstGeom prst="rect">
            <a:avLst/>
          </a:prstGeom>
        </p:spPr>
        <p:txBody>
          <a:bodyPr vert="horz" wrap="square" lIns="0" tIns="43180" rIns="0" bIns="0" rtlCol="0">
            <a:spAutoFit/>
          </a:bodyPr>
          <a:lstStyle/>
          <a:p>
            <a:pPr marL="485775" marR="366395" algn="ctr">
              <a:lnSpc>
                <a:spcPts val="3200"/>
              </a:lnSpc>
              <a:spcBef>
                <a:spcPts val="340"/>
              </a:spcBef>
            </a:pPr>
            <a:r>
              <a:rPr sz="2800" b="1" spc="-5" dirty="0">
                <a:solidFill>
                  <a:srgbClr val="0070C0"/>
                </a:solidFill>
                <a:latin typeface="Arial"/>
                <a:cs typeface="Arial"/>
              </a:rPr>
              <a:t>Proteggere</a:t>
            </a:r>
            <a:r>
              <a:rPr sz="2800" b="1" dirty="0">
                <a:solidFill>
                  <a:srgbClr val="0070C0"/>
                </a:solidFill>
                <a:latin typeface="Arial"/>
                <a:cs typeface="Arial"/>
              </a:rPr>
              <a:t> se</a:t>
            </a:r>
            <a:r>
              <a:rPr sz="2800" b="1" spc="5" dirty="0">
                <a:solidFill>
                  <a:srgbClr val="0070C0"/>
                </a:solidFill>
                <a:latin typeface="Arial"/>
                <a:cs typeface="Arial"/>
              </a:rPr>
              <a:t> </a:t>
            </a:r>
            <a:r>
              <a:rPr sz="2800" b="1" spc="-5" dirty="0">
                <a:solidFill>
                  <a:srgbClr val="0070C0"/>
                </a:solidFill>
                <a:latin typeface="Arial"/>
                <a:cs typeface="Arial"/>
              </a:rPr>
              <a:t>stessi, la</a:t>
            </a:r>
            <a:r>
              <a:rPr sz="2800" b="1" spc="5" dirty="0">
                <a:solidFill>
                  <a:srgbClr val="0070C0"/>
                </a:solidFill>
                <a:latin typeface="Arial"/>
                <a:cs typeface="Arial"/>
              </a:rPr>
              <a:t> </a:t>
            </a:r>
            <a:r>
              <a:rPr sz="2800" b="1" spc="-5" dirty="0">
                <a:solidFill>
                  <a:srgbClr val="0070C0"/>
                </a:solidFill>
                <a:latin typeface="Arial"/>
                <a:cs typeface="Arial"/>
              </a:rPr>
              <a:t>persona</a:t>
            </a:r>
            <a:r>
              <a:rPr sz="2800" b="1" spc="5" dirty="0">
                <a:solidFill>
                  <a:srgbClr val="0070C0"/>
                </a:solidFill>
                <a:latin typeface="Arial"/>
                <a:cs typeface="Arial"/>
              </a:rPr>
              <a:t> </a:t>
            </a:r>
            <a:r>
              <a:rPr sz="2800" b="1" dirty="0">
                <a:solidFill>
                  <a:srgbClr val="0070C0"/>
                </a:solidFill>
                <a:latin typeface="Arial"/>
                <a:cs typeface="Arial"/>
              </a:rPr>
              <a:t>a </a:t>
            </a:r>
            <a:r>
              <a:rPr sz="2800" b="1" spc="-5" dirty="0">
                <a:solidFill>
                  <a:srgbClr val="0070C0"/>
                </a:solidFill>
                <a:latin typeface="Arial"/>
                <a:cs typeface="Arial"/>
              </a:rPr>
              <a:t>cui</a:t>
            </a:r>
            <a:r>
              <a:rPr sz="2800" b="1" dirty="0">
                <a:solidFill>
                  <a:srgbClr val="0070C0"/>
                </a:solidFill>
                <a:latin typeface="Arial"/>
                <a:cs typeface="Arial"/>
              </a:rPr>
              <a:t> si</a:t>
            </a:r>
            <a:r>
              <a:rPr sz="2800" b="1" spc="-5" dirty="0">
                <a:solidFill>
                  <a:srgbClr val="0070C0"/>
                </a:solidFill>
                <a:latin typeface="Arial"/>
                <a:cs typeface="Arial"/>
              </a:rPr>
              <a:t> presta </a:t>
            </a:r>
            <a:r>
              <a:rPr sz="2800" b="1" spc="-760" dirty="0">
                <a:solidFill>
                  <a:srgbClr val="0070C0"/>
                </a:solidFill>
                <a:latin typeface="Arial"/>
                <a:cs typeface="Arial"/>
              </a:rPr>
              <a:t> </a:t>
            </a:r>
            <a:r>
              <a:rPr sz="2800" b="1" spc="-5" dirty="0">
                <a:solidFill>
                  <a:srgbClr val="0070C0"/>
                </a:solidFill>
                <a:latin typeface="Arial"/>
                <a:cs typeface="Arial"/>
              </a:rPr>
              <a:t>soccorso,</a:t>
            </a:r>
            <a:r>
              <a:rPr sz="2800" b="1" spc="-10" dirty="0">
                <a:solidFill>
                  <a:srgbClr val="0070C0"/>
                </a:solidFill>
                <a:latin typeface="Arial"/>
                <a:cs typeface="Arial"/>
              </a:rPr>
              <a:t> </a:t>
            </a:r>
            <a:r>
              <a:rPr sz="2800" b="1" spc="-5" dirty="0">
                <a:solidFill>
                  <a:srgbClr val="0070C0"/>
                </a:solidFill>
                <a:latin typeface="Arial"/>
                <a:cs typeface="Arial"/>
              </a:rPr>
              <a:t>eventuali astanti</a:t>
            </a:r>
            <a:endParaRPr sz="2800" dirty="0">
              <a:latin typeface="Arial"/>
              <a:cs typeface="Arial"/>
            </a:endParaRPr>
          </a:p>
          <a:p>
            <a:pPr marL="361315" marR="254635" algn="ctr">
              <a:lnSpc>
                <a:spcPct val="196800"/>
              </a:lnSpc>
              <a:spcBef>
                <a:spcPts val="340"/>
              </a:spcBef>
            </a:pPr>
            <a:r>
              <a:rPr sz="2800" b="1" spc="-5" dirty="0">
                <a:solidFill>
                  <a:srgbClr val="333399"/>
                </a:solidFill>
                <a:latin typeface="Arial"/>
                <a:cs typeface="Arial"/>
              </a:rPr>
              <a:t>Proteggersi </a:t>
            </a:r>
            <a:r>
              <a:rPr sz="2800" b="1" dirty="0">
                <a:solidFill>
                  <a:srgbClr val="333399"/>
                </a:solidFill>
                <a:latin typeface="Arial"/>
                <a:cs typeface="Arial"/>
              </a:rPr>
              <a:t>e </a:t>
            </a:r>
            <a:r>
              <a:rPr sz="2800" b="1" spc="-5" dirty="0">
                <a:solidFill>
                  <a:srgbClr val="333399"/>
                </a:solidFill>
                <a:latin typeface="Arial"/>
                <a:cs typeface="Arial"/>
              </a:rPr>
              <a:t>proteggere</a:t>
            </a:r>
            <a:r>
              <a:rPr sz="2800" b="1" dirty="0">
                <a:solidFill>
                  <a:srgbClr val="333399"/>
                </a:solidFill>
                <a:latin typeface="Arial"/>
                <a:cs typeface="Arial"/>
              </a:rPr>
              <a:t> è </a:t>
            </a:r>
            <a:r>
              <a:rPr sz="2800" b="1" spc="-5" dirty="0">
                <a:solidFill>
                  <a:srgbClr val="333399"/>
                </a:solidFill>
                <a:latin typeface="Arial"/>
                <a:cs typeface="Arial"/>
              </a:rPr>
              <a:t>la</a:t>
            </a:r>
            <a:r>
              <a:rPr sz="2800" b="1" spc="5" dirty="0">
                <a:solidFill>
                  <a:srgbClr val="333399"/>
                </a:solidFill>
                <a:latin typeface="Arial"/>
                <a:cs typeface="Arial"/>
              </a:rPr>
              <a:t> </a:t>
            </a:r>
            <a:r>
              <a:rPr sz="2800" b="1" spc="-5" dirty="0">
                <a:solidFill>
                  <a:srgbClr val="333399"/>
                </a:solidFill>
                <a:latin typeface="Arial"/>
                <a:cs typeface="Arial"/>
              </a:rPr>
              <a:t>prima</a:t>
            </a:r>
            <a:r>
              <a:rPr sz="2800" b="1" dirty="0">
                <a:solidFill>
                  <a:srgbClr val="333399"/>
                </a:solidFill>
                <a:latin typeface="Arial"/>
                <a:cs typeface="Arial"/>
              </a:rPr>
              <a:t> </a:t>
            </a:r>
            <a:r>
              <a:rPr sz="2800" b="1" spc="-5" dirty="0">
                <a:solidFill>
                  <a:srgbClr val="333399"/>
                </a:solidFill>
                <a:latin typeface="Arial"/>
                <a:cs typeface="Arial"/>
              </a:rPr>
              <a:t>cosa</a:t>
            </a:r>
            <a:r>
              <a:rPr sz="2800" b="1" dirty="0">
                <a:solidFill>
                  <a:srgbClr val="333399"/>
                </a:solidFill>
                <a:latin typeface="Arial"/>
                <a:cs typeface="Arial"/>
              </a:rPr>
              <a:t> </a:t>
            </a:r>
            <a:r>
              <a:rPr sz="2800" b="1" spc="-5" dirty="0">
                <a:solidFill>
                  <a:srgbClr val="333399"/>
                </a:solidFill>
                <a:latin typeface="Arial"/>
                <a:cs typeface="Arial"/>
              </a:rPr>
              <a:t>da</a:t>
            </a:r>
            <a:r>
              <a:rPr sz="2800" b="1" dirty="0">
                <a:solidFill>
                  <a:srgbClr val="333399"/>
                </a:solidFill>
                <a:latin typeface="Arial"/>
                <a:cs typeface="Arial"/>
              </a:rPr>
              <a:t> fare </a:t>
            </a:r>
            <a:r>
              <a:rPr sz="2800" b="1" spc="-760" dirty="0">
                <a:solidFill>
                  <a:srgbClr val="333399"/>
                </a:solidFill>
                <a:latin typeface="Arial"/>
                <a:cs typeface="Arial"/>
              </a:rPr>
              <a:t> </a:t>
            </a:r>
            <a:r>
              <a:rPr sz="2800" b="1" dirty="0">
                <a:solidFill>
                  <a:srgbClr val="333399"/>
                </a:solidFill>
                <a:latin typeface="Arial"/>
                <a:cs typeface="Arial"/>
              </a:rPr>
              <a:t>È</a:t>
            </a:r>
            <a:r>
              <a:rPr sz="2800" b="1" spc="-5" dirty="0">
                <a:solidFill>
                  <a:srgbClr val="333399"/>
                </a:solidFill>
                <a:latin typeface="Arial"/>
                <a:cs typeface="Arial"/>
              </a:rPr>
              <a:t> necessario:</a:t>
            </a:r>
            <a:endParaRPr sz="2800" dirty="0">
              <a:latin typeface="Arial"/>
              <a:cs typeface="Arial"/>
            </a:endParaRPr>
          </a:p>
          <a:p>
            <a:pPr>
              <a:lnSpc>
                <a:spcPct val="100000"/>
              </a:lnSpc>
              <a:spcBef>
                <a:spcPts val="50"/>
              </a:spcBef>
            </a:pPr>
            <a:endParaRPr sz="2600" dirty="0">
              <a:latin typeface="Arial"/>
              <a:cs typeface="Arial"/>
            </a:endParaRPr>
          </a:p>
          <a:p>
            <a:pPr marL="235585" indent="-223520">
              <a:lnSpc>
                <a:spcPts val="3279"/>
              </a:lnSpc>
              <a:buFont typeface="Arial MT"/>
              <a:buChar char="•"/>
              <a:tabLst>
                <a:tab pos="236220" algn="l"/>
              </a:tabLst>
            </a:pPr>
            <a:r>
              <a:rPr sz="2800" b="1" spc="-5" dirty="0">
                <a:solidFill>
                  <a:srgbClr val="333399"/>
                </a:solidFill>
                <a:latin typeface="Arial"/>
                <a:cs typeface="Arial"/>
              </a:rPr>
              <a:t>mantenere</a:t>
            </a:r>
            <a:r>
              <a:rPr sz="2800" b="1" spc="-15" dirty="0">
                <a:solidFill>
                  <a:srgbClr val="333399"/>
                </a:solidFill>
                <a:latin typeface="Arial"/>
                <a:cs typeface="Arial"/>
              </a:rPr>
              <a:t> </a:t>
            </a:r>
            <a:r>
              <a:rPr sz="2800" b="1" spc="-5" dirty="0">
                <a:solidFill>
                  <a:srgbClr val="333399"/>
                </a:solidFill>
                <a:latin typeface="Arial"/>
                <a:cs typeface="Arial"/>
              </a:rPr>
              <a:t>la</a:t>
            </a:r>
            <a:r>
              <a:rPr sz="2800" b="1" spc="-10" dirty="0">
                <a:solidFill>
                  <a:srgbClr val="333399"/>
                </a:solidFill>
                <a:latin typeface="Arial"/>
                <a:cs typeface="Arial"/>
              </a:rPr>
              <a:t> </a:t>
            </a:r>
            <a:r>
              <a:rPr sz="2800" b="1" spc="-5" dirty="0">
                <a:solidFill>
                  <a:srgbClr val="333399"/>
                </a:solidFill>
                <a:latin typeface="Arial"/>
                <a:cs typeface="Arial"/>
              </a:rPr>
              <a:t>calma</a:t>
            </a:r>
            <a:endParaRPr sz="2800" dirty="0">
              <a:latin typeface="Arial"/>
              <a:cs typeface="Arial"/>
            </a:endParaRPr>
          </a:p>
          <a:p>
            <a:pPr marL="12700" marR="5080">
              <a:lnSpc>
                <a:spcPts val="3200"/>
              </a:lnSpc>
              <a:spcBef>
                <a:spcPts val="160"/>
              </a:spcBef>
              <a:buFont typeface="Arial MT"/>
              <a:buChar char="•"/>
              <a:tabLst>
                <a:tab pos="236220" algn="l"/>
                <a:tab pos="6066155" algn="l"/>
              </a:tabLst>
            </a:pPr>
            <a:r>
              <a:rPr sz="2800" b="1" spc="-5" dirty="0">
                <a:solidFill>
                  <a:srgbClr val="333399"/>
                </a:solidFill>
                <a:latin typeface="Arial"/>
                <a:cs typeface="Arial"/>
              </a:rPr>
              <a:t>osservare</a:t>
            </a:r>
            <a:r>
              <a:rPr sz="2800" b="1" spc="10" dirty="0">
                <a:solidFill>
                  <a:srgbClr val="333399"/>
                </a:solidFill>
                <a:latin typeface="Arial"/>
                <a:cs typeface="Arial"/>
              </a:rPr>
              <a:t> </a:t>
            </a:r>
            <a:r>
              <a:rPr sz="2800" b="1" spc="-5" dirty="0">
                <a:solidFill>
                  <a:srgbClr val="333399"/>
                </a:solidFill>
                <a:latin typeface="Arial"/>
                <a:cs typeface="Arial"/>
              </a:rPr>
              <a:t>bene</a:t>
            </a:r>
            <a:r>
              <a:rPr sz="2800" b="1" spc="10" dirty="0">
                <a:solidFill>
                  <a:srgbClr val="333399"/>
                </a:solidFill>
                <a:latin typeface="Arial"/>
                <a:cs typeface="Arial"/>
              </a:rPr>
              <a:t> </a:t>
            </a:r>
            <a:r>
              <a:rPr sz="2800" b="1" dirty="0">
                <a:solidFill>
                  <a:srgbClr val="333399"/>
                </a:solidFill>
                <a:latin typeface="Arial"/>
                <a:cs typeface="Arial"/>
              </a:rPr>
              <a:t>se</a:t>
            </a:r>
            <a:r>
              <a:rPr sz="2800" b="1" spc="10" dirty="0">
                <a:solidFill>
                  <a:srgbClr val="333399"/>
                </a:solidFill>
                <a:latin typeface="Arial"/>
                <a:cs typeface="Arial"/>
              </a:rPr>
              <a:t> </a:t>
            </a:r>
            <a:r>
              <a:rPr sz="2800" b="1" spc="-5" dirty="0">
                <a:solidFill>
                  <a:srgbClr val="333399"/>
                </a:solidFill>
                <a:latin typeface="Arial"/>
                <a:cs typeface="Arial"/>
              </a:rPr>
              <a:t>la</a:t>
            </a:r>
            <a:r>
              <a:rPr sz="2800" b="1" spc="15" dirty="0">
                <a:solidFill>
                  <a:srgbClr val="333399"/>
                </a:solidFill>
                <a:latin typeface="Arial"/>
                <a:cs typeface="Arial"/>
              </a:rPr>
              <a:t> </a:t>
            </a:r>
            <a:r>
              <a:rPr sz="2800" b="1" spc="-5" dirty="0">
                <a:solidFill>
                  <a:srgbClr val="333399"/>
                </a:solidFill>
                <a:latin typeface="Arial"/>
                <a:cs typeface="Arial"/>
              </a:rPr>
              <a:t>situazione</a:t>
            </a:r>
            <a:r>
              <a:rPr sz="2800" b="1" spc="10" dirty="0">
                <a:solidFill>
                  <a:srgbClr val="333399"/>
                </a:solidFill>
                <a:latin typeface="Arial"/>
                <a:cs typeface="Arial"/>
              </a:rPr>
              <a:t> </a:t>
            </a:r>
            <a:r>
              <a:rPr sz="2800" b="1" dirty="0">
                <a:solidFill>
                  <a:srgbClr val="333399"/>
                </a:solidFill>
                <a:latin typeface="Arial"/>
                <a:cs typeface="Arial"/>
              </a:rPr>
              <a:t>e	</a:t>
            </a:r>
            <a:r>
              <a:rPr sz="2800" b="1" spc="-5" dirty="0">
                <a:solidFill>
                  <a:srgbClr val="333399"/>
                </a:solidFill>
                <a:latin typeface="Arial"/>
                <a:cs typeface="Arial"/>
              </a:rPr>
              <a:t>l’ambiente</a:t>
            </a:r>
            <a:r>
              <a:rPr sz="2800" b="1" spc="-60" dirty="0">
                <a:solidFill>
                  <a:srgbClr val="333399"/>
                </a:solidFill>
                <a:latin typeface="Arial"/>
                <a:cs typeface="Arial"/>
              </a:rPr>
              <a:t> </a:t>
            </a:r>
            <a:r>
              <a:rPr sz="2800" b="1" spc="-5" dirty="0">
                <a:solidFill>
                  <a:srgbClr val="333399"/>
                </a:solidFill>
                <a:latin typeface="Arial"/>
                <a:cs typeface="Arial"/>
              </a:rPr>
              <a:t>sono </a:t>
            </a:r>
            <a:r>
              <a:rPr sz="2800" b="1" spc="-765" dirty="0">
                <a:solidFill>
                  <a:srgbClr val="333399"/>
                </a:solidFill>
                <a:latin typeface="Arial"/>
                <a:cs typeface="Arial"/>
              </a:rPr>
              <a:t> </a:t>
            </a:r>
            <a:r>
              <a:rPr sz="2800" b="1" dirty="0">
                <a:solidFill>
                  <a:srgbClr val="333399"/>
                </a:solidFill>
                <a:latin typeface="Arial"/>
                <a:cs typeface="Arial"/>
              </a:rPr>
              <a:t>sicuri</a:t>
            </a:r>
            <a:endParaRPr sz="2800" dirty="0">
              <a:latin typeface="Arial"/>
              <a:cs typeface="Arial"/>
            </a:endParaRPr>
          </a:p>
          <a:p>
            <a:pPr marL="12700" marR="894715">
              <a:lnSpc>
                <a:spcPts val="3200"/>
              </a:lnSpc>
              <a:buFont typeface="Arial MT"/>
              <a:buChar char="•"/>
              <a:tabLst>
                <a:tab pos="236220" algn="l"/>
                <a:tab pos="6085205" algn="l"/>
              </a:tabLst>
            </a:pPr>
            <a:r>
              <a:rPr sz="2800" b="1" dirty="0">
                <a:solidFill>
                  <a:srgbClr val="333399"/>
                </a:solidFill>
                <a:latin typeface="Arial"/>
                <a:cs typeface="Arial"/>
              </a:rPr>
              <a:t>se</a:t>
            </a:r>
            <a:r>
              <a:rPr sz="2800" b="1" spc="10" dirty="0">
                <a:solidFill>
                  <a:srgbClr val="333399"/>
                </a:solidFill>
                <a:latin typeface="Arial"/>
                <a:cs typeface="Arial"/>
              </a:rPr>
              <a:t> </a:t>
            </a:r>
            <a:r>
              <a:rPr sz="2800" b="1" dirty="0">
                <a:solidFill>
                  <a:srgbClr val="333399"/>
                </a:solidFill>
                <a:latin typeface="Arial"/>
                <a:cs typeface="Arial"/>
              </a:rPr>
              <a:t>vi</a:t>
            </a:r>
            <a:r>
              <a:rPr sz="2800" b="1" spc="5" dirty="0">
                <a:solidFill>
                  <a:srgbClr val="333399"/>
                </a:solidFill>
                <a:latin typeface="Arial"/>
                <a:cs typeface="Arial"/>
              </a:rPr>
              <a:t> </a:t>
            </a:r>
            <a:r>
              <a:rPr sz="2800" b="1" spc="-5" dirty="0">
                <a:solidFill>
                  <a:srgbClr val="333399"/>
                </a:solidFill>
                <a:latin typeface="Arial"/>
                <a:cs typeface="Arial"/>
              </a:rPr>
              <a:t>sono</a:t>
            </a:r>
            <a:r>
              <a:rPr sz="2800" b="1" spc="5" dirty="0">
                <a:solidFill>
                  <a:srgbClr val="333399"/>
                </a:solidFill>
                <a:latin typeface="Arial"/>
                <a:cs typeface="Arial"/>
              </a:rPr>
              <a:t> </a:t>
            </a:r>
            <a:r>
              <a:rPr sz="2800" b="1" spc="-5" dirty="0">
                <a:solidFill>
                  <a:srgbClr val="333399"/>
                </a:solidFill>
                <a:latin typeface="Arial"/>
                <a:cs typeface="Arial"/>
              </a:rPr>
              <a:t>rischi,</a:t>
            </a:r>
            <a:r>
              <a:rPr sz="2800" b="1" spc="10" dirty="0">
                <a:solidFill>
                  <a:srgbClr val="333399"/>
                </a:solidFill>
                <a:latin typeface="Arial"/>
                <a:cs typeface="Arial"/>
              </a:rPr>
              <a:t> </a:t>
            </a:r>
            <a:r>
              <a:rPr sz="2800" b="1" spc="-5" dirty="0">
                <a:solidFill>
                  <a:srgbClr val="333399"/>
                </a:solidFill>
                <a:latin typeface="Arial"/>
                <a:cs typeface="Arial"/>
              </a:rPr>
              <a:t>adottare</a:t>
            </a:r>
            <a:r>
              <a:rPr sz="2800" b="1" spc="10" dirty="0">
                <a:solidFill>
                  <a:srgbClr val="333399"/>
                </a:solidFill>
                <a:latin typeface="Arial"/>
                <a:cs typeface="Arial"/>
              </a:rPr>
              <a:t> </a:t>
            </a:r>
            <a:r>
              <a:rPr sz="2800" b="1" spc="-5" dirty="0">
                <a:solidFill>
                  <a:srgbClr val="333399"/>
                </a:solidFill>
                <a:latin typeface="Arial"/>
                <a:cs typeface="Arial"/>
              </a:rPr>
              <a:t>misure	idonee</a:t>
            </a:r>
            <a:r>
              <a:rPr sz="2800" b="1" spc="-75" dirty="0">
                <a:solidFill>
                  <a:srgbClr val="333399"/>
                </a:solidFill>
                <a:latin typeface="Arial"/>
                <a:cs typeface="Arial"/>
              </a:rPr>
              <a:t> </a:t>
            </a:r>
            <a:r>
              <a:rPr sz="2800" b="1" spc="-5" dirty="0">
                <a:solidFill>
                  <a:srgbClr val="333399"/>
                </a:solidFill>
                <a:latin typeface="Arial"/>
                <a:cs typeface="Arial"/>
              </a:rPr>
              <a:t>per </a:t>
            </a:r>
            <a:r>
              <a:rPr sz="2800" b="1" spc="-765" dirty="0">
                <a:solidFill>
                  <a:srgbClr val="333399"/>
                </a:solidFill>
                <a:latin typeface="Arial"/>
                <a:cs typeface="Arial"/>
              </a:rPr>
              <a:t> </a:t>
            </a:r>
            <a:r>
              <a:rPr sz="2800" b="1" spc="-5" dirty="0">
                <a:solidFill>
                  <a:srgbClr val="333399"/>
                </a:solidFill>
                <a:latin typeface="Arial"/>
                <a:cs typeface="Arial"/>
              </a:rPr>
              <a:t>rimuoverli</a:t>
            </a:r>
            <a:r>
              <a:rPr sz="2800" b="1" spc="-10" dirty="0">
                <a:solidFill>
                  <a:srgbClr val="333399"/>
                </a:solidFill>
                <a:latin typeface="Arial"/>
                <a:cs typeface="Arial"/>
              </a:rPr>
              <a:t> </a:t>
            </a:r>
            <a:r>
              <a:rPr sz="2800" b="1" dirty="0">
                <a:solidFill>
                  <a:srgbClr val="333399"/>
                </a:solidFill>
                <a:latin typeface="Arial"/>
                <a:cs typeface="Arial"/>
              </a:rPr>
              <a:t>o</a:t>
            </a:r>
            <a:r>
              <a:rPr sz="2800" b="1" spc="-5" dirty="0">
                <a:solidFill>
                  <a:srgbClr val="333399"/>
                </a:solidFill>
                <a:latin typeface="Arial"/>
                <a:cs typeface="Arial"/>
              </a:rPr>
              <a:t> evitarli</a:t>
            </a:r>
            <a:endParaRPr sz="2800" dirty="0">
              <a:latin typeface="Arial"/>
              <a:cs typeface="Arial"/>
            </a:endParaRPr>
          </a:p>
        </p:txBody>
      </p:sp>
      <p:sp>
        <p:nvSpPr>
          <p:cNvPr id="3" name="object 3"/>
          <p:cNvSpPr txBox="1">
            <a:spLocks noGrp="1"/>
          </p:cNvSpPr>
          <p:nvPr>
            <p:ph type="title"/>
          </p:nvPr>
        </p:nvSpPr>
        <p:spPr>
          <a:xfrm>
            <a:off x="2970014" y="117574"/>
            <a:ext cx="3244215" cy="443711"/>
          </a:xfrm>
          <a:prstGeom prst="rect">
            <a:avLst/>
          </a:prstGeom>
        </p:spPr>
        <p:txBody>
          <a:bodyPr vert="horz" wrap="square" lIns="0" tIns="12700" rIns="0" bIns="0" rtlCol="0">
            <a:spAutoFit/>
          </a:bodyPr>
          <a:lstStyle/>
          <a:p>
            <a:pPr marL="12700" algn="ctr">
              <a:lnSpc>
                <a:spcPct val="100000"/>
              </a:lnSpc>
              <a:spcBef>
                <a:spcPts val="100"/>
              </a:spcBef>
            </a:pPr>
            <a:r>
              <a:rPr lang="it-IT" sz="2800" b="1" spc="-5" dirty="0">
                <a:solidFill>
                  <a:srgbClr val="FF0000"/>
                </a:solidFill>
                <a:latin typeface="Arial"/>
                <a:cs typeface="Arial"/>
              </a:rPr>
              <a:t>PROTEGGERE</a:t>
            </a:r>
            <a:endParaRPr lang="it-IT" sz="2800" dirty="0">
              <a:latin typeface="Arial"/>
              <a:cs typeface="Arial"/>
            </a:endParaRPr>
          </a:p>
        </p:txBody>
      </p:sp>
      <p:pic>
        <p:nvPicPr>
          <p:cNvPr id="4" name="object 4"/>
          <p:cNvPicPr/>
          <p:nvPr/>
        </p:nvPicPr>
        <p:blipFill>
          <a:blip r:embed="rId2" cstate="print"/>
          <a:stretch>
            <a:fillRect/>
          </a:stretch>
        </p:blipFill>
        <p:spPr>
          <a:xfrm>
            <a:off x="0" y="100912"/>
            <a:ext cx="2661559" cy="965888"/>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prstGeom prst="rect">
            <a:avLst/>
          </a:prstGeom>
        </p:spPr>
        <p:txBody>
          <a:bodyPr vert="horz" wrap="square" lIns="0" tIns="2010216" rIns="0" bIns="0" rtlCol="0">
            <a:spAutoFit/>
          </a:bodyPr>
          <a:lstStyle/>
          <a:p>
            <a:pPr marL="803275" marR="556895" algn="ctr">
              <a:lnSpc>
                <a:spcPts val="4200"/>
              </a:lnSpc>
              <a:spcBef>
                <a:spcPts val="340"/>
              </a:spcBef>
            </a:pPr>
            <a:r>
              <a:rPr sz="3600" b="1" dirty="0">
                <a:solidFill>
                  <a:srgbClr val="333399"/>
                </a:solidFill>
                <a:latin typeface="Times New Roman"/>
                <a:cs typeface="Times New Roman"/>
              </a:rPr>
              <a:t>Il </a:t>
            </a:r>
            <a:r>
              <a:rPr sz="3600" b="1" spc="-15" dirty="0">
                <a:solidFill>
                  <a:srgbClr val="333399"/>
                </a:solidFill>
                <a:latin typeface="Times New Roman"/>
                <a:cs typeface="Times New Roman"/>
              </a:rPr>
              <a:t>numero </a:t>
            </a:r>
            <a:r>
              <a:rPr sz="3600" b="1" spc="-5" dirty="0">
                <a:solidFill>
                  <a:srgbClr val="333399"/>
                </a:solidFill>
                <a:latin typeface="Times New Roman"/>
                <a:cs typeface="Times New Roman"/>
              </a:rPr>
              <a:t>telefonico unico per </a:t>
            </a:r>
            <a:r>
              <a:rPr sz="3600" b="1" spc="-885" dirty="0">
                <a:solidFill>
                  <a:srgbClr val="333399"/>
                </a:solidFill>
                <a:latin typeface="Times New Roman"/>
                <a:cs typeface="Times New Roman"/>
              </a:rPr>
              <a:t> </a:t>
            </a:r>
            <a:r>
              <a:rPr sz="3600" b="1" spc="-5" dirty="0">
                <a:solidFill>
                  <a:srgbClr val="333399"/>
                </a:solidFill>
                <a:latin typeface="Times New Roman"/>
                <a:cs typeface="Times New Roman"/>
              </a:rPr>
              <a:t>l’emergenza sanitaria </a:t>
            </a:r>
            <a:r>
              <a:rPr sz="3600" b="1" dirty="0">
                <a:solidFill>
                  <a:srgbClr val="333399"/>
                </a:solidFill>
                <a:latin typeface="Times New Roman"/>
                <a:cs typeface="Times New Roman"/>
              </a:rPr>
              <a:t>è</a:t>
            </a:r>
            <a:r>
              <a:rPr sz="3600" b="1" spc="-10" dirty="0">
                <a:solidFill>
                  <a:srgbClr val="333399"/>
                </a:solidFill>
                <a:latin typeface="Times New Roman"/>
                <a:cs typeface="Times New Roman"/>
              </a:rPr>
              <a:t> </a:t>
            </a:r>
            <a:r>
              <a:rPr sz="3600" b="1" spc="-5" dirty="0">
                <a:solidFill>
                  <a:srgbClr val="333399"/>
                </a:solidFill>
                <a:latin typeface="Times New Roman"/>
                <a:cs typeface="Times New Roman"/>
              </a:rPr>
              <a:t>il</a:t>
            </a:r>
            <a:endParaRPr sz="3600">
              <a:latin typeface="Times New Roman"/>
              <a:cs typeface="Times New Roman"/>
            </a:endParaRPr>
          </a:p>
          <a:p>
            <a:pPr marL="230504" algn="ctr">
              <a:lnSpc>
                <a:spcPts val="4935"/>
              </a:lnSpc>
            </a:pPr>
            <a:r>
              <a:rPr sz="4400" b="1" spc="-85" dirty="0">
                <a:solidFill>
                  <a:srgbClr val="FF0000"/>
                </a:solidFill>
                <a:latin typeface="Times New Roman"/>
                <a:cs typeface="Times New Roman"/>
              </a:rPr>
              <a:t>112</a:t>
            </a:r>
            <a:endParaRPr sz="4400">
              <a:latin typeface="Times New Roman"/>
              <a:cs typeface="Times New Roman"/>
            </a:endParaRPr>
          </a:p>
          <a:p>
            <a:pPr marL="230504" algn="ctr">
              <a:lnSpc>
                <a:spcPct val="100000"/>
              </a:lnSpc>
              <a:spcBef>
                <a:spcPts val="2225"/>
              </a:spcBef>
            </a:pPr>
            <a:r>
              <a:rPr sz="3600" b="1" spc="-5" dirty="0">
                <a:solidFill>
                  <a:srgbClr val="333399"/>
                </a:solidFill>
                <a:latin typeface="Times New Roman"/>
                <a:cs typeface="Times New Roman"/>
              </a:rPr>
              <a:t>attivo </a:t>
            </a:r>
            <a:r>
              <a:rPr sz="3600" b="1" dirty="0">
                <a:solidFill>
                  <a:srgbClr val="333399"/>
                </a:solidFill>
                <a:latin typeface="Times New Roman"/>
                <a:cs typeface="Times New Roman"/>
              </a:rPr>
              <a:t>su </a:t>
            </a:r>
            <a:r>
              <a:rPr sz="3600" b="1" spc="-5" dirty="0">
                <a:solidFill>
                  <a:srgbClr val="333399"/>
                </a:solidFill>
                <a:latin typeface="Times New Roman"/>
                <a:cs typeface="Times New Roman"/>
              </a:rPr>
              <a:t>tutto</a:t>
            </a:r>
            <a:r>
              <a:rPr sz="3600" b="1" dirty="0">
                <a:solidFill>
                  <a:srgbClr val="333399"/>
                </a:solidFill>
                <a:latin typeface="Times New Roman"/>
                <a:cs typeface="Times New Roman"/>
              </a:rPr>
              <a:t> </a:t>
            </a:r>
            <a:r>
              <a:rPr sz="3600" b="1" spc="-5" dirty="0">
                <a:solidFill>
                  <a:srgbClr val="333399"/>
                </a:solidFill>
                <a:latin typeface="Times New Roman"/>
                <a:cs typeface="Times New Roman"/>
              </a:rPr>
              <a:t>il territorio</a:t>
            </a:r>
            <a:r>
              <a:rPr sz="3600" b="1" dirty="0">
                <a:solidFill>
                  <a:srgbClr val="333399"/>
                </a:solidFill>
                <a:latin typeface="Times New Roman"/>
                <a:cs typeface="Times New Roman"/>
              </a:rPr>
              <a:t> </a:t>
            </a:r>
            <a:r>
              <a:rPr sz="3600" b="1" spc="-5" dirty="0">
                <a:solidFill>
                  <a:srgbClr val="333399"/>
                </a:solidFill>
                <a:latin typeface="Times New Roman"/>
                <a:cs typeface="Times New Roman"/>
              </a:rPr>
              <a:t>nazionale</a:t>
            </a:r>
            <a:endParaRPr sz="3600">
              <a:latin typeface="Times New Roman"/>
              <a:cs typeface="Times New Roman"/>
            </a:endParaRPr>
          </a:p>
        </p:txBody>
      </p:sp>
      <p:sp>
        <p:nvSpPr>
          <p:cNvPr id="3" name="object 3"/>
          <p:cNvSpPr txBox="1">
            <a:spLocks noGrp="1"/>
          </p:cNvSpPr>
          <p:nvPr>
            <p:ph type="title"/>
          </p:nvPr>
        </p:nvSpPr>
        <p:spPr>
          <a:xfrm>
            <a:off x="3539172" y="381000"/>
            <a:ext cx="2065655" cy="443711"/>
          </a:xfrm>
          <a:prstGeom prst="rect">
            <a:avLst/>
          </a:prstGeom>
        </p:spPr>
        <p:txBody>
          <a:bodyPr vert="horz" wrap="square" lIns="0" tIns="12700" rIns="0" bIns="0" rtlCol="0">
            <a:spAutoFit/>
          </a:bodyPr>
          <a:lstStyle/>
          <a:p>
            <a:pPr marL="12700" algn="ctr">
              <a:lnSpc>
                <a:spcPct val="100000"/>
              </a:lnSpc>
              <a:spcBef>
                <a:spcPts val="100"/>
              </a:spcBef>
            </a:pPr>
            <a:r>
              <a:rPr lang="it-IT" sz="2800" b="1" spc="-300" dirty="0">
                <a:solidFill>
                  <a:srgbClr val="FF0000"/>
                </a:solidFill>
                <a:latin typeface="Arial" panose="020B0604020202020204" pitchFamily="34" charset="0"/>
                <a:cs typeface="Arial" panose="020B0604020202020204" pitchFamily="34" charset="0"/>
              </a:rPr>
              <a:t>A</a:t>
            </a:r>
            <a:r>
              <a:rPr lang="it-IT" sz="2800" b="1" dirty="0">
                <a:solidFill>
                  <a:srgbClr val="FF0000"/>
                </a:solidFill>
                <a:latin typeface="Arial" panose="020B0604020202020204" pitchFamily="34" charset="0"/>
                <a:cs typeface="Arial" panose="020B0604020202020204" pitchFamily="34" charset="0"/>
              </a:rPr>
              <a:t>VV</a:t>
            </a:r>
            <a:r>
              <a:rPr lang="it-IT" sz="2800" b="1" spc="-5" dirty="0">
                <a:solidFill>
                  <a:srgbClr val="FF0000"/>
                </a:solidFill>
                <a:latin typeface="Arial" panose="020B0604020202020204" pitchFamily="34" charset="0"/>
                <a:cs typeface="Arial" panose="020B0604020202020204" pitchFamily="34" charset="0"/>
              </a:rPr>
              <a:t>ER</a:t>
            </a:r>
            <a:r>
              <a:rPr lang="it-IT" sz="2800" b="1" dirty="0">
                <a:solidFill>
                  <a:srgbClr val="FF0000"/>
                </a:solidFill>
                <a:latin typeface="Arial" panose="020B0604020202020204" pitchFamily="34" charset="0"/>
                <a:cs typeface="Arial" panose="020B0604020202020204" pitchFamily="34" charset="0"/>
              </a:rPr>
              <a:t>T</a:t>
            </a:r>
            <a:r>
              <a:rPr lang="it-IT" sz="2800" b="1" spc="-5" dirty="0">
                <a:solidFill>
                  <a:srgbClr val="FF0000"/>
                </a:solidFill>
                <a:latin typeface="Arial" panose="020B0604020202020204" pitchFamily="34" charset="0"/>
                <a:cs typeface="Arial" panose="020B0604020202020204" pitchFamily="34" charset="0"/>
              </a:rPr>
              <a:t>I</a:t>
            </a:r>
            <a:r>
              <a:rPr lang="it-IT" sz="2800" b="1" spc="-75" dirty="0">
                <a:solidFill>
                  <a:srgbClr val="FF0000"/>
                </a:solidFill>
                <a:latin typeface="Arial" panose="020B0604020202020204" pitchFamily="34" charset="0"/>
                <a:cs typeface="Arial" panose="020B0604020202020204" pitchFamily="34" charset="0"/>
              </a:rPr>
              <a:t>R</a:t>
            </a:r>
            <a:r>
              <a:rPr lang="it-IT" sz="2800" b="1" dirty="0">
                <a:solidFill>
                  <a:srgbClr val="FF0000"/>
                </a:solidFill>
                <a:latin typeface="Arial" panose="020B0604020202020204" pitchFamily="34" charset="0"/>
                <a:cs typeface="Arial" panose="020B0604020202020204" pitchFamily="34" charset="0"/>
              </a:rPr>
              <a:t>E</a:t>
            </a:r>
            <a:endParaRPr lang="it-IT" sz="2800" dirty="0">
              <a:latin typeface="Arial" panose="020B0604020202020204" pitchFamily="34" charset="0"/>
              <a:cs typeface="Arial" panose="020B0604020202020204" pitchFamily="34" charset="0"/>
            </a:endParaRPr>
          </a:p>
        </p:txBody>
      </p:sp>
      <p:pic>
        <p:nvPicPr>
          <p:cNvPr id="4" name="object 4"/>
          <p:cNvPicPr/>
          <p:nvPr/>
        </p:nvPicPr>
        <p:blipFill>
          <a:blip r:embed="rId2" cstate="print"/>
          <a:stretch>
            <a:fillRect/>
          </a:stretch>
        </p:blipFill>
        <p:spPr>
          <a:xfrm>
            <a:off x="3500437" y="1484312"/>
            <a:ext cx="2295525" cy="18288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52131" y="3048000"/>
            <a:ext cx="9875555" cy="2929007"/>
          </a:xfrm>
          <a:prstGeom prst="rect">
            <a:avLst/>
          </a:prstGeom>
        </p:spPr>
        <p:txBody>
          <a:bodyPr vert="horz" wrap="square" lIns="0" tIns="43180" rIns="0" bIns="0" rtlCol="0">
            <a:spAutoFit/>
          </a:bodyPr>
          <a:lstStyle/>
          <a:p>
            <a:pPr marL="12700" marR="5080" algn="ctr">
              <a:lnSpc>
                <a:spcPts val="3200"/>
              </a:lnSpc>
              <a:spcBef>
                <a:spcPts val="340"/>
              </a:spcBef>
            </a:pPr>
            <a:r>
              <a:rPr sz="2800" b="1" spc="-20" dirty="0">
                <a:solidFill>
                  <a:srgbClr val="333399"/>
                </a:solidFill>
                <a:latin typeface="Arial"/>
                <a:cs typeface="Arial"/>
              </a:rPr>
              <a:t>L’operatore</a:t>
            </a:r>
            <a:r>
              <a:rPr sz="2800" b="1" dirty="0">
                <a:solidFill>
                  <a:srgbClr val="333399"/>
                </a:solidFill>
                <a:latin typeface="Arial"/>
                <a:cs typeface="Arial"/>
              </a:rPr>
              <a:t> </a:t>
            </a:r>
            <a:r>
              <a:rPr sz="2800" b="1" spc="-5" dirty="0">
                <a:solidFill>
                  <a:srgbClr val="333399"/>
                </a:solidFill>
                <a:latin typeface="Arial"/>
                <a:cs typeface="Arial"/>
              </a:rPr>
              <a:t>telefonico</a:t>
            </a:r>
            <a:r>
              <a:rPr sz="2800" b="1" dirty="0">
                <a:solidFill>
                  <a:srgbClr val="333399"/>
                </a:solidFill>
                <a:latin typeface="Arial"/>
                <a:cs typeface="Arial"/>
              </a:rPr>
              <a:t> </a:t>
            </a:r>
            <a:r>
              <a:rPr sz="2800" b="1" spc="-5" dirty="0">
                <a:solidFill>
                  <a:srgbClr val="333399"/>
                </a:solidFill>
                <a:latin typeface="Arial"/>
                <a:cs typeface="Arial"/>
              </a:rPr>
              <a:t>che</a:t>
            </a:r>
            <a:r>
              <a:rPr sz="2800" b="1" dirty="0">
                <a:solidFill>
                  <a:srgbClr val="333399"/>
                </a:solidFill>
                <a:latin typeface="Arial"/>
                <a:cs typeface="Arial"/>
              </a:rPr>
              <a:t> </a:t>
            </a:r>
            <a:r>
              <a:rPr sz="2800" b="1" spc="-5" dirty="0">
                <a:solidFill>
                  <a:srgbClr val="333399"/>
                </a:solidFill>
                <a:latin typeface="Arial"/>
                <a:cs typeface="Arial"/>
              </a:rPr>
              <a:t>lavora</a:t>
            </a:r>
            <a:r>
              <a:rPr sz="2800" b="1" spc="5" dirty="0">
                <a:solidFill>
                  <a:srgbClr val="333399"/>
                </a:solidFill>
                <a:latin typeface="Arial"/>
                <a:cs typeface="Arial"/>
              </a:rPr>
              <a:t> </a:t>
            </a:r>
            <a:r>
              <a:rPr sz="2800" b="1" spc="-5" dirty="0">
                <a:solidFill>
                  <a:srgbClr val="333399"/>
                </a:solidFill>
                <a:latin typeface="Arial"/>
                <a:cs typeface="Arial"/>
              </a:rPr>
              <a:t>in Centrale </a:t>
            </a:r>
            <a:br>
              <a:rPr lang="it-IT" sz="2800" b="1" spc="-5" dirty="0">
                <a:solidFill>
                  <a:srgbClr val="333399"/>
                </a:solidFill>
                <a:latin typeface="Arial"/>
                <a:cs typeface="Arial"/>
              </a:rPr>
            </a:br>
            <a:r>
              <a:rPr sz="2800" b="1" spc="-5" dirty="0" err="1">
                <a:solidFill>
                  <a:srgbClr val="333399"/>
                </a:solidFill>
                <a:latin typeface="Arial"/>
                <a:cs typeface="Arial"/>
              </a:rPr>
              <a:t>Operativa</a:t>
            </a:r>
            <a:r>
              <a:rPr sz="2800" b="1" dirty="0">
                <a:solidFill>
                  <a:srgbClr val="333399"/>
                </a:solidFill>
                <a:latin typeface="Arial"/>
                <a:cs typeface="Arial"/>
              </a:rPr>
              <a:t> </a:t>
            </a:r>
            <a:r>
              <a:rPr lang="it-IT" sz="2800" b="1" spc="-55" dirty="0">
                <a:solidFill>
                  <a:srgbClr val="333399"/>
                </a:solidFill>
                <a:latin typeface="Arial"/>
                <a:cs typeface="Arial"/>
              </a:rPr>
              <a:t>112</a:t>
            </a:r>
            <a:r>
              <a:rPr sz="2800" b="1" dirty="0">
                <a:solidFill>
                  <a:srgbClr val="333399"/>
                </a:solidFill>
                <a:latin typeface="Arial"/>
                <a:cs typeface="Arial"/>
              </a:rPr>
              <a:t> è </a:t>
            </a:r>
            <a:r>
              <a:rPr sz="2800" b="1" spc="-5" dirty="0">
                <a:solidFill>
                  <a:srgbClr val="333399"/>
                </a:solidFill>
                <a:latin typeface="Arial"/>
                <a:cs typeface="Arial"/>
              </a:rPr>
              <a:t>un Infermiere</a:t>
            </a:r>
            <a:r>
              <a:rPr sz="2800" b="1" dirty="0">
                <a:solidFill>
                  <a:srgbClr val="333399"/>
                </a:solidFill>
                <a:latin typeface="Arial"/>
                <a:cs typeface="Arial"/>
              </a:rPr>
              <a:t> </a:t>
            </a:r>
            <a:r>
              <a:rPr sz="2800" b="1" spc="-5" dirty="0" err="1">
                <a:solidFill>
                  <a:srgbClr val="333399"/>
                </a:solidFill>
                <a:latin typeface="Arial"/>
                <a:cs typeface="Arial"/>
              </a:rPr>
              <a:t>professionale</a:t>
            </a:r>
            <a:r>
              <a:rPr sz="2800" b="1" spc="-5" dirty="0">
                <a:solidFill>
                  <a:srgbClr val="333399"/>
                </a:solidFill>
                <a:latin typeface="Arial"/>
                <a:cs typeface="Arial"/>
              </a:rPr>
              <a:t> </a:t>
            </a:r>
            <a:r>
              <a:rPr sz="2800" b="1" spc="-5" dirty="0" err="1">
                <a:solidFill>
                  <a:srgbClr val="333399"/>
                </a:solidFill>
                <a:latin typeface="Arial"/>
                <a:cs typeface="Arial"/>
              </a:rPr>
              <a:t>esperto</a:t>
            </a:r>
            <a:r>
              <a:rPr sz="2800" b="1" spc="-5" dirty="0">
                <a:solidFill>
                  <a:srgbClr val="333399"/>
                </a:solidFill>
                <a:latin typeface="Arial"/>
                <a:cs typeface="Arial"/>
              </a:rPr>
              <a:t>: </a:t>
            </a:r>
            <a:br>
              <a:rPr lang="it-IT" sz="2800" b="1" spc="-5" dirty="0">
                <a:solidFill>
                  <a:srgbClr val="333399"/>
                </a:solidFill>
                <a:latin typeface="Arial"/>
                <a:cs typeface="Arial"/>
              </a:rPr>
            </a:br>
            <a:r>
              <a:rPr sz="2800" b="1" spc="-5" dirty="0" err="1">
                <a:solidFill>
                  <a:srgbClr val="333399"/>
                </a:solidFill>
                <a:latin typeface="Arial"/>
                <a:cs typeface="Arial"/>
              </a:rPr>
              <a:t>quando</a:t>
            </a:r>
            <a:r>
              <a:rPr sz="2800" b="1" spc="-5" dirty="0">
                <a:solidFill>
                  <a:srgbClr val="333399"/>
                </a:solidFill>
                <a:latin typeface="Arial"/>
                <a:cs typeface="Arial"/>
              </a:rPr>
              <a:t> risponde</a:t>
            </a:r>
            <a:r>
              <a:rPr sz="2800" b="1" dirty="0">
                <a:solidFill>
                  <a:srgbClr val="333399"/>
                </a:solidFill>
                <a:latin typeface="Arial"/>
                <a:cs typeface="Arial"/>
              </a:rPr>
              <a:t> </a:t>
            </a:r>
            <a:r>
              <a:rPr sz="2800" b="1" spc="-5" dirty="0">
                <a:solidFill>
                  <a:srgbClr val="333399"/>
                </a:solidFill>
                <a:latin typeface="Arial"/>
                <a:cs typeface="Arial"/>
              </a:rPr>
              <a:t>alla</a:t>
            </a:r>
            <a:r>
              <a:rPr sz="2800" b="1" dirty="0">
                <a:solidFill>
                  <a:srgbClr val="333399"/>
                </a:solidFill>
                <a:latin typeface="Arial"/>
                <a:cs typeface="Arial"/>
              </a:rPr>
              <a:t> </a:t>
            </a:r>
            <a:r>
              <a:rPr sz="2800" b="1" spc="-5" dirty="0">
                <a:solidFill>
                  <a:srgbClr val="333399"/>
                </a:solidFill>
                <a:latin typeface="Arial"/>
                <a:cs typeface="Arial"/>
              </a:rPr>
              <a:t>chiamata</a:t>
            </a:r>
            <a:r>
              <a:rPr sz="2800" b="1" dirty="0">
                <a:solidFill>
                  <a:srgbClr val="333399"/>
                </a:solidFill>
                <a:latin typeface="Arial"/>
                <a:cs typeface="Arial"/>
              </a:rPr>
              <a:t> </a:t>
            </a:r>
            <a:r>
              <a:rPr sz="2800" b="1" spc="-5" dirty="0">
                <a:solidFill>
                  <a:srgbClr val="333399"/>
                </a:solidFill>
                <a:latin typeface="Arial"/>
                <a:cs typeface="Arial"/>
              </a:rPr>
              <a:t>ha</a:t>
            </a:r>
            <a:r>
              <a:rPr sz="2800" b="1" dirty="0">
                <a:solidFill>
                  <a:srgbClr val="333399"/>
                </a:solidFill>
                <a:latin typeface="Arial"/>
                <a:cs typeface="Arial"/>
              </a:rPr>
              <a:t> </a:t>
            </a:r>
            <a:r>
              <a:rPr sz="2800" b="1" spc="-5" dirty="0">
                <a:solidFill>
                  <a:srgbClr val="333399"/>
                </a:solidFill>
                <a:latin typeface="Arial"/>
                <a:cs typeface="Arial"/>
              </a:rPr>
              <a:t>già </a:t>
            </a:r>
            <a:r>
              <a:rPr sz="2800" b="1" dirty="0">
                <a:solidFill>
                  <a:srgbClr val="333399"/>
                </a:solidFill>
                <a:latin typeface="Arial"/>
                <a:cs typeface="Arial"/>
              </a:rPr>
              <a:t> </a:t>
            </a:r>
            <a:r>
              <a:rPr sz="2800" b="1" spc="-5" dirty="0" err="1">
                <a:solidFill>
                  <a:srgbClr val="333399"/>
                </a:solidFill>
                <a:latin typeface="Arial"/>
                <a:cs typeface="Arial"/>
              </a:rPr>
              <a:t>iniziato</a:t>
            </a:r>
            <a:r>
              <a:rPr sz="2800" b="1" spc="-5" dirty="0">
                <a:solidFill>
                  <a:srgbClr val="333399"/>
                </a:solidFill>
                <a:latin typeface="Arial"/>
                <a:cs typeface="Arial"/>
              </a:rPr>
              <a:t> </a:t>
            </a:r>
            <a:br>
              <a:rPr lang="it-IT" sz="2800" b="1" spc="-5" dirty="0">
                <a:solidFill>
                  <a:srgbClr val="333399"/>
                </a:solidFill>
                <a:latin typeface="Arial"/>
                <a:cs typeface="Arial"/>
              </a:rPr>
            </a:br>
            <a:r>
              <a:rPr sz="2800" b="1" dirty="0">
                <a:solidFill>
                  <a:srgbClr val="333399"/>
                </a:solidFill>
                <a:latin typeface="Arial"/>
                <a:cs typeface="Arial"/>
              </a:rPr>
              <a:t>ad</a:t>
            </a:r>
            <a:r>
              <a:rPr sz="2800" b="1" spc="-5" dirty="0">
                <a:solidFill>
                  <a:srgbClr val="333399"/>
                </a:solidFill>
                <a:latin typeface="Arial"/>
                <a:cs typeface="Arial"/>
              </a:rPr>
              <a:t> aiutarti, rispondi</a:t>
            </a:r>
            <a:r>
              <a:rPr sz="2800" b="1" dirty="0">
                <a:solidFill>
                  <a:srgbClr val="333399"/>
                </a:solidFill>
                <a:latin typeface="Arial"/>
                <a:cs typeface="Arial"/>
              </a:rPr>
              <a:t> </a:t>
            </a:r>
            <a:r>
              <a:rPr sz="2800" b="1" spc="-5" dirty="0">
                <a:solidFill>
                  <a:srgbClr val="333399"/>
                </a:solidFill>
                <a:latin typeface="Arial"/>
                <a:cs typeface="Arial"/>
              </a:rPr>
              <a:t>alle</a:t>
            </a:r>
            <a:r>
              <a:rPr sz="2800" b="1" dirty="0">
                <a:solidFill>
                  <a:srgbClr val="333399"/>
                </a:solidFill>
                <a:latin typeface="Arial"/>
                <a:cs typeface="Arial"/>
              </a:rPr>
              <a:t> </a:t>
            </a:r>
            <a:r>
              <a:rPr sz="2800" b="1" spc="-5" dirty="0">
                <a:solidFill>
                  <a:srgbClr val="333399"/>
                </a:solidFill>
                <a:latin typeface="Arial"/>
                <a:cs typeface="Arial"/>
              </a:rPr>
              <a:t>sue</a:t>
            </a:r>
            <a:r>
              <a:rPr sz="2800" b="1" dirty="0">
                <a:solidFill>
                  <a:srgbClr val="333399"/>
                </a:solidFill>
                <a:latin typeface="Arial"/>
                <a:cs typeface="Arial"/>
              </a:rPr>
              <a:t> </a:t>
            </a:r>
            <a:r>
              <a:rPr sz="2800" b="1" spc="-5" dirty="0">
                <a:solidFill>
                  <a:srgbClr val="333399"/>
                </a:solidFill>
                <a:latin typeface="Arial"/>
                <a:cs typeface="Arial"/>
              </a:rPr>
              <a:t>domande</a:t>
            </a:r>
            <a:r>
              <a:rPr sz="2800" b="1" dirty="0">
                <a:solidFill>
                  <a:srgbClr val="333399"/>
                </a:solidFill>
                <a:latin typeface="Arial"/>
                <a:cs typeface="Arial"/>
              </a:rPr>
              <a:t> </a:t>
            </a:r>
            <a:r>
              <a:rPr sz="2800" b="1" spc="-5" dirty="0">
                <a:solidFill>
                  <a:srgbClr val="333399"/>
                </a:solidFill>
                <a:latin typeface="Arial"/>
                <a:cs typeface="Arial"/>
              </a:rPr>
              <a:t>con </a:t>
            </a:r>
            <a:br>
              <a:rPr lang="it-IT" sz="2800" b="1" spc="-5" dirty="0">
                <a:solidFill>
                  <a:srgbClr val="333399"/>
                </a:solidFill>
                <a:latin typeface="Arial"/>
                <a:cs typeface="Arial"/>
              </a:rPr>
            </a:br>
            <a:r>
              <a:rPr sz="2800" b="1" spc="-760" dirty="0">
                <a:solidFill>
                  <a:srgbClr val="333399"/>
                </a:solidFill>
                <a:latin typeface="Arial"/>
                <a:cs typeface="Arial"/>
              </a:rPr>
              <a:t> </a:t>
            </a:r>
            <a:r>
              <a:rPr sz="2800" b="1" spc="-5" dirty="0">
                <a:solidFill>
                  <a:srgbClr val="333399"/>
                </a:solidFill>
                <a:latin typeface="Arial"/>
                <a:cs typeface="Arial"/>
              </a:rPr>
              <a:t>calma </a:t>
            </a:r>
            <a:r>
              <a:rPr sz="2800" b="1" dirty="0">
                <a:solidFill>
                  <a:srgbClr val="333399"/>
                </a:solidFill>
                <a:latin typeface="Arial"/>
                <a:cs typeface="Arial"/>
              </a:rPr>
              <a:t>e precisione.</a:t>
            </a:r>
            <a:endParaRPr sz="2800" dirty="0">
              <a:latin typeface="Arial"/>
              <a:cs typeface="Arial"/>
            </a:endParaRPr>
          </a:p>
          <a:p>
            <a:pPr>
              <a:lnSpc>
                <a:spcPct val="100000"/>
              </a:lnSpc>
              <a:spcBef>
                <a:spcPts val="35"/>
              </a:spcBef>
            </a:pPr>
            <a:endParaRPr sz="2750" dirty="0">
              <a:latin typeface="Arial"/>
              <a:cs typeface="Arial"/>
            </a:endParaRPr>
          </a:p>
          <a:p>
            <a:pPr marL="984250" marR="976630" algn="ctr">
              <a:lnSpc>
                <a:spcPts val="3200"/>
              </a:lnSpc>
            </a:pPr>
            <a:r>
              <a:rPr sz="2800" b="1" u="sng" spc="-5" dirty="0">
                <a:solidFill>
                  <a:srgbClr val="0070C0"/>
                </a:solidFill>
                <a:latin typeface="Arial"/>
                <a:cs typeface="Arial"/>
              </a:rPr>
              <a:t>NON</a:t>
            </a:r>
            <a:r>
              <a:rPr sz="2800" b="1" u="sng" spc="-20" dirty="0">
                <a:solidFill>
                  <a:srgbClr val="0070C0"/>
                </a:solidFill>
                <a:latin typeface="Arial"/>
                <a:cs typeface="Arial"/>
              </a:rPr>
              <a:t> </a:t>
            </a:r>
            <a:r>
              <a:rPr sz="2800" b="1" u="sng" spc="-25" dirty="0">
                <a:solidFill>
                  <a:srgbClr val="0070C0"/>
                </a:solidFill>
                <a:latin typeface="Arial"/>
                <a:cs typeface="Arial"/>
              </a:rPr>
              <a:t>IRRITARTI,</a:t>
            </a:r>
            <a:r>
              <a:rPr sz="2800" b="1" u="sng" spc="-20" dirty="0">
                <a:solidFill>
                  <a:srgbClr val="0070C0"/>
                </a:solidFill>
                <a:latin typeface="Arial"/>
                <a:cs typeface="Arial"/>
              </a:rPr>
              <a:t> </a:t>
            </a:r>
            <a:r>
              <a:rPr sz="2800" b="1" u="sng" spc="-5" dirty="0">
                <a:solidFill>
                  <a:srgbClr val="0070C0"/>
                </a:solidFill>
                <a:latin typeface="Arial"/>
                <a:cs typeface="Arial"/>
              </a:rPr>
              <a:t>NON</a:t>
            </a:r>
            <a:r>
              <a:rPr sz="2800" b="1" u="sng" spc="-15" dirty="0">
                <a:solidFill>
                  <a:srgbClr val="0070C0"/>
                </a:solidFill>
                <a:latin typeface="Arial"/>
                <a:cs typeface="Arial"/>
              </a:rPr>
              <a:t> </a:t>
            </a:r>
            <a:r>
              <a:rPr sz="2800" b="1" u="sng" spc="-70" dirty="0">
                <a:solidFill>
                  <a:srgbClr val="0070C0"/>
                </a:solidFill>
                <a:latin typeface="Arial"/>
                <a:cs typeface="Arial"/>
              </a:rPr>
              <a:t>STA</a:t>
            </a:r>
            <a:r>
              <a:rPr sz="2800" b="1" u="sng" spc="-114" dirty="0">
                <a:solidFill>
                  <a:srgbClr val="0070C0"/>
                </a:solidFill>
                <a:latin typeface="Arial"/>
                <a:cs typeface="Arial"/>
              </a:rPr>
              <a:t> </a:t>
            </a:r>
            <a:r>
              <a:rPr sz="2800" b="1" u="sng" dirty="0">
                <a:solidFill>
                  <a:srgbClr val="0070C0"/>
                </a:solidFill>
                <a:latin typeface="Arial"/>
                <a:cs typeface="Arial"/>
              </a:rPr>
              <a:t>PERDENDO </a:t>
            </a:r>
            <a:r>
              <a:rPr sz="2800" b="1" u="sng" spc="-765" dirty="0">
                <a:solidFill>
                  <a:srgbClr val="0070C0"/>
                </a:solidFill>
                <a:latin typeface="Arial"/>
                <a:cs typeface="Arial"/>
              </a:rPr>
              <a:t> </a:t>
            </a:r>
            <a:r>
              <a:rPr sz="2800" b="1" u="sng" spc="-5" dirty="0">
                <a:solidFill>
                  <a:srgbClr val="0070C0"/>
                </a:solidFill>
                <a:latin typeface="Arial"/>
                <a:cs typeface="Arial"/>
              </a:rPr>
              <a:t>TEMPO!</a:t>
            </a:r>
            <a:endParaRPr sz="2800" u="sng" dirty="0">
              <a:latin typeface="Arial"/>
              <a:cs typeface="Arial"/>
            </a:endParaRPr>
          </a:p>
        </p:txBody>
      </p:sp>
      <p:sp>
        <p:nvSpPr>
          <p:cNvPr id="3" name="object 3"/>
          <p:cNvSpPr txBox="1">
            <a:spLocks noGrp="1"/>
          </p:cNvSpPr>
          <p:nvPr>
            <p:ph type="title"/>
          </p:nvPr>
        </p:nvSpPr>
        <p:spPr>
          <a:xfrm>
            <a:off x="3627115" y="0"/>
            <a:ext cx="1917064" cy="635000"/>
          </a:xfrm>
          <a:prstGeom prst="rect">
            <a:avLst/>
          </a:prstGeom>
        </p:spPr>
        <p:txBody>
          <a:bodyPr vert="horz" wrap="square" lIns="0" tIns="12700" rIns="0" bIns="0" rtlCol="0">
            <a:spAutoFit/>
          </a:bodyPr>
          <a:lstStyle/>
          <a:p>
            <a:pPr marL="12700">
              <a:lnSpc>
                <a:spcPct val="100000"/>
              </a:lnSpc>
              <a:spcBef>
                <a:spcPts val="100"/>
              </a:spcBef>
            </a:pPr>
            <a:r>
              <a:rPr sz="4000" b="1" dirty="0">
                <a:solidFill>
                  <a:srgbClr val="FF0000"/>
                </a:solidFill>
                <a:latin typeface="Arial"/>
                <a:cs typeface="Arial"/>
              </a:rPr>
              <a:t>Ricorda</a:t>
            </a:r>
            <a:endParaRPr sz="4000">
              <a:latin typeface="Arial"/>
              <a:cs typeface="Arial"/>
            </a:endParaRPr>
          </a:p>
        </p:txBody>
      </p:sp>
      <p:pic>
        <p:nvPicPr>
          <p:cNvPr id="4" name="object 4"/>
          <p:cNvPicPr/>
          <p:nvPr/>
        </p:nvPicPr>
        <p:blipFill>
          <a:blip r:embed="rId2" cstate="print"/>
          <a:stretch>
            <a:fillRect/>
          </a:stretch>
        </p:blipFill>
        <p:spPr>
          <a:xfrm>
            <a:off x="3276725" y="584523"/>
            <a:ext cx="2438275" cy="2311078"/>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00943" y="53256"/>
            <a:ext cx="6582409"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0000"/>
                </a:solidFill>
                <a:latin typeface="Arial"/>
                <a:cs typeface="Arial"/>
              </a:rPr>
              <a:t>La catena della sopravvivenza</a:t>
            </a:r>
            <a:endParaRPr sz="3600">
              <a:latin typeface="Arial"/>
              <a:cs typeface="Arial"/>
            </a:endParaRPr>
          </a:p>
        </p:txBody>
      </p:sp>
      <p:sp>
        <p:nvSpPr>
          <p:cNvPr id="3" name="object 3"/>
          <p:cNvSpPr txBox="1"/>
          <p:nvPr/>
        </p:nvSpPr>
        <p:spPr>
          <a:xfrm>
            <a:off x="141286" y="3114673"/>
            <a:ext cx="8861425" cy="3051810"/>
          </a:xfrm>
          <a:prstGeom prst="rect">
            <a:avLst/>
          </a:prstGeom>
        </p:spPr>
        <p:txBody>
          <a:bodyPr vert="horz" wrap="square" lIns="0" tIns="121920" rIns="0" bIns="0" rtlCol="0">
            <a:spAutoFit/>
          </a:bodyPr>
          <a:lstStyle/>
          <a:p>
            <a:pPr marL="419100" marR="1708785" indent="-381000">
              <a:lnSpc>
                <a:spcPct val="77600"/>
              </a:lnSpc>
              <a:spcBef>
                <a:spcPts val="960"/>
              </a:spcBef>
              <a:buFont typeface="Symbol"/>
              <a:buChar char=""/>
              <a:tabLst>
                <a:tab pos="418465" algn="l"/>
                <a:tab pos="419100" algn="l"/>
              </a:tabLst>
            </a:pPr>
            <a:r>
              <a:rPr sz="3200" dirty="0">
                <a:solidFill>
                  <a:srgbClr val="333399"/>
                </a:solidFill>
                <a:latin typeface="Arial MT"/>
                <a:cs typeface="Arial MT"/>
              </a:rPr>
              <a:t>Accesso precoce ai servizi </a:t>
            </a:r>
            <a:r>
              <a:rPr sz="3200" spc="-5" dirty="0">
                <a:solidFill>
                  <a:srgbClr val="333399"/>
                </a:solidFill>
                <a:latin typeface="Arial MT"/>
                <a:cs typeface="Arial MT"/>
              </a:rPr>
              <a:t>sanitari </a:t>
            </a:r>
            <a:r>
              <a:rPr sz="3200" dirty="0">
                <a:solidFill>
                  <a:srgbClr val="333399"/>
                </a:solidFill>
                <a:latin typeface="Arial MT"/>
                <a:cs typeface="Arial MT"/>
              </a:rPr>
              <a:t> d’emergenza,</a:t>
            </a:r>
            <a:r>
              <a:rPr sz="3200" spc="-20" dirty="0">
                <a:solidFill>
                  <a:srgbClr val="333399"/>
                </a:solidFill>
                <a:latin typeface="Arial MT"/>
                <a:cs typeface="Arial MT"/>
              </a:rPr>
              <a:t> </a:t>
            </a:r>
            <a:r>
              <a:rPr sz="3200" dirty="0">
                <a:solidFill>
                  <a:srgbClr val="333399"/>
                </a:solidFill>
                <a:latin typeface="Arial MT"/>
                <a:cs typeface="Arial MT"/>
              </a:rPr>
              <a:t>con</a:t>
            </a:r>
            <a:r>
              <a:rPr sz="3200" spc="-15" dirty="0">
                <a:solidFill>
                  <a:srgbClr val="333399"/>
                </a:solidFill>
                <a:latin typeface="Arial MT"/>
                <a:cs typeface="Arial MT"/>
              </a:rPr>
              <a:t> </a:t>
            </a:r>
            <a:r>
              <a:rPr sz="3200" dirty="0">
                <a:solidFill>
                  <a:srgbClr val="333399"/>
                </a:solidFill>
                <a:latin typeface="Arial MT"/>
                <a:cs typeface="Arial MT"/>
              </a:rPr>
              <a:t>la</a:t>
            </a:r>
            <a:r>
              <a:rPr sz="3200" spc="-10" dirty="0">
                <a:solidFill>
                  <a:srgbClr val="333399"/>
                </a:solidFill>
                <a:latin typeface="Arial MT"/>
                <a:cs typeface="Arial MT"/>
              </a:rPr>
              <a:t> </a:t>
            </a:r>
            <a:r>
              <a:rPr sz="3200" spc="-5" dirty="0">
                <a:solidFill>
                  <a:srgbClr val="333399"/>
                </a:solidFill>
                <a:latin typeface="Arial MT"/>
                <a:cs typeface="Arial MT"/>
              </a:rPr>
              <a:t>chiamata</a:t>
            </a:r>
            <a:r>
              <a:rPr sz="3200" spc="-15" dirty="0">
                <a:solidFill>
                  <a:srgbClr val="333399"/>
                </a:solidFill>
                <a:latin typeface="Arial MT"/>
                <a:cs typeface="Arial MT"/>
              </a:rPr>
              <a:t> </a:t>
            </a:r>
            <a:r>
              <a:rPr sz="3200" dirty="0">
                <a:solidFill>
                  <a:srgbClr val="333399"/>
                </a:solidFill>
                <a:latin typeface="Arial MT"/>
                <a:cs typeface="Arial MT"/>
              </a:rPr>
              <a:t>al</a:t>
            </a:r>
            <a:r>
              <a:rPr sz="3200" spc="-10" dirty="0">
                <a:solidFill>
                  <a:srgbClr val="333399"/>
                </a:solidFill>
                <a:latin typeface="Arial MT"/>
                <a:cs typeface="Arial MT"/>
              </a:rPr>
              <a:t> </a:t>
            </a:r>
            <a:r>
              <a:rPr sz="3200" spc="-60" dirty="0">
                <a:solidFill>
                  <a:srgbClr val="333399"/>
                </a:solidFill>
                <a:latin typeface="Arial MT"/>
                <a:cs typeface="Arial MT"/>
              </a:rPr>
              <a:t>112;</a:t>
            </a:r>
            <a:endParaRPr sz="3200" dirty="0">
              <a:latin typeface="Arial MT"/>
              <a:cs typeface="Arial MT"/>
            </a:endParaRPr>
          </a:p>
          <a:p>
            <a:pPr marL="419100" marR="30480" indent="-381000">
              <a:lnSpc>
                <a:spcPct val="77600"/>
              </a:lnSpc>
              <a:spcBef>
                <a:spcPts val="700"/>
              </a:spcBef>
              <a:buFont typeface="Symbol"/>
              <a:buChar char=""/>
              <a:tabLst>
                <a:tab pos="418465" algn="l"/>
                <a:tab pos="419100" algn="l"/>
              </a:tabLst>
            </a:pPr>
            <a:r>
              <a:rPr sz="3200" dirty="0">
                <a:solidFill>
                  <a:srgbClr val="333399"/>
                </a:solidFill>
                <a:latin typeface="Arial MT"/>
                <a:cs typeface="Arial MT"/>
              </a:rPr>
              <a:t>BLS</a:t>
            </a:r>
            <a:r>
              <a:rPr sz="3200" spc="-10" dirty="0">
                <a:solidFill>
                  <a:srgbClr val="333399"/>
                </a:solidFill>
                <a:latin typeface="Arial MT"/>
                <a:cs typeface="Arial MT"/>
              </a:rPr>
              <a:t> </a:t>
            </a:r>
            <a:r>
              <a:rPr sz="3200" dirty="0">
                <a:solidFill>
                  <a:srgbClr val="333399"/>
                </a:solidFill>
                <a:latin typeface="Arial MT"/>
                <a:cs typeface="Arial MT"/>
              </a:rPr>
              <a:t>(Basic</a:t>
            </a:r>
            <a:r>
              <a:rPr sz="3200" spc="-15" dirty="0">
                <a:solidFill>
                  <a:srgbClr val="333399"/>
                </a:solidFill>
                <a:latin typeface="Arial MT"/>
                <a:cs typeface="Arial MT"/>
              </a:rPr>
              <a:t> </a:t>
            </a:r>
            <a:r>
              <a:rPr sz="3200" spc="-5" dirty="0">
                <a:solidFill>
                  <a:srgbClr val="333399"/>
                </a:solidFill>
                <a:latin typeface="Arial MT"/>
                <a:cs typeface="Arial MT"/>
              </a:rPr>
              <a:t>Life Support,</a:t>
            </a:r>
            <a:r>
              <a:rPr sz="3200" spc="-15" dirty="0">
                <a:solidFill>
                  <a:srgbClr val="333399"/>
                </a:solidFill>
                <a:latin typeface="Arial MT"/>
                <a:cs typeface="Arial MT"/>
              </a:rPr>
              <a:t> </a:t>
            </a:r>
            <a:r>
              <a:rPr sz="3200" dirty="0">
                <a:solidFill>
                  <a:srgbClr val="333399"/>
                </a:solidFill>
                <a:latin typeface="Arial MT"/>
                <a:cs typeface="Arial MT"/>
              </a:rPr>
              <a:t>rianimazione</a:t>
            </a:r>
            <a:r>
              <a:rPr sz="3200" spc="-10" dirty="0">
                <a:solidFill>
                  <a:srgbClr val="333399"/>
                </a:solidFill>
                <a:latin typeface="Arial MT"/>
                <a:cs typeface="Arial MT"/>
              </a:rPr>
              <a:t> </a:t>
            </a:r>
            <a:r>
              <a:rPr sz="3200" dirty="0">
                <a:solidFill>
                  <a:srgbClr val="333399"/>
                </a:solidFill>
                <a:latin typeface="Arial MT"/>
                <a:cs typeface="Arial MT"/>
              </a:rPr>
              <a:t>di</a:t>
            </a:r>
            <a:r>
              <a:rPr sz="3200" spc="-5" dirty="0">
                <a:solidFill>
                  <a:srgbClr val="333399"/>
                </a:solidFill>
                <a:latin typeface="Arial MT"/>
                <a:cs typeface="Arial MT"/>
              </a:rPr>
              <a:t> </a:t>
            </a:r>
            <a:r>
              <a:rPr sz="3200" dirty="0">
                <a:solidFill>
                  <a:srgbClr val="333399"/>
                </a:solidFill>
                <a:latin typeface="Arial MT"/>
                <a:cs typeface="Arial MT"/>
              </a:rPr>
              <a:t>base) </a:t>
            </a:r>
            <a:r>
              <a:rPr sz="3200" spc="-875" dirty="0">
                <a:solidFill>
                  <a:srgbClr val="333399"/>
                </a:solidFill>
                <a:latin typeface="Arial MT"/>
                <a:cs typeface="Arial MT"/>
              </a:rPr>
              <a:t> </a:t>
            </a:r>
            <a:r>
              <a:rPr sz="3200" dirty="0">
                <a:solidFill>
                  <a:srgbClr val="333399"/>
                </a:solidFill>
                <a:latin typeface="Arial MT"/>
                <a:cs typeface="Arial MT"/>
              </a:rPr>
              <a:t>precoce;</a:t>
            </a:r>
            <a:endParaRPr sz="3200" dirty="0">
              <a:latin typeface="Arial MT"/>
              <a:cs typeface="Arial MT"/>
            </a:endParaRPr>
          </a:p>
          <a:p>
            <a:pPr marL="419100" indent="-381000">
              <a:lnSpc>
                <a:spcPts val="3600"/>
              </a:lnSpc>
              <a:buFont typeface="Symbol"/>
              <a:buChar char=""/>
              <a:tabLst>
                <a:tab pos="418465" algn="l"/>
                <a:tab pos="419100" algn="l"/>
              </a:tabLst>
            </a:pPr>
            <a:r>
              <a:rPr sz="3200" spc="-5" dirty="0">
                <a:solidFill>
                  <a:srgbClr val="333399"/>
                </a:solidFill>
                <a:latin typeface="Arial MT"/>
                <a:cs typeface="Arial MT"/>
              </a:rPr>
              <a:t>Defibrillazione</a:t>
            </a:r>
            <a:r>
              <a:rPr sz="3200" spc="-15" dirty="0">
                <a:solidFill>
                  <a:srgbClr val="333399"/>
                </a:solidFill>
                <a:latin typeface="Arial MT"/>
                <a:cs typeface="Arial MT"/>
              </a:rPr>
              <a:t> </a:t>
            </a:r>
            <a:r>
              <a:rPr sz="3200" dirty="0">
                <a:solidFill>
                  <a:srgbClr val="333399"/>
                </a:solidFill>
                <a:latin typeface="Arial MT"/>
                <a:cs typeface="Arial MT"/>
              </a:rPr>
              <a:t>precoce;</a:t>
            </a:r>
            <a:endParaRPr sz="3200" dirty="0">
              <a:latin typeface="Arial MT"/>
              <a:cs typeface="Arial MT"/>
            </a:endParaRPr>
          </a:p>
          <a:p>
            <a:pPr marL="419100" marR="775335" indent="-381000">
              <a:lnSpc>
                <a:spcPct val="77600"/>
              </a:lnSpc>
              <a:spcBef>
                <a:spcPts val="780"/>
              </a:spcBef>
              <a:buFont typeface="Symbol"/>
              <a:buChar char=""/>
              <a:tabLst>
                <a:tab pos="418465" algn="l"/>
                <a:tab pos="419100" algn="l"/>
              </a:tabLst>
            </a:pPr>
            <a:r>
              <a:rPr sz="3200" dirty="0">
                <a:solidFill>
                  <a:srgbClr val="333399"/>
                </a:solidFill>
                <a:latin typeface="Arial MT"/>
                <a:cs typeface="Arial MT"/>
              </a:rPr>
              <a:t>ALS</a:t>
            </a:r>
            <a:r>
              <a:rPr sz="3200" spc="-15" dirty="0">
                <a:solidFill>
                  <a:srgbClr val="333399"/>
                </a:solidFill>
                <a:latin typeface="Arial MT"/>
                <a:cs typeface="Arial MT"/>
              </a:rPr>
              <a:t> </a:t>
            </a:r>
            <a:r>
              <a:rPr sz="3200" dirty="0">
                <a:solidFill>
                  <a:srgbClr val="333399"/>
                </a:solidFill>
                <a:latin typeface="Arial MT"/>
                <a:cs typeface="Arial MT"/>
              </a:rPr>
              <a:t>(Advanced</a:t>
            </a:r>
            <a:r>
              <a:rPr sz="3200" spc="-10" dirty="0">
                <a:solidFill>
                  <a:srgbClr val="333399"/>
                </a:solidFill>
                <a:latin typeface="Arial MT"/>
                <a:cs typeface="Arial MT"/>
              </a:rPr>
              <a:t> </a:t>
            </a:r>
            <a:r>
              <a:rPr sz="3200" spc="-5" dirty="0">
                <a:solidFill>
                  <a:srgbClr val="333399"/>
                </a:solidFill>
                <a:latin typeface="Arial MT"/>
                <a:cs typeface="Arial MT"/>
              </a:rPr>
              <a:t>Life</a:t>
            </a:r>
            <a:r>
              <a:rPr sz="3200" spc="-15" dirty="0">
                <a:solidFill>
                  <a:srgbClr val="333399"/>
                </a:solidFill>
                <a:latin typeface="Arial MT"/>
                <a:cs typeface="Arial MT"/>
              </a:rPr>
              <a:t> </a:t>
            </a:r>
            <a:r>
              <a:rPr sz="3200" spc="-5" dirty="0">
                <a:solidFill>
                  <a:srgbClr val="333399"/>
                </a:solidFill>
                <a:latin typeface="Arial MT"/>
                <a:cs typeface="Arial MT"/>
              </a:rPr>
              <a:t>Support,</a:t>
            </a:r>
            <a:r>
              <a:rPr sz="3200" spc="-15" dirty="0">
                <a:solidFill>
                  <a:srgbClr val="333399"/>
                </a:solidFill>
                <a:latin typeface="Arial MT"/>
                <a:cs typeface="Arial MT"/>
              </a:rPr>
              <a:t> </a:t>
            </a:r>
            <a:r>
              <a:rPr sz="3200" dirty="0">
                <a:solidFill>
                  <a:srgbClr val="333399"/>
                </a:solidFill>
                <a:latin typeface="Arial MT"/>
                <a:cs typeface="Arial MT"/>
              </a:rPr>
              <a:t>rianimazione </a:t>
            </a:r>
            <a:r>
              <a:rPr sz="3200" spc="-875" dirty="0">
                <a:solidFill>
                  <a:srgbClr val="333399"/>
                </a:solidFill>
                <a:latin typeface="Arial MT"/>
                <a:cs typeface="Arial MT"/>
              </a:rPr>
              <a:t> </a:t>
            </a:r>
            <a:r>
              <a:rPr sz="3200" spc="-5" dirty="0">
                <a:solidFill>
                  <a:srgbClr val="333399"/>
                </a:solidFill>
                <a:latin typeface="Arial MT"/>
                <a:cs typeface="Arial MT"/>
              </a:rPr>
              <a:t>avanzata)</a:t>
            </a:r>
            <a:r>
              <a:rPr sz="3200" spc="-10" dirty="0">
                <a:solidFill>
                  <a:srgbClr val="333399"/>
                </a:solidFill>
                <a:latin typeface="Arial MT"/>
                <a:cs typeface="Arial MT"/>
              </a:rPr>
              <a:t> </a:t>
            </a:r>
            <a:r>
              <a:rPr sz="3200" dirty="0">
                <a:solidFill>
                  <a:srgbClr val="333399"/>
                </a:solidFill>
                <a:latin typeface="Arial MT"/>
                <a:cs typeface="Arial MT"/>
              </a:rPr>
              <a:t>precoce.</a:t>
            </a:r>
            <a:endParaRPr sz="3200" dirty="0">
              <a:latin typeface="Arial MT"/>
              <a:cs typeface="Arial MT"/>
            </a:endParaRPr>
          </a:p>
        </p:txBody>
      </p:sp>
      <p:pic>
        <p:nvPicPr>
          <p:cNvPr id="4" name="object 4"/>
          <p:cNvPicPr/>
          <p:nvPr/>
        </p:nvPicPr>
        <p:blipFill>
          <a:blip r:embed="rId2" cstate="print"/>
          <a:stretch>
            <a:fillRect/>
          </a:stretch>
        </p:blipFill>
        <p:spPr>
          <a:xfrm>
            <a:off x="2690813" y="691517"/>
            <a:ext cx="3481388" cy="2423156"/>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20408" y="202393"/>
            <a:ext cx="2622550" cy="513080"/>
          </a:xfrm>
          <a:prstGeom prst="rect">
            <a:avLst/>
          </a:prstGeom>
        </p:spPr>
        <p:txBody>
          <a:bodyPr vert="horz" wrap="square" lIns="0" tIns="12700" rIns="0" bIns="0" rtlCol="0">
            <a:spAutoFit/>
          </a:bodyPr>
          <a:lstStyle/>
          <a:p>
            <a:pPr marL="12700">
              <a:lnSpc>
                <a:spcPct val="100000"/>
              </a:lnSpc>
              <a:spcBef>
                <a:spcPts val="100"/>
              </a:spcBef>
            </a:pPr>
            <a:r>
              <a:rPr sz="3200" b="1" spc="-5" dirty="0">
                <a:solidFill>
                  <a:srgbClr val="FF0000"/>
                </a:solidFill>
                <a:latin typeface="Arial"/>
                <a:cs typeface="Arial"/>
              </a:rPr>
              <a:t>EMERGENZA</a:t>
            </a:r>
            <a:endParaRPr sz="3200" dirty="0">
              <a:solidFill>
                <a:srgbClr val="FF0000"/>
              </a:solidFill>
              <a:latin typeface="Arial"/>
              <a:cs typeface="Arial"/>
            </a:endParaRPr>
          </a:p>
        </p:txBody>
      </p:sp>
      <p:sp>
        <p:nvSpPr>
          <p:cNvPr id="3" name="object 3"/>
          <p:cNvSpPr txBox="1"/>
          <p:nvPr/>
        </p:nvSpPr>
        <p:spPr>
          <a:xfrm>
            <a:off x="6275387" y="725537"/>
            <a:ext cx="2277745" cy="2169160"/>
          </a:xfrm>
          <a:prstGeom prst="rect">
            <a:avLst/>
          </a:prstGeom>
        </p:spPr>
        <p:txBody>
          <a:bodyPr vert="horz" wrap="square" lIns="0" tIns="33020" rIns="0" bIns="0" rtlCol="0">
            <a:spAutoFit/>
          </a:bodyPr>
          <a:lstStyle/>
          <a:p>
            <a:pPr marL="12700" marR="5080">
              <a:lnSpc>
                <a:spcPts val="2800"/>
              </a:lnSpc>
              <a:spcBef>
                <a:spcPts val="260"/>
              </a:spcBef>
            </a:pPr>
            <a:r>
              <a:rPr sz="2400" b="1" spc="-5" dirty="0">
                <a:solidFill>
                  <a:srgbClr val="002F8C"/>
                </a:solidFill>
                <a:latin typeface="Arial"/>
                <a:cs typeface="Arial"/>
              </a:rPr>
              <a:t>Condizione</a:t>
            </a:r>
            <a:r>
              <a:rPr sz="2400" b="1" spc="-70" dirty="0">
                <a:solidFill>
                  <a:srgbClr val="002F8C"/>
                </a:solidFill>
                <a:latin typeface="Arial"/>
                <a:cs typeface="Arial"/>
              </a:rPr>
              <a:t> </a:t>
            </a:r>
            <a:r>
              <a:rPr sz="2400" b="1" spc="-5" dirty="0">
                <a:solidFill>
                  <a:srgbClr val="002F8C"/>
                </a:solidFill>
                <a:latin typeface="Arial"/>
                <a:cs typeface="Arial"/>
              </a:rPr>
              <a:t>che </a:t>
            </a:r>
            <a:r>
              <a:rPr sz="2400" b="1" spc="-655" dirty="0">
                <a:solidFill>
                  <a:srgbClr val="002F8C"/>
                </a:solidFill>
                <a:latin typeface="Arial"/>
                <a:cs typeface="Arial"/>
              </a:rPr>
              <a:t> </a:t>
            </a:r>
            <a:r>
              <a:rPr sz="2400" b="1" spc="-5" dirty="0">
                <a:solidFill>
                  <a:srgbClr val="002F8C"/>
                </a:solidFill>
                <a:latin typeface="Arial"/>
                <a:cs typeface="Arial"/>
              </a:rPr>
              <a:t>pone la vittima </a:t>
            </a:r>
            <a:r>
              <a:rPr sz="2400" b="1" dirty="0">
                <a:solidFill>
                  <a:srgbClr val="002F8C"/>
                </a:solidFill>
                <a:latin typeface="Arial"/>
                <a:cs typeface="Arial"/>
              </a:rPr>
              <a:t> in pericolo di </a:t>
            </a:r>
            <a:r>
              <a:rPr sz="2400" b="1" spc="5" dirty="0">
                <a:solidFill>
                  <a:srgbClr val="002F8C"/>
                </a:solidFill>
                <a:latin typeface="Arial"/>
                <a:cs typeface="Arial"/>
              </a:rPr>
              <a:t> </a:t>
            </a:r>
            <a:r>
              <a:rPr sz="2400" b="1" spc="-5" dirty="0">
                <a:solidFill>
                  <a:srgbClr val="002F8C"/>
                </a:solidFill>
                <a:latin typeface="Arial"/>
                <a:cs typeface="Arial"/>
              </a:rPr>
              <a:t>morte; richiede </a:t>
            </a:r>
            <a:r>
              <a:rPr sz="2400" b="1" spc="-655" dirty="0">
                <a:solidFill>
                  <a:srgbClr val="002F8C"/>
                </a:solidFill>
                <a:latin typeface="Arial"/>
                <a:cs typeface="Arial"/>
              </a:rPr>
              <a:t> </a:t>
            </a:r>
            <a:r>
              <a:rPr sz="2400" b="1" spc="-5" dirty="0">
                <a:solidFill>
                  <a:srgbClr val="002F8C"/>
                </a:solidFill>
                <a:latin typeface="Arial"/>
                <a:cs typeface="Arial"/>
              </a:rPr>
              <a:t>un intervento </a:t>
            </a:r>
            <a:r>
              <a:rPr sz="2400" b="1" dirty="0">
                <a:solidFill>
                  <a:srgbClr val="002F8C"/>
                </a:solidFill>
                <a:latin typeface="Arial"/>
                <a:cs typeface="Arial"/>
              </a:rPr>
              <a:t> </a:t>
            </a:r>
            <a:r>
              <a:rPr sz="2400" b="1" spc="-30" dirty="0">
                <a:solidFill>
                  <a:srgbClr val="002F8C"/>
                </a:solidFill>
                <a:latin typeface="Arial"/>
                <a:cs typeface="Arial"/>
              </a:rPr>
              <a:t>IMMEDIATO</a:t>
            </a:r>
            <a:endParaRPr sz="2400">
              <a:latin typeface="Arial"/>
              <a:cs typeface="Arial"/>
            </a:endParaRPr>
          </a:p>
        </p:txBody>
      </p:sp>
      <p:sp>
        <p:nvSpPr>
          <p:cNvPr id="4" name="object 4"/>
          <p:cNvSpPr txBox="1"/>
          <p:nvPr/>
        </p:nvSpPr>
        <p:spPr>
          <a:xfrm>
            <a:off x="1790104" y="3685183"/>
            <a:ext cx="2035175" cy="513080"/>
          </a:xfrm>
          <a:prstGeom prst="rect">
            <a:avLst/>
          </a:prstGeom>
        </p:spPr>
        <p:txBody>
          <a:bodyPr vert="horz" wrap="square" lIns="0" tIns="12700" rIns="0" bIns="0" rtlCol="0">
            <a:spAutoFit/>
          </a:bodyPr>
          <a:lstStyle/>
          <a:p>
            <a:pPr marL="12700">
              <a:lnSpc>
                <a:spcPct val="100000"/>
              </a:lnSpc>
              <a:spcBef>
                <a:spcPts val="100"/>
              </a:spcBef>
            </a:pPr>
            <a:r>
              <a:rPr sz="3200" b="1" spc="-5" dirty="0">
                <a:solidFill>
                  <a:srgbClr val="0066FF"/>
                </a:solidFill>
                <a:latin typeface="Arial"/>
                <a:cs typeface="Arial"/>
              </a:rPr>
              <a:t>URGENZA</a:t>
            </a:r>
            <a:endParaRPr sz="3200">
              <a:latin typeface="Arial"/>
              <a:cs typeface="Arial"/>
            </a:endParaRPr>
          </a:p>
        </p:txBody>
      </p:sp>
      <p:sp>
        <p:nvSpPr>
          <p:cNvPr id="5" name="object 5"/>
          <p:cNvSpPr txBox="1"/>
          <p:nvPr/>
        </p:nvSpPr>
        <p:spPr>
          <a:xfrm>
            <a:off x="6275387" y="4306937"/>
            <a:ext cx="2277745" cy="1813560"/>
          </a:xfrm>
          <a:prstGeom prst="rect">
            <a:avLst/>
          </a:prstGeom>
        </p:spPr>
        <p:txBody>
          <a:bodyPr vert="horz" wrap="square" lIns="0" tIns="33019" rIns="0" bIns="0" rtlCol="0">
            <a:spAutoFit/>
          </a:bodyPr>
          <a:lstStyle/>
          <a:p>
            <a:pPr marL="12700" marR="5080">
              <a:lnSpc>
                <a:spcPts val="2800"/>
              </a:lnSpc>
              <a:spcBef>
                <a:spcPts val="259"/>
              </a:spcBef>
            </a:pPr>
            <a:r>
              <a:rPr sz="2400" b="1" spc="-5" dirty="0">
                <a:solidFill>
                  <a:srgbClr val="002F8C"/>
                </a:solidFill>
                <a:latin typeface="Arial"/>
                <a:cs typeface="Arial"/>
              </a:rPr>
              <a:t>Condizione</a:t>
            </a:r>
            <a:r>
              <a:rPr sz="2400" b="1" spc="-70" dirty="0">
                <a:solidFill>
                  <a:srgbClr val="002F8C"/>
                </a:solidFill>
                <a:latin typeface="Arial"/>
                <a:cs typeface="Arial"/>
              </a:rPr>
              <a:t> </a:t>
            </a:r>
            <a:r>
              <a:rPr sz="2400" b="1" spc="-5" dirty="0">
                <a:solidFill>
                  <a:srgbClr val="002F8C"/>
                </a:solidFill>
                <a:latin typeface="Arial"/>
                <a:cs typeface="Arial"/>
              </a:rPr>
              <a:t>che </a:t>
            </a:r>
            <a:r>
              <a:rPr sz="2400" b="1" spc="-655" dirty="0">
                <a:solidFill>
                  <a:srgbClr val="002F8C"/>
                </a:solidFill>
                <a:latin typeface="Arial"/>
                <a:cs typeface="Arial"/>
              </a:rPr>
              <a:t> </a:t>
            </a:r>
            <a:r>
              <a:rPr sz="2400" b="1" spc="-5" dirty="0">
                <a:solidFill>
                  <a:srgbClr val="002F8C"/>
                </a:solidFill>
                <a:latin typeface="Arial"/>
                <a:cs typeface="Arial"/>
              </a:rPr>
              <a:t>richiede </a:t>
            </a:r>
            <a:r>
              <a:rPr sz="2400" b="1" dirty="0">
                <a:solidFill>
                  <a:srgbClr val="002F8C"/>
                </a:solidFill>
                <a:latin typeface="Arial"/>
                <a:cs typeface="Arial"/>
              </a:rPr>
              <a:t>un </a:t>
            </a:r>
            <a:r>
              <a:rPr sz="2400" b="1" spc="5" dirty="0">
                <a:solidFill>
                  <a:srgbClr val="002F8C"/>
                </a:solidFill>
                <a:latin typeface="Arial"/>
                <a:cs typeface="Arial"/>
              </a:rPr>
              <a:t> </a:t>
            </a:r>
            <a:r>
              <a:rPr sz="2400" b="1" spc="-5" dirty="0">
                <a:solidFill>
                  <a:srgbClr val="002F8C"/>
                </a:solidFill>
                <a:latin typeface="Arial"/>
                <a:cs typeface="Arial"/>
              </a:rPr>
              <a:t>intervento </a:t>
            </a:r>
            <a:r>
              <a:rPr sz="2400" b="1" dirty="0">
                <a:solidFill>
                  <a:srgbClr val="002F8C"/>
                </a:solidFill>
                <a:latin typeface="Arial"/>
                <a:cs typeface="Arial"/>
              </a:rPr>
              <a:t> </a:t>
            </a:r>
            <a:r>
              <a:rPr sz="2400" b="1" spc="-5" dirty="0">
                <a:solidFill>
                  <a:srgbClr val="002F8C"/>
                </a:solidFill>
                <a:latin typeface="Arial"/>
                <a:cs typeface="Arial"/>
              </a:rPr>
              <a:t>ENTRO </a:t>
            </a:r>
            <a:r>
              <a:rPr sz="2400" b="1" dirty="0">
                <a:solidFill>
                  <a:srgbClr val="002F8C"/>
                </a:solidFill>
                <a:latin typeface="Arial"/>
                <a:cs typeface="Arial"/>
              </a:rPr>
              <a:t>BREVE </a:t>
            </a:r>
            <a:r>
              <a:rPr sz="2400" b="1" spc="-655" dirty="0">
                <a:solidFill>
                  <a:srgbClr val="002F8C"/>
                </a:solidFill>
                <a:latin typeface="Arial"/>
                <a:cs typeface="Arial"/>
              </a:rPr>
              <a:t> </a:t>
            </a:r>
            <a:r>
              <a:rPr sz="2400" b="1" spc="-5" dirty="0">
                <a:solidFill>
                  <a:srgbClr val="002F8C"/>
                </a:solidFill>
                <a:latin typeface="Arial"/>
                <a:cs typeface="Arial"/>
              </a:rPr>
              <a:t>TEMPO</a:t>
            </a:r>
            <a:endParaRPr sz="2400">
              <a:latin typeface="Arial"/>
              <a:cs typeface="Arial"/>
            </a:endParaRPr>
          </a:p>
        </p:txBody>
      </p:sp>
      <p:grpSp>
        <p:nvGrpSpPr>
          <p:cNvPr id="6" name="object 6"/>
          <p:cNvGrpSpPr/>
          <p:nvPr/>
        </p:nvGrpSpPr>
        <p:grpSpPr>
          <a:xfrm>
            <a:off x="4033837" y="1595437"/>
            <a:ext cx="1685925" cy="619125"/>
            <a:chOff x="4033837" y="1595437"/>
            <a:chExt cx="1685925" cy="619125"/>
          </a:xfrm>
        </p:grpSpPr>
        <p:sp>
          <p:nvSpPr>
            <p:cNvPr id="7" name="object 7"/>
            <p:cNvSpPr/>
            <p:nvPr/>
          </p:nvSpPr>
          <p:spPr>
            <a:xfrm>
              <a:off x="4038600" y="1600200"/>
              <a:ext cx="1676400" cy="609600"/>
            </a:xfrm>
            <a:custGeom>
              <a:avLst/>
              <a:gdLst/>
              <a:ahLst/>
              <a:cxnLst/>
              <a:rect l="l" t="t" r="r" b="b"/>
              <a:pathLst>
                <a:path w="1676400" h="609600">
                  <a:moveTo>
                    <a:pt x="1257300" y="0"/>
                  </a:moveTo>
                  <a:lnTo>
                    <a:pt x="1257300" y="152400"/>
                  </a:lnTo>
                  <a:lnTo>
                    <a:pt x="261937" y="152400"/>
                  </a:lnTo>
                  <a:lnTo>
                    <a:pt x="261937" y="457200"/>
                  </a:lnTo>
                  <a:lnTo>
                    <a:pt x="1257300" y="457200"/>
                  </a:lnTo>
                  <a:lnTo>
                    <a:pt x="1257300" y="609600"/>
                  </a:lnTo>
                  <a:lnTo>
                    <a:pt x="1676400" y="304800"/>
                  </a:lnTo>
                  <a:lnTo>
                    <a:pt x="1257300" y="0"/>
                  </a:lnTo>
                  <a:close/>
                </a:path>
                <a:path w="1676400" h="609600">
                  <a:moveTo>
                    <a:pt x="209550" y="152400"/>
                  </a:moveTo>
                  <a:lnTo>
                    <a:pt x="104775" y="152400"/>
                  </a:lnTo>
                  <a:lnTo>
                    <a:pt x="104775" y="457200"/>
                  </a:lnTo>
                  <a:lnTo>
                    <a:pt x="209550" y="457200"/>
                  </a:lnTo>
                  <a:lnTo>
                    <a:pt x="209550" y="152400"/>
                  </a:lnTo>
                  <a:close/>
                </a:path>
                <a:path w="1676400" h="609600">
                  <a:moveTo>
                    <a:pt x="52387" y="152400"/>
                  </a:moveTo>
                  <a:lnTo>
                    <a:pt x="0" y="152400"/>
                  </a:lnTo>
                  <a:lnTo>
                    <a:pt x="0" y="457200"/>
                  </a:lnTo>
                  <a:lnTo>
                    <a:pt x="52387" y="457200"/>
                  </a:lnTo>
                  <a:lnTo>
                    <a:pt x="52387" y="152400"/>
                  </a:lnTo>
                  <a:close/>
                </a:path>
              </a:pathLst>
            </a:custGeom>
            <a:solidFill>
              <a:srgbClr val="333399">
                <a:alpha val="49798"/>
              </a:srgbClr>
            </a:solidFill>
          </p:spPr>
          <p:txBody>
            <a:bodyPr wrap="square" lIns="0" tIns="0" rIns="0" bIns="0" rtlCol="0"/>
            <a:lstStyle/>
            <a:p>
              <a:endParaRPr/>
            </a:p>
          </p:txBody>
        </p:sp>
        <p:sp>
          <p:nvSpPr>
            <p:cNvPr id="8" name="object 8"/>
            <p:cNvSpPr/>
            <p:nvPr/>
          </p:nvSpPr>
          <p:spPr>
            <a:xfrm>
              <a:off x="4038600" y="1600200"/>
              <a:ext cx="1676400" cy="609600"/>
            </a:xfrm>
            <a:custGeom>
              <a:avLst/>
              <a:gdLst/>
              <a:ahLst/>
              <a:cxnLst/>
              <a:rect l="l" t="t" r="r" b="b"/>
              <a:pathLst>
                <a:path w="1676400" h="609600">
                  <a:moveTo>
                    <a:pt x="1257300" y="0"/>
                  </a:moveTo>
                  <a:lnTo>
                    <a:pt x="1257300" y="152400"/>
                  </a:lnTo>
                  <a:lnTo>
                    <a:pt x="261937" y="152400"/>
                  </a:lnTo>
                  <a:lnTo>
                    <a:pt x="261937" y="457200"/>
                  </a:lnTo>
                  <a:lnTo>
                    <a:pt x="1257300" y="457200"/>
                  </a:lnTo>
                  <a:lnTo>
                    <a:pt x="1257300" y="609600"/>
                  </a:lnTo>
                  <a:lnTo>
                    <a:pt x="1676400" y="304800"/>
                  </a:lnTo>
                  <a:lnTo>
                    <a:pt x="1257300" y="0"/>
                  </a:lnTo>
                  <a:close/>
                </a:path>
                <a:path w="1676400" h="609600">
                  <a:moveTo>
                    <a:pt x="104775" y="152400"/>
                  </a:moveTo>
                  <a:lnTo>
                    <a:pt x="104775" y="457200"/>
                  </a:lnTo>
                  <a:lnTo>
                    <a:pt x="209550" y="457200"/>
                  </a:lnTo>
                  <a:lnTo>
                    <a:pt x="209550" y="152400"/>
                  </a:lnTo>
                  <a:lnTo>
                    <a:pt x="104775" y="152400"/>
                  </a:lnTo>
                  <a:close/>
                </a:path>
                <a:path w="1676400" h="609600">
                  <a:moveTo>
                    <a:pt x="0" y="152400"/>
                  </a:moveTo>
                  <a:lnTo>
                    <a:pt x="0" y="457200"/>
                  </a:lnTo>
                  <a:lnTo>
                    <a:pt x="52387" y="457200"/>
                  </a:lnTo>
                  <a:lnTo>
                    <a:pt x="52387" y="152400"/>
                  </a:lnTo>
                  <a:lnTo>
                    <a:pt x="0" y="152400"/>
                  </a:lnTo>
                  <a:close/>
                </a:path>
              </a:pathLst>
            </a:custGeom>
            <a:ln w="9525">
              <a:solidFill>
                <a:srgbClr val="000000"/>
              </a:solidFill>
            </a:ln>
          </p:spPr>
          <p:txBody>
            <a:bodyPr wrap="square" lIns="0" tIns="0" rIns="0" bIns="0" rtlCol="0"/>
            <a:lstStyle/>
            <a:p>
              <a:endParaRPr/>
            </a:p>
          </p:txBody>
        </p:sp>
      </p:grpSp>
      <p:grpSp>
        <p:nvGrpSpPr>
          <p:cNvPr id="9" name="object 9"/>
          <p:cNvGrpSpPr/>
          <p:nvPr/>
        </p:nvGrpSpPr>
        <p:grpSpPr>
          <a:xfrm>
            <a:off x="3881437" y="4872037"/>
            <a:ext cx="1990725" cy="695325"/>
            <a:chOff x="3881437" y="4872037"/>
            <a:chExt cx="1990725" cy="695325"/>
          </a:xfrm>
        </p:grpSpPr>
        <p:sp>
          <p:nvSpPr>
            <p:cNvPr id="10" name="object 10"/>
            <p:cNvSpPr/>
            <p:nvPr/>
          </p:nvSpPr>
          <p:spPr>
            <a:xfrm>
              <a:off x="3886200" y="4876800"/>
              <a:ext cx="1981200" cy="685800"/>
            </a:xfrm>
            <a:custGeom>
              <a:avLst/>
              <a:gdLst/>
              <a:ahLst/>
              <a:cxnLst/>
              <a:rect l="l" t="t" r="r" b="b"/>
              <a:pathLst>
                <a:path w="1981200" h="685800">
                  <a:moveTo>
                    <a:pt x="1485900" y="0"/>
                  </a:moveTo>
                  <a:lnTo>
                    <a:pt x="1485900" y="171450"/>
                  </a:lnTo>
                  <a:lnTo>
                    <a:pt x="309562" y="171450"/>
                  </a:lnTo>
                  <a:lnTo>
                    <a:pt x="309562" y="514350"/>
                  </a:lnTo>
                  <a:lnTo>
                    <a:pt x="1485900" y="514350"/>
                  </a:lnTo>
                  <a:lnTo>
                    <a:pt x="1485900" y="685800"/>
                  </a:lnTo>
                  <a:lnTo>
                    <a:pt x="1981200" y="342900"/>
                  </a:lnTo>
                  <a:lnTo>
                    <a:pt x="1485900" y="0"/>
                  </a:lnTo>
                  <a:close/>
                </a:path>
                <a:path w="1981200" h="685800">
                  <a:moveTo>
                    <a:pt x="247650" y="171450"/>
                  </a:moveTo>
                  <a:lnTo>
                    <a:pt x="123825" y="171450"/>
                  </a:lnTo>
                  <a:lnTo>
                    <a:pt x="123825" y="514350"/>
                  </a:lnTo>
                  <a:lnTo>
                    <a:pt x="247650" y="514350"/>
                  </a:lnTo>
                  <a:lnTo>
                    <a:pt x="247650" y="171450"/>
                  </a:lnTo>
                  <a:close/>
                </a:path>
                <a:path w="1981200" h="685800">
                  <a:moveTo>
                    <a:pt x="61912" y="171450"/>
                  </a:moveTo>
                  <a:lnTo>
                    <a:pt x="0" y="171450"/>
                  </a:lnTo>
                  <a:lnTo>
                    <a:pt x="0" y="514350"/>
                  </a:lnTo>
                  <a:lnTo>
                    <a:pt x="61912" y="514350"/>
                  </a:lnTo>
                  <a:lnTo>
                    <a:pt x="61912" y="171450"/>
                  </a:lnTo>
                  <a:close/>
                </a:path>
              </a:pathLst>
            </a:custGeom>
            <a:solidFill>
              <a:srgbClr val="333399">
                <a:alpha val="49798"/>
              </a:srgbClr>
            </a:solidFill>
          </p:spPr>
          <p:txBody>
            <a:bodyPr wrap="square" lIns="0" tIns="0" rIns="0" bIns="0" rtlCol="0"/>
            <a:lstStyle/>
            <a:p>
              <a:endParaRPr/>
            </a:p>
          </p:txBody>
        </p:sp>
        <p:sp>
          <p:nvSpPr>
            <p:cNvPr id="11" name="object 11"/>
            <p:cNvSpPr/>
            <p:nvPr/>
          </p:nvSpPr>
          <p:spPr>
            <a:xfrm>
              <a:off x="3886200" y="4876800"/>
              <a:ext cx="1981200" cy="685800"/>
            </a:xfrm>
            <a:custGeom>
              <a:avLst/>
              <a:gdLst/>
              <a:ahLst/>
              <a:cxnLst/>
              <a:rect l="l" t="t" r="r" b="b"/>
              <a:pathLst>
                <a:path w="1981200" h="685800">
                  <a:moveTo>
                    <a:pt x="1485900" y="0"/>
                  </a:moveTo>
                  <a:lnTo>
                    <a:pt x="1485900" y="171450"/>
                  </a:lnTo>
                  <a:lnTo>
                    <a:pt x="309562" y="171450"/>
                  </a:lnTo>
                  <a:lnTo>
                    <a:pt x="309562" y="514350"/>
                  </a:lnTo>
                  <a:lnTo>
                    <a:pt x="1485900" y="514350"/>
                  </a:lnTo>
                  <a:lnTo>
                    <a:pt x="1485900" y="685800"/>
                  </a:lnTo>
                  <a:lnTo>
                    <a:pt x="1981200" y="342900"/>
                  </a:lnTo>
                  <a:lnTo>
                    <a:pt x="1485900" y="0"/>
                  </a:lnTo>
                  <a:close/>
                </a:path>
                <a:path w="1981200" h="685800">
                  <a:moveTo>
                    <a:pt x="123825" y="171450"/>
                  </a:moveTo>
                  <a:lnTo>
                    <a:pt x="123825" y="514350"/>
                  </a:lnTo>
                  <a:lnTo>
                    <a:pt x="247650" y="514350"/>
                  </a:lnTo>
                  <a:lnTo>
                    <a:pt x="247650" y="171450"/>
                  </a:lnTo>
                  <a:lnTo>
                    <a:pt x="123825" y="171450"/>
                  </a:lnTo>
                  <a:close/>
                </a:path>
                <a:path w="1981200" h="685800">
                  <a:moveTo>
                    <a:pt x="0" y="171450"/>
                  </a:moveTo>
                  <a:lnTo>
                    <a:pt x="0" y="514350"/>
                  </a:lnTo>
                  <a:lnTo>
                    <a:pt x="61912" y="514350"/>
                  </a:lnTo>
                  <a:lnTo>
                    <a:pt x="61912" y="171450"/>
                  </a:lnTo>
                  <a:lnTo>
                    <a:pt x="0" y="171450"/>
                  </a:lnTo>
                  <a:close/>
                </a:path>
              </a:pathLst>
            </a:custGeom>
            <a:ln w="9525">
              <a:solidFill>
                <a:srgbClr val="000000"/>
              </a:solidFill>
            </a:ln>
          </p:spPr>
          <p:txBody>
            <a:bodyPr wrap="square" lIns="0" tIns="0" rIns="0" bIns="0" rtlCol="0"/>
            <a:lstStyle/>
            <a:p>
              <a:endParaRPr/>
            </a:p>
          </p:txBody>
        </p:sp>
      </p:grpSp>
      <p:pic>
        <p:nvPicPr>
          <p:cNvPr id="12" name="object 12"/>
          <p:cNvPicPr/>
          <p:nvPr/>
        </p:nvPicPr>
        <p:blipFill>
          <a:blip r:embed="rId3" cstate="print"/>
          <a:stretch>
            <a:fillRect/>
          </a:stretch>
        </p:blipFill>
        <p:spPr>
          <a:xfrm>
            <a:off x="1562100" y="1265237"/>
            <a:ext cx="2133600" cy="1524000"/>
          </a:xfrm>
          <a:prstGeom prst="rect">
            <a:avLst/>
          </a:prstGeom>
        </p:spPr>
      </p:pic>
      <p:pic>
        <p:nvPicPr>
          <p:cNvPr id="13" name="object 13"/>
          <p:cNvPicPr/>
          <p:nvPr/>
        </p:nvPicPr>
        <p:blipFill>
          <a:blip r:embed="rId4" cstate="print"/>
          <a:stretch>
            <a:fillRect/>
          </a:stretch>
        </p:blipFill>
        <p:spPr>
          <a:xfrm>
            <a:off x="2149331" y="4198263"/>
            <a:ext cx="1308100" cy="197557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FEECAA3-E4E8-CC1C-B232-5C9BD8E2661B}"/>
              </a:ext>
            </a:extLst>
          </p:cNvPr>
          <p:cNvSpPr txBox="1"/>
          <p:nvPr/>
        </p:nvSpPr>
        <p:spPr>
          <a:xfrm>
            <a:off x="914400" y="2362200"/>
            <a:ext cx="7620000" cy="2308324"/>
          </a:xfrm>
          <a:prstGeom prst="rect">
            <a:avLst/>
          </a:prstGeom>
          <a:noFill/>
        </p:spPr>
        <p:txBody>
          <a:bodyPr wrap="square">
            <a:spAutoFit/>
          </a:bodyPr>
          <a:lstStyle/>
          <a:p>
            <a:pPr>
              <a:lnSpc>
                <a:spcPct val="90000"/>
              </a:lnSpc>
              <a:buFont typeface="Monotype Sorts" pitchFamily="2" charset="2"/>
              <a:buNone/>
            </a:pPr>
            <a:r>
              <a:rPr lang="it-IT" altLang="it-IT" sz="2000" b="1" dirty="0">
                <a:solidFill>
                  <a:schemeClr val="tx1"/>
                </a:solidFill>
                <a:cs typeface="Arial" pitchFamily="34" charset="0"/>
              </a:rPr>
              <a:t>OBBLIGHI DEL DATORE DI LAVORO:</a:t>
            </a:r>
          </a:p>
          <a:p>
            <a:pPr marL="342900" indent="-342900">
              <a:lnSpc>
                <a:spcPct val="90000"/>
              </a:lnSpc>
              <a:buFont typeface="Wingdings" panose="05000000000000000000" pitchFamily="2" charset="2"/>
              <a:buChar char="§"/>
            </a:pPr>
            <a:r>
              <a:rPr lang="it-IT" altLang="it-IT" sz="2000" dirty="0">
                <a:solidFill>
                  <a:schemeClr val="tx1"/>
                </a:solidFill>
                <a:cs typeface="Arial" pitchFamily="34" charset="0"/>
              </a:rPr>
              <a:t>Designa i </a:t>
            </a:r>
            <a:r>
              <a:rPr lang="it-IT" altLang="it-IT" sz="2000" b="1" dirty="0">
                <a:solidFill>
                  <a:schemeClr val="tx1"/>
                </a:solidFill>
                <a:cs typeface="Arial" pitchFamily="34" charset="0"/>
              </a:rPr>
              <a:t>lavoratori</a:t>
            </a:r>
            <a:r>
              <a:rPr lang="it-IT" altLang="it-IT" sz="2000" dirty="0">
                <a:solidFill>
                  <a:schemeClr val="tx1"/>
                </a:solidFill>
                <a:cs typeface="Arial" pitchFamily="34" charset="0"/>
              </a:rPr>
              <a:t> </a:t>
            </a:r>
            <a:r>
              <a:rPr lang="it-IT" altLang="it-IT" sz="2000" b="1" dirty="0">
                <a:solidFill>
                  <a:schemeClr val="tx1"/>
                </a:solidFill>
                <a:cs typeface="Arial" pitchFamily="34" charset="0"/>
              </a:rPr>
              <a:t>incaricati</a:t>
            </a:r>
            <a:r>
              <a:rPr lang="it-IT" altLang="it-IT" sz="2000" dirty="0">
                <a:solidFill>
                  <a:schemeClr val="tx1"/>
                </a:solidFill>
                <a:cs typeface="Arial" pitchFamily="34" charset="0"/>
              </a:rPr>
              <a:t> (art. 18, punto 1, lettera b);</a:t>
            </a:r>
          </a:p>
          <a:p>
            <a:pPr marL="342900" indent="-342900">
              <a:lnSpc>
                <a:spcPct val="90000"/>
              </a:lnSpc>
              <a:buFont typeface="Wingdings" panose="05000000000000000000" pitchFamily="2" charset="2"/>
              <a:buChar char="§"/>
            </a:pPr>
            <a:r>
              <a:rPr lang="it-IT" altLang="it-IT" sz="2000" dirty="0">
                <a:solidFill>
                  <a:schemeClr val="tx1"/>
                </a:solidFill>
                <a:cs typeface="Arial" pitchFamily="34" charset="0"/>
              </a:rPr>
              <a:t>Fornisce i </a:t>
            </a:r>
            <a:r>
              <a:rPr lang="it-IT" altLang="it-IT" sz="2000" b="1" dirty="0">
                <a:solidFill>
                  <a:schemeClr val="tx1"/>
                </a:solidFill>
                <a:cs typeface="Arial" pitchFamily="34" charset="0"/>
              </a:rPr>
              <a:t>dispositivi</a:t>
            </a:r>
            <a:r>
              <a:rPr lang="it-IT" altLang="it-IT" sz="2000" dirty="0">
                <a:solidFill>
                  <a:schemeClr val="tx1"/>
                </a:solidFill>
                <a:cs typeface="Arial" pitchFamily="34" charset="0"/>
              </a:rPr>
              <a:t> di </a:t>
            </a:r>
            <a:r>
              <a:rPr lang="it-IT" altLang="it-IT" sz="2000" b="1" dirty="0">
                <a:solidFill>
                  <a:schemeClr val="tx1"/>
                </a:solidFill>
                <a:cs typeface="Arial" pitchFamily="34" charset="0"/>
              </a:rPr>
              <a:t>protezione</a:t>
            </a:r>
            <a:r>
              <a:rPr lang="it-IT" altLang="it-IT" sz="2000" dirty="0">
                <a:solidFill>
                  <a:schemeClr val="tx1"/>
                </a:solidFill>
                <a:cs typeface="Arial" pitchFamily="34" charset="0"/>
              </a:rPr>
              <a:t> </a:t>
            </a:r>
            <a:r>
              <a:rPr lang="it-IT" altLang="it-IT" sz="2000" b="1" dirty="0">
                <a:solidFill>
                  <a:schemeClr val="tx1"/>
                </a:solidFill>
                <a:cs typeface="Arial" pitchFamily="34" charset="0"/>
              </a:rPr>
              <a:t>individuale</a:t>
            </a:r>
            <a:r>
              <a:rPr lang="it-IT" altLang="it-IT" sz="2000" dirty="0">
                <a:solidFill>
                  <a:schemeClr val="tx1"/>
                </a:solidFill>
                <a:cs typeface="Arial" pitchFamily="34" charset="0"/>
              </a:rPr>
              <a:t> (art. 18, punto 1, lettera d);</a:t>
            </a:r>
          </a:p>
          <a:p>
            <a:pPr marL="342900" indent="-342900">
              <a:lnSpc>
                <a:spcPct val="90000"/>
              </a:lnSpc>
              <a:buFont typeface="Wingdings" panose="05000000000000000000" pitchFamily="2" charset="2"/>
              <a:buChar char="§"/>
            </a:pPr>
            <a:r>
              <a:rPr lang="it-IT" altLang="it-IT" sz="2000" dirty="0">
                <a:solidFill>
                  <a:schemeClr val="tx1"/>
                </a:solidFill>
                <a:cs typeface="Arial" pitchFamily="34" charset="0"/>
              </a:rPr>
              <a:t>Aggiorna le </a:t>
            </a:r>
            <a:r>
              <a:rPr lang="it-IT" altLang="it-IT" sz="2000" b="1" dirty="0">
                <a:solidFill>
                  <a:schemeClr val="tx1"/>
                </a:solidFill>
                <a:cs typeface="Arial" pitchFamily="34" charset="0"/>
              </a:rPr>
              <a:t>misure</a:t>
            </a:r>
            <a:r>
              <a:rPr lang="it-IT" altLang="it-IT" sz="2000" dirty="0">
                <a:solidFill>
                  <a:schemeClr val="tx1"/>
                </a:solidFill>
                <a:cs typeface="Arial" pitchFamily="34" charset="0"/>
              </a:rPr>
              <a:t> di </a:t>
            </a:r>
            <a:r>
              <a:rPr lang="it-IT" altLang="it-IT" sz="2000" b="1" dirty="0">
                <a:solidFill>
                  <a:schemeClr val="tx1"/>
                </a:solidFill>
                <a:cs typeface="Arial" pitchFamily="34" charset="0"/>
              </a:rPr>
              <a:t>prevenzione</a:t>
            </a:r>
            <a:r>
              <a:rPr lang="it-IT" altLang="it-IT" sz="2000" dirty="0">
                <a:solidFill>
                  <a:schemeClr val="tx1"/>
                </a:solidFill>
                <a:cs typeface="Arial" pitchFamily="34" charset="0"/>
              </a:rPr>
              <a:t> (art. 18, punto 1, lettera z);</a:t>
            </a:r>
          </a:p>
          <a:p>
            <a:pPr marL="342900" indent="-342900">
              <a:lnSpc>
                <a:spcPct val="90000"/>
              </a:lnSpc>
              <a:buFont typeface="Wingdings" panose="05000000000000000000" pitchFamily="2" charset="2"/>
              <a:buChar char="§"/>
            </a:pPr>
            <a:r>
              <a:rPr lang="it-IT" altLang="it-IT" sz="2000" dirty="0">
                <a:solidFill>
                  <a:schemeClr val="tx1"/>
                </a:solidFill>
                <a:cs typeface="Arial" pitchFamily="34" charset="0"/>
              </a:rPr>
              <a:t>Adotta i </a:t>
            </a:r>
            <a:r>
              <a:rPr lang="it-IT" altLang="it-IT" sz="2000" b="1" dirty="0">
                <a:solidFill>
                  <a:schemeClr val="tx1"/>
                </a:solidFill>
                <a:cs typeface="Arial" pitchFamily="34" charset="0"/>
              </a:rPr>
              <a:t>provvedimenti</a:t>
            </a:r>
            <a:r>
              <a:rPr lang="it-IT" altLang="it-IT" sz="2000" dirty="0">
                <a:solidFill>
                  <a:schemeClr val="tx1"/>
                </a:solidFill>
                <a:cs typeface="Arial" pitchFamily="34" charset="0"/>
              </a:rPr>
              <a:t> </a:t>
            </a:r>
            <a:r>
              <a:rPr lang="it-IT" altLang="it-IT" sz="2000" b="1" dirty="0">
                <a:solidFill>
                  <a:schemeClr val="tx1"/>
                </a:solidFill>
                <a:cs typeface="Arial" pitchFamily="34" charset="0"/>
              </a:rPr>
              <a:t>necessari</a:t>
            </a:r>
            <a:r>
              <a:rPr lang="it-IT" altLang="it-IT" sz="2000" dirty="0">
                <a:solidFill>
                  <a:schemeClr val="tx1"/>
                </a:solidFill>
                <a:cs typeface="Arial" pitchFamily="34" charset="0"/>
              </a:rPr>
              <a:t> (art. 43, punto 1, lettera e);</a:t>
            </a:r>
          </a:p>
          <a:p>
            <a:pPr marL="342900" indent="-342900">
              <a:lnSpc>
                <a:spcPct val="90000"/>
              </a:lnSpc>
              <a:buFont typeface="Wingdings" panose="05000000000000000000" pitchFamily="2" charset="2"/>
              <a:buChar char="§"/>
            </a:pPr>
            <a:r>
              <a:rPr lang="it-IT" altLang="it-IT" sz="2000" dirty="0">
                <a:solidFill>
                  <a:schemeClr val="tx1"/>
                </a:solidFill>
                <a:cs typeface="Arial" pitchFamily="34" charset="0"/>
              </a:rPr>
              <a:t>Provvede alla </a:t>
            </a:r>
            <a:r>
              <a:rPr lang="it-IT" altLang="it-IT" sz="2000" b="1" dirty="0">
                <a:solidFill>
                  <a:schemeClr val="tx1"/>
                </a:solidFill>
                <a:cs typeface="Arial" pitchFamily="34" charset="0"/>
              </a:rPr>
              <a:t>formazione</a:t>
            </a:r>
            <a:r>
              <a:rPr lang="it-IT" altLang="it-IT" sz="2000" dirty="0">
                <a:solidFill>
                  <a:schemeClr val="tx1"/>
                </a:solidFill>
                <a:cs typeface="Arial" pitchFamily="34" charset="0"/>
              </a:rPr>
              <a:t> </a:t>
            </a:r>
            <a:r>
              <a:rPr lang="it-IT" altLang="it-IT" sz="2000" b="1" dirty="0">
                <a:solidFill>
                  <a:schemeClr val="tx1"/>
                </a:solidFill>
                <a:cs typeface="Arial" pitchFamily="34" charset="0"/>
              </a:rPr>
              <a:t>specifica</a:t>
            </a:r>
            <a:r>
              <a:rPr lang="it-IT" altLang="it-IT" sz="2000" dirty="0">
                <a:solidFill>
                  <a:schemeClr val="tx1"/>
                </a:solidFill>
                <a:cs typeface="Arial" pitchFamily="34" charset="0"/>
              </a:rPr>
              <a:t> dei </a:t>
            </a:r>
            <a:r>
              <a:rPr lang="it-IT" altLang="it-IT" sz="2000" b="1" dirty="0">
                <a:solidFill>
                  <a:schemeClr val="tx1"/>
                </a:solidFill>
                <a:cs typeface="Arial" pitchFamily="34" charset="0"/>
              </a:rPr>
              <a:t>lavoratori</a:t>
            </a:r>
            <a:r>
              <a:rPr lang="it-IT" altLang="it-IT" sz="2000" dirty="0">
                <a:solidFill>
                  <a:schemeClr val="tx1"/>
                </a:solidFill>
                <a:cs typeface="Arial" pitchFamily="34" charset="0"/>
              </a:rPr>
              <a:t> (art. 36, punto 1, lettera b).</a:t>
            </a:r>
          </a:p>
        </p:txBody>
      </p:sp>
      <p:sp>
        <p:nvSpPr>
          <p:cNvPr id="5" name="CasellaDiTesto 4">
            <a:extLst>
              <a:ext uri="{FF2B5EF4-FFF2-40B4-BE49-F238E27FC236}">
                <a16:creationId xmlns:a16="http://schemas.microsoft.com/office/drawing/2014/main" id="{969E3EA7-07BA-C91C-B2A7-F1BB3BA26141}"/>
              </a:ext>
            </a:extLst>
          </p:cNvPr>
          <p:cNvSpPr txBox="1"/>
          <p:nvPr/>
        </p:nvSpPr>
        <p:spPr>
          <a:xfrm>
            <a:off x="762000" y="685800"/>
            <a:ext cx="7010400" cy="400110"/>
          </a:xfrm>
          <a:prstGeom prst="rect">
            <a:avLst/>
          </a:prstGeom>
          <a:noFill/>
        </p:spPr>
        <p:txBody>
          <a:bodyPr wrap="square">
            <a:spAutoFit/>
          </a:bodyPr>
          <a:lstStyle/>
          <a:p>
            <a:r>
              <a:rPr lang="it-IT" altLang="it-IT" sz="2000" b="1" dirty="0">
                <a:solidFill>
                  <a:srgbClr val="FF0000"/>
                </a:solidFill>
                <a:cs typeface="Arial" pitchFamily="34" charset="0"/>
              </a:rPr>
              <a:t>PRIMO  SOCCORSO NEI LUOGHI DI LAVORO D. Lgs. 81/08</a:t>
            </a:r>
            <a:endParaRPr lang="it-IT" sz="2000" dirty="0">
              <a:solidFill>
                <a:srgbClr val="FF0000"/>
              </a:solidFill>
            </a:endParaRPr>
          </a:p>
        </p:txBody>
      </p:sp>
    </p:spTree>
    <p:extLst>
      <p:ext uri="{BB962C8B-B14F-4D97-AF65-F5344CB8AC3E}">
        <p14:creationId xmlns:p14="http://schemas.microsoft.com/office/powerpoint/2010/main" val="7140819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15975" y="155400"/>
            <a:ext cx="5552440" cy="695960"/>
          </a:xfrm>
          <a:prstGeom prst="rect">
            <a:avLst/>
          </a:prstGeom>
        </p:spPr>
        <p:txBody>
          <a:bodyPr vert="horz" wrap="square" lIns="0" tIns="12700" rIns="0" bIns="0" rtlCol="0">
            <a:spAutoFit/>
          </a:bodyPr>
          <a:lstStyle/>
          <a:p>
            <a:pPr marL="12700">
              <a:lnSpc>
                <a:spcPct val="100000"/>
              </a:lnSpc>
              <a:spcBef>
                <a:spcPts val="100"/>
              </a:spcBef>
            </a:pPr>
            <a:r>
              <a:rPr sz="4400" b="1" spc="-5" dirty="0">
                <a:solidFill>
                  <a:srgbClr val="FF0000"/>
                </a:solidFill>
                <a:latin typeface="Arial"/>
                <a:cs typeface="Arial"/>
              </a:rPr>
              <a:t>SONO</a:t>
            </a:r>
            <a:r>
              <a:rPr sz="4400" b="1" spc="-50" dirty="0">
                <a:solidFill>
                  <a:srgbClr val="FF0000"/>
                </a:solidFill>
                <a:latin typeface="Arial"/>
                <a:cs typeface="Arial"/>
              </a:rPr>
              <a:t> </a:t>
            </a:r>
            <a:r>
              <a:rPr sz="4400" b="1" spc="-5" dirty="0">
                <a:solidFill>
                  <a:srgbClr val="FF0000"/>
                </a:solidFill>
                <a:latin typeface="Arial"/>
                <a:cs typeface="Arial"/>
              </a:rPr>
              <a:t>EMERGENZE:</a:t>
            </a:r>
            <a:endParaRPr sz="4400">
              <a:latin typeface="Arial"/>
              <a:cs typeface="Arial"/>
            </a:endParaRPr>
          </a:p>
        </p:txBody>
      </p:sp>
      <p:pic>
        <p:nvPicPr>
          <p:cNvPr id="3" name="object 3"/>
          <p:cNvPicPr/>
          <p:nvPr/>
        </p:nvPicPr>
        <p:blipFill>
          <a:blip r:embed="rId2" cstate="print"/>
          <a:stretch>
            <a:fillRect/>
          </a:stretch>
        </p:blipFill>
        <p:spPr>
          <a:xfrm>
            <a:off x="7885112" y="1125537"/>
            <a:ext cx="863600" cy="863600"/>
          </a:xfrm>
          <a:prstGeom prst="rect">
            <a:avLst/>
          </a:prstGeom>
        </p:spPr>
      </p:pic>
      <p:pic>
        <p:nvPicPr>
          <p:cNvPr id="4" name="object 4"/>
          <p:cNvPicPr/>
          <p:nvPr/>
        </p:nvPicPr>
        <p:blipFill>
          <a:blip r:embed="rId3" cstate="print"/>
          <a:stretch>
            <a:fillRect/>
          </a:stretch>
        </p:blipFill>
        <p:spPr>
          <a:xfrm>
            <a:off x="323850" y="1268412"/>
            <a:ext cx="3200400" cy="1296987"/>
          </a:xfrm>
          <a:prstGeom prst="rect">
            <a:avLst/>
          </a:prstGeom>
        </p:spPr>
      </p:pic>
      <p:sp>
        <p:nvSpPr>
          <p:cNvPr id="5" name="object 5"/>
          <p:cNvSpPr txBox="1"/>
          <p:nvPr/>
        </p:nvSpPr>
        <p:spPr>
          <a:xfrm>
            <a:off x="428307" y="2700516"/>
            <a:ext cx="2690495"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002F8C"/>
                </a:solidFill>
                <a:latin typeface="Times New Roman"/>
                <a:cs typeface="Times New Roman"/>
              </a:rPr>
              <a:t>emorragie</a:t>
            </a:r>
            <a:r>
              <a:rPr sz="2400" b="1" spc="-45" dirty="0">
                <a:solidFill>
                  <a:srgbClr val="002F8C"/>
                </a:solidFill>
                <a:latin typeface="Times New Roman"/>
                <a:cs typeface="Times New Roman"/>
              </a:rPr>
              <a:t> </a:t>
            </a:r>
            <a:r>
              <a:rPr sz="2400" b="1" spc="-5" dirty="0">
                <a:solidFill>
                  <a:srgbClr val="002F8C"/>
                </a:solidFill>
                <a:latin typeface="Times New Roman"/>
                <a:cs typeface="Times New Roman"/>
              </a:rPr>
              <a:t>arteriose;</a:t>
            </a:r>
            <a:endParaRPr sz="2400">
              <a:latin typeface="Times New Roman"/>
              <a:cs typeface="Times New Roman"/>
            </a:endParaRPr>
          </a:p>
        </p:txBody>
      </p:sp>
      <p:pic>
        <p:nvPicPr>
          <p:cNvPr id="6" name="object 6"/>
          <p:cNvPicPr/>
          <p:nvPr/>
        </p:nvPicPr>
        <p:blipFill>
          <a:blip r:embed="rId4" cstate="print"/>
          <a:stretch>
            <a:fillRect/>
          </a:stretch>
        </p:blipFill>
        <p:spPr>
          <a:xfrm>
            <a:off x="4025841" y="1828270"/>
            <a:ext cx="1326706" cy="896408"/>
          </a:xfrm>
          <a:prstGeom prst="rect">
            <a:avLst/>
          </a:prstGeom>
        </p:spPr>
      </p:pic>
      <p:sp>
        <p:nvSpPr>
          <p:cNvPr id="7" name="object 7"/>
          <p:cNvSpPr txBox="1"/>
          <p:nvPr/>
        </p:nvSpPr>
        <p:spPr>
          <a:xfrm>
            <a:off x="5252720" y="1260654"/>
            <a:ext cx="2390140" cy="1256665"/>
          </a:xfrm>
          <a:prstGeom prst="rect">
            <a:avLst/>
          </a:prstGeom>
        </p:spPr>
        <p:txBody>
          <a:bodyPr vert="horz" wrap="square" lIns="0" tIns="12700" rIns="0" bIns="0" rtlCol="0">
            <a:spAutoFit/>
          </a:bodyPr>
          <a:lstStyle/>
          <a:p>
            <a:pPr marL="156845">
              <a:lnSpc>
                <a:spcPct val="100000"/>
              </a:lnSpc>
              <a:spcBef>
                <a:spcPts val="100"/>
              </a:spcBef>
            </a:pPr>
            <a:r>
              <a:rPr sz="2400" b="1" spc="-10" dirty="0">
                <a:solidFill>
                  <a:srgbClr val="002F8C"/>
                </a:solidFill>
                <a:latin typeface="Times New Roman"/>
                <a:cs typeface="Times New Roman"/>
              </a:rPr>
              <a:t>arresto</a:t>
            </a:r>
            <a:r>
              <a:rPr sz="2400" b="1" spc="-50" dirty="0">
                <a:solidFill>
                  <a:srgbClr val="002F8C"/>
                </a:solidFill>
                <a:latin typeface="Times New Roman"/>
                <a:cs typeface="Times New Roman"/>
              </a:rPr>
              <a:t> </a:t>
            </a:r>
            <a:r>
              <a:rPr sz="2400" b="1" spc="-5" dirty="0">
                <a:solidFill>
                  <a:srgbClr val="002F8C"/>
                </a:solidFill>
                <a:latin typeface="Times New Roman"/>
                <a:cs typeface="Times New Roman"/>
              </a:rPr>
              <a:t>cardiaco;</a:t>
            </a:r>
            <a:endParaRPr sz="2400" dirty="0">
              <a:latin typeface="Times New Roman"/>
              <a:cs typeface="Times New Roman"/>
            </a:endParaRPr>
          </a:p>
          <a:p>
            <a:pPr>
              <a:lnSpc>
                <a:spcPct val="100000"/>
              </a:lnSpc>
              <a:spcBef>
                <a:spcPts val="20"/>
              </a:spcBef>
            </a:pPr>
            <a:endParaRPr sz="3400" dirty="0">
              <a:latin typeface="Times New Roman"/>
              <a:cs typeface="Times New Roman"/>
            </a:endParaRPr>
          </a:p>
          <a:p>
            <a:pPr marL="12700">
              <a:lnSpc>
                <a:spcPct val="100000"/>
              </a:lnSpc>
            </a:pPr>
            <a:r>
              <a:rPr sz="2400" b="1" spc="-5" dirty="0">
                <a:solidFill>
                  <a:srgbClr val="002F8C"/>
                </a:solidFill>
                <a:latin typeface="Times New Roman"/>
                <a:cs typeface="Times New Roman"/>
              </a:rPr>
              <a:t>amputazione;</a:t>
            </a:r>
            <a:endParaRPr sz="2400" dirty="0">
              <a:latin typeface="Times New Roman"/>
              <a:cs typeface="Times New Roman"/>
            </a:endParaRPr>
          </a:p>
        </p:txBody>
      </p:sp>
      <p:pic>
        <p:nvPicPr>
          <p:cNvPr id="8" name="object 8"/>
          <p:cNvPicPr/>
          <p:nvPr/>
        </p:nvPicPr>
        <p:blipFill>
          <a:blip r:embed="rId5" cstate="print"/>
          <a:stretch>
            <a:fillRect/>
          </a:stretch>
        </p:blipFill>
        <p:spPr>
          <a:xfrm>
            <a:off x="6443662" y="2708275"/>
            <a:ext cx="2524125" cy="1809750"/>
          </a:xfrm>
          <a:prstGeom prst="rect">
            <a:avLst/>
          </a:prstGeom>
        </p:spPr>
      </p:pic>
      <p:sp>
        <p:nvSpPr>
          <p:cNvPr id="9" name="object 9"/>
          <p:cNvSpPr txBox="1"/>
          <p:nvPr/>
        </p:nvSpPr>
        <p:spPr>
          <a:xfrm>
            <a:off x="5325745" y="3349804"/>
            <a:ext cx="87249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002F8C"/>
                </a:solidFill>
                <a:latin typeface="Times New Roman"/>
                <a:cs typeface="Times New Roman"/>
              </a:rPr>
              <a:t>sho</a:t>
            </a:r>
            <a:r>
              <a:rPr sz="2400" b="1" spc="-5" dirty="0">
                <a:solidFill>
                  <a:srgbClr val="002F8C"/>
                </a:solidFill>
                <a:latin typeface="Times New Roman"/>
                <a:cs typeface="Times New Roman"/>
              </a:rPr>
              <a:t>c</a:t>
            </a:r>
            <a:r>
              <a:rPr sz="2400" b="1" dirty="0">
                <a:solidFill>
                  <a:srgbClr val="002F8C"/>
                </a:solidFill>
                <a:latin typeface="Times New Roman"/>
                <a:cs typeface="Times New Roman"/>
              </a:rPr>
              <a:t>k;</a:t>
            </a:r>
            <a:endParaRPr sz="2400">
              <a:latin typeface="Times New Roman"/>
              <a:cs typeface="Times New Roman"/>
            </a:endParaRPr>
          </a:p>
        </p:txBody>
      </p:sp>
      <p:pic>
        <p:nvPicPr>
          <p:cNvPr id="10" name="object 10"/>
          <p:cNvPicPr/>
          <p:nvPr/>
        </p:nvPicPr>
        <p:blipFill>
          <a:blip r:embed="rId6" cstate="print"/>
          <a:stretch>
            <a:fillRect/>
          </a:stretch>
        </p:blipFill>
        <p:spPr>
          <a:xfrm>
            <a:off x="6366019" y="4552228"/>
            <a:ext cx="1971675" cy="1552575"/>
          </a:xfrm>
          <a:prstGeom prst="rect">
            <a:avLst/>
          </a:prstGeom>
        </p:spPr>
      </p:pic>
      <p:pic>
        <p:nvPicPr>
          <p:cNvPr id="11" name="object 11"/>
          <p:cNvPicPr/>
          <p:nvPr/>
        </p:nvPicPr>
        <p:blipFill>
          <a:blip r:embed="rId7" cstate="print"/>
          <a:stretch>
            <a:fillRect/>
          </a:stretch>
        </p:blipFill>
        <p:spPr>
          <a:xfrm>
            <a:off x="1097063" y="3544618"/>
            <a:ext cx="2987675" cy="2238375"/>
          </a:xfrm>
          <a:prstGeom prst="rect">
            <a:avLst/>
          </a:prstGeom>
        </p:spPr>
      </p:pic>
      <p:sp>
        <p:nvSpPr>
          <p:cNvPr id="12" name="object 12"/>
          <p:cNvSpPr txBox="1"/>
          <p:nvPr/>
        </p:nvSpPr>
        <p:spPr>
          <a:xfrm>
            <a:off x="2681287" y="5181600"/>
            <a:ext cx="3268979" cy="1035050"/>
          </a:xfrm>
          <a:prstGeom prst="rect">
            <a:avLst/>
          </a:prstGeom>
        </p:spPr>
        <p:txBody>
          <a:bodyPr vert="horz" wrap="square" lIns="0" tIns="151765" rIns="0" bIns="0" rtlCol="0">
            <a:spAutoFit/>
          </a:bodyPr>
          <a:lstStyle/>
          <a:p>
            <a:pPr marL="2460625">
              <a:lnSpc>
                <a:spcPct val="100000"/>
              </a:lnSpc>
              <a:spcBef>
                <a:spcPts val="1195"/>
              </a:spcBef>
            </a:pPr>
            <a:r>
              <a:rPr sz="2400" b="1" spc="-5" dirty="0">
                <a:solidFill>
                  <a:srgbClr val="002F8C"/>
                </a:solidFill>
                <a:latin typeface="Times New Roman"/>
                <a:cs typeface="Times New Roman"/>
              </a:rPr>
              <a:t>c</a:t>
            </a:r>
            <a:r>
              <a:rPr sz="2400" b="1" dirty="0">
                <a:solidFill>
                  <a:srgbClr val="002F8C"/>
                </a:solidFill>
                <a:latin typeface="Times New Roman"/>
                <a:cs typeface="Times New Roman"/>
              </a:rPr>
              <a:t>oma;</a:t>
            </a:r>
            <a:endParaRPr sz="2400" dirty="0">
              <a:latin typeface="Times New Roman"/>
              <a:cs typeface="Times New Roman"/>
            </a:endParaRPr>
          </a:p>
          <a:p>
            <a:pPr marL="12700">
              <a:lnSpc>
                <a:spcPct val="100000"/>
              </a:lnSpc>
              <a:spcBef>
                <a:spcPts val="1095"/>
              </a:spcBef>
            </a:pPr>
            <a:r>
              <a:rPr sz="2400" b="1" spc="-5" dirty="0">
                <a:solidFill>
                  <a:srgbClr val="002F8C"/>
                </a:solidFill>
                <a:latin typeface="Times New Roman"/>
                <a:cs typeface="Times New Roman"/>
              </a:rPr>
              <a:t>infarto;</a:t>
            </a:r>
            <a:endParaRPr sz="2400" dirty="0">
              <a:latin typeface="Times New Roman"/>
              <a:cs typeface="Times New Roman"/>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012632" y="179367"/>
            <a:ext cx="5064125" cy="635000"/>
          </a:xfrm>
          <a:prstGeom prst="rect">
            <a:avLst/>
          </a:prstGeom>
        </p:spPr>
        <p:txBody>
          <a:bodyPr vert="horz" wrap="square" lIns="0" tIns="12700" rIns="0" bIns="0" rtlCol="0">
            <a:spAutoFit/>
          </a:bodyPr>
          <a:lstStyle/>
          <a:p>
            <a:pPr marL="12700">
              <a:lnSpc>
                <a:spcPct val="100000"/>
              </a:lnSpc>
              <a:spcBef>
                <a:spcPts val="100"/>
              </a:spcBef>
            </a:pPr>
            <a:r>
              <a:rPr sz="4000" b="1" spc="-5" dirty="0">
                <a:solidFill>
                  <a:srgbClr val="FF0000"/>
                </a:solidFill>
                <a:latin typeface="Times New Roman"/>
                <a:cs typeface="Times New Roman"/>
              </a:rPr>
              <a:t>SONO</a:t>
            </a:r>
            <a:r>
              <a:rPr sz="4000" b="1" spc="-45" dirty="0">
                <a:solidFill>
                  <a:srgbClr val="FF0000"/>
                </a:solidFill>
                <a:latin typeface="Times New Roman"/>
                <a:cs typeface="Times New Roman"/>
              </a:rPr>
              <a:t> </a:t>
            </a:r>
            <a:r>
              <a:rPr sz="4000" b="1" spc="-5" dirty="0">
                <a:solidFill>
                  <a:srgbClr val="FF0000"/>
                </a:solidFill>
                <a:latin typeface="Times New Roman"/>
                <a:cs typeface="Times New Roman"/>
              </a:rPr>
              <a:t>EMERGENZE:</a:t>
            </a:r>
            <a:endParaRPr sz="4000">
              <a:latin typeface="Times New Roman"/>
              <a:cs typeface="Times New Roman"/>
            </a:endParaRPr>
          </a:p>
        </p:txBody>
      </p:sp>
      <p:sp>
        <p:nvSpPr>
          <p:cNvPr id="5" name="object 5"/>
          <p:cNvSpPr txBox="1"/>
          <p:nvPr/>
        </p:nvSpPr>
        <p:spPr>
          <a:xfrm>
            <a:off x="2209800" y="1593264"/>
            <a:ext cx="736600"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002F8C"/>
                </a:solidFill>
                <a:latin typeface="Times New Roman"/>
                <a:cs typeface="Times New Roman"/>
              </a:rPr>
              <a:t>ic</a:t>
            </a:r>
            <a:r>
              <a:rPr sz="2400" b="1" dirty="0">
                <a:solidFill>
                  <a:srgbClr val="002F8C"/>
                </a:solidFill>
                <a:latin typeface="Times New Roman"/>
                <a:cs typeface="Times New Roman"/>
              </a:rPr>
              <a:t>tus;</a:t>
            </a:r>
            <a:endParaRPr sz="2400">
              <a:latin typeface="Times New Roman"/>
              <a:cs typeface="Times New Roman"/>
            </a:endParaRPr>
          </a:p>
        </p:txBody>
      </p:sp>
      <p:sp>
        <p:nvSpPr>
          <p:cNvPr id="6" name="object 6"/>
          <p:cNvSpPr txBox="1"/>
          <p:nvPr/>
        </p:nvSpPr>
        <p:spPr>
          <a:xfrm>
            <a:off x="1134744" y="4907100"/>
            <a:ext cx="4708525" cy="1254760"/>
          </a:xfrm>
          <a:prstGeom prst="rect">
            <a:avLst/>
          </a:prstGeom>
        </p:spPr>
        <p:txBody>
          <a:bodyPr vert="horz" wrap="square" lIns="0" tIns="12700" rIns="0" bIns="0" rtlCol="0">
            <a:spAutoFit/>
          </a:bodyPr>
          <a:lstStyle/>
          <a:p>
            <a:pPr marL="2892425">
              <a:lnSpc>
                <a:spcPct val="100000"/>
              </a:lnSpc>
              <a:spcBef>
                <a:spcPts val="100"/>
              </a:spcBef>
            </a:pPr>
            <a:r>
              <a:rPr sz="2400" b="1" spc="-5" dirty="0">
                <a:solidFill>
                  <a:srgbClr val="002F8C"/>
                </a:solidFill>
                <a:latin typeface="Times New Roman"/>
                <a:cs typeface="Times New Roman"/>
              </a:rPr>
              <a:t>ustioni</a:t>
            </a:r>
            <a:r>
              <a:rPr sz="2400" b="1" spc="-50" dirty="0">
                <a:solidFill>
                  <a:srgbClr val="002F8C"/>
                </a:solidFill>
                <a:latin typeface="Times New Roman"/>
                <a:cs typeface="Times New Roman"/>
              </a:rPr>
              <a:t> </a:t>
            </a:r>
            <a:r>
              <a:rPr sz="2400" b="1" spc="-5" dirty="0">
                <a:solidFill>
                  <a:srgbClr val="002F8C"/>
                </a:solidFill>
                <a:latin typeface="Times New Roman"/>
                <a:cs typeface="Times New Roman"/>
              </a:rPr>
              <a:t>estese;</a:t>
            </a:r>
            <a:endParaRPr sz="2400" dirty="0">
              <a:latin typeface="Times New Roman"/>
              <a:cs typeface="Times New Roman"/>
            </a:endParaRPr>
          </a:p>
          <a:p>
            <a:pPr>
              <a:lnSpc>
                <a:spcPct val="100000"/>
              </a:lnSpc>
              <a:spcBef>
                <a:spcPts val="10"/>
              </a:spcBef>
            </a:pPr>
            <a:endParaRPr sz="3400" dirty="0">
              <a:latin typeface="Times New Roman"/>
              <a:cs typeface="Times New Roman"/>
            </a:endParaRPr>
          </a:p>
          <a:p>
            <a:pPr marL="12700">
              <a:lnSpc>
                <a:spcPct val="100000"/>
              </a:lnSpc>
            </a:pPr>
            <a:r>
              <a:rPr sz="2400" b="1" spc="-5" dirty="0">
                <a:solidFill>
                  <a:srgbClr val="002F8C"/>
                </a:solidFill>
                <a:latin typeface="Times New Roman"/>
                <a:cs typeface="Times New Roman"/>
              </a:rPr>
              <a:t>folgorazione;</a:t>
            </a:r>
            <a:endParaRPr sz="2400" dirty="0">
              <a:latin typeface="Times New Roman"/>
              <a:cs typeface="Times New Roman"/>
            </a:endParaRPr>
          </a:p>
        </p:txBody>
      </p:sp>
      <p:pic>
        <p:nvPicPr>
          <p:cNvPr id="7" name="object 7"/>
          <p:cNvPicPr/>
          <p:nvPr/>
        </p:nvPicPr>
        <p:blipFill>
          <a:blip r:embed="rId2" cstate="print"/>
          <a:stretch>
            <a:fillRect/>
          </a:stretch>
        </p:blipFill>
        <p:spPr>
          <a:xfrm>
            <a:off x="297529" y="2824162"/>
            <a:ext cx="3384550" cy="2886075"/>
          </a:xfrm>
          <a:prstGeom prst="rect">
            <a:avLst/>
          </a:prstGeom>
        </p:spPr>
      </p:pic>
      <p:pic>
        <p:nvPicPr>
          <p:cNvPr id="8" name="object 8"/>
          <p:cNvPicPr/>
          <p:nvPr/>
        </p:nvPicPr>
        <p:blipFill>
          <a:blip r:embed="rId3" cstate="print"/>
          <a:stretch>
            <a:fillRect/>
          </a:stretch>
        </p:blipFill>
        <p:spPr>
          <a:xfrm>
            <a:off x="5843269" y="4267200"/>
            <a:ext cx="2466975" cy="1847850"/>
          </a:xfrm>
          <a:prstGeom prst="rect">
            <a:avLst/>
          </a:prstGeom>
        </p:spPr>
      </p:pic>
      <p:sp>
        <p:nvSpPr>
          <p:cNvPr id="9" name="object 9"/>
          <p:cNvSpPr txBox="1"/>
          <p:nvPr/>
        </p:nvSpPr>
        <p:spPr>
          <a:xfrm>
            <a:off x="5617845" y="3349804"/>
            <a:ext cx="3397250"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002F8C"/>
                </a:solidFill>
                <a:latin typeface="Times New Roman"/>
                <a:cs typeface="Times New Roman"/>
              </a:rPr>
              <a:t>insufficienza </a:t>
            </a:r>
            <a:r>
              <a:rPr sz="2400" b="1" spc="-10" dirty="0">
                <a:solidFill>
                  <a:srgbClr val="002F8C"/>
                </a:solidFill>
                <a:latin typeface="Times New Roman"/>
                <a:cs typeface="Times New Roman"/>
              </a:rPr>
              <a:t>respiratoria;</a:t>
            </a:r>
            <a:endParaRPr sz="2400">
              <a:latin typeface="Times New Roman"/>
              <a:cs typeface="Times New Roman"/>
            </a:endParaRPr>
          </a:p>
        </p:txBody>
      </p:sp>
      <p:pic>
        <p:nvPicPr>
          <p:cNvPr id="10" name="object 10"/>
          <p:cNvPicPr/>
          <p:nvPr/>
        </p:nvPicPr>
        <p:blipFill>
          <a:blip r:embed="rId4" cstate="print"/>
          <a:stretch>
            <a:fillRect/>
          </a:stretch>
        </p:blipFill>
        <p:spPr>
          <a:xfrm>
            <a:off x="6443662" y="981075"/>
            <a:ext cx="1971675" cy="2314575"/>
          </a:xfrm>
          <a:prstGeom prst="rect">
            <a:avLst/>
          </a:prstGeom>
        </p:spPr>
      </p:pic>
      <p:pic>
        <p:nvPicPr>
          <p:cNvPr id="4" name="object 4"/>
          <p:cNvPicPr/>
          <p:nvPr/>
        </p:nvPicPr>
        <p:blipFill>
          <a:blip r:embed="rId5" cstate="print"/>
          <a:stretch>
            <a:fillRect/>
          </a:stretch>
        </p:blipFill>
        <p:spPr>
          <a:xfrm>
            <a:off x="93001" y="740673"/>
            <a:ext cx="1926558" cy="2592387"/>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2697" y="250187"/>
            <a:ext cx="8398510" cy="592455"/>
          </a:xfrm>
          <a:prstGeom prst="rect">
            <a:avLst/>
          </a:prstGeom>
        </p:spPr>
        <p:txBody>
          <a:bodyPr vert="horz" wrap="square" lIns="0" tIns="15240" rIns="0" bIns="0" rtlCol="0">
            <a:spAutoFit/>
          </a:bodyPr>
          <a:lstStyle/>
          <a:p>
            <a:pPr marL="12700">
              <a:lnSpc>
                <a:spcPct val="100000"/>
              </a:lnSpc>
              <a:spcBef>
                <a:spcPts val="120"/>
              </a:spcBef>
            </a:pPr>
            <a:r>
              <a:rPr sz="3700" b="1" spc="10" dirty="0">
                <a:solidFill>
                  <a:srgbClr val="FF0000"/>
                </a:solidFill>
                <a:latin typeface="Arial"/>
                <a:cs typeface="Arial"/>
              </a:rPr>
              <a:t>SONO</a:t>
            </a:r>
            <a:r>
              <a:rPr sz="3700" b="1" spc="-5" dirty="0">
                <a:solidFill>
                  <a:srgbClr val="FF0000"/>
                </a:solidFill>
                <a:latin typeface="Arial"/>
                <a:cs typeface="Arial"/>
              </a:rPr>
              <a:t> </a:t>
            </a:r>
            <a:r>
              <a:rPr sz="3700" b="1" spc="10" dirty="0">
                <a:solidFill>
                  <a:srgbClr val="FF0000"/>
                </a:solidFill>
                <a:latin typeface="Arial"/>
                <a:cs typeface="Arial"/>
              </a:rPr>
              <a:t>URGENZE</a:t>
            </a:r>
            <a:r>
              <a:rPr sz="3700" b="1" spc="-5" dirty="0">
                <a:solidFill>
                  <a:srgbClr val="FF0000"/>
                </a:solidFill>
                <a:latin typeface="Arial"/>
                <a:cs typeface="Arial"/>
              </a:rPr>
              <a:t> </a:t>
            </a:r>
            <a:r>
              <a:rPr sz="3700" b="1" spc="10" dirty="0">
                <a:solidFill>
                  <a:srgbClr val="FF0000"/>
                </a:solidFill>
                <a:latin typeface="Arial"/>
                <a:cs typeface="Arial"/>
              </a:rPr>
              <a:t>POCO</a:t>
            </a:r>
            <a:r>
              <a:rPr sz="3700" b="1" spc="-5" dirty="0">
                <a:solidFill>
                  <a:srgbClr val="FF0000"/>
                </a:solidFill>
                <a:latin typeface="Arial"/>
                <a:cs typeface="Arial"/>
              </a:rPr>
              <a:t> </a:t>
            </a:r>
            <a:r>
              <a:rPr sz="3700" b="1" spc="5" dirty="0">
                <a:solidFill>
                  <a:srgbClr val="FF0000"/>
                </a:solidFill>
                <a:latin typeface="Arial"/>
                <a:cs typeface="Arial"/>
              </a:rPr>
              <a:t>DIFFERIBILI:</a:t>
            </a:r>
            <a:endParaRPr sz="3700">
              <a:latin typeface="Arial"/>
              <a:cs typeface="Arial"/>
            </a:endParaRPr>
          </a:p>
        </p:txBody>
      </p:sp>
      <p:sp>
        <p:nvSpPr>
          <p:cNvPr id="3" name="object 3"/>
          <p:cNvSpPr txBox="1"/>
          <p:nvPr/>
        </p:nvSpPr>
        <p:spPr>
          <a:xfrm>
            <a:off x="1773237" y="5819824"/>
            <a:ext cx="5073015"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002F8C"/>
                </a:solidFill>
                <a:latin typeface="Arial"/>
                <a:cs typeface="Arial"/>
              </a:rPr>
              <a:t>fratture del</a:t>
            </a:r>
            <a:r>
              <a:rPr sz="2400" b="1" spc="-10" dirty="0">
                <a:solidFill>
                  <a:srgbClr val="002F8C"/>
                </a:solidFill>
                <a:latin typeface="Arial"/>
                <a:cs typeface="Arial"/>
              </a:rPr>
              <a:t> </a:t>
            </a:r>
            <a:r>
              <a:rPr sz="2400" b="1" spc="-5" dirty="0">
                <a:solidFill>
                  <a:srgbClr val="002F8C"/>
                </a:solidFill>
                <a:latin typeface="Arial"/>
                <a:cs typeface="Arial"/>
              </a:rPr>
              <a:t>bacino </a:t>
            </a:r>
            <a:r>
              <a:rPr sz="2400" b="1" dirty="0">
                <a:solidFill>
                  <a:srgbClr val="002F8C"/>
                </a:solidFill>
                <a:latin typeface="Arial"/>
                <a:cs typeface="Arial"/>
              </a:rPr>
              <a:t>e</a:t>
            </a:r>
            <a:r>
              <a:rPr sz="2400" b="1" spc="-5" dirty="0">
                <a:solidFill>
                  <a:srgbClr val="002F8C"/>
                </a:solidFill>
                <a:latin typeface="Arial"/>
                <a:cs typeface="Arial"/>
              </a:rPr>
              <a:t> della</a:t>
            </a:r>
            <a:r>
              <a:rPr sz="2400" b="1" dirty="0">
                <a:solidFill>
                  <a:srgbClr val="002F8C"/>
                </a:solidFill>
                <a:latin typeface="Arial"/>
                <a:cs typeface="Arial"/>
              </a:rPr>
              <a:t> </a:t>
            </a:r>
            <a:r>
              <a:rPr sz="2400" b="1" spc="-5" dirty="0">
                <a:solidFill>
                  <a:srgbClr val="002F8C"/>
                </a:solidFill>
                <a:latin typeface="Arial"/>
                <a:cs typeface="Arial"/>
              </a:rPr>
              <a:t>colonna;</a:t>
            </a:r>
            <a:endParaRPr sz="2400">
              <a:latin typeface="Arial"/>
              <a:cs typeface="Arial"/>
            </a:endParaRPr>
          </a:p>
        </p:txBody>
      </p:sp>
      <p:grpSp>
        <p:nvGrpSpPr>
          <p:cNvPr id="4" name="object 4"/>
          <p:cNvGrpSpPr/>
          <p:nvPr/>
        </p:nvGrpSpPr>
        <p:grpSpPr>
          <a:xfrm>
            <a:off x="3419475" y="981075"/>
            <a:ext cx="5724525" cy="4802505"/>
            <a:chOff x="3419475" y="981075"/>
            <a:chExt cx="5724525" cy="4802505"/>
          </a:xfrm>
        </p:grpSpPr>
        <p:pic>
          <p:nvPicPr>
            <p:cNvPr id="5" name="object 5"/>
            <p:cNvPicPr/>
            <p:nvPr/>
          </p:nvPicPr>
          <p:blipFill>
            <a:blip r:embed="rId3" cstate="print"/>
            <a:stretch>
              <a:fillRect/>
            </a:stretch>
          </p:blipFill>
          <p:spPr>
            <a:xfrm>
              <a:off x="6332537" y="981075"/>
              <a:ext cx="2811462" cy="2952750"/>
            </a:xfrm>
            <a:prstGeom prst="rect">
              <a:avLst/>
            </a:prstGeom>
          </p:spPr>
        </p:pic>
        <p:pic>
          <p:nvPicPr>
            <p:cNvPr id="6" name="object 6"/>
            <p:cNvPicPr/>
            <p:nvPr/>
          </p:nvPicPr>
          <p:blipFill>
            <a:blip r:embed="rId4" cstate="print"/>
            <a:stretch>
              <a:fillRect/>
            </a:stretch>
          </p:blipFill>
          <p:spPr>
            <a:xfrm>
              <a:off x="3419475" y="3357562"/>
              <a:ext cx="3095625" cy="2425700"/>
            </a:xfrm>
            <a:prstGeom prst="rect">
              <a:avLst/>
            </a:prstGeom>
          </p:spPr>
        </p:pic>
      </p:grpSp>
      <p:sp>
        <p:nvSpPr>
          <p:cNvPr id="7" name="object 7"/>
          <p:cNvSpPr txBox="1"/>
          <p:nvPr/>
        </p:nvSpPr>
        <p:spPr>
          <a:xfrm>
            <a:off x="6765607" y="4141966"/>
            <a:ext cx="2018030"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002F8C"/>
                </a:solidFill>
                <a:latin typeface="Times New Roman"/>
                <a:cs typeface="Times New Roman"/>
              </a:rPr>
              <a:t>colpo</a:t>
            </a:r>
            <a:r>
              <a:rPr sz="2400" b="1" spc="-35" dirty="0">
                <a:solidFill>
                  <a:srgbClr val="002F8C"/>
                </a:solidFill>
                <a:latin typeface="Times New Roman"/>
                <a:cs typeface="Times New Roman"/>
              </a:rPr>
              <a:t> </a:t>
            </a:r>
            <a:r>
              <a:rPr sz="2400" b="1" dirty="0">
                <a:solidFill>
                  <a:srgbClr val="002F8C"/>
                </a:solidFill>
                <a:latin typeface="Times New Roman"/>
                <a:cs typeface="Times New Roman"/>
              </a:rPr>
              <a:t>di</a:t>
            </a:r>
            <a:r>
              <a:rPr sz="2400" b="1" spc="-40" dirty="0">
                <a:solidFill>
                  <a:srgbClr val="002F8C"/>
                </a:solidFill>
                <a:latin typeface="Times New Roman"/>
                <a:cs typeface="Times New Roman"/>
              </a:rPr>
              <a:t> </a:t>
            </a:r>
            <a:r>
              <a:rPr sz="2400" b="1" spc="-10" dirty="0">
                <a:solidFill>
                  <a:srgbClr val="002F8C"/>
                </a:solidFill>
                <a:latin typeface="Times New Roman"/>
                <a:cs typeface="Times New Roman"/>
              </a:rPr>
              <a:t>calore;</a:t>
            </a:r>
            <a:endParaRPr sz="2400" dirty="0">
              <a:latin typeface="Times New Roman"/>
              <a:cs typeface="Times New Roman"/>
            </a:endParaRPr>
          </a:p>
        </p:txBody>
      </p:sp>
      <p:pic>
        <p:nvPicPr>
          <p:cNvPr id="8" name="object 8"/>
          <p:cNvPicPr/>
          <p:nvPr/>
        </p:nvPicPr>
        <p:blipFill>
          <a:blip r:embed="rId5" cstate="print"/>
          <a:stretch>
            <a:fillRect/>
          </a:stretch>
        </p:blipFill>
        <p:spPr>
          <a:xfrm>
            <a:off x="179387" y="1125537"/>
            <a:ext cx="2373312" cy="3382962"/>
          </a:xfrm>
          <a:prstGeom prst="rect">
            <a:avLst/>
          </a:prstGeom>
        </p:spPr>
      </p:pic>
      <p:sp>
        <p:nvSpPr>
          <p:cNvPr id="9" name="object 9"/>
          <p:cNvSpPr txBox="1"/>
          <p:nvPr/>
        </p:nvSpPr>
        <p:spPr>
          <a:xfrm>
            <a:off x="33019" y="4361676"/>
            <a:ext cx="2912110" cy="1035050"/>
          </a:xfrm>
          <a:prstGeom prst="rect">
            <a:avLst/>
          </a:prstGeom>
        </p:spPr>
        <p:txBody>
          <a:bodyPr vert="horz" wrap="square" lIns="0" tIns="12700" rIns="0" bIns="0" rtlCol="0">
            <a:spAutoFit/>
          </a:bodyPr>
          <a:lstStyle/>
          <a:p>
            <a:pPr marL="120650" marR="5080" indent="-107950">
              <a:lnSpc>
                <a:spcPct val="138000"/>
              </a:lnSpc>
              <a:spcBef>
                <a:spcPts val="100"/>
              </a:spcBef>
            </a:pPr>
            <a:r>
              <a:rPr sz="2400" b="1" spc="-5" dirty="0">
                <a:solidFill>
                  <a:srgbClr val="002F8C"/>
                </a:solidFill>
                <a:latin typeface="Times New Roman"/>
                <a:cs typeface="Times New Roman"/>
              </a:rPr>
              <a:t>emorragie contenibili; </a:t>
            </a:r>
            <a:r>
              <a:rPr sz="2400" b="1" spc="-585" dirty="0">
                <a:solidFill>
                  <a:srgbClr val="002F8C"/>
                </a:solidFill>
                <a:latin typeface="Times New Roman"/>
                <a:cs typeface="Times New Roman"/>
              </a:rPr>
              <a:t> </a:t>
            </a:r>
            <a:r>
              <a:rPr sz="2400" b="1" spc="-5" dirty="0">
                <a:solidFill>
                  <a:srgbClr val="002F8C"/>
                </a:solidFill>
                <a:latin typeface="Times New Roman"/>
                <a:cs typeface="Times New Roman"/>
              </a:rPr>
              <a:t>ferite</a:t>
            </a:r>
            <a:r>
              <a:rPr sz="2400" b="1" spc="-10" dirty="0">
                <a:solidFill>
                  <a:srgbClr val="002F8C"/>
                </a:solidFill>
                <a:latin typeface="Times New Roman"/>
                <a:cs typeface="Times New Roman"/>
              </a:rPr>
              <a:t> profonde;</a:t>
            </a:r>
            <a:endParaRPr sz="2400" dirty="0">
              <a:latin typeface="Times New Roman"/>
              <a:cs typeface="Times New Roman"/>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3276600" y="76200"/>
            <a:ext cx="2216150" cy="1981200"/>
          </a:xfrm>
          <a:prstGeom prst="rect">
            <a:avLst/>
          </a:prstGeom>
        </p:spPr>
      </p:pic>
      <p:pic>
        <p:nvPicPr>
          <p:cNvPr id="3" name="object 3"/>
          <p:cNvPicPr/>
          <p:nvPr/>
        </p:nvPicPr>
        <p:blipFill>
          <a:blip r:embed="rId3" cstate="print"/>
          <a:stretch>
            <a:fillRect/>
          </a:stretch>
        </p:blipFill>
        <p:spPr>
          <a:xfrm>
            <a:off x="92363" y="2057400"/>
            <a:ext cx="8959273" cy="4129643"/>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371600" y="436927"/>
            <a:ext cx="6572250" cy="366767"/>
          </a:xfrm>
          <a:prstGeom prst="rect">
            <a:avLst/>
          </a:prstGeom>
        </p:spPr>
        <p:txBody>
          <a:bodyPr vert="horz" wrap="square" lIns="0" tIns="12700" rIns="0" bIns="0" rtlCol="0">
            <a:spAutoFit/>
          </a:bodyPr>
          <a:lstStyle/>
          <a:p>
            <a:pPr marL="12700">
              <a:lnSpc>
                <a:spcPct val="100000"/>
              </a:lnSpc>
              <a:spcBef>
                <a:spcPts val="100"/>
              </a:spcBef>
            </a:pPr>
            <a:r>
              <a:rPr lang="it-IT" sz="2300" b="1" spc="-5" dirty="0">
                <a:solidFill>
                  <a:srgbClr val="FF2600"/>
                </a:solidFill>
                <a:latin typeface="Arial"/>
                <a:cs typeface="Arial"/>
              </a:rPr>
              <a:t>CODICE ROSSO</a:t>
            </a:r>
            <a:r>
              <a:rPr lang="it-IT" sz="2300" b="1" spc="-10" dirty="0">
                <a:solidFill>
                  <a:srgbClr val="FF2600"/>
                </a:solidFill>
                <a:latin typeface="Arial"/>
                <a:cs typeface="Arial"/>
              </a:rPr>
              <a:t> </a:t>
            </a:r>
            <a:r>
              <a:rPr lang="it-IT" sz="2300" b="1" spc="-5" dirty="0">
                <a:solidFill>
                  <a:srgbClr val="FF2600"/>
                </a:solidFill>
                <a:latin typeface="Arial"/>
                <a:cs typeface="Arial"/>
              </a:rPr>
              <a:t>URGENZA ASSOLUTA</a:t>
            </a:r>
            <a:endParaRPr lang="it-IT" sz="2300" dirty="0">
              <a:latin typeface="Arial"/>
              <a:cs typeface="Arial"/>
            </a:endParaRPr>
          </a:p>
        </p:txBody>
      </p:sp>
      <p:sp>
        <p:nvSpPr>
          <p:cNvPr id="4" name="object 4"/>
          <p:cNvSpPr txBox="1"/>
          <p:nvPr/>
        </p:nvSpPr>
        <p:spPr>
          <a:xfrm>
            <a:off x="457200" y="990600"/>
            <a:ext cx="9677400" cy="3393236"/>
          </a:xfrm>
          <a:prstGeom prst="rect">
            <a:avLst/>
          </a:prstGeom>
        </p:spPr>
        <p:txBody>
          <a:bodyPr vert="horz" wrap="square" lIns="0" tIns="27939" rIns="0" bIns="0" rtlCol="0">
            <a:spAutoFit/>
          </a:bodyPr>
          <a:lstStyle/>
          <a:p>
            <a:pPr marL="12700" marR="2181860">
              <a:lnSpc>
                <a:spcPts val="2100"/>
              </a:lnSpc>
              <a:spcBef>
                <a:spcPts val="219"/>
              </a:spcBef>
            </a:pPr>
            <a:r>
              <a:rPr sz="1800" dirty="0">
                <a:latin typeface="Arial MT"/>
                <a:cs typeface="Arial MT"/>
              </a:rPr>
              <a:t>vie aeree </a:t>
            </a:r>
            <a:r>
              <a:rPr sz="1800" spc="-5" dirty="0" err="1">
                <a:latin typeface="Arial MT"/>
                <a:cs typeface="Arial MT"/>
              </a:rPr>
              <a:t>ostruite</a:t>
            </a:r>
            <a:r>
              <a:rPr sz="1800" spc="-5" dirty="0">
                <a:latin typeface="Arial MT"/>
                <a:cs typeface="Arial MT"/>
              </a:rPr>
              <a:t> </a:t>
            </a:r>
            <a:r>
              <a:rPr lang="it-IT" spc="-5" dirty="0">
                <a:latin typeface="Arial MT"/>
                <a:cs typeface="Arial MT"/>
              </a:rPr>
              <a:t>, </a:t>
            </a:r>
            <a:r>
              <a:rPr sz="1800" dirty="0" err="1">
                <a:latin typeface="Arial MT"/>
                <a:cs typeface="Arial MT"/>
              </a:rPr>
              <a:t>emorragia</a:t>
            </a:r>
            <a:r>
              <a:rPr lang="it-IT" sz="1800" spc="-100" dirty="0">
                <a:latin typeface="Arial MT"/>
                <a:cs typeface="Arial MT"/>
              </a:rPr>
              <a:t> </a:t>
            </a:r>
            <a:r>
              <a:rPr sz="1800" dirty="0" err="1">
                <a:latin typeface="Arial MT"/>
                <a:cs typeface="Arial MT"/>
              </a:rPr>
              <a:t>massima</a:t>
            </a:r>
            <a:r>
              <a:rPr lang="it-IT" dirty="0">
                <a:latin typeface="Arial MT"/>
                <a:cs typeface="Arial MT"/>
              </a:rPr>
              <a:t>, </a:t>
            </a:r>
            <a:r>
              <a:rPr lang="it-IT" sz="1800" dirty="0">
                <a:latin typeface="Arial MT"/>
                <a:cs typeface="Arial MT"/>
              </a:rPr>
              <a:t>I</a:t>
            </a:r>
            <a:r>
              <a:rPr sz="1800" dirty="0" err="1">
                <a:latin typeface="Arial MT"/>
                <a:cs typeface="Arial MT"/>
              </a:rPr>
              <a:t>ncoscienza</a:t>
            </a:r>
            <a:r>
              <a:rPr lang="it-IT" dirty="0">
                <a:latin typeface="Arial MT"/>
                <a:cs typeface="Arial MT"/>
              </a:rPr>
              <a:t>, </a:t>
            </a:r>
            <a:r>
              <a:rPr sz="1800" dirty="0">
                <a:latin typeface="Arial MT"/>
                <a:cs typeface="Arial MT"/>
              </a:rPr>
              <a:t>shock</a:t>
            </a:r>
            <a:r>
              <a:rPr lang="it-IT" spc="-70" dirty="0">
                <a:latin typeface="Arial MT"/>
                <a:cs typeface="Arial MT"/>
              </a:rPr>
              <a:t> </a:t>
            </a:r>
            <a:r>
              <a:rPr sz="1800" spc="-5" dirty="0" err="1">
                <a:latin typeface="Arial MT"/>
                <a:cs typeface="Arial MT"/>
              </a:rPr>
              <a:t>avanzato</a:t>
            </a:r>
            <a:r>
              <a:rPr sz="1800" spc="-5" dirty="0">
                <a:latin typeface="Arial MT"/>
                <a:cs typeface="Arial MT"/>
              </a:rPr>
              <a:t> </a:t>
            </a:r>
            <a:r>
              <a:rPr lang="it-IT" spc="-484" dirty="0">
                <a:latin typeface="Arial MT"/>
                <a:cs typeface="Arial MT"/>
              </a:rPr>
              <a:t>,</a:t>
            </a:r>
            <a:r>
              <a:rPr sz="1800" spc="-5" dirty="0" err="1">
                <a:latin typeface="Arial MT"/>
                <a:cs typeface="Arial MT"/>
              </a:rPr>
              <a:t>ustioni</a:t>
            </a:r>
            <a:r>
              <a:rPr sz="1800" spc="-5" dirty="0">
                <a:latin typeface="Arial MT"/>
                <a:cs typeface="Arial MT"/>
              </a:rPr>
              <a:t> </a:t>
            </a:r>
            <a:r>
              <a:rPr sz="1800" dirty="0" err="1">
                <a:latin typeface="Arial MT"/>
                <a:cs typeface="Arial MT"/>
              </a:rPr>
              <a:t>gravi</a:t>
            </a:r>
            <a:r>
              <a:rPr lang="it-IT" dirty="0">
                <a:latin typeface="Arial MT"/>
                <a:cs typeface="Arial MT"/>
              </a:rPr>
              <a:t>, </a:t>
            </a:r>
            <a:r>
              <a:rPr sz="1800" spc="-5" dirty="0" err="1">
                <a:latin typeface="Arial MT"/>
                <a:cs typeface="Arial MT"/>
              </a:rPr>
              <a:t>traumi</a:t>
            </a:r>
            <a:r>
              <a:rPr sz="1800" spc="-5" dirty="0">
                <a:latin typeface="Arial MT"/>
                <a:cs typeface="Arial MT"/>
              </a:rPr>
              <a:t> </a:t>
            </a:r>
            <a:r>
              <a:rPr sz="1800" spc="-5" dirty="0" err="1">
                <a:latin typeface="Arial MT"/>
                <a:cs typeface="Arial MT"/>
              </a:rPr>
              <a:t>violenti</a:t>
            </a:r>
            <a:r>
              <a:rPr lang="it-IT" spc="-5" dirty="0">
                <a:latin typeface="Arial MT"/>
                <a:cs typeface="Arial MT"/>
              </a:rPr>
              <a:t>, </a:t>
            </a:r>
            <a:r>
              <a:rPr lang="it-IT" sz="1800" dirty="0">
                <a:latin typeface="Arial MT"/>
                <a:cs typeface="Arial MT"/>
              </a:rPr>
              <a:t>M</a:t>
            </a:r>
            <a:r>
              <a:rPr sz="1800" dirty="0" err="1">
                <a:latin typeface="Arial MT"/>
                <a:cs typeface="Arial MT"/>
              </a:rPr>
              <a:t>alori</a:t>
            </a:r>
            <a:r>
              <a:rPr lang="it-IT" sz="1800" dirty="0">
                <a:latin typeface="Arial MT"/>
                <a:cs typeface="Arial MT"/>
              </a:rPr>
              <a:t>, </a:t>
            </a:r>
            <a:r>
              <a:rPr sz="1800" dirty="0" err="1">
                <a:latin typeface="Arial MT"/>
                <a:cs typeface="Arial MT"/>
              </a:rPr>
              <a:t>dolori</a:t>
            </a:r>
            <a:r>
              <a:rPr sz="1800" spc="-20" dirty="0">
                <a:latin typeface="Arial MT"/>
                <a:cs typeface="Arial MT"/>
              </a:rPr>
              <a:t> </a:t>
            </a:r>
            <a:r>
              <a:rPr sz="1800" spc="-5" dirty="0">
                <a:latin typeface="Arial MT"/>
                <a:cs typeface="Arial MT"/>
              </a:rPr>
              <a:t>toracici</a:t>
            </a:r>
            <a:r>
              <a:rPr sz="1800" spc="-15" dirty="0">
                <a:latin typeface="Arial MT"/>
                <a:cs typeface="Arial MT"/>
              </a:rPr>
              <a:t> </a:t>
            </a:r>
            <a:r>
              <a:rPr sz="1800" dirty="0">
                <a:latin typeface="Arial MT"/>
                <a:cs typeface="Arial MT"/>
              </a:rPr>
              <a:t>ed</a:t>
            </a:r>
            <a:r>
              <a:rPr sz="1800" spc="-15" dirty="0">
                <a:latin typeface="Arial MT"/>
                <a:cs typeface="Arial MT"/>
              </a:rPr>
              <a:t> </a:t>
            </a:r>
            <a:r>
              <a:rPr sz="1800" dirty="0" err="1">
                <a:latin typeface="Arial MT"/>
                <a:cs typeface="Arial MT"/>
              </a:rPr>
              <a:t>addominali</a:t>
            </a:r>
            <a:endParaRPr lang="it-IT" sz="1800" dirty="0">
              <a:latin typeface="Arial MT"/>
              <a:cs typeface="Arial MT"/>
            </a:endParaRPr>
          </a:p>
          <a:p>
            <a:pPr marL="12700" marR="2181860">
              <a:lnSpc>
                <a:spcPts val="2100"/>
              </a:lnSpc>
              <a:spcBef>
                <a:spcPts val="219"/>
              </a:spcBef>
            </a:pPr>
            <a:endParaRPr lang="it-IT" sz="1800" dirty="0">
              <a:latin typeface="Arial MT"/>
              <a:cs typeface="Arial MT"/>
            </a:endParaRPr>
          </a:p>
          <a:p>
            <a:pPr marL="12700" marR="2181860">
              <a:lnSpc>
                <a:spcPts val="2100"/>
              </a:lnSpc>
              <a:spcBef>
                <a:spcPts val="219"/>
              </a:spcBef>
            </a:pPr>
            <a:endParaRPr lang="it-IT" dirty="0">
              <a:latin typeface="Arial MT"/>
              <a:cs typeface="Arial MT"/>
            </a:endParaRPr>
          </a:p>
          <a:p>
            <a:pPr marL="12700" marR="2181860">
              <a:lnSpc>
                <a:spcPts val="2100"/>
              </a:lnSpc>
              <a:spcBef>
                <a:spcPts val="219"/>
              </a:spcBef>
            </a:pPr>
            <a:endParaRPr sz="1800" dirty="0">
              <a:latin typeface="Arial MT"/>
              <a:cs typeface="Arial MT"/>
            </a:endParaRPr>
          </a:p>
          <a:p>
            <a:pPr marL="76200" marR="2066925">
              <a:lnSpc>
                <a:spcPts val="2100"/>
              </a:lnSpc>
              <a:spcBef>
                <a:spcPts val="100"/>
              </a:spcBef>
            </a:pPr>
            <a:r>
              <a:rPr sz="1800" spc="-5" dirty="0" err="1">
                <a:latin typeface="Arial MT"/>
                <a:cs typeface="Arial MT"/>
              </a:rPr>
              <a:t>frattura</a:t>
            </a:r>
            <a:r>
              <a:rPr sz="1800" spc="-5" dirty="0">
                <a:latin typeface="Arial MT"/>
                <a:cs typeface="Arial MT"/>
              </a:rPr>
              <a:t> </a:t>
            </a:r>
            <a:r>
              <a:rPr sz="1800" spc="-5" dirty="0" err="1">
                <a:latin typeface="Arial MT"/>
                <a:cs typeface="Arial MT"/>
              </a:rPr>
              <a:t>esposta</a:t>
            </a:r>
            <a:r>
              <a:rPr sz="1800" spc="-5" dirty="0">
                <a:latin typeface="Arial MT"/>
                <a:cs typeface="Arial MT"/>
              </a:rPr>
              <a:t> </a:t>
            </a:r>
            <a:r>
              <a:rPr lang="it-IT" spc="-5" dirty="0">
                <a:latin typeface="Arial MT"/>
                <a:cs typeface="Arial MT"/>
              </a:rPr>
              <a:t>, </a:t>
            </a:r>
            <a:r>
              <a:rPr sz="1800" spc="-5" dirty="0" err="1">
                <a:latin typeface="Arial MT"/>
                <a:cs typeface="Arial MT"/>
              </a:rPr>
              <a:t>ustioni</a:t>
            </a:r>
            <a:r>
              <a:rPr sz="1800" spc="-5" dirty="0">
                <a:latin typeface="Arial MT"/>
                <a:cs typeface="Arial MT"/>
              </a:rPr>
              <a:t> moderate </a:t>
            </a:r>
            <a:r>
              <a:rPr sz="1800" dirty="0">
                <a:latin typeface="Arial MT"/>
                <a:cs typeface="Arial MT"/>
              </a:rPr>
              <a:t> </a:t>
            </a:r>
            <a:r>
              <a:rPr lang="it-IT" dirty="0">
                <a:latin typeface="Arial MT"/>
                <a:cs typeface="Arial MT"/>
              </a:rPr>
              <a:t>, </a:t>
            </a:r>
            <a:r>
              <a:rPr sz="1800" dirty="0" err="1">
                <a:latin typeface="Arial MT"/>
                <a:cs typeface="Arial MT"/>
              </a:rPr>
              <a:t>emorragie</a:t>
            </a:r>
            <a:r>
              <a:rPr sz="1800" spc="-65" dirty="0">
                <a:latin typeface="Arial MT"/>
                <a:cs typeface="Arial MT"/>
              </a:rPr>
              <a:t> </a:t>
            </a:r>
            <a:r>
              <a:rPr sz="1800" spc="-5" dirty="0">
                <a:latin typeface="Arial MT"/>
                <a:cs typeface="Arial MT"/>
              </a:rPr>
              <a:t>moderate</a:t>
            </a:r>
            <a:r>
              <a:rPr lang="it-IT" sz="1800" spc="-5" dirty="0">
                <a:latin typeface="Arial MT"/>
                <a:cs typeface="Arial MT"/>
              </a:rPr>
              <a:t>,</a:t>
            </a:r>
            <a:r>
              <a:rPr sz="1800" spc="-5" dirty="0">
                <a:latin typeface="Arial MT"/>
                <a:cs typeface="Arial MT"/>
              </a:rPr>
              <a:t> </a:t>
            </a:r>
            <a:r>
              <a:rPr sz="1800" dirty="0">
                <a:latin typeface="Arial MT"/>
                <a:cs typeface="Arial MT"/>
              </a:rPr>
              <a:t>shock</a:t>
            </a:r>
            <a:r>
              <a:rPr lang="it-IT" sz="1800" dirty="0">
                <a:latin typeface="Arial MT"/>
                <a:cs typeface="Arial MT"/>
              </a:rPr>
              <a:t> </a:t>
            </a:r>
            <a:r>
              <a:rPr sz="1800" dirty="0" err="1">
                <a:latin typeface="Arial MT"/>
                <a:cs typeface="Arial MT"/>
              </a:rPr>
              <a:t>iniziale</a:t>
            </a:r>
            <a:r>
              <a:rPr lang="it-IT" sz="1800" dirty="0">
                <a:latin typeface="Arial MT"/>
                <a:cs typeface="Arial MT"/>
              </a:rPr>
              <a:t>, </a:t>
            </a:r>
            <a:r>
              <a:rPr sz="1800" spc="-5" dirty="0" err="1">
                <a:latin typeface="Arial MT"/>
                <a:cs typeface="Arial MT"/>
              </a:rPr>
              <a:t>stato</a:t>
            </a:r>
            <a:r>
              <a:rPr sz="1800" spc="-10" dirty="0">
                <a:latin typeface="Arial MT"/>
                <a:cs typeface="Arial MT"/>
              </a:rPr>
              <a:t> </a:t>
            </a:r>
            <a:r>
              <a:rPr sz="1800" spc="-5" dirty="0" err="1">
                <a:latin typeface="Arial MT"/>
                <a:cs typeface="Arial MT"/>
              </a:rPr>
              <a:t>mentale</a:t>
            </a:r>
            <a:r>
              <a:rPr sz="1800" spc="-10" dirty="0">
                <a:latin typeface="Arial MT"/>
                <a:cs typeface="Arial MT"/>
              </a:rPr>
              <a:t> </a:t>
            </a:r>
            <a:r>
              <a:rPr sz="1800" spc="-5" dirty="0" err="1">
                <a:latin typeface="Arial MT"/>
                <a:cs typeface="Arial MT"/>
              </a:rPr>
              <a:t>alterato</a:t>
            </a:r>
            <a:endParaRPr lang="it-IT" sz="1800" spc="-5" dirty="0">
              <a:latin typeface="Arial MT"/>
              <a:cs typeface="Arial MT"/>
            </a:endParaRPr>
          </a:p>
          <a:p>
            <a:pPr marL="76200" marR="2066925">
              <a:lnSpc>
                <a:spcPts val="2100"/>
              </a:lnSpc>
              <a:spcBef>
                <a:spcPts val="100"/>
              </a:spcBef>
            </a:pPr>
            <a:endParaRPr sz="1800" dirty="0">
              <a:latin typeface="Arial MT"/>
              <a:cs typeface="Arial MT"/>
            </a:endParaRPr>
          </a:p>
          <a:p>
            <a:pPr marL="12700"/>
            <a:endParaRPr lang="it-IT" spc="-5" dirty="0">
              <a:latin typeface="Arial MT"/>
            </a:endParaRPr>
          </a:p>
          <a:p>
            <a:pPr marL="12700"/>
            <a:endParaRPr lang="it-IT" spc="-5" dirty="0">
              <a:latin typeface="Arial MT"/>
            </a:endParaRPr>
          </a:p>
          <a:p>
            <a:pPr marL="12700"/>
            <a:r>
              <a:rPr spc="-5" dirty="0" err="1">
                <a:latin typeface="Arial MT"/>
              </a:rPr>
              <a:t>fratture</a:t>
            </a:r>
            <a:r>
              <a:rPr spc="-5" dirty="0">
                <a:latin typeface="Arial MT"/>
              </a:rPr>
              <a:t> </a:t>
            </a:r>
            <a:r>
              <a:rPr spc="-5" dirty="0" err="1">
                <a:latin typeface="Arial MT"/>
              </a:rPr>
              <a:t>semplici</a:t>
            </a:r>
            <a:r>
              <a:rPr lang="it-IT" spc="-5" dirty="0">
                <a:latin typeface="Arial MT"/>
              </a:rPr>
              <a:t>, </a:t>
            </a:r>
            <a:r>
              <a:rPr spc="-5" dirty="0" err="1">
                <a:latin typeface="Arial MT"/>
              </a:rPr>
              <a:t>lesioni</a:t>
            </a:r>
            <a:r>
              <a:rPr spc="-5" dirty="0">
                <a:latin typeface="Arial MT"/>
              </a:rPr>
              <a:t> </a:t>
            </a:r>
            <a:r>
              <a:rPr spc="-5" dirty="0" err="1">
                <a:latin typeface="Arial MT"/>
              </a:rPr>
              <a:t>articolari</a:t>
            </a:r>
            <a:r>
              <a:rPr lang="it-IT" spc="-5" dirty="0">
                <a:latin typeface="Arial MT"/>
              </a:rPr>
              <a:t>, </a:t>
            </a:r>
            <a:r>
              <a:rPr spc="-5" dirty="0" err="1">
                <a:latin typeface="Arial MT"/>
              </a:rPr>
              <a:t>lesioni</a:t>
            </a:r>
            <a:r>
              <a:rPr spc="-5" dirty="0">
                <a:latin typeface="Arial MT"/>
              </a:rPr>
              <a:t> </a:t>
            </a:r>
            <a:r>
              <a:rPr spc="-5" dirty="0" err="1">
                <a:latin typeface="Arial MT"/>
              </a:rPr>
              <a:t>muscolari</a:t>
            </a:r>
            <a:r>
              <a:rPr lang="it-IT" spc="-5" dirty="0">
                <a:latin typeface="Arial MT"/>
              </a:rPr>
              <a:t>, </a:t>
            </a:r>
            <a:r>
              <a:rPr spc="-5" dirty="0" err="1">
                <a:latin typeface="Arial MT"/>
              </a:rPr>
              <a:t>contusioni</a:t>
            </a:r>
            <a:r>
              <a:rPr lang="it-IT" spc="-5" dirty="0">
                <a:latin typeface="Arial MT"/>
              </a:rPr>
              <a:t>, </a:t>
            </a:r>
            <a:r>
              <a:rPr spc="-5" dirty="0" err="1">
                <a:latin typeface="Arial MT"/>
              </a:rPr>
              <a:t>ustioni</a:t>
            </a:r>
            <a:r>
              <a:rPr spc="-5" dirty="0">
                <a:latin typeface="Arial MT"/>
              </a:rPr>
              <a:t> </a:t>
            </a:r>
            <a:r>
              <a:rPr spc="-5" dirty="0" err="1">
                <a:latin typeface="Arial MT"/>
              </a:rPr>
              <a:t>lievi</a:t>
            </a:r>
            <a:r>
              <a:rPr spc="-5" dirty="0">
                <a:latin typeface="Arial MT"/>
              </a:rPr>
              <a:t>  </a:t>
            </a:r>
            <a:endParaRPr lang="it-IT" spc="-5" dirty="0">
              <a:latin typeface="Arial MT"/>
            </a:endParaRPr>
          </a:p>
          <a:p>
            <a:pPr marL="12700"/>
            <a:r>
              <a:rPr spc="-5" dirty="0" err="1">
                <a:latin typeface="Arial MT"/>
              </a:rPr>
              <a:t>escoriazioni</a:t>
            </a:r>
            <a:endParaRPr spc="-5" dirty="0">
              <a:latin typeface="Arial MT"/>
            </a:endParaRPr>
          </a:p>
        </p:txBody>
      </p:sp>
      <p:sp>
        <p:nvSpPr>
          <p:cNvPr id="2" name="object 3">
            <a:extLst>
              <a:ext uri="{FF2B5EF4-FFF2-40B4-BE49-F238E27FC236}">
                <a16:creationId xmlns:a16="http://schemas.microsoft.com/office/drawing/2014/main" id="{E5D94893-1255-8F5D-C9E5-1504F6A3409E}"/>
              </a:ext>
            </a:extLst>
          </p:cNvPr>
          <p:cNvSpPr txBox="1">
            <a:spLocks/>
          </p:cNvSpPr>
          <p:nvPr/>
        </p:nvSpPr>
        <p:spPr>
          <a:xfrm>
            <a:off x="1367287" y="1981200"/>
            <a:ext cx="6572250" cy="366767"/>
          </a:xfrm>
          <a:prstGeom prst="rect">
            <a:avLst/>
          </a:prstGeom>
        </p:spPr>
        <p:txBody>
          <a:bodyPr vert="horz" wrap="square" lIns="0" tIns="12700" rIns="0" bIns="0" rtlCol="0">
            <a:spAutoFit/>
          </a:bodyPr>
          <a:lstStyle>
            <a:lvl1pPr>
              <a:defRPr sz="1800" b="0" i="0">
                <a:solidFill>
                  <a:schemeClr val="tx1"/>
                </a:solidFill>
                <a:latin typeface="Arial MT"/>
                <a:ea typeface="+mj-ea"/>
                <a:cs typeface="Arial MT"/>
              </a:defRPr>
            </a:lvl1pPr>
          </a:lstStyle>
          <a:p>
            <a:pPr marL="12700">
              <a:lnSpc>
                <a:spcPts val="2700"/>
              </a:lnSpc>
            </a:pPr>
            <a:r>
              <a:rPr lang="it-IT" sz="2300" b="1" dirty="0">
                <a:solidFill>
                  <a:srgbClr val="FFCC00"/>
                </a:solidFill>
                <a:latin typeface="Arial MT"/>
                <a:cs typeface="Arial MT"/>
              </a:rPr>
              <a:t>CODICE</a:t>
            </a:r>
            <a:r>
              <a:rPr lang="it-IT" sz="2300" b="1" spc="-10" dirty="0">
                <a:solidFill>
                  <a:srgbClr val="FFCC00"/>
                </a:solidFill>
                <a:latin typeface="Arial MT"/>
                <a:cs typeface="Arial MT"/>
              </a:rPr>
              <a:t> </a:t>
            </a:r>
            <a:r>
              <a:rPr lang="it-IT" sz="2300" b="1" spc="-5" dirty="0">
                <a:solidFill>
                  <a:srgbClr val="FFCC00"/>
                </a:solidFill>
                <a:latin typeface="Arial MT"/>
                <a:cs typeface="Arial MT"/>
              </a:rPr>
              <a:t>GIALLO</a:t>
            </a:r>
            <a:r>
              <a:rPr lang="it-IT" sz="2300" b="1" spc="-10" dirty="0">
                <a:solidFill>
                  <a:srgbClr val="FFCC00"/>
                </a:solidFill>
                <a:latin typeface="Arial MT"/>
                <a:cs typeface="Arial MT"/>
              </a:rPr>
              <a:t> </a:t>
            </a:r>
            <a:r>
              <a:rPr lang="it-IT" sz="2300" b="1" dirty="0">
                <a:solidFill>
                  <a:srgbClr val="FFCC00"/>
                </a:solidFill>
                <a:latin typeface="Arial MT"/>
                <a:cs typeface="Arial MT"/>
              </a:rPr>
              <a:t>URGENZA</a:t>
            </a:r>
            <a:r>
              <a:rPr lang="it-IT" sz="2300" b="1" spc="-10" dirty="0">
                <a:solidFill>
                  <a:srgbClr val="FFCC00"/>
                </a:solidFill>
                <a:latin typeface="Arial MT"/>
                <a:cs typeface="Arial MT"/>
              </a:rPr>
              <a:t> </a:t>
            </a:r>
            <a:r>
              <a:rPr lang="it-IT" sz="2300" b="1" spc="-5" dirty="0">
                <a:solidFill>
                  <a:srgbClr val="FFCC00"/>
                </a:solidFill>
                <a:latin typeface="Arial MT"/>
                <a:cs typeface="Arial MT"/>
              </a:rPr>
              <a:t>RELATIVA</a:t>
            </a:r>
            <a:endParaRPr lang="it-IT" sz="2300" b="1" dirty="0">
              <a:solidFill>
                <a:srgbClr val="FFCC00"/>
              </a:solidFill>
              <a:latin typeface="Arial MT"/>
              <a:cs typeface="Arial MT"/>
            </a:endParaRPr>
          </a:p>
        </p:txBody>
      </p:sp>
      <p:sp>
        <p:nvSpPr>
          <p:cNvPr id="5" name="object 3">
            <a:extLst>
              <a:ext uri="{FF2B5EF4-FFF2-40B4-BE49-F238E27FC236}">
                <a16:creationId xmlns:a16="http://schemas.microsoft.com/office/drawing/2014/main" id="{95613D5E-AD75-2355-85DD-702CFB4BAA28}"/>
              </a:ext>
            </a:extLst>
          </p:cNvPr>
          <p:cNvSpPr txBox="1">
            <a:spLocks/>
          </p:cNvSpPr>
          <p:nvPr/>
        </p:nvSpPr>
        <p:spPr>
          <a:xfrm>
            <a:off x="1367287" y="3338567"/>
            <a:ext cx="6572250" cy="366767"/>
          </a:xfrm>
          <a:prstGeom prst="rect">
            <a:avLst/>
          </a:prstGeom>
        </p:spPr>
        <p:txBody>
          <a:bodyPr vert="horz" wrap="square" lIns="0" tIns="12700" rIns="0" bIns="0" rtlCol="0">
            <a:spAutoFit/>
          </a:bodyPr>
          <a:lstStyle>
            <a:lvl1pPr>
              <a:defRPr sz="1800" b="0" i="0">
                <a:solidFill>
                  <a:schemeClr val="tx1"/>
                </a:solidFill>
                <a:latin typeface="Arial MT"/>
                <a:ea typeface="+mj-ea"/>
                <a:cs typeface="Arial MT"/>
              </a:defRPr>
            </a:lvl1pPr>
          </a:lstStyle>
          <a:p>
            <a:pPr marL="12700">
              <a:lnSpc>
                <a:spcPts val="2700"/>
              </a:lnSpc>
            </a:pPr>
            <a:r>
              <a:rPr lang="it-IT" sz="2300" b="1" dirty="0">
                <a:solidFill>
                  <a:srgbClr val="00F900"/>
                </a:solidFill>
                <a:latin typeface="Arial MT"/>
                <a:cs typeface="Arial MT"/>
              </a:rPr>
              <a:t>CODICE</a:t>
            </a:r>
            <a:r>
              <a:rPr lang="it-IT" sz="2300" b="1" spc="-25" dirty="0">
                <a:solidFill>
                  <a:srgbClr val="00F900"/>
                </a:solidFill>
                <a:latin typeface="Arial MT"/>
                <a:cs typeface="Arial MT"/>
              </a:rPr>
              <a:t> </a:t>
            </a:r>
            <a:r>
              <a:rPr lang="it-IT" sz="2300" b="1" spc="-30" dirty="0">
                <a:solidFill>
                  <a:srgbClr val="00F900"/>
                </a:solidFill>
                <a:latin typeface="Arial MT"/>
                <a:cs typeface="Arial MT"/>
              </a:rPr>
              <a:t>VERDE</a:t>
            </a:r>
            <a:r>
              <a:rPr lang="it-IT" sz="2300" b="1" spc="-25" dirty="0">
                <a:solidFill>
                  <a:srgbClr val="00F900"/>
                </a:solidFill>
                <a:latin typeface="Arial MT"/>
                <a:cs typeface="Arial MT"/>
              </a:rPr>
              <a:t> </a:t>
            </a:r>
            <a:r>
              <a:rPr lang="it-IT" sz="2300" b="1" dirty="0">
                <a:solidFill>
                  <a:srgbClr val="00F900"/>
                </a:solidFill>
                <a:latin typeface="Arial MT"/>
                <a:cs typeface="Arial MT"/>
              </a:rPr>
              <a:t>URGENZA</a:t>
            </a:r>
            <a:r>
              <a:rPr lang="it-IT" sz="2300" b="1" spc="-25" dirty="0">
                <a:solidFill>
                  <a:srgbClr val="00F900"/>
                </a:solidFill>
                <a:latin typeface="Arial MT"/>
                <a:cs typeface="Arial MT"/>
              </a:rPr>
              <a:t> </a:t>
            </a:r>
            <a:r>
              <a:rPr lang="it-IT" sz="2300" b="1" spc="-5" dirty="0">
                <a:solidFill>
                  <a:srgbClr val="00F900"/>
                </a:solidFill>
                <a:latin typeface="Arial MT"/>
                <a:cs typeface="Arial MT"/>
              </a:rPr>
              <a:t>DIFFERIBILE</a:t>
            </a:r>
            <a:endParaRPr lang="it-IT" sz="2300" b="1" dirty="0">
              <a:solidFill>
                <a:srgbClr val="00F900"/>
              </a:solidFill>
              <a:latin typeface="Arial MT"/>
              <a:cs typeface="Arial M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91122" y="3411056"/>
            <a:ext cx="8961755" cy="2802255"/>
            <a:chOff x="91245" y="3569761"/>
            <a:chExt cx="8961755" cy="2802255"/>
          </a:xfrm>
        </p:grpSpPr>
        <p:sp>
          <p:nvSpPr>
            <p:cNvPr id="4" name="object 4"/>
            <p:cNvSpPr/>
            <p:nvPr/>
          </p:nvSpPr>
          <p:spPr>
            <a:xfrm>
              <a:off x="103945" y="3582462"/>
              <a:ext cx="8936355" cy="2776855"/>
            </a:xfrm>
            <a:custGeom>
              <a:avLst/>
              <a:gdLst/>
              <a:ahLst/>
              <a:cxnLst/>
              <a:rect l="l" t="t" r="r" b="b"/>
              <a:pathLst>
                <a:path w="8936355" h="2776854">
                  <a:moveTo>
                    <a:pt x="8936109" y="0"/>
                  </a:moveTo>
                  <a:lnTo>
                    <a:pt x="0" y="0"/>
                  </a:lnTo>
                  <a:lnTo>
                    <a:pt x="0" y="2776360"/>
                  </a:lnTo>
                  <a:lnTo>
                    <a:pt x="8936109" y="2776360"/>
                  </a:lnTo>
                  <a:lnTo>
                    <a:pt x="8936109" y="0"/>
                  </a:lnTo>
                  <a:close/>
                </a:path>
              </a:pathLst>
            </a:custGeom>
            <a:solidFill>
              <a:srgbClr val="333399"/>
            </a:solidFill>
          </p:spPr>
          <p:txBody>
            <a:bodyPr wrap="square" lIns="0" tIns="0" rIns="0" bIns="0" rtlCol="0"/>
            <a:lstStyle/>
            <a:p>
              <a:endParaRPr/>
            </a:p>
          </p:txBody>
        </p:sp>
        <p:sp>
          <p:nvSpPr>
            <p:cNvPr id="5" name="object 5"/>
            <p:cNvSpPr/>
            <p:nvPr/>
          </p:nvSpPr>
          <p:spPr>
            <a:xfrm>
              <a:off x="103945" y="3582461"/>
              <a:ext cx="8936355" cy="2776855"/>
            </a:xfrm>
            <a:custGeom>
              <a:avLst/>
              <a:gdLst/>
              <a:ahLst/>
              <a:cxnLst/>
              <a:rect l="l" t="t" r="r" b="b"/>
              <a:pathLst>
                <a:path w="8936355" h="2776854">
                  <a:moveTo>
                    <a:pt x="0" y="0"/>
                  </a:moveTo>
                  <a:lnTo>
                    <a:pt x="8936109" y="0"/>
                  </a:lnTo>
                  <a:lnTo>
                    <a:pt x="8936109" y="2776360"/>
                  </a:lnTo>
                  <a:lnTo>
                    <a:pt x="0" y="2776360"/>
                  </a:lnTo>
                  <a:lnTo>
                    <a:pt x="0" y="0"/>
                  </a:lnTo>
                  <a:close/>
                </a:path>
              </a:pathLst>
            </a:custGeom>
            <a:ln w="25399">
              <a:solidFill>
                <a:srgbClr val="252570"/>
              </a:solidFill>
            </a:ln>
          </p:spPr>
          <p:txBody>
            <a:bodyPr wrap="square" lIns="0" tIns="0" rIns="0" bIns="0" rtlCol="0"/>
            <a:lstStyle/>
            <a:p>
              <a:endParaRPr/>
            </a:p>
          </p:txBody>
        </p:sp>
      </p:grpSp>
      <p:sp>
        <p:nvSpPr>
          <p:cNvPr id="6" name="object 6"/>
          <p:cNvSpPr txBox="1"/>
          <p:nvPr/>
        </p:nvSpPr>
        <p:spPr>
          <a:xfrm>
            <a:off x="162365" y="3610359"/>
            <a:ext cx="749935" cy="299720"/>
          </a:xfrm>
          <a:prstGeom prst="rect">
            <a:avLst/>
          </a:prstGeom>
        </p:spPr>
        <p:txBody>
          <a:bodyPr vert="horz" wrap="square" lIns="0" tIns="12700" rIns="0" bIns="0" rtlCol="0">
            <a:spAutoFit/>
          </a:bodyPr>
          <a:lstStyle/>
          <a:p>
            <a:pPr>
              <a:lnSpc>
                <a:spcPct val="100000"/>
              </a:lnSpc>
              <a:spcBef>
                <a:spcPts val="100"/>
              </a:spcBef>
            </a:pPr>
            <a:r>
              <a:rPr sz="1800" spc="-5" dirty="0">
                <a:solidFill>
                  <a:srgbClr val="FFFFFF"/>
                </a:solidFill>
                <a:latin typeface="Arial MT"/>
                <a:cs typeface="Arial MT"/>
              </a:rPr>
              <a:t>Cuneo.</a:t>
            </a:r>
            <a:endParaRPr sz="1800" dirty="0">
              <a:latin typeface="Arial MT"/>
              <a:cs typeface="Arial MT"/>
            </a:endParaRPr>
          </a:p>
        </p:txBody>
      </p:sp>
      <p:sp>
        <p:nvSpPr>
          <p:cNvPr id="7" name="object 7"/>
          <p:cNvSpPr txBox="1"/>
          <p:nvPr/>
        </p:nvSpPr>
        <p:spPr>
          <a:xfrm>
            <a:off x="1598886" y="3610359"/>
            <a:ext cx="3977640" cy="299720"/>
          </a:xfrm>
          <a:prstGeom prst="rect">
            <a:avLst/>
          </a:prstGeom>
        </p:spPr>
        <p:txBody>
          <a:bodyPr vert="horz" wrap="square" lIns="0" tIns="12700" rIns="0" bIns="0" rtlCol="0">
            <a:spAutoFit/>
          </a:bodyPr>
          <a:lstStyle/>
          <a:p>
            <a:pPr>
              <a:lnSpc>
                <a:spcPct val="100000"/>
              </a:lnSpc>
              <a:spcBef>
                <a:spcPts val="100"/>
              </a:spcBef>
              <a:tabLst>
                <a:tab pos="1078865" algn="l"/>
                <a:tab pos="1905635" algn="l"/>
                <a:tab pos="2743835" algn="l"/>
              </a:tabLst>
            </a:pPr>
            <a:r>
              <a:rPr sz="1800" spc="-5" dirty="0">
                <a:solidFill>
                  <a:srgbClr val="FFFFFF"/>
                </a:solidFill>
                <a:latin typeface="Arial MT"/>
                <a:cs typeface="Arial MT"/>
              </a:rPr>
              <a:t>64.221.	</a:t>
            </a:r>
            <a:r>
              <a:rPr sz="1800" spc="-5" dirty="0">
                <a:solidFill>
                  <a:srgbClr val="FF2600"/>
                </a:solidFill>
                <a:latin typeface="Arial MT"/>
                <a:cs typeface="Arial MT"/>
              </a:rPr>
              <a:t>4.844	</a:t>
            </a:r>
            <a:r>
              <a:rPr sz="1800" dirty="0">
                <a:solidFill>
                  <a:srgbClr val="FF2600"/>
                </a:solidFill>
                <a:latin typeface="Arial MT"/>
                <a:cs typeface="Arial MT"/>
              </a:rPr>
              <a:t>8%.	</a:t>
            </a:r>
            <a:r>
              <a:rPr sz="1800" spc="-5" dirty="0">
                <a:solidFill>
                  <a:srgbClr val="FFFB00"/>
                </a:solidFill>
                <a:latin typeface="Arial MT"/>
                <a:cs typeface="Arial MT"/>
              </a:rPr>
              <a:t>21.247</a:t>
            </a:r>
            <a:r>
              <a:rPr sz="1800" spc="-80" dirty="0">
                <a:solidFill>
                  <a:srgbClr val="FFFB00"/>
                </a:solidFill>
                <a:latin typeface="Arial MT"/>
                <a:cs typeface="Arial MT"/>
              </a:rPr>
              <a:t> </a:t>
            </a:r>
            <a:r>
              <a:rPr sz="1800" dirty="0">
                <a:solidFill>
                  <a:srgbClr val="FFFB00"/>
                </a:solidFill>
                <a:latin typeface="Arial MT"/>
                <a:cs typeface="Arial MT"/>
              </a:rPr>
              <a:t>33%</a:t>
            </a:r>
            <a:endParaRPr sz="1800">
              <a:latin typeface="Arial MT"/>
              <a:cs typeface="Arial MT"/>
            </a:endParaRPr>
          </a:p>
        </p:txBody>
      </p:sp>
      <p:sp>
        <p:nvSpPr>
          <p:cNvPr id="8" name="object 8"/>
          <p:cNvSpPr txBox="1"/>
          <p:nvPr/>
        </p:nvSpPr>
        <p:spPr>
          <a:xfrm>
            <a:off x="5944337" y="3610359"/>
            <a:ext cx="1296670" cy="299720"/>
          </a:xfrm>
          <a:prstGeom prst="rect">
            <a:avLst/>
          </a:prstGeom>
        </p:spPr>
        <p:txBody>
          <a:bodyPr vert="horz" wrap="square" lIns="0" tIns="12700" rIns="0" bIns="0" rtlCol="0">
            <a:spAutoFit/>
          </a:bodyPr>
          <a:lstStyle/>
          <a:p>
            <a:pPr>
              <a:lnSpc>
                <a:spcPct val="100000"/>
              </a:lnSpc>
              <a:spcBef>
                <a:spcPts val="100"/>
              </a:spcBef>
              <a:tabLst>
                <a:tab pos="826135" algn="l"/>
              </a:tabLst>
            </a:pPr>
            <a:r>
              <a:rPr sz="1800" spc="-5" dirty="0">
                <a:solidFill>
                  <a:srgbClr val="00F900"/>
                </a:solidFill>
                <a:latin typeface="Arial MT"/>
                <a:cs typeface="Arial MT"/>
              </a:rPr>
              <a:t>22.49</a:t>
            </a:r>
            <a:r>
              <a:rPr sz="1800" dirty="0">
                <a:solidFill>
                  <a:srgbClr val="00F900"/>
                </a:solidFill>
                <a:latin typeface="Arial MT"/>
                <a:cs typeface="Arial MT"/>
              </a:rPr>
              <a:t>3	35%</a:t>
            </a:r>
            <a:endParaRPr sz="1800">
              <a:latin typeface="Arial MT"/>
              <a:cs typeface="Arial MT"/>
            </a:endParaRPr>
          </a:p>
        </p:txBody>
      </p:sp>
      <p:sp>
        <p:nvSpPr>
          <p:cNvPr id="9" name="object 9"/>
          <p:cNvSpPr txBox="1"/>
          <p:nvPr/>
        </p:nvSpPr>
        <p:spPr>
          <a:xfrm>
            <a:off x="7736132" y="3610359"/>
            <a:ext cx="978535" cy="299720"/>
          </a:xfrm>
          <a:prstGeom prst="rect">
            <a:avLst/>
          </a:prstGeom>
        </p:spPr>
        <p:txBody>
          <a:bodyPr vert="horz" wrap="square" lIns="0" tIns="12700" rIns="0" bIns="0" rtlCol="0">
            <a:spAutoFit/>
          </a:bodyPr>
          <a:lstStyle/>
          <a:p>
            <a:pPr>
              <a:lnSpc>
                <a:spcPct val="100000"/>
              </a:lnSpc>
              <a:spcBef>
                <a:spcPts val="100"/>
              </a:spcBef>
            </a:pPr>
            <a:r>
              <a:rPr sz="1800" spc="-5" dirty="0">
                <a:solidFill>
                  <a:srgbClr val="FFFFFF"/>
                </a:solidFill>
                <a:latin typeface="Arial MT"/>
                <a:cs typeface="Arial MT"/>
              </a:rPr>
              <a:t>4.314</a:t>
            </a:r>
            <a:r>
              <a:rPr sz="1800" spc="-80" dirty="0">
                <a:solidFill>
                  <a:srgbClr val="FFFFFF"/>
                </a:solidFill>
                <a:latin typeface="Arial MT"/>
                <a:cs typeface="Arial MT"/>
              </a:rPr>
              <a:t> </a:t>
            </a:r>
            <a:r>
              <a:rPr sz="1800" spc="-5" dirty="0">
                <a:solidFill>
                  <a:srgbClr val="FFFFFF"/>
                </a:solidFill>
                <a:latin typeface="Arial MT"/>
                <a:cs typeface="Arial MT"/>
              </a:rPr>
              <a:t>7%</a:t>
            </a:r>
            <a:endParaRPr sz="1800">
              <a:latin typeface="Arial MT"/>
              <a:cs typeface="Arial MT"/>
            </a:endParaRPr>
          </a:p>
        </p:txBody>
      </p:sp>
      <p:sp>
        <p:nvSpPr>
          <p:cNvPr id="10" name="object 10"/>
          <p:cNvSpPr txBox="1"/>
          <p:nvPr/>
        </p:nvSpPr>
        <p:spPr>
          <a:xfrm>
            <a:off x="162365" y="4410459"/>
            <a:ext cx="1207770" cy="299720"/>
          </a:xfrm>
          <a:prstGeom prst="rect">
            <a:avLst/>
          </a:prstGeom>
        </p:spPr>
        <p:txBody>
          <a:bodyPr vert="horz" wrap="square" lIns="0" tIns="12700" rIns="0" bIns="0" rtlCol="0">
            <a:spAutoFit/>
          </a:bodyPr>
          <a:lstStyle/>
          <a:p>
            <a:pPr>
              <a:lnSpc>
                <a:spcPct val="100000"/>
              </a:lnSpc>
              <a:spcBef>
                <a:spcPts val="100"/>
              </a:spcBef>
            </a:pPr>
            <a:r>
              <a:rPr sz="1800" dirty="0">
                <a:solidFill>
                  <a:srgbClr val="FFFFFF"/>
                </a:solidFill>
                <a:latin typeface="Arial MT"/>
                <a:cs typeface="Arial MT"/>
              </a:rPr>
              <a:t>Alessandria</a:t>
            </a:r>
            <a:endParaRPr sz="1800">
              <a:latin typeface="Arial MT"/>
              <a:cs typeface="Arial MT"/>
            </a:endParaRPr>
          </a:p>
        </p:txBody>
      </p:sp>
      <p:sp>
        <p:nvSpPr>
          <p:cNvPr id="11" name="object 11"/>
          <p:cNvSpPr txBox="1"/>
          <p:nvPr/>
        </p:nvSpPr>
        <p:spPr>
          <a:xfrm>
            <a:off x="1611023" y="4410459"/>
            <a:ext cx="712470" cy="299720"/>
          </a:xfrm>
          <a:prstGeom prst="rect">
            <a:avLst/>
          </a:prstGeom>
        </p:spPr>
        <p:txBody>
          <a:bodyPr vert="horz" wrap="square" lIns="0" tIns="12700" rIns="0" bIns="0" rtlCol="0">
            <a:spAutoFit/>
          </a:bodyPr>
          <a:lstStyle/>
          <a:p>
            <a:pPr>
              <a:lnSpc>
                <a:spcPct val="100000"/>
              </a:lnSpc>
              <a:spcBef>
                <a:spcPts val="100"/>
              </a:spcBef>
            </a:pPr>
            <a:r>
              <a:rPr sz="1800" dirty="0">
                <a:solidFill>
                  <a:srgbClr val="FFFFFF"/>
                </a:solidFill>
                <a:latin typeface="Arial MT"/>
                <a:cs typeface="Arial MT"/>
              </a:rPr>
              <a:t>75</a:t>
            </a:r>
            <a:r>
              <a:rPr sz="1800" spc="-5" dirty="0">
                <a:solidFill>
                  <a:srgbClr val="FFFFFF"/>
                </a:solidFill>
                <a:latin typeface="Arial MT"/>
                <a:cs typeface="Arial MT"/>
              </a:rPr>
              <a:t>.</a:t>
            </a:r>
            <a:r>
              <a:rPr sz="1800" dirty="0">
                <a:solidFill>
                  <a:srgbClr val="FFFFFF"/>
                </a:solidFill>
                <a:latin typeface="Arial MT"/>
                <a:cs typeface="Arial MT"/>
              </a:rPr>
              <a:t>815</a:t>
            </a:r>
            <a:endParaRPr sz="1800">
              <a:latin typeface="Arial MT"/>
              <a:cs typeface="Arial MT"/>
            </a:endParaRPr>
          </a:p>
        </p:txBody>
      </p:sp>
      <p:sp>
        <p:nvSpPr>
          <p:cNvPr id="12" name="object 12"/>
          <p:cNvSpPr txBox="1"/>
          <p:nvPr/>
        </p:nvSpPr>
        <p:spPr>
          <a:xfrm>
            <a:off x="2881677" y="4410459"/>
            <a:ext cx="979169" cy="299720"/>
          </a:xfrm>
          <a:prstGeom prst="rect">
            <a:avLst/>
          </a:prstGeom>
        </p:spPr>
        <p:txBody>
          <a:bodyPr vert="horz" wrap="square" lIns="0" tIns="12700" rIns="0" bIns="0" rtlCol="0">
            <a:spAutoFit/>
          </a:bodyPr>
          <a:lstStyle/>
          <a:p>
            <a:pPr>
              <a:lnSpc>
                <a:spcPct val="100000"/>
              </a:lnSpc>
              <a:spcBef>
                <a:spcPts val="100"/>
              </a:spcBef>
            </a:pPr>
            <a:r>
              <a:rPr sz="1800" spc="-5" dirty="0">
                <a:solidFill>
                  <a:srgbClr val="FF2600"/>
                </a:solidFill>
                <a:latin typeface="Arial MT"/>
                <a:cs typeface="Arial MT"/>
              </a:rPr>
              <a:t>3.361</a:t>
            </a:r>
            <a:r>
              <a:rPr sz="1800" spc="-75" dirty="0">
                <a:solidFill>
                  <a:srgbClr val="FF2600"/>
                </a:solidFill>
                <a:latin typeface="Arial MT"/>
                <a:cs typeface="Arial MT"/>
              </a:rPr>
              <a:t> </a:t>
            </a:r>
            <a:r>
              <a:rPr sz="1800" spc="-5" dirty="0">
                <a:solidFill>
                  <a:srgbClr val="FF2600"/>
                </a:solidFill>
                <a:latin typeface="Arial MT"/>
                <a:cs typeface="Arial MT"/>
              </a:rPr>
              <a:t>4%</a:t>
            </a:r>
            <a:endParaRPr sz="1800">
              <a:latin typeface="Arial MT"/>
              <a:cs typeface="Arial MT"/>
            </a:endParaRPr>
          </a:p>
        </p:txBody>
      </p:sp>
      <p:sp>
        <p:nvSpPr>
          <p:cNvPr id="13" name="object 13"/>
          <p:cNvSpPr txBox="1"/>
          <p:nvPr/>
        </p:nvSpPr>
        <p:spPr>
          <a:xfrm>
            <a:off x="4292233" y="4410459"/>
            <a:ext cx="1296670" cy="299720"/>
          </a:xfrm>
          <a:prstGeom prst="rect">
            <a:avLst/>
          </a:prstGeom>
        </p:spPr>
        <p:txBody>
          <a:bodyPr vert="horz" wrap="square" lIns="0" tIns="12700" rIns="0" bIns="0" rtlCol="0">
            <a:spAutoFit/>
          </a:bodyPr>
          <a:lstStyle/>
          <a:p>
            <a:pPr>
              <a:lnSpc>
                <a:spcPct val="100000"/>
              </a:lnSpc>
              <a:spcBef>
                <a:spcPts val="100"/>
              </a:spcBef>
              <a:tabLst>
                <a:tab pos="826135" algn="l"/>
              </a:tabLst>
            </a:pPr>
            <a:r>
              <a:rPr sz="1800" spc="-5" dirty="0">
                <a:solidFill>
                  <a:srgbClr val="FFFB00"/>
                </a:solidFill>
                <a:latin typeface="Arial MT"/>
                <a:cs typeface="Arial MT"/>
              </a:rPr>
              <a:t>16.03</a:t>
            </a:r>
            <a:r>
              <a:rPr sz="1800" dirty="0">
                <a:solidFill>
                  <a:srgbClr val="FFFB00"/>
                </a:solidFill>
                <a:latin typeface="Arial MT"/>
                <a:cs typeface="Arial MT"/>
              </a:rPr>
              <a:t>4	</a:t>
            </a:r>
            <a:r>
              <a:rPr sz="1800" spc="-5" dirty="0">
                <a:solidFill>
                  <a:srgbClr val="FFFB00"/>
                </a:solidFill>
                <a:latin typeface="Arial MT"/>
                <a:cs typeface="Arial MT"/>
              </a:rPr>
              <a:t>21%</a:t>
            </a:r>
            <a:endParaRPr sz="1800">
              <a:latin typeface="Arial MT"/>
              <a:cs typeface="Arial MT"/>
            </a:endParaRPr>
          </a:p>
        </p:txBody>
      </p:sp>
      <p:sp>
        <p:nvSpPr>
          <p:cNvPr id="14" name="object 14"/>
          <p:cNvSpPr txBox="1"/>
          <p:nvPr/>
        </p:nvSpPr>
        <p:spPr>
          <a:xfrm>
            <a:off x="5957062" y="4410459"/>
            <a:ext cx="1423670" cy="299720"/>
          </a:xfrm>
          <a:prstGeom prst="rect">
            <a:avLst/>
          </a:prstGeom>
        </p:spPr>
        <p:txBody>
          <a:bodyPr vert="horz" wrap="square" lIns="0" tIns="12700" rIns="0" bIns="0" rtlCol="0">
            <a:spAutoFit/>
          </a:bodyPr>
          <a:lstStyle/>
          <a:p>
            <a:pPr>
              <a:lnSpc>
                <a:spcPct val="100000"/>
              </a:lnSpc>
              <a:spcBef>
                <a:spcPts val="100"/>
              </a:spcBef>
              <a:tabLst>
                <a:tab pos="889635" algn="l"/>
              </a:tabLst>
            </a:pPr>
            <a:r>
              <a:rPr sz="1800" spc="-5" dirty="0">
                <a:solidFill>
                  <a:srgbClr val="00F900"/>
                </a:solidFill>
                <a:latin typeface="Arial MT"/>
                <a:cs typeface="Arial MT"/>
              </a:rPr>
              <a:t>40.44</a:t>
            </a:r>
            <a:r>
              <a:rPr sz="1800" dirty="0">
                <a:solidFill>
                  <a:srgbClr val="00F900"/>
                </a:solidFill>
                <a:latin typeface="Arial MT"/>
                <a:cs typeface="Arial MT"/>
              </a:rPr>
              <a:t>4	53%.</a:t>
            </a:r>
            <a:endParaRPr sz="1800">
              <a:latin typeface="Arial MT"/>
              <a:cs typeface="Arial MT"/>
            </a:endParaRPr>
          </a:p>
        </p:txBody>
      </p:sp>
      <p:sp>
        <p:nvSpPr>
          <p:cNvPr id="15" name="object 15"/>
          <p:cNvSpPr txBox="1"/>
          <p:nvPr/>
        </p:nvSpPr>
        <p:spPr>
          <a:xfrm>
            <a:off x="7748872" y="4410459"/>
            <a:ext cx="1041400" cy="299720"/>
          </a:xfrm>
          <a:prstGeom prst="rect">
            <a:avLst/>
          </a:prstGeom>
        </p:spPr>
        <p:txBody>
          <a:bodyPr vert="horz" wrap="square" lIns="0" tIns="12700" rIns="0" bIns="0" rtlCol="0">
            <a:spAutoFit/>
          </a:bodyPr>
          <a:lstStyle/>
          <a:p>
            <a:pPr>
              <a:lnSpc>
                <a:spcPct val="100000"/>
              </a:lnSpc>
              <a:spcBef>
                <a:spcPts val="100"/>
              </a:spcBef>
            </a:pPr>
            <a:r>
              <a:rPr sz="1800" spc="-5" dirty="0">
                <a:solidFill>
                  <a:srgbClr val="FFFFFF"/>
                </a:solidFill>
                <a:latin typeface="Arial MT"/>
                <a:cs typeface="Arial MT"/>
              </a:rPr>
              <a:t>1.685</a:t>
            </a:r>
            <a:r>
              <a:rPr sz="1800" spc="409" dirty="0">
                <a:solidFill>
                  <a:srgbClr val="FFFFFF"/>
                </a:solidFill>
                <a:latin typeface="Arial MT"/>
                <a:cs typeface="Arial MT"/>
              </a:rPr>
              <a:t> </a:t>
            </a:r>
            <a:r>
              <a:rPr sz="1800" spc="-5" dirty="0">
                <a:solidFill>
                  <a:srgbClr val="FFFFFF"/>
                </a:solidFill>
                <a:latin typeface="Arial MT"/>
                <a:cs typeface="Arial MT"/>
              </a:rPr>
              <a:t>2%</a:t>
            </a:r>
            <a:endParaRPr sz="1800">
              <a:latin typeface="Arial MT"/>
              <a:cs typeface="Arial MT"/>
            </a:endParaRPr>
          </a:p>
        </p:txBody>
      </p:sp>
      <p:sp>
        <p:nvSpPr>
          <p:cNvPr id="16" name="object 16"/>
          <p:cNvSpPr txBox="1"/>
          <p:nvPr/>
        </p:nvSpPr>
        <p:spPr>
          <a:xfrm>
            <a:off x="162365" y="5210559"/>
            <a:ext cx="749935" cy="299720"/>
          </a:xfrm>
          <a:prstGeom prst="rect">
            <a:avLst/>
          </a:prstGeom>
        </p:spPr>
        <p:txBody>
          <a:bodyPr vert="horz" wrap="square" lIns="0" tIns="12700" rIns="0" bIns="0" rtlCol="0">
            <a:spAutoFit/>
          </a:bodyPr>
          <a:lstStyle/>
          <a:p>
            <a:pPr>
              <a:lnSpc>
                <a:spcPct val="100000"/>
              </a:lnSpc>
              <a:spcBef>
                <a:spcPts val="100"/>
              </a:spcBef>
            </a:pPr>
            <a:r>
              <a:rPr sz="1800" dirty="0">
                <a:solidFill>
                  <a:srgbClr val="FFFFFF"/>
                </a:solidFill>
                <a:latin typeface="Arial MT"/>
                <a:cs typeface="Arial MT"/>
              </a:rPr>
              <a:t>Novara</a:t>
            </a:r>
            <a:endParaRPr sz="1800">
              <a:latin typeface="Arial MT"/>
              <a:cs typeface="Arial MT"/>
            </a:endParaRPr>
          </a:p>
        </p:txBody>
      </p:sp>
      <p:sp>
        <p:nvSpPr>
          <p:cNvPr id="17" name="object 17"/>
          <p:cNvSpPr txBox="1"/>
          <p:nvPr/>
        </p:nvSpPr>
        <p:spPr>
          <a:xfrm>
            <a:off x="1661454" y="5210559"/>
            <a:ext cx="712470" cy="299720"/>
          </a:xfrm>
          <a:prstGeom prst="rect">
            <a:avLst/>
          </a:prstGeom>
        </p:spPr>
        <p:txBody>
          <a:bodyPr vert="horz" wrap="square" lIns="0" tIns="12700" rIns="0" bIns="0" rtlCol="0">
            <a:spAutoFit/>
          </a:bodyPr>
          <a:lstStyle/>
          <a:p>
            <a:pPr>
              <a:lnSpc>
                <a:spcPct val="100000"/>
              </a:lnSpc>
              <a:spcBef>
                <a:spcPts val="100"/>
              </a:spcBef>
            </a:pPr>
            <a:r>
              <a:rPr sz="1800" dirty="0">
                <a:solidFill>
                  <a:srgbClr val="FFFFFF"/>
                </a:solidFill>
                <a:latin typeface="Arial MT"/>
                <a:cs typeface="Arial MT"/>
              </a:rPr>
              <a:t>97</a:t>
            </a:r>
            <a:r>
              <a:rPr sz="1800" spc="-5" dirty="0">
                <a:solidFill>
                  <a:srgbClr val="FFFFFF"/>
                </a:solidFill>
                <a:latin typeface="Arial MT"/>
                <a:cs typeface="Arial MT"/>
              </a:rPr>
              <a:t>.</a:t>
            </a:r>
            <a:r>
              <a:rPr sz="1800" dirty="0">
                <a:solidFill>
                  <a:srgbClr val="FFFFFF"/>
                </a:solidFill>
                <a:latin typeface="Arial MT"/>
                <a:cs typeface="Arial MT"/>
              </a:rPr>
              <a:t>539</a:t>
            </a:r>
            <a:endParaRPr sz="1800">
              <a:latin typeface="Arial MT"/>
              <a:cs typeface="Arial MT"/>
            </a:endParaRPr>
          </a:p>
        </p:txBody>
      </p:sp>
      <p:sp>
        <p:nvSpPr>
          <p:cNvPr id="18" name="object 18"/>
          <p:cNvSpPr txBox="1"/>
          <p:nvPr/>
        </p:nvSpPr>
        <p:spPr>
          <a:xfrm>
            <a:off x="2868730" y="5210559"/>
            <a:ext cx="1042669" cy="299720"/>
          </a:xfrm>
          <a:prstGeom prst="rect">
            <a:avLst/>
          </a:prstGeom>
        </p:spPr>
        <p:txBody>
          <a:bodyPr vert="horz" wrap="square" lIns="0" tIns="12700" rIns="0" bIns="0" rtlCol="0">
            <a:spAutoFit/>
          </a:bodyPr>
          <a:lstStyle/>
          <a:p>
            <a:pPr>
              <a:lnSpc>
                <a:spcPct val="100000"/>
              </a:lnSpc>
              <a:spcBef>
                <a:spcPts val="100"/>
              </a:spcBef>
              <a:tabLst>
                <a:tab pos="698500" algn="l"/>
              </a:tabLst>
            </a:pPr>
            <a:r>
              <a:rPr sz="1800" spc="-5" dirty="0">
                <a:solidFill>
                  <a:srgbClr val="FF2600"/>
                </a:solidFill>
                <a:latin typeface="Arial MT"/>
                <a:cs typeface="Arial MT"/>
              </a:rPr>
              <a:t>3.88</a:t>
            </a:r>
            <a:r>
              <a:rPr sz="1800" dirty="0">
                <a:solidFill>
                  <a:srgbClr val="FF2600"/>
                </a:solidFill>
                <a:latin typeface="Arial MT"/>
                <a:cs typeface="Arial MT"/>
              </a:rPr>
              <a:t>5	</a:t>
            </a:r>
            <a:r>
              <a:rPr sz="1800" spc="-5" dirty="0">
                <a:solidFill>
                  <a:srgbClr val="FF2600"/>
                </a:solidFill>
                <a:latin typeface="Arial MT"/>
                <a:cs typeface="Arial MT"/>
              </a:rPr>
              <a:t>4%</a:t>
            </a:r>
            <a:endParaRPr sz="1800">
              <a:latin typeface="Arial MT"/>
              <a:cs typeface="Arial MT"/>
            </a:endParaRPr>
          </a:p>
        </p:txBody>
      </p:sp>
      <p:sp>
        <p:nvSpPr>
          <p:cNvPr id="19" name="object 19"/>
          <p:cNvSpPr txBox="1"/>
          <p:nvPr/>
        </p:nvSpPr>
        <p:spPr>
          <a:xfrm>
            <a:off x="4342798" y="5210559"/>
            <a:ext cx="2961640" cy="299720"/>
          </a:xfrm>
          <a:prstGeom prst="rect">
            <a:avLst/>
          </a:prstGeom>
        </p:spPr>
        <p:txBody>
          <a:bodyPr vert="horz" wrap="square" lIns="0" tIns="12700" rIns="0" bIns="0" rtlCol="0">
            <a:spAutoFit/>
          </a:bodyPr>
          <a:lstStyle/>
          <a:p>
            <a:pPr>
              <a:lnSpc>
                <a:spcPct val="100000"/>
              </a:lnSpc>
              <a:spcBef>
                <a:spcPts val="100"/>
              </a:spcBef>
              <a:tabLst>
                <a:tab pos="889635" algn="l"/>
                <a:tab pos="1600835" algn="l"/>
                <a:tab pos="2490470" algn="l"/>
              </a:tabLst>
            </a:pPr>
            <a:r>
              <a:rPr sz="1800" spc="-5" dirty="0">
                <a:solidFill>
                  <a:srgbClr val="FFFB00"/>
                </a:solidFill>
                <a:latin typeface="Arial MT"/>
                <a:cs typeface="Arial MT"/>
              </a:rPr>
              <a:t>22.23</a:t>
            </a:r>
            <a:r>
              <a:rPr sz="1800" dirty="0">
                <a:solidFill>
                  <a:srgbClr val="FFFB00"/>
                </a:solidFill>
                <a:latin typeface="Arial MT"/>
                <a:cs typeface="Arial MT"/>
              </a:rPr>
              <a:t>0	23%	</a:t>
            </a:r>
            <a:r>
              <a:rPr sz="1800" spc="-5" dirty="0">
                <a:solidFill>
                  <a:srgbClr val="00F900"/>
                </a:solidFill>
                <a:latin typeface="Arial MT"/>
                <a:cs typeface="Arial MT"/>
              </a:rPr>
              <a:t>49.72</a:t>
            </a:r>
            <a:r>
              <a:rPr sz="1800" dirty="0">
                <a:solidFill>
                  <a:srgbClr val="00F900"/>
                </a:solidFill>
                <a:latin typeface="Arial MT"/>
                <a:cs typeface="Arial MT"/>
              </a:rPr>
              <a:t>1	51%</a:t>
            </a:r>
            <a:endParaRPr sz="1800">
              <a:latin typeface="Arial MT"/>
              <a:cs typeface="Arial MT"/>
            </a:endParaRPr>
          </a:p>
        </p:txBody>
      </p:sp>
      <p:sp>
        <p:nvSpPr>
          <p:cNvPr id="20" name="object 20"/>
          <p:cNvSpPr txBox="1"/>
          <p:nvPr/>
        </p:nvSpPr>
        <p:spPr>
          <a:xfrm>
            <a:off x="7735916" y="5210559"/>
            <a:ext cx="1042035" cy="299720"/>
          </a:xfrm>
          <a:prstGeom prst="rect">
            <a:avLst/>
          </a:prstGeom>
        </p:spPr>
        <p:txBody>
          <a:bodyPr vert="horz" wrap="square" lIns="0" tIns="12700" rIns="0" bIns="0" rtlCol="0">
            <a:spAutoFit/>
          </a:bodyPr>
          <a:lstStyle/>
          <a:p>
            <a:pPr>
              <a:lnSpc>
                <a:spcPct val="100000"/>
              </a:lnSpc>
              <a:spcBef>
                <a:spcPts val="100"/>
              </a:spcBef>
            </a:pPr>
            <a:r>
              <a:rPr sz="1800" spc="-5" dirty="0">
                <a:solidFill>
                  <a:srgbClr val="FFFFFF"/>
                </a:solidFill>
                <a:latin typeface="Arial MT"/>
                <a:cs typeface="Arial MT"/>
              </a:rPr>
              <a:t>3.760</a:t>
            </a:r>
            <a:r>
              <a:rPr sz="1800" spc="409" dirty="0">
                <a:solidFill>
                  <a:srgbClr val="FFFFFF"/>
                </a:solidFill>
                <a:latin typeface="Arial MT"/>
                <a:cs typeface="Arial MT"/>
              </a:rPr>
              <a:t> </a:t>
            </a:r>
            <a:r>
              <a:rPr sz="1800" spc="-5" dirty="0">
                <a:solidFill>
                  <a:srgbClr val="FFFFFF"/>
                </a:solidFill>
                <a:latin typeface="Arial MT"/>
                <a:cs typeface="Arial MT"/>
              </a:rPr>
              <a:t>4%</a:t>
            </a:r>
            <a:endParaRPr sz="1800">
              <a:latin typeface="Arial MT"/>
              <a:cs typeface="Arial MT"/>
            </a:endParaRPr>
          </a:p>
        </p:txBody>
      </p:sp>
      <p:sp>
        <p:nvSpPr>
          <p:cNvPr id="21" name="object 21"/>
          <p:cNvSpPr txBox="1"/>
          <p:nvPr/>
        </p:nvSpPr>
        <p:spPr>
          <a:xfrm>
            <a:off x="162365" y="5789010"/>
            <a:ext cx="699135" cy="299720"/>
          </a:xfrm>
          <a:prstGeom prst="rect">
            <a:avLst/>
          </a:prstGeom>
        </p:spPr>
        <p:txBody>
          <a:bodyPr vert="horz" wrap="square" lIns="0" tIns="12700" rIns="0" bIns="0" rtlCol="0">
            <a:spAutoFit/>
          </a:bodyPr>
          <a:lstStyle/>
          <a:p>
            <a:pPr>
              <a:lnSpc>
                <a:spcPct val="100000"/>
              </a:lnSpc>
              <a:spcBef>
                <a:spcPts val="100"/>
              </a:spcBef>
            </a:pPr>
            <a:r>
              <a:rPr sz="1800" spc="-200" dirty="0">
                <a:solidFill>
                  <a:srgbClr val="FFFFFF"/>
                </a:solidFill>
                <a:latin typeface="Arial MT"/>
                <a:cs typeface="Arial MT"/>
              </a:rPr>
              <a:t>T</a:t>
            </a:r>
            <a:r>
              <a:rPr sz="1800" dirty="0">
                <a:solidFill>
                  <a:srgbClr val="FFFFFF"/>
                </a:solidFill>
                <a:latin typeface="Arial MT"/>
                <a:cs typeface="Arial MT"/>
              </a:rPr>
              <a:t>orino.</a:t>
            </a:r>
            <a:endParaRPr sz="1800" dirty="0">
              <a:latin typeface="Arial MT"/>
              <a:cs typeface="Arial MT"/>
            </a:endParaRPr>
          </a:p>
        </p:txBody>
      </p:sp>
      <p:sp>
        <p:nvSpPr>
          <p:cNvPr id="22" name="object 22"/>
          <p:cNvSpPr txBox="1"/>
          <p:nvPr/>
        </p:nvSpPr>
        <p:spPr>
          <a:xfrm>
            <a:off x="1661594" y="5789668"/>
            <a:ext cx="2249805" cy="299720"/>
          </a:xfrm>
          <a:prstGeom prst="rect">
            <a:avLst/>
          </a:prstGeom>
        </p:spPr>
        <p:txBody>
          <a:bodyPr vert="horz" wrap="square" lIns="0" tIns="12700" rIns="0" bIns="0" rtlCol="0">
            <a:spAutoFit/>
          </a:bodyPr>
          <a:lstStyle/>
          <a:p>
            <a:pPr>
              <a:lnSpc>
                <a:spcPct val="100000"/>
              </a:lnSpc>
              <a:spcBef>
                <a:spcPts val="100"/>
              </a:spcBef>
              <a:tabLst>
                <a:tab pos="1207135" algn="l"/>
                <a:tab pos="1906270" algn="l"/>
              </a:tabLst>
            </a:pPr>
            <a:r>
              <a:rPr sz="1800" dirty="0">
                <a:solidFill>
                  <a:srgbClr val="FFFFFF"/>
                </a:solidFill>
                <a:latin typeface="Arial MT"/>
                <a:cs typeface="Arial MT"/>
              </a:rPr>
              <a:t>279</a:t>
            </a:r>
            <a:r>
              <a:rPr sz="1800" spc="-5" dirty="0">
                <a:solidFill>
                  <a:srgbClr val="FFFFFF"/>
                </a:solidFill>
                <a:latin typeface="Arial MT"/>
                <a:cs typeface="Arial MT"/>
              </a:rPr>
              <a:t>.</a:t>
            </a:r>
            <a:r>
              <a:rPr sz="1800" dirty="0">
                <a:solidFill>
                  <a:srgbClr val="FFFFFF"/>
                </a:solidFill>
                <a:latin typeface="Arial MT"/>
                <a:cs typeface="Arial MT"/>
              </a:rPr>
              <a:t>900	</a:t>
            </a:r>
            <a:r>
              <a:rPr sz="1800" spc="-5" dirty="0">
                <a:solidFill>
                  <a:srgbClr val="FF2600"/>
                </a:solidFill>
                <a:latin typeface="Arial MT"/>
                <a:cs typeface="Arial MT"/>
              </a:rPr>
              <a:t>7.54</a:t>
            </a:r>
            <a:r>
              <a:rPr sz="1800" dirty="0">
                <a:solidFill>
                  <a:srgbClr val="FF2600"/>
                </a:solidFill>
                <a:latin typeface="Arial MT"/>
                <a:cs typeface="Arial MT"/>
              </a:rPr>
              <a:t>8	3%</a:t>
            </a:r>
            <a:endParaRPr sz="1800" dirty="0">
              <a:latin typeface="Arial MT"/>
              <a:cs typeface="Arial MT"/>
            </a:endParaRPr>
          </a:p>
        </p:txBody>
      </p:sp>
      <p:sp>
        <p:nvSpPr>
          <p:cNvPr id="23" name="object 23"/>
          <p:cNvSpPr txBox="1"/>
          <p:nvPr/>
        </p:nvSpPr>
        <p:spPr>
          <a:xfrm>
            <a:off x="4342798" y="5789010"/>
            <a:ext cx="1359535" cy="299720"/>
          </a:xfrm>
          <a:prstGeom prst="rect">
            <a:avLst/>
          </a:prstGeom>
        </p:spPr>
        <p:txBody>
          <a:bodyPr vert="horz" wrap="square" lIns="0" tIns="12700" rIns="0" bIns="0" rtlCol="0">
            <a:spAutoFit/>
          </a:bodyPr>
          <a:lstStyle/>
          <a:p>
            <a:pPr>
              <a:lnSpc>
                <a:spcPct val="100000"/>
              </a:lnSpc>
              <a:spcBef>
                <a:spcPts val="100"/>
              </a:spcBef>
              <a:tabLst>
                <a:tab pos="888365" algn="l"/>
              </a:tabLst>
            </a:pPr>
            <a:r>
              <a:rPr sz="1800" spc="-5" dirty="0">
                <a:solidFill>
                  <a:srgbClr val="FFFB00"/>
                </a:solidFill>
                <a:latin typeface="Arial MT"/>
                <a:cs typeface="Arial MT"/>
              </a:rPr>
              <a:t>51.49</a:t>
            </a:r>
            <a:r>
              <a:rPr sz="1800" dirty="0">
                <a:solidFill>
                  <a:srgbClr val="FFFB00"/>
                </a:solidFill>
                <a:latin typeface="Arial MT"/>
                <a:cs typeface="Arial MT"/>
              </a:rPr>
              <a:t>0	</a:t>
            </a:r>
            <a:r>
              <a:rPr sz="1800" spc="-5" dirty="0">
                <a:solidFill>
                  <a:srgbClr val="FFFB00"/>
                </a:solidFill>
                <a:latin typeface="Arial MT"/>
                <a:cs typeface="Arial MT"/>
              </a:rPr>
              <a:t>18%</a:t>
            </a:r>
            <a:endParaRPr sz="1800" dirty="0">
              <a:latin typeface="Arial MT"/>
              <a:cs typeface="Arial MT"/>
            </a:endParaRPr>
          </a:p>
        </p:txBody>
      </p:sp>
      <p:sp>
        <p:nvSpPr>
          <p:cNvPr id="24" name="object 24"/>
          <p:cNvSpPr txBox="1"/>
          <p:nvPr/>
        </p:nvSpPr>
        <p:spPr>
          <a:xfrm>
            <a:off x="5943628" y="5789010"/>
            <a:ext cx="1423670" cy="299720"/>
          </a:xfrm>
          <a:prstGeom prst="rect">
            <a:avLst/>
          </a:prstGeom>
        </p:spPr>
        <p:txBody>
          <a:bodyPr vert="horz" wrap="square" lIns="0" tIns="12700" rIns="0" bIns="0" rtlCol="0">
            <a:spAutoFit/>
          </a:bodyPr>
          <a:lstStyle/>
          <a:p>
            <a:pPr>
              <a:lnSpc>
                <a:spcPct val="100000"/>
              </a:lnSpc>
              <a:spcBef>
                <a:spcPts val="100"/>
              </a:spcBef>
              <a:tabLst>
                <a:tab pos="953135" algn="l"/>
              </a:tabLst>
            </a:pPr>
            <a:r>
              <a:rPr sz="1800" spc="-5" dirty="0">
                <a:solidFill>
                  <a:srgbClr val="00F900"/>
                </a:solidFill>
                <a:latin typeface="Arial MT"/>
                <a:cs typeface="Arial MT"/>
              </a:rPr>
              <a:t>152.03</a:t>
            </a:r>
            <a:r>
              <a:rPr sz="1800" dirty="0">
                <a:solidFill>
                  <a:srgbClr val="00F900"/>
                </a:solidFill>
                <a:latin typeface="Arial MT"/>
                <a:cs typeface="Arial MT"/>
              </a:rPr>
              <a:t>6	54%</a:t>
            </a:r>
            <a:endParaRPr sz="1800" dirty="0">
              <a:latin typeface="Arial MT"/>
              <a:cs typeface="Arial MT"/>
            </a:endParaRPr>
          </a:p>
        </p:txBody>
      </p:sp>
      <p:sp>
        <p:nvSpPr>
          <p:cNvPr id="25" name="object 25"/>
          <p:cNvSpPr txBox="1"/>
          <p:nvPr/>
        </p:nvSpPr>
        <p:spPr>
          <a:xfrm>
            <a:off x="7748872" y="5783930"/>
            <a:ext cx="1105535" cy="299720"/>
          </a:xfrm>
          <a:prstGeom prst="rect">
            <a:avLst/>
          </a:prstGeom>
        </p:spPr>
        <p:txBody>
          <a:bodyPr vert="horz" wrap="square" lIns="0" tIns="12700" rIns="0" bIns="0" rtlCol="0">
            <a:spAutoFit/>
          </a:bodyPr>
          <a:lstStyle/>
          <a:p>
            <a:pPr>
              <a:lnSpc>
                <a:spcPct val="100000"/>
              </a:lnSpc>
              <a:spcBef>
                <a:spcPts val="100"/>
              </a:spcBef>
              <a:tabLst>
                <a:tab pos="761365" algn="l"/>
              </a:tabLst>
            </a:pPr>
            <a:r>
              <a:rPr sz="1800" spc="-5" dirty="0">
                <a:solidFill>
                  <a:srgbClr val="FFFFFF"/>
                </a:solidFill>
                <a:latin typeface="Arial MT"/>
                <a:cs typeface="Arial MT"/>
              </a:rPr>
              <a:t>8.12</a:t>
            </a:r>
            <a:r>
              <a:rPr sz="1800" dirty="0">
                <a:solidFill>
                  <a:srgbClr val="FFFFFF"/>
                </a:solidFill>
                <a:latin typeface="Arial MT"/>
                <a:cs typeface="Arial MT"/>
              </a:rPr>
              <a:t>6	</a:t>
            </a:r>
            <a:r>
              <a:rPr sz="1800" spc="-5" dirty="0">
                <a:solidFill>
                  <a:srgbClr val="FFFFFF"/>
                </a:solidFill>
                <a:latin typeface="Arial MT"/>
                <a:cs typeface="Arial MT"/>
              </a:rPr>
              <a:t>3%</a:t>
            </a:r>
            <a:endParaRPr sz="1800" dirty="0">
              <a:latin typeface="Arial MT"/>
              <a:cs typeface="Arial MT"/>
            </a:endParaRPr>
          </a:p>
        </p:txBody>
      </p:sp>
      <p:pic>
        <p:nvPicPr>
          <p:cNvPr id="26" name="object 26"/>
          <p:cNvPicPr/>
          <p:nvPr/>
        </p:nvPicPr>
        <p:blipFill>
          <a:blip r:embed="rId2" cstate="print"/>
          <a:stretch>
            <a:fillRect/>
          </a:stretch>
        </p:blipFill>
        <p:spPr>
          <a:xfrm>
            <a:off x="0" y="0"/>
            <a:ext cx="9006564" cy="502740"/>
          </a:xfrm>
          <a:prstGeom prst="rect">
            <a:avLst/>
          </a:prstGeom>
        </p:spPr>
      </p:pic>
      <p:sp>
        <p:nvSpPr>
          <p:cNvPr id="27" name="object 27"/>
          <p:cNvSpPr txBox="1">
            <a:spLocks noGrp="1"/>
          </p:cNvSpPr>
          <p:nvPr>
            <p:ph type="title"/>
          </p:nvPr>
        </p:nvSpPr>
        <p:spPr>
          <a:xfrm>
            <a:off x="21186" y="36830"/>
            <a:ext cx="8928735" cy="389255"/>
          </a:xfrm>
          <a:prstGeom prst="rect">
            <a:avLst/>
          </a:prstGeom>
          <a:solidFill>
            <a:srgbClr val="9BBB59"/>
          </a:solidFill>
          <a:ln w="38100">
            <a:solidFill>
              <a:srgbClr val="FFFFFF"/>
            </a:solidFill>
          </a:ln>
        </p:spPr>
        <p:txBody>
          <a:bodyPr vert="horz" wrap="square" lIns="0" tIns="46990" rIns="0" bIns="0" rtlCol="0">
            <a:spAutoFit/>
          </a:bodyPr>
          <a:lstStyle/>
          <a:p>
            <a:pPr marL="635" algn="ctr">
              <a:lnSpc>
                <a:spcPct val="100000"/>
              </a:lnSpc>
              <a:spcBef>
                <a:spcPts val="370"/>
              </a:spcBef>
            </a:pPr>
            <a:r>
              <a:rPr spc="-5" dirty="0">
                <a:solidFill>
                  <a:srgbClr val="FFFFFF"/>
                </a:solidFill>
              </a:rPr>
              <a:t>Distribuzione</a:t>
            </a:r>
            <a:r>
              <a:rPr spc="15" dirty="0">
                <a:solidFill>
                  <a:srgbClr val="FFFFFF"/>
                </a:solidFill>
              </a:rPr>
              <a:t> </a:t>
            </a:r>
            <a:r>
              <a:rPr dirty="0">
                <a:solidFill>
                  <a:srgbClr val="FFFFFF"/>
                </a:solidFill>
              </a:rPr>
              <a:t>codici</a:t>
            </a:r>
            <a:r>
              <a:rPr spc="15" dirty="0">
                <a:solidFill>
                  <a:srgbClr val="FFFFFF"/>
                </a:solidFill>
              </a:rPr>
              <a:t> </a:t>
            </a:r>
            <a:r>
              <a:rPr spc="-5" dirty="0">
                <a:solidFill>
                  <a:srgbClr val="FFFFFF"/>
                </a:solidFill>
              </a:rPr>
              <a:t>processati</a:t>
            </a:r>
            <a:r>
              <a:rPr spc="15" dirty="0">
                <a:solidFill>
                  <a:srgbClr val="FFFFFF"/>
                </a:solidFill>
              </a:rPr>
              <a:t> </a:t>
            </a:r>
            <a:r>
              <a:rPr spc="-5" dirty="0">
                <a:solidFill>
                  <a:srgbClr val="FFFFFF"/>
                </a:solidFill>
              </a:rPr>
              <a:t>centrali</a:t>
            </a:r>
            <a:r>
              <a:rPr spc="15" dirty="0">
                <a:solidFill>
                  <a:srgbClr val="FFFFFF"/>
                </a:solidFill>
              </a:rPr>
              <a:t> </a:t>
            </a:r>
            <a:r>
              <a:rPr spc="-5" dirty="0">
                <a:solidFill>
                  <a:srgbClr val="FFFFFF"/>
                </a:solidFill>
              </a:rPr>
              <a:t>operative</a:t>
            </a:r>
            <a:r>
              <a:rPr spc="15" dirty="0">
                <a:solidFill>
                  <a:srgbClr val="FFFFFF"/>
                </a:solidFill>
              </a:rPr>
              <a:t> </a:t>
            </a:r>
            <a:r>
              <a:rPr dirty="0">
                <a:solidFill>
                  <a:srgbClr val="FFFFFF"/>
                </a:solidFill>
              </a:rPr>
              <a:t>Regione</a:t>
            </a:r>
            <a:r>
              <a:rPr spc="20" dirty="0">
                <a:solidFill>
                  <a:srgbClr val="FFFFFF"/>
                </a:solidFill>
              </a:rPr>
              <a:t> </a:t>
            </a:r>
            <a:r>
              <a:rPr spc="-5" dirty="0">
                <a:solidFill>
                  <a:srgbClr val="FFFFFF"/>
                </a:solidFill>
              </a:rPr>
              <a:t>Piemonte</a:t>
            </a:r>
          </a:p>
        </p:txBody>
      </p:sp>
      <p:pic>
        <p:nvPicPr>
          <p:cNvPr id="28" name="object 28"/>
          <p:cNvPicPr/>
          <p:nvPr/>
        </p:nvPicPr>
        <p:blipFill>
          <a:blip r:embed="rId3" cstate="print"/>
          <a:stretch>
            <a:fillRect/>
          </a:stretch>
        </p:blipFill>
        <p:spPr>
          <a:xfrm>
            <a:off x="2734355" y="618284"/>
            <a:ext cx="3361645" cy="2541924"/>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D432D0D-90D3-3246-B342-7F39CF95CCBA}"/>
              </a:ext>
            </a:extLst>
          </p:cNvPr>
          <p:cNvSpPr>
            <a:spLocks noGrp="1"/>
          </p:cNvSpPr>
          <p:nvPr>
            <p:ph type="dt" sz="half" idx="6"/>
          </p:nvPr>
        </p:nvSpPr>
        <p:spPr>
          <a:xfrm>
            <a:off x="609600" y="5029200"/>
            <a:ext cx="1950720" cy="1691640"/>
          </a:xfrm>
        </p:spPr>
        <p:txBody>
          <a:bodyPr/>
          <a:lstStyle/>
          <a:p>
            <a:pPr>
              <a:defRPr/>
            </a:pPr>
            <a:endParaRPr lang="it-IT" dirty="0"/>
          </a:p>
        </p:txBody>
      </p:sp>
      <p:pic>
        <p:nvPicPr>
          <p:cNvPr id="5" name="Immagine 4" descr="Immagine che contiene oggetto, bianco, orologio, largo&#10;&#10;Descrizione generata automaticamente">
            <a:extLst>
              <a:ext uri="{FF2B5EF4-FFF2-40B4-BE49-F238E27FC236}">
                <a16:creationId xmlns:a16="http://schemas.microsoft.com/office/drawing/2014/main" id="{248986D4-F4EF-B44B-8AE1-7E9D289973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67744" y="1345270"/>
            <a:ext cx="3800519" cy="3800519"/>
          </a:xfrm>
          <a:prstGeom prst="rect">
            <a:avLst/>
          </a:prstGeom>
        </p:spPr>
      </p:pic>
      <p:sp>
        <p:nvSpPr>
          <p:cNvPr id="6" name="CasellaDiTesto 5">
            <a:extLst>
              <a:ext uri="{FF2B5EF4-FFF2-40B4-BE49-F238E27FC236}">
                <a16:creationId xmlns:a16="http://schemas.microsoft.com/office/drawing/2014/main" id="{7268436E-3CC8-414F-9D7A-4D9BBC1945AB}"/>
              </a:ext>
            </a:extLst>
          </p:cNvPr>
          <p:cNvSpPr txBox="1"/>
          <p:nvPr/>
        </p:nvSpPr>
        <p:spPr>
          <a:xfrm>
            <a:off x="4746928" y="1309547"/>
            <a:ext cx="3816424" cy="461665"/>
          </a:xfrm>
          <a:prstGeom prst="rect">
            <a:avLst/>
          </a:prstGeom>
          <a:noFill/>
        </p:spPr>
        <p:txBody>
          <a:bodyPr wrap="square" rtlCol="0">
            <a:spAutoFit/>
          </a:bodyPr>
          <a:lstStyle/>
          <a:p>
            <a:pPr>
              <a:defRPr/>
            </a:pPr>
            <a:r>
              <a:rPr lang="it-IT" altLang="it-IT" sz="2400" b="1" dirty="0">
                <a:solidFill>
                  <a:srgbClr val="FF0000"/>
                </a:solidFill>
                <a:cs typeface="Arial" pitchFamily="34" charset="0"/>
              </a:rPr>
              <a:t>A</a:t>
            </a:r>
            <a:r>
              <a:rPr lang="it-IT" altLang="it-IT" sz="1600" b="1" dirty="0">
                <a:solidFill>
                  <a:schemeClr val="accent2"/>
                </a:solidFill>
                <a:cs typeface="Arial" pitchFamily="34" charset="0"/>
              </a:rPr>
              <a:t> RILEVO L’INCIDENTE </a:t>
            </a:r>
          </a:p>
        </p:txBody>
      </p:sp>
      <p:sp>
        <p:nvSpPr>
          <p:cNvPr id="7" name="CasellaDiTesto 6">
            <a:extLst>
              <a:ext uri="{FF2B5EF4-FFF2-40B4-BE49-F238E27FC236}">
                <a16:creationId xmlns:a16="http://schemas.microsoft.com/office/drawing/2014/main" id="{1775FF22-B2B2-7549-9872-5810A886E52B}"/>
              </a:ext>
            </a:extLst>
          </p:cNvPr>
          <p:cNvSpPr txBox="1"/>
          <p:nvPr/>
        </p:nvSpPr>
        <p:spPr>
          <a:xfrm>
            <a:off x="5663376" y="1988840"/>
            <a:ext cx="3520888" cy="707886"/>
          </a:xfrm>
          <a:prstGeom prst="rect">
            <a:avLst/>
          </a:prstGeom>
          <a:noFill/>
        </p:spPr>
        <p:txBody>
          <a:bodyPr wrap="square" rtlCol="0">
            <a:spAutoFit/>
          </a:bodyPr>
          <a:lstStyle/>
          <a:p>
            <a:pPr>
              <a:defRPr/>
            </a:pPr>
            <a:r>
              <a:rPr lang="it-IT" altLang="it-IT" sz="2400" b="1" dirty="0">
                <a:solidFill>
                  <a:srgbClr val="FF0000"/>
                </a:solidFill>
                <a:cs typeface="Arial" pitchFamily="34" charset="0"/>
              </a:rPr>
              <a:t>B</a:t>
            </a:r>
            <a:r>
              <a:rPr lang="it-IT" altLang="it-IT" sz="1600" b="1" dirty="0">
                <a:solidFill>
                  <a:schemeClr val="accent2"/>
                </a:solidFill>
                <a:cs typeface="Arial" pitchFamily="34" charset="0"/>
              </a:rPr>
              <a:t> INTERVENGO, DOMINO ANSIA, VALUTO LO SCENARIO </a:t>
            </a:r>
            <a:endParaRPr lang="it-IT" altLang="it-IT" b="1" dirty="0">
              <a:solidFill>
                <a:schemeClr val="accent2"/>
              </a:solidFill>
              <a:cs typeface="Arial" pitchFamily="34" charset="0"/>
            </a:endParaRPr>
          </a:p>
        </p:txBody>
      </p:sp>
      <p:sp>
        <p:nvSpPr>
          <p:cNvPr id="8" name="CasellaDiTesto 7">
            <a:extLst>
              <a:ext uri="{FF2B5EF4-FFF2-40B4-BE49-F238E27FC236}">
                <a16:creationId xmlns:a16="http://schemas.microsoft.com/office/drawing/2014/main" id="{E12A16DE-551B-E345-AC09-17C9AB0BEE62}"/>
              </a:ext>
            </a:extLst>
          </p:cNvPr>
          <p:cNvSpPr txBox="1"/>
          <p:nvPr/>
        </p:nvSpPr>
        <p:spPr>
          <a:xfrm>
            <a:off x="5838784" y="2936699"/>
            <a:ext cx="3520888" cy="461665"/>
          </a:xfrm>
          <a:prstGeom prst="rect">
            <a:avLst/>
          </a:prstGeom>
          <a:noFill/>
        </p:spPr>
        <p:txBody>
          <a:bodyPr wrap="square" rtlCol="0">
            <a:spAutoFit/>
          </a:bodyPr>
          <a:lstStyle/>
          <a:p>
            <a:pPr>
              <a:defRPr/>
            </a:pPr>
            <a:r>
              <a:rPr lang="it-IT" altLang="it-IT" sz="2400" b="1" dirty="0">
                <a:solidFill>
                  <a:srgbClr val="FF0000"/>
                </a:solidFill>
                <a:cs typeface="Arial" pitchFamily="34" charset="0"/>
              </a:rPr>
              <a:t>C</a:t>
            </a:r>
            <a:r>
              <a:rPr lang="it-IT" altLang="it-IT" sz="1600" b="1" dirty="0">
                <a:solidFill>
                  <a:schemeClr val="accent2"/>
                </a:solidFill>
                <a:cs typeface="Arial" pitchFamily="34" charset="0"/>
              </a:rPr>
              <a:t> RAGGIUNGO UN TELEFONO</a:t>
            </a:r>
            <a:endParaRPr lang="it-IT" altLang="it-IT" b="1" dirty="0">
              <a:solidFill>
                <a:schemeClr val="accent2"/>
              </a:solidFill>
              <a:cs typeface="Arial" pitchFamily="34" charset="0"/>
            </a:endParaRPr>
          </a:p>
        </p:txBody>
      </p:sp>
      <p:sp>
        <p:nvSpPr>
          <p:cNvPr id="10" name="CasellaDiTesto 9">
            <a:extLst>
              <a:ext uri="{FF2B5EF4-FFF2-40B4-BE49-F238E27FC236}">
                <a16:creationId xmlns:a16="http://schemas.microsoft.com/office/drawing/2014/main" id="{7564B46C-6C9F-7945-B979-9A5F26675767}"/>
              </a:ext>
            </a:extLst>
          </p:cNvPr>
          <p:cNvSpPr txBox="1"/>
          <p:nvPr/>
        </p:nvSpPr>
        <p:spPr>
          <a:xfrm>
            <a:off x="5663376" y="3810411"/>
            <a:ext cx="3520888" cy="461665"/>
          </a:xfrm>
          <a:prstGeom prst="rect">
            <a:avLst/>
          </a:prstGeom>
          <a:noFill/>
        </p:spPr>
        <p:txBody>
          <a:bodyPr wrap="square" rtlCol="0">
            <a:spAutoFit/>
          </a:bodyPr>
          <a:lstStyle/>
          <a:p>
            <a:pPr>
              <a:defRPr/>
            </a:pPr>
            <a:r>
              <a:rPr lang="it-IT" altLang="it-IT" sz="2400" b="1" dirty="0">
                <a:solidFill>
                  <a:srgbClr val="FF0000"/>
                </a:solidFill>
                <a:cs typeface="Arial" pitchFamily="34" charset="0"/>
              </a:rPr>
              <a:t>D</a:t>
            </a:r>
            <a:r>
              <a:rPr lang="it-IT" altLang="it-IT" sz="1600" b="1" dirty="0">
                <a:solidFill>
                  <a:schemeClr val="accent2"/>
                </a:solidFill>
                <a:cs typeface="Arial" pitchFamily="34" charset="0"/>
              </a:rPr>
              <a:t> PARLO CON LA CENTRALE </a:t>
            </a:r>
            <a:endParaRPr lang="it-IT" altLang="it-IT" b="1" dirty="0">
              <a:solidFill>
                <a:schemeClr val="accent2"/>
              </a:solidFill>
              <a:cs typeface="Arial" pitchFamily="34" charset="0"/>
            </a:endParaRPr>
          </a:p>
        </p:txBody>
      </p:sp>
      <p:sp>
        <p:nvSpPr>
          <p:cNvPr id="11" name="CasellaDiTesto 10">
            <a:extLst>
              <a:ext uri="{FF2B5EF4-FFF2-40B4-BE49-F238E27FC236}">
                <a16:creationId xmlns:a16="http://schemas.microsoft.com/office/drawing/2014/main" id="{A93F4897-C2EA-C641-86EF-B14B6DC06291}"/>
              </a:ext>
            </a:extLst>
          </p:cNvPr>
          <p:cNvSpPr txBox="1"/>
          <p:nvPr/>
        </p:nvSpPr>
        <p:spPr>
          <a:xfrm>
            <a:off x="5115812" y="4592707"/>
            <a:ext cx="4028188" cy="707886"/>
          </a:xfrm>
          <a:prstGeom prst="rect">
            <a:avLst/>
          </a:prstGeom>
          <a:noFill/>
        </p:spPr>
        <p:txBody>
          <a:bodyPr wrap="square" rtlCol="0">
            <a:spAutoFit/>
          </a:bodyPr>
          <a:lstStyle/>
          <a:p>
            <a:pPr>
              <a:defRPr/>
            </a:pPr>
            <a:r>
              <a:rPr lang="it-IT" altLang="it-IT" sz="2400" b="1" dirty="0">
                <a:solidFill>
                  <a:srgbClr val="FF0000"/>
                </a:solidFill>
                <a:cs typeface="Arial" pitchFamily="34" charset="0"/>
              </a:rPr>
              <a:t>E</a:t>
            </a:r>
            <a:r>
              <a:rPr lang="it-IT" altLang="it-IT" sz="1600" b="1" dirty="0">
                <a:solidFill>
                  <a:schemeClr val="accent2"/>
                </a:solidFill>
                <a:cs typeface="Arial" pitchFamily="34" charset="0"/>
              </a:rPr>
              <a:t> LA CENTRALE INDIVIDUA IL MEZZO PIÙ IDONEO AL SOCCORSO</a:t>
            </a:r>
            <a:endParaRPr lang="it-IT" altLang="it-IT" b="1" dirty="0">
              <a:solidFill>
                <a:schemeClr val="accent2"/>
              </a:solidFill>
              <a:cs typeface="Arial" pitchFamily="34" charset="0"/>
            </a:endParaRPr>
          </a:p>
        </p:txBody>
      </p:sp>
      <p:sp>
        <p:nvSpPr>
          <p:cNvPr id="12" name="CasellaDiTesto 11">
            <a:extLst>
              <a:ext uri="{FF2B5EF4-FFF2-40B4-BE49-F238E27FC236}">
                <a16:creationId xmlns:a16="http://schemas.microsoft.com/office/drawing/2014/main" id="{06C0CBA5-09A1-A844-ABC8-3F24598E527E}"/>
              </a:ext>
            </a:extLst>
          </p:cNvPr>
          <p:cNvSpPr txBox="1"/>
          <p:nvPr/>
        </p:nvSpPr>
        <p:spPr>
          <a:xfrm>
            <a:off x="1335649" y="4495178"/>
            <a:ext cx="1570753" cy="1200329"/>
          </a:xfrm>
          <a:prstGeom prst="rect">
            <a:avLst/>
          </a:prstGeom>
          <a:noFill/>
        </p:spPr>
        <p:txBody>
          <a:bodyPr wrap="square" rtlCol="0">
            <a:spAutoFit/>
          </a:bodyPr>
          <a:lstStyle/>
          <a:p>
            <a:pPr algn="r">
              <a:defRPr/>
            </a:pPr>
            <a:r>
              <a:rPr lang="it-IT" altLang="it-IT" sz="2400" b="1" dirty="0" err="1">
                <a:solidFill>
                  <a:srgbClr val="FF0000"/>
                </a:solidFill>
                <a:cs typeface="Arial" pitchFamily="34" charset="0"/>
              </a:rPr>
              <a:t>F</a:t>
            </a:r>
            <a:endParaRPr lang="it-IT" altLang="it-IT" sz="2400" b="1" dirty="0">
              <a:solidFill>
                <a:schemeClr val="accent2"/>
              </a:solidFill>
              <a:cs typeface="Arial" pitchFamily="34" charset="0"/>
            </a:endParaRPr>
          </a:p>
          <a:p>
            <a:pPr algn="r">
              <a:defRPr/>
            </a:pPr>
            <a:r>
              <a:rPr lang="it-IT" altLang="it-IT" sz="1600" b="1" dirty="0">
                <a:solidFill>
                  <a:schemeClr val="accent2"/>
                </a:solidFill>
                <a:cs typeface="Arial" pitchFamily="34" charset="0"/>
              </a:rPr>
              <a:t>IL MEZZO GIUNGE SUL LUOGO</a:t>
            </a:r>
            <a:endParaRPr lang="it-IT" altLang="it-IT" b="1" dirty="0">
              <a:solidFill>
                <a:schemeClr val="accent2"/>
              </a:solidFill>
              <a:cs typeface="Arial" pitchFamily="34" charset="0"/>
            </a:endParaRPr>
          </a:p>
        </p:txBody>
      </p:sp>
      <p:sp>
        <p:nvSpPr>
          <p:cNvPr id="13" name="CasellaDiTesto 12">
            <a:extLst>
              <a:ext uri="{FF2B5EF4-FFF2-40B4-BE49-F238E27FC236}">
                <a16:creationId xmlns:a16="http://schemas.microsoft.com/office/drawing/2014/main" id="{722CC489-FCEF-B241-8E36-4702F1687B40}"/>
              </a:ext>
            </a:extLst>
          </p:cNvPr>
          <p:cNvSpPr txBox="1"/>
          <p:nvPr/>
        </p:nvSpPr>
        <p:spPr>
          <a:xfrm>
            <a:off x="-15370" y="973177"/>
            <a:ext cx="3373121" cy="954107"/>
          </a:xfrm>
          <a:prstGeom prst="rect">
            <a:avLst/>
          </a:prstGeom>
          <a:noFill/>
        </p:spPr>
        <p:txBody>
          <a:bodyPr wrap="square" rtlCol="0">
            <a:spAutoFit/>
          </a:bodyPr>
          <a:lstStyle/>
          <a:p>
            <a:pPr algn="r">
              <a:defRPr/>
            </a:pPr>
            <a:r>
              <a:rPr lang="it-IT" altLang="it-IT" sz="1600" b="1" dirty="0">
                <a:solidFill>
                  <a:schemeClr val="accent2"/>
                </a:solidFill>
                <a:cs typeface="Arial" pitchFamily="34" charset="0"/>
              </a:rPr>
              <a:t>AZIONE EQUIPE DI SOCCORSO E TRASPORTO IN OSPEALE              </a:t>
            </a:r>
            <a:r>
              <a:rPr lang="it-IT" altLang="it-IT" sz="2400" b="1" dirty="0">
                <a:solidFill>
                  <a:srgbClr val="FF0000"/>
                </a:solidFill>
                <a:cs typeface="Arial" pitchFamily="34" charset="0"/>
              </a:rPr>
              <a:t>G</a:t>
            </a:r>
            <a:endParaRPr lang="it-IT" altLang="it-IT" b="1" dirty="0">
              <a:solidFill>
                <a:schemeClr val="accent2"/>
              </a:solidFill>
              <a:cs typeface="Arial" pitchFamily="34" charset="0"/>
            </a:endParaRPr>
          </a:p>
        </p:txBody>
      </p:sp>
    </p:spTree>
    <p:extLst>
      <p:ext uri="{BB962C8B-B14F-4D97-AF65-F5344CB8AC3E}">
        <p14:creationId xmlns:p14="http://schemas.microsoft.com/office/powerpoint/2010/main" val="198171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dissolv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75445" y="3653927"/>
            <a:ext cx="8188325" cy="2613536"/>
          </a:xfrm>
          <a:prstGeom prst="rect">
            <a:avLst/>
          </a:prstGeom>
        </p:spPr>
        <p:txBody>
          <a:bodyPr vert="horz" wrap="square" lIns="0" tIns="12700" rIns="0" bIns="0" rtlCol="0">
            <a:spAutoFit/>
          </a:bodyPr>
          <a:lstStyle/>
          <a:p>
            <a:pPr marL="502284" algn="ctr">
              <a:lnSpc>
                <a:spcPct val="100000"/>
              </a:lnSpc>
              <a:spcBef>
                <a:spcPts val="100"/>
              </a:spcBef>
            </a:pPr>
            <a:r>
              <a:rPr sz="2800" b="1" spc="-5" dirty="0">
                <a:solidFill>
                  <a:srgbClr val="FF0000"/>
                </a:solidFill>
                <a:latin typeface="Arial"/>
                <a:cs typeface="Arial"/>
              </a:rPr>
              <a:t>Anello</a:t>
            </a:r>
            <a:r>
              <a:rPr sz="2800" b="1" spc="-45" dirty="0">
                <a:solidFill>
                  <a:srgbClr val="FF0000"/>
                </a:solidFill>
                <a:latin typeface="Arial"/>
                <a:cs typeface="Arial"/>
              </a:rPr>
              <a:t> </a:t>
            </a:r>
            <a:r>
              <a:rPr sz="2800" b="1" dirty="0">
                <a:solidFill>
                  <a:srgbClr val="FF0000"/>
                </a:solidFill>
                <a:latin typeface="Arial"/>
                <a:cs typeface="Arial"/>
              </a:rPr>
              <a:t>B</a:t>
            </a:r>
            <a:endParaRPr sz="2800" dirty="0">
              <a:latin typeface="Arial"/>
              <a:cs typeface="Arial"/>
            </a:endParaRPr>
          </a:p>
          <a:p>
            <a:pPr>
              <a:lnSpc>
                <a:spcPct val="100000"/>
              </a:lnSpc>
              <a:spcBef>
                <a:spcPts val="15"/>
              </a:spcBef>
            </a:pPr>
            <a:endParaRPr sz="2350" dirty="0">
              <a:latin typeface="Arial"/>
              <a:cs typeface="Arial"/>
            </a:endParaRPr>
          </a:p>
          <a:p>
            <a:pPr marL="1113155">
              <a:lnSpc>
                <a:spcPts val="2840"/>
              </a:lnSpc>
            </a:pPr>
            <a:r>
              <a:rPr sz="2400" b="1" dirty="0">
                <a:solidFill>
                  <a:srgbClr val="333399"/>
                </a:solidFill>
                <a:latin typeface="Arial"/>
                <a:cs typeface="Arial"/>
              </a:rPr>
              <a:t>è </a:t>
            </a:r>
            <a:r>
              <a:rPr sz="2400" b="1" spc="-5" dirty="0">
                <a:solidFill>
                  <a:srgbClr val="333399"/>
                </a:solidFill>
                <a:latin typeface="Arial"/>
                <a:cs typeface="Arial"/>
              </a:rPr>
              <a:t>il</a:t>
            </a:r>
            <a:r>
              <a:rPr sz="2400" b="1" dirty="0">
                <a:solidFill>
                  <a:srgbClr val="333399"/>
                </a:solidFill>
                <a:latin typeface="Arial"/>
                <a:cs typeface="Arial"/>
              </a:rPr>
              <a:t> </a:t>
            </a:r>
            <a:r>
              <a:rPr sz="2400" b="1" spc="-5" dirty="0">
                <a:solidFill>
                  <a:srgbClr val="333399"/>
                </a:solidFill>
                <a:latin typeface="Arial"/>
                <a:cs typeface="Arial"/>
              </a:rPr>
              <a:t>tempo necessario</a:t>
            </a:r>
            <a:r>
              <a:rPr sz="2400" b="1" dirty="0">
                <a:solidFill>
                  <a:srgbClr val="333399"/>
                </a:solidFill>
                <a:latin typeface="Arial"/>
                <a:cs typeface="Arial"/>
              </a:rPr>
              <a:t> al</a:t>
            </a:r>
            <a:r>
              <a:rPr sz="2400" b="1" spc="-5" dirty="0">
                <a:solidFill>
                  <a:srgbClr val="333399"/>
                </a:solidFill>
                <a:latin typeface="Arial"/>
                <a:cs typeface="Arial"/>
              </a:rPr>
              <a:t> soccorritore</a:t>
            </a:r>
            <a:r>
              <a:rPr sz="2400" b="1" spc="5" dirty="0">
                <a:solidFill>
                  <a:srgbClr val="333399"/>
                </a:solidFill>
                <a:latin typeface="Arial"/>
                <a:cs typeface="Arial"/>
              </a:rPr>
              <a:t> </a:t>
            </a:r>
            <a:r>
              <a:rPr sz="2400" b="1" spc="-5" dirty="0">
                <a:solidFill>
                  <a:srgbClr val="333399"/>
                </a:solidFill>
                <a:latin typeface="Arial"/>
                <a:cs typeface="Arial"/>
              </a:rPr>
              <a:t>per:</a:t>
            </a:r>
            <a:endParaRPr sz="2400" dirty="0">
              <a:latin typeface="Arial"/>
              <a:cs typeface="Arial"/>
            </a:endParaRPr>
          </a:p>
          <a:p>
            <a:pPr marL="351155" indent="-339090">
              <a:lnSpc>
                <a:spcPts val="2800"/>
              </a:lnSpc>
              <a:buAutoNum type="arabicPeriod"/>
              <a:tabLst>
                <a:tab pos="351790" algn="l"/>
              </a:tabLst>
            </a:pPr>
            <a:r>
              <a:rPr sz="2400" b="1" spc="-5" dirty="0">
                <a:solidFill>
                  <a:srgbClr val="333399"/>
                </a:solidFill>
                <a:latin typeface="Arial"/>
                <a:cs typeface="Arial"/>
              </a:rPr>
              <a:t>dominare l’ansia, la paura, l’agitazione</a:t>
            </a:r>
            <a:endParaRPr sz="2400" dirty="0">
              <a:latin typeface="Arial"/>
              <a:cs typeface="Arial"/>
            </a:endParaRPr>
          </a:p>
          <a:p>
            <a:pPr marL="351155" indent="-339090">
              <a:lnSpc>
                <a:spcPts val="2800"/>
              </a:lnSpc>
              <a:buAutoNum type="arabicPeriod"/>
              <a:tabLst>
                <a:tab pos="351790" algn="l"/>
              </a:tabLst>
            </a:pPr>
            <a:r>
              <a:rPr sz="2400" b="1" spc="-5" dirty="0">
                <a:solidFill>
                  <a:srgbClr val="333399"/>
                </a:solidFill>
                <a:latin typeface="Arial"/>
                <a:cs typeface="Arial"/>
              </a:rPr>
              <a:t>osservare</a:t>
            </a:r>
            <a:r>
              <a:rPr sz="2400" b="1" dirty="0">
                <a:solidFill>
                  <a:srgbClr val="333399"/>
                </a:solidFill>
                <a:latin typeface="Arial"/>
                <a:cs typeface="Arial"/>
              </a:rPr>
              <a:t> </a:t>
            </a:r>
            <a:r>
              <a:rPr sz="2400" b="1" spc="-5" dirty="0">
                <a:solidFill>
                  <a:srgbClr val="333399"/>
                </a:solidFill>
                <a:latin typeface="Arial"/>
                <a:cs typeface="Arial"/>
              </a:rPr>
              <a:t>bene</a:t>
            </a:r>
            <a:r>
              <a:rPr sz="2400" b="1" dirty="0">
                <a:solidFill>
                  <a:srgbClr val="333399"/>
                </a:solidFill>
                <a:latin typeface="Arial"/>
                <a:cs typeface="Arial"/>
              </a:rPr>
              <a:t> </a:t>
            </a:r>
            <a:r>
              <a:rPr sz="2400" b="1" spc="-5" dirty="0">
                <a:solidFill>
                  <a:srgbClr val="333399"/>
                </a:solidFill>
                <a:latin typeface="Arial"/>
                <a:cs typeface="Arial"/>
              </a:rPr>
              <a:t>quanto successo</a:t>
            </a:r>
            <a:endParaRPr sz="2400" dirty="0">
              <a:latin typeface="Arial"/>
              <a:cs typeface="Arial"/>
            </a:endParaRPr>
          </a:p>
          <a:p>
            <a:pPr marL="351155" marR="5080" indent="-339090">
              <a:lnSpc>
                <a:spcPts val="2800"/>
              </a:lnSpc>
              <a:spcBef>
                <a:spcPts val="120"/>
              </a:spcBef>
              <a:buAutoNum type="arabicPeriod"/>
              <a:tabLst>
                <a:tab pos="351790" algn="l"/>
              </a:tabLst>
            </a:pPr>
            <a:r>
              <a:rPr sz="2400" b="1" spc="-5" dirty="0">
                <a:solidFill>
                  <a:srgbClr val="333399"/>
                </a:solidFill>
                <a:latin typeface="Arial"/>
                <a:cs typeface="Arial"/>
              </a:rPr>
              <a:t>proteggere</a:t>
            </a:r>
            <a:r>
              <a:rPr sz="2400" b="1" spc="5" dirty="0">
                <a:solidFill>
                  <a:srgbClr val="333399"/>
                </a:solidFill>
                <a:latin typeface="Arial"/>
                <a:cs typeface="Arial"/>
              </a:rPr>
              <a:t> </a:t>
            </a:r>
            <a:r>
              <a:rPr sz="2400" b="1" spc="-5" dirty="0">
                <a:solidFill>
                  <a:srgbClr val="333399"/>
                </a:solidFill>
                <a:latin typeface="Arial"/>
                <a:cs typeface="Arial"/>
              </a:rPr>
              <a:t>l’infortunato</a:t>
            </a:r>
            <a:r>
              <a:rPr sz="2400" b="1" spc="5" dirty="0">
                <a:solidFill>
                  <a:srgbClr val="333399"/>
                </a:solidFill>
                <a:latin typeface="Arial"/>
                <a:cs typeface="Arial"/>
              </a:rPr>
              <a:t> </a:t>
            </a:r>
            <a:r>
              <a:rPr sz="2400" b="1" spc="-5" dirty="0">
                <a:solidFill>
                  <a:srgbClr val="333399"/>
                </a:solidFill>
                <a:latin typeface="Arial"/>
                <a:cs typeface="Arial"/>
              </a:rPr>
              <a:t>per</a:t>
            </a:r>
            <a:r>
              <a:rPr sz="2400" b="1" spc="5" dirty="0">
                <a:solidFill>
                  <a:srgbClr val="333399"/>
                </a:solidFill>
                <a:latin typeface="Arial"/>
                <a:cs typeface="Arial"/>
              </a:rPr>
              <a:t> </a:t>
            </a:r>
            <a:r>
              <a:rPr sz="2400" b="1" spc="-5" dirty="0">
                <a:solidFill>
                  <a:srgbClr val="333399"/>
                </a:solidFill>
                <a:latin typeface="Arial"/>
                <a:cs typeface="Arial"/>
              </a:rPr>
              <a:t>evitare</a:t>
            </a:r>
            <a:r>
              <a:rPr sz="2400" b="1" spc="10" dirty="0">
                <a:solidFill>
                  <a:srgbClr val="333399"/>
                </a:solidFill>
                <a:latin typeface="Arial"/>
                <a:cs typeface="Arial"/>
              </a:rPr>
              <a:t> </a:t>
            </a:r>
            <a:r>
              <a:rPr sz="2400" b="1" spc="-5" dirty="0">
                <a:solidFill>
                  <a:srgbClr val="333399"/>
                </a:solidFill>
                <a:latin typeface="Arial"/>
                <a:cs typeface="Arial"/>
              </a:rPr>
              <a:t>un</a:t>
            </a:r>
            <a:r>
              <a:rPr sz="2400" b="1" dirty="0">
                <a:solidFill>
                  <a:srgbClr val="333399"/>
                </a:solidFill>
                <a:latin typeface="Arial"/>
                <a:cs typeface="Arial"/>
              </a:rPr>
              <a:t> </a:t>
            </a:r>
            <a:r>
              <a:rPr sz="2400" b="1" spc="-5" dirty="0">
                <a:solidFill>
                  <a:srgbClr val="333399"/>
                </a:solidFill>
                <a:latin typeface="Arial"/>
                <a:cs typeface="Arial"/>
              </a:rPr>
              <a:t>peggioramento </a:t>
            </a:r>
            <a:r>
              <a:rPr sz="2400" b="1" spc="-650" dirty="0">
                <a:solidFill>
                  <a:srgbClr val="333399"/>
                </a:solidFill>
                <a:latin typeface="Arial"/>
                <a:cs typeface="Arial"/>
              </a:rPr>
              <a:t> </a:t>
            </a:r>
            <a:r>
              <a:rPr sz="2400" b="1" spc="-5" dirty="0">
                <a:solidFill>
                  <a:srgbClr val="333399"/>
                </a:solidFill>
                <a:latin typeface="Arial"/>
                <a:cs typeface="Arial"/>
              </a:rPr>
              <a:t>della situazione</a:t>
            </a:r>
            <a:endParaRPr sz="2400" dirty="0">
              <a:latin typeface="Arial"/>
              <a:cs typeface="Arial"/>
            </a:endParaRPr>
          </a:p>
        </p:txBody>
      </p:sp>
      <p:pic>
        <p:nvPicPr>
          <p:cNvPr id="3" name="object 3"/>
          <p:cNvPicPr/>
          <p:nvPr/>
        </p:nvPicPr>
        <p:blipFill>
          <a:blip r:embed="rId3" cstate="print"/>
          <a:stretch>
            <a:fillRect/>
          </a:stretch>
        </p:blipFill>
        <p:spPr>
          <a:xfrm>
            <a:off x="3540125" y="1524569"/>
            <a:ext cx="2350590" cy="2129358"/>
          </a:xfrm>
          <a:prstGeom prst="rect">
            <a:avLst/>
          </a:prstGeom>
        </p:spPr>
      </p:pic>
      <p:sp>
        <p:nvSpPr>
          <p:cNvPr id="4" name="object 4"/>
          <p:cNvSpPr txBox="1">
            <a:spLocks noGrp="1"/>
          </p:cNvSpPr>
          <p:nvPr>
            <p:ph type="title"/>
          </p:nvPr>
        </p:nvSpPr>
        <p:spPr>
          <a:xfrm>
            <a:off x="3893662" y="181154"/>
            <a:ext cx="2964337" cy="443711"/>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FF0000"/>
                </a:solidFill>
                <a:latin typeface="Arial" panose="020B0604020202020204" pitchFamily="34" charset="0"/>
                <a:cs typeface="Arial" panose="020B0604020202020204" pitchFamily="34" charset="0"/>
              </a:rPr>
              <a:t>An</a:t>
            </a:r>
            <a:r>
              <a:rPr sz="2800" b="1" spc="-5" dirty="0">
                <a:solidFill>
                  <a:srgbClr val="FF0000"/>
                </a:solidFill>
                <a:latin typeface="Arial" panose="020B0604020202020204" pitchFamily="34" charset="0"/>
                <a:cs typeface="Arial" panose="020B0604020202020204" pitchFamily="34" charset="0"/>
              </a:rPr>
              <a:t>ell</a:t>
            </a:r>
            <a:r>
              <a:rPr sz="2800" b="1" dirty="0">
                <a:solidFill>
                  <a:srgbClr val="FF0000"/>
                </a:solidFill>
                <a:latin typeface="Arial" panose="020B0604020202020204" pitchFamily="34" charset="0"/>
                <a:cs typeface="Arial" panose="020B0604020202020204" pitchFamily="34" charset="0"/>
              </a:rPr>
              <a:t>o</a:t>
            </a:r>
            <a:r>
              <a:rPr sz="2800" b="1" spc="-135" dirty="0">
                <a:solidFill>
                  <a:srgbClr val="FF0000"/>
                </a:solidFill>
                <a:latin typeface="Arial" panose="020B0604020202020204" pitchFamily="34" charset="0"/>
                <a:cs typeface="Arial" panose="020B0604020202020204" pitchFamily="34" charset="0"/>
              </a:rPr>
              <a:t> </a:t>
            </a:r>
            <a:r>
              <a:rPr sz="2800" b="1" dirty="0">
                <a:solidFill>
                  <a:srgbClr val="FF0000"/>
                </a:solidFill>
                <a:latin typeface="Arial" panose="020B0604020202020204" pitchFamily="34" charset="0"/>
                <a:cs typeface="Arial" panose="020B0604020202020204" pitchFamily="34" charset="0"/>
              </a:rPr>
              <a:t>A</a:t>
            </a:r>
            <a:endParaRPr sz="2800" dirty="0">
              <a:latin typeface="Arial" panose="020B0604020202020204" pitchFamily="34" charset="0"/>
              <a:cs typeface="Arial" panose="020B0604020202020204" pitchFamily="34" charset="0"/>
            </a:endParaRPr>
          </a:p>
        </p:txBody>
      </p:sp>
      <p:sp>
        <p:nvSpPr>
          <p:cNvPr id="5" name="object 5"/>
          <p:cNvSpPr txBox="1"/>
          <p:nvPr/>
        </p:nvSpPr>
        <p:spPr>
          <a:xfrm>
            <a:off x="633888" y="866954"/>
            <a:ext cx="7454900" cy="734060"/>
          </a:xfrm>
          <a:prstGeom prst="rect">
            <a:avLst/>
          </a:prstGeom>
        </p:spPr>
        <p:txBody>
          <a:bodyPr vert="horz" wrap="square" lIns="0" tIns="43180" rIns="0" bIns="0" rtlCol="0">
            <a:spAutoFit/>
          </a:bodyPr>
          <a:lstStyle/>
          <a:p>
            <a:pPr marL="12700" marR="5080">
              <a:lnSpc>
                <a:spcPts val="2700"/>
              </a:lnSpc>
              <a:spcBef>
                <a:spcPts val="340"/>
              </a:spcBef>
            </a:pPr>
            <a:r>
              <a:rPr sz="2400" b="1" dirty="0">
                <a:solidFill>
                  <a:srgbClr val="333399"/>
                </a:solidFill>
                <a:latin typeface="Arial" panose="020B0604020202020204" pitchFamily="34" charset="0"/>
                <a:cs typeface="Arial" panose="020B0604020202020204" pitchFamily="34" charset="0"/>
              </a:rPr>
              <a:t>è </a:t>
            </a:r>
            <a:r>
              <a:rPr sz="2400" b="1" spc="-5" dirty="0">
                <a:solidFill>
                  <a:srgbClr val="333399"/>
                </a:solidFill>
                <a:latin typeface="Arial" panose="020B0604020202020204" pitchFamily="34" charset="0"/>
                <a:cs typeface="Arial" panose="020B0604020202020204" pitchFamily="34" charset="0"/>
              </a:rPr>
              <a:t>il</a:t>
            </a:r>
            <a:r>
              <a:rPr sz="2400" b="1" dirty="0">
                <a:solidFill>
                  <a:srgbClr val="333399"/>
                </a:solidFill>
                <a:latin typeface="Arial" panose="020B0604020202020204" pitchFamily="34" charset="0"/>
                <a:cs typeface="Arial" panose="020B0604020202020204" pitchFamily="34" charset="0"/>
              </a:rPr>
              <a:t> </a:t>
            </a:r>
            <a:r>
              <a:rPr sz="2400" b="1" spc="-5" dirty="0">
                <a:solidFill>
                  <a:srgbClr val="333399"/>
                </a:solidFill>
                <a:latin typeface="Arial" panose="020B0604020202020204" pitchFamily="34" charset="0"/>
                <a:cs typeface="Arial" panose="020B0604020202020204" pitchFamily="34" charset="0"/>
              </a:rPr>
              <a:t>tempo</a:t>
            </a:r>
            <a:r>
              <a:rPr sz="2400" b="1" spc="5" dirty="0">
                <a:solidFill>
                  <a:srgbClr val="333399"/>
                </a:solidFill>
                <a:latin typeface="Arial" panose="020B0604020202020204" pitchFamily="34" charset="0"/>
                <a:cs typeface="Arial" panose="020B0604020202020204" pitchFamily="34" charset="0"/>
              </a:rPr>
              <a:t> </a:t>
            </a:r>
            <a:r>
              <a:rPr sz="2400" b="1" spc="-5" dirty="0">
                <a:solidFill>
                  <a:srgbClr val="333399"/>
                </a:solidFill>
                <a:latin typeface="Arial" panose="020B0604020202020204" pitchFamily="34" charset="0"/>
                <a:cs typeface="Arial" panose="020B0604020202020204" pitchFamily="34" charset="0"/>
              </a:rPr>
              <a:t>che</a:t>
            </a:r>
            <a:r>
              <a:rPr sz="2400" b="1" spc="5" dirty="0">
                <a:solidFill>
                  <a:srgbClr val="333399"/>
                </a:solidFill>
                <a:latin typeface="Arial" panose="020B0604020202020204" pitchFamily="34" charset="0"/>
                <a:cs typeface="Arial" panose="020B0604020202020204" pitchFamily="34" charset="0"/>
              </a:rPr>
              <a:t> </a:t>
            </a:r>
            <a:r>
              <a:rPr sz="2400" b="1" spc="-15" dirty="0">
                <a:solidFill>
                  <a:srgbClr val="333399"/>
                </a:solidFill>
                <a:latin typeface="Arial" panose="020B0604020202020204" pitchFamily="34" charset="0"/>
                <a:cs typeface="Arial" panose="020B0604020202020204" pitchFamily="34" charset="0"/>
              </a:rPr>
              <a:t>intercorre</a:t>
            </a:r>
            <a:r>
              <a:rPr sz="2400" b="1" dirty="0">
                <a:solidFill>
                  <a:srgbClr val="333399"/>
                </a:solidFill>
                <a:latin typeface="Arial" panose="020B0604020202020204" pitchFamily="34" charset="0"/>
                <a:cs typeface="Arial" panose="020B0604020202020204" pitchFamily="34" charset="0"/>
              </a:rPr>
              <a:t> </a:t>
            </a:r>
            <a:r>
              <a:rPr sz="2400" b="1" spc="-5" dirty="0">
                <a:solidFill>
                  <a:srgbClr val="333399"/>
                </a:solidFill>
                <a:latin typeface="Arial" panose="020B0604020202020204" pitchFamily="34" charset="0"/>
                <a:cs typeface="Arial" panose="020B0604020202020204" pitchFamily="34" charset="0"/>
              </a:rPr>
              <a:t>dall’incidente</a:t>
            </a:r>
            <a:r>
              <a:rPr sz="2400" b="1" dirty="0">
                <a:solidFill>
                  <a:srgbClr val="333399"/>
                </a:solidFill>
                <a:latin typeface="Arial" panose="020B0604020202020204" pitchFamily="34" charset="0"/>
                <a:cs typeface="Arial" panose="020B0604020202020204" pitchFamily="34" charset="0"/>
              </a:rPr>
              <a:t> al</a:t>
            </a:r>
            <a:r>
              <a:rPr sz="2400" b="1" spc="5" dirty="0">
                <a:solidFill>
                  <a:srgbClr val="333399"/>
                </a:solidFill>
                <a:latin typeface="Arial" panose="020B0604020202020204" pitchFamily="34" charset="0"/>
                <a:cs typeface="Arial" panose="020B0604020202020204" pitchFamily="34" charset="0"/>
              </a:rPr>
              <a:t> </a:t>
            </a:r>
            <a:r>
              <a:rPr sz="2400" b="1" spc="-5" dirty="0">
                <a:solidFill>
                  <a:srgbClr val="333399"/>
                </a:solidFill>
                <a:latin typeface="Arial" panose="020B0604020202020204" pitchFamily="34" charset="0"/>
                <a:cs typeface="Arial" panose="020B0604020202020204" pitchFamily="34" charset="0"/>
              </a:rPr>
              <a:t>momento</a:t>
            </a:r>
            <a:r>
              <a:rPr sz="2400" b="1" spc="5" dirty="0">
                <a:solidFill>
                  <a:srgbClr val="333399"/>
                </a:solidFill>
                <a:latin typeface="Arial" panose="020B0604020202020204" pitchFamily="34" charset="0"/>
                <a:cs typeface="Arial" panose="020B0604020202020204" pitchFamily="34" charset="0"/>
              </a:rPr>
              <a:t> </a:t>
            </a:r>
            <a:r>
              <a:rPr sz="2400" b="1" spc="-5" dirty="0">
                <a:solidFill>
                  <a:srgbClr val="333399"/>
                </a:solidFill>
                <a:latin typeface="Arial" panose="020B0604020202020204" pitchFamily="34" charset="0"/>
                <a:cs typeface="Arial" panose="020B0604020202020204" pitchFamily="34" charset="0"/>
              </a:rPr>
              <a:t>in</a:t>
            </a:r>
            <a:r>
              <a:rPr sz="2400" b="1" spc="5" dirty="0">
                <a:solidFill>
                  <a:srgbClr val="333399"/>
                </a:solidFill>
                <a:latin typeface="Arial" panose="020B0604020202020204" pitchFamily="34" charset="0"/>
                <a:cs typeface="Arial" panose="020B0604020202020204" pitchFamily="34" charset="0"/>
              </a:rPr>
              <a:t> </a:t>
            </a:r>
            <a:r>
              <a:rPr sz="2400" b="1" spc="-5" dirty="0">
                <a:solidFill>
                  <a:srgbClr val="333399"/>
                </a:solidFill>
                <a:latin typeface="Arial" panose="020B0604020202020204" pitchFamily="34" charset="0"/>
                <a:cs typeface="Arial" panose="020B0604020202020204" pitchFamily="34" charset="0"/>
              </a:rPr>
              <a:t>cui </a:t>
            </a:r>
            <a:r>
              <a:rPr sz="2400" b="1" spc="-585" dirty="0">
                <a:solidFill>
                  <a:srgbClr val="333399"/>
                </a:solidFill>
                <a:latin typeface="Arial" panose="020B0604020202020204" pitchFamily="34" charset="0"/>
                <a:cs typeface="Arial" panose="020B0604020202020204" pitchFamily="34" charset="0"/>
              </a:rPr>
              <a:t> </a:t>
            </a:r>
            <a:r>
              <a:rPr sz="2400" b="1" spc="-5" dirty="0">
                <a:solidFill>
                  <a:srgbClr val="333399"/>
                </a:solidFill>
                <a:latin typeface="Arial" panose="020B0604020202020204" pitchFamily="34" charset="0"/>
                <a:cs typeface="Arial" panose="020B0604020202020204" pitchFamily="34" charset="0"/>
              </a:rPr>
              <a:t>il </a:t>
            </a:r>
            <a:r>
              <a:rPr sz="2400" b="1" spc="-10" dirty="0">
                <a:solidFill>
                  <a:srgbClr val="333399"/>
                </a:solidFill>
                <a:latin typeface="Arial" panose="020B0604020202020204" pitchFamily="34" charset="0"/>
                <a:cs typeface="Arial" panose="020B0604020202020204" pitchFamily="34" charset="0"/>
              </a:rPr>
              <a:t>soccorritore</a:t>
            </a:r>
            <a:r>
              <a:rPr sz="2400" b="1" spc="-5" dirty="0">
                <a:solidFill>
                  <a:srgbClr val="333399"/>
                </a:solidFill>
                <a:latin typeface="Arial" panose="020B0604020202020204" pitchFamily="34" charset="0"/>
                <a:cs typeface="Arial" panose="020B0604020202020204" pitchFamily="34" charset="0"/>
              </a:rPr>
              <a:t> vede l’accaduto</a:t>
            </a:r>
            <a:endParaRPr sz="2400" dirty="0">
              <a:latin typeface="Arial" panose="020B0604020202020204" pitchFamily="34" charset="0"/>
              <a:cs typeface="Arial" panose="020B0604020202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1770" y="4381776"/>
            <a:ext cx="9208539" cy="1590179"/>
          </a:xfrm>
          <a:prstGeom prst="rect">
            <a:avLst/>
          </a:prstGeom>
        </p:spPr>
        <p:txBody>
          <a:bodyPr vert="horz" wrap="square" lIns="0" tIns="43180" rIns="0" bIns="0" rtlCol="0">
            <a:spAutoFit/>
          </a:bodyPr>
          <a:lstStyle>
            <a:defPPr>
              <a:defRPr lang="en-US"/>
            </a:defPPr>
            <a:lvl1pPr marL="12700" marR="5080">
              <a:lnSpc>
                <a:spcPts val="2700"/>
              </a:lnSpc>
              <a:spcBef>
                <a:spcPts val="340"/>
              </a:spcBef>
              <a:defRPr sz="2400" b="1">
                <a:solidFill>
                  <a:srgbClr val="333399"/>
                </a:solidFill>
                <a:latin typeface="Times New Roman"/>
                <a:cs typeface="Times New Roman"/>
              </a:defRPr>
            </a:lvl1pPr>
          </a:lstStyle>
          <a:p>
            <a:pPr>
              <a:lnSpc>
                <a:spcPct val="100000"/>
              </a:lnSpc>
              <a:spcBef>
                <a:spcPts val="100"/>
              </a:spcBef>
            </a:pPr>
            <a:r>
              <a:rPr lang="it-IT" sz="2800" spc="-5" dirty="0">
                <a:solidFill>
                  <a:srgbClr val="FF0000"/>
                </a:solidFill>
                <a:latin typeface="Arial" panose="020B0604020202020204" pitchFamily="34" charset="0"/>
                <a:ea typeface="+mj-ea"/>
                <a:cs typeface="Arial" panose="020B0604020202020204" pitchFamily="34" charset="0"/>
              </a:rPr>
              <a:t>Anello G</a:t>
            </a:r>
            <a:endParaRPr sz="2800" spc="-5" dirty="0">
              <a:solidFill>
                <a:srgbClr val="FF0000"/>
              </a:solidFill>
              <a:ea typeface="+mj-ea"/>
            </a:endParaRPr>
          </a:p>
          <a:p>
            <a:endParaRPr dirty="0"/>
          </a:p>
          <a:p>
            <a:r>
              <a:rPr dirty="0">
                <a:latin typeface="Arial" panose="020B0604020202020204" pitchFamily="34" charset="0"/>
                <a:cs typeface="Arial" panose="020B0604020202020204" pitchFamily="34" charset="0"/>
              </a:rPr>
              <a:t>è il tempo che utilizza l’equipe di soccorso per le prime  cure	e il successivo trasporto in ospedale, se necessario</a:t>
            </a:r>
          </a:p>
        </p:txBody>
      </p:sp>
      <p:sp>
        <p:nvSpPr>
          <p:cNvPr id="3" name="object 3"/>
          <p:cNvSpPr txBox="1">
            <a:spLocks noGrp="1"/>
          </p:cNvSpPr>
          <p:nvPr>
            <p:ph type="title"/>
          </p:nvPr>
        </p:nvSpPr>
        <p:spPr>
          <a:xfrm>
            <a:off x="191770" y="570091"/>
            <a:ext cx="1941830" cy="443711"/>
          </a:xfrm>
          <a:prstGeom prst="rect">
            <a:avLst/>
          </a:prstGeom>
        </p:spPr>
        <p:txBody>
          <a:bodyPr vert="horz" wrap="square" lIns="0" tIns="12700" rIns="0" bIns="0" rtlCol="0">
            <a:spAutoFit/>
          </a:bodyPr>
          <a:lstStyle/>
          <a:p>
            <a:pPr marL="12700">
              <a:lnSpc>
                <a:spcPct val="100000"/>
              </a:lnSpc>
              <a:spcBef>
                <a:spcPts val="100"/>
              </a:spcBef>
            </a:pPr>
            <a:r>
              <a:rPr sz="2800" b="1" spc="-5" dirty="0">
                <a:solidFill>
                  <a:srgbClr val="FF0000"/>
                </a:solidFill>
                <a:latin typeface="Arial" panose="020B0604020202020204" pitchFamily="34" charset="0"/>
                <a:cs typeface="Arial" panose="020B0604020202020204" pitchFamily="34" charset="0"/>
              </a:rPr>
              <a:t>Anello</a:t>
            </a:r>
            <a:r>
              <a:rPr sz="2800" b="1" spc="-75" dirty="0">
                <a:solidFill>
                  <a:srgbClr val="FF0000"/>
                </a:solidFill>
                <a:latin typeface="Arial" panose="020B0604020202020204" pitchFamily="34" charset="0"/>
                <a:cs typeface="Arial" panose="020B0604020202020204" pitchFamily="34" charset="0"/>
              </a:rPr>
              <a:t> </a:t>
            </a:r>
            <a:r>
              <a:rPr sz="2800" b="1" dirty="0">
                <a:solidFill>
                  <a:srgbClr val="FF0000"/>
                </a:solidFill>
                <a:latin typeface="Arial" panose="020B0604020202020204" pitchFamily="34" charset="0"/>
                <a:cs typeface="Arial" panose="020B0604020202020204" pitchFamily="34" charset="0"/>
              </a:rPr>
              <a:t>F</a:t>
            </a:r>
            <a:endParaRPr sz="2800" dirty="0">
              <a:latin typeface="Arial" panose="020B0604020202020204" pitchFamily="34" charset="0"/>
              <a:cs typeface="Arial" panose="020B0604020202020204" pitchFamily="34" charset="0"/>
            </a:endParaRPr>
          </a:p>
        </p:txBody>
      </p:sp>
      <p:sp>
        <p:nvSpPr>
          <p:cNvPr id="4" name="object 4"/>
          <p:cNvSpPr txBox="1"/>
          <p:nvPr/>
        </p:nvSpPr>
        <p:spPr>
          <a:xfrm>
            <a:off x="191770" y="1255891"/>
            <a:ext cx="5066030" cy="1082348"/>
          </a:xfrm>
          <a:prstGeom prst="rect">
            <a:avLst/>
          </a:prstGeom>
        </p:spPr>
        <p:txBody>
          <a:bodyPr vert="horz" wrap="square" lIns="0" tIns="43180" rIns="0" bIns="0" rtlCol="0">
            <a:spAutoFit/>
          </a:bodyPr>
          <a:lstStyle/>
          <a:p>
            <a:pPr marL="12700" marR="5080">
              <a:lnSpc>
                <a:spcPts val="2700"/>
              </a:lnSpc>
              <a:spcBef>
                <a:spcPts val="340"/>
              </a:spcBef>
            </a:pPr>
            <a:r>
              <a:rPr sz="2400" b="1" dirty="0">
                <a:solidFill>
                  <a:srgbClr val="333399"/>
                </a:solidFill>
                <a:latin typeface="Arial" panose="020B0604020202020204" pitchFamily="34" charset="0"/>
                <a:cs typeface="Arial" panose="020B0604020202020204" pitchFamily="34" charset="0"/>
              </a:rPr>
              <a:t>è </a:t>
            </a:r>
            <a:r>
              <a:rPr sz="2400" b="1" spc="-5" dirty="0">
                <a:solidFill>
                  <a:srgbClr val="333399"/>
                </a:solidFill>
                <a:latin typeface="Arial" panose="020B0604020202020204" pitchFamily="34" charset="0"/>
                <a:cs typeface="Arial" panose="020B0604020202020204" pitchFamily="34" charset="0"/>
              </a:rPr>
              <a:t>il tempo che impiega il mezzo </a:t>
            </a:r>
            <a:r>
              <a:rPr sz="2400" b="1" dirty="0">
                <a:solidFill>
                  <a:srgbClr val="333399"/>
                </a:solidFill>
                <a:latin typeface="Arial" panose="020B0604020202020204" pitchFamily="34" charset="0"/>
                <a:cs typeface="Arial" panose="020B0604020202020204" pitchFamily="34" charset="0"/>
              </a:rPr>
              <a:t>di </a:t>
            </a:r>
            <a:r>
              <a:rPr sz="2400" b="1" spc="-585" dirty="0">
                <a:solidFill>
                  <a:srgbClr val="333399"/>
                </a:solidFill>
                <a:latin typeface="Arial" panose="020B0604020202020204" pitchFamily="34" charset="0"/>
                <a:cs typeface="Arial" panose="020B0604020202020204" pitchFamily="34" charset="0"/>
              </a:rPr>
              <a:t> </a:t>
            </a:r>
            <a:r>
              <a:rPr sz="2400" b="1" spc="-5" dirty="0">
                <a:solidFill>
                  <a:srgbClr val="333399"/>
                </a:solidFill>
                <a:latin typeface="Arial" panose="020B0604020202020204" pitchFamily="34" charset="0"/>
                <a:cs typeface="Arial" panose="020B0604020202020204" pitchFamily="34" charset="0"/>
              </a:rPr>
              <a:t>soccorso individuato</a:t>
            </a:r>
            <a:r>
              <a:rPr sz="2400" b="1" dirty="0">
                <a:solidFill>
                  <a:srgbClr val="333399"/>
                </a:solidFill>
                <a:latin typeface="Arial" panose="020B0604020202020204" pitchFamily="34" charset="0"/>
                <a:cs typeface="Arial" panose="020B0604020202020204" pitchFamily="34" charset="0"/>
              </a:rPr>
              <a:t> a </a:t>
            </a:r>
            <a:r>
              <a:rPr sz="2400" b="1" spc="-10" dirty="0">
                <a:solidFill>
                  <a:srgbClr val="333399"/>
                </a:solidFill>
                <a:latin typeface="Arial" panose="020B0604020202020204" pitchFamily="34" charset="0"/>
                <a:cs typeface="Arial" panose="020B0604020202020204" pitchFamily="34" charset="0"/>
              </a:rPr>
              <a:t>giungere </a:t>
            </a:r>
            <a:r>
              <a:rPr sz="2400" b="1" spc="-5" dirty="0">
                <a:solidFill>
                  <a:srgbClr val="333399"/>
                </a:solidFill>
                <a:latin typeface="Arial" panose="020B0604020202020204" pitchFamily="34" charset="0"/>
                <a:cs typeface="Arial" panose="020B0604020202020204" pitchFamily="34" charset="0"/>
              </a:rPr>
              <a:t> </a:t>
            </a:r>
            <a:r>
              <a:rPr sz="2400" b="1" dirty="0">
                <a:solidFill>
                  <a:srgbClr val="333399"/>
                </a:solidFill>
                <a:latin typeface="Arial" panose="020B0604020202020204" pitchFamily="34" charset="0"/>
                <a:cs typeface="Arial" panose="020B0604020202020204" pitchFamily="34" charset="0"/>
              </a:rPr>
              <a:t>sul</a:t>
            </a:r>
            <a:r>
              <a:rPr sz="2400" b="1" spc="-10" dirty="0">
                <a:solidFill>
                  <a:srgbClr val="333399"/>
                </a:solidFill>
                <a:latin typeface="Arial" panose="020B0604020202020204" pitchFamily="34" charset="0"/>
                <a:cs typeface="Arial" panose="020B0604020202020204" pitchFamily="34" charset="0"/>
              </a:rPr>
              <a:t> </a:t>
            </a:r>
            <a:r>
              <a:rPr sz="2400" b="1" dirty="0">
                <a:solidFill>
                  <a:srgbClr val="333399"/>
                </a:solidFill>
                <a:latin typeface="Arial" panose="020B0604020202020204" pitchFamily="34" charset="0"/>
                <a:cs typeface="Arial" panose="020B0604020202020204" pitchFamily="34" charset="0"/>
              </a:rPr>
              <a:t>posto</a:t>
            </a:r>
            <a:endParaRPr sz="2400" dirty="0">
              <a:latin typeface="Arial" panose="020B0604020202020204" pitchFamily="34" charset="0"/>
              <a:cs typeface="Arial" panose="020B0604020202020204" pitchFamily="34" charset="0"/>
            </a:endParaRPr>
          </a:p>
        </p:txBody>
      </p:sp>
      <p:pic>
        <p:nvPicPr>
          <p:cNvPr id="5" name="object 5"/>
          <p:cNvPicPr/>
          <p:nvPr/>
        </p:nvPicPr>
        <p:blipFill>
          <a:blip r:embed="rId3" cstate="print"/>
          <a:stretch>
            <a:fillRect/>
          </a:stretch>
        </p:blipFill>
        <p:spPr>
          <a:xfrm>
            <a:off x="5562600" y="214008"/>
            <a:ext cx="3494126" cy="2616993"/>
          </a:xfrm>
          <a:prstGeom prst="rect">
            <a:avLst/>
          </a:prstGeom>
        </p:spPr>
      </p:pic>
      <p:pic>
        <p:nvPicPr>
          <p:cNvPr id="6" name="object 6"/>
          <p:cNvPicPr/>
          <p:nvPr/>
        </p:nvPicPr>
        <p:blipFill>
          <a:blip r:embed="rId4" cstate="print"/>
          <a:stretch>
            <a:fillRect/>
          </a:stretch>
        </p:blipFill>
        <p:spPr>
          <a:xfrm>
            <a:off x="2062163" y="3049615"/>
            <a:ext cx="3195637" cy="212725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16980" y="619224"/>
            <a:ext cx="5862320" cy="1455420"/>
          </a:xfrm>
          <a:prstGeom prst="rect">
            <a:avLst/>
          </a:prstGeom>
        </p:spPr>
        <p:txBody>
          <a:bodyPr vert="horz" wrap="square" lIns="0" tIns="58419" rIns="0" bIns="0" rtlCol="0">
            <a:spAutoFit/>
          </a:bodyPr>
          <a:lstStyle/>
          <a:p>
            <a:pPr marL="1593215" marR="5080" indent="-1581150">
              <a:lnSpc>
                <a:spcPts val="5500"/>
              </a:lnSpc>
              <a:spcBef>
                <a:spcPts val="459"/>
              </a:spcBef>
              <a:tabLst>
                <a:tab pos="5509895" algn="l"/>
              </a:tabLst>
            </a:pPr>
            <a:r>
              <a:rPr sz="4800" b="1" dirty="0">
                <a:solidFill>
                  <a:srgbClr val="FF0000"/>
                </a:solidFill>
                <a:latin typeface="Arial"/>
                <a:cs typeface="Arial"/>
              </a:rPr>
              <a:t>Ce</a:t>
            </a:r>
            <a:r>
              <a:rPr sz="4800" b="1" spc="-5" dirty="0">
                <a:solidFill>
                  <a:srgbClr val="FF0000"/>
                </a:solidFill>
                <a:latin typeface="Arial"/>
                <a:cs typeface="Arial"/>
              </a:rPr>
              <a:t>nn</a:t>
            </a:r>
            <a:r>
              <a:rPr sz="4800" b="1" dirty="0">
                <a:solidFill>
                  <a:srgbClr val="FF0000"/>
                </a:solidFill>
                <a:latin typeface="Arial"/>
                <a:cs typeface="Arial"/>
              </a:rPr>
              <a:t>i</a:t>
            </a:r>
            <a:r>
              <a:rPr sz="4800" b="1" spc="-5" dirty="0">
                <a:solidFill>
                  <a:srgbClr val="FF0000"/>
                </a:solidFill>
                <a:latin typeface="Arial"/>
                <a:cs typeface="Arial"/>
              </a:rPr>
              <a:t> d</a:t>
            </a:r>
            <a:r>
              <a:rPr sz="4800" b="1" dirty="0">
                <a:solidFill>
                  <a:srgbClr val="FF0000"/>
                </a:solidFill>
                <a:latin typeface="Arial"/>
                <a:cs typeface="Arial"/>
              </a:rPr>
              <a:t>i</a:t>
            </a:r>
            <a:r>
              <a:rPr sz="4800" b="1" spc="-180" dirty="0">
                <a:solidFill>
                  <a:srgbClr val="FF0000"/>
                </a:solidFill>
                <a:latin typeface="Arial"/>
                <a:cs typeface="Arial"/>
              </a:rPr>
              <a:t> </a:t>
            </a:r>
            <a:r>
              <a:rPr sz="4800" b="1" dirty="0">
                <a:solidFill>
                  <a:srgbClr val="FF0000"/>
                </a:solidFill>
                <a:latin typeface="Arial"/>
                <a:cs typeface="Arial"/>
              </a:rPr>
              <a:t>A</a:t>
            </a:r>
            <a:r>
              <a:rPr sz="4800" b="1" spc="-5" dirty="0">
                <a:solidFill>
                  <a:srgbClr val="FF0000"/>
                </a:solidFill>
                <a:latin typeface="Arial"/>
                <a:cs typeface="Arial"/>
              </a:rPr>
              <a:t>n</a:t>
            </a:r>
            <a:r>
              <a:rPr sz="4800" b="1" dirty="0">
                <a:solidFill>
                  <a:srgbClr val="FF0000"/>
                </a:solidFill>
                <a:latin typeface="Arial"/>
                <a:cs typeface="Arial"/>
              </a:rPr>
              <a:t>at</a:t>
            </a:r>
            <a:r>
              <a:rPr sz="4800" b="1" spc="-5" dirty="0">
                <a:solidFill>
                  <a:srgbClr val="FF0000"/>
                </a:solidFill>
                <a:latin typeface="Arial"/>
                <a:cs typeface="Arial"/>
              </a:rPr>
              <a:t>o</a:t>
            </a:r>
            <a:r>
              <a:rPr sz="4800" b="1" dirty="0">
                <a:solidFill>
                  <a:srgbClr val="FF0000"/>
                </a:solidFill>
                <a:latin typeface="Arial"/>
                <a:cs typeface="Arial"/>
              </a:rPr>
              <a:t>m</a:t>
            </a:r>
            <a:r>
              <a:rPr sz="4800" b="1" spc="-5" dirty="0">
                <a:solidFill>
                  <a:srgbClr val="FF0000"/>
                </a:solidFill>
                <a:latin typeface="Arial"/>
                <a:cs typeface="Arial"/>
              </a:rPr>
              <a:t>i</a:t>
            </a:r>
            <a:r>
              <a:rPr sz="4800" b="1" dirty="0">
                <a:solidFill>
                  <a:srgbClr val="FF0000"/>
                </a:solidFill>
                <a:latin typeface="Arial"/>
                <a:cs typeface="Arial"/>
              </a:rPr>
              <a:t>a	e  </a:t>
            </a:r>
            <a:r>
              <a:rPr sz="4800" b="1" spc="-5" dirty="0">
                <a:solidFill>
                  <a:srgbClr val="FF0000"/>
                </a:solidFill>
                <a:latin typeface="Arial"/>
                <a:cs typeface="Arial"/>
              </a:rPr>
              <a:t>fisiologia</a:t>
            </a:r>
            <a:endParaRPr sz="4800">
              <a:latin typeface="Arial"/>
              <a:cs typeface="Arial"/>
            </a:endParaRPr>
          </a:p>
        </p:txBody>
      </p:sp>
      <p:pic>
        <p:nvPicPr>
          <p:cNvPr id="3" name="object 3"/>
          <p:cNvPicPr/>
          <p:nvPr/>
        </p:nvPicPr>
        <p:blipFill>
          <a:blip r:embed="rId3" cstate="print"/>
          <a:stretch>
            <a:fillRect/>
          </a:stretch>
        </p:blipFill>
        <p:spPr>
          <a:xfrm>
            <a:off x="1835150" y="2708275"/>
            <a:ext cx="5314950" cy="304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540" y="457200"/>
            <a:ext cx="6090920" cy="1305486"/>
          </a:xfrm>
          <a:prstGeom prst="rect">
            <a:avLst/>
          </a:prstGeom>
        </p:spPr>
        <p:txBody>
          <a:bodyPr vert="horz" wrap="square" lIns="0" tIns="12700" rIns="0" bIns="0" rtlCol="0">
            <a:spAutoFit/>
          </a:bodyPr>
          <a:lstStyle/>
          <a:p>
            <a:pPr marL="12700" algn="ctr">
              <a:spcBef>
                <a:spcPts val="100"/>
              </a:spcBef>
            </a:pPr>
            <a:r>
              <a:rPr sz="2800" b="1" spc="-5" dirty="0">
                <a:solidFill>
                  <a:srgbClr val="FF0000"/>
                </a:solidFill>
                <a:latin typeface="Arial"/>
                <a:cs typeface="Arial"/>
              </a:rPr>
              <a:t>Omissione colposa di cautele o  difese contro disastri o infortuni sul  lavoro (art. 451 C.P.)</a:t>
            </a:r>
          </a:p>
        </p:txBody>
      </p:sp>
      <p:sp>
        <p:nvSpPr>
          <p:cNvPr id="3" name="object 3"/>
          <p:cNvSpPr txBox="1"/>
          <p:nvPr/>
        </p:nvSpPr>
        <p:spPr>
          <a:xfrm>
            <a:off x="838200" y="2362200"/>
            <a:ext cx="7693978" cy="1663917"/>
          </a:xfrm>
          <a:prstGeom prst="rect">
            <a:avLst/>
          </a:prstGeom>
        </p:spPr>
        <p:txBody>
          <a:bodyPr vert="horz" wrap="square" lIns="0" tIns="60325" rIns="0" bIns="0" rtlCol="0">
            <a:spAutoFit/>
          </a:bodyPr>
          <a:lstStyle/>
          <a:p>
            <a:pPr marL="12700" marR="5080" algn="ctr">
              <a:lnSpc>
                <a:spcPts val="2530"/>
              </a:lnSpc>
              <a:spcBef>
                <a:spcPts val="475"/>
              </a:spcBef>
            </a:pPr>
            <a:r>
              <a:rPr sz="2400" b="1" spc="-5" dirty="0">
                <a:latin typeface="Arial"/>
                <a:cs typeface="Arial"/>
              </a:rPr>
              <a:t>Chiunque</a:t>
            </a:r>
            <a:r>
              <a:rPr sz="2400" spc="-5" dirty="0">
                <a:latin typeface="Arial MT"/>
                <a:cs typeface="Arial MT"/>
              </a:rPr>
              <a:t>,</a:t>
            </a:r>
            <a:r>
              <a:rPr sz="2400" dirty="0">
                <a:latin typeface="Arial MT"/>
                <a:cs typeface="Arial MT"/>
              </a:rPr>
              <a:t> per</a:t>
            </a:r>
            <a:r>
              <a:rPr sz="2400" spc="5" dirty="0">
                <a:latin typeface="Arial MT"/>
                <a:cs typeface="Arial MT"/>
              </a:rPr>
              <a:t> </a:t>
            </a:r>
            <a:r>
              <a:rPr sz="2400" b="1" spc="-5" dirty="0">
                <a:latin typeface="Arial"/>
                <a:cs typeface="Arial"/>
              </a:rPr>
              <a:t>colpa</a:t>
            </a:r>
            <a:r>
              <a:rPr sz="2400" spc="-5" dirty="0">
                <a:latin typeface="Arial MT"/>
                <a:cs typeface="Arial MT"/>
              </a:rPr>
              <a:t>,</a:t>
            </a:r>
            <a:r>
              <a:rPr sz="2400" dirty="0">
                <a:latin typeface="Arial MT"/>
                <a:cs typeface="Arial MT"/>
              </a:rPr>
              <a:t> </a:t>
            </a:r>
            <a:r>
              <a:rPr sz="2400" spc="-5" dirty="0">
                <a:latin typeface="Arial MT"/>
                <a:cs typeface="Arial MT"/>
              </a:rPr>
              <a:t>omette</a:t>
            </a:r>
            <a:r>
              <a:rPr sz="2400" dirty="0">
                <a:latin typeface="Arial MT"/>
                <a:cs typeface="Arial MT"/>
              </a:rPr>
              <a:t> di</a:t>
            </a:r>
            <a:r>
              <a:rPr sz="2400" spc="5" dirty="0">
                <a:latin typeface="Arial MT"/>
                <a:cs typeface="Arial MT"/>
              </a:rPr>
              <a:t> </a:t>
            </a:r>
            <a:r>
              <a:rPr sz="2400" dirty="0">
                <a:latin typeface="Arial MT"/>
                <a:cs typeface="Arial MT"/>
              </a:rPr>
              <a:t>collocare, </a:t>
            </a:r>
            <a:r>
              <a:rPr sz="2400" spc="5" dirty="0">
                <a:latin typeface="Arial MT"/>
                <a:cs typeface="Arial MT"/>
              </a:rPr>
              <a:t> </a:t>
            </a:r>
            <a:r>
              <a:rPr sz="2400" dirty="0">
                <a:latin typeface="Arial MT"/>
                <a:cs typeface="Arial MT"/>
              </a:rPr>
              <a:t>rimuove o rende inservibili </a:t>
            </a:r>
            <a:r>
              <a:rPr sz="2400" b="1" dirty="0">
                <a:latin typeface="Arial"/>
                <a:cs typeface="Arial"/>
              </a:rPr>
              <a:t>apparecchi </a:t>
            </a:r>
            <a:r>
              <a:rPr sz="2400" dirty="0">
                <a:latin typeface="Arial MT"/>
                <a:cs typeface="Arial MT"/>
              </a:rPr>
              <a:t>o </a:t>
            </a:r>
            <a:r>
              <a:rPr sz="2400" spc="-5" dirty="0">
                <a:latin typeface="Arial MT"/>
                <a:cs typeface="Arial MT"/>
              </a:rPr>
              <a:t>altri </a:t>
            </a:r>
            <a:r>
              <a:rPr sz="2400" dirty="0">
                <a:latin typeface="Arial MT"/>
                <a:cs typeface="Arial MT"/>
              </a:rPr>
              <a:t> </a:t>
            </a:r>
            <a:r>
              <a:rPr sz="2400" b="1" dirty="0">
                <a:latin typeface="Arial"/>
                <a:cs typeface="Arial"/>
              </a:rPr>
              <a:t>mezzi </a:t>
            </a:r>
            <a:r>
              <a:rPr sz="2400" spc="-5" dirty="0">
                <a:latin typeface="Arial MT"/>
                <a:cs typeface="Arial MT"/>
              </a:rPr>
              <a:t>destinati all’estinzione </a:t>
            </a:r>
            <a:r>
              <a:rPr sz="2400" dirty="0">
                <a:latin typeface="Arial MT"/>
                <a:cs typeface="Arial MT"/>
              </a:rPr>
              <a:t>di un incendio, o </a:t>
            </a:r>
            <a:r>
              <a:rPr sz="2400" spc="5" dirty="0">
                <a:latin typeface="Arial MT"/>
                <a:cs typeface="Arial MT"/>
              </a:rPr>
              <a:t> </a:t>
            </a:r>
            <a:r>
              <a:rPr sz="2400" spc="-5" dirty="0">
                <a:latin typeface="Arial MT"/>
                <a:cs typeface="Arial MT"/>
              </a:rPr>
              <a:t>al </a:t>
            </a:r>
            <a:r>
              <a:rPr sz="2400" b="1" spc="-5" dirty="0">
                <a:latin typeface="Arial"/>
                <a:cs typeface="Arial"/>
              </a:rPr>
              <a:t>salvataggio </a:t>
            </a:r>
            <a:r>
              <a:rPr sz="2400" dirty="0">
                <a:latin typeface="Arial MT"/>
                <a:cs typeface="Arial MT"/>
              </a:rPr>
              <a:t>o </a:t>
            </a:r>
            <a:r>
              <a:rPr sz="2400" spc="-5" dirty="0">
                <a:latin typeface="Arial MT"/>
                <a:cs typeface="Arial MT"/>
              </a:rPr>
              <a:t>al </a:t>
            </a:r>
            <a:r>
              <a:rPr sz="2400" b="1" dirty="0">
                <a:latin typeface="Arial"/>
                <a:cs typeface="Arial"/>
              </a:rPr>
              <a:t>soccorso </a:t>
            </a:r>
            <a:r>
              <a:rPr sz="2400" spc="-5" dirty="0">
                <a:latin typeface="Arial MT"/>
                <a:cs typeface="Arial MT"/>
              </a:rPr>
              <a:t>contro disastri </a:t>
            </a:r>
            <a:r>
              <a:rPr sz="2400" dirty="0">
                <a:latin typeface="Arial MT"/>
                <a:cs typeface="Arial MT"/>
              </a:rPr>
              <a:t>o </a:t>
            </a:r>
            <a:r>
              <a:rPr sz="2400" spc="5" dirty="0">
                <a:latin typeface="Arial MT"/>
                <a:cs typeface="Arial MT"/>
              </a:rPr>
              <a:t> </a:t>
            </a:r>
            <a:r>
              <a:rPr sz="2400" spc="-5" dirty="0">
                <a:latin typeface="Arial MT"/>
                <a:cs typeface="Arial MT"/>
              </a:rPr>
              <a:t>infortuni </a:t>
            </a:r>
            <a:r>
              <a:rPr sz="2400" dirty="0">
                <a:latin typeface="Arial MT"/>
                <a:cs typeface="Arial MT"/>
              </a:rPr>
              <a:t>sul lavoro, è </a:t>
            </a:r>
            <a:r>
              <a:rPr sz="2400" spc="-5" dirty="0">
                <a:latin typeface="Arial MT"/>
                <a:cs typeface="Arial MT"/>
              </a:rPr>
              <a:t>punito </a:t>
            </a:r>
            <a:r>
              <a:rPr sz="2400" dirty="0">
                <a:latin typeface="Arial MT"/>
                <a:cs typeface="Arial MT"/>
              </a:rPr>
              <a:t>con la </a:t>
            </a:r>
            <a:r>
              <a:rPr sz="2400" b="1" dirty="0">
                <a:latin typeface="Arial"/>
                <a:cs typeface="Arial"/>
              </a:rPr>
              <a:t>reclusione </a:t>
            </a:r>
            <a:r>
              <a:rPr sz="2400" b="1" spc="5" dirty="0">
                <a:latin typeface="Arial"/>
                <a:cs typeface="Arial"/>
              </a:rPr>
              <a:t> </a:t>
            </a:r>
            <a:r>
              <a:rPr sz="2400" spc="-5" dirty="0">
                <a:latin typeface="Arial MT"/>
                <a:cs typeface="Arial MT"/>
              </a:rPr>
              <a:t>fino </a:t>
            </a:r>
            <a:r>
              <a:rPr sz="2400" dirty="0">
                <a:latin typeface="Arial MT"/>
                <a:cs typeface="Arial MT"/>
              </a:rPr>
              <a:t>a un</a:t>
            </a:r>
            <a:r>
              <a:rPr sz="2400" spc="-5" dirty="0">
                <a:latin typeface="Arial MT"/>
                <a:cs typeface="Arial MT"/>
              </a:rPr>
              <a:t> </a:t>
            </a:r>
            <a:r>
              <a:rPr sz="2400" dirty="0">
                <a:latin typeface="Arial MT"/>
                <a:cs typeface="Arial MT"/>
              </a:rPr>
              <a:t>anno o con</a:t>
            </a:r>
            <a:r>
              <a:rPr sz="2400" spc="-5" dirty="0">
                <a:latin typeface="Arial MT"/>
                <a:cs typeface="Arial MT"/>
              </a:rPr>
              <a:t> </a:t>
            </a:r>
            <a:r>
              <a:rPr sz="2400" dirty="0">
                <a:latin typeface="Arial MT"/>
                <a:cs typeface="Arial MT"/>
              </a:rPr>
              <a:t>la </a:t>
            </a:r>
            <a:r>
              <a:rPr sz="2400" spc="-5" dirty="0">
                <a:latin typeface="Arial MT"/>
                <a:cs typeface="Arial MT"/>
              </a:rPr>
              <a:t>multa.</a:t>
            </a:r>
            <a:endParaRPr sz="2400" dirty="0">
              <a:latin typeface="Arial MT"/>
              <a:cs typeface="Arial MT"/>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67000" y="87245"/>
            <a:ext cx="4575175" cy="497840"/>
          </a:xfrm>
          <a:prstGeom prst="rect">
            <a:avLst/>
          </a:prstGeom>
        </p:spPr>
        <p:txBody>
          <a:bodyPr vert="horz" wrap="square" lIns="0" tIns="12700" rIns="0" bIns="0" rtlCol="0">
            <a:spAutoFit/>
          </a:bodyPr>
          <a:lstStyle/>
          <a:p>
            <a:pPr marL="12700">
              <a:lnSpc>
                <a:spcPct val="100000"/>
              </a:lnSpc>
              <a:spcBef>
                <a:spcPts val="100"/>
              </a:spcBef>
            </a:pPr>
            <a:r>
              <a:rPr sz="3100" spc="50" dirty="0">
                <a:solidFill>
                  <a:srgbClr val="FF0000"/>
                </a:solidFill>
              </a:rPr>
              <a:t>ANATOMIA</a:t>
            </a:r>
            <a:r>
              <a:rPr sz="3100" spc="-120" dirty="0">
                <a:solidFill>
                  <a:srgbClr val="FF0000"/>
                </a:solidFill>
              </a:rPr>
              <a:t> </a:t>
            </a:r>
            <a:r>
              <a:rPr sz="3100" spc="65" dirty="0">
                <a:solidFill>
                  <a:srgbClr val="FF0000"/>
                </a:solidFill>
              </a:rPr>
              <a:t>DEL</a:t>
            </a:r>
            <a:r>
              <a:rPr sz="3100" spc="-120" dirty="0">
                <a:solidFill>
                  <a:srgbClr val="FF0000"/>
                </a:solidFill>
              </a:rPr>
              <a:t> </a:t>
            </a:r>
            <a:r>
              <a:rPr sz="3100" spc="40" dirty="0">
                <a:solidFill>
                  <a:srgbClr val="FF0000"/>
                </a:solidFill>
              </a:rPr>
              <a:t>CUORE</a:t>
            </a:r>
            <a:endParaRPr sz="3100" dirty="0"/>
          </a:p>
        </p:txBody>
      </p:sp>
      <p:pic>
        <p:nvPicPr>
          <p:cNvPr id="3" name="object 3"/>
          <p:cNvPicPr/>
          <p:nvPr/>
        </p:nvPicPr>
        <p:blipFill>
          <a:blip r:embed="rId3" cstate="print"/>
          <a:stretch>
            <a:fillRect/>
          </a:stretch>
        </p:blipFill>
        <p:spPr>
          <a:xfrm>
            <a:off x="3286229" y="1121203"/>
            <a:ext cx="5693906" cy="3792084"/>
          </a:xfrm>
          <a:prstGeom prst="rect">
            <a:avLst/>
          </a:prstGeom>
        </p:spPr>
      </p:pic>
      <p:sp>
        <p:nvSpPr>
          <p:cNvPr id="4" name="object 4"/>
          <p:cNvSpPr txBox="1"/>
          <p:nvPr/>
        </p:nvSpPr>
        <p:spPr>
          <a:xfrm>
            <a:off x="3412791" y="4767687"/>
            <a:ext cx="5248170" cy="1464310"/>
          </a:xfrm>
          <a:prstGeom prst="rect">
            <a:avLst/>
          </a:prstGeom>
        </p:spPr>
        <p:txBody>
          <a:bodyPr vert="horz" wrap="square" lIns="0" tIns="19685" rIns="0" bIns="0" rtlCol="0">
            <a:spAutoFit/>
          </a:bodyPr>
          <a:lstStyle/>
          <a:p>
            <a:pPr marL="12700" marR="5080">
              <a:lnSpc>
                <a:spcPct val="98000"/>
              </a:lnSpc>
              <a:spcBef>
                <a:spcPts val="155"/>
              </a:spcBef>
              <a:buChar char="•"/>
              <a:tabLst>
                <a:tab pos="156845" algn="l"/>
                <a:tab pos="617855" algn="l"/>
                <a:tab pos="1936114" algn="l"/>
                <a:tab pos="2711450" algn="l"/>
                <a:tab pos="4229100" algn="l"/>
              </a:tabLst>
            </a:pPr>
            <a:r>
              <a:rPr sz="2400" spc="80" dirty="0">
                <a:latin typeface="Arial MT"/>
                <a:cs typeface="Arial MT"/>
              </a:rPr>
              <a:t>I</a:t>
            </a:r>
            <a:r>
              <a:rPr sz="2400" spc="-380" dirty="0">
                <a:latin typeface="Arial MT"/>
                <a:cs typeface="Arial MT"/>
              </a:rPr>
              <a:t> </a:t>
            </a:r>
            <a:r>
              <a:rPr sz="2400" spc="114" dirty="0">
                <a:latin typeface="Arial MT"/>
                <a:cs typeface="Arial MT"/>
              </a:rPr>
              <a:t>l</a:t>
            </a:r>
            <a:r>
              <a:rPr sz="2400" dirty="0">
                <a:latin typeface="Arial MT"/>
                <a:cs typeface="Arial MT"/>
              </a:rPr>
              <a:t>	</a:t>
            </a:r>
            <a:r>
              <a:rPr sz="2400" spc="130" dirty="0">
                <a:latin typeface="Arial MT"/>
                <a:cs typeface="Arial MT"/>
              </a:rPr>
              <a:t>f</a:t>
            </a:r>
            <a:r>
              <a:rPr sz="2400" spc="-350" dirty="0">
                <a:latin typeface="Arial MT"/>
                <a:cs typeface="Arial MT"/>
              </a:rPr>
              <a:t> </a:t>
            </a:r>
            <a:r>
              <a:rPr sz="2400" spc="405" dirty="0">
                <a:latin typeface="Arial MT"/>
                <a:cs typeface="Arial MT"/>
              </a:rPr>
              <a:t>l</a:t>
            </a:r>
            <a:r>
              <a:rPr sz="2400" spc="400" dirty="0">
                <a:latin typeface="Arial MT"/>
                <a:cs typeface="Arial MT"/>
              </a:rPr>
              <a:t>u</a:t>
            </a:r>
            <a:r>
              <a:rPr sz="2400" spc="390" dirty="0">
                <a:latin typeface="Arial MT"/>
                <a:cs typeface="Arial MT"/>
              </a:rPr>
              <a:t>ss</a:t>
            </a:r>
            <a:r>
              <a:rPr sz="2400" spc="110" dirty="0">
                <a:latin typeface="Arial MT"/>
                <a:cs typeface="Arial MT"/>
              </a:rPr>
              <a:t>o</a:t>
            </a:r>
            <a:r>
              <a:rPr sz="2400" dirty="0">
                <a:latin typeface="Arial MT"/>
                <a:cs typeface="Arial MT"/>
              </a:rPr>
              <a:t>	</a:t>
            </a:r>
            <a:r>
              <a:rPr sz="2400" spc="455" dirty="0">
                <a:latin typeface="Arial MT"/>
                <a:cs typeface="Arial MT"/>
              </a:rPr>
              <a:t>d</a:t>
            </a:r>
            <a:r>
              <a:rPr sz="2400" spc="380" dirty="0">
                <a:latin typeface="Arial MT"/>
                <a:cs typeface="Arial MT"/>
              </a:rPr>
              <a:t>e</a:t>
            </a:r>
            <a:r>
              <a:rPr sz="2400" spc="114" dirty="0">
                <a:latin typeface="Arial MT"/>
                <a:cs typeface="Arial MT"/>
              </a:rPr>
              <a:t>l</a:t>
            </a:r>
            <a:r>
              <a:rPr sz="2400" dirty="0">
                <a:latin typeface="Arial MT"/>
                <a:cs typeface="Arial MT"/>
              </a:rPr>
              <a:t>	</a:t>
            </a:r>
            <a:r>
              <a:rPr sz="2400" spc="390" dirty="0">
                <a:latin typeface="Arial MT"/>
                <a:cs typeface="Arial MT"/>
              </a:rPr>
              <a:t>s</a:t>
            </a:r>
            <a:r>
              <a:rPr sz="2400" spc="380" dirty="0">
                <a:latin typeface="Arial MT"/>
                <a:cs typeface="Arial MT"/>
              </a:rPr>
              <a:t>a</a:t>
            </a:r>
            <a:r>
              <a:rPr sz="2400" spc="400" dirty="0">
                <a:latin typeface="Arial MT"/>
                <a:cs typeface="Arial MT"/>
              </a:rPr>
              <a:t>n</a:t>
            </a:r>
            <a:r>
              <a:rPr sz="2400" spc="455" dirty="0">
                <a:latin typeface="Arial MT"/>
                <a:cs typeface="Arial MT"/>
              </a:rPr>
              <a:t>g</a:t>
            </a:r>
            <a:r>
              <a:rPr sz="2400" spc="400" dirty="0">
                <a:latin typeface="Arial MT"/>
                <a:cs typeface="Arial MT"/>
              </a:rPr>
              <a:t>u</a:t>
            </a:r>
            <a:r>
              <a:rPr sz="2400" spc="90" dirty="0">
                <a:latin typeface="Arial MT"/>
                <a:cs typeface="Arial MT"/>
              </a:rPr>
              <a:t>e</a:t>
            </a:r>
            <a:r>
              <a:rPr sz="2400" dirty="0">
                <a:latin typeface="Arial MT"/>
                <a:cs typeface="Arial MT"/>
              </a:rPr>
              <a:t>	</a:t>
            </a:r>
            <a:r>
              <a:rPr sz="2400" spc="60" dirty="0">
                <a:latin typeface="Arial MT"/>
                <a:cs typeface="Arial MT"/>
              </a:rPr>
              <a:t>è  </a:t>
            </a:r>
            <a:r>
              <a:rPr sz="2400" spc="110" dirty="0">
                <a:latin typeface="Arial MT"/>
                <a:cs typeface="Arial MT"/>
              </a:rPr>
              <a:t>regolato </a:t>
            </a:r>
            <a:r>
              <a:rPr sz="2400" spc="125" dirty="0">
                <a:latin typeface="Arial MT"/>
                <a:cs typeface="Arial MT"/>
              </a:rPr>
              <a:t>da </a:t>
            </a:r>
            <a:r>
              <a:rPr sz="2400" spc="90" dirty="0">
                <a:latin typeface="Arial MT"/>
                <a:cs typeface="Arial MT"/>
              </a:rPr>
              <a:t>4 valvole: </a:t>
            </a:r>
            <a:r>
              <a:rPr sz="2400" spc="95" dirty="0">
                <a:latin typeface="Arial MT"/>
                <a:cs typeface="Arial MT"/>
              </a:rPr>
              <a:t> </a:t>
            </a:r>
            <a:r>
              <a:rPr sz="2400" spc="120" dirty="0">
                <a:latin typeface="Arial MT"/>
                <a:cs typeface="Arial MT"/>
              </a:rPr>
              <a:t>polmonare</a:t>
            </a:r>
            <a:r>
              <a:rPr sz="2400" spc="-75" dirty="0">
                <a:latin typeface="Arial MT"/>
                <a:cs typeface="Arial MT"/>
              </a:rPr>
              <a:t> </a:t>
            </a:r>
            <a:r>
              <a:rPr sz="2400" spc="90" dirty="0">
                <a:latin typeface="Arial MT"/>
                <a:cs typeface="Arial MT"/>
              </a:rPr>
              <a:t>e</a:t>
            </a:r>
            <a:r>
              <a:rPr sz="2400" spc="-75" dirty="0">
                <a:latin typeface="Arial MT"/>
                <a:cs typeface="Arial MT"/>
              </a:rPr>
              <a:t> </a:t>
            </a:r>
            <a:r>
              <a:rPr sz="2400" spc="150" dirty="0">
                <a:latin typeface="Arial MT"/>
                <a:cs typeface="Arial MT"/>
              </a:rPr>
              <a:t>tricuspide</a:t>
            </a:r>
            <a:r>
              <a:rPr sz="2400" spc="-75" dirty="0">
                <a:latin typeface="Arial MT"/>
                <a:cs typeface="Arial MT"/>
              </a:rPr>
              <a:t> </a:t>
            </a:r>
            <a:r>
              <a:rPr sz="2400" spc="90" dirty="0">
                <a:latin typeface="Arial MT"/>
                <a:cs typeface="Arial MT"/>
              </a:rPr>
              <a:t>a</a:t>
            </a:r>
            <a:r>
              <a:rPr sz="2400" spc="-70" dirty="0">
                <a:latin typeface="Arial MT"/>
                <a:cs typeface="Arial MT"/>
              </a:rPr>
              <a:t> </a:t>
            </a:r>
            <a:r>
              <a:rPr sz="2400" spc="100" dirty="0">
                <a:latin typeface="Arial MT"/>
                <a:cs typeface="Arial MT"/>
              </a:rPr>
              <a:t>dx,</a:t>
            </a:r>
            <a:endParaRPr sz="2400" dirty="0">
              <a:latin typeface="Arial MT"/>
              <a:cs typeface="Arial MT"/>
            </a:endParaRPr>
          </a:p>
          <a:p>
            <a:pPr marL="487045">
              <a:lnSpc>
                <a:spcPts val="2800"/>
              </a:lnSpc>
            </a:pPr>
            <a:r>
              <a:rPr sz="2400" spc="155" dirty="0">
                <a:latin typeface="Arial MT"/>
                <a:cs typeface="Arial MT"/>
              </a:rPr>
              <a:t>aortica</a:t>
            </a:r>
            <a:r>
              <a:rPr sz="2400" spc="-80" dirty="0">
                <a:latin typeface="Arial MT"/>
                <a:cs typeface="Arial MT"/>
              </a:rPr>
              <a:t> </a:t>
            </a:r>
            <a:r>
              <a:rPr sz="2400" spc="90" dirty="0">
                <a:latin typeface="Arial MT"/>
                <a:cs typeface="Arial MT"/>
              </a:rPr>
              <a:t>e</a:t>
            </a:r>
            <a:r>
              <a:rPr sz="2400" spc="-80" dirty="0">
                <a:latin typeface="Arial MT"/>
                <a:cs typeface="Arial MT"/>
              </a:rPr>
              <a:t> </a:t>
            </a:r>
            <a:r>
              <a:rPr sz="2400" spc="135" dirty="0">
                <a:latin typeface="Arial MT"/>
                <a:cs typeface="Arial MT"/>
              </a:rPr>
              <a:t>mitralica</a:t>
            </a:r>
            <a:r>
              <a:rPr sz="2400" spc="-75" dirty="0">
                <a:latin typeface="Arial MT"/>
                <a:cs typeface="Arial MT"/>
              </a:rPr>
              <a:t> </a:t>
            </a:r>
            <a:r>
              <a:rPr sz="2400" spc="90" dirty="0">
                <a:latin typeface="Arial MT"/>
                <a:cs typeface="Arial MT"/>
              </a:rPr>
              <a:t>a</a:t>
            </a:r>
            <a:r>
              <a:rPr sz="2400" spc="-80" dirty="0">
                <a:latin typeface="Arial MT"/>
                <a:cs typeface="Arial MT"/>
              </a:rPr>
              <a:t> </a:t>
            </a:r>
            <a:r>
              <a:rPr sz="2400" spc="110" dirty="0">
                <a:latin typeface="Arial MT"/>
                <a:cs typeface="Arial MT"/>
              </a:rPr>
              <a:t>sin</a:t>
            </a:r>
            <a:endParaRPr sz="2400" dirty="0">
              <a:latin typeface="Arial MT"/>
              <a:cs typeface="Arial MT"/>
            </a:endParaRPr>
          </a:p>
        </p:txBody>
      </p:sp>
      <p:sp>
        <p:nvSpPr>
          <p:cNvPr id="5" name="object 5"/>
          <p:cNvSpPr txBox="1"/>
          <p:nvPr/>
        </p:nvSpPr>
        <p:spPr>
          <a:xfrm>
            <a:off x="196" y="583696"/>
            <a:ext cx="8660765" cy="3064510"/>
          </a:xfrm>
          <a:prstGeom prst="rect">
            <a:avLst/>
          </a:prstGeom>
        </p:spPr>
        <p:txBody>
          <a:bodyPr vert="horz" wrap="square" lIns="0" tIns="27939" rIns="0" bIns="0" rtlCol="0">
            <a:spAutoFit/>
          </a:bodyPr>
          <a:lstStyle/>
          <a:p>
            <a:pPr marL="12700" marR="5080">
              <a:lnSpc>
                <a:spcPts val="2850"/>
              </a:lnSpc>
              <a:spcBef>
                <a:spcPts val="219"/>
              </a:spcBef>
              <a:buChar char="•"/>
              <a:tabLst>
                <a:tab pos="466725" algn="l"/>
                <a:tab pos="467359" algn="l"/>
              </a:tabLst>
            </a:pPr>
            <a:r>
              <a:rPr sz="2400" spc="100" dirty="0">
                <a:latin typeface="Arial MT"/>
                <a:cs typeface="Arial MT"/>
              </a:rPr>
              <a:t>Il</a:t>
            </a:r>
            <a:r>
              <a:rPr sz="2400" spc="265" dirty="0">
                <a:latin typeface="Arial MT"/>
                <a:cs typeface="Arial MT"/>
              </a:rPr>
              <a:t> </a:t>
            </a:r>
            <a:r>
              <a:rPr sz="2400" spc="145" dirty="0">
                <a:latin typeface="Arial MT"/>
                <a:cs typeface="Arial MT"/>
              </a:rPr>
              <a:t>cuore</a:t>
            </a:r>
            <a:r>
              <a:rPr sz="2400" spc="265" dirty="0">
                <a:latin typeface="Arial MT"/>
                <a:cs typeface="Arial MT"/>
              </a:rPr>
              <a:t> </a:t>
            </a:r>
            <a:r>
              <a:rPr sz="2400" spc="90" dirty="0">
                <a:latin typeface="Arial MT"/>
                <a:cs typeface="Arial MT"/>
              </a:rPr>
              <a:t>è</a:t>
            </a:r>
            <a:r>
              <a:rPr sz="2400" spc="270" dirty="0">
                <a:latin typeface="Arial MT"/>
                <a:cs typeface="Arial MT"/>
              </a:rPr>
              <a:t> </a:t>
            </a:r>
            <a:r>
              <a:rPr sz="2400" spc="110" dirty="0">
                <a:latin typeface="Arial MT"/>
                <a:cs typeface="Arial MT"/>
              </a:rPr>
              <a:t>un</a:t>
            </a:r>
            <a:r>
              <a:rPr sz="2400" spc="265" dirty="0">
                <a:latin typeface="Arial MT"/>
                <a:cs typeface="Arial MT"/>
              </a:rPr>
              <a:t> </a:t>
            </a:r>
            <a:r>
              <a:rPr sz="2400" spc="120" dirty="0">
                <a:latin typeface="Arial MT"/>
                <a:cs typeface="Arial MT"/>
              </a:rPr>
              <a:t>organo</a:t>
            </a:r>
            <a:r>
              <a:rPr sz="2400" spc="265" dirty="0">
                <a:latin typeface="Arial MT"/>
                <a:cs typeface="Arial MT"/>
              </a:rPr>
              <a:t> </a:t>
            </a:r>
            <a:r>
              <a:rPr sz="2400" spc="125" dirty="0">
                <a:latin typeface="Arial MT"/>
                <a:cs typeface="Arial MT"/>
              </a:rPr>
              <a:t>muscolare</a:t>
            </a:r>
            <a:r>
              <a:rPr sz="2400" spc="270" dirty="0">
                <a:latin typeface="Arial MT"/>
                <a:cs typeface="Arial MT"/>
              </a:rPr>
              <a:t> </a:t>
            </a:r>
            <a:r>
              <a:rPr sz="2400" spc="105" dirty="0">
                <a:latin typeface="Arial MT"/>
                <a:cs typeface="Arial MT"/>
              </a:rPr>
              <a:t>cavo</a:t>
            </a:r>
            <a:r>
              <a:rPr sz="2400" spc="265" dirty="0">
                <a:latin typeface="Arial MT"/>
                <a:cs typeface="Arial MT"/>
              </a:rPr>
              <a:t> </a:t>
            </a:r>
            <a:r>
              <a:rPr sz="2400" spc="120" dirty="0">
                <a:latin typeface="Arial MT"/>
                <a:cs typeface="Arial MT"/>
              </a:rPr>
              <a:t>situato</a:t>
            </a:r>
            <a:r>
              <a:rPr sz="2400" spc="265" dirty="0">
                <a:latin typeface="Arial MT"/>
                <a:cs typeface="Arial MT"/>
              </a:rPr>
              <a:t> </a:t>
            </a:r>
            <a:r>
              <a:rPr sz="2400" spc="100" dirty="0">
                <a:latin typeface="Arial MT"/>
                <a:cs typeface="Arial MT"/>
              </a:rPr>
              <a:t>al</a:t>
            </a:r>
            <a:r>
              <a:rPr sz="2400" spc="270" dirty="0">
                <a:latin typeface="Arial MT"/>
                <a:cs typeface="Arial MT"/>
              </a:rPr>
              <a:t> </a:t>
            </a:r>
            <a:r>
              <a:rPr sz="2400" spc="145" dirty="0">
                <a:latin typeface="Arial MT"/>
                <a:cs typeface="Arial MT"/>
              </a:rPr>
              <a:t>centro </a:t>
            </a:r>
            <a:r>
              <a:rPr sz="2400" spc="-655" dirty="0">
                <a:latin typeface="Arial MT"/>
                <a:cs typeface="Arial MT"/>
              </a:rPr>
              <a:t> </a:t>
            </a:r>
            <a:r>
              <a:rPr sz="2400" spc="120" dirty="0">
                <a:latin typeface="Arial MT"/>
                <a:cs typeface="Arial MT"/>
              </a:rPr>
              <a:t>del</a:t>
            </a:r>
            <a:r>
              <a:rPr sz="2400" spc="-75" dirty="0">
                <a:latin typeface="Arial MT"/>
                <a:cs typeface="Arial MT"/>
              </a:rPr>
              <a:t> </a:t>
            </a:r>
            <a:r>
              <a:rPr sz="2400" spc="145" dirty="0">
                <a:latin typeface="Arial MT"/>
                <a:cs typeface="Arial MT"/>
              </a:rPr>
              <a:t>torace</a:t>
            </a:r>
            <a:endParaRPr sz="2400" dirty="0">
              <a:latin typeface="Arial MT"/>
              <a:cs typeface="Arial MT"/>
            </a:endParaRPr>
          </a:p>
          <a:p>
            <a:pPr>
              <a:lnSpc>
                <a:spcPct val="100000"/>
              </a:lnSpc>
              <a:spcBef>
                <a:spcPts val="5"/>
              </a:spcBef>
              <a:buFont typeface="Arial MT"/>
              <a:buChar char="•"/>
            </a:pPr>
            <a:endParaRPr sz="3500" dirty="0">
              <a:latin typeface="Arial MT"/>
              <a:cs typeface="Arial MT"/>
            </a:endParaRPr>
          </a:p>
          <a:p>
            <a:pPr marL="409575" indent="-397510">
              <a:lnSpc>
                <a:spcPts val="2840"/>
              </a:lnSpc>
              <a:buChar char="•"/>
              <a:tabLst>
                <a:tab pos="409575" algn="l"/>
                <a:tab pos="410209" algn="l"/>
              </a:tabLst>
            </a:pPr>
            <a:r>
              <a:rPr sz="2400" spc="105" dirty="0">
                <a:latin typeface="Arial MT"/>
                <a:cs typeface="Arial MT"/>
              </a:rPr>
              <a:t>E’</a:t>
            </a:r>
            <a:r>
              <a:rPr sz="2400" spc="-80" dirty="0">
                <a:latin typeface="Arial MT"/>
                <a:cs typeface="Arial MT"/>
              </a:rPr>
              <a:t> </a:t>
            </a:r>
            <a:r>
              <a:rPr sz="2400" spc="140" dirty="0">
                <a:latin typeface="Arial MT"/>
                <a:cs typeface="Arial MT"/>
              </a:rPr>
              <a:t>costituito</a:t>
            </a:r>
            <a:r>
              <a:rPr sz="2400" spc="-80" dirty="0">
                <a:latin typeface="Arial MT"/>
                <a:cs typeface="Arial MT"/>
              </a:rPr>
              <a:t> </a:t>
            </a:r>
            <a:r>
              <a:rPr sz="2400" spc="125" dirty="0">
                <a:latin typeface="Arial MT"/>
                <a:cs typeface="Arial MT"/>
              </a:rPr>
              <a:t>da</a:t>
            </a:r>
            <a:r>
              <a:rPr sz="2400" spc="-75" dirty="0">
                <a:latin typeface="Arial MT"/>
                <a:cs typeface="Arial MT"/>
              </a:rPr>
              <a:t> </a:t>
            </a:r>
            <a:r>
              <a:rPr sz="2400" spc="90" dirty="0">
                <a:solidFill>
                  <a:srgbClr val="0000FF"/>
                </a:solidFill>
                <a:latin typeface="Arial MT"/>
                <a:cs typeface="Arial MT"/>
              </a:rPr>
              <a:t>4</a:t>
            </a:r>
            <a:endParaRPr sz="2400" dirty="0">
              <a:latin typeface="Arial MT"/>
              <a:cs typeface="Arial MT"/>
            </a:endParaRPr>
          </a:p>
          <a:p>
            <a:pPr marR="5547995" algn="ctr">
              <a:lnSpc>
                <a:spcPts val="2800"/>
              </a:lnSpc>
            </a:pPr>
            <a:r>
              <a:rPr sz="2400" spc="114" dirty="0">
                <a:solidFill>
                  <a:srgbClr val="0000FF"/>
                </a:solidFill>
                <a:latin typeface="Arial MT"/>
                <a:cs typeface="Arial MT"/>
              </a:rPr>
              <a:t>cavità</a:t>
            </a:r>
            <a:r>
              <a:rPr sz="2400" spc="114" dirty="0">
                <a:latin typeface="Arial MT"/>
                <a:cs typeface="Arial MT"/>
              </a:rPr>
              <a:t>:</a:t>
            </a:r>
            <a:endParaRPr sz="2400" dirty="0">
              <a:latin typeface="Arial MT"/>
              <a:cs typeface="Arial MT"/>
            </a:endParaRPr>
          </a:p>
          <a:p>
            <a:pPr marR="5547995" algn="ctr">
              <a:lnSpc>
                <a:spcPts val="2800"/>
              </a:lnSpc>
            </a:pPr>
            <a:r>
              <a:rPr sz="2400" dirty="0">
                <a:latin typeface="Arial MT"/>
                <a:cs typeface="Arial MT"/>
              </a:rPr>
              <a:t>-</a:t>
            </a:r>
            <a:r>
              <a:rPr sz="2400" spc="-85" dirty="0">
                <a:latin typeface="Arial MT"/>
                <a:cs typeface="Arial MT"/>
              </a:rPr>
              <a:t> </a:t>
            </a:r>
            <a:r>
              <a:rPr sz="2400" spc="90" dirty="0">
                <a:latin typeface="Arial MT"/>
                <a:cs typeface="Arial MT"/>
              </a:rPr>
              <a:t>2</a:t>
            </a:r>
            <a:r>
              <a:rPr sz="2400" spc="-80" dirty="0">
                <a:latin typeface="Arial MT"/>
                <a:cs typeface="Arial MT"/>
              </a:rPr>
              <a:t> </a:t>
            </a:r>
            <a:r>
              <a:rPr sz="2400" spc="145" dirty="0">
                <a:latin typeface="Arial MT"/>
                <a:cs typeface="Arial MT"/>
              </a:rPr>
              <a:t>superiori</a:t>
            </a:r>
            <a:r>
              <a:rPr sz="2400" spc="-85" dirty="0">
                <a:latin typeface="Arial MT"/>
                <a:cs typeface="Arial MT"/>
              </a:rPr>
              <a:t> </a:t>
            </a:r>
            <a:r>
              <a:rPr sz="2400" spc="110" dirty="0">
                <a:latin typeface="Arial MT"/>
                <a:cs typeface="Arial MT"/>
              </a:rPr>
              <a:t>(atri)</a:t>
            </a:r>
            <a:endParaRPr sz="2400" dirty="0">
              <a:latin typeface="Arial MT"/>
              <a:cs typeface="Arial MT"/>
            </a:endParaRPr>
          </a:p>
          <a:p>
            <a:pPr marL="753110" marR="6301740" indent="-635" algn="ctr">
              <a:lnSpc>
                <a:spcPts val="2800"/>
              </a:lnSpc>
              <a:spcBef>
                <a:spcPts val="120"/>
              </a:spcBef>
            </a:pPr>
            <a:r>
              <a:rPr sz="2400" dirty="0">
                <a:latin typeface="Arial MT"/>
                <a:cs typeface="Arial MT"/>
              </a:rPr>
              <a:t>-</a:t>
            </a:r>
            <a:r>
              <a:rPr sz="2400" spc="-114" dirty="0">
                <a:latin typeface="Arial MT"/>
                <a:cs typeface="Arial MT"/>
              </a:rPr>
              <a:t> </a:t>
            </a:r>
            <a:r>
              <a:rPr sz="2400" spc="90" dirty="0">
                <a:latin typeface="Arial MT"/>
                <a:cs typeface="Arial MT"/>
              </a:rPr>
              <a:t>2</a:t>
            </a:r>
            <a:r>
              <a:rPr sz="2400" spc="-114" dirty="0">
                <a:latin typeface="Arial MT"/>
                <a:cs typeface="Arial MT"/>
              </a:rPr>
              <a:t> </a:t>
            </a:r>
            <a:r>
              <a:rPr sz="2400" spc="140" dirty="0">
                <a:latin typeface="Arial MT"/>
                <a:cs typeface="Arial MT"/>
              </a:rPr>
              <a:t>inferiori </a:t>
            </a:r>
            <a:r>
              <a:rPr sz="2400" spc="-650" dirty="0">
                <a:latin typeface="Arial MT"/>
                <a:cs typeface="Arial MT"/>
              </a:rPr>
              <a:t> </a:t>
            </a:r>
            <a:r>
              <a:rPr sz="2400" spc="60" dirty="0">
                <a:latin typeface="Arial MT"/>
                <a:cs typeface="Arial MT"/>
              </a:rPr>
              <a:t>(</a:t>
            </a:r>
            <a:r>
              <a:rPr sz="2400" spc="55" dirty="0">
                <a:latin typeface="Arial MT"/>
                <a:cs typeface="Arial MT"/>
              </a:rPr>
              <a:t>v</a:t>
            </a:r>
            <a:r>
              <a:rPr sz="2400" spc="85" dirty="0">
                <a:latin typeface="Arial MT"/>
                <a:cs typeface="Arial MT"/>
              </a:rPr>
              <a:t>e</a:t>
            </a:r>
            <a:r>
              <a:rPr sz="2400" spc="175" dirty="0">
                <a:latin typeface="Arial MT"/>
                <a:cs typeface="Arial MT"/>
              </a:rPr>
              <a:t>ntric</a:t>
            </a:r>
            <a:r>
              <a:rPr sz="2400" spc="95" dirty="0">
                <a:latin typeface="Arial MT"/>
                <a:cs typeface="Arial MT"/>
              </a:rPr>
              <a:t>oli)</a:t>
            </a:r>
            <a:endParaRPr sz="2400" dirty="0">
              <a:latin typeface="Arial MT"/>
              <a:cs typeface="Arial MT"/>
            </a:endParaRPr>
          </a:p>
        </p:txBody>
      </p:sp>
      <p:pic>
        <p:nvPicPr>
          <p:cNvPr id="6" name="object 6"/>
          <p:cNvPicPr/>
          <p:nvPr/>
        </p:nvPicPr>
        <p:blipFill>
          <a:blip r:embed="rId4" cstate="print"/>
          <a:stretch>
            <a:fillRect/>
          </a:stretch>
        </p:blipFill>
        <p:spPr>
          <a:xfrm>
            <a:off x="76200" y="3646817"/>
            <a:ext cx="3210029" cy="2532939"/>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77831" y="285106"/>
            <a:ext cx="8924925" cy="858519"/>
          </a:xfrm>
          <a:prstGeom prst="rect">
            <a:avLst/>
          </a:prstGeom>
        </p:spPr>
        <p:txBody>
          <a:bodyPr vert="horz" wrap="square" lIns="0" tIns="6985" rIns="0" bIns="0" rtlCol="0">
            <a:spAutoFit/>
          </a:bodyPr>
          <a:lstStyle/>
          <a:p>
            <a:pPr marL="12700" marR="5080">
              <a:lnSpc>
                <a:spcPct val="101899"/>
              </a:lnSpc>
              <a:spcBef>
                <a:spcPts val="55"/>
              </a:spcBef>
            </a:pPr>
            <a:r>
              <a:rPr dirty="0">
                <a:solidFill>
                  <a:srgbClr val="232425"/>
                </a:solidFill>
              </a:rPr>
              <a:t>A 5 cm circa dal cuore, </a:t>
            </a:r>
            <a:r>
              <a:rPr spc="-5" dirty="0">
                <a:solidFill>
                  <a:srgbClr val="232425"/>
                </a:solidFill>
              </a:rPr>
              <a:t>l'aorta presenta </a:t>
            </a:r>
            <a:r>
              <a:rPr dirty="0">
                <a:solidFill>
                  <a:srgbClr val="232425"/>
                </a:solidFill>
              </a:rPr>
              <a:t>una </a:t>
            </a:r>
            <a:r>
              <a:rPr spc="-5" dirty="0">
                <a:solidFill>
                  <a:srgbClr val="232425"/>
                </a:solidFill>
              </a:rPr>
              <a:t>parte </a:t>
            </a:r>
            <a:r>
              <a:rPr dirty="0">
                <a:solidFill>
                  <a:srgbClr val="232425"/>
                </a:solidFill>
              </a:rPr>
              <a:t>ricurva, </a:t>
            </a:r>
            <a:r>
              <a:rPr spc="-5" dirty="0">
                <a:solidFill>
                  <a:srgbClr val="232425"/>
                </a:solidFill>
              </a:rPr>
              <a:t>nota </a:t>
            </a:r>
            <a:r>
              <a:rPr dirty="0">
                <a:solidFill>
                  <a:srgbClr val="232425"/>
                </a:solidFill>
              </a:rPr>
              <a:t>come </a:t>
            </a:r>
            <a:r>
              <a:rPr b="1" dirty="0">
                <a:solidFill>
                  <a:srgbClr val="232425"/>
                </a:solidFill>
                <a:latin typeface="Arial"/>
                <a:cs typeface="Arial"/>
              </a:rPr>
              <a:t>arco </a:t>
            </a:r>
            <a:r>
              <a:rPr b="1" spc="-5" dirty="0">
                <a:solidFill>
                  <a:srgbClr val="232425"/>
                </a:solidFill>
                <a:latin typeface="Arial"/>
                <a:cs typeface="Arial"/>
              </a:rPr>
              <a:t>aortico</a:t>
            </a:r>
            <a:r>
              <a:rPr spc="-5" dirty="0">
                <a:solidFill>
                  <a:srgbClr val="232425"/>
                </a:solidFill>
              </a:rPr>
              <a:t>, dalla </a:t>
            </a:r>
            <a:r>
              <a:rPr spc="-490" dirty="0">
                <a:solidFill>
                  <a:srgbClr val="232425"/>
                </a:solidFill>
              </a:rPr>
              <a:t> </a:t>
            </a:r>
            <a:r>
              <a:rPr dirty="0">
                <a:solidFill>
                  <a:srgbClr val="232425"/>
                </a:solidFill>
              </a:rPr>
              <a:t>quale prendono</a:t>
            </a:r>
            <a:r>
              <a:rPr spc="5" dirty="0">
                <a:solidFill>
                  <a:srgbClr val="232425"/>
                </a:solidFill>
              </a:rPr>
              <a:t> </a:t>
            </a:r>
            <a:r>
              <a:rPr dirty="0">
                <a:solidFill>
                  <a:srgbClr val="232425"/>
                </a:solidFill>
              </a:rPr>
              <a:t>origine </a:t>
            </a:r>
            <a:r>
              <a:rPr spc="-5" dirty="0">
                <a:solidFill>
                  <a:srgbClr val="232425"/>
                </a:solidFill>
              </a:rPr>
              <a:t>tre</a:t>
            </a:r>
            <a:r>
              <a:rPr spc="5" dirty="0">
                <a:solidFill>
                  <a:srgbClr val="232425"/>
                </a:solidFill>
              </a:rPr>
              <a:t> </a:t>
            </a:r>
            <a:r>
              <a:rPr spc="-5" dirty="0">
                <a:solidFill>
                  <a:srgbClr val="232425"/>
                </a:solidFill>
              </a:rPr>
              <a:t>arterie</a:t>
            </a:r>
            <a:r>
              <a:rPr dirty="0">
                <a:solidFill>
                  <a:srgbClr val="232425"/>
                </a:solidFill>
              </a:rPr>
              <a:t> </a:t>
            </a:r>
            <a:r>
              <a:rPr spc="-5" dirty="0">
                <a:solidFill>
                  <a:srgbClr val="232425"/>
                </a:solidFill>
              </a:rPr>
              <a:t>importantissime:</a:t>
            </a:r>
            <a:r>
              <a:rPr dirty="0">
                <a:solidFill>
                  <a:srgbClr val="232425"/>
                </a:solidFill>
              </a:rPr>
              <a:t> l'anonima,</a:t>
            </a:r>
            <a:r>
              <a:rPr spc="-5" dirty="0">
                <a:solidFill>
                  <a:srgbClr val="232425"/>
                </a:solidFill>
              </a:rPr>
              <a:t> </a:t>
            </a:r>
            <a:r>
              <a:rPr dirty="0">
                <a:solidFill>
                  <a:srgbClr val="232425"/>
                </a:solidFill>
              </a:rPr>
              <a:t>la</a:t>
            </a:r>
            <a:r>
              <a:rPr spc="5" dirty="0">
                <a:solidFill>
                  <a:srgbClr val="232425"/>
                </a:solidFill>
              </a:rPr>
              <a:t> </a:t>
            </a:r>
            <a:r>
              <a:rPr dirty="0">
                <a:solidFill>
                  <a:srgbClr val="232425"/>
                </a:solidFill>
              </a:rPr>
              <a:t>succlavia </a:t>
            </a:r>
            <a:r>
              <a:rPr spc="-5" dirty="0">
                <a:solidFill>
                  <a:srgbClr val="232425"/>
                </a:solidFill>
              </a:rPr>
              <a:t>sinistra</a:t>
            </a:r>
            <a:r>
              <a:rPr spc="5" dirty="0">
                <a:solidFill>
                  <a:srgbClr val="232425"/>
                </a:solidFill>
              </a:rPr>
              <a:t> </a:t>
            </a:r>
            <a:r>
              <a:rPr dirty="0">
                <a:solidFill>
                  <a:srgbClr val="232425"/>
                </a:solidFill>
              </a:rPr>
              <a:t>e</a:t>
            </a:r>
          </a:p>
          <a:p>
            <a:pPr marL="12700">
              <a:lnSpc>
                <a:spcPct val="100000"/>
              </a:lnSpc>
              <a:spcBef>
                <a:spcPts val="40"/>
              </a:spcBef>
            </a:pPr>
            <a:r>
              <a:rPr dirty="0">
                <a:solidFill>
                  <a:srgbClr val="232425"/>
                </a:solidFill>
              </a:rPr>
              <a:t>la</a:t>
            </a:r>
            <a:r>
              <a:rPr spc="-10" dirty="0">
                <a:solidFill>
                  <a:srgbClr val="232425"/>
                </a:solidFill>
              </a:rPr>
              <a:t> </a:t>
            </a:r>
            <a:r>
              <a:rPr spc="-5" dirty="0">
                <a:solidFill>
                  <a:srgbClr val="0076FF"/>
                </a:solidFill>
              </a:rPr>
              <a:t>carotide</a:t>
            </a:r>
            <a:r>
              <a:rPr spc="-10" dirty="0">
                <a:solidFill>
                  <a:srgbClr val="0076FF"/>
                </a:solidFill>
              </a:rPr>
              <a:t> </a:t>
            </a:r>
            <a:r>
              <a:rPr dirty="0">
                <a:solidFill>
                  <a:srgbClr val="232425"/>
                </a:solidFill>
              </a:rPr>
              <a:t>comune</a:t>
            </a:r>
            <a:r>
              <a:rPr spc="-5" dirty="0">
                <a:solidFill>
                  <a:srgbClr val="232425"/>
                </a:solidFill>
              </a:rPr>
              <a:t> </a:t>
            </a:r>
            <a:r>
              <a:rPr dirty="0">
                <a:solidFill>
                  <a:srgbClr val="232425"/>
                </a:solidFill>
              </a:rPr>
              <a:t>di</a:t>
            </a:r>
            <a:r>
              <a:rPr spc="-5" dirty="0">
                <a:solidFill>
                  <a:srgbClr val="232425"/>
                </a:solidFill>
              </a:rPr>
              <a:t> sinistra.</a:t>
            </a:r>
          </a:p>
        </p:txBody>
      </p:sp>
      <p:pic>
        <p:nvPicPr>
          <p:cNvPr id="4" name="object 4"/>
          <p:cNvPicPr/>
          <p:nvPr/>
        </p:nvPicPr>
        <p:blipFill>
          <a:blip r:embed="rId3" cstate="print"/>
          <a:stretch>
            <a:fillRect/>
          </a:stretch>
        </p:blipFill>
        <p:spPr>
          <a:xfrm>
            <a:off x="481148" y="1370095"/>
            <a:ext cx="3383756" cy="2715360"/>
          </a:xfrm>
          <a:prstGeom prst="rect">
            <a:avLst/>
          </a:prstGeom>
        </p:spPr>
      </p:pic>
      <p:pic>
        <p:nvPicPr>
          <p:cNvPr id="5" name="object 5"/>
          <p:cNvPicPr/>
          <p:nvPr/>
        </p:nvPicPr>
        <p:blipFill>
          <a:blip r:embed="rId4" cstate="print"/>
          <a:stretch>
            <a:fillRect/>
          </a:stretch>
        </p:blipFill>
        <p:spPr>
          <a:xfrm>
            <a:off x="5105400" y="1296326"/>
            <a:ext cx="3097543" cy="2789129"/>
          </a:xfrm>
          <a:prstGeom prst="rect">
            <a:avLst/>
          </a:prstGeom>
        </p:spPr>
      </p:pic>
      <p:sp>
        <p:nvSpPr>
          <p:cNvPr id="6" name="object 6"/>
          <p:cNvSpPr txBox="1"/>
          <p:nvPr/>
        </p:nvSpPr>
        <p:spPr>
          <a:xfrm>
            <a:off x="997603" y="4433189"/>
            <a:ext cx="6733540" cy="266700"/>
          </a:xfrm>
          <a:prstGeom prst="rect">
            <a:avLst/>
          </a:prstGeom>
          <a:solidFill>
            <a:srgbClr val="DEDEDE"/>
          </a:solidFill>
        </p:spPr>
        <p:txBody>
          <a:bodyPr vert="horz" wrap="square" lIns="0" tIns="0" rIns="0" bIns="0" rtlCol="0">
            <a:spAutoFit/>
          </a:bodyPr>
          <a:lstStyle/>
          <a:p>
            <a:pPr>
              <a:lnSpc>
                <a:spcPts val="2020"/>
              </a:lnSpc>
            </a:pPr>
            <a:r>
              <a:rPr sz="1800" dirty="0">
                <a:solidFill>
                  <a:srgbClr val="202124"/>
                </a:solidFill>
                <a:latin typeface="Arial MT"/>
                <a:cs typeface="Arial MT"/>
              </a:rPr>
              <a:t>l</a:t>
            </a:r>
            <a:r>
              <a:rPr sz="1800" spc="-5" dirty="0">
                <a:solidFill>
                  <a:srgbClr val="202124"/>
                </a:solidFill>
                <a:latin typeface="Arial MT"/>
                <a:cs typeface="Arial MT"/>
              </a:rPr>
              <a:t> </a:t>
            </a:r>
            <a:r>
              <a:rPr sz="1800" b="1" spc="-5" dirty="0">
                <a:solidFill>
                  <a:srgbClr val="202124"/>
                </a:solidFill>
                <a:latin typeface="Arial"/>
                <a:cs typeface="Arial"/>
              </a:rPr>
              <a:t>tronco</a:t>
            </a:r>
            <a:r>
              <a:rPr sz="1800" b="1" spc="-10" dirty="0">
                <a:solidFill>
                  <a:srgbClr val="202124"/>
                </a:solidFill>
                <a:latin typeface="Arial"/>
                <a:cs typeface="Arial"/>
              </a:rPr>
              <a:t> </a:t>
            </a:r>
            <a:r>
              <a:rPr sz="1800" b="1" spc="-5" dirty="0">
                <a:solidFill>
                  <a:srgbClr val="202124"/>
                </a:solidFill>
                <a:latin typeface="Arial"/>
                <a:cs typeface="Arial"/>
              </a:rPr>
              <a:t>brachiocefalico</a:t>
            </a:r>
            <a:r>
              <a:rPr sz="1800" b="1" spc="-10" dirty="0">
                <a:solidFill>
                  <a:srgbClr val="202124"/>
                </a:solidFill>
                <a:latin typeface="Arial"/>
                <a:cs typeface="Arial"/>
              </a:rPr>
              <a:t> </a:t>
            </a:r>
            <a:r>
              <a:rPr sz="1800" dirty="0">
                <a:solidFill>
                  <a:srgbClr val="202124"/>
                </a:solidFill>
                <a:latin typeface="Arial MT"/>
                <a:cs typeface="Arial MT"/>
              </a:rPr>
              <a:t>è la</a:t>
            </a:r>
            <a:r>
              <a:rPr sz="1800" spc="-5" dirty="0">
                <a:solidFill>
                  <a:srgbClr val="202124"/>
                </a:solidFill>
                <a:latin typeface="Arial MT"/>
                <a:cs typeface="Arial MT"/>
              </a:rPr>
              <a:t> </a:t>
            </a:r>
            <a:r>
              <a:rPr sz="1800" dirty="0">
                <a:solidFill>
                  <a:srgbClr val="202124"/>
                </a:solidFill>
                <a:latin typeface="Arial MT"/>
                <a:cs typeface="Arial MT"/>
              </a:rPr>
              <a:t>prima</a:t>
            </a:r>
            <a:r>
              <a:rPr sz="1800" spc="-5" dirty="0">
                <a:solidFill>
                  <a:srgbClr val="202124"/>
                </a:solidFill>
                <a:latin typeface="Arial MT"/>
                <a:cs typeface="Arial MT"/>
              </a:rPr>
              <a:t> </a:t>
            </a:r>
            <a:r>
              <a:rPr sz="1800" dirty="0">
                <a:solidFill>
                  <a:srgbClr val="202124"/>
                </a:solidFill>
                <a:latin typeface="Arial MT"/>
                <a:cs typeface="Arial MT"/>
              </a:rPr>
              <a:t>diramazione di</a:t>
            </a:r>
            <a:r>
              <a:rPr sz="1800" spc="-5" dirty="0">
                <a:solidFill>
                  <a:srgbClr val="202124"/>
                </a:solidFill>
                <a:latin typeface="Arial MT"/>
                <a:cs typeface="Arial MT"/>
              </a:rPr>
              <a:t> </a:t>
            </a:r>
            <a:r>
              <a:rPr sz="1800" dirty="0">
                <a:solidFill>
                  <a:srgbClr val="202124"/>
                </a:solidFill>
                <a:latin typeface="Arial MT"/>
                <a:cs typeface="Arial MT"/>
              </a:rPr>
              <a:t>grosso</a:t>
            </a:r>
            <a:r>
              <a:rPr sz="1800" spc="-5" dirty="0">
                <a:solidFill>
                  <a:srgbClr val="202124"/>
                </a:solidFill>
                <a:latin typeface="Arial MT"/>
                <a:cs typeface="Arial MT"/>
              </a:rPr>
              <a:t> </a:t>
            </a:r>
            <a:r>
              <a:rPr sz="1800" dirty="0">
                <a:solidFill>
                  <a:srgbClr val="202124"/>
                </a:solidFill>
                <a:latin typeface="Arial MT"/>
                <a:cs typeface="Arial MT"/>
              </a:rPr>
              <a:t>calibro</a:t>
            </a:r>
            <a:endParaRPr sz="1800">
              <a:latin typeface="Arial MT"/>
              <a:cs typeface="Arial MT"/>
            </a:endParaRPr>
          </a:p>
        </p:txBody>
      </p:sp>
      <p:sp>
        <p:nvSpPr>
          <p:cNvPr id="7" name="object 7"/>
          <p:cNvSpPr txBox="1"/>
          <p:nvPr/>
        </p:nvSpPr>
        <p:spPr>
          <a:xfrm>
            <a:off x="997603" y="4699889"/>
            <a:ext cx="6576059" cy="266700"/>
          </a:xfrm>
          <a:prstGeom prst="rect">
            <a:avLst/>
          </a:prstGeom>
          <a:solidFill>
            <a:srgbClr val="DEDEDE"/>
          </a:solidFill>
        </p:spPr>
        <p:txBody>
          <a:bodyPr vert="horz" wrap="square" lIns="0" tIns="0" rIns="0" bIns="0" rtlCol="0">
            <a:spAutoFit/>
          </a:bodyPr>
          <a:lstStyle/>
          <a:p>
            <a:pPr>
              <a:lnSpc>
                <a:spcPts val="2020"/>
              </a:lnSpc>
            </a:pPr>
            <a:r>
              <a:rPr sz="1800" spc="-5" dirty="0">
                <a:solidFill>
                  <a:srgbClr val="202124"/>
                </a:solidFill>
                <a:latin typeface="Arial MT"/>
                <a:cs typeface="Arial MT"/>
              </a:rPr>
              <a:t>dell'aorta. </a:t>
            </a:r>
            <a:r>
              <a:rPr sz="1800" dirty="0">
                <a:solidFill>
                  <a:srgbClr val="202124"/>
                </a:solidFill>
                <a:latin typeface="Arial MT"/>
                <a:cs typeface="Arial MT"/>
              </a:rPr>
              <a:t>Largo</a:t>
            </a:r>
            <a:r>
              <a:rPr sz="1800" spc="5" dirty="0">
                <a:solidFill>
                  <a:srgbClr val="202124"/>
                </a:solidFill>
                <a:latin typeface="Arial MT"/>
                <a:cs typeface="Arial MT"/>
              </a:rPr>
              <a:t> </a:t>
            </a:r>
            <a:r>
              <a:rPr sz="1800" spc="-5" dirty="0">
                <a:solidFill>
                  <a:srgbClr val="202124"/>
                </a:solidFill>
                <a:latin typeface="Arial MT"/>
                <a:cs typeface="Arial MT"/>
              </a:rPr>
              <a:t>1,5</a:t>
            </a:r>
            <a:r>
              <a:rPr sz="1800" spc="5" dirty="0">
                <a:solidFill>
                  <a:srgbClr val="202124"/>
                </a:solidFill>
                <a:latin typeface="Arial MT"/>
                <a:cs typeface="Arial MT"/>
              </a:rPr>
              <a:t> </a:t>
            </a:r>
            <a:r>
              <a:rPr sz="1800" spc="-5" dirty="0">
                <a:solidFill>
                  <a:srgbClr val="202124"/>
                </a:solidFill>
                <a:latin typeface="Arial MT"/>
                <a:cs typeface="Arial MT"/>
              </a:rPr>
              <a:t>centimetri</a:t>
            </a:r>
            <a:r>
              <a:rPr sz="1800" dirty="0">
                <a:solidFill>
                  <a:srgbClr val="202124"/>
                </a:solidFill>
                <a:latin typeface="Arial MT"/>
                <a:cs typeface="Arial MT"/>
              </a:rPr>
              <a:t> di</a:t>
            </a:r>
            <a:r>
              <a:rPr sz="1800" spc="5" dirty="0">
                <a:solidFill>
                  <a:srgbClr val="202124"/>
                </a:solidFill>
                <a:latin typeface="Arial MT"/>
                <a:cs typeface="Arial MT"/>
              </a:rPr>
              <a:t> </a:t>
            </a:r>
            <a:r>
              <a:rPr sz="1800" spc="-5" dirty="0">
                <a:solidFill>
                  <a:srgbClr val="202124"/>
                </a:solidFill>
                <a:latin typeface="Arial MT"/>
                <a:cs typeface="Arial MT"/>
              </a:rPr>
              <a:t>diametro</a:t>
            </a:r>
            <a:r>
              <a:rPr sz="1800" spc="5" dirty="0">
                <a:solidFill>
                  <a:srgbClr val="202124"/>
                </a:solidFill>
                <a:latin typeface="Arial MT"/>
                <a:cs typeface="Arial MT"/>
              </a:rPr>
              <a:t> </a:t>
            </a:r>
            <a:r>
              <a:rPr sz="1800" dirty="0">
                <a:solidFill>
                  <a:srgbClr val="202124"/>
                </a:solidFill>
                <a:latin typeface="Arial MT"/>
                <a:cs typeface="Arial MT"/>
              </a:rPr>
              <a:t>e</a:t>
            </a:r>
            <a:r>
              <a:rPr sz="1800" spc="5" dirty="0">
                <a:solidFill>
                  <a:srgbClr val="202124"/>
                </a:solidFill>
                <a:latin typeface="Arial MT"/>
                <a:cs typeface="Arial MT"/>
              </a:rPr>
              <a:t> </a:t>
            </a:r>
            <a:r>
              <a:rPr sz="1800" dirty="0">
                <a:solidFill>
                  <a:srgbClr val="202124"/>
                </a:solidFill>
                <a:latin typeface="Arial MT"/>
                <a:cs typeface="Arial MT"/>
              </a:rPr>
              <a:t>lungo non</a:t>
            </a:r>
            <a:r>
              <a:rPr sz="1800" spc="5" dirty="0">
                <a:solidFill>
                  <a:srgbClr val="202124"/>
                </a:solidFill>
                <a:latin typeface="Arial MT"/>
                <a:cs typeface="Arial MT"/>
              </a:rPr>
              <a:t> </a:t>
            </a:r>
            <a:r>
              <a:rPr sz="1800" dirty="0">
                <a:solidFill>
                  <a:srgbClr val="202124"/>
                </a:solidFill>
                <a:latin typeface="Arial MT"/>
                <a:cs typeface="Arial MT"/>
              </a:rPr>
              <a:t>più</a:t>
            </a:r>
            <a:r>
              <a:rPr sz="1800" spc="5" dirty="0">
                <a:solidFill>
                  <a:srgbClr val="202124"/>
                </a:solidFill>
                <a:latin typeface="Arial MT"/>
                <a:cs typeface="Arial MT"/>
              </a:rPr>
              <a:t> </a:t>
            </a:r>
            <a:r>
              <a:rPr sz="1800" dirty="0">
                <a:solidFill>
                  <a:srgbClr val="202124"/>
                </a:solidFill>
                <a:latin typeface="Arial MT"/>
                <a:cs typeface="Arial MT"/>
              </a:rPr>
              <a:t>di</a:t>
            </a:r>
            <a:r>
              <a:rPr sz="1800" spc="5" dirty="0">
                <a:solidFill>
                  <a:srgbClr val="202124"/>
                </a:solidFill>
                <a:latin typeface="Arial MT"/>
                <a:cs typeface="Arial MT"/>
              </a:rPr>
              <a:t> </a:t>
            </a:r>
            <a:r>
              <a:rPr sz="1800" spc="-5" dirty="0">
                <a:solidFill>
                  <a:srgbClr val="202124"/>
                </a:solidFill>
                <a:latin typeface="Arial MT"/>
                <a:cs typeface="Arial MT"/>
              </a:rPr>
              <a:t>3,5</a:t>
            </a:r>
            <a:endParaRPr sz="1800">
              <a:latin typeface="Arial MT"/>
              <a:cs typeface="Arial MT"/>
            </a:endParaRPr>
          </a:p>
        </p:txBody>
      </p:sp>
      <p:sp>
        <p:nvSpPr>
          <p:cNvPr id="8" name="object 8"/>
          <p:cNvSpPr txBox="1"/>
          <p:nvPr/>
        </p:nvSpPr>
        <p:spPr>
          <a:xfrm>
            <a:off x="341448" y="5485536"/>
            <a:ext cx="13970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202124"/>
                </a:solidFill>
                <a:latin typeface="Arial MT"/>
                <a:cs typeface="Arial MT"/>
              </a:rPr>
              <a:t>c</a:t>
            </a:r>
            <a:endParaRPr sz="1800">
              <a:latin typeface="Arial MT"/>
              <a:cs typeface="Arial MT"/>
            </a:endParaRPr>
          </a:p>
        </p:txBody>
      </p:sp>
      <p:sp>
        <p:nvSpPr>
          <p:cNvPr id="9" name="object 9"/>
          <p:cNvSpPr txBox="1"/>
          <p:nvPr/>
        </p:nvSpPr>
        <p:spPr>
          <a:xfrm>
            <a:off x="619821" y="4966589"/>
            <a:ext cx="7331075" cy="266700"/>
          </a:xfrm>
          <a:prstGeom prst="rect">
            <a:avLst/>
          </a:prstGeom>
          <a:solidFill>
            <a:srgbClr val="DEDEDE"/>
          </a:solidFill>
        </p:spPr>
        <p:txBody>
          <a:bodyPr vert="horz" wrap="square" lIns="0" tIns="0" rIns="0" bIns="0" rtlCol="0">
            <a:spAutoFit/>
          </a:bodyPr>
          <a:lstStyle/>
          <a:p>
            <a:pPr marL="94615">
              <a:lnSpc>
                <a:spcPts val="2020"/>
              </a:lnSpc>
            </a:pPr>
            <a:r>
              <a:rPr sz="1800" spc="-5" dirty="0">
                <a:solidFill>
                  <a:srgbClr val="202124"/>
                </a:solidFill>
                <a:latin typeface="Arial MT"/>
                <a:cs typeface="Arial MT"/>
              </a:rPr>
              <a:t>entimetri, questo</a:t>
            </a:r>
            <a:r>
              <a:rPr sz="1800" spc="5" dirty="0">
                <a:solidFill>
                  <a:srgbClr val="202124"/>
                </a:solidFill>
                <a:latin typeface="Arial MT"/>
                <a:cs typeface="Arial MT"/>
              </a:rPr>
              <a:t> </a:t>
            </a:r>
            <a:r>
              <a:rPr sz="1800" spc="-5" dirty="0">
                <a:solidFill>
                  <a:srgbClr val="202124"/>
                </a:solidFill>
                <a:latin typeface="Arial MT"/>
                <a:cs typeface="Arial MT"/>
              </a:rPr>
              <a:t>condotto</a:t>
            </a:r>
            <a:r>
              <a:rPr sz="1800" dirty="0">
                <a:solidFill>
                  <a:srgbClr val="202124"/>
                </a:solidFill>
                <a:latin typeface="Arial MT"/>
                <a:cs typeface="Arial MT"/>
              </a:rPr>
              <a:t> vascolare</a:t>
            </a:r>
            <a:r>
              <a:rPr sz="1800" spc="5" dirty="0">
                <a:solidFill>
                  <a:srgbClr val="202124"/>
                </a:solidFill>
                <a:latin typeface="Arial MT"/>
                <a:cs typeface="Arial MT"/>
              </a:rPr>
              <a:t> </a:t>
            </a:r>
            <a:r>
              <a:rPr sz="1800" spc="-5" dirty="0">
                <a:solidFill>
                  <a:srgbClr val="202124"/>
                </a:solidFill>
                <a:latin typeface="Arial MT"/>
                <a:cs typeface="Arial MT"/>
              </a:rPr>
              <a:t>termina</a:t>
            </a:r>
            <a:r>
              <a:rPr sz="1800" dirty="0">
                <a:solidFill>
                  <a:srgbClr val="202124"/>
                </a:solidFill>
                <a:latin typeface="Arial MT"/>
                <a:cs typeface="Arial MT"/>
              </a:rPr>
              <a:t> il</a:t>
            </a:r>
            <a:r>
              <a:rPr sz="1800" spc="5" dirty="0">
                <a:solidFill>
                  <a:srgbClr val="202124"/>
                </a:solidFill>
                <a:latin typeface="Arial MT"/>
                <a:cs typeface="Arial MT"/>
              </a:rPr>
              <a:t> </a:t>
            </a:r>
            <a:r>
              <a:rPr sz="1800" dirty="0">
                <a:solidFill>
                  <a:srgbClr val="202124"/>
                </a:solidFill>
                <a:latin typeface="Arial MT"/>
                <a:cs typeface="Arial MT"/>
              </a:rPr>
              <a:t>proprio decorso</a:t>
            </a:r>
            <a:r>
              <a:rPr sz="1800" spc="5" dirty="0">
                <a:solidFill>
                  <a:srgbClr val="202124"/>
                </a:solidFill>
                <a:latin typeface="Arial MT"/>
                <a:cs typeface="Arial MT"/>
              </a:rPr>
              <a:t> </a:t>
            </a:r>
            <a:r>
              <a:rPr sz="1800" dirty="0">
                <a:solidFill>
                  <a:srgbClr val="202124"/>
                </a:solidFill>
                <a:latin typeface="Arial MT"/>
                <a:cs typeface="Arial MT"/>
              </a:rPr>
              <a:t>con una</a:t>
            </a:r>
            <a:endParaRPr sz="1800" dirty="0">
              <a:latin typeface="Arial MT"/>
              <a:cs typeface="Arial MT"/>
            </a:endParaRPr>
          </a:p>
        </p:txBody>
      </p:sp>
      <p:sp>
        <p:nvSpPr>
          <p:cNvPr id="10" name="object 10"/>
          <p:cNvSpPr txBox="1"/>
          <p:nvPr/>
        </p:nvSpPr>
        <p:spPr>
          <a:xfrm>
            <a:off x="619821" y="5233289"/>
            <a:ext cx="7331075" cy="266700"/>
          </a:xfrm>
          <a:prstGeom prst="rect">
            <a:avLst/>
          </a:prstGeom>
          <a:solidFill>
            <a:srgbClr val="DEDEDE"/>
          </a:solidFill>
        </p:spPr>
        <p:txBody>
          <a:bodyPr vert="horz" wrap="square" lIns="0" tIns="0" rIns="0" bIns="0" rtlCol="0">
            <a:spAutoFit/>
          </a:bodyPr>
          <a:lstStyle/>
          <a:p>
            <a:pPr marL="12700">
              <a:lnSpc>
                <a:spcPts val="2020"/>
              </a:lnSpc>
            </a:pPr>
            <a:r>
              <a:rPr sz="1800" dirty="0">
                <a:solidFill>
                  <a:srgbClr val="202124"/>
                </a:solidFill>
                <a:latin typeface="Arial MT"/>
                <a:cs typeface="Arial MT"/>
              </a:rPr>
              <a:t>diramazione,</a:t>
            </a:r>
            <a:r>
              <a:rPr sz="1800" spc="-5" dirty="0">
                <a:solidFill>
                  <a:srgbClr val="202124"/>
                </a:solidFill>
                <a:latin typeface="Arial MT"/>
                <a:cs typeface="Arial MT"/>
              </a:rPr>
              <a:t> </a:t>
            </a:r>
            <a:r>
              <a:rPr sz="1800" dirty="0">
                <a:solidFill>
                  <a:srgbClr val="202124"/>
                </a:solidFill>
                <a:latin typeface="Arial MT"/>
                <a:cs typeface="Arial MT"/>
              </a:rPr>
              <a:t>da</a:t>
            </a:r>
            <a:r>
              <a:rPr sz="1800" spc="5" dirty="0">
                <a:solidFill>
                  <a:srgbClr val="202124"/>
                </a:solidFill>
                <a:latin typeface="Arial MT"/>
                <a:cs typeface="Arial MT"/>
              </a:rPr>
              <a:t> </a:t>
            </a:r>
            <a:r>
              <a:rPr sz="1800" dirty="0">
                <a:solidFill>
                  <a:srgbClr val="202124"/>
                </a:solidFill>
                <a:latin typeface="Arial MT"/>
                <a:cs typeface="Arial MT"/>
              </a:rPr>
              <a:t>cui</a:t>
            </a:r>
            <a:r>
              <a:rPr sz="1800" spc="5" dirty="0">
                <a:solidFill>
                  <a:srgbClr val="202124"/>
                </a:solidFill>
                <a:latin typeface="Arial MT"/>
                <a:cs typeface="Arial MT"/>
              </a:rPr>
              <a:t> </a:t>
            </a:r>
            <a:r>
              <a:rPr sz="1800" dirty="0">
                <a:solidFill>
                  <a:srgbClr val="202124"/>
                </a:solidFill>
                <a:latin typeface="Arial MT"/>
                <a:cs typeface="Arial MT"/>
              </a:rPr>
              <a:t>originano</a:t>
            </a:r>
            <a:r>
              <a:rPr sz="1800" spc="5" dirty="0">
                <a:solidFill>
                  <a:srgbClr val="202124"/>
                </a:solidFill>
                <a:latin typeface="Arial MT"/>
                <a:cs typeface="Arial MT"/>
              </a:rPr>
              <a:t> </a:t>
            </a:r>
            <a:r>
              <a:rPr sz="1800" spc="-5" dirty="0">
                <a:solidFill>
                  <a:srgbClr val="202124"/>
                </a:solidFill>
                <a:latin typeface="Arial MT"/>
                <a:cs typeface="Arial MT"/>
              </a:rPr>
              <a:t>l'arteria</a:t>
            </a:r>
            <a:r>
              <a:rPr sz="1800" dirty="0">
                <a:solidFill>
                  <a:srgbClr val="202124"/>
                </a:solidFill>
                <a:latin typeface="Arial MT"/>
                <a:cs typeface="Arial MT"/>
              </a:rPr>
              <a:t> </a:t>
            </a:r>
            <a:r>
              <a:rPr sz="1800" spc="-5" dirty="0">
                <a:solidFill>
                  <a:srgbClr val="202124"/>
                </a:solidFill>
                <a:latin typeface="Arial MT"/>
                <a:cs typeface="Arial MT"/>
              </a:rPr>
              <a:t>carotide</a:t>
            </a:r>
            <a:r>
              <a:rPr sz="1800" spc="5" dirty="0">
                <a:solidFill>
                  <a:srgbClr val="202124"/>
                </a:solidFill>
                <a:latin typeface="Arial MT"/>
                <a:cs typeface="Arial MT"/>
              </a:rPr>
              <a:t> </a:t>
            </a:r>
            <a:r>
              <a:rPr sz="1800" dirty="0">
                <a:solidFill>
                  <a:srgbClr val="202124"/>
                </a:solidFill>
                <a:latin typeface="Arial MT"/>
                <a:cs typeface="Arial MT"/>
              </a:rPr>
              <a:t>comune</a:t>
            </a:r>
            <a:r>
              <a:rPr sz="1800" spc="5" dirty="0">
                <a:solidFill>
                  <a:srgbClr val="202124"/>
                </a:solidFill>
                <a:latin typeface="Arial MT"/>
                <a:cs typeface="Arial MT"/>
              </a:rPr>
              <a:t> </a:t>
            </a:r>
            <a:r>
              <a:rPr sz="1800" spc="-5" dirty="0">
                <a:solidFill>
                  <a:srgbClr val="202124"/>
                </a:solidFill>
                <a:latin typeface="Arial MT"/>
                <a:cs typeface="Arial MT"/>
              </a:rPr>
              <a:t>destra</a:t>
            </a:r>
            <a:r>
              <a:rPr sz="1800" spc="5" dirty="0">
                <a:solidFill>
                  <a:srgbClr val="202124"/>
                </a:solidFill>
                <a:latin typeface="Arial MT"/>
                <a:cs typeface="Arial MT"/>
              </a:rPr>
              <a:t> </a:t>
            </a:r>
            <a:r>
              <a:rPr sz="1800" dirty="0">
                <a:solidFill>
                  <a:srgbClr val="202124"/>
                </a:solidFill>
                <a:latin typeface="Arial MT"/>
                <a:cs typeface="Arial MT"/>
              </a:rPr>
              <a:t>e</a:t>
            </a:r>
            <a:r>
              <a:rPr sz="1800" spc="5" dirty="0">
                <a:solidFill>
                  <a:srgbClr val="202124"/>
                </a:solidFill>
                <a:latin typeface="Arial MT"/>
                <a:cs typeface="Arial MT"/>
              </a:rPr>
              <a:t> </a:t>
            </a:r>
            <a:r>
              <a:rPr sz="1800" spc="-5" dirty="0">
                <a:solidFill>
                  <a:srgbClr val="202124"/>
                </a:solidFill>
                <a:latin typeface="Arial MT"/>
                <a:cs typeface="Arial MT"/>
              </a:rPr>
              <a:t>l'arteria</a:t>
            </a:r>
            <a:endParaRPr sz="1800">
              <a:latin typeface="Arial MT"/>
              <a:cs typeface="Arial MT"/>
            </a:endParaRPr>
          </a:p>
        </p:txBody>
      </p:sp>
      <p:sp>
        <p:nvSpPr>
          <p:cNvPr id="11" name="object 11"/>
          <p:cNvSpPr txBox="1"/>
          <p:nvPr/>
        </p:nvSpPr>
        <p:spPr>
          <a:xfrm>
            <a:off x="619821" y="5499989"/>
            <a:ext cx="7331075" cy="266700"/>
          </a:xfrm>
          <a:prstGeom prst="rect">
            <a:avLst/>
          </a:prstGeom>
          <a:solidFill>
            <a:srgbClr val="DEDEDE"/>
          </a:solidFill>
        </p:spPr>
        <p:txBody>
          <a:bodyPr vert="horz" wrap="square" lIns="0" tIns="0" rIns="0" bIns="0" rtlCol="0">
            <a:spAutoFit/>
          </a:bodyPr>
          <a:lstStyle/>
          <a:p>
            <a:pPr>
              <a:lnSpc>
                <a:spcPts val="2020"/>
              </a:lnSpc>
            </a:pPr>
            <a:r>
              <a:rPr sz="1800" dirty="0">
                <a:solidFill>
                  <a:srgbClr val="202124"/>
                </a:solidFill>
                <a:latin typeface="Arial MT"/>
                <a:cs typeface="Arial MT"/>
              </a:rPr>
              <a:t>succlavia </a:t>
            </a:r>
            <a:r>
              <a:rPr sz="1800" spc="-5" dirty="0">
                <a:solidFill>
                  <a:srgbClr val="202124"/>
                </a:solidFill>
                <a:latin typeface="Arial MT"/>
                <a:cs typeface="Arial MT"/>
              </a:rPr>
              <a:t>destra.</a:t>
            </a:r>
            <a:r>
              <a:rPr sz="1800" dirty="0">
                <a:solidFill>
                  <a:srgbClr val="202124"/>
                </a:solidFill>
                <a:latin typeface="Arial MT"/>
                <a:cs typeface="Arial MT"/>
              </a:rPr>
              <a:t> che,</a:t>
            </a:r>
            <a:r>
              <a:rPr sz="1800" spc="-5" dirty="0">
                <a:solidFill>
                  <a:srgbClr val="202124"/>
                </a:solidFill>
                <a:latin typeface="Arial MT"/>
                <a:cs typeface="Arial MT"/>
              </a:rPr>
              <a:t> </a:t>
            </a:r>
            <a:r>
              <a:rPr sz="1800" dirty="0">
                <a:solidFill>
                  <a:srgbClr val="202124"/>
                </a:solidFill>
                <a:latin typeface="Arial MT"/>
                <a:cs typeface="Arial MT"/>
              </a:rPr>
              <a:t>come</a:t>
            </a:r>
            <a:r>
              <a:rPr sz="1800" spc="5" dirty="0">
                <a:solidFill>
                  <a:srgbClr val="202124"/>
                </a:solidFill>
                <a:latin typeface="Arial MT"/>
                <a:cs typeface="Arial MT"/>
              </a:rPr>
              <a:t> </a:t>
            </a:r>
            <a:r>
              <a:rPr sz="1800" dirty="0">
                <a:solidFill>
                  <a:srgbClr val="202124"/>
                </a:solidFill>
                <a:latin typeface="Arial MT"/>
                <a:cs typeface="Arial MT"/>
              </a:rPr>
              <a:t>le</a:t>
            </a:r>
            <a:r>
              <a:rPr sz="1800" spc="5" dirty="0">
                <a:solidFill>
                  <a:srgbClr val="202124"/>
                </a:solidFill>
                <a:latin typeface="Arial MT"/>
                <a:cs typeface="Arial MT"/>
              </a:rPr>
              <a:t> </a:t>
            </a:r>
            <a:r>
              <a:rPr sz="1800" dirty="0">
                <a:solidFill>
                  <a:srgbClr val="202124"/>
                </a:solidFill>
                <a:latin typeface="Arial MT"/>
                <a:cs typeface="Arial MT"/>
              </a:rPr>
              <a:t>omonime di</a:t>
            </a:r>
            <a:r>
              <a:rPr sz="1800" spc="5" dirty="0">
                <a:solidFill>
                  <a:srgbClr val="202124"/>
                </a:solidFill>
                <a:latin typeface="Arial MT"/>
                <a:cs typeface="Arial MT"/>
              </a:rPr>
              <a:t> </a:t>
            </a:r>
            <a:r>
              <a:rPr sz="1800" spc="-5" dirty="0">
                <a:solidFill>
                  <a:srgbClr val="202124"/>
                </a:solidFill>
                <a:latin typeface="Arial MT"/>
                <a:cs typeface="Arial MT"/>
              </a:rPr>
              <a:t>sinistra,</a:t>
            </a:r>
            <a:r>
              <a:rPr sz="1800" dirty="0">
                <a:solidFill>
                  <a:srgbClr val="202124"/>
                </a:solidFill>
                <a:latin typeface="Arial MT"/>
                <a:cs typeface="Arial MT"/>
              </a:rPr>
              <a:t> si </a:t>
            </a:r>
            <a:r>
              <a:rPr sz="1800" spc="-5" dirty="0">
                <a:solidFill>
                  <a:srgbClr val="202124"/>
                </a:solidFill>
                <a:latin typeface="Arial MT"/>
                <a:cs typeface="Arial MT"/>
              </a:rPr>
              <a:t>distribuiscono</a:t>
            </a:r>
            <a:r>
              <a:rPr sz="1800" spc="5" dirty="0">
                <a:solidFill>
                  <a:srgbClr val="202124"/>
                </a:solidFill>
                <a:latin typeface="Arial MT"/>
                <a:cs typeface="Arial MT"/>
              </a:rPr>
              <a:t> </a:t>
            </a:r>
            <a:r>
              <a:rPr sz="1800" dirty="0">
                <a:solidFill>
                  <a:srgbClr val="202124"/>
                </a:solidFill>
                <a:latin typeface="Arial MT"/>
                <a:cs typeface="Arial MT"/>
              </a:rPr>
              <a:t>alla</a:t>
            </a:r>
            <a:endParaRPr sz="1800">
              <a:latin typeface="Arial MT"/>
              <a:cs typeface="Arial MT"/>
            </a:endParaRPr>
          </a:p>
        </p:txBody>
      </p:sp>
      <p:sp>
        <p:nvSpPr>
          <p:cNvPr id="12" name="object 12"/>
          <p:cNvSpPr txBox="1"/>
          <p:nvPr/>
        </p:nvSpPr>
        <p:spPr>
          <a:xfrm>
            <a:off x="1070547" y="5766689"/>
            <a:ext cx="6379210" cy="259715"/>
          </a:xfrm>
          <a:prstGeom prst="rect">
            <a:avLst/>
          </a:prstGeom>
          <a:solidFill>
            <a:srgbClr val="DEDEDE"/>
          </a:solidFill>
        </p:spPr>
        <p:txBody>
          <a:bodyPr vert="horz" wrap="square" lIns="0" tIns="0" rIns="0" bIns="0" rtlCol="0">
            <a:spAutoFit/>
          </a:bodyPr>
          <a:lstStyle/>
          <a:p>
            <a:pPr>
              <a:lnSpc>
                <a:spcPts val="2020"/>
              </a:lnSpc>
            </a:pPr>
            <a:r>
              <a:rPr sz="1800" spc="-5" dirty="0">
                <a:solidFill>
                  <a:srgbClr val="202124"/>
                </a:solidFill>
                <a:latin typeface="Arial MT"/>
                <a:cs typeface="Arial MT"/>
              </a:rPr>
              <a:t>testa, </a:t>
            </a:r>
            <a:r>
              <a:rPr sz="1800" dirty="0">
                <a:solidFill>
                  <a:srgbClr val="202124"/>
                </a:solidFill>
                <a:latin typeface="Arial MT"/>
                <a:cs typeface="Arial MT"/>
              </a:rPr>
              <a:t>al collo,</a:t>
            </a:r>
            <a:r>
              <a:rPr sz="1800" spc="-5" dirty="0">
                <a:solidFill>
                  <a:srgbClr val="202124"/>
                </a:solidFill>
                <a:latin typeface="Arial MT"/>
                <a:cs typeface="Arial MT"/>
              </a:rPr>
              <a:t> all’arto</a:t>
            </a:r>
            <a:r>
              <a:rPr sz="1800" dirty="0">
                <a:solidFill>
                  <a:srgbClr val="202124"/>
                </a:solidFill>
                <a:latin typeface="Arial MT"/>
                <a:cs typeface="Arial MT"/>
              </a:rPr>
              <a:t> superiore,</a:t>
            </a:r>
            <a:r>
              <a:rPr sz="1800" spc="-5" dirty="0">
                <a:solidFill>
                  <a:srgbClr val="202124"/>
                </a:solidFill>
                <a:latin typeface="Arial MT"/>
                <a:cs typeface="Arial MT"/>
              </a:rPr>
              <a:t> </a:t>
            </a:r>
            <a:r>
              <a:rPr sz="1800" dirty="0">
                <a:solidFill>
                  <a:srgbClr val="202124"/>
                </a:solidFill>
                <a:latin typeface="Arial MT"/>
                <a:cs typeface="Arial MT"/>
              </a:rPr>
              <a:t>alla </a:t>
            </a:r>
            <a:r>
              <a:rPr sz="1800" spc="-5" dirty="0">
                <a:solidFill>
                  <a:srgbClr val="202124"/>
                </a:solidFill>
                <a:latin typeface="Arial MT"/>
                <a:cs typeface="Arial MT"/>
              </a:rPr>
              <a:t>parte</a:t>
            </a:r>
            <a:r>
              <a:rPr sz="1800" dirty="0">
                <a:solidFill>
                  <a:srgbClr val="202124"/>
                </a:solidFill>
                <a:latin typeface="Arial MT"/>
                <a:cs typeface="Arial MT"/>
              </a:rPr>
              <a:t> superiore del </a:t>
            </a:r>
            <a:r>
              <a:rPr sz="1800" spc="-5" dirty="0">
                <a:solidFill>
                  <a:srgbClr val="202124"/>
                </a:solidFill>
                <a:latin typeface="Arial MT"/>
                <a:cs typeface="Arial MT"/>
              </a:rPr>
              <a:t>torace.</a:t>
            </a:r>
            <a:endParaRPr sz="1800">
              <a:latin typeface="Arial MT"/>
              <a:cs typeface="Arial MT"/>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7">
            <a:extLst>
              <a:ext uri="{FF2B5EF4-FFF2-40B4-BE49-F238E27FC236}">
                <a16:creationId xmlns:a16="http://schemas.microsoft.com/office/drawing/2014/main" id="{D1FF85D6-A910-D3E2-23B7-104C908C1AC9}"/>
              </a:ext>
            </a:extLst>
          </p:cNvPr>
          <p:cNvSpPr/>
          <p:nvPr/>
        </p:nvSpPr>
        <p:spPr>
          <a:xfrm>
            <a:off x="6040096" y="5890819"/>
            <a:ext cx="2935605" cy="259715"/>
          </a:xfrm>
          <a:custGeom>
            <a:avLst/>
            <a:gdLst/>
            <a:ahLst/>
            <a:cxnLst/>
            <a:rect l="l" t="t" r="r" b="b"/>
            <a:pathLst>
              <a:path w="2935605" h="259714">
                <a:moveTo>
                  <a:pt x="0" y="0"/>
                </a:moveTo>
                <a:lnTo>
                  <a:pt x="2935411" y="0"/>
                </a:lnTo>
                <a:lnTo>
                  <a:pt x="2935411" y="259220"/>
                </a:lnTo>
                <a:lnTo>
                  <a:pt x="0" y="259220"/>
                </a:lnTo>
                <a:lnTo>
                  <a:pt x="0" y="0"/>
                </a:lnTo>
                <a:close/>
              </a:path>
            </a:pathLst>
          </a:custGeom>
          <a:solidFill>
            <a:srgbClr val="DEDEDE"/>
          </a:solidFill>
        </p:spPr>
        <p:txBody>
          <a:bodyPr wrap="square" lIns="0" tIns="0" rIns="0" bIns="0" rtlCol="0"/>
          <a:lstStyle/>
          <a:p>
            <a:endParaRPr/>
          </a:p>
        </p:txBody>
      </p:sp>
      <p:sp>
        <p:nvSpPr>
          <p:cNvPr id="2" name="object 2"/>
          <p:cNvSpPr txBox="1">
            <a:spLocks noGrp="1"/>
          </p:cNvSpPr>
          <p:nvPr>
            <p:ph type="title"/>
          </p:nvPr>
        </p:nvSpPr>
        <p:spPr>
          <a:xfrm>
            <a:off x="2239863" y="176954"/>
            <a:ext cx="4769485" cy="497840"/>
          </a:xfrm>
          <a:prstGeom prst="rect">
            <a:avLst/>
          </a:prstGeom>
        </p:spPr>
        <p:txBody>
          <a:bodyPr vert="horz" wrap="square" lIns="0" tIns="12700" rIns="0" bIns="0" rtlCol="0">
            <a:spAutoFit/>
          </a:bodyPr>
          <a:lstStyle/>
          <a:p>
            <a:pPr marL="12700">
              <a:lnSpc>
                <a:spcPct val="100000"/>
              </a:lnSpc>
              <a:spcBef>
                <a:spcPts val="100"/>
              </a:spcBef>
            </a:pPr>
            <a:r>
              <a:rPr sz="3100" spc="55" dirty="0">
                <a:solidFill>
                  <a:srgbClr val="FF0000"/>
                </a:solidFill>
              </a:rPr>
              <a:t>FISIOLOGIA</a:t>
            </a:r>
            <a:r>
              <a:rPr sz="3100" spc="-114" dirty="0">
                <a:solidFill>
                  <a:srgbClr val="FF0000"/>
                </a:solidFill>
              </a:rPr>
              <a:t> </a:t>
            </a:r>
            <a:r>
              <a:rPr sz="3100" spc="65" dirty="0">
                <a:solidFill>
                  <a:srgbClr val="FF0000"/>
                </a:solidFill>
              </a:rPr>
              <a:t>DEL</a:t>
            </a:r>
            <a:r>
              <a:rPr sz="3100" spc="-114" dirty="0">
                <a:solidFill>
                  <a:srgbClr val="FF0000"/>
                </a:solidFill>
              </a:rPr>
              <a:t> </a:t>
            </a:r>
            <a:r>
              <a:rPr sz="3100" spc="40" dirty="0">
                <a:solidFill>
                  <a:srgbClr val="FF0000"/>
                </a:solidFill>
              </a:rPr>
              <a:t>CUORE</a:t>
            </a:r>
            <a:endParaRPr sz="3100"/>
          </a:p>
        </p:txBody>
      </p:sp>
      <p:sp>
        <p:nvSpPr>
          <p:cNvPr id="3" name="object 3"/>
          <p:cNvSpPr txBox="1"/>
          <p:nvPr/>
        </p:nvSpPr>
        <p:spPr>
          <a:xfrm>
            <a:off x="4082543" y="856442"/>
            <a:ext cx="4206240" cy="266700"/>
          </a:xfrm>
          <a:prstGeom prst="rect">
            <a:avLst/>
          </a:prstGeom>
          <a:solidFill>
            <a:srgbClr val="DEDEDE"/>
          </a:solidFill>
        </p:spPr>
        <p:txBody>
          <a:bodyPr vert="horz" wrap="square" lIns="0" tIns="0" rIns="0" bIns="0" rtlCol="0">
            <a:spAutoFit/>
          </a:bodyPr>
          <a:lstStyle/>
          <a:p>
            <a:pPr>
              <a:lnSpc>
                <a:spcPts val="2020"/>
              </a:lnSpc>
            </a:pPr>
            <a:r>
              <a:rPr sz="1800" spc="-5" dirty="0">
                <a:solidFill>
                  <a:srgbClr val="202124"/>
                </a:solidFill>
                <a:latin typeface="Arial MT"/>
                <a:cs typeface="Arial MT"/>
              </a:rPr>
              <a:t>Situato </a:t>
            </a:r>
            <a:r>
              <a:rPr sz="1800" dirty="0">
                <a:solidFill>
                  <a:srgbClr val="202124"/>
                </a:solidFill>
                <a:latin typeface="Arial MT"/>
                <a:cs typeface="Arial MT"/>
              </a:rPr>
              <a:t>al </a:t>
            </a:r>
            <a:r>
              <a:rPr sz="1800" spc="-5" dirty="0">
                <a:solidFill>
                  <a:srgbClr val="202124"/>
                </a:solidFill>
                <a:latin typeface="Arial MT"/>
                <a:cs typeface="Arial MT"/>
              </a:rPr>
              <a:t>centro </a:t>
            </a:r>
            <a:r>
              <a:rPr sz="1800" dirty="0">
                <a:solidFill>
                  <a:srgbClr val="202124"/>
                </a:solidFill>
                <a:latin typeface="Arial MT"/>
                <a:cs typeface="Arial MT"/>
              </a:rPr>
              <a:t>del </a:t>
            </a:r>
            <a:r>
              <a:rPr sz="1800" spc="-5" dirty="0">
                <a:solidFill>
                  <a:srgbClr val="202124"/>
                </a:solidFill>
                <a:latin typeface="Arial MT"/>
                <a:cs typeface="Arial MT"/>
              </a:rPr>
              <a:t>torace,</a:t>
            </a:r>
            <a:r>
              <a:rPr sz="1800" spc="-10" dirty="0">
                <a:solidFill>
                  <a:srgbClr val="202124"/>
                </a:solidFill>
                <a:latin typeface="Arial MT"/>
                <a:cs typeface="Arial MT"/>
              </a:rPr>
              <a:t> </a:t>
            </a:r>
            <a:r>
              <a:rPr sz="1800" dirty="0">
                <a:solidFill>
                  <a:srgbClr val="202124"/>
                </a:solidFill>
                <a:latin typeface="Arial MT"/>
                <a:cs typeface="Arial MT"/>
              </a:rPr>
              <a:t>il</a:t>
            </a:r>
            <a:r>
              <a:rPr sz="1800" spc="-5" dirty="0">
                <a:solidFill>
                  <a:srgbClr val="202124"/>
                </a:solidFill>
                <a:latin typeface="Arial MT"/>
                <a:cs typeface="Arial MT"/>
              </a:rPr>
              <a:t> </a:t>
            </a:r>
            <a:r>
              <a:rPr sz="1800" b="1" dirty="0">
                <a:solidFill>
                  <a:srgbClr val="202124"/>
                </a:solidFill>
                <a:latin typeface="Arial"/>
                <a:cs typeface="Arial"/>
              </a:rPr>
              <a:t>cuore</a:t>
            </a:r>
            <a:r>
              <a:rPr sz="1800" b="1" spc="-10" dirty="0">
                <a:solidFill>
                  <a:srgbClr val="202124"/>
                </a:solidFill>
                <a:latin typeface="Arial"/>
                <a:cs typeface="Arial"/>
              </a:rPr>
              <a:t> </a:t>
            </a:r>
            <a:r>
              <a:rPr sz="1800" dirty="0">
                <a:solidFill>
                  <a:srgbClr val="202124"/>
                </a:solidFill>
                <a:latin typeface="Arial MT"/>
                <a:cs typeface="Arial MT"/>
              </a:rPr>
              <a:t>è</a:t>
            </a:r>
            <a:r>
              <a:rPr sz="1800" spc="-5" dirty="0">
                <a:solidFill>
                  <a:srgbClr val="202124"/>
                </a:solidFill>
                <a:latin typeface="Arial MT"/>
                <a:cs typeface="Arial MT"/>
              </a:rPr>
              <a:t> un</a:t>
            </a:r>
            <a:endParaRPr sz="1800" dirty="0">
              <a:latin typeface="Arial MT"/>
              <a:cs typeface="Arial MT"/>
            </a:endParaRPr>
          </a:p>
        </p:txBody>
      </p:sp>
      <p:sp>
        <p:nvSpPr>
          <p:cNvPr id="4" name="object 4"/>
          <p:cNvSpPr txBox="1"/>
          <p:nvPr/>
        </p:nvSpPr>
        <p:spPr>
          <a:xfrm>
            <a:off x="4082543" y="1123142"/>
            <a:ext cx="4346575" cy="266700"/>
          </a:xfrm>
          <a:prstGeom prst="rect">
            <a:avLst/>
          </a:prstGeom>
          <a:solidFill>
            <a:srgbClr val="DEDEDE"/>
          </a:solidFill>
        </p:spPr>
        <p:txBody>
          <a:bodyPr vert="horz" wrap="square" lIns="0" tIns="0" rIns="0" bIns="0" rtlCol="0">
            <a:spAutoFit/>
          </a:bodyPr>
          <a:lstStyle/>
          <a:p>
            <a:pPr>
              <a:lnSpc>
                <a:spcPts val="2020"/>
              </a:lnSpc>
            </a:pPr>
            <a:r>
              <a:rPr sz="1800" dirty="0">
                <a:solidFill>
                  <a:srgbClr val="202124"/>
                </a:solidFill>
                <a:latin typeface="Arial MT"/>
                <a:cs typeface="Arial MT"/>
              </a:rPr>
              <a:t>muscolo,</a:t>
            </a:r>
            <a:r>
              <a:rPr sz="1800" spc="-20" dirty="0">
                <a:solidFill>
                  <a:srgbClr val="202124"/>
                </a:solidFill>
                <a:latin typeface="Arial MT"/>
                <a:cs typeface="Arial MT"/>
              </a:rPr>
              <a:t> </a:t>
            </a:r>
            <a:r>
              <a:rPr sz="1800" dirty="0">
                <a:solidFill>
                  <a:srgbClr val="202124"/>
                </a:solidFill>
                <a:latin typeface="Arial MT"/>
                <a:cs typeface="Arial MT"/>
              </a:rPr>
              <a:t>grande</a:t>
            </a:r>
            <a:r>
              <a:rPr sz="1800" spc="-10" dirty="0">
                <a:solidFill>
                  <a:srgbClr val="202124"/>
                </a:solidFill>
                <a:latin typeface="Arial MT"/>
                <a:cs typeface="Arial MT"/>
              </a:rPr>
              <a:t> </a:t>
            </a:r>
            <a:r>
              <a:rPr sz="1800" spc="-5" dirty="0">
                <a:solidFill>
                  <a:srgbClr val="202124"/>
                </a:solidFill>
                <a:latin typeface="Arial MT"/>
                <a:cs typeface="Arial MT"/>
              </a:rPr>
              <a:t>quanto</a:t>
            </a:r>
            <a:r>
              <a:rPr sz="1800" spc="-15" dirty="0">
                <a:solidFill>
                  <a:srgbClr val="202124"/>
                </a:solidFill>
                <a:latin typeface="Arial MT"/>
                <a:cs typeface="Arial MT"/>
              </a:rPr>
              <a:t> </a:t>
            </a:r>
            <a:r>
              <a:rPr sz="1800" dirty="0">
                <a:solidFill>
                  <a:srgbClr val="202124"/>
                </a:solidFill>
                <a:latin typeface="Arial MT"/>
                <a:cs typeface="Arial MT"/>
              </a:rPr>
              <a:t>un</a:t>
            </a:r>
            <a:r>
              <a:rPr sz="1800" spc="-10" dirty="0">
                <a:solidFill>
                  <a:srgbClr val="202124"/>
                </a:solidFill>
                <a:latin typeface="Arial MT"/>
                <a:cs typeface="Arial MT"/>
              </a:rPr>
              <a:t> </a:t>
            </a:r>
            <a:r>
              <a:rPr sz="1800" dirty="0">
                <a:solidFill>
                  <a:srgbClr val="202124"/>
                </a:solidFill>
                <a:latin typeface="Arial MT"/>
                <a:cs typeface="Arial MT"/>
              </a:rPr>
              <a:t>pugno,</a:t>
            </a:r>
            <a:r>
              <a:rPr sz="1800" spc="-20" dirty="0">
                <a:solidFill>
                  <a:srgbClr val="202124"/>
                </a:solidFill>
                <a:latin typeface="Arial MT"/>
                <a:cs typeface="Arial MT"/>
              </a:rPr>
              <a:t> </a:t>
            </a:r>
            <a:r>
              <a:rPr sz="1800" dirty="0">
                <a:solidFill>
                  <a:srgbClr val="202124"/>
                </a:solidFill>
                <a:latin typeface="Arial MT"/>
                <a:cs typeface="Arial MT"/>
              </a:rPr>
              <a:t>misura</a:t>
            </a:r>
            <a:endParaRPr sz="1800" dirty="0">
              <a:latin typeface="Arial MT"/>
              <a:cs typeface="Arial MT"/>
            </a:endParaRPr>
          </a:p>
        </p:txBody>
      </p:sp>
      <p:sp>
        <p:nvSpPr>
          <p:cNvPr id="5" name="object 5"/>
          <p:cNvSpPr txBox="1"/>
          <p:nvPr/>
        </p:nvSpPr>
        <p:spPr>
          <a:xfrm>
            <a:off x="4082543" y="1389842"/>
            <a:ext cx="4803140" cy="266700"/>
          </a:xfrm>
          <a:prstGeom prst="rect">
            <a:avLst/>
          </a:prstGeom>
          <a:solidFill>
            <a:srgbClr val="DEDEDE"/>
          </a:solidFill>
        </p:spPr>
        <p:txBody>
          <a:bodyPr vert="horz" wrap="square" lIns="0" tIns="0" rIns="0" bIns="0" rtlCol="0">
            <a:spAutoFit/>
          </a:bodyPr>
          <a:lstStyle/>
          <a:p>
            <a:pPr>
              <a:lnSpc>
                <a:spcPts val="2020"/>
              </a:lnSpc>
            </a:pPr>
            <a:r>
              <a:rPr sz="1800" dirty="0">
                <a:solidFill>
                  <a:srgbClr val="202124"/>
                </a:solidFill>
                <a:latin typeface="Arial MT"/>
                <a:cs typeface="Arial MT"/>
              </a:rPr>
              <a:t>12-13</a:t>
            </a:r>
            <a:r>
              <a:rPr sz="1800" spc="-5" dirty="0">
                <a:solidFill>
                  <a:srgbClr val="202124"/>
                </a:solidFill>
                <a:latin typeface="Arial MT"/>
                <a:cs typeface="Arial MT"/>
              </a:rPr>
              <a:t> centimetri </a:t>
            </a:r>
            <a:r>
              <a:rPr sz="1800" dirty="0">
                <a:solidFill>
                  <a:srgbClr val="202124"/>
                </a:solidFill>
                <a:latin typeface="Arial MT"/>
                <a:cs typeface="Arial MT"/>
              </a:rPr>
              <a:t>in lunghezza,</a:t>
            </a:r>
            <a:r>
              <a:rPr sz="1800" spc="-10" dirty="0">
                <a:solidFill>
                  <a:srgbClr val="202124"/>
                </a:solidFill>
                <a:latin typeface="Arial MT"/>
                <a:cs typeface="Arial MT"/>
              </a:rPr>
              <a:t> </a:t>
            </a:r>
            <a:r>
              <a:rPr sz="1800" dirty="0">
                <a:solidFill>
                  <a:srgbClr val="202124"/>
                </a:solidFill>
                <a:latin typeface="Arial MT"/>
                <a:cs typeface="Arial MT"/>
              </a:rPr>
              <a:t>8-9 </a:t>
            </a:r>
            <a:r>
              <a:rPr sz="1800" spc="-5" dirty="0">
                <a:solidFill>
                  <a:srgbClr val="202124"/>
                </a:solidFill>
                <a:latin typeface="Arial MT"/>
                <a:cs typeface="Arial MT"/>
              </a:rPr>
              <a:t>centimetri </a:t>
            </a:r>
            <a:r>
              <a:rPr sz="1800" dirty="0">
                <a:solidFill>
                  <a:srgbClr val="202124"/>
                </a:solidFill>
                <a:latin typeface="Arial MT"/>
                <a:cs typeface="Arial MT"/>
              </a:rPr>
              <a:t>in</a:t>
            </a:r>
            <a:endParaRPr sz="1800" dirty="0">
              <a:latin typeface="Arial MT"/>
              <a:cs typeface="Arial MT"/>
            </a:endParaRPr>
          </a:p>
        </p:txBody>
      </p:sp>
      <p:sp>
        <p:nvSpPr>
          <p:cNvPr id="6" name="object 6"/>
          <p:cNvSpPr txBox="1"/>
          <p:nvPr/>
        </p:nvSpPr>
        <p:spPr>
          <a:xfrm>
            <a:off x="4082543" y="1656542"/>
            <a:ext cx="4281805" cy="259715"/>
          </a:xfrm>
          <a:prstGeom prst="rect">
            <a:avLst/>
          </a:prstGeom>
          <a:solidFill>
            <a:srgbClr val="DEDEDE"/>
          </a:solidFill>
        </p:spPr>
        <p:txBody>
          <a:bodyPr vert="horz" wrap="square" lIns="0" tIns="0" rIns="0" bIns="0" rtlCol="0">
            <a:spAutoFit/>
          </a:bodyPr>
          <a:lstStyle/>
          <a:p>
            <a:pPr>
              <a:lnSpc>
                <a:spcPts val="2020"/>
              </a:lnSpc>
            </a:pPr>
            <a:r>
              <a:rPr sz="1800" dirty="0">
                <a:solidFill>
                  <a:srgbClr val="202124"/>
                </a:solidFill>
                <a:latin typeface="Arial MT"/>
                <a:cs typeface="Arial MT"/>
              </a:rPr>
              <a:t>larghezza</a:t>
            </a:r>
            <a:r>
              <a:rPr sz="1800" spc="-10" dirty="0">
                <a:solidFill>
                  <a:srgbClr val="202124"/>
                </a:solidFill>
                <a:latin typeface="Arial MT"/>
                <a:cs typeface="Arial MT"/>
              </a:rPr>
              <a:t> </a:t>
            </a:r>
            <a:r>
              <a:rPr sz="1800" dirty="0">
                <a:solidFill>
                  <a:srgbClr val="202124"/>
                </a:solidFill>
                <a:latin typeface="Arial MT"/>
                <a:cs typeface="Arial MT"/>
              </a:rPr>
              <a:t>e</a:t>
            </a:r>
            <a:r>
              <a:rPr sz="1800" spc="-10" dirty="0">
                <a:solidFill>
                  <a:srgbClr val="202124"/>
                </a:solidFill>
                <a:latin typeface="Arial MT"/>
                <a:cs typeface="Arial MT"/>
              </a:rPr>
              <a:t> </a:t>
            </a:r>
            <a:r>
              <a:rPr sz="1800" dirty="0">
                <a:solidFill>
                  <a:srgbClr val="202124"/>
                </a:solidFill>
                <a:latin typeface="Arial MT"/>
                <a:cs typeface="Arial MT"/>
              </a:rPr>
              <a:t>circa</a:t>
            </a:r>
            <a:r>
              <a:rPr sz="1800" spc="-5" dirty="0">
                <a:solidFill>
                  <a:srgbClr val="202124"/>
                </a:solidFill>
                <a:latin typeface="Arial MT"/>
                <a:cs typeface="Arial MT"/>
              </a:rPr>
              <a:t> </a:t>
            </a:r>
            <a:r>
              <a:rPr sz="1800" dirty="0">
                <a:solidFill>
                  <a:srgbClr val="202124"/>
                </a:solidFill>
                <a:latin typeface="Arial MT"/>
                <a:cs typeface="Arial MT"/>
              </a:rPr>
              <a:t>6</a:t>
            </a:r>
            <a:r>
              <a:rPr sz="1800" spc="-10" dirty="0">
                <a:solidFill>
                  <a:srgbClr val="202124"/>
                </a:solidFill>
                <a:latin typeface="Arial MT"/>
                <a:cs typeface="Arial MT"/>
              </a:rPr>
              <a:t> </a:t>
            </a:r>
            <a:r>
              <a:rPr sz="1800" spc="-5" dirty="0">
                <a:solidFill>
                  <a:srgbClr val="202124"/>
                </a:solidFill>
                <a:latin typeface="Arial MT"/>
                <a:cs typeface="Arial MT"/>
              </a:rPr>
              <a:t>centimetri </a:t>
            </a:r>
            <a:r>
              <a:rPr sz="1800" dirty="0">
                <a:solidFill>
                  <a:srgbClr val="202124"/>
                </a:solidFill>
                <a:latin typeface="Arial MT"/>
                <a:cs typeface="Arial MT"/>
              </a:rPr>
              <a:t>di</a:t>
            </a:r>
            <a:r>
              <a:rPr sz="1800" spc="-10" dirty="0">
                <a:solidFill>
                  <a:srgbClr val="202124"/>
                </a:solidFill>
                <a:latin typeface="Arial MT"/>
                <a:cs typeface="Arial MT"/>
              </a:rPr>
              <a:t> </a:t>
            </a:r>
            <a:r>
              <a:rPr sz="1800" dirty="0">
                <a:solidFill>
                  <a:srgbClr val="202124"/>
                </a:solidFill>
                <a:latin typeface="Arial MT"/>
                <a:cs typeface="Arial MT"/>
              </a:rPr>
              <a:t>spessore.</a:t>
            </a:r>
            <a:endParaRPr sz="1800" dirty="0">
              <a:latin typeface="Arial MT"/>
              <a:cs typeface="Arial MT"/>
            </a:endParaRPr>
          </a:p>
        </p:txBody>
      </p:sp>
      <p:sp>
        <p:nvSpPr>
          <p:cNvPr id="7" name="object 7"/>
          <p:cNvSpPr/>
          <p:nvPr/>
        </p:nvSpPr>
        <p:spPr>
          <a:xfrm>
            <a:off x="2481688" y="3417720"/>
            <a:ext cx="2935605" cy="259715"/>
          </a:xfrm>
          <a:custGeom>
            <a:avLst/>
            <a:gdLst/>
            <a:ahLst/>
            <a:cxnLst/>
            <a:rect l="l" t="t" r="r" b="b"/>
            <a:pathLst>
              <a:path w="2935605" h="259714">
                <a:moveTo>
                  <a:pt x="0" y="0"/>
                </a:moveTo>
                <a:lnTo>
                  <a:pt x="2935411" y="0"/>
                </a:lnTo>
                <a:lnTo>
                  <a:pt x="2935411" y="259220"/>
                </a:lnTo>
                <a:lnTo>
                  <a:pt x="0" y="259220"/>
                </a:lnTo>
                <a:lnTo>
                  <a:pt x="0" y="0"/>
                </a:lnTo>
                <a:close/>
              </a:path>
            </a:pathLst>
          </a:custGeom>
          <a:solidFill>
            <a:srgbClr val="DEDEDE"/>
          </a:solidFill>
        </p:spPr>
        <p:txBody>
          <a:bodyPr wrap="square" lIns="0" tIns="0" rIns="0" bIns="0" rtlCol="0"/>
          <a:lstStyle/>
          <a:p>
            <a:endParaRPr/>
          </a:p>
        </p:txBody>
      </p:sp>
      <p:sp>
        <p:nvSpPr>
          <p:cNvPr id="8" name="object 8"/>
          <p:cNvSpPr txBox="1"/>
          <p:nvPr/>
        </p:nvSpPr>
        <p:spPr>
          <a:xfrm>
            <a:off x="2468987" y="3371752"/>
            <a:ext cx="296100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202124"/>
                </a:solidFill>
                <a:latin typeface="Arial MT"/>
                <a:cs typeface="Arial MT"/>
              </a:rPr>
              <a:t>Nel</a:t>
            </a:r>
            <a:r>
              <a:rPr sz="1800" spc="-20" dirty="0">
                <a:solidFill>
                  <a:srgbClr val="202124"/>
                </a:solidFill>
                <a:latin typeface="Arial MT"/>
                <a:cs typeface="Arial MT"/>
              </a:rPr>
              <a:t> </a:t>
            </a:r>
            <a:r>
              <a:rPr sz="1800" spc="-5" dirty="0">
                <a:solidFill>
                  <a:srgbClr val="202124"/>
                </a:solidFill>
                <a:latin typeface="Arial MT"/>
                <a:cs typeface="Arial MT"/>
              </a:rPr>
              <a:t>neonato</a:t>
            </a:r>
            <a:r>
              <a:rPr sz="1800" spc="-15" dirty="0">
                <a:solidFill>
                  <a:srgbClr val="202124"/>
                </a:solidFill>
                <a:latin typeface="Arial MT"/>
                <a:cs typeface="Arial MT"/>
              </a:rPr>
              <a:t> </a:t>
            </a:r>
            <a:r>
              <a:rPr sz="1800" dirty="0">
                <a:solidFill>
                  <a:srgbClr val="202124"/>
                </a:solidFill>
                <a:latin typeface="Arial MT"/>
                <a:cs typeface="Arial MT"/>
              </a:rPr>
              <a:t>pesa</a:t>
            </a:r>
            <a:r>
              <a:rPr sz="1800" spc="-15" dirty="0">
                <a:solidFill>
                  <a:srgbClr val="202124"/>
                </a:solidFill>
                <a:latin typeface="Arial MT"/>
                <a:cs typeface="Arial MT"/>
              </a:rPr>
              <a:t> </a:t>
            </a:r>
            <a:r>
              <a:rPr sz="1800" dirty="0">
                <a:solidFill>
                  <a:srgbClr val="202124"/>
                </a:solidFill>
                <a:latin typeface="Arial MT"/>
                <a:cs typeface="Arial MT"/>
              </a:rPr>
              <a:t>21</a:t>
            </a:r>
            <a:r>
              <a:rPr sz="1800" spc="-20" dirty="0">
                <a:solidFill>
                  <a:srgbClr val="202124"/>
                </a:solidFill>
                <a:latin typeface="Arial MT"/>
                <a:cs typeface="Arial MT"/>
              </a:rPr>
              <a:t> </a:t>
            </a:r>
            <a:r>
              <a:rPr sz="1800" dirty="0">
                <a:solidFill>
                  <a:srgbClr val="202124"/>
                </a:solidFill>
                <a:latin typeface="Arial MT"/>
                <a:cs typeface="Arial MT"/>
              </a:rPr>
              <a:t>grammi</a:t>
            </a:r>
            <a:endParaRPr sz="1800" dirty="0">
              <a:latin typeface="Arial MT"/>
              <a:cs typeface="Arial MT"/>
            </a:endParaRPr>
          </a:p>
        </p:txBody>
      </p:sp>
      <p:sp>
        <p:nvSpPr>
          <p:cNvPr id="9" name="object 9"/>
          <p:cNvSpPr txBox="1"/>
          <p:nvPr/>
        </p:nvSpPr>
        <p:spPr>
          <a:xfrm>
            <a:off x="5455261" y="4101553"/>
            <a:ext cx="3520440" cy="259715"/>
          </a:xfrm>
          <a:prstGeom prst="rect">
            <a:avLst/>
          </a:prstGeom>
          <a:solidFill>
            <a:srgbClr val="DEDEDE"/>
          </a:solidFill>
        </p:spPr>
        <p:txBody>
          <a:bodyPr vert="horz" wrap="square" lIns="0" tIns="0" rIns="0" bIns="0" rtlCol="0">
            <a:spAutoFit/>
          </a:bodyPr>
          <a:lstStyle/>
          <a:p>
            <a:pPr>
              <a:lnSpc>
                <a:spcPts val="2020"/>
              </a:lnSpc>
            </a:pPr>
            <a:r>
              <a:rPr sz="1800" spc="-5" dirty="0">
                <a:solidFill>
                  <a:srgbClr val="202124"/>
                </a:solidFill>
                <a:latin typeface="Arial MT"/>
                <a:cs typeface="Arial MT"/>
              </a:rPr>
              <a:t>Nell’adolescente </a:t>
            </a:r>
            <a:r>
              <a:rPr sz="1800" dirty="0">
                <a:solidFill>
                  <a:srgbClr val="202124"/>
                </a:solidFill>
                <a:latin typeface="Arial MT"/>
                <a:cs typeface="Arial MT"/>
              </a:rPr>
              <a:t>pesa</a:t>
            </a:r>
            <a:r>
              <a:rPr sz="1800" spc="-5" dirty="0">
                <a:solidFill>
                  <a:srgbClr val="202124"/>
                </a:solidFill>
                <a:latin typeface="Arial MT"/>
                <a:cs typeface="Arial MT"/>
              </a:rPr>
              <a:t> </a:t>
            </a:r>
            <a:r>
              <a:rPr sz="1800" dirty="0">
                <a:solidFill>
                  <a:srgbClr val="202124"/>
                </a:solidFill>
                <a:latin typeface="Arial MT"/>
                <a:cs typeface="Arial MT"/>
              </a:rPr>
              <a:t>164 grammi</a:t>
            </a:r>
            <a:endParaRPr sz="1800" dirty="0">
              <a:latin typeface="Arial MT"/>
              <a:cs typeface="Arial MT"/>
            </a:endParaRPr>
          </a:p>
        </p:txBody>
      </p:sp>
      <p:sp>
        <p:nvSpPr>
          <p:cNvPr id="10" name="object 10"/>
          <p:cNvSpPr txBox="1"/>
          <p:nvPr/>
        </p:nvSpPr>
        <p:spPr>
          <a:xfrm>
            <a:off x="6255830" y="5851698"/>
            <a:ext cx="251650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MT"/>
                <a:cs typeface="Arial MT"/>
              </a:rPr>
              <a:t>Nelle</a:t>
            </a:r>
            <a:r>
              <a:rPr sz="1800" spc="-35" dirty="0">
                <a:latin typeface="Arial MT"/>
                <a:cs typeface="Arial MT"/>
              </a:rPr>
              <a:t> </a:t>
            </a:r>
            <a:r>
              <a:rPr sz="1800" dirty="0">
                <a:latin typeface="Arial MT"/>
                <a:cs typeface="Arial MT"/>
              </a:rPr>
              <a:t>donne</a:t>
            </a:r>
            <a:r>
              <a:rPr sz="1800" spc="-30" dirty="0">
                <a:latin typeface="Arial MT"/>
                <a:cs typeface="Arial MT"/>
              </a:rPr>
              <a:t> </a:t>
            </a:r>
            <a:r>
              <a:rPr sz="1800" dirty="0">
                <a:latin typeface="Arial MT"/>
                <a:cs typeface="Arial MT"/>
              </a:rPr>
              <a:t>250</a:t>
            </a:r>
            <a:r>
              <a:rPr sz="1800" spc="-30" dirty="0">
                <a:latin typeface="Arial MT"/>
                <a:cs typeface="Arial MT"/>
              </a:rPr>
              <a:t> </a:t>
            </a:r>
            <a:r>
              <a:rPr sz="1800" dirty="0">
                <a:latin typeface="Arial MT"/>
                <a:cs typeface="Arial MT"/>
              </a:rPr>
              <a:t>grammi</a:t>
            </a:r>
          </a:p>
        </p:txBody>
      </p:sp>
      <p:pic>
        <p:nvPicPr>
          <p:cNvPr id="12" name="object 12"/>
          <p:cNvPicPr/>
          <p:nvPr/>
        </p:nvPicPr>
        <p:blipFill>
          <a:blip r:embed="rId3" cstate="print"/>
          <a:stretch>
            <a:fillRect/>
          </a:stretch>
        </p:blipFill>
        <p:spPr>
          <a:xfrm>
            <a:off x="0" y="599305"/>
            <a:ext cx="3991744" cy="2032000"/>
          </a:xfrm>
          <a:prstGeom prst="rect">
            <a:avLst/>
          </a:prstGeom>
        </p:spPr>
      </p:pic>
      <p:pic>
        <p:nvPicPr>
          <p:cNvPr id="13" name="object 13"/>
          <p:cNvPicPr/>
          <p:nvPr/>
        </p:nvPicPr>
        <p:blipFill>
          <a:blip r:embed="rId4" cstate="print"/>
          <a:stretch>
            <a:fillRect/>
          </a:stretch>
        </p:blipFill>
        <p:spPr>
          <a:xfrm>
            <a:off x="79810" y="2688567"/>
            <a:ext cx="2326567" cy="1274621"/>
          </a:xfrm>
          <a:prstGeom prst="rect">
            <a:avLst/>
          </a:prstGeom>
        </p:spPr>
      </p:pic>
      <p:pic>
        <p:nvPicPr>
          <p:cNvPr id="14" name="object 14"/>
          <p:cNvPicPr/>
          <p:nvPr/>
        </p:nvPicPr>
        <p:blipFill>
          <a:blip r:embed="rId5" cstate="print"/>
          <a:stretch>
            <a:fillRect/>
          </a:stretch>
        </p:blipFill>
        <p:spPr>
          <a:xfrm>
            <a:off x="6116374" y="1923242"/>
            <a:ext cx="2147009" cy="2147009"/>
          </a:xfrm>
          <a:prstGeom prst="rect">
            <a:avLst/>
          </a:prstGeom>
        </p:spPr>
      </p:pic>
      <p:pic>
        <p:nvPicPr>
          <p:cNvPr id="15" name="object 15"/>
          <p:cNvPicPr/>
          <p:nvPr/>
        </p:nvPicPr>
        <p:blipFill>
          <a:blip r:embed="rId6" cstate="print"/>
          <a:stretch>
            <a:fillRect/>
          </a:stretch>
        </p:blipFill>
        <p:spPr>
          <a:xfrm>
            <a:off x="487583" y="4196902"/>
            <a:ext cx="1994105" cy="1832190"/>
          </a:xfrm>
          <a:prstGeom prst="rect">
            <a:avLst/>
          </a:prstGeom>
        </p:spPr>
      </p:pic>
      <p:pic>
        <p:nvPicPr>
          <p:cNvPr id="16" name="object 16"/>
          <p:cNvPicPr/>
          <p:nvPr/>
        </p:nvPicPr>
        <p:blipFill>
          <a:blip r:embed="rId7" cstate="print"/>
          <a:stretch>
            <a:fillRect/>
          </a:stretch>
        </p:blipFill>
        <p:spPr>
          <a:xfrm>
            <a:off x="6698966" y="4512097"/>
            <a:ext cx="1589817" cy="1378722"/>
          </a:xfrm>
          <a:prstGeom prst="rect">
            <a:avLst/>
          </a:prstGeom>
        </p:spPr>
      </p:pic>
      <p:sp>
        <p:nvSpPr>
          <p:cNvPr id="18" name="object 7">
            <a:extLst>
              <a:ext uri="{FF2B5EF4-FFF2-40B4-BE49-F238E27FC236}">
                <a16:creationId xmlns:a16="http://schemas.microsoft.com/office/drawing/2014/main" id="{D2AD8939-2481-7907-FB98-F37902B10798}"/>
              </a:ext>
            </a:extLst>
          </p:cNvPr>
          <p:cNvSpPr/>
          <p:nvPr/>
        </p:nvSpPr>
        <p:spPr>
          <a:xfrm>
            <a:off x="2494387" y="5052482"/>
            <a:ext cx="2935605" cy="259715"/>
          </a:xfrm>
          <a:custGeom>
            <a:avLst/>
            <a:gdLst/>
            <a:ahLst/>
            <a:cxnLst/>
            <a:rect l="l" t="t" r="r" b="b"/>
            <a:pathLst>
              <a:path w="2935605" h="259714">
                <a:moveTo>
                  <a:pt x="0" y="0"/>
                </a:moveTo>
                <a:lnTo>
                  <a:pt x="2935411" y="0"/>
                </a:lnTo>
                <a:lnTo>
                  <a:pt x="2935411" y="259220"/>
                </a:lnTo>
                <a:lnTo>
                  <a:pt x="0" y="259220"/>
                </a:lnTo>
                <a:lnTo>
                  <a:pt x="0" y="0"/>
                </a:lnTo>
                <a:close/>
              </a:path>
            </a:pathLst>
          </a:custGeom>
          <a:solidFill>
            <a:srgbClr val="DEDEDE"/>
          </a:solidFill>
        </p:spPr>
        <p:txBody>
          <a:bodyPr wrap="square" lIns="0" tIns="0" rIns="0" bIns="0" rtlCol="0"/>
          <a:lstStyle/>
          <a:p>
            <a:endParaRPr/>
          </a:p>
        </p:txBody>
      </p:sp>
      <p:sp>
        <p:nvSpPr>
          <p:cNvPr id="11" name="object 11"/>
          <p:cNvSpPr txBox="1"/>
          <p:nvPr/>
        </p:nvSpPr>
        <p:spPr>
          <a:xfrm>
            <a:off x="2590800" y="5012477"/>
            <a:ext cx="255460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MT"/>
                <a:cs typeface="Arial MT"/>
              </a:rPr>
              <a:t>Negli</a:t>
            </a:r>
            <a:r>
              <a:rPr sz="1800" spc="-25" dirty="0">
                <a:latin typeface="Arial MT"/>
                <a:cs typeface="Arial MT"/>
              </a:rPr>
              <a:t> </a:t>
            </a:r>
            <a:r>
              <a:rPr sz="1800" dirty="0">
                <a:latin typeface="Arial MT"/>
                <a:cs typeface="Arial MT"/>
              </a:rPr>
              <a:t>uomini</a:t>
            </a:r>
            <a:r>
              <a:rPr sz="1800" spc="-25" dirty="0">
                <a:latin typeface="Arial MT"/>
                <a:cs typeface="Arial MT"/>
              </a:rPr>
              <a:t> </a:t>
            </a:r>
            <a:r>
              <a:rPr sz="1800" dirty="0">
                <a:latin typeface="Arial MT"/>
                <a:cs typeface="Arial MT"/>
              </a:rPr>
              <a:t>pesa</a:t>
            </a:r>
            <a:r>
              <a:rPr sz="1800" spc="-25" dirty="0">
                <a:latin typeface="Arial MT"/>
                <a:cs typeface="Arial MT"/>
              </a:rPr>
              <a:t> </a:t>
            </a:r>
            <a:r>
              <a:rPr sz="1800" dirty="0">
                <a:latin typeface="Arial MT"/>
                <a:cs typeface="Arial MT"/>
              </a:rPr>
              <a:t>350</a:t>
            </a:r>
            <a:r>
              <a:rPr sz="1800" spc="-25" dirty="0">
                <a:latin typeface="Arial MT"/>
                <a:cs typeface="Arial MT"/>
              </a:rPr>
              <a:t> </a:t>
            </a:r>
            <a:r>
              <a:rPr sz="1800" dirty="0">
                <a:latin typeface="Arial MT"/>
                <a:cs typeface="Arial MT"/>
              </a:rPr>
              <a:t>gr</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65081" y="5208642"/>
            <a:ext cx="8614410" cy="391160"/>
          </a:xfrm>
          <a:prstGeom prst="rect">
            <a:avLst/>
          </a:prstGeom>
        </p:spPr>
        <p:txBody>
          <a:bodyPr vert="horz" wrap="square" lIns="0" tIns="12700" rIns="0" bIns="0" rtlCol="0">
            <a:spAutoFit/>
          </a:bodyPr>
          <a:lstStyle/>
          <a:p>
            <a:pPr marL="120014" indent="-107950">
              <a:lnSpc>
                <a:spcPct val="100000"/>
              </a:lnSpc>
              <a:spcBef>
                <a:spcPts val="100"/>
              </a:spcBef>
              <a:buSzPct val="95833"/>
              <a:buChar char="•"/>
              <a:tabLst>
                <a:tab pos="120650" algn="l"/>
                <a:tab pos="443865" algn="l"/>
                <a:tab pos="1446530" algn="l"/>
                <a:tab pos="1866264" algn="l"/>
                <a:tab pos="2381250" algn="l"/>
                <a:tab pos="3458210" algn="l"/>
                <a:tab pos="3785870" algn="l"/>
                <a:tab pos="4872990" algn="l"/>
                <a:tab pos="5780405" algn="l"/>
                <a:tab pos="6934200" algn="l"/>
                <a:tab pos="8420100" algn="l"/>
              </a:tabLst>
            </a:pPr>
            <a:r>
              <a:rPr sz="2400" spc="100" dirty="0">
                <a:latin typeface="Arial MT"/>
                <a:cs typeface="Arial MT"/>
              </a:rPr>
              <a:t>Il	</a:t>
            </a:r>
            <a:r>
              <a:rPr sz="2400" spc="220" dirty="0">
                <a:latin typeface="Arial MT"/>
                <a:cs typeface="Arial MT"/>
              </a:rPr>
              <a:t>c</a:t>
            </a:r>
            <a:r>
              <a:rPr sz="2400" spc="185" dirty="0">
                <a:latin typeface="Arial MT"/>
                <a:cs typeface="Arial MT"/>
              </a:rPr>
              <a:t>uo</a:t>
            </a:r>
            <a:r>
              <a:rPr sz="2400" spc="50" dirty="0">
                <a:latin typeface="Arial MT"/>
                <a:cs typeface="Arial MT"/>
              </a:rPr>
              <a:t>r</a:t>
            </a:r>
            <a:r>
              <a:rPr sz="2400" spc="90" dirty="0">
                <a:latin typeface="Arial MT"/>
                <a:cs typeface="Arial MT"/>
              </a:rPr>
              <a:t>e</a:t>
            </a:r>
            <a:r>
              <a:rPr sz="2400" dirty="0">
                <a:latin typeface="Arial MT"/>
                <a:cs typeface="Arial MT"/>
              </a:rPr>
              <a:t>	</a:t>
            </a:r>
            <a:r>
              <a:rPr sz="2400" spc="140" dirty="0">
                <a:latin typeface="Arial MT"/>
                <a:cs typeface="Arial MT"/>
              </a:rPr>
              <a:t>di</a:t>
            </a:r>
            <a:r>
              <a:rPr sz="2400" dirty="0">
                <a:latin typeface="Arial MT"/>
                <a:cs typeface="Arial MT"/>
              </a:rPr>
              <a:t>	</a:t>
            </a:r>
            <a:r>
              <a:rPr sz="2400" spc="110" dirty="0">
                <a:latin typeface="Arial MT"/>
                <a:cs typeface="Arial MT"/>
              </a:rPr>
              <a:t>un</a:t>
            </a:r>
            <a:r>
              <a:rPr sz="2400" dirty="0">
                <a:latin typeface="Arial MT"/>
                <a:cs typeface="Arial MT"/>
              </a:rPr>
              <a:t>	</a:t>
            </a:r>
            <a:r>
              <a:rPr sz="2400" spc="85" dirty="0">
                <a:latin typeface="Arial MT"/>
                <a:cs typeface="Arial MT"/>
              </a:rPr>
              <a:t>a</a:t>
            </a:r>
            <a:r>
              <a:rPr sz="2400" spc="135" dirty="0">
                <a:latin typeface="Arial MT"/>
                <a:cs typeface="Arial MT"/>
              </a:rPr>
              <a:t>dulto</a:t>
            </a:r>
            <a:r>
              <a:rPr sz="2400" dirty="0">
                <a:latin typeface="Arial MT"/>
                <a:cs typeface="Arial MT"/>
              </a:rPr>
              <a:t>	</a:t>
            </a:r>
            <a:r>
              <a:rPr sz="2400" spc="90" dirty="0">
                <a:latin typeface="Arial MT"/>
                <a:cs typeface="Arial MT"/>
              </a:rPr>
              <a:t>a</a:t>
            </a:r>
            <a:r>
              <a:rPr sz="2400" dirty="0">
                <a:latin typeface="Arial MT"/>
                <a:cs typeface="Arial MT"/>
              </a:rPr>
              <a:t>	</a:t>
            </a:r>
            <a:r>
              <a:rPr sz="2400" spc="140" dirty="0">
                <a:latin typeface="Arial MT"/>
                <a:cs typeface="Arial MT"/>
              </a:rPr>
              <a:t>riposo</a:t>
            </a:r>
            <a:r>
              <a:rPr sz="2400" dirty="0">
                <a:latin typeface="Arial MT"/>
                <a:cs typeface="Arial MT"/>
              </a:rPr>
              <a:t>	</a:t>
            </a:r>
            <a:r>
              <a:rPr sz="2400" spc="125" dirty="0">
                <a:latin typeface="Arial MT"/>
                <a:cs typeface="Arial MT"/>
              </a:rPr>
              <a:t>b</a:t>
            </a:r>
            <a:r>
              <a:rPr sz="2400" spc="65" dirty="0">
                <a:latin typeface="Arial MT"/>
                <a:cs typeface="Arial MT"/>
              </a:rPr>
              <a:t>a</a:t>
            </a:r>
            <a:r>
              <a:rPr sz="2400" spc="150" dirty="0">
                <a:latin typeface="Arial MT"/>
                <a:cs typeface="Arial MT"/>
              </a:rPr>
              <a:t>tte</a:t>
            </a:r>
            <a:r>
              <a:rPr sz="2400" dirty="0">
                <a:latin typeface="Arial MT"/>
                <a:cs typeface="Arial MT"/>
              </a:rPr>
              <a:t>	</a:t>
            </a:r>
            <a:r>
              <a:rPr sz="2400" spc="85" dirty="0">
                <a:latin typeface="Arial MT"/>
                <a:cs typeface="Arial MT"/>
              </a:rPr>
              <a:t>60</a:t>
            </a:r>
            <a:r>
              <a:rPr sz="2400" spc="45" dirty="0">
                <a:latin typeface="Arial MT"/>
                <a:cs typeface="Arial MT"/>
              </a:rPr>
              <a:t>-1</a:t>
            </a:r>
            <a:r>
              <a:rPr sz="2400" spc="85" dirty="0">
                <a:latin typeface="Arial MT"/>
                <a:cs typeface="Arial MT"/>
              </a:rPr>
              <a:t>0</a:t>
            </a:r>
            <a:r>
              <a:rPr sz="2400" spc="90" dirty="0">
                <a:latin typeface="Arial MT"/>
                <a:cs typeface="Arial MT"/>
              </a:rPr>
              <a:t>0</a:t>
            </a:r>
            <a:r>
              <a:rPr sz="2400" dirty="0">
                <a:latin typeface="Arial MT"/>
                <a:cs typeface="Arial MT"/>
              </a:rPr>
              <a:t>	</a:t>
            </a:r>
            <a:r>
              <a:rPr sz="2400" spc="65" dirty="0">
                <a:latin typeface="Arial MT"/>
                <a:cs typeface="Arial MT"/>
              </a:rPr>
              <a:t>v</a:t>
            </a:r>
            <a:r>
              <a:rPr sz="2400" spc="125" dirty="0">
                <a:latin typeface="Arial MT"/>
                <a:cs typeface="Arial MT"/>
              </a:rPr>
              <a:t>olte</a:t>
            </a:r>
            <a:r>
              <a:rPr sz="2400" spc="5" dirty="0">
                <a:latin typeface="Arial MT"/>
                <a:cs typeface="Arial MT"/>
              </a:rPr>
              <a:t>/</a:t>
            </a:r>
            <a:r>
              <a:rPr sz="2400" spc="120" dirty="0">
                <a:latin typeface="Arial MT"/>
                <a:cs typeface="Arial MT"/>
              </a:rPr>
              <a:t>m</a:t>
            </a:r>
            <a:r>
              <a:rPr sz="2400" spc="114" dirty="0">
                <a:latin typeface="Arial MT"/>
                <a:cs typeface="Arial MT"/>
              </a:rPr>
              <a:t>in</a:t>
            </a:r>
            <a:r>
              <a:rPr sz="2400" dirty="0">
                <a:latin typeface="Arial MT"/>
                <a:cs typeface="Arial MT"/>
              </a:rPr>
              <a:t>	</a:t>
            </a:r>
            <a:r>
              <a:rPr sz="2400" spc="90" dirty="0">
                <a:latin typeface="Arial MT"/>
                <a:cs typeface="Arial MT"/>
              </a:rPr>
              <a:t>e</a:t>
            </a:r>
            <a:endParaRPr sz="2400" dirty="0">
              <a:latin typeface="Arial MT"/>
              <a:cs typeface="Arial MT"/>
            </a:endParaRPr>
          </a:p>
        </p:txBody>
      </p:sp>
      <p:sp>
        <p:nvSpPr>
          <p:cNvPr id="4" name="object 4"/>
          <p:cNvSpPr txBox="1"/>
          <p:nvPr/>
        </p:nvSpPr>
        <p:spPr>
          <a:xfrm>
            <a:off x="281245" y="5538816"/>
            <a:ext cx="5628640" cy="391160"/>
          </a:xfrm>
          <a:prstGeom prst="rect">
            <a:avLst/>
          </a:prstGeom>
        </p:spPr>
        <p:txBody>
          <a:bodyPr vert="horz" wrap="square" lIns="0" tIns="12700" rIns="0" bIns="0" rtlCol="0">
            <a:spAutoFit/>
          </a:bodyPr>
          <a:lstStyle/>
          <a:p>
            <a:pPr marL="12700">
              <a:lnSpc>
                <a:spcPct val="100000"/>
              </a:lnSpc>
              <a:spcBef>
                <a:spcPts val="100"/>
              </a:spcBef>
            </a:pPr>
            <a:r>
              <a:rPr sz="2400" spc="130" dirty="0">
                <a:latin typeface="Arial MT"/>
                <a:cs typeface="Arial MT"/>
              </a:rPr>
              <a:t>pompa</a:t>
            </a:r>
            <a:r>
              <a:rPr sz="2400" spc="-75" dirty="0">
                <a:latin typeface="Arial MT"/>
                <a:cs typeface="Arial MT"/>
              </a:rPr>
              <a:t> </a:t>
            </a:r>
            <a:r>
              <a:rPr sz="2400" spc="165" dirty="0">
                <a:latin typeface="Arial MT"/>
                <a:cs typeface="Arial MT"/>
              </a:rPr>
              <a:t>circa</a:t>
            </a:r>
            <a:r>
              <a:rPr sz="2400" spc="-75" dirty="0">
                <a:latin typeface="Arial MT"/>
                <a:cs typeface="Arial MT"/>
              </a:rPr>
              <a:t> </a:t>
            </a:r>
            <a:r>
              <a:rPr sz="2400" spc="90" dirty="0">
                <a:latin typeface="Arial MT"/>
                <a:cs typeface="Arial MT"/>
              </a:rPr>
              <a:t>5</a:t>
            </a:r>
            <a:r>
              <a:rPr sz="2400" spc="-75" dirty="0">
                <a:latin typeface="Arial MT"/>
                <a:cs typeface="Arial MT"/>
              </a:rPr>
              <a:t> </a:t>
            </a:r>
            <a:r>
              <a:rPr sz="2400" spc="155" dirty="0">
                <a:latin typeface="Arial MT"/>
                <a:cs typeface="Arial MT"/>
              </a:rPr>
              <a:t>litri</a:t>
            </a:r>
            <a:r>
              <a:rPr sz="2400" spc="-75" dirty="0">
                <a:latin typeface="Arial MT"/>
                <a:cs typeface="Arial MT"/>
              </a:rPr>
              <a:t> </a:t>
            </a:r>
            <a:r>
              <a:rPr sz="2400" spc="140" dirty="0">
                <a:latin typeface="Arial MT"/>
                <a:cs typeface="Arial MT"/>
              </a:rPr>
              <a:t>di</a:t>
            </a:r>
            <a:r>
              <a:rPr sz="2400" spc="-75" dirty="0">
                <a:latin typeface="Arial MT"/>
                <a:cs typeface="Arial MT"/>
              </a:rPr>
              <a:t> </a:t>
            </a:r>
            <a:r>
              <a:rPr sz="2400" spc="110" dirty="0">
                <a:latin typeface="Arial MT"/>
                <a:cs typeface="Arial MT"/>
              </a:rPr>
              <a:t>sangue</a:t>
            </a:r>
            <a:r>
              <a:rPr sz="2400" spc="-70" dirty="0">
                <a:latin typeface="Arial MT"/>
                <a:cs typeface="Arial MT"/>
              </a:rPr>
              <a:t> </a:t>
            </a:r>
            <a:r>
              <a:rPr sz="2400" spc="100" dirty="0">
                <a:latin typeface="Arial MT"/>
                <a:cs typeface="Arial MT"/>
              </a:rPr>
              <a:t>al</a:t>
            </a:r>
            <a:r>
              <a:rPr sz="2400" spc="-75" dirty="0">
                <a:latin typeface="Arial MT"/>
                <a:cs typeface="Arial MT"/>
              </a:rPr>
              <a:t> </a:t>
            </a:r>
            <a:r>
              <a:rPr sz="2400" spc="120" dirty="0">
                <a:latin typeface="Arial MT"/>
                <a:cs typeface="Arial MT"/>
              </a:rPr>
              <a:t>minuto</a:t>
            </a:r>
            <a:endParaRPr sz="2400" dirty="0">
              <a:latin typeface="Arial MT"/>
              <a:cs typeface="Arial MT"/>
            </a:endParaRPr>
          </a:p>
        </p:txBody>
      </p:sp>
      <p:sp>
        <p:nvSpPr>
          <p:cNvPr id="5" name="object 5"/>
          <p:cNvSpPr txBox="1">
            <a:spLocks noGrp="1"/>
          </p:cNvSpPr>
          <p:nvPr>
            <p:ph type="title"/>
          </p:nvPr>
        </p:nvSpPr>
        <p:spPr>
          <a:xfrm>
            <a:off x="121586" y="208906"/>
            <a:ext cx="8538210" cy="858519"/>
          </a:xfrm>
          <a:prstGeom prst="rect">
            <a:avLst/>
          </a:prstGeom>
        </p:spPr>
        <p:txBody>
          <a:bodyPr vert="horz" wrap="square" lIns="0" tIns="6985" rIns="0" bIns="0" rtlCol="0">
            <a:spAutoFit/>
          </a:bodyPr>
          <a:lstStyle/>
          <a:p>
            <a:pPr marL="12700" marR="5080">
              <a:lnSpc>
                <a:spcPct val="101899"/>
              </a:lnSpc>
              <a:spcBef>
                <a:spcPts val="55"/>
              </a:spcBef>
            </a:pPr>
            <a:r>
              <a:rPr dirty="0">
                <a:solidFill>
                  <a:srgbClr val="232425"/>
                </a:solidFill>
              </a:rPr>
              <a:t>I </a:t>
            </a:r>
            <a:r>
              <a:rPr b="1" spc="-5" dirty="0">
                <a:solidFill>
                  <a:srgbClr val="232425"/>
                </a:solidFill>
                <a:latin typeface="Arial"/>
                <a:cs typeface="Arial"/>
              </a:rPr>
              <a:t>battiti</a:t>
            </a:r>
            <a:r>
              <a:rPr b="1" dirty="0">
                <a:solidFill>
                  <a:srgbClr val="232425"/>
                </a:solidFill>
                <a:latin typeface="Arial"/>
                <a:cs typeface="Arial"/>
              </a:rPr>
              <a:t> </a:t>
            </a:r>
            <a:r>
              <a:rPr b="1" spc="-5" dirty="0">
                <a:solidFill>
                  <a:srgbClr val="232425"/>
                </a:solidFill>
                <a:latin typeface="Arial"/>
                <a:cs typeface="Arial"/>
              </a:rPr>
              <a:t>per</a:t>
            </a:r>
            <a:r>
              <a:rPr b="1" spc="5" dirty="0">
                <a:solidFill>
                  <a:srgbClr val="232425"/>
                </a:solidFill>
                <a:latin typeface="Arial"/>
                <a:cs typeface="Arial"/>
              </a:rPr>
              <a:t> </a:t>
            </a:r>
            <a:r>
              <a:rPr b="1" spc="-5" dirty="0">
                <a:solidFill>
                  <a:srgbClr val="232425"/>
                </a:solidFill>
                <a:latin typeface="Arial"/>
                <a:cs typeface="Arial"/>
              </a:rPr>
              <a:t>minuto</a:t>
            </a:r>
            <a:r>
              <a:rPr b="1" spc="5" dirty="0">
                <a:solidFill>
                  <a:srgbClr val="232425"/>
                </a:solidFill>
                <a:latin typeface="Arial"/>
                <a:cs typeface="Arial"/>
              </a:rPr>
              <a:t> </a:t>
            </a:r>
            <a:r>
              <a:rPr dirty="0">
                <a:solidFill>
                  <a:srgbClr val="232425"/>
                </a:solidFill>
              </a:rPr>
              <a:t>sono un</a:t>
            </a:r>
            <a:r>
              <a:rPr spc="5" dirty="0">
                <a:solidFill>
                  <a:srgbClr val="232425"/>
                </a:solidFill>
              </a:rPr>
              <a:t> </a:t>
            </a:r>
            <a:r>
              <a:rPr dirty="0">
                <a:solidFill>
                  <a:srgbClr val="232425"/>
                </a:solidFill>
              </a:rPr>
              <a:t>segno</a:t>
            </a:r>
            <a:r>
              <a:rPr spc="5" dirty="0">
                <a:solidFill>
                  <a:srgbClr val="232425"/>
                </a:solidFill>
              </a:rPr>
              <a:t> </a:t>
            </a:r>
            <a:r>
              <a:rPr spc="-5" dirty="0">
                <a:solidFill>
                  <a:srgbClr val="232425"/>
                </a:solidFill>
              </a:rPr>
              <a:t>indicativo</a:t>
            </a:r>
            <a:r>
              <a:rPr spc="5" dirty="0">
                <a:solidFill>
                  <a:srgbClr val="232425"/>
                </a:solidFill>
              </a:rPr>
              <a:t> </a:t>
            </a:r>
            <a:r>
              <a:rPr dirty="0">
                <a:solidFill>
                  <a:srgbClr val="232425"/>
                </a:solidFill>
              </a:rPr>
              <a:t>della</a:t>
            </a:r>
            <a:r>
              <a:rPr spc="-5" dirty="0">
                <a:solidFill>
                  <a:srgbClr val="232425"/>
                </a:solidFill>
              </a:rPr>
              <a:t> </a:t>
            </a:r>
            <a:r>
              <a:rPr b="1" spc="-5" dirty="0">
                <a:solidFill>
                  <a:srgbClr val="232425"/>
                </a:solidFill>
                <a:latin typeface="Arial"/>
                <a:cs typeface="Arial"/>
              </a:rPr>
              <a:t>contrazione</a:t>
            </a:r>
            <a:r>
              <a:rPr b="1" spc="5" dirty="0">
                <a:solidFill>
                  <a:srgbClr val="232425"/>
                </a:solidFill>
                <a:latin typeface="Arial"/>
                <a:cs typeface="Arial"/>
              </a:rPr>
              <a:t> </a:t>
            </a:r>
            <a:r>
              <a:rPr b="1" spc="-5" dirty="0">
                <a:solidFill>
                  <a:srgbClr val="232425"/>
                </a:solidFill>
                <a:latin typeface="Arial"/>
                <a:cs typeface="Arial"/>
              </a:rPr>
              <a:t>ritmica</a:t>
            </a:r>
            <a:r>
              <a:rPr b="1" dirty="0">
                <a:solidFill>
                  <a:srgbClr val="232425"/>
                </a:solidFill>
                <a:latin typeface="Arial"/>
                <a:cs typeface="Arial"/>
              </a:rPr>
              <a:t> </a:t>
            </a:r>
            <a:r>
              <a:rPr dirty="0">
                <a:solidFill>
                  <a:srgbClr val="232425"/>
                </a:solidFill>
              </a:rPr>
              <a:t>che </a:t>
            </a:r>
            <a:r>
              <a:rPr dirty="0">
                <a:solidFill>
                  <a:srgbClr val="0076FF"/>
                </a:solidFill>
              </a:rPr>
              <a:t>il cuore </a:t>
            </a:r>
            <a:r>
              <a:rPr spc="-484" dirty="0">
                <a:solidFill>
                  <a:srgbClr val="0076FF"/>
                </a:solidFill>
              </a:rPr>
              <a:t> </a:t>
            </a:r>
            <a:r>
              <a:rPr dirty="0">
                <a:solidFill>
                  <a:srgbClr val="232425"/>
                </a:solidFill>
              </a:rPr>
              <a:t>compie per</a:t>
            </a:r>
            <a:r>
              <a:rPr spc="-5" dirty="0">
                <a:solidFill>
                  <a:srgbClr val="232425"/>
                </a:solidFill>
              </a:rPr>
              <a:t> distribuire</a:t>
            </a:r>
            <a:r>
              <a:rPr dirty="0">
                <a:solidFill>
                  <a:srgbClr val="232425"/>
                </a:solidFill>
              </a:rPr>
              <a:t> il </a:t>
            </a:r>
            <a:r>
              <a:rPr dirty="0">
                <a:solidFill>
                  <a:srgbClr val="0076FF"/>
                </a:solidFill>
              </a:rPr>
              <a:t>sangue</a:t>
            </a:r>
            <a:r>
              <a:rPr spc="-5" dirty="0">
                <a:solidFill>
                  <a:srgbClr val="0076FF"/>
                </a:solidFill>
              </a:rPr>
              <a:t> </a:t>
            </a:r>
            <a:r>
              <a:rPr spc="-5" dirty="0">
                <a:solidFill>
                  <a:srgbClr val="232425"/>
                </a:solidFill>
              </a:rPr>
              <a:t>nei</a:t>
            </a:r>
            <a:r>
              <a:rPr dirty="0">
                <a:solidFill>
                  <a:srgbClr val="232425"/>
                </a:solidFill>
              </a:rPr>
              <a:t> </a:t>
            </a:r>
            <a:r>
              <a:rPr spc="-5" dirty="0">
                <a:solidFill>
                  <a:srgbClr val="0076FF"/>
                </a:solidFill>
              </a:rPr>
              <a:t>vasi</a:t>
            </a:r>
            <a:r>
              <a:rPr spc="-5" dirty="0">
                <a:solidFill>
                  <a:srgbClr val="232425"/>
                </a:solidFill>
              </a:rPr>
              <a:t>. </a:t>
            </a:r>
            <a:r>
              <a:rPr dirty="0">
                <a:solidFill>
                  <a:srgbClr val="232425"/>
                </a:solidFill>
              </a:rPr>
              <a:t>Rilevare</a:t>
            </a:r>
            <a:r>
              <a:rPr spc="5" dirty="0">
                <a:solidFill>
                  <a:srgbClr val="232425"/>
                </a:solidFill>
              </a:rPr>
              <a:t> </a:t>
            </a:r>
            <a:r>
              <a:rPr dirty="0">
                <a:solidFill>
                  <a:srgbClr val="232425"/>
                </a:solidFill>
              </a:rPr>
              <a:t>il numero di</a:t>
            </a:r>
            <a:r>
              <a:rPr spc="-5" dirty="0">
                <a:solidFill>
                  <a:srgbClr val="232425"/>
                </a:solidFill>
              </a:rPr>
              <a:t> </a:t>
            </a:r>
            <a:r>
              <a:rPr b="1" spc="-5" dirty="0">
                <a:solidFill>
                  <a:srgbClr val="232425"/>
                </a:solidFill>
                <a:latin typeface="Arial"/>
                <a:cs typeface="Arial"/>
              </a:rPr>
              <a:t>battiti</a:t>
            </a:r>
            <a:r>
              <a:rPr b="1" dirty="0">
                <a:solidFill>
                  <a:srgbClr val="232425"/>
                </a:solidFill>
                <a:latin typeface="Arial"/>
                <a:cs typeface="Arial"/>
              </a:rPr>
              <a:t> </a:t>
            </a:r>
            <a:r>
              <a:rPr b="1" spc="-5" dirty="0">
                <a:solidFill>
                  <a:srgbClr val="232425"/>
                </a:solidFill>
                <a:latin typeface="Arial"/>
                <a:cs typeface="Arial"/>
              </a:rPr>
              <a:t>del cuore</a:t>
            </a:r>
            <a:r>
              <a:rPr b="1" dirty="0">
                <a:solidFill>
                  <a:srgbClr val="232425"/>
                </a:solidFill>
                <a:latin typeface="Arial"/>
                <a:cs typeface="Arial"/>
              </a:rPr>
              <a:t> al </a:t>
            </a:r>
            <a:r>
              <a:rPr b="1" spc="5" dirty="0">
                <a:solidFill>
                  <a:srgbClr val="232425"/>
                </a:solidFill>
                <a:latin typeface="Arial"/>
                <a:cs typeface="Arial"/>
              </a:rPr>
              <a:t> </a:t>
            </a:r>
            <a:r>
              <a:rPr b="1" spc="-5" dirty="0">
                <a:solidFill>
                  <a:srgbClr val="232425"/>
                </a:solidFill>
                <a:latin typeface="Arial"/>
                <a:cs typeface="Arial"/>
              </a:rPr>
              <a:t>minuto</a:t>
            </a:r>
            <a:r>
              <a:rPr b="1" dirty="0">
                <a:solidFill>
                  <a:srgbClr val="232425"/>
                </a:solidFill>
                <a:latin typeface="Arial"/>
                <a:cs typeface="Arial"/>
              </a:rPr>
              <a:t> </a:t>
            </a:r>
            <a:r>
              <a:rPr spc="-5" dirty="0">
                <a:solidFill>
                  <a:srgbClr val="232425"/>
                </a:solidFill>
              </a:rPr>
              <a:t>(</a:t>
            </a:r>
            <a:r>
              <a:rPr b="1" spc="-5" dirty="0">
                <a:solidFill>
                  <a:srgbClr val="232425"/>
                </a:solidFill>
                <a:latin typeface="Arial"/>
                <a:cs typeface="Arial"/>
              </a:rPr>
              <a:t>bpm</a:t>
            </a:r>
            <a:r>
              <a:rPr spc="-5" dirty="0">
                <a:solidFill>
                  <a:srgbClr val="232425"/>
                </a:solidFill>
              </a:rPr>
              <a:t>) significa</a:t>
            </a:r>
            <a:r>
              <a:rPr dirty="0">
                <a:solidFill>
                  <a:srgbClr val="232425"/>
                </a:solidFill>
              </a:rPr>
              <a:t> misurare la</a:t>
            </a:r>
            <a:r>
              <a:rPr spc="-5" dirty="0">
                <a:solidFill>
                  <a:srgbClr val="232425"/>
                </a:solidFill>
              </a:rPr>
              <a:t> </a:t>
            </a:r>
            <a:r>
              <a:rPr spc="-5" dirty="0">
                <a:solidFill>
                  <a:srgbClr val="0076FF"/>
                </a:solidFill>
              </a:rPr>
              <a:t>frequenza</a:t>
            </a:r>
            <a:r>
              <a:rPr dirty="0">
                <a:solidFill>
                  <a:srgbClr val="0076FF"/>
                </a:solidFill>
              </a:rPr>
              <a:t> cardiaca</a:t>
            </a:r>
          </a:p>
        </p:txBody>
      </p:sp>
      <p:pic>
        <p:nvPicPr>
          <p:cNvPr id="6" name="object 6"/>
          <p:cNvPicPr/>
          <p:nvPr/>
        </p:nvPicPr>
        <p:blipFill>
          <a:blip r:embed="rId2" cstate="print"/>
          <a:stretch>
            <a:fillRect/>
          </a:stretch>
        </p:blipFill>
        <p:spPr>
          <a:xfrm>
            <a:off x="12246" y="1446710"/>
            <a:ext cx="4188735" cy="3537154"/>
          </a:xfrm>
          <a:prstGeom prst="rect">
            <a:avLst/>
          </a:prstGeom>
        </p:spPr>
      </p:pic>
      <p:sp>
        <p:nvSpPr>
          <p:cNvPr id="7" name="object 7"/>
          <p:cNvSpPr txBox="1"/>
          <p:nvPr/>
        </p:nvSpPr>
        <p:spPr>
          <a:xfrm>
            <a:off x="4322459" y="1375835"/>
            <a:ext cx="4543425" cy="3563620"/>
          </a:xfrm>
          <a:prstGeom prst="rect">
            <a:avLst/>
          </a:prstGeom>
        </p:spPr>
        <p:txBody>
          <a:bodyPr vert="horz" wrap="square" lIns="0" tIns="6985" rIns="0" bIns="0" rtlCol="0">
            <a:spAutoFit/>
          </a:bodyPr>
          <a:lstStyle/>
          <a:p>
            <a:pPr marL="107950" marR="425450">
              <a:lnSpc>
                <a:spcPct val="101899"/>
              </a:lnSpc>
              <a:spcBef>
                <a:spcPts val="55"/>
              </a:spcBef>
            </a:pPr>
            <a:r>
              <a:rPr sz="1800" dirty="0">
                <a:solidFill>
                  <a:srgbClr val="232425"/>
                </a:solidFill>
                <a:latin typeface="Arial MT"/>
                <a:cs typeface="Arial MT"/>
              </a:rPr>
              <a:t>Di </a:t>
            </a:r>
            <a:r>
              <a:rPr sz="1800" spc="-5" dirty="0">
                <a:solidFill>
                  <a:srgbClr val="232425"/>
                </a:solidFill>
                <a:latin typeface="Arial MT"/>
                <a:cs typeface="Arial MT"/>
              </a:rPr>
              <a:t>solito, </a:t>
            </a:r>
            <a:r>
              <a:rPr sz="1800" dirty="0">
                <a:solidFill>
                  <a:srgbClr val="232425"/>
                </a:solidFill>
                <a:latin typeface="Arial MT"/>
                <a:cs typeface="Arial MT"/>
              </a:rPr>
              <a:t>la</a:t>
            </a:r>
            <a:r>
              <a:rPr sz="1800" spc="-5" dirty="0">
                <a:solidFill>
                  <a:srgbClr val="232425"/>
                </a:solidFill>
                <a:latin typeface="Arial MT"/>
                <a:cs typeface="Arial MT"/>
              </a:rPr>
              <a:t> </a:t>
            </a:r>
            <a:r>
              <a:rPr sz="1800" b="1" spc="-5" dirty="0">
                <a:solidFill>
                  <a:srgbClr val="232425"/>
                </a:solidFill>
                <a:latin typeface="Arial"/>
                <a:cs typeface="Arial"/>
              </a:rPr>
              <a:t>rilevazione</a:t>
            </a:r>
            <a:r>
              <a:rPr sz="1800" b="1" dirty="0">
                <a:solidFill>
                  <a:srgbClr val="232425"/>
                </a:solidFill>
                <a:latin typeface="Arial"/>
                <a:cs typeface="Arial"/>
              </a:rPr>
              <a:t> </a:t>
            </a:r>
            <a:r>
              <a:rPr sz="1800" b="1" spc="-5" dirty="0">
                <a:solidFill>
                  <a:srgbClr val="232425"/>
                </a:solidFill>
                <a:latin typeface="Arial"/>
                <a:cs typeface="Arial"/>
              </a:rPr>
              <a:t>del battito</a:t>
            </a:r>
            <a:r>
              <a:rPr sz="1800" b="1" dirty="0">
                <a:solidFill>
                  <a:srgbClr val="232425"/>
                </a:solidFill>
                <a:latin typeface="Arial"/>
                <a:cs typeface="Arial"/>
              </a:rPr>
              <a:t> </a:t>
            </a:r>
            <a:r>
              <a:rPr sz="1800" dirty="0">
                <a:solidFill>
                  <a:srgbClr val="232425"/>
                </a:solidFill>
                <a:latin typeface="Arial MT"/>
                <a:cs typeface="Arial MT"/>
              </a:rPr>
              <a:t>si </a:t>
            </a:r>
            <a:r>
              <a:rPr sz="1800" spc="-5" dirty="0">
                <a:solidFill>
                  <a:srgbClr val="232425"/>
                </a:solidFill>
                <a:latin typeface="Arial MT"/>
                <a:cs typeface="Arial MT"/>
              </a:rPr>
              <a:t>fa </a:t>
            </a:r>
            <a:r>
              <a:rPr sz="1800" spc="-490" dirty="0">
                <a:solidFill>
                  <a:srgbClr val="232425"/>
                </a:solidFill>
                <a:latin typeface="Arial MT"/>
                <a:cs typeface="Arial MT"/>
              </a:rPr>
              <a:t> </a:t>
            </a:r>
            <a:r>
              <a:rPr sz="1800" dirty="0">
                <a:solidFill>
                  <a:srgbClr val="232425"/>
                </a:solidFill>
                <a:latin typeface="Arial MT"/>
                <a:cs typeface="Arial MT"/>
              </a:rPr>
              <a:t>nella</a:t>
            </a:r>
            <a:r>
              <a:rPr sz="1800" spc="-10" dirty="0">
                <a:solidFill>
                  <a:srgbClr val="232425"/>
                </a:solidFill>
                <a:latin typeface="Arial MT"/>
                <a:cs typeface="Arial MT"/>
              </a:rPr>
              <a:t> </a:t>
            </a:r>
            <a:r>
              <a:rPr sz="1800" dirty="0">
                <a:solidFill>
                  <a:srgbClr val="232425"/>
                </a:solidFill>
                <a:latin typeface="Arial MT"/>
                <a:cs typeface="Arial MT"/>
              </a:rPr>
              <a:t>zona</a:t>
            </a:r>
            <a:r>
              <a:rPr sz="1800" spc="-10" dirty="0">
                <a:solidFill>
                  <a:srgbClr val="232425"/>
                </a:solidFill>
                <a:latin typeface="Arial MT"/>
                <a:cs typeface="Arial MT"/>
              </a:rPr>
              <a:t> </a:t>
            </a:r>
            <a:r>
              <a:rPr sz="1800" dirty="0">
                <a:solidFill>
                  <a:srgbClr val="232425"/>
                </a:solidFill>
                <a:latin typeface="Arial MT"/>
                <a:cs typeface="Arial MT"/>
              </a:rPr>
              <a:t>del</a:t>
            </a:r>
            <a:r>
              <a:rPr sz="1800" spc="-5" dirty="0">
                <a:solidFill>
                  <a:srgbClr val="232425"/>
                </a:solidFill>
                <a:latin typeface="Arial MT"/>
                <a:cs typeface="Arial MT"/>
              </a:rPr>
              <a:t> </a:t>
            </a:r>
            <a:r>
              <a:rPr sz="1800" dirty="0">
                <a:solidFill>
                  <a:srgbClr val="232425"/>
                </a:solidFill>
                <a:latin typeface="Arial MT"/>
                <a:cs typeface="Arial MT"/>
              </a:rPr>
              <a:t>polso,</a:t>
            </a:r>
            <a:r>
              <a:rPr sz="1800" spc="-15" dirty="0">
                <a:solidFill>
                  <a:srgbClr val="232425"/>
                </a:solidFill>
                <a:latin typeface="Arial MT"/>
                <a:cs typeface="Arial MT"/>
              </a:rPr>
              <a:t> </a:t>
            </a:r>
            <a:r>
              <a:rPr sz="1800" dirty="0">
                <a:solidFill>
                  <a:srgbClr val="232425"/>
                </a:solidFill>
                <a:latin typeface="Arial MT"/>
                <a:cs typeface="Arial MT"/>
              </a:rPr>
              <a:t>da</a:t>
            </a:r>
            <a:r>
              <a:rPr sz="1800" spc="-5" dirty="0">
                <a:solidFill>
                  <a:srgbClr val="232425"/>
                </a:solidFill>
                <a:latin typeface="Arial MT"/>
                <a:cs typeface="Arial MT"/>
              </a:rPr>
              <a:t> </a:t>
            </a:r>
            <a:r>
              <a:rPr sz="1800" dirty="0">
                <a:solidFill>
                  <a:srgbClr val="232425"/>
                </a:solidFill>
                <a:latin typeface="Arial MT"/>
                <a:cs typeface="Arial MT"/>
              </a:rPr>
              <a:t>cui</a:t>
            </a:r>
            <a:r>
              <a:rPr sz="1800" spc="-10" dirty="0">
                <a:solidFill>
                  <a:srgbClr val="232425"/>
                </a:solidFill>
                <a:latin typeface="Arial MT"/>
                <a:cs typeface="Arial MT"/>
              </a:rPr>
              <a:t> </a:t>
            </a:r>
            <a:r>
              <a:rPr sz="1800" dirty="0">
                <a:solidFill>
                  <a:srgbClr val="232425"/>
                </a:solidFill>
                <a:latin typeface="Arial MT"/>
                <a:cs typeface="Arial MT"/>
              </a:rPr>
              <a:t>il</a:t>
            </a:r>
            <a:r>
              <a:rPr sz="1800" spc="-5" dirty="0">
                <a:solidFill>
                  <a:srgbClr val="232425"/>
                </a:solidFill>
                <a:latin typeface="Arial MT"/>
                <a:cs typeface="Arial MT"/>
              </a:rPr>
              <a:t> </a:t>
            </a:r>
            <a:r>
              <a:rPr sz="1800" dirty="0">
                <a:solidFill>
                  <a:srgbClr val="232425"/>
                </a:solidFill>
                <a:latin typeface="Arial MT"/>
                <a:cs typeface="Arial MT"/>
              </a:rPr>
              <a:t>nome.</a:t>
            </a:r>
            <a:endParaRPr sz="1800">
              <a:latin typeface="Arial MT"/>
              <a:cs typeface="Arial MT"/>
            </a:endParaRPr>
          </a:p>
          <a:p>
            <a:pPr marL="12700" marR="5080">
              <a:lnSpc>
                <a:spcPct val="101899"/>
              </a:lnSpc>
              <a:spcBef>
                <a:spcPts val="1500"/>
              </a:spcBef>
            </a:pPr>
            <a:r>
              <a:rPr sz="1800" spc="-5" dirty="0">
                <a:solidFill>
                  <a:srgbClr val="232425"/>
                </a:solidFill>
                <a:latin typeface="Arial MT"/>
                <a:cs typeface="Arial MT"/>
              </a:rPr>
              <a:t>Il </a:t>
            </a:r>
            <a:r>
              <a:rPr sz="1800" dirty="0">
                <a:solidFill>
                  <a:srgbClr val="232425"/>
                </a:solidFill>
                <a:latin typeface="Arial MT"/>
                <a:cs typeface="Arial MT"/>
              </a:rPr>
              <a:t>modo più semplice per misurare il </a:t>
            </a:r>
            <a:r>
              <a:rPr sz="1800" spc="-5" dirty="0">
                <a:solidFill>
                  <a:srgbClr val="232425"/>
                </a:solidFill>
                <a:latin typeface="Arial MT"/>
                <a:cs typeface="Arial MT"/>
              </a:rPr>
              <a:t>battito </a:t>
            </a:r>
            <a:r>
              <a:rPr sz="1800" dirty="0">
                <a:solidFill>
                  <a:srgbClr val="232425"/>
                </a:solidFill>
                <a:latin typeface="Arial MT"/>
                <a:cs typeface="Arial MT"/>
              </a:rPr>
              <a:t> del cuore </a:t>
            </a:r>
            <a:r>
              <a:rPr sz="1800" spc="-5" dirty="0">
                <a:solidFill>
                  <a:srgbClr val="232425"/>
                </a:solidFill>
                <a:latin typeface="Arial MT"/>
                <a:cs typeface="Arial MT"/>
              </a:rPr>
              <a:t>consiste </a:t>
            </a:r>
            <a:r>
              <a:rPr sz="1800" dirty="0">
                <a:solidFill>
                  <a:srgbClr val="232425"/>
                </a:solidFill>
                <a:latin typeface="Arial MT"/>
                <a:cs typeface="Arial MT"/>
              </a:rPr>
              <a:t>nel cercare la pulsazione </a:t>
            </a:r>
            <a:r>
              <a:rPr sz="1800" spc="5" dirty="0">
                <a:solidFill>
                  <a:srgbClr val="232425"/>
                </a:solidFill>
                <a:latin typeface="Arial MT"/>
                <a:cs typeface="Arial MT"/>
              </a:rPr>
              <a:t> </a:t>
            </a:r>
            <a:r>
              <a:rPr sz="1800" dirty="0">
                <a:solidFill>
                  <a:srgbClr val="232425"/>
                </a:solidFill>
                <a:latin typeface="Arial MT"/>
                <a:cs typeface="Arial MT"/>
              </a:rPr>
              <a:t>circa due </a:t>
            </a:r>
            <a:r>
              <a:rPr sz="1800" spc="-5" dirty="0">
                <a:solidFill>
                  <a:srgbClr val="232425"/>
                </a:solidFill>
                <a:latin typeface="Arial MT"/>
                <a:cs typeface="Arial MT"/>
              </a:rPr>
              <a:t>dita </a:t>
            </a:r>
            <a:r>
              <a:rPr sz="1800" dirty="0">
                <a:solidFill>
                  <a:srgbClr val="232425"/>
                </a:solidFill>
                <a:latin typeface="Arial MT"/>
                <a:cs typeface="Arial MT"/>
              </a:rPr>
              <a:t>al di </a:t>
            </a:r>
            <a:r>
              <a:rPr sz="1800" spc="-5" dirty="0">
                <a:solidFill>
                  <a:srgbClr val="232425"/>
                </a:solidFill>
                <a:latin typeface="Arial MT"/>
                <a:cs typeface="Arial MT"/>
              </a:rPr>
              <a:t>sotto </a:t>
            </a:r>
            <a:r>
              <a:rPr sz="1800" dirty="0">
                <a:solidFill>
                  <a:srgbClr val="232425"/>
                </a:solidFill>
                <a:latin typeface="Arial MT"/>
                <a:cs typeface="Arial MT"/>
              </a:rPr>
              <a:t>la base del pollice. </a:t>
            </a:r>
            <a:r>
              <a:rPr sz="1800" spc="5" dirty="0">
                <a:solidFill>
                  <a:srgbClr val="232425"/>
                </a:solidFill>
                <a:latin typeface="Arial MT"/>
                <a:cs typeface="Arial MT"/>
              </a:rPr>
              <a:t> </a:t>
            </a:r>
            <a:r>
              <a:rPr sz="1800" dirty="0">
                <a:solidFill>
                  <a:srgbClr val="232425"/>
                </a:solidFill>
                <a:latin typeface="Arial MT"/>
                <a:cs typeface="Arial MT"/>
              </a:rPr>
              <a:t>Una </a:t>
            </a:r>
            <a:r>
              <a:rPr sz="1800" spc="-5" dirty="0">
                <a:solidFill>
                  <a:srgbClr val="232425"/>
                </a:solidFill>
                <a:latin typeface="Arial MT"/>
                <a:cs typeface="Arial MT"/>
              </a:rPr>
              <a:t>volta individuate </a:t>
            </a:r>
            <a:r>
              <a:rPr sz="1800" dirty="0">
                <a:solidFill>
                  <a:srgbClr val="232425"/>
                </a:solidFill>
                <a:latin typeface="Arial MT"/>
                <a:cs typeface="Arial MT"/>
              </a:rPr>
              <a:t>le pulsazioni bisogna </a:t>
            </a:r>
            <a:r>
              <a:rPr sz="1800" spc="5" dirty="0">
                <a:solidFill>
                  <a:srgbClr val="232425"/>
                </a:solidFill>
                <a:latin typeface="Arial MT"/>
                <a:cs typeface="Arial MT"/>
              </a:rPr>
              <a:t> </a:t>
            </a:r>
            <a:r>
              <a:rPr sz="1800" dirty="0">
                <a:solidFill>
                  <a:srgbClr val="232425"/>
                </a:solidFill>
                <a:latin typeface="Arial MT"/>
                <a:cs typeface="Arial MT"/>
              </a:rPr>
              <a:t>guardare l'orologio e </a:t>
            </a:r>
            <a:r>
              <a:rPr sz="1800" spc="-5" dirty="0">
                <a:solidFill>
                  <a:srgbClr val="232425"/>
                </a:solidFill>
                <a:latin typeface="Arial MT"/>
                <a:cs typeface="Arial MT"/>
              </a:rPr>
              <a:t>contare quante </a:t>
            </a:r>
            <a:r>
              <a:rPr sz="1800" dirty="0">
                <a:solidFill>
                  <a:srgbClr val="232425"/>
                </a:solidFill>
                <a:latin typeface="Arial MT"/>
                <a:cs typeface="Arial MT"/>
              </a:rPr>
              <a:t> pulsazioni si </a:t>
            </a:r>
            <a:r>
              <a:rPr sz="1800" spc="-5" dirty="0">
                <a:solidFill>
                  <a:srgbClr val="232425"/>
                </a:solidFill>
                <a:latin typeface="Arial MT"/>
                <a:cs typeface="Arial MT"/>
              </a:rPr>
              <a:t>verificano </a:t>
            </a:r>
            <a:r>
              <a:rPr sz="1800" dirty="0">
                <a:solidFill>
                  <a:srgbClr val="232425"/>
                </a:solidFill>
                <a:latin typeface="Arial MT"/>
                <a:cs typeface="Arial MT"/>
              </a:rPr>
              <a:t>in un </a:t>
            </a:r>
            <a:r>
              <a:rPr sz="1800" spc="-5" dirty="0">
                <a:solidFill>
                  <a:srgbClr val="232425"/>
                </a:solidFill>
                <a:latin typeface="Arial MT"/>
                <a:cs typeface="Arial MT"/>
              </a:rPr>
              <a:t>minuto. </a:t>
            </a:r>
            <a:r>
              <a:rPr sz="1800" dirty="0">
                <a:solidFill>
                  <a:srgbClr val="232425"/>
                </a:solidFill>
                <a:latin typeface="Arial MT"/>
                <a:cs typeface="Arial MT"/>
              </a:rPr>
              <a:t>Per </a:t>
            </a:r>
            <a:r>
              <a:rPr sz="1800" spc="5" dirty="0">
                <a:solidFill>
                  <a:srgbClr val="232425"/>
                </a:solidFill>
                <a:latin typeface="Arial MT"/>
                <a:cs typeface="Arial MT"/>
              </a:rPr>
              <a:t> </a:t>
            </a:r>
            <a:r>
              <a:rPr sz="1800" dirty="0">
                <a:solidFill>
                  <a:srgbClr val="232425"/>
                </a:solidFill>
                <a:latin typeface="Arial MT"/>
                <a:cs typeface="Arial MT"/>
              </a:rPr>
              <a:t>agevolare</a:t>
            </a:r>
            <a:r>
              <a:rPr sz="1800" spc="-15" dirty="0">
                <a:solidFill>
                  <a:srgbClr val="232425"/>
                </a:solidFill>
                <a:latin typeface="Arial MT"/>
                <a:cs typeface="Arial MT"/>
              </a:rPr>
              <a:t> </a:t>
            </a:r>
            <a:r>
              <a:rPr sz="1800" dirty="0">
                <a:solidFill>
                  <a:srgbClr val="232425"/>
                </a:solidFill>
                <a:latin typeface="Arial MT"/>
                <a:cs typeface="Arial MT"/>
              </a:rPr>
              <a:t>l'operazione</a:t>
            </a:r>
            <a:r>
              <a:rPr sz="1800" spc="-15" dirty="0">
                <a:solidFill>
                  <a:srgbClr val="232425"/>
                </a:solidFill>
                <a:latin typeface="Arial MT"/>
                <a:cs typeface="Arial MT"/>
              </a:rPr>
              <a:t> </a:t>
            </a:r>
            <a:r>
              <a:rPr sz="1800" dirty="0">
                <a:solidFill>
                  <a:srgbClr val="232425"/>
                </a:solidFill>
                <a:latin typeface="Arial MT"/>
                <a:cs typeface="Arial MT"/>
              </a:rPr>
              <a:t>si</a:t>
            </a:r>
            <a:r>
              <a:rPr sz="1800" spc="-15" dirty="0">
                <a:solidFill>
                  <a:srgbClr val="232425"/>
                </a:solidFill>
                <a:latin typeface="Arial MT"/>
                <a:cs typeface="Arial MT"/>
              </a:rPr>
              <a:t> </a:t>
            </a:r>
            <a:r>
              <a:rPr sz="1800" dirty="0">
                <a:solidFill>
                  <a:srgbClr val="232425"/>
                </a:solidFill>
                <a:latin typeface="Arial MT"/>
                <a:cs typeface="Arial MT"/>
              </a:rPr>
              <a:t>possono</a:t>
            </a:r>
            <a:r>
              <a:rPr sz="1800" spc="-15" dirty="0">
                <a:solidFill>
                  <a:srgbClr val="232425"/>
                </a:solidFill>
                <a:latin typeface="Arial MT"/>
                <a:cs typeface="Arial MT"/>
              </a:rPr>
              <a:t> </a:t>
            </a:r>
            <a:r>
              <a:rPr sz="1800" spc="-5" dirty="0">
                <a:solidFill>
                  <a:srgbClr val="232425"/>
                </a:solidFill>
                <a:latin typeface="Arial MT"/>
                <a:cs typeface="Arial MT"/>
              </a:rPr>
              <a:t>contare</a:t>
            </a:r>
            <a:r>
              <a:rPr sz="1800" spc="-10" dirty="0">
                <a:solidFill>
                  <a:srgbClr val="232425"/>
                </a:solidFill>
                <a:latin typeface="Arial MT"/>
                <a:cs typeface="Arial MT"/>
              </a:rPr>
              <a:t> </a:t>
            </a:r>
            <a:r>
              <a:rPr sz="1800" dirty="0">
                <a:solidFill>
                  <a:srgbClr val="232425"/>
                </a:solidFill>
                <a:latin typeface="Arial MT"/>
                <a:cs typeface="Arial MT"/>
              </a:rPr>
              <a:t>le </a:t>
            </a:r>
            <a:r>
              <a:rPr sz="1800" spc="-484" dirty="0">
                <a:solidFill>
                  <a:srgbClr val="232425"/>
                </a:solidFill>
                <a:latin typeface="Arial MT"/>
                <a:cs typeface="Arial MT"/>
              </a:rPr>
              <a:t> </a:t>
            </a:r>
            <a:r>
              <a:rPr sz="1800" dirty="0">
                <a:solidFill>
                  <a:srgbClr val="232425"/>
                </a:solidFill>
                <a:latin typeface="Arial MT"/>
                <a:cs typeface="Arial MT"/>
              </a:rPr>
              <a:t>pulsazioni per 15 secondi, per poi </a:t>
            </a:r>
            <a:r>
              <a:rPr sz="1800" spc="5" dirty="0">
                <a:solidFill>
                  <a:srgbClr val="232425"/>
                </a:solidFill>
                <a:latin typeface="Arial MT"/>
                <a:cs typeface="Arial MT"/>
              </a:rPr>
              <a:t> </a:t>
            </a:r>
            <a:r>
              <a:rPr sz="1800" spc="-5" dirty="0">
                <a:solidFill>
                  <a:srgbClr val="232425"/>
                </a:solidFill>
                <a:latin typeface="Arial MT"/>
                <a:cs typeface="Arial MT"/>
              </a:rPr>
              <a:t>moltiplicare</a:t>
            </a:r>
            <a:r>
              <a:rPr sz="1800" dirty="0">
                <a:solidFill>
                  <a:srgbClr val="232425"/>
                </a:solidFill>
                <a:latin typeface="Arial MT"/>
                <a:cs typeface="Arial MT"/>
              </a:rPr>
              <a:t> il</a:t>
            </a:r>
            <a:r>
              <a:rPr sz="1800" spc="5" dirty="0">
                <a:solidFill>
                  <a:srgbClr val="232425"/>
                </a:solidFill>
                <a:latin typeface="Arial MT"/>
                <a:cs typeface="Arial MT"/>
              </a:rPr>
              <a:t> </a:t>
            </a:r>
            <a:r>
              <a:rPr sz="1800" dirty="0">
                <a:solidFill>
                  <a:srgbClr val="232425"/>
                </a:solidFill>
                <a:latin typeface="Arial MT"/>
                <a:cs typeface="Arial MT"/>
              </a:rPr>
              <a:t>numero per </a:t>
            </a:r>
            <a:r>
              <a:rPr sz="1800" spc="-5" dirty="0">
                <a:solidFill>
                  <a:srgbClr val="232425"/>
                </a:solidFill>
                <a:latin typeface="Arial MT"/>
                <a:cs typeface="Arial MT"/>
              </a:rPr>
              <a:t>quattro: </a:t>
            </a:r>
            <a:r>
              <a:rPr sz="1800" dirty="0">
                <a:solidFill>
                  <a:srgbClr val="232425"/>
                </a:solidFill>
                <a:latin typeface="Arial MT"/>
                <a:cs typeface="Arial MT"/>
              </a:rPr>
              <a:t>il</a:t>
            </a:r>
            <a:r>
              <a:rPr sz="1800" spc="5" dirty="0">
                <a:solidFill>
                  <a:srgbClr val="232425"/>
                </a:solidFill>
                <a:latin typeface="Arial MT"/>
                <a:cs typeface="Arial MT"/>
              </a:rPr>
              <a:t> </a:t>
            </a:r>
            <a:r>
              <a:rPr sz="1800" spc="-5" dirty="0">
                <a:solidFill>
                  <a:srgbClr val="232425"/>
                </a:solidFill>
                <a:latin typeface="Arial MT"/>
                <a:cs typeface="Arial MT"/>
              </a:rPr>
              <a:t>risultato </a:t>
            </a:r>
            <a:r>
              <a:rPr sz="1800" dirty="0">
                <a:solidFill>
                  <a:srgbClr val="232425"/>
                </a:solidFill>
                <a:latin typeface="Arial MT"/>
                <a:cs typeface="Arial MT"/>
              </a:rPr>
              <a:t> corrisponde</a:t>
            </a:r>
            <a:r>
              <a:rPr sz="1800" spc="-5" dirty="0">
                <a:solidFill>
                  <a:srgbClr val="232425"/>
                </a:solidFill>
                <a:latin typeface="Arial MT"/>
                <a:cs typeface="Arial MT"/>
              </a:rPr>
              <a:t> </a:t>
            </a:r>
            <a:r>
              <a:rPr sz="1800" dirty="0">
                <a:solidFill>
                  <a:srgbClr val="232425"/>
                </a:solidFill>
                <a:latin typeface="Arial MT"/>
                <a:cs typeface="Arial MT"/>
              </a:rPr>
              <a:t>alla</a:t>
            </a:r>
            <a:r>
              <a:rPr sz="1800" spc="-10" dirty="0">
                <a:solidFill>
                  <a:srgbClr val="232425"/>
                </a:solidFill>
                <a:latin typeface="Arial MT"/>
                <a:cs typeface="Arial MT"/>
              </a:rPr>
              <a:t> </a:t>
            </a:r>
            <a:r>
              <a:rPr sz="1800" b="1" spc="-5" dirty="0">
                <a:solidFill>
                  <a:srgbClr val="232425"/>
                </a:solidFill>
                <a:latin typeface="Arial"/>
                <a:cs typeface="Arial"/>
              </a:rPr>
              <a:t>frequenza</a:t>
            </a:r>
            <a:r>
              <a:rPr sz="1800" b="1" dirty="0">
                <a:solidFill>
                  <a:srgbClr val="232425"/>
                </a:solidFill>
                <a:latin typeface="Arial"/>
                <a:cs typeface="Arial"/>
              </a:rPr>
              <a:t> </a:t>
            </a:r>
            <a:r>
              <a:rPr sz="1800" b="1" spc="-5" dirty="0">
                <a:solidFill>
                  <a:srgbClr val="232425"/>
                </a:solidFill>
                <a:latin typeface="Arial"/>
                <a:cs typeface="Arial"/>
              </a:rPr>
              <a:t>cardiaca</a:t>
            </a:r>
            <a:r>
              <a:rPr sz="1800" spc="-5" dirty="0">
                <a:solidFill>
                  <a:srgbClr val="232425"/>
                </a:solidFill>
                <a:latin typeface="Arial MT"/>
                <a:cs typeface="Arial MT"/>
              </a:rPr>
              <a:t>.</a:t>
            </a:r>
            <a:endParaRPr sz="1800">
              <a:latin typeface="Arial MT"/>
              <a:cs typeface="Arial MT"/>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219200" y="2209800"/>
            <a:ext cx="2589530" cy="482600"/>
          </a:xfrm>
          <a:prstGeom prst="rect">
            <a:avLst/>
          </a:prstGeom>
        </p:spPr>
        <p:txBody>
          <a:bodyPr vert="horz" wrap="square" lIns="0" tIns="12700" rIns="0" bIns="0" rtlCol="0">
            <a:spAutoFit/>
          </a:bodyPr>
          <a:lstStyle/>
          <a:p>
            <a:pPr marL="12700">
              <a:lnSpc>
                <a:spcPct val="100000"/>
              </a:lnSpc>
              <a:spcBef>
                <a:spcPts val="100"/>
              </a:spcBef>
            </a:pPr>
            <a:r>
              <a:rPr sz="3000" b="1" spc="-30" dirty="0">
                <a:solidFill>
                  <a:srgbClr val="2A3B58"/>
                </a:solidFill>
                <a:latin typeface="Arial"/>
                <a:cs typeface="Arial"/>
              </a:rPr>
              <a:t>Valori</a:t>
            </a:r>
            <a:r>
              <a:rPr sz="3000" b="1" spc="-75" dirty="0">
                <a:solidFill>
                  <a:srgbClr val="2A3B58"/>
                </a:solidFill>
                <a:latin typeface="Arial"/>
                <a:cs typeface="Arial"/>
              </a:rPr>
              <a:t> </a:t>
            </a:r>
            <a:r>
              <a:rPr sz="3000" b="1" dirty="0">
                <a:solidFill>
                  <a:srgbClr val="2A3B58"/>
                </a:solidFill>
                <a:latin typeface="Arial"/>
                <a:cs typeface="Arial"/>
              </a:rPr>
              <a:t>Normali</a:t>
            </a:r>
            <a:endParaRPr sz="3000">
              <a:latin typeface="Arial"/>
              <a:cs typeface="Arial"/>
            </a:endParaRPr>
          </a:p>
        </p:txBody>
      </p:sp>
      <p:sp>
        <p:nvSpPr>
          <p:cNvPr id="4" name="object 4"/>
          <p:cNvSpPr txBox="1"/>
          <p:nvPr/>
        </p:nvSpPr>
        <p:spPr>
          <a:xfrm>
            <a:off x="1001414" y="2694709"/>
            <a:ext cx="6506209" cy="3276600"/>
          </a:xfrm>
          <a:prstGeom prst="rect">
            <a:avLst/>
          </a:prstGeom>
        </p:spPr>
        <p:txBody>
          <a:bodyPr vert="horz" wrap="square" lIns="0" tIns="144780" rIns="0" bIns="0" rtlCol="0">
            <a:spAutoFit/>
          </a:bodyPr>
          <a:lstStyle/>
          <a:p>
            <a:pPr marL="330200" indent="-317500">
              <a:lnSpc>
                <a:spcPct val="100000"/>
              </a:lnSpc>
              <a:spcBef>
                <a:spcPts val="1140"/>
              </a:spcBef>
              <a:buChar char="•"/>
              <a:tabLst>
                <a:tab pos="329565" algn="l"/>
                <a:tab pos="330200" algn="l"/>
              </a:tabLst>
            </a:pPr>
            <a:r>
              <a:rPr sz="1800" spc="-5" dirty="0">
                <a:solidFill>
                  <a:srgbClr val="232425"/>
                </a:solidFill>
                <a:latin typeface="Arial MT"/>
                <a:cs typeface="Arial MT"/>
              </a:rPr>
              <a:t>Neonati </a:t>
            </a:r>
            <a:r>
              <a:rPr sz="1800" dirty="0">
                <a:solidFill>
                  <a:srgbClr val="232425"/>
                </a:solidFill>
                <a:latin typeface="Arial MT"/>
                <a:cs typeface="Arial MT"/>
              </a:rPr>
              <a:t>0 –</a:t>
            </a:r>
            <a:r>
              <a:rPr sz="1800" spc="-5" dirty="0">
                <a:solidFill>
                  <a:srgbClr val="232425"/>
                </a:solidFill>
                <a:latin typeface="Arial MT"/>
                <a:cs typeface="Arial MT"/>
              </a:rPr>
              <a:t> </a:t>
            </a:r>
            <a:r>
              <a:rPr sz="1800" dirty="0">
                <a:solidFill>
                  <a:srgbClr val="232425"/>
                </a:solidFill>
                <a:latin typeface="Arial MT"/>
                <a:cs typeface="Arial MT"/>
              </a:rPr>
              <a:t>1 mese</a:t>
            </a:r>
            <a:r>
              <a:rPr sz="1800" spc="-5" dirty="0">
                <a:solidFill>
                  <a:srgbClr val="232425"/>
                </a:solidFill>
                <a:latin typeface="Arial MT"/>
                <a:cs typeface="Arial MT"/>
              </a:rPr>
              <a:t> </a:t>
            </a:r>
            <a:r>
              <a:rPr sz="1800" dirty="0">
                <a:solidFill>
                  <a:srgbClr val="232425"/>
                </a:solidFill>
                <a:latin typeface="Arial MT"/>
                <a:cs typeface="Arial MT"/>
              </a:rPr>
              <a:t>:</a:t>
            </a:r>
            <a:r>
              <a:rPr sz="1800" spc="-5" dirty="0">
                <a:solidFill>
                  <a:srgbClr val="232425"/>
                </a:solidFill>
                <a:latin typeface="Arial MT"/>
                <a:cs typeface="Arial MT"/>
              </a:rPr>
              <a:t> </a:t>
            </a:r>
            <a:r>
              <a:rPr sz="1800" dirty="0">
                <a:solidFill>
                  <a:srgbClr val="232425"/>
                </a:solidFill>
                <a:latin typeface="Arial MT"/>
                <a:cs typeface="Arial MT"/>
              </a:rPr>
              <a:t>70 –</a:t>
            </a:r>
            <a:r>
              <a:rPr sz="1800" spc="-5" dirty="0">
                <a:solidFill>
                  <a:srgbClr val="232425"/>
                </a:solidFill>
                <a:latin typeface="Arial MT"/>
                <a:cs typeface="Arial MT"/>
              </a:rPr>
              <a:t> </a:t>
            </a:r>
            <a:r>
              <a:rPr sz="1800" dirty="0">
                <a:solidFill>
                  <a:srgbClr val="232425"/>
                </a:solidFill>
                <a:latin typeface="Arial MT"/>
                <a:cs typeface="Arial MT"/>
              </a:rPr>
              <a:t>190 </a:t>
            </a:r>
            <a:r>
              <a:rPr sz="1800" spc="-5" dirty="0">
                <a:solidFill>
                  <a:srgbClr val="232425"/>
                </a:solidFill>
                <a:latin typeface="Arial MT"/>
                <a:cs typeface="Arial MT"/>
              </a:rPr>
              <a:t>battiti </a:t>
            </a:r>
            <a:r>
              <a:rPr sz="1800" dirty="0">
                <a:solidFill>
                  <a:srgbClr val="232425"/>
                </a:solidFill>
                <a:latin typeface="Arial MT"/>
                <a:cs typeface="Arial MT"/>
              </a:rPr>
              <a:t>al </a:t>
            </a:r>
            <a:r>
              <a:rPr sz="1800" spc="-5" dirty="0">
                <a:solidFill>
                  <a:srgbClr val="232425"/>
                </a:solidFill>
                <a:latin typeface="Arial MT"/>
                <a:cs typeface="Arial MT"/>
              </a:rPr>
              <a:t>minuto</a:t>
            </a:r>
            <a:endParaRPr sz="1800" dirty="0">
              <a:latin typeface="Arial MT"/>
              <a:cs typeface="Arial MT"/>
            </a:endParaRPr>
          </a:p>
          <a:p>
            <a:pPr marL="330200" indent="-317500">
              <a:lnSpc>
                <a:spcPct val="100000"/>
              </a:lnSpc>
              <a:spcBef>
                <a:spcPts val="1040"/>
              </a:spcBef>
              <a:buChar char="•"/>
              <a:tabLst>
                <a:tab pos="329565" algn="l"/>
                <a:tab pos="330200" algn="l"/>
              </a:tabLst>
            </a:pPr>
            <a:r>
              <a:rPr sz="1800" spc="-5" dirty="0">
                <a:solidFill>
                  <a:srgbClr val="232425"/>
                </a:solidFill>
                <a:latin typeface="Arial MT"/>
                <a:cs typeface="Arial MT"/>
              </a:rPr>
              <a:t>Neonati </a:t>
            </a:r>
            <a:r>
              <a:rPr sz="1800" dirty="0">
                <a:solidFill>
                  <a:srgbClr val="232425"/>
                </a:solidFill>
                <a:latin typeface="Arial MT"/>
                <a:cs typeface="Arial MT"/>
              </a:rPr>
              <a:t>1 –</a:t>
            </a:r>
            <a:r>
              <a:rPr sz="1800" spc="-5" dirty="0">
                <a:solidFill>
                  <a:srgbClr val="232425"/>
                </a:solidFill>
                <a:latin typeface="Arial MT"/>
                <a:cs typeface="Arial MT"/>
              </a:rPr>
              <a:t> </a:t>
            </a:r>
            <a:r>
              <a:rPr sz="1800" spc="-70" dirty="0">
                <a:solidFill>
                  <a:srgbClr val="232425"/>
                </a:solidFill>
                <a:latin typeface="Arial MT"/>
                <a:cs typeface="Arial MT"/>
              </a:rPr>
              <a:t>11</a:t>
            </a:r>
            <a:r>
              <a:rPr sz="1800" dirty="0">
                <a:solidFill>
                  <a:srgbClr val="232425"/>
                </a:solidFill>
                <a:latin typeface="Arial MT"/>
                <a:cs typeface="Arial MT"/>
              </a:rPr>
              <a:t> mesi:</a:t>
            </a:r>
            <a:r>
              <a:rPr sz="1800" spc="-5" dirty="0">
                <a:solidFill>
                  <a:srgbClr val="232425"/>
                </a:solidFill>
                <a:latin typeface="Arial MT"/>
                <a:cs typeface="Arial MT"/>
              </a:rPr>
              <a:t> </a:t>
            </a:r>
            <a:r>
              <a:rPr sz="1800" dirty="0">
                <a:solidFill>
                  <a:srgbClr val="232425"/>
                </a:solidFill>
                <a:latin typeface="Arial MT"/>
                <a:cs typeface="Arial MT"/>
              </a:rPr>
              <a:t>80</a:t>
            </a:r>
            <a:r>
              <a:rPr sz="1800" spc="-5" dirty="0">
                <a:solidFill>
                  <a:srgbClr val="232425"/>
                </a:solidFill>
                <a:latin typeface="Arial MT"/>
                <a:cs typeface="Arial MT"/>
              </a:rPr>
              <a:t> </a:t>
            </a:r>
            <a:r>
              <a:rPr sz="1800" dirty="0">
                <a:solidFill>
                  <a:srgbClr val="232425"/>
                </a:solidFill>
                <a:latin typeface="Arial MT"/>
                <a:cs typeface="Arial MT"/>
              </a:rPr>
              <a:t>– 160 </a:t>
            </a:r>
            <a:r>
              <a:rPr sz="1800" spc="-5" dirty="0">
                <a:solidFill>
                  <a:srgbClr val="232425"/>
                </a:solidFill>
                <a:latin typeface="Arial MT"/>
                <a:cs typeface="Arial MT"/>
              </a:rPr>
              <a:t>battiti </a:t>
            </a:r>
            <a:r>
              <a:rPr sz="1800" dirty="0">
                <a:solidFill>
                  <a:srgbClr val="232425"/>
                </a:solidFill>
                <a:latin typeface="Arial MT"/>
                <a:cs typeface="Arial MT"/>
              </a:rPr>
              <a:t>al </a:t>
            </a:r>
            <a:r>
              <a:rPr sz="1800" spc="-5" dirty="0">
                <a:solidFill>
                  <a:srgbClr val="232425"/>
                </a:solidFill>
                <a:latin typeface="Arial MT"/>
                <a:cs typeface="Arial MT"/>
              </a:rPr>
              <a:t>minuto</a:t>
            </a:r>
            <a:endParaRPr sz="1800" dirty="0">
              <a:latin typeface="Arial MT"/>
              <a:cs typeface="Arial MT"/>
            </a:endParaRPr>
          </a:p>
          <a:p>
            <a:pPr marL="330200" indent="-317500">
              <a:lnSpc>
                <a:spcPct val="100000"/>
              </a:lnSpc>
              <a:spcBef>
                <a:spcPts val="1040"/>
              </a:spcBef>
              <a:buChar char="•"/>
              <a:tabLst>
                <a:tab pos="329565" algn="l"/>
                <a:tab pos="330200" algn="l"/>
              </a:tabLst>
            </a:pPr>
            <a:r>
              <a:rPr sz="1800" dirty="0">
                <a:solidFill>
                  <a:srgbClr val="232425"/>
                </a:solidFill>
                <a:latin typeface="Arial MT"/>
                <a:cs typeface="Arial MT"/>
              </a:rPr>
              <a:t>Bambini</a:t>
            </a:r>
            <a:r>
              <a:rPr sz="1800" spc="-10" dirty="0">
                <a:solidFill>
                  <a:srgbClr val="232425"/>
                </a:solidFill>
                <a:latin typeface="Arial MT"/>
                <a:cs typeface="Arial MT"/>
              </a:rPr>
              <a:t> </a:t>
            </a:r>
            <a:r>
              <a:rPr sz="1800" dirty="0">
                <a:solidFill>
                  <a:srgbClr val="232425"/>
                </a:solidFill>
                <a:latin typeface="Arial MT"/>
                <a:cs typeface="Arial MT"/>
              </a:rPr>
              <a:t>1</a:t>
            </a:r>
            <a:r>
              <a:rPr sz="1800" spc="-5" dirty="0">
                <a:solidFill>
                  <a:srgbClr val="232425"/>
                </a:solidFill>
                <a:latin typeface="Arial MT"/>
                <a:cs typeface="Arial MT"/>
              </a:rPr>
              <a:t> </a:t>
            </a:r>
            <a:r>
              <a:rPr sz="1800" dirty="0">
                <a:solidFill>
                  <a:srgbClr val="232425"/>
                </a:solidFill>
                <a:latin typeface="Arial MT"/>
                <a:cs typeface="Arial MT"/>
              </a:rPr>
              <a:t>–</a:t>
            </a:r>
            <a:r>
              <a:rPr sz="1800" spc="-5" dirty="0">
                <a:solidFill>
                  <a:srgbClr val="232425"/>
                </a:solidFill>
                <a:latin typeface="Arial MT"/>
                <a:cs typeface="Arial MT"/>
              </a:rPr>
              <a:t> </a:t>
            </a:r>
            <a:r>
              <a:rPr sz="1800" dirty="0">
                <a:solidFill>
                  <a:srgbClr val="232425"/>
                </a:solidFill>
                <a:latin typeface="Arial MT"/>
                <a:cs typeface="Arial MT"/>
              </a:rPr>
              <a:t>2</a:t>
            </a:r>
            <a:r>
              <a:rPr sz="1800" spc="-5" dirty="0">
                <a:solidFill>
                  <a:srgbClr val="232425"/>
                </a:solidFill>
                <a:latin typeface="Arial MT"/>
                <a:cs typeface="Arial MT"/>
              </a:rPr>
              <a:t> </a:t>
            </a:r>
            <a:r>
              <a:rPr sz="1800" dirty="0">
                <a:solidFill>
                  <a:srgbClr val="232425"/>
                </a:solidFill>
                <a:latin typeface="Arial MT"/>
                <a:cs typeface="Arial MT"/>
              </a:rPr>
              <a:t>anni:</a:t>
            </a:r>
            <a:r>
              <a:rPr sz="1800" spc="-10" dirty="0">
                <a:solidFill>
                  <a:srgbClr val="232425"/>
                </a:solidFill>
                <a:latin typeface="Arial MT"/>
                <a:cs typeface="Arial MT"/>
              </a:rPr>
              <a:t> </a:t>
            </a:r>
            <a:r>
              <a:rPr sz="1800" dirty="0">
                <a:solidFill>
                  <a:srgbClr val="232425"/>
                </a:solidFill>
                <a:latin typeface="Arial MT"/>
                <a:cs typeface="Arial MT"/>
              </a:rPr>
              <a:t>80</a:t>
            </a:r>
            <a:r>
              <a:rPr sz="1800" spc="-5" dirty="0">
                <a:solidFill>
                  <a:srgbClr val="232425"/>
                </a:solidFill>
                <a:latin typeface="Arial MT"/>
                <a:cs typeface="Arial MT"/>
              </a:rPr>
              <a:t> </a:t>
            </a:r>
            <a:r>
              <a:rPr sz="1800" dirty="0">
                <a:solidFill>
                  <a:srgbClr val="232425"/>
                </a:solidFill>
                <a:latin typeface="Arial MT"/>
                <a:cs typeface="Arial MT"/>
              </a:rPr>
              <a:t>–</a:t>
            </a:r>
            <a:r>
              <a:rPr sz="1800" spc="-5" dirty="0">
                <a:solidFill>
                  <a:srgbClr val="232425"/>
                </a:solidFill>
                <a:latin typeface="Arial MT"/>
                <a:cs typeface="Arial MT"/>
              </a:rPr>
              <a:t> </a:t>
            </a:r>
            <a:r>
              <a:rPr sz="1800" dirty="0">
                <a:solidFill>
                  <a:srgbClr val="232425"/>
                </a:solidFill>
                <a:latin typeface="Arial MT"/>
                <a:cs typeface="Arial MT"/>
              </a:rPr>
              <a:t>130</a:t>
            </a:r>
            <a:r>
              <a:rPr sz="1800" spc="-5" dirty="0">
                <a:solidFill>
                  <a:srgbClr val="232425"/>
                </a:solidFill>
                <a:latin typeface="Arial MT"/>
                <a:cs typeface="Arial MT"/>
              </a:rPr>
              <a:t> battiti </a:t>
            </a:r>
            <a:r>
              <a:rPr sz="1800" dirty="0">
                <a:solidFill>
                  <a:srgbClr val="232425"/>
                </a:solidFill>
                <a:latin typeface="Arial MT"/>
                <a:cs typeface="Arial MT"/>
              </a:rPr>
              <a:t>al</a:t>
            </a:r>
            <a:r>
              <a:rPr sz="1800" spc="-5" dirty="0">
                <a:solidFill>
                  <a:srgbClr val="232425"/>
                </a:solidFill>
                <a:latin typeface="Arial MT"/>
                <a:cs typeface="Arial MT"/>
              </a:rPr>
              <a:t> minuto</a:t>
            </a:r>
            <a:endParaRPr sz="1800" dirty="0">
              <a:latin typeface="Arial MT"/>
              <a:cs typeface="Arial MT"/>
            </a:endParaRPr>
          </a:p>
          <a:p>
            <a:pPr marL="330200" indent="-317500">
              <a:lnSpc>
                <a:spcPct val="100000"/>
              </a:lnSpc>
              <a:spcBef>
                <a:spcPts val="1040"/>
              </a:spcBef>
              <a:buChar char="•"/>
              <a:tabLst>
                <a:tab pos="329565" algn="l"/>
                <a:tab pos="330200" algn="l"/>
              </a:tabLst>
            </a:pPr>
            <a:r>
              <a:rPr sz="1800" dirty="0">
                <a:solidFill>
                  <a:srgbClr val="232425"/>
                </a:solidFill>
                <a:latin typeface="Arial MT"/>
                <a:cs typeface="Arial MT"/>
              </a:rPr>
              <a:t>Bambini</a:t>
            </a:r>
            <a:r>
              <a:rPr sz="1800" spc="-10" dirty="0">
                <a:solidFill>
                  <a:srgbClr val="232425"/>
                </a:solidFill>
                <a:latin typeface="Arial MT"/>
                <a:cs typeface="Arial MT"/>
              </a:rPr>
              <a:t> </a:t>
            </a:r>
            <a:r>
              <a:rPr sz="1800" dirty="0">
                <a:solidFill>
                  <a:srgbClr val="232425"/>
                </a:solidFill>
                <a:latin typeface="Arial MT"/>
                <a:cs typeface="Arial MT"/>
              </a:rPr>
              <a:t>3</a:t>
            </a:r>
            <a:r>
              <a:rPr sz="1800" spc="-5" dirty="0">
                <a:solidFill>
                  <a:srgbClr val="232425"/>
                </a:solidFill>
                <a:latin typeface="Arial MT"/>
                <a:cs typeface="Arial MT"/>
              </a:rPr>
              <a:t> </a:t>
            </a:r>
            <a:r>
              <a:rPr sz="1800" dirty="0">
                <a:solidFill>
                  <a:srgbClr val="232425"/>
                </a:solidFill>
                <a:latin typeface="Arial MT"/>
                <a:cs typeface="Arial MT"/>
              </a:rPr>
              <a:t>–</a:t>
            </a:r>
            <a:r>
              <a:rPr sz="1800" spc="-5" dirty="0">
                <a:solidFill>
                  <a:srgbClr val="232425"/>
                </a:solidFill>
                <a:latin typeface="Arial MT"/>
                <a:cs typeface="Arial MT"/>
              </a:rPr>
              <a:t> </a:t>
            </a:r>
            <a:r>
              <a:rPr sz="1800" dirty="0">
                <a:solidFill>
                  <a:srgbClr val="232425"/>
                </a:solidFill>
                <a:latin typeface="Arial MT"/>
                <a:cs typeface="Arial MT"/>
              </a:rPr>
              <a:t>4</a:t>
            </a:r>
            <a:r>
              <a:rPr sz="1800" spc="-5" dirty="0">
                <a:solidFill>
                  <a:srgbClr val="232425"/>
                </a:solidFill>
                <a:latin typeface="Arial MT"/>
                <a:cs typeface="Arial MT"/>
              </a:rPr>
              <a:t> </a:t>
            </a:r>
            <a:r>
              <a:rPr sz="1800" dirty="0">
                <a:solidFill>
                  <a:srgbClr val="232425"/>
                </a:solidFill>
                <a:latin typeface="Arial MT"/>
                <a:cs typeface="Arial MT"/>
              </a:rPr>
              <a:t>anni:</a:t>
            </a:r>
            <a:r>
              <a:rPr sz="1800" spc="-10" dirty="0">
                <a:solidFill>
                  <a:srgbClr val="232425"/>
                </a:solidFill>
                <a:latin typeface="Arial MT"/>
                <a:cs typeface="Arial MT"/>
              </a:rPr>
              <a:t> </a:t>
            </a:r>
            <a:r>
              <a:rPr sz="1800" dirty="0">
                <a:solidFill>
                  <a:srgbClr val="232425"/>
                </a:solidFill>
                <a:latin typeface="Arial MT"/>
                <a:cs typeface="Arial MT"/>
              </a:rPr>
              <a:t>80</a:t>
            </a:r>
            <a:r>
              <a:rPr sz="1800" spc="-5" dirty="0">
                <a:solidFill>
                  <a:srgbClr val="232425"/>
                </a:solidFill>
                <a:latin typeface="Arial MT"/>
                <a:cs typeface="Arial MT"/>
              </a:rPr>
              <a:t> </a:t>
            </a:r>
            <a:r>
              <a:rPr sz="1800" dirty="0">
                <a:solidFill>
                  <a:srgbClr val="232425"/>
                </a:solidFill>
                <a:latin typeface="Arial MT"/>
                <a:cs typeface="Arial MT"/>
              </a:rPr>
              <a:t>–</a:t>
            </a:r>
            <a:r>
              <a:rPr sz="1800" spc="-5" dirty="0">
                <a:solidFill>
                  <a:srgbClr val="232425"/>
                </a:solidFill>
                <a:latin typeface="Arial MT"/>
                <a:cs typeface="Arial MT"/>
              </a:rPr>
              <a:t> </a:t>
            </a:r>
            <a:r>
              <a:rPr sz="1800" dirty="0">
                <a:solidFill>
                  <a:srgbClr val="232425"/>
                </a:solidFill>
                <a:latin typeface="Arial MT"/>
                <a:cs typeface="Arial MT"/>
              </a:rPr>
              <a:t>120</a:t>
            </a:r>
            <a:r>
              <a:rPr sz="1800" spc="-5" dirty="0">
                <a:solidFill>
                  <a:srgbClr val="232425"/>
                </a:solidFill>
                <a:latin typeface="Arial MT"/>
                <a:cs typeface="Arial MT"/>
              </a:rPr>
              <a:t> battiti </a:t>
            </a:r>
            <a:r>
              <a:rPr sz="1800" dirty="0">
                <a:solidFill>
                  <a:srgbClr val="232425"/>
                </a:solidFill>
                <a:latin typeface="Arial MT"/>
                <a:cs typeface="Arial MT"/>
              </a:rPr>
              <a:t>al</a:t>
            </a:r>
            <a:r>
              <a:rPr sz="1800" spc="-5" dirty="0">
                <a:solidFill>
                  <a:srgbClr val="232425"/>
                </a:solidFill>
                <a:latin typeface="Arial MT"/>
                <a:cs typeface="Arial MT"/>
              </a:rPr>
              <a:t> minuto</a:t>
            </a:r>
            <a:endParaRPr sz="1800" dirty="0">
              <a:latin typeface="Arial MT"/>
              <a:cs typeface="Arial MT"/>
            </a:endParaRPr>
          </a:p>
          <a:p>
            <a:pPr marL="330200" indent="-317500">
              <a:lnSpc>
                <a:spcPct val="100000"/>
              </a:lnSpc>
              <a:spcBef>
                <a:spcPts val="1040"/>
              </a:spcBef>
              <a:buChar char="•"/>
              <a:tabLst>
                <a:tab pos="329565" algn="l"/>
                <a:tab pos="330200" algn="l"/>
              </a:tabLst>
            </a:pPr>
            <a:r>
              <a:rPr sz="1800" dirty="0">
                <a:solidFill>
                  <a:srgbClr val="232425"/>
                </a:solidFill>
                <a:latin typeface="Arial MT"/>
                <a:cs typeface="Arial MT"/>
              </a:rPr>
              <a:t>Bambini</a:t>
            </a:r>
            <a:r>
              <a:rPr sz="1800" spc="-10" dirty="0">
                <a:solidFill>
                  <a:srgbClr val="232425"/>
                </a:solidFill>
                <a:latin typeface="Arial MT"/>
                <a:cs typeface="Arial MT"/>
              </a:rPr>
              <a:t> </a:t>
            </a:r>
            <a:r>
              <a:rPr sz="1800" dirty="0">
                <a:solidFill>
                  <a:srgbClr val="232425"/>
                </a:solidFill>
                <a:latin typeface="Arial MT"/>
                <a:cs typeface="Arial MT"/>
              </a:rPr>
              <a:t>5</a:t>
            </a:r>
            <a:r>
              <a:rPr sz="1800" spc="-5" dirty="0">
                <a:solidFill>
                  <a:srgbClr val="232425"/>
                </a:solidFill>
                <a:latin typeface="Arial MT"/>
                <a:cs typeface="Arial MT"/>
              </a:rPr>
              <a:t> </a:t>
            </a:r>
            <a:r>
              <a:rPr sz="1800" dirty="0">
                <a:solidFill>
                  <a:srgbClr val="232425"/>
                </a:solidFill>
                <a:latin typeface="Arial MT"/>
                <a:cs typeface="Arial MT"/>
              </a:rPr>
              <a:t>–</a:t>
            </a:r>
            <a:r>
              <a:rPr sz="1800" spc="-5" dirty="0">
                <a:solidFill>
                  <a:srgbClr val="232425"/>
                </a:solidFill>
                <a:latin typeface="Arial MT"/>
                <a:cs typeface="Arial MT"/>
              </a:rPr>
              <a:t> </a:t>
            </a:r>
            <a:r>
              <a:rPr sz="1800" dirty="0">
                <a:solidFill>
                  <a:srgbClr val="232425"/>
                </a:solidFill>
                <a:latin typeface="Arial MT"/>
                <a:cs typeface="Arial MT"/>
              </a:rPr>
              <a:t>6</a:t>
            </a:r>
            <a:r>
              <a:rPr sz="1800" spc="-5" dirty="0">
                <a:solidFill>
                  <a:srgbClr val="232425"/>
                </a:solidFill>
                <a:latin typeface="Arial MT"/>
                <a:cs typeface="Arial MT"/>
              </a:rPr>
              <a:t> </a:t>
            </a:r>
            <a:r>
              <a:rPr sz="1800" dirty="0">
                <a:solidFill>
                  <a:srgbClr val="232425"/>
                </a:solidFill>
                <a:latin typeface="Arial MT"/>
                <a:cs typeface="Arial MT"/>
              </a:rPr>
              <a:t>anni:</a:t>
            </a:r>
            <a:r>
              <a:rPr sz="1800" spc="-10" dirty="0">
                <a:solidFill>
                  <a:srgbClr val="232425"/>
                </a:solidFill>
                <a:latin typeface="Arial MT"/>
                <a:cs typeface="Arial MT"/>
              </a:rPr>
              <a:t> </a:t>
            </a:r>
            <a:r>
              <a:rPr sz="1800" dirty="0">
                <a:solidFill>
                  <a:srgbClr val="232425"/>
                </a:solidFill>
                <a:latin typeface="Arial MT"/>
                <a:cs typeface="Arial MT"/>
              </a:rPr>
              <a:t>75</a:t>
            </a:r>
            <a:r>
              <a:rPr sz="1800" spc="-5" dirty="0">
                <a:solidFill>
                  <a:srgbClr val="232425"/>
                </a:solidFill>
                <a:latin typeface="Arial MT"/>
                <a:cs typeface="Arial MT"/>
              </a:rPr>
              <a:t> </a:t>
            </a:r>
            <a:r>
              <a:rPr sz="1800" dirty="0">
                <a:solidFill>
                  <a:srgbClr val="232425"/>
                </a:solidFill>
                <a:latin typeface="Arial MT"/>
                <a:cs typeface="Arial MT"/>
              </a:rPr>
              <a:t>–</a:t>
            </a:r>
            <a:r>
              <a:rPr sz="1800" spc="-5" dirty="0">
                <a:solidFill>
                  <a:srgbClr val="232425"/>
                </a:solidFill>
                <a:latin typeface="Arial MT"/>
                <a:cs typeface="Arial MT"/>
              </a:rPr>
              <a:t> </a:t>
            </a:r>
            <a:r>
              <a:rPr sz="1800" spc="-45" dirty="0">
                <a:solidFill>
                  <a:srgbClr val="232425"/>
                </a:solidFill>
                <a:latin typeface="Arial MT"/>
                <a:cs typeface="Arial MT"/>
              </a:rPr>
              <a:t>115</a:t>
            </a:r>
            <a:r>
              <a:rPr sz="1800" spc="-5" dirty="0">
                <a:solidFill>
                  <a:srgbClr val="232425"/>
                </a:solidFill>
                <a:latin typeface="Arial MT"/>
                <a:cs typeface="Arial MT"/>
              </a:rPr>
              <a:t> battiti </a:t>
            </a:r>
            <a:r>
              <a:rPr sz="1800" dirty="0">
                <a:solidFill>
                  <a:srgbClr val="232425"/>
                </a:solidFill>
                <a:latin typeface="Arial MT"/>
                <a:cs typeface="Arial MT"/>
              </a:rPr>
              <a:t>al</a:t>
            </a:r>
            <a:r>
              <a:rPr sz="1800" spc="-5" dirty="0">
                <a:solidFill>
                  <a:srgbClr val="232425"/>
                </a:solidFill>
                <a:latin typeface="Arial MT"/>
                <a:cs typeface="Arial MT"/>
              </a:rPr>
              <a:t> minuto</a:t>
            </a:r>
            <a:endParaRPr sz="1800" dirty="0">
              <a:latin typeface="Arial MT"/>
              <a:cs typeface="Arial MT"/>
            </a:endParaRPr>
          </a:p>
          <a:p>
            <a:pPr marL="330200" indent="-317500">
              <a:lnSpc>
                <a:spcPct val="100000"/>
              </a:lnSpc>
              <a:spcBef>
                <a:spcPts val="1040"/>
              </a:spcBef>
              <a:buChar char="•"/>
              <a:tabLst>
                <a:tab pos="329565" algn="l"/>
                <a:tab pos="330200" algn="l"/>
              </a:tabLst>
            </a:pPr>
            <a:r>
              <a:rPr sz="1800" dirty="0">
                <a:solidFill>
                  <a:srgbClr val="232425"/>
                </a:solidFill>
                <a:latin typeface="Arial MT"/>
                <a:cs typeface="Arial MT"/>
              </a:rPr>
              <a:t>Bambini</a:t>
            </a:r>
            <a:r>
              <a:rPr sz="1800" spc="-10" dirty="0">
                <a:solidFill>
                  <a:srgbClr val="232425"/>
                </a:solidFill>
                <a:latin typeface="Arial MT"/>
                <a:cs typeface="Arial MT"/>
              </a:rPr>
              <a:t> </a:t>
            </a:r>
            <a:r>
              <a:rPr sz="1800" dirty="0">
                <a:solidFill>
                  <a:srgbClr val="232425"/>
                </a:solidFill>
                <a:latin typeface="Arial MT"/>
                <a:cs typeface="Arial MT"/>
              </a:rPr>
              <a:t>7</a:t>
            </a:r>
            <a:r>
              <a:rPr sz="1800" spc="-5" dirty="0">
                <a:solidFill>
                  <a:srgbClr val="232425"/>
                </a:solidFill>
                <a:latin typeface="Arial MT"/>
                <a:cs typeface="Arial MT"/>
              </a:rPr>
              <a:t> </a:t>
            </a:r>
            <a:r>
              <a:rPr sz="1800" dirty="0">
                <a:solidFill>
                  <a:srgbClr val="232425"/>
                </a:solidFill>
                <a:latin typeface="Arial MT"/>
                <a:cs typeface="Arial MT"/>
              </a:rPr>
              <a:t>–</a:t>
            </a:r>
            <a:r>
              <a:rPr sz="1800" spc="-5" dirty="0">
                <a:solidFill>
                  <a:srgbClr val="232425"/>
                </a:solidFill>
                <a:latin typeface="Arial MT"/>
                <a:cs typeface="Arial MT"/>
              </a:rPr>
              <a:t> </a:t>
            </a:r>
            <a:r>
              <a:rPr sz="1800" dirty="0">
                <a:solidFill>
                  <a:srgbClr val="232425"/>
                </a:solidFill>
                <a:latin typeface="Arial MT"/>
                <a:cs typeface="Arial MT"/>
              </a:rPr>
              <a:t>9</a:t>
            </a:r>
            <a:r>
              <a:rPr sz="1800" spc="-5" dirty="0">
                <a:solidFill>
                  <a:srgbClr val="232425"/>
                </a:solidFill>
                <a:latin typeface="Arial MT"/>
                <a:cs typeface="Arial MT"/>
              </a:rPr>
              <a:t> </a:t>
            </a:r>
            <a:r>
              <a:rPr sz="1800" dirty="0">
                <a:solidFill>
                  <a:srgbClr val="232425"/>
                </a:solidFill>
                <a:latin typeface="Arial MT"/>
                <a:cs typeface="Arial MT"/>
              </a:rPr>
              <a:t>anni:</a:t>
            </a:r>
            <a:r>
              <a:rPr sz="1800" spc="-10" dirty="0">
                <a:solidFill>
                  <a:srgbClr val="232425"/>
                </a:solidFill>
                <a:latin typeface="Arial MT"/>
                <a:cs typeface="Arial MT"/>
              </a:rPr>
              <a:t> </a:t>
            </a:r>
            <a:r>
              <a:rPr sz="1800" dirty="0">
                <a:solidFill>
                  <a:srgbClr val="232425"/>
                </a:solidFill>
                <a:latin typeface="Arial MT"/>
                <a:cs typeface="Arial MT"/>
              </a:rPr>
              <a:t>70</a:t>
            </a:r>
            <a:r>
              <a:rPr sz="1800" spc="-5" dirty="0">
                <a:solidFill>
                  <a:srgbClr val="232425"/>
                </a:solidFill>
                <a:latin typeface="Arial MT"/>
                <a:cs typeface="Arial MT"/>
              </a:rPr>
              <a:t> </a:t>
            </a:r>
            <a:r>
              <a:rPr sz="1800" dirty="0">
                <a:solidFill>
                  <a:srgbClr val="232425"/>
                </a:solidFill>
                <a:latin typeface="Arial MT"/>
                <a:cs typeface="Arial MT"/>
              </a:rPr>
              <a:t>–</a:t>
            </a:r>
            <a:r>
              <a:rPr sz="1800" spc="-5" dirty="0">
                <a:solidFill>
                  <a:srgbClr val="232425"/>
                </a:solidFill>
                <a:latin typeface="Arial MT"/>
                <a:cs typeface="Arial MT"/>
              </a:rPr>
              <a:t> </a:t>
            </a:r>
            <a:r>
              <a:rPr sz="1800" spc="-45" dirty="0">
                <a:solidFill>
                  <a:srgbClr val="232425"/>
                </a:solidFill>
                <a:latin typeface="Arial MT"/>
                <a:cs typeface="Arial MT"/>
              </a:rPr>
              <a:t>110</a:t>
            </a:r>
            <a:r>
              <a:rPr sz="1800" spc="-5" dirty="0">
                <a:solidFill>
                  <a:srgbClr val="232425"/>
                </a:solidFill>
                <a:latin typeface="Arial MT"/>
                <a:cs typeface="Arial MT"/>
              </a:rPr>
              <a:t> battiti </a:t>
            </a:r>
            <a:r>
              <a:rPr sz="1800" dirty="0">
                <a:solidFill>
                  <a:srgbClr val="232425"/>
                </a:solidFill>
                <a:latin typeface="Arial MT"/>
                <a:cs typeface="Arial MT"/>
              </a:rPr>
              <a:t>al</a:t>
            </a:r>
            <a:r>
              <a:rPr sz="1800" spc="-5" dirty="0">
                <a:solidFill>
                  <a:srgbClr val="232425"/>
                </a:solidFill>
                <a:latin typeface="Arial MT"/>
                <a:cs typeface="Arial MT"/>
              </a:rPr>
              <a:t> minuto</a:t>
            </a:r>
            <a:endParaRPr sz="1800" dirty="0">
              <a:latin typeface="Arial MT"/>
              <a:cs typeface="Arial MT"/>
            </a:endParaRPr>
          </a:p>
          <a:p>
            <a:pPr marL="330200" indent="-317500">
              <a:lnSpc>
                <a:spcPct val="100000"/>
              </a:lnSpc>
              <a:spcBef>
                <a:spcPts val="1040"/>
              </a:spcBef>
              <a:buChar char="•"/>
              <a:tabLst>
                <a:tab pos="329565" algn="l"/>
                <a:tab pos="330200" algn="l"/>
              </a:tabLst>
            </a:pPr>
            <a:r>
              <a:rPr sz="1800" dirty="0">
                <a:solidFill>
                  <a:srgbClr val="232425"/>
                </a:solidFill>
                <a:latin typeface="Arial MT"/>
                <a:cs typeface="Arial MT"/>
              </a:rPr>
              <a:t>Bambini</a:t>
            </a:r>
            <a:r>
              <a:rPr sz="1800" spc="-5" dirty="0">
                <a:solidFill>
                  <a:srgbClr val="232425"/>
                </a:solidFill>
                <a:latin typeface="Arial MT"/>
                <a:cs typeface="Arial MT"/>
              </a:rPr>
              <a:t> </a:t>
            </a:r>
            <a:r>
              <a:rPr sz="1800" dirty="0">
                <a:solidFill>
                  <a:srgbClr val="232425"/>
                </a:solidFill>
                <a:latin typeface="Arial MT"/>
                <a:cs typeface="Arial MT"/>
              </a:rPr>
              <a:t>dai</a:t>
            </a:r>
            <a:r>
              <a:rPr sz="1800" spc="-5" dirty="0">
                <a:solidFill>
                  <a:srgbClr val="232425"/>
                </a:solidFill>
                <a:latin typeface="Arial MT"/>
                <a:cs typeface="Arial MT"/>
              </a:rPr>
              <a:t> </a:t>
            </a:r>
            <a:r>
              <a:rPr sz="1800" dirty="0">
                <a:solidFill>
                  <a:srgbClr val="232425"/>
                </a:solidFill>
                <a:latin typeface="Arial MT"/>
                <a:cs typeface="Arial MT"/>
              </a:rPr>
              <a:t>10 anni</a:t>
            </a:r>
            <a:r>
              <a:rPr sz="1800" spc="-5" dirty="0">
                <a:solidFill>
                  <a:srgbClr val="232425"/>
                </a:solidFill>
                <a:latin typeface="Arial MT"/>
                <a:cs typeface="Arial MT"/>
              </a:rPr>
              <a:t> </a:t>
            </a:r>
            <a:r>
              <a:rPr sz="1800" dirty="0">
                <a:solidFill>
                  <a:srgbClr val="232425"/>
                </a:solidFill>
                <a:latin typeface="Arial MT"/>
                <a:cs typeface="Arial MT"/>
              </a:rPr>
              <a:t>in su</a:t>
            </a:r>
            <a:r>
              <a:rPr sz="1800" spc="-5" dirty="0">
                <a:solidFill>
                  <a:srgbClr val="232425"/>
                </a:solidFill>
                <a:latin typeface="Arial MT"/>
                <a:cs typeface="Arial MT"/>
              </a:rPr>
              <a:t> </a:t>
            </a:r>
            <a:r>
              <a:rPr sz="1800" dirty="0">
                <a:solidFill>
                  <a:srgbClr val="232425"/>
                </a:solidFill>
                <a:latin typeface="Arial MT"/>
                <a:cs typeface="Arial MT"/>
              </a:rPr>
              <a:t>ed</a:t>
            </a:r>
            <a:r>
              <a:rPr sz="1800" spc="-5" dirty="0">
                <a:solidFill>
                  <a:srgbClr val="232425"/>
                </a:solidFill>
                <a:latin typeface="Arial MT"/>
                <a:cs typeface="Arial MT"/>
              </a:rPr>
              <a:t> </a:t>
            </a:r>
            <a:r>
              <a:rPr sz="1800" b="1" spc="-5" dirty="0">
                <a:solidFill>
                  <a:srgbClr val="232425"/>
                </a:solidFill>
                <a:latin typeface="Arial"/>
                <a:cs typeface="Arial"/>
              </a:rPr>
              <a:t>adulti</a:t>
            </a:r>
            <a:r>
              <a:rPr sz="1800" spc="-5" dirty="0">
                <a:solidFill>
                  <a:srgbClr val="232425"/>
                </a:solidFill>
                <a:latin typeface="Arial MT"/>
                <a:cs typeface="Arial MT"/>
              </a:rPr>
              <a:t>:</a:t>
            </a:r>
            <a:r>
              <a:rPr sz="1800" spc="-10" dirty="0">
                <a:solidFill>
                  <a:srgbClr val="232425"/>
                </a:solidFill>
                <a:latin typeface="Arial MT"/>
                <a:cs typeface="Arial MT"/>
              </a:rPr>
              <a:t> </a:t>
            </a:r>
            <a:r>
              <a:rPr sz="1800" dirty="0">
                <a:solidFill>
                  <a:srgbClr val="232425"/>
                </a:solidFill>
                <a:latin typeface="Arial MT"/>
                <a:cs typeface="Arial MT"/>
              </a:rPr>
              <a:t>60 –</a:t>
            </a:r>
            <a:r>
              <a:rPr sz="1800" spc="-5" dirty="0">
                <a:solidFill>
                  <a:srgbClr val="232425"/>
                </a:solidFill>
                <a:latin typeface="Arial MT"/>
                <a:cs typeface="Arial MT"/>
              </a:rPr>
              <a:t> </a:t>
            </a:r>
            <a:r>
              <a:rPr sz="1800" dirty="0">
                <a:solidFill>
                  <a:srgbClr val="232425"/>
                </a:solidFill>
                <a:latin typeface="Arial MT"/>
                <a:cs typeface="Arial MT"/>
              </a:rPr>
              <a:t>100 </a:t>
            </a:r>
            <a:r>
              <a:rPr sz="1800" spc="-5" dirty="0">
                <a:solidFill>
                  <a:srgbClr val="232425"/>
                </a:solidFill>
                <a:latin typeface="Arial MT"/>
                <a:cs typeface="Arial MT"/>
              </a:rPr>
              <a:t>battiti </a:t>
            </a:r>
            <a:r>
              <a:rPr sz="1800" dirty="0">
                <a:solidFill>
                  <a:srgbClr val="232425"/>
                </a:solidFill>
                <a:latin typeface="Arial MT"/>
                <a:cs typeface="Arial MT"/>
              </a:rPr>
              <a:t>al </a:t>
            </a:r>
            <a:r>
              <a:rPr sz="1800" spc="-5" dirty="0">
                <a:solidFill>
                  <a:srgbClr val="232425"/>
                </a:solidFill>
                <a:latin typeface="Arial MT"/>
                <a:cs typeface="Arial MT"/>
              </a:rPr>
              <a:t>minuto</a:t>
            </a:r>
            <a:endParaRPr sz="1800" dirty="0">
              <a:latin typeface="Arial MT"/>
              <a:cs typeface="Arial MT"/>
            </a:endParaRPr>
          </a:p>
          <a:p>
            <a:pPr marL="330200" indent="-317500">
              <a:lnSpc>
                <a:spcPct val="100000"/>
              </a:lnSpc>
              <a:spcBef>
                <a:spcPts val="1040"/>
              </a:spcBef>
              <a:buChar char="•"/>
              <a:tabLst>
                <a:tab pos="329565" algn="l"/>
                <a:tab pos="330200" algn="l"/>
              </a:tabLst>
            </a:pPr>
            <a:r>
              <a:rPr sz="1800" spc="-5" dirty="0">
                <a:solidFill>
                  <a:srgbClr val="232425"/>
                </a:solidFill>
                <a:latin typeface="Arial MT"/>
                <a:cs typeface="Arial MT"/>
              </a:rPr>
              <a:t>Sportivi:</a:t>
            </a:r>
            <a:r>
              <a:rPr sz="1800" spc="-10" dirty="0">
                <a:solidFill>
                  <a:srgbClr val="232425"/>
                </a:solidFill>
                <a:latin typeface="Arial MT"/>
                <a:cs typeface="Arial MT"/>
              </a:rPr>
              <a:t> </a:t>
            </a:r>
            <a:r>
              <a:rPr sz="1800" dirty="0">
                <a:solidFill>
                  <a:srgbClr val="232425"/>
                </a:solidFill>
                <a:latin typeface="Arial MT"/>
                <a:cs typeface="Arial MT"/>
              </a:rPr>
              <a:t>40 –</a:t>
            </a:r>
            <a:r>
              <a:rPr sz="1800" spc="-5" dirty="0">
                <a:solidFill>
                  <a:srgbClr val="232425"/>
                </a:solidFill>
                <a:latin typeface="Arial MT"/>
                <a:cs typeface="Arial MT"/>
              </a:rPr>
              <a:t> </a:t>
            </a:r>
            <a:r>
              <a:rPr sz="1800" dirty="0">
                <a:solidFill>
                  <a:srgbClr val="232425"/>
                </a:solidFill>
                <a:latin typeface="Arial MT"/>
                <a:cs typeface="Arial MT"/>
              </a:rPr>
              <a:t>60 </a:t>
            </a:r>
            <a:r>
              <a:rPr sz="1800" spc="-5" dirty="0">
                <a:solidFill>
                  <a:srgbClr val="232425"/>
                </a:solidFill>
                <a:latin typeface="Arial MT"/>
                <a:cs typeface="Arial MT"/>
              </a:rPr>
              <a:t>battiti </a:t>
            </a:r>
            <a:r>
              <a:rPr sz="1800" dirty="0">
                <a:solidFill>
                  <a:srgbClr val="232425"/>
                </a:solidFill>
                <a:latin typeface="Arial MT"/>
                <a:cs typeface="Arial MT"/>
              </a:rPr>
              <a:t>al </a:t>
            </a:r>
            <a:r>
              <a:rPr sz="1800" spc="-5" dirty="0">
                <a:solidFill>
                  <a:srgbClr val="232425"/>
                </a:solidFill>
                <a:latin typeface="Arial MT"/>
                <a:cs typeface="Arial MT"/>
              </a:rPr>
              <a:t>minuto</a:t>
            </a:r>
            <a:endParaRPr sz="1800" dirty="0">
              <a:latin typeface="Arial MT"/>
              <a:cs typeface="Arial MT"/>
            </a:endParaRPr>
          </a:p>
        </p:txBody>
      </p:sp>
      <p:pic>
        <p:nvPicPr>
          <p:cNvPr id="5" name="object 5"/>
          <p:cNvPicPr/>
          <p:nvPr/>
        </p:nvPicPr>
        <p:blipFill>
          <a:blip r:embed="rId2" cstate="print"/>
          <a:stretch>
            <a:fillRect/>
          </a:stretch>
        </p:blipFill>
        <p:spPr>
          <a:xfrm>
            <a:off x="2718882" y="474398"/>
            <a:ext cx="3706237" cy="1541794"/>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3287" y="407009"/>
            <a:ext cx="4702175" cy="1137920"/>
          </a:xfrm>
          <a:prstGeom prst="rect">
            <a:avLst/>
          </a:prstGeom>
        </p:spPr>
        <p:txBody>
          <a:bodyPr vert="horz" wrap="square" lIns="0" tIns="6985" rIns="0" bIns="0" rtlCol="0">
            <a:spAutoFit/>
          </a:bodyPr>
          <a:lstStyle/>
          <a:p>
            <a:pPr marL="12700" marR="5080">
              <a:lnSpc>
                <a:spcPct val="101899"/>
              </a:lnSpc>
              <a:spcBef>
                <a:spcPts val="55"/>
              </a:spcBef>
            </a:pPr>
            <a:r>
              <a:rPr spc="-5" dirty="0">
                <a:solidFill>
                  <a:srgbClr val="232425"/>
                </a:solidFill>
              </a:rPr>
              <a:t>La </a:t>
            </a:r>
            <a:r>
              <a:rPr spc="-5" dirty="0">
                <a:solidFill>
                  <a:srgbClr val="0076FF"/>
                </a:solidFill>
              </a:rPr>
              <a:t>forza </a:t>
            </a:r>
            <a:r>
              <a:rPr dirty="0">
                <a:solidFill>
                  <a:srgbClr val="232425"/>
                </a:solidFill>
              </a:rPr>
              <a:t>con cui il cuore pompa il sangue in </a:t>
            </a:r>
            <a:r>
              <a:rPr spc="5" dirty="0">
                <a:solidFill>
                  <a:srgbClr val="232425"/>
                </a:solidFill>
              </a:rPr>
              <a:t> </a:t>
            </a:r>
            <a:r>
              <a:rPr dirty="0">
                <a:solidFill>
                  <a:srgbClr val="232425"/>
                </a:solidFill>
              </a:rPr>
              <a:t>circolo è </a:t>
            </a:r>
            <a:r>
              <a:rPr spc="-5" dirty="0">
                <a:solidFill>
                  <a:srgbClr val="232425"/>
                </a:solidFill>
              </a:rPr>
              <a:t>equivalente </a:t>
            </a:r>
            <a:r>
              <a:rPr b="1" spc="-5" dirty="0">
                <a:solidFill>
                  <a:srgbClr val="232425"/>
                </a:solidFill>
                <a:latin typeface="Arial"/>
                <a:cs typeface="Arial"/>
              </a:rPr>
              <a:t>alla</a:t>
            </a:r>
            <a:r>
              <a:rPr b="1" dirty="0">
                <a:solidFill>
                  <a:srgbClr val="232425"/>
                </a:solidFill>
                <a:latin typeface="Arial"/>
                <a:cs typeface="Arial"/>
              </a:rPr>
              <a:t> </a:t>
            </a:r>
            <a:r>
              <a:rPr b="1" spc="-5" dirty="0">
                <a:solidFill>
                  <a:srgbClr val="232425"/>
                </a:solidFill>
                <a:latin typeface="Arial"/>
                <a:cs typeface="Arial"/>
              </a:rPr>
              <a:t>forza</a:t>
            </a:r>
            <a:r>
              <a:rPr b="1" dirty="0">
                <a:solidFill>
                  <a:srgbClr val="232425"/>
                </a:solidFill>
                <a:latin typeface="Arial"/>
                <a:cs typeface="Arial"/>
              </a:rPr>
              <a:t> </a:t>
            </a:r>
            <a:r>
              <a:rPr b="1" spc="-5" dirty="0">
                <a:solidFill>
                  <a:srgbClr val="232425"/>
                </a:solidFill>
                <a:latin typeface="Arial"/>
                <a:cs typeface="Arial"/>
              </a:rPr>
              <a:t>che</a:t>
            </a:r>
            <a:r>
              <a:rPr b="1" dirty="0">
                <a:solidFill>
                  <a:srgbClr val="232425"/>
                </a:solidFill>
                <a:latin typeface="Arial"/>
                <a:cs typeface="Arial"/>
              </a:rPr>
              <a:t> serve </a:t>
            </a:r>
            <a:r>
              <a:rPr b="1" spc="-5" dirty="0">
                <a:solidFill>
                  <a:srgbClr val="232425"/>
                </a:solidFill>
                <a:latin typeface="Arial"/>
                <a:cs typeface="Arial"/>
              </a:rPr>
              <a:t>per </a:t>
            </a:r>
            <a:r>
              <a:rPr b="1" spc="-490" dirty="0">
                <a:solidFill>
                  <a:srgbClr val="232425"/>
                </a:solidFill>
                <a:latin typeface="Arial"/>
                <a:cs typeface="Arial"/>
              </a:rPr>
              <a:t> </a:t>
            </a:r>
            <a:r>
              <a:rPr b="1" spc="-5" dirty="0">
                <a:solidFill>
                  <a:srgbClr val="232425"/>
                </a:solidFill>
                <a:latin typeface="Arial"/>
                <a:cs typeface="Arial"/>
              </a:rPr>
              <a:t>comprimere, con </a:t>
            </a:r>
            <a:r>
              <a:rPr b="1" dirty="0">
                <a:solidFill>
                  <a:srgbClr val="232425"/>
                </a:solidFill>
                <a:latin typeface="Arial"/>
                <a:cs typeface="Arial"/>
              </a:rPr>
              <a:t>una </a:t>
            </a:r>
            <a:r>
              <a:rPr b="1" spc="-5" dirty="0">
                <a:solidFill>
                  <a:srgbClr val="232425"/>
                </a:solidFill>
                <a:latin typeface="Arial"/>
                <a:cs typeface="Arial"/>
              </a:rPr>
              <a:t>mano, </a:t>
            </a:r>
            <a:r>
              <a:rPr b="1" dirty="0">
                <a:solidFill>
                  <a:srgbClr val="232425"/>
                </a:solidFill>
                <a:latin typeface="Arial"/>
                <a:cs typeface="Arial"/>
              </a:rPr>
              <a:t>una pallina da </a:t>
            </a:r>
            <a:r>
              <a:rPr b="1" spc="-490" dirty="0">
                <a:solidFill>
                  <a:srgbClr val="232425"/>
                </a:solidFill>
                <a:latin typeface="Arial"/>
                <a:cs typeface="Arial"/>
              </a:rPr>
              <a:t> </a:t>
            </a:r>
            <a:r>
              <a:rPr b="1" spc="-5" dirty="0">
                <a:solidFill>
                  <a:srgbClr val="232425"/>
                </a:solidFill>
                <a:latin typeface="Arial"/>
                <a:cs typeface="Arial"/>
              </a:rPr>
              <a:t>tennis</a:t>
            </a:r>
            <a:r>
              <a:rPr spc="-5" dirty="0">
                <a:solidFill>
                  <a:srgbClr val="232425"/>
                </a:solidFill>
              </a:rPr>
              <a:t>.</a:t>
            </a:r>
          </a:p>
        </p:txBody>
      </p:sp>
      <p:sp>
        <p:nvSpPr>
          <p:cNvPr id="3" name="object 3"/>
          <p:cNvSpPr txBox="1"/>
          <p:nvPr/>
        </p:nvSpPr>
        <p:spPr>
          <a:xfrm>
            <a:off x="4308057" y="2486392"/>
            <a:ext cx="4879975" cy="858519"/>
          </a:xfrm>
          <a:prstGeom prst="rect">
            <a:avLst/>
          </a:prstGeom>
        </p:spPr>
        <p:txBody>
          <a:bodyPr vert="horz" wrap="square" lIns="0" tIns="6985" rIns="0" bIns="0" rtlCol="0">
            <a:spAutoFit/>
          </a:bodyPr>
          <a:lstStyle/>
          <a:p>
            <a:pPr marL="12700" marR="5080">
              <a:lnSpc>
                <a:spcPct val="101899"/>
              </a:lnSpc>
              <a:spcBef>
                <a:spcPts val="55"/>
              </a:spcBef>
            </a:pPr>
            <a:r>
              <a:rPr sz="1800" b="1" dirty="0">
                <a:solidFill>
                  <a:srgbClr val="232425"/>
                </a:solidFill>
                <a:latin typeface="Arial"/>
                <a:cs typeface="Arial"/>
              </a:rPr>
              <a:t>Il </a:t>
            </a:r>
            <a:r>
              <a:rPr sz="1800" b="1" spc="-5" dirty="0">
                <a:solidFill>
                  <a:srgbClr val="232425"/>
                </a:solidFill>
                <a:latin typeface="Arial"/>
                <a:cs typeface="Arial"/>
              </a:rPr>
              <a:t>cuore </a:t>
            </a:r>
            <a:r>
              <a:rPr sz="1800" b="1" dirty="0">
                <a:solidFill>
                  <a:srgbClr val="232425"/>
                </a:solidFill>
                <a:latin typeface="Arial"/>
                <a:cs typeface="Arial"/>
              </a:rPr>
              <a:t>non è di </a:t>
            </a:r>
            <a:r>
              <a:rPr sz="1800" b="1" spc="-5" dirty="0">
                <a:solidFill>
                  <a:srgbClr val="232425"/>
                </a:solidFill>
                <a:latin typeface="Arial"/>
                <a:cs typeface="Arial"/>
              </a:rPr>
              <a:t>colore rosso</a:t>
            </a:r>
            <a:r>
              <a:rPr sz="1800" spc="-5" dirty="0">
                <a:solidFill>
                  <a:srgbClr val="232425"/>
                </a:solidFill>
                <a:latin typeface="Arial MT"/>
                <a:cs typeface="Arial MT"/>
              </a:rPr>
              <a:t>. Il </a:t>
            </a:r>
            <a:r>
              <a:rPr sz="1800" dirty="0">
                <a:solidFill>
                  <a:srgbClr val="232425"/>
                </a:solidFill>
                <a:latin typeface="Arial MT"/>
                <a:cs typeface="Arial MT"/>
              </a:rPr>
              <a:t>suo vero </a:t>
            </a:r>
            <a:r>
              <a:rPr sz="1800" spc="5" dirty="0">
                <a:solidFill>
                  <a:srgbClr val="232425"/>
                </a:solidFill>
                <a:latin typeface="Arial MT"/>
                <a:cs typeface="Arial MT"/>
              </a:rPr>
              <a:t> </a:t>
            </a:r>
            <a:r>
              <a:rPr sz="1800" dirty="0">
                <a:solidFill>
                  <a:srgbClr val="232425"/>
                </a:solidFill>
                <a:latin typeface="Arial MT"/>
                <a:cs typeface="Arial MT"/>
              </a:rPr>
              <a:t>colore è marrone coloniale, con qualche zona </a:t>
            </a:r>
            <a:r>
              <a:rPr sz="1800" spc="5" dirty="0">
                <a:solidFill>
                  <a:srgbClr val="232425"/>
                </a:solidFill>
                <a:latin typeface="Arial MT"/>
                <a:cs typeface="Arial MT"/>
              </a:rPr>
              <a:t> </a:t>
            </a:r>
            <a:r>
              <a:rPr sz="1800" dirty="0">
                <a:solidFill>
                  <a:srgbClr val="232425"/>
                </a:solidFill>
                <a:latin typeface="Arial MT"/>
                <a:cs typeface="Arial MT"/>
              </a:rPr>
              <a:t>gialla</a:t>
            </a:r>
            <a:r>
              <a:rPr sz="1800" spc="-5" dirty="0">
                <a:solidFill>
                  <a:srgbClr val="232425"/>
                </a:solidFill>
                <a:latin typeface="Arial MT"/>
                <a:cs typeface="Arial MT"/>
              </a:rPr>
              <a:t> dovuta</a:t>
            </a:r>
            <a:r>
              <a:rPr sz="1800" dirty="0">
                <a:solidFill>
                  <a:srgbClr val="232425"/>
                </a:solidFill>
                <a:latin typeface="Arial MT"/>
                <a:cs typeface="Arial MT"/>
              </a:rPr>
              <a:t> alla presenza</a:t>
            </a:r>
            <a:r>
              <a:rPr sz="1800" spc="-5" dirty="0">
                <a:solidFill>
                  <a:srgbClr val="232425"/>
                </a:solidFill>
                <a:latin typeface="Arial MT"/>
                <a:cs typeface="Arial MT"/>
              </a:rPr>
              <a:t> </a:t>
            </a:r>
            <a:r>
              <a:rPr sz="1800" dirty="0">
                <a:solidFill>
                  <a:srgbClr val="232425"/>
                </a:solidFill>
                <a:latin typeface="Arial MT"/>
                <a:cs typeface="Arial MT"/>
              </a:rPr>
              <a:t>di </a:t>
            </a:r>
            <a:r>
              <a:rPr sz="1800" spc="-5" dirty="0">
                <a:solidFill>
                  <a:srgbClr val="232425"/>
                </a:solidFill>
                <a:latin typeface="Arial MT"/>
                <a:cs typeface="Arial MT"/>
              </a:rPr>
              <a:t>depositi</a:t>
            </a:r>
            <a:r>
              <a:rPr sz="1800" dirty="0">
                <a:solidFill>
                  <a:srgbClr val="232425"/>
                </a:solidFill>
                <a:latin typeface="Arial MT"/>
                <a:cs typeface="Arial MT"/>
              </a:rPr>
              <a:t> di</a:t>
            </a:r>
            <a:r>
              <a:rPr sz="1800" spc="-5" dirty="0">
                <a:solidFill>
                  <a:srgbClr val="232425"/>
                </a:solidFill>
                <a:latin typeface="Arial MT"/>
                <a:cs typeface="Arial MT"/>
              </a:rPr>
              <a:t> </a:t>
            </a:r>
            <a:r>
              <a:rPr sz="1800" spc="-5" dirty="0">
                <a:solidFill>
                  <a:srgbClr val="0076FF"/>
                </a:solidFill>
                <a:latin typeface="Arial MT"/>
                <a:cs typeface="Arial MT"/>
              </a:rPr>
              <a:t>grasso</a:t>
            </a:r>
            <a:r>
              <a:rPr sz="1800" spc="-5" dirty="0">
                <a:solidFill>
                  <a:srgbClr val="232425"/>
                </a:solidFill>
                <a:latin typeface="Arial MT"/>
                <a:cs typeface="Arial MT"/>
              </a:rPr>
              <a:t>.</a:t>
            </a:r>
            <a:endParaRPr sz="1800">
              <a:latin typeface="Arial MT"/>
              <a:cs typeface="Arial MT"/>
            </a:endParaRPr>
          </a:p>
        </p:txBody>
      </p:sp>
      <p:sp>
        <p:nvSpPr>
          <p:cNvPr id="4" name="object 4"/>
          <p:cNvSpPr txBox="1"/>
          <p:nvPr/>
        </p:nvSpPr>
        <p:spPr>
          <a:xfrm>
            <a:off x="264355" y="5282438"/>
            <a:ext cx="8603615" cy="858519"/>
          </a:xfrm>
          <a:prstGeom prst="rect">
            <a:avLst/>
          </a:prstGeom>
        </p:spPr>
        <p:txBody>
          <a:bodyPr vert="horz" wrap="square" lIns="0" tIns="6985" rIns="0" bIns="0" rtlCol="0">
            <a:spAutoFit/>
          </a:bodyPr>
          <a:lstStyle/>
          <a:p>
            <a:pPr marL="12700" marR="5080">
              <a:lnSpc>
                <a:spcPct val="101899"/>
              </a:lnSpc>
              <a:spcBef>
                <a:spcPts val="55"/>
              </a:spcBef>
            </a:pPr>
            <a:r>
              <a:rPr sz="1800" spc="-5" dirty="0">
                <a:solidFill>
                  <a:srgbClr val="232425"/>
                </a:solidFill>
                <a:latin typeface="Arial MT"/>
                <a:cs typeface="Arial MT"/>
              </a:rPr>
              <a:t>Ogni </a:t>
            </a:r>
            <a:r>
              <a:rPr sz="1800" dirty="0">
                <a:solidFill>
                  <a:srgbClr val="232425"/>
                </a:solidFill>
                <a:latin typeface="Arial MT"/>
                <a:cs typeface="Arial MT"/>
              </a:rPr>
              <a:t>giorno il cuore di un </a:t>
            </a:r>
            <a:r>
              <a:rPr sz="1800" spc="-5" dirty="0">
                <a:solidFill>
                  <a:srgbClr val="232425"/>
                </a:solidFill>
                <a:latin typeface="Arial MT"/>
                <a:cs typeface="Arial MT"/>
              </a:rPr>
              <a:t>adulto</a:t>
            </a:r>
            <a:r>
              <a:rPr sz="1800" dirty="0">
                <a:solidFill>
                  <a:srgbClr val="232425"/>
                </a:solidFill>
                <a:latin typeface="Arial MT"/>
                <a:cs typeface="Arial MT"/>
              </a:rPr>
              <a:t> genera circa </a:t>
            </a:r>
            <a:r>
              <a:rPr sz="1800" spc="-5" dirty="0">
                <a:solidFill>
                  <a:srgbClr val="232425"/>
                </a:solidFill>
                <a:latin typeface="Arial MT"/>
                <a:cs typeface="Arial MT"/>
              </a:rPr>
              <a:t>100.000</a:t>
            </a:r>
            <a:r>
              <a:rPr sz="1800" dirty="0">
                <a:solidFill>
                  <a:srgbClr val="232425"/>
                </a:solidFill>
                <a:latin typeface="Arial MT"/>
                <a:cs typeface="Arial MT"/>
              </a:rPr>
              <a:t> </a:t>
            </a:r>
            <a:r>
              <a:rPr sz="1800" spc="-5" dirty="0">
                <a:solidFill>
                  <a:srgbClr val="232425"/>
                </a:solidFill>
                <a:latin typeface="Arial MT"/>
                <a:cs typeface="Arial MT"/>
              </a:rPr>
              <a:t>battiti, </a:t>
            </a:r>
            <a:r>
              <a:rPr sz="1800" dirty="0">
                <a:solidFill>
                  <a:srgbClr val="232425"/>
                </a:solidFill>
                <a:latin typeface="Arial MT"/>
                <a:cs typeface="Arial MT"/>
              </a:rPr>
              <a:t>pompando </a:t>
            </a:r>
            <a:r>
              <a:rPr sz="1800" spc="5" dirty="0">
                <a:solidFill>
                  <a:srgbClr val="232425"/>
                </a:solidFill>
                <a:latin typeface="Arial MT"/>
                <a:cs typeface="Arial MT"/>
              </a:rPr>
              <a:t> </a:t>
            </a:r>
            <a:r>
              <a:rPr sz="1800" spc="-5" dirty="0">
                <a:solidFill>
                  <a:srgbClr val="232425"/>
                </a:solidFill>
                <a:latin typeface="Arial MT"/>
                <a:cs typeface="Arial MT"/>
              </a:rPr>
              <a:t>complessivamente</a:t>
            </a:r>
            <a:r>
              <a:rPr sz="1800" dirty="0">
                <a:solidFill>
                  <a:srgbClr val="232425"/>
                </a:solidFill>
                <a:latin typeface="Arial MT"/>
                <a:cs typeface="Arial MT"/>
              </a:rPr>
              <a:t> in circolo qualcosa come </a:t>
            </a:r>
            <a:r>
              <a:rPr sz="1800" spc="-5" dirty="0">
                <a:solidFill>
                  <a:srgbClr val="232425"/>
                </a:solidFill>
                <a:latin typeface="Arial MT"/>
                <a:cs typeface="Arial MT"/>
              </a:rPr>
              <a:t>7.500</a:t>
            </a:r>
            <a:r>
              <a:rPr sz="1800" dirty="0">
                <a:solidFill>
                  <a:srgbClr val="232425"/>
                </a:solidFill>
                <a:latin typeface="Arial MT"/>
                <a:cs typeface="Arial MT"/>
              </a:rPr>
              <a:t> </a:t>
            </a:r>
            <a:r>
              <a:rPr sz="1800" spc="-5" dirty="0">
                <a:solidFill>
                  <a:srgbClr val="232425"/>
                </a:solidFill>
                <a:latin typeface="Arial MT"/>
                <a:cs typeface="Arial MT"/>
              </a:rPr>
              <a:t>litri</a:t>
            </a:r>
            <a:r>
              <a:rPr sz="1800" spc="5" dirty="0">
                <a:solidFill>
                  <a:srgbClr val="232425"/>
                </a:solidFill>
                <a:latin typeface="Arial MT"/>
                <a:cs typeface="Arial MT"/>
              </a:rPr>
              <a:t> </a:t>
            </a:r>
            <a:r>
              <a:rPr sz="1800" dirty="0">
                <a:solidFill>
                  <a:srgbClr val="232425"/>
                </a:solidFill>
                <a:latin typeface="Arial MT"/>
                <a:cs typeface="Arial MT"/>
              </a:rPr>
              <a:t>di sangue;</a:t>
            </a:r>
            <a:r>
              <a:rPr sz="1800" spc="-5" dirty="0">
                <a:solidFill>
                  <a:srgbClr val="232425"/>
                </a:solidFill>
                <a:latin typeface="Arial MT"/>
                <a:cs typeface="Arial MT"/>
              </a:rPr>
              <a:t> </a:t>
            </a:r>
            <a:r>
              <a:rPr sz="1800" dirty="0">
                <a:solidFill>
                  <a:srgbClr val="232425"/>
                </a:solidFill>
                <a:latin typeface="Arial MT"/>
                <a:cs typeface="Arial MT"/>
              </a:rPr>
              <a:t>sangue che si </a:t>
            </a:r>
            <a:r>
              <a:rPr sz="1800" spc="5" dirty="0">
                <a:solidFill>
                  <a:srgbClr val="232425"/>
                </a:solidFill>
                <a:latin typeface="Arial MT"/>
                <a:cs typeface="Arial MT"/>
              </a:rPr>
              <a:t> </a:t>
            </a:r>
            <a:r>
              <a:rPr sz="1800" spc="-5" dirty="0">
                <a:solidFill>
                  <a:srgbClr val="232425"/>
                </a:solidFill>
                <a:latin typeface="Arial MT"/>
                <a:cs typeface="Arial MT"/>
              </a:rPr>
              <a:t>distribuisce</a:t>
            </a:r>
            <a:r>
              <a:rPr sz="1800" spc="5" dirty="0">
                <a:solidFill>
                  <a:srgbClr val="232425"/>
                </a:solidFill>
                <a:latin typeface="Arial MT"/>
                <a:cs typeface="Arial MT"/>
              </a:rPr>
              <a:t> </a:t>
            </a:r>
            <a:r>
              <a:rPr sz="1800" spc="-5" dirty="0">
                <a:solidFill>
                  <a:srgbClr val="232425"/>
                </a:solidFill>
                <a:latin typeface="Arial MT"/>
                <a:cs typeface="Arial MT"/>
              </a:rPr>
              <a:t>attraverso</a:t>
            </a:r>
            <a:r>
              <a:rPr sz="1800" spc="10" dirty="0">
                <a:solidFill>
                  <a:srgbClr val="232425"/>
                </a:solidFill>
                <a:latin typeface="Arial MT"/>
                <a:cs typeface="Arial MT"/>
              </a:rPr>
              <a:t> </a:t>
            </a:r>
            <a:r>
              <a:rPr sz="1800" dirty="0">
                <a:solidFill>
                  <a:srgbClr val="232425"/>
                </a:solidFill>
                <a:latin typeface="Arial MT"/>
                <a:cs typeface="Arial MT"/>
              </a:rPr>
              <a:t>i</a:t>
            </a:r>
            <a:r>
              <a:rPr sz="1800" spc="10" dirty="0">
                <a:solidFill>
                  <a:srgbClr val="232425"/>
                </a:solidFill>
                <a:latin typeface="Arial MT"/>
                <a:cs typeface="Arial MT"/>
              </a:rPr>
              <a:t> </a:t>
            </a:r>
            <a:r>
              <a:rPr sz="1800" spc="-5" dirty="0">
                <a:solidFill>
                  <a:srgbClr val="232425"/>
                </a:solidFill>
                <a:latin typeface="Arial MT"/>
                <a:cs typeface="Arial MT"/>
              </a:rPr>
              <a:t>100.000km</a:t>
            </a:r>
            <a:r>
              <a:rPr sz="1800" spc="5" dirty="0">
                <a:solidFill>
                  <a:srgbClr val="232425"/>
                </a:solidFill>
                <a:latin typeface="Arial MT"/>
                <a:cs typeface="Arial MT"/>
              </a:rPr>
              <a:t> </a:t>
            </a:r>
            <a:r>
              <a:rPr sz="1800" dirty="0">
                <a:solidFill>
                  <a:srgbClr val="232425"/>
                </a:solidFill>
                <a:latin typeface="Arial MT"/>
                <a:cs typeface="Arial MT"/>
              </a:rPr>
              <a:t>di</a:t>
            </a:r>
            <a:r>
              <a:rPr sz="1800" spc="10" dirty="0">
                <a:solidFill>
                  <a:srgbClr val="232425"/>
                </a:solidFill>
                <a:latin typeface="Arial MT"/>
                <a:cs typeface="Arial MT"/>
              </a:rPr>
              <a:t> </a:t>
            </a:r>
            <a:r>
              <a:rPr sz="1800" dirty="0">
                <a:solidFill>
                  <a:srgbClr val="232425"/>
                </a:solidFill>
                <a:latin typeface="Arial MT"/>
                <a:cs typeface="Arial MT"/>
              </a:rPr>
              <a:t>vasi</a:t>
            </a:r>
            <a:r>
              <a:rPr sz="1800" spc="10" dirty="0">
                <a:solidFill>
                  <a:srgbClr val="232425"/>
                </a:solidFill>
                <a:latin typeface="Arial MT"/>
                <a:cs typeface="Arial MT"/>
              </a:rPr>
              <a:t> </a:t>
            </a:r>
            <a:r>
              <a:rPr sz="1800" dirty="0">
                <a:solidFill>
                  <a:srgbClr val="232425"/>
                </a:solidFill>
                <a:latin typeface="Arial MT"/>
                <a:cs typeface="Arial MT"/>
              </a:rPr>
              <a:t>sanguigni</a:t>
            </a:r>
            <a:r>
              <a:rPr sz="1800" spc="10" dirty="0">
                <a:solidFill>
                  <a:srgbClr val="232425"/>
                </a:solidFill>
                <a:latin typeface="Arial MT"/>
                <a:cs typeface="Arial MT"/>
              </a:rPr>
              <a:t> </a:t>
            </a:r>
            <a:r>
              <a:rPr sz="1800" dirty="0">
                <a:solidFill>
                  <a:srgbClr val="232425"/>
                </a:solidFill>
                <a:latin typeface="Arial MT"/>
                <a:cs typeface="Arial MT"/>
              </a:rPr>
              <a:t>che</a:t>
            </a:r>
            <a:r>
              <a:rPr sz="1800" spc="10" dirty="0">
                <a:solidFill>
                  <a:srgbClr val="232425"/>
                </a:solidFill>
                <a:latin typeface="Arial MT"/>
                <a:cs typeface="Arial MT"/>
              </a:rPr>
              <a:t> </a:t>
            </a:r>
            <a:r>
              <a:rPr sz="1800" spc="-5" dirty="0">
                <a:solidFill>
                  <a:srgbClr val="232425"/>
                </a:solidFill>
                <a:latin typeface="Arial MT"/>
                <a:cs typeface="Arial MT"/>
              </a:rPr>
              <a:t>alimentano</a:t>
            </a:r>
            <a:r>
              <a:rPr sz="1800" spc="10" dirty="0">
                <a:solidFill>
                  <a:srgbClr val="232425"/>
                </a:solidFill>
                <a:latin typeface="Arial MT"/>
                <a:cs typeface="Arial MT"/>
              </a:rPr>
              <a:t> </a:t>
            </a:r>
            <a:r>
              <a:rPr sz="1800" dirty="0">
                <a:solidFill>
                  <a:srgbClr val="232425"/>
                </a:solidFill>
                <a:latin typeface="Arial MT"/>
                <a:cs typeface="Arial MT"/>
              </a:rPr>
              <a:t>organi</a:t>
            </a:r>
            <a:r>
              <a:rPr sz="1800" spc="10" dirty="0">
                <a:solidFill>
                  <a:srgbClr val="232425"/>
                </a:solidFill>
                <a:latin typeface="Arial MT"/>
                <a:cs typeface="Arial MT"/>
              </a:rPr>
              <a:t> </a:t>
            </a:r>
            <a:r>
              <a:rPr sz="1800" dirty="0">
                <a:solidFill>
                  <a:srgbClr val="232425"/>
                </a:solidFill>
                <a:latin typeface="Arial MT"/>
                <a:cs typeface="Arial MT"/>
              </a:rPr>
              <a:t>e</a:t>
            </a:r>
            <a:r>
              <a:rPr sz="1800" spc="10" dirty="0">
                <a:solidFill>
                  <a:srgbClr val="232425"/>
                </a:solidFill>
                <a:latin typeface="Arial MT"/>
                <a:cs typeface="Arial MT"/>
              </a:rPr>
              <a:t> </a:t>
            </a:r>
            <a:r>
              <a:rPr sz="1800" spc="-5" dirty="0">
                <a:solidFill>
                  <a:srgbClr val="232425"/>
                </a:solidFill>
                <a:latin typeface="Arial MT"/>
                <a:cs typeface="Arial MT"/>
              </a:rPr>
              <a:t>tessuti.</a:t>
            </a:r>
            <a:endParaRPr sz="1800">
              <a:latin typeface="Arial MT"/>
              <a:cs typeface="Arial MT"/>
            </a:endParaRPr>
          </a:p>
        </p:txBody>
      </p:sp>
      <p:pic>
        <p:nvPicPr>
          <p:cNvPr id="5" name="object 5"/>
          <p:cNvPicPr/>
          <p:nvPr/>
        </p:nvPicPr>
        <p:blipFill>
          <a:blip r:embed="rId2" cstate="print"/>
          <a:stretch>
            <a:fillRect/>
          </a:stretch>
        </p:blipFill>
        <p:spPr>
          <a:xfrm>
            <a:off x="5579544" y="35648"/>
            <a:ext cx="1880873" cy="1889269"/>
          </a:xfrm>
          <a:prstGeom prst="rect">
            <a:avLst/>
          </a:prstGeom>
        </p:spPr>
      </p:pic>
      <p:pic>
        <p:nvPicPr>
          <p:cNvPr id="6" name="object 6"/>
          <p:cNvPicPr/>
          <p:nvPr/>
        </p:nvPicPr>
        <p:blipFill>
          <a:blip r:embed="rId3" cstate="print"/>
          <a:stretch>
            <a:fillRect/>
          </a:stretch>
        </p:blipFill>
        <p:spPr>
          <a:xfrm>
            <a:off x="0" y="1202446"/>
            <a:ext cx="4072056" cy="3203995"/>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9800" y="4273441"/>
            <a:ext cx="4853940" cy="266700"/>
          </a:xfrm>
          <a:prstGeom prst="rect">
            <a:avLst/>
          </a:prstGeom>
          <a:solidFill>
            <a:srgbClr val="DEDEDE"/>
          </a:solidFill>
        </p:spPr>
        <p:txBody>
          <a:bodyPr vert="horz" wrap="square" lIns="0" tIns="0" rIns="0" bIns="0" rtlCol="0">
            <a:spAutoFit/>
          </a:bodyPr>
          <a:lstStyle/>
          <a:p>
            <a:pPr>
              <a:lnSpc>
                <a:spcPts val="2020"/>
              </a:lnSpc>
            </a:pPr>
            <a:r>
              <a:rPr sz="1800" spc="-5" dirty="0">
                <a:solidFill>
                  <a:srgbClr val="202124"/>
                </a:solidFill>
                <a:latin typeface="Arial MT"/>
                <a:cs typeface="Arial MT"/>
              </a:rPr>
              <a:t>In </a:t>
            </a:r>
            <a:r>
              <a:rPr sz="1800" dirty="0">
                <a:solidFill>
                  <a:srgbClr val="202124"/>
                </a:solidFill>
                <a:latin typeface="Arial MT"/>
                <a:cs typeface="Arial MT"/>
              </a:rPr>
              <a:t>condizioni</a:t>
            </a:r>
            <a:r>
              <a:rPr sz="1800" spc="-5" dirty="0">
                <a:solidFill>
                  <a:srgbClr val="202124"/>
                </a:solidFill>
                <a:latin typeface="Arial MT"/>
                <a:cs typeface="Arial MT"/>
              </a:rPr>
              <a:t> </a:t>
            </a:r>
            <a:r>
              <a:rPr sz="1800" dirty="0">
                <a:solidFill>
                  <a:srgbClr val="202124"/>
                </a:solidFill>
                <a:latin typeface="Arial MT"/>
                <a:cs typeface="Arial MT"/>
              </a:rPr>
              <a:t>di</a:t>
            </a:r>
            <a:r>
              <a:rPr sz="1800" spc="-5" dirty="0">
                <a:solidFill>
                  <a:srgbClr val="202124"/>
                </a:solidFill>
                <a:latin typeface="Arial MT"/>
                <a:cs typeface="Arial MT"/>
              </a:rPr>
              <a:t> </a:t>
            </a:r>
            <a:r>
              <a:rPr sz="1800" dirty="0">
                <a:solidFill>
                  <a:srgbClr val="202124"/>
                </a:solidFill>
                <a:latin typeface="Arial MT"/>
                <a:cs typeface="Arial MT"/>
              </a:rPr>
              <a:t>riposo,</a:t>
            </a:r>
            <a:r>
              <a:rPr sz="1800" spc="-10" dirty="0">
                <a:solidFill>
                  <a:srgbClr val="202124"/>
                </a:solidFill>
                <a:latin typeface="Arial MT"/>
                <a:cs typeface="Arial MT"/>
              </a:rPr>
              <a:t> </a:t>
            </a:r>
            <a:r>
              <a:rPr sz="1800" dirty="0">
                <a:solidFill>
                  <a:srgbClr val="202124"/>
                </a:solidFill>
                <a:latin typeface="Arial MT"/>
                <a:cs typeface="Arial MT"/>
              </a:rPr>
              <a:t>la</a:t>
            </a:r>
            <a:r>
              <a:rPr sz="1800" spc="-5" dirty="0">
                <a:solidFill>
                  <a:srgbClr val="202124"/>
                </a:solidFill>
                <a:latin typeface="Arial MT"/>
                <a:cs typeface="Arial MT"/>
              </a:rPr>
              <a:t> </a:t>
            </a:r>
            <a:r>
              <a:rPr sz="1800" b="1" spc="-5" dirty="0">
                <a:solidFill>
                  <a:srgbClr val="202124"/>
                </a:solidFill>
                <a:latin typeface="Arial"/>
                <a:cs typeface="Arial"/>
              </a:rPr>
              <a:t>gittata cardiaca</a:t>
            </a:r>
            <a:r>
              <a:rPr sz="1800" b="1" spc="-10" dirty="0">
                <a:solidFill>
                  <a:srgbClr val="202124"/>
                </a:solidFill>
                <a:latin typeface="Arial"/>
                <a:cs typeface="Arial"/>
              </a:rPr>
              <a:t> </a:t>
            </a:r>
            <a:r>
              <a:rPr sz="1800" spc="-5" dirty="0">
                <a:solidFill>
                  <a:srgbClr val="202124"/>
                </a:solidFill>
                <a:latin typeface="Arial MT"/>
                <a:cs typeface="Arial MT"/>
              </a:rPr>
              <a:t>di</a:t>
            </a:r>
            <a:r>
              <a:rPr sz="1800" spc="-10" dirty="0">
                <a:solidFill>
                  <a:srgbClr val="202124"/>
                </a:solidFill>
                <a:latin typeface="Arial MT"/>
                <a:cs typeface="Arial MT"/>
              </a:rPr>
              <a:t> </a:t>
            </a:r>
            <a:r>
              <a:rPr sz="1800" spc="-5" dirty="0">
                <a:solidFill>
                  <a:srgbClr val="202124"/>
                </a:solidFill>
                <a:latin typeface="Arial MT"/>
                <a:cs typeface="Arial MT"/>
              </a:rPr>
              <a:t>un</a:t>
            </a:r>
            <a:endParaRPr sz="1800">
              <a:latin typeface="Arial MT"/>
              <a:cs typeface="Arial MT"/>
            </a:endParaRPr>
          </a:p>
        </p:txBody>
      </p:sp>
      <p:sp>
        <p:nvSpPr>
          <p:cNvPr id="3" name="object 3"/>
          <p:cNvSpPr txBox="1"/>
          <p:nvPr/>
        </p:nvSpPr>
        <p:spPr>
          <a:xfrm>
            <a:off x="99800" y="4540141"/>
            <a:ext cx="4422140" cy="266700"/>
          </a:xfrm>
          <a:prstGeom prst="rect">
            <a:avLst/>
          </a:prstGeom>
          <a:solidFill>
            <a:srgbClr val="DEDEDE"/>
          </a:solidFill>
        </p:spPr>
        <p:txBody>
          <a:bodyPr vert="horz" wrap="square" lIns="0" tIns="0" rIns="0" bIns="0" rtlCol="0">
            <a:spAutoFit/>
          </a:bodyPr>
          <a:lstStyle/>
          <a:p>
            <a:pPr>
              <a:lnSpc>
                <a:spcPts val="2020"/>
              </a:lnSpc>
            </a:pPr>
            <a:r>
              <a:rPr sz="1800" dirty="0">
                <a:solidFill>
                  <a:srgbClr val="202124"/>
                </a:solidFill>
                <a:latin typeface="Arial MT"/>
                <a:cs typeface="Arial MT"/>
              </a:rPr>
              <a:t>uomo</a:t>
            </a:r>
            <a:r>
              <a:rPr sz="1800" spc="-5" dirty="0">
                <a:solidFill>
                  <a:srgbClr val="202124"/>
                </a:solidFill>
                <a:latin typeface="Arial MT"/>
                <a:cs typeface="Arial MT"/>
              </a:rPr>
              <a:t> </a:t>
            </a:r>
            <a:r>
              <a:rPr sz="1800" dirty="0">
                <a:solidFill>
                  <a:srgbClr val="202124"/>
                </a:solidFill>
                <a:latin typeface="Arial MT"/>
                <a:cs typeface="Arial MT"/>
              </a:rPr>
              <a:t>di</a:t>
            </a:r>
            <a:r>
              <a:rPr sz="1800" spc="-5" dirty="0">
                <a:solidFill>
                  <a:srgbClr val="202124"/>
                </a:solidFill>
                <a:latin typeface="Arial MT"/>
                <a:cs typeface="Arial MT"/>
              </a:rPr>
              <a:t> taglia </a:t>
            </a:r>
            <a:r>
              <a:rPr sz="1800" dirty="0">
                <a:solidFill>
                  <a:srgbClr val="202124"/>
                </a:solidFill>
                <a:latin typeface="Arial MT"/>
                <a:cs typeface="Arial MT"/>
              </a:rPr>
              <a:t>media</a:t>
            </a:r>
            <a:r>
              <a:rPr sz="1800" spc="-5" dirty="0">
                <a:solidFill>
                  <a:srgbClr val="202124"/>
                </a:solidFill>
                <a:latin typeface="Arial MT"/>
                <a:cs typeface="Arial MT"/>
              </a:rPr>
              <a:t> </a:t>
            </a:r>
            <a:r>
              <a:rPr sz="1800" dirty="0">
                <a:solidFill>
                  <a:srgbClr val="202124"/>
                </a:solidFill>
                <a:latin typeface="Arial MT"/>
                <a:cs typeface="Arial MT"/>
              </a:rPr>
              <a:t>è</a:t>
            </a:r>
            <a:r>
              <a:rPr sz="1800" spc="-5" dirty="0">
                <a:solidFill>
                  <a:srgbClr val="202124"/>
                </a:solidFill>
                <a:latin typeface="Arial MT"/>
                <a:cs typeface="Arial MT"/>
              </a:rPr>
              <a:t> </a:t>
            </a:r>
            <a:r>
              <a:rPr sz="1800" dirty="0">
                <a:solidFill>
                  <a:srgbClr val="202124"/>
                </a:solidFill>
                <a:latin typeface="Arial MT"/>
                <a:cs typeface="Arial MT"/>
              </a:rPr>
              <a:t>pari</a:t>
            </a:r>
            <a:r>
              <a:rPr sz="1800" spc="-5" dirty="0">
                <a:solidFill>
                  <a:srgbClr val="202124"/>
                </a:solidFill>
                <a:latin typeface="Arial MT"/>
                <a:cs typeface="Arial MT"/>
              </a:rPr>
              <a:t> </a:t>
            </a:r>
            <a:r>
              <a:rPr sz="1800" dirty="0">
                <a:solidFill>
                  <a:srgbClr val="202124"/>
                </a:solidFill>
                <a:latin typeface="Arial MT"/>
                <a:cs typeface="Arial MT"/>
              </a:rPr>
              <a:t>a</a:t>
            </a:r>
            <a:r>
              <a:rPr sz="1800" spc="-5" dirty="0">
                <a:solidFill>
                  <a:srgbClr val="202124"/>
                </a:solidFill>
                <a:latin typeface="Arial MT"/>
                <a:cs typeface="Arial MT"/>
              </a:rPr>
              <a:t> </a:t>
            </a:r>
            <a:r>
              <a:rPr sz="1800" dirty="0">
                <a:solidFill>
                  <a:srgbClr val="202124"/>
                </a:solidFill>
                <a:latin typeface="Arial MT"/>
                <a:cs typeface="Arial MT"/>
              </a:rPr>
              <a:t>circa</a:t>
            </a:r>
            <a:r>
              <a:rPr sz="1800" spc="-5" dirty="0">
                <a:solidFill>
                  <a:srgbClr val="202124"/>
                </a:solidFill>
                <a:latin typeface="Arial MT"/>
                <a:cs typeface="Arial MT"/>
              </a:rPr>
              <a:t> </a:t>
            </a:r>
            <a:r>
              <a:rPr sz="1800" dirty="0">
                <a:solidFill>
                  <a:srgbClr val="202124"/>
                </a:solidFill>
                <a:latin typeface="Arial MT"/>
                <a:cs typeface="Arial MT"/>
              </a:rPr>
              <a:t>5</a:t>
            </a:r>
            <a:r>
              <a:rPr sz="1800" spc="-5" dirty="0">
                <a:solidFill>
                  <a:srgbClr val="202124"/>
                </a:solidFill>
                <a:latin typeface="Arial MT"/>
                <a:cs typeface="Arial MT"/>
              </a:rPr>
              <a:t> L/min,</a:t>
            </a:r>
            <a:endParaRPr sz="1800">
              <a:latin typeface="Arial MT"/>
              <a:cs typeface="Arial MT"/>
            </a:endParaRPr>
          </a:p>
        </p:txBody>
      </p:sp>
      <p:sp>
        <p:nvSpPr>
          <p:cNvPr id="4" name="object 4"/>
          <p:cNvSpPr txBox="1"/>
          <p:nvPr/>
        </p:nvSpPr>
        <p:spPr>
          <a:xfrm>
            <a:off x="99800" y="4806841"/>
            <a:ext cx="4726940" cy="266700"/>
          </a:xfrm>
          <a:prstGeom prst="rect">
            <a:avLst/>
          </a:prstGeom>
          <a:solidFill>
            <a:srgbClr val="DEDEDE"/>
          </a:solidFill>
        </p:spPr>
        <p:txBody>
          <a:bodyPr vert="horz" wrap="square" lIns="0" tIns="0" rIns="0" bIns="0" rtlCol="0">
            <a:spAutoFit/>
          </a:bodyPr>
          <a:lstStyle/>
          <a:p>
            <a:pPr>
              <a:lnSpc>
                <a:spcPts val="2020"/>
              </a:lnSpc>
            </a:pPr>
            <a:r>
              <a:rPr sz="1800" spc="-5" dirty="0">
                <a:solidFill>
                  <a:srgbClr val="202124"/>
                </a:solidFill>
                <a:latin typeface="Arial MT"/>
                <a:cs typeface="Arial MT"/>
              </a:rPr>
              <a:t>mentre</a:t>
            </a:r>
            <a:r>
              <a:rPr sz="1800" dirty="0">
                <a:solidFill>
                  <a:srgbClr val="202124"/>
                </a:solidFill>
                <a:latin typeface="Arial MT"/>
                <a:cs typeface="Arial MT"/>
              </a:rPr>
              <a:t> </a:t>
            </a:r>
            <a:r>
              <a:rPr sz="1800" spc="-5" dirty="0">
                <a:solidFill>
                  <a:srgbClr val="202124"/>
                </a:solidFill>
                <a:latin typeface="Arial MT"/>
                <a:cs typeface="Arial MT"/>
              </a:rPr>
              <a:t>durante</a:t>
            </a:r>
            <a:r>
              <a:rPr sz="1800" dirty="0">
                <a:solidFill>
                  <a:srgbClr val="202124"/>
                </a:solidFill>
                <a:latin typeface="Arial MT"/>
                <a:cs typeface="Arial MT"/>
              </a:rPr>
              <a:t> uno </a:t>
            </a:r>
            <a:r>
              <a:rPr sz="1800" spc="-5" dirty="0">
                <a:solidFill>
                  <a:srgbClr val="202124"/>
                </a:solidFill>
                <a:latin typeface="Arial MT"/>
                <a:cs typeface="Arial MT"/>
              </a:rPr>
              <a:t>sforzo</a:t>
            </a:r>
            <a:r>
              <a:rPr sz="1800" dirty="0">
                <a:solidFill>
                  <a:srgbClr val="202124"/>
                </a:solidFill>
                <a:latin typeface="Arial MT"/>
                <a:cs typeface="Arial MT"/>
              </a:rPr>
              <a:t> </a:t>
            </a:r>
            <a:r>
              <a:rPr sz="1800" spc="-5" dirty="0">
                <a:solidFill>
                  <a:srgbClr val="202124"/>
                </a:solidFill>
                <a:latin typeface="Arial MT"/>
                <a:cs typeface="Arial MT"/>
              </a:rPr>
              <a:t>fisico</a:t>
            </a:r>
            <a:r>
              <a:rPr sz="1800" dirty="0">
                <a:solidFill>
                  <a:srgbClr val="202124"/>
                </a:solidFill>
                <a:latin typeface="Arial MT"/>
                <a:cs typeface="Arial MT"/>
              </a:rPr>
              <a:t> massimale di</a:t>
            </a:r>
            <a:endParaRPr sz="1800">
              <a:latin typeface="Arial MT"/>
              <a:cs typeface="Arial MT"/>
            </a:endParaRPr>
          </a:p>
        </p:txBody>
      </p:sp>
      <p:sp>
        <p:nvSpPr>
          <p:cNvPr id="5" name="object 5"/>
          <p:cNvSpPr txBox="1"/>
          <p:nvPr/>
        </p:nvSpPr>
        <p:spPr>
          <a:xfrm>
            <a:off x="99800" y="5073541"/>
            <a:ext cx="4853940" cy="266700"/>
          </a:xfrm>
          <a:prstGeom prst="rect">
            <a:avLst/>
          </a:prstGeom>
          <a:solidFill>
            <a:srgbClr val="DEDEDE"/>
          </a:solidFill>
        </p:spPr>
        <p:txBody>
          <a:bodyPr vert="horz" wrap="square" lIns="0" tIns="0" rIns="0" bIns="0" rtlCol="0">
            <a:spAutoFit/>
          </a:bodyPr>
          <a:lstStyle/>
          <a:p>
            <a:pPr>
              <a:lnSpc>
                <a:spcPts val="2020"/>
              </a:lnSpc>
            </a:pPr>
            <a:r>
              <a:rPr sz="1800" spc="-5" dirty="0">
                <a:solidFill>
                  <a:srgbClr val="202124"/>
                </a:solidFill>
                <a:latin typeface="Arial MT"/>
                <a:cs typeface="Arial MT"/>
              </a:rPr>
              <a:t>tipo</a:t>
            </a:r>
            <a:r>
              <a:rPr sz="1800" dirty="0">
                <a:solidFill>
                  <a:srgbClr val="202124"/>
                </a:solidFill>
                <a:latin typeface="Arial MT"/>
                <a:cs typeface="Arial MT"/>
              </a:rPr>
              <a:t> </a:t>
            </a:r>
            <a:r>
              <a:rPr sz="1800" spc="-5" dirty="0">
                <a:solidFill>
                  <a:srgbClr val="202124"/>
                </a:solidFill>
                <a:latin typeface="Arial MT"/>
                <a:cs typeface="Arial MT"/>
              </a:rPr>
              <a:t>incrementale</a:t>
            </a:r>
            <a:r>
              <a:rPr sz="1800" spc="5" dirty="0">
                <a:solidFill>
                  <a:srgbClr val="202124"/>
                </a:solidFill>
                <a:latin typeface="Arial MT"/>
                <a:cs typeface="Arial MT"/>
              </a:rPr>
              <a:t> </a:t>
            </a:r>
            <a:r>
              <a:rPr sz="1800" dirty="0">
                <a:solidFill>
                  <a:srgbClr val="202124"/>
                </a:solidFill>
                <a:latin typeface="Arial MT"/>
                <a:cs typeface="Arial MT"/>
              </a:rPr>
              <a:t>la </a:t>
            </a:r>
            <a:r>
              <a:rPr sz="1800" b="1" spc="-5" dirty="0">
                <a:solidFill>
                  <a:srgbClr val="202124"/>
                </a:solidFill>
                <a:latin typeface="Arial"/>
                <a:cs typeface="Arial"/>
              </a:rPr>
              <a:t>gittata</a:t>
            </a:r>
            <a:r>
              <a:rPr sz="1800" b="1" dirty="0">
                <a:solidFill>
                  <a:srgbClr val="202124"/>
                </a:solidFill>
                <a:latin typeface="Arial"/>
                <a:cs typeface="Arial"/>
              </a:rPr>
              <a:t> </a:t>
            </a:r>
            <a:r>
              <a:rPr sz="1800" b="1" spc="-5" dirty="0">
                <a:solidFill>
                  <a:srgbClr val="202124"/>
                </a:solidFill>
                <a:latin typeface="Arial"/>
                <a:cs typeface="Arial"/>
              </a:rPr>
              <a:t>cardiaca</a:t>
            </a:r>
            <a:r>
              <a:rPr sz="1800" b="1" dirty="0">
                <a:solidFill>
                  <a:srgbClr val="202124"/>
                </a:solidFill>
                <a:latin typeface="Arial"/>
                <a:cs typeface="Arial"/>
              </a:rPr>
              <a:t> </a:t>
            </a:r>
            <a:r>
              <a:rPr sz="1800" dirty="0">
                <a:solidFill>
                  <a:srgbClr val="202124"/>
                </a:solidFill>
                <a:latin typeface="Arial MT"/>
                <a:cs typeface="Arial MT"/>
              </a:rPr>
              <a:t>può</a:t>
            </a:r>
            <a:r>
              <a:rPr sz="1800" spc="5" dirty="0">
                <a:solidFill>
                  <a:srgbClr val="202124"/>
                </a:solidFill>
                <a:latin typeface="Arial MT"/>
                <a:cs typeface="Arial MT"/>
              </a:rPr>
              <a:t> </a:t>
            </a:r>
            <a:r>
              <a:rPr sz="1800" dirty="0">
                <a:solidFill>
                  <a:srgbClr val="202124"/>
                </a:solidFill>
                <a:latin typeface="Arial MT"/>
                <a:cs typeface="Arial MT"/>
              </a:rPr>
              <a:t>salire</a:t>
            </a:r>
            <a:endParaRPr sz="1800">
              <a:latin typeface="Arial MT"/>
              <a:cs typeface="Arial MT"/>
            </a:endParaRPr>
          </a:p>
        </p:txBody>
      </p:sp>
      <p:sp>
        <p:nvSpPr>
          <p:cNvPr id="6" name="object 6"/>
          <p:cNvSpPr txBox="1"/>
          <p:nvPr/>
        </p:nvSpPr>
        <p:spPr>
          <a:xfrm>
            <a:off x="99800" y="5340241"/>
            <a:ext cx="3812540" cy="266700"/>
          </a:xfrm>
          <a:prstGeom prst="rect">
            <a:avLst/>
          </a:prstGeom>
          <a:solidFill>
            <a:srgbClr val="DEDEDE"/>
          </a:solidFill>
        </p:spPr>
        <p:txBody>
          <a:bodyPr vert="horz" wrap="square" lIns="0" tIns="0" rIns="0" bIns="0" rtlCol="0">
            <a:spAutoFit/>
          </a:bodyPr>
          <a:lstStyle/>
          <a:p>
            <a:pPr>
              <a:lnSpc>
                <a:spcPts val="2020"/>
              </a:lnSpc>
            </a:pPr>
            <a:r>
              <a:rPr sz="1800" spc="-5" dirty="0">
                <a:solidFill>
                  <a:srgbClr val="202124"/>
                </a:solidFill>
                <a:latin typeface="Arial MT"/>
                <a:cs typeface="Arial MT"/>
              </a:rPr>
              <a:t>fino </a:t>
            </a:r>
            <a:r>
              <a:rPr sz="1800" dirty="0">
                <a:solidFill>
                  <a:srgbClr val="202124"/>
                </a:solidFill>
                <a:latin typeface="Arial MT"/>
                <a:cs typeface="Arial MT"/>
              </a:rPr>
              <a:t>20</a:t>
            </a:r>
            <a:r>
              <a:rPr sz="1800" spc="-5" dirty="0">
                <a:solidFill>
                  <a:srgbClr val="202124"/>
                </a:solidFill>
                <a:latin typeface="Arial MT"/>
                <a:cs typeface="Arial MT"/>
              </a:rPr>
              <a:t> L/min </a:t>
            </a:r>
            <a:r>
              <a:rPr sz="1800" dirty="0">
                <a:solidFill>
                  <a:srgbClr val="202124"/>
                </a:solidFill>
                <a:latin typeface="Arial MT"/>
                <a:cs typeface="Arial MT"/>
              </a:rPr>
              <a:t>(35-40 </a:t>
            </a:r>
            <a:r>
              <a:rPr sz="1800" spc="-5" dirty="0">
                <a:solidFill>
                  <a:srgbClr val="202124"/>
                </a:solidFill>
                <a:latin typeface="Arial MT"/>
                <a:cs typeface="Arial MT"/>
              </a:rPr>
              <a:t>L/min </a:t>
            </a:r>
            <a:r>
              <a:rPr sz="1800" dirty="0">
                <a:solidFill>
                  <a:srgbClr val="202124"/>
                </a:solidFill>
                <a:latin typeface="Arial MT"/>
                <a:cs typeface="Arial MT"/>
              </a:rPr>
              <a:t>negli</a:t>
            </a:r>
            <a:r>
              <a:rPr sz="1800" spc="-5" dirty="0">
                <a:solidFill>
                  <a:srgbClr val="202124"/>
                </a:solidFill>
                <a:latin typeface="Arial MT"/>
                <a:cs typeface="Arial MT"/>
              </a:rPr>
              <a:t> atleti</a:t>
            </a:r>
            <a:endParaRPr sz="1800">
              <a:latin typeface="Arial MT"/>
              <a:cs typeface="Arial MT"/>
            </a:endParaRPr>
          </a:p>
        </p:txBody>
      </p:sp>
      <p:sp>
        <p:nvSpPr>
          <p:cNvPr id="7" name="object 7"/>
          <p:cNvSpPr txBox="1"/>
          <p:nvPr/>
        </p:nvSpPr>
        <p:spPr>
          <a:xfrm>
            <a:off x="99800" y="5606942"/>
            <a:ext cx="1423035" cy="259715"/>
          </a:xfrm>
          <a:prstGeom prst="rect">
            <a:avLst/>
          </a:prstGeom>
          <a:solidFill>
            <a:srgbClr val="DEDEDE"/>
          </a:solidFill>
        </p:spPr>
        <p:txBody>
          <a:bodyPr vert="horz" wrap="square" lIns="0" tIns="0" rIns="0" bIns="0" rtlCol="0">
            <a:spAutoFit/>
          </a:bodyPr>
          <a:lstStyle/>
          <a:p>
            <a:pPr>
              <a:lnSpc>
                <a:spcPts val="2020"/>
              </a:lnSpc>
            </a:pPr>
            <a:r>
              <a:rPr sz="1800" spc="-5" dirty="0">
                <a:solidFill>
                  <a:srgbClr val="202124"/>
                </a:solidFill>
                <a:latin typeface="Arial MT"/>
                <a:cs typeface="Arial MT"/>
              </a:rPr>
              <a:t>professionisti)</a:t>
            </a:r>
            <a:endParaRPr sz="1800">
              <a:latin typeface="Arial MT"/>
              <a:cs typeface="Arial MT"/>
            </a:endParaRPr>
          </a:p>
        </p:txBody>
      </p:sp>
      <p:sp>
        <p:nvSpPr>
          <p:cNvPr id="8" name="object 8"/>
          <p:cNvSpPr txBox="1">
            <a:spLocks noGrp="1"/>
          </p:cNvSpPr>
          <p:nvPr>
            <p:ph type="title"/>
          </p:nvPr>
        </p:nvSpPr>
        <p:spPr>
          <a:xfrm>
            <a:off x="3388638" y="1170777"/>
            <a:ext cx="5083175" cy="566420"/>
          </a:xfrm>
          <a:prstGeom prst="rect">
            <a:avLst/>
          </a:prstGeom>
        </p:spPr>
        <p:txBody>
          <a:bodyPr vert="horz" wrap="square" lIns="0" tIns="27939" rIns="0" bIns="0" rtlCol="0">
            <a:spAutoFit/>
          </a:bodyPr>
          <a:lstStyle/>
          <a:p>
            <a:pPr marL="12700" marR="5080">
              <a:lnSpc>
                <a:spcPts val="2100"/>
              </a:lnSpc>
              <a:spcBef>
                <a:spcPts val="219"/>
              </a:spcBef>
            </a:pPr>
            <a:r>
              <a:rPr spc="-5" dirty="0">
                <a:solidFill>
                  <a:srgbClr val="4D5156"/>
                </a:solidFill>
              </a:rPr>
              <a:t>La </a:t>
            </a:r>
            <a:r>
              <a:rPr b="1" spc="-5" dirty="0">
                <a:solidFill>
                  <a:srgbClr val="5F6368"/>
                </a:solidFill>
                <a:latin typeface="Arial"/>
                <a:cs typeface="Arial"/>
              </a:rPr>
              <a:t>gittata cardiaca </a:t>
            </a:r>
            <a:r>
              <a:rPr dirty="0">
                <a:solidFill>
                  <a:srgbClr val="4D5156"/>
                </a:solidFill>
              </a:rPr>
              <a:t>è il volume di sangue espulso </a:t>
            </a:r>
            <a:r>
              <a:rPr spc="-495" dirty="0">
                <a:solidFill>
                  <a:srgbClr val="4D5156"/>
                </a:solidFill>
              </a:rPr>
              <a:t> </a:t>
            </a:r>
            <a:r>
              <a:rPr dirty="0">
                <a:solidFill>
                  <a:srgbClr val="4D5156"/>
                </a:solidFill>
              </a:rPr>
              <a:t>da un </a:t>
            </a:r>
            <a:r>
              <a:rPr spc="-5" dirty="0">
                <a:solidFill>
                  <a:srgbClr val="4D5156"/>
                </a:solidFill>
              </a:rPr>
              <a:t>ventricolo</a:t>
            </a:r>
            <a:r>
              <a:rPr dirty="0">
                <a:solidFill>
                  <a:srgbClr val="4D5156"/>
                </a:solidFill>
              </a:rPr>
              <a:t> cardiaco </a:t>
            </a:r>
            <a:r>
              <a:rPr spc="-5" dirty="0">
                <a:solidFill>
                  <a:srgbClr val="4D5156"/>
                </a:solidFill>
              </a:rPr>
              <a:t>durante</a:t>
            </a:r>
            <a:r>
              <a:rPr dirty="0">
                <a:solidFill>
                  <a:srgbClr val="4D5156"/>
                </a:solidFill>
              </a:rPr>
              <a:t> un </a:t>
            </a:r>
            <a:r>
              <a:rPr spc="-5" dirty="0">
                <a:solidFill>
                  <a:srgbClr val="4D5156"/>
                </a:solidFill>
              </a:rPr>
              <a:t>minuto.</a:t>
            </a:r>
          </a:p>
        </p:txBody>
      </p:sp>
      <p:pic>
        <p:nvPicPr>
          <p:cNvPr id="9" name="object 9"/>
          <p:cNvPicPr/>
          <p:nvPr/>
        </p:nvPicPr>
        <p:blipFill>
          <a:blip r:embed="rId2" cstate="print"/>
          <a:stretch>
            <a:fillRect/>
          </a:stretch>
        </p:blipFill>
        <p:spPr>
          <a:xfrm>
            <a:off x="5213" y="154433"/>
            <a:ext cx="3289300" cy="2463799"/>
          </a:xfrm>
          <a:prstGeom prst="rect">
            <a:avLst/>
          </a:prstGeom>
        </p:spPr>
      </p:pic>
      <p:pic>
        <p:nvPicPr>
          <p:cNvPr id="10" name="object 10"/>
          <p:cNvPicPr/>
          <p:nvPr/>
        </p:nvPicPr>
        <p:blipFill>
          <a:blip r:embed="rId3" cstate="print"/>
          <a:stretch>
            <a:fillRect/>
          </a:stretch>
        </p:blipFill>
        <p:spPr>
          <a:xfrm>
            <a:off x="5551079" y="3319042"/>
            <a:ext cx="3340100" cy="243840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677913" y="0"/>
            <a:ext cx="4533388" cy="3828194"/>
          </a:xfrm>
          <a:prstGeom prst="rect">
            <a:avLst/>
          </a:prstGeom>
        </p:spPr>
      </p:pic>
      <p:sp>
        <p:nvSpPr>
          <p:cNvPr id="3" name="object 3"/>
          <p:cNvSpPr txBox="1"/>
          <p:nvPr/>
        </p:nvSpPr>
        <p:spPr>
          <a:xfrm>
            <a:off x="1966955" y="4328370"/>
            <a:ext cx="5210810" cy="1417320"/>
          </a:xfrm>
          <a:prstGeom prst="rect">
            <a:avLst/>
          </a:prstGeom>
        </p:spPr>
        <p:txBody>
          <a:bodyPr vert="horz" wrap="square" lIns="0" tIns="12700" rIns="0" bIns="0" rtlCol="0">
            <a:spAutoFit/>
          </a:bodyPr>
          <a:lstStyle/>
          <a:p>
            <a:pPr marL="330200">
              <a:lnSpc>
                <a:spcPct val="100000"/>
              </a:lnSpc>
              <a:spcBef>
                <a:spcPts val="100"/>
              </a:spcBef>
            </a:pPr>
            <a:r>
              <a:rPr sz="1800" spc="-5" dirty="0">
                <a:solidFill>
                  <a:srgbClr val="232425"/>
                </a:solidFill>
                <a:latin typeface="Arial MT"/>
                <a:cs typeface="Arial MT"/>
              </a:rPr>
              <a:t>Ogni</a:t>
            </a:r>
            <a:r>
              <a:rPr sz="1800" spc="-10" dirty="0">
                <a:solidFill>
                  <a:srgbClr val="232425"/>
                </a:solidFill>
                <a:latin typeface="Arial MT"/>
                <a:cs typeface="Arial MT"/>
              </a:rPr>
              <a:t> </a:t>
            </a:r>
            <a:r>
              <a:rPr sz="1800" dirty="0">
                <a:solidFill>
                  <a:srgbClr val="232425"/>
                </a:solidFill>
                <a:latin typeface="Arial MT"/>
                <a:cs typeface="Arial MT"/>
              </a:rPr>
              <a:t>giorno</a:t>
            </a:r>
            <a:r>
              <a:rPr sz="1800" spc="-5" dirty="0">
                <a:solidFill>
                  <a:srgbClr val="232425"/>
                </a:solidFill>
                <a:latin typeface="Arial MT"/>
                <a:cs typeface="Arial MT"/>
              </a:rPr>
              <a:t> </a:t>
            </a:r>
            <a:r>
              <a:rPr sz="1800" dirty="0">
                <a:solidFill>
                  <a:srgbClr val="232425"/>
                </a:solidFill>
                <a:latin typeface="Arial MT"/>
                <a:cs typeface="Arial MT"/>
              </a:rPr>
              <a:t>il</a:t>
            </a:r>
            <a:r>
              <a:rPr sz="1800" spc="-5" dirty="0">
                <a:solidFill>
                  <a:srgbClr val="232425"/>
                </a:solidFill>
                <a:latin typeface="Arial MT"/>
                <a:cs typeface="Arial MT"/>
              </a:rPr>
              <a:t> </a:t>
            </a:r>
            <a:r>
              <a:rPr sz="1800" dirty="0">
                <a:solidFill>
                  <a:srgbClr val="232425"/>
                </a:solidFill>
                <a:latin typeface="Arial MT"/>
                <a:cs typeface="Arial MT"/>
              </a:rPr>
              <a:t>cuore</a:t>
            </a:r>
            <a:r>
              <a:rPr sz="1800" spc="-10" dirty="0">
                <a:solidFill>
                  <a:srgbClr val="232425"/>
                </a:solidFill>
                <a:latin typeface="Arial MT"/>
                <a:cs typeface="Arial MT"/>
              </a:rPr>
              <a:t> </a:t>
            </a:r>
            <a:r>
              <a:rPr sz="1800" dirty="0">
                <a:solidFill>
                  <a:srgbClr val="232425"/>
                </a:solidFill>
                <a:latin typeface="Arial MT"/>
                <a:cs typeface="Arial MT"/>
              </a:rPr>
              <a:t>di</a:t>
            </a:r>
            <a:r>
              <a:rPr sz="1800" spc="-5" dirty="0">
                <a:solidFill>
                  <a:srgbClr val="232425"/>
                </a:solidFill>
                <a:latin typeface="Arial MT"/>
                <a:cs typeface="Arial MT"/>
              </a:rPr>
              <a:t> </a:t>
            </a:r>
            <a:r>
              <a:rPr sz="1800" dirty="0">
                <a:solidFill>
                  <a:srgbClr val="232425"/>
                </a:solidFill>
                <a:latin typeface="Arial MT"/>
                <a:cs typeface="Arial MT"/>
              </a:rPr>
              <a:t>un</a:t>
            </a:r>
            <a:r>
              <a:rPr sz="1800" spc="-5" dirty="0">
                <a:solidFill>
                  <a:srgbClr val="232425"/>
                </a:solidFill>
                <a:latin typeface="Arial MT"/>
                <a:cs typeface="Arial MT"/>
              </a:rPr>
              <a:t> adulto</a:t>
            </a:r>
            <a:r>
              <a:rPr sz="1800" spc="-10" dirty="0">
                <a:solidFill>
                  <a:srgbClr val="232425"/>
                </a:solidFill>
                <a:latin typeface="Arial MT"/>
                <a:cs typeface="Arial MT"/>
              </a:rPr>
              <a:t> </a:t>
            </a:r>
            <a:r>
              <a:rPr sz="1800" dirty="0">
                <a:solidFill>
                  <a:srgbClr val="232425"/>
                </a:solidFill>
                <a:latin typeface="Arial MT"/>
                <a:cs typeface="Arial MT"/>
              </a:rPr>
              <a:t>genera</a:t>
            </a:r>
            <a:r>
              <a:rPr sz="1800" spc="-5" dirty="0">
                <a:solidFill>
                  <a:srgbClr val="232425"/>
                </a:solidFill>
                <a:latin typeface="Arial MT"/>
                <a:cs typeface="Arial MT"/>
              </a:rPr>
              <a:t> </a:t>
            </a:r>
            <a:r>
              <a:rPr sz="1800" dirty="0">
                <a:solidFill>
                  <a:srgbClr val="232425"/>
                </a:solidFill>
                <a:latin typeface="Arial MT"/>
                <a:cs typeface="Arial MT"/>
              </a:rPr>
              <a:t>circa</a:t>
            </a:r>
            <a:endParaRPr sz="1800">
              <a:latin typeface="Arial MT"/>
              <a:cs typeface="Arial MT"/>
            </a:endParaRPr>
          </a:p>
          <a:p>
            <a:pPr marL="12700" marR="5080" indent="171450">
              <a:lnSpc>
                <a:spcPts val="2200"/>
              </a:lnSpc>
              <a:spcBef>
                <a:spcPts val="80"/>
              </a:spcBef>
            </a:pPr>
            <a:r>
              <a:rPr sz="1800" spc="-5" dirty="0">
                <a:solidFill>
                  <a:srgbClr val="232425"/>
                </a:solidFill>
                <a:latin typeface="Arial MT"/>
                <a:cs typeface="Arial MT"/>
              </a:rPr>
              <a:t>100.000</a:t>
            </a:r>
            <a:r>
              <a:rPr sz="1800" dirty="0">
                <a:solidFill>
                  <a:srgbClr val="232425"/>
                </a:solidFill>
                <a:latin typeface="Arial MT"/>
                <a:cs typeface="Arial MT"/>
              </a:rPr>
              <a:t> </a:t>
            </a:r>
            <a:r>
              <a:rPr sz="1800" spc="-5" dirty="0">
                <a:solidFill>
                  <a:srgbClr val="232425"/>
                </a:solidFill>
                <a:latin typeface="Arial MT"/>
                <a:cs typeface="Arial MT"/>
              </a:rPr>
              <a:t>battiti,</a:t>
            </a:r>
            <a:r>
              <a:rPr sz="1800" dirty="0">
                <a:solidFill>
                  <a:srgbClr val="232425"/>
                </a:solidFill>
                <a:latin typeface="Arial MT"/>
                <a:cs typeface="Arial MT"/>
              </a:rPr>
              <a:t> pompando</a:t>
            </a:r>
            <a:r>
              <a:rPr sz="1800" spc="5" dirty="0">
                <a:solidFill>
                  <a:srgbClr val="232425"/>
                </a:solidFill>
                <a:latin typeface="Arial MT"/>
                <a:cs typeface="Arial MT"/>
              </a:rPr>
              <a:t> </a:t>
            </a:r>
            <a:r>
              <a:rPr sz="1800" spc="-5" dirty="0">
                <a:solidFill>
                  <a:srgbClr val="232425"/>
                </a:solidFill>
                <a:latin typeface="Arial MT"/>
                <a:cs typeface="Arial MT"/>
              </a:rPr>
              <a:t>complessivamente</a:t>
            </a:r>
            <a:r>
              <a:rPr sz="1800" spc="5" dirty="0">
                <a:solidFill>
                  <a:srgbClr val="232425"/>
                </a:solidFill>
                <a:latin typeface="Arial MT"/>
                <a:cs typeface="Arial MT"/>
              </a:rPr>
              <a:t> </a:t>
            </a:r>
            <a:r>
              <a:rPr sz="1800" dirty="0">
                <a:solidFill>
                  <a:srgbClr val="232425"/>
                </a:solidFill>
                <a:latin typeface="Arial MT"/>
                <a:cs typeface="Arial MT"/>
              </a:rPr>
              <a:t>in </a:t>
            </a:r>
            <a:r>
              <a:rPr sz="1800" spc="5" dirty="0">
                <a:solidFill>
                  <a:srgbClr val="232425"/>
                </a:solidFill>
                <a:latin typeface="Arial MT"/>
                <a:cs typeface="Arial MT"/>
              </a:rPr>
              <a:t> </a:t>
            </a:r>
            <a:r>
              <a:rPr sz="1800" dirty="0">
                <a:solidFill>
                  <a:srgbClr val="232425"/>
                </a:solidFill>
                <a:latin typeface="Arial MT"/>
                <a:cs typeface="Arial MT"/>
              </a:rPr>
              <a:t>circolo</a:t>
            </a:r>
            <a:r>
              <a:rPr sz="1800" spc="-10" dirty="0">
                <a:solidFill>
                  <a:srgbClr val="232425"/>
                </a:solidFill>
                <a:latin typeface="Arial MT"/>
                <a:cs typeface="Arial MT"/>
              </a:rPr>
              <a:t> </a:t>
            </a:r>
            <a:r>
              <a:rPr sz="1800" dirty="0">
                <a:solidFill>
                  <a:srgbClr val="232425"/>
                </a:solidFill>
                <a:latin typeface="Arial MT"/>
                <a:cs typeface="Arial MT"/>
              </a:rPr>
              <a:t>qualcosa</a:t>
            </a:r>
            <a:r>
              <a:rPr sz="1800" spc="-10" dirty="0">
                <a:solidFill>
                  <a:srgbClr val="232425"/>
                </a:solidFill>
                <a:latin typeface="Arial MT"/>
                <a:cs typeface="Arial MT"/>
              </a:rPr>
              <a:t> </a:t>
            </a:r>
            <a:r>
              <a:rPr sz="1800" dirty="0">
                <a:solidFill>
                  <a:srgbClr val="232425"/>
                </a:solidFill>
                <a:latin typeface="Arial MT"/>
                <a:cs typeface="Arial MT"/>
              </a:rPr>
              <a:t>come</a:t>
            </a:r>
            <a:r>
              <a:rPr sz="1800" spc="-10" dirty="0">
                <a:solidFill>
                  <a:srgbClr val="232425"/>
                </a:solidFill>
                <a:latin typeface="Arial MT"/>
                <a:cs typeface="Arial MT"/>
              </a:rPr>
              <a:t> </a:t>
            </a:r>
            <a:r>
              <a:rPr sz="1800" spc="-5" dirty="0">
                <a:solidFill>
                  <a:srgbClr val="232425"/>
                </a:solidFill>
                <a:latin typeface="Arial MT"/>
                <a:cs typeface="Arial MT"/>
              </a:rPr>
              <a:t>7.500 litri</a:t>
            </a:r>
            <a:r>
              <a:rPr sz="1800" spc="-10" dirty="0">
                <a:solidFill>
                  <a:srgbClr val="232425"/>
                </a:solidFill>
                <a:latin typeface="Arial MT"/>
                <a:cs typeface="Arial MT"/>
              </a:rPr>
              <a:t> </a:t>
            </a:r>
            <a:r>
              <a:rPr sz="1800" dirty="0">
                <a:solidFill>
                  <a:srgbClr val="232425"/>
                </a:solidFill>
                <a:latin typeface="Arial MT"/>
                <a:cs typeface="Arial MT"/>
              </a:rPr>
              <a:t>di</a:t>
            </a:r>
            <a:r>
              <a:rPr sz="1800" spc="-10" dirty="0">
                <a:solidFill>
                  <a:srgbClr val="232425"/>
                </a:solidFill>
                <a:latin typeface="Arial MT"/>
                <a:cs typeface="Arial MT"/>
              </a:rPr>
              <a:t> </a:t>
            </a:r>
            <a:r>
              <a:rPr sz="1800" dirty="0">
                <a:solidFill>
                  <a:srgbClr val="232425"/>
                </a:solidFill>
                <a:latin typeface="Arial MT"/>
                <a:cs typeface="Arial MT"/>
              </a:rPr>
              <a:t>sangue;</a:t>
            </a:r>
            <a:r>
              <a:rPr sz="1800" spc="-10" dirty="0">
                <a:solidFill>
                  <a:srgbClr val="232425"/>
                </a:solidFill>
                <a:latin typeface="Arial MT"/>
                <a:cs typeface="Arial MT"/>
              </a:rPr>
              <a:t> </a:t>
            </a:r>
            <a:r>
              <a:rPr sz="1800" dirty="0">
                <a:solidFill>
                  <a:srgbClr val="232425"/>
                </a:solidFill>
                <a:latin typeface="Arial MT"/>
                <a:cs typeface="Arial MT"/>
              </a:rPr>
              <a:t>sangue</a:t>
            </a:r>
            <a:endParaRPr sz="1800">
              <a:latin typeface="Arial MT"/>
              <a:cs typeface="Arial MT"/>
            </a:endParaRPr>
          </a:p>
          <a:p>
            <a:pPr marL="469900" marR="144780" indent="-317500">
              <a:lnSpc>
                <a:spcPts val="2200"/>
              </a:lnSpc>
            </a:pPr>
            <a:r>
              <a:rPr sz="1800" dirty="0">
                <a:solidFill>
                  <a:srgbClr val="232425"/>
                </a:solidFill>
                <a:latin typeface="Arial MT"/>
                <a:cs typeface="Arial MT"/>
              </a:rPr>
              <a:t>che si</a:t>
            </a:r>
            <a:r>
              <a:rPr sz="1800" spc="5" dirty="0">
                <a:solidFill>
                  <a:srgbClr val="232425"/>
                </a:solidFill>
                <a:latin typeface="Arial MT"/>
                <a:cs typeface="Arial MT"/>
              </a:rPr>
              <a:t> </a:t>
            </a:r>
            <a:r>
              <a:rPr sz="1800" spc="-5" dirty="0">
                <a:solidFill>
                  <a:srgbClr val="232425"/>
                </a:solidFill>
                <a:latin typeface="Arial MT"/>
                <a:cs typeface="Arial MT"/>
              </a:rPr>
              <a:t>distribuisce</a:t>
            </a:r>
            <a:r>
              <a:rPr sz="1800" spc="5" dirty="0">
                <a:solidFill>
                  <a:srgbClr val="232425"/>
                </a:solidFill>
                <a:latin typeface="Arial MT"/>
                <a:cs typeface="Arial MT"/>
              </a:rPr>
              <a:t> </a:t>
            </a:r>
            <a:r>
              <a:rPr sz="1800" spc="-5" dirty="0">
                <a:solidFill>
                  <a:srgbClr val="232425"/>
                </a:solidFill>
                <a:latin typeface="Arial MT"/>
                <a:cs typeface="Arial MT"/>
              </a:rPr>
              <a:t>attraverso</a:t>
            </a:r>
            <a:r>
              <a:rPr sz="1800" spc="5" dirty="0">
                <a:solidFill>
                  <a:srgbClr val="232425"/>
                </a:solidFill>
                <a:latin typeface="Arial MT"/>
                <a:cs typeface="Arial MT"/>
              </a:rPr>
              <a:t> </a:t>
            </a:r>
            <a:r>
              <a:rPr sz="1800" dirty="0">
                <a:solidFill>
                  <a:srgbClr val="232425"/>
                </a:solidFill>
                <a:latin typeface="Arial MT"/>
                <a:cs typeface="Arial MT"/>
              </a:rPr>
              <a:t>i</a:t>
            </a:r>
            <a:r>
              <a:rPr sz="1800" spc="5" dirty="0">
                <a:solidFill>
                  <a:srgbClr val="232425"/>
                </a:solidFill>
                <a:latin typeface="Arial MT"/>
                <a:cs typeface="Arial MT"/>
              </a:rPr>
              <a:t> </a:t>
            </a:r>
            <a:r>
              <a:rPr sz="1800" spc="-5" dirty="0">
                <a:solidFill>
                  <a:srgbClr val="232425"/>
                </a:solidFill>
                <a:latin typeface="Arial MT"/>
                <a:cs typeface="Arial MT"/>
              </a:rPr>
              <a:t>100.000km</a:t>
            </a:r>
            <a:r>
              <a:rPr sz="1800" dirty="0">
                <a:solidFill>
                  <a:srgbClr val="232425"/>
                </a:solidFill>
                <a:latin typeface="Arial MT"/>
                <a:cs typeface="Arial MT"/>
              </a:rPr>
              <a:t> di</a:t>
            </a:r>
            <a:r>
              <a:rPr sz="1800" spc="5" dirty="0">
                <a:solidFill>
                  <a:srgbClr val="232425"/>
                </a:solidFill>
                <a:latin typeface="Arial MT"/>
                <a:cs typeface="Arial MT"/>
              </a:rPr>
              <a:t> </a:t>
            </a:r>
            <a:r>
              <a:rPr sz="1800" dirty="0">
                <a:solidFill>
                  <a:srgbClr val="232425"/>
                </a:solidFill>
                <a:latin typeface="Arial MT"/>
                <a:cs typeface="Arial MT"/>
              </a:rPr>
              <a:t>vasi </a:t>
            </a:r>
            <a:r>
              <a:rPr sz="1800" spc="-484" dirty="0">
                <a:solidFill>
                  <a:srgbClr val="232425"/>
                </a:solidFill>
                <a:latin typeface="Arial MT"/>
                <a:cs typeface="Arial MT"/>
              </a:rPr>
              <a:t> </a:t>
            </a:r>
            <a:r>
              <a:rPr sz="1800" dirty="0">
                <a:solidFill>
                  <a:srgbClr val="232425"/>
                </a:solidFill>
                <a:latin typeface="Arial MT"/>
                <a:cs typeface="Arial MT"/>
              </a:rPr>
              <a:t>sanguigni</a:t>
            </a:r>
            <a:r>
              <a:rPr sz="1800" spc="-5" dirty="0">
                <a:solidFill>
                  <a:srgbClr val="232425"/>
                </a:solidFill>
                <a:latin typeface="Arial MT"/>
                <a:cs typeface="Arial MT"/>
              </a:rPr>
              <a:t> </a:t>
            </a:r>
            <a:r>
              <a:rPr sz="1800" dirty="0">
                <a:solidFill>
                  <a:srgbClr val="232425"/>
                </a:solidFill>
                <a:latin typeface="Arial MT"/>
                <a:cs typeface="Arial MT"/>
              </a:rPr>
              <a:t>che </a:t>
            </a:r>
            <a:r>
              <a:rPr sz="1800" spc="-5" dirty="0">
                <a:solidFill>
                  <a:srgbClr val="232425"/>
                </a:solidFill>
                <a:latin typeface="Arial MT"/>
                <a:cs typeface="Arial MT"/>
              </a:rPr>
              <a:t>alimentano </a:t>
            </a:r>
            <a:r>
              <a:rPr sz="1800" dirty="0">
                <a:solidFill>
                  <a:srgbClr val="232425"/>
                </a:solidFill>
                <a:latin typeface="Arial MT"/>
                <a:cs typeface="Arial MT"/>
              </a:rPr>
              <a:t>organi e</a:t>
            </a:r>
            <a:r>
              <a:rPr sz="1800" spc="-5" dirty="0">
                <a:solidFill>
                  <a:srgbClr val="232425"/>
                </a:solidFill>
                <a:latin typeface="Arial MT"/>
                <a:cs typeface="Arial MT"/>
              </a:rPr>
              <a:t> tessuti.</a:t>
            </a:r>
            <a:endParaRPr sz="1800">
              <a:latin typeface="Arial MT"/>
              <a:cs typeface="Arial MT"/>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69" y="486792"/>
            <a:ext cx="8728710" cy="266700"/>
          </a:xfrm>
          <a:prstGeom prst="rect">
            <a:avLst/>
          </a:prstGeom>
          <a:solidFill>
            <a:srgbClr val="DEDEDE"/>
          </a:solidFill>
        </p:spPr>
        <p:txBody>
          <a:bodyPr vert="horz" wrap="square" lIns="0" tIns="0" rIns="0" bIns="0" rtlCol="0">
            <a:spAutoFit/>
          </a:bodyPr>
          <a:lstStyle/>
          <a:p>
            <a:pPr>
              <a:lnSpc>
                <a:spcPts val="2020"/>
              </a:lnSpc>
            </a:pPr>
            <a:r>
              <a:rPr sz="1800" dirty="0">
                <a:solidFill>
                  <a:srgbClr val="202124"/>
                </a:solidFill>
                <a:latin typeface="Arial MT"/>
                <a:cs typeface="Arial MT"/>
              </a:rPr>
              <a:t>l </a:t>
            </a:r>
            <a:r>
              <a:rPr sz="1800" b="1" spc="-5" dirty="0">
                <a:solidFill>
                  <a:srgbClr val="202124"/>
                </a:solidFill>
                <a:latin typeface="Arial"/>
                <a:cs typeface="Arial"/>
              </a:rPr>
              <a:t>cuore</a:t>
            </a:r>
            <a:r>
              <a:rPr sz="1800" b="1" dirty="0">
                <a:solidFill>
                  <a:srgbClr val="202124"/>
                </a:solidFill>
                <a:latin typeface="Arial"/>
                <a:cs typeface="Arial"/>
              </a:rPr>
              <a:t> di un</a:t>
            </a:r>
            <a:r>
              <a:rPr sz="1800" b="1" spc="-5" dirty="0">
                <a:solidFill>
                  <a:srgbClr val="202124"/>
                </a:solidFill>
                <a:latin typeface="Arial"/>
                <a:cs typeface="Arial"/>
              </a:rPr>
              <a:t> </a:t>
            </a:r>
            <a:r>
              <a:rPr sz="1800" dirty="0">
                <a:solidFill>
                  <a:srgbClr val="202124"/>
                </a:solidFill>
                <a:latin typeface="Arial MT"/>
                <a:cs typeface="Arial MT"/>
              </a:rPr>
              <a:t>essere umano</a:t>
            </a:r>
            <a:r>
              <a:rPr sz="1800" spc="-5" dirty="0">
                <a:solidFill>
                  <a:srgbClr val="202124"/>
                </a:solidFill>
                <a:latin typeface="Arial MT"/>
                <a:cs typeface="Arial MT"/>
              </a:rPr>
              <a:t> </a:t>
            </a:r>
            <a:r>
              <a:rPr sz="1800" b="1" spc="-5" dirty="0">
                <a:solidFill>
                  <a:srgbClr val="202124"/>
                </a:solidFill>
                <a:latin typeface="Arial"/>
                <a:cs typeface="Arial"/>
              </a:rPr>
              <a:t>batte</a:t>
            </a:r>
            <a:r>
              <a:rPr sz="1800" b="1" dirty="0">
                <a:solidFill>
                  <a:srgbClr val="202124"/>
                </a:solidFill>
                <a:latin typeface="Arial"/>
                <a:cs typeface="Arial"/>
              </a:rPr>
              <a:t> </a:t>
            </a:r>
            <a:r>
              <a:rPr sz="1800" dirty="0">
                <a:solidFill>
                  <a:srgbClr val="202124"/>
                </a:solidFill>
                <a:latin typeface="Arial MT"/>
                <a:cs typeface="Arial MT"/>
              </a:rPr>
              <a:t>più o</a:t>
            </a:r>
            <a:r>
              <a:rPr sz="1800" spc="5" dirty="0">
                <a:solidFill>
                  <a:srgbClr val="202124"/>
                </a:solidFill>
                <a:latin typeface="Arial MT"/>
                <a:cs typeface="Arial MT"/>
              </a:rPr>
              <a:t> </a:t>
            </a:r>
            <a:r>
              <a:rPr sz="1800" dirty="0">
                <a:solidFill>
                  <a:srgbClr val="202124"/>
                </a:solidFill>
                <a:latin typeface="Arial MT"/>
                <a:cs typeface="Arial MT"/>
              </a:rPr>
              <a:t>meno 60</a:t>
            </a:r>
            <a:r>
              <a:rPr sz="1800" spc="-5" dirty="0">
                <a:solidFill>
                  <a:srgbClr val="202124"/>
                </a:solidFill>
                <a:latin typeface="Arial MT"/>
                <a:cs typeface="Arial MT"/>
              </a:rPr>
              <a:t> </a:t>
            </a:r>
            <a:r>
              <a:rPr sz="1800" b="1" spc="-5" dirty="0">
                <a:solidFill>
                  <a:srgbClr val="202124"/>
                </a:solidFill>
                <a:latin typeface="Arial"/>
                <a:cs typeface="Arial"/>
              </a:rPr>
              <a:t>volte</a:t>
            </a:r>
            <a:r>
              <a:rPr sz="1800" b="1" dirty="0">
                <a:solidFill>
                  <a:srgbClr val="202124"/>
                </a:solidFill>
                <a:latin typeface="Arial"/>
                <a:cs typeface="Arial"/>
              </a:rPr>
              <a:t> </a:t>
            </a:r>
            <a:r>
              <a:rPr sz="1800" dirty="0">
                <a:solidFill>
                  <a:srgbClr val="202124"/>
                </a:solidFill>
                <a:latin typeface="Arial MT"/>
                <a:cs typeface="Arial MT"/>
              </a:rPr>
              <a:t>al </a:t>
            </a:r>
            <a:r>
              <a:rPr sz="1800" spc="-5" dirty="0">
                <a:solidFill>
                  <a:srgbClr val="202124"/>
                </a:solidFill>
                <a:latin typeface="Arial MT"/>
                <a:cs typeface="Arial MT"/>
              </a:rPr>
              <a:t>minuto, </a:t>
            </a:r>
            <a:r>
              <a:rPr sz="1800" dirty="0">
                <a:solidFill>
                  <a:srgbClr val="202124"/>
                </a:solidFill>
                <a:latin typeface="Arial MT"/>
                <a:cs typeface="Arial MT"/>
              </a:rPr>
              <a:t>il che </a:t>
            </a:r>
            <a:r>
              <a:rPr sz="1800" spc="-5" dirty="0">
                <a:solidFill>
                  <a:srgbClr val="202124"/>
                </a:solidFill>
                <a:latin typeface="Arial MT"/>
                <a:cs typeface="Arial MT"/>
              </a:rPr>
              <a:t>significa</a:t>
            </a:r>
            <a:r>
              <a:rPr sz="1800" dirty="0">
                <a:solidFill>
                  <a:srgbClr val="202124"/>
                </a:solidFill>
                <a:latin typeface="Arial MT"/>
                <a:cs typeface="Arial MT"/>
              </a:rPr>
              <a:t> circa</a:t>
            </a:r>
            <a:endParaRPr sz="1800" dirty="0">
              <a:latin typeface="Arial MT"/>
              <a:cs typeface="Arial MT"/>
            </a:endParaRPr>
          </a:p>
        </p:txBody>
      </p:sp>
      <p:sp>
        <p:nvSpPr>
          <p:cNvPr id="3" name="object 3"/>
          <p:cNvSpPr txBox="1"/>
          <p:nvPr/>
        </p:nvSpPr>
        <p:spPr>
          <a:xfrm>
            <a:off x="175369" y="832616"/>
            <a:ext cx="8780780" cy="266700"/>
          </a:xfrm>
          <a:prstGeom prst="rect">
            <a:avLst/>
          </a:prstGeom>
          <a:solidFill>
            <a:srgbClr val="DEDEDE"/>
          </a:solidFill>
        </p:spPr>
        <p:txBody>
          <a:bodyPr vert="horz" wrap="square" lIns="0" tIns="0" rIns="0" bIns="0" rtlCol="0">
            <a:spAutoFit/>
          </a:bodyPr>
          <a:lstStyle/>
          <a:p>
            <a:pPr>
              <a:lnSpc>
                <a:spcPts val="2020"/>
              </a:lnSpc>
            </a:pPr>
            <a:r>
              <a:rPr sz="1800" spc="-5" dirty="0">
                <a:solidFill>
                  <a:srgbClr val="202124"/>
                </a:solidFill>
                <a:latin typeface="Arial MT"/>
                <a:cs typeface="Arial MT"/>
              </a:rPr>
              <a:t>4.000</a:t>
            </a:r>
            <a:r>
              <a:rPr sz="1800" dirty="0">
                <a:solidFill>
                  <a:srgbClr val="202124"/>
                </a:solidFill>
                <a:latin typeface="Arial MT"/>
                <a:cs typeface="Arial MT"/>
              </a:rPr>
              <a:t> </a:t>
            </a:r>
            <a:r>
              <a:rPr sz="1800" b="1" spc="-5" dirty="0">
                <a:solidFill>
                  <a:srgbClr val="202124"/>
                </a:solidFill>
                <a:latin typeface="Arial"/>
                <a:cs typeface="Arial"/>
              </a:rPr>
              <a:t>volte</a:t>
            </a:r>
            <a:r>
              <a:rPr sz="1800" b="1" dirty="0">
                <a:solidFill>
                  <a:srgbClr val="202124"/>
                </a:solidFill>
                <a:latin typeface="Arial"/>
                <a:cs typeface="Arial"/>
              </a:rPr>
              <a:t> </a:t>
            </a:r>
            <a:r>
              <a:rPr sz="1800" b="1" spc="-5" dirty="0">
                <a:solidFill>
                  <a:srgbClr val="202124"/>
                </a:solidFill>
                <a:latin typeface="Arial"/>
                <a:cs typeface="Arial"/>
              </a:rPr>
              <a:t>all</a:t>
            </a:r>
            <a:r>
              <a:rPr sz="1800" spc="-5" dirty="0">
                <a:solidFill>
                  <a:srgbClr val="202124"/>
                </a:solidFill>
                <a:latin typeface="Arial MT"/>
                <a:cs typeface="Arial MT"/>
              </a:rPr>
              <a:t>’ora,</a:t>
            </a:r>
            <a:r>
              <a:rPr sz="1800" dirty="0">
                <a:solidFill>
                  <a:srgbClr val="202124"/>
                </a:solidFill>
                <a:latin typeface="Arial MT"/>
                <a:cs typeface="Arial MT"/>
              </a:rPr>
              <a:t> cioè </a:t>
            </a:r>
            <a:r>
              <a:rPr sz="1800" spc="-5" dirty="0">
                <a:solidFill>
                  <a:srgbClr val="202124"/>
                </a:solidFill>
                <a:latin typeface="Arial MT"/>
                <a:cs typeface="Arial MT"/>
              </a:rPr>
              <a:t>100.000</a:t>
            </a:r>
            <a:r>
              <a:rPr sz="1800" dirty="0">
                <a:solidFill>
                  <a:srgbClr val="202124"/>
                </a:solidFill>
                <a:latin typeface="Arial MT"/>
                <a:cs typeface="Arial MT"/>
              </a:rPr>
              <a:t> </a:t>
            </a:r>
            <a:r>
              <a:rPr sz="1800" b="1" spc="-5" dirty="0">
                <a:solidFill>
                  <a:srgbClr val="202124"/>
                </a:solidFill>
                <a:latin typeface="Arial"/>
                <a:cs typeface="Arial"/>
              </a:rPr>
              <a:t>volte</a:t>
            </a:r>
            <a:r>
              <a:rPr sz="1800" b="1" dirty="0">
                <a:solidFill>
                  <a:srgbClr val="202124"/>
                </a:solidFill>
                <a:latin typeface="Arial"/>
                <a:cs typeface="Arial"/>
              </a:rPr>
              <a:t> </a:t>
            </a:r>
            <a:r>
              <a:rPr sz="1800" dirty="0">
                <a:solidFill>
                  <a:srgbClr val="202124"/>
                </a:solidFill>
                <a:latin typeface="Arial MT"/>
                <a:cs typeface="Arial MT"/>
              </a:rPr>
              <a:t>al</a:t>
            </a:r>
            <a:r>
              <a:rPr sz="1800" spc="5" dirty="0">
                <a:solidFill>
                  <a:srgbClr val="202124"/>
                </a:solidFill>
                <a:latin typeface="Arial MT"/>
                <a:cs typeface="Arial MT"/>
              </a:rPr>
              <a:t> </a:t>
            </a:r>
            <a:r>
              <a:rPr sz="1800" dirty="0">
                <a:solidFill>
                  <a:srgbClr val="202124"/>
                </a:solidFill>
                <a:latin typeface="Arial MT"/>
                <a:cs typeface="Arial MT"/>
              </a:rPr>
              <a:t>giorno,</a:t>
            </a:r>
            <a:r>
              <a:rPr sz="1800" spc="-5" dirty="0">
                <a:solidFill>
                  <a:srgbClr val="202124"/>
                </a:solidFill>
                <a:latin typeface="Arial MT"/>
                <a:cs typeface="Arial MT"/>
              </a:rPr>
              <a:t> </a:t>
            </a:r>
            <a:r>
              <a:rPr sz="1800" dirty="0">
                <a:solidFill>
                  <a:srgbClr val="202124"/>
                </a:solidFill>
                <a:latin typeface="Arial MT"/>
                <a:cs typeface="Arial MT"/>
              </a:rPr>
              <a:t>che </a:t>
            </a:r>
            <a:r>
              <a:rPr sz="1800" spc="-5" dirty="0">
                <a:solidFill>
                  <a:srgbClr val="202124"/>
                </a:solidFill>
                <a:latin typeface="Arial MT"/>
                <a:cs typeface="Arial MT"/>
              </a:rPr>
              <a:t>significa</a:t>
            </a:r>
            <a:r>
              <a:rPr sz="1800" spc="5" dirty="0">
                <a:solidFill>
                  <a:srgbClr val="202124"/>
                </a:solidFill>
                <a:latin typeface="Arial MT"/>
                <a:cs typeface="Arial MT"/>
              </a:rPr>
              <a:t> </a:t>
            </a:r>
            <a:r>
              <a:rPr sz="1800" dirty="0">
                <a:solidFill>
                  <a:srgbClr val="202124"/>
                </a:solidFill>
                <a:latin typeface="Arial MT"/>
                <a:cs typeface="Arial MT"/>
              </a:rPr>
              <a:t>più o</a:t>
            </a:r>
            <a:r>
              <a:rPr sz="1800" spc="5" dirty="0">
                <a:solidFill>
                  <a:srgbClr val="202124"/>
                </a:solidFill>
                <a:latin typeface="Arial MT"/>
                <a:cs typeface="Arial MT"/>
              </a:rPr>
              <a:t> </a:t>
            </a:r>
            <a:r>
              <a:rPr sz="1800" dirty="0">
                <a:solidFill>
                  <a:srgbClr val="202124"/>
                </a:solidFill>
                <a:latin typeface="Arial MT"/>
                <a:cs typeface="Arial MT"/>
              </a:rPr>
              <a:t>meno 30</a:t>
            </a:r>
            <a:r>
              <a:rPr sz="1800" spc="5" dirty="0">
                <a:solidFill>
                  <a:srgbClr val="202124"/>
                </a:solidFill>
                <a:latin typeface="Arial MT"/>
                <a:cs typeface="Arial MT"/>
              </a:rPr>
              <a:t> </a:t>
            </a:r>
            <a:r>
              <a:rPr sz="1800" dirty="0">
                <a:solidFill>
                  <a:srgbClr val="202124"/>
                </a:solidFill>
                <a:latin typeface="Arial MT"/>
                <a:cs typeface="Arial MT"/>
              </a:rPr>
              <a:t>milioni</a:t>
            </a:r>
            <a:r>
              <a:rPr sz="1800" spc="-5" dirty="0">
                <a:solidFill>
                  <a:srgbClr val="202124"/>
                </a:solidFill>
                <a:latin typeface="Arial MT"/>
                <a:cs typeface="Arial MT"/>
              </a:rPr>
              <a:t> </a:t>
            </a:r>
            <a:r>
              <a:rPr sz="1800" b="1" dirty="0">
                <a:solidFill>
                  <a:srgbClr val="202124"/>
                </a:solidFill>
                <a:latin typeface="Arial"/>
                <a:cs typeface="Arial"/>
              </a:rPr>
              <a:t>di</a:t>
            </a:r>
            <a:endParaRPr sz="1800" dirty="0">
              <a:latin typeface="Arial"/>
              <a:cs typeface="Arial"/>
            </a:endParaRPr>
          </a:p>
        </p:txBody>
      </p:sp>
      <p:sp>
        <p:nvSpPr>
          <p:cNvPr id="4" name="object 4"/>
          <p:cNvSpPr txBox="1"/>
          <p:nvPr/>
        </p:nvSpPr>
        <p:spPr>
          <a:xfrm>
            <a:off x="175369" y="1180797"/>
            <a:ext cx="1263015" cy="259715"/>
          </a:xfrm>
          <a:prstGeom prst="rect">
            <a:avLst/>
          </a:prstGeom>
          <a:solidFill>
            <a:srgbClr val="DEDEDE"/>
          </a:solidFill>
        </p:spPr>
        <p:txBody>
          <a:bodyPr vert="horz" wrap="square" lIns="0" tIns="0" rIns="0" bIns="0" rtlCol="0">
            <a:spAutoFit/>
          </a:bodyPr>
          <a:lstStyle/>
          <a:p>
            <a:pPr>
              <a:lnSpc>
                <a:spcPts val="2020"/>
              </a:lnSpc>
            </a:pPr>
            <a:r>
              <a:rPr sz="1800" b="1" spc="-5" dirty="0">
                <a:solidFill>
                  <a:srgbClr val="202124"/>
                </a:solidFill>
                <a:latin typeface="Arial"/>
                <a:cs typeface="Arial"/>
              </a:rPr>
              <a:t>volte</a:t>
            </a:r>
            <a:r>
              <a:rPr sz="1800" b="1" spc="-55" dirty="0">
                <a:solidFill>
                  <a:srgbClr val="202124"/>
                </a:solidFill>
                <a:latin typeface="Arial"/>
                <a:cs typeface="Arial"/>
              </a:rPr>
              <a:t> </a:t>
            </a:r>
            <a:r>
              <a:rPr sz="1800" b="1" spc="-5" dirty="0">
                <a:solidFill>
                  <a:srgbClr val="202124"/>
                </a:solidFill>
                <a:latin typeface="Arial"/>
                <a:cs typeface="Arial"/>
              </a:rPr>
              <a:t>l</a:t>
            </a:r>
            <a:r>
              <a:rPr sz="1800" spc="-5" dirty="0">
                <a:solidFill>
                  <a:srgbClr val="202124"/>
                </a:solidFill>
                <a:latin typeface="Arial MT"/>
                <a:cs typeface="Arial MT"/>
              </a:rPr>
              <a:t>'</a:t>
            </a:r>
            <a:r>
              <a:rPr sz="1800" b="1" spc="-5" dirty="0">
                <a:solidFill>
                  <a:srgbClr val="202124"/>
                </a:solidFill>
                <a:latin typeface="Arial"/>
                <a:cs typeface="Arial"/>
              </a:rPr>
              <a:t>anno</a:t>
            </a:r>
            <a:endParaRPr sz="1800" dirty="0">
              <a:latin typeface="Arial"/>
              <a:cs typeface="Arial"/>
            </a:endParaRPr>
          </a:p>
        </p:txBody>
      </p:sp>
      <p:sp>
        <p:nvSpPr>
          <p:cNvPr id="5" name="object 5"/>
          <p:cNvSpPr txBox="1"/>
          <p:nvPr/>
        </p:nvSpPr>
        <p:spPr>
          <a:xfrm>
            <a:off x="105836" y="5024601"/>
            <a:ext cx="8919845" cy="266700"/>
          </a:xfrm>
          <a:prstGeom prst="rect">
            <a:avLst/>
          </a:prstGeom>
          <a:solidFill>
            <a:srgbClr val="DEDEDE"/>
          </a:solidFill>
        </p:spPr>
        <p:txBody>
          <a:bodyPr vert="horz" wrap="square" lIns="0" tIns="0" rIns="0" bIns="0" rtlCol="0">
            <a:spAutoFit/>
          </a:bodyPr>
          <a:lstStyle/>
          <a:p>
            <a:pPr>
              <a:lnSpc>
                <a:spcPts val="2020"/>
              </a:lnSpc>
            </a:pPr>
            <a:r>
              <a:rPr sz="1800" spc="-5" dirty="0">
                <a:solidFill>
                  <a:srgbClr val="202124"/>
                </a:solidFill>
                <a:latin typeface="Arial MT"/>
                <a:cs typeface="Arial MT"/>
              </a:rPr>
              <a:t>Il </a:t>
            </a:r>
            <a:r>
              <a:rPr sz="1800" dirty="0">
                <a:solidFill>
                  <a:srgbClr val="202124"/>
                </a:solidFill>
                <a:latin typeface="Arial MT"/>
                <a:cs typeface="Arial MT"/>
              </a:rPr>
              <a:t>cuore</a:t>
            </a:r>
            <a:r>
              <a:rPr sz="1800" spc="-5" dirty="0">
                <a:solidFill>
                  <a:srgbClr val="202124"/>
                </a:solidFill>
                <a:latin typeface="Arial MT"/>
                <a:cs typeface="Arial MT"/>
              </a:rPr>
              <a:t> </a:t>
            </a:r>
            <a:r>
              <a:rPr sz="1800" dirty="0">
                <a:solidFill>
                  <a:srgbClr val="202124"/>
                </a:solidFill>
                <a:latin typeface="Arial MT"/>
                <a:cs typeface="Arial MT"/>
              </a:rPr>
              <a:t>in</a:t>
            </a:r>
            <a:r>
              <a:rPr sz="1800" spc="-5" dirty="0">
                <a:solidFill>
                  <a:srgbClr val="202124"/>
                </a:solidFill>
                <a:latin typeface="Arial MT"/>
                <a:cs typeface="Arial MT"/>
              </a:rPr>
              <a:t> </a:t>
            </a:r>
            <a:r>
              <a:rPr sz="1800" dirty="0">
                <a:solidFill>
                  <a:srgbClr val="202124"/>
                </a:solidFill>
                <a:latin typeface="Arial MT"/>
                <a:cs typeface="Arial MT"/>
              </a:rPr>
              <a:t>una persona</a:t>
            </a:r>
            <a:r>
              <a:rPr sz="1800" spc="-5" dirty="0">
                <a:solidFill>
                  <a:srgbClr val="202124"/>
                </a:solidFill>
                <a:latin typeface="Arial MT"/>
                <a:cs typeface="Arial MT"/>
              </a:rPr>
              <a:t> </a:t>
            </a:r>
            <a:r>
              <a:rPr sz="1800" dirty="0">
                <a:solidFill>
                  <a:srgbClr val="202124"/>
                </a:solidFill>
                <a:latin typeface="Arial MT"/>
                <a:cs typeface="Arial MT"/>
              </a:rPr>
              <a:t>di</a:t>
            </a:r>
            <a:r>
              <a:rPr sz="1800" spc="-10" dirty="0">
                <a:solidFill>
                  <a:srgbClr val="202124"/>
                </a:solidFill>
                <a:latin typeface="Arial MT"/>
                <a:cs typeface="Arial MT"/>
              </a:rPr>
              <a:t> </a:t>
            </a:r>
            <a:r>
              <a:rPr sz="1800" b="1" spc="-5" dirty="0">
                <a:solidFill>
                  <a:srgbClr val="202124"/>
                </a:solidFill>
                <a:latin typeface="Arial"/>
                <a:cs typeface="Arial"/>
              </a:rPr>
              <a:t>80 </a:t>
            </a:r>
            <a:r>
              <a:rPr sz="1800" b="1" dirty="0">
                <a:solidFill>
                  <a:srgbClr val="202124"/>
                </a:solidFill>
                <a:latin typeface="Arial"/>
                <a:cs typeface="Arial"/>
              </a:rPr>
              <a:t>anni</a:t>
            </a:r>
            <a:r>
              <a:rPr sz="1800" b="1" spc="-5" dirty="0">
                <a:solidFill>
                  <a:srgbClr val="202124"/>
                </a:solidFill>
                <a:latin typeface="Arial"/>
                <a:cs typeface="Arial"/>
              </a:rPr>
              <a:t> </a:t>
            </a:r>
            <a:r>
              <a:rPr sz="1800" dirty="0">
                <a:solidFill>
                  <a:srgbClr val="202124"/>
                </a:solidFill>
                <a:latin typeface="Arial MT"/>
                <a:cs typeface="Arial MT"/>
              </a:rPr>
              <a:t>(</a:t>
            </a:r>
            <a:r>
              <a:rPr sz="1800" b="1" dirty="0">
                <a:solidFill>
                  <a:srgbClr val="202124"/>
                </a:solidFill>
                <a:latin typeface="Arial"/>
                <a:cs typeface="Arial"/>
              </a:rPr>
              <a:t>anni</a:t>
            </a:r>
            <a:r>
              <a:rPr sz="1800" b="1" spc="484" dirty="0">
                <a:solidFill>
                  <a:srgbClr val="202124"/>
                </a:solidFill>
                <a:latin typeface="Arial"/>
                <a:cs typeface="Arial"/>
              </a:rPr>
              <a:t> </a:t>
            </a:r>
            <a:r>
              <a:rPr sz="1800" dirty="0">
                <a:solidFill>
                  <a:srgbClr val="202124"/>
                </a:solidFill>
                <a:latin typeface="Arial MT"/>
                <a:cs typeface="Arial MT"/>
              </a:rPr>
              <a:t>in</a:t>
            </a:r>
            <a:r>
              <a:rPr sz="1800" spc="-5" dirty="0">
                <a:solidFill>
                  <a:srgbClr val="202124"/>
                </a:solidFill>
                <a:latin typeface="Arial MT"/>
                <a:cs typeface="Arial MT"/>
              </a:rPr>
              <a:t> </a:t>
            </a:r>
            <a:r>
              <a:rPr sz="1800" dirty="0">
                <a:solidFill>
                  <a:srgbClr val="202124"/>
                </a:solidFill>
                <a:latin typeface="Arial MT"/>
                <a:cs typeface="Arial MT"/>
              </a:rPr>
              <a:t>cui uno</a:t>
            </a:r>
            <a:r>
              <a:rPr sz="1800" spc="-5" dirty="0">
                <a:solidFill>
                  <a:srgbClr val="202124"/>
                </a:solidFill>
                <a:latin typeface="Arial MT"/>
                <a:cs typeface="Arial MT"/>
              </a:rPr>
              <a:t> </a:t>
            </a:r>
            <a:r>
              <a:rPr sz="1800" dirty="0">
                <a:solidFill>
                  <a:srgbClr val="202124"/>
                </a:solidFill>
                <a:latin typeface="Arial MT"/>
                <a:cs typeface="Arial MT"/>
              </a:rPr>
              <a:t>spera</a:t>
            </a:r>
            <a:r>
              <a:rPr sz="1800" spc="-5" dirty="0">
                <a:solidFill>
                  <a:srgbClr val="202124"/>
                </a:solidFill>
                <a:latin typeface="Arial MT"/>
                <a:cs typeface="Arial MT"/>
              </a:rPr>
              <a:t> </a:t>
            </a:r>
            <a:r>
              <a:rPr sz="1800" dirty="0">
                <a:solidFill>
                  <a:srgbClr val="202124"/>
                </a:solidFill>
                <a:latin typeface="Arial MT"/>
                <a:cs typeface="Arial MT"/>
              </a:rPr>
              <a:t>di</a:t>
            </a:r>
            <a:r>
              <a:rPr sz="1800" spc="-5" dirty="0">
                <a:solidFill>
                  <a:srgbClr val="202124"/>
                </a:solidFill>
                <a:latin typeface="Arial MT"/>
                <a:cs typeface="Arial MT"/>
              </a:rPr>
              <a:t> </a:t>
            </a:r>
            <a:r>
              <a:rPr sz="1800" dirty="0">
                <a:solidFill>
                  <a:srgbClr val="202124"/>
                </a:solidFill>
                <a:latin typeface="Arial MT"/>
                <a:cs typeface="Arial MT"/>
              </a:rPr>
              <a:t>vivere)</a:t>
            </a:r>
            <a:r>
              <a:rPr sz="1800" spc="-5" dirty="0">
                <a:solidFill>
                  <a:srgbClr val="202124"/>
                </a:solidFill>
                <a:latin typeface="Arial MT"/>
                <a:cs typeface="Arial MT"/>
              </a:rPr>
              <a:t> batte </a:t>
            </a:r>
            <a:r>
              <a:rPr sz="1800" dirty="0">
                <a:solidFill>
                  <a:srgbClr val="202124"/>
                </a:solidFill>
                <a:latin typeface="Arial MT"/>
                <a:cs typeface="Arial MT"/>
              </a:rPr>
              <a:t>circa</a:t>
            </a:r>
            <a:r>
              <a:rPr sz="1800" spc="-5" dirty="0">
                <a:solidFill>
                  <a:srgbClr val="202124"/>
                </a:solidFill>
                <a:latin typeface="Arial MT"/>
                <a:cs typeface="Arial MT"/>
              </a:rPr>
              <a:t> </a:t>
            </a:r>
            <a:r>
              <a:rPr sz="1800" dirty="0">
                <a:solidFill>
                  <a:srgbClr val="202124"/>
                </a:solidFill>
                <a:latin typeface="Arial MT"/>
                <a:cs typeface="Arial MT"/>
              </a:rPr>
              <a:t>3</a:t>
            </a:r>
            <a:r>
              <a:rPr sz="1800" spc="-5" dirty="0">
                <a:solidFill>
                  <a:srgbClr val="202124"/>
                </a:solidFill>
                <a:latin typeface="Arial MT"/>
                <a:cs typeface="Arial MT"/>
              </a:rPr>
              <a:t> </a:t>
            </a:r>
            <a:r>
              <a:rPr sz="1800" dirty="0">
                <a:solidFill>
                  <a:srgbClr val="202124"/>
                </a:solidFill>
                <a:latin typeface="Arial MT"/>
                <a:cs typeface="Arial MT"/>
              </a:rPr>
              <a:t>miliardi</a:t>
            </a:r>
            <a:endParaRPr sz="1800" dirty="0">
              <a:latin typeface="Arial MT"/>
              <a:cs typeface="Arial MT"/>
            </a:endParaRPr>
          </a:p>
        </p:txBody>
      </p:sp>
      <p:sp>
        <p:nvSpPr>
          <p:cNvPr id="6" name="object 6"/>
          <p:cNvSpPr txBox="1"/>
          <p:nvPr/>
        </p:nvSpPr>
        <p:spPr>
          <a:xfrm>
            <a:off x="105836" y="5446277"/>
            <a:ext cx="3303904" cy="259715"/>
          </a:xfrm>
          <a:prstGeom prst="rect">
            <a:avLst/>
          </a:prstGeom>
          <a:solidFill>
            <a:srgbClr val="DEDEDE"/>
          </a:solidFill>
        </p:spPr>
        <p:txBody>
          <a:bodyPr vert="horz" wrap="square" lIns="0" tIns="0" rIns="0" bIns="0" rtlCol="0">
            <a:spAutoFit/>
          </a:bodyPr>
          <a:lstStyle/>
          <a:p>
            <a:pPr>
              <a:lnSpc>
                <a:spcPts val="2020"/>
              </a:lnSpc>
            </a:pPr>
            <a:r>
              <a:rPr sz="1800" dirty="0">
                <a:solidFill>
                  <a:srgbClr val="202124"/>
                </a:solidFill>
                <a:latin typeface="Arial MT"/>
                <a:cs typeface="Arial MT"/>
              </a:rPr>
              <a:t>di </a:t>
            </a:r>
            <a:r>
              <a:rPr sz="1800" spc="-5" dirty="0">
                <a:solidFill>
                  <a:srgbClr val="202124"/>
                </a:solidFill>
                <a:latin typeface="Arial MT"/>
                <a:cs typeface="Arial MT"/>
              </a:rPr>
              <a:t>volte</a:t>
            </a:r>
            <a:r>
              <a:rPr sz="1800" spc="484" dirty="0">
                <a:solidFill>
                  <a:srgbClr val="202124"/>
                </a:solidFill>
                <a:latin typeface="Arial MT"/>
                <a:cs typeface="Arial MT"/>
              </a:rPr>
              <a:t> </a:t>
            </a:r>
            <a:r>
              <a:rPr sz="1800" b="1" dirty="0">
                <a:solidFill>
                  <a:srgbClr val="FF2600"/>
                </a:solidFill>
                <a:latin typeface="Arial"/>
                <a:cs typeface="Arial"/>
              </a:rPr>
              <a:t>Che</a:t>
            </a:r>
            <a:r>
              <a:rPr sz="1800" b="1" spc="-5" dirty="0">
                <a:solidFill>
                  <a:srgbClr val="FF2600"/>
                </a:solidFill>
                <a:latin typeface="Arial"/>
                <a:cs typeface="Arial"/>
              </a:rPr>
              <a:t> </a:t>
            </a:r>
            <a:r>
              <a:rPr sz="1800" dirty="0">
                <a:solidFill>
                  <a:srgbClr val="FF2600"/>
                </a:solidFill>
                <a:latin typeface="Arial MT"/>
                <a:cs typeface="Arial MT"/>
              </a:rPr>
              <a:t>muscolo </a:t>
            </a:r>
            <a:r>
              <a:rPr sz="1800" spc="-5" dirty="0">
                <a:solidFill>
                  <a:srgbClr val="FF2600"/>
                </a:solidFill>
                <a:latin typeface="Arial MT"/>
                <a:cs typeface="Arial MT"/>
              </a:rPr>
              <a:t>fantastico</a:t>
            </a:r>
            <a:r>
              <a:rPr sz="1800" spc="-5" dirty="0">
                <a:solidFill>
                  <a:srgbClr val="202124"/>
                </a:solidFill>
                <a:latin typeface="Arial MT"/>
                <a:cs typeface="Arial MT"/>
              </a:rPr>
              <a:t>.</a:t>
            </a:r>
            <a:endParaRPr sz="1800" dirty="0">
              <a:latin typeface="Arial MT"/>
              <a:cs typeface="Arial MT"/>
            </a:endParaRPr>
          </a:p>
        </p:txBody>
      </p:sp>
      <p:grpSp>
        <p:nvGrpSpPr>
          <p:cNvPr id="7" name="object 7"/>
          <p:cNvGrpSpPr/>
          <p:nvPr/>
        </p:nvGrpSpPr>
        <p:grpSpPr>
          <a:xfrm>
            <a:off x="16858" y="1641760"/>
            <a:ext cx="9127490" cy="3005455"/>
            <a:chOff x="16858" y="1641760"/>
            <a:chExt cx="9127490" cy="3005455"/>
          </a:xfrm>
        </p:grpSpPr>
        <p:pic>
          <p:nvPicPr>
            <p:cNvPr id="8" name="object 8"/>
            <p:cNvPicPr/>
            <p:nvPr/>
          </p:nvPicPr>
          <p:blipFill>
            <a:blip r:embed="rId2" cstate="print"/>
            <a:stretch>
              <a:fillRect/>
            </a:stretch>
          </p:blipFill>
          <p:spPr>
            <a:xfrm>
              <a:off x="16858" y="1776554"/>
              <a:ext cx="4353120" cy="2491685"/>
            </a:xfrm>
            <a:prstGeom prst="rect">
              <a:avLst/>
            </a:prstGeom>
          </p:spPr>
        </p:pic>
        <p:pic>
          <p:nvPicPr>
            <p:cNvPr id="9" name="object 9"/>
            <p:cNvPicPr/>
            <p:nvPr/>
          </p:nvPicPr>
          <p:blipFill>
            <a:blip r:embed="rId3" cstate="print"/>
            <a:stretch>
              <a:fillRect/>
            </a:stretch>
          </p:blipFill>
          <p:spPr>
            <a:xfrm>
              <a:off x="3831188" y="2924624"/>
              <a:ext cx="1936554" cy="1008752"/>
            </a:xfrm>
            <a:prstGeom prst="rect">
              <a:avLst/>
            </a:prstGeom>
          </p:spPr>
        </p:pic>
        <p:pic>
          <p:nvPicPr>
            <p:cNvPr id="10" name="object 10"/>
            <p:cNvPicPr/>
            <p:nvPr/>
          </p:nvPicPr>
          <p:blipFill>
            <a:blip r:embed="rId4" cstate="print"/>
            <a:stretch>
              <a:fillRect/>
            </a:stretch>
          </p:blipFill>
          <p:spPr>
            <a:xfrm>
              <a:off x="5522756" y="1641760"/>
              <a:ext cx="3621243" cy="3005095"/>
            </a:xfrm>
            <a:prstGeom prst="rect">
              <a:avLst/>
            </a:prstGeom>
          </p:spPr>
        </p:pic>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5700" y="133431"/>
            <a:ext cx="8713470" cy="1108710"/>
          </a:xfrm>
          <a:prstGeom prst="rect">
            <a:avLst/>
          </a:prstGeom>
        </p:spPr>
        <p:txBody>
          <a:bodyPr vert="horz" wrap="square" lIns="0" tIns="19685" rIns="0" bIns="0" rtlCol="0">
            <a:spAutoFit/>
          </a:bodyPr>
          <a:lstStyle/>
          <a:p>
            <a:pPr marL="12700" marR="5080" algn="just">
              <a:lnSpc>
                <a:spcPct val="98000"/>
              </a:lnSpc>
              <a:spcBef>
                <a:spcPts val="155"/>
              </a:spcBef>
              <a:buSzPct val="95833"/>
              <a:buChar char="•"/>
              <a:tabLst>
                <a:tab pos="120650" algn="l"/>
              </a:tabLst>
            </a:pPr>
            <a:r>
              <a:rPr sz="2400" spc="100" dirty="0">
                <a:latin typeface="Arial MT"/>
                <a:cs typeface="Arial MT"/>
              </a:rPr>
              <a:t>Le </a:t>
            </a:r>
            <a:r>
              <a:rPr sz="2400" spc="125" dirty="0">
                <a:latin typeface="Arial MT"/>
                <a:cs typeface="Arial MT"/>
              </a:rPr>
              <a:t>contrazioni </a:t>
            </a:r>
            <a:r>
              <a:rPr sz="2400" spc="120" dirty="0">
                <a:latin typeface="Arial MT"/>
                <a:cs typeface="Arial MT"/>
              </a:rPr>
              <a:t>del </a:t>
            </a:r>
            <a:r>
              <a:rPr sz="2400" spc="145" dirty="0">
                <a:latin typeface="Arial MT"/>
                <a:cs typeface="Arial MT"/>
              </a:rPr>
              <a:t>cuore </a:t>
            </a:r>
            <a:r>
              <a:rPr sz="2400" spc="110" dirty="0">
                <a:latin typeface="Arial MT"/>
                <a:cs typeface="Arial MT"/>
              </a:rPr>
              <a:t>sono </a:t>
            </a:r>
            <a:r>
              <a:rPr sz="2400" spc="120" dirty="0">
                <a:latin typeface="Arial MT"/>
                <a:cs typeface="Arial MT"/>
              </a:rPr>
              <a:t>provocate </a:t>
            </a:r>
            <a:r>
              <a:rPr sz="2400" spc="125" dirty="0">
                <a:latin typeface="Arial MT"/>
                <a:cs typeface="Arial MT"/>
              </a:rPr>
              <a:t>da </a:t>
            </a:r>
            <a:r>
              <a:rPr sz="2400" spc="110" dirty="0">
                <a:latin typeface="Arial MT"/>
                <a:cs typeface="Arial MT"/>
              </a:rPr>
              <a:t>un </a:t>
            </a:r>
            <a:r>
              <a:rPr sz="2400" spc="120" dirty="0">
                <a:latin typeface="Arial MT"/>
                <a:cs typeface="Arial MT"/>
              </a:rPr>
              <a:t>impulso </a:t>
            </a:r>
            <a:r>
              <a:rPr sz="2400" spc="125" dirty="0">
                <a:latin typeface="Arial MT"/>
                <a:cs typeface="Arial MT"/>
              </a:rPr>
              <a:t> </a:t>
            </a:r>
            <a:r>
              <a:rPr sz="2400" spc="150" dirty="0">
                <a:latin typeface="Arial MT"/>
                <a:cs typeface="Arial MT"/>
              </a:rPr>
              <a:t>elettrico </a:t>
            </a:r>
            <a:r>
              <a:rPr sz="2400" spc="120" dirty="0">
                <a:latin typeface="Arial MT"/>
                <a:cs typeface="Arial MT"/>
              </a:rPr>
              <a:t>che </a:t>
            </a:r>
            <a:r>
              <a:rPr sz="2400" spc="160" dirty="0">
                <a:latin typeface="Arial MT"/>
                <a:cs typeface="Arial MT"/>
              </a:rPr>
              <a:t>parte </a:t>
            </a:r>
            <a:r>
              <a:rPr sz="2400" spc="125" dirty="0">
                <a:latin typeface="Arial MT"/>
                <a:cs typeface="Arial MT"/>
              </a:rPr>
              <a:t>da </a:t>
            </a:r>
            <a:r>
              <a:rPr sz="2400" spc="110" dirty="0">
                <a:latin typeface="Arial MT"/>
                <a:cs typeface="Arial MT"/>
              </a:rPr>
              <a:t>un </a:t>
            </a:r>
            <a:r>
              <a:rPr sz="2400" dirty="0">
                <a:latin typeface="Arial MT"/>
                <a:cs typeface="Arial MT"/>
              </a:rPr>
              <a:t>PM </a:t>
            </a:r>
            <a:r>
              <a:rPr sz="2400" spc="114" dirty="0">
                <a:latin typeface="Arial MT"/>
                <a:cs typeface="Arial MT"/>
              </a:rPr>
              <a:t>naturale </a:t>
            </a:r>
            <a:r>
              <a:rPr sz="2400" spc="125" dirty="0">
                <a:latin typeface="Arial MT"/>
                <a:cs typeface="Arial MT"/>
              </a:rPr>
              <a:t>ed </a:t>
            </a:r>
            <a:r>
              <a:rPr sz="2400" spc="90" dirty="0">
                <a:latin typeface="Arial MT"/>
                <a:cs typeface="Arial MT"/>
              </a:rPr>
              <a:t>è </a:t>
            </a:r>
            <a:r>
              <a:rPr sz="2400" spc="120" dirty="0">
                <a:latin typeface="Arial MT"/>
                <a:cs typeface="Arial MT"/>
              </a:rPr>
              <a:t>trasmesso </a:t>
            </a:r>
            <a:r>
              <a:rPr sz="2400" spc="100" dirty="0">
                <a:latin typeface="Arial MT"/>
                <a:cs typeface="Arial MT"/>
              </a:rPr>
              <a:t>al </a:t>
            </a:r>
            <a:r>
              <a:rPr sz="2400" spc="105" dirty="0">
                <a:latin typeface="Arial MT"/>
                <a:cs typeface="Arial MT"/>
              </a:rPr>
              <a:t> </a:t>
            </a:r>
            <a:r>
              <a:rPr sz="2400" spc="125" dirty="0">
                <a:latin typeface="Arial MT"/>
                <a:cs typeface="Arial MT"/>
              </a:rPr>
              <a:t>muscolo</a:t>
            </a:r>
            <a:r>
              <a:rPr sz="2400" spc="-75" dirty="0">
                <a:latin typeface="Arial MT"/>
                <a:cs typeface="Arial MT"/>
              </a:rPr>
              <a:t> </a:t>
            </a:r>
            <a:r>
              <a:rPr sz="2400" spc="114" dirty="0">
                <a:latin typeface="Arial MT"/>
                <a:cs typeface="Arial MT"/>
              </a:rPr>
              <a:t>attraverso</a:t>
            </a:r>
            <a:r>
              <a:rPr sz="2400" spc="-70" dirty="0">
                <a:latin typeface="Arial MT"/>
                <a:cs typeface="Arial MT"/>
              </a:rPr>
              <a:t> </a:t>
            </a:r>
            <a:r>
              <a:rPr sz="2400" spc="110" dirty="0">
                <a:latin typeface="Arial MT"/>
                <a:cs typeface="Arial MT"/>
              </a:rPr>
              <a:t>un</a:t>
            </a:r>
            <a:r>
              <a:rPr sz="2400" spc="-70" dirty="0">
                <a:latin typeface="Arial MT"/>
                <a:cs typeface="Arial MT"/>
              </a:rPr>
              <a:t> </a:t>
            </a:r>
            <a:r>
              <a:rPr sz="2400" spc="114" dirty="0">
                <a:latin typeface="Arial MT"/>
                <a:cs typeface="Arial MT"/>
              </a:rPr>
              <a:t>sistema</a:t>
            </a:r>
            <a:r>
              <a:rPr sz="2400" spc="-75" dirty="0">
                <a:latin typeface="Arial MT"/>
                <a:cs typeface="Arial MT"/>
              </a:rPr>
              <a:t> </a:t>
            </a:r>
            <a:r>
              <a:rPr sz="2400" spc="140" dirty="0">
                <a:latin typeface="Arial MT"/>
                <a:cs typeface="Arial MT"/>
              </a:rPr>
              <a:t>di</a:t>
            </a:r>
            <a:r>
              <a:rPr sz="2400" spc="-70" dirty="0">
                <a:latin typeface="Arial MT"/>
                <a:cs typeface="Arial MT"/>
              </a:rPr>
              <a:t> </a:t>
            </a:r>
            <a:r>
              <a:rPr sz="2400" spc="120" dirty="0">
                <a:latin typeface="Arial MT"/>
                <a:cs typeface="Arial MT"/>
              </a:rPr>
              <a:t>conduzione</a:t>
            </a:r>
            <a:r>
              <a:rPr sz="2400" spc="-70" dirty="0">
                <a:latin typeface="Arial MT"/>
                <a:cs typeface="Arial MT"/>
              </a:rPr>
              <a:t> </a:t>
            </a:r>
            <a:r>
              <a:rPr sz="2400" spc="110" dirty="0">
                <a:latin typeface="Arial MT"/>
                <a:cs typeface="Arial MT"/>
              </a:rPr>
              <a:t>specializzato</a:t>
            </a:r>
            <a:endParaRPr sz="2400">
              <a:latin typeface="Arial MT"/>
              <a:cs typeface="Arial MT"/>
            </a:endParaRPr>
          </a:p>
        </p:txBody>
      </p:sp>
      <p:grpSp>
        <p:nvGrpSpPr>
          <p:cNvPr id="3" name="object 3"/>
          <p:cNvGrpSpPr/>
          <p:nvPr/>
        </p:nvGrpSpPr>
        <p:grpSpPr>
          <a:xfrm>
            <a:off x="1981200" y="1242141"/>
            <a:ext cx="5421630" cy="4870450"/>
            <a:chOff x="1929149" y="1988069"/>
            <a:chExt cx="5421630" cy="4870450"/>
          </a:xfrm>
        </p:grpSpPr>
        <p:pic>
          <p:nvPicPr>
            <p:cNvPr id="4" name="object 4"/>
            <p:cNvPicPr/>
            <p:nvPr/>
          </p:nvPicPr>
          <p:blipFill>
            <a:blip r:embed="rId2" cstate="print"/>
            <a:stretch>
              <a:fillRect/>
            </a:stretch>
          </p:blipFill>
          <p:spPr>
            <a:xfrm>
              <a:off x="1937491" y="1996411"/>
              <a:ext cx="5412701" cy="4861588"/>
            </a:xfrm>
            <a:prstGeom prst="rect">
              <a:avLst/>
            </a:prstGeom>
          </p:spPr>
        </p:pic>
        <p:pic>
          <p:nvPicPr>
            <p:cNvPr id="5" name="object 5"/>
            <p:cNvPicPr/>
            <p:nvPr/>
          </p:nvPicPr>
          <p:blipFill>
            <a:blip r:embed="rId3" cstate="print"/>
            <a:stretch>
              <a:fillRect/>
            </a:stretch>
          </p:blipFill>
          <p:spPr>
            <a:xfrm>
              <a:off x="1943436" y="2002356"/>
              <a:ext cx="5257126" cy="4841355"/>
            </a:xfrm>
            <a:prstGeom prst="rect">
              <a:avLst/>
            </a:prstGeom>
          </p:spPr>
        </p:pic>
        <p:sp>
          <p:nvSpPr>
            <p:cNvPr id="6" name="object 6"/>
            <p:cNvSpPr/>
            <p:nvPr/>
          </p:nvSpPr>
          <p:spPr>
            <a:xfrm>
              <a:off x="1943436" y="2002356"/>
              <a:ext cx="5257165" cy="4841875"/>
            </a:xfrm>
            <a:custGeom>
              <a:avLst/>
              <a:gdLst/>
              <a:ahLst/>
              <a:cxnLst/>
              <a:rect l="l" t="t" r="r" b="b"/>
              <a:pathLst>
                <a:path w="5257165" h="4841875">
                  <a:moveTo>
                    <a:pt x="0" y="0"/>
                  </a:moveTo>
                  <a:lnTo>
                    <a:pt x="5257126" y="0"/>
                  </a:lnTo>
                  <a:lnTo>
                    <a:pt x="5257126" y="4841355"/>
                  </a:lnTo>
                  <a:lnTo>
                    <a:pt x="0" y="4841355"/>
                  </a:lnTo>
                  <a:lnTo>
                    <a:pt x="0" y="0"/>
                  </a:lnTo>
                  <a:close/>
                </a:path>
              </a:pathLst>
            </a:custGeom>
            <a:ln w="28575">
              <a:solidFill>
                <a:srgbClr val="000000"/>
              </a:solidFill>
            </a:ln>
          </p:spPr>
          <p:txBody>
            <a:bodyPr wrap="square" lIns="0" tIns="0" rIns="0" bIns="0" rtlCol="0"/>
            <a:lstStyle/>
            <a:p>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678747" y="145715"/>
            <a:ext cx="4703589" cy="443711"/>
          </a:xfrm>
          <a:prstGeom prst="rect">
            <a:avLst/>
          </a:prstGeom>
        </p:spPr>
        <p:txBody>
          <a:bodyPr vert="horz" wrap="square" lIns="0" tIns="12700" rIns="0" bIns="0" rtlCol="0">
            <a:spAutoFit/>
          </a:bodyPr>
          <a:lstStyle/>
          <a:p>
            <a:pPr marL="12700">
              <a:lnSpc>
                <a:spcPct val="100000"/>
              </a:lnSpc>
              <a:spcBef>
                <a:spcPts val="100"/>
              </a:spcBef>
            </a:pPr>
            <a:r>
              <a:rPr sz="2800" b="1" spc="-5" dirty="0">
                <a:solidFill>
                  <a:srgbClr val="FF0000"/>
                </a:solidFill>
                <a:latin typeface="Arial"/>
                <a:cs typeface="Arial"/>
              </a:rPr>
              <a:t>D.M.</a:t>
            </a:r>
            <a:r>
              <a:rPr sz="2800" b="1" spc="-20" dirty="0">
                <a:solidFill>
                  <a:srgbClr val="FF0000"/>
                </a:solidFill>
                <a:latin typeface="Arial"/>
                <a:cs typeface="Arial"/>
              </a:rPr>
              <a:t> </a:t>
            </a:r>
            <a:r>
              <a:rPr sz="2800" b="1" dirty="0">
                <a:solidFill>
                  <a:srgbClr val="FF0000"/>
                </a:solidFill>
                <a:latin typeface="Arial"/>
                <a:cs typeface="Arial"/>
              </a:rPr>
              <a:t>15</a:t>
            </a:r>
            <a:r>
              <a:rPr sz="2800" b="1" spc="-15" dirty="0">
                <a:solidFill>
                  <a:srgbClr val="FF0000"/>
                </a:solidFill>
                <a:latin typeface="Arial"/>
                <a:cs typeface="Arial"/>
              </a:rPr>
              <a:t> </a:t>
            </a:r>
            <a:r>
              <a:rPr sz="2800" b="1" spc="-5" dirty="0">
                <a:solidFill>
                  <a:srgbClr val="FF0000"/>
                </a:solidFill>
                <a:latin typeface="Arial"/>
                <a:cs typeface="Arial"/>
              </a:rPr>
              <a:t>luglio</a:t>
            </a:r>
            <a:r>
              <a:rPr sz="2800" b="1" spc="-20" dirty="0">
                <a:solidFill>
                  <a:srgbClr val="FF0000"/>
                </a:solidFill>
                <a:latin typeface="Arial"/>
                <a:cs typeface="Arial"/>
              </a:rPr>
              <a:t> </a:t>
            </a:r>
            <a:r>
              <a:rPr sz="2800" b="1" dirty="0">
                <a:solidFill>
                  <a:srgbClr val="FF0000"/>
                </a:solidFill>
                <a:latin typeface="Arial"/>
                <a:cs typeface="Arial"/>
              </a:rPr>
              <a:t>2003,</a:t>
            </a:r>
            <a:r>
              <a:rPr sz="2800" b="1" spc="-20" dirty="0">
                <a:solidFill>
                  <a:srgbClr val="FF0000"/>
                </a:solidFill>
                <a:latin typeface="Arial"/>
                <a:cs typeface="Arial"/>
              </a:rPr>
              <a:t> </a:t>
            </a:r>
            <a:r>
              <a:rPr sz="2800" b="1" spc="-5" dirty="0">
                <a:solidFill>
                  <a:srgbClr val="FF0000"/>
                </a:solidFill>
                <a:latin typeface="Arial"/>
                <a:cs typeface="Arial"/>
              </a:rPr>
              <a:t>n.</a:t>
            </a:r>
            <a:r>
              <a:rPr sz="2800" b="1" spc="-20" dirty="0">
                <a:solidFill>
                  <a:srgbClr val="FF0000"/>
                </a:solidFill>
                <a:latin typeface="Arial"/>
                <a:cs typeface="Arial"/>
              </a:rPr>
              <a:t> </a:t>
            </a:r>
            <a:r>
              <a:rPr sz="2800" b="1" dirty="0">
                <a:solidFill>
                  <a:srgbClr val="FF0000"/>
                </a:solidFill>
                <a:latin typeface="Arial"/>
                <a:cs typeface="Arial"/>
              </a:rPr>
              <a:t>388</a:t>
            </a:r>
            <a:endParaRPr sz="2800" dirty="0">
              <a:latin typeface="Arial"/>
              <a:cs typeface="Arial"/>
            </a:endParaRPr>
          </a:p>
        </p:txBody>
      </p:sp>
      <p:pic>
        <p:nvPicPr>
          <p:cNvPr id="4" name="object 4"/>
          <p:cNvPicPr/>
          <p:nvPr/>
        </p:nvPicPr>
        <p:blipFill>
          <a:blip r:embed="rId2" cstate="print"/>
          <a:stretch>
            <a:fillRect/>
          </a:stretch>
        </p:blipFill>
        <p:spPr>
          <a:xfrm>
            <a:off x="38100" y="914400"/>
            <a:ext cx="3975100" cy="177800"/>
          </a:xfrm>
          <a:prstGeom prst="rect">
            <a:avLst/>
          </a:prstGeom>
        </p:spPr>
      </p:pic>
      <p:pic>
        <p:nvPicPr>
          <p:cNvPr id="5" name="object 5"/>
          <p:cNvPicPr/>
          <p:nvPr/>
        </p:nvPicPr>
        <p:blipFill>
          <a:blip r:embed="rId3" cstate="print"/>
          <a:stretch>
            <a:fillRect/>
          </a:stretch>
        </p:blipFill>
        <p:spPr>
          <a:xfrm>
            <a:off x="4140200" y="914400"/>
            <a:ext cx="431800" cy="177800"/>
          </a:xfrm>
          <a:prstGeom prst="rect">
            <a:avLst/>
          </a:prstGeom>
        </p:spPr>
      </p:pic>
      <p:grpSp>
        <p:nvGrpSpPr>
          <p:cNvPr id="6" name="object 6"/>
          <p:cNvGrpSpPr/>
          <p:nvPr/>
        </p:nvGrpSpPr>
        <p:grpSpPr>
          <a:xfrm>
            <a:off x="38100" y="1181100"/>
            <a:ext cx="4533900" cy="749300"/>
            <a:chOff x="38100" y="1181100"/>
            <a:chExt cx="4533900" cy="749300"/>
          </a:xfrm>
        </p:grpSpPr>
        <p:pic>
          <p:nvPicPr>
            <p:cNvPr id="7" name="object 7"/>
            <p:cNvPicPr/>
            <p:nvPr/>
          </p:nvPicPr>
          <p:blipFill>
            <a:blip r:embed="rId4" cstate="print"/>
            <a:stretch>
              <a:fillRect/>
            </a:stretch>
          </p:blipFill>
          <p:spPr>
            <a:xfrm>
              <a:off x="38100" y="1181100"/>
              <a:ext cx="4533900" cy="228600"/>
            </a:xfrm>
            <a:prstGeom prst="rect">
              <a:avLst/>
            </a:prstGeom>
          </p:spPr>
        </p:pic>
        <p:pic>
          <p:nvPicPr>
            <p:cNvPr id="8" name="object 8"/>
            <p:cNvPicPr/>
            <p:nvPr/>
          </p:nvPicPr>
          <p:blipFill>
            <a:blip r:embed="rId5" cstate="print"/>
            <a:stretch>
              <a:fillRect/>
            </a:stretch>
          </p:blipFill>
          <p:spPr>
            <a:xfrm>
              <a:off x="38100" y="1447800"/>
              <a:ext cx="4533900" cy="228600"/>
            </a:xfrm>
            <a:prstGeom prst="rect">
              <a:avLst/>
            </a:prstGeom>
          </p:spPr>
        </p:pic>
        <p:pic>
          <p:nvPicPr>
            <p:cNvPr id="9" name="object 9"/>
            <p:cNvPicPr/>
            <p:nvPr/>
          </p:nvPicPr>
          <p:blipFill>
            <a:blip r:embed="rId6" cstate="print"/>
            <a:stretch>
              <a:fillRect/>
            </a:stretch>
          </p:blipFill>
          <p:spPr>
            <a:xfrm>
              <a:off x="38100" y="1714500"/>
              <a:ext cx="1828800" cy="215900"/>
            </a:xfrm>
            <a:prstGeom prst="rect">
              <a:avLst/>
            </a:prstGeom>
          </p:spPr>
        </p:pic>
      </p:grpSp>
      <p:sp>
        <p:nvSpPr>
          <p:cNvPr id="10" name="object 10"/>
          <p:cNvSpPr txBox="1"/>
          <p:nvPr/>
        </p:nvSpPr>
        <p:spPr>
          <a:xfrm>
            <a:off x="305347" y="874449"/>
            <a:ext cx="4567555" cy="1099820"/>
          </a:xfrm>
          <a:prstGeom prst="rect">
            <a:avLst/>
          </a:prstGeom>
        </p:spPr>
        <p:txBody>
          <a:bodyPr vert="horz" wrap="square" lIns="0" tIns="27939" rIns="0" bIns="0" rtlCol="0">
            <a:spAutoFit/>
          </a:bodyPr>
          <a:lstStyle/>
          <a:p>
            <a:pPr marL="12700" marR="5080" algn="just">
              <a:lnSpc>
                <a:spcPts val="2100"/>
              </a:lnSpc>
              <a:spcBef>
                <a:spcPts val="219"/>
              </a:spcBef>
            </a:pPr>
            <a:r>
              <a:rPr sz="1800" b="1" spc="-5" dirty="0">
                <a:solidFill>
                  <a:srgbClr val="333399"/>
                </a:solidFill>
                <a:latin typeface="Arial"/>
                <a:cs typeface="Arial"/>
              </a:rPr>
              <a:t>Nuova</a:t>
            </a:r>
            <a:r>
              <a:rPr sz="1800" b="1" dirty="0">
                <a:solidFill>
                  <a:srgbClr val="333399"/>
                </a:solidFill>
                <a:latin typeface="Arial"/>
                <a:cs typeface="Arial"/>
              </a:rPr>
              <a:t> </a:t>
            </a:r>
            <a:r>
              <a:rPr sz="1800" b="1" spc="-5" dirty="0">
                <a:solidFill>
                  <a:srgbClr val="333399"/>
                </a:solidFill>
                <a:latin typeface="Arial"/>
                <a:cs typeface="Arial"/>
              </a:rPr>
              <a:t>classificazione</a:t>
            </a:r>
            <a:r>
              <a:rPr sz="1800" b="1" dirty="0">
                <a:solidFill>
                  <a:srgbClr val="333399"/>
                </a:solidFill>
                <a:latin typeface="Arial"/>
                <a:cs typeface="Arial"/>
              </a:rPr>
              <a:t> </a:t>
            </a:r>
            <a:r>
              <a:rPr sz="1800" b="1" spc="-5" dirty="0">
                <a:solidFill>
                  <a:srgbClr val="333399"/>
                </a:solidFill>
                <a:latin typeface="Arial"/>
                <a:cs typeface="Arial"/>
              </a:rPr>
              <a:t>delle</a:t>
            </a:r>
            <a:r>
              <a:rPr sz="1800" b="1" dirty="0">
                <a:solidFill>
                  <a:srgbClr val="333399"/>
                </a:solidFill>
                <a:latin typeface="Arial"/>
                <a:cs typeface="Arial"/>
              </a:rPr>
              <a:t> </a:t>
            </a:r>
            <a:r>
              <a:rPr sz="1800" b="1" spc="-5" dirty="0">
                <a:solidFill>
                  <a:srgbClr val="333399"/>
                </a:solidFill>
                <a:latin typeface="Arial"/>
                <a:cs typeface="Arial"/>
              </a:rPr>
              <a:t>attività</a:t>
            </a:r>
            <a:r>
              <a:rPr sz="1800" b="1" dirty="0">
                <a:solidFill>
                  <a:srgbClr val="333399"/>
                </a:solidFill>
                <a:latin typeface="Arial"/>
                <a:cs typeface="Arial"/>
              </a:rPr>
              <a:t> </a:t>
            </a:r>
            <a:r>
              <a:rPr sz="1800" spc="-5" dirty="0">
                <a:solidFill>
                  <a:srgbClr val="333399"/>
                </a:solidFill>
                <a:latin typeface="Arial MT"/>
                <a:cs typeface="Arial MT"/>
              </a:rPr>
              <a:t>in</a:t>
            </a:r>
            <a:r>
              <a:rPr sz="1800" dirty="0">
                <a:solidFill>
                  <a:srgbClr val="333399"/>
                </a:solidFill>
                <a:latin typeface="Arial MT"/>
                <a:cs typeface="Arial MT"/>
              </a:rPr>
              <a:t> 3 </a:t>
            </a:r>
            <a:r>
              <a:rPr sz="1800" spc="-490" dirty="0">
                <a:solidFill>
                  <a:srgbClr val="333399"/>
                </a:solidFill>
                <a:latin typeface="Arial MT"/>
                <a:cs typeface="Arial MT"/>
              </a:rPr>
              <a:t> </a:t>
            </a:r>
            <a:r>
              <a:rPr sz="1800" dirty="0">
                <a:solidFill>
                  <a:srgbClr val="333399"/>
                </a:solidFill>
                <a:latin typeface="Arial MT"/>
                <a:cs typeface="Arial MT"/>
              </a:rPr>
              <a:t>gruppi A-B-C in base alla </a:t>
            </a:r>
            <a:r>
              <a:rPr sz="1800" spc="-5" dirty="0">
                <a:solidFill>
                  <a:srgbClr val="333399"/>
                </a:solidFill>
                <a:latin typeface="Arial MT"/>
                <a:cs typeface="Arial MT"/>
              </a:rPr>
              <a:t>tipologia </a:t>
            </a:r>
            <a:r>
              <a:rPr sz="1800" dirty="0">
                <a:solidFill>
                  <a:srgbClr val="333399"/>
                </a:solidFill>
                <a:latin typeface="Arial MT"/>
                <a:cs typeface="Arial MT"/>
              </a:rPr>
              <a:t>di </a:t>
            </a:r>
            <a:r>
              <a:rPr sz="1800" spc="-5" dirty="0">
                <a:solidFill>
                  <a:srgbClr val="333399"/>
                </a:solidFill>
                <a:latin typeface="Arial MT"/>
                <a:cs typeface="Arial MT"/>
              </a:rPr>
              <a:t>attività </a:t>
            </a:r>
            <a:r>
              <a:rPr sz="1800" dirty="0">
                <a:solidFill>
                  <a:srgbClr val="333399"/>
                </a:solidFill>
                <a:latin typeface="Arial MT"/>
                <a:cs typeface="Arial MT"/>
              </a:rPr>
              <a:t> </a:t>
            </a:r>
            <a:r>
              <a:rPr sz="1800" spc="-5" dirty="0">
                <a:solidFill>
                  <a:srgbClr val="333399"/>
                </a:solidFill>
                <a:latin typeface="Arial MT"/>
                <a:cs typeface="Arial MT"/>
              </a:rPr>
              <a:t>svolta,</a:t>
            </a:r>
            <a:r>
              <a:rPr sz="1800" spc="254" dirty="0">
                <a:solidFill>
                  <a:srgbClr val="333399"/>
                </a:solidFill>
                <a:latin typeface="Arial MT"/>
                <a:cs typeface="Arial MT"/>
              </a:rPr>
              <a:t> </a:t>
            </a:r>
            <a:r>
              <a:rPr sz="1800" dirty="0">
                <a:solidFill>
                  <a:srgbClr val="333399"/>
                </a:solidFill>
                <a:latin typeface="Arial MT"/>
                <a:cs typeface="Arial MT"/>
              </a:rPr>
              <a:t>al</a:t>
            </a:r>
            <a:r>
              <a:rPr sz="1800" spc="254" dirty="0">
                <a:solidFill>
                  <a:srgbClr val="333399"/>
                </a:solidFill>
                <a:latin typeface="Arial MT"/>
                <a:cs typeface="Arial MT"/>
              </a:rPr>
              <a:t> </a:t>
            </a:r>
            <a:r>
              <a:rPr sz="1800" dirty="0">
                <a:solidFill>
                  <a:srgbClr val="333399"/>
                </a:solidFill>
                <a:latin typeface="Arial MT"/>
                <a:cs typeface="Arial MT"/>
              </a:rPr>
              <a:t>numero</a:t>
            </a:r>
            <a:r>
              <a:rPr sz="1800" spc="260" dirty="0">
                <a:solidFill>
                  <a:srgbClr val="333399"/>
                </a:solidFill>
                <a:latin typeface="Arial MT"/>
                <a:cs typeface="Arial MT"/>
              </a:rPr>
              <a:t> </a:t>
            </a:r>
            <a:r>
              <a:rPr sz="1800" dirty="0">
                <a:solidFill>
                  <a:srgbClr val="333399"/>
                </a:solidFill>
                <a:latin typeface="Arial MT"/>
                <a:cs typeface="Arial MT"/>
              </a:rPr>
              <a:t>dei</a:t>
            </a:r>
            <a:r>
              <a:rPr sz="1800" spc="254" dirty="0">
                <a:solidFill>
                  <a:srgbClr val="333399"/>
                </a:solidFill>
                <a:latin typeface="Arial MT"/>
                <a:cs typeface="Arial MT"/>
              </a:rPr>
              <a:t> </a:t>
            </a:r>
            <a:r>
              <a:rPr sz="1800" spc="-5" dirty="0">
                <a:solidFill>
                  <a:srgbClr val="333399"/>
                </a:solidFill>
                <a:latin typeface="Arial MT"/>
                <a:cs typeface="Arial MT"/>
              </a:rPr>
              <a:t>lavoratori</a:t>
            </a:r>
            <a:r>
              <a:rPr sz="1800" spc="254" dirty="0">
                <a:solidFill>
                  <a:srgbClr val="333399"/>
                </a:solidFill>
                <a:latin typeface="Arial MT"/>
                <a:cs typeface="Arial MT"/>
              </a:rPr>
              <a:t> </a:t>
            </a:r>
            <a:r>
              <a:rPr sz="1800" spc="-5" dirty="0">
                <a:solidFill>
                  <a:srgbClr val="333399"/>
                </a:solidFill>
                <a:latin typeface="Arial MT"/>
                <a:cs typeface="Arial MT"/>
              </a:rPr>
              <a:t>occupati</a:t>
            </a:r>
            <a:r>
              <a:rPr sz="1800" spc="260" dirty="0">
                <a:solidFill>
                  <a:srgbClr val="333399"/>
                </a:solidFill>
                <a:latin typeface="Arial MT"/>
                <a:cs typeface="Arial MT"/>
              </a:rPr>
              <a:t> </a:t>
            </a:r>
            <a:r>
              <a:rPr sz="1800" dirty="0">
                <a:solidFill>
                  <a:srgbClr val="333399"/>
                </a:solidFill>
                <a:latin typeface="Arial MT"/>
                <a:cs typeface="Arial MT"/>
              </a:rPr>
              <a:t>ed </a:t>
            </a:r>
            <a:r>
              <a:rPr sz="1800" spc="-490" dirty="0">
                <a:solidFill>
                  <a:srgbClr val="333399"/>
                </a:solidFill>
                <a:latin typeface="Arial MT"/>
                <a:cs typeface="Arial MT"/>
              </a:rPr>
              <a:t> </a:t>
            </a:r>
            <a:r>
              <a:rPr sz="1800" dirty="0">
                <a:solidFill>
                  <a:srgbClr val="333399"/>
                </a:solidFill>
                <a:latin typeface="Arial MT"/>
                <a:cs typeface="Arial MT"/>
              </a:rPr>
              <a:t>ai</a:t>
            </a:r>
            <a:r>
              <a:rPr sz="1800" spc="-5" dirty="0">
                <a:solidFill>
                  <a:srgbClr val="333399"/>
                </a:solidFill>
                <a:latin typeface="Arial MT"/>
                <a:cs typeface="Arial MT"/>
              </a:rPr>
              <a:t> fattori</a:t>
            </a:r>
            <a:r>
              <a:rPr sz="1800" dirty="0">
                <a:solidFill>
                  <a:srgbClr val="333399"/>
                </a:solidFill>
                <a:latin typeface="Arial MT"/>
                <a:cs typeface="Arial MT"/>
              </a:rPr>
              <a:t> di</a:t>
            </a:r>
            <a:r>
              <a:rPr sz="1800" spc="-5" dirty="0">
                <a:solidFill>
                  <a:srgbClr val="333399"/>
                </a:solidFill>
                <a:latin typeface="Arial MT"/>
                <a:cs typeface="Arial MT"/>
              </a:rPr>
              <a:t> </a:t>
            </a:r>
            <a:r>
              <a:rPr sz="1800" dirty="0">
                <a:solidFill>
                  <a:srgbClr val="333399"/>
                </a:solidFill>
                <a:latin typeface="Arial MT"/>
                <a:cs typeface="Arial MT"/>
              </a:rPr>
              <a:t>rischio;</a:t>
            </a:r>
            <a:endParaRPr sz="1800" dirty="0">
              <a:latin typeface="Arial MT"/>
              <a:cs typeface="Arial MT"/>
            </a:endParaRPr>
          </a:p>
        </p:txBody>
      </p:sp>
      <p:pic>
        <p:nvPicPr>
          <p:cNvPr id="11" name="object 11"/>
          <p:cNvPicPr/>
          <p:nvPr/>
        </p:nvPicPr>
        <p:blipFill>
          <a:blip r:embed="rId7" cstate="print"/>
          <a:stretch>
            <a:fillRect/>
          </a:stretch>
        </p:blipFill>
        <p:spPr>
          <a:xfrm>
            <a:off x="203200" y="3949700"/>
            <a:ext cx="1333500" cy="177800"/>
          </a:xfrm>
          <a:prstGeom prst="rect">
            <a:avLst/>
          </a:prstGeom>
        </p:spPr>
      </p:pic>
      <p:pic>
        <p:nvPicPr>
          <p:cNvPr id="12" name="object 12"/>
          <p:cNvPicPr/>
          <p:nvPr/>
        </p:nvPicPr>
        <p:blipFill>
          <a:blip r:embed="rId8" cstate="print"/>
          <a:stretch>
            <a:fillRect/>
          </a:stretch>
        </p:blipFill>
        <p:spPr>
          <a:xfrm>
            <a:off x="1701800" y="3949700"/>
            <a:ext cx="3251200" cy="177800"/>
          </a:xfrm>
          <a:prstGeom prst="rect">
            <a:avLst/>
          </a:prstGeom>
        </p:spPr>
      </p:pic>
      <p:sp>
        <p:nvSpPr>
          <p:cNvPr id="13" name="object 13"/>
          <p:cNvSpPr txBox="1"/>
          <p:nvPr/>
        </p:nvSpPr>
        <p:spPr>
          <a:xfrm>
            <a:off x="203113" y="3831616"/>
            <a:ext cx="2625090" cy="299720"/>
          </a:xfrm>
          <a:prstGeom prst="rect">
            <a:avLst/>
          </a:prstGeom>
        </p:spPr>
        <p:txBody>
          <a:bodyPr vert="horz" wrap="square" lIns="0" tIns="12700" rIns="0" bIns="0" rtlCol="0">
            <a:spAutoFit/>
          </a:bodyPr>
          <a:lstStyle/>
          <a:p>
            <a:pPr marL="12700">
              <a:lnSpc>
                <a:spcPct val="100000"/>
              </a:lnSpc>
              <a:spcBef>
                <a:spcPts val="100"/>
              </a:spcBef>
              <a:tabLst>
                <a:tab pos="1033144" algn="l"/>
                <a:tab pos="1506855" algn="l"/>
              </a:tabLst>
            </a:pPr>
            <a:r>
              <a:rPr sz="1800" spc="-5" dirty="0">
                <a:solidFill>
                  <a:srgbClr val="333399"/>
                </a:solidFill>
                <a:latin typeface="Arial MT"/>
                <a:cs typeface="Arial MT"/>
              </a:rPr>
              <a:t>Modifica	</a:t>
            </a:r>
            <a:r>
              <a:rPr sz="1800" dirty="0">
                <a:solidFill>
                  <a:srgbClr val="333399"/>
                </a:solidFill>
                <a:latin typeface="Arial MT"/>
                <a:cs typeface="Arial MT"/>
              </a:rPr>
              <a:t>del	</a:t>
            </a:r>
            <a:r>
              <a:rPr sz="1800" b="1" spc="-5" dirty="0">
                <a:solidFill>
                  <a:srgbClr val="333399"/>
                </a:solidFill>
                <a:latin typeface="Arial"/>
                <a:cs typeface="Arial"/>
              </a:rPr>
              <a:t>contenuto</a:t>
            </a:r>
            <a:endParaRPr sz="1800">
              <a:latin typeface="Arial"/>
              <a:cs typeface="Arial"/>
            </a:endParaRPr>
          </a:p>
        </p:txBody>
      </p:sp>
      <p:grpSp>
        <p:nvGrpSpPr>
          <p:cNvPr id="14" name="object 14"/>
          <p:cNvGrpSpPr/>
          <p:nvPr/>
        </p:nvGrpSpPr>
        <p:grpSpPr>
          <a:xfrm>
            <a:off x="203200" y="4216400"/>
            <a:ext cx="4749800" cy="228600"/>
            <a:chOff x="203200" y="4216400"/>
            <a:chExt cx="4749800" cy="228600"/>
          </a:xfrm>
        </p:grpSpPr>
        <p:pic>
          <p:nvPicPr>
            <p:cNvPr id="15" name="object 15"/>
            <p:cNvPicPr/>
            <p:nvPr/>
          </p:nvPicPr>
          <p:blipFill>
            <a:blip r:embed="rId9" cstate="print"/>
            <a:stretch>
              <a:fillRect/>
            </a:stretch>
          </p:blipFill>
          <p:spPr>
            <a:xfrm>
              <a:off x="203200" y="4216400"/>
              <a:ext cx="2120900" cy="228600"/>
            </a:xfrm>
            <a:prstGeom prst="rect">
              <a:avLst/>
            </a:prstGeom>
          </p:spPr>
        </p:pic>
        <p:pic>
          <p:nvPicPr>
            <p:cNvPr id="16" name="object 16"/>
            <p:cNvPicPr/>
            <p:nvPr/>
          </p:nvPicPr>
          <p:blipFill>
            <a:blip r:embed="rId10" cstate="print"/>
            <a:stretch>
              <a:fillRect/>
            </a:stretch>
          </p:blipFill>
          <p:spPr>
            <a:xfrm>
              <a:off x="2324100" y="4216400"/>
              <a:ext cx="2628900" cy="228600"/>
            </a:xfrm>
            <a:prstGeom prst="rect">
              <a:avLst/>
            </a:prstGeom>
          </p:spPr>
        </p:pic>
      </p:grpSp>
      <p:sp>
        <p:nvSpPr>
          <p:cNvPr id="17" name="object 17"/>
          <p:cNvSpPr txBox="1"/>
          <p:nvPr/>
        </p:nvSpPr>
        <p:spPr>
          <a:xfrm>
            <a:off x="203113" y="3831616"/>
            <a:ext cx="4772025" cy="566420"/>
          </a:xfrm>
          <a:prstGeom prst="rect">
            <a:avLst/>
          </a:prstGeom>
        </p:spPr>
        <p:txBody>
          <a:bodyPr vert="horz" wrap="square" lIns="0" tIns="27939" rIns="0" bIns="0" rtlCol="0">
            <a:spAutoFit/>
          </a:bodyPr>
          <a:lstStyle/>
          <a:p>
            <a:pPr marL="12700" marR="5080" indent="2768600">
              <a:lnSpc>
                <a:spcPts val="2100"/>
              </a:lnSpc>
              <a:spcBef>
                <a:spcPts val="219"/>
              </a:spcBef>
              <a:tabLst>
                <a:tab pos="935990" algn="l"/>
                <a:tab pos="2315210" algn="l"/>
                <a:tab pos="2632710" algn="l"/>
                <a:tab pos="3176905" algn="l"/>
                <a:tab pos="3470910" algn="l"/>
                <a:tab pos="4555490" algn="l"/>
              </a:tabLst>
            </a:pPr>
            <a:r>
              <a:rPr sz="1800" b="1" spc="-5" dirty="0">
                <a:solidFill>
                  <a:srgbClr val="333399"/>
                </a:solidFill>
                <a:latin typeface="Arial"/>
                <a:cs typeface="Arial"/>
              </a:rPr>
              <a:t>d</a:t>
            </a:r>
            <a:r>
              <a:rPr sz="1800" b="1" dirty="0">
                <a:solidFill>
                  <a:srgbClr val="333399"/>
                </a:solidFill>
                <a:latin typeface="Arial"/>
                <a:cs typeface="Arial"/>
              </a:rPr>
              <a:t>e</a:t>
            </a:r>
            <a:r>
              <a:rPr sz="1800" b="1" spc="-5" dirty="0">
                <a:solidFill>
                  <a:srgbClr val="333399"/>
                </a:solidFill>
                <a:latin typeface="Arial"/>
                <a:cs typeface="Arial"/>
              </a:rPr>
              <a:t>ll</a:t>
            </a:r>
            <a:r>
              <a:rPr sz="1800" b="1" dirty="0">
                <a:solidFill>
                  <a:srgbClr val="333399"/>
                </a:solidFill>
                <a:latin typeface="Arial"/>
                <a:cs typeface="Arial"/>
              </a:rPr>
              <a:t>a	cassetta	</a:t>
            </a:r>
            <a:r>
              <a:rPr sz="1800" b="1" spc="-5" dirty="0">
                <a:solidFill>
                  <a:srgbClr val="333399"/>
                </a:solidFill>
                <a:latin typeface="Arial"/>
                <a:cs typeface="Arial"/>
              </a:rPr>
              <a:t>d</a:t>
            </a:r>
            <a:r>
              <a:rPr sz="1800" b="1" dirty="0">
                <a:solidFill>
                  <a:srgbClr val="333399"/>
                </a:solidFill>
                <a:latin typeface="Arial"/>
                <a:cs typeface="Arial"/>
              </a:rPr>
              <a:t>i  </a:t>
            </a:r>
            <a:r>
              <a:rPr sz="1800" b="1" spc="190" dirty="0">
                <a:solidFill>
                  <a:srgbClr val="333399"/>
                </a:solidFill>
                <a:latin typeface="Arial"/>
                <a:cs typeface="Arial"/>
              </a:rPr>
              <a:t>prim</a:t>
            </a:r>
            <a:r>
              <a:rPr sz="1800" b="1" dirty="0">
                <a:solidFill>
                  <a:srgbClr val="333399"/>
                </a:solidFill>
                <a:latin typeface="Arial"/>
                <a:cs typeface="Arial"/>
              </a:rPr>
              <a:t>o	</a:t>
            </a:r>
            <a:r>
              <a:rPr sz="1800" b="1" spc="190" dirty="0">
                <a:solidFill>
                  <a:srgbClr val="333399"/>
                </a:solidFill>
                <a:latin typeface="Arial"/>
                <a:cs typeface="Arial"/>
              </a:rPr>
              <a:t>soccors</a:t>
            </a:r>
            <a:r>
              <a:rPr sz="1800" b="1" dirty="0">
                <a:solidFill>
                  <a:srgbClr val="333399"/>
                </a:solidFill>
                <a:latin typeface="Arial"/>
                <a:cs typeface="Arial"/>
              </a:rPr>
              <a:t>o	</a:t>
            </a:r>
            <a:r>
              <a:rPr sz="1800" dirty="0">
                <a:solidFill>
                  <a:srgbClr val="333399"/>
                </a:solidFill>
                <a:latin typeface="Arial MT"/>
                <a:cs typeface="Arial MT"/>
              </a:rPr>
              <a:t>e	</a:t>
            </a:r>
            <a:r>
              <a:rPr sz="1800" spc="190" dirty="0">
                <a:solidFill>
                  <a:srgbClr val="333399"/>
                </a:solidFill>
                <a:latin typeface="Arial MT"/>
                <a:cs typeface="Arial MT"/>
              </a:rPr>
              <a:t>de</a:t>
            </a:r>
            <a:r>
              <a:rPr sz="1800" dirty="0">
                <a:solidFill>
                  <a:srgbClr val="333399"/>
                </a:solidFill>
                <a:latin typeface="Arial MT"/>
                <a:cs typeface="Arial MT"/>
              </a:rPr>
              <a:t>l	</a:t>
            </a:r>
            <a:r>
              <a:rPr sz="1800" spc="190" dirty="0">
                <a:solidFill>
                  <a:srgbClr val="333399"/>
                </a:solidFill>
                <a:latin typeface="Arial MT"/>
                <a:cs typeface="Arial MT"/>
              </a:rPr>
              <a:t>pacchett</a:t>
            </a:r>
            <a:r>
              <a:rPr sz="1800" dirty="0">
                <a:solidFill>
                  <a:srgbClr val="333399"/>
                </a:solidFill>
                <a:latin typeface="Arial MT"/>
                <a:cs typeface="Arial MT"/>
              </a:rPr>
              <a:t>o	</a:t>
            </a:r>
            <a:r>
              <a:rPr sz="1800" spc="190" dirty="0">
                <a:solidFill>
                  <a:srgbClr val="333399"/>
                </a:solidFill>
                <a:latin typeface="Arial MT"/>
                <a:cs typeface="Arial MT"/>
              </a:rPr>
              <a:t>d</a:t>
            </a:r>
            <a:r>
              <a:rPr sz="1800" dirty="0">
                <a:solidFill>
                  <a:srgbClr val="333399"/>
                </a:solidFill>
                <a:latin typeface="Arial MT"/>
                <a:cs typeface="Arial MT"/>
              </a:rPr>
              <a:t>i</a:t>
            </a:r>
            <a:endParaRPr sz="1800">
              <a:latin typeface="Arial MT"/>
              <a:cs typeface="Arial MT"/>
            </a:endParaRPr>
          </a:p>
        </p:txBody>
      </p:sp>
      <p:pic>
        <p:nvPicPr>
          <p:cNvPr id="18" name="object 18"/>
          <p:cNvPicPr/>
          <p:nvPr/>
        </p:nvPicPr>
        <p:blipFill>
          <a:blip r:embed="rId11" cstate="print"/>
          <a:stretch>
            <a:fillRect/>
          </a:stretch>
        </p:blipFill>
        <p:spPr>
          <a:xfrm>
            <a:off x="203200" y="4483100"/>
            <a:ext cx="1346200" cy="215900"/>
          </a:xfrm>
          <a:prstGeom prst="rect">
            <a:avLst/>
          </a:prstGeom>
        </p:spPr>
      </p:pic>
      <p:sp>
        <p:nvSpPr>
          <p:cNvPr id="19" name="object 19"/>
          <p:cNvSpPr txBox="1"/>
          <p:nvPr/>
        </p:nvSpPr>
        <p:spPr>
          <a:xfrm>
            <a:off x="203113" y="4365016"/>
            <a:ext cx="137287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333399"/>
                </a:solidFill>
                <a:latin typeface="Arial MT"/>
                <a:cs typeface="Arial MT"/>
              </a:rPr>
              <a:t>medicazione;</a:t>
            </a:r>
            <a:endParaRPr sz="1800">
              <a:latin typeface="Arial MT"/>
              <a:cs typeface="Arial MT"/>
            </a:endParaRPr>
          </a:p>
        </p:txBody>
      </p:sp>
      <p:grpSp>
        <p:nvGrpSpPr>
          <p:cNvPr id="20" name="object 20"/>
          <p:cNvGrpSpPr/>
          <p:nvPr/>
        </p:nvGrpSpPr>
        <p:grpSpPr>
          <a:xfrm>
            <a:off x="1944702" y="5941086"/>
            <a:ext cx="4686300" cy="228600"/>
            <a:chOff x="1727200" y="6235700"/>
            <a:chExt cx="4686300" cy="228600"/>
          </a:xfrm>
        </p:grpSpPr>
        <p:pic>
          <p:nvPicPr>
            <p:cNvPr id="22" name="object 22"/>
            <p:cNvPicPr/>
            <p:nvPr/>
          </p:nvPicPr>
          <p:blipFill>
            <a:blip r:embed="rId12" cstate="print"/>
            <a:stretch>
              <a:fillRect/>
            </a:stretch>
          </p:blipFill>
          <p:spPr>
            <a:xfrm>
              <a:off x="1727200" y="6235700"/>
              <a:ext cx="1701800" cy="228600"/>
            </a:xfrm>
            <a:prstGeom prst="rect">
              <a:avLst/>
            </a:prstGeom>
          </p:spPr>
        </p:pic>
        <p:pic>
          <p:nvPicPr>
            <p:cNvPr id="23" name="object 23"/>
            <p:cNvPicPr/>
            <p:nvPr/>
          </p:nvPicPr>
          <p:blipFill>
            <a:blip r:embed="rId13" cstate="print"/>
            <a:stretch>
              <a:fillRect/>
            </a:stretch>
          </p:blipFill>
          <p:spPr>
            <a:xfrm>
              <a:off x="3492500" y="6235700"/>
              <a:ext cx="2870200" cy="228600"/>
            </a:xfrm>
            <a:prstGeom prst="rect">
              <a:avLst/>
            </a:prstGeom>
          </p:spPr>
        </p:pic>
        <p:pic>
          <p:nvPicPr>
            <p:cNvPr id="24" name="object 24"/>
            <p:cNvPicPr/>
            <p:nvPr/>
          </p:nvPicPr>
          <p:blipFill>
            <a:blip r:embed="rId14" cstate="print"/>
            <a:stretch>
              <a:fillRect/>
            </a:stretch>
          </p:blipFill>
          <p:spPr>
            <a:xfrm>
              <a:off x="6375400" y="6375400"/>
              <a:ext cx="38100" cy="38100"/>
            </a:xfrm>
            <a:prstGeom prst="rect">
              <a:avLst/>
            </a:prstGeom>
          </p:spPr>
        </p:pic>
      </p:grpSp>
      <p:sp>
        <p:nvSpPr>
          <p:cNvPr id="25" name="object 25"/>
          <p:cNvSpPr txBox="1"/>
          <p:nvPr/>
        </p:nvSpPr>
        <p:spPr>
          <a:xfrm>
            <a:off x="1671782" y="5153086"/>
            <a:ext cx="5710555" cy="566420"/>
          </a:xfrm>
          <a:prstGeom prst="rect">
            <a:avLst/>
          </a:prstGeom>
        </p:spPr>
        <p:txBody>
          <a:bodyPr vert="horz" wrap="square" lIns="0" tIns="27940" rIns="0" bIns="0" rtlCol="0">
            <a:spAutoFit/>
          </a:bodyPr>
          <a:lstStyle/>
          <a:p>
            <a:pPr marL="12700" marR="5080">
              <a:lnSpc>
                <a:spcPts val="2100"/>
              </a:lnSpc>
              <a:spcBef>
                <a:spcPts val="220"/>
              </a:spcBef>
            </a:pPr>
            <a:r>
              <a:rPr sz="1800" spc="-5" dirty="0">
                <a:solidFill>
                  <a:srgbClr val="333399"/>
                </a:solidFill>
                <a:latin typeface="Arial MT"/>
                <a:cs typeface="Arial MT"/>
              </a:rPr>
              <a:t>Definizione</a:t>
            </a:r>
            <a:r>
              <a:rPr sz="1800" spc="40" dirty="0">
                <a:solidFill>
                  <a:srgbClr val="333399"/>
                </a:solidFill>
                <a:latin typeface="Arial MT"/>
                <a:cs typeface="Arial MT"/>
              </a:rPr>
              <a:t> </a:t>
            </a:r>
            <a:r>
              <a:rPr sz="1800" dirty="0">
                <a:solidFill>
                  <a:srgbClr val="333399"/>
                </a:solidFill>
                <a:latin typeface="Arial MT"/>
                <a:cs typeface="Arial MT"/>
              </a:rPr>
              <a:t>e</a:t>
            </a:r>
            <a:r>
              <a:rPr sz="1800" spc="40" dirty="0">
                <a:solidFill>
                  <a:srgbClr val="333399"/>
                </a:solidFill>
                <a:latin typeface="Arial MT"/>
                <a:cs typeface="Arial MT"/>
              </a:rPr>
              <a:t> </a:t>
            </a:r>
            <a:r>
              <a:rPr sz="1800" dirty="0">
                <a:solidFill>
                  <a:srgbClr val="333399"/>
                </a:solidFill>
                <a:latin typeface="Arial MT"/>
                <a:cs typeface="Arial MT"/>
              </a:rPr>
              <a:t>programma</a:t>
            </a:r>
            <a:r>
              <a:rPr sz="1800" spc="40" dirty="0">
                <a:solidFill>
                  <a:srgbClr val="333399"/>
                </a:solidFill>
                <a:latin typeface="Arial MT"/>
                <a:cs typeface="Arial MT"/>
              </a:rPr>
              <a:t> </a:t>
            </a:r>
            <a:r>
              <a:rPr sz="1800" spc="-5" dirty="0">
                <a:solidFill>
                  <a:srgbClr val="333399"/>
                </a:solidFill>
                <a:latin typeface="Arial MT"/>
                <a:cs typeface="Arial MT"/>
              </a:rPr>
              <a:t>dettagliato</a:t>
            </a:r>
            <a:r>
              <a:rPr sz="1800" spc="40" dirty="0">
                <a:solidFill>
                  <a:srgbClr val="333399"/>
                </a:solidFill>
                <a:latin typeface="Arial MT"/>
                <a:cs typeface="Arial MT"/>
              </a:rPr>
              <a:t> </a:t>
            </a:r>
            <a:r>
              <a:rPr sz="1800" dirty="0">
                <a:solidFill>
                  <a:srgbClr val="333399"/>
                </a:solidFill>
                <a:latin typeface="Arial MT"/>
                <a:cs typeface="Arial MT"/>
              </a:rPr>
              <a:t>di</a:t>
            </a:r>
            <a:r>
              <a:rPr sz="1800" spc="40" dirty="0">
                <a:solidFill>
                  <a:srgbClr val="333399"/>
                </a:solidFill>
                <a:latin typeface="Arial MT"/>
                <a:cs typeface="Arial MT"/>
              </a:rPr>
              <a:t> </a:t>
            </a:r>
            <a:r>
              <a:rPr sz="1800" spc="-5" dirty="0">
                <a:solidFill>
                  <a:srgbClr val="333399"/>
                </a:solidFill>
                <a:latin typeface="Arial MT"/>
                <a:cs typeface="Arial MT"/>
              </a:rPr>
              <a:t>formazione</a:t>
            </a:r>
            <a:r>
              <a:rPr sz="1800" spc="40" dirty="0">
                <a:solidFill>
                  <a:srgbClr val="333399"/>
                </a:solidFill>
                <a:latin typeface="Arial MT"/>
                <a:cs typeface="Arial MT"/>
              </a:rPr>
              <a:t> </a:t>
            </a:r>
            <a:r>
              <a:rPr sz="1800" dirty="0">
                <a:solidFill>
                  <a:srgbClr val="333399"/>
                </a:solidFill>
                <a:latin typeface="Arial MT"/>
                <a:cs typeface="Arial MT"/>
              </a:rPr>
              <a:t>degli </a:t>
            </a:r>
            <a:r>
              <a:rPr sz="1800" spc="-484" dirty="0">
                <a:solidFill>
                  <a:srgbClr val="333399"/>
                </a:solidFill>
                <a:latin typeface="Arial MT"/>
                <a:cs typeface="Arial MT"/>
              </a:rPr>
              <a:t> </a:t>
            </a:r>
            <a:r>
              <a:rPr sz="1800" dirty="0">
                <a:solidFill>
                  <a:srgbClr val="333399"/>
                </a:solidFill>
                <a:latin typeface="Arial MT"/>
                <a:cs typeface="Arial MT"/>
              </a:rPr>
              <a:t>dei </a:t>
            </a:r>
            <a:r>
              <a:rPr sz="1800" spc="-5" dirty="0">
                <a:solidFill>
                  <a:srgbClr val="333399"/>
                </a:solidFill>
                <a:latin typeface="Arial MT"/>
                <a:cs typeface="Arial MT"/>
              </a:rPr>
              <a:t>requisiti</a:t>
            </a:r>
            <a:r>
              <a:rPr sz="1800" dirty="0">
                <a:solidFill>
                  <a:srgbClr val="333399"/>
                </a:solidFill>
                <a:latin typeface="Arial MT"/>
                <a:cs typeface="Arial MT"/>
              </a:rPr>
              <a:t> degli</a:t>
            </a:r>
            <a:r>
              <a:rPr sz="1800" spc="-5" dirty="0">
                <a:solidFill>
                  <a:srgbClr val="333399"/>
                </a:solidFill>
                <a:latin typeface="Arial MT"/>
                <a:cs typeface="Arial MT"/>
              </a:rPr>
              <a:t> </a:t>
            </a:r>
            <a:r>
              <a:rPr sz="1800" b="1" spc="-5" dirty="0">
                <a:solidFill>
                  <a:srgbClr val="333399"/>
                </a:solidFill>
                <a:latin typeface="Arial"/>
                <a:cs typeface="Arial"/>
              </a:rPr>
              <a:t>addetti </a:t>
            </a:r>
            <a:r>
              <a:rPr sz="1800" b="1" dirty="0">
                <a:solidFill>
                  <a:srgbClr val="333399"/>
                </a:solidFill>
                <a:latin typeface="Arial"/>
                <a:cs typeface="Arial"/>
              </a:rPr>
              <a:t>al</a:t>
            </a:r>
            <a:r>
              <a:rPr sz="1800" b="1" spc="-5" dirty="0">
                <a:solidFill>
                  <a:srgbClr val="333399"/>
                </a:solidFill>
                <a:latin typeface="Arial"/>
                <a:cs typeface="Arial"/>
              </a:rPr>
              <a:t> pronto soccorso</a:t>
            </a:r>
            <a:r>
              <a:rPr sz="1800" spc="-5" dirty="0">
                <a:solidFill>
                  <a:srgbClr val="333399"/>
                </a:solidFill>
                <a:latin typeface="Arial MT"/>
                <a:cs typeface="Arial MT"/>
              </a:rPr>
              <a:t>.</a:t>
            </a:r>
            <a:endParaRPr sz="1800" dirty="0">
              <a:latin typeface="Arial MT"/>
              <a:cs typeface="Arial MT"/>
            </a:endParaRPr>
          </a:p>
        </p:txBody>
      </p:sp>
      <p:pic>
        <p:nvPicPr>
          <p:cNvPr id="26" name="object 26"/>
          <p:cNvPicPr/>
          <p:nvPr/>
        </p:nvPicPr>
        <p:blipFill>
          <a:blip r:embed="rId15" cstate="print"/>
          <a:stretch>
            <a:fillRect/>
          </a:stretch>
        </p:blipFill>
        <p:spPr>
          <a:xfrm>
            <a:off x="2573353" y="1778402"/>
            <a:ext cx="3923722" cy="1728890"/>
          </a:xfrm>
          <a:prstGeom prst="rect">
            <a:avLst/>
          </a:prstGeom>
        </p:spPr>
      </p:pic>
      <p:pic>
        <p:nvPicPr>
          <p:cNvPr id="27" name="object 27"/>
          <p:cNvPicPr/>
          <p:nvPr/>
        </p:nvPicPr>
        <p:blipFill>
          <a:blip r:embed="rId16" cstate="print"/>
          <a:stretch>
            <a:fillRect/>
          </a:stretch>
        </p:blipFill>
        <p:spPr>
          <a:xfrm>
            <a:off x="203113" y="4615510"/>
            <a:ext cx="975960" cy="1568328"/>
          </a:xfrm>
          <a:prstGeom prst="rect">
            <a:avLst/>
          </a:prstGeom>
        </p:spPr>
      </p:pic>
      <p:pic>
        <p:nvPicPr>
          <p:cNvPr id="28" name="object 28"/>
          <p:cNvPicPr/>
          <p:nvPr/>
        </p:nvPicPr>
        <p:blipFill>
          <a:blip r:embed="rId17" cstate="print"/>
          <a:stretch>
            <a:fillRect/>
          </a:stretch>
        </p:blipFill>
        <p:spPr>
          <a:xfrm>
            <a:off x="6643298" y="3009179"/>
            <a:ext cx="2076450" cy="2200275"/>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895600" y="762000"/>
            <a:ext cx="5367936" cy="4864100"/>
          </a:xfrm>
          <a:prstGeom prst="rect">
            <a:avLst/>
          </a:prstGeom>
        </p:spPr>
      </p:pic>
      <p:sp>
        <p:nvSpPr>
          <p:cNvPr id="3" name="object 3"/>
          <p:cNvSpPr txBox="1"/>
          <p:nvPr/>
        </p:nvSpPr>
        <p:spPr>
          <a:xfrm>
            <a:off x="282773" y="1265515"/>
            <a:ext cx="2171700" cy="982980"/>
          </a:xfrm>
          <a:prstGeom prst="rect">
            <a:avLst/>
          </a:prstGeom>
        </p:spPr>
        <p:txBody>
          <a:bodyPr vert="horz" wrap="square" lIns="0" tIns="43180" rIns="0" bIns="0" rtlCol="0">
            <a:spAutoFit/>
          </a:bodyPr>
          <a:lstStyle/>
          <a:p>
            <a:pPr marL="12700" marR="5080" indent="440055">
              <a:lnSpc>
                <a:spcPts val="3700"/>
              </a:lnSpc>
              <a:spcBef>
                <a:spcPts val="340"/>
              </a:spcBef>
            </a:pPr>
            <a:r>
              <a:rPr sz="3200" dirty="0">
                <a:latin typeface="Arial MT"/>
                <a:cs typeface="Arial MT"/>
              </a:rPr>
              <a:t>piccola </a:t>
            </a:r>
            <a:r>
              <a:rPr sz="3200" spc="5" dirty="0">
                <a:latin typeface="Arial MT"/>
                <a:cs typeface="Arial MT"/>
              </a:rPr>
              <a:t> </a:t>
            </a:r>
            <a:r>
              <a:rPr sz="3200" dirty="0">
                <a:latin typeface="Arial MT"/>
                <a:cs typeface="Arial MT"/>
              </a:rPr>
              <a:t>circolazione</a:t>
            </a:r>
            <a:endParaRPr sz="3200">
              <a:latin typeface="Arial MT"/>
              <a:cs typeface="Arial MT"/>
            </a:endParaRPr>
          </a:p>
        </p:txBody>
      </p:sp>
      <p:sp>
        <p:nvSpPr>
          <p:cNvPr id="4" name="object 4"/>
          <p:cNvSpPr txBox="1"/>
          <p:nvPr/>
        </p:nvSpPr>
        <p:spPr>
          <a:xfrm>
            <a:off x="570110" y="4073803"/>
            <a:ext cx="2171700" cy="982980"/>
          </a:xfrm>
          <a:prstGeom prst="rect">
            <a:avLst/>
          </a:prstGeom>
        </p:spPr>
        <p:txBody>
          <a:bodyPr vert="horz" wrap="square" lIns="0" tIns="43180" rIns="0" bIns="0" rtlCol="0">
            <a:spAutoFit/>
          </a:bodyPr>
          <a:lstStyle/>
          <a:p>
            <a:pPr marL="12700" marR="5080" indent="440055">
              <a:lnSpc>
                <a:spcPts val="3700"/>
              </a:lnSpc>
              <a:spcBef>
                <a:spcPts val="340"/>
              </a:spcBef>
            </a:pPr>
            <a:r>
              <a:rPr sz="3200" dirty="0">
                <a:latin typeface="Arial MT"/>
                <a:cs typeface="Arial MT"/>
              </a:rPr>
              <a:t>grande </a:t>
            </a:r>
            <a:r>
              <a:rPr sz="3200" spc="5" dirty="0">
                <a:latin typeface="Arial MT"/>
                <a:cs typeface="Arial MT"/>
              </a:rPr>
              <a:t> </a:t>
            </a:r>
            <a:r>
              <a:rPr sz="3200" dirty="0">
                <a:latin typeface="Arial MT"/>
                <a:cs typeface="Arial MT"/>
              </a:rPr>
              <a:t>circolazione</a:t>
            </a:r>
            <a:endParaRPr sz="3200">
              <a:latin typeface="Arial MT"/>
              <a:cs typeface="Arial MT"/>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228532" y="152400"/>
            <a:ext cx="5180012" cy="4524375"/>
          </a:xfrm>
          <a:prstGeom prst="rect">
            <a:avLst/>
          </a:prstGeom>
        </p:spPr>
      </p:pic>
      <p:sp>
        <p:nvSpPr>
          <p:cNvPr id="3" name="object 3"/>
          <p:cNvSpPr txBox="1"/>
          <p:nvPr/>
        </p:nvSpPr>
        <p:spPr>
          <a:xfrm>
            <a:off x="2228532" y="5029200"/>
            <a:ext cx="4973955" cy="982980"/>
          </a:xfrm>
          <a:prstGeom prst="rect">
            <a:avLst/>
          </a:prstGeom>
        </p:spPr>
        <p:txBody>
          <a:bodyPr vert="horz" wrap="square" lIns="0" tIns="43180" rIns="0" bIns="0" rtlCol="0">
            <a:spAutoFit/>
          </a:bodyPr>
          <a:lstStyle/>
          <a:p>
            <a:pPr marL="12700" marR="5080">
              <a:lnSpc>
                <a:spcPts val="3700"/>
              </a:lnSpc>
              <a:spcBef>
                <a:spcPts val="340"/>
              </a:spcBef>
            </a:pPr>
            <a:r>
              <a:rPr sz="3200" spc="-5" dirty="0">
                <a:solidFill>
                  <a:srgbClr val="FF0000"/>
                </a:solidFill>
                <a:latin typeface="Arial MT"/>
                <a:cs typeface="Arial MT"/>
              </a:rPr>
              <a:t>DIFFERENZE</a:t>
            </a:r>
            <a:r>
              <a:rPr sz="3200" spc="-5" dirty="0">
                <a:latin typeface="Arial MT"/>
                <a:cs typeface="Arial MT"/>
              </a:rPr>
              <a:t>: elasticità, </a:t>
            </a:r>
            <a:r>
              <a:rPr sz="3200" dirty="0">
                <a:latin typeface="Arial MT"/>
                <a:cs typeface="Arial MT"/>
              </a:rPr>
              <a:t> calibro,</a:t>
            </a:r>
            <a:r>
              <a:rPr sz="3200" spc="-40" dirty="0">
                <a:latin typeface="Arial MT"/>
                <a:cs typeface="Arial MT"/>
              </a:rPr>
              <a:t> </a:t>
            </a:r>
            <a:r>
              <a:rPr sz="3200" dirty="0">
                <a:latin typeface="Arial MT"/>
                <a:cs typeface="Arial MT"/>
              </a:rPr>
              <a:t>pressione,</a:t>
            </a:r>
            <a:r>
              <a:rPr sz="3200" spc="-35" dirty="0">
                <a:latin typeface="Arial MT"/>
                <a:cs typeface="Arial MT"/>
              </a:rPr>
              <a:t> </a:t>
            </a:r>
            <a:r>
              <a:rPr sz="3200" spc="-5" dirty="0">
                <a:latin typeface="Arial MT"/>
                <a:cs typeface="Arial MT"/>
              </a:rPr>
              <a:t>funzione</a:t>
            </a:r>
            <a:endParaRPr sz="3200">
              <a:latin typeface="Arial MT"/>
              <a:cs typeface="Arial MT"/>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95842" y="30018"/>
            <a:ext cx="4205605" cy="6166921"/>
          </a:xfrm>
          <a:prstGeom prst="rect">
            <a:avLst/>
          </a:prstGeom>
        </p:spPr>
      </p:pic>
      <p:sp>
        <p:nvSpPr>
          <p:cNvPr id="3" name="object 3"/>
          <p:cNvSpPr txBox="1">
            <a:spLocks noGrp="1"/>
          </p:cNvSpPr>
          <p:nvPr>
            <p:ph type="title"/>
          </p:nvPr>
        </p:nvSpPr>
        <p:spPr>
          <a:xfrm>
            <a:off x="838200" y="762000"/>
            <a:ext cx="2595245" cy="858519"/>
          </a:xfrm>
          <a:prstGeom prst="rect">
            <a:avLst/>
          </a:prstGeom>
        </p:spPr>
        <p:txBody>
          <a:bodyPr vert="horz" wrap="square" lIns="0" tIns="43180" rIns="0" bIns="0" rtlCol="0">
            <a:spAutoFit/>
          </a:bodyPr>
          <a:lstStyle/>
          <a:p>
            <a:pPr marL="12700" marR="5080">
              <a:lnSpc>
                <a:spcPts val="3200"/>
              </a:lnSpc>
              <a:spcBef>
                <a:spcPts val="340"/>
              </a:spcBef>
            </a:pPr>
            <a:r>
              <a:rPr sz="2800" spc="-5" dirty="0">
                <a:solidFill>
                  <a:srgbClr val="FF0000"/>
                </a:solidFill>
              </a:rPr>
              <a:t>Arterie</a:t>
            </a:r>
            <a:r>
              <a:rPr sz="2800" spc="-30" dirty="0">
                <a:solidFill>
                  <a:srgbClr val="FF0000"/>
                </a:solidFill>
              </a:rPr>
              <a:t> </a:t>
            </a:r>
            <a:r>
              <a:rPr sz="2800" dirty="0"/>
              <a:t>e</a:t>
            </a:r>
            <a:r>
              <a:rPr sz="2800" spc="-25" dirty="0"/>
              <a:t> </a:t>
            </a:r>
            <a:r>
              <a:rPr sz="2800" dirty="0">
                <a:solidFill>
                  <a:srgbClr val="333399"/>
                </a:solidFill>
              </a:rPr>
              <a:t>vene</a:t>
            </a:r>
            <a:r>
              <a:rPr sz="2800" spc="-25" dirty="0">
                <a:solidFill>
                  <a:srgbClr val="333399"/>
                </a:solidFill>
              </a:rPr>
              <a:t> </a:t>
            </a:r>
            <a:r>
              <a:rPr sz="2800" dirty="0"/>
              <a:t>si </a:t>
            </a:r>
            <a:r>
              <a:rPr sz="2800" spc="-765" dirty="0"/>
              <a:t> </a:t>
            </a:r>
            <a:r>
              <a:rPr sz="2800" dirty="0"/>
              <a:t>sovrappongono</a:t>
            </a:r>
          </a:p>
        </p:txBody>
      </p:sp>
      <p:sp>
        <p:nvSpPr>
          <p:cNvPr id="4" name="object 4"/>
          <p:cNvSpPr txBox="1"/>
          <p:nvPr/>
        </p:nvSpPr>
        <p:spPr>
          <a:xfrm>
            <a:off x="352540" y="2362200"/>
            <a:ext cx="4205605" cy="2862580"/>
          </a:xfrm>
          <a:prstGeom prst="rect">
            <a:avLst/>
          </a:prstGeom>
        </p:spPr>
        <p:txBody>
          <a:bodyPr vert="horz" wrap="square" lIns="0" tIns="43180" rIns="0" bIns="0" rtlCol="0">
            <a:spAutoFit/>
          </a:bodyPr>
          <a:lstStyle/>
          <a:p>
            <a:pPr marL="12700" marR="5080">
              <a:lnSpc>
                <a:spcPts val="3700"/>
              </a:lnSpc>
              <a:spcBef>
                <a:spcPts val="340"/>
              </a:spcBef>
            </a:pPr>
            <a:r>
              <a:rPr sz="3200" spc="-15" dirty="0">
                <a:solidFill>
                  <a:srgbClr val="FF0000"/>
                </a:solidFill>
                <a:latin typeface="Arial MT"/>
                <a:cs typeface="Arial MT"/>
              </a:rPr>
              <a:t>Trasporto </a:t>
            </a:r>
            <a:r>
              <a:rPr sz="3200" dirty="0">
                <a:solidFill>
                  <a:srgbClr val="FF0000"/>
                </a:solidFill>
                <a:latin typeface="Arial MT"/>
                <a:cs typeface="Arial MT"/>
              </a:rPr>
              <a:t>di </a:t>
            </a:r>
            <a:r>
              <a:rPr sz="3200" spc="-5" dirty="0">
                <a:solidFill>
                  <a:srgbClr val="FF0000"/>
                </a:solidFill>
                <a:latin typeface="Arial MT"/>
                <a:cs typeface="Arial MT"/>
              </a:rPr>
              <a:t>sostanze </a:t>
            </a:r>
            <a:r>
              <a:rPr sz="3200" dirty="0">
                <a:solidFill>
                  <a:srgbClr val="FF0000"/>
                </a:solidFill>
                <a:latin typeface="Arial MT"/>
                <a:cs typeface="Arial MT"/>
              </a:rPr>
              <a:t> </a:t>
            </a:r>
            <a:r>
              <a:rPr sz="3200" spc="-5" dirty="0">
                <a:solidFill>
                  <a:srgbClr val="FF0000"/>
                </a:solidFill>
                <a:latin typeface="Arial MT"/>
                <a:cs typeface="Arial MT"/>
              </a:rPr>
              <a:t>nutritive, oligoelementi </a:t>
            </a:r>
            <a:r>
              <a:rPr sz="3200" dirty="0">
                <a:solidFill>
                  <a:srgbClr val="FF0000"/>
                </a:solidFill>
                <a:latin typeface="Arial MT"/>
                <a:cs typeface="Arial MT"/>
              </a:rPr>
              <a:t> ed </a:t>
            </a:r>
            <a:r>
              <a:rPr sz="3200" spc="-5" dirty="0">
                <a:solidFill>
                  <a:srgbClr val="FF0000"/>
                </a:solidFill>
                <a:latin typeface="Arial MT"/>
                <a:cs typeface="Arial MT"/>
              </a:rPr>
              <a:t>ossigeno</a:t>
            </a:r>
            <a:r>
              <a:rPr sz="3200" spc="-5" dirty="0">
                <a:latin typeface="Arial MT"/>
                <a:cs typeface="Arial MT"/>
              </a:rPr>
              <a:t>; </a:t>
            </a:r>
            <a:r>
              <a:rPr sz="3200" dirty="0">
                <a:latin typeface="Arial MT"/>
                <a:cs typeface="Arial MT"/>
              </a:rPr>
              <a:t> </a:t>
            </a:r>
            <a:r>
              <a:rPr sz="3200" spc="-5" dirty="0">
                <a:solidFill>
                  <a:srgbClr val="333399"/>
                </a:solidFill>
                <a:latin typeface="Arial MT"/>
                <a:cs typeface="Arial MT"/>
              </a:rPr>
              <a:t>allontanare sostanze </a:t>
            </a:r>
            <a:r>
              <a:rPr sz="3200" dirty="0">
                <a:solidFill>
                  <a:srgbClr val="333399"/>
                </a:solidFill>
                <a:latin typeface="Arial MT"/>
                <a:cs typeface="Arial MT"/>
              </a:rPr>
              <a:t>di </a:t>
            </a:r>
            <a:r>
              <a:rPr sz="3200" spc="-875" dirty="0">
                <a:solidFill>
                  <a:srgbClr val="333399"/>
                </a:solidFill>
                <a:latin typeface="Arial MT"/>
                <a:cs typeface="Arial MT"/>
              </a:rPr>
              <a:t> </a:t>
            </a:r>
            <a:r>
              <a:rPr sz="3200" spc="-5" dirty="0">
                <a:solidFill>
                  <a:srgbClr val="333399"/>
                </a:solidFill>
                <a:latin typeface="Arial MT"/>
                <a:cs typeface="Arial MT"/>
              </a:rPr>
              <a:t>scarto </a:t>
            </a:r>
            <a:r>
              <a:rPr sz="3200" dirty="0">
                <a:solidFill>
                  <a:srgbClr val="333399"/>
                </a:solidFill>
                <a:latin typeface="Arial MT"/>
                <a:cs typeface="Arial MT"/>
              </a:rPr>
              <a:t>e anidride </a:t>
            </a:r>
            <a:r>
              <a:rPr sz="3200" spc="5" dirty="0">
                <a:solidFill>
                  <a:srgbClr val="333399"/>
                </a:solidFill>
                <a:latin typeface="Arial MT"/>
                <a:cs typeface="Arial MT"/>
              </a:rPr>
              <a:t> </a:t>
            </a:r>
            <a:r>
              <a:rPr sz="3200" dirty="0">
                <a:solidFill>
                  <a:srgbClr val="333399"/>
                </a:solidFill>
                <a:latin typeface="Arial MT"/>
                <a:cs typeface="Arial MT"/>
              </a:rPr>
              <a:t>carbonica</a:t>
            </a:r>
            <a:endParaRPr sz="3200" dirty="0">
              <a:latin typeface="Arial MT"/>
              <a:cs typeface="Arial MT"/>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F0535C5-6975-6D4C-B7A9-0669398469DD}"/>
              </a:ext>
            </a:extLst>
          </p:cNvPr>
          <p:cNvSpPr>
            <a:spLocks noGrp="1"/>
          </p:cNvSpPr>
          <p:nvPr>
            <p:ph type="dt" sz="half" idx="6"/>
          </p:nvPr>
        </p:nvSpPr>
        <p:spPr/>
        <p:txBody>
          <a:bodyPr/>
          <a:lstStyle/>
          <a:p>
            <a:endParaRPr lang="it-IT"/>
          </a:p>
        </p:txBody>
      </p:sp>
      <p:sp>
        <p:nvSpPr>
          <p:cNvPr id="3" name="Text Box 4">
            <a:extLst>
              <a:ext uri="{FF2B5EF4-FFF2-40B4-BE49-F238E27FC236}">
                <a16:creationId xmlns:a16="http://schemas.microsoft.com/office/drawing/2014/main" id="{9F8689EC-885C-934D-A35B-4C39E5325423}"/>
              </a:ext>
            </a:extLst>
          </p:cNvPr>
          <p:cNvSpPr txBox="1">
            <a:spLocks noChangeArrowheads="1"/>
          </p:cNvSpPr>
          <p:nvPr/>
        </p:nvSpPr>
        <p:spPr bwMode="auto">
          <a:xfrm>
            <a:off x="915888" y="191251"/>
            <a:ext cx="7772400"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it-IT"/>
            </a:defPPr>
            <a:lvl1pPr algn="ctr" eaLnBrk="0" hangingPunct="0">
              <a:defRPr sz="3000" b="1" cap="all">
                <a:solidFill>
                  <a:srgbClr val="FF0000"/>
                </a:solidFill>
                <a:cs typeface="Arial"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it-IT" altLang="it-IT" dirty="0">
                <a:solidFill>
                  <a:schemeClr val="tx1"/>
                </a:solidFill>
              </a:rPr>
              <a:t>Il sangue</a:t>
            </a:r>
          </a:p>
          <a:p>
            <a:pPr>
              <a:defRPr/>
            </a:pPr>
            <a:r>
              <a:rPr lang="en-US" altLang="it-IT" sz="3200" dirty="0">
                <a:solidFill>
                  <a:schemeClr val="tx1"/>
                </a:solidFill>
              </a:rPr>
              <a:t> </a:t>
            </a:r>
            <a:r>
              <a:rPr lang="en-US" altLang="it-IT" sz="1800" dirty="0">
                <a:solidFill>
                  <a:schemeClr val="tx1"/>
                </a:solidFill>
              </a:rPr>
              <a:t>Il </a:t>
            </a:r>
            <a:r>
              <a:rPr lang="en-US" altLang="it-IT" sz="1800" dirty="0" err="1">
                <a:solidFill>
                  <a:schemeClr val="tx1"/>
                </a:solidFill>
              </a:rPr>
              <a:t>sangue</a:t>
            </a:r>
            <a:r>
              <a:rPr lang="en-US" altLang="it-IT" sz="1800" dirty="0">
                <a:solidFill>
                  <a:schemeClr val="tx1"/>
                </a:solidFill>
              </a:rPr>
              <a:t> (4,5-5 </a:t>
            </a:r>
            <a:r>
              <a:rPr lang="en-US" altLang="it-IT" sz="1800" dirty="0" err="1">
                <a:solidFill>
                  <a:schemeClr val="tx1"/>
                </a:solidFill>
              </a:rPr>
              <a:t>litri</a:t>
            </a:r>
            <a:r>
              <a:rPr lang="en-US" altLang="it-IT" sz="1800" dirty="0">
                <a:solidFill>
                  <a:schemeClr val="tx1"/>
                </a:solidFill>
              </a:rPr>
              <a:t>) </a:t>
            </a:r>
            <a:r>
              <a:rPr lang="en-US" altLang="it-IT" sz="1800" dirty="0" err="1">
                <a:solidFill>
                  <a:schemeClr val="tx1"/>
                </a:solidFill>
              </a:rPr>
              <a:t>è</a:t>
            </a:r>
            <a:r>
              <a:rPr lang="en-US" altLang="it-IT" sz="1800" dirty="0">
                <a:solidFill>
                  <a:schemeClr val="tx1"/>
                </a:solidFill>
              </a:rPr>
              <a:t> </a:t>
            </a:r>
            <a:r>
              <a:rPr lang="en-US" altLang="it-IT" sz="1800" dirty="0" err="1">
                <a:solidFill>
                  <a:schemeClr val="tx1"/>
                </a:solidFill>
              </a:rPr>
              <a:t>formato</a:t>
            </a:r>
            <a:r>
              <a:rPr lang="en-US" altLang="it-IT" sz="1800" dirty="0">
                <a:solidFill>
                  <a:schemeClr val="tx1"/>
                </a:solidFill>
              </a:rPr>
              <a:t> da</a:t>
            </a:r>
            <a:endParaRPr lang="it-IT" altLang="it-IT" dirty="0">
              <a:solidFill>
                <a:schemeClr val="tx1"/>
              </a:solidFill>
            </a:endParaRPr>
          </a:p>
        </p:txBody>
      </p:sp>
      <p:sp>
        <p:nvSpPr>
          <p:cNvPr id="4" name="Rectangle 4">
            <a:extLst>
              <a:ext uri="{FF2B5EF4-FFF2-40B4-BE49-F238E27FC236}">
                <a16:creationId xmlns:a16="http://schemas.microsoft.com/office/drawing/2014/main" id="{ED80A1C9-9C74-4E4F-AEFC-343B7CD3D569}"/>
              </a:ext>
            </a:extLst>
          </p:cNvPr>
          <p:cNvSpPr>
            <a:spLocks noChangeArrowheads="1"/>
          </p:cNvSpPr>
          <p:nvPr/>
        </p:nvSpPr>
        <p:spPr bwMode="auto">
          <a:xfrm>
            <a:off x="730250" y="1237691"/>
            <a:ext cx="7683500" cy="1270000"/>
          </a:xfrm>
          <a:prstGeom prst="rect">
            <a:avLst/>
          </a:prstGeom>
        </p:spPr>
        <p:txBody>
          <a:bodyPr lIns="50800" tIns="50800" rIns="132080" bIns="50800"/>
          <a:lstStyle/>
          <a:p>
            <a:pPr marL="496888" indent="-457200">
              <a:buAutoNum type="arabicParenR"/>
            </a:pPr>
            <a:r>
              <a:rPr lang="en-US" altLang="it-IT" sz="2000" b="1" dirty="0">
                <a:cs typeface="Arial" panose="020B0604020202020204" pitchFamily="34" charset="0"/>
              </a:rPr>
              <a:t>PLASMA  </a:t>
            </a:r>
            <a:r>
              <a:rPr lang="en-US" altLang="it-IT" sz="2000" dirty="0">
                <a:cs typeface="Arial" panose="020B0604020202020204" pitchFamily="34" charset="0"/>
              </a:rPr>
              <a:t>(</a:t>
            </a:r>
            <a:r>
              <a:rPr lang="en-US" altLang="it-IT" sz="2000" dirty="0" err="1">
                <a:cs typeface="Arial" panose="020B0604020202020204" pitchFamily="34" charset="0"/>
              </a:rPr>
              <a:t>parte</a:t>
            </a:r>
            <a:r>
              <a:rPr lang="en-US" altLang="it-IT" sz="2000" dirty="0">
                <a:cs typeface="Arial" panose="020B0604020202020204" pitchFamily="34" charset="0"/>
              </a:rPr>
              <a:t> </a:t>
            </a:r>
            <a:r>
              <a:rPr lang="en-US" altLang="it-IT" sz="2000" dirty="0" err="1">
                <a:cs typeface="Arial" panose="020B0604020202020204" pitchFamily="34" charset="0"/>
              </a:rPr>
              <a:t>liquida</a:t>
            </a:r>
            <a:r>
              <a:rPr lang="en-US" altLang="it-IT" sz="2000" dirty="0">
                <a:cs typeface="Arial" panose="020B0604020202020204" pitchFamily="34" charset="0"/>
              </a:rPr>
              <a:t>) 55% in volume</a:t>
            </a:r>
          </a:p>
          <a:p>
            <a:pPr marL="382588" indent="-342900">
              <a:buFontTx/>
              <a:buChar char="-"/>
            </a:pPr>
            <a:r>
              <a:rPr lang="en-US" altLang="it-IT" sz="2000" b="1" dirty="0" err="1">
                <a:cs typeface="Arial" panose="020B0604020202020204" pitchFamily="34" charset="0"/>
              </a:rPr>
              <a:t>Acqua</a:t>
            </a:r>
            <a:endParaRPr lang="en-US" altLang="it-IT" sz="2000" b="1" dirty="0">
              <a:cs typeface="Arial" panose="020B0604020202020204" pitchFamily="34" charset="0"/>
            </a:endParaRPr>
          </a:p>
          <a:p>
            <a:pPr marL="382588" indent="-342900">
              <a:buFontTx/>
              <a:buChar char="-"/>
            </a:pPr>
            <a:r>
              <a:rPr lang="en-US" altLang="it-IT" sz="2000" b="1" dirty="0" err="1">
                <a:cs typeface="Arial" panose="020B0604020202020204" pitchFamily="34" charset="0"/>
              </a:rPr>
              <a:t>Ioni</a:t>
            </a:r>
            <a:r>
              <a:rPr lang="en-US" altLang="it-IT" sz="2000" dirty="0">
                <a:cs typeface="Arial" panose="020B0604020202020204" pitchFamily="34" charset="0"/>
              </a:rPr>
              <a:t> </a:t>
            </a:r>
          </a:p>
          <a:p>
            <a:pPr marL="382588" indent="-342900">
              <a:buFontTx/>
              <a:buChar char="-"/>
            </a:pPr>
            <a:r>
              <a:rPr lang="en-US" altLang="it-IT" sz="2000" b="1" dirty="0" err="1">
                <a:cs typeface="Arial" panose="020B0604020202020204" pitchFamily="34" charset="0"/>
              </a:rPr>
              <a:t>Proteine</a:t>
            </a:r>
            <a:r>
              <a:rPr lang="en-US" altLang="it-IT" sz="2000" b="1" dirty="0">
                <a:cs typeface="Arial" panose="020B0604020202020204" pitchFamily="34" charset="0"/>
              </a:rPr>
              <a:t> </a:t>
            </a:r>
          </a:p>
          <a:p>
            <a:pPr marL="382588" indent="-342900">
              <a:buFontTx/>
              <a:buChar char="-"/>
            </a:pPr>
            <a:r>
              <a:rPr lang="en-US" altLang="it-IT" sz="2000" b="1" dirty="0" err="1">
                <a:cs typeface="Arial" panose="020B0604020202020204" pitchFamily="34" charset="0"/>
              </a:rPr>
              <a:t>sostanze</a:t>
            </a:r>
            <a:r>
              <a:rPr lang="en-US" altLang="it-IT" sz="2000" b="1" dirty="0">
                <a:cs typeface="Arial" panose="020B0604020202020204" pitchFamily="34" charset="0"/>
              </a:rPr>
              <a:t> </a:t>
            </a:r>
            <a:r>
              <a:rPr lang="en-US" altLang="it-IT" sz="2000" b="1" dirty="0" err="1">
                <a:cs typeface="Arial" panose="020B0604020202020204" pitchFamily="34" charset="0"/>
              </a:rPr>
              <a:t>nutritizie</a:t>
            </a:r>
            <a:endParaRPr lang="en-US" altLang="it-IT" sz="2000" b="1" dirty="0">
              <a:cs typeface="Arial" panose="020B0604020202020204" pitchFamily="34" charset="0"/>
            </a:endParaRPr>
          </a:p>
          <a:p>
            <a:pPr marL="382588" indent="-342900">
              <a:buFontTx/>
              <a:buChar char="-"/>
            </a:pPr>
            <a:r>
              <a:rPr lang="en-US" altLang="it-IT" sz="2000" b="1" dirty="0" err="1">
                <a:cs typeface="Arial" panose="020B0604020202020204" pitchFamily="34" charset="0"/>
              </a:rPr>
              <a:t>prodotti</a:t>
            </a:r>
            <a:r>
              <a:rPr lang="en-US" altLang="it-IT" sz="2000" b="1" dirty="0">
                <a:cs typeface="Arial" panose="020B0604020202020204" pitchFamily="34" charset="0"/>
              </a:rPr>
              <a:t> di </a:t>
            </a:r>
            <a:r>
              <a:rPr lang="en-US" altLang="it-IT" sz="2000" b="1" dirty="0" err="1">
                <a:cs typeface="Arial" panose="020B0604020202020204" pitchFamily="34" charset="0"/>
              </a:rPr>
              <a:t>scarto</a:t>
            </a:r>
            <a:endParaRPr lang="en-US" altLang="it-IT" sz="2000" b="1" dirty="0">
              <a:cs typeface="Arial" panose="020B0604020202020204" pitchFamily="34" charset="0"/>
            </a:endParaRPr>
          </a:p>
          <a:p>
            <a:pPr marL="382588" indent="-342900">
              <a:buFontTx/>
              <a:buChar char="-"/>
            </a:pPr>
            <a:r>
              <a:rPr lang="en-US" altLang="it-IT" sz="2000" b="1" dirty="0" err="1">
                <a:cs typeface="Arial" panose="020B0604020202020204" pitchFamily="34" charset="0"/>
              </a:rPr>
              <a:t>ormoni</a:t>
            </a:r>
            <a:r>
              <a:rPr lang="en-US" altLang="it-IT" sz="2000" dirty="0">
                <a:cs typeface="Arial" panose="020B0604020202020204" pitchFamily="34" charset="0"/>
              </a:rPr>
              <a:t>.</a:t>
            </a:r>
          </a:p>
          <a:p>
            <a:pPr marL="39688"/>
            <a:endParaRPr lang="en-US" altLang="it-IT" sz="2000" dirty="0">
              <a:cs typeface="Arial" panose="020B0604020202020204" pitchFamily="34" charset="0"/>
            </a:endParaRPr>
          </a:p>
          <a:p>
            <a:pPr marL="39688"/>
            <a:r>
              <a:rPr lang="en-US" altLang="it-IT" sz="2000" b="1" dirty="0">
                <a:cs typeface="Arial" panose="020B0604020202020204" pitchFamily="34" charset="0"/>
              </a:rPr>
              <a:t>2) CELLULE </a:t>
            </a:r>
            <a:r>
              <a:rPr lang="en-US" altLang="it-IT" sz="2000" dirty="0">
                <a:cs typeface="Arial" panose="020B0604020202020204" pitchFamily="34" charset="0"/>
              </a:rPr>
              <a:t>(</a:t>
            </a:r>
            <a:r>
              <a:rPr lang="en-US" altLang="it-IT" sz="2000" dirty="0" err="1">
                <a:cs typeface="Arial" panose="020B0604020202020204" pitchFamily="34" charset="0"/>
              </a:rPr>
              <a:t>parte</a:t>
            </a:r>
            <a:r>
              <a:rPr lang="en-US" altLang="it-IT" sz="2000" dirty="0">
                <a:cs typeface="Arial" panose="020B0604020202020204" pitchFamily="34" charset="0"/>
              </a:rPr>
              <a:t> </a:t>
            </a:r>
            <a:r>
              <a:rPr lang="en-US" altLang="it-IT" sz="2000" dirty="0" err="1">
                <a:cs typeface="Arial" panose="020B0604020202020204" pitchFamily="34" charset="0"/>
              </a:rPr>
              <a:t>corpuscolata</a:t>
            </a:r>
            <a:r>
              <a:rPr lang="en-US" altLang="it-IT" sz="2000" dirty="0">
                <a:cs typeface="Arial" panose="020B0604020202020204" pitchFamily="34" charset="0"/>
              </a:rPr>
              <a:t>). </a:t>
            </a:r>
          </a:p>
        </p:txBody>
      </p:sp>
      <p:sp>
        <p:nvSpPr>
          <p:cNvPr id="6" name="Rectangle 6">
            <a:extLst>
              <a:ext uri="{FF2B5EF4-FFF2-40B4-BE49-F238E27FC236}">
                <a16:creationId xmlns:a16="http://schemas.microsoft.com/office/drawing/2014/main" id="{67135766-AB02-874C-BA2E-79203B88DCDB}"/>
              </a:ext>
            </a:extLst>
          </p:cNvPr>
          <p:cNvSpPr>
            <a:spLocks/>
          </p:cNvSpPr>
          <p:nvPr/>
        </p:nvSpPr>
        <p:spPr bwMode="auto">
          <a:xfrm>
            <a:off x="859904" y="4226768"/>
            <a:ext cx="4648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1pPr>
            <a:lvl2pPr marL="37931725" indent="-37474525" eaLnBrk="0" hangingPunct="0">
              <a:defRPr sz="2400">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2pPr>
            <a:lvl3pPr eaLnBrk="0" hangingPunct="0">
              <a:defRPr sz="2400">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3pPr>
            <a:lvl4pPr eaLnBrk="0" hangingPunct="0">
              <a:defRPr sz="2400">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4pPr>
            <a:lvl5pPr eaLnBrk="0" hangingPunct="0">
              <a:defRPr sz="2400">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5pPr>
            <a:lvl6pPr marL="457200" eaLnBrk="0" fontAlgn="base" hangingPunct="0">
              <a:spcBef>
                <a:spcPct val="0"/>
              </a:spcBef>
              <a:spcAft>
                <a:spcPct val="0"/>
              </a:spcAft>
              <a:defRPr sz="2400">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6pPr>
            <a:lvl7pPr marL="914400" eaLnBrk="0" fontAlgn="base" hangingPunct="0">
              <a:spcBef>
                <a:spcPct val="0"/>
              </a:spcBef>
              <a:spcAft>
                <a:spcPct val="0"/>
              </a:spcAft>
              <a:defRPr sz="2400">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7pPr>
            <a:lvl8pPr marL="1371600" eaLnBrk="0" fontAlgn="base" hangingPunct="0">
              <a:spcBef>
                <a:spcPct val="0"/>
              </a:spcBef>
              <a:spcAft>
                <a:spcPct val="0"/>
              </a:spcAft>
              <a:defRPr sz="2400">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8pPr>
            <a:lvl9pPr marL="1828800" eaLnBrk="0" fontAlgn="base" hangingPunct="0">
              <a:spcBef>
                <a:spcPct val="0"/>
              </a:spcBef>
              <a:spcAft>
                <a:spcPct val="0"/>
              </a:spcAft>
              <a:defRPr sz="2400">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9pPr>
          </a:lstStyle>
          <a:p>
            <a:pPr marL="342900" indent="-342900" eaLnBrk="1" hangingPunct="1">
              <a:buFontTx/>
              <a:buChar char="-"/>
            </a:pPr>
            <a:r>
              <a:rPr lang="it-IT" altLang="it-IT" sz="2000" b="1" dirty="0">
                <a:solidFill>
                  <a:schemeClr val="tx1"/>
                </a:solidFill>
                <a:ea typeface="Helvetica" pitchFamily="2" charset="0"/>
                <a:sym typeface="Helvetica" pitchFamily="2" charset="0"/>
              </a:rPr>
              <a:t>globuli rossi </a:t>
            </a:r>
            <a:r>
              <a:rPr lang="it-IT" altLang="it-IT" sz="2000" dirty="0">
                <a:solidFill>
                  <a:schemeClr val="tx1"/>
                </a:solidFill>
                <a:ea typeface="Helvetica" pitchFamily="2" charset="0"/>
                <a:sym typeface="Helvetica" pitchFamily="2" charset="0"/>
              </a:rPr>
              <a:t>(o </a:t>
            </a:r>
            <a:r>
              <a:rPr lang="it-IT" altLang="it-IT" sz="2000" b="1" dirty="0">
                <a:solidFill>
                  <a:schemeClr val="tx1"/>
                </a:solidFill>
                <a:ea typeface="Helvetica" pitchFamily="2" charset="0"/>
                <a:sym typeface="Helvetica" pitchFamily="2" charset="0"/>
              </a:rPr>
              <a:t>eritrociti</a:t>
            </a:r>
            <a:r>
              <a:rPr lang="it-IT" altLang="it-IT" sz="2000" dirty="0">
                <a:solidFill>
                  <a:schemeClr val="tx1"/>
                </a:solidFill>
                <a:ea typeface="Helvetica" pitchFamily="2" charset="0"/>
                <a:sym typeface="Helvetica" pitchFamily="2" charset="0"/>
              </a:rPr>
              <a:t>), in cui si trova l’</a:t>
            </a:r>
            <a:r>
              <a:rPr lang="it-IT" altLang="it-IT" sz="2000" b="1" dirty="0">
                <a:solidFill>
                  <a:schemeClr val="tx1"/>
                </a:solidFill>
                <a:ea typeface="Helvetica" pitchFamily="2" charset="0"/>
                <a:sym typeface="Helvetica" pitchFamily="2" charset="0"/>
              </a:rPr>
              <a:t>emoglobina</a:t>
            </a:r>
            <a:r>
              <a:rPr lang="it-IT" altLang="it-IT" sz="2000" dirty="0">
                <a:solidFill>
                  <a:schemeClr val="tx1"/>
                </a:solidFill>
                <a:ea typeface="Helvetica" pitchFamily="2" charset="0"/>
                <a:sym typeface="Helvetica" pitchFamily="2" charset="0"/>
              </a:rPr>
              <a:t>;</a:t>
            </a:r>
          </a:p>
          <a:p>
            <a:pPr marL="342900" indent="-342900" eaLnBrk="1" hangingPunct="1">
              <a:buFontTx/>
              <a:buChar char="-"/>
            </a:pPr>
            <a:r>
              <a:rPr lang="it-IT" altLang="it-IT" sz="2000" b="1" dirty="0">
                <a:solidFill>
                  <a:schemeClr val="tx1"/>
                </a:solidFill>
                <a:ea typeface="Helvetica" pitchFamily="2" charset="0"/>
                <a:sym typeface="Helvetica" pitchFamily="2" charset="0"/>
              </a:rPr>
              <a:t>globuli bianchi </a:t>
            </a:r>
            <a:r>
              <a:rPr lang="it-IT" altLang="it-IT" sz="2000" dirty="0">
                <a:solidFill>
                  <a:schemeClr val="tx1"/>
                </a:solidFill>
                <a:ea typeface="Helvetica" pitchFamily="2" charset="0"/>
                <a:sym typeface="Helvetica" pitchFamily="2" charset="0"/>
              </a:rPr>
              <a:t>(o </a:t>
            </a:r>
            <a:r>
              <a:rPr lang="it-IT" altLang="it-IT" sz="2000" b="1" dirty="0">
                <a:solidFill>
                  <a:schemeClr val="tx1"/>
                </a:solidFill>
                <a:ea typeface="Helvetica" pitchFamily="2" charset="0"/>
                <a:sym typeface="Helvetica" pitchFamily="2" charset="0"/>
              </a:rPr>
              <a:t>leucociti</a:t>
            </a:r>
            <a:r>
              <a:rPr lang="it-IT" altLang="it-IT" sz="2000" dirty="0">
                <a:solidFill>
                  <a:schemeClr val="tx1"/>
                </a:solidFill>
                <a:ea typeface="Helvetica" pitchFamily="2" charset="0"/>
                <a:sym typeface="Helvetica" pitchFamily="2" charset="0"/>
              </a:rPr>
              <a:t>): granulociti, monociti e linfociti, che sono coinvolti nelle difese;</a:t>
            </a:r>
          </a:p>
          <a:p>
            <a:pPr marL="342900" indent="-342900" eaLnBrk="1" hangingPunct="1">
              <a:buFontTx/>
              <a:buChar char="-"/>
            </a:pPr>
            <a:r>
              <a:rPr lang="it-IT" altLang="it-IT" sz="2000" b="1" dirty="0">
                <a:solidFill>
                  <a:schemeClr val="tx1"/>
                </a:solidFill>
                <a:ea typeface="Helvetica" pitchFamily="2" charset="0"/>
                <a:sym typeface="Helvetica" pitchFamily="2" charset="0"/>
              </a:rPr>
              <a:t>Piastrine </a:t>
            </a:r>
          </a:p>
        </p:txBody>
      </p:sp>
      <p:pic>
        <p:nvPicPr>
          <p:cNvPr id="8" name="Picture 4">
            <a:extLst>
              <a:ext uri="{FF2B5EF4-FFF2-40B4-BE49-F238E27FC236}">
                <a16:creationId xmlns:a16="http://schemas.microsoft.com/office/drawing/2014/main" id="{CBEC59D5-5F92-5844-8A11-ED8DCE773CC2}"/>
              </a:ext>
            </a:extLst>
          </p:cNvPr>
          <p:cNvPicPr>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13289" y="2127997"/>
            <a:ext cx="2329582" cy="3102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90008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F02E4D7-D775-9642-A678-939AD3426066}"/>
              </a:ext>
            </a:extLst>
          </p:cNvPr>
          <p:cNvSpPr>
            <a:spLocks noGrp="1"/>
          </p:cNvSpPr>
          <p:nvPr>
            <p:ph type="dt" sz="half" idx="6"/>
          </p:nvPr>
        </p:nvSpPr>
        <p:spPr/>
        <p:txBody>
          <a:bodyPr/>
          <a:lstStyle/>
          <a:p>
            <a:pPr>
              <a:defRPr/>
            </a:pPr>
            <a:endParaRPr lang="it-IT">
              <a:solidFill>
                <a:schemeClr val="tx1"/>
              </a:solidFill>
            </a:endParaRPr>
          </a:p>
        </p:txBody>
      </p:sp>
      <p:grpSp>
        <p:nvGrpSpPr>
          <p:cNvPr id="3" name="Group 7">
            <a:extLst>
              <a:ext uri="{FF2B5EF4-FFF2-40B4-BE49-F238E27FC236}">
                <a16:creationId xmlns:a16="http://schemas.microsoft.com/office/drawing/2014/main" id="{F006EAAD-492A-D84B-9561-5A9B94FB79E8}"/>
              </a:ext>
            </a:extLst>
          </p:cNvPr>
          <p:cNvGrpSpPr>
            <a:grpSpLocks/>
          </p:cNvGrpSpPr>
          <p:nvPr/>
        </p:nvGrpSpPr>
        <p:grpSpPr bwMode="auto">
          <a:xfrm>
            <a:off x="608685" y="1174832"/>
            <a:ext cx="8516939" cy="5023079"/>
            <a:chOff x="608685" y="724627"/>
            <a:chExt cx="8516939" cy="5023079"/>
          </a:xfrm>
        </p:grpSpPr>
        <p:pic>
          <p:nvPicPr>
            <p:cNvPr id="4" name="Picture 4">
              <a:extLst>
                <a:ext uri="{FF2B5EF4-FFF2-40B4-BE49-F238E27FC236}">
                  <a16:creationId xmlns:a16="http://schemas.microsoft.com/office/drawing/2014/main" id="{169B82BD-A747-B64A-A78D-ABCFC08F1C88}"/>
                </a:ext>
              </a:extLst>
            </p:cNvPr>
            <p:cNvPicPr>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31287" y="724627"/>
              <a:ext cx="5494337" cy="371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FE589C10-665D-EC4F-A078-FA1E4F3B03CA}"/>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72439" y="4399237"/>
              <a:ext cx="4012031" cy="1348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a:extLst>
                <a:ext uri="{FF2B5EF4-FFF2-40B4-BE49-F238E27FC236}">
                  <a16:creationId xmlns:a16="http://schemas.microsoft.com/office/drawing/2014/main" id="{D6ABB9C3-38B6-A641-8BBF-5D76AB9C5C1E}"/>
                </a:ext>
              </a:extLst>
            </p:cNvPr>
            <p:cNvSpPr>
              <a:spLocks/>
            </p:cNvSpPr>
            <p:nvPr/>
          </p:nvSpPr>
          <p:spPr bwMode="auto">
            <a:xfrm>
              <a:off x="608685" y="1688923"/>
              <a:ext cx="30226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400">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1pPr>
              <a:lvl2pPr marL="37931725" indent="-37474525" eaLnBrk="0" hangingPunct="0">
                <a:defRPr sz="2400">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2pPr>
              <a:lvl3pPr eaLnBrk="0" hangingPunct="0">
                <a:defRPr sz="2400">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3pPr>
              <a:lvl4pPr eaLnBrk="0" hangingPunct="0">
                <a:defRPr sz="2400">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4pPr>
              <a:lvl5pPr eaLnBrk="0" hangingPunct="0">
                <a:defRPr sz="2400">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5pPr>
              <a:lvl6pPr marL="457200" eaLnBrk="0" fontAlgn="base" hangingPunct="0">
                <a:spcBef>
                  <a:spcPct val="0"/>
                </a:spcBef>
                <a:spcAft>
                  <a:spcPct val="0"/>
                </a:spcAft>
                <a:defRPr sz="2400">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6pPr>
              <a:lvl7pPr marL="914400" eaLnBrk="0" fontAlgn="base" hangingPunct="0">
                <a:spcBef>
                  <a:spcPct val="0"/>
                </a:spcBef>
                <a:spcAft>
                  <a:spcPct val="0"/>
                </a:spcAft>
                <a:defRPr sz="2400">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7pPr>
              <a:lvl8pPr marL="1371600" eaLnBrk="0" fontAlgn="base" hangingPunct="0">
                <a:spcBef>
                  <a:spcPct val="0"/>
                </a:spcBef>
                <a:spcAft>
                  <a:spcPct val="0"/>
                </a:spcAft>
                <a:defRPr sz="2400">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8pPr>
              <a:lvl9pPr marL="1828800" eaLnBrk="0" fontAlgn="base" hangingPunct="0">
                <a:spcBef>
                  <a:spcPct val="0"/>
                </a:spcBef>
                <a:spcAft>
                  <a:spcPct val="0"/>
                </a:spcAft>
                <a:defRPr sz="2400">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9pPr>
            </a:lstStyle>
            <a:p>
              <a:pPr eaLnBrk="1" hangingPunct="1"/>
              <a:r>
                <a:rPr lang="en-US" altLang="it-IT" sz="2000" dirty="0">
                  <a:solidFill>
                    <a:schemeClr val="tx1"/>
                  </a:solidFill>
                  <a:ea typeface="Helvetica" pitchFamily="2" charset="0"/>
                  <a:sym typeface="Helvetica" pitchFamily="2" charset="0"/>
                </a:rPr>
                <a:t>La</a:t>
              </a:r>
              <a:r>
                <a:rPr lang="en-US" altLang="it-IT" sz="2000" b="1" dirty="0">
                  <a:solidFill>
                    <a:schemeClr val="tx1"/>
                  </a:solidFill>
                  <a:ea typeface="Helvetica" pitchFamily="2" charset="0"/>
                  <a:sym typeface="Helvetica" pitchFamily="2" charset="0"/>
                </a:rPr>
                <a:t> </a:t>
              </a:r>
              <a:r>
                <a:rPr lang="en-US" altLang="it-IT" sz="2000" b="1" dirty="0" err="1">
                  <a:solidFill>
                    <a:schemeClr val="tx1"/>
                  </a:solidFill>
                  <a:ea typeface="Helvetica" pitchFamily="2" charset="0"/>
                  <a:sym typeface="Helvetica" pitchFamily="2" charset="0"/>
                </a:rPr>
                <a:t>coagulazione</a:t>
              </a:r>
              <a:r>
                <a:rPr lang="en-US" altLang="it-IT" sz="2000" b="1" dirty="0">
                  <a:solidFill>
                    <a:schemeClr val="tx1"/>
                  </a:solidFill>
                  <a:ea typeface="Helvetica" pitchFamily="2" charset="0"/>
                  <a:sym typeface="Helvetica" pitchFamily="2" charset="0"/>
                </a:rPr>
                <a:t> </a:t>
              </a:r>
              <a:r>
                <a:rPr lang="en-US" altLang="it-IT" sz="2000" b="1" dirty="0" err="1">
                  <a:solidFill>
                    <a:schemeClr val="tx1"/>
                  </a:solidFill>
                  <a:ea typeface="Helvetica" pitchFamily="2" charset="0"/>
                  <a:sym typeface="Helvetica" pitchFamily="2" charset="0"/>
                </a:rPr>
                <a:t>sanguigna</a:t>
              </a:r>
              <a:r>
                <a:rPr lang="en-US" altLang="it-IT" sz="2000" dirty="0">
                  <a:solidFill>
                    <a:schemeClr val="tx1"/>
                  </a:solidFill>
                  <a:ea typeface="Helvetica" pitchFamily="2" charset="0"/>
                  <a:sym typeface="Helvetica" pitchFamily="2" charset="0"/>
                </a:rPr>
                <a:t> </a:t>
              </a:r>
              <a:r>
                <a:rPr lang="en-US" altLang="it-IT" sz="2000" dirty="0" err="1">
                  <a:solidFill>
                    <a:schemeClr val="tx1"/>
                  </a:solidFill>
                  <a:ea typeface="Helvetica" pitchFamily="2" charset="0"/>
                  <a:sym typeface="Helvetica" pitchFamily="2" charset="0"/>
                </a:rPr>
                <a:t>coinvolge</a:t>
              </a:r>
              <a:r>
                <a:rPr lang="en-US" altLang="it-IT" sz="2000" dirty="0">
                  <a:solidFill>
                    <a:schemeClr val="tx1"/>
                  </a:solidFill>
                  <a:ea typeface="Helvetica" pitchFamily="2" charset="0"/>
                  <a:sym typeface="Helvetica" pitchFamily="2" charset="0"/>
                </a:rPr>
                <a:t> </a:t>
              </a:r>
              <a:r>
                <a:rPr lang="en-US" altLang="it-IT" sz="2000" dirty="0" err="1">
                  <a:solidFill>
                    <a:schemeClr val="tx1"/>
                  </a:solidFill>
                  <a:ea typeface="Helvetica" pitchFamily="2" charset="0"/>
                  <a:sym typeface="Helvetica" pitchFamily="2" charset="0"/>
                </a:rPr>
                <a:t>decine</a:t>
              </a:r>
              <a:r>
                <a:rPr lang="en-US" altLang="it-IT" sz="2000" dirty="0">
                  <a:solidFill>
                    <a:schemeClr val="tx1"/>
                  </a:solidFill>
                  <a:ea typeface="Helvetica" pitchFamily="2" charset="0"/>
                  <a:sym typeface="Helvetica" pitchFamily="2" charset="0"/>
                </a:rPr>
                <a:t> di </a:t>
              </a:r>
              <a:r>
                <a:rPr lang="en-US" altLang="it-IT" sz="2000" dirty="0" err="1">
                  <a:solidFill>
                    <a:schemeClr val="tx1"/>
                  </a:solidFill>
                  <a:ea typeface="Helvetica" pitchFamily="2" charset="0"/>
                  <a:sym typeface="Helvetica" pitchFamily="2" charset="0"/>
                </a:rPr>
                <a:t>fattori</a:t>
              </a:r>
              <a:r>
                <a:rPr lang="en-US" altLang="it-IT" sz="2000" dirty="0">
                  <a:solidFill>
                    <a:schemeClr val="tx1"/>
                  </a:solidFill>
                  <a:ea typeface="Helvetica" pitchFamily="2" charset="0"/>
                  <a:sym typeface="Helvetica" pitchFamily="2" charset="0"/>
                </a:rPr>
                <a:t> </a:t>
              </a:r>
              <a:r>
                <a:rPr lang="en-US" altLang="it-IT" sz="2000" dirty="0" err="1">
                  <a:solidFill>
                    <a:schemeClr val="tx1"/>
                  </a:solidFill>
                  <a:ea typeface="Helvetica" pitchFamily="2" charset="0"/>
                  <a:sym typeface="Helvetica" pitchFamily="2" charset="0"/>
                </a:rPr>
                <a:t>che</a:t>
              </a:r>
              <a:r>
                <a:rPr lang="en-US" altLang="it-IT" sz="2000" dirty="0">
                  <a:solidFill>
                    <a:schemeClr val="tx1"/>
                  </a:solidFill>
                  <a:ea typeface="Helvetica" pitchFamily="2" charset="0"/>
                  <a:sym typeface="Helvetica" pitchFamily="2" charset="0"/>
                </a:rPr>
                <a:t> </a:t>
              </a:r>
              <a:r>
                <a:rPr lang="en-US" altLang="it-IT" sz="2000" dirty="0" err="1">
                  <a:solidFill>
                    <a:schemeClr val="tx1"/>
                  </a:solidFill>
                  <a:ea typeface="Helvetica" pitchFamily="2" charset="0"/>
                  <a:sym typeface="Helvetica" pitchFamily="2" charset="0"/>
                </a:rPr>
                <a:t>scatenano</a:t>
              </a:r>
              <a:r>
                <a:rPr lang="en-US" altLang="it-IT" sz="2000" dirty="0">
                  <a:solidFill>
                    <a:schemeClr val="tx1"/>
                  </a:solidFill>
                  <a:ea typeface="Helvetica" pitchFamily="2" charset="0"/>
                  <a:sym typeface="Helvetica" pitchFamily="2" charset="0"/>
                </a:rPr>
                <a:t> </a:t>
              </a:r>
              <a:r>
                <a:rPr lang="en-US" altLang="it-IT" sz="2000" dirty="0" err="1">
                  <a:solidFill>
                    <a:schemeClr val="tx1"/>
                  </a:solidFill>
                  <a:ea typeface="Helvetica" pitchFamily="2" charset="0"/>
                  <a:sym typeface="Helvetica" pitchFamily="2" charset="0"/>
                </a:rPr>
                <a:t>una</a:t>
              </a:r>
              <a:r>
                <a:rPr lang="en-US" altLang="it-IT" sz="2000" dirty="0">
                  <a:solidFill>
                    <a:schemeClr val="tx1"/>
                  </a:solidFill>
                  <a:ea typeface="Helvetica" pitchFamily="2" charset="0"/>
                  <a:sym typeface="Helvetica" pitchFamily="2" charset="0"/>
                </a:rPr>
                <a:t> </a:t>
              </a:r>
              <a:r>
                <a:rPr lang="en-US" altLang="it-IT" sz="2000" dirty="0" err="1">
                  <a:solidFill>
                    <a:schemeClr val="tx1"/>
                  </a:solidFill>
                  <a:ea typeface="Helvetica" pitchFamily="2" charset="0"/>
                  <a:sym typeface="Helvetica" pitchFamily="2" charset="0"/>
                </a:rPr>
                <a:t>cascata</a:t>
              </a:r>
              <a:r>
                <a:rPr lang="en-US" altLang="it-IT" sz="2000" dirty="0">
                  <a:solidFill>
                    <a:schemeClr val="tx1"/>
                  </a:solidFill>
                  <a:ea typeface="Helvetica" pitchFamily="2" charset="0"/>
                  <a:sym typeface="Helvetica" pitchFamily="2" charset="0"/>
                </a:rPr>
                <a:t> di </a:t>
              </a:r>
              <a:r>
                <a:rPr lang="en-US" altLang="it-IT" sz="2000" dirty="0" err="1">
                  <a:solidFill>
                    <a:schemeClr val="tx1"/>
                  </a:solidFill>
                  <a:ea typeface="Helvetica" pitchFamily="2" charset="0"/>
                  <a:sym typeface="Helvetica" pitchFamily="2" charset="0"/>
                </a:rPr>
                <a:t>eventi</a:t>
              </a:r>
              <a:r>
                <a:rPr lang="en-US" altLang="it-IT" sz="2000" dirty="0">
                  <a:solidFill>
                    <a:schemeClr val="tx1"/>
                  </a:solidFill>
                  <a:ea typeface="Helvetica" pitchFamily="2" charset="0"/>
                  <a:sym typeface="Helvetica" pitchFamily="2" charset="0"/>
                </a:rPr>
                <a:t> </a:t>
              </a:r>
              <a:r>
                <a:rPr lang="en-US" altLang="it-IT" sz="2000" dirty="0" err="1">
                  <a:solidFill>
                    <a:schemeClr val="tx1"/>
                  </a:solidFill>
                  <a:ea typeface="Helvetica" pitchFamily="2" charset="0"/>
                  <a:sym typeface="Helvetica" pitchFamily="2" charset="0"/>
                </a:rPr>
                <a:t>il</a:t>
              </a:r>
              <a:r>
                <a:rPr lang="en-US" altLang="it-IT" sz="2000" dirty="0">
                  <a:solidFill>
                    <a:schemeClr val="tx1"/>
                  </a:solidFill>
                  <a:ea typeface="Helvetica" pitchFamily="2" charset="0"/>
                  <a:sym typeface="Helvetica" pitchFamily="2" charset="0"/>
                </a:rPr>
                <a:t> cui </a:t>
              </a:r>
              <a:r>
                <a:rPr lang="en-US" altLang="it-IT" sz="2000" dirty="0" err="1">
                  <a:solidFill>
                    <a:schemeClr val="tx1"/>
                  </a:solidFill>
                  <a:ea typeface="Helvetica" pitchFamily="2" charset="0"/>
                  <a:sym typeface="Helvetica" pitchFamily="2" charset="0"/>
                </a:rPr>
                <a:t>effetto</a:t>
              </a:r>
              <a:r>
                <a:rPr lang="en-US" altLang="it-IT" sz="2000" b="1" dirty="0">
                  <a:solidFill>
                    <a:schemeClr val="tx1"/>
                  </a:solidFill>
                  <a:ea typeface="Helvetica" pitchFamily="2" charset="0"/>
                  <a:sym typeface="Helvetica" pitchFamily="2" charset="0"/>
                </a:rPr>
                <a:t> </a:t>
              </a:r>
              <a:r>
                <a:rPr lang="en-US" altLang="it-IT" sz="2000" dirty="0">
                  <a:solidFill>
                    <a:schemeClr val="tx1"/>
                  </a:solidFill>
                  <a:ea typeface="Helvetica" pitchFamily="2" charset="0"/>
                  <a:sym typeface="Helvetica" pitchFamily="2" charset="0"/>
                </a:rPr>
                <a:t>finale </a:t>
              </a:r>
              <a:r>
                <a:rPr lang="en-US" altLang="it-IT" sz="2000" dirty="0" err="1">
                  <a:solidFill>
                    <a:schemeClr val="tx1"/>
                  </a:solidFill>
                  <a:ea typeface="Helvetica" pitchFamily="2" charset="0"/>
                  <a:sym typeface="Helvetica" pitchFamily="2" charset="0"/>
                </a:rPr>
                <a:t>è</a:t>
              </a:r>
              <a:r>
                <a:rPr lang="en-US" altLang="it-IT" sz="2000" dirty="0">
                  <a:solidFill>
                    <a:schemeClr val="tx1"/>
                  </a:solidFill>
                  <a:ea typeface="Helvetica" pitchFamily="2" charset="0"/>
                  <a:sym typeface="Helvetica" pitchFamily="2" charset="0"/>
                </a:rPr>
                <a:t> la</a:t>
              </a:r>
              <a:r>
                <a:rPr lang="en-US" altLang="it-IT" sz="2000" b="1" dirty="0">
                  <a:solidFill>
                    <a:schemeClr val="tx1"/>
                  </a:solidFill>
                  <a:ea typeface="Helvetica" pitchFamily="2" charset="0"/>
                  <a:sym typeface="Helvetica" pitchFamily="2" charset="0"/>
                </a:rPr>
                <a:t> </a:t>
              </a:r>
              <a:r>
                <a:rPr lang="en-US" altLang="it-IT" sz="2000" b="1" dirty="0" err="1">
                  <a:solidFill>
                    <a:schemeClr val="tx1"/>
                  </a:solidFill>
                  <a:ea typeface="Helvetica" pitchFamily="2" charset="0"/>
                  <a:sym typeface="Helvetica" pitchFamily="2" charset="0"/>
                </a:rPr>
                <a:t>trasformazione</a:t>
              </a:r>
              <a:r>
                <a:rPr lang="en-US" altLang="it-IT" sz="2000" b="1" dirty="0">
                  <a:solidFill>
                    <a:schemeClr val="tx1"/>
                  </a:solidFill>
                  <a:ea typeface="Helvetica" pitchFamily="2" charset="0"/>
                  <a:sym typeface="Helvetica" pitchFamily="2" charset="0"/>
                </a:rPr>
                <a:t> del </a:t>
              </a:r>
              <a:r>
                <a:rPr lang="en-US" altLang="it-IT" sz="2000" b="1" dirty="0" err="1">
                  <a:solidFill>
                    <a:schemeClr val="tx1"/>
                  </a:solidFill>
                  <a:ea typeface="Helvetica" pitchFamily="2" charset="0"/>
                  <a:sym typeface="Helvetica" pitchFamily="2" charset="0"/>
                </a:rPr>
                <a:t>fibrinogeno</a:t>
              </a:r>
              <a:r>
                <a:rPr lang="en-US" altLang="it-IT" sz="2000" b="1" dirty="0">
                  <a:solidFill>
                    <a:schemeClr val="tx1"/>
                  </a:solidFill>
                  <a:ea typeface="Helvetica" pitchFamily="2" charset="0"/>
                  <a:sym typeface="Helvetica" pitchFamily="2" charset="0"/>
                </a:rPr>
                <a:t> in </a:t>
              </a:r>
              <a:r>
                <a:rPr lang="en-US" altLang="it-IT" sz="2000" b="1" dirty="0" err="1">
                  <a:solidFill>
                    <a:schemeClr val="tx1"/>
                  </a:solidFill>
                  <a:ea typeface="Helvetica" pitchFamily="2" charset="0"/>
                  <a:sym typeface="Helvetica" pitchFamily="2" charset="0"/>
                </a:rPr>
                <a:t>fibrina</a:t>
              </a:r>
              <a:r>
                <a:rPr lang="en-US" altLang="it-IT" sz="2000" b="1" dirty="0">
                  <a:solidFill>
                    <a:schemeClr val="tx1"/>
                  </a:solidFill>
                  <a:ea typeface="Helvetica" pitchFamily="2" charset="0"/>
                  <a:sym typeface="Helvetica" pitchFamily="2" charset="0"/>
                </a:rPr>
                <a:t>,</a:t>
              </a:r>
            </a:p>
            <a:p>
              <a:pPr eaLnBrk="1" hangingPunct="1"/>
              <a:r>
                <a:rPr lang="en-US" altLang="it-IT" sz="2000" dirty="0" err="1">
                  <a:solidFill>
                    <a:schemeClr val="tx1"/>
                  </a:solidFill>
                  <a:ea typeface="Helvetica" pitchFamily="2" charset="0"/>
                  <a:sym typeface="Helvetica" pitchFamily="2" charset="0"/>
                </a:rPr>
                <a:t>una</a:t>
              </a:r>
              <a:r>
                <a:rPr lang="en-US" altLang="it-IT" sz="2000" dirty="0">
                  <a:solidFill>
                    <a:schemeClr val="tx1"/>
                  </a:solidFill>
                  <a:ea typeface="Helvetica" pitchFamily="2" charset="0"/>
                  <a:sym typeface="Helvetica" pitchFamily="2" charset="0"/>
                </a:rPr>
                <a:t> </a:t>
              </a:r>
              <a:r>
                <a:rPr lang="en-US" altLang="it-IT" sz="2000" dirty="0" err="1">
                  <a:solidFill>
                    <a:schemeClr val="tx1"/>
                  </a:solidFill>
                  <a:ea typeface="Helvetica" pitchFamily="2" charset="0"/>
                  <a:sym typeface="Helvetica" pitchFamily="2" charset="0"/>
                </a:rPr>
                <a:t>proteina</a:t>
              </a:r>
              <a:r>
                <a:rPr lang="en-US" altLang="it-IT" sz="2000" dirty="0">
                  <a:solidFill>
                    <a:schemeClr val="tx1"/>
                  </a:solidFill>
                  <a:ea typeface="Helvetica" pitchFamily="2" charset="0"/>
                  <a:sym typeface="Helvetica" pitchFamily="2" charset="0"/>
                </a:rPr>
                <a:t> </a:t>
              </a:r>
              <a:r>
                <a:rPr lang="en-US" altLang="it-IT" sz="2000" dirty="0" err="1">
                  <a:solidFill>
                    <a:schemeClr val="tx1"/>
                  </a:solidFill>
                  <a:ea typeface="Helvetica" pitchFamily="2" charset="0"/>
                  <a:sym typeface="Helvetica" pitchFamily="2" charset="0"/>
                </a:rPr>
                <a:t>filamentosa</a:t>
              </a:r>
              <a:r>
                <a:rPr lang="en-US" altLang="it-IT" sz="2000" dirty="0">
                  <a:solidFill>
                    <a:schemeClr val="tx1"/>
                  </a:solidFill>
                  <a:ea typeface="Helvetica" pitchFamily="2" charset="0"/>
                  <a:sym typeface="Helvetica" pitchFamily="2" charset="0"/>
                </a:rPr>
                <a:t> </a:t>
              </a:r>
              <a:r>
                <a:rPr lang="en-US" altLang="it-IT" sz="2000" dirty="0" err="1">
                  <a:solidFill>
                    <a:schemeClr val="tx1"/>
                  </a:solidFill>
                  <a:ea typeface="Helvetica" pitchFamily="2" charset="0"/>
                  <a:sym typeface="Helvetica" pitchFamily="2" charset="0"/>
                </a:rPr>
                <a:t>che</a:t>
              </a:r>
              <a:r>
                <a:rPr lang="en-US" altLang="it-IT" sz="2000" dirty="0">
                  <a:solidFill>
                    <a:schemeClr val="tx1"/>
                  </a:solidFill>
                  <a:ea typeface="Helvetica" pitchFamily="2" charset="0"/>
                  <a:sym typeface="Helvetica" pitchFamily="2" charset="0"/>
                </a:rPr>
                <a:t> forma </a:t>
              </a:r>
              <a:r>
                <a:rPr lang="en-US" altLang="it-IT" sz="2000" dirty="0" err="1">
                  <a:solidFill>
                    <a:schemeClr val="tx1"/>
                  </a:solidFill>
                  <a:ea typeface="Helvetica" pitchFamily="2" charset="0"/>
                  <a:sym typeface="Helvetica" pitchFamily="2" charset="0"/>
                </a:rPr>
                <a:t>strutture</a:t>
              </a:r>
              <a:r>
                <a:rPr lang="en-US" altLang="it-IT" sz="2000" dirty="0">
                  <a:solidFill>
                    <a:schemeClr val="tx1"/>
                  </a:solidFill>
                  <a:ea typeface="Helvetica" pitchFamily="2" charset="0"/>
                  <a:sym typeface="Helvetica" pitchFamily="2" charset="0"/>
                </a:rPr>
                <a:t> molto </a:t>
              </a:r>
              <a:r>
                <a:rPr lang="en-US" altLang="it-IT" sz="2000" dirty="0" err="1">
                  <a:solidFill>
                    <a:schemeClr val="tx1"/>
                  </a:solidFill>
                  <a:ea typeface="Helvetica" pitchFamily="2" charset="0"/>
                  <a:sym typeface="Helvetica" pitchFamily="2" charset="0"/>
                </a:rPr>
                <a:t>resistenti</a:t>
              </a:r>
              <a:r>
                <a:rPr lang="en-US" altLang="it-IT" sz="2000" dirty="0">
                  <a:solidFill>
                    <a:schemeClr val="tx1"/>
                  </a:solidFill>
                  <a:ea typeface="Helvetica" pitchFamily="2" charset="0"/>
                  <a:sym typeface="Helvetica" pitchFamily="2" charset="0"/>
                </a:rPr>
                <a:t>, la </a:t>
              </a:r>
              <a:r>
                <a:rPr lang="en-US" altLang="it-IT" sz="2000" dirty="0" err="1">
                  <a:solidFill>
                    <a:schemeClr val="tx1"/>
                  </a:solidFill>
                  <a:ea typeface="Helvetica" pitchFamily="2" charset="0"/>
                  <a:sym typeface="Helvetica" pitchFamily="2" charset="0"/>
                </a:rPr>
                <a:t>trama</a:t>
              </a:r>
              <a:r>
                <a:rPr lang="en-US" altLang="it-IT" sz="2000" dirty="0">
                  <a:solidFill>
                    <a:schemeClr val="tx1"/>
                  </a:solidFill>
                  <a:ea typeface="Helvetica" pitchFamily="2" charset="0"/>
                  <a:sym typeface="Helvetica" pitchFamily="2" charset="0"/>
                </a:rPr>
                <a:t> del </a:t>
              </a:r>
              <a:r>
                <a:rPr lang="en-US" altLang="it-IT" sz="2000" b="1" dirty="0" err="1">
                  <a:solidFill>
                    <a:schemeClr val="tx1"/>
                  </a:solidFill>
                  <a:ea typeface="Helvetica" pitchFamily="2" charset="0"/>
                  <a:sym typeface="Helvetica" pitchFamily="2" charset="0"/>
                </a:rPr>
                <a:t>coagulo</a:t>
              </a:r>
              <a:r>
                <a:rPr lang="en-US" altLang="it-IT" sz="2000" b="1" dirty="0">
                  <a:solidFill>
                    <a:schemeClr val="tx1"/>
                  </a:solidFill>
                  <a:ea typeface="Helvetica" pitchFamily="2" charset="0"/>
                  <a:sym typeface="Helvetica" pitchFamily="2" charset="0"/>
                </a:rPr>
                <a:t>.</a:t>
              </a:r>
            </a:p>
          </p:txBody>
        </p:sp>
      </p:grpSp>
      <p:sp>
        <p:nvSpPr>
          <p:cNvPr id="7" name="Text Box 4">
            <a:extLst>
              <a:ext uri="{FF2B5EF4-FFF2-40B4-BE49-F238E27FC236}">
                <a16:creationId xmlns:a16="http://schemas.microsoft.com/office/drawing/2014/main" id="{603ADD91-A7A5-1E46-90CE-D15110CBCE8A}"/>
              </a:ext>
            </a:extLst>
          </p:cNvPr>
          <p:cNvSpPr txBox="1">
            <a:spLocks noChangeArrowheads="1"/>
          </p:cNvSpPr>
          <p:nvPr/>
        </p:nvSpPr>
        <p:spPr bwMode="auto">
          <a:xfrm>
            <a:off x="850900" y="545499"/>
            <a:ext cx="7772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it-IT"/>
            </a:defPPr>
            <a:lvl1pPr algn="ctr" eaLnBrk="0" hangingPunct="0">
              <a:defRPr sz="3000" b="1" cap="all">
                <a:solidFill>
                  <a:srgbClr val="FF0000"/>
                </a:solidFill>
                <a:cs typeface="Arial"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it-IT" altLang="it-IT" dirty="0">
                <a:solidFill>
                  <a:schemeClr val="tx1"/>
                </a:solidFill>
              </a:rPr>
              <a:t>Il sangue</a:t>
            </a:r>
          </a:p>
          <a:p>
            <a:pPr>
              <a:defRPr/>
            </a:pPr>
            <a:endParaRPr lang="it-IT" altLang="it-IT" dirty="0">
              <a:solidFill>
                <a:schemeClr val="tx1"/>
              </a:solidFill>
            </a:endParaRPr>
          </a:p>
        </p:txBody>
      </p:sp>
    </p:spTree>
    <p:extLst>
      <p:ext uri="{BB962C8B-B14F-4D97-AF65-F5344CB8AC3E}">
        <p14:creationId xmlns:p14="http://schemas.microsoft.com/office/powerpoint/2010/main" val="36651719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77602" y="711676"/>
            <a:ext cx="4789170" cy="391160"/>
          </a:xfrm>
          <a:prstGeom prst="rect">
            <a:avLst/>
          </a:prstGeom>
        </p:spPr>
        <p:txBody>
          <a:bodyPr vert="horz" wrap="square" lIns="0" tIns="12700" rIns="0" bIns="0" rtlCol="0">
            <a:spAutoFit/>
          </a:bodyPr>
          <a:lstStyle/>
          <a:p>
            <a:pPr marL="12700">
              <a:lnSpc>
                <a:spcPct val="100000"/>
              </a:lnSpc>
              <a:spcBef>
                <a:spcPts val="100"/>
              </a:spcBef>
            </a:pPr>
            <a:r>
              <a:rPr sz="2400" spc="100" dirty="0"/>
              <a:t>Fisiologia</a:t>
            </a:r>
            <a:r>
              <a:rPr sz="2400" spc="-95" dirty="0"/>
              <a:t> </a:t>
            </a:r>
            <a:r>
              <a:rPr sz="2400" spc="130" dirty="0"/>
              <a:t>Apparato</a:t>
            </a:r>
            <a:r>
              <a:rPr sz="2400" spc="-90" dirty="0"/>
              <a:t> </a:t>
            </a:r>
            <a:r>
              <a:rPr sz="2400" spc="114" dirty="0"/>
              <a:t>Respiratorio</a:t>
            </a:r>
            <a:endParaRPr sz="2400"/>
          </a:p>
        </p:txBody>
      </p:sp>
      <p:pic>
        <p:nvPicPr>
          <p:cNvPr id="3" name="object 3"/>
          <p:cNvPicPr/>
          <p:nvPr/>
        </p:nvPicPr>
        <p:blipFill>
          <a:blip r:embed="rId3" cstate="print"/>
          <a:stretch>
            <a:fillRect/>
          </a:stretch>
        </p:blipFill>
        <p:spPr>
          <a:xfrm>
            <a:off x="2339975" y="1412875"/>
            <a:ext cx="4824412" cy="443230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04648" y="212808"/>
            <a:ext cx="2138680" cy="497840"/>
          </a:xfrm>
          <a:prstGeom prst="rect">
            <a:avLst/>
          </a:prstGeom>
        </p:spPr>
        <p:txBody>
          <a:bodyPr vert="horz" wrap="square" lIns="0" tIns="12700" rIns="0" bIns="0" rtlCol="0">
            <a:spAutoFit/>
          </a:bodyPr>
          <a:lstStyle/>
          <a:p>
            <a:pPr marL="12700">
              <a:lnSpc>
                <a:spcPct val="100000"/>
              </a:lnSpc>
              <a:spcBef>
                <a:spcPts val="100"/>
              </a:spcBef>
            </a:pPr>
            <a:r>
              <a:rPr sz="3100" spc="50" dirty="0">
                <a:solidFill>
                  <a:srgbClr val="FF0000"/>
                </a:solidFill>
              </a:rPr>
              <a:t>ANATOMIA</a:t>
            </a:r>
            <a:endParaRPr sz="3100"/>
          </a:p>
        </p:txBody>
      </p:sp>
      <p:sp>
        <p:nvSpPr>
          <p:cNvPr id="3" name="object 3"/>
          <p:cNvSpPr txBox="1"/>
          <p:nvPr/>
        </p:nvSpPr>
        <p:spPr>
          <a:xfrm>
            <a:off x="309747" y="2830986"/>
            <a:ext cx="3037205" cy="1464310"/>
          </a:xfrm>
          <a:prstGeom prst="rect">
            <a:avLst/>
          </a:prstGeom>
        </p:spPr>
        <p:txBody>
          <a:bodyPr vert="horz" wrap="square" lIns="0" tIns="12700" rIns="0" bIns="0" rtlCol="0">
            <a:spAutoFit/>
          </a:bodyPr>
          <a:lstStyle/>
          <a:p>
            <a:pPr marL="120014" indent="-107950">
              <a:lnSpc>
                <a:spcPts val="2865"/>
              </a:lnSpc>
              <a:spcBef>
                <a:spcPts val="100"/>
              </a:spcBef>
              <a:buSzPct val="95833"/>
              <a:buChar char="•"/>
              <a:tabLst>
                <a:tab pos="120650" algn="l"/>
              </a:tabLst>
            </a:pPr>
            <a:r>
              <a:rPr sz="2400" spc="70" dirty="0">
                <a:latin typeface="Arial MT"/>
                <a:cs typeface="Arial MT"/>
              </a:rPr>
              <a:t>Vie</a:t>
            </a:r>
            <a:r>
              <a:rPr sz="2400" spc="-100" dirty="0">
                <a:latin typeface="Arial MT"/>
                <a:cs typeface="Arial MT"/>
              </a:rPr>
              <a:t> </a:t>
            </a:r>
            <a:r>
              <a:rPr sz="2400" spc="105" dirty="0">
                <a:latin typeface="Arial MT"/>
                <a:cs typeface="Arial MT"/>
              </a:rPr>
              <a:t>aeree</a:t>
            </a:r>
            <a:r>
              <a:rPr sz="2400" spc="-95" dirty="0">
                <a:latin typeface="Arial MT"/>
                <a:cs typeface="Arial MT"/>
              </a:rPr>
              <a:t> </a:t>
            </a:r>
            <a:r>
              <a:rPr sz="2400" spc="140" dirty="0">
                <a:latin typeface="Arial MT"/>
                <a:cs typeface="Arial MT"/>
              </a:rPr>
              <a:t>superiori:</a:t>
            </a:r>
            <a:endParaRPr sz="2400">
              <a:latin typeface="Arial MT"/>
              <a:cs typeface="Arial MT"/>
            </a:endParaRPr>
          </a:p>
          <a:p>
            <a:pPr marL="12700">
              <a:lnSpc>
                <a:spcPts val="2825"/>
              </a:lnSpc>
            </a:pPr>
            <a:r>
              <a:rPr sz="2400" spc="135" dirty="0">
                <a:latin typeface="Arial MT"/>
                <a:cs typeface="Arial MT"/>
              </a:rPr>
              <a:t>-bocca</a:t>
            </a:r>
            <a:endParaRPr sz="2400">
              <a:latin typeface="Arial MT"/>
              <a:cs typeface="Arial MT"/>
            </a:endParaRPr>
          </a:p>
          <a:p>
            <a:pPr marL="12700">
              <a:lnSpc>
                <a:spcPts val="2800"/>
              </a:lnSpc>
            </a:pPr>
            <a:r>
              <a:rPr sz="2400" spc="80" dirty="0">
                <a:latin typeface="Arial MT"/>
                <a:cs typeface="Arial MT"/>
              </a:rPr>
              <a:t>-naso</a:t>
            </a:r>
            <a:endParaRPr sz="2400">
              <a:latin typeface="Arial MT"/>
              <a:cs typeface="Arial MT"/>
            </a:endParaRPr>
          </a:p>
          <a:p>
            <a:pPr marL="12700">
              <a:lnSpc>
                <a:spcPts val="2840"/>
              </a:lnSpc>
            </a:pPr>
            <a:r>
              <a:rPr sz="2400" spc="110" dirty="0">
                <a:latin typeface="Arial MT"/>
                <a:cs typeface="Arial MT"/>
              </a:rPr>
              <a:t>-laringe</a:t>
            </a:r>
            <a:endParaRPr sz="2400">
              <a:latin typeface="Arial MT"/>
              <a:cs typeface="Arial MT"/>
            </a:endParaRPr>
          </a:p>
        </p:txBody>
      </p:sp>
      <p:pic>
        <p:nvPicPr>
          <p:cNvPr id="4" name="object 4"/>
          <p:cNvPicPr/>
          <p:nvPr/>
        </p:nvPicPr>
        <p:blipFill>
          <a:blip r:embed="rId2" cstate="print"/>
          <a:stretch>
            <a:fillRect/>
          </a:stretch>
        </p:blipFill>
        <p:spPr>
          <a:xfrm>
            <a:off x="3944292" y="1175128"/>
            <a:ext cx="4279346" cy="3678115"/>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2659847"/>
            <a:ext cx="4725654" cy="3403915"/>
          </a:xfrm>
          <a:prstGeom prst="rect">
            <a:avLst/>
          </a:prstGeom>
        </p:spPr>
      </p:pic>
      <p:pic>
        <p:nvPicPr>
          <p:cNvPr id="4" name="object 4"/>
          <p:cNvPicPr/>
          <p:nvPr/>
        </p:nvPicPr>
        <p:blipFill>
          <a:blip r:embed="rId3" cstate="print"/>
          <a:stretch>
            <a:fillRect/>
          </a:stretch>
        </p:blipFill>
        <p:spPr>
          <a:xfrm>
            <a:off x="4330122" y="102720"/>
            <a:ext cx="3830181" cy="2872373"/>
          </a:xfrm>
          <a:prstGeom prst="rect">
            <a:avLst/>
          </a:prstGeom>
        </p:spPr>
      </p:pic>
      <p:pic>
        <p:nvPicPr>
          <p:cNvPr id="5" name="object 5"/>
          <p:cNvPicPr/>
          <p:nvPr/>
        </p:nvPicPr>
        <p:blipFill>
          <a:blip r:embed="rId4" cstate="print"/>
          <a:stretch>
            <a:fillRect/>
          </a:stretch>
        </p:blipFill>
        <p:spPr>
          <a:xfrm>
            <a:off x="6781800" y="3429000"/>
            <a:ext cx="2020887" cy="2020887"/>
          </a:xfrm>
          <a:prstGeom prst="rect">
            <a:avLst/>
          </a:prstGeom>
        </p:spPr>
      </p:pic>
      <p:sp>
        <p:nvSpPr>
          <p:cNvPr id="6" name="object 6"/>
          <p:cNvSpPr txBox="1"/>
          <p:nvPr/>
        </p:nvSpPr>
        <p:spPr>
          <a:xfrm>
            <a:off x="478586" y="839937"/>
            <a:ext cx="2861945" cy="1819910"/>
          </a:xfrm>
          <a:prstGeom prst="rect">
            <a:avLst/>
          </a:prstGeom>
        </p:spPr>
        <p:txBody>
          <a:bodyPr vert="horz" wrap="square" lIns="0" tIns="12700" rIns="0" bIns="0" rtlCol="0">
            <a:spAutoFit/>
          </a:bodyPr>
          <a:lstStyle/>
          <a:p>
            <a:pPr marL="120014" indent="-107950">
              <a:lnSpc>
                <a:spcPts val="2865"/>
              </a:lnSpc>
              <a:spcBef>
                <a:spcPts val="100"/>
              </a:spcBef>
              <a:buSzPct val="95833"/>
              <a:buChar char="•"/>
              <a:tabLst>
                <a:tab pos="120650" algn="l"/>
              </a:tabLst>
            </a:pPr>
            <a:r>
              <a:rPr sz="2400" spc="70" dirty="0">
                <a:latin typeface="Arial MT"/>
                <a:cs typeface="Arial MT"/>
              </a:rPr>
              <a:t>Vie</a:t>
            </a:r>
            <a:r>
              <a:rPr sz="2400" spc="-100" dirty="0">
                <a:latin typeface="Arial MT"/>
                <a:cs typeface="Arial MT"/>
              </a:rPr>
              <a:t> </a:t>
            </a:r>
            <a:r>
              <a:rPr sz="2400" spc="105" dirty="0">
                <a:latin typeface="Arial MT"/>
                <a:cs typeface="Arial MT"/>
              </a:rPr>
              <a:t>aeree</a:t>
            </a:r>
            <a:r>
              <a:rPr sz="2400" spc="-100" dirty="0">
                <a:latin typeface="Arial MT"/>
                <a:cs typeface="Arial MT"/>
              </a:rPr>
              <a:t> </a:t>
            </a:r>
            <a:r>
              <a:rPr sz="2400" spc="135" dirty="0">
                <a:latin typeface="Arial MT"/>
                <a:cs typeface="Arial MT"/>
              </a:rPr>
              <a:t>inferiori:</a:t>
            </a:r>
            <a:endParaRPr sz="2400">
              <a:latin typeface="Arial MT"/>
              <a:cs typeface="Arial MT"/>
            </a:endParaRPr>
          </a:p>
          <a:p>
            <a:pPr marL="12700">
              <a:lnSpc>
                <a:spcPts val="2825"/>
              </a:lnSpc>
            </a:pPr>
            <a:r>
              <a:rPr sz="2400" spc="114" dirty="0">
                <a:latin typeface="Arial MT"/>
                <a:cs typeface="Arial MT"/>
              </a:rPr>
              <a:t>-trachea</a:t>
            </a:r>
            <a:endParaRPr sz="2400">
              <a:latin typeface="Arial MT"/>
              <a:cs typeface="Arial MT"/>
            </a:endParaRPr>
          </a:p>
          <a:p>
            <a:pPr marL="12700">
              <a:lnSpc>
                <a:spcPts val="2800"/>
              </a:lnSpc>
            </a:pPr>
            <a:r>
              <a:rPr sz="2400" spc="114" dirty="0">
                <a:latin typeface="Arial MT"/>
                <a:cs typeface="Arial MT"/>
              </a:rPr>
              <a:t>-bronchi</a:t>
            </a:r>
            <a:endParaRPr sz="2400">
              <a:latin typeface="Arial MT"/>
              <a:cs typeface="Arial MT"/>
            </a:endParaRPr>
          </a:p>
          <a:p>
            <a:pPr marL="12700">
              <a:lnSpc>
                <a:spcPts val="2800"/>
              </a:lnSpc>
            </a:pPr>
            <a:r>
              <a:rPr sz="2400" spc="114" dirty="0">
                <a:latin typeface="Arial MT"/>
                <a:cs typeface="Arial MT"/>
              </a:rPr>
              <a:t>-bronchioli</a:t>
            </a:r>
            <a:endParaRPr sz="2400">
              <a:latin typeface="Arial MT"/>
              <a:cs typeface="Arial MT"/>
            </a:endParaRPr>
          </a:p>
          <a:p>
            <a:pPr marL="12700">
              <a:lnSpc>
                <a:spcPts val="2840"/>
              </a:lnSpc>
            </a:pPr>
            <a:r>
              <a:rPr sz="2400" spc="85" dirty="0">
                <a:latin typeface="Arial MT"/>
                <a:cs typeface="Arial MT"/>
              </a:rPr>
              <a:t>-alveoli</a:t>
            </a:r>
            <a:endParaRPr sz="2400">
              <a:latin typeface="Arial MT"/>
              <a:cs typeface="Arial MT"/>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11997" y="1977012"/>
            <a:ext cx="2894965" cy="391160"/>
          </a:xfrm>
          <a:prstGeom prst="rect">
            <a:avLst/>
          </a:prstGeom>
        </p:spPr>
        <p:txBody>
          <a:bodyPr vert="horz" wrap="square" lIns="0" tIns="12700" rIns="0" bIns="0" rtlCol="0">
            <a:spAutoFit/>
          </a:bodyPr>
          <a:lstStyle/>
          <a:p>
            <a:pPr marL="120014" indent="-107950">
              <a:lnSpc>
                <a:spcPct val="100000"/>
              </a:lnSpc>
              <a:spcBef>
                <a:spcPts val="100"/>
              </a:spcBef>
              <a:buSzPct val="95833"/>
              <a:buChar char="•"/>
              <a:tabLst>
                <a:tab pos="120650" algn="l"/>
              </a:tabLst>
            </a:pPr>
            <a:r>
              <a:rPr sz="2400" spc="110" dirty="0">
                <a:latin typeface="Arial MT"/>
                <a:cs typeface="Arial MT"/>
              </a:rPr>
              <a:t>Muscoli</a:t>
            </a:r>
            <a:r>
              <a:rPr sz="2400" spc="-130" dirty="0">
                <a:latin typeface="Arial MT"/>
                <a:cs typeface="Arial MT"/>
              </a:rPr>
              <a:t> </a:t>
            </a:r>
            <a:r>
              <a:rPr sz="2400" spc="140" dirty="0">
                <a:latin typeface="Arial MT"/>
                <a:cs typeface="Arial MT"/>
              </a:rPr>
              <a:t>respiratori</a:t>
            </a:r>
            <a:endParaRPr sz="2400">
              <a:latin typeface="Arial MT"/>
              <a:cs typeface="Arial MT"/>
            </a:endParaRPr>
          </a:p>
        </p:txBody>
      </p:sp>
      <p:sp>
        <p:nvSpPr>
          <p:cNvPr id="4" name="object 4"/>
          <p:cNvSpPr txBox="1"/>
          <p:nvPr/>
        </p:nvSpPr>
        <p:spPr>
          <a:xfrm>
            <a:off x="4014930" y="4910494"/>
            <a:ext cx="2950210" cy="753110"/>
          </a:xfrm>
          <a:prstGeom prst="rect">
            <a:avLst/>
          </a:prstGeom>
        </p:spPr>
        <p:txBody>
          <a:bodyPr vert="horz" wrap="square" lIns="0" tIns="27939" rIns="0" bIns="0" rtlCol="0">
            <a:spAutoFit/>
          </a:bodyPr>
          <a:lstStyle/>
          <a:p>
            <a:pPr marL="88900" marR="5080" indent="-76200">
              <a:lnSpc>
                <a:spcPts val="2850"/>
              </a:lnSpc>
              <a:spcBef>
                <a:spcPts val="219"/>
              </a:spcBef>
              <a:buSzPct val="95833"/>
              <a:buChar char="•"/>
              <a:tabLst>
                <a:tab pos="120650" algn="l"/>
              </a:tabLst>
            </a:pPr>
            <a:r>
              <a:rPr sz="2400" spc="114" dirty="0">
                <a:latin typeface="Arial MT"/>
                <a:cs typeface="Arial MT"/>
              </a:rPr>
              <a:t>Centro</a:t>
            </a:r>
            <a:r>
              <a:rPr sz="2400" spc="-120" dirty="0">
                <a:latin typeface="Arial MT"/>
                <a:cs typeface="Arial MT"/>
              </a:rPr>
              <a:t> </a:t>
            </a:r>
            <a:r>
              <a:rPr sz="2400" spc="135" dirty="0">
                <a:latin typeface="Arial MT"/>
                <a:cs typeface="Arial MT"/>
              </a:rPr>
              <a:t>respiratorio </a:t>
            </a:r>
            <a:r>
              <a:rPr sz="2400" spc="-650" dirty="0">
                <a:latin typeface="Arial MT"/>
                <a:cs typeface="Arial MT"/>
              </a:rPr>
              <a:t> </a:t>
            </a:r>
            <a:r>
              <a:rPr sz="2400" spc="125" dirty="0">
                <a:latin typeface="Arial MT"/>
                <a:cs typeface="Arial MT"/>
              </a:rPr>
              <a:t>bulbo</a:t>
            </a:r>
            <a:r>
              <a:rPr sz="2400" spc="-80" dirty="0">
                <a:latin typeface="Arial MT"/>
                <a:cs typeface="Arial MT"/>
              </a:rPr>
              <a:t> </a:t>
            </a:r>
            <a:r>
              <a:rPr sz="2400" spc="125" dirty="0">
                <a:latin typeface="Arial MT"/>
                <a:cs typeface="Arial MT"/>
              </a:rPr>
              <a:t>encefalico</a:t>
            </a:r>
            <a:endParaRPr sz="2400">
              <a:latin typeface="Arial MT"/>
              <a:cs typeface="Arial MT"/>
            </a:endParaRPr>
          </a:p>
        </p:txBody>
      </p:sp>
      <p:pic>
        <p:nvPicPr>
          <p:cNvPr id="5" name="object 5"/>
          <p:cNvPicPr/>
          <p:nvPr/>
        </p:nvPicPr>
        <p:blipFill>
          <a:blip r:embed="rId2" cstate="print"/>
          <a:stretch>
            <a:fillRect/>
          </a:stretch>
        </p:blipFill>
        <p:spPr>
          <a:xfrm>
            <a:off x="4334456" y="688756"/>
            <a:ext cx="4496803" cy="2716819"/>
          </a:xfrm>
          <a:prstGeom prst="rect">
            <a:avLst/>
          </a:prstGeom>
        </p:spPr>
      </p:pic>
      <p:pic>
        <p:nvPicPr>
          <p:cNvPr id="6" name="object 6"/>
          <p:cNvPicPr/>
          <p:nvPr/>
        </p:nvPicPr>
        <p:blipFill>
          <a:blip r:embed="rId3" cstate="print"/>
          <a:stretch>
            <a:fillRect/>
          </a:stretch>
        </p:blipFill>
        <p:spPr>
          <a:xfrm>
            <a:off x="27709" y="2976807"/>
            <a:ext cx="3862388" cy="3026044"/>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0252" y="248077"/>
            <a:ext cx="5262245" cy="497840"/>
          </a:xfrm>
          <a:prstGeom prst="rect">
            <a:avLst/>
          </a:prstGeom>
        </p:spPr>
        <p:txBody>
          <a:bodyPr vert="horz" wrap="square" lIns="0" tIns="12700" rIns="0" bIns="0" rtlCol="0">
            <a:spAutoFit/>
          </a:bodyPr>
          <a:lstStyle/>
          <a:p>
            <a:pPr marL="12700">
              <a:lnSpc>
                <a:spcPct val="100000"/>
              </a:lnSpc>
              <a:spcBef>
                <a:spcPts val="100"/>
              </a:spcBef>
            </a:pPr>
            <a:r>
              <a:rPr sz="3100" spc="-10" dirty="0">
                <a:solidFill>
                  <a:srgbClr val="FF0000"/>
                </a:solidFill>
              </a:rPr>
              <a:t>APPARATO</a:t>
            </a:r>
            <a:r>
              <a:rPr sz="3100" spc="-114" dirty="0">
                <a:solidFill>
                  <a:srgbClr val="FF0000"/>
                </a:solidFill>
              </a:rPr>
              <a:t> </a:t>
            </a:r>
            <a:r>
              <a:rPr sz="3100" spc="10" dirty="0">
                <a:solidFill>
                  <a:srgbClr val="FF0000"/>
                </a:solidFill>
              </a:rPr>
              <a:t>RESPIRATORIO</a:t>
            </a:r>
            <a:endParaRPr sz="3100"/>
          </a:p>
        </p:txBody>
      </p:sp>
      <p:sp>
        <p:nvSpPr>
          <p:cNvPr id="3" name="object 3"/>
          <p:cNvSpPr txBox="1"/>
          <p:nvPr/>
        </p:nvSpPr>
        <p:spPr>
          <a:xfrm>
            <a:off x="505142" y="945310"/>
            <a:ext cx="8133715" cy="753110"/>
          </a:xfrm>
          <a:prstGeom prst="rect">
            <a:avLst/>
          </a:prstGeom>
        </p:spPr>
        <p:txBody>
          <a:bodyPr vert="horz" wrap="square" lIns="0" tIns="27939" rIns="0" bIns="0" rtlCol="0">
            <a:spAutoFit/>
          </a:bodyPr>
          <a:lstStyle/>
          <a:p>
            <a:pPr marL="25400" marR="17780">
              <a:lnSpc>
                <a:spcPts val="2850"/>
              </a:lnSpc>
              <a:spcBef>
                <a:spcPts val="219"/>
              </a:spcBef>
              <a:buSzPct val="95833"/>
              <a:buChar char="•"/>
              <a:tabLst>
                <a:tab pos="133350" algn="l"/>
                <a:tab pos="708660" algn="l"/>
                <a:tab pos="1137285" algn="l"/>
                <a:tab pos="2562225" algn="l"/>
                <a:tab pos="2999740" algn="l"/>
                <a:tab pos="4516755" algn="l"/>
                <a:tab pos="5033010" algn="l"/>
                <a:tab pos="6267450" algn="l"/>
                <a:tab pos="7558405" algn="l"/>
              </a:tabLst>
            </a:pPr>
            <a:r>
              <a:rPr sz="2400" spc="90" dirty="0">
                <a:latin typeface="Arial MT"/>
                <a:cs typeface="Arial MT"/>
              </a:rPr>
              <a:t>Ha	</a:t>
            </a:r>
            <a:r>
              <a:rPr sz="2400" spc="100" dirty="0">
                <a:latin typeface="Arial MT"/>
                <a:cs typeface="Arial MT"/>
              </a:rPr>
              <a:t>la	</a:t>
            </a:r>
            <a:r>
              <a:rPr sz="2400" spc="105" dirty="0">
                <a:latin typeface="Arial MT"/>
                <a:cs typeface="Arial MT"/>
              </a:rPr>
              <a:t>funzione	</a:t>
            </a:r>
            <a:r>
              <a:rPr sz="2400" spc="140" dirty="0">
                <a:latin typeface="Arial MT"/>
                <a:cs typeface="Arial MT"/>
              </a:rPr>
              <a:t>di	</a:t>
            </a:r>
            <a:r>
              <a:rPr sz="2400" spc="105" dirty="0">
                <a:latin typeface="Arial MT"/>
                <a:cs typeface="Arial MT"/>
              </a:rPr>
              <a:t>g</a:t>
            </a:r>
            <a:r>
              <a:rPr sz="2400" spc="85" dirty="0">
                <a:latin typeface="Arial MT"/>
                <a:cs typeface="Arial MT"/>
              </a:rPr>
              <a:t>a</a:t>
            </a:r>
            <a:r>
              <a:rPr sz="2400" spc="190" dirty="0">
                <a:latin typeface="Arial MT"/>
                <a:cs typeface="Arial MT"/>
              </a:rPr>
              <a:t>r</a:t>
            </a:r>
            <a:r>
              <a:rPr sz="2400" spc="85" dirty="0">
                <a:latin typeface="Arial MT"/>
                <a:cs typeface="Arial MT"/>
              </a:rPr>
              <a:t>a</a:t>
            </a:r>
            <a:r>
              <a:rPr sz="2400" spc="165" dirty="0">
                <a:latin typeface="Arial MT"/>
                <a:cs typeface="Arial MT"/>
              </a:rPr>
              <a:t>nti</a:t>
            </a:r>
            <a:r>
              <a:rPr sz="2400" spc="95" dirty="0">
                <a:latin typeface="Arial MT"/>
                <a:cs typeface="Arial MT"/>
              </a:rPr>
              <a:t>r</a:t>
            </a:r>
            <a:r>
              <a:rPr sz="2400" spc="90" dirty="0">
                <a:latin typeface="Arial MT"/>
                <a:cs typeface="Arial MT"/>
              </a:rPr>
              <a:t>e</a:t>
            </a:r>
            <a:r>
              <a:rPr sz="2400" dirty="0">
                <a:latin typeface="Arial MT"/>
                <a:cs typeface="Arial MT"/>
              </a:rPr>
              <a:t>	</a:t>
            </a:r>
            <a:r>
              <a:rPr sz="2400" spc="130" dirty="0">
                <a:latin typeface="Arial MT"/>
                <a:cs typeface="Arial MT"/>
              </a:rPr>
              <a:t>g</a:t>
            </a:r>
            <a:r>
              <a:rPr sz="2400" spc="114" dirty="0">
                <a:latin typeface="Arial MT"/>
                <a:cs typeface="Arial MT"/>
              </a:rPr>
              <a:t>li</a:t>
            </a:r>
            <a:r>
              <a:rPr sz="2400" dirty="0">
                <a:latin typeface="Arial MT"/>
                <a:cs typeface="Arial MT"/>
              </a:rPr>
              <a:t>	</a:t>
            </a:r>
            <a:r>
              <a:rPr sz="2400" spc="160" dirty="0">
                <a:latin typeface="Arial MT"/>
                <a:cs typeface="Arial MT"/>
              </a:rPr>
              <a:t>sc</a:t>
            </a:r>
            <a:r>
              <a:rPr sz="2400" spc="85" dirty="0">
                <a:latin typeface="Arial MT"/>
                <a:cs typeface="Arial MT"/>
              </a:rPr>
              <a:t>a</a:t>
            </a:r>
            <a:r>
              <a:rPr sz="2400" spc="120" dirty="0">
                <a:latin typeface="Arial MT"/>
                <a:cs typeface="Arial MT"/>
              </a:rPr>
              <a:t>m</a:t>
            </a:r>
            <a:r>
              <a:rPr sz="2400" spc="140" dirty="0">
                <a:latin typeface="Arial MT"/>
                <a:cs typeface="Arial MT"/>
              </a:rPr>
              <a:t>bi</a:t>
            </a:r>
            <a:r>
              <a:rPr sz="2400" dirty="0">
                <a:latin typeface="Arial MT"/>
                <a:cs typeface="Arial MT"/>
              </a:rPr>
              <a:t>	</a:t>
            </a:r>
            <a:r>
              <a:rPr sz="2400" spc="105" dirty="0">
                <a:latin typeface="Arial MT"/>
                <a:cs typeface="Arial MT"/>
              </a:rPr>
              <a:t>g</a:t>
            </a:r>
            <a:r>
              <a:rPr sz="2400" spc="85" dirty="0">
                <a:latin typeface="Arial MT"/>
                <a:cs typeface="Arial MT"/>
              </a:rPr>
              <a:t>a</a:t>
            </a:r>
            <a:r>
              <a:rPr sz="2400" spc="105" dirty="0">
                <a:latin typeface="Arial MT"/>
                <a:cs typeface="Arial MT"/>
              </a:rPr>
              <a:t>ssosi</a:t>
            </a:r>
            <a:r>
              <a:rPr sz="2400" dirty="0">
                <a:latin typeface="Arial MT"/>
                <a:cs typeface="Arial MT"/>
              </a:rPr>
              <a:t>	</a:t>
            </a:r>
            <a:r>
              <a:rPr sz="2400" spc="220" dirty="0">
                <a:latin typeface="Arial MT"/>
                <a:cs typeface="Arial MT"/>
              </a:rPr>
              <a:t>c</a:t>
            </a:r>
            <a:r>
              <a:rPr sz="2400" spc="85" dirty="0">
                <a:latin typeface="Arial MT"/>
                <a:cs typeface="Arial MT"/>
              </a:rPr>
              <a:t>on  </a:t>
            </a:r>
            <a:r>
              <a:rPr sz="2400" spc="145" dirty="0">
                <a:latin typeface="Arial MT"/>
                <a:cs typeface="Arial MT"/>
              </a:rPr>
              <a:t>l’aria</a:t>
            </a:r>
            <a:r>
              <a:rPr sz="2400" spc="-70" dirty="0">
                <a:latin typeface="Arial MT"/>
                <a:cs typeface="Arial MT"/>
              </a:rPr>
              <a:t> </a:t>
            </a:r>
            <a:r>
              <a:rPr sz="2400" spc="125" dirty="0">
                <a:latin typeface="Arial MT"/>
                <a:cs typeface="Arial MT"/>
              </a:rPr>
              <a:t>esterna:</a:t>
            </a:r>
            <a:r>
              <a:rPr sz="2400" spc="-65" dirty="0">
                <a:latin typeface="Arial MT"/>
                <a:cs typeface="Arial MT"/>
              </a:rPr>
              <a:t> </a:t>
            </a:r>
            <a:r>
              <a:rPr sz="2400" spc="140" dirty="0">
                <a:latin typeface="Arial MT"/>
                <a:cs typeface="Arial MT"/>
              </a:rPr>
              <a:t>introduce</a:t>
            </a:r>
            <a:r>
              <a:rPr sz="2400" spc="-70" dirty="0">
                <a:latin typeface="Arial MT"/>
                <a:cs typeface="Arial MT"/>
              </a:rPr>
              <a:t> </a:t>
            </a:r>
            <a:r>
              <a:rPr sz="2400" spc="45" dirty="0">
                <a:latin typeface="Arial MT"/>
                <a:cs typeface="Arial MT"/>
              </a:rPr>
              <a:t>O</a:t>
            </a:r>
            <a:r>
              <a:rPr sz="2400" spc="67" baseline="-17361" dirty="0">
                <a:latin typeface="Arial MT"/>
                <a:cs typeface="Arial MT"/>
              </a:rPr>
              <a:t>2</a:t>
            </a:r>
            <a:r>
              <a:rPr sz="2400" spc="-60" baseline="-17361" dirty="0">
                <a:latin typeface="Arial MT"/>
                <a:cs typeface="Arial MT"/>
              </a:rPr>
              <a:t> </a:t>
            </a:r>
            <a:r>
              <a:rPr sz="2400" spc="135" dirty="0">
                <a:latin typeface="Arial MT"/>
                <a:cs typeface="Arial MT"/>
              </a:rPr>
              <a:t>dall’esterno</a:t>
            </a:r>
            <a:r>
              <a:rPr sz="2400" spc="-70" dirty="0">
                <a:latin typeface="Arial MT"/>
                <a:cs typeface="Arial MT"/>
              </a:rPr>
              <a:t> </a:t>
            </a:r>
            <a:r>
              <a:rPr sz="2400" spc="125" dirty="0">
                <a:latin typeface="Arial MT"/>
                <a:cs typeface="Arial MT"/>
              </a:rPr>
              <a:t>ed</a:t>
            </a:r>
            <a:r>
              <a:rPr sz="2400" spc="-65" dirty="0">
                <a:latin typeface="Arial MT"/>
                <a:cs typeface="Arial MT"/>
              </a:rPr>
              <a:t> </a:t>
            </a:r>
            <a:r>
              <a:rPr sz="2400" spc="105" dirty="0">
                <a:latin typeface="Arial MT"/>
                <a:cs typeface="Arial MT"/>
              </a:rPr>
              <a:t>elimina</a:t>
            </a:r>
            <a:r>
              <a:rPr sz="2400" spc="-70" dirty="0">
                <a:latin typeface="Arial MT"/>
                <a:cs typeface="Arial MT"/>
              </a:rPr>
              <a:t> </a:t>
            </a:r>
            <a:r>
              <a:rPr sz="2400" spc="40" dirty="0">
                <a:latin typeface="Arial MT"/>
                <a:cs typeface="Arial MT"/>
              </a:rPr>
              <a:t>CO</a:t>
            </a:r>
            <a:r>
              <a:rPr sz="2400" spc="60" baseline="-17361" dirty="0">
                <a:latin typeface="Arial MT"/>
                <a:cs typeface="Arial MT"/>
              </a:rPr>
              <a:t>2</a:t>
            </a:r>
            <a:endParaRPr sz="2400" baseline="-17361" dirty="0">
              <a:latin typeface="Arial MT"/>
              <a:cs typeface="Arial MT"/>
            </a:endParaRPr>
          </a:p>
        </p:txBody>
      </p:sp>
      <p:sp>
        <p:nvSpPr>
          <p:cNvPr id="4" name="object 4"/>
          <p:cNvSpPr txBox="1"/>
          <p:nvPr/>
        </p:nvSpPr>
        <p:spPr>
          <a:xfrm>
            <a:off x="304800" y="5134768"/>
            <a:ext cx="8181340" cy="1108710"/>
          </a:xfrm>
          <a:prstGeom prst="rect">
            <a:avLst/>
          </a:prstGeom>
        </p:spPr>
        <p:txBody>
          <a:bodyPr vert="horz" wrap="square" lIns="0" tIns="19685" rIns="0" bIns="0" rtlCol="0">
            <a:spAutoFit/>
          </a:bodyPr>
          <a:lstStyle/>
          <a:p>
            <a:pPr marL="12700" marR="5080" algn="just">
              <a:lnSpc>
                <a:spcPct val="98000"/>
              </a:lnSpc>
              <a:spcBef>
                <a:spcPts val="155"/>
              </a:spcBef>
              <a:buSzPct val="95833"/>
              <a:buChar char="•"/>
              <a:tabLst>
                <a:tab pos="120650" algn="l"/>
              </a:tabLst>
            </a:pPr>
            <a:r>
              <a:rPr sz="2400" spc="105" dirty="0">
                <a:latin typeface="Arial MT"/>
                <a:cs typeface="Arial MT"/>
              </a:rPr>
              <a:t>Questi</a:t>
            </a:r>
            <a:r>
              <a:rPr sz="2400" spc="-70" dirty="0">
                <a:latin typeface="Arial MT"/>
                <a:cs typeface="Arial MT"/>
              </a:rPr>
              <a:t> </a:t>
            </a:r>
            <a:r>
              <a:rPr sz="2400" spc="135" dirty="0">
                <a:latin typeface="Arial MT"/>
                <a:cs typeface="Arial MT"/>
              </a:rPr>
              <a:t>scambi</a:t>
            </a:r>
            <a:r>
              <a:rPr sz="2400" spc="-70" dirty="0">
                <a:latin typeface="Arial MT"/>
                <a:cs typeface="Arial MT"/>
              </a:rPr>
              <a:t> </a:t>
            </a:r>
            <a:r>
              <a:rPr sz="2400" spc="100" dirty="0">
                <a:latin typeface="Arial MT"/>
                <a:cs typeface="Arial MT"/>
              </a:rPr>
              <a:t>gassosi</a:t>
            </a:r>
            <a:r>
              <a:rPr sz="2400" spc="-70" dirty="0">
                <a:latin typeface="Arial MT"/>
                <a:cs typeface="Arial MT"/>
              </a:rPr>
              <a:t> </a:t>
            </a:r>
            <a:r>
              <a:rPr sz="2400" spc="90" dirty="0">
                <a:latin typeface="Arial MT"/>
                <a:cs typeface="Arial MT"/>
              </a:rPr>
              <a:t>avvengono</a:t>
            </a:r>
            <a:r>
              <a:rPr sz="2400" spc="-70" dirty="0">
                <a:latin typeface="Arial MT"/>
                <a:cs typeface="Arial MT"/>
              </a:rPr>
              <a:t> </a:t>
            </a:r>
            <a:r>
              <a:rPr sz="2400" spc="90" dirty="0">
                <a:latin typeface="Arial MT"/>
                <a:cs typeface="Arial MT"/>
              </a:rPr>
              <a:t>a</a:t>
            </a:r>
            <a:r>
              <a:rPr sz="2400" spc="-70" dirty="0">
                <a:latin typeface="Arial MT"/>
                <a:cs typeface="Arial MT"/>
              </a:rPr>
              <a:t> </a:t>
            </a:r>
            <a:r>
              <a:rPr sz="2400" spc="105" dirty="0">
                <a:latin typeface="Arial MT"/>
                <a:cs typeface="Arial MT"/>
              </a:rPr>
              <a:t>livello</a:t>
            </a:r>
            <a:r>
              <a:rPr sz="2400" spc="-70" dirty="0">
                <a:latin typeface="Arial MT"/>
                <a:cs typeface="Arial MT"/>
              </a:rPr>
              <a:t> </a:t>
            </a:r>
            <a:r>
              <a:rPr sz="2400" spc="114" dirty="0">
                <a:latin typeface="Arial MT"/>
                <a:cs typeface="Arial MT"/>
              </a:rPr>
              <a:t>degli</a:t>
            </a:r>
            <a:r>
              <a:rPr sz="2400" spc="-70" dirty="0">
                <a:latin typeface="Arial MT"/>
                <a:cs typeface="Arial MT"/>
              </a:rPr>
              <a:t> </a:t>
            </a:r>
            <a:r>
              <a:rPr sz="2400" spc="100" dirty="0">
                <a:solidFill>
                  <a:srgbClr val="0000FF"/>
                </a:solidFill>
                <a:latin typeface="Arial MT"/>
                <a:cs typeface="Arial MT"/>
              </a:rPr>
              <a:t>alveoli </a:t>
            </a:r>
            <a:r>
              <a:rPr sz="2400" spc="-655" dirty="0">
                <a:solidFill>
                  <a:srgbClr val="0000FF"/>
                </a:solidFill>
                <a:latin typeface="Arial MT"/>
                <a:cs typeface="Arial MT"/>
              </a:rPr>
              <a:t> </a:t>
            </a:r>
            <a:r>
              <a:rPr sz="2400" spc="85" dirty="0">
                <a:latin typeface="Arial MT"/>
                <a:cs typeface="Arial MT"/>
              </a:rPr>
              <a:t>Gli</a:t>
            </a:r>
            <a:r>
              <a:rPr sz="2400" spc="10" dirty="0">
                <a:latin typeface="Arial MT"/>
                <a:cs typeface="Arial MT"/>
              </a:rPr>
              <a:t> </a:t>
            </a:r>
            <a:r>
              <a:rPr sz="2400" spc="100" dirty="0">
                <a:latin typeface="Arial MT"/>
                <a:cs typeface="Arial MT"/>
              </a:rPr>
              <a:t>alveoli</a:t>
            </a:r>
            <a:r>
              <a:rPr sz="2400" spc="10" dirty="0">
                <a:latin typeface="Arial MT"/>
                <a:cs typeface="Arial MT"/>
              </a:rPr>
              <a:t> </a:t>
            </a:r>
            <a:r>
              <a:rPr sz="2400" spc="110" dirty="0">
                <a:latin typeface="Arial MT"/>
                <a:cs typeface="Arial MT"/>
              </a:rPr>
              <a:t>sono</a:t>
            </a:r>
            <a:r>
              <a:rPr sz="2400" spc="15" dirty="0">
                <a:latin typeface="Arial MT"/>
                <a:cs typeface="Arial MT"/>
              </a:rPr>
              <a:t> </a:t>
            </a:r>
            <a:r>
              <a:rPr sz="2400" spc="165" dirty="0">
                <a:latin typeface="Arial MT"/>
                <a:cs typeface="Arial MT"/>
              </a:rPr>
              <a:t>circa</a:t>
            </a:r>
            <a:r>
              <a:rPr sz="2400" spc="10" dirty="0">
                <a:latin typeface="Arial MT"/>
                <a:cs typeface="Arial MT"/>
              </a:rPr>
              <a:t> </a:t>
            </a:r>
            <a:r>
              <a:rPr sz="2400" spc="85" dirty="0">
                <a:latin typeface="Arial MT"/>
                <a:cs typeface="Arial MT"/>
              </a:rPr>
              <a:t>300.106</a:t>
            </a:r>
            <a:r>
              <a:rPr sz="2400" spc="15" dirty="0">
                <a:latin typeface="Arial MT"/>
                <a:cs typeface="Arial MT"/>
              </a:rPr>
              <a:t> </a:t>
            </a:r>
            <a:r>
              <a:rPr sz="2400" spc="90" dirty="0">
                <a:latin typeface="Arial MT"/>
                <a:cs typeface="Arial MT"/>
              </a:rPr>
              <a:t>e</a:t>
            </a:r>
            <a:r>
              <a:rPr sz="2400" spc="10" dirty="0">
                <a:latin typeface="Arial MT"/>
                <a:cs typeface="Arial MT"/>
              </a:rPr>
              <a:t> </a:t>
            </a:r>
            <a:r>
              <a:rPr sz="2400" spc="125" dirty="0">
                <a:latin typeface="Arial MT"/>
                <a:cs typeface="Arial MT"/>
              </a:rPr>
              <a:t>formano</a:t>
            </a:r>
            <a:r>
              <a:rPr sz="2400" spc="15" dirty="0">
                <a:latin typeface="Arial MT"/>
                <a:cs typeface="Arial MT"/>
              </a:rPr>
              <a:t> </a:t>
            </a:r>
            <a:r>
              <a:rPr sz="2400" spc="105" dirty="0">
                <a:latin typeface="Arial MT"/>
                <a:cs typeface="Arial MT"/>
              </a:rPr>
              <a:t>una</a:t>
            </a:r>
            <a:r>
              <a:rPr sz="2400" spc="10" dirty="0">
                <a:latin typeface="Arial MT"/>
                <a:cs typeface="Arial MT"/>
              </a:rPr>
              <a:t> </a:t>
            </a:r>
            <a:r>
              <a:rPr sz="2400" spc="140" dirty="0">
                <a:latin typeface="Arial MT"/>
                <a:cs typeface="Arial MT"/>
              </a:rPr>
              <a:t>superficie </a:t>
            </a:r>
            <a:r>
              <a:rPr sz="2400" spc="-655" dirty="0">
                <a:latin typeface="Arial MT"/>
                <a:cs typeface="Arial MT"/>
              </a:rPr>
              <a:t> </a:t>
            </a:r>
            <a:r>
              <a:rPr sz="2400" spc="140" dirty="0">
                <a:latin typeface="Arial MT"/>
                <a:cs typeface="Arial MT"/>
              </a:rPr>
              <a:t>di</a:t>
            </a:r>
            <a:r>
              <a:rPr sz="2400" spc="-75" dirty="0">
                <a:latin typeface="Arial MT"/>
                <a:cs typeface="Arial MT"/>
              </a:rPr>
              <a:t> </a:t>
            </a:r>
            <a:r>
              <a:rPr sz="2400" spc="130" dirty="0">
                <a:latin typeface="Arial MT"/>
                <a:cs typeface="Arial MT"/>
              </a:rPr>
              <a:t>scambio</a:t>
            </a:r>
            <a:r>
              <a:rPr sz="2400" spc="-70" dirty="0">
                <a:latin typeface="Arial MT"/>
                <a:cs typeface="Arial MT"/>
              </a:rPr>
              <a:t> </a:t>
            </a:r>
            <a:r>
              <a:rPr sz="2400" spc="130" dirty="0">
                <a:latin typeface="Arial MT"/>
                <a:cs typeface="Arial MT"/>
              </a:rPr>
              <a:t>totale</a:t>
            </a:r>
            <a:r>
              <a:rPr sz="2400" spc="-70" dirty="0">
                <a:latin typeface="Arial MT"/>
                <a:cs typeface="Arial MT"/>
              </a:rPr>
              <a:t> </a:t>
            </a:r>
            <a:r>
              <a:rPr sz="2400" spc="140" dirty="0">
                <a:latin typeface="Arial MT"/>
                <a:cs typeface="Arial MT"/>
              </a:rPr>
              <a:t>di</a:t>
            </a:r>
            <a:r>
              <a:rPr sz="2400" spc="-70" dirty="0">
                <a:latin typeface="Arial MT"/>
                <a:cs typeface="Arial MT"/>
              </a:rPr>
              <a:t> </a:t>
            </a:r>
            <a:r>
              <a:rPr sz="2400" spc="165" dirty="0">
                <a:latin typeface="Arial MT"/>
                <a:cs typeface="Arial MT"/>
              </a:rPr>
              <a:t>circa</a:t>
            </a:r>
            <a:r>
              <a:rPr sz="2400" spc="-70" dirty="0">
                <a:latin typeface="Arial MT"/>
                <a:cs typeface="Arial MT"/>
              </a:rPr>
              <a:t> </a:t>
            </a:r>
            <a:r>
              <a:rPr sz="2400" spc="85" dirty="0">
                <a:latin typeface="Arial MT"/>
                <a:cs typeface="Arial MT"/>
              </a:rPr>
              <a:t>140</a:t>
            </a:r>
            <a:r>
              <a:rPr sz="2400" spc="-75" dirty="0">
                <a:latin typeface="Arial MT"/>
                <a:cs typeface="Arial MT"/>
              </a:rPr>
              <a:t> </a:t>
            </a:r>
            <a:r>
              <a:rPr sz="2400" spc="105" dirty="0">
                <a:latin typeface="Arial MT"/>
                <a:cs typeface="Arial MT"/>
              </a:rPr>
              <a:t>m2</a:t>
            </a:r>
            <a:endParaRPr sz="2400" dirty="0">
              <a:latin typeface="Arial MT"/>
              <a:cs typeface="Arial MT"/>
            </a:endParaRPr>
          </a:p>
        </p:txBody>
      </p:sp>
      <p:pic>
        <p:nvPicPr>
          <p:cNvPr id="5" name="object 5"/>
          <p:cNvPicPr/>
          <p:nvPr/>
        </p:nvPicPr>
        <p:blipFill>
          <a:blip r:embed="rId2" cstate="print"/>
          <a:stretch>
            <a:fillRect/>
          </a:stretch>
        </p:blipFill>
        <p:spPr>
          <a:xfrm>
            <a:off x="2659224" y="1723231"/>
            <a:ext cx="3924300" cy="341153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82995" y="5643250"/>
            <a:ext cx="903605" cy="382156"/>
          </a:xfrm>
          <a:prstGeom prst="rect">
            <a:avLst/>
          </a:prstGeom>
        </p:spPr>
        <p:txBody>
          <a:bodyPr vert="horz" wrap="square" lIns="0" tIns="12700" rIns="0" bIns="0" rtlCol="0">
            <a:spAutoFit/>
          </a:bodyPr>
          <a:lstStyle/>
          <a:p>
            <a:pPr marL="38100">
              <a:lnSpc>
                <a:spcPct val="100000"/>
              </a:lnSpc>
              <a:spcBef>
                <a:spcPts val="100"/>
              </a:spcBef>
            </a:pPr>
            <a:r>
              <a:rPr lang="it-IT" sz="2400" b="1" dirty="0">
                <a:latin typeface="Arial"/>
                <a:cs typeface="Arial"/>
              </a:rPr>
              <a:t>6</a:t>
            </a:r>
            <a:r>
              <a:rPr lang="it-IT" sz="2400" b="1" spc="-70" dirty="0">
                <a:latin typeface="Arial"/>
                <a:cs typeface="Arial"/>
              </a:rPr>
              <a:t> </a:t>
            </a:r>
            <a:r>
              <a:rPr lang="it-IT" sz="2400" b="1" spc="-275" dirty="0">
                <a:latin typeface="Arial"/>
                <a:cs typeface="Arial"/>
              </a:rPr>
              <a:t>Ore</a:t>
            </a:r>
            <a:endParaRPr lang="it-IT" sz="2100" baseline="-31746" dirty="0">
              <a:latin typeface="Arial MT"/>
              <a:cs typeface="Arial MT"/>
            </a:endParaRPr>
          </a:p>
        </p:txBody>
      </p:sp>
      <p:sp>
        <p:nvSpPr>
          <p:cNvPr id="3" name="object 3"/>
          <p:cNvSpPr txBox="1">
            <a:spLocks noGrp="1"/>
          </p:cNvSpPr>
          <p:nvPr>
            <p:ph type="title"/>
          </p:nvPr>
        </p:nvSpPr>
        <p:spPr>
          <a:xfrm>
            <a:off x="268332" y="396875"/>
            <a:ext cx="8807688" cy="3032125"/>
          </a:xfrm>
          <a:prstGeom prst="rect">
            <a:avLst/>
          </a:prstGeom>
        </p:spPr>
        <p:txBody>
          <a:bodyPr vert="horz" wrap="square" lIns="0" tIns="12700" rIns="0" bIns="0" rtlCol="0">
            <a:spAutoFit/>
          </a:bodyPr>
          <a:lstStyle/>
          <a:p>
            <a:pPr marL="12700" algn="ctr">
              <a:spcBef>
                <a:spcPts val="100"/>
              </a:spcBef>
            </a:pPr>
            <a:r>
              <a:rPr sz="2800" b="1" spc="-5" dirty="0">
                <a:solidFill>
                  <a:srgbClr val="FF0000"/>
                </a:solidFill>
                <a:latin typeface="Arial"/>
                <a:cs typeface="Arial"/>
              </a:rPr>
              <a:t>Classificazione delle aziende in 3  gruppi:</a:t>
            </a:r>
          </a:p>
        </p:txBody>
      </p:sp>
      <p:sp>
        <p:nvSpPr>
          <p:cNvPr id="4" name="object 4"/>
          <p:cNvSpPr txBox="1"/>
          <p:nvPr/>
        </p:nvSpPr>
        <p:spPr>
          <a:xfrm>
            <a:off x="1076489" y="1358284"/>
            <a:ext cx="7191375" cy="746760"/>
          </a:xfrm>
          <a:prstGeom prst="rect">
            <a:avLst/>
          </a:prstGeom>
        </p:spPr>
        <p:txBody>
          <a:bodyPr vert="horz" wrap="square" lIns="0" tIns="33020" rIns="0" bIns="0" rtlCol="0">
            <a:spAutoFit/>
          </a:bodyPr>
          <a:lstStyle/>
          <a:p>
            <a:pPr marL="12700" marR="5080">
              <a:lnSpc>
                <a:spcPts val="2800"/>
              </a:lnSpc>
              <a:spcBef>
                <a:spcPts val="260"/>
              </a:spcBef>
              <a:tabLst>
                <a:tab pos="2866390" algn="l"/>
                <a:tab pos="3572510" algn="l"/>
                <a:tab pos="4836795" algn="l"/>
                <a:tab pos="6516370" algn="l"/>
              </a:tabLst>
            </a:pPr>
            <a:r>
              <a:rPr sz="2400" b="1" spc="-45" dirty="0">
                <a:solidFill>
                  <a:srgbClr val="042788"/>
                </a:solidFill>
                <a:latin typeface="Arial"/>
                <a:cs typeface="Arial"/>
              </a:rPr>
              <a:t>L</a:t>
            </a:r>
            <a:r>
              <a:rPr sz="2400" b="1" spc="90" dirty="0">
                <a:solidFill>
                  <a:srgbClr val="042788"/>
                </a:solidFill>
                <a:latin typeface="Arial"/>
                <a:cs typeface="Arial"/>
              </a:rPr>
              <a:t>’organi</a:t>
            </a:r>
            <a:r>
              <a:rPr sz="2400" b="1" spc="85" dirty="0">
                <a:solidFill>
                  <a:srgbClr val="042788"/>
                </a:solidFill>
                <a:latin typeface="Arial"/>
                <a:cs typeface="Arial"/>
              </a:rPr>
              <a:t>zz</a:t>
            </a:r>
            <a:r>
              <a:rPr sz="2400" b="1" spc="90" dirty="0">
                <a:solidFill>
                  <a:srgbClr val="042788"/>
                </a:solidFill>
                <a:latin typeface="Arial"/>
                <a:cs typeface="Arial"/>
              </a:rPr>
              <a:t>a</a:t>
            </a:r>
            <a:r>
              <a:rPr sz="2400" b="1" spc="85" dirty="0">
                <a:solidFill>
                  <a:srgbClr val="042788"/>
                </a:solidFill>
                <a:latin typeface="Arial"/>
                <a:cs typeface="Arial"/>
              </a:rPr>
              <a:t>z</a:t>
            </a:r>
            <a:r>
              <a:rPr sz="2400" b="1" spc="90" dirty="0">
                <a:solidFill>
                  <a:srgbClr val="042788"/>
                </a:solidFill>
                <a:latin typeface="Arial"/>
                <a:cs typeface="Arial"/>
              </a:rPr>
              <a:t>ion</a:t>
            </a:r>
            <a:r>
              <a:rPr sz="2400" b="1" dirty="0">
                <a:solidFill>
                  <a:srgbClr val="042788"/>
                </a:solidFill>
                <a:latin typeface="Arial"/>
                <a:cs typeface="Arial"/>
              </a:rPr>
              <a:t>e	</a:t>
            </a:r>
            <a:r>
              <a:rPr sz="2400" b="1" spc="90" dirty="0">
                <a:solidFill>
                  <a:srgbClr val="042788"/>
                </a:solidFill>
                <a:latin typeface="Arial"/>
                <a:cs typeface="Arial"/>
              </a:rPr>
              <a:t>de</a:t>
            </a:r>
            <a:r>
              <a:rPr sz="2400" b="1" dirty="0">
                <a:solidFill>
                  <a:srgbClr val="042788"/>
                </a:solidFill>
                <a:latin typeface="Arial"/>
                <a:cs typeface="Arial"/>
              </a:rPr>
              <a:t>l	</a:t>
            </a:r>
            <a:r>
              <a:rPr sz="2400" b="1" spc="90" dirty="0">
                <a:solidFill>
                  <a:srgbClr val="042788"/>
                </a:solidFill>
                <a:latin typeface="Arial"/>
                <a:cs typeface="Arial"/>
              </a:rPr>
              <a:t>pron</a:t>
            </a:r>
            <a:r>
              <a:rPr sz="2400" b="1" spc="85" dirty="0">
                <a:solidFill>
                  <a:srgbClr val="042788"/>
                </a:solidFill>
                <a:latin typeface="Arial"/>
                <a:cs typeface="Arial"/>
              </a:rPr>
              <a:t>t</a:t>
            </a:r>
            <a:r>
              <a:rPr sz="2400" b="1" dirty="0">
                <a:solidFill>
                  <a:srgbClr val="042788"/>
                </a:solidFill>
                <a:latin typeface="Arial"/>
                <a:cs typeface="Arial"/>
              </a:rPr>
              <a:t>o	</a:t>
            </a:r>
            <a:r>
              <a:rPr sz="2400" b="1" spc="90" dirty="0">
                <a:solidFill>
                  <a:srgbClr val="042788"/>
                </a:solidFill>
                <a:latin typeface="Arial"/>
                <a:cs typeface="Arial"/>
              </a:rPr>
              <a:t>soccors</a:t>
            </a:r>
            <a:r>
              <a:rPr sz="2400" b="1" dirty="0">
                <a:solidFill>
                  <a:srgbClr val="042788"/>
                </a:solidFill>
                <a:latin typeface="Arial"/>
                <a:cs typeface="Arial"/>
              </a:rPr>
              <a:t>o	</a:t>
            </a:r>
            <a:r>
              <a:rPr sz="2400" b="1" spc="90" dirty="0">
                <a:solidFill>
                  <a:srgbClr val="042788"/>
                </a:solidFill>
                <a:latin typeface="Arial"/>
                <a:cs typeface="Arial"/>
              </a:rPr>
              <a:t>sar</a:t>
            </a:r>
            <a:r>
              <a:rPr sz="2400" b="1" dirty="0">
                <a:solidFill>
                  <a:srgbClr val="042788"/>
                </a:solidFill>
                <a:latin typeface="Arial"/>
                <a:cs typeface="Arial"/>
              </a:rPr>
              <a:t>à  </a:t>
            </a:r>
            <a:r>
              <a:rPr sz="2400" b="1" spc="-5" dirty="0">
                <a:solidFill>
                  <a:srgbClr val="042788"/>
                </a:solidFill>
                <a:latin typeface="Arial"/>
                <a:cs typeface="Arial"/>
              </a:rPr>
              <a:t>diversa</a:t>
            </a:r>
            <a:r>
              <a:rPr sz="2400" b="1" dirty="0">
                <a:solidFill>
                  <a:srgbClr val="042788"/>
                </a:solidFill>
                <a:latin typeface="Arial"/>
                <a:cs typeface="Arial"/>
              </a:rPr>
              <a:t> </a:t>
            </a:r>
            <a:r>
              <a:rPr sz="2400" b="1" spc="-5" dirty="0">
                <a:solidFill>
                  <a:srgbClr val="042788"/>
                </a:solidFill>
                <a:latin typeface="Arial"/>
                <a:cs typeface="Arial"/>
              </a:rPr>
              <a:t>in</a:t>
            </a:r>
            <a:r>
              <a:rPr sz="2400" b="1" dirty="0">
                <a:solidFill>
                  <a:srgbClr val="042788"/>
                </a:solidFill>
                <a:latin typeface="Arial"/>
                <a:cs typeface="Arial"/>
              </a:rPr>
              <a:t> </a:t>
            </a:r>
            <a:r>
              <a:rPr sz="2400" b="1" spc="-5" dirty="0">
                <a:solidFill>
                  <a:srgbClr val="042788"/>
                </a:solidFill>
                <a:latin typeface="Arial"/>
                <a:cs typeface="Arial"/>
              </a:rPr>
              <a:t>base</a:t>
            </a:r>
            <a:r>
              <a:rPr sz="2400" b="1" spc="5" dirty="0">
                <a:solidFill>
                  <a:srgbClr val="042788"/>
                </a:solidFill>
                <a:latin typeface="Arial"/>
                <a:cs typeface="Arial"/>
              </a:rPr>
              <a:t> </a:t>
            </a:r>
            <a:r>
              <a:rPr sz="2400" b="1" spc="-5" dirty="0">
                <a:solidFill>
                  <a:srgbClr val="042788"/>
                </a:solidFill>
                <a:latin typeface="Arial"/>
                <a:cs typeface="Arial"/>
              </a:rPr>
              <a:t>alla</a:t>
            </a:r>
            <a:r>
              <a:rPr sz="2400" b="1" spc="5" dirty="0">
                <a:solidFill>
                  <a:srgbClr val="042788"/>
                </a:solidFill>
                <a:latin typeface="Arial"/>
                <a:cs typeface="Arial"/>
              </a:rPr>
              <a:t> </a:t>
            </a:r>
            <a:r>
              <a:rPr sz="2400" b="1" spc="-5" dirty="0">
                <a:solidFill>
                  <a:srgbClr val="042788"/>
                </a:solidFill>
                <a:latin typeface="Arial"/>
                <a:cs typeface="Arial"/>
              </a:rPr>
              <a:t>classificazione</a:t>
            </a:r>
            <a:r>
              <a:rPr sz="2400" b="1" spc="5" dirty="0">
                <a:solidFill>
                  <a:srgbClr val="042788"/>
                </a:solidFill>
                <a:latin typeface="Arial"/>
                <a:cs typeface="Arial"/>
              </a:rPr>
              <a:t> </a:t>
            </a:r>
            <a:r>
              <a:rPr sz="2400" b="1" spc="-5" dirty="0">
                <a:solidFill>
                  <a:srgbClr val="042788"/>
                </a:solidFill>
                <a:latin typeface="Arial"/>
                <a:cs typeface="Arial"/>
              </a:rPr>
              <a:t>dell’Azienda.</a:t>
            </a:r>
            <a:endParaRPr sz="2400">
              <a:latin typeface="Arial"/>
              <a:cs typeface="Arial"/>
            </a:endParaRPr>
          </a:p>
        </p:txBody>
      </p:sp>
      <p:sp>
        <p:nvSpPr>
          <p:cNvPr id="5" name="object 5"/>
          <p:cNvSpPr txBox="1"/>
          <p:nvPr/>
        </p:nvSpPr>
        <p:spPr>
          <a:xfrm>
            <a:off x="1600200" y="3812521"/>
            <a:ext cx="6774815" cy="1661795"/>
          </a:xfrm>
          <a:prstGeom prst="rect">
            <a:avLst/>
          </a:prstGeom>
        </p:spPr>
        <p:txBody>
          <a:bodyPr vert="horz" wrap="square" lIns="0" tIns="12700" rIns="0" bIns="0" rtlCol="0">
            <a:spAutoFit/>
          </a:bodyPr>
          <a:lstStyle/>
          <a:p>
            <a:pPr algn="ctr">
              <a:lnSpc>
                <a:spcPct val="100000"/>
              </a:lnSpc>
              <a:spcBef>
                <a:spcPts val="100"/>
              </a:spcBef>
              <a:tabLst>
                <a:tab pos="3613785" algn="l"/>
              </a:tabLst>
            </a:pPr>
            <a:r>
              <a:rPr sz="2000" dirty="0">
                <a:latin typeface="Arial MT"/>
                <a:cs typeface="Arial MT"/>
              </a:rPr>
              <a:t>Corso</a:t>
            </a:r>
            <a:r>
              <a:rPr sz="2000" spc="5" dirty="0">
                <a:latin typeface="Arial MT"/>
                <a:cs typeface="Arial MT"/>
              </a:rPr>
              <a:t> </a:t>
            </a:r>
            <a:r>
              <a:rPr sz="2000" b="1" spc="-5" dirty="0">
                <a:latin typeface="Arial"/>
                <a:cs typeface="Arial"/>
              </a:rPr>
              <a:t>base</a:t>
            </a:r>
            <a:r>
              <a:rPr sz="2000" b="1" spc="10" dirty="0">
                <a:latin typeface="Arial"/>
                <a:cs typeface="Arial"/>
              </a:rPr>
              <a:t> </a:t>
            </a:r>
            <a:r>
              <a:rPr sz="2000" b="1" dirty="0">
                <a:latin typeface="Arial"/>
                <a:cs typeface="Arial"/>
              </a:rPr>
              <a:t>e</a:t>
            </a:r>
            <a:r>
              <a:rPr sz="2000" b="1" spc="10" dirty="0">
                <a:latin typeface="Arial"/>
                <a:cs typeface="Arial"/>
              </a:rPr>
              <a:t> </a:t>
            </a:r>
            <a:r>
              <a:rPr sz="2000" b="1" spc="-5" dirty="0">
                <a:latin typeface="Arial"/>
                <a:cs typeface="Arial"/>
              </a:rPr>
              <a:t>corso</a:t>
            </a:r>
            <a:r>
              <a:rPr sz="2000" b="1" spc="5" dirty="0">
                <a:latin typeface="Arial"/>
                <a:cs typeface="Arial"/>
              </a:rPr>
              <a:t> </a:t>
            </a:r>
            <a:r>
              <a:rPr sz="2000" b="1" spc="-5" dirty="0">
                <a:latin typeface="Arial"/>
                <a:cs typeface="Arial"/>
              </a:rPr>
              <a:t>specifico	</a:t>
            </a:r>
            <a:r>
              <a:rPr sz="2000" spc="-5" dirty="0">
                <a:latin typeface="Arial MT"/>
                <a:cs typeface="Arial MT"/>
              </a:rPr>
              <a:t>tenuto</a:t>
            </a:r>
            <a:r>
              <a:rPr sz="2000" spc="-25" dirty="0">
                <a:latin typeface="Arial MT"/>
                <a:cs typeface="Arial MT"/>
              </a:rPr>
              <a:t> </a:t>
            </a:r>
            <a:r>
              <a:rPr sz="2000" dirty="0">
                <a:latin typeface="Arial MT"/>
                <a:cs typeface="Arial MT"/>
              </a:rPr>
              <a:t>da</a:t>
            </a:r>
            <a:r>
              <a:rPr sz="2000" spc="-20" dirty="0">
                <a:latin typeface="Arial MT"/>
                <a:cs typeface="Arial MT"/>
              </a:rPr>
              <a:t> </a:t>
            </a:r>
            <a:r>
              <a:rPr sz="2000" dirty="0">
                <a:latin typeface="Arial MT"/>
                <a:cs typeface="Arial MT"/>
              </a:rPr>
              <a:t>personale</a:t>
            </a:r>
            <a:r>
              <a:rPr sz="2000" spc="-25" dirty="0">
                <a:latin typeface="Arial MT"/>
                <a:cs typeface="Arial MT"/>
              </a:rPr>
              <a:t> </a:t>
            </a:r>
            <a:r>
              <a:rPr sz="2000" dirty="0">
                <a:latin typeface="Arial MT"/>
                <a:cs typeface="Arial MT"/>
              </a:rPr>
              <a:t>medico</a:t>
            </a:r>
          </a:p>
          <a:p>
            <a:pPr>
              <a:lnSpc>
                <a:spcPct val="100000"/>
              </a:lnSpc>
            </a:pPr>
            <a:endParaRPr sz="2200" dirty="0">
              <a:latin typeface="Arial MT"/>
              <a:cs typeface="Arial MT"/>
            </a:endParaRPr>
          </a:p>
          <a:p>
            <a:pPr>
              <a:lnSpc>
                <a:spcPct val="100000"/>
              </a:lnSpc>
              <a:spcBef>
                <a:spcPts val="30"/>
              </a:spcBef>
            </a:pPr>
            <a:endParaRPr sz="1950" dirty="0">
              <a:latin typeface="Arial MT"/>
              <a:cs typeface="Arial MT"/>
            </a:endParaRPr>
          </a:p>
          <a:p>
            <a:pPr marL="12065" algn="ctr">
              <a:lnSpc>
                <a:spcPts val="2840"/>
              </a:lnSpc>
              <a:tabLst>
                <a:tab pos="2303145" algn="l"/>
              </a:tabLst>
            </a:pPr>
            <a:r>
              <a:rPr sz="2400" b="1" spc="-5" dirty="0">
                <a:latin typeface="Arial"/>
                <a:cs typeface="Arial"/>
              </a:rPr>
              <a:t>GRUPPO</a:t>
            </a:r>
            <a:r>
              <a:rPr sz="2400" b="1" spc="-85" dirty="0">
                <a:latin typeface="Arial"/>
                <a:cs typeface="Arial"/>
              </a:rPr>
              <a:t> </a:t>
            </a:r>
            <a:r>
              <a:rPr sz="2400" b="1" dirty="0">
                <a:latin typeface="Arial"/>
                <a:cs typeface="Arial"/>
              </a:rPr>
              <a:t>A</a:t>
            </a:r>
            <a:r>
              <a:rPr sz="2400" b="1" spc="-85" dirty="0">
                <a:latin typeface="Arial"/>
                <a:cs typeface="Arial"/>
              </a:rPr>
              <a:t> </a:t>
            </a:r>
            <a:r>
              <a:rPr sz="2400" dirty="0">
                <a:latin typeface="Wingdings"/>
                <a:cs typeface="Wingdings"/>
              </a:rPr>
              <a:t></a:t>
            </a:r>
            <a:r>
              <a:rPr sz="2400" dirty="0">
                <a:latin typeface="Times New Roman"/>
                <a:cs typeface="Times New Roman"/>
              </a:rPr>
              <a:t>	</a:t>
            </a:r>
            <a:r>
              <a:rPr sz="2400" dirty="0">
                <a:latin typeface="Arial MT"/>
                <a:cs typeface="Arial MT"/>
              </a:rPr>
              <a:t>16</a:t>
            </a:r>
            <a:r>
              <a:rPr sz="2400" spc="-45" dirty="0">
                <a:latin typeface="Arial MT"/>
                <a:cs typeface="Arial MT"/>
              </a:rPr>
              <a:t> </a:t>
            </a:r>
            <a:r>
              <a:rPr sz="2400" dirty="0">
                <a:latin typeface="Arial MT"/>
                <a:cs typeface="Arial MT"/>
              </a:rPr>
              <a:t>ore</a:t>
            </a:r>
          </a:p>
          <a:p>
            <a:pPr marL="12065" algn="ctr">
              <a:lnSpc>
                <a:spcPts val="2840"/>
              </a:lnSpc>
              <a:tabLst>
                <a:tab pos="2213610" algn="l"/>
              </a:tabLst>
            </a:pPr>
            <a:r>
              <a:rPr sz="2400" b="1" spc="-5" dirty="0">
                <a:latin typeface="Arial"/>
                <a:cs typeface="Arial"/>
              </a:rPr>
              <a:t>GRUPPI</a:t>
            </a:r>
            <a:r>
              <a:rPr sz="2400" b="1" dirty="0">
                <a:latin typeface="Arial"/>
                <a:cs typeface="Arial"/>
              </a:rPr>
              <a:t> B</a:t>
            </a:r>
            <a:r>
              <a:rPr sz="2400" b="1" spc="5" dirty="0">
                <a:latin typeface="Arial"/>
                <a:cs typeface="Arial"/>
              </a:rPr>
              <a:t> </a:t>
            </a:r>
            <a:r>
              <a:rPr sz="2400" b="1" dirty="0">
                <a:latin typeface="Arial"/>
                <a:cs typeface="Arial"/>
              </a:rPr>
              <a:t>e</a:t>
            </a:r>
            <a:r>
              <a:rPr sz="2400" b="1" spc="5" dirty="0">
                <a:latin typeface="Arial"/>
                <a:cs typeface="Arial"/>
              </a:rPr>
              <a:t> </a:t>
            </a:r>
            <a:r>
              <a:rPr sz="2400" b="1" dirty="0">
                <a:latin typeface="Arial"/>
                <a:cs typeface="Arial"/>
              </a:rPr>
              <a:t>C	</a:t>
            </a:r>
            <a:r>
              <a:rPr sz="2400" dirty="0">
                <a:latin typeface="Wingdings"/>
                <a:cs typeface="Wingdings"/>
              </a:rPr>
              <a:t></a:t>
            </a:r>
            <a:r>
              <a:rPr sz="2400" spc="30" dirty="0">
                <a:latin typeface="Times New Roman"/>
                <a:cs typeface="Times New Roman"/>
              </a:rPr>
              <a:t> </a:t>
            </a:r>
            <a:r>
              <a:rPr sz="2400" dirty="0">
                <a:latin typeface="Arial MT"/>
                <a:cs typeface="Arial MT"/>
              </a:rPr>
              <a:t>12</a:t>
            </a:r>
            <a:r>
              <a:rPr sz="2400" spc="-30" dirty="0">
                <a:latin typeface="Arial MT"/>
                <a:cs typeface="Arial MT"/>
              </a:rPr>
              <a:t> </a:t>
            </a:r>
            <a:r>
              <a:rPr sz="2400" dirty="0">
                <a:latin typeface="Arial MT"/>
                <a:cs typeface="Arial MT"/>
              </a:rPr>
              <a:t>ore</a:t>
            </a:r>
          </a:p>
        </p:txBody>
      </p:sp>
      <p:sp>
        <p:nvSpPr>
          <p:cNvPr id="6" name="object 6"/>
          <p:cNvSpPr txBox="1"/>
          <p:nvPr/>
        </p:nvSpPr>
        <p:spPr>
          <a:xfrm>
            <a:off x="1828800" y="5643250"/>
            <a:ext cx="4354195" cy="391160"/>
          </a:xfrm>
          <a:prstGeom prst="rect">
            <a:avLst/>
          </a:prstGeom>
        </p:spPr>
        <p:txBody>
          <a:bodyPr vert="horz" wrap="square" lIns="0" tIns="12700" rIns="0" bIns="0" rtlCol="0">
            <a:spAutoFit/>
          </a:bodyPr>
          <a:lstStyle/>
          <a:p>
            <a:pPr marL="12700">
              <a:lnSpc>
                <a:spcPct val="100000"/>
              </a:lnSpc>
              <a:spcBef>
                <a:spcPts val="100"/>
              </a:spcBef>
            </a:pPr>
            <a:r>
              <a:rPr sz="2400" b="1" spc="-5" dirty="0">
                <a:latin typeface="Arial"/>
                <a:cs typeface="Arial"/>
              </a:rPr>
              <a:t>Aggiornamento</a:t>
            </a:r>
            <a:r>
              <a:rPr sz="2400" b="1" spc="-20" dirty="0">
                <a:latin typeface="Arial"/>
                <a:cs typeface="Arial"/>
              </a:rPr>
              <a:t> </a:t>
            </a:r>
            <a:r>
              <a:rPr sz="2400" b="1" spc="-5" dirty="0">
                <a:latin typeface="Arial"/>
                <a:cs typeface="Arial"/>
              </a:rPr>
              <a:t>ogni</a:t>
            </a:r>
            <a:r>
              <a:rPr sz="2400" b="1" spc="-15" dirty="0">
                <a:latin typeface="Arial"/>
                <a:cs typeface="Arial"/>
              </a:rPr>
              <a:t> </a:t>
            </a:r>
            <a:r>
              <a:rPr sz="2400" b="1" dirty="0">
                <a:latin typeface="Arial"/>
                <a:cs typeface="Arial"/>
              </a:rPr>
              <a:t>3</a:t>
            </a:r>
            <a:r>
              <a:rPr sz="2400" b="1" spc="-15" dirty="0">
                <a:latin typeface="Arial"/>
                <a:cs typeface="Arial"/>
              </a:rPr>
              <a:t> </a:t>
            </a:r>
            <a:r>
              <a:rPr sz="2400" b="1" spc="-5" dirty="0">
                <a:latin typeface="Arial"/>
                <a:cs typeface="Arial"/>
              </a:rPr>
              <a:t>anni</a:t>
            </a:r>
            <a:r>
              <a:rPr sz="2400" b="1" spc="-10" dirty="0">
                <a:latin typeface="Arial"/>
                <a:cs typeface="Arial"/>
              </a:rPr>
              <a:t> </a:t>
            </a:r>
            <a:r>
              <a:rPr sz="2400" dirty="0">
                <a:latin typeface="Wingdings"/>
                <a:cs typeface="Wingdings"/>
              </a:rPr>
              <a:t></a:t>
            </a:r>
            <a:endParaRPr sz="2400">
              <a:latin typeface="Wingdings"/>
              <a:cs typeface="Wingdings"/>
            </a:endParaRPr>
          </a:p>
        </p:txBody>
      </p:sp>
      <p:pic>
        <p:nvPicPr>
          <p:cNvPr id="7" name="object 7"/>
          <p:cNvPicPr/>
          <p:nvPr/>
        </p:nvPicPr>
        <p:blipFill>
          <a:blip r:embed="rId2" cstate="print"/>
          <a:stretch>
            <a:fillRect/>
          </a:stretch>
        </p:blipFill>
        <p:spPr>
          <a:xfrm>
            <a:off x="4172537" y="2231148"/>
            <a:ext cx="1458222" cy="1568574"/>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8187" y="329821"/>
            <a:ext cx="7667625" cy="497840"/>
          </a:xfrm>
          <a:prstGeom prst="rect">
            <a:avLst/>
          </a:prstGeom>
        </p:spPr>
        <p:txBody>
          <a:bodyPr vert="horz" wrap="square" lIns="0" tIns="12700" rIns="0" bIns="0" rtlCol="0">
            <a:spAutoFit/>
          </a:bodyPr>
          <a:lstStyle/>
          <a:p>
            <a:pPr marL="12700">
              <a:lnSpc>
                <a:spcPct val="100000"/>
              </a:lnSpc>
              <a:spcBef>
                <a:spcPts val="100"/>
              </a:spcBef>
            </a:pPr>
            <a:r>
              <a:rPr sz="3100" spc="55" dirty="0">
                <a:solidFill>
                  <a:srgbClr val="FF0000"/>
                </a:solidFill>
              </a:rPr>
              <a:t>FISIOLOGIA</a:t>
            </a:r>
            <a:r>
              <a:rPr sz="3100" spc="-85" dirty="0">
                <a:solidFill>
                  <a:srgbClr val="FF0000"/>
                </a:solidFill>
              </a:rPr>
              <a:t> </a:t>
            </a:r>
            <a:r>
              <a:rPr sz="3100" spc="-10" dirty="0">
                <a:solidFill>
                  <a:srgbClr val="FF0000"/>
                </a:solidFill>
              </a:rPr>
              <a:t>APPARATO</a:t>
            </a:r>
            <a:r>
              <a:rPr sz="3100" spc="-80" dirty="0">
                <a:solidFill>
                  <a:srgbClr val="FF0000"/>
                </a:solidFill>
              </a:rPr>
              <a:t> </a:t>
            </a:r>
            <a:r>
              <a:rPr sz="3100" spc="10" dirty="0">
                <a:solidFill>
                  <a:srgbClr val="FF0000"/>
                </a:solidFill>
              </a:rPr>
              <a:t>RESPIRATORIO</a:t>
            </a:r>
            <a:endParaRPr sz="3100" dirty="0"/>
          </a:p>
        </p:txBody>
      </p:sp>
      <p:sp>
        <p:nvSpPr>
          <p:cNvPr id="3" name="object 3"/>
          <p:cNvSpPr txBox="1"/>
          <p:nvPr/>
        </p:nvSpPr>
        <p:spPr>
          <a:xfrm>
            <a:off x="401782" y="811954"/>
            <a:ext cx="8367395" cy="3669029"/>
          </a:xfrm>
          <a:prstGeom prst="rect">
            <a:avLst/>
          </a:prstGeom>
        </p:spPr>
        <p:txBody>
          <a:bodyPr vert="horz" wrap="square" lIns="0" tIns="12700" rIns="0" bIns="0" rtlCol="0">
            <a:spAutoFit/>
          </a:bodyPr>
          <a:lstStyle/>
          <a:p>
            <a:pPr marL="256540" indent="-107950" algn="just">
              <a:lnSpc>
                <a:spcPct val="100000"/>
              </a:lnSpc>
              <a:spcBef>
                <a:spcPts val="100"/>
              </a:spcBef>
              <a:buSzPct val="95833"/>
              <a:buChar char="•"/>
              <a:tabLst>
                <a:tab pos="257175" algn="l"/>
              </a:tabLst>
            </a:pPr>
            <a:r>
              <a:rPr sz="2400" spc="145" dirty="0">
                <a:latin typeface="Arial MT"/>
                <a:cs typeface="Arial MT"/>
              </a:rPr>
              <a:t>Aria</a:t>
            </a:r>
            <a:r>
              <a:rPr sz="2400" spc="-75" dirty="0">
                <a:latin typeface="Arial MT"/>
                <a:cs typeface="Arial MT"/>
              </a:rPr>
              <a:t> </a:t>
            </a:r>
            <a:r>
              <a:rPr sz="2400" spc="125" dirty="0">
                <a:latin typeface="Arial MT"/>
                <a:cs typeface="Arial MT"/>
              </a:rPr>
              <a:t>atmosferica</a:t>
            </a:r>
            <a:r>
              <a:rPr sz="2400" spc="-75" dirty="0">
                <a:latin typeface="Arial MT"/>
                <a:cs typeface="Arial MT"/>
              </a:rPr>
              <a:t> </a:t>
            </a:r>
            <a:r>
              <a:rPr sz="2400" spc="130" dirty="0">
                <a:latin typeface="Arial MT"/>
                <a:cs typeface="Arial MT"/>
              </a:rPr>
              <a:t>contiene</a:t>
            </a:r>
            <a:r>
              <a:rPr sz="2400" spc="-75" dirty="0">
                <a:latin typeface="Arial MT"/>
                <a:cs typeface="Arial MT"/>
              </a:rPr>
              <a:t> </a:t>
            </a:r>
            <a:r>
              <a:rPr sz="2400" spc="25" dirty="0">
                <a:latin typeface="Arial MT"/>
                <a:cs typeface="Arial MT"/>
              </a:rPr>
              <a:t>21%</a:t>
            </a:r>
            <a:r>
              <a:rPr sz="2400" spc="-75" dirty="0">
                <a:latin typeface="Arial MT"/>
                <a:cs typeface="Arial MT"/>
              </a:rPr>
              <a:t> </a:t>
            </a:r>
            <a:r>
              <a:rPr sz="2400" spc="140" dirty="0">
                <a:latin typeface="Arial MT"/>
                <a:cs typeface="Arial MT"/>
              </a:rPr>
              <a:t>di</a:t>
            </a:r>
            <a:r>
              <a:rPr sz="2400" spc="-75" dirty="0">
                <a:latin typeface="Arial MT"/>
                <a:cs typeface="Arial MT"/>
              </a:rPr>
              <a:t> </a:t>
            </a:r>
            <a:r>
              <a:rPr sz="2400" spc="45" dirty="0">
                <a:latin typeface="Arial MT"/>
                <a:cs typeface="Arial MT"/>
              </a:rPr>
              <a:t>O</a:t>
            </a:r>
            <a:r>
              <a:rPr sz="2400" spc="67" baseline="-17361" dirty="0">
                <a:latin typeface="Arial MT"/>
                <a:cs typeface="Arial MT"/>
              </a:rPr>
              <a:t>2</a:t>
            </a:r>
            <a:endParaRPr sz="2400" baseline="-17361" dirty="0">
              <a:latin typeface="Arial MT"/>
              <a:cs typeface="Arial MT"/>
            </a:endParaRPr>
          </a:p>
          <a:p>
            <a:pPr marL="88900" marR="81280" algn="just">
              <a:lnSpc>
                <a:spcPct val="108100"/>
              </a:lnSpc>
              <a:spcBef>
                <a:spcPts val="1835"/>
              </a:spcBef>
              <a:buSzPct val="95833"/>
              <a:buChar char="•"/>
              <a:tabLst>
                <a:tab pos="196850" algn="l"/>
              </a:tabLst>
            </a:pPr>
            <a:r>
              <a:rPr sz="2400" spc="85" dirty="0">
                <a:latin typeface="Arial MT"/>
                <a:cs typeface="Arial MT"/>
              </a:rPr>
              <a:t>Solo </a:t>
            </a:r>
            <a:r>
              <a:rPr sz="2400" spc="45" dirty="0">
                <a:latin typeface="Arial MT"/>
                <a:cs typeface="Arial MT"/>
              </a:rPr>
              <a:t>¼</a:t>
            </a:r>
            <a:r>
              <a:rPr sz="2400" spc="50" dirty="0">
                <a:latin typeface="Arial MT"/>
                <a:cs typeface="Arial MT"/>
              </a:rPr>
              <a:t> </a:t>
            </a:r>
            <a:r>
              <a:rPr sz="2400" spc="140" dirty="0">
                <a:latin typeface="Arial MT"/>
                <a:cs typeface="Arial MT"/>
              </a:rPr>
              <a:t>dell’ </a:t>
            </a:r>
            <a:r>
              <a:rPr sz="2400" spc="45" dirty="0">
                <a:latin typeface="Arial MT"/>
                <a:cs typeface="Arial MT"/>
              </a:rPr>
              <a:t>O</a:t>
            </a:r>
            <a:r>
              <a:rPr sz="2400" spc="67" baseline="-17361" dirty="0">
                <a:latin typeface="Arial MT"/>
                <a:cs typeface="Arial MT"/>
              </a:rPr>
              <a:t>2</a:t>
            </a:r>
            <a:r>
              <a:rPr sz="2400" spc="75" baseline="-17361" dirty="0">
                <a:latin typeface="Arial MT"/>
                <a:cs typeface="Arial MT"/>
              </a:rPr>
              <a:t> </a:t>
            </a:r>
            <a:r>
              <a:rPr sz="2400" spc="110" dirty="0">
                <a:latin typeface="Arial MT"/>
                <a:cs typeface="Arial MT"/>
              </a:rPr>
              <a:t>inalato </a:t>
            </a:r>
            <a:r>
              <a:rPr sz="2400" spc="90" dirty="0">
                <a:latin typeface="Arial MT"/>
                <a:cs typeface="Arial MT"/>
              </a:rPr>
              <a:t>è </a:t>
            </a:r>
            <a:r>
              <a:rPr sz="2400" spc="135" dirty="0">
                <a:latin typeface="Arial MT"/>
                <a:cs typeface="Arial MT"/>
              </a:rPr>
              <a:t>assorbito </a:t>
            </a:r>
            <a:r>
              <a:rPr sz="2400" spc="120" dirty="0">
                <a:latin typeface="Arial MT"/>
                <a:cs typeface="Arial MT"/>
              </a:rPr>
              <a:t>dal </a:t>
            </a:r>
            <a:r>
              <a:rPr sz="2400" spc="105" dirty="0">
                <a:latin typeface="Arial MT"/>
                <a:cs typeface="Arial MT"/>
              </a:rPr>
              <a:t>sangue: </a:t>
            </a:r>
            <a:r>
              <a:rPr sz="2400" spc="135" dirty="0">
                <a:latin typeface="Arial MT"/>
                <a:cs typeface="Arial MT"/>
              </a:rPr>
              <a:t>aria </a:t>
            </a:r>
            <a:r>
              <a:rPr sz="2400" spc="140" dirty="0">
                <a:latin typeface="Arial MT"/>
                <a:cs typeface="Arial MT"/>
              </a:rPr>
              <a:t> </a:t>
            </a:r>
            <a:r>
              <a:rPr sz="2400" spc="120" dirty="0">
                <a:latin typeface="Arial MT"/>
                <a:cs typeface="Arial MT"/>
              </a:rPr>
              <a:t>espirata</a:t>
            </a:r>
            <a:r>
              <a:rPr sz="2400" spc="125" dirty="0">
                <a:latin typeface="Arial MT"/>
                <a:cs typeface="Arial MT"/>
              </a:rPr>
              <a:t> </a:t>
            </a:r>
            <a:r>
              <a:rPr sz="2400" spc="130" dirty="0">
                <a:latin typeface="Arial MT"/>
                <a:cs typeface="Arial MT"/>
              </a:rPr>
              <a:t>contiene</a:t>
            </a:r>
            <a:r>
              <a:rPr sz="2400" spc="135" dirty="0">
                <a:latin typeface="Arial MT"/>
                <a:cs typeface="Arial MT"/>
              </a:rPr>
              <a:t> </a:t>
            </a:r>
            <a:r>
              <a:rPr sz="2400" spc="25" dirty="0">
                <a:latin typeface="Arial MT"/>
                <a:cs typeface="Arial MT"/>
              </a:rPr>
              <a:t>16%</a:t>
            </a:r>
            <a:r>
              <a:rPr sz="2400" spc="30" dirty="0">
                <a:latin typeface="Arial MT"/>
                <a:cs typeface="Arial MT"/>
              </a:rPr>
              <a:t> </a:t>
            </a:r>
            <a:r>
              <a:rPr sz="2400" spc="140" dirty="0">
                <a:latin typeface="Arial MT"/>
                <a:cs typeface="Arial MT"/>
              </a:rPr>
              <a:t>di</a:t>
            </a:r>
            <a:r>
              <a:rPr sz="2400" spc="145" dirty="0">
                <a:latin typeface="Arial MT"/>
                <a:cs typeface="Arial MT"/>
              </a:rPr>
              <a:t> </a:t>
            </a:r>
            <a:r>
              <a:rPr sz="2400" spc="55" dirty="0">
                <a:latin typeface="Arial MT"/>
                <a:cs typeface="Arial MT"/>
              </a:rPr>
              <a:t>O</a:t>
            </a:r>
            <a:r>
              <a:rPr sz="2400" spc="82" baseline="-17361" dirty="0">
                <a:latin typeface="Arial MT"/>
                <a:cs typeface="Arial MT"/>
              </a:rPr>
              <a:t>2</a:t>
            </a:r>
            <a:r>
              <a:rPr sz="2400" spc="55" dirty="0">
                <a:latin typeface="Arial MT"/>
                <a:cs typeface="Arial MT"/>
              </a:rPr>
              <a:t>,</a:t>
            </a:r>
            <a:r>
              <a:rPr sz="2400" spc="60" dirty="0">
                <a:latin typeface="Arial MT"/>
                <a:cs typeface="Arial MT"/>
              </a:rPr>
              <a:t> </a:t>
            </a:r>
            <a:r>
              <a:rPr sz="2400" dirty="0">
                <a:latin typeface="Arial MT"/>
                <a:cs typeface="Arial MT"/>
              </a:rPr>
              <a:t>5%</a:t>
            </a:r>
            <a:r>
              <a:rPr sz="2400" spc="5" dirty="0">
                <a:latin typeface="Arial MT"/>
                <a:cs typeface="Arial MT"/>
              </a:rPr>
              <a:t> </a:t>
            </a:r>
            <a:r>
              <a:rPr sz="2400" spc="140" dirty="0">
                <a:latin typeface="Arial MT"/>
                <a:cs typeface="Arial MT"/>
              </a:rPr>
              <a:t>di</a:t>
            </a:r>
            <a:r>
              <a:rPr sz="2400" spc="145" dirty="0">
                <a:latin typeface="Arial MT"/>
                <a:cs typeface="Arial MT"/>
              </a:rPr>
              <a:t> </a:t>
            </a:r>
            <a:r>
              <a:rPr sz="2400" spc="40" dirty="0">
                <a:latin typeface="Arial MT"/>
                <a:cs typeface="Arial MT"/>
              </a:rPr>
              <a:t>CO</a:t>
            </a:r>
            <a:r>
              <a:rPr sz="2400" spc="60" baseline="-17361" dirty="0">
                <a:latin typeface="Arial MT"/>
                <a:cs typeface="Arial MT"/>
              </a:rPr>
              <a:t>2</a:t>
            </a:r>
            <a:r>
              <a:rPr sz="2400" spc="67" baseline="-17361" dirty="0">
                <a:latin typeface="Arial MT"/>
                <a:cs typeface="Arial MT"/>
              </a:rPr>
              <a:t> </a:t>
            </a:r>
            <a:r>
              <a:rPr sz="2400" spc="90" dirty="0">
                <a:latin typeface="Arial MT"/>
                <a:cs typeface="Arial MT"/>
              </a:rPr>
              <a:t>e</a:t>
            </a:r>
            <a:r>
              <a:rPr sz="2400" spc="95" dirty="0">
                <a:latin typeface="Arial MT"/>
                <a:cs typeface="Arial MT"/>
              </a:rPr>
              <a:t> </a:t>
            </a:r>
            <a:r>
              <a:rPr sz="2400" spc="110" dirty="0">
                <a:latin typeface="Arial MT"/>
                <a:cs typeface="Arial MT"/>
              </a:rPr>
              <a:t>vapore </a:t>
            </a:r>
            <a:r>
              <a:rPr sz="2400" spc="114" dirty="0">
                <a:latin typeface="Arial MT"/>
                <a:cs typeface="Arial MT"/>
              </a:rPr>
              <a:t> </a:t>
            </a:r>
            <a:r>
              <a:rPr sz="2400" spc="130" dirty="0">
                <a:latin typeface="Arial MT"/>
                <a:cs typeface="Arial MT"/>
              </a:rPr>
              <a:t>acqueo</a:t>
            </a:r>
            <a:endParaRPr sz="2400" dirty="0">
              <a:latin typeface="Arial MT"/>
              <a:cs typeface="Arial MT"/>
            </a:endParaRPr>
          </a:p>
          <a:p>
            <a:pPr>
              <a:lnSpc>
                <a:spcPct val="100000"/>
              </a:lnSpc>
            </a:pPr>
            <a:endParaRPr sz="2800" dirty="0">
              <a:latin typeface="Arial MT"/>
              <a:cs typeface="Arial MT"/>
            </a:endParaRPr>
          </a:p>
          <a:p>
            <a:pPr>
              <a:lnSpc>
                <a:spcPct val="100000"/>
              </a:lnSpc>
              <a:spcBef>
                <a:spcPts val="45"/>
              </a:spcBef>
            </a:pPr>
            <a:endParaRPr sz="2650" dirty="0">
              <a:latin typeface="Arial MT"/>
              <a:cs typeface="Arial MT"/>
            </a:endParaRPr>
          </a:p>
          <a:p>
            <a:pPr marL="3053080" marR="454659" indent="-635" algn="ctr">
              <a:lnSpc>
                <a:spcPts val="2800"/>
              </a:lnSpc>
            </a:pPr>
            <a:r>
              <a:rPr sz="2400" spc="145" dirty="0">
                <a:solidFill>
                  <a:srgbClr val="FF6600"/>
                </a:solidFill>
                <a:latin typeface="Arial MT"/>
                <a:cs typeface="Arial MT"/>
              </a:rPr>
              <a:t>Aria</a:t>
            </a:r>
            <a:r>
              <a:rPr sz="2400" spc="-80" dirty="0">
                <a:solidFill>
                  <a:srgbClr val="FF6600"/>
                </a:solidFill>
                <a:latin typeface="Arial MT"/>
                <a:cs typeface="Arial MT"/>
              </a:rPr>
              <a:t> </a:t>
            </a:r>
            <a:r>
              <a:rPr sz="2400" spc="120" dirty="0">
                <a:solidFill>
                  <a:srgbClr val="FF6600"/>
                </a:solidFill>
                <a:latin typeface="Arial MT"/>
                <a:cs typeface="Arial MT"/>
              </a:rPr>
              <a:t>espirata</a:t>
            </a:r>
            <a:r>
              <a:rPr sz="2400" spc="-80" dirty="0">
                <a:solidFill>
                  <a:srgbClr val="FF6600"/>
                </a:solidFill>
                <a:latin typeface="Arial MT"/>
                <a:cs typeface="Arial MT"/>
              </a:rPr>
              <a:t> </a:t>
            </a:r>
            <a:r>
              <a:rPr sz="2400" spc="120" dirty="0">
                <a:solidFill>
                  <a:srgbClr val="FF6600"/>
                </a:solidFill>
                <a:latin typeface="Arial MT"/>
                <a:cs typeface="Arial MT"/>
              </a:rPr>
              <a:t>dal</a:t>
            </a:r>
            <a:r>
              <a:rPr sz="2400" spc="-80" dirty="0">
                <a:solidFill>
                  <a:srgbClr val="FF6600"/>
                </a:solidFill>
                <a:latin typeface="Arial MT"/>
                <a:cs typeface="Arial MT"/>
              </a:rPr>
              <a:t> </a:t>
            </a:r>
            <a:r>
              <a:rPr sz="2400" spc="160" dirty="0">
                <a:solidFill>
                  <a:srgbClr val="FF6600"/>
                </a:solidFill>
                <a:latin typeface="Arial MT"/>
                <a:cs typeface="Arial MT"/>
              </a:rPr>
              <a:t>soccorritore</a:t>
            </a:r>
            <a:r>
              <a:rPr sz="2400" spc="-80" dirty="0">
                <a:solidFill>
                  <a:srgbClr val="FF6600"/>
                </a:solidFill>
                <a:latin typeface="Arial MT"/>
                <a:cs typeface="Arial MT"/>
              </a:rPr>
              <a:t> </a:t>
            </a:r>
            <a:r>
              <a:rPr sz="2400" spc="100" dirty="0">
                <a:solidFill>
                  <a:srgbClr val="FF6600"/>
                </a:solidFill>
                <a:latin typeface="Arial MT"/>
                <a:cs typeface="Arial MT"/>
              </a:rPr>
              <a:t>ha </a:t>
            </a:r>
            <a:r>
              <a:rPr sz="2400" spc="-650" dirty="0">
                <a:solidFill>
                  <a:srgbClr val="FF6600"/>
                </a:solidFill>
                <a:latin typeface="Arial MT"/>
                <a:cs typeface="Arial MT"/>
              </a:rPr>
              <a:t> </a:t>
            </a:r>
            <a:r>
              <a:rPr sz="2400" spc="105" dirty="0">
                <a:solidFill>
                  <a:srgbClr val="FF6600"/>
                </a:solidFill>
                <a:latin typeface="Arial MT"/>
                <a:cs typeface="Arial MT"/>
              </a:rPr>
              <a:t>una </a:t>
            </a:r>
            <a:r>
              <a:rPr sz="2400" spc="130" dirty="0">
                <a:solidFill>
                  <a:srgbClr val="FF6600"/>
                </a:solidFill>
                <a:latin typeface="Arial MT"/>
                <a:cs typeface="Arial MT"/>
              </a:rPr>
              <a:t>quantità </a:t>
            </a:r>
            <a:r>
              <a:rPr sz="2400" spc="140" dirty="0">
                <a:solidFill>
                  <a:srgbClr val="FF6600"/>
                </a:solidFill>
                <a:latin typeface="Arial MT"/>
                <a:cs typeface="Arial MT"/>
              </a:rPr>
              <a:t>di </a:t>
            </a:r>
            <a:r>
              <a:rPr sz="2400" spc="60" dirty="0">
                <a:solidFill>
                  <a:srgbClr val="FF6600"/>
                </a:solidFill>
                <a:latin typeface="Arial MT"/>
                <a:cs typeface="Arial MT"/>
              </a:rPr>
              <a:t>O2 </a:t>
            </a:r>
            <a:r>
              <a:rPr sz="2400" spc="135" dirty="0">
                <a:solidFill>
                  <a:srgbClr val="FF6600"/>
                </a:solidFill>
                <a:latin typeface="Arial MT"/>
                <a:cs typeface="Arial MT"/>
              </a:rPr>
              <a:t>sufficiente </a:t>
            </a:r>
            <a:r>
              <a:rPr sz="2400" spc="140" dirty="0">
                <a:solidFill>
                  <a:srgbClr val="FF6600"/>
                </a:solidFill>
                <a:latin typeface="Arial MT"/>
                <a:cs typeface="Arial MT"/>
              </a:rPr>
              <a:t> </a:t>
            </a:r>
            <a:r>
              <a:rPr sz="2400" spc="165" dirty="0">
                <a:solidFill>
                  <a:srgbClr val="FF6600"/>
                </a:solidFill>
                <a:latin typeface="Arial MT"/>
                <a:cs typeface="Arial MT"/>
              </a:rPr>
              <a:t>per</a:t>
            </a:r>
            <a:r>
              <a:rPr sz="2400" spc="-80" dirty="0">
                <a:solidFill>
                  <a:srgbClr val="FF6600"/>
                </a:solidFill>
                <a:latin typeface="Arial MT"/>
                <a:cs typeface="Arial MT"/>
              </a:rPr>
              <a:t> </a:t>
            </a:r>
            <a:r>
              <a:rPr sz="2400" spc="120" dirty="0">
                <a:solidFill>
                  <a:srgbClr val="FF6600"/>
                </a:solidFill>
                <a:latin typeface="Arial MT"/>
                <a:cs typeface="Arial MT"/>
              </a:rPr>
              <a:t>mantenere</a:t>
            </a:r>
            <a:r>
              <a:rPr sz="2400" spc="-80" dirty="0">
                <a:solidFill>
                  <a:srgbClr val="FF6600"/>
                </a:solidFill>
                <a:latin typeface="Arial MT"/>
                <a:cs typeface="Arial MT"/>
              </a:rPr>
              <a:t> </a:t>
            </a:r>
            <a:r>
              <a:rPr sz="2400" spc="114" dirty="0">
                <a:solidFill>
                  <a:srgbClr val="FF6600"/>
                </a:solidFill>
                <a:latin typeface="Arial MT"/>
                <a:cs typeface="Arial MT"/>
              </a:rPr>
              <a:t>in</a:t>
            </a:r>
            <a:r>
              <a:rPr sz="2400" spc="-80" dirty="0">
                <a:solidFill>
                  <a:srgbClr val="FF6600"/>
                </a:solidFill>
                <a:latin typeface="Arial MT"/>
                <a:cs typeface="Arial MT"/>
              </a:rPr>
              <a:t> </a:t>
            </a:r>
            <a:r>
              <a:rPr sz="2400" spc="120" dirty="0">
                <a:solidFill>
                  <a:srgbClr val="FF6600"/>
                </a:solidFill>
                <a:latin typeface="Arial MT"/>
                <a:cs typeface="Arial MT"/>
              </a:rPr>
              <a:t>vita</a:t>
            </a:r>
            <a:r>
              <a:rPr sz="2400" spc="-80" dirty="0">
                <a:solidFill>
                  <a:srgbClr val="FF6600"/>
                </a:solidFill>
                <a:latin typeface="Arial MT"/>
                <a:cs typeface="Arial MT"/>
              </a:rPr>
              <a:t> </a:t>
            </a:r>
            <a:r>
              <a:rPr sz="2400" spc="100" dirty="0">
                <a:solidFill>
                  <a:srgbClr val="FF6600"/>
                </a:solidFill>
                <a:latin typeface="Arial MT"/>
                <a:cs typeface="Arial MT"/>
              </a:rPr>
              <a:t>la</a:t>
            </a:r>
            <a:r>
              <a:rPr sz="2400" spc="-80" dirty="0">
                <a:solidFill>
                  <a:srgbClr val="FF6600"/>
                </a:solidFill>
                <a:latin typeface="Arial MT"/>
                <a:cs typeface="Arial MT"/>
              </a:rPr>
              <a:t> </a:t>
            </a:r>
            <a:r>
              <a:rPr sz="2400" spc="130" dirty="0">
                <a:solidFill>
                  <a:srgbClr val="FF6600"/>
                </a:solidFill>
                <a:latin typeface="Arial MT"/>
                <a:cs typeface="Arial MT"/>
              </a:rPr>
              <a:t>vittima!!!</a:t>
            </a:r>
            <a:endParaRPr sz="2400" dirty="0">
              <a:latin typeface="Arial MT"/>
              <a:cs typeface="Arial MT"/>
            </a:endParaRPr>
          </a:p>
        </p:txBody>
      </p:sp>
      <p:pic>
        <p:nvPicPr>
          <p:cNvPr id="4" name="object 4"/>
          <p:cNvPicPr/>
          <p:nvPr/>
        </p:nvPicPr>
        <p:blipFill>
          <a:blip r:embed="rId2" cstate="print"/>
          <a:stretch>
            <a:fillRect/>
          </a:stretch>
        </p:blipFill>
        <p:spPr>
          <a:xfrm>
            <a:off x="424873" y="2590800"/>
            <a:ext cx="2678112" cy="3573462"/>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019" y="4236360"/>
            <a:ext cx="4283075" cy="1899920"/>
          </a:xfrm>
          <a:prstGeom prst="rect">
            <a:avLst/>
          </a:prstGeom>
        </p:spPr>
        <p:txBody>
          <a:bodyPr vert="horz" wrap="square" lIns="0" tIns="27939" rIns="0" bIns="0" rtlCol="0">
            <a:spAutoFit/>
          </a:bodyPr>
          <a:lstStyle/>
          <a:p>
            <a:pPr marL="12700" marR="5080">
              <a:lnSpc>
                <a:spcPts val="2100"/>
              </a:lnSpc>
              <a:spcBef>
                <a:spcPts val="219"/>
              </a:spcBef>
            </a:pPr>
            <a:r>
              <a:rPr sz="1800" spc="-10" dirty="0">
                <a:latin typeface="Arial MT"/>
                <a:cs typeface="Arial MT"/>
              </a:rPr>
              <a:t>L’inspirazione</a:t>
            </a:r>
            <a:r>
              <a:rPr sz="1800" spc="-5" dirty="0">
                <a:latin typeface="Arial MT"/>
                <a:cs typeface="Arial MT"/>
              </a:rPr>
              <a:t> </a:t>
            </a:r>
            <a:r>
              <a:rPr sz="1800" dirty="0">
                <a:latin typeface="Arial MT"/>
                <a:cs typeface="Arial MT"/>
              </a:rPr>
              <a:t>è</a:t>
            </a:r>
            <a:r>
              <a:rPr sz="1800" spc="-5" dirty="0">
                <a:latin typeface="Arial MT"/>
                <a:cs typeface="Arial MT"/>
              </a:rPr>
              <a:t> </a:t>
            </a:r>
            <a:r>
              <a:rPr sz="1800" dirty="0">
                <a:latin typeface="Arial MT"/>
                <a:cs typeface="Arial MT"/>
              </a:rPr>
              <a:t>conseguenza </a:t>
            </a:r>
            <a:r>
              <a:rPr sz="1800" spc="5" dirty="0">
                <a:latin typeface="Arial MT"/>
                <a:cs typeface="Arial MT"/>
              </a:rPr>
              <a:t> </a:t>
            </a:r>
            <a:r>
              <a:rPr sz="1800" dirty="0">
                <a:latin typeface="Arial MT"/>
                <a:cs typeface="Arial MT"/>
              </a:rPr>
              <a:t>dell’espansione del polmone, che segue </a:t>
            </a:r>
            <a:r>
              <a:rPr sz="1800" spc="5" dirty="0">
                <a:latin typeface="Arial MT"/>
                <a:cs typeface="Arial MT"/>
              </a:rPr>
              <a:t> </a:t>
            </a:r>
            <a:r>
              <a:rPr sz="1800" spc="-5" dirty="0">
                <a:latin typeface="Arial MT"/>
                <a:cs typeface="Arial MT"/>
              </a:rPr>
              <a:t>l’aumento </a:t>
            </a:r>
            <a:r>
              <a:rPr sz="1800" dirty="0">
                <a:latin typeface="Arial MT"/>
                <a:cs typeface="Arial MT"/>
              </a:rPr>
              <a:t>di volume della gabbia </a:t>
            </a:r>
            <a:r>
              <a:rPr sz="1800" spc="-5" dirty="0">
                <a:latin typeface="Arial MT"/>
                <a:cs typeface="Arial MT"/>
              </a:rPr>
              <a:t>toracica, </a:t>
            </a:r>
            <a:r>
              <a:rPr sz="1800" spc="-495" dirty="0">
                <a:latin typeface="Arial MT"/>
                <a:cs typeface="Arial MT"/>
              </a:rPr>
              <a:t> </a:t>
            </a:r>
            <a:r>
              <a:rPr sz="1800" spc="-5" dirty="0">
                <a:latin typeface="Arial MT"/>
                <a:cs typeface="Arial MT"/>
              </a:rPr>
              <a:t>ottenuto </a:t>
            </a:r>
            <a:r>
              <a:rPr sz="1800" dirty="0">
                <a:latin typeface="Arial MT"/>
                <a:cs typeface="Arial MT"/>
              </a:rPr>
              <a:t>per </a:t>
            </a:r>
            <a:r>
              <a:rPr sz="1800" spc="-5" dirty="0">
                <a:latin typeface="Arial MT"/>
                <a:cs typeface="Arial MT"/>
              </a:rPr>
              <a:t>contrazione </a:t>
            </a:r>
            <a:r>
              <a:rPr sz="1800" dirty="0">
                <a:latin typeface="Arial MT"/>
                <a:cs typeface="Arial MT"/>
              </a:rPr>
              <a:t>dei muscoli </a:t>
            </a:r>
            <a:r>
              <a:rPr sz="1800" spc="5" dirty="0">
                <a:latin typeface="Arial MT"/>
                <a:cs typeface="Arial MT"/>
              </a:rPr>
              <a:t> </a:t>
            </a:r>
            <a:r>
              <a:rPr sz="1800" spc="-5" dirty="0">
                <a:latin typeface="Arial MT"/>
                <a:cs typeface="Arial MT"/>
              </a:rPr>
              <a:t>inspiratori,</a:t>
            </a:r>
            <a:r>
              <a:rPr sz="1800" spc="-10" dirty="0">
                <a:latin typeface="Arial MT"/>
                <a:cs typeface="Arial MT"/>
              </a:rPr>
              <a:t> </a:t>
            </a:r>
            <a:r>
              <a:rPr sz="1800" dirty="0">
                <a:latin typeface="Arial MT"/>
                <a:cs typeface="Arial MT"/>
              </a:rPr>
              <a:t>che</a:t>
            </a:r>
            <a:r>
              <a:rPr sz="1800" spc="-5" dirty="0">
                <a:latin typeface="Arial MT"/>
                <a:cs typeface="Arial MT"/>
              </a:rPr>
              <a:t> </a:t>
            </a:r>
            <a:r>
              <a:rPr sz="1800" dirty="0">
                <a:latin typeface="Arial MT"/>
                <a:cs typeface="Arial MT"/>
              </a:rPr>
              <a:t>compiono un</a:t>
            </a:r>
            <a:r>
              <a:rPr sz="1800" spc="-5" dirty="0">
                <a:latin typeface="Arial MT"/>
                <a:cs typeface="Arial MT"/>
              </a:rPr>
              <a:t> </a:t>
            </a:r>
            <a:r>
              <a:rPr sz="1800" dirty="0">
                <a:latin typeface="Arial MT"/>
                <a:cs typeface="Arial MT"/>
              </a:rPr>
              <a:t>lavoro</a:t>
            </a:r>
            <a:endParaRPr sz="1800">
              <a:latin typeface="Arial MT"/>
              <a:cs typeface="Arial MT"/>
            </a:endParaRPr>
          </a:p>
          <a:p>
            <a:pPr marL="12700" marR="157480">
              <a:lnSpc>
                <a:spcPts val="2100"/>
              </a:lnSpc>
            </a:pPr>
            <a:r>
              <a:rPr sz="1800" dirty="0">
                <a:latin typeface="Arial MT"/>
                <a:cs typeface="Arial MT"/>
              </a:rPr>
              <a:t>per</a:t>
            </a:r>
            <a:r>
              <a:rPr sz="1800" spc="-5" dirty="0">
                <a:latin typeface="Arial MT"/>
                <a:cs typeface="Arial MT"/>
              </a:rPr>
              <a:t> </a:t>
            </a:r>
            <a:r>
              <a:rPr sz="1800" dirty="0">
                <a:latin typeface="Arial MT"/>
                <a:cs typeface="Arial MT"/>
              </a:rPr>
              <a:t>vincere le </a:t>
            </a:r>
            <a:r>
              <a:rPr sz="1800" spc="-5" dirty="0">
                <a:latin typeface="Arial MT"/>
                <a:cs typeface="Arial MT"/>
              </a:rPr>
              <a:t>forze</a:t>
            </a:r>
            <a:r>
              <a:rPr sz="1800" dirty="0">
                <a:latin typeface="Arial MT"/>
                <a:cs typeface="Arial MT"/>
              </a:rPr>
              <a:t> di </a:t>
            </a:r>
            <a:r>
              <a:rPr sz="1800" spc="-5" dirty="0">
                <a:latin typeface="Arial MT"/>
                <a:cs typeface="Arial MT"/>
              </a:rPr>
              <a:t>retrazione</a:t>
            </a:r>
            <a:r>
              <a:rPr sz="1800" dirty="0">
                <a:latin typeface="Arial MT"/>
                <a:cs typeface="Arial MT"/>
              </a:rPr>
              <a:t> </a:t>
            </a:r>
            <a:r>
              <a:rPr sz="1800" spc="-5" dirty="0">
                <a:latin typeface="Arial MT"/>
                <a:cs typeface="Arial MT"/>
              </a:rPr>
              <a:t>elastica </a:t>
            </a:r>
            <a:r>
              <a:rPr sz="1800" spc="-490" dirty="0">
                <a:latin typeface="Arial MT"/>
                <a:cs typeface="Arial MT"/>
              </a:rPr>
              <a:t> </a:t>
            </a:r>
            <a:r>
              <a:rPr sz="1800" dirty="0">
                <a:latin typeface="Arial MT"/>
                <a:cs typeface="Arial MT"/>
              </a:rPr>
              <a:t>delpolmone.</a:t>
            </a:r>
            <a:endParaRPr sz="1800">
              <a:latin typeface="Arial MT"/>
              <a:cs typeface="Arial MT"/>
            </a:endParaRPr>
          </a:p>
        </p:txBody>
      </p:sp>
      <p:sp>
        <p:nvSpPr>
          <p:cNvPr id="3" name="object 3"/>
          <p:cNvSpPr txBox="1"/>
          <p:nvPr/>
        </p:nvSpPr>
        <p:spPr>
          <a:xfrm>
            <a:off x="4605020" y="4307798"/>
            <a:ext cx="4498975" cy="1366520"/>
          </a:xfrm>
          <a:prstGeom prst="rect">
            <a:avLst/>
          </a:prstGeom>
        </p:spPr>
        <p:txBody>
          <a:bodyPr vert="horz" wrap="square" lIns="0" tIns="27939" rIns="0" bIns="0" rtlCol="0">
            <a:spAutoFit/>
          </a:bodyPr>
          <a:lstStyle/>
          <a:p>
            <a:pPr marL="12700" marR="5080">
              <a:lnSpc>
                <a:spcPts val="2100"/>
              </a:lnSpc>
              <a:spcBef>
                <a:spcPts val="219"/>
              </a:spcBef>
            </a:pPr>
            <a:r>
              <a:rPr sz="1800" spc="-10" dirty="0">
                <a:latin typeface="Arial MT"/>
                <a:cs typeface="Arial MT"/>
              </a:rPr>
              <a:t>L’espirazione</a:t>
            </a:r>
            <a:r>
              <a:rPr sz="1800" spc="-5" dirty="0">
                <a:latin typeface="Arial MT"/>
                <a:cs typeface="Arial MT"/>
              </a:rPr>
              <a:t> </a:t>
            </a:r>
            <a:r>
              <a:rPr sz="1800" dirty="0">
                <a:latin typeface="Arial MT"/>
                <a:cs typeface="Arial MT"/>
              </a:rPr>
              <a:t>è un</a:t>
            </a:r>
            <a:r>
              <a:rPr sz="1800" spc="-5" dirty="0">
                <a:latin typeface="Arial MT"/>
                <a:cs typeface="Arial MT"/>
              </a:rPr>
              <a:t> fenomeno</a:t>
            </a:r>
            <a:r>
              <a:rPr sz="1800" dirty="0">
                <a:latin typeface="Arial MT"/>
                <a:cs typeface="Arial MT"/>
              </a:rPr>
              <a:t> passivo, </a:t>
            </a:r>
            <a:r>
              <a:rPr sz="1800" spc="5" dirty="0">
                <a:latin typeface="Arial MT"/>
                <a:cs typeface="Arial MT"/>
              </a:rPr>
              <a:t> </a:t>
            </a:r>
            <a:r>
              <a:rPr sz="1800" spc="-5" dirty="0">
                <a:latin typeface="Arial MT"/>
                <a:cs typeface="Arial MT"/>
              </a:rPr>
              <a:t>associato</a:t>
            </a:r>
            <a:r>
              <a:rPr sz="1800" spc="10" dirty="0">
                <a:latin typeface="Arial MT"/>
                <a:cs typeface="Arial MT"/>
              </a:rPr>
              <a:t> </a:t>
            </a:r>
            <a:r>
              <a:rPr sz="1800" dirty="0">
                <a:latin typeface="Arial MT"/>
                <a:cs typeface="Arial MT"/>
              </a:rPr>
              <a:t>al</a:t>
            </a:r>
            <a:r>
              <a:rPr sz="1800" spc="10" dirty="0">
                <a:latin typeface="Arial MT"/>
                <a:cs typeface="Arial MT"/>
              </a:rPr>
              <a:t> </a:t>
            </a:r>
            <a:r>
              <a:rPr sz="1800" spc="-5" dirty="0">
                <a:latin typeface="Arial MT"/>
                <a:cs typeface="Arial MT"/>
              </a:rPr>
              <a:t>rilasciamento</a:t>
            </a:r>
            <a:r>
              <a:rPr sz="1800" spc="15" dirty="0">
                <a:latin typeface="Arial MT"/>
                <a:cs typeface="Arial MT"/>
              </a:rPr>
              <a:t> </a:t>
            </a:r>
            <a:r>
              <a:rPr sz="1800" dirty="0">
                <a:latin typeface="Arial MT"/>
                <a:cs typeface="Arial MT"/>
              </a:rPr>
              <a:t>della</a:t>
            </a:r>
            <a:r>
              <a:rPr sz="1800" spc="10" dirty="0">
                <a:latin typeface="Arial MT"/>
                <a:cs typeface="Arial MT"/>
              </a:rPr>
              <a:t> </a:t>
            </a:r>
            <a:r>
              <a:rPr sz="1800" spc="-5" dirty="0">
                <a:latin typeface="Arial MT"/>
                <a:cs typeface="Arial MT"/>
              </a:rPr>
              <a:t>muscolatura </a:t>
            </a:r>
            <a:r>
              <a:rPr sz="1800" spc="-484" dirty="0">
                <a:latin typeface="Arial MT"/>
                <a:cs typeface="Arial MT"/>
              </a:rPr>
              <a:t> </a:t>
            </a:r>
            <a:r>
              <a:rPr sz="1800" spc="-5" dirty="0">
                <a:latin typeface="Arial MT"/>
                <a:cs typeface="Arial MT"/>
              </a:rPr>
              <a:t>inspiratoria,</a:t>
            </a:r>
            <a:r>
              <a:rPr sz="1800" spc="-10" dirty="0">
                <a:latin typeface="Arial MT"/>
                <a:cs typeface="Arial MT"/>
              </a:rPr>
              <a:t> </a:t>
            </a:r>
            <a:r>
              <a:rPr sz="1800" dirty="0">
                <a:latin typeface="Arial MT"/>
                <a:cs typeface="Arial MT"/>
              </a:rPr>
              <a:t>che </a:t>
            </a:r>
            <a:r>
              <a:rPr sz="1800" spc="-5" dirty="0">
                <a:latin typeface="Arial MT"/>
                <a:cs typeface="Arial MT"/>
              </a:rPr>
              <a:t>consente</a:t>
            </a:r>
            <a:r>
              <a:rPr sz="1800" dirty="0">
                <a:latin typeface="Arial MT"/>
                <a:cs typeface="Arial MT"/>
              </a:rPr>
              <a:t> alla gabbia </a:t>
            </a:r>
            <a:r>
              <a:rPr sz="1800" spc="5" dirty="0">
                <a:latin typeface="Arial MT"/>
                <a:cs typeface="Arial MT"/>
              </a:rPr>
              <a:t> </a:t>
            </a:r>
            <a:r>
              <a:rPr sz="1800" spc="-5" dirty="0">
                <a:latin typeface="Arial MT"/>
                <a:cs typeface="Arial MT"/>
              </a:rPr>
              <a:t>toracica </a:t>
            </a:r>
            <a:r>
              <a:rPr sz="1800" dirty="0">
                <a:latin typeface="Arial MT"/>
                <a:cs typeface="Arial MT"/>
              </a:rPr>
              <a:t>e quindi al polmone di </a:t>
            </a:r>
            <a:r>
              <a:rPr sz="1800" spc="-5" dirty="0">
                <a:latin typeface="Arial MT"/>
                <a:cs typeface="Arial MT"/>
              </a:rPr>
              <a:t>tornare </a:t>
            </a:r>
            <a:r>
              <a:rPr sz="1800" dirty="0">
                <a:latin typeface="Arial MT"/>
                <a:cs typeface="Arial MT"/>
              </a:rPr>
              <a:t>al </a:t>
            </a:r>
            <a:r>
              <a:rPr sz="1800" spc="5" dirty="0">
                <a:latin typeface="Arial MT"/>
                <a:cs typeface="Arial MT"/>
              </a:rPr>
              <a:t> </a:t>
            </a:r>
            <a:r>
              <a:rPr sz="1800" dirty="0">
                <a:latin typeface="Arial MT"/>
                <a:cs typeface="Arial MT"/>
              </a:rPr>
              <a:t>volume</a:t>
            </a:r>
            <a:r>
              <a:rPr sz="1800" spc="-5" dirty="0">
                <a:latin typeface="Arial MT"/>
                <a:cs typeface="Arial MT"/>
              </a:rPr>
              <a:t> </a:t>
            </a:r>
            <a:r>
              <a:rPr sz="1800" dirty="0">
                <a:latin typeface="Arial MT"/>
                <a:cs typeface="Arial MT"/>
              </a:rPr>
              <a:t>di </a:t>
            </a:r>
            <a:r>
              <a:rPr sz="1800" spc="-5" dirty="0">
                <a:latin typeface="Arial MT"/>
                <a:cs typeface="Arial MT"/>
              </a:rPr>
              <a:t>partenza.</a:t>
            </a:r>
            <a:endParaRPr sz="1800">
              <a:latin typeface="Arial MT"/>
              <a:cs typeface="Arial MT"/>
            </a:endParaRPr>
          </a:p>
        </p:txBody>
      </p:sp>
      <p:pic>
        <p:nvPicPr>
          <p:cNvPr id="4" name="object 4"/>
          <p:cNvPicPr/>
          <p:nvPr/>
        </p:nvPicPr>
        <p:blipFill>
          <a:blip r:embed="rId2" cstate="print"/>
          <a:stretch>
            <a:fillRect/>
          </a:stretch>
        </p:blipFill>
        <p:spPr>
          <a:xfrm>
            <a:off x="4503161" y="152400"/>
            <a:ext cx="4608512" cy="3927475"/>
          </a:xfrm>
          <a:prstGeom prst="rect">
            <a:avLst/>
          </a:prstGeom>
        </p:spPr>
      </p:pic>
      <p:pic>
        <p:nvPicPr>
          <p:cNvPr id="5" name="object 5"/>
          <p:cNvPicPr/>
          <p:nvPr/>
        </p:nvPicPr>
        <p:blipFill>
          <a:blip r:embed="rId3" cstate="print"/>
          <a:stretch>
            <a:fillRect/>
          </a:stretch>
        </p:blipFill>
        <p:spPr>
          <a:xfrm>
            <a:off x="33019" y="152400"/>
            <a:ext cx="4356100" cy="3916362"/>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0672" y="5052407"/>
            <a:ext cx="8542655" cy="1102360"/>
          </a:xfrm>
          <a:prstGeom prst="rect">
            <a:avLst/>
          </a:prstGeom>
        </p:spPr>
        <p:txBody>
          <a:bodyPr vert="horz" wrap="square" lIns="0" tIns="33019" rIns="0" bIns="0" rtlCol="0">
            <a:spAutoFit/>
          </a:bodyPr>
          <a:lstStyle/>
          <a:p>
            <a:pPr marL="12700" marR="5080">
              <a:lnSpc>
                <a:spcPts val="2800"/>
              </a:lnSpc>
              <a:spcBef>
                <a:spcPts val="259"/>
              </a:spcBef>
            </a:pPr>
            <a:r>
              <a:rPr sz="2400" spc="95" dirty="0">
                <a:latin typeface="Arial MT"/>
                <a:cs typeface="Arial MT"/>
              </a:rPr>
              <a:t>In</a:t>
            </a:r>
            <a:r>
              <a:rPr sz="2400" spc="-70" dirty="0">
                <a:latin typeface="Arial MT"/>
                <a:cs typeface="Arial MT"/>
              </a:rPr>
              <a:t> </a:t>
            </a:r>
            <a:r>
              <a:rPr sz="2400" spc="120" dirty="0">
                <a:latin typeface="Arial MT"/>
                <a:cs typeface="Arial MT"/>
              </a:rPr>
              <a:t>condizioni</a:t>
            </a:r>
            <a:r>
              <a:rPr sz="2400" spc="-70" dirty="0">
                <a:latin typeface="Arial MT"/>
                <a:cs typeface="Arial MT"/>
              </a:rPr>
              <a:t> </a:t>
            </a:r>
            <a:r>
              <a:rPr sz="2400" spc="125" dirty="0">
                <a:latin typeface="Arial MT"/>
                <a:cs typeface="Arial MT"/>
              </a:rPr>
              <a:t>normali,</a:t>
            </a:r>
            <a:r>
              <a:rPr sz="2400" spc="-70" dirty="0">
                <a:latin typeface="Arial MT"/>
                <a:cs typeface="Arial MT"/>
              </a:rPr>
              <a:t> </a:t>
            </a:r>
            <a:r>
              <a:rPr sz="2400" spc="125" dirty="0">
                <a:latin typeface="Arial MT"/>
                <a:cs typeface="Arial MT"/>
              </a:rPr>
              <a:t>ad</a:t>
            </a:r>
            <a:r>
              <a:rPr sz="2400" spc="-70" dirty="0">
                <a:latin typeface="Arial MT"/>
                <a:cs typeface="Arial MT"/>
              </a:rPr>
              <a:t> </a:t>
            </a:r>
            <a:r>
              <a:rPr sz="2400" spc="125" dirty="0">
                <a:latin typeface="Arial MT"/>
                <a:cs typeface="Arial MT"/>
              </a:rPr>
              <a:t>ogni</a:t>
            </a:r>
            <a:r>
              <a:rPr sz="2400" spc="-70" dirty="0">
                <a:latin typeface="Arial MT"/>
                <a:cs typeface="Arial MT"/>
              </a:rPr>
              <a:t> </a:t>
            </a:r>
            <a:r>
              <a:rPr sz="2400" spc="105" dirty="0">
                <a:latin typeface="Arial MT"/>
                <a:cs typeface="Arial MT"/>
              </a:rPr>
              <a:t>inspirazione,</a:t>
            </a:r>
            <a:r>
              <a:rPr sz="2400" spc="-70" dirty="0">
                <a:latin typeface="Arial MT"/>
                <a:cs typeface="Arial MT"/>
              </a:rPr>
              <a:t> </a:t>
            </a:r>
            <a:r>
              <a:rPr sz="2400" spc="85" dirty="0">
                <a:latin typeface="Arial MT"/>
                <a:cs typeface="Arial MT"/>
              </a:rPr>
              <a:t>500</a:t>
            </a:r>
            <a:r>
              <a:rPr sz="2400" spc="-70" dirty="0">
                <a:latin typeface="Arial MT"/>
                <a:cs typeface="Arial MT"/>
              </a:rPr>
              <a:t> </a:t>
            </a:r>
            <a:r>
              <a:rPr sz="2400" spc="120" dirty="0">
                <a:latin typeface="Arial MT"/>
                <a:cs typeface="Arial MT"/>
              </a:rPr>
              <a:t>ml</a:t>
            </a:r>
            <a:r>
              <a:rPr sz="2400" spc="-70" dirty="0">
                <a:latin typeface="Arial MT"/>
                <a:cs typeface="Arial MT"/>
              </a:rPr>
              <a:t> </a:t>
            </a:r>
            <a:r>
              <a:rPr sz="2400" spc="140" dirty="0">
                <a:latin typeface="Arial MT"/>
                <a:cs typeface="Arial MT"/>
              </a:rPr>
              <a:t>di</a:t>
            </a:r>
            <a:r>
              <a:rPr sz="2400" spc="-70" dirty="0">
                <a:latin typeface="Arial MT"/>
                <a:cs typeface="Arial MT"/>
              </a:rPr>
              <a:t> </a:t>
            </a:r>
            <a:r>
              <a:rPr sz="2400" spc="135" dirty="0">
                <a:latin typeface="Arial MT"/>
                <a:cs typeface="Arial MT"/>
              </a:rPr>
              <a:t>aria </a:t>
            </a:r>
            <a:r>
              <a:rPr sz="2400" spc="140" dirty="0">
                <a:latin typeface="Arial MT"/>
                <a:cs typeface="Arial MT"/>
              </a:rPr>
              <a:t> </a:t>
            </a:r>
            <a:r>
              <a:rPr sz="2400" spc="95" dirty="0">
                <a:latin typeface="Arial MT"/>
                <a:cs typeface="Arial MT"/>
              </a:rPr>
              <a:t>(volume</a:t>
            </a:r>
            <a:r>
              <a:rPr sz="2400" spc="-75" dirty="0">
                <a:latin typeface="Arial MT"/>
                <a:cs typeface="Arial MT"/>
              </a:rPr>
              <a:t> </a:t>
            </a:r>
            <a:r>
              <a:rPr sz="2400" spc="140" dirty="0">
                <a:latin typeface="Arial MT"/>
                <a:cs typeface="Arial MT"/>
              </a:rPr>
              <a:t>corrente)</a:t>
            </a:r>
            <a:r>
              <a:rPr sz="2400" spc="-70" dirty="0">
                <a:latin typeface="Arial MT"/>
                <a:cs typeface="Arial MT"/>
              </a:rPr>
              <a:t> </a:t>
            </a:r>
            <a:r>
              <a:rPr sz="2400" spc="105" dirty="0">
                <a:latin typeface="Arial MT"/>
                <a:cs typeface="Arial MT"/>
              </a:rPr>
              <a:t>si</a:t>
            </a:r>
            <a:r>
              <a:rPr sz="2400" spc="-75" dirty="0">
                <a:latin typeface="Arial MT"/>
                <a:cs typeface="Arial MT"/>
              </a:rPr>
              <a:t> </a:t>
            </a:r>
            <a:r>
              <a:rPr sz="2400" spc="130" dirty="0">
                <a:latin typeface="Arial MT"/>
                <a:cs typeface="Arial MT"/>
              </a:rPr>
              <a:t>diluiscono</a:t>
            </a:r>
            <a:r>
              <a:rPr sz="2400" spc="-70" dirty="0">
                <a:latin typeface="Arial MT"/>
                <a:cs typeface="Arial MT"/>
              </a:rPr>
              <a:t> </a:t>
            </a:r>
            <a:r>
              <a:rPr sz="2400" spc="114" dirty="0">
                <a:latin typeface="Arial MT"/>
                <a:cs typeface="Arial MT"/>
              </a:rPr>
              <a:t>in</a:t>
            </a:r>
            <a:r>
              <a:rPr sz="2400" spc="-75" dirty="0">
                <a:latin typeface="Arial MT"/>
                <a:cs typeface="Arial MT"/>
              </a:rPr>
              <a:t> </a:t>
            </a:r>
            <a:r>
              <a:rPr sz="2400" spc="85" dirty="0">
                <a:latin typeface="Arial MT"/>
                <a:cs typeface="Arial MT"/>
              </a:rPr>
              <a:t>2.3</a:t>
            </a:r>
            <a:r>
              <a:rPr sz="2400" spc="-70" dirty="0">
                <a:latin typeface="Arial MT"/>
                <a:cs typeface="Arial MT"/>
              </a:rPr>
              <a:t> </a:t>
            </a:r>
            <a:r>
              <a:rPr sz="2400" spc="155" dirty="0">
                <a:latin typeface="Arial MT"/>
                <a:cs typeface="Arial MT"/>
              </a:rPr>
              <a:t>litri</a:t>
            </a:r>
            <a:r>
              <a:rPr sz="2400" spc="-75" dirty="0">
                <a:latin typeface="Arial MT"/>
                <a:cs typeface="Arial MT"/>
              </a:rPr>
              <a:t> </a:t>
            </a:r>
            <a:r>
              <a:rPr sz="2400" spc="120" dirty="0">
                <a:latin typeface="Arial MT"/>
                <a:cs typeface="Arial MT"/>
              </a:rPr>
              <a:t>già</a:t>
            </a:r>
            <a:r>
              <a:rPr sz="2400" spc="-70" dirty="0">
                <a:latin typeface="Arial MT"/>
                <a:cs typeface="Arial MT"/>
              </a:rPr>
              <a:t> </a:t>
            </a:r>
            <a:r>
              <a:rPr sz="2400" spc="135" dirty="0">
                <a:latin typeface="Arial MT"/>
                <a:cs typeface="Arial MT"/>
              </a:rPr>
              <a:t>contenuti</a:t>
            </a:r>
            <a:r>
              <a:rPr sz="2400" spc="-75" dirty="0">
                <a:latin typeface="Arial MT"/>
                <a:cs typeface="Arial MT"/>
              </a:rPr>
              <a:t> </a:t>
            </a:r>
            <a:r>
              <a:rPr sz="2400" spc="105" dirty="0">
                <a:latin typeface="Arial MT"/>
                <a:cs typeface="Arial MT"/>
              </a:rPr>
              <a:t>nel </a:t>
            </a:r>
            <a:r>
              <a:rPr sz="2400" spc="-650" dirty="0">
                <a:latin typeface="Arial MT"/>
                <a:cs typeface="Arial MT"/>
              </a:rPr>
              <a:t> </a:t>
            </a:r>
            <a:r>
              <a:rPr sz="2400" spc="114" dirty="0">
                <a:latin typeface="Arial MT"/>
                <a:cs typeface="Arial MT"/>
              </a:rPr>
              <a:t>polmone</a:t>
            </a:r>
            <a:endParaRPr sz="2400" dirty="0">
              <a:latin typeface="Arial MT"/>
              <a:cs typeface="Arial MT"/>
            </a:endParaRPr>
          </a:p>
        </p:txBody>
      </p:sp>
      <p:sp>
        <p:nvSpPr>
          <p:cNvPr id="3" name="object 3"/>
          <p:cNvSpPr txBox="1"/>
          <p:nvPr/>
        </p:nvSpPr>
        <p:spPr>
          <a:xfrm>
            <a:off x="274235" y="2743200"/>
            <a:ext cx="3378200" cy="1813560"/>
          </a:xfrm>
          <a:prstGeom prst="rect">
            <a:avLst/>
          </a:prstGeom>
        </p:spPr>
        <p:txBody>
          <a:bodyPr vert="horz" wrap="square" lIns="0" tIns="33020" rIns="0" bIns="0" rtlCol="0">
            <a:spAutoFit/>
          </a:bodyPr>
          <a:lstStyle/>
          <a:p>
            <a:pPr marL="12700" marR="5080">
              <a:lnSpc>
                <a:spcPts val="2800"/>
              </a:lnSpc>
              <a:spcBef>
                <a:spcPts val="260"/>
              </a:spcBef>
            </a:pPr>
            <a:r>
              <a:rPr sz="2400" spc="100" dirty="0">
                <a:latin typeface="Arial MT"/>
                <a:cs typeface="Arial MT"/>
              </a:rPr>
              <a:t>Il</a:t>
            </a:r>
            <a:r>
              <a:rPr sz="2400" spc="-90" dirty="0">
                <a:latin typeface="Arial MT"/>
                <a:cs typeface="Arial MT"/>
              </a:rPr>
              <a:t> </a:t>
            </a:r>
            <a:r>
              <a:rPr sz="2400" spc="150" dirty="0">
                <a:latin typeface="Arial MT"/>
                <a:cs typeface="Arial MT"/>
              </a:rPr>
              <a:t>ricambio</a:t>
            </a:r>
            <a:r>
              <a:rPr sz="2400" spc="-90" dirty="0">
                <a:latin typeface="Arial MT"/>
                <a:cs typeface="Arial MT"/>
              </a:rPr>
              <a:t> </a:t>
            </a:r>
            <a:r>
              <a:rPr sz="2400" spc="140" dirty="0">
                <a:latin typeface="Arial MT"/>
                <a:cs typeface="Arial MT"/>
              </a:rPr>
              <a:t>di</a:t>
            </a:r>
            <a:r>
              <a:rPr sz="2400" spc="-90" dirty="0">
                <a:latin typeface="Arial MT"/>
                <a:cs typeface="Arial MT"/>
              </a:rPr>
              <a:t> </a:t>
            </a:r>
            <a:r>
              <a:rPr sz="2400" spc="135" dirty="0">
                <a:latin typeface="Arial MT"/>
                <a:cs typeface="Arial MT"/>
              </a:rPr>
              <a:t>aria</a:t>
            </a:r>
            <a:r>
              <a:rPr sz="2400" spc="-85" dirty="0">
                <a:latin typeface="Arial MT"/>
                <a:cs typeface="Arial MT"/>
              </a:rPr>
              <a:t> </a:t>
            </a:r>
            <a:r>
              <a:rPr sz="2400" spc="105" dirty="0">
                <a:latin typeface="Arial MT"/>
                <a:cs typeface="Arial MT"/>
              </a:rPr>
              <a:t>negli </a:t>
            </a:r>
            <a:r>
              <a:rPr sz="2400" spc="-655" dirty="0">
                <a:latin typeface="Arial MT"/>
                <a:cs typeface="Arial MT"/>
              </a:rPr>
              <a:t> </a:t>
            </a:r>
            <a:r>
              <a:rPr sz="2400" spc="100" dirty="0">
                <a:latin typeface="Arial MT"/>
                <a:cs typeface="Arial MT"/>
              </a:rPr>
              <a:t>alveoli </a:t>
            </a:r>
            <a:r>
              <a:rPr sz="2400" spc="90" dirty="0">
                <a:latin typeface="Arial MT"/>
                <a:cs typeface="Arial MT"/>
              </a:rPr>
              <a:t>è </a:t>
            </a:r>
            <a:r>
              <a:rPr sz="2400" spc="110" dirty="0">
                <a:latin typeface="Arial MT"/>
                <a:cs typeface="Arial MT"/>
              </a:rPr>
              <a:t>un </a:t>
            </a:r>
            <a:r>
              <a:rPr sz="2400" spc="130" dirty="0">
                <a:latin typeface="Arial MT"/>
                <a:cs typeface="Arial MT"/>
              </a:rPr>
              <a:t>processo </a:t>
            </a:r>
            <a:r>
              <a:rPr sz="2400" spc="135" dirty="0">
                <a:latin typeface="Arial MT"/>
                <a:cs typeface="Arial MT"/>
              </a:rPr>
              <a:t> </a:t>
            </a:r>
            <a:r>
              <a:rPr sz="2400" spc="130" dirty="0">
                <a:latin typeface="Arial MT"/>
                <a:cs typeface="Arial MT"/>
              </a:rPr>
              <a:t>intermittente,</a:t>
            </a:r>
            <a:r>
              <a:rPr sz="2400" spc="-105" dirty="0">
                <a:latin typeface="Arial MT"/>
                <a:cs typeface="Arial MT"/>
              </a:rPr>
              <a:t> </a:t>
            </a:r>
            <a:r>
              <a:rPr sz="2400" spc="100" dirty="0">
                <a:latin typeface="Arial MT"/>
                <a:cs typeface="Arial MT"/>
              </a:rPr>
              <a:t>legato</a:t>
            </a:r>
            <a:r>
              <a:rPr sz="2400" spc="-100" dirty="0">
                <a:latin typeface="Arial MT"/>
                <a:cs typeface="Arial MT"/>
              </a:rPr>
              <a:t> </a:t>
            </a:r>
            <a:r>
              <a:rPr sz="2400" spc="100" dirty="0">
                <a:latin typeface="Arial MT"/>
                <a:cs typeface="Arial MT"/>
              </a:rPr>
              <a:t>al </a:t>
            </a:r>
            <a:r>
              <a:rPr sz="2400" spc="-650" dirty="0">
                <a:latin typeface="Arial MT"/>
                <a:cs typeface="Arial MT"/>
              </a:rPr>
              <a:t> </a:t>
            </a:r>
            <a:r>
              <a:rPr sz="2400" spc="145" dirty="0">
                <a:latin typeface="Arial MT"/>
                <a:cs typeface="Arial MT"/>
              </a:rPr>
              <a:t>ciclo</a:t>
            </a:r>
            <a:r>
              <a:rPr sz="2400" spc="-75" dirty="0">
                <a:latin typeface="Arial MT"/>
                <a:cs typeface="Arial MT"/>
              </a:rPr>
              <a:t> </a:t>
            </a:r>
            <a:r>
              <a:rPr sz="2400" spc="135" dirty="0">
                <a:latin typeface="Arial MT"/>
                <a:cs typeface="Arial MT"/>
              </a:rPr>
              <a:t>respiratorio</a:t>
            </a:r>
            <a:endParaRPr sz="2400" dirty="0">
              <a:latin typeface="Arial MT"/>
              <a:cs typeface="Arial MT"/>
            </a:endParaRPr>
          </a:p>
          <a:p>
            <a:pPr marL="12700">
              <a:lnSpc>
                <a:spcPts val="2720"/>
              </a:lnSpc>
            </a:pPr>
            <a:r>
              <a:rPr sz="2400" spc="75" dirty="0">
                <a:latin typeface="Arial MT"/>
                <a:cs typeface="Arial MT"/>
              </a:rPr>
              <a:t>(12-14/min).</a:t>
            </a:r>
            <a:endParaRPr sz="2400" dirty="0">
              <a:latin typeface="Arial MT"/>
              <a:cs typeface="Arial MT"/>
            </a:endParaRPr>
          </a:p>
        </p:txBody>
      </p:sp>
      <p:grpSp>
        <p:nvGrpSpPr>
          <p:cNvPr id="4" name="object 4"/>
          <p:cNvGrpSpPr/>
          <p:nvPr/>
        </p:nvGrpSpPr>
        <p:grpSpPr>
          <a:xfrm>
            <a:off x="300672" y="0"/>
            <a:ext cx="8355999" cy="5181600"/>
            <a:chOff x="26001" y="0"/>
            <a:chExt cx="9066530" cy="5810885"/>
          </a:xfrm>
        </p:grpSpPr>
        <p:pic>
          <p:nvPicPr>
            <p:cNvPr id="5" name="object 5"/>
            <p:cNvPicPr/>
            <p:nvPr/>
          </p:nvPicPr>
          <p:blipFill>
            <a:blip r:embed="rId2" cstate="print"/>
            <a:stretch>
              <a:fillRect/>
            </a:stretch>
          </p:blipFill>
          <p:spPr>
            <a:xfrm>
              <a:off x="26001" y="0"/>
              <a:ext cx="3835784" cy="2803696"/>
            </a:xfrm>
            <a:prstGeom prst="rect">
              <a:avLst/>
            </a:prstGeom>
          </p:spPr>
        </p:pic>
        <p:pic>
          <p:nvPicPr>
            <p:cNvPr id="6" name="object 6"/>
            <p:cNvPicPr/>
            <p:nvPr/>
          </p:nvPicPr>
          <p:blipFill>
            <a:blip r:embed="rId3" cstate="print"/>
            <a:stretch>
              <a:fillRect/>
            </a:stretch>
          </p:blipFill>
          <p:spPr>
            <a:xfrm>
              <a:off x="3573957" y="0"/>
              <a:ext cx="5518035" cy="5810513"/>
            </a:xfrm>
            <a:prstGeom prst="rect">
              <a:avLst/>
            </a:prstGeom>
          </p:spPr>
        </p:pic>
      </p:gr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00" y="4268545"/>
            <a:ext cx="3265804" cy="1633220"/>
          </a:xfrm>
          <a:prstGeom prst="rect">
            <a:avLst/>
          </a:prstGeom>
        </p:spPr>
        <p:txBody>
          <a:bodyPr vert="horz" wrap="square" lIns="0" tIns="27939" rIns="0" bIns="0" rtlCol="0">
            <a:spAutoFit/>
          </a:bodyPr>
          <a:lstStyle/>
          <a:p>
            <a:pPr marL="12700" marR="5080">
              <a:lnSpc>
                <a:spcPts val="2100"/>
              </a:lnSpc>
              <a:spcBef>
                <a:spcPts val="219"/>
              </a:spcBef>
            </a:pPr>
            <a:r>
              <a:rPr sz="1800" dirty="0">
                <a:latin typeface="Arial MT"/>
                <a:cs typeface="Arial MT"/>
              </a:rPr>
              <a:t>Muscoli</a:t>
            </a:r>
            <a:r>
              <a:rPr sz="1800" spc="-20" dirty="0">
                <a:latin typeface="Arial MT"/>
                <a:cs typeface="Arial MT"/>
              </a:rPr>
              <a:t> </a:t>
            </a:r>
            <a:r>
              <a:rPr sz="1800" b="1" spc="-5" dirty="0">
                <a:latin typeface="Arial"/>
                <a:cs typeface="Arial"/>
              </a:rPr>
              <a:t>Inspiratori</a:t>
            </a:r>
            <a:r>
              <a:rPr sz="1800" spc="-5" dirty="0">
                <a:latin typeface="Arial MT"/>
                <a:cs typeface="Arial MT"/>
              </a:rPr>
              <a:t>:</a:t>
            </a:r>
            <a:r>
              <a:rPr sz="1800" spc="-110" dirty="0">
                <a:latin typeface="Arial MT"/>
                <a:cs typeface="Arial MT"/>
              </a:rPr>
              <a:t> </a:t>
            </a:r>
            <a:r>
              <a:rPr sz="1800" spc="-5" dirty="0">
                <a:latin typeface="Arial MT"/>
                <a:cs typeface="Arial MT"/>
              </a:rPr>
              <a:t>Aumentano </a:t>
            </a:r>
            <a:r>
              <a:rPr sz="1800" spc="-484" dirty="0">
                <a:latin typeface="Arial MT"/>
                <a:cs typeface="Arial MT"/>
              </a:rPr>
              <a:t> </a:t>
            </a:r>
            <a:r>
              <a:rPr sz="1800" dirty="0">
                <a:latin typeface="Arial MT"/>
                <a:cs typeface="Arial MT"/>
              </a:rPr>
              <a:t>il volume della gabbia </a:t>
            </a:r>
            <a:r>
              <a:rPr sz="1800" spc="-5" dirty="0">
                <a:latin typeface="Arial MT"/>
                <a:cs typeface="Arial MT"/>
              </a:rPr>
              <a:t>toracica </a:t>
            </a:r>
            <a:r>
              <a:rPr sz="1800" dirty="0">
                <a:latin typeface="Arial MT"/>
                <a:cs typeface="Arial MT"/>
              </a:rPr>
              <a:t> </a:t>
            </a:r>
            <a:r>
              <a:rPr sz="1800" spc="-5" dirty="0">
                <a:solidFill>
                  <a:srgbClr val="FF0000"/>
                </a:solidFill>
                <a:latin typeface="Arial MT"/>
                <a:cs typeface="Arial MT"/>
              </a:rPr>
              <a:t>Diaframma</a:t>
            </a:r>
            <a:endParaRPr sz="1800" dirty="0">
              <a:latin typeface="Arial MT"/>
              <a:cs typeface="Arial MT"/>
            </a:endParaRPr>
          </a:p>
          <a:p>
            <a:pPr marL="12700" marR="995680">
              <a:lnSpc>
                <a:spcPts val="2100"/>
              </a:lnSpc>
            </a:pPr>
            <a:r>
              <a:rPr sz="1800" spc="-5" dirty="0">
                <a:solidFill>
                  <a:srgbClr val="FF0000"/>
                </a:solidFill>
                <a:latin typeface="Arial MT"/>
                <a:cs typeface="Arial MT"/>
              </a:rPr>
              <a:t>Intercostali esterni </a:t>
            </a:r>
            <a:r>
              <a:rPr sz="1800" dirty="0">
                <a:solidFill>
                  <a:srgbClr val="FF0000"/>
                </a:solidFill>
                <a:latin typeface="Arial MT"/>
                <a:cs typeface="Arial MT"/>
              </a:rPr>
              <a:t> </a:t>
            </a:r>
            <a:r>
              <a:rPr sz="1800" spc="-5" dirty="0">
                <a:solidFill>
                  <a:srgbClr val="FF0000"/>
                </a:solidFill>
                <a:latin typeface="Arial MT"/>
                <a:cs typeface="Arial MT"/>
              </a:rPr>
              <a:t>Sternocleidomastoidei </a:t>
            </a:r>
            <a:r>
              <a:rPr sz="1800" spc="-490" dirty="0">
                <a:solidFill>
                  <a:srgbClr val="FF0000"/>
                </a:solidFill>
                <a:latin typeface="Arial MT"/>
                <a:cs typeface="Arial MT"/>
              </a:rPr>
              <a:t> </a:t>
            </a:r>
            <a:r>
              <a:rPr sz="1800" dirty="0">
                <a:solidFill>
                  <a:srgbClr val="FF0000"/>
                </a:solidFill>
                <a:latin typeface="Arial MT"/>
                <a:cs typeface="Arial MT"/>
              </a:rPr>
              <a:t>Scaleni</a:t>
            </a:r>
            <a:endParaRPr sz="1800" dirty="0">
              <a:latin typeface="Arial MT"/>
              <a:cs typeface="Arial MT"/>
            </a:endParaRPr>
          </a:p>
        </p:txBody>
      </p:sp>
      <p:sp>
        <p:nvSpPr>
          <p:cNvPr id="3" name="object 3"/>
          <p:cNvSpPr txBox="1"/>
          <p:nvPr/>
        </p:nvSpPr>
        <p:spPr>
          <a:xfrm>
            <a:off x="4236969" y="4268545"/>
            <a:ext cx="4714875" cy="1899920"/>
          </a:xfrm>
          <a:prstGeom prst="rect">
            <a:avLst/>
          </a:prstGeom>
        </p:spPr>
        <p:txBody>
          <a:bodyPr vert="horz" wrap="square" lIns="0" tIns="27939" rIns="0" bIns="0" rtlCol="0">
            <a:spAutoFit/>
          </a:bodyPr>
          <a:lstStyle/>
          <a:p>
            <a:pPr marL="12700" marR="5080">
              <a:lnSpc>
                <a:spcPts val="2100"/>
              </a:lnSpc>
              <a:spcBef>
                <a:spcPts val="219"/>
              </a:spcBef>
            </a:pPr>
            <a:r>
              <a:rPr sz="1800" dirty="0">
                <a:latin typeface="Arial MT"/>
                <a:cs typeface="Arial MT"/>
              </a:rPr>
              <a:t>Muscoli </a:t>
            </a:r>
            <a:r>
              <a:rPr sz="1800" b="1" spc="-5" dirty="0">
                <a:latin typeface="Arial"/>
                <a:cs typeface="Arial"/>
              </a:rPr>
              <a:t>Espiratori</a:t>
            </a:r>
            <a:r>
              <a:rPr sz="1800" spc="-5" dirty="0">
                <a:latin typeface="Arial MT"/>
                <a:cs typeface="Arial MT"/>
              </a:rPr>
              <a:t>: </a:t>
            </a:r>
            <a:r>
              <a:rPr sz="1800" dirty="0">
                <a:latin typeface="Arial MT"/>
                <a:cs typeface="Arial MT"/>
              </a:rPr>
              <a:t>Riducono il volume della </a:t>
            </a:r>
            <a:r>
              <a:rPr sz="1800" spc="5" dirty="0">
                <a:latin typeface="Arial MT"/>
                <a:cs typeface="Arial MT"/>
              </a:rPr>
              <a:t> </a:t>
            </a:r>
            <a:r>
              <a:rPr sz="1800" dirty="0">
                <a:latin typeface="Arial MT"/>
                <a:cs typeface="Arial MT"/>
              </a:rPr>
              <a:t>gabbia </a:t>
            </a:r>
            <a:r>
              <a:rPr sz="1800" spc="-5" dirty="0">
                <a:latin typeface="Arial MT"/>
                <a:cs typeface="Arial MT"/>
              </a:rPr>
              <a:t>toracica, </a:t>
            </a:r>
            <a:r>
              <a:rPr sz="1800" dirty="0">
                <a:latin typeface="Arial MT"/>
                <a:cs typeface="Arial MT"/>
              </a:rPr>
              <a:t>sono </a:t>
            </a:r>
            <a:r>
              <a:rPr sz="1800" spc="-5" dirty="0">
                <a:latin typeface="Arial MT"/>
                <a:cs typeface="Arial MT"/>
              </a:rPr>
              <a:t>attivi </a:t>
            </a:r>
            <a:r>
              <a:rPr sz="1800" dirty="0">
                <a:latin typeface="Arial MT"/>
                <a:cs typeface="Arial MT"/>
              </a:rPr>
              <a:t>nell’espirazione </a:t>
            </a:r>
            <a:r>
              <a:rPr sz="1800" spc="5" dirty="0">
                <a:latin typeface="Arial MT"/>
                <a:cs typeface="Arial MT"/>
              </a:rPr>
              <a:t> </a:t>
            </a:r>
            <a:r>
              <a:rPr sz="1800" spc="-5" dirty="0">
                <a:latin typeface="Arial MT"/>
                <a:cs typeface="Arial MT"/>
              </a:rPr>
              <a:t>forzata</a:t>
            </a:r>
            <a:r>
              <a:rPr sz="1800" spc="5" dirty="0">
                <a:latin typeface="Arial MT"/>
                <a:cs typeface="Arial MT"/>
              </a:rPr>
              <a:t> </a:t>
            </a:r>
            <a:r>
              <a:rPr sz="1800" dirty="0">
                <a:latin typeface="Arial MT"/>
                <a:cs typeface="Arial MT"/>
              </a:rPr>
              <a:t>(esercizio</a:t>
            </a:r>
            <a:r>
              <a:rPr sz="1800" spc="10" dirty="0">
                <a:latin typeface="Arial MT"/>
                <a:cs typeface="Arial MT"/>
              </a:rPr>
              <a:t> </a:t>
            </a:r>
            <a:r>
              <a:rPr sz="1800" spc="-5" dirty="0">
                <a:latin typeface="Arial MT"/>
                <a:cs typeface="Arial MT"/>
              </a:rPr>
              <a:t>fisico,</a:t>
            </a:r>
            <a:r>
              <a:rPr sz="1800" dirty="0">
                <a:latin typeface="Arial MT"/>
                <a:cs typeface="Arial MT"/>
              </a:rPr>
              <a:t> </a:t>
            </a:r>
            <a:r>
              <a:rPr sz="1800" spc="-5" dirty="0">
                <a:latin typeface="Arial MT"/>
                <a:cs typeface="Arial MT"/>
              </a:rPr>
              <a:t>fonazione,</a:t>
            </a:r>
            <a:r>
              <a:rPr sz="1800" spc="5" dirty="0">
                <a:latin typeface="Arial MT"/>
                <a:cs typeface="Arial MT"/>
              </a:rPr>
              <a:t> </a:t>
            </a:r>
            <a:r>
              <a:rPr sz="1800" spc="-5" dirty="0">
                <a:latin typeface="Arial MT"/>
                <a:cs typeface="Arial MT"/>
              </a:rPr>
              <a:t>canto,</a:t>
            </a:r>
            <a:r>
              <a:rPr sz="1800" dirty="0">
                <a:latin typeface="Arial MT"/>
                <a:cs typeface="Arial MT"/>
              </a:rPr>
              <a:t> </a:t>
            </a:r>
            <a:r>
              <a:rPr sz="1800" spc="-5" dirty="0">
                <a:latin typeface="Arial MT"/>
                <a:cs typeface="Arial MT"/>
              </a:rPr>
              <a:t>fase </a:t>
            </a:r>
            <a:r>
              <a:rPr sz="1800" spc="-484" dirty="0">
                <a:latin typeface="Arial MT"/>
                <a:cs typeface="Arial MT"/>
              </a:rPr>
              <a:t> </a:t>
            </a:r>
            <a:r>
              <a:rPr sz="1800" spc="-5" dirty="0">
                <a:latin typeface="Arial MT"/>
                <a:cs typeface="Arial MT"/>
              </a:rPr>
              <a:t>espiratoria</a:t>
            </a:r>
            <a:r>
              <a:rPr sz="1800" dirty="0">
                <a:latin typeface="Arial MT"/>
                <a:cs typeface="Arial MT"/>
              </a:rPr>
              <a:t> </a:t>
            </a:r>
            <a:r>
              <a:rPr sz="1800" spc="-5" dirty="0">
                <a:latin typeface="Arial MT"/>
                <a:cs typeface="Arial MT"/>
              </a:rPr>
              <a:t>starnuto</a:t>
            </a:r>
            <a:r>
              <a:rPr sz="1800" dirty="0">
                <a:latin typeface="Arial MT"/>
                <a:cs typeface="Arial MT"/>
              </a:rPr>
              <a:t> e </a:t>
            </a:r>
            <a:r>
              <a:rPr sz="1800" spc="-5" dirty="0">
                <a:latin typeface="Arial MT"/>
                <a:cs typeface="Arial MT"/>
              </a:rPr>
              <a:t>tosse)</a:t>
            </a:r>
            <a:endParaRPr sz="1800" dirty="0">
              <a:latin typeface="Arial MT"/>
              <a:cs typeface="Arial MT"/>
            </a:endParaRPr>
          </a:p>
          <a:p>
            <a:pPr marL="12700" marR="68580">
              <a:lnSpc>
                <a:spcPts val="2100"/>
              </a:lnSpc>
            </a:pPr>
            <a:r>
              <a:rPr sz="1800" spc="-5" dirty="0">
                <a:solidFill>
                  <a:srgbClr val="FF0000"/>
                </a:solidFill>
                <a:latin typeface="Arial MT"/>
                <a:cs typeface="Arial MT"/>
              </a:rPr>
              <a:t>Intercostali interni, </a:t>
            </a:r>
            <a:r>
              <a:rPr sz="1800" dirty="0">
                <a:solidFill>
                  <a:srgbClr val="FF0000"/>
                </a:solidFill>
                <a:latin typeface="Arial MT"/>
                <a:cs typeface="Arial MT"/>
              </a:rPr>
              <a:t>Addominali, Accessori </a:t>
            </a:r>
            <a:r>
              <a:rPr sz="1800" spc="5" dirty="0">
                <a:solidFill>
                  <a:srgbClr val="FF0000"/>
                </a:solidFill>
                <a:latin typeface="Arial MT"/>
                <a:cs typeface="Arial MT"/>
              </a:rPr>
              <a:t> </a:t>
            </a:r>
            <a:r>
              <a:rPr sz="1800" spc="-5" dirty="0">
                <a:latin typeface="Arial MT"/>
                <a:cs typeface="Arial MT"/>
              </a:rPr>
              <a:t>(Grande</a:t>
            </a:r>
            <a:r>
              <a:rPr sz="1800" spc="15" dirty="0">
                <a:latin typeface="Arial MT"/>
                <a:cs typeface="Arial MT"/>
              </a:rPr>
              <a:t> </a:t>
            </a:r>
            <a:r>
              <a:rPr sz="1800" dirty="0">
                <a:latin typeface="Arial MT"/>
                <a:cs typeface="Arial MT"/>
              </a:rPr>
              <a:t>dorsale,</a:t>
            </a:r>
            <a:r>
              <a:rPr sz="1800" spc="10" dirty="0">
                <a:latin typeface="Arial MT"/>
                <a:cs typeface="Arial MT"/>
              </a:rPr>
              <a:t> </a:t>
            </a:r>
            <a:r>
              <a:rPr sz="1800" spc="-5" dirty="0">
                <a:latin typeface="Arial MT"/>
                <a:cs typeface="Arial MT"/>
              </a:rPr>
              <a:t>Dentato</a:t>
            </a:r>
            <a:r>
              <a:rPr sz="1800" spc="15" dirty="0">
                <a:latin typeface="Arial MT"/>
                <a:cs typeface="Arial MT"/>
              </a:rPr>
              <a:t> </a:t>
            </a:r>
            <a:r>
              <a:rPr sz="1800" spc="-5" dirty="0">
                <a:latin typeface="Arial MT"/>
                <a:cs typeface="Arial MT"/>
              </a:rPr>
              <a:t>posteriore-inferiore, </a:t>
            </a:r>
            <a:r>
              <a:rPr sz="1800" spc="-484" dirty="0">
                <a:latin typeface="Arial MT"/>
                <a:cs typeface="Arial MT"/>
              </a:rPr>
              <a:t> </a:t>
            </a:r>
            <a:r>
              <a:rPr sz="1800" spc="-5" dirty="0">
                <a:latin typeface="Arial MT"/>
                <a:cs typeface="Arial MT"/>
              </a:rPr>
              <a:t>Quadrato </a:t>
            </a:r>
            <a:r>
              <a:rPr sz="1800" dirty="0">
                <a:latin typeface="Arial MT"/>
                <a:cs typeface="Arial MT"/>
              </a:rPr>
              <a:t>dei lombi)</a:t>
            </a:r>
          </a:p>
        </p:txBody>
      </p:sp>
      <p:pic>
        <p:nvPicPr>
          <p:cNvPr id="4" name="object 4"/>
          <p:cNvPicPr/>
          <p:nvPr/>
        </p:nvPicPr>
        <p:blipFill>
          <a:blip r:embed="rId2" cstate="print"/>
          <a:stretch>
            <a:fillRect/>
          </a:stretch>
        </p:blipFill>
        <p:spPr>
          <a:xfrm>
            <a:off x="1245241" y="152400"/>
            <a:ext cx="5983456" cy="3967292"/>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3280435" y="195525"/>
            <a:ext cx="2499360" cy="427990"/>
            <a:chOff x="3322384" y="0"/>
            <a:chExt cx="2499360" cy="427990"/>
          </a:xfrm>
        </p:grpSpPr>
        <p:pic>
          <p:nvPicPr>
            <p:cNvPr id="4" name="object 4"/>
            <p:cNvPicPr/>
            <p:nvPr/>
          </p:nvPicPr>
          <p:blipFill>
            <a:blip r:embed="rId2" cstate="print"/>
            <a:stretch>
              <a:fillRect/>
            </a:stretch>
          </p:blipFill>
          <p:spPr>
            <a:xfrm>
              <a:off x="3322384" y="0"/>
              <a:ext cx="2499230" cy="427810"/>
            </a:xfrm>
            <a:prstGeom prst="rect">
              <a:avLst/>
            </a:prstGeom>
          </p:spPr>
        </p:pic>
        <p:pic>
          <p:nvPicPr>
            <p:cNvPr id="5" name="object 5"/>
            <p:cNvPicPr/>
            <p:nvPr/>
          </p:nvPicPr>
          <p:blipFill>
            <a:blip r:embed="rId3" cstate="print"/>
            <a:stretch>
              <a:fillRect/>
            </a:stretch>
          </p:blipFill>
          <p:spPr>
            <a:xfrm>
              <a:off x="3365247" y="4761"/>
              <a:ext cx="2413505" cy="360186"/>
            </a:xfrm>
            <a:prstGeom prst="rect">
              <a:avLst/>
            </a:prstGeom>
          </p:spPr>
        </p:pic>
      </p:grpSp>
      <p:sp>
        <p:nvSpPr>
          <p:cNvPr id="6" name="object 6"/>
          <p:cNvSpPr txBox="1">
            <a:spLocks noGrp="1"/>
          </p:cNvSpPr>
          <p:nvPr>
            <p:ph type="title"/>
          </p:nvPr>
        </p:nvSpPr>
        <p:spPr>
          <a:xfrm>
            <a:off x="3343686" y="161575"/>
            <a:ext cx="2413635" cy="360680"/>
          </a:xfrm>
          <a:prstGeom prst="rect">
            <a:avLst/>
          </a:prstGeom>
          <a:ln w="9525">
            <a:solidFill>
              <a:srgbClr val="7D60A0"/>
            </a:solidFill>
          </a:ln>
        </p:spPr>
        <p:txBody>
          <a:bodyPr vert="horz" wrap="square" lIns="0" tIns="32384" rIns="0" bIns="0" rtlCol="0">
            <a:spAutoFit/>
          </a:bodyPr>
          <a:lstStyle/>
          <a:p>
            <a:pPr marL="50165">
              <a:lnSpc>
                <a:spcPct val="100000"/>
              </a:lnSpc>
              <a:spcBef>
                <a:spcPts val="254"/>
              </a:spcBef>
            </a:pPr>
            <a:r>
              <a:rPr spc="-5" dirty="0"/>
              <a:t>Frequenza respiratoria</a:t>
            </a:r>
          </a:p>
        </p:txBody>
      </p:sp>
      <p:graphicFrame>
        <p:nvGraphicFramePr>
          <p:cNvPr id="7" name="object 7"/>
          <p:cNvGraphicFramePr>
            <a:graphicFrameLocks noGrp="1"/>
          </p:cNvGraphicFramePr>
          <p:nvPr>
            <p:extLst>
              <p:ext uri="{D42A27DB-BD31-4B8C-83A1-F6EECF244321}">
                <p14:modId xmlns:p14="http://schemas.microsoft.com/office/powerpoint/2010/main" val="679948952"/>
              </p:ext>
            </p:extLst>
          </p:nvPr>
        </p:nvGraphicFramePr>
        <p:xfrm>
          <a:off x="324834" y="632460"/>
          <a:ext cx="6553834" cy="1957062"/>
        </p:xfrm>
        <a:graphic>
          <a:graphicData uri="http://schemas.openxmlformats.org/drawingml/2006/table">
            <a:tbl>
              <a:tblPr firstRow="1" bandRow="1">
                <a:tableStyleId>{2D5ABB26-0587-4C30-8999-92F81FD0307C}</a:tableStyleId>
              </a:tblPr>
              <a:tblGrid>
                <a:gridCol w="396875">
                  <a:extLst>
                    <a:ext uri="{9D8B030D-6E8A-4147-A177-3AD203B41FA5}">
                      <a16:colId xmlns:a16="http://schemas.microsoft.com/office/drawing/2014/main" val="20000"/>
                    </a:ext>
                  </a:extLst>
                </a:gridCol>
                <a:gridCol w="225425">
                  <a:extLst>
                    <a:ext uri="{9D8B030D-6E8A-4147-A177-3AD203B41FA5}">
                      <a16:colId xmlns:a16="http://schemas.microsoft.com/office/drawing/2014/main" val="20001"/>
                    </a:ext>
                  </a:extLst>
                </a:gridCol>
                <a:gridCol w="263525">
                  <a:extLst>
                    <a:ext uri="{9D8B030D-6E8A-4147-A177-3AD203B41FA5}">
                      <a16:colId xmlns:a16="http://schemas.microsoft.com/office/drawing/2014/main" val="20002"/>
                    </a:ext>
                  </a:extLst>
                </a:gridCol>
                <a:gridCol w="365125">
                  <a:extLst>
                    <a:ext uri="{9D8B030D-6E8A-4147-A177-3AD203B41FA5}">
                      <a16:colId xmlns:a16="http://schemas.microsoft.com/office/drawing/2014/main" val="20003"/>
                    </a:ext>
                  </a:extLst>
                </a:gridCol>
                <a:gridCol w="2044700">
                  <a:extLst>
                    <a:ext uri="{9D8B030D-6E8A-4147-A177-3AD203B41FA5}">
                      <a16:colId xmlns:a16="http://schemas.microsoft.com/office/drawing/2014/main" val="20004"/>
                    </a:ext>
                  </a:extLst>
                </a:gridCol>
                <a:gridCol w="3258184">
                  <a:extLst>
                    <a:ext uri="{9D8B030D-6E8A-4147-A177-3AD203B41FA5}">
                      <a16:colId xmlns:a16="http://schemas.microsoft.com/office/drawing/2014/main" val="20005"/>
                    </a:ext>
                  </a:extLst>
                </a:gridCol>
              </a:tblGrid>
              <a:tr h="0">
                <a:tc gridSpan="5">
                  <a:txBody>
                    <a:bodyPr/>
                    <a:lstStyle/>
                    <a:p>
                      <a:pPr>
                        <a:lnSpc>
                          <a:spcPct val="100000"/>
                        </a:lnSpc>
                      </a:pPr>
                      <a:endParaRPr sz="5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E7F3F4"/>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rowSpan="3">
                  <a:txBody>
                    <a:bodyPr/>
                    <a:lstStyle/>
                    <a:p>
                      <a:pPr marL="133350">
                        <a:lnSpc>
                          <a:spcPct val="100000"/>
                        </a:lnSpc>
                        <a:spcBef>
                          <a:spcPts val="710"/>
                        </a:spcBef>
                      </a:pPr>
                      <a:r>
                        <a:rPr sz="1800" b="1" spc="-55" dirty="0">
                          <a:solidFill>
                            <a:srgbClr val="202124"/>
                          </a:solidFill>
                          <a:latin typeface="Arial"/>
                          <a:cs typeface="Arial"/>
                        </a:rPr>
                        <a:t>F.R.</a:t>
                      </a:r>
                      <a:r>
                        <a:rPr sz="1800" b="1" spc="-25" dirty="0">
                          <a:solidFill>
                            <a:srgbClr val="202124"/>
                          </a:solidFill>
                          <a:latin typeface="Arial"/>
                          <a:cs typeface="Arial"/>
                        </a:rPr>
                        <a:t> </a:t>
                      </a:r>
                      <a:r>
                        <a:rPr sz="1800" b="1" dirty="0">
                          <a:solidFill>
                            <a:srgbClr val="202124"/>
                          </a:solidFill>
                          <a:latin typeface="Arial"/>
                          <a:cs typeface="Arial"/>
                        </a:rPr>
                        <a:t>(atti</a:t>
                      </a:r>
                      <a:r>
                        <a:rPr sz="1800" b="1" spc="-20" dirty="0">
                          <a:solidFill>
                            <a:srgbClr val="202124"/>
                          </a:solidFill>
                          <a:latin typeface="Arial"/>
                          <a:cs typeface="Arial"/>
                        </a:rPr>
                        <a:t> </a:t>
                      </a:r>
                      <a:r>
                        <a:rPr sz="1800" b="1" dirty="0">
                          <a:solidFill>
                            <a:srgbClr val="202124"/>
                          </a:solidFill>
                          <a:latin typeface="Arial"/>
                          <a:cs typeface="Arial"/>
                        </a:rPr>
                        <a:t>al</a:t>
                      </a:r>
                      <a:r>
                        <a:rPr sz="1800" b="1" spc="-20" dirty="0">
                          <a:solidFill>
                            <a:srgbClr val="202124"/>
                          </a:solidFill>
                          <a:latin typeface="Arial"/>
                          <a:cs typeface="Arial"/>
                        </a:rPr>
                        <a:t> </a:t>
                      </a:r>
                      <a:r>
                        <a:rPr sz="1800" b="1" spc="-5" dirty="0">
                          <a:solidFill>
                            <a:srgbClr val="202124"/>
                          </a:solidFill>
                          <a:latin typeface="Arial"/>
                          <a:cs typeface="Arial"/>
                        </a:rPr>
                        <a:t>minuto)</a:t>
                      </a:r>
                      <a:endParaRPr sz="1800">
                        <a:latin typeface="Arial"/>
                        <a:cs typeface="Arial"/>
                      </a:endParaRPr>
                    </a:p>
                  </a:txBody>
                  <a:tcPr marL="0" marR="0" marT="901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0"/>
                  </a:ext>
                </a:extLst>
              </a:tr>
              <a:tr h="266700">
                <a:tc>
                  <a:txBody>
                    <a:bodyPr/>
                    <a:lstStyle/>
                    <a:p>
                      <a:pPr marL="31750">
                        <a:lnSpc>
                          <a:spcPts val="2000"/>
                        </a:lnSpc>
                      </a:pPr>
                      <a:r>
                        <a:rPr sz="1800" b="1" dirty="0">
                          <a:solidFill>
                            <a:srgbClr val="202124"/>
                          </a:solidFill>
                          <a:latin typeface="Arial"/>
                          <a:cs typeface="Arial"/>
                        </a:rPr>
                        <a:t>Età</a:t>
                      </a:r>
                      <a:endParaRPr sz="1800">
                        <a:latin typeface="Arial"/>
                        <a:cs typeface="Arial"/>
                      </a:endParaRPr>
                    </a:p>
                  </a:txBody>
                  <a:tcPr marL="0" marR="0" marT="0" marB="0">
                    <a:solidFill>
                      <a:srgbClr val="FFFFFF"/>
                    </a:solidFill>
                  </a:tcPr>
                </a:tc>
                <a:tc gridSpan="4">
                  <a:txBody>
                    <a:bodyPr/>
                    <a:lstStyle/>
                    <a:p>
                      <a:pPr>
                        <a:lnSpc>
                          <a:spcPct val="100000"/>
                        </a:lnSpc>
                      </a:pPr>
                      <a:endParaRPr sz="1600">
                        <a:latin typeface="Times New Roman"/>
                        <a:cs typeface="Times New Roman"/>
                      </a:endParaRPr>
                    </a:p>
                  </a:txBody>
                  <a:tcPr marL="0" marR="0" marT="0" marB="0">
                    <a:lnR w="12700">
                      <a:solidFill>
                        <a:srgbClr val="FFFFFF"/>
                      </a:solidFill>
                      <a:prstDash val="solid"/>
                    </a:lnR>
                    <a:solidFill>
                      <a:srgbClr val="E7F3F4"/>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901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1"/>
                  </a:ext>
                </a:extLst>
              </a:tr>
              <a:tr h="106995">
                <a:tc gridSpan="5">
                  <a:txBody>
                    <a:bodyPr/>
                    <a:lstStyle/>
                    <a:p>
                      <a:pPr>
                        <a:lnSpc>
                          <a:spcPct val="100000"/>
                        </a:lnSpc>
                      </a:pPr>
                      <a:endParaRPr sz="500">
                        <a:latin typeface="Times New Roman"/>
                        <a:cs typeface="Times New Roman"/>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E7F3F4"/>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901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2"/>
                  </a:ext>
                </a:extLst>
              </a:tr>
              <a:tr h="0">
                <a:tc gridSpan="5">
                  <a:txBody>
                    <a:bodyPr/>
                    <a:lstStyle/>
                    <a:p>
                      <a:pPr>
                        <a:lnSpc>
                          <a:spcPct val="100000"/>
                        </a:lnSpc>
                      </a:pPr>
                      <a:endParaRPr sz="5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F3F9FA"/>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rowSpan="3">
                  <a:txBody>
                    <a:bodyPr/>
                    <a:lstStyle/>
                    <a:p>
                      <a:pPr marL="133350">
                        <a:lnSpc>
                          <a:spcPct val="100000"/>
                        </a:lnSpc>
                        <a:spcBef>
                          <a:spcPts val="710"/>
                        </a:spcBef>
                      </a:pPr>
                      <a:r>
                        <a:rPr sz="1800" dirty="0">
                          <a:solidFill>
                            <a:srgbClr val="202124"/>
                          </a:solidFill>
                          <a:latin typeface="Arial MT"/>
                          <a:cs typeface="Arial MT"/>
                        </a:rPr>
                        <a:t>21-30</a:t>
                      </a:r>
                      <a:endParaRPr sz="1800">
                        <a:latin typeface="Arial MT"/>
                        <a:cs typeface="Arial MT"/>
                      </a:endParaRPr>
                    </a:p>
                  </a:txBody>
                  <a:tcPr marL="0" marR="0" marT="901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3"/>
                  </a:ext>
                </a:extLst>
              </a:tr>
              <a:tr h="266700">
                <a:tc gridSpan="3">
                  <a:txBody>
                    <a:bodyPr/>
                    <a:lstStyle/>
                    <a:p>
                      <a:pPr marL="31750">
                        <a:lnSpc>
                          <a:spcPts val="2000"/>
                        </a:lnSpc>
                      </a:pPr>
                      <a:r>
                        <a:rPr sz="1800" dirty="0">
                          <a:solidFill>
                            <a:srgbClr val="202124"/>
                          </a:solidFill>
                          <a:latin typeface="Arial MT"/>
                          <a:cs typeface="Arial MT"/>
                        </a:rPr>
                        <a:t>Bambini</a:t>
                      </a:r>
                      <a:endParaRPr sz="1800">
                        <a:latin typeface="Arial MT"/>
                        <a:cs typeface="Arial MT"/>
                      </a:endParaRPr>
                    </a:p>
                  </a:txBody>
                  <a:tcPr marL="0" marR="0" marT="0" marB="0">
                    <a:solidFill>
                      <a:srgbClr val="FFFFFF"/>
                    </a:solidFill>
                  </a:tcPr>
                </a:tc>
                <a:tc hMerge="1">
                  <a:txBody>
                    <a:bodyPr/>
                    <a:lstStyle/>
                    <a:p>
                      <a:endParaRPr/>
                    </a:p>
                  </a:txBody>
                  <a:tcPr marL="0" marR="0" marT="0" marB="0"/>
                </a:tc>
                <a:tc hMerge="1">
                  <a:txBody>
                    <a:bodyPr/>
                    <a:lstStyle/>
                    <a:p>
                      <a:endParaRPr/>
                    </a:p>
                  </a:txBody>
                  <a:tcPr marL="0" marR="0" marT="0" marB="0"/>
                </a:tc>
                <a:tc gridSpan="2">
                  <a:txBody>
                    <a:bodyPr/>
                    <a:lstStyle/>
                    <a:p>
                      <a:pPr>
                        <a:lnSpc>
                          <a:spcPct val="100000"/>
                        </a:lnSpc>
                      </a:pPr>
                      <a:endParaRPr sz="1600">
                        <a:latin typeface="Times New Roman"/>
                        <a:cs typeface="Times New Roman"/>
                      </a:endParaRPr>
                    </a:p>
                  </a:txBody>
                  <a:tcPr marL="0" marR="0" marT="0" marB="0">
                    <a:lnR w="12700">
                      <a:solidFill>
                        <a:srgbClr val="FFFFFF"/>
                      </a:solidFill>
                      <a:prstDash val="solid"/>
                    </a:lnR>
                    <a:solidFill>
                      <a:srgbClr val="F3F9FA"/>
                    </a:solidFill>
                  </a:tcPr>
                </a:tc>
                <a:tc hMerge="1">
                  <a:txBody>
                    <a:bodyPr/>
                    <a:lstStyle/>
                    <a:p>
                      <a:endParaRPr/>
                    </a:p>
                  </a:txBody>
                  <a:tcPr marL="0" marR="0" marT="0" marB="0"/>
                </a:tc>
                <a:tc vMerge="1">
                  <a:txBody>
                    <a:bodyPr/>
                    <a:lstStyle/>
                    <a:p>
                      <a:endParaRPr/>
                    </a:p>
                  </a:txBody>
                  <a:tcPr marL="0" marR="0" marT="901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4"/>
                  </a:ext>
                </a:extLst>
              </a:tr>
              <a:tr h="106995">
                <a:tc gridSpan="5">
                  <a:txBody>
                    <a:bodyPr/>
                    <a:lstStyle/>
                    <a:p>
                      <a:pPr>
                        <a:lnSpc>
                          <a:spcPct val="100000"/>
                        </a:lnSpc>
                      </a:pPr>
                      <a:endParaRPr sz="500">
                        <a:latin typeface="Times New Roman"/>
                        <a:cs typeface="Times New Roman"/>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F3F9FA"/>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901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5"/>
                  </a:ext>
                </a:extLst>
              </a:tr>
              <a:tr h="0">
                <a:tc gridSpan="5">
                  <a:txBody>
                    <a:bodyPr/>
                    <a:lstStyle/>
                    <a:p>
                      <a:pPr>
                        <a:lnSpc>
                          <a:spcPct val="100000"/>
                        </a:lnSpc>
                      </a:pPr>
                      <a:endParaRPr sz="5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E7F3F4"/>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rowSpan="3">
                  <a:txBody>
                    <a:bodyPr/>
                    <a:lstStyle/>
                    <a:p>
                      <a:pPr marL="133350">
                        <a:lnSpc>
                          <a:spcPct val="100000"/>
                        </a:lnSpc>
                        <a:spcBef>
                          <a:spcPts val="710"/>
                        </a:spcBef>
                      </a:pPr>
                      <a:r>
                        <a:rPr sz="1800" dirty="0">
                          <a:solidFill>
                            <a:srgbClr val="202124"/>
                          </a:solidFill>
                          <a:latin typeface="Arial MT"/>
                          <a:cs typeface="Arial MT"/>
                        </a:rPr>
                        <a:t>18-24</a:t>
                      </a:r>
                      <a:endParaRPr sz="1800">
                        <a:latin typeface="Arial MT"/>
                        <a:cs typeface="Arial MT"/>
                      </a:endParaRPr>
                    </a:p>
                  </a:txBody>
                  <a:tcPr marL="0" marR="0" marT="901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6"/>
                  </a:ext>
                </a:extLst>
              </a:tr>
              <a:tr h="266700">
                <a:tc gridSpan="4">
                  <a:txBody>
                    <a:bodyPr/>
                    <a:lstStyle/>
                    <a:p>
                      <a:pPr marL="31750">
                        <a:lnSpc>
                          <a:spcPts val="2000"/>
                        </a:lnSpc>
                      </a:pPr>
                      <a:r>
                        <a:rPr sz="1800" dirty="0">
                          <a:solidFill>
                            <a:srgbClr val="202124"/>
                          </a:solidFill>
                          <a:latin typeface="Arial MT"/>
                          <a:cs typeface="Arial MT"/>
                        </a:rPr>
                        <a:t>Adolescen</a:t>
                      </a:r>
                      <a:r>
                        <a:rPr sz="1800" spc="-5" dirty="0">
                          <a:solidFill>
                            <a:srgbClr val="202124"/>
                          </a:solidFill>
                          <a:latin typeface="Arial MT"/>
                          <a:cs typeface="Arial MT"/>
                        </a:rPr>
                        <a:t>t</a:t>
                      </a:r>
                      <a:r>
                        <a:rPr sz="1800" dirty="0">
                          <a:solidFill>
                            <a:srgbClr val="202124"/>
                          </a:solidFill>
                          <a:latin typeface="Arial MT"/>
                          <a:cs typeface="Arial MT"/>
                        </a:rPr>
                        <a:t>i</a:t>
                      </a:r>
                      <a:endParaRPr sz="1800">
                        <a:latin typeface="Arial MT"/>
                        <a:cs typeface="Arial MT"/>
                      </a:endParaRPr>
                    </a:p>
                  </a:txBody>
                  <a:tcPr marL="0" marR="0" marT="0" marB="0">
                    <a:solidFill>
                      <a:srgbClr val="FFFFF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1600">
                        <a:latin typeface="Times New Roman"/>
                        <a:cs typeface="Times New Roman"/>
                      </a:endParaRPr>
                    </a:p>
                  </a:txBody>
                  <a:tcPr marL="0" marR="0" marT="0" marB="0">
                    <a:lnR w="12700">
                      <a:solidFill>
                        <a:srgbClr val="FFFFFF"/>
                      </a:solidFill>
                      <a:prstDash val="solid"/>
                    </a:lnR>
                    <a:solidFill>
                      <a:srgbClr val="E7F3F4"/>
                    </a:solidFill>
                  </a:tcPr>
                </a:tc>
                <a:tc vMerge="1">
                  <a:txBody>
                    <a:bodyPr/>
                    <a:lstStyle/>
                    <a:p>
                      <a:endParaRPr/>
                    </a:p>
                  </a:txBody>
                  <a:tcPr marL="0" marR="0" marT="901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7"/>
                  </a:ext>
                </a:extLst>
              </a:tr>
              <a:tr h="106996">
                <a:tc gridSpan="5">
                  <a:txBody>
                    <a:bodyPr/>
                    <a:lstStyle/>
                    <a:p>
                      <a:pPr>
                        <a:lnSpc>
                          <a:spcPct val="100000"/>
                        </a:lnSpc>
                      </a:pPr>
                      <a:endParaRPr sz="500">
                        <a:latin typeface="Times New Roman"/>
                        <a:cs typeface="Times New Roman"/>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E7F3F4"/>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901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8"/>
                  </a:ext>
                </a:extLst>
              </a:tr>
              <a:tr h="0">
                <a:tc gridSpan="5">
                  <a:txBody>
                    <a:bodyPr/>
                    <a:lstStyle/>
                    <a:p>
                      <a:pPr>
                        <a:lnSpc>
                          <a:spcPct val="100000"/>
                        </a:lnSpc>
                      </a:pPr>
                      <a:endParaRPr sz="5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F3F9FA"/>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rowSpan="3">
                  <a:txBody>
                    <a:bodyPr/>
                    <a:lstStyle/>
                    <a:p>
                      <a:pPr marL="133350">
                        <a:lnSpc>
                          <a:spcPct val="100000"/>
                        </a:lnSpc>
                        <a:spcBef>
                          <a:spcPts val="710"/>
                        </a:spcBef>
                      </a:pPr>
                      <a:r>
                        <a:rPr sz="1800" dirty="0">
                          <a:solidFill>
                            <a:srgbClr val="202124"/>
                          </a:solidFill>
                          <a:latin typeface="Arial MT"/>
                          <a:cs typeface="Arial MT"/>
                        </a:rPr>
                        <a:t>12-20</a:t>
                      </a:r>
                      <a:endParaRPr sz="1800">
                        <a:latin typeface="Arial MT"/>
                        <a:cs typeface="Arial MT"/>
                      </a:endParaRPr>
                    </a:p>
                  </a:txBody>
                  <a:tcPr marL="0" marR="0" marT="901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9"/>
                  </a:ext>
                </a:extLst>
              </a:tr>
              <a:tr h="266700">
                <a:tc gridSpan="2">
                  <a:txBody>
                    <a:bodyPr/>
                    <a:lstStyle/>
                    <a:p>
                      <a:pPr marL="31750">
                        <a:lnSpc>
                          <a:spcPts val="2000"/>
                        </a:lnSpc>
                      </a:pPr>
                      <a:r>
                        <a:rPr sz="1800" dirty="0">
                          <a:solidFill>
                            <a:srgbClr val="202124"/>
                          </a:solidFill>
                          <a:latin typeface="Arial MT"/>
                          <a:cs typeface="Arial MT"/>
                        </a:rPr>
                        <a:t>Adul</a:t>
                      </a:r>
                      <a:r>
                        <a:rPr sz="1800" spc="-5" dirty="0">
                          <a:solidFill>
                            <a:srgbClr val="202124"/>
                          </a:solidFill>
                          <a:latin typeface="Arial MT"/>
                          <a:cs typeface="Arial MT"/>
                        </a:rPr>
                        <a:t>t</a:t>
                      </a:r>
                      <a:r>
                        <a:rPr sz="1800" dirty="0">
                          <a:solidFill>
                            <a:srgbClr val="202124"/>
                          </a:solidFill>
                          <a:latin typeface="Arial MT"/>
                          <a:cs typeface="Arial MT"/>
                        </a:rPr>
                        <a:t>i</a:t>
                      </a:r>
                      <a:endParaRPr sz="1800">
                        <a:latin typeface="Arial MT"/>
                        <a:cs typeface="Arial MT"/>
                      </a:endParaRPr>
                    </a:p>
                  </a:txBody>
                  <a:tcPr marL="0" marR="0" marT="0" marB="0">
                    <a:solidFill>
                      <a:srgbClr val="FFFFFF"/>
                    </a:solidFill>
                  </a:tcPr>
                </a:tc>
                <a:tc hMerge="1">
                  <a:txBody>
                    <a:bodyPr/>
                    <a:lstStyle/>
                    <a:p>
                      <a:endParaRPr/>
                    </a:p>
                  </a:txBody>
                  <a:tcPr marL="0" marR="0" marT="0" marB="0"/>
                </a:tc>
                <a:tc gridSpan="3">
                  <a:txBody>
                    <a:bodyPr/>
                    <a:lstStyle/>
                    <a:p>
                      <a:pPr>
                        <a:lnSpc>
                          <a:spcPct val="100000"/>
                        </a:lnSpc>
                      </a:pPr>
                      <a:endParaRPr sz="1600">
                        <a:latin typeface="Times New Roman"/>
                        <a:cs typeface="Times New Roman"/>
                      </a:endParaRPr>
                    </a:p>
                  </a:txBody>
                  <a:tcPr marL="0" marR="0" marT="0" marB="0">
                    <a:lnR w="12700">
                      <a:solidFill>
                        <a:srgbClr val="FFFFFF"/>
                      </a:solidFill>
                      <a:prstDash val="solid"/>
                    </a:lnR>
                    <a:solidFill>
                      <a:srgbClr val="F3F9FA"/>
                    </a:solidFill>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901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10"/>
                  </a:ext>
                </a:extLst>
              </a:tr>
              <a:tr h="106996">
                <a:tc gridSpan="5">
                  <a:txBody>
                    <a:bodyPr/>
                    <a:lstStyle/>
                    <a:p>
                      <a:pPr>
                        <a:lnSpc>
                          <a:spcPct val="100000"/>
                        </a:lnSpc>
                      </a:pPr>
                      <a:endParaRPr sz="500" dirty="0">
                        <a:latin typeface="Times New Roman"/>
                        <a:cs typeface="Times New Roman"/>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F3F9FA"/>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901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11"/>
                  </a:ext>
                </a:extLst>
              </a:tr>
            </a:tbl>
          </a:graphicData>
        </a:graphic>
      </p:graphicFrame>
      <p:grpSp>
        <p:nvGrpSpPr>
          <p:cNvPr id="8" name="object 8"/>
          <p:cNvGrpSpPr/>
          <p:nvPr/>
        </p:nvGrpSpPr>
        <p:grpSpPr>
          <a:xfrm>
            <a:off x="3601751" y="647700"/>
            <a:ext cx="3259454" cy="1926589"/>
            <a:chOff x="3601751" y="647700"/>
            <a:chExt cx="3259454" cy="1926589"/>
          </a:xfrm>
        </p:grpSpPr>
        <p:sp>
          <p:nvSpPr>
            <p:cNvPr id="9" name="object 9"/>
            <p:cNvSpPr/>
            <p:nvPr/>
          </p:nvSpPr>
          <p:spPr>
            <a:xfrm>
              <a:off x="3601751" y="647700"/>
              <a:ext cx="3259454" cy="481965"/>
            </a:xfrm>
            <a:custGeom>
              <a:avLst/>
              <a:gdLst/>
              <a:ahLst/>
              <a:cxnLst/>
              <a:rect l="l" t="t" r="r" b="b"/>
              <a:pathLst>
                <a:path w="3259454" h="481965">
                  <a:moveTo>
                    <a:pt x="3258851" y="0"/>
                  </a:moveTo>
                  <a:lnTo>
                    <a:pt x="0" y="0"/>
                  </a:lnTo>
                  <a:lnTo>
                    <a:pt x="0" y="481646"/>
                  </a:lnTo>
                  <a:lnTo>
                    <a:pt x="3258851" y="481646"/>
                  </a:lnTo>
                  <a:lnTo>
                    <a:pt x="3258851" y="0"/>
                  </a:lnTo>
                  <a:close/>
                </a:path>
              </a:pathLst>
            </a:custGeom>
            <a:solidFill>
              <a:srgbClr val="E7F3F4"/>
            </a:solidFill>
          </p:spPr>
          <p:txBody>
            <a:bodyPr wrap="square" lIns="0" tIns="0" rIns="0" bIns="0" rtlCol="0"/>
            <a:lstStyle/>
            <a:p>
              <a:endParaRPr/>
            </a:p>
          </p:txBody>
        </p:sp>
        <p:sp>
          <p:nvSpPr>
            <p:cNvPr id="10" name="object 10"/>
            <p:cNvSpPr/>
            <p:nvPr/>
          </p:nvSpPr>
          <p:spPr>
            <a:xfrm>
              <a:off x="3601751" y="1129346"/>
              <a:ext cx="3259454" cy="481965"/>
            </a:xfrm>
            <a:custGeom>
              <a:avLst/>
              <a:gdLst/>
              <a:ahLst/>
              <a:cxnLst/>
              <a:rect l="l" t="t" r="r" b="b"/>
              <a:pathLst>
                <a:path w="3259454" h="481965">
                  <a:moveTo>
                    <a:pt x="3258851" y="0"/>
                  </a:moveTo>
                  <a:lnTo>
                    <a:pt x="0" y="0"/>
                  </a:lnTo>
                  <a:lnTo>
                    <a:pt x="0" y="481644"/>
                  </a:lnTo>
                  <a:lnTo>
                    <a:pt x="3258851" y="481644"/>
                  </a:lnTo>
                  <a:lnTo>
                    <a:pt x="3258851" y="0"/>
                  </a:lnTo>
                  <a:close/>
                </a:path>
              </a:pathLst>
            </a:custGeom>
            <a:solidFill>
              <a:srgbClr val="F3F9FA"/>
            </a:solidFill>
          </p:spPr>
          <p:txBody>
            <a:bodyPr wrap="square" lIns="0" tIns="0" rIns="0" bIns="0" rtlCol="0"/>
            <a:lstStyle/>
            <a:p>
              <a:endParaRPr/>
            </a:p>
          </p:txBody>
        </p:sp>
        <p:sp>
          <p:nvSpPr>
            <p:cNvPr id="11" name="object 11"/>
            <p:cNvSpPr/>
            <p:nvPr/>
          </p:nvSpPr>
          <p:spPr>
            <a:xfrm>
              <a:off x="3601751" y="1610991"/>
              <a:ext cx="3259454" cy="481965"/>
            </a:xfrm>
            <a:custGeom>
              <a:avLst/>
              <a:gdLst/>
              <a:ahLst/>
              <a:cxnLst/>
              <a:rect l="l" t="t" r="r" b="b"/>
              <a:pathLst>
                <a:path w="3259454" h="481964">
                  <a:moveTo>
                    <a:pt x="3258851" y="0"/>
                  </a:moveTo>
                  <a:lnTo>
                    <a:pt x="0" y="0"/>
                  </a:lnTo>
                  <a:lnTo>
                    <a:pt x="0" y="481646"/>
                  </a:lnTo>
                  <a:lnTo>
                    <a:pt x="3258851" y="481646"/>
                  </a:lnTo>
                  <a:lnTo>
                    <a:pt x="3258851" y="0"/>
                  </a:lnTo>
                  <a:close/>
                </a:path>
              </a:pathLst>
            </a:custGeom>
            <a:solidFill>
              <a:srgbClr val="E7F3F4"/>
            </a:solidFill>
          </p:spPr>
          <p:txBody>
            <a:bodyPr wrap="square" lIns="0" tIns="0" rIns="0" bIns="0" rtlCol="0"/>
            <a:lstStyle/>
            <a:p>
              <a:endParaRPr/>
            </a:p>
          </p:txBody>
        </p:sp>
        <p:sp>
          <p:nvSpPr>
            <p:cNvPr id="12" name="object 12"/>
            <p:cNvSpPr/>
            <p:nvPr/>
          </p:nvSpPr>
          <p:spPr>
            <a:xfrm>
              <a:off x="3601751" y="2092637"/>
              <a:ext cx="3259454" cy="481965"/>
            </a:xfrm>
            <a:custGeom>
              <a:avLst/>
              <a:gdLst/>
              <a:ahLst/>
              <a:cxnLst/>
              <a:rect l="l" t="t" r="r" b="b"/>
              <a:pathLst>
                <a:path w="3259454" h="481964">
                  <a:moveTo>
                    <a:pt x="3258851" y="0"/>
                  </a:moveTo>
                  <a:lnTo>
                    <a:pt x="0" y="0"/>
                  </a:lnTo>
                  <a:lnTo>
                    <a:pt x="0" y="481646"/>
                  </a:lnTo>
                  <a:lnTo>
                    <a:pt x="3258851" y="481646"/>
                  </a:lnTo>
                  <a:lnTo>
                    <a:pt x="3258851" y="0"/>
                  </a:lnTo>
                  <a:close/>
                </a:path>
              </a:pathLst>
            </a:custGeom>
            <a:solidFill>
              <a:srgbClr val="F3F9FA"/>
            </a:solidFill>
          </p:spPr>
          <p:txBody>
            <a:bodyPr wrap="square" lIns="0" tIns="0" rIns="0" bIns="0" rtlCol="0"/>
            <a:lstStyle/>
            <a:p>
              <a:endParaRPr/>
            </a:p>
          </p:txBody>
        </p:sp>
        <p:sp>
          <p:nvSpPr>
            <p:cNvPr id="13" name="object 13"/>
            <p:cNvSpPr/>
            <p:nvPr/>
          </p:nvSpPr>
          <p:spPr>
            <a:xfrm>
              <a:off x="3735095" y="755649"/>
              <a:ext cx="2044700" cy="1711960"/>
            </a:xfrm>
            <a:custGeom>
              <a:avLst/>
              <a:gdLst/>
              <a:ahLst/>
              <a:cxnLst/>
              <a:rect l="l" t="t" r="r" b="b"/>
              <a:pathLst>
                <a:path w="2044700" h="1711960">
                  <a:moveTo>
                    <a:pt x="584669" y="1444942"/>
                  </a:moveTo>
                  <a:lnTo>
                    <a:pt x="0" y="1444942"/>
                  </a:lnTo>
                  <a:lnTo>
                    <a:pt x="0" y="1711642"/>
                  </a:lnTo>
                  <a:lnTo>
                    <a:pt x="584669" y="1711642"/>
                  </a:lnTo>
                  <a:lnTo>
                    <a:pt x="584669" y="1444942"/>
                  </a:lnTo>
                  <a:close/>
                </a:path>
                <a:path w="2044700" h="1711960">
                  <a:moveTo>
                    <a:pt x="584669" y="963295"/>
                  </a:moveTo>
                  <a:lnTo>
                    <a:pt x="0" y="963295"/>
                  </a:lnTo>
                  <a:lnTo>
                    <a:pt x="0" y="1229995"/>
                  </a:lnTo>
                  <a:lnTo>
                    <a:pt x="584669" y="1229995"/>
                  </a:lnTo>
                  <a:lnTo>
                    <a:pt x="584669" y="963295"/>
                  </a:lnTo>
                  <a:close/>
                </a:path>
                <a:path w="2044700" h="1711960">
                  <a:moveTo>
                    <a:pt x="584669" y="481647"/>
                  </a:moveTo>
                  <a:lnTo>
                    <a:pt x="0" y="481647"/>
                  </a:lnTo>
                  <a:lnTo>
                    <a:pt x="0" y="748347"/>
                  </a:lnTo>
                  <a:lnTo>
                    <a:pt x="584669" y="748347"/>
                  </a:lnTo>
                  <a:lnTo>
                    <a:pt x="584669" y="481647"/>
                  </a:lnTo>
                  <a:close/>
                </a:path>
                <a:path w="2044700" h="1711960">
                  <a:moveTo>
                    <a:pt x="2044560" y="0"/>
                  </a:moveTo>
                  <a:lnTo>
                    <a:pt x="0" y="0"/>
                  </a:lnTo>
                  <a:lnTo>
                    <a:pt x="0" y="266700"/>
                  </a:lnTo>
                  <a:lnTo>
                    <a:pt x="2044560" y="266700"/>
                  </a:lnTo>
                  <a:lnTo>
                    <a:pt x="2044560" y="0"/>
                  </a:lnTo>
                  <a:close/>
                </a:path>
              </a:pathLst>
            </a:custGeom>
            <a:solidFill>
              <a:srgbClr val="FFFFFF"/>
            </a:solidFill>
          </p:spPr>
          <p:txBody>
            <a:bodyPr wrap="square" lIns="0" tIns="0" rIns="0" bIns="0" rtlCol="0"/>
            <a:lstStyle/>
            <a:p>
              <a:endParaRPr/>
            </a:p>
          </p:txBody>
        </p:sp>
      </p:grpSp>
      <p:sp>
        <p:nvSpPr>
          <p:cNvPr id="14" name="object 14"/>
          <p:cNvSpPr/>
          <p:nvPr/>
        </p:nvSpPr>
        <p:spPr>
          <a:xfrm>
            <a:off x="411760" y="2898956"/>
            <a:ext cx="8408035" cy="526415"/>
          </a:xfrm>
          <a:custGeom>
            <a:avLst/>
            <a:gdLst/>
            <a:ahLst/>
            <a:cxnLst/>
            <a:rect l="l" t="t" r="r" b="b"/>
            <a:pathLst>
              <a:path w="8408035" h="526414">
                <a:moveTo>
                  <a:pt x="8407413" y="0"/>
                </a:moveTo>
                <a:lnTo>
                  <a:pt x="0" y="0"/>
                </a:lnTo>
                <a:lnTo>
                  <a:pt x="0" y="266700"/>
                </a:lnTo>
                <a:lnTo>
                  <a:pt x="0" y="525919"/>
                </a:lnTo>
                <a:lnTo>
                  <a:pt x="8341106" y="525919"/>
                </a:lnTo>
                <a:lnTo>
                  <a:pt x="8341106" y="266700"/>
                </a:lnTo>
                <a:lnTo>
                  <a:pt x="8407413" y="266700"/>
                </a:lnTo>
                <a:lnTo>
                  <a:pt x="8407413" y="0"/>
                </a:lnTo>
                <a:close/>
              </a:path>
            </a:pathLst>
          </a:custGeom>
          <a:solidFill>
            <a:srgbClr val="DEDEDE"/>
          </a:solidFill>
        </p:spPr>
        <p:txBody>
          <a:bodyPr wrap="square" lIns="0" tIns="0" rIns="0" bIns="0" rtlCol="0"/>
          <a:lstStyle/>
          <a:p>
            <a:endParaRPr/>
          </a:p>
        </p:txBody>
      </p:sp>
      <p:sp>
        <p:nvSpPr>
          <p:cNvPr id="15" name="object 15"/>
          <p:cNvSpPr txBox="1"/>
          <p:nvPr/>
        </p:nvSpPr>
        <p:spPr>
          <a:xfrm>
            <a:off x="434851" y="2848051"/>
            <a:ext cx="8369934" cy="566420"/>
          </a:xfrm>
          <a:prstGeom prst="rect">
            <a:avLst/>
          </a:prstGeom>
        </p:spPr>
        <p:txBody>
          <a:bodyPr vert="horz" wrap="square" lIns="0" tIns="27939" rIns="0" bIns="0" rtlCol="0">
            <a:spAutoFit/>
          </a:bodyPr>
          <a:lstStyle/>
          <a:p>
            <a:pPr marL="12700" marR="5080">
              <a:lnSpc>
                <a:spcPts val="2100"/>
              </a:lnSpc>
              <a:spcBef>
                <a:spcPts val="219"/>
              </a:spcBef>
            </a:pPr>
            <a:r>
              <a:rPr sz="1800" spc="-25" dirty="0">
                <a:solidFill>
                  <a:srgbClr val="FF2600"/>
                </a:solidFill>
                <a:latin typeface="Arial MT"/>
                <a:cs typeface="Arial MT"/>
              </a:rPr>
              <a:t>Valori</a:t>
            </a:r>
            <a:r>
              <a:rPr sz="1800" spc="5" dirty="0">
                <a:solidFill>
                  <a:srgbClr val="FF2600"/>
                </a:solidFill>
                <a:latin typeface="Arial MT"/>
                <a:cs typeface="Arial MT"/>
              </a:rPr>
              <a:t> </a:t>
            </a:r>
            <a:r>
              <a:rPr sz="1800" spc="-5" dirty="0">
                <a:solidFill>
                  <a:srgbClr val="FF2600"/>
                </a:solidFill>
                <a:latin typeface="Arial MT"/>
                <a:cs typeface="Arial MT"/>
              </a:rPr>
              <a:t>Normali</a:t>
            </a:r>
            <a:r>
              <a:rPr sz="1800" spc="-5" dirty="0">
                <a:solidFill>
                  <a:srgbClr val="202124"/>
                </a:solidFill>
                <a:latin typeface="Arial MT"/>
                <a:cs typeface="Arial MT"/>
              </a:rPr>
              <a:t>.</a:t>
            </a:r>
            <a:r>
              <a:rPr sz="1800" spc="5" dirty="0">
                <a:solidFill>
                  <a:srgbClr val="202124"/>
                </a:solidFill>
                <a:latin typeface="Arial MT"/>
                <a:cs typeface="Arial MT"/>
              </a:rPr>
              <a:t> </a:t>
            </a:r>
            <a:r>
              <a:rPr sz="1800" dirty="0">
                <a:solidFill>
                  <a:srgbClr val="202124"/>
                </a:solidFill>
                <a:latin typeface="Arial MT"/>
                <a:cs typeface="Arial MT"/>
              </a:rPr>
              <a:t>La</a:t>
            </a:r>
            <a:r>
              <a:rPr sz="1800" spc="10" dirty="0">
                <a:solidFill>
                  <a:srgbClr val="202124"/>
                </a:solidFill>
                <a:latin typeface="Arial MT"/>
                <a:cs typeface="Arial MT"/>
              </a:rPr>
              <a:t> </a:t>
            </a:r>
            <a:r>
              <a:rPr sz="1800" spc="-5" dirty="0">
                <a:solidFill>
                  <a:srgbClr val="202124"/>
                </a:solidFill>
                <a:latin typeface="Arial MT"/>
                <a:cs typeface="Arial MT"/>
              </a:rPr>
              <a:t>frequenza</a:t>
            </a:r>
            <a:r>
              <a:rPr sz="1800" spc="10" dirty="0">
                <a:solidFill>
                  <a:srgbClr val="202124"/>
                </a:solidFill>
                <a:latin typeface="Arial MT"/>
                <a:cs typeface="Arial MT"/>
              </a:rPr>
              <a:t> </a:t>
            </a:r>
            <a:r>
              <a:rPr sz="1800" spc="-5" dirty="0">
                <a:solidFill>
                  <a:srgbClr val="202124"/>
                </a:solidFill>
                <a:latin typeface="Arial MT"/>
                <a:cs typeface="Arial MT"/>
              </a:rPr>
              <a:t>respiratoria</a:t>
            </a:r>
            <a:r>
              <a:rPr sz="1800" spc="5" dirty="0">
                <a:solidFill>
                  <a:srgbClr val="202124"/>
                </a:solidFill>
                <a:latin typeface="Arial MT"/>
                <a:cs typeface="Arial MT"/>
              </a:rPr>
              <a:t> </a:t>
            </a:r>
            <a:r>
              <a:rPr sz="1800" dirty="0">
                <a:solidFill>
                  <a:srgbClr val="202124"/>
                </a:solidFill>
                <a:latin typeface="Arial MT"/>
                <a:cs typeface="Arial MT"/>
              </a:rPr>
              <a:t>a</a:t>
            </a:r>
            <a:r>
              <a:rPr sz="1800" spc="10" dirty="0">
                <a:solidFill>
                  <a:srgbClr val="202124"/>
                </a:solidFill>
                <a:latin typeface="Arial MT"/>
                <a:cs typeface="Arial MT"/>
              </a:rPr>
              <a:t> </a:t>
            </a:r>
            <a:r>
              <a:rPr sz="1800" dirty="0">
                <a:solidFill>
                  <a:srgbClr val="202124"/>
                </a:solidFill>
                <a:latin typeface="Arial MT"/>
                <a:cs typeface="Arial MT"/>
              </a:rPr>
              <a:t>riposo</a:t>
            </a:r>
            <a:r>
              <a:rPr sz="1800" spc="10" dirty="0">
                <a:solidFill>
                  <a:srgbClr val="202124"/>
                </a:solidFill>
                <a:latin typeface="Arial MT"/>
                <a:cs typeface="Arial MT"/>
              </a:rPr>
              <a:t> </a:t>
            </a:r>
            <a:r>
              <a:rPr sz="1800" dirty="0">
                <a:solidFill>
                  <a:srgbClr val="202124"/>
                </a:solidFill>
                <a:latin typeface="Arial MT"/>
                <a:cs typeface="Arial MT"/>
              </a:rPr>
              <a:t>è</a:t>
            </a:r>
            <a:r>
              <a:rPr sz="1800" spc="10" dirty="0">
                <a:solidFill>
                  <a:srgbClr val="202124"/>
                </a:solidFill>
                <a:latin typeface="Arial MT"/>
                <a:cs typeface="Arial MT"/>
              </a:rPr>
              <a:t> </a:t>
            </a:r>
            <a:r>
              <a:rPr sz="1800" dirty="0">
                <a:solidFill>
                  <a:srgbClr val="202124"/>
                </a:solidFill>
                <a:latin typeface="Arial MT"/>
                <a:cs typeface="Arial MT"/>
              </a:rPr>
              <a:t>di</a:t>
            </a:r>
            <a:r>
              <a:rPr sz="1800" spc="5" dirty="0">
                <a:solidFill>
                  <a:srgbClr val="202124"/>
                </a:solidFill>
                <a:latin typeface="Arial MT"/>
                <a:cs typeface="Arial MT"/>
              </a:rPr>
              <a:t> </a:t>
            </a:r>
            <a:r>
              <a:rPr sz="1800" dirty="0">
                <a:solidFill>
                  <a:srgbClr val="202124"/>
                </a:solidFill>
                <a:latin typeface="Arial MT"/>
                <a:cs typeface="Arial MT"/>
              </a:rPr>
              <a:t>12-16</a:t>
            </a:r>
            <a:r>
              <a:rPr sz="1800" spc="10" dirty="0">
                <a:solidFill>
                  <a:srgbClr val="202124"/>
                </a:solidFill>
                <a:latin typeface="Arial MT"/>
                <a:cs typeface="Arial MT"/>
              </a:rPr>
              <a:t> </a:t>
            </a:r>
            <a:r>
              <a:rPr sz="1800" spc="-5" dirty="0">
                <a:solidFill>
                  <a:srgbClr val="202124"/>
                </a:solidFill>
                <a:latin typeface="Arial MT"/>
                <a:cs typeface="Arial MT"/>
              </a:rPr>
              <a:t>atti</a:t>
            </a:r>
            <a:r>
              <a:rPr sz="1800" spc="10" dirty="0">
                <a:solidFill>
                  <a:srgbClr val="202124"/>
                </a:solidFill>
                <a:latin typeface="Arial MT"/>
                <a:cs typeface="Arial MT"/>
              </a:rPr>
              <a:t> </a:t>
            </a:r>
            <a:r>
              <a:rPr sz="1800" dirty="0">
                <a:solidFill>
                  <a:srgbClr val="202124"/>
                </a:solidFill>
                <a:latin typeface="Arial MT"/>
                <a:cs typeface="Arial MT"/>
              </a:rPr>
              <a:t>al</a:t>
            </a:r>
            <a:r>
              <a:rPr sz="1800" spc="10" dirty="0">
                <a:solidFill>
                  <a:srgbClr val="202124"/>
                </a:solidFill>
                <a:latin typeface="Arial MT"/>
                <a:cs typeface="Arial MT"/>
              </a:rPr>
              <a:t> </a:t>
            </a:r>
            <a:r>
              <a:rPr sz="1800" spc="-5" dirty="0">
                <a:solidFill>
                  <a:srgbClr val="202124"/>
                </a:solidFill>
                <a:latin typeface="Arial MT"/>
                <a:cs typeface="Arial MT"/>
              </a:rPr>
              <a:t>minuto.</a:t>
            </a:r>
            <a:r>
              <a:rPr sz="1800" dirty="0">
                <a:solidFill>
                  <a:srgbClr val="202124"/>
                </a:solidFill>
                <a:latin typeface="Arial MT"/>
                <a:cs typeface="Arial MT"/>
              </a:rPr>
              <a:t> </a:t>
            </a:r>
            <a:r>
              <a:rPr sz="1800" spc="-5" dirty="0">
                <a:solidFill>
                  <a:srgbClr val="202124"/>
                </a:solidFill>
                <a:latin typeface="Arial MT"/>
                <a:cs typeface="Arial MT"/>
              </a:rPr>
              <a:t>Durante </a:t>
            </a:r>
            <a:r>
              <a:rPr sz="1800" spc="-484" dirty="0">
                <a:solidFill>
                  <a:srgbClr val="202124"/>
                </a:solidFill>
                <a:latin typeface="Arial MT"/>
                <a:cs typeface="Arial MT"/>
              </a:rPr>
              <a:t> </a:t>
            </a:r>
            <a:r>
              <a:rPr sz="1800" dirty="0">
                <a:solidFill>
                  <a:srgbClr val="202124"/>
                </a:solidFill>
                <a:latin typeface="Arial MT"/>
                <a:cs typeface="Arial MT"/>
              </a:rPr>
              <a:t>l'esercizio </a:t>
            </a:r>
            <a:r>
              <a:rPr sz="1800" spc="-5" dirty="0">
                <a:solidFill>
                  <a:srgbClr val="202124"/>
                </a:solidFill>
                <a:latin typeface="Arial MT"/>
                <a:cs typeface="Arial MT"/>
              </a:rPr>
              <a:t>fisico</a:t>
            </a:r>
            <a:r>
              <a:rPr sz="1800" spc="5" dirty="0">
                <a:solidFill>
                  <a:srgbClr val="202124"/>
                </a:solidFill>
                <a:latin typeface="Arial MT"/>
                <a:cs typeface="Arial MT"/>
              </a:rPr>
              <a:t> </a:t>
            </a:r>
            <a:r>
              <a:rPr sz="1800" spc="-5" dirty="0">
                <a:solidFill>
                  <a:srgbClr val="202124"/>
                </a:solidFill>
                <a:latin typeface="Arial MT"/>
                <a:cs typeface="Arial MT"/>
              </a:rPr>
              <a:t>strenuo</a:t>
            </a:r>
            <a:r>
              <a:rPr sz="1800" dirty="0">
                <a:solidFill>
                  <a:srgbClr val="202124"/>
                </a:solidFill>
                <a:latin typeface="Arial MT"/>
                <a:cs typeface="Arial MT"/>
              </a:rPr>
              <a:t> </a:t>
            </a:r>
            <a:r>
              <a:rPr sz="1800" spc="-5" dirty="0">
                <a:solidFill>
                  <a:srgbClr val="202124"/>
                </a:solidFill>
                <a:latin typeface="Arial MT"/>
                <a:cs typeface="Arial MT"/>
              </a:rPr>
              <a:t>tale</a:t>
            </a:r>
            <a:r>
              <a:rPr sz="1800" spc="5" dirty="0">
                <a:solidFill>
                  <a:srgbClr val="202124"/>
                </a:solidFill>
                <a:latin typeface="Arial MT"/>
                <a:cs typeface="Arial MT"/>
              </a:rPr>
              <a:t> </a:t>
            </a:r>
            <a:r>
              <a:rPr sz="1800" spc="-5" dirty="0">
                <a:solidFill>
                  <a:srgbClr val="202124"/>
                </a:solidFill>
                <a:latin typeface="Arial MT"/>
                <a:cs typeface="Arial MT"/>
              </a:rPr>
              <a:t>frequenza</a:t>
            </a:r>
            <a:r>
              <a:rPr sz="1800" spc="5" dirty="0">
                <a:solidFill>
                  <a:srgbClr val="202124"/>
                </a:solidFill>
                <a:latin typeface="Arial MT"/>
                <a:cs typeface="Arial MT"/>
              </a:rPr>
              <a:t> </a:t>
            </a:r>
            <a:r>
              <a:rPr sz="1800" dirty="0">
                <a:solidFill>
                  <a:srgbClr val="202124"/>
                </a:solidFill>
                <a:latin typeface="Arial MT"/>
                <a:cs typeface="Arial MT"/>
              </a:rPr>
              <a:t>può arrivare</a:t>
            </a:r>
            <a:r>
              <a:rPr sz="1800" spc="5" dirty="0">
                <a:solidFill>
                  <a:srgbClr val="202124"/>
                </a:solidFill>
                <a:latin typeface="Arial MT"/>
                <a:cs typeface="Arial MT"/>
              </a:rPr>
              <a:t> </a:t>
            </a:r>
            <a:r>
              <a:rPr sz="1800" dirty="0">
                <a:solidFill>
                  <a:srgbClr val="202124"/>
                </a:solidFill>
                <a:latin typeface="Arial MT"/>
                <a:cs typeface="Arial MT"/>
              </a:rPr>
              <a:t>sino</a:t>
            </a:r>
            <a:r>
              <a:rPr sz="1800" spc="5" dirty="0">
                <a:solidFill>
                  <a:srgbClr val="202124"/>
                </a:solidFill>
                <a:latin typeface="Arial MT"/>
                <a:cs typeface="Arial MT"/>
              </a:rPr>
              <a:t> </a:t>
            </a:r>
            <a:r>
              <a:rPr sz="1800" dirty="0">
                <a:solidFill>
                  <a:srgbClr val="202124"/>
                </a:solidFill>
                <a:latin typeface="Arial MT"/>
                <a:cs typeface="Arial MT"/>
              </a:rPr>
              <a:t>a 35-45</a:t>
            </a:r>
            <a:r>
              <a:rPr sz="1800" spc="-5" dirty="0">
                <a:solidFill>
                  <a:srgbClr val="202124"/>
                </a:solidFill>
                <a:latin typeface="Arial MT"/>
                <a:cs typeface="Arial MT"/>
              </a:rPr>
              <a:t> </a:t>
            </a:r>
            <a:r>
              <a:rPr sz="1800" b="1" dirty="0">
                <a:solidFill>
                  <a:srgbClr val="202124"/>
                </a:solidFill>
                <a:latin typeface="Arial"/>
                <a:cs typeface="Arial"/>
              </a:rPr>
              <a:t>respiri </a:t>
            </a:r>
            <a:r>
              <a:rPr sz="1800" dirty="0">
                <a:solidFill>
                  <a:srgbClr val="202124"/>
                </a:solidFill>
                <a:latin typeface="Arial MT"/>
                <a:cs typeface="Arial MT"/>
              </a:rPr>
              <a:t>al </a:t>
            </a:r>
            <a:r>
              <a:rPr sz="1800" spc="-5" dirty="0">
                <a:solidFill>
                  <a:srgbClr val="202124"/>
                </a:solidFill>
                <a:latin typeface="Arial MT"/>
                <a:cs typeface="Arial MT"/>
              </a:rPr>
              <a:t>minuto.</a:t>
            </a:r>
            <a:endParaRPr sz="1800" dirty="0">
              <a:latin typeface="Arial MT"/>
              <a:cs typeface="Arial MT"/>
            </a:endParaRPr>
          </a:p>
        </p:txBody>
      </p:sp>
      <p:sp>
        <p:nvSpPr>
          <p:cNvPr id="16" name="object 16"/>
          <p:cNvSpPr txBox="1"/>
          <p:nvPr/>
        </p:nvSpPr>
        <p:spPr>
          <a:xfrm>
            <a:off x="1690338" y="3566088"/>
            <a:ext cx="4408805" cy="259715"/>
          </a:xfrm>
          <a:prstGeom prst="rect">
            <a:avLst/>
          </a:prstGeom>
          <a:solidFill>
            <a:srgbClr val="DEDEDE"/>
          </a:solidFill>
        </p:spPr>
        <p:txBody>
          <a:bodyPr vert="horz" wrap="square" lIns="0" tIns="0" rIns="0" bIns="0" rtlCol="0">
            <a:spAutoFit/>
          </a:bodyPr>
          <a:lstStyle/>
          <a:p>
            <a:pPr>
              <a:lnSpc>
                <a:spcPts val="2020"/>
              </a:lnSpc>
            </a:pPr>
            <a:r>
              <a:rPr sz="1800" dirty="0">
                <a:solidFill>
                  <a:srgbClr val="202124"/>
                </a:solidFill>
                <a:latin typeface="Arial MT"/>
                <a:cs typeface="Arial MT"/>
              </a:rPr>
              <a:t>Respiriamo</a:t>
            </a:r>
            <a:r>
              <a:rPr sz="1800" spc="-5" dirty="0">
                <a:solidFill>
                  <a:srgbClr val="202124"/>
                </a:solidFill>
                <a:latin typeface="Arial MT"/>
                <a:cs typeface="Arial MT"/>
              </a:rPr>
              <a:t> </a:t>
            </a:r>
            <a:r>
              <a:rPr sz="1800" dirty="0">
                <a:solidFill>
                  <a:srgbClr val="202124"/>
                </a:solidFill>
                <a:latin typeface="Arial MT"/>
                <a:cs typeface="Arial MT"/>
              </a:rPr>
              <a:t>in media </a:t>
            </a:r>
            <a:r>
              <a:rPr sz="1800" spc="-5" dirty="0">
                <a:solidFill>
                  <a:srgbClr val="202124"/>
                </a:solidFill>
                <a:latin typeface="Arial MT"/>
                <a:cs typeface="Arial MT"/>
              </a:rPr>
              <a:t>21.600 volte</a:t>
            </a:r>
            <a:r>
              <a:rPr sz="1800" dirty="0">
                <a:solidFill>
                  <a:srgbClr val="202124"/>
                </a:solidFill>
                <a:latin typeface="Arial MT"/>
                <a:cs typeface="Arial MT"/>
              </a:rPr>
              <a:t> al</a:t>
            </a:r>
            <a:r>
              <a:rPr sz="1800" spc="-5" dirty="0">
                <a:solidFill>
                  <a:srgbClr val="202124"/>
                </a:solidFill>
                <a:latin typeface="Arial MT"/>
                <a:cs typeface="Arial MT"/>
              </a:rPr>
              <a:t> </a:t>
            </a:r>
            <a:r>
              <a:rPr sz="1800" b="1" spc="-5" dirty="0">
                <a:solidFill>
                  <a:srgbClr val="202124"/>
                </a:solidFill>
                <a:latin typeface="Arial"/>
                <a:cs typeface="Arial"/>
              </a:rPr>
              <a:t>giorno</a:t>
            </a:r>
            <a:endParaRPr sz="1800">
              <a:latin typeface="Arial"/>
              <a:cs typeface="Arial"/>
            </a:endParaRPr>
          </a:p>
        </p:txBody>
      </p:sp>
      <p:sp>
        <p:nvSpPr>
          <p:cNvPr id="17" name="object 17"/>
          <p:cNvSpPr txBox="1"/>
          <p:nvPr/>
        </p:nvSpPr>
        <p:spPr>
          <a:xfrm>
            <a:off x="411760" y="3896473"/>
            <a:ext cx="4740275" cy="266700"/>
          </a:xfrm>
          <a:prstGeom prst="rect">
            <a:avLst/>
          </a:prstGeom>
          <a:solidFill>
            <a:srgbClr val="DEDEDE"/>
          </a:solidFill>
        </p:spPr>
        <p:txBody>
          <a:bodyPr vert="horz" wrap="square" lIns="0" tIns="0" rIns="0" bIns="0" rtlCol="0">
            <a:spAutoFit/>
          </a:bodyPr>
          <a:lstStyle/>
          <a:p>
            <a:pPr>
              <a:lnSpc>
                <a:spcPts val="2020"/>
              </a:lnSpc>
            </a:pPr>
            <a:r>
              <a:rPr sz="1800" dirty="0">
                <a:solidFill>
                  <a:srgbClr val="FF2600"/>
                </a:solidFill>
                <a:latin typeface="Arial MT"/>
                <a:cs typeface="Arial MT"/>
              </a:rPr>
              <a:t>Apnea</a:t>
            </a:r>
            <a:r>
              <a:rPr sz="1800" spc="-10" dirty="0">
                <a:solidFill>
                  <a:srgbClr val="FF2600"/>
                </a:solidFill>
                <a:latin typeface="Arial MT"/>
                <a:cs typeface="Arial MT"/>
              </a:rPr>
              <a:t> </a:t>
            </a:r>
            <a:r>
              <a:rPr sz="1800" spc="-5" dirty="0">
                <a:solidFill>
                  <a:srgbClr val="202124"/>
                </a:solidFill>
                <a:latin typeface="Arial MT"/>
                <a:cs typeface="Arial MT"/>
              </a:rPr>
              <a:t>momentanea </a:t>
            </a:r>
            <a:r>
              <a:rPr sz="1800" dirty="0">
                <a:solidFill>
                  <a:srgbClr val="202124"/>
                </a:solidFill>
                <a:latin typeface="Arial MT"/>
                <a:cs typeface="Arial MT"/>
              </a:rPr>
              <a:t>sospensione</a:t>
            </a:r>
            <a:r>
              <a:rPr sz="1800" spc="-5" dirty="0">
                <a:solidFill>
                  <a:srgbClr val="202124"/>
                </a:solidFill>
                <a:latin typeface="Arial MT"/>
                <a:cs typeface="Arial MT"/>
              </a:rPr>
              <a:t> </a:t>
            </a:r>
            <a:r>
              <a:rPr sz="1800" dirty="0">
                <a:solidFill>
                  <a:srgbClr val="202124"/>
                </a:solidFill>
                <a:latin typeface="Arial MT"/>
                <a:cs typeface="Arial MT"/>
              </a:rPr>
              <a:t>del</a:t>
            </a:r>
            <a:r>
              <a:rPr sz="1800" spc="-10" dirty="0">
                <a:solidFill>
                  <a:srgbClr val="202124"/>
                </a:solidFill>
                <a:latin typeface="Arial MT"/>
                <a:cs typeface="Arial MT"/>
              </a:rPr>
              <a:t> </a:t>
            </a:r>
            <a:r>
              <a:rPr sz="1800" b="1" spc="-5" dirty="0">
                <a:solidFill>
                  <a:srgbClr val="202124"/>
                </a:solidFill>
                <a:latin typeface="Arial"/>
                <a:cs typeface="Arial"/>
              </a:rPr>
              <a:t>respiro</a:t>
            </a:r>
            <a:r>
              <a:rPr sz="1800" spc="-5" dirty="0">
                <a:solidFill>
                  <a:srgbClr val="202124"/>
                </a:solidFill>
                <a:latin typeface="Arial MT"/>
                <a:cs typeface="Arial MT"/>
              </a:rPr>
              <a:t>.</a:t>
            </a:r>
            <a:endParaRPr sz="1800" dirty="0">
              <a:latin typeface="Arial MT"/>
              <a:cs typeface="Arial MT"/>
            </a:endParaRPr>
          </a:p>
        </p:txBody>
      </p:sp>
      <p:sp>
        <p:nvSpPr>
          <p:cNvPr id="18" name="object 18"/>
          <p:cNvSpPr txBox="1"/>
          <p:nvPr/>
        </p:nvSpPr>
        <p:spPr>
          <a:xfrm>
            <a:off x="411760" y="4163173"/>
            <a:ext cx="5444490" cy="266700"/>
          </a:xfrm>
          <a:prstGeom prst="rect">
            <a:avLst/>
          </a:prstGeom>
          <a:solidFill>
            <a:srgbClr val="DEDEDE"/>
          </a:solidFill>
        </p:spPr>
        <p:txBody>
          <a:bodyPr vert="horz" wrap="square" lIns="0" tIns="0" rIns="0" bIns="0" rtlCol="0">
            <a:spAutoFit/>
          </a:bodyPr>
          <a:lstStyle/>
          <a:p>
            <a:pPr>
              <a:lnSpc>
                <a:spcPts val="2020"/>
              </a:lnSpc>
            </a:pPr>
            <a:r>
              <a:rPr sz="1800" spc="-5" dirty="0">
                <a:solidFill>
                  <a:srgbClr val="202124"/>
                </a:solidFill>
                <a:latin typeface="Arial MT"/>
                <a:cs typeface="Arial MT"/>
              </a:rPr>
              <a:t>Riferendoci</a:t>
            </a:r>
            <a:r>
              <a:rPr sz="1800" dirty="0">
                <a:solidFill>
                  <a:srgbClr val="202124"/>
                </a:solidFill>
                <a:latin typeface="Arial MT"/>
                <a:cs typeface="Arial MT"/>
              </a:rPr>
              <a:t> all'apnea</a:t>
            </a:r>
            <a:r>
              <a:rPr sz="1800" spc="5" dirty="0">
                <a:solidFill>
                  <a:srgbClr val="202124"/>
                </a:solidFill>
                <a:latin typeface="Arial MT"/>
                <a:cs typeface="Arial MT"/>
              </a:rPr>
              <a:t> </a:t>
            </a:r>
            <a:r>
              <a:rPr sz="1800" spc="-5" dirty="0">
                <a:solidFill>
                  <a:srgbClr val="202124"/>
                </a:solidFill>
                <a:latin typeface="Arial MT"/>
                <a:cs typeface="Arial MT"/>
              </a:rPr>
              <a:t>volontaria, </a:t>
            </a:r>
            <a:r>
              <a:rPr sz="1800" dirty="0">
                <a:solidFill>
                  <a:srgbClr val="202124"/>
                </a:solidFill>
                <a:latin typeface="Arial MT"/>
                <a:cs typeface="Arial MT"/>
              </a:rPr>
              <a:t>un</a:t>
            </a:r>
            <a:r>
              <a:rPr sz="1800" spc="5" dirty="0">
                <a:solidFill>
                  <a:srgbClr val="202124"/>
                </a:solidFill>
                <a:latin typeface="Arial MT"/>
                <a:cs typeface="Arial MT"/>
              </a:rPr>
              <a:t> </a:t>
            </a:r>
            <a:r>
              <a:rPr sz="1800" spc="-5" dirty="0">
                <a:solidFill>
                  <a:srgbClr val="202124"/>
                </a:solidFill>
                <a:latin typeface="Arial MT"/>
                <a:cs typeface="Arial MT"/>
              </a:rPr>
              <a:t>tempo</a:t>
            </a:r>
            <a:r>
              <a:rPr sz="1800" dirty="0">
                <a:solidFill>
                  <a:srgbClr val="202124"/>
                </a:solidFill>
                <a:latin typeface="Arial MT"/>
                <a:cs typeface="Arial MT"/>
              </a:rPr>
              <a:t> medio</a:t>
            </a:r>
            <a:r>
              <a:rPr sz="1800" spc="5" dirty="0">
                <a:solidFill>
                  <a:srgbClr val="202124"/>
                </a:solidFill>
                <a:latin typeface="Arial MT"/>
                <a:cs typeface="Arial MT"/>
              </a:rPr>
              <a:t> </a:t>
            </a:r>
            <a:r>
              <a:rPr sz="1800" dirty="0">
                <a:solidFill>
                  <a:srgbClr val="202124"/>
                </a:solidFill>
                <a:latin typeface="Arial MT"/>
                <a:cs typeface="Arial MT"/>
              </a:rPr>
              <a:t>che</a:t>
            </a:r>
            <a:endParaRPr sz="1800" dirty="0">
              <a:latin typeface="Arial MT"/>
              <a:cs typeface="Arial MT"/>
            </a:endParaRPr>
          </a:p>
        </p:txBody>
      </p:sp>
      <p:sp>
        <p:nvSpPr>
          <p:cNvPr id="19" name="object 19"/>
          <p:cNvSpPr txBox="1"/>
          <p:nvPr/>
        </p:nvSpPr>
        <p:spPr>
          <a:xfrm>
            <a:off x="411760" y="4429873"/>
            <a:ext cx="4664075" cy="259715"/>
          </a:xfrm>
          <a:prstGeom prst="rect">
            <a:avLst/>
          </a:prstGeom>
          <a:solidFill>
            <a:srgbClr val="DEDEDE"/>
          </a:solidFill>
        </p:spPr>
        <p:txBody>
          <a:bodyPr vert="horz" wrap="square" lIns="0" tIns="0" rIns="0" bIns="0" rtlCol="0">
            <a:spAutoFit/>
          </a:bodyPr>
          <a:lstStyle/>
          <a:p>
            <a:pPr>
              <a:lnSpc>
                <a:spcPts val="2020"/>
              </a:lnSpc>
            </a:pPr>
            <a:r>
              <a:rPr sz="1800" spc="-5" dirty="0">
                <a:solidFill>
                  <a:srgbClr val="202124"/>
                </a:solidFill>
                <a:latin typeface="Arial MT"/>
                <a:cs typeface="Arial MT"/>
              </a:rPr>
              <a:t>tutti</a:t>
            </a:r>
            <a:r>
              <a:rPr sz="1800" spc="-10" dirty="0">
                <a:solidFill>
                  <a:srgbClr val="202124"/>
                </a:solidFill>
                <a:latin typeface="Arial MT"/>
                <a:cs typeface="Arial MT"/>
              </a:rPr>
              <a:t> </a:t>
            </a:r>
            <a:r>
              <a:rPr sz="1800" dirty="0">
                <a:solidFill>
                  <a:srgbClr val="202124"/>
                </a:solidFill>
                <a:latin typeface="Arial MT"/>
                <a:cs typeface="Arial MT"/>
              </a:rPr>
              <a:t>possono</a:t>
            </a:r>
            <a:r>
              <a:rPr sz="1800" spc="-10" dirty="0">
                <a:solidFill>
                  <a:srgbClr val="202124"/>
                </a:solidFill>
                <a:latin typeface="Arial MT"/>
                <a:cs typeface="Arial MT"/>
              </a:rPr>
              <a:t> </a:t>
            </a:r>
            <a:r>
              <a:rPr sz="1800" dirty="0">
                <a:solidFill>
                  <a:srgbClr val="202124"/>
                </a:solidFill>
                <a:latin typeface="Arial MT"/>
                <a:cs typeface="Arial MT"/>
              </a:rPr>
              <a:t>raggiungere</a:t>
            </a:r>
            <a:r>
              <a:rPr sz="1800" spc="-10" dirty="0">
                <a:solidFill>
                  <a:srgbClr val="202124"/>
                </a:solidFill>
                <a:latin typeface="Arial MT"/>
                <a:cs typeface="Arial MT"/>
              </a:rPr>
              <a:t> </a:t>
            </a:r>
            <a:r>
              <a:rPr sz="1800" dirty="0">
                <a:solidFill>
                  <a:srgbClr val="202124"/>
                </a:solidFill>
                <a:latin typeface="Arial MT"/>
                <a:cs typeface="Arial MT"/>
              </a:rPr>
              <a:t>è</a:t>
            </a:r>
            <a:r>
              <a:rPr sz="1800" spc="-10" dirty="0">
                <a:solidFill>
                  <a:srgbClr val="202124"/>
                </a:solidFill>
                <a:latin typeface="Arial MT"/>
                <a:cs typeface="Arial MT"/>
              </a:rPr>
              <a:t> </a:t>
            </a:r>
            <a:r>
              <a:rPr sz="1800" dirty="0">
                <a:solidFill>
                  <a:srgbClr val="202124"/>
                </a:solidFill>
                <a:latin typeface="Arial MT"/>
                <a:cs typeface="Arial MT"/>
              </a:rPr>
              <a:t>di</a:t>
            </a:r>
            <a:r>
              <a:rPr sz="1800" spc="-5" dirty="0">
                <a:solidFill>
                  <a:srgbClr val="202124"/>
                </a:solidFill>
                <a:latin typeface="Arial MT"/>
                <a:cs typeface="Arial MT"/>
              </a:rPr>
              <a:t> </a:t>
            </a:r>
            <a:r>
              <a:rPr sz="1800" dirty="0">
                <a:solidFill>
                  <a:srgbClr val="202124"/>
                </a:solidFill>
                <a:latin typeface="Arial MT"/>
                <a:cs typeface="Arial MT"/>
              </a:rPr>
              <a:t>45-60</a:t>
            </a:r>
            <a:r>
              <a:rPr sz="1800" spc="-15" dirty="0">
                <a:solidFill>
                  <a:srgbClr val="202124"/>
                </a:solidFill>
                <a:latin typeface="Arial MT"/>
                <a:cs typeface="Arial MT"/>
              </a:rPr>
              <a:t> </a:t>
            </a:r>
            <a:r>
              <a:rPr sz="1800" b="1" spc="-5" dirty="0">
                <a:solidFill>
                  <a:srgbClr val="202124"/>
                </a:solidFill>
                <a:latin typeface="Arial"/>
                <a:cs typeface="Arial"/>
              </a:rPr>
              <a:t>secondi</a:t>
            </a:r>
            <a:r>
              <a:rPr sz="1800" spc="-5" dirty="0">
                <a:solidFill>
                  <a:srgbClr val="202124"/>
                </a:solidFill>
                <a:latin typeface="Arial MT"/>
                <a:cs typeface="Arial MT"/>
              </a:rPr>
              <a:t>.</a:t>
            </a:r>
            <a:endParaRPr sz="1800" dirty="0">
              <a:latin typeface="Arial MT"/>
              <a:cs typeface="Arial MT"/>
            </a:endParaRPr>
          </a:p>
        </p:txBody>
      </p:sp>
      <p:sp>
        <p:nvSpPr>
          <p:cNvPr id="21" name="object 21"/>
          <p:cNvSpPr txBox="1"/>
          <p:nvPr/>
        </p:nvSpPr>
        <p:spPr>
          <a:xfrm>
            <a:off x="411760" y="4633122"/>
            <a:ext cx="8183880" cy="1524000"/>
          </a:xfrm>
          <a:prstGeom prst="rect">
            <a:avLst/>
          </a:prstGeom>
        </p:spPr>
        <p:txBody>
          <a:bodyPr vert="horz" wrap="square" lIns="0" tIns="144780" rIns="0" bIns="0" rtlCol="0">
            <a:spAutoFit/>
          </a:bodyPr>
          <a:lstStyle/>
          <a:p>
            <a:pPr marL="330200" indent="-317500">
              <a:lnSpc>
                <a:spcPct val="100000"/>
              </a:lnSpc>
              <a:spcBef>
                <a:spcPts val="1140"/>
              </a:spcBef>
              <a:buClr>
                <a:srgbClr val="232425"/>
              </a:buClr>
              <a:buChar char="•"/>
              <a:tabLst>
                <a:tab pos="329565" algn="l"/>
                <a:tab pos="330200" algn="l"/>
              </a:tabLst>
            </a:pPr>
            <a:r>
              <a:rPr sz="1800" spc="-5" dirty="0">
                <a:solidFill>
                  <a:srgbClr val="FF2600"/>
                </a:solidFill>
                <a:latin typeface="Arial MT"/>
                <a:cs typeface="Arial MT"/>
              </a:rPr>
              <a:t>Fase</a:t>
            </a:r>
            <a:r>
              <a:rPr sz="1800" dirty="0">
                <a:solidFill>
                  <a:srgbClr val="FF2600"/>
                </a:solidFill>
                <a:latin typeface="Arial MT"/>
                <a:cs typeface="Arial MT"/>
              </a:rPr>
              <a:t> </a:t>
            </a:r>
            <a:r>
              <a:rPr sz="1800" spc="-5" dirty="0">
                <a:solidFill>
                  <a:srgbClr val="FF2600"/>
                </a:solidFill>
                <a:latin typeface="Arial MT"/>
                <a:cs typeface="Arial MT"/>
              </a:rPr>
              <a:t>inspiratoria</a:t>
            </a:r>
            <a:r>
              <a:rPr sz="1800" spc="-5" dirty="0">
                <a:solidFill>
                  <a:srgbClr val="232425"/>
                </a:solidFill>
                <a:latin typeface="Arial MT"/>
                <a:cs typeface="Arial MT"/>
              </a:rPr>
              <a:t>: </a:t>
            </a:r>
            <a:r>
              <a:rPr sz="1800" dirty="0">
                <a:solidFill>
                  <a:srgbClr val="232425"/>
                </a:solidFill>
                <a:latin typeface="Arial MT"/>
                <a:cs typeface="Arial MT"/>
              </a:rPr>
              <a:t>ha una</a:t>
            </a:r>
            <a:r>
              <a:rPr sz="1800" spc="5" dirty="0">
                <a:solidFill>
                  <a:srgbClr val="232425"/>
                </a:solidFill>
                <a:latin typeface="Arial MT"/>
                <a:cs typeface="Arial MT"/>
              </a:rPr>
              <a:t> </a:t>
            </a:r>
            <a:r>
              <a:rPr sz="1800" spc="-5" dirty="0">
                <a:solidFill>
                  <a:srgbClr val="232425"/>
                </a:solidFill>
                <a:latin typeface="Arial MT"/>
                <a:cs typeface="Arial MT"/>
              </a:rPr>
              <a:t>durata</a:t>
            </a:r>
            <a:r>
              <a:rPr sz="1800" dirty="0">
                <a:solidFill>
                  <a:srgbClr val="232425"/>
                </a:solidFill>
                <a:latin typeface="Arial MT"/>
                <a:cs typeface="Arial MT"/>
              </a:rPr>
              <a:t> variabile da </a:t>
            </a:r>
            <a:r>
              <a:rPr sz="1800" spc="-5" dirty="0">
                <a:solidFill>
                  <a:srgbClr val="232425"/>
                </a:solidFill>
                <a:latin typeface="Arial MT"/>
                <a:cs typeface="Arial MT"/>
              </a:rPr>
              <a:t>1,3</a:t>
            </a:r>
            <a:r>
              <a:rPr sz="1800" spc="5" dirty="0">
                <a:solidFill>
                  <a:srgbClr val="232425"/>
                </a:solidFill>
                <a:latin typeface="Arial MT"/>
                <a:cs typeface="Arial MT"/>
              </a:rPr>
              <a:t> </a:t>
            </a:r>
            <a:r>
              <a:rPr sz="1800" dirty="0">
                <a:solidFill>
                  <a:srgbClr val="232425"/>
                </a:solidFill>
                <a:latin typeface="Arial MT"/>
                <a:cs typeface="Arial MT"/>
              </a:rPr>
              <a:t>a </a:t>
            </a:r>
            <a:r>
              <a:rPr sz="1800" spc="-5" dirty="0">
                <a:solidFill>
                  <a:srgbClr val="232425"/>
                </a:solidFill>
                <a:latin typeface="Arial MT"/>
                <a:cs typeface="Arial MT"/>
              </a:rPr>
              <a:t>1,5</a:t>
            </a:r>
            <a:r>
              <a:rPr sz="1800" dirty="0">
                <a:solidFill>
                  <a:srgbClr val="232425"/>
                </a:solidFill>
                <a:latin typeface="Arial MT"/>
                <a:cs typeface="Arial MT"/>
              </a:rPr>
              <a:t> secondi;</a:t>
            </a:r>
            <a:endParaRPr sz="1800" dirty="0">
              <a:latin typeface="Arial MT"/>
              <a:cs typeface="Arial MT"/>
            </a:endParaRPr>
          </a:p>
          <a:p>
            <a:pPr marL="330200" indent="-317500">
              <a:lnSpc>
                <a:spcPct val="100000"/>
              </a:lnSpc>
              <a:spcBef>
                <a:spcPts val="1040"/>
              </a:spcBef>
              <a:buClr>
                <a:srgbClr val="232425"/>
              </a:buClr>
              <a:buChar char="•"/>
              <a:tabLst>
                <a:tab pos="329565" algn="l"/>
                <a:tab pos="330200" algn="l"/>
              </a:tabLst>
            </a:pPr>
            <a:r>
              <a:rPr sz="1800" spc="-5" dirty="0">
                <a:solidFill>
                  <a:srgbClr val="FF2600"/>
                </a:solidFill>
                <a:latin typeface="Arial MT"/>
                <a:cs typeface="Arial MT"/>
              </a:rPr>
              <a:t>Fase</a:t>
            </a:r>
            <a:r>
              <a:rPr sz="1800" dirty="0">
                <a:solidFill>
                  <a:srgbClr val="FF2600"/>
                </a:solidFill>
                <a:latin typeface="Arial MT"/>
                <a:cs typeface="Arial MT"/>
              </a:rPr>
              <a:t> </a:t>
            </a:r>
            <a:r>
              <a:rPr sz="1800" spc="-5" dirty="0">
                <a:solidFill>
                  <a:srgbClr val="FF2600"/>
                </a:solidFill>
                <a:latin typeface="Arial MT"/>
                <a:cs typeface="Arial MT"/>
              </a:rPr>
              <a:t>espiratoria</a:t>
            </a:r>
            <a:r>
              <a:rPr sz="1800" spc="-5" dirty="0">
                <a:solidFill>
                  <a:srgbClr val="232425"/>
                </a:solidFill>
                <a:latin typeface="Arial MT"/>
                <a:cs typeface="Arial MT"/>
              </a:rPr>
              <a:t>: </a:t>
            </a:r>
            <a:r>
              <a:rPr sz="1800" dirty="0">
                <a:solidFill>
                  <a:srgbClr val="232425"/>
                </a:solidFill>
                <a:latin typeface="Arial MT"/>
                <a:cs typeface="Arial MT"/>
              </a:rPr>
              <a:t>ha una </a:t>
            </a:r>
            <a:r>
              <a:rPr sz="1800" spc="-5" dirty="0">
                <a:solidFill>
                  <a:srgbClr val="232425"/>
                </a:solidFill>
                <a:latin typeface="Arial MT"/>
                <a:cs typeface="Arial MT"/>
              </a:rPr>
              <a:t>durata</a:t>
            </a:r>
            <a:r>
              <a:rPr sz="1800" dirty="0">
                <a:solidFill>
                  <a:srgbClr val="232425"/>
                </a:solidFill>
                <a:latin typeface="Arial MT"/>
                <a:cs typeface="Arial MT"/>
              </a:rPr>
              <a:t> variabile da </a:t>
            </a:r>
            <a:r>
              <a:rPr sz="1800" spc="-5" dirty="0">
                <a:solidFill>
                  <a:srgbClr val="232425"/>
                </a:solidFill>
                <a:latin typeface="Arial MT"/>
                <a:cs typeface="Arial MT"/>
              </a:rPr>
              <a:t>2,5</a:t>
            </a:r>
            <a:r>
              <a:rPr sz="1800" dirty="0">
                <a:solidFill>
                  <a:srgbClr val="232425"/>
                </a:solidFill>
                <a:latin typeface="Arial MT"/>
                <a:cs typeface="Arial MT"/>
              </a:rPr>
              <a:t> a 3 secondi;</a:t>
            </a:r>
            <a:endParaRPr sz="1800" dirty="0">
              <a:latin typeface="Arial MT"/>
              <a:cs typeface="Arial MT"/>
            </a:endParaRPr>
          </a:p>
          <a:p>
            <a:pPr marL="330200" marR="5080" indent="-317500">
              <a:lnSpc>
                <a:spcPct val="101899"/>
              </a:lnSpc>
              <a:spcBef>
                <a:spcPts val="994"/>
              </a:spcBef>
              <a:buClr>
                <a:srgbClr val="232425"/>
              </a:buClr>
              <a:buChar char="•"/>
              <a:tabLst>
                <a:tab pos="329565" algn="l"/>
                <a:tab pos="330200" algn="l"/>
              </a:tabLst>
            </a:pPr>
            <a:r>
              <a:rPr sz="1800" dirty="0">
                <a:solidFill>
                  <a:srgbClr val="FF2600"/>
                </a:solidFill>
                <a:latin typeface="Arial MT"/>
                <a:cs typeface="Arial MT"/>
              </a:rPr>
              <a:t>Pause </a:t>
            </a:r>
            <a:r>
              <a:rPr sz="1800" spc="-5" dirty="0">
                <a:solidFill>
                  <a:srgbClr val="FF2600"/>
                </a:solidFill>
                <a:latin typeface="Arial MT"/>
                <a:cs typeface="Arial MT"/>
              </a:rPr>
              <a:t>compensatorie</a:t>
            </a:r>
            <a:r>
              <a:rPr sz="1800" spc="-5" dirty="0">
                <a:solidFill>
                  <a:srgbClr val="232425"/>
                </a:solidFill>
                <a:latin typeface="Arial MT"/>
                <a:cs typeface="Arial MT"/>
              </a:rPr>
              <a:t>:</a:t>
            </a:r>
            <a:r>
              <a:rPr sz="1800" dirty="0">
                <a:solidFill>
                  <a:srgbClr val="232425"/>
                </a:solidFill>
                <a:latin typeface="Arial MT"/>
                <a:cs typeface="Arial MT"/>
              </a:rPr>
              <a:t> della </a:t>
            </a:r>
            <a:r>
              <a:rPr sz="1800" spc="-5" dirty="0">
                <a:solidFill>
                  <a:srgbClr val="232425"/>
                </a:solidFill>
                <a:latin typeface="Arial MT"/>
                <a:cs typeface="Arial MT"/>
              </a:rPr>
              <a:t>durata</a:t>
            </a:r>
            <a:r>
              <a:rPr sz="1800" spc="5" dirty="0">
                <a:solidFill>
                  <a:srgbClr val="232425"/>
                </a:solidFill>
                <a:latin typeface="Arial MT"/>
                <a:cs typeface="Arial MT"/>
              </a:rPr>
              <a:t> </a:t>
            </a:r>
            <a:r>
              <a:rPr sz="1800" dirty="0">
                <a:solidFill>
                  <a:srgbClr val="232425"/>
                </a:solidFill>
                <a:latin typeface="Arial MT"/>
                <a:cs typeface="Arial MT"/>
              </a:rPr>
              <a:t>di </a:t>
            </a:r>
            <a:r>
              <a:rPr sz="1800" spc="-5" dirty="0">
                <a:solidFill>
                  <a:srgbClr val="232425"/>
                </a:solidFill>
                <a:latin typeface="Arial MT"/>
                <a:cs typeface="Arial MT"/>
              </a:rPr>
              <a:t>0,5</a:t>
            </a:r>
            <a:r>
              <a:rPr sz="1800" spc="5" dirty="0">
                <a:solidFill>
                  <a:srgbClr val="232425"/>
                </a:solidFill>
                <a:latin typeface="Arial MT"/>
                <a:cs typeface="Arial MT"/>
              </a:rPr>
              <a:t> </a:t>
            </a:r>
            <a:r>
              <a:rPr sz="1800" dirty="0">
                <a:solidFill>
                  <a:srgbClr val="232425"/>
                </a:solidFill>
                <a:latin typeface="Arial MT"/>
                <a:cs typeface="Arial MT"/>
              </a:rPr>
              <a:t>secondi</a:t>
            </a:r>
            <a:r>
              <a:rPr sz="1800" spc="5" dirty="0">
                <a:solidFill>
                  <a:srgbClr val="232425"/>
                </a:solidFill>
                <a:latin typeface="Arial MT"/>
                <a:cs typeface="Arial MT"/>
              </a:rPr>
              <a:t> </a:t>
            </a:r>
            <a:r>
              <a:rPr sz="1800" dirty="0">
                <a:solidFill>
                  <a:srgbClr val="232425"/>
                </a:solidFill>
                <a:latin typeface="Arial MT"/>
                <a:cs typeface="Arial MT"/>
              </a:rPr>
              <a:t>circa,</a:t>
            </a:r>
            <a:r>
              <a:rPr sz="1800" spc="-5" dirty="0">
                <a:solidFill>
                  <a:srgbClr val="232425"/>
                </a:solidFill>
                <a:latin typeface="Arial MT"/>
                <a:cs typeface="Arial MT"/>
              </a:rPr>
              <a:t> </a:t>
            </a:r>
            <a:r>
              <a:rPr sz="1800" dirty="0">
                <a:solidFill>
                  <a:srgbClr val="232425"/>
                </a:solidFill>
                <a:latin typeface="Arial MT"/>
                <a:cs typeface="Arial MT"/>
              </a:rPr>
              <a:t>al</a:t>
            </a:r>
            <a:r>
              <a:rPr sz="1800" spc="5" dirty="0">
                <a:solidFill>
                  <a:srgbClr val="232425"/>
                </a:solidFill>
                <a:latin typeface="Arial MT"/>
                <a:cs typeface="Arial MT"/>
              </a:rPr>
              <a:t> </a:t>
            </a:r>
            <a:r>
              <a:rPr sz="1800" spc="-5" dirty="0">
                <a:solidFill>
                  <a:srgbClr val="232425"/>
                </a:solidFill>
                <a:latin typeface="Arial MT"/>
                <a:cs typeface="Arial MT"/>
              </a:rPr>
              <a:t>termine</a:t>
            </a:r>
            <a:r>
              <a:rPr sz="1800" dirty="0">
                <a:solidFill>
                  <a:srgbClr val="232425"/>
                </a:solidFill>
                <a:latin typeface="Arial MT"/>
                <a:cs typeface="Arial MT"/>
              </a:rPr>
              <a:t> degli</a:t>
            </a:r>
            <a:r>
              <a:rPr sz="1800" spc="5" dirty="0">
                <a:solidFill>
                  <a:srgbClr val="232425"/>
                </a:solidFill>
                <a:latin typeface="Arial MT"/>
                <a:cs typeface="Arial MT"/>
              </a:rPr>
              <a:t> </a:t>
            </a:r>
            <a:r>
              <a:rPr sz="1800" spc="-5" dirty="0">
                <a:solidFill>
                  <a:srgbClr val="232425"/>
                </a:solidFill>
                <a:latin typeface="Arial MT"/>
                <a:cs typeface="Arial MT"/>
              </a:rPr>
              <a:t>atti</a:t>
            </a:r>
            <a:r>
              <a:rPr sz="1800" dirty="0">
                <a:solidFill>
                  <a:srgbClr val="232425"/>
                </a:solidFill>
                <a:latin typeface="Arial MT"/>
                <a:cs typeface="Arial MT"/>
              </a:rPr>
              <a:t> di </a:t>
            </a:r>
            <a:r>
              <a:rPr sz="1800" spc="-484" dirty="0">
                <a:solidFill>
                  <a:srgbClr val="232425"/>
                </a:solidFill>
                <a:latin typeface="Arial MT"/>
                <a:cs typeface="Arial MT"/>
              </a:rPr>
              <a:t> </a:t>
            </a:r>
            <a:r>
              <a:rPr sz="1800" dirty="0">
                <a:solidFill>
                  <a:srgbClr val="232425"/>
                </a:solidFill>
                <a:latin typeface="Arial MT"/>
                <a:cs typeface="Arial MT"/>
              </a:rPr>
              <a:t>inspirazione</a:t>
            </a:r>
            <a:r>
              <a:rPr sz="1800" spc="-5" dirty="0">
                <a:solidFill>
                  <a:srgbClr val="232425"/>
                </a:solidFill>
                <a:latin typeface="Arial MT"/>
                <a:cs typeface="Arial MT"/>
              </a:rPr>
              <a:t> </a:t>
            </a:r>
            <a:r>
              <a:rPr sz="1800" dirty="0">
                <a:solidFill>
                  <a:srgbClr val="232425"/>
                </a:solidFill>
                <a:latin typeface="Arial MT"/>
                <a:cs typeface="Arial MT"/>
              </a:rPr>
              <a:t>ed espirazione.</a:t>
            </a:r>
            <a:endParaRPr sz="1800" dirty="0">
              <a:latin typeface="Arial MT"/>
              <a:cs typeface="Arial MT"/>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026"/>
          <p:cNvPicPr>
            <a:picLocks noChangeArrowheads="1"/>
          </p:cNvPicPr>
          <p:nvPr/>
        </p:nvPicPr>
        <p:blipFill rotWithShape="1">
          <a:blip r:embed="rId2" cstate="email">
            <a:extLst>
              <a:ext uri="{28A0092B-C50C-407E-A947-70E740481C1C}">
                <a14:useLocalDpi xmlns:a14="http://schemas.microsoft.com/office/drawing/2010/main"/>
              </a:ext>
            </a:extLst>
          </a:blip>
          <a:srcRect b="1509"/>
          <a:stretch/>
        </p:blipFill>
        <p:spPr bwMode="auto">
          <a:xfrm>
            <a:off x="1547664" y="332656"/>
            <a:ext cx="6400800" cy="532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a:extLst>
              <a:ext uri="{FF2B5EF4-FFF2-40B4-BE49-F238E27FC236}">
                <a16:creationId xmlns:a16="http://schemas.microsoft.com/office/drawing/2014/main" id="{BCB45C15-3429-264B-AF49-7B1A52ACB205}"/>
              </a:ext>
            </a:extLst>
          </p:cNvPr>
          <p:cNvPicPr>
            <a:picLocks noChangeAspect="1"/>
          </p:cNvPicPr>
          <p:nvPr/>
        </p:nvPicPr>
        <p:blipFill>
          <a:blip r:embed="rId3"/>
          <a:stretch>
            <a:fillRect/>
          </a:stretch>
        </p:blipFill>
        <p:spPr>
          <a:xfrm>
            <a:off x="1397000" y="1556792"/>
            <a:ext cx="6350000" cy="4191000"/>
          </a:xfrm>
          <a:prstGeom prst="rect">
            <a:avLst/>
          </a:prstGeom>
        </p:spPr>
      </p:pic>
    </p:spTree>
    <p:extLst>
      <p:ext uri="{BB962C8B-B14F-4D97-AF65-F5344CB8AC3E}">
        <p14:creationId xmlns:p14="http://schemas.microsoft.com/office/powerpoint/2010/main" val="324751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84338" y="495776"/>
            <a:ext cx="3231515" cy="391160"/>
          </a:xfrm>
          <a:prstGeom prst="rect">
            <a:avLst/>
          </a:prstGeom>
        </p:spPr>
        <p:txBody>
          <a:bodyPr vert="horz" wrap="square" lIns="0" tIns="12700" rIns="0" bIns="0" rtlCol="0">
            <a:spAutoFit/>
          </a:bodyPr>
          <a:lstStyle/>
          <a:p>
            <a:pPr marL="12700">
              <a:lnSpc>
                <a:spcPct val="100000"/>
              </a:lnSpc>
              <a:spcBef>
                <a:spcPts val="100"/>
              </a:spcBef>
            </a:pPr>
            <a:r>
              <a:rPr sz="2400" spc="100" dirty="0"/>
              <a:t>Fisiologia</a:t>
            </a:r>
            <a:r>
              <a:rPr sz="2400" spc="-95" dirty="0"/>
              <a:t> </a:t>
            </a:r>
            <a:r>
              <a:rPr sz="2400" spc="120" dirty="0"/>
              <a:t>del</a:t>
            </a:r>
            <a:r>
              <a:rPr sz="2400" spc="-95" dirty="0"/>
              <a:t> </a:t>
            </a:r>
            <a:r>
              <a:rPr sz="2400" spc="125" dirty="0"/>
              <a:t>cervello</a:t>
            </a:r>
            <a:endParaRPr sz="2400"/>
          </a:p>
        </p:txBody>
      </p:sp>
      <p:pic>
        <p:nvPicPr>
          <p:cNvPr id="3" name="object 3"/>
          <p:cNvPicPr/>
          <p:nvPr/>
        </p:nvPicPr>
        <p:blipFill>
          <a:blip r:embed="rId3" cstate="print"/>
          <a:stretch>
            <a:fillRect/>
          </a:stretch>
        </p:blipFill>
        <p:spPr>
          <a:xfrm>
            <a:off x="971876" y="990600"/>
            <a:ext cx="7056437" cy="5056187"/>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20712"/>
            <a:ext cx="2143125" cy="2105025"/>
          </a:xfrm>
          <a:prstGeom prst="rect">
            <a:avLst/>
          </a:prstGeom>
        </p:spPr>
      </p:pic>
      <p:sp>
        <p:nvSpPr>
          <p:cNvPr id="3" name="object 3"/>
          <p:cNvSpPr txBox="1">
            <a:spLocks noGrp="1"/>
          </p:cNvSpPr>
          <p:nvPr>
            <p:ph type="title"/>
          </p:nvPr>
        </p:nvSpPr>
        <p:spPr>
          <a:xfrm>
            <a:off x="2372995" y="125144"/>
            <a:ext cx="6430645" cy="1813560"/>
          </a:xfrm>
          <a:prstGeom prst="rect">
            <a:avLst/>
          </a:prstGeom>
        </p:spPr>
        <p:txBody>
          <a:bodyPr vert="horz" wrap="square" lIns="0" tIns="33020" rIns="0" bIns="0" rtlCol="0">
            <a:spAutoFit/>
          </a:bodyPr>
          <a:lstStyle/>
          <a:p>
            <a:pPr marL="12700" marR="5080">
              <a:lnSpc>
                <a:spcPts val="2800"/>
              </a:lnSpc>
              <a:spcBef>
                <a:spcPts val="260"/>
              </a:spcBef>
              <a:tabLst>
                <a:tab pos="3045460" algn="l"/>
              </a:tabLst>
            </a:pPr>
            <a:r>
              <a:rPr sz="2400" spc="-5" dirty="0"/>
              <a:t>Il</a:t>
            </a:r>
            <a:r>
              <a:rPr sz="2400" spc="-10" dirty="0"/>
              <a:t> </a:t>
            </a:r>
            <a:r>
              <a:rPr sz="2400" dirty="0"/>
              <a:t>cervello</a:t>
            </a:r>
            <a:r>
              <a:rPr sz="2400" spc="-10" dirty="0"/>
              <a:t> </a:t>
            </a:r>
            <a:r>
              <a:rPr sz="2400" dirty="0"/>
              <a:t>umano</a:t>
            </a:r>
            <a:r>
              <a:rPr sz="2400" spc="-5" dirty="0"/>
              <a:t> </a:t>
            </a:r>
            <a:r>
              <a:rPr sz="2400" dirty="0"/>
              <a:t>pesa</a:t>
            </a:r>
            <a:r>
              <a:rPr sz="2400" spc="-10" dirty="0"/>
              <a:t> </a:t>
            </a:r>
            <a:r>
              <a:rPr sz="2400" spc="-5" dirty="0"/>
              <a:t>mediamente</a:t>
            </a:r>
            <a:r>
              <a:rPr sz="2400" spc="-10" dirty="0"/>
              <a:t> </a:t>
            </a:r>
            <a:r>
              <a:rPr sz="2400" dirty="0"/>
              <a:t>poco</a:t>
            </a:r>
            <a:r>
              <a:rPr sz="2400" spc="-5" dirty="0"/>
              <a:t> </a:t>
            </a:r>
            <a:r>
              <a:rPr sz="2400" dirty="0"/>
              <a:t>meno </a:t>
            </a:r>
            <a:r>
              <a:rPr sz="2400" spc="-655" dirty="0"/>
              <a:t> </a:t>
            </a:r>
            <a:r>
              <a:rPr sz="2400" dirty="0"/>
              <a:t>di </a:t>
            </a:r>
            <a:r>
              <a:rPr sz="2400" spc="-5" dirty="0"/>
              <a:t>1.500</a:t>
            </a:r>
            <a:r>
              <a:rPr sz="2400" spc="5" dirty="0"/>
              <a:t> </a:t>
            </a:r>
            <a:r>
              <a:rPr sz="2400" dirty="0"/>
              <a:t>grammi</a:t>
            </a:r>
            <a:r>
              <a:rPr sz="2400" spc="5" dirty="0"/>
              <a:t> </a:t>
            </a:r>
            <a:r>
              <a:rPr sz="2400" dirty="0"/>
              <a:t>ed è	</a:t>
            </a:r>
            <a:r>
              <a:rPr sz="2400" spc="-5" dirty="0"/>
              <a:t>costituito </a:t>
            </a:r>
            <a:r>
              <a:rPr sz="2400" dirty="0"/>
              <a:t>da cellule </a:t>
            </a:r>
            <a:r>
              <a:rPr sz="2400" spc="5" dirty="0"/>
              <a:t> </a:t>
            </a:r>
            <a:r>
              <a:rPr sz="2400" dirty="0"/>
              <a:t>nervose primarie </a:t>
            </a:r>
            <a:r>
              <a:rPr sz="2400" spc="-5" dirty="0"/>
              <a:t>(</a:t>
            </a:r>
            <a:r>
              <a:rPr sz="2400" spc="-5" dirty="0">
                <a:solidFill>
                  <a:srgbClr val="2FBD2F"/>
                </a:solidFill>
              </a:rPr>
              <a:t>neuroni</a:t>
            </a:r>
            <a:r>
              <a:rPr sz="2400" spc="-5" dirty="0"/>
              <a:t>)e </a:t>
            </a:r>
            <a:r>
              <a:rPr sz="2400" dirty="0"/>
              <a:t>da cellule di </a:t>
            </a:r>
            <a:r>
              <a:rPr sz="2400" spc="5" dirty="0"/>
              <a:t> </a:t>
            </a:r>
            <a:r>
              <a:rPr sz="2400" spc="-5" dirty="0"/>
              <a:t>supporto </a:t>
            </a:r>
            <a:r>
              <a:rPr sz="2400" dirty="0"/>
              <a:t>(cellule gliali), esso assorbe il 20% </a:t>
            </a:r>
            <a:r>
              <a:rPr sz="2400" spc="5" dirty="0"/>
              <a:t> </a:t>
            </a:r>
            <a:r>
              <a:rPr sz="2400" dirty="0"/>
              <a:t>dell’energia</a:t>
            </a:r>
            <a:r>
              <a:rPr sz="2400" spc="-5" dirty="0"/>
              <a:t> prodotta </a:t>
            </a:r>
            <a:r>
              <a:rPr sz="2400" dirty="0"/>
              <a:t>dall’organismo</a:t>
            </a:r>
            <a:endParaRPr sz="2400"/>
          </a:p>
        </p:txBody>
      </p:sp>
      <p:pic>
        <p:nvPicPr>
          <p:cNvPr id="4" name="object 4"/>
          <p:cNvPicPr/>
          <p:nvPr/>
        </p:nvPicPr>
        <p:blipFill>
          <a:blip r:embed="rId3" cstate="print"/>
          <a:stretch>
            <a:fillRect/>
          </a:stretch>
        </p:blipFill>
        <p:spPr>
          <a:xfrm>
            <a:off x="4898851" y="2438400"/>
            <a:ext cx="4215131" cy="3255962"/>
          </a:xfrm>
          <a:prstGeom prst="rect">
            <a:avLst/>
          </a:prstGeom>
        </p:spPr>
      </p:pic>
      <p:sp>
        <p:nvSpPr>
          <p:cNvPr id="5" name="object 5"/>
          <p:cNvSpPr txBox="1"/>
          <p:nvPr/>
        </p:nvSpPr>
        <p:spPr>
          <a:xfrm>
            <a:off x="140969" y="3006457"/>
            <a:ext cx="4634230" cy="2880360"/>
          </a:xfrm>
          <a:prstGeom prst="rect">
            <a:avLst/>
          </a:prstGeom>
        </p:spPr>
        <p:txBody>
          <a:bodyPr vert="horz" wrap="square" lIns="0" tIns="12700" rIns="0" bIns="0" rtlCol="0">
            <a:spAutoFit/>
          </a:bodyPr>
          <a:lstStyle/>
          <a:p>
            <a:pPr marL="31750" algn="ctr">
              <a:lnSpc>
                <a:spcPts val="2840"/>
              </a:lnSpc>
              <a:spcBef>
                <a:spcPts val="100"/>
              </a:spcBef>
            </a:pPr>
            <a:r>
              <a:rPr sz="2400" b="1" dirty="0">
                <a:latin typeface="Arial"/>
                <a:cs typeface="Arial"/>
              </a:rPr>
              <a:t>I</a:t>
            </a:r>
            <a:r>
              <a:rPr sz="2400" b="1" spc="-40" dirty="0">
                <a:latin typeface="Arial"/>
                <a:cs typeface="Arial"/>
              </a:rPr>
              <a:t> </a:t>
            </a:r>
            <a:r>
              <a:rPr sz="2400" b="1" spc="-5" dirty="0">
                <a:latin typeface="Arial"/>
                <a:cs typeface="Arial"/>
              </a:rPr>
              <a:t>NEURONI</a:t>
            </a:r>
            <a:endParaRPr sz="2400">
              <a:latin typeface="Arial"/>
              <a:cs typeface="Arial"/>
            </a:endParaRPr>
          </a:p>
          <a:p>
            <a:pPr marL="97155">
              <a:lnSpc>
                <a:spcPts val="2800"/>
              </a:lnSpc>
              <a:tabLst>
                <a:tab pos="927100" algn="l"/>
              </a:tabLst>
            </a:pPr>
            <a:r>
              <a:rPr sz="2400" dirty="0">
                <a:latin typeface="Arial MT"/>
                <a:cs typeface="Arial MT"/>
              </a:rPr>
              <a:t>sono	circa</a:t>
            </a:r>
            <a:r>
              <a:rPr sz="2400" spc="-35" dirty="0">
                <a:latin typeface="Arial MT"/>
                <a:cs typeface="Arial MT"/>
              </a:rPr>
              <a:t> </a:t>
            </a:r>
            <a:r>
              <a:rPr sz="2400" b="1" spc="-5" dirty="0">
                <a:latin typeface="Arial"/>
                <a:cs typeface="Arial"/>
              </a:rPr>
              <a:t>100</a:t>
            </a:r>
            <a:r>
              <a:rPr sz="2400" b="1" spc="-30" dirty="0">
                <a:latin typeface="Arial"/>
                <a:cs typeface="Arial"/>
              </a:rPr>
              <a:t> </a:t>
            </a:r>
            <a:r>
              <a:rPr sz="2400" b="1" dirty="0">
                <a:latin typeface="Arial"/>
                <a:cs typeface="Arial"/>
              </a:rPr>
              <a:t>miliardi</a:t>
            </a:r>
            <a:endParaRPr sz="2400">
              <a:latin typeface="Arial"/>
              <a:cs typeface="Arial"/>
            </a:endParaRPr>
          </a:p>
          <a:p>
            <a:pPr marL="97155">
              <a:lnSpc>
                <a:spcPts val="2800"/>
              </a:lnSpc>
            </a:pPr>
            <a:r>
              <a:rPr sz="2400" dirty="0">
                <a:latin typeface="Arial MT"/>
                <a:cs typeface="Arial MT"/>
              </a:rPr>
              <a:t>ed</a:t>
            </a:r>
            <a:r>
              <a:rPr sz="2400" spc="-20" dirty="0">
                <a:latin typeface="Arial MT"/>
                <a:cs typeface="Arial MT"/>
              </a:rPr>
              <a:t> </a:t>
            </a:r>
            <a:r>
              <a:rPr sz="2400" dirty="0">
                <a:latin typeface="Arial MT"/>
                <a:cs typeface="Arial MT"/>
              </a:rPr>
              <a:t>hanno</a:t>
            </a:r>
            <a:r>
              <a:rPr sz="2400" spc="-15" dirty="0">
                <a:latin typeface="Arial MT"/>
                <a:cs typeface="Arial MT"/>
              </a:rPr>
              <a:t> </a:t>
            </a:r>
            <a:r>
              <a:rPr sz="2400" dirty="0">
                <a:latin typeface="Arial MT"/>
                <a:cs typeface="Arial MT"/>
              </a:rPr>
              <a:t>il</a:t>
            </a:r>
            <a:r>
              <a:rPr sz="2400" spc="-15" dirty="0">
                <a:latin typeface="Arial MT"/>
                <a:cs typeface="Arial MT"/>
              </a:rPr>
              <a:t> </a:t>
            </a:r>
            <a:r>
              <a:rPr sz="2400" spc="-5" dirty="0">
                <a:latin typeface="Arial MT"/>
                <a:cs typeface="Arial MT"/>
              </a:rPr>
              <a:t>compito</a:t>
            </a:r>
            <a:endParaRPr sz="2400">
              <a:latin typeface="Arial MT"/>
              <a:cs typeface="Arial MT"/>
            </a:endParaRPr>
          </a:p>
          <a:p>
            <a:pPr marL="12700" marR="5080" indent="84455">
              <a:lnSpc>
                <a:spcPts val="2800"/>
              </a:lnSpc>
              <a:spcBef>
                <a:spcPts val="120"/>
              </a:spcBef>
            </a:pPr>
            <a:r>
              <a:rPr sz="2400" spc="-5" dirty="0">
                <a:latin typeface="Arial MT"/>
                <a:cs typeface="Arial MT"/>
              </a:rPr>
              <a:t>di</a:t>
            </a:r>
            <a:r>
              <a:rPr sz="2400" dirty="0">
                <a:latin typeface="Arial MT"/>
                <a:cs typeface="Arial MT"/>
              </a:rPr>
              <a:t> </a:t>
            </a:r>
            <a:r>
              <a:rPr sz="2400" b="1" spc="-5" dirty="0">
                <a:latin typeface="Arial"/>
                <a:cs typeface="Arial"/>
              </a:rPr>
              <a:t>interpretare </a:t>
            </a:r>
            <a:r>
              <a:rPr sz="2400" dirty="0">
                <a:latin typeface="Arial MT"/>
                <a:cs typeface="Arial MT"/>
              </a:rPr>
              <a:t>le </a:t>
            </a:r>
            <a:r>
              <a:rPr sz="2400" spc="-5" dirty="0">
                <a:latin typeface="Arial MT"/>
                <a:cs typeface="Arial MT"/>
              </a:rPr>
              <a:t>informazioni </a:t>
            </a:r>
            <a:r>
              <a:rPr sz="2400" dirty="0">
                <a:latin typeface="Arial MT"/>
                <a:cs typeface="Arial MT"/>
              </a:rPr>
              <a:t> che</a:t>
            </a:r>
            <a:r>
              <a:rPr sz="2400" spc="-25" dirty="0">
                <a:latin typeface="Arial MT"/>
                <a:cs typeface="Arial MT"/>
              </a:rPr>
              <a:t> </a:t>
            </a:r>
            <a:r>
              <a:rPr sz="2400" dirty="0">
                <a:latin typeface="Arial MT"/>
                <a:cs typeface="Arial MT"/>
              </a:rPr>
              <a:t>riceviamo</a:t>
            </a:r>
            <a:r>
              <a:rPr sz="2400" spc="-25" dirty="0">
                <a:latin typeface="Arial MT"/>
                <a:cs typeface="Arial MT"/>
              </a:rPr>
              <a:t> </a:t>
            </a:r>
            <a:r>
              <a:rPr sz="2400" dirty="0">
                <a:latin typeface="Arial MT"/>
                <a:cs typeface="Arial MT"/>
              </a:rPr>
              <a:t>dagli</a:t>
            </a:r>
            <a:r>
              <a:rPr sz="2400" spc="-25" dirty="0">
                <a:latin typeface="Arial MT"/>
                <a:cs typeface="Arial MT"/>
              </a:rPr>
              <a:t> </a:t>
            </a:r>
            <a:r>
              <a:rPr sz="2400" dirty="0">
                <a:latin typeface="Arial MT"/>
                <a:cs typeface="Arial MT"/>
              </a:rPr>
              <a:t>organi</a:t>
            </a:r>
            <a:r>
              <a:rPr sz="2400" spc="-25" dirty="0">
                <a:latin typeface="Arial MT"/>
                <a:cs typeface="Arial MT"/>
              </a:rPr>
              <a:t> </a:t>
            </a:r>
            <a:r>
              <a:rPr sz="2400" dirty="0">
                <a:latin typeface="Arial MT"/>
                <a:cs typeface="Arial MT"/>
              </a:rPr>
              <a:t>sensori </a:t>
            </a:r>
            <a:r>
              <a:rPr sz="2400" spc="-660" dirty="0">
                <a:latin typeface="Arial MT"/>
                <a:cs typeface="Arial MT"/>
              </a:rPr>
              <a:t> </a:t>
            </a:r>
            <a:r>
              <a:rPr sz="2400" b="1" spc="-5" dirty="0">
                <a:latin typeface="Arial"/>
                <a:cs typeface="Arial"/>
              </a:rPr>
              <a:t>trasmetterle</a:t>
            </a:r>
            <a:endParaRPr sz="2400">
              <a:latin typeface="Arial"/>
              <a:cs typeface="Arial"/>
            </a:endParaRPr>
          </a:p>
          <a:p>
            <a:pPr marL="12700" marR="479425" indent="84455">
              <a:lnSpc>
                <a:spcPts val="2800"/>
              </a:lnSpc>
            </a:pPr>
            <a:r>
              <a:rPr sz="2400" b="1" spc="-5" dirty="0">
                <a:latin typeface="Arial"/>
                <a:cs typeface="Arial"/>
              </a:rPr>
              <a:t>al cervello </a:t>
            </a:r>
            <a:r>
              <a:rPr sz="2400" dirty="0">
                <a:latin typeface="Arial MT"/>
                <a:cs typeface="Arial MT"/>
              </a:rPr>
              <a:t>e </a:t>
            </a:r>
            <a:r>
              <a:rPr sz="2400" b="1" spc="-5" dirty="0">
                <a:latin typeface="Arial"/>
                <a:cs typeface="Arial"/>
              </a:rPr>
              <a:t>riportare </a:t>
            </a:r>
            <a:r>
              <a:rPr sz="2400" b="1" dirty="0">
                <a:latin typeface="Arial"/>
                <a:cs typeface="Arial"/>
              </a:rPr>
              <a:t>ai vari </a:t>
            </a:r>
            <a:r>
              <a:rPr sz="2400" b="1" spc="-655" dirty="0">
                <a:latin typeface="Arial"/>
                <a:cs typeface="Arial"/>
              </a:rPr>
              <a:t> </a:t>
            </a:r>
            <a:r>
              <a:rPr sz="2400" b="1" spc="-5" dirty="0">
                <a:latin typeface="Arial"/>
                <a:cs typeface="Arial"/>
              </a:rPr>
              <a:t>organi</a:t>
            </a:r>
            <a:endParaRPr sz="2400">
              <a:latin typeface="Arial"/>
              <a:cs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2407" y="4446319"/>
            <a:ext cx="8058150" cy="1813560"/>
          </a:xfrm>
          <a:prstGeom prst="rect">
            <a:avLst/>
          </a:prstGeom>
        </p:spPr>
        <p:txBody>
          <a:bodyPr vert="horz" wrap="square" lIns="0" tIns="33019" rIns="0" bIns="0" rtlCol="0">
            <a:spAutoFit/>
          </a:bodyPr>
          <a:lstStyle/>
          <a:p>
            <a:pPr marL="12700" marR="5080">
              <a:lnSpc>
                <a:spcPts val="2800"/>
              </a:lnSpc>
              <a:spcBef>
                <a:spcPts val="259"/>
              </a:spcBef>
            </a:pPr>
            <a:r>
              <a:rPr sz="2400" dirty="0">
                <a:latin typeface="Arial MT"/>
                <a:cs typeface="Arial MT"/>
              </a:rPr>
              <a:t>Un </a:t>
            </a:r>
            <a:r>
              <a:rPr sz="2400" spc="-5" dirty="0">
                <a:latin typeface="Arial MT"/>
                <a:cs typeface="Arial MT"/>
              </a:rPr>
              <a:t>tipico </a:t>
            </a:r>
            <a:r>
              <a:rPr sz="2400" dirty="0">
                <a:latin typeface="Arial MT"/>
                <a:cs typeface="Arial MT"/>
              </a:rPr>
              <a:t>neurone è </a:t>
            </a:r>
            <a:r>
              <a:rPr sz="2400" spc="-5" dirty="0">
                <a:latin typeface="Arial MT"/>
                <a:cs typeface="Arial MT"/>
              </a:rPr>
              <a:t>costituito </a:t>
            </a:r>
            <a:r>
              <a:rPr sz="2400" dirty="0">
                <a:latin typeface="Arial MT"/>
                <a:cs typeface="Arial MT"/>
              </a:rPr>
              <a:t>da un corpo cellulare e da </a:t>
            </a:r>
            <a:r>
              <a:rPr sz="2400" spc="5" dirty="0">
                <a:latin typeface="Arial MT"/>
                <a:cs typeface="Arial MT"/>
              </a:rPr>
              <a:t> </a:t>
            </a:r>
            <a:r>
              <a:rPr sz="2400" dirty="0">
                <a:latin typeface="Arial MT"/>
                <a:cs typeface="Arial MT"/>
              </a:rPr>
              <a:t>numerosi </a:t>
            </a:r>
            <a:r>
              <a:rPr sz="2400" spc="-5" dirty="0">
                <a:latin typeface="Arial MT"/>
                <a:cs typeface="Arial MT"/>
              </a:rPr>
              <a:t>prolungamenti, </a:t>
            </a:r>
            <a:r>
              <a:rPr sz="2400" dirty="0">
                <a:latin typeface="Arial MT"/>
                <a:cs typeface="Arial MT"/>
              </a:rPr>
              <a:t>i più brevi dei quali </a:t>
            </a:r>
            <a:r>
              <a:rPr sz="2400" spc="-5" dirty="0">
                <a:latin typeface="Arial MT"/>
                <a:cs typeface="Arial MT"/>
              </a:rPr>
              <a:t>(</a:t>
            </a:r>
            <a:r>
              <a:rPr sz="2400" spc="-5" dirty="0">
                <a:solidFill>
                  <a:srgbClr val="2FBD2F"/>
                </a:solidFill>
                <a:latin typeface="Arial MT"/>
                <a:cs typeface="Arial MT"/>
              </a:rPr>
              <a:t>dendriti) </a:t>
            </a:r>
            <a:r>
              <a:rPr sz="2400" dirty="0">
                <a:solidFill>
                  <a:srgbClr val="2FBD2F"/>
                </a:solidFill>
                <a:latin typeface="Arial MT"/>
                <a:cs typeface="Arial MT"/>
              </a:rPr>
              <a:t> </a:t>
            </a:r>
            <a:r>
              <a:rPr sz="2400" dirty="0">
                <a:latin typeface="Arial MT"/>
                <a:cs typeface="Arial MT"/>
              </a:rPr>
              <a:t>ricevono</a:t>
            </a:r>
            <a:r>
              <a:rPr sz="2400" spc="-10" dirty="0">
                <a:latin typeface="Arial MT"/>
                <a:cs typeface="Arial MT"/>
              </a:rPr>
              <a:t> </a:t>
            </a:r>
            <a:r>
              <a:rPr sz="2400" dirty="0">
                <a:latin typeface="Arial MT"/>
                <a:cs typeface="Arial MT"/>
              </a:rPr>
              <a:t>le</a:t>
            </a:r>
            <a:r>
              <a:rPr sz="2400" spc="-5" dirty="0">
                <a:latin typeface="Arial MT"/>
                <a:cs typeface="Arial MT"/>
              </a:rPr>
              <a:t> </a:t>
            </a:r>
            <a:r>
              <a:rPr sz="2400" dirty="0">
                <a:latin typeface="Arial MT"/>
                <a:cs typeface="Arial MT"/>
              </a:rPr>
              <a:t>connessioni</a:t>
            </a:r>
            <a:r>
              <a:rPr sz="2400" spc="-10" dirty="0">
                <a:latin typeface="Arial MT"/>
                <a:cs typeface="Arial MT"/>
              </a:rPr>
              <a:t> </a:t>
            </a:r>
            <a:r>
              <a:rPr sz="2400" dirty="0">
                <a:latin typeface="Arial MT"/>
                <a:cs typeface="Arial MT"/>
              </a:rPr>
              <a:t>ed</a:t>
            </a:r>
            <a:r>
              <a:rPr sz="2400" spc="-5" dirty="0">
                <a:latin typeface="Arial MT"/>
                <a:cs typeface="Arial MT"/>
              </a:rPr>
              <a:t> </a:t>
            </a:r>
            <a:r>
              <a:rPr sz="2400" dirty="0">
                <a:latin typeface="Arial MT"/>
                <a:cs typeface="Arial MT"/>
              </a:rPr>
              <a:t>i</a:t>
            </a:r>
            <a:r>
              <a:rPr sz="2400" spc="-10" dirty="0">
                <a:latin typeface="Arial MT"/>
                <a:cs typeface="Arial MT"/>
              </a:rPr>
              <a:t> </a:t>
            </a:r>
            <a:r>
              <a:rPr sz="2400" dirty="0">
                <a:latin typeface="Arial MT"/>
                <a:cs typeface="Arial MT"/>
              </a:rPr>
              <a:t>segnali</a:t>
            </a:r>
            <a:r>
              <a:rPr sz="2400" spc="-5" dirty="0">
                <a:latin typeface="Arial MT"/>
                <a:cs typeface="Arial MT"/>
              </a:rPr>
              <a:t> </a:t>
            </a:r>
            <a:r>
              <a:rPr sz="2400" dirty="0">
                <a:latin typeface="Arial MT"/>
                <a:cs typeface="Arial MT"/>
              </a:rPr>
              <a:t>da</a:t>
            </a:r>
            <a:r>
              <a:rPr sz="2400" spc="-10" dirty="0">
                <a:latin typeface="Arial MT"/>
                <a:cs typeface="Arial MT"/>
              </a:rPr>
              <a:t> </a:t>
            </a:r>
            <a:r>
              <a:rPr sz="2400" spc="-5" dirty="0">
                <a:latin typeface="Arial MT"/>
                <a:cs typeface="Arial MT"/>
              </a:rPr>
              <a:t>altri </a:t>
            </a:r>
            <a:r>
              <a:rPr sz="2400" dirty="0">
                <a:latin typeface="Arial MT"/>
                <a:cs typeface="Arial MT"/>
              </a:rPr>
              <a:t>neuroni</a:t>
            </a:r>
            <a:r>
              <a:rPr sz="2400" spc="-10" dirty="0">
                <a:latin typeface="Arial MT"/>
                <a:cs typeface="Arial MT"/>
              </a:rPr>
              <a:t> </a:t>
            </a:r>
            <a:r>
              <a:rPr sz="2400" dirty="0">
                <a:latin typeface="Arial MT"/>
                <a:cs typeface="Arial MT"/>
              </a:rPr>
              <a:t>ed</a:t>
            </a:r>
            <a:r>
              <a:rPr sz="2400" spc="-5" dirty="0">
                <a:latin typeface="Arial MT"/>
                <a:cs typeface="Arial MT"/>
              </a:rPr>
              <a:t> </a:t>
            </a:r>
            <a:r>
              <a:rPr sz="2400" dirty="0">
                <a:latin typeface="Arial MT"/>
                <a:cs typeface="Arial MT"/>
              </a:rPr>
              <a:t>il</a:t>
            </a:r>
            <a:r>
              <a:rPr sz="2400" spc="-5" dirty="0">
                <a:latin typeface="Arial MT"/>
                <a:cs typeface="Arial MT"/>
              </a:rPr>
              <a:t> </a:t>
            </a:r>
            <a:r>
              <a:rPr sz="2400" dirty="0">
                <a:latin typeface="Arial MT"/>
                <a:cs typeface="Arial MT"/>
              </a:rPr>
              <a:t>più </a:t>
            </a:r>
            <a:r>
              <a:rPr sz="2400" spc="-655" dirty="0">
                <a:latin typeface="Arial MT"/>
                <a:cs typeface="Arial MT"/>
              </a:rPr>
              <a:t> </a:t>
            </a:r>
            <a:r>
              <a:rPr sz="2400" spc="-5" dirty="0">
                <a:latin typeface="Arial MT"/>
                <a:cs typeface="Arial MT"/>
              </a:rPr>
              <a:t>lungo dei</a:t>
            </a:r>
            <a:r>
              <a:rPr sz="2400" dirty="0">
                <a:latin typeface="Arial MT"/>
                <a:cs typeface="Arial MT"/>
              </a:rPr>
              <a:t> </a:t>
            </a:r>
            <a:r>
              <a:rPr sz="2400" spc="-5" dirty="0">
                <a:latin typeface="Arial MT"/>
                <a:cs typeface="Arial MT"/>
              </a:rPr>
              <a:t>quali</a:t>
            </a:r>
            <a:r>
              <a:rPr sz="2400" dirty="0">
                <a:latin typeface="Arial MT"/>
                <a:cs typeface="Arial MT"/>
              </a:rPr>
              <a:t> </a:t>
            </a:r>
            <a:r>
              <a:rPr sz="2400" spc="-5" dirty="0">
                <a:latin typeface="Arial MT"/>
                <a:cs typeface="Arial MT"/>
              </a:rPr>
              <a:t>(</a:t>
            </a:r>
            <a:r>
              <a:rPr sz="2400" spc="-5" dirty="0">
                <a:solidFill>
                  <a:srgbClr val="2FBD2F"/>
                </a:solidFill>
                <a:latin typeface="Arial MT"/>
                <a:cs typeface="Arial MT"/>
              </a:rPr>
              <a:t>assone</a:t>
            </a:r>
            <a:r>
              <a:rPr sz="2400" spc="-5" dirty="0">
                <a:latin typeface="Arial MT"/>
                <a:cs typeface="Arial MT"/>
              </a:rPr>
              <a:t>)</a:t>
            </a:r>
            <a:endParaRPr sz="2400">
              <a:latin typeface="Arial MT"/>
              <a:cs typeface="Arial MT"/>
            </a:endParaRPr>
          </a:p>
          <a:p>
            <a:pPr marL="12700">
              <a:lnSpc>
                <a:spcPts val="2720"/>
              </a:lnSpc>
            </a:pPr>
            <a:r>
              <a:rPr sz="2400" spc="-5" dirty="0">
                <a:latin typeface="Arial MT"/>
                <a:cs typeface="Arial MT"/>
              </a:rPr>
              <a:t>forma </a:t>
            </a:r>
            <a:r>
              <a:rPr sz="2400" dirty="0">
                <a:latin typeface="Arial MT"/>
                <a:cs typeface="Arial MT"/>
              </a:rPr>
              <a:t>a</a:t>
            </a:r>
            <a:r>
              <a:rPr sz="2400" spc="-5" dirty="0">
                <a:latin typeface="Arial MT"/>
                <a:cs typeface="Arial MT"/>
              </a:rPr>
              <a:t> </a:t>
            </a:r>
            <a:r>
              <a:rPr sz="2400" dirty="0">
                <a:latin typeface="Arial MT"/>
                <a:cs typeface="Arial MT"/>
              </a:rPr>
              <a:t>sua</a:t>
            </a:r>
            <a:r>
              <a:rPr sz="2400" spc="-5" dirty="0">
                <a:latin typeface="Arial MT"/>
                <a:cs typeface="Arial MT"/>
              </a:rPr>
              <a:t> volta </a:t>
            </a:r>
            <a:r>
              <a:rPr sz="2400" dirty="0">
                <a:latin typeface="Arial MT"/>
                <a:cs typeface="Arial MT"/>
              </a:rPr>
              <a:t>connessioni</a:t>
            </a:r>
            <a:r>
              <a:rPr sz="2400" spc="-5" dirty="0">
                <a:latin typeface="Arial MT"/>
                <a:cs typeface="Arial MT"/>
              </a:rPr>
              <a:t> </a:t>
            </a:r>
            <a:r>
              <a:rPr sz="2400" dirty="0">
                <a:latin typeface="Arial MT"/>
                <a:cs typeface="Arial MT"/>
              </a:rPr>
              <a:t>con</a:t>
            </a:r>
            <a:r>
              <a:rPr sz="2400" spc="-5" dirty="0">
                <a:latin typeface="Arial MT"/>
                <a:cs typeface="Arial MT"/>
              </a:rPr>
              <a:t> altri </a:t>
            </a:r>
            <a:r>
              <a:rPr sz="2400" dirty="0">
                <a:latin typeface="Arial MT"/>
                <a:cs typeface="Arial MT"/>
              </a:rPr>
              <a:t>neuroni.</a:t>
            </a:r>
            <a:endParaRPr sz="2400">
              <a:latin typeface="Arial MT"/>
              <a:cs typeface="Arial MT"/>
            </a:endParaRPr>
          </a:p>
        </p:txBody>
      </p:sp>
      <p:pic>
        <p:nvPicPr>
          <p:cNvPr id="3" name="object 3"/>
          <p:cNvPicPr/>
          <p:nvPr/>
        </p:nvPicPr>
        <p:blipFill>
          <a:blip r:embed="rId2" cstate="print"/>
          <a:stretch>
            <a:fillRect/>
          </a:stretch>
        </p:blipFill>
        <p:spPr>
          <a:xfrm>
            <a:off x="1692275" y="836612"/>
            <a:ext cx="6249987" cy="2868612"/>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09600" y="333374"/>
            <a:ext cx="2908300" cy="3876675"/>
          </a:xfrm>
          <a:prstGeom prst="rect">
            <a:avLst/>
          </a:prstGeom>
        </p:spPr>
      </p:pic>
      <p:sp>
        <p:nvSpPr>
          <p:cNvPr id="3" name="object 3"/>
          <p:cNvSpPr txBox="1"/>
          <p:nvPr/>
        </p:nvSpPr>
        <p:spPr>
          <a:xfrm>
            <a:off x="1600200" y="4352290"/>
            <a:ext cx="6395085" cy="1813560"/>
          </a:xfrm>
          <a:prstGeom prst="rect">
            <a:avLst/>
          </a:prstGeom>
        </p:spPr>
        <p:txBody>
          <a:bodyPr vert="horz" wrap="square" lIns="0" tIns="33019" rIns="0" bIns="0" rtlCol="0">
            <a:spAutoFit/>
          </a:bodyPr>
          <a:lstStyle/>
          <a:p>
            <a:pPr marL="12700" marR="5080">
              <a:lnSpc>
                <a:spcPts val="2800"/>
              </a:lnSpc>
              <a:spcBef>
                <a:spcPts val="259"/>
              </a:spcBef>
              <a:tabLst>
                <a:tab pos="3874135" algn="l"/>
              </a:tabLst>
            </a:pPr>
            <a:r>
              <a:rPr sz="2400" spc="-5" dirty="0">
                <a:latin typeface="Arial MT"/>
                <a:cs typeface="Arial MT"/>
              </a:rPr>
              <a:t>Ogni NEURONE </a:t>
            </a:r>
            <a:r>
              <a:rPr sz="2400" dirty="0">
                <a:latin typeface="Arial MT"/>
                <a:cs typeface="Arial MT"/>
              </a:rPr>
              <a:t>è un piccolo </a:t>
            </a:r>
            <a:r>
              <a:rPr sz="2400" spc="-5" dirty="0">
                <a:latin typeface="Arial MT"/>
                <a:cs typeface="Arial MT"/>
              </a:rPr>
              <a:t>COMPUTER </a:t>
            </a:r>
            <a:r>
              <a:rPr sz="2400" dirty="0">
                <a:latin typeface="Arial MT"/>
                <a:cs typeface="Arial MT"/>
              </a:rPr>
              <a:t>che </a:t>
            </a:r>
            <a:r>
              <a:rPr sz="2400" spc="-655" dirty="0">
                <a:latin typeface="Arial MT"/>
                <a:cs typeface="Arial MT"/>
              </a:rPr>
              <a:t> </a:t>
            </a:r>
            <a:r>
              <a:rPr sz="2400" dirty="0">
                <a:latin typeface="Arial MT"/>
                <a:cs typeface="Arial MT"/>
              </a:rPr>
              <a:t>agisce </a:t>
            </a:r>
            <a:r>
              <a:rPr sz="2400" spc="-5" dirty="0">
                <a:latin typeface="Arial MT"/>
                <a:cs typeface="Arial MT"/>
              </a:rPr>
              <a:t>indipendentemente </a:t>
            </a:r>
            <a:r>
              <a:rPr sz="2400" dirty="0">
                <a:latin typeface="Arial MT"/>
                <a:cs typeface="Arial MT"/>
              </a:rPr>
              <a:t>ma, può anche </a:t>
            </a:r>
            <a:r>
              <a:rPr sz="2400" spc="5" dirty="0">
                <a:latin typeface="Arial MT"/>
                <a:cs typeface="Arial MT"/>
              </a:rPr>
              <a:t> </a:t>
            </a:r>
            <a:r>
              <a:rPr sz="2400" b="1" dirty="0">
                <a:latin typeface="Arial"/>
                <a:cs typeface="Arial"/>
              </a:rPr>
              <a:t>comunicare </a:t>
            </a:r>
            <a:r>
              <a:rPr sz="2400" dirty="0">
                <a:latin typeface="Arial MT"/>
                <a:cs typeface="Arial MT"/>
              </a:rPr>
              <a:t>con </a:t>
            </a:r>
            <a:r>
              <a:rPr sz="2400" spc="-5" dirty="0">
                <a:latin typeface="Arial MT"/>
                <a:cs typeface="Arial MT"/>
              </a:rPr>
              <a:t>tutti </a:t>
            </a:r>
            <a:r>
              <a:rPr sz="2400" dirty="0">
                <a:latin typeface="Arial MT"/>
                <a:cs typeface="Arial MT"/>
              </a:rPr>
              <a:t>gli </a:t>
            </a:r>
            <a:r>
              <a:rPr sz="2400" spc="-5" dirty="0">
                <a:latin typeface="Arial MT"/>
                <a:cs typeface="Arial MT"/>
              </a:rPr>
              <a:t>altri NEURONI </a:t>
            </a:r>
            <a:r>
              <a:rPr sz="2400" dirty="0">
                <a:latin typeface="Arial MT"/>
                <a:cs typeface="Arial MT"/>
              </a:rPr>
              <a:t> </a:t>
            </a:r>
            <a:r>
              <a:rPr sz="2400" spc="-5" dirty="0">
                <a:latin typeface="Arial MT"/>
                <a:cs typeface="Arial MT"/>
              </a:rPr>
              <a:t>attraverso</a:t>
            </a:r>
            <a:r>
              <a:rPr sz="2400" spc="10" dirty="0">
                <a:latin typeface="Arial MT"/>
                <a:cs typeface="Arial MT"/>
              </a:rPr>
              <a:t> </a:t>
            </a:r>
            <a:r>
              <a:rPr sz="2400" dirty="0">
                <a:latin typeface="Arial MT"/>
                <a:cs typeface="Arial MT"/>
              </a:rPr>
              <a:t>il</a:t>
            </a:r>
            <a:r>
              <a:rPr sz="2400" spc="15" dirty="0">
                <a:latin typeface="Arial MT"/>
                <a:cs typeface="Arial MT"/>
              </a:rPr>
              <a:t> </a:t>
            </a:r>
            <a:r>
              <a:rPr sz="2400" spc="-5" dirty="0">
                <a:latin typeface="Arial MT"/>
                <a:cs typeface="Arial MT"/>
              </a:rPr>
              <a:t>reticolo</a:t>
            </a:r>
            <a:r>
              <a:rPr sz="2400" spc="10" dirty="0">
                <a:latin typeface="Arial MT"/>
                <a:cs typeface="Arial MT"/>
              </a:rPr>
              <a:t> </a:t>
            </a:r>
            <a:r>
              <a:rPr sz="2400" dirty="0">
                <a:latin typeface="Arial MT"/>
                <a:cs typeface="Arial MT"/>
              </a:rPr>
              <a:t>di</a:t>
            </a:r>
            <a:r>
              <a:rPr sz="2400" spc="15" dirty="0">
                <a:latin typeface="Arial MT"/>
                <a:cs typeface="Arial MT"/>
              </a:rPr>
              <a:t> </a:t>
            </a:r>
            <a:r>
              <a:rPr sz="2400" dirty="0">
                <a:latin typeface="Arial MT"/>
                <a:cs typeface="Arial MT"/>
              </a:rPr>
              <a:t>circa	</a:t>
            </a:r>
            <a:r>
              <a:rPr sz="2400" b="1" dirty="0">
                <a:latin typeface="Arial"/>
                <a:cs typeface="Arial"/>
              </a:rPr>
              <a:t>160Km </a:t>
            </a:r>
            <a:r>
              <a:rPr sz="2400" spc="-5" dirty="0">
                <a:latin typeface="Arial MT"/>
                <a:cs typeface="Arial MT"/>
              </a:rPr>
              <a:t>composto </a:t>
            </a:r>
            <a:r>
              <a:rPr sz="2400" dirty="0">
                <a:latin typeface="Arial MT"/>
                <a:cs typeface="Arial MT"/>
              </a:rPr>
              <a:t> </a:t>
            </a:r>
            <a:r>
              <a:rPr sz="2400" spc="-5" dirty="0">
                <a:latin typeface="Arial MT"/>
                <a:cs typeface="Arial MT"/>
              </a:rPr>
              <a:t>dalle </a:t>
            </a:r>
            <a:r>
              <a:rPr sz="2400" b="1" spc="-5" dirty="0">
                <a:latin typeface="Arial"/>
                <a:cs typeface="Arial"/>
              </a:rPr>
              <a:t>fibre</a:t>
            </a:r>
            <a:r>
              <a:rPr sz="2400" b="1" dirty="0">
                <a:latin typeface="Arial"/>
                <a:cs typeface="Arial"/>
              </a:rPr>
              <a:t> </a:t>
            </a:r>
            <a:r>
              <a:rPr sz="2400" b="1" spc="-5" dirty="0">
                <a:latin typeface="Arial"/>
                <a:cs typeface="Arial"/>
              </a:rPr>
              <a:t>nervose</a:t>
            </a:r>
            <a:r>
              <a:rPr sz="2400" spc="-5" dirty="0">
                <a:latin typeface="Arial MT"/>
                <a:cs typeface="Arial MT"/>
              </a:rPr>
              <a:t>.</a:t>
            </a:r>
            <a:endParaRPr sz="2400" dirty="0">
              <a:latin typeface="Arial MT"/>
              <a:cs typeface="Arial MT"/>
            </a:endParaRPr>
          </a:p>
        </p:txBody>
      </p:sp>
      <p:pic>
        <p:nvPicPr>
          <p:cNvPr id="4" name="object 4"/>
          <p:cNvPicPr/>
          <p:nvPr/>
        </p:nvPicPr>
        <p:blipFill>
          <a:blip r:embed="rId3" cstate="print"/>
          <a:stretch>
            <a:fillRect/>
          </a:stretch>
        </p:blipFill>
        <p:spPr>
          <a:xfrm>
            <a:off x="4267200" y="836612"/>
            <a:ext cx="4500562" cy="337343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6312" y="700225"/>
            <a:ext cx="8807688" cy="3032125"/>
          </a:xfrm>
          <a:prstGeom prst="rect">
            <a:avLst/>
          </a:prstGeom>
        </p:spPr>
        <p:txBody>
          <a:bodyPr vert="horz" wrap="square" lIns="0" tIns="12700" rIns="0" bIns="0" rtlCol="0">
            <a:spAutoFit/>
          </a:bodyPr>
          <a:lstStyle/>
          <a:p>
            <a:pPr marL="12700" algn="ctr">
              <a:spcBef>
                <a:spcPts val="100"/>
              </a:spcBef>
            </a:pPr>
            <a:r>
              <a:rPr sz="2800" b="1" spc="-5" dirty="0">
                <a:solidFill>
                  <a:srgbClr val="FF0000"/>
                </a:solidFill>
                <a:latin typeface="Arial"/>
                <a:cs typeface="Arial"/>
              </a:rPr>
              <a:t>Classificazione delle aziende in 3  gruppi:</a:t>
            </a:r>
          </a:p>
        </p:txBody>
      </p:sp>
      <p:sp>
        <p:nvSpPr>
          <p:cNvPr id="3" name="object 3"/>
          <p:cNvSpPr txBox="1"/>
          <p:nvPr/>
        </p:nvSpPr>
        <p:spPr>
          <a:xfrm>
            <a:off x="1208087" y="1905000"/>
            <a:ext cx="6727825" cy="2629535"/>
          </a:xfrm>
          <a:prstGeom prst="rect">
            <a:avLst/>
          </a:prstGeom>
        </p:spPr>
        <p:txBody>
          <a:bodyPr vert="horz" wrap="square" lIns="0" tIns="74295" rIns="0" bIns="0" rtlCol="0">
            <a:spAutoFit/>
          </a:bodyPr>
          <a:lstStyle/>
          <a:p>
            <a:pPr marL="354965" marR="5080" indent="-342900">
              <a:lnSpc>
                <a:spcPts val="2890"/>
              </a:lnSpc>
              <a:spcBef>
                <a:spcPts val="585"/>
              </a:spcBef>
              <a:buChar char="•"/>
              <a:tabLst>
                <a:tab pos="354965" algn="l"/>
                <a:tab pos="355600" algn="l"/>
              </a:tabLst>
            </a:pPr>
            <a:r>
              <a:rPr sz="2800" b="1" dirty="0">
                <a:latin typeface="Arial"/>
                <a:cs typeface="Arial"/>
              </a:rPr>
              <a:t>A) </a:t>
            </a:r>
            <a:r>
              <a:rPr sz="2800" dirty="0">
                <a:latin typeface="Arial MT"/>
                <a:cs typeface="Arial MT"/>
              </a:rPr>
              <a:t>aziende </a:t>
            </a:r>
            <a:r>
              <a:rPr sz="2800" spc="-5" dirty="0">
                <a:latin typeface="Arial MT"/>
                <a:cs typeface="Arial MT"/>
              </a:rPr>
              <a:t>appartenenti </a:t>
            </a:r>
            <a:r>
              <a:rPr sz="2800" dirty="0">
                <a:latin typeface="Arial MT"/>
                <a:cs typeface="Arial MT"/>
              </a:rPr>
              <a:t>a gruppi </a:t>
            </a:r>
            <a:r>
              <a:rPr sz="2800" spc="-10" dirty="0">
                <a:latin typeface="Arial MT"/>
                <a:cs typeface="Arial MT"/>
              </a:rPr>
              <a:t>tariffari </a:t>
            </a:r>
            <a:r>
              <a:rPr sz="2800" spc="-765" dirty="0">
                <a:latin typeface="Arial MT"/>
                <a:cs typeface="Arial MT"/>
              </a:rPr>
              <a:t> </a:t>
            </a:r>
            <a:r>
              <a:rPr sz="2800" spc="-5" dirty="0">
                <a:latin typeface="Arial MT"/>
                <a:cs typeface="Arial MT"/>
              </a:rPr>
              <a:t>INAIL </a:t>
            </a:r>
            <a:r>
              <a:rPr sz="2800" dirty="0">
                <a:latin typeface="Arial MT"/>
                <a:cs typeface="Arial MT"/>
              </a:rPr>
              <a:t>con </a:t>
            </a:r>
            <a:r>
              <a:rPr sz="2800" b="1" spc="-5" dirty="0">
                <a:latin typeface="Arial"/>
                <a:cs typeface="Arial"/>
              </a:rPr>
              <a:t>indice infortunistico </a:t>
            </a:r>
            <a:r>
              <a:rPr sz="2800" spc="-5" dirty="0">
                <a:latin typeface="Arial MT"/>
                <a:cs typeface="Arial MT"/>
              </a:rPr>
              <a:t>di </a:t>
            </a:r>
            <a:r>
              <a:rPr sz="2800" dirty="0">
                <a:latin typeface="Arial MT"/>
                <a:cs typeface="Arial MT"/>
              </a:rPr>
              <a:t> </a:t>
            </a:r>
            <a:r>
              <a:rPr sz="2800" spc="-5" dirty="0">
                <a:latin typeface="Arial MT"/>
                <a:cs typeface="Arial MT"/>
              </a:rPr>
              <a:t>invalidità permanente </a:t>
            </a:r>
            <a:r>
              <a:rPr sz="2800" b="1" spc="-5" dirty="0">
                <a:latin typeface="Arial"/>
                <a:cs typeface="Arial"/>
              </a:rPr>
              <a:t>superiore</a:t>
            </a:r>
            <a:r>
              <a:rPr sz="2800" b="1" dirty="0">
                <a:latin typeface="Arial"/>
                <a:cs typeface="Arial"/>
              </a:rPr>
              <a:t> a 4 </a:t>
            </a:r>
            <a:r>
              <a:rPr sz="2800" spc="-5" dirty="0">
                <a:latin typeface="Arial MT"/>
                <a:cs typeface="Arial MT"/>
              </a:rPr>
              <a:t>ed </a:t>
            </a:r>
            <a:r>
              <a:rPr sz="2800" dirty="0">
                <a:latin typeface="Arial MT"/>
                <a:cs typeface="Arial MT"/>
              </a:rPr>
              <a:t> almeno</a:t>
            </a:r>
            <a:r>
              <a:rPr sz="2800" spc="-5" dirty="0">
                <a:latin typeface="Arial MT"/>
                <a:cs typeface="Arial MT"/>
              </a:rPr>
              <a:t> </a:t>
            </a:r>
            <a:r>
              <a:rPr sz="2800" dirty="0">
                <a:latin typeface="Arial MT"/>
                <a:cs typeface="Arial MT"/>
              </a:rPr>
              <a:t>5 </a:t>
            </a:r>
            <a:r>
              <a:rPr sz="2800" spc="-5" dirty="0">
                <a:latin typeface="Arial MT"/>
                <a:cs typeface="Arial MT"/>
              </a:rPr>
              <a:t>dipendenti.</a:t>
            </a:r>
            <a:endParaRPr sz="2800" dirty="0">
              <a:latin typeface="Arial MT"/>
              <a:cs typeface="Arial MT"/>
            </a:endParaRPr>
          </a:p>
          <a:p>
            <a:pPr marL="354965" marR="35560" indent="-342900">
              <a:lnSpc>
                <a:spcPct val="85700"/>
              </a:lnSpc>
              <a:spcBef>
                <a:spcPts val="665"/>
              </a:spcBef>
              <a:buChar char="•"/>
              <a:tabLst>
                <a:tab pos="354965" algn="l"/>
                <a:tab pos="355600" algn="l"/>
              </a:tabLst>
            </a:pPr>
            <a:r>
              <a:rPr sz="2800" spc="-5" dirty="0">
                <a:latin typeface="Arial MT"/>
                <a:cs typeface="Arial MT"/>
              </a:rPr>
              <a:t>Gruppi </a:t>
            </a:r>
            <a:r>
              <a:rPr sz="2800" b="1" dirty="0">
                <a:latin typeface="Arial"/>
                <a:cs typeface="Arial"/>
              </a:rPr>
              <a:t>B) </a:t>
            </a:r>
            <a:r>
              <a:rPr sz="2800" dirty="0">
                <a:latin typeface="Arial MT"/>
                <a:cs typeface="Arial MT"/>
              </a:rPr>
              <a:t>e </a:t>
            </a:r>
            <a:r>
              <a:rPr sz="2800" b="1" dirty="0">
                <a:latin typeface="Arial"/>
                <a:cs typeface="Arial"/>
              </a:rPr>
              <a:t>C): </a:t>
            </a:r>
            <a:r>
              <a:rPr sz="2800" dirty="0">
                <a:latin typeface="Arial MT"/>
                <a:cs typeface="Arial MT"/>
              </a:rPr>
              <a:t>aziende che non </a:t>
            </a:r>
            <a:r>
              <a:rPr sz="2800" spc="5" dirty="0">
                <a:latin typeface="Arial MT"/>
                <a:cs typeface="Arial MT"/>
              </a:rPr>
              <a:t> </a:t>
            </a:r>
            <a:r>
              <a:rPr sz="2800" spc="-5" dirty="0">
                <a:latin typeface="Arial MT"/>
                <a:cs typeface="Arial MT"/>
              </a:rPr>
              <a:t>rientrano </a:t>
            </a:r>
            <a:r>
              <a:rPr sz="2800" dirty="0">
                <a:latin typeface="Arial MT"/>
                <a:cs typeface="Arial MT"/>
              </a:rPr>
              <a:t>nel</a:t>
            </a:r>
            <a:r>
              <a:rPr sz="2800" spc="-5" dirty="0">
                <a:latin typeface="Arial MT"/>
                <a:cs typeface="Arial MT"/>
              </a:rPr>
              <a:t> </a:t>
            </a:r>
            <a:r>
              <a:rPr sz="2800" dirty="0">
                <a:latin typeface="Arial MT"/>
                <a:cs typeface="Arial MT"/>
              </a:rPr>
              <a:t>gruppo</a:t>
            </a:r>
            <a:r>
              <a:rPr sz="2800" spc="-155" dirty="0">
                <a:latin typeface="Arial MT"/>
                <a:cs typeface="Arial MT"/>
              </a:rPr>
              <a:t> </a:t>
            </a:r>
            <a:r>
              <a:rPr sz="2800" dirty="0">
                <a:latin typeface="Arial MT"/>
                <a:cs typeface="Arial MT"/>
              </a:rPr>
              <a:t>A).</a:t>
            </a:r>
            <a:r>
              <a:rPr sz="2800" spc="-10" dirty="0">
                <a:latin typeface="Arial MT"/>
                <a:cs typeface="Arial MT"/>
              </a:rPr>
              <a:t> </a:t>
            </a:r>
            <a:r>
              <a:rPr sz="2000" dirty="0">
                <a:latin typeface="Arial MT"/>
                <a:cs typeface="Arial MT"/>
              </a:rPr>
              <a:t>Nello</a:t>
            </a:r>
            <a:r>
              <a:rPr sz="2000" spc="-5" dirty="0">
                <a:latin typeface="Arial MT"/>
                <a:cs typeface="Arial MT"/>
              </a:rPr>
              <a:t> specifico</a:t>
            </a:r>
            <a:r>
              <a:rPr sz="2000" dirty="0">
                <a:latin typeface="Arial MT"/>
                <a:cs typeface="Arial MT"/>
              </a:rPr>
              <a:t> B):</a:t>
            </a:r>
            <a:r>
              <a:rPr sz="2000" spc="-5" dirty="0">
                <a:latin typeface="Arial MT"/>
                <a:cs typeface="Arial MT"/>
              </a:rPr>
              <a:t> </a:t>
            </a:r>
            <a:r>
              <a:rPr sz="2000" dirty="0">
                <a:latin typeface="Arial MT"/>
                <a:cs typeface="Arial MT"/>
              </a:rPr>
              <a:t>con </a:t>
            </a:r>
            <a:r>
              <a:rPr sz="2000" spc="-545" dirty="0">
                <a:latin typeface="Arial MT"/>
                <a:cs typeface="Arial MT"/>
              </a:rPr>
              <a:t> </a:t>
            </a:r>
            <a:r>
              <a:rPr sz="2000" dirty="0">
                <a:latin typeface="Arial MT"/>
                <a:cs typeface="Arial MT"/>
              </a:rPr>
              <a:t>almeno</a:t>
            </a:r>
            <a:r>
              <a:rPr sz="2000" spc="-5" dirty="0">
                <a:latin typeface="Arial MT"/>
                <a:cs typeface="Arial MT"/>
              </a:rPr>
              <a:t> </a:t>
            </a:r>
            <a:r>
              <a:rPr sz="2000" dirty="0">
                <a:latin typeface="Arial MT"/>
                <a:cs typeface="Arial MT"/>
              </a:rPr>
              <a:t>3 </a:t>
            </a:r>
            <a:r>
              <a:rPr sz="2000" spc="-5" dirty="0">
                <a:latin typeface="Arial MT"/>
                <a:cs typeface="Arial MT"/>
              </a:rPr>
              <a:t>dipendenti; </a:t>
            </a:r>
            <a:r>
              <a:rPr sz="2000" dirty="0">
                <a:latin typeface="Arial MT"/>
                <a:cs typeface="Arial MT"/>
              </a:rPr>
              <a:t>C):</a:t>
            </a:r>
            <a:r>
              <a:rPr sz="2000" spc="-5" dirty="0">
                <a:latin typeface="Arial MT"/>
                <a:cs typeface="Arial MT"/>
              </a:rPr>
              <a:t> </a:t>
            </a:r>
            <a:r>
              <a:rPr sz="2000" dirty="0">
                <a:latin typeface="Arial MT"/>
                <a:cs typeface="Arial MT"/>
              </a:rPr>
              <a:t>con meno di 3 </a:t>
            </a:r>
            <a:r>
              <a:rPr sz="2000" spc="-5" dirty="0">
                <a:latin typeface="Arial MT"/>
                <a:cs typeface="Arial MT"/>
              </a:rPr>
              <a:t>dipendenti</a:t>
            </a:r>
            <a:endParaRPr sz="2000" dirty="0">
              <a:latin typeface="Arial MT"/>
              <a:cs typeface="Arial MT"/>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96957" y="626268"/>
            <a:ext cx="5150485" cy="1813560"/>
          </a:xfrm>
          <a:prstGeom prst="rect">
            <a:avLst/>
          </a:prstGeom>
        </p:spPr>
        <p:txBody>
          <a:bodyPr vert="horz" wrap="square" lIns="0" tIns="33020" rIns="0" bIns="0" rtlCol="0">
            <a:spAutoFit/>
          </a:bodyPr>
          <a:lstStyle/>
          <a:p>
            <a:pPr marL="12700" marR="5080">
              <a:lnSpc>
                <a:spcPts val="2800"/>
              </a:lnSpc>
              <a:spcBef>
                <a:spcPts val="260"/>
              </a:spcBef>
            </a:pPr>
            <a:r>
              <a:rPr sz="2400" spc="100" dirty="0"/>
              <a:t>Un </a:t>
            </a:r>
            <a:r>
              <a:rPr sz="2400" spc="150" dirty="0"/>
              <a:t>tipico </a:t>
            </a:r>
            <a:r>
              <a:rPr sz="2400" spc="110" dirty="0"/>
              <a:t>neurone </a:t>
            </a:r>
            <a:r>
              <a:rPr sz="2400" spc="130" dirty="0"/>
              <a:t>riceve </a:t>
            </a:r>
            <a:r>
              <a:rPr sz="2400" spc="125" dirty="0"/>
              <a:t>da </a:t>
            </a:r>
            <a:r>
              <a:rPr sz="2400" spc="130" dirty="0"/>
              <a:t> </a:t>
            </a:r>
            <a:r>
              <a:rPr sz="2400" spc="114" dirty="0"/>
              <a:t>diverse</a:t>
            </a:r>
            <a:r>
              <a:rPr sz="2400" spc="-85" dirty="0"/>
              <a:t> </a:t>
            </a:r>
            <a:r>
              <a:rPr sz="2400" spc="125" dirty="0"/>
              <a:t>centinaia</a:t>
            </a:r>
            <a:r>
              <a:rPr sz="2400" spc="-80" dirty="0"/>
              <a:t> </a:t>
            </a:r>
            <a:r>
              <a:rPr sz="2400" spc="125" dirty="0"/>
              <a:t>ad</a:t>
            </a:r>
            <a:r>
              <a:rPr sz="2400" spc="-85" dirty="0"/>
              <a:t> </a:t>
            </a:r>
            <a:r>
              <a:rPr sz="2400" spc="125" dirty="0"/>
              <a:t>alcune</a:t>
            </a:r>
            <a:r>
              <a:rPr sz="2400" spc="-80" dirty="0"/>
              <a:t> </a:t>
            </a:r>
            <a:r>
              <a:rPr sz="2400" spc="130" dirty="0"/>
              <a:t>decine </a:t>
            </a:r>
            <a:r>
              <a:rPr sz="2400" spc="-655" dirty="0"/>
              <a:t> </a:t>
            </a:r>
            <a:r>
              <a:rPr sz="2400" spc="140" dirty="0"/>
              <a:t>di</a:t>
            </a:r>
            <a:r>
              <a:rPr sz="2400" spc="-85" dirty="0"/>
              <a:t> </a:t>
            </a:r>
            <a:r>
              <a:rPr sz="2400" spc="110" dirty="0"/>
              <a:t>migliaia</a:t>
            </a:r>
            <a:r>
              <a:rPr sz="2400" spc="-80" dirty="0"/>
              <a:t> </a:t>
            </a:r>
            <a:r>
              <a:rPr sz="2400" spc="140" dirty="0"/>
              <a:t>di</a:t>
            </a:r>
            <a:r>
              <a:rPr sz="2400" spc="-80" dirty="0"/>
              <a:t> </a:t>
            </a:r>
            <a:r>
              <a:rPr sz="2400" spc="120" dirty="0"/>
              <a:t>connessioni</a:t>
            </a:r>
            <a:r>
              <a:rPr sz="2400" spc="-80" dirty="0"/>
              <a:t> </a:t>
            </a:r>
            <a:r>
              <a:rPr sz="2400" spc="95" dirty="0"/>
              <a:t>(</a:t>
            </a:r>
            <a:r>
              <a:rPr sz="2400" spc="95" dirty="0">
                <a:solidFill>
                  <a:srgbClr val="2FBD2F"/>
                </a:solidFill>
              </a:rPr>
              <a:t>sinapsi</a:t>
            </a:r>
            <a:r>
              <a:rPr sz="2400" spc="95" dirty="0"/>
              <a:t>) </a:t>
            </a:r>
            <a:r>
              <a:rPr sz="2400" spc="-655" dirty="0"/>
              <a:t> </a:t>
            </a:r>
            <a:r>
              <a:rPr sz="2400" spc="90" dirty="0"/>
              <a:t>e </a:t>
            </a:r>
            <a:r>
              <a:rPr sz="2400" spc="100" dirty="0"/>
              <a:t>ne </a:t>
            </a:r>
            <a:r>
              <a:rPr sz="2400" spc="135" dirty="0"/>
              <a:t>forma </a:t>
            </a:r>
            <a:r>
              <a:rPr sz="2400" spc="90" dirty="0"/>
              <a:t>a </a:t>
            </a:r>
            <a:r>
              <a:rPr sz="2400" spc="100" dirty="0"/>
              <a:t>sua </a:t>
            </a:r>
            <a:r>
              <a:rPr sz="2400" spc="110" dirty="0"/>
              <a:t>volta </a:t>
            </a:r>
            <a:r>
              <a:rPr sz="2400" spc="114" dirty="0"/>
              <a:t>in </a:t>
            </a:r>
            <a:r>
              <a:rPr sz="2400" spc="110" dirty="0"/>
              <a:t>numero </a:t>
            </a:r>
            <a:r>
              <a:rPr sz="2400" spc="114" dirty="0"/>
              <a:t> </a:t>
            </a:r>
            <a:r>
              <a:rPr sz="2400" spc="65" dirty="0"/>
              <a:t>v</a:t>
            </a:r>
            <a:r>
              <a:rPr sz="2400" spc="85" dirty="0"/>
              <a:t>a</a:t>
            </a:r>
            <a:r>
              <a:rPr sz="2400" spc="114" dirty="0"/>
              <a:t>ri</a:t>
            </a:r>
            <a:r>
              <a:rPr sz="2400" spc="195" dirty="0"/>
              <a:t>a</a:t>
            </a:r>
            <a:r>
              <a:rPr sz="2400" spc="105" dirty="0"/>
              <a:t>bil</a:t>
            </a:r>
            <a:r>
              <a:rPr sz="2400" spc="170" dirty="0"/>
              <a:t>e</a:t>
            </a:r>
            <a:r>
              <a:rPr sz="1000" dirty="0">
                <a:latin typeface="Verdana"/>
                <a:cs typeface="Verdana"/>
              </a:rPr>
              <a:t>.</a:t>
            </a:r>
            <a:endParaRPr sz="1000">
              <a:latin typeface="Verdana"/>
              <a:cs typeface="Verdana"/>
            </a:endParaRPr>
          </a:p>
        </p:txBody>
      </p:sp>
      <p:pic>
        <p:nvPicPr>
          <p:cNvPr id="3" name="object 3"/>
          <p:cNvPicPr/>
          <p:nvPr/>
        </p:nvPicPr>
        <p:blipFill>
          <a:blip r:embed="rId2" cstate="print"/>
          <a:stretch>
            <a:fillRect/>
          </a:stretch>
        </p:blipFill>
        <p:spPr>
          <a:xfrm>
            <a:off x="6196012" y="3409950"/>
            <a:ext cx="57150" cy="76200"/>
          </a:xfrm>
          <a:prstGeom prst="rect">
            <a:avLst/>
          </a:prstGeom>
        </p:spPr>
      </p:pic>
      <p:sp>
        <p:nvSpPr>
          <p:cNvPr id="4" name="object 4"/>
          <p:cNvSpPr txBox="1"/>
          <p:nvPr/>
        </p:nvSpPr>
        <p:spPr>
          <a:xfrm>
            <a:off x="91405" y="3938860"/>
            <a:ext cx="6261735" cy="1457960"/>
          </a:xfrm>
          <a:prstGeom prst="rect">
            <a:avLst/>
          </a:prstGeom>
        </p:spPr>
        <p:txBody>
          <a:bodyPr vert="horz" wrap="square" lIns="0" tIns="33019" rIns="0" bIns="0" rtlCol="0">
            <a:spAutoFit/>
          </a:bodyPr>
          <a:lstStyle/>
          <a:p>
            <a:pPr marL="788670" marR="781050" algn="ctr">
              <a:lnSpc>
                <a:spcPts val="2800"/>
              </a:lnSpc>
              <a:spcBef>
                <a:spcPts val="259"/>
              </a:spcBef>
            </a:pPr>
            <a:r>
              <a:rPr sz="2400" spc="-5" dirty="0">
                <a:latin typeface="Arial MT"/>
                <a:cs typeface="Arial MT"/>
              </a:rPr>
              <a:t>L'informazione</a:t>
            </a:r>
            <a:r>
              <a:rPr sz="2400" dirty="0">
                <a:latin typeface="Arial MT"/>
                <a:cs typeface="Arial MT"/>
              </a:rPr>
              <a:t> nervosa è </a:t>
            </a:r>
            <a:r>
              <a:rPr sz="2400" spc="-5" dirty="0">
                <a:latin typeface="Arial MT"/>
                <a:cs typeface="Arial MT"/>
              </a:rPr>
              <a:t>costituita </a:t>
            </a:r>
            <a:r>
              <a:rPr sz="2400" spc="-655" dirty="0">
                <a:latin typeface="Arial MT"/>
                <a:cs typeface="Arial MT"/>
              </a:rPr>
              <a:t> </a:t>
            </a:r>
            <a:r>
              <a:rPr sz="2400" spc="-5" dirty="0">
                <a:latin typeface="Arial MT"/>
                <a:cs typeface="Arial MT"/>
              </a:rPr>
              <a:t>primariamente </a:t>
            </a:r>
            <a:r>
              <a:rPr sz="2400" dirty="0">
                <a:latin typeface="Arial MT"/>
                <a:cs typeface="Arial MT"/>
              </a:rPr>
              <a:t>da segnali </a:t>
            </a:r>
            <a:r>
              <a:rPr sz="2400" spc="-5" dirty="0">
                <a:latin typeface="Arial MT"/>
                <a:cs typeface="Arial MT"/>
              </a:rPr>
              <a:t>elettrici</a:t>
            </a:r>
            <a:endParaRPr sz="2400">
              <a:latin typeface="Arial MT"/>
              <a:cs typeface="Arial MT"/>
            </a:endParaRPr>
          </a:p>
          <a:p>
            <a:pPr marL="12700" marR="5080" algn="ctr">
              <a:lnSpc>
                <a:spcPts val="2800"/>
              </a:lnSpc>
            </a:pPr>
            <a:r>
              <a:rPr sz="2400" dirty="0">
                <a:latin typeface="Arial MT"/>
                <a:cs typeface="Arial MT"/>
              </a:rPr>
              <a:t>a</a:t>
            </a:r>
            <a:r>
              <a:rPr sz="2400" spc="-5" dirty="0">
                <a:latin typeface="Arial MT"/>
                <a:cs typeface="Arial MT"/>
              </a:rPr>
              <a:t> </a:t>
            </a:r>
            <a:r>
              <a:rPr sz="2400" dirty="0">
                <a:latin typeface="Arial MT"/>
                <a:cs typeface="Arial MT"/>
              </a:rPr>
              <a:t>livello</a:t>
            </a:r>
            <a:r>
              <a:rPr sz="2400" spc="-5" dirty="0">
                <a:latin typeface="Arial MT"/>
                <a:cs typeface="Arial MT"/>
              </a:rPr>
              <a:t> </a:t>
            </a:r>
            <a:r>
              <a:rPr sz="2400" dirty="0">
                <a:latin typeface="Arial MT"/>
                <a:cs typeface="Arial MT"/>
              </a:rPr>
              <a:t>delle</a:t>
            </a:r>
            <a:r>
              <a:rPr sz="2400" spc="-5" dirty="0">
                <a:latin typeface="Arial MT"/>
                <a:cs typeface="Arial MT"/>
              </a:rPr>
              <a:t> </a:t>
            </a:r>
            <a:r>
              <a:rPr sz="2400" dirty="0">
                <a:latin typeface="Arial MT"/>
                <a:cs typeface="Arial MT"/>
              </a:rPr>
              <a:t>sinapsi</a:t>
            </a:r>
            <a:r>
              <a:rPr sz="2400" spc="-5" dirty="0">
                <a:latin typeface="Arial MT"/>
                <a:cs typeface="Arial MT"/>
              </a:rPr>
              <a:t> </a:t>
            </a:r>
            <a:r>
              <a:rPr sz="2400" dirty="0">
                <a:latin typeface="Arial MT"/>
                <a:cs typeface="Arial MT"/>
              </a:rPr>
              <a:t>non</a:t>
            </a:r>
            <a:r>
              <a:rPr sz="2400" spc="-5" dirty="0">
                <a:latin typeface="Arial MT"/>
                <a:cs typeface="Arial MT"/>
              </a:rPr>
              <a:t> esiste </a:t>
            </a:r>
            <a:r>
              <a:rPr sz="2400" dirty="0">
                <a:latin typeface="Arial MT"/>
                <a:cs typeface="Arial MT"/>
              </a:rPr>
              <a:t>una</a:t>
            </a:r>
            <a:r>
              <a:rPr sz="2400" spc="-5" dirty="0">
                <a:latin typeface="Arial MT"/>
                <a:cs typeface="Arial MT"/>
              </a:rPr>
              <a:t> continuità </a:t>
            </a:r>
            <a:r>
              <a:rPr sz="2400" spc="-655" dirty="0">
                <a:latin typeface="Arial MT"/>
                <a:cs typeface="Arial MT"/>
              </a:rPr>
              <a:t> </a:t>
            </a:r>
            <a:r>
              <a:rPr sz="2400" spc="-5" dirty="0">
                <a:latin typeface="Arial MT"/>
                <a:cs typeface="Arial MT"/>
              </a:rPr>
              <a:t>fisica fra </a:t>
            </a:r>
            <a:r>
              <a:rPr sz="2400" dirty="0">
                <a:latin typeface="Arial MT"/>
                <a:cs typeface="Arial MT"/>
              </a:rPr>
              <a:t>le cellule</a:t>
            </a:r>
            <a:r>
              <a:rPr sz="2400" spc="-5" dirty="0">
                <a:latin typeface="Arial MT"/>
                <a:cs typeface="Arial MT"/>
              </a:rPr>
              <a:t> </a:t>
            </a:r>
            <a:r>
              <a:rPr sz="2400" dirty="0">
                <a:latin typeface="Arial MT"/>
                <a:cs typeface="Arial MT"/>
              </a:rPr>
              <a:t>nervose</a:t>
            </a:r>
            <a:r>
              <a:rPr sz="2400" spc="-5" dirty="0">
                <a:latin typeface="Arial MT"/>
                <a:cs typeface="Arial MT"/>
              </a:rPr>
              <a:t> </a:t>
            </a:r>
            <a:r>
              <a:rPr sz="2400" dirty="0">
                <a:latin typeface="Arial MT"/>
                <a:cs typeface="Arial MT"/>
              </a:rPr>
              <a:t>connesse</a:t>
            </a:r>
            <a:endParaRPr sz="2400">
              <a:latin typeface="Arial MT"/>
              <a:cs typeface="Arial MT"/>
            </a:endParaRPr>
          </a:p>
        </p:txBody>
      </p:sp>
      <p:pic>
        <p:nvPicPr>
          <p:cNvPr id="5" name="object 5"/>
          <p:cNvPicPr/>
          <p:nvPr/>
        </p:nvPicPr>
        <p:blipFill>
          <a:blip r:embed="rId3" cstate="print"/>
          <a:stretch>
            <a:fillRect/>
          </a:stretch>
        </p:blipFill>
        <p:spPr>
          <a:xfrm>
            <a:off x="230230" y="1161851"/>
            <a:ext cx="3174754" cy="956270"/>
          </a:xfrm>
          <a:prstGeom prst="rect">
            <a:avLst/>
          </a:prstGeom>
        </p:spPr>
      </p:pic>
      <p:pic>
        <p:nvPicPr>
          <p:cNvPr id="6" name="object 6"/>
          <p:cNvPicPr/>
          <p:nvPr/>
        </p:nvPicPr>
        <p:blipFill>
          <a:blip r:embed="rId4" cstate="print"/>
          <a:stretch>
            <a:fillRect/>
          </a:stretch>
        </p:blipFill>
        <p:spPr>
          <a:xfrm>
            <a:off x="6300787" y="3068637"/>
            <a:ext cx="2667000" cy="2990850"/>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2270" y="3759993"/>
            <a:ext cx="6127750" cy="1813560"/>
          </a:xfrm>
          <a:prstGeom prst="rect">
            <a:avLst/>
          </a:prstGeom>
        </p:spPr>
        <p:txBody>
          <a:bodyPr vert="horz" wrap="square" lIns="0" tIns="33019" rIns="0" bIns="0" rtlCol="0">
            <a:spAutoFit/>
          </a:bodyPr>
          <a:lstStyle/>
          <a:p>
            <a:pPr marL="12700" marR="5080">
              <a:lnSpc>
                <a:spcPts val="2800"/>
              </a:lnSpc>
              <a:spcBef>
                <a:spcPts val="259"/>
              </a:spcBef>
              <a:tabLst>
                <a:tab pos="4442460" algn="l"/>
              </a:tabLst>
            </a:pPr>
            <a:r>
              <a:rPr sz="2400" spc="125" dirty="0">
                <a:latin typeface="Arial MT"/>
                <a:cs typeface="Arial MT"/>
              </a:rPr>
              <a:t>A</a:t>
            </a:r>
            <a:r>
              <a:rPr sz="2400" spc="-80" dirty="0">
                <a:latin typeface="Arial MT"/>
                <a:cs typeface="Arial MT"/>
              </a:rPr>
              <a:t> </a:t>
            </a:r>
            <a:r>
              <a:rPr sz="2400" spc="125" dirty="0">
                <a:latin typeface="Arial MT"/>
                <a:cs typeface="Arial MT"/>
              </a:rPr>
              <a:t>questo</a:t>
            </a:r>
            <a:r>
              <a:rPr sz="2400" spc="-75" dirty="0">
                <a:latin typeface="Arial MT"/>
                <a:cs typeface="Arial MT"/>
              </a:rPr>
              <a:t> </a:t>
            </a:r>
            <a:r>
              <a:rPr sz="2400" spc="105" dirty="0">
                <a:latin typeface="Arial MT"/>
                <a:cs typeface="Arial MT"/>
              </a:rPr>
              <a:t>livello</a:t>
            </a:r>
            <a:r>
              <a:rPr sz="2400" spc="-75" dirty="0">
                <a:latin typeface="Arial MT"/>
                <a:cs typeface="Arial MT"/>
              </a:rPr>
              <a:t> </a:t>
            </a:r>
            <a:r>
              <a:rPr sz="2400" spc="130" dirty="0">
                <a:latin typeface="Arial MT"/>
                <a:cs typeface="Arial MT"/>
              </a:rPr>
              <a:t>quindi</a:t>
            </a:r>
            <a:r>
              <a:rPr sz="2400" spc="-75" dirty="0">
                <a:latin typeface="Arial MT"/>
                <a:cs typeface="Arial MT"/>
              </a:rPr>
              <a:t> </a:t>
            </a:r>
            <a:r>
              <a:rPr sz="2400" spc="114" dirty="0">
                <a:latin typeface="Arial MT"/>
                <a:cs typeface="Arial MT"/>
              </a:rPr>
              <a:t>il</a:t>
            </a:r>
            <a:r>
              <a:rPr sz="2400" spc="-75" dirty="0">
                <a:latin typeface="Arial MT"/>
                <a:cs typeface="Arial MT"/>
              </a:rPr>
              <a:t> </a:t>
            </a:r>
            <a:r>
              <a:rPr sz="2400" spc="105" dirty="0">
                <a:latin typeface="Arial MT"/>
                <a:cs typeface="Arial MT"/>
              </a:rPr>
              <a:t>segnale</a:t>
            </a:r>
            <a:r>
              <a:rPr sz="2400" spc="-75" dirty="0">
                <a:latin typeface="Arial MT"/>
                <a:cs typeface="Arial MT"/>
              </a:rPr>
              <a:t> </a:t>
            </a:r>
            <a:r>
              <a:rPr sz="2400" spc="150" dirty="0">
                <a:latin typeface="Arial MT"/>
                <a:cs typeface="Arial MT"/>
              </a:rPr>
              <a:t>elettrico </a:t>
            </a:r>
            <a:r>
              <a:rPr sz="2400" spc="-650" dirty="0">
                <a:latin typeface="Arial MT"/>
                <a:cs typeface="Arial MT"/>
              </a:rPr>
              <a:t> </a:t>
            </a:r>
            <a:r>
              <a:rPr sz="2400" spc="105" dirty="0">
                <a:latin typeface="Arial MT"/>
                <a:cs typeface="Arial MT"/>
              </a:rPr>
              <a:t>si </a:t>
            </a:r>
            <a:r>
              <a:rPr sz="2400" spc="135" dirty="0">
                <a:latin typeface="Arial MT"/>
                <a:cs typeface="Arial MT"/>
              </a:rPr>
              <a:t>trasforma </a:t>
            </a:r>
            <a:r>
              <a:rPr sz="2400" spc="105" dirty="0">
                <a:latin typeface="Arial MT"/>
                <a:cs typeface="Arial MT"/>
              </a:rPr>
              <a:t>nel </a:t>
            </a:r>
            <a:r>
              <a:rPr sz="2400" spc="140" dirty="0">
                <a:latin typeface="Arial MT"/>
                <a:cs typeface="Arial MT"/>
              </a:rPr>
              <a:t>rilascio di </a:t>
            </a:r>
            <a:r>
              <a:rPr sz="2400" spc="110" dirty="0">
                <a:latin typeface="Arial MT"/>
                <a:cs typeface="Arial MT"/>
              </a:rPr>
              <a:t>un </a:t>
            </a:r>
            <a:r>
              <a:rPr sz="2400" spc="105" dirty="0">
                <a:latin typeface="Arial MT"/>
                <a:cs typeface="Arial MT"/>
              </a:rPr>
              <a:t>segnale </a:t>
            </a:r>
            <a:r>
              <a:rPr sz="2400" spc="110" dirty="0">
                <a:latin typeface="Arial MT"/>
                <a:cs typeface="Arial MT"/>
              </a:rPr>
              <a:t> </a:t>
            </a:r>
            <a:r>
              <a:rPr sz="2400" spc="135" dirty="0">
                <a:latin typeface="Arial MT"/>
                <a:cs typeface="Arial MT"/>
              </a:rPr>
              <a:t>chimico</a:t>
            </a:r>
            <a:r>
              <a:rPr sz="2400" spc="-60" dirty="0">
                <a:latin typeface="Arial MT"/>
                <a:cs typeface="Arial MT"/>
              </a:rPr>
              <a:t> </a:t>
            </a:r>
            <a:r>
              <a:rPr sz="2400" spc="130" dirty="0">
                <a:latin typeface="Arial MT"/>
                <a:cs typeface="Arial MT"/>
              </a:rPr>
              <a:t>(</a:t>
            </a:r>
            <a:r>
              <a:rPr sz="2400" spc="130" dirty="0">
                <a:solidFill>
                  <a:srgbClr val="2FBD2F"/>
                </a:solidFill>
                <a:latin typeface="Arial MT"/>
                <a:cs typeface="Arial MT"/>
              </a:rPr>
              <a:t>neurotrasmettitore	</a:t>
            </a:r>
            <a:r>
              <a:rPr sz="2400" spc="50" dirty="0">
                <a:latin typeface="Arial MT"/>
                <a:cs typeface="Arial MT"/>
              </a:rPr>
              <a:t>) </a:t>
            </a:r>
            <a:r>
              <a:rPr sz="2400" spc="120" dirty="0">
                <a:latin typeface="Arial MT"/>
                <a:cs typeface="Arial MT"/>
              </a:rPr>
              <a:t>che </a:t>
            </a:r>
            <a:r>
              <a:rPr sz="2400" spc="125" dirty="0">
                <a:latin typeface="Arial MT"/>
                <a:cs typeface="Arial MT"/>
              </a:rPr>
              <a:t> </a:t>
            </a:r>
            <a:r>
              <a:rPr sz="2400" spc="135" dirty="0">
                <a:latin typeface="Arial MT"/>
                <a:cs typeface="Arial MT"/>
              </a:rPr>
              <a:t>determina </a:t>
            </a:r>
            <a:r>
              <a:rPr sz="2400" spc="110" dirty="0">
                <a:latin typeface="Arial MT"/>
                <a:cs typeface="Arial MT"/>
              </a:rPr>
              <a:t>sul neurone </a:t>
            </a:r>
            <a:r>
              <a:rPr sz="2400" spc="120" dirty="0">
                <a:latin typeface="Arial MT"/>
                <a:cs typeface="Arial MT"/>
              </a:rPr>
              <a:t>successivo </a:t>
            </a:r>
            <a:r>
              <a:rPr sz="2400" spc="125" dirty="0">
                <a:latin typeface="Arial MT"/>
                <a:cs typeface="Arial MT"/>
              </a:rPr>
              <a:t> </a:t>
            </a:r>
            <a:r>
              <a:rPr sz="2400" spc="110" dirty="0">
                <a:latin typeface="Arial MT"/>
                <a:cs typeface="Arial MT"/>
              </a:rPr>
              <a:t>l'insorgenza</a:t>
            </a:r>
            <a:r>
              <a:rPr sz="2400" spc="-85" dirty="0">
                <a:latin typeface="Arial MT"/>
                <a:cs typeface="Arial MT"/>
              </a:rPr>
              <a:t> </a:t>
            </a:r>
            <a:r>
              <a:rPr sz="2400" spc="140" dirty="0">
                <a:latin typeface="Arial MT"/>
                <a:cs typeface="Arial MT"/>
              </a:rPr>
              <a:t>di</a:t>
            </a:r>
            <a:r>
              <a:rPr sz="2400" spc="-80" dirty="0">
                <a:latin typeface="Arial MT"/>
                <a:cs typeface="Arial MT"/>
              </a:rPr>
              <a:t> </a:t>
            </a:r>
            <a:r>
              <a:rPr sz="2400" spc="110" dirty="0">
                <a:latin typeface="Arial MT"/>
                <a:cs typeface="Arial MT"/>
              </a:rPr>
              <a:t>un</a:t>
            </a:r>
            <a:r>
              <a:rPr sz="2400" spc="-80" dirty="0">
                <a:latin typeface="Arial MT"/>
                <a:cs typeface="Arial MT"/>
              </a:rPr>
              <a:t> </a:t>
            </a:r>
            <a:r>
              <a:rPr sz="2400" spc="90" dirty="0">
                <a:latin typeface="Arial MT"/>
                <a:cs typeface="Arial MT"/>
              </a:rPr>
              <a:t>nuovo</a:t>
            </a:r>
            <a:r>
              <a:rPr sz="2400" spc="-80" dirty="0">
                <a:latin typeface="Arial MT"/>
                <a:cs typeface="Arial MT"/>
              </a:rPr>
              <a:t> </a:t>
            </a:r>
            <a:r>
              <a:rPr sz="2400" spc="105" dirty="0">
                <a:latin typeface="Arial MT"/>
                <a:cs typeface="Arial MT"/>
              </a:rPr>
              <a:t>segnale</a:t>
            </a:r>
            <a:r>
              <a:rPr sz="2400" spc="-85" dirty="0">
                <a:latin typeface="Arial MT"/>
                <a:cs typeface="Arial MT"/>
              </a:rPr>
              <a:t> </a:t>
            </a:r>
            <a:r>
              <a:rPr sz="2400" spc="150" dirty="0">
                <a:latin typeface="Arial MT"/>
                <a:cs typeface="Arial MT"/>
              </a:rPr>
              <a:t>elettrico</a:t>
            </a:r>
            <a:endParaRPr sz="2400">
              <a:latin typeface="Arial MT"/>
              <a:cs typeface="Arial MT"/>
            </a:endParaRPr>
          </a:p>
        </p:txBody>
      </p:sp>
      <p:pic>
        <p:nvPicPr>
          <p:cNvPr id="3" name="object 3"/>
          <p:cNvPicPr/>
          <p:nvPr/>
        </p:nvPicPr>
        <p:blipFill>
          <a:blip r:embed="rId2" cstate="print"/>
          <a:stretch>
            <a:fillRect/>
          </a:stretch>
        </p:blipFill>
        <p:spPr>
          <a:xfrm>
            <a:off x="2411412" y="620712"/>
            <a:ext cx="2089150" cy="2089150"/>
          </a:xfrm>
          <a:prstGeom prst="rect">
            <a:avLst/>
          </a:prstGeom>
        </p:spPr>
      </p:pic>
      <p:pic>
        <p:nvPicPr>
          <p:cNvPr id="4" name="object 4"/>
          <p:cNvPicPr/>
          <p:nvPr/>
        </p:nvPicPr>
        <p:blipFill>
          <a:blip r:embed="rId3" cstate="print"/>
          <a:stretch>
            <a:fillRect/>
          </a:stretch>
        </p:blipFill>
        <p:spPr>
          <a:xfrm>
            <a:off x="5508625" y="333375"/>
            <a:ext cx="1847850" cy="2466975"/>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514600" y="737947"/>
            <a:ext cx="4800600" cy="5382106"/>
          </a:xfrm>
          <a:prstGeom prst="rect">
            <a:avLst/>
          </a:prstGeom>
        </p:spPr>
      </p:pic>
      <p:sp>
        <p:nvSpPr>
          <p:cNvPr id="3" name="object 3"/>
          <p:cNvSpPr txBox="1">
            <a:spLocks noGrp="1"/>
          </p:cNvSpPr>
          <p:nvPr>
            <p:ph type="title"/>
          </p:nvPr>
        </p:nvSpPr>
        <p:spPr>
          <a:xfrm>
            <a:off x="2817044" y="198169"/>
            <a:ext cx="3329304" cy="391160"/>
          </a:xfrm>
          <a:prstGeom prst="rect">
            <a:avLst/>
          </a:prstGeom>
        </p:spPr>
        <p:txBody>
          <a:bodyPr vert="horz" wrap="square" lIns="0" tIns="12700" rIns="0" bIns="0" rtlCol="0">
            <a:spAutoFit/>
          </a:bodyPr>
          <a:lstStyle/>
          <a:p>
            <a:pPr marL="12700">
              <a:lnSpc>
                <a:spcPct val="100000"/>
              </a:lnSpc>
              <a:spcBef>
                <a:spcPts val="100"/>
              </a:spcBef>
            </a:pPr>
            <a:r>
              <a:rPr sz="2400" dirty="0"/>
              <a:t>Aree</a:t>
            </a:r>
            <a:r>
              <a:rPr sz="2400" spc="-30" dirty="0"/>
              <a:t> </a:t>
            </a:r>
            <a:r>
              <a:rPr sz="2400" spc="-5" dirty="0"/>
              <a:t>corteccia</a:t>
            </a:r>
            <a:r>
              <a:rPr sz="2400" spc="-30" dirty="0"/>
              <a:t> </a:t>
            </a:r>
            <a:r>
              <a:rPr sz="2400" dirty="0"/>
              <a:t>cerebrale</a:t>
            </a:r>
            <a:endParaRPr sz="240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268537" y="188912"/>
            <a:ext cx="5904230" cy="433705"/>
          </a:xfrm>
          <a:prstGeom prst="rect">
            <a:avLst/>
          </a:prstGeom>
          <a:solidFill>
            <a:srgbClr val="BBE0E3"/>
          </a:solidFill>
          <a:ln w="9525">
            <a:solidFill>
              <a:srgbClr val="000000"/>
            </a:solidFill>
          </a:ln>
        </p:spPr>
        <p:txBody>
          <a:bodyPr vert="horz" wrap="square" lIns="0" tIns="69215" rIns="0" bIns="0" rtlCol="0">
            <a:spAutoFit/>
          </a:bodyPr>
          <a:lstStyle/>
          <a:p>
            <a:pPr algn="ctr">
              <a:lnSpc>
                <a:spcPct val="100000"/>
              </a:lnSpc>
              <a:spcBef>
                <a:spcPts val="545"/>
              </a:spcBef>
            </a:pPr>
            <a:r>
              <a:rPr sz="1800" spc="-5" dirty="0">
                <a:latin typeface="Arial MT"/>
                <a:cs typeface="Arial MT"/>
              </a:rPr>
              <a:t>FUNZIONI</a:t>
            </a:r>
            <a:r>
              <a:rPr sz="1800" spc="-30" dirty="0">
                <a:latin typeface="Arial MT"/>
                <a:cs typeface="Arial MT"/>
              </a:rPr>
              <a:t> </a:t>
            </a:r>
            <a:r>
              <a:rPr sz="1800" dirty="0">
                <a:latin typeface="Arial MT"/>
                <a:cs typeface="Arial MT"/>
              </a:rPr>
              <a:t>DEL</a:t>
            </a:r>
            <a:r>
              <a:rPr sz="1800" spc="-95" dirty="0">
                <a:latin typeface="Arial MT"/>
                <a:cs typeface="Arial MT"/>
              </a:rPr>
              <a:t> </a:t>
            </a:r>
            <a:r>
              <a:rPr sz="1800" spc="-5" dirty="0">
                <a:latin typeface="Arial MT"/>
                <a:cs typeface="Arial MT"/>
              </a:rPr>
              <a:t>CERVELLO</a:t>
            </a:r>
            <a:endParaRPr sz="1800">
              <a:latin typeface="Arial MT"/>
              <a:cs typeface="Arial MT"/>
            </a:endParaRPr>
          </a:p>
        </p:txBody>
      </p:sp>
      <p:pic>
        <p:nvPicPr>
          <p:cNvPr id="3" name="object 3"/>
          <p:cNvPicPr/>
          <p:nvPr/>
        </p:nvPicPr>
        <p:blipFill>
          <a:blip r:embed="rId2" cstate="print"/>
          <a:stretch>
            <a:fillRect/>
          </a:stretch>
        </p:blipFill>
        <p:spPr>
          <a:xfrm>
            <a:off x="115425" y="221751"/>
            <a:ext cx="2143125" cy="2133600"/>
          </a:xfrm>
          <a:prstGeom prst="rect">
            <a:avLst/>
          </a:prstGeom>
        </p:spPr>
      </p:pic>
      <p:sp>
        <p:nvSpPr>
          <p:cNvPr id="4" name="object 4"/>
          <p:cNvSpPr txBox="1"/>
          <p:nvPr/>
        </p:nvSpPr>
        <p:spPr>
          <a:xfrm>
            <a:off x="2228532" y="851810"/>
            <a:ext cx="6455410" cy="1099820"/>
          </a:xfrm>
          <a:prstGeom prst="rect">
            <a:avLst/>
          </a:prstGeom>
        </p:spPr>
        <p:txBody>
          <a:bodyPr vert="horz" wrap="square" lIns="0" tIns="27939" rIns="0" bIns="0" rtlCol="0">
            <a:spAutoFit/>
          </a:bodyPr>
          <a:lstStyle/>
          <a:p>
            <a:pPr marL="12700" marR="5080">
              <a:lnSpc>
                <a:spcPts val="2100"/>
              </a:lnSpc>
              <a:spcBef>
                <a:spcPts val="219"/>
              </a:spcBef>
            </a:pPr>
            <a:r>
              <a:rPr sz="1800" dirty="0">
                <a:latin typeface="Arial MT"/>
                <a:cs typeface="Arial MT"/>
              </a:rPr>
              <a:t>Memorizzazione ed elabora ad </a:t>
            </a:r>
            <a:r>
              <a:rPr sz="1800" spc="-5" dirty="0">
                <a:latin typeface="Arial MT"/>
                <a:cs typeface="Arial MT"/>
              </a:rPr>
              <a:t>alto </a:t>
            </a:r>
            <a:r>
              <a:rPr sz="1800" dirty="0">
                <a:latin typeface="Arial MT"/>
                <a:cs typeface="Arial MT"/>
              </a:rPr>
              <a:t>livello le </a:t>
            </a:r>
            <a:r>
              <a:rPr sz="1800" spc="-5" dirty="0">
                <a:latin typeface="Arial MT"/>
                <a:cs typeface="Arial MT"/>
              </a:rPr>
              <a:t>informazioni </a:t>
            </a:r>
            <a:r>
              <a:rPr sz="1800" dirty="0">
                <a:latin typeface="Arial MT"/>
                <a:cs typeface="Arial MT"/>
              </a:rPr>
              <a:t>che </a:t>
            </a:r>
            <a:r>
              <a:rPr sz="1800" spc="5" dirty="0">
                <a:latin typeface="Arial MT"/>
                <a:cs typeface="Arial MT"/>
              </a:rPr>
              <a:t> </a:t>
            </a:r>
            <a:r>
              <a:rPr sz="1800" dirty="0">
                <a:latin typeface="Arial MT"/>
                <a:cs typeface="Arial MT"/>
              </a:rPr>
              <a:t>arrivano </a:t>
            </a:r>
            <a:r>
              <a:rPr sz="1800" spc="-5" dirty="0">
                <a:latin typeface="Arial MT"/>
                <a:cs typeface="Arial MT"/>
              </a:rPr>
              <a:t>attraverso</a:t>
            </a:r>
            <a:r>
              <a:rPr sz="1800" spc="5" dirty="0">
                <a:latin typeface="Arial MT"/>
                <a:cs typeface="Arial MT"/>
              </a:rPr>
              <a:t> </a:t>
            </a:r>
            <a:r>
              <a:rPr sz="1800" dirty="0">
                <a:latin typeface="Arial MT"/>
                <a:cs typeface="Arial MT"/>
              </a:rPr>
              <a:t>gli</a:t>
            </a:r>
            <a:r>
              <a:rPr sz="1800" spc="5" dirty="0">
                <a:latin typeface="Arial MT"/>
                <a:cs typeface="Arial MT"/>
              </a:rPr>
              <a:t> </a:t>
            </a:r>
            <a:r>
              <a:rPr sz="1800" dirty="0">
                <a:latin typeface="Arial MT"/>
                <a:cs typeface="Arial MT"/>
              </a:rPr>
              <a:t>organi</a:t>
            </a:r>
            <a:r>
              <a:rPr sz="1800" spc="5" dirty="0">
                <a:latin typeface="Arial MT"/>
                <a:cs typeface="Arial MT"/>
              </a:rPr>
              <a:t> </a:t>
            </a:r>
            <a:r>
              <a:rPr sz="1800" dirty="0">
                <a:latin typeface="Arial MT"/>
                <a:cs typeface="Arial MT"/>
              </a:rPr>
              <a:t>di</a:t>
            </a:r>
            <a:r>
              <a:rPr sz="1800" spc="5" dirty="0">
                <a:latin typeface="Arial MT"/>
                <a:cs typeface="Arial MT"/>
              </a:rPr>
              <a:t> </a:t>
            </a:r>
            <a:r>
              <a:rPr sz="1800" dirty="0">
                <a:latin typeface="Arial MT"/>
                <a:cs typeface="Arial MT"/>
              </a:rPr>
              <a:t>senso</a:t>
            </a:r>
            <a:r>
              <a:rPr sz="1800" spc="5" dirty="0">
                <a:latin typeface="Arial MT"/>
                <a:cs typeface="Arial MT"/>
              </a:rPr>
              <a:t> </a:t>
            </a:r>
            <a:r>
              <a:rPr sz="1800" spc="-5" dirty="0">
                <a:latin typeface="Arial MT"/>
                <a:cs typeface="Arial MT"/>
              </a:rPr>
              <a:t>(occhi,orecchie,</a:t>
            </a:r>
            <a:r>
              <a:rPr sz="1800" dirty="0">
                <a:latin typeface="Arial MT"/>
                <a:cs typeface="Arial MT"/>
              </a:rPr>
              <a:t> </a:t>
            </a:r>
            <a:r>
              <a:rPr sz="1800" spc="-5" dirty="0">
                <a:latin typeface="Arial MT"/>
                <a:cs typeface="Arial MT"/>
              </a:rPr>
              <a:t>ecc.) </a:t>
            </a:r>
            <a:r>
              <a:rPr sz="1800" dirty="0">
                <a:latin typeface="Arial MT"/>
                <a:cs typeface="Arial MT"/>
              </a:rPr>
              <a:t>per </a:t>
            </a:r>
            <a:r>
              <a:rPr sz="1800" spc="-484" dirty="0">
                <a:latin typeface="Arial MT"/>
                <a:cs typeface="Arial MT"/>
              </a:rPr>
              <a:t> </a:t>
            </a:r>
            <a:r>
              <a:rPr sz="1800" spc="-5" dirty="0">
                <a:latin typeface="Arial MT"/>
                <a:cs typeface="Arial MT"/>
              </a:rPr>
              <a:t>trasformarle</a:t>
            </a:r>
            <a:r>
              <a:rPr sz="1800" dirty="0">
                <a:latin typeface="Arial MT"/>
                <a:cs typeface="Arial MT"/>
              </a:rPr>
              <a:t> nei</a:t>
            </a:r>
            <a:r>
              <a:rPr sz="1800" spc="5" dirty="0">
                <a:latin typeface="Arial MT"/>
                <a:cs typeface="Arial MT"/>
              </a:rPr>
              <a:t> </a:t>
            </a:r>
            <a:r>
              <a:rPr sz="1800" spc="-5" dirty="0">
                <a:latin typeface="Arial MT"/>
                <a:cs typeface="Arial MT"/>
              </a:rPr>
              <a:t>movimenti</a:t>
            </a:r>
            <a:r>
              <a:rPr sz="1800" spc="5" dirty="0">
                <a:latin typeface="Arial MT"/>
                <a:cs typeface="Arial MT"/>
              </a:rPr>
              <a:t> </a:t>
            </a:r>
            <a:r>
              <a:rPr sz="1800" dirty="0">
                <a:latin typeface="Arial MT"/>
                <a:cs typeface="Arial MT"/>
              </a:rPr>
              <a:t>che son</a:t>
            </a:r>
            <a:r>
              <a:rPr sz="1800" spc="5" dirty="0">
                <a:latin typeface="Arial MT"/>
                <a:cs typeface="Arial MT"/>
              </a:rPr>
              <a:t> </a:t>
            </a:r>
            <a:r>
              <a:rPr sz="1800" dirty="0">
                <a:latin typeface="Arial MT"/>
                <a:cs typeface="Arial MT"/>
              </a:rPr>
              <a:t>il</a:t>
            </a:r>
            <a:r>
              <a:rPr sz="1800" spc="5" dirty="0">
                <a:latin typeface="Arial MT"/>
                <a:cs typeface="Arial MT"/>
              </a:rPr>
              <a:t> </a:t>
            </a:r>
            <a:r>
              <a:rPr sz="1800" dirty="0">
                <a:latin typeface="Arial MT"/>
                <a:cs typeface="Arial MT"/>
              </a:rPr>
              <a:t>mezzo</a:t>
            </a:r>
            <a:r>
              <a:rPr sz="1800" spc="5" dirty="0">
                <a:latin typeface="Arial MT"/>
                <a:cs typeface="Arial MT"/>
              </a:rPr>
              <a:t> </a:t>
            </a:r>
            <a:r>
              <a:rPr sz="1800" dirty="0">
                <a:latin typeface="Arial MT"/>
                <a:cs typeface="Arial MT"/>
              </a:rPr>
              <a:t>di </a:t>
            </a:r>
            <a:r>
              <a:rPr sz="1800" spc="-5" dirty="0">
                <a:latin typeface="Arial MT"/>
                <a:cs typeface="Arial MT"/>
              </a:rPr>
              <a:t>interazione</a:t>
            </a:r>
            <a:r>
              <a:rPr sz="1800" spc="5" dirty="0">
                <a:latin typeface="Arial MT"/>
                <a:cs typeface="Arial MT"/>
              </a:rPr>
              <a:t> </a:t>
            </a:r>
            <a:r>
              <a:rPr sz="1800" dirty="0">
                <a:latin typeface="Arial MT"/>
                <a:cs typeface="Arial MT"/>
              </a:rPr>
              <a:t>con </a:t>
            </a:r>
            <a:r>
              <a:rPr sz="1800" spc="5" dirty="0">
                <a:latin typeface="Arial MT"/>
                <a:cs typeface="Arial MT"/>
              </a:rPr>
              <a:t> </a:t>
            </a:r>
            <a:r>
              <a:rPr sz="1800" spc="-5" dirty="0">
                <a:latin typeface="Arial MT"/>
                <a:cs typeface="Arial MT"/>
              </a:rPr>
              <a:t>l'ambiente esterno</a:t>
            </a:r>
            <a:endParaRPr sz="1800">
              <a:latin typeface="Arial MT"/>
              <a:cs typeface="Arial MT"/>
            </a:endParaRPr>
          </a:p>
        </p:txBody>
      </p:sp>
      <p:sp>
        <p:nvSpPr>
          <p:cNvPr id="6" name="object 6"/>
          <p:cNvSpPr txBox="1"/>
          <p:nvPr/>
        </p:nvSpPr>
        <p:spPr>
          <a:xfrm>
            <a:off x="3481706" y="5019791"/>
            <a:ext cx="5076825" cy="833119"/>
          </a:xfrm>
          <a:prstGeom prst="rect">
            <a:avLst/>
          </a:prstGeom>
        </p:spPr>
        <p:txBody>
          <a:bodyPr vert="horz" wrap="square" lIns="0" tIns="27940" rIns="0" bIns="0" rtlCol="0">
            <a:spAutoFit/>
          </a:bodyPr>
          <a:lstStyle/>
          <a:p>
            <a:pPr marL="12700" marR="5080">
              <a:lnSpc>
                <a:spcPts val="2100"/>
              </a:lnSpc>
              <a:spcBef>
                <a:spcPts val="220"/>
              </a:spcBef>
            </a:pPr>
            <a:r>
              <a:rPr sz="1800" spc="-5" dirty="0">
                <a:latin typeface="Arial MT"/>
                <a:cs typeface="Arial MT"/>
              </a:rPr>
              <a:t>Il funzionamento</a:t>
            </a:r>
            <a:r>
              <a:rPr sz="1800" dirty="0">
                <a:latin typeface="Arial MT"/>
                <a:cs typeface="Arial MT"/>
              </a:rPr>
              <a:t> del cervello </a:t>
            </a:r>
            <a:r>
              <a:rPr sz="1800" spc="-5" dirty="0">
                <a:latin typeface="Arial MT"/>
                <a:cs typeface="Arial MT"/>
              </a:rPr>
              <a:t>permette</a:t>
            </a:r>
            <a:r>
              <a:rPr sz="1800" dirty="0">
                <a:latin typeface="Arial MT"/>
                <a:cs typeface="Arial MT"/>
              </a:rPr>
              <a:t> la </a:t>
            </a:r>
            <a:r>
              <a:rPr sz="1800" spc="5" dirty="0">
                <a:latin typeface="Arial MT"/>
                <a:cs typeface="Arial MT"/>
              </a:rPr>
              <a:t> </a:t>
            </a:r>
            <a:r>
              <a:rPr sz="1800" dirty="0">
                <a:latin typeface="Arial MT"/>
                <a:cs typeface="Arial MT"/>
              </a:rPr>
              <a:t>coscienza, le emozioni la memoria, </a:t>
            </a:r>
            <a:r>
              <a:rPr sz="1800" spc="5" dirty="0">
                <a:latin typeface="Arial MT"/>
                <a:cs typeface="Arial MT"/>
              </a:rPr>
              <a:t> </a:t>
            </a:r>
            <a:r>
              <a:rPr sz="1800" spc="-5" dirty="0">
                <a:latin typeface="Arial MT"/>
                <a:cs typeface="Arial MT"/>
              </a:rPr>
              <a:t>l'apprendimento</a:t>
            </a:r>
            <a:r>
              <a:rPr sz="1800" spc="10" dirty="0">
                <a:latin typeface="Arial MT"/>
                <a:cs typeface="Arial MT"/>
              </a:rPr>
              <a:t> </a:t>
            </a:r>
            <a:r>
              <a:rPr sz="1800" dirty="0">
                <a:latin typeface="Arial MT"/>
                <a:cs typeface="Arial MT"/>
              </a:rPr>
              <a:t>e</a:t>
            </a:r>
            <a:r>
              <a:rPr sz="1800" spc="15" dirty="0">
                <a:latin typeface="Arial MT"/>
                <a:cs typeface="Arial MT"/>
              </a:rPr>
              <a:t> </a:t>
            </a:r>
            <a:r>
              <a:rPr sz="1800" dirty="0">
                <a:latin typeface="Arial MT"/>
                <a:cs typeface="Arial MT"/>
              </a:rPr>
              <a:t>la</a:t>
            </a:r>
            <a:r>
              <a:rPr sz="1800" spc="15" dirty="0">
                <a:latin typeface="Arial MT"/>
                <a:cs typeface="Arial MT"/>
              </a:rPr>
              <a:t> </a:t>
            </a:r>
            <a:r>
              <a:rPr sz="1800" spc="-5" dirty="0">
                <a:latin typeface="Arial MT"/>
                <a:cs typeface="Arial MT"/>
              </a:rPr>
              <a:t>pianificazione</a:t>
            </a:r>
            <a:r>
              <a:rPr sz="1800" spc="15" dirty="0">
                <a:latin typeface="Arial MT"/>
                <a:cs typeface="Arial MT"/>
              </a:rPr>
              <a:t> </a:t>
            </a:r>
            <a:r>
              <a:rPr sz="1800" dirty="0">
                <a:latin typeface="Arial MT"/>
                <a:cs typeface="Arial MT"/>
              </a:rPr>
              <a:t>del</a:t>
            </a:r>
            <a:r>
              <a:rPr sz="1800" spc="15" dirty="0">
                <a:latin typeface="Arial MT"/>
                <a:cs typeface="Arial MT"/>
              </a:rPr>
              <a:t> </a:t>
            </a:r>
            <a:r>
              <a:rPr sz="1800" spc="-5" dirty="0">
                <a:latin typeface="Arial MT"/>
                <a:cs typeface="Arial MT"/>
              </a:rPr>
              <a:t>movimento</a:t>
            </a:r>
            <a:endParaRPr sz="1800" dirty="0">
              <a:latin typeface="Arial MT"/>
              <a:cs typeface="Arial MT"/>
            </a:endParaRPr>
          </a:p>
        </p:txBody>
      </p:sp>
      <p:sp>
        <p:nvSpPr>
          <p:cNvPr id="7" name="object 7"/>
          <p:cNvSpPr txBox="1"/>
          <p:nvPr/>
        </p:nvSpPr>
        <p:spPr>
          <a:xfrm>
            <a:off x="107950" y="2415728"/>
            <a:ext cx="6239510" cy="2085975"/>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Il</a:t>
            </a:r>
            <a:r>
              <a:rPr sz="1800" dirty="0">
                <a:latin typeface="Arial MT"/>
                <a:cs typeface="Arial MT"/>
              </a:rPr>
              <a:t> cervello </a:t>
            </a:r>
            <a:r>
              <a:rPr sz="1800" spc="-5" dirty="0">
                <a:latin typeface="Arial MT"/>
                <a:cs typeface="Arial MT"/>
              </a:rPr>
              <a:t>controlla</a:t>
            </a:r>
            <a:r>
              <a:rPr sz="1800" dirty="0">
                <a:latin typeface="Arial MT"/>
                <a:cs typeface="Arial MT"/>
              </a:rPr>
              <a:t> e coordina la maggior</a:t>
            </a:r>
            <a:r>
              <a:rPr sz="1800" spc="-5" dirty="0">
                <a:latin typeface="Arial MT"/>
                <a:cs typeface="Arial MT"/>
              </a:rPr>
              <a:t> parte</a:t>
            </a:r>
            <a:r>
              <a:rPr sz="1800" dirty="0">
                <a:latin typeface="Arial MT"/>
                <a:cs typeface="Arial MT"/>
              </a:rPr>
              <a:t> dei </a:t>
            </a:r>
            <a:r>
              <a:rPr sz="1800" spc="-5" dirty="0">
                <a:latin typeface="Arial MT"/>
                <a:cs typeface="Arial MT"/>
              </a:rPr>
              <a:t>movimenti</a:t>
            </a:r>
            <a:endParaRPr sz="1800" dirty="0">
              <a:latin typeface="Arial MT"/>
              <a:cs typeface="Arial MT"/>
            </a:endParaRPr>
          </a:p>
          <a:p>
            <a:pPr>
              <a:lnSpc>
                <a:spcPct val="100000"/>
              </a:lnSpc>
            </a:pPr>
            <a:endParaRPr sz="2000" dirty="0">
              <a:latin typeface="Arial MT"/>
              <a:cs typeface="Arial MT"/>
            </a:endParaRPr>
          </a:p>
          <a:p>
            <a:pPr marL="1416050" marR="544830">
              <a:lnSpc>
                <a:spcPts val="2100"/>
              </a:lnSpc>
              <a:spcBef>
                <a:spcPts val="1320"/>
              </a:spcBef>
            </a:pPr>
            <a:r>
              <a:rPr sz="1800" spc="-5" dirty="0">
                <a:latin typeface="Arial MT"/>
                <a:cs typeface="Arial MT"/>
              </a:rPr>
              <a:t>Il </a:t>
            </a:r>
            <a:r>
              <a:rPr sz="1800" dirty="0">
                <a:latin typeface="Arial MT"/>
                <a:cs typeface="Arial MT"/>
              </a:rPr>
              <a:t>cervello </a:t>
            </a:r>
            <a:r>
              <a:rPr sz="1800" spc="-5" dirty="0">
                <a:latin typeface="Arial MT"/>
                <a:cs typeface="Arial MT"/>
              </a:rPr>
              <a:t>controlla </a:t>
            </a:r>
            <a:r>
              <a:rPr sz="1800" dirty="0">
                <a:latin typeface="Arial MT"/>
                <a:cs typeface="Arial MT"/>
              </a:rPr>
              <a:t>e coordina la maggior </a:t>
            </a:r>
            <a:r>
              <a:rPr sz="1800" spc="5" dirty="0">
                <a:latin typeface="Arial MT"/>
                <a:cs typeface="Arial MT"/>
              </a:rPr>
              <a:t> </a:t>
            </a:r>
            <a:r>
              <a:rPr sz="1800" spc="-5" dirty="0">
                <a:latin typeface="Arial MT"/>
                <a:cs typeface="Arial MT"/>
              </a:rPr>
              <a:t>parte</a:t>
            </a:r>
            <a:r>
              <a:rPr sz="1800" dirty="0">
                <a:latin typeface="Arial MT"/>
                <a:cs typeface="Arial MT"/>
              </a:rPr>
              <a:t> del </a:t>
            </a:r>
            <a:r>
              <a:rPr sz="1800" spc="-5" dirty="0">
                <a:latin typeface="Arial MT"/>
                <a:cs typeface="Arial MT"/>
              </a:rPr>
              <a:t>comportamento</a:t>
            </a:r>
            <a:r>
              <a:rPr sz="1800" dirty="0">
                <a:latin typeface="Arial MT"/>
                <a:cs typeface="Arial MT"/>
              </a:rPr>
              <a:t> e</a:t>
            </a:r>
            <a:r>
              <a:rPr sz="1800" spc="5" dirty="0">
                <a:latin typeface="Arial MT"/>
                <a:cs typeface="Arial MT"/>
              </a:rPr>
              <a:t> </a:t>
            </a:r>
            <a:r>
              <a:rPr sz="1800" dirty="0">
                <a:latin typeface="Arial MT"/>
                <a:cs typeface="Arial MT"/>
              </a:rPr>
              <a:t>delle </a:t>
            </a:r>
            <a:r>
              <a:rPr sz="1800" spc="-5" dirty="0">
                <a:latin typeface="Arial MT"/>
                <a:cs typeface="Arial MT"/>
              </a:rPr>
              <a:t>funzioni </a:t>
            </a:r>
            <a:r>
              <a:rPr sz="1800" dirty="0">
                <a:latin typeface="Arial MT"/>
                <a:cs typeface="Arial MT"/>
              </a:rPr>
              <a:t> </a:t>
            </a:r>
            <a:r>
              <a:rPr sz="1800" spc="-5" dirty="0">
                <a:latin typeface="Arial MT"/>
                <a:cs typeface="Arial MT"/>
              </a:rPr>
              <a:t>omestatiche </a:t>
            </a:r>
            <a:r>
              <a:rPr sz="1800" dirty="0">
                <a:latin typeface="Arial MT"/>
                <a:cs typeface="Arial MT"/>
              </a:rPr>
              <a:t>del corpo: il </a:t>
            </a:r>
            <a:r>
              <a:rPr sz="1800" spc="-5" dirty="0">
                <a:latin typeface="Arial MT"/>
                <a:cs typeface="Arial MT"/>
              </a:rPr>
              <a:t>battito </a:t>
            </a:r>
            <a:r>
              <a:rPr sz="1800" dirty="0">
                <a:latin typeface="Arial MT"/>
                <a:cs typeface="Arial MT"/>
              </a:rPr>
              <a:t>cardiaco, </a:t>
            </a:r>
            <a:r>
              <a:rPr sz="1800" spc="5" dirty="0">
                <a:latin typeface="Arial MT"/>
                <a:cs typeface="Arial MT"/>
              </a:rPr>
              <a:t> </a:t>
            </a:r>
            <a:r>
              <a:rPr sz="1800" dirty="0">
                <a:latin typeface="Arial MT"/>
                <a:cs typeface="Arial MT"/>
              </a:rPr>
              <a:t>la</a:t>
            </a:r>
            <a:r>
              <a:rPr sz="1800" spc="-20" dirty="0">
                <a:latin typeface="Arial MT"/>
                <a:cs typeface="Arial MT"/>
              </a:rPr>
              <a:t> </a:t>
            </a:r>
            <a:r>
              <a:rPr sz="1800" dirty="0">
                <a:latin typeface="Arial MT"/>
                <a:cs typeface="Arial MT"/>
              </a:rPr>
              <a:t>pressione</a:t>
            </a:r>
            <a:r>
              <a:rPr sz="1800" spc="-20" dirty="0">
                <a:latin typeface="Arial MT"/>
                <a:cs typeface="Arial MT"/>
              </a:rPr>
              <a:t> </a:t>
            </a:r>
            <a:r>
              <a:rPr sz="1800" dirty="0">
                <a:latin typeface="Arial MT"/>
                <a:cs typeface="Arial MT"/>
              </a:rPr>
              <a:t>sanguigna,</a:t>
            </a:r>
            <a:r>
              <a:rPr sz="1800" spc="-25" dirty="0">
                <a:latin typeface="Arial MT"/>
                <a:cs typeface="Arial MT"/>
              </a:rPr>
              <a:t> </a:t>
            </a:r>
            <a:r>
              <a:rPr sz="1800" dirty="0">
                <a:latin typeface="Arial MT"/>
                <a:cs typeface="Arial MT"/>
              </a:rPr>
              <a:t>la</a:t>
            </a:r>
            <a:r>
              <a:rPr sz="1800" spc="-20" dirty="0">
                <a:latin typeface="Arial MT"/>
                <a:cs typeface="Arial MT"/>
              </a:rPr>
              <a:t> </a:t>
            </a:r>
            <a:r>
              <a:rPr sz="1800" dirty="0">
                <a:latin typeface="Arial MT"/>
                <a:cs typeface="Arial MT"/>
              </a:rPr>
              <a:t>regolazione</a:t>
            </a:r>
            <a:r>
              <a:rPr sz="1800" spc="-20" dirty="0">
                <a:latin typeface="Arial MT"/>
                <a:cs typeface="Arial MT"/>
              </a:rPr>
              <a:t> </a:t>
            </a:r>
            <a:r>
              <a:rPr sz="1800" dirty="0">
                <a:latin typeface="Arial MT"/>
                <a:cs typeface="Arial MT"/>
              </a:rPr>
              <a:t>dei </a:t>
            </a:r>
            <a:r>
              <a:rPr sz="1800" spc="-484" dirty="0">
                <a:latin typeface="Arial MT"/>
                <a:cs typeface="Arial MT"/>
              </a:rPr>
              <a:t> </a:t>
            </a:r>
            <a:r>
              <a:rPr sz="1800" spc="-5" dirty="0">
                <a:latin typeface="Arial MT"/>
                <a:cs typeface="Arial MT"/>
              </a:rPr>
              <a:t>fluidi </a:t>
            </a:r>
            <a:r>
              <a:rPr sz="1800" dirty="0">
                <a:latin typeface="Arial MT"/>
                <a:cs typeface="Arial MT"/>
              </a:rPr>
              <a:t>e la </a:t>
            </a:r>
            <a:r>
              <a:rPr sz="1800" spc="-5" dirty="0">
                <a:latin typeface="Arial MT"/>
                <a:cs typeface="Arial MT"/>
              </a:rPr>
              <a:t>temperatura </a:t>
            </a:r>
            <a:r>
              <a:rPr sz="1800" dirty="0">
                <a:latin typeface="Arial MT"/>
                <a:cs typeface="Arial MT"/>
              </a:rPr>
              <a:t>del corpo</a:t>
            </a:r>
          </a:p>
        </p:txBody>
      </p:sp>
      <p:pic>
        <p:nvPicPr>
          <p:cNvPr id="8" name="object 8"/>
          <p:cNvPicPr/>
          <p:nvPr/>
        </p:nvPicPr>
        <p:blipFill>
          <a:blip r:embed="rId3" cstate="print"/>
          <a:stretch>
            <a:fillRect/>
          </a:stretch>
        </p:blipFill>
        <p:spPr>
          <a:xfrm>
            <a:off x="107950" y="3357562"/>
            <a:ext cx="1223962" cy="1116012"/>
          </a:xfrm>
          <a:prstGeom prst="rect">
            <a:avLst/>
          </a:prstGeom>
        </p:spPr>
      </p:pic>
      <p:pic>
        <p:nvPicPr>
          <p:cNvPr id="9" name="object 9"/>
          <p:cNvPicPr/>
          <p:nvPr/>
        </p:nvPicPr>
        <p:blipFill>
          <a:blip r:embed="rId4" cstate="print"/>
          <a:stretch>
            <a:fillRect/>
          </a:stretch>
        </p:blipFill>
        <p:spPr>
          <a:xfrm>
            <a:off x="6172200" y="2897634"/>
            <a:ext cx="1412221" cy="2053498"/>
          </a:xfrm>
          <a:prstGeom prst="rect">
            <a:avLst/>
          </a:prstGeom>
        </p:spPr>
      </p:pic>
      <p:pic>
        <p:nvPicPr>
          <p:cNvPr id="10" name="object 10"/>
          <p:cNvPicPr/>
          <p:nvPr/>
        </p:nvPicPr>
        <p:blipFill>
          <a:blip r:embed="rId5" cstate="print"/>
          <a:stretch>
            <a:fillRect/>
          </a:stretch>
        </p:blipFill>
        <p:spPr>
          <a:xfrm>
            <a:off x="228600" y="4548225"/>
            <a:ext cx="3057525" cy="1495425"/>
          </a:xfrm>
          <a:prstGeom prst="rect">
            <a:avLst/>
          </a:prstGeom>
        </p:spPr>
      </p:pic>
      <p:pic>
        <p:nvPicPr>
          <p:cNvPr id="5" name="object 5"/>
          <p:cNvPicPr/>
          <p:nvPr/>
        </p:nvPicPr>
        <p:blipFill>
          <a:blip r:embed="rId6" cstate="print"/>
          <a:stretch>
            <a:fillRect/>
          </a:stretch>
        </p:blipFill>
        <p:spPr>
          <a:xfrm>
            <a:off x="7057933" y="1758950"/>
            <a:ext cx="1914553" cy="1330457"/>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03894" y="2216155"/>
            <a:ext cx="3366770" cy="2890520"/>
          </a:xfrm>
          <a:prstGeom prst="rect">
            <a:avLst/>
          </a:prstGeom>
        </p:spPr>
        <p:txBody>
          <a:bodyPr vert="horz" wrap="square" lIns="0" tIns="43180" rIns="0" bIns="0" rtlCol="0">
            <a:spAutoFit/>
          </a:bodyPr>
          <a:lstStyle/>
          <a:p>
            <a:pPr marL="12700" marR="5080" indent="-1270" algn="ctr">
              <a:lnSpc>
                <a:spcPts val="3200"/>
              </a:lnSpc>
              <a:spcBef>
                <a:spcPts val="340"/>
              </a:spcBef>
            </a:pPr>
            <a:r>
              <a:rPr sz="2800" b="1" spc="-5" dirty="0">
                <a:solidFill>
                  <a:srgbClr val="333399"/>
                </a:solidFill>
                <a:latin typeface="Arial"/>
                <a:cs typeface="Arial"/>
              </a:rPr>
              <a:t>Lo scheletro </a:t>
            </a:r>
            <a:r>
              <a:rPr sz="2800" b="1" dirty="0">
                <a:solidFill>
                  <a:srgbClr val="333399"/>
                </a:solidFill>
                <a:latin typeface="Arial"/>
                <a:cs typeface="Arial"/>
              </a:rPr>
              <a:t>è </a:t>
            </a:r>
            <a:r>
              <a:rPr sz="2800" b="1" spc="5" dirty="0">
                <a:solidFill>
                  <a:srgbClr val="333399"/>
                </a:solidFill>
                <a:latin typeface="Arial"/>
                <a:cs typeface="Arial"/>
              </a:rPr>
              <a:t> </a:t>
            </a:r>
            <a:r>
              <a:rPr sz="2800" b="1" dirty="0">
                <a:solidFill>
                  <a:srgbClr val="333399"/>
                </a:solidFill>
                <a:latin typeface="Arial"/>
                <a:cs typeface="Arial"/>
              </a:rPr>
              <a:t>l’insieme</a:t>
            </a:r>
            <a:r>
              <a:rPr sz="2800" b="1" spc="-50" dirty="0">
                <a:solidFill>
                  <a:srgbClr val="333399"/>
                </a:solidFill>
                <a:latin typeface="Arial"/>
                <a:cs typeface="Arial"/>
              </a:rPr>
              <a:t> </a:t>
            </a:r>
            <a:r>
              <a:rPr sz="2800" b="1" dirty="0">
                <a:solidFill>
                  <a:srgbClr val="333399"/>
                </a:solidFill>
                <a:latin typeface="Arial"/>
                <a:cs typeface="Arial"/>
              </a:rPr>
              <a:t>delle</a:t>
            </a:r>
            <a:r>
              <a:rPr sz="2800" b="1" spc="-50" dirty="0">
                <a:solidFill>
                  <a:srgbClr val="333399"/>
                </a:solidFill>
                <a:latin typeface="Arial"/>
                <a:cs typeface="Arial"/>
              </a:rPr>
              <a:t> </a:t>
            </a:r>
            <a:r>
              <a:rPr sz="2800" b="1" dirty="0">
                <a:solidFill>
                  <a:srgbClr val="333399"/>
                </a:solidFill>
                <a:latin typeface="Arial"/>
                <a:cs typeface="Arial"/>
              </a:rPr>
              <a:t>ossa </a:t>
            </a:r>
            <a:r>
              <a:rPr sz="2800" b="1" spc="-765" dirty="0">
                <a:solidFill>
                  <a:srgbClr val="333399"/>
                </a:solidFill>
                <a:latin typeface="Arial"/>
                <a:cs typeface="Arial"/>
              </a:rPr>
              <a:t> </a:t>
            </a:r>
            <a:r>
              <a:rPr sz="2800" b="1" dirty="0">
                <a:solidFill>
                  <a:srgbClr val="333399"/>
                </a:solidFill>
                <a:latin typeface="Arial"/>
                <a:cs typeface="Arial"/>
              </a:rPr>
              <a:t>e</a:t>
            </a:r>
            <a:r>
              <a:rPr sz="2800" b="1" spc="-10" dirty="0">
                <a:solidFill>
                  <a:srgbClr val="333399"/>
                </a:solidFill>
                <a:latin typeface="Arial"/>
                <a:cs typeface="Arial"/>
              </a:rPr>
              <a:t> </a:t>
            </a:r>
            <a:r>
              <a:rPr sz="2800" b="1" spc="-5" dirty="0">
                <a:solidFill>
                  <a:srgbClr val="333399"/>
                </a:solidFill>
                <a:latin typeface="Arial"/>
                <a:cs typeface="Arial"/>
              </a:rPr>
              <a:t>ha</a:t>
            </a:r>
            <a:r>
              <a:rPr sz="2800" b="1" spc="-10" dirty="0">
                <a:solidFill>
                  <a:srgbClr val="333399"/>
                </a:solidFill>
                <a:latin typeface="Arial"/>
                <a:cs typeface="Arial"/>
              </a:rPr>
              <a:t> </a:t>
            </a:r>
            <a:r>
              <a:rPr sz="2800" b="1" spc="-5" dirty="0">
                <a:solidFill>
                  <a:srgbClr val="333399"/>
                </a:solidFill>
                <a:latin typeface="Arial"/>
                <a:cs typeface="Arial"/>
              </a:rPr>
              <a:t>la funzione</a:t>
            </a:r>
            <a:endParaRPr sz="2800">
              <a:latin typeface="Arial"/>
              <a:cs typeface="Arial"/>
            </a:endParaRPr>
          </a:p>
          <a:p>
            <a:pPr marL="378460" marR="371475" algn="ctr">
              <a:lnSpc>
                <a:spcPts val="3200"/>
              </a:lnSpc>
            </a:pPr>
            <a:r>
              <a:rPr sz="2800" b="1" spc="-5" dirty="0">
                <a:solidFill>
                  <a:srgbClr val="333399"/>
                </a:solidFill>
                <a:latin typeface="Arial"/>
                <a:cs typeface="Arial"/>
              </a:rPr>
              <a:t>di</a:t>
            </a:r>
            <a:r>
              <a:rPr sz="2800" b="1" spc="-35" dirty="0">
                <a:solidFill>
                  <a:srgbClr val="333399"/>
                </a:solidFill>
                <a:latin typeface="Arial"/>
                <a:cs typeface="Arial"/>
              </a:rPr>
              <a:t> </a:t>
            </a:r>
            <a:r>
              <a:rPr sz="2800" b="1" spc="-5" dirty="0">
                <a:solidFill>
                  <a:srgbClr val="333399"/>
                </a:solidFill>
                <a:latin typeface="Arial"/>
                <a:cs typeface="Arial"/>
              </a:rPr>
              <a:t>sostegno</a:t>
            </a:r>
            <a:r>
              <a:rPr sz="2800" b="1" spc="-35" dirty="0">
                <a:solidFill>
                  <a:srgbClr val="333399"/>
                </a:solidFill>
                <a:latin typeface="Arial"/>
                <a:cs typeface="Arial"/>
              </a:rPr>
              <a:t> </a:t>
            </a:r>
            <a:r>
              <a:rPr sz="2800" b="1" spc="-5" dirty="0">
                <a:solidFill>
                  <a:srgbClr val="333399"/>
                </a:solidFill>
                <a:latin typeface="Arial"/>
                <a:cs typeface="Arial"/>
              </a:rPr>
              <a:t>del </a:t>
            </a:r>
            <a:r>
              <a:rPr sz="2800" b="1" spc="-765" dirty="0">
                <a:solidFill>
                  <a:srgbClr val="333399"/>
                </a:solidFill>
                <a:latin typeface="Arial"/>
                <a:cs typeface="Arial"/>
              </a:rPr>
              <a:t> </a:t>
            </a:r>
            <a:r>
              <a:rPr sz="2800" b="1" dirty="0">
                <a:solidFill>
                  <a:srgbClr val="333399"/>
                </a:solidFill>
                <a:latin typeface="Arial"/>
                <a:cs typeface="Arial"/>
              </a:rPr>
              <a:t>corpo.</a:t>
            </a:r>
            <a:endParaRPr sz="2800">
              <a:latin typeface="Arial"/>
              <a:cs typeface="Arial"/>
            </a:endParaRPr>
          </a:p>
          <a:p>
            <a:pPr marL="170815" marR="164465" algn="ctr">
              <a:lnSpc>
                <a:spcPts val="3200"/>
              </a:lnSpc>
            </a:pPr>
            <a:r>
              <a:rPr sz="2800" b="1" dirty="0">
                <a:solidFill>
                  <a:srgbClr val="333399"/>
                </a:solidFill>
                <a:latin typeface="Arial"/>
                <a:cs typeface="Arial"/>
              </a:rPr>
              <a:t>Le</a:t>
            </a:r>
            <a:r>
              <a:rPr sz="2800" b="1" spc="-35" dirty="0">
                <a:solidFill>
                  <a:srgbClr val="333399"/>
                </a:solidFill>
                <a:latin typeface="Arial"/>
                <a:cs typeface="Arial"/>
              </a:rPr>
              <a:t> </a:t>
            </a:r>
            <a:r>
              <a:rPr sz="2800" b="1" dirty="0">
                <a:solidFill>
                  <a:srgbClr val="333399"/>
                </a:solidFill>
                <a:latin typeface="Arial"/>
                <a:cs typeface="Arial"/>
              </a:rPr>
              <a:t>ossa</a:t>
            </a:r>
            <a:r>
              <a:rPr sz="2800" b="1" spc="-35" dirty="0">
                <a:solidFill>
                  <a:srgbClr val="333399"/>
                </a:solidFill>
                <a:latin typeface="Arial"/>
                <a:cs typeface="Arial"/>
              </a:rPr>
              <a:t> </a:t>
            </a:r>
            <a:r>
              <a:rPr sz="2800" b="1" dirty="0">
                <a:solidFill>
                  <a:srgbClr val="333399"/>
                </a:solidFill>
                <a:latin typeface="Arial"/>
                <a:cs typeface="Arial"/>
              </a:rPr>
              <a:t>del</a:t>
            </a:r>
            <a:r>
              <a:rPr sz="2800" b="1" spc="-30" dirty="0">
                <a:solidFill>
                  <a:srgbClr val="333399"/>
                </a:solidFill>
                <a:latin typeface="Arial"/>
                <a:cs typeface="Arial"/>
              </a:rPr>
              <a:t> </a:t>
            </a:r>
            <a:r>
              <a:rPr sz="2800" b="1" spc="-5" dirty="0">
                <a:solidFill>
                  <a:srgbClr val="333399"/>
                </a:solidFill>
                <a:latin typeface="Arial"/>
                <a:cs typeface="Arial"/>
              </a:rPr>
              <a:t>corpo </a:t>
            </a:r>
            <a:r>
              <a:rPr sz="2800" b="1" spc="-765" dirty="0">
                <a:solidFill>
                  <a:srgbClr val="333399"/>
                </a:solidFill>
                <a:latin typeface="Arial"/>
                <a:cs typeface="Arial"/>
              </a:rPr>
              <a:t> </a:t>
            </a:r>
            <a:r>
              <a:rPr sz="2800" b="1" spc="-5" dirty="0">
                <a:solidFill>
                  <a:srgbClr val="333399"/>
                </a:solidFill>
                <a:latin typeface="Arial"/>
                <a:cs typeface="Arial"/>
              </a:rPr>
              <a:t>sono</a:t>
            </a:r>
            <a:r>
              <a:rPr sz="2800" b="1" spc="-10" dirty="0">
                <a:solidFill>
                  <a:srgbClr val="333399"/>
                </a:solidFill>
                <a:latin typeface="Arial"/>
                <a:cs typeface="Arial"/>
              </a:rPr>
              <a:t> </a:t>
            </a:r>
            <a:r>
              <a:rPr sz="2800" b="1" dirty="0">
                <a:solidFill>
                  <a:srgbClr val="333399"/>
                </a:solidFill>
                <a:latin typeface="Arial"/>
                <a:cs typeface="Arial"/>
              </a:rPr>
              <a:t>208</a:t>
            </a:r>
            <a:endParaRPr sz="2800">
              <a:latin typeface="Arial"/>
              <a:cs typeface="Arial"/>
            </a:endParaRPr>
          </a:p>
        </p:txBody>
      </p:sp>
      <p:pic>
        <p:nvPicPr>
          <p:cNvPr id="4" name="object 4"/>
          <p:cNvPicPr/>
          <p:nvPr/>
        </p:nvPicPr>
        <p:blipFill>
          <a:blip r:embed="rId3" cstate="print"/>
          <a:stretch>
            <a:fillRect/>
          </a:stretch>
        </p:blipFill>
        <p:spPr>
          <a:xfrm>
            <a:off x="5715000" y="592215"/>
            <a:ext cx="2913062" cy="5264150"/>
          </a:xfrm>
          <a:prstGeom prst="rect">
            <a:avLst/>
          </a:prstGeom>
        </p:spPr>
      </p:pic>
      <p:sp>
        <p:nvSpPr>
          <p:cNvPr id="2" name="object 2"/>
          <p:cNvSpPr txBox="1">
            <a:spLocks noGrp="1"/>
          </p:cNvSpPr>
          <p:nvPr>
            <p:ph type="title"/>
          </p:nvPr>
        </p:nvSpPr>
        <p:spPr>
          <a:xfrm>
            <a:off x="1828800" y="592215"/>
            <a:ext cx="4670425" cy="558800"/>
          </a:xfrm>
          <a:prstGeom prst="rect">
            <a:avLst/>
          </a:prstGeom>
        </p:spPr>
        <p:txBody>
          <a:bodyPr vert="horz" wrap="square" lIns="0" tIns="12700" rIns="0" bIns="0" rtlCol="0">
            <a:spAutoFit/>
          </a:bodyPr>
          <a:lstStyle/>
          <a:p>
            <a:pPr marL="12700">
              <a:lnSpc>
                <a:spcPct val="100000"/>
              </a:lnSpc>
              <a:spcBef>
                <a:spcPts val="100"/>
              </a:spcBef>
            </a:pPr>
            <a:r>
              <a:rPr sz="3500" b="1" spc="-5" dirty="0">
                <a:solidFill>
                  <a:srgbClr val="FF0000"/>
                </a:solidFill>
                <a:latin typeface="Arial"/>
                <a:cs typeface="Arial"/>
              </a:rPr>
              <a:t>Le</a:t>
            </a:r>
            <a:r>
              <a:rPr sz="3500" b="1" spc="-10" dirty="0">
                <a:solidFill>
                  <a:srgbClr val="FF0000"/>
                </a:solidFill>
                <a:latin typeface="Arial"/>
                <a:cs typeface="Arial"/>
              </a:rPr>
              <a:t> </a:t>
            </a:r>
            <a:r>
              <a:rPr sz="3500" b="1" spc="-5" dirty="0">
                <a:solidFill>
                  <a:srgbClr val="FF0000"/>
                </a:solidFill>
                <a:latin typeface="Arial"/>
                <a:cs typeface="Arial"/>
              </a:rPr>
              <a:t>ossa</a:t>
            </a:r>
            <a:r>
              <a:rPr sz="3500" b="1" spc="-10" dirty="0">
                <a:solidFill>
                  <a:srgbClr val="FF0000"/>
                </a:solidFill>
                <a:latin typeface="Arial"/>
                <a:cs typeface="Arial"/>
              </a:rPr>
              <a:t> </a:t>
            </a:r>
            <a:r>
              <a:rPr sz="3500" b="1" dirty="0">
                <a:solidFill>
                  <a:srgbClr val="FF0000"/>
                </a:solidFill>
                <a:latin typeface="Arial"/>
                <a:cs typeface="Arial"/>
              </a:rPr>
              <a:t>e</a:t>
            </a:r>
            <a:r>
              <a:rPr sz="3500" b="1" spc="-10" dirty="0">
                <a:solidFill>
                  <a:srgbClr val="FF0000"/>
                </a:solidFill>
                <a:latin typeface="Arial"/>
                <a:cs typeface="Arial"/>
              </a:rPr>
              <a:t> </a:t>
            </a:r>
            <a:r>
              <a:rPr sz="3500" b="1" spc="-5" dirty="0">
                <a:solidFill>
                  <a:srgbClr val="FF0000"/>
                </a:solidFill>
                <a:latin typeface="Arial"/>
                <a:cs typeface="Arial"/>
              </a:rPr>
              <a:t>lo</a:t>
            </a:r>
            <a:r>
              <a:rPr sz="3500" b="1" spc="-15" dirty="0">
                <a:solidFill>
                  <a:srgbClr val="FF0000"/>
                </a:solidFill>
                <a:latin typeface="Arial"/>
                <a:cs typeface="Arial"/>
              </a:rPr>
              <a:t> </a:t>
            </a:r>
            <a:r>
              <a:rPr sz="3500" b="1" spc="-5" dirty="0">
                <a:solidFill>
                  <a:srgbClr val="FF0000"/>
                </a:solidFill>
                <a:latin typeface="Arial"/>
                <a:cs typeface="Arial"/>
              </a:rPr>
              <a:t>scheletro</a:t>
            </a:r>
            <a:endParaRPr sz="3500" dirty="0">
              <a:latin typeface="Arial"/>
              <a:cs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47744" y="1234576"/>
            <a:ext cx="4532545" cy="4694789"/>
          </a:xfrm>
          <a:prstGeom prst="rect">
            <a:avLst/>
          </a:prstGeom>
        </p:spPr>
      </p:pic>
      <p:sp>
        <p:nvSpPr>
          <p:cNvPr id="3" name="object 3"/>
          <p:cNvSpPr txBox="1">
            <a:spLocks noGrp="1"/>
          </p:cNvSpPr>
          <p:nvPr>
            <p:ph type="title"/>
          </p:nvPr>
        </p:nvSpPr>
        <p:spPr>
          <a:xfrm>
            <a:off x="2779488" y="201560"/>
            <a:ext cx="3585023" cy="564257"/>
          </a:xfrm>
          <a:prstGeom prst="rect">
            <a:avLst/>
          </a:prstGeom>
        </p:spPr>
        <p:txBody>
          <a:bodyPr vert="horz" wrap="square" lIns="0" tIns="50800" rIns="0" bIns="0" rtlCol="0">
            <a:spAutoFit/>
          </a:bodyPr>
          <a:lstStyle/>
          <a:p>
            <a:pPr marL="407034" marR="5080" indent="-394970">
              <a:lnSpc>
                <a:spcPts val="4000"/>
              </a:lnSpc>
              <a:spcBef>
                <a:spcPts val="400"/>
              </a:spcBef>
            </a:pPr>
            <a:r>
              <a:rPr sz="3500" b="1" dirty="0">
                <a:solidFill>
                  <a:srgbClr val="FF0000"/>
                </a:solidFill>
                <a:latin typeface="Arial"/>
                <a:cs typeface="Arial"/>
              </a:rPr>
              <a:t>Sc</a:t>
            </a:r>
            <a:r>
              <a:rPr sz="3500" b="1" spc="-5" dirty="0">
                <a:solidFill>
                  <a:srgbClr val="FF0000"/>
                </a:solidFill>
                <a:latin typeface="Arial"/>
                <a:cs typeface="Arial"/>
              </a:rPr>
              <a:t>h</a:t>
            </a:r>
            <a:r>
              <a:rPr sz="3500" b="1" dirty="0">
                <a:solidFill>
                  <a:srgbClr val="FF0000"/>
                </a:solidFill>
                <a:latin typeface="Arial"/>
                <a:cs typeface="Arial"/>
              </a:rPr>
              <a:t>e</a:t>
            </a:r>
            <a:r>
              <a:rPr sz="3500" b="1" spc="-5" dirty="0">
                <a:solidFill>
                  <a:srgbClr val="FF0000"/>
                </a:solidFill>
                <a:latin typeface="Arial"/>
                <a:cs typeface="Arial"/>
              </a:rPr>
              <a:t>l</a:t>
            </a:r>
            <a:r>
              <a:rPr sz="3500" b="1" dirty="0">
                <a:solidFill>
                  <a:srgbClr val="FF0000"/>
                </a:solidFill>
                <a:latin typeface="Arial"/>
                <a:cs typeface="Arial"/>
              </a:rPr>
              <a:t>etro  assile</a:t>
            </a:r>
            <a:endParaRPr sz="3500" dirty="0">
              <a:latin typeface="Arial"/>
              <a:cs typeface="Arial"/>
            </a:endParaRPr>
          </a:p>
        </p:txBody>
      </p:sp>
      <p:pic>
        <p:nvPicPr>
          <p:cNvPr id="4" name="object 4"/>
          <p:cNvPicPr/>
          <p:nvPr/>
        </p:nvPicPr>
        <p:blipFill>
          <a:blip r:embed="rId4" cstate="print"/>
          <a:stretch>
            <a:fillRect/>
          </a:stretch>
        </p:blipFill>
        <p:spPr>
          <a:xfrm>
            <a:off x="5317247" y="3884168"/>
            <a:ext cx="3585023" cy="2204022"/>
          </a:xfrm>
          <a:prstGeom prst="rect">
            <a:avLst/>
          </a:prstGeom>
        </p:spPr>
      </p:pic>
      <p:pic>
        <p:nvPicPr>
          <p:cNvPr id="5" name="object 5"/>
          <p:cNvPicPr/>
          <p:nvPr/>
        </p:nvPicPr>
        <p:blipFill>
          <a:blip r:embed="rId5" cstate="print"/>
          <a:stretch>
            <a:fillRect/>
          </a:stretch>
        </p:blipFill>
        <p:spPr>
          <a:xfrm>
            <a:off x="5601980" y="797519"/>
            <a:ext cx="3203530" cy="3023245"/>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1B5F49-49D4-FF4E-A81E-65B490CEF8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97076" y="908720"/>
            <a:ext cx="3511428" cy="5328592"/>
          </a:xfrm>
          <a:prstGeom prst="rect">
            <a:avLst/>
          </a:prstGeom>
        </p:spPr>
      </p:pic>
      <p:sp>
        <p:nvSpPr>
          <p:cNvPr id="4" name="TextBox 3">
            <a:extLst>
              <a:ext uri="{FF2B5EF4-FFF2-40B4-BE49-F238E27FC236}">
                <a16:creationId xmlns:a16="http://schemas.microsoft.com/office/drawing/2014/main" id="{D7234144-9EDC-C641-9718-29F3A417D569}"/>
              </a:ext>
            </a:extLst>
          </p:cNvPr>
          <p:cNvSpPr txBox="1"/>
          <p:nvPr/>
        </p:nvSpPr>
        <p:spPr>
          <a:xfrm>
            <a:off x="2311862" y="341363"/>
            <a:ext cx="4520276" cy="523220"/>
          </a:xfrm>
          <a:prstGeom prst="rect">
            <a:avLst/>
          </a:prstGeom>
          <a:noFill/>
        </p:spPr>
        <p:txBody>
          <a:bodyPr wrap="none" rtlCol="0">
            <a:spAutoFit/>
          </a:bodyPr>
          <a:lstStyle/>
          <a:p>
            <a:r>
              <a:rPr lang="it-IT" sz="2800" b="1" dirty="0"/>
              <a:t>COLONNA VERTEBRALE</a:t>
            </a:r>
          </a:p>
        </p:txBody>
      </p:sp>
      <p:sp>
        <p:nvSpPr>
          <p:cNvPr id="5" name="TextBox 4">
            <a:extLst>
              <a:ext uri="{FF2B5EF4-FFF2-40B4-BE49-F238E27FC236}">
                <a16:creationId xmlns:a16="http://schemas.microsoft.com/office/drawing/2014/main" id="{50AD9A7B-0F7E-CA4E-8DCF-BEF6700E377D}"/>
              </a:ext>
            </a:extLst>
          </p:cNvPr>
          <p:cNvSpPr txBox="1"/>
          <p:nvPr/>
        </p:nvSpPr>
        <p:spPr>
          <a:xfrm>
            <a:off x="596797" y="1720840"/>
            <a:ext cx="5112568" cy="3693319"/>
          </a:xfrm>
          <a:prstGeom prst="rect">
            <a:avLst/>
          </a:prstGeom>
          <a:noFill/>
        </p:spPr>
        <p:txBody>
          <a:bodyPr wrap="square" rtlCol="0">
            <a:spAutoFit/>
          </a:bodyPr>
          <a:lstStyle/>
          <a:p>
            <a:pPr marL="285750" indent="-285750">
              <a:buFont typeface="Arial" panose="020B0604020202020204" pitchFamily="34" charset="0"/>
              <a:buChar char="•"/>
            </a:pPr>
            <a:r>
              <a:rPr lang="it-IT" dirty="0"/>
              <a:t>funzione di </a:t>
            </a:r>
            <a:r>
              <a:rPr lang="it-IT" b="1" dirty="0"/>
              <a:t>sostegno</a:t>
            </a:r>
          </a:p>
          <a:p>
            <a:pPr marL="285750" indent="-285750">
              <a:buFont typeface="Arial" panose="020B0604020202020204" pitchFamily="34" charset="0"/>
              <a:buChar char="•"/>
            </a:pPr>
            <a:r>
              <a:rPr lang="it-IT" dirty="0"/>
              <a:t>funzione </a:t>
            </a:r>
            <a:r>
              <a:rPr lang="it-IT" b="1" dirty="0"/>
              <a:t>protettiva</a:t>
            </a:r>
            <a:r>
              <a:rPr lang="it-IT" dirty="0"/>
              <a:t>, (per il </a:t>
            </a:r>
            <a:r>
              <a:rPr lang="it-IT" b="1" dirty="0"/>
              <a:t>midollo spinale</a:t>
            </a:r>
          </a:p>
          <a:p>
            <a:pPr marL="285750" indent="-285750">
              <a:buFont typeface="Arial" panose="020B0604020202020204" pitchFamily="34" charset="0"/>
              <a:buChar char="•"/>
            </a:pPr>
            <a:r>
              <a:rPr lang="it-IT" dirty="0"/>
              <a:t>molto </a:t>
            </a:r>
            <a:r>
              <a:rPr lang="it-IT" b="1" dirty="0"/>
              <a:t>flessibile e mobile </a:t>
            </a:r>
            <a:r>
              <a:rPr lang="it-IT" dirty="0"/>
              <a:t>(dischi intervertebrali e curve sagittali (lordosi e cifosi)</a:t>
            </a:r>
          </a:p>
          <a:p>
            <a:pPr marL="285750" indent="-285750">
              <a:buFont typeface="Arial" panose="020B0604020202020204" pitchFamily="34" charset="0"/>
              <a:buChar char="•"/>
            </a:pPr>
            <a:r>
              <a:rPr lang="it-IT" b="1" dirty="0"/>
              <a:t>stabile</a:t>
            </a:r>
            <a:r>
              <a:rPr lang="it-IT" dirty="0"/>
              <a:t> (vincoli statici, legamenti e capsule articolari + dinamici, muscoli).</a:t>
            </a:r>
          </a:p>
          <a:p>
            <a:pPr algn="r"/>
            <a:endParaRPr lang="it-IT" dirty="0"/>
          </a:p>
          <a:p>
            <a:pPr algn="r"/>
            <a:r>
              <a:rPr lang="it-IT" dirty="0"/>
              <a:t>7 </a:t>
            </a:r>
            <a:r>
              <a:rPr lang="it-IT" b="1" dirty="0"/>
              <a:t>tratto cervicale</a:t>
            </a:r>
            <a:endParaRPr lang="it-IT" dirty="0"/>
          </a:p>
          <a:p>
            <a:pPr algn="r"/>
            <a:r>
              <a:rPr lang="it-IT" dirty="0"/>
              <a:t>12 </a:t>
            </a:r>
            <a:r>
              <a:rPr lang="it-IT" b="1" dirty="0"/>
              <a:t>colonna toracica o dorsale</a:t>
            </a:r>
            <a:r>
              <a:rPr lang="it-IT" dirty="0"/>
              <a:t> </a:t>
            </a:r>
          </a:p>
          <a:p>
            <a:pPr algn="r"/>
            <a:r>
              <a:rPr lang="it-IT" dirty="0"/>
              <a:t>5 </a:t>
            </a:r>
            <a:r>
              <a:rPr lang="it-IT" b="1" dirty="0"/>
              <a:t>tratto lombare</a:t>
            </a:r>
            <a:r>
              <a:rPr lang="it-IT" dirty="0"/>
              <a:t> </a:t>
            </a:r>
          </a:p>
          <a:p>
            <a:pPr algn="r"/>
            <a:r>
              <a:rPr lang="it-IT" dirty="0"/>
              <a:t>5 </a:t>
            </a:r>
            <a:r>
              <a:rPr lang="it-IT" b="1" dirty="0"/>
              <a:t>tratto sacrococcigeo</a:t>
            </a:r>
            <a:endParaRPr lang="it-IT" dirty="0"/>
          </a:p>
          <a:p>
            <a:endParaRPr lang="it-IT" dirty="0"/>
          </a:p>
        </p:txBody>
      </p:sp>
    </p:spTree>
    <p:extLst>
      <p:ext uri="{BB962C8B-B14F-4D97-AF65-F5344CB8AC3E}">
        <p14:creationId xmlns:p14="http://schemas.microsoft.com/office/powerpoint/2010/main" val="15810678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04296" y="562774"/>
            <a:ext cx="2051685" cy="558800"/>
          </a:xfrm>
          <a:prstGeom prst="rect">
            <a:avLst/>
          </a:prstGeom>
        </p:spPr>
        <p:txBody>
          <a:bodyPr vert="horz" wrap="square" lIns="0" tIns="12700" rIns="0" bIns="0" rtlCol="0">
            <a:spAutoFit/>
          </a:bodyPr>
          <a:lstStyle/>
          <a:p>
            <a:pPr marL="12700">
              <a:lnSpc>
                <a:spcPct val="100000"/>
              </a:lnSpc>
              <a:spcBef>
                <a:spcPts val="100"/>
              </a:spcBef>
            </a:pPr>
            <a:r>
              <a:rPr sz="3500" b="1" spc="-5" dirty="0">
                <a:solidFill>
                  <a:srgbClr val="FF0000"/>
                </a:solidFill>
                <a:latin typeface="Arial"/>
                <a:cs typeface="Arial"/>
              </a:rPr>
              <a:t>Scheletro</a:t>
            </a:r>
            <a:endParaRPr sz="3500">
              <a:latin typeface="Arial"/>
              <a:cs typeface="Arial"/>
            </a:endParaRPr>
          </a:p>
        </p:txBody>
      </p:sp>
      <p:pic>
        <p:nvPicPr>
          <p:cNvPr id="3" name="object 3"/>
          <p:cNvPicPr/>
          <p:nvPr/>
        </p:nvPicPr>
        <p:blipFill>
          <a:blip r:embed="rId2" cstate="print"/>
          <a:stretch>
            <a:fillRect/>
          </a:stretch>
        </p:blipFill>
        <p:spPr>
          <a:xfrm>
            <a:off x="900112" y="2060575"/>
            <a:ext cx="3113087" cy="3887787"/>
          </a:xfrm>
          <a:prstGeom prst="rect">
            <a:avLst/>
          </a:prstGeom>
        </p:spPr>
      </p:pic>
      <p:pic>
        <p:nvPicPr>
          <p:cNvPr id="4" name="object 4"/>
          <p:cNvPicPr/>
          <p:nvPr/>
        </p:nvPicPr>
        <p:blipFill>
          <a:blip r:embed="rId3" cstate="print"/>
          <a:stretch>
            <a:fillRect/>
          </a:stretch>
        </p:blipFill>
        <p:spPr>
          <a:xfrm>
            <a:off x="5292725" y="333375"/>
            <a:ext cx="3113087" cy="5762625"/>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49572" y="521371"/>
            <a:ext cx="8602345" cy="265430"/>
          </a:xfrm>
          <a:prstGeom prst="rect">
            <a:avLst/>
          </a:prstGeom>
          <a:solidFill>
            <a:srgbClr val="DEDEDE"/>
          </a:solidFill>
        </p:spPr>
        <p:txBody>
          <a:bodyPr vert="horz" wrap="square" lIns="0" tIns="0" rIns="0" bIns="0" rtlCol="0">
            <a:spAutoFit/>
          </a:bodyPr>
          <a:lstStyle/>
          <a:p>
            <a:pPr>
              <a:lnSpc>
                <a:spcPts val="2020"/>
              </a:lnSpc>
            </a:pPr>
            <a:r>
              <a:rPr sz="1800" dirty="0">
                <a:solidFill>
                  <a:srgbClr val="202124"/>
                </a:solidFill>
                <a:latin typeface="Arial MT"/>
                <a:cs typeface="Arial MT"/>
              </a:rPr>
              <a:t>Il</a:t>
            </a:r>
            <a:r>
              <a:rPr sz="1800" spc="-5" dirty="0">
                <a:solidFill>
                  <a:srgbClr val="202124"/>
                </a:solidFill>
                <a:latin typeface="Arial MT"/>
                <a:cs typeface="Arial MT"/>
              </a:rPr>
              <a:t> </a:t>
            </a:r>
            <a:r>
              <a:rPr sz="1800" b="1" spc="-5" dirty="0">
                <a:solidFill>
                  <a:srgbClr val="202124"/>
                </a:solidFill>
                <a:latin typeface="Arial"/>
                <a:cs typeface="Arial"/>
              </a:rPr>
              <a:t>midollo</a:t>
            </a:r>
            <a:r>
              <a:rPr sz="1800" b="1" spc="5" dirty="0">
                <a:solidFill>
                  <a:srgbClr val="202124"/>
                </a:solidFill>
                <a:latin typeface="Arial"/>
                <a:cs typeface="Arial"/>
              </a:rPr>
              <a:t> </a:t>
            </a:r>
            <a:r>
              <a:rPr sz="1800" b="1" dirty="0">
                <a:solidFill>
                  <a:srgbClr val="202124"/>
                </a:solidFill>
                <a:latin typeface="Arial"/>
                <a:cs typeface="Arial"/>
              </a:rPr>
              <a:t>osseo</a:t>
            </a:r>
            <a:r>
              <a:rPr sz="1800" b="1" spc="5" dirty="0">
                <a:solidFill>
                  <a:srgbClr val="202124"/>
                </a:solidFill>
                <a:latin typeface="Arial"/>
                <a:cs typeface="Arial"/>
              </a:rPr>
              <a:t> </a:t>
            </a:r>
            <a:r>
              <a:rPr sz="1800" b="1" dirty="0">
                <a:solidFill>
                  <a:srgbClr val="202124"/>
                </a:solidFill>
                <a:latin typeface="Arial"/>
                <a:cs typeface="Arial"/>
              </a:rPr>
              <a:t>è </a:t>
            </a:r>
            <a:r>
              <a:rPr sz="1800" spc="-5" dirty="0">
                <a:solidFill>
                  <a:srgbClr val="202124"/>
                </a:solidFill>
                <a:latin typeface="Arial MT"/>
                <a:cs typeface="Arial MT"/>
              </a:rPr>
              <a:t>formato</a:t>
            </a:r>
            <a:r>
              <a:rPr sz="1800" spc="5" dirty="0">
                <a:solidFill>
                  <a:srgbClr val="202124"/>
                </a:solidFill>
                <a:latin typeface="Arial MT"/>
                <a:cs typeface="Arial MT"/>
              </a:rPr>
              <a:t> </a:t>
            </a:r>
            <a:r>
              <a:rPr sz="1800" dirty="0">
                <a:solidFill>
                  <a:srgbClr val="202124"/>
                </a:solidFill>
                <a:latin typeface="Arial MT"/>
                <a:cs typeface="Arial MT"/>
              </a:rPr>
              <a:t>da</a:t>
            </a:r>
            <a:r>
              <a:rPr sz="1800" spc="5" dirty="0">
                <a:solidFill>
                  <a:srgbClr val="202124"/>
                </a:solidFill>
                <a:latin typeface="Arial MT"/>
                <a:cs typeface="Arial MT"/>
              </a:rPr>
              <a:t> </a:t>
            </a:r>
            <a:r>
              <a:rPr sz="1800" spc="-5" dirty="0">
                <a:solidFill>
                  <a:srgbClr val="202124"/>
                </a:solidFill>
                <a:latin typeface="Arial MT"/>
                <a:cs typeface="Arial MT"/>
              </a:rPr>
              <a:t>tessuto</a:t>
            </a:r>
            <a:r>
              <a:rPr sz="1800" spc="5" dirty="0">
                <a:solidFill>
                  <a:srgbClr val="202124"/>
                </a:solidFill>
                <a:latin typeface="Arial MT"/>
                <a:cs typeface="Arial MT"/>
              </a:rPr>
              <a:t> </a:t>
            </a:r>
            <a:r>
              <a:rPr sz="1800" spc="-5" dirty="0">
                <a:solidFill>
                  <a:srgbClr val="202124"/>
                </a:solidFill>
                <a:latin typeface="Arial MT"/>
                <a:cs typeface="Arial MT"/>
              </a:rPr>
              <a:t>linfoide</a:t>
            </a:r>
            <a:r>
              <a:rPr sz="1800" spc="5" dirty="0">
                <a:solidFill>
                  <a:srgbClr val="202124"/>
                </a:solidFill>
                <a:latin typeface="Arial MT"/>
                <a:cs typeface="Arial MT"/>
              </a:rPr>
              <a:t> </a:t>
            </a:r>
            <a:r>
              <a:rPr sz="1800" spc="-5" dirty="0">
                <a:solidFill>
                  <a:srgbClr val="202124"/>
                </a:solidFill>
                <a:latin typeface="Arial MT"/>
                <a:cs typeface="Arial MT"/>
              </a:rPr>
              <a:t>situato</a:t>
            </a:r>
            <a:r>
              <a:rPr sz="1800" spc="5" dirty="0">
                <a:solidFill>
                  <a:srgbClr val="202124"/>
                </a:solidFill>
                <a:latin typeface="Arial MT"/>
                <a:cs typeface="Arial MT"/>
              </a:rPr>
              <a:t> </a:t>
            </a:r>
            <a:r>
              <a:rPr sz="1800" dirty="0">
                <a:solidFill>
                  <a:srgbClr val="202124"/>
                </a:solidFill>
                <a:latin typeface="Arial MT"/>
                <a:cs typeface="Arial MT"/>
              </a:rPr>
              <a:t>in</a:t>
            </a:r>
            <a:r>
              <a:rPr sz="1800" spc="5" dirty="0">
                <a:solidFill>
                  <a:srgbClr val="202124"/>
                </a:solidFill>
                <a:latin typeface="Arial MT"/>
                <a:cs typeface="Arial MT"/>
              </a:rPr>
              <a:t> </a:t>
            </a:r>
            <a:r>
              <a:rPr sz="1800" spc="-5" dirty="0">
                <a:solidFill>
                  <a:srgbClr val="202124"/>
                </a:solidFill>
                <a:latin typeface="Arial MT"/>
                <a:cs typeface="Arial MT"/>
              </a:rPr>
              <a:t>cavità</a:t>
            </a:r>
            <a:r>
              <a:rPr sz="1800" spc="5" dirty="0">
                <a:solidFill>
                  <a:srgbClr val="202124"/>
                </a:solidFill>
                <a:latin typeface="Arial MT"/>
                <a:cs typeface="Arial MT"/>
              </a:rPr>
              <a:t> </a:t>
            </a:r>
            <a:r>
              <a:rPr sz="1800" spc="-5" dirty="0">
                <a:solidFill>
                  <a:srgbClr val="202124"/>
                </a:solidFill>
                <a:latin typeface="Arial MT"/>
                <a:cs typeface="Arial MT"/>
              </a:rPr>
              <a:t>interne</a:t>
            </a:r>
            <a:r>
              <a:rPr sz="1800" spc="5" dirty="0">
                <a:solidFill>
                  <a:srgbClr val="202124"/>
                </a:solidFill>
                <a:latin typeface="Arial MT"/>
                <a:cs typeface="Arial MT"/>
              </a:rPr>
              <a:t> </a:t>
            </a:r>
            <a:r>
              <a:rPr sz="1800" dirty="0">
                <a:solidFill>
                  <a:srgbClr val="202124"/>
                </a:solidFill>
                <a:latin typeface="Arial MT"/>
                <a:cs typeface="Arial MT"/>
              </a:rPr>
              <a:t>della</a:t>
            </a:r>
            <a:r>
              <a:rPr sz="1800" spc="5" dirty="0">
                <a:solidFill>
                  <a:srgbClr val="202124"/>
                </a:solidFill>
                <a:latin typeface="Arial MT"/>
                <a:cs typeface="Arial MT"/>
              </a:rPr>
              <a:t> </a:t>
            </a:r>
            <a:r>
              <a:rPr sz="1800" dirty="0">
                <a:solidFill>
                  <a:srgbClr val="202124"/>
                </a:solidFill>
                <a:latin typeface="Arial MT"/>
                <a:cs typeface="Arial MT"/>
              </a:rPr>
              <a:t>porzione</a:t>
            </a:r>
            <a:endParaRPr sz="1800">
              <a:latin typeface="Arial MT"/>
              <a:cs typeface="Arial MT"/>
            </a:endParaRPr>
          </a:p>
        </p:txBody>
      </p:sp>
      <p:sp>
        <p:nvSpPr>
          <p:cNvPr id="4" name="object 4"/>
          <p:cNvSpPr txBox="1"/>
          <p:nvPr/>
        </p:nvSpPr>
        <p:spPr>
          <a:xfrm>
            <a:off x="149572" y="786248"/>
            <a:ext cx="8730615" cy="266700"/>
          </a:xfrm>
          <a:prstGeom prst="rect">
            <a:avLst/>
          </a:prstGeom>
          <a:solidFill>
            <a:srgbClr val="DEDEDE"/>
          </a:solidFill>
        </p:spPr>
        <p:txBody>
          <a:bodyPr vert="horz" wrap="square" lIns="0" tIns="0" rIns="0" bIns="0" rtlCol="0">
            <a:spAutoFit/>
          </a:bodyPr>
          <a:lstStyle/>
          <a:p>
            <a:pPr>
              <a:lnSpc>
                <a:spcPts val="2035"/>
              </a:lnSpc>
            </a:pPr>
            <a:r>
              <a:rPr sz="1800" dirty="0">
                <a:solidFill>
                  <a:srgbClr val="202124"/>
                </a:solidFill>
                <a:latin typeface="Arial MT"/>
                <a:cs typeface="Arial MT"/>
              </a:rPr>
              <a:t>spongiosa</a:t>
            </a:r>
            <a:r>
              <a:rPr sz="1800" spc="-5" dirty="0">
                <a:solidFill>
                  <a:srgbClr val="202124"/>
                </a:solidFill>
                <a:latin typeface="Arial MT"/>
                <a:cs typeface="Arial MT"/>
              </a:rPr>
              <a:t> </a:t>
            </a:r>
            <a:r>
              <a:rPr sz="1800" dirty="0">
                <a:solidFill>
                  <a:srgbClr val="202124"/>
                </a:solidFill>
                <a:latin typeface="Arial MT"/>
                <a:cs typeface="Arial MT"/>
              </a:rPr>
              <a:t>delle</a:t>
            </a:r>
            <a:r>
              <a:rPr sz="1800" spc="-5" dirty="0">
                <a:solidFill>
                  <a:srgbClr val="202124"/>
                </a:solidFill>
                <a:latin typeface="Arial MT"/>
                <a:cs typeface="Arial MT"/>
              </a:rPr>
              <a:t> </a:t>
            </a:r>
            <a:r>
              <a:rPr sz="1800" dirty="0">
                <a:solidFill>
                  <a:srgbClr val="202124"/>
                </a:solidFill>
                <a:latin typeface="Arial MT"/>
                <a:cs typeface="Arial MT"/>
              </a:rPr>
              <a:t>ossa,</a:t>
            </a:r>
            <a:r>
              <a:rPr sz="1800" spc="-5" dirty="0">
                <a:solidFill>
                  <a:srgbClr val="202124"/>
                </a:solidFill>
                <a:latin typeface="Arial MT"/>
                <a:cs typeface="Arial MT"/>
              </a:rPr>
              <a:t> </a:t>
            </a:r>
            <a:r>
              <a:rPr sz="1800" dirty="0">
                <a:solidFill>
                  <a:srgbClr val="202124"/>
                </a:solidFill>
                <a:latin typeface="Arial MT"/>
                <a:cs typeface="Arial MT"/>
              </a:rPr>
              <a:t>sia</a:t>
            </a:r>
            <a:r>
              <a:rPr sz="1800" spc="-5" dirty="0">
                <a:solidFill>
                  <a:srgbClr val="202124"/>
                </a:solidFill>
                <a:latin typeface="Arial MT"/>
                <a:cs typeface="Arial MT"/>
              </a:rPr>
              <a:t> </a:t>
            </a:r>
            <a:r>
              <a:rPr sz="1800" dirty="0">
                <a:solidFill>
                  <a:srgbClr val="202124"/>
                </a:solidFill>
                <a:latin typeface="Arial MT"/>
                <a:cs typeface="Arial MT"/>
              </a:rPr>
              <a:t>lunghe che</a:t>
            </a:r>
            <a:r>
              <a:rPr sz="1800" spc="-5" dirty="0">
                <a:solidFill>
                  <a:srgbClr val="202124"/>
                </a:solidFill>
                <a:latin typeface="Arial MT"/>
                <a:cs typeface="Arial MT"/>
              </a:rPr>
              <a:t> piatte. In </a:t>
            </a:r>
            <a:r>
              <a:rPr sz="1800" dirty="0">
                <a:solidFill>
                  <a:srgbClr val="202124"/>
                </a:solidFill>
                <a:latin typeface="Arial MT"/>
                <a:cs typeface="Arial MT"/>
              </a:rPr>
              <a:t>condizioni normali</a:t>
            </a:r>
            <a:r>
              <a:rPr sz="1800" spc="-5" dirty="0">
                <a:solidFill>
                  <a:srgbClr val="202124"/>
                </a:solidFill>
                <a:latin typeface="Arial MT"/>
                <a:cs typeface="Arial MT"/>
              </a:rPr>
              <a:t> </a:t>
            </a:r>
            <a:r>
              <a:rPr sz="1800" dirty="0">
                <a:solidFill>
                  <a:srgbClr val="202124"/>
                </a:solidFill>
                <a:latin typeface="Arial MT"/>
                <a:cs typeface="Arial MT"/>
              </a:rPr>
              <a:t>svolge una</a:t>
            </a:r>
            <a:r>
              <a:rPr sz="1800" spc="-5" dirty="0">
                <a:solidFill>
                  <a:srgbClr val="202124"/>
                </a:solidFill>
                <a:latin typeface="Arial MT"/>
                <a:cs typeface="Arial MT"/>
              </a:rPr>
              <a:t> funzione</a:t>
            </a:r>
            <a:endParaRPr sz="1800">
              <a:latin typeface="Arial MT"/>
              <a:cs typeface="Arial MT"/>
            </a:endParaRPr>
          </a:p>
        </p:txBody>
      </p:sp>
      <p:sp>
        <p:nvSpPr>
          <p:cNvPr id="5" name="object 5"/>
          <p:cNvSpPr txBox="1"/>
          <p:nvPr/>
        </p:nvSpPr>
        <p:spPr>
          <a:xfrm>
            <a:off x="149572" y="1052948"/>
            <a:ext cx="7828280" cy="261620"/>
          </a:xfrm>
          <a:prstGeom prst="rect">
            <a:avLst/>
          </a:prstGeom>
          <a:solidFill>
            <a:srgbClr val="DEDEDE"/>
          </a:solidFill>
        </p:spPr>
        <p:txBody>
          <a:bodyPr vert="horz" wrap="square" lIns="0" tIns="0" rIns="0" bIns="0" rtlCol="0">
            <a:spAutoFit/>
          </a:bodyPr>
          <a:lstStyle/>
          <a:p>
            <a:pPr>
              <a:lnSpc>
                <a:spcPts val="2035"/>
              </a:lnSpc>
            </a:pPr>
            <a:r>
              <a:rPr sz="1800" dirty="0">
                <a:solidFill>
                  <a:srgbClr val="202124"/>
                </a:solidFill>
                <a:latin typeface="Arial MT"/>
                <a:cs typeface="Arial MT"/>
              </a:rPr>
              <a:t>primaria nella produzione,</a:t>
            </a:r>
            <a:r>
              <a:rPr sz="1800" spc="-5" dirty="0">
                <a:solidFill>
                  <a:srgbClr val="202124"/>
                </a:solidFill>
                <a:latin typeface="Arial MT"/>
                <a:cs typeface="Arial MT"/>
              </a:rPr>
              <a:t> maturazione </a:t>
            </a:r>
            <a:r>
              <a:rPr sz="1800" b="1" dirty="0">
                <a:solidFill>
                  <a:srgbClr val="202124"/>
                </a:solidFill>
                <a:latin typeface="Arial"/>
                <a:cs typeface="Arial"/>
              </a:rPr>
              <a:t>e</a:t>
            </a:r>
            <a:r>
              <a:rPr sz="1800" b="1" spc="-5" dirty="0">
                <a:solidFill>
                  <a:srgbClr val="202124"/>
                </a:solidFill>
                <a:latin typeface="Arial"/>
                <a:cs typeface="Arial"/>
              </a:rPr>
              <a:t> </a:t>
            </a:r>
            <a:r>
              <a:rPr sz="1800" spc="-5" dirty="0">
                <a:solidFill>
                  <a:srgbClr val="202124"/>
                </a:solidFill>
                <a:latin typeface="Arial MT"/>
                <a:cs typeface="Arial MT"/>
              </a:rPr>
              <a:t>distruzione</a:t>
            </a:r>
            <a:r>
              <a:rPr sz="1800" dirty="0">
                <a:solidFill>
                  <a:srgbClr val="202124"/>
                </a:solidFill>
                <a:latin typeface="Arial MT"/>
                <a:cs typeface="Arial MT"/>
              </a:rPr>
              <a:t> delle cellule del sangue.</a:t>
            </a:r>
            <a:endParaRPr sz="1800">
              <a:latin typeface="Arial MT"/>
              <a:cs typeface="Arial MT"/>
            </a:endParaRPr>
          </a:p>
        </p:txBody>
      </p:sp>
      <p:sp>
        <p:nvSpPr>
          <p:cNvPr id="6" name="object 6"/>
          <p:cNvSpPr/>
          <p:nvPr/>
        </p:nvSpPr>
        <p:spPr>
          <a:xfrm>
            <a:off x="149572" y="5187868"/>
            <a:ext cx="8462645" cy="266700"/>
          </a:xfrm>
          <a:custGeom>
            <a:avLst/>
            <a:gdLst/>
            <a:ahLst/>
            <a:cxnLst/>
            <a:rect l="l" t="t" r="r" b="b"/>
            <a:pathLst>
              <a:path w="8462645" h="266700">
                <a:moveTo>
                  <a:pt x="8462441" y="0"/>
                </a:moveTo>
                <a:lnTo>
                  <a:pt x="0" y="0"/>
                </a:lnTo>
                <a:lnTo>
                  <a:pt x="0" y="266699"/>
                </a:lnTo>
                <a:lnTo>
                  <a:pt x="8462441" y="266699"/>
                </a:lnTo>
                <a:lnTo>
                  <a:pt x="8462441" y="0"/>
                </a:lnTo>
                <a:close/>
              </a:path>
            </a:pathLst>
          </a:custGeom>
          <a:solidFill>
            <a:srgbClr val="DEDEDE"/>
          </a:solidFill>
        </p:spPr>
        <p:txBody>
          <a:bodyPr wrap="square" lIns="0" tIns="0" rIns="0" bIns="0" rtlCol="0"/>
          <a:lstStyle/>
          <a:p>
            <a:endParaRPr/>
          </a:p>
        </p:txBody>
      </p:sp>
      <p:sp>
        <p:nvSpPr>
          <p:cNvPr id="7" name="object 7"/>
          <p:cNvSpPr txBox="1"/>
          <p:nvPr/>
        </p:nvSpPr>
        <p:spPr>
          <a:xfrm>
            <a:off x="147263" y="5202056"/>
            <a:ext cx="8462645" cy="266700"/>
          </a:xfrm>
          <a:prstGeom prst="rect">
            <a:avLst/>
          </a:prstGeom>
        </p:spPr>
        <p:txBody>
          <a:bodyPr vert="horz" wrap="square" lIns="0" tIns="0" rIns="0" bIns="0" rtlCol="0">
            <a:spAutoFit/>
          </a:bodyPr>
          <a:lstStyle/>
          <a:p>
            <a:pPr>
              <a:lnSpc>
                <a:spcPts val="2020"/>
              </a:lnSpc>
            </a:pPr>
            <a:r>
              <a:rPr sz="1800" dirty="0">
                <a:solidFill>
                  <a:srgbClr val="202124"/>
                </a:solidFill>
                <a:latin typeface="Arial MT"/>
                <a:cs typeface="Arial MT"/>
              </a:rPr>
              <a:t>Il</a:t>
            </a:r>
            <a:r>
              <a:rPr sz="1800" spc="-10" dirty="0">
                <a:solidFill>
                  <a:srgbClr val="202124"/>
                </a:solidFill>
                <a:latin typeface="Arial MT"/>
                <a:cs typeface="Arial MT"/>
              </a:rPr>
              <a:t> </a:t>
            </a:r>
            <a:r>
              <a:rPr sz="1800" b="1" spc="-5" dirty="0">
                <a:solidFill>
                  <a:srgbClr val="202124"/>
                </a:solidFill>
                <a:latin typeface="Arial"/>
                <a:cs typeface="Arial"/>
              </a:rPr>
              <a:t>midollo</a:t>
            </a:r>
            <a:r>
              <a:rPr sz="1800" b="1" dirty="0">
                <a:solidFill>
                  <a:srgbClr val="202124"/>
                </a:solidFill>
                <a:latin typeface="Arial"/>
                <a:cs typeface="Arial"/>
              </a:rPr>
              <a:t> osseo</a:t>
            </a:r>
            <a:r>
              <a:rPr sz="1800" b="1" spc="-5" dirty="0">
                <a:solidFill>
                  <a:srgbClr val="202124"/>
                </a:solidFill>
                <a:latin typeface="Arial"/>
                <a:cs typeface="Arial"/>
              </a:rPr>
              <a:t> </a:t>
            </a:r>
            <a:r>
              <a:rPr sz="1800" dirty="0">
                <a:solidFill>
                  <a:srgbClr val="202124"/>
                </a:solidFill>
                <a:latin typeface="Arial MT"/>
                <a:cs typeface="Arial MT"/>
              </a:rPr>
              <a:t>ha la</a:t>
            </a:r>
            <a:r>
              <a:rPr sz="1800" spc="-5" dirty="0">
                <a:solidFill>
                  <a:srgbClr val="202124"/>
                </a:solidFill>
                <a:latin typeface="Arial MT"/>
                <a:cs typeface="Arial MT"/>
              </a:rPr>
              <a:t> funzione</a:t>
            </a:r>
            <a:r>
              <a:rPr sz="1800" dirty="0">
                <a:solidFill>
                  <a:srgbClr val="202124"/>
                </a:solidFill>
                <a:latin typeface="Arial MT"/>
                <a:cs typeface="Arial MT"/>
              </a:rPr>
              <a:t> di produrre globuli rossi,</a:t>
            </a:r>
            <a:r>
              <a:rPr sz="1800" spc="-10" dirty="0">
                <a:solidFill>
                  <a:srgbClr val="202124"/>
                </a:solidFill>
                <a:latin typeface="Arial MT"/>
                <a:cs typeface="Arial MT"/>
              </a:rPr>
              <a:t> </a:t>
            </a:r>
            <a:r>
              <a:rPr sz="1800" dirty="0">
                <a:solidFill>
                  <a:srgbClr val="202124"/>
                </a:solidFill>
                <a:latin typeface="Arial MT"/>
                <a:cs typeface="Arial MT"/>
              </a:rPr>
              <a:t>globuli bianchi e </a:t>
            </a:r>
            <a:r>
              <a:rPr sz="1800" spc="-5" dirty="0">
                <a:solidFill>
                  <a:srgbClr val="202124"/>
                </a:solidFill>
                <a:latin typeface="Arial MT"/>
                <a:cs typeface="Arial MT"/>
              </a:rPr>
              <a:t>piastrine,</a:t>
            </a:r>
            <a:endParaRPr sz="1800" dirty="0">
              <a:latin typeface="Arial MT"/>
              <a:cs typeface="Arial MT"/>
            </a:endParaRPr>
          </a:p>
        </p:txBody>
      </p:sp>
      <p:sp>
        <p:nvSpPr>
          <p:cNvPr id="8" name="object 8"/>
          <p:cNvSpPr txBox="1"/>
          <p:nvPr/>
        </p:nvSpPr>
        <p:spPr>
          <a:xfrm>
            <a:off x="149572" y="5454568"/>
            <a:ext cx="8590915" cy="266700"/>
          </a:xfrm>
          <a:prstGeom prst="rect">
            <a:avLst/>
          </a:prstGeom>
          <a:solidFill>
            <a:srgbClr val="DEDEDE"/>
          </a:solidFill>
        </p:spPr>
        <p:txBody>
          <a:bodyPr vert="horz" wrap="square" lIns="0" tIns="0" rIns="0" bIns="0" rtlCol="0">
            <a:spAutoFit/>
          </a:bodyPr>
          <a:lstStyle/>
          <a:p>
            <a:pPr>
              <a:lnSpc>
                <a:spcPts val="2020"/>
              </a:lnSpc>
            </a:pPr>
            <a:r>
              <a:rPr sz="1800" dirty="0">
                <a:solidFill>
                  <a:srgbClr val="202124"/>
                </a:solidFill>
                <a:latin typeface="Arial MT"/>
                <a:cs typeface="Arial MT"/>
              </a:rPr>
              <a:t>cioè</a:t>
            </a:r>
            <a:r>
              <a:rPr sz="1800" spc="-5" dirty="0">
                <a:solidFill>
                  <a:srgbClr val="202124"/>
                </a:solidFill>
                <a:latin typeface="Arial MT"/>
                <a:cs typeface="Arial MT"/>
              </a:rPr>
              <a:t> </a:t>
            </a:r>
            <a:r>
              <a:rPr sz="1800" dirty="0">
                <a:solidFill>
                  <a:srgbClr val="202124"/>
                </a:solidFill>
                <a:latin typeface="Arial MT"/>
                <a:cs typeface="Arial MT"/>
              </a:rPr>
              <a:t>le cellule del sangue che,</a:t>
            </a:r>
            <a:r>
              <a:rPr sz="1800" spc="-5" dirty="0">
                <a:solidFill>
                  <a:srgbClr val="202124"/>
                </a:solidFill>
                <a:latin typeface="Arial MT"/>
                <a:cs typeface="Arial MT"/>
              </a:rPr>
              <a:t> </a:t>
            </a:r>
            <a:r>
              <a:rPr sz="1800" dirty="0">
                <a:solidFill>
                  <a:srgbClr val="202124"/>
                </a:solidFill>
                <a:latin typeface="Arial MT"/>
                <a:cs typeface="Arial MT"/>
              </a:rPr>
              <a:t>una </a:t>
            </a:r>
            <a:r>
              <a:rPr sz="1800" spc="-5" dirty="0">
                <a:solidFill>
                  <a:srgbClr val="202124"/>
                </a:solidFill>
                <a:latin typeface="Arial MT"/>
                <a:cs typeface="Arial MT"/>
              </a:rPr>
              <a:t>volta</a:t>
            </a:r>
            <a:r>
              <a:rPr sz="1800" dirty="0">
                <a:solidFill>
                  <a:srgbClr val="202124"/>
                </a:solidFill>
                <a:latin typeface="Arial MT"/>
                <a:cs typeface="Arial MT"/>
              </a:rPr>
              <a:t> </a:t>
            </a:r>
            <a:r>
              <a:rPr sz="1800" spc="-5" dirty="0">
                <a:solidFill>
                  <a:srgbClr val="202124"/>
                </a:solidFill>
                <a:latin typeface="Arial MT"/>
                <a:cs typeface="Arial MT"/>
              </a:rPr>
              <a:t>prodotte, </a:t>
            </a:r>
            <a:r>
              <a:rPr sz="1800" dirty="0">
                <a:solidFill>
                  <a:srgbClr val="202124"/>
                </a:solidFill>
                <a:latin typeface="Arial MT"/>
                <a:cs typeface="Arial MT"/>
              </a:rPr>
              <a:t>vanno a </a:t>
            </a:r>
            <a:r>
              <a:rPr sz="1800" spc="-5" dirty="0">
                <a:solidFill>
                  <a:srgbClr val="202124"/>
                </a:solidFill>
                <a:latin typeface="Arial MT"/>
                <a:cs typeface="Arial MT"/>
              </a:rPr>
              <a:t>sostituire</a:t>
            </a:r>
            <a:r>
              <a:rPr sz="1800" dirty="0">
                <a:solidFill>
                  <a:srgbClr val="202124"/>
                </a:solidFill>
                <a:latin typeface="Arial MT"/>
                <a:cs typeface="Arial MT"/>
              </a:rPr>
              <a:t> quelle che sono</a:t>
            </a:r>
            <a:endParaRPr sz="1800">
              <a:latin typeface="Arial MT"/>
              <a:cs typeface="Arial MT"/>
            </a:endParaRPr>
          </a:p>
        </p:txBody>
      </p:sp>
      <p:sp>
        <p:nvSpPr>
          <p:cNvPr id="9" name="object 9"/>
          <p:cNvSpPr txBox="1"/>
          <p:nvPr/>
        </p:nvSpPr>
        <p:spPr>
          <a:xfrm>
            <a:off x="149572" y="5721267"/>
            <a:ext cx="4829175" cy="259715"/>
          </a:xfrm>
          <a:prstGeom prst="rect">
            <a:avLst/>
          </a:prstGeom>
          <a:solidFill>
            <a:srgbClr val="DEDEDE"/>
          </a:solidFill>
        </p:spPr>
        <p:txBody>
          <a:bodyPr vert="horz" wrap="square" lIns="0" tIns="0" rIns="0" bIns="0" rtlCol="0">
            <a:spAutoFit/>
          </a:bodyPr>
          <a:lstStyle/>
          <a:p>
            <a:pPr>
              <a:lnSpc>
                <a:spcPts val="2020"/>
              </a:lnSpc>
            </a:pPr>
            <a:r>
              <a:rPr sz="1800" spc="-5" dirty="0">
                <a:solidFill>
                  <a:srgbClr val="202124"/>
                </a:solidFill>
                <a:latin typeface="Arial MT"/>
                <a:cs typeface="Arial MT"/>
              </a:rPr>
              <a:t>giunte </a:t>
            </a:r>
            <a:r>
              <a:rPr sz="1800" dirty="0">
                <a:solidFill>
                  <a:srgbClr val="202124"/>
                </a:solidFill>
                <a:latin typeface="Arial MT"/>
                <a:cs typeface="Arial MT"/>
              </a:rPr>
              <a:t>al </a:t>
            </a:r>
            <a:r>
              <a:rPr sz="1800" spc="-5" dirty="0">
                <a:solidFill>
                  <a:srgbClr val="202124"/>
                </a:solidFill>
                <a:latin typeface="Arial MT"/>
                <a:cs typeface="Arial MT"/>
              </a:rPr>
              <a:t>termine </a:t>
            </a:r>
            <a:r>
              <a:rPr sz="1800" dirty="0">
                <a:solidFill>
                  <a:srgbClr val="202124"/>
                </a:solidFill>
                <a:latin typeface="Arial MT"/>
                <a:cs typeface="Arial MT"/>
              </a:rPr>
              <a:t>del loro ciclo</a:t>
            </a:r>
            <a:r>
              <a:rPr sz="1800" spc="-5" dirty="0">
                <a:solidFill>
                  <a:srgbClr val="202124"/>
                </a:solidFill>
                <a:latin typeface="Arial MT"/>
                <a:cs typeface="Arial MT"/>
              </a:rPr>
              <a:t> vitale</a:t>
            </a:r>
            <a:r>
              <a:rPr sz="1800" dirty="0">
                <a:solidFill>
                  <a:srgbClr val="202124"/>
                </a:solidFill>
                <a:latin typeface="Arial MT"/>
                <a:cs typeface="Arial MT"/>
              </a:rPr>
              <a:t> e muoiono.</a:t>
            </a:r>
            <a:endParaRPr sz="1800">
              <a:latin typeface="Arial MT"/>
              <a:cs typeface="Arial MT"/>
            </a:endParaRPr>
          </a:p>
        </p:txBody>
      </p:sp>
      <p:pic>
        <p:nvPicPr>
          <p:cNvPr id="10" name="object 10"/>
          <p:cNvPicPr/>
          <p:nvPr/>
        </p:nvPicPr>
        <p:blipFill>
          <a:blip r:embed="rId2" cstate="print"/>
          <a:stretch>
            <a:fillRect/>
          </a:stretch>
        </p:blipFill>
        <p:spPr>
          <a:xfrm>
            <a:off x="1544311" y="1371428"/>
            <a:ext cx="5389889" cy="3733972"/>
          </a:xfrm>
          <a:prstGeom prst="rect">
            <a:avLst/>
          </a:prstGeom>
        </p:spPr>
      </p:pic>
      <p:sp>
        <p:nvSpPr>
          <p:cNvPr id="11" name="object 11"/>
          <p:cNvSpPr txBox="1">
            <a:spLocks noGrp="1"/>
          </p:cNvSpPr>
          <p:nvPr>
            <p:ph type="title"/>
          </p:nvPr>
        </p:nvSpPr>
        <p:spPr>
          <a:xfrm>
            <a:off x="3511010" y="0"/>
            <a:ext cx="2122805" cy="436880"/>
          </a:xfrm>
          <a:prstGeom prst="rect">
            <a:avLst/>
          </a:prstGeom>
        </p:spPr>
        <p:txBody>
          <a:bodyPr vert="horz" wrap="square" lIns="0" tIns="12700" rIns="0" bIns="0" rtlCol="0">
            <a:spAutoFit/>
          </a:bodyPr>
          <a:lstStyle/>
          <a:p>
            <a:pPr marL="12700">
              <a:lnSpc>
                <a:spcPct val="100000"/>
              </a:lnSpc>
              <a:spcBef>
                <a:spcPts val="100"/>
              </a:spcBef>
            </a:pPr>
            <a:r>
              <a:rPr sz="2700" dirty="0">
                <a:solidFill>
                  <a:srgbClr val="FF2600"/>
                </a:solidFill>
              </a:rPr>
              <a:t>Midollo</a:t>
            </a:r>
            <a:r>
              <a:rPr sz="2700" spc="-90" dirty="0">
                <a:solidFill>
                  <a:srgbClr val="FF2600"/>
                </a:solidFill>
              </a:rPr>
              <a:t> </a:t>
            </a:r>
            <a:r>
              <a:rPr sz="2700" dirty="0">
                <a:solidFill>
                  <a:srgbClr val="FF2600"/>
                </a:solidFill>
              </a:rPr>
              <a:t>osseo</a:t>
            </a:r>
            <a:endParaRPr sz="270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7087" y="298002"/>
            <a:ext cx="3177540" cy="266700"/>
          </a:xfrm>
          <a:prstGeom prst="rect">
            <a:avLst/>
          </a:prstGeom>
          <a:solidFill>
            <a:srgbClr val="DEDEDE"/>
          </a:solidFill>
        </p:spPr>
        <p:txBody>
          <a:bodyPr vert="horz" wrap="square" lIns="0" tIns="0" rIns="0" bIns="0" rtlCol="0">
            <a:spAutoFit/>
          </a:bodyPr>
          <a:lstStyle/>
          <a:p>
            <a:pPr>
              <a:lnSpc>
                <a:spcPts val="2020"/>
              </a:lnSpc>
            </a:pPr>
            <a:r>
              <a:rPr sz="1800" dirty="0">
                <a:solidFill>
                  <a:srgbClr val="202124"/>
                </a:solidFill>
                <a:latin typeface="Arial MT"/>
                <a:cs typeface="Arial MT"/>
              </a:rPr>
              <a:t>Il</a:t>
            </a:r>
            <a:r>
              <a:rPr sz="1800" spc="-20" dirty="0">
                <a:solidFill>
                  <a:srgbClr val="202124"/>
                </a:solidFill>
                <a:latin typeface="Arial MT"/>
                <a:cs typeface="Arial MT"/>
              </a:rPr>
              <a:t> </a:t>
            </a:r>
            <a:r>
              <a:rPr sz="1800" b="1" spc="-5" dirty="0">
                <a:solidFill>
                  <a:srgbClr val="202124"/>
                </a:solidFill>
                <a:latin typeface="Arial"/>
                <a:cs typeface="Arial"/>
              </a:rPr>
              <a:t>midollo</a:t>
            </a:r>
            <a:r>
              <a:rPr sz="1800" b="1" spc="-10" dirty="0">
                <a:solidFill>
                  <a:srgbClr val="202124"/>
                </a:solidFill>
                <a:latin typeface="Arial"/>
                <a:cs typeface="Arial"/>
              </a:rPr>
              <a:t> </a:t>
            </a:r>
            <a:r>
              <a:rPr sz="1800" b="1" dirty="0">
                <a:solidFill>
                  <a:srgbClr val="202124"/>
                </a:solidFill>
                <a:latin typeface="Arial"/>
                <a:cs typeface="Arial"/>
              </a:rPr>
              <a:t>spinale</a:t>
            </a:r>
            <a:r>
              <a:rPr sz="1800" b="1" spc="-10" dirty="0">
                <a:solidFill>
                  <a:srgbClr val="202124"/>
                </a:solidFill>
                <a:latin typeface="Arial"/>
                <a:cs typeface="Arial"/>
              </a:rPr>
              <a:t> </a:t>
            </a:r>
            <a:r>
              <a:rPr sz="1800" spc="-5" dirty="0">
                <a:solidFill>
                  <a:srgbClr val="202124"/>
                </a:solidFill>
                <a:latin typeface="Arial MT"/>
                <a:cs typeface="Arial MT"/>
              </a:rPr>
              <a:t>rappresenta</a:t>
            </a:r>
            <a:endParaRPr sz="1800" dirty="0">
              <a:latin typeface="Arial MT"/>
              <a:cs typeface="Arial MT"/>
            </a:endParaRPr>
          </a:p>
        </p:txBody>
      </p:sp>
      <p:sp>
        <p:nvSpPr>
          <p:cNvPr id="4" name="object 4"/>
          <p:cNvSpPr txBox="1"/>
          <p:nvPr/>
        </p:nvSpPr>
        <p:spPr>
          <a:xfrm>
            <a:off x="127087" y="564702"/>
            <a:ext cx="2236470" cy="266700"/>
          </a:xfrm>
          <a:prstGeom prst="rect">
            <a:avLst/>
          </a:prstGeom>
          <a:solidFill>
            <a:srgbClr val="DEDEDE"/>
          </a:solidFill>
        </p:spPr>
        <p:txBody>
          <a:bodyPr vert="horz" wrap="square" lIns="0" tIns="0" rIns="0" bIns="0" rtlCol="0">
            <a:spAutoFit/>
          </a:bodyPr>
          <a:lstStyle/>
          <a:p>
            <a:pPr>
              <a:lnSpc>
                <a:spcPts val="2020"/>
              </a:lnSpc>
            </a:pPr>
            <a:r>
              <a:rPr sz="1800" dirty="0">
                <a:solidFill>
                  <a:srgbClr val="202124"/>
                </a:solidFill>
                <a:latin typeface="Arial MT"/>
                <a:cs typeface="Arial MT"/>
              </a:rPr>
              <a:t>la</a:t>
            </a:r>
            <a:r>
              <a:rPr sz="1800" spc="-10" dirty="0">
                <a:solidFill>
                  <a:srgbClr val="202124"/>
                </a:solidFill>
                <a:latin typeface="Arial MT"/>
                <a:cs typeface="Arial MT"/>
              </a:rPr>
              <a:t> </a:t>
            </a:r>
            <a:r>
              <a:rPr sz="1800" spc="-5" dirty="0">
                <a:solidFill>
                  <a:srgbClr val="202124"/>
                </a:solidFill>
                <a:latin typeface="Arial MT"/>
                <a:cs typeface="Arial MT"/>
              </a:rPr>
              <a:t>struttura</a:t>
            </a:r>
            <a:r>
              <a:rPr sz="1800" spc="-10" dirty="0">
                <a:solidFill>
                  <a:srgbClr val="202124"/>
                </a:solidFill>
                <a:latin typeface="Arial MT"/>
                <a:cs typeface="Arial MT"/>
              </a:rPr>
              <a:t> </a:t>
            </a:r>
            <a:r>
              <a:rPr sz="1800" dirty="0">
                <a:solidFill>
                  <a:srgbClr val="202124"/>
                </a:solidFill>
                <a:latin typeface="Arial MT"/>
                <a:cs typeface="Arial MT"/>
              </a:rPr>
              <a:t>in</a:t>
            </a:r>
            <a:r>
              <a:rPr sz="1800" spc="-10" dirty="0">
                <a:solidFill>
                  <a:srgbClr val="202124"/>
                </a:solidFill>
                <a:latin typeface="Arial MT"/>
                <a:cs typeface="Arial MT"/>
              </a:rPr>
              <a:t> </a:t>
            </a:r>
            <a:r>
              <a:rPr sz="1800" dirty="0">
                <a:solidFill>
                  <a:srgbClr val="202124"/>
                </a:solidFill>
                <a:latin typeface="Arial MT"/>
                <a:cs typeface="Arial MT"/>
              </a:rPr>
              <a:t>grado</a:t>
            </a:r>
            <a:r>
              <a:rPr sz="1800" spc="-15" dirty="0">
                <a:solidFill>
                  <a:srgbClr val="202124"/>
                </a:solidFill>
                <a:latin typeface="Arial MT"/>
                <a:cs typeface="Arial MT"/>
              </a:rPr>
              <a:t> </a:t>
            </a:r>
            <a:r>
              <a:rPr sz="1800" b="1" spc="-5" dirty="0">
                <a:solidFill>
                  <a:srgbClr val="202124"/>
                </a:solidFill>
                <a:latin typeface="Arial"/>
                <a:cs typeface="Arial"/>
              </a:rPr>
              <a:t>di</a:t>
            </a:r>
            <a:endParaRPr sz="1800">
              <a:latin typeface="Arial"/>
              <a:cs typeface="Arial"/>
            </a:endParaRPr>
          </a:p>
        </p:txBody>
      </p:sp>
      <p:sp>
        <p:nvSpPr>
          <p:cNvPr id="5" name="object 5"/>
          <p:cNvSpPr txBox="1"/>
          <p:nvPr/>
        </p:nvSpPr>
        <p:spPr>
          <a:xfrm>
            <a:off x="127087" y="831402"/>
            <a:ext cx="3177540" cy="266700"/>
          </a:xfrm>
          <a:prstGeom prst="rect">
            <a:avLst/>
          </a:prstGeom>
          <a:solidFill>
            <a:srgbClr val="DEDEDE"/>
          </a:solidFill>
        </p:spPr>
        <p:txBody>
          <a:bodyPr vert="horz" wrap="square" lIns="0" tIns="0" rIns="0" bIns="0" rtlCol="0">
            <a:spAutoFit/>
          </a:bodyPr>
          <a:lstStyle/>
          <a:p>
            <a:pPr>
              <a:lnSpc>
                <a:spcPts val="2020"/>
              </a:lnSpc>
            </a:pPr>
            <a:r>
              <a:rPr sz="1800" dirty="0">
                <a:solidFill>
                  <a:srgbClr val="202124"/>
                </a:solidFill>
                <a:latin typeface="Arial MT"/>
                <a:cs typeface="Arial MT"/>
              </a:rPr>
              <a:t>collegare</a:t>
            </a:r>
            <a:r>
              <a:rPr sz="1800" spc="-15" dirty="0">
                <a:solidFill>
                  <a:srgbClr val="202124"/>
                </a:solidFill>
                <a:latin typeface="Arial MT"/>
                <a:cs typeface="Arial MT"/>
              </a:rPr>
              <a:t> </a:t>
            </a:r>
            <a:r>
              <a:rPr sz="1800" dirty="0">
                <a:solidFill>
                  <a:srgbClr val="202124"/>
                </a:solidFill>
                <a:latin typeface="Arial MT"/>
                <a:cs typeface="Arial MT"/>
              </a:rPr>
              <a:t>il</a:t>
            </a:r>
            <a:r>
              <a:rPr sz="1800" spc="-15" dirty="0">
                <a:solidFill>
                  <a:srgbClr val="202124"/>
                </a:solidFill>
                <a:latin typeface="Arial MT"/>
                <a:cs typeface="Arial MT"/>
              </a:rPr>
              <a:t> </a:t>
            </a:r>
            <a:r>
              <a:rPr sz="1800" dirty="0">
                <a:solidFill>
                  <a:srgbClr val="202124"/>
                </a:solidFill>
                <a:latin typeface="Arial MT"/>
                <a:cs typeface="Arial MT"/>
              </a:rPr>
              <a:t>cervello</a:t>
            </a:r>
            <a:r>
              <a:rPr sz="1800" spc="-10" dirty="0">
                <a:solidFill>
                  <a:srgbClr val="202124"/>
                </a:solidFill>
                <a:latin typeface="Arial MT"/>
                <a:cs typeface="Arial MT"/>
              </a:rPr>
              <a:t> </a:t>
            </a:r>
            <a:r>
              <a:rPr sz="1800" dirty="0">
                <a:solidFill>
                  <a:srgbClr val="202124"/>
                </a:solidFill>
                <a:latin typeface="Arial MT"/>
                <a:cs typeface="Arial MT"/>
              </a:rPr>
              <a:t>con</a:t>
            </a:r>
            <a:r>
              <a:rPr sz="1800" spc="-15" dirty="0">
                <a:solidFill>
                  <a:srgbClr val="202124"/>
                </a:solidFill>
                <a:latin typeface="Arial MT"/>
                <a:cs typeface="Arial MT"/>
              </a:rPr>
              <a:t> </a:t>
            </a:r>
            <a:r>
              <a:rPr sz="1800" dirty="0">
                <a:solidFill>
                  <a:srgbClr val="202124"/>
                </a:solidFill>
                <a:latin typeface="Arial MT"/>
                <a:cs typeface="Arial MT"/>
              </a:rPr>
              <a:t>il</a:t>
            </a:r>
            <a:r>
              <a:rPr sz="1800" spc="-15" dirty="0">
                <a:solidFill>
                  <a:srgbClr val="202124"/>
                </a:solidFill>
                <a:latin typeface="Arial MT"/>
                <a:cs typeface="Arial MT"/>
              </a:rPr>
              <a:t> </a:t>
            </a:r>
            <a:r>
              <a:rPr sz="1800" spc="-5" dirty="0">
                <a:solidFill>
                  <a:srgbClr val="202124"/>
                </a:solidFill>
                <a:latin typeface="Arial MT"/>
                <a:cs typeface="Arial MT"/>
              </a:rPr>
              <a:t>resto</a:t>
            </a:r>
            <a:endParaRPr sz="1800">
              <a:latin typeface="Arial MT"/>
              <a:cs typeface="Arial MT"/>
            </a:endParaRPr>
          </a:p>
        </p:txBody>
      </p:sp>
      <p:sp>
        <p:nvSpPr>
          <p:cNvPr id="6" name="object 6"/>
          <p:cNvSpPr txBox="1"/>
          <p:nvPr/>
        </p:nvSpPr>
        <p:spPr>
          <a:xfrm>
            <a:off x="127087" y="1098102"/>
            <a:ext cx="2951480" cy="266700"/>
          </a:xfrm>
          <a:prstGeom prst="rect">
            <a:avLst/>
          </a:prstGeom>
          <a:solidFill>
            <a:srgbClr val="DEDEDE"/>
          </a:solidFill>
        </p:spPr>
        <p:txBody>
          <a:bodyPr vert="horz" wrap="square" lIns="0" tIns="0" rIns="0" bIns="0" rtlCol="0">
            <a:spAutoFit/>
          </a:bodyPr>
          <a:lstStyle/>
          <a:p>
            <a:pPr>
              <a:lnSpc>
                <a:spcPts val="2020"/>
              </a:lnSpc>
            </a:pPr>
            <a:r>
              <a:rPr sz="1800" dirty="0">
                <a:solidFill>
                  <a:srgbClr val="202124"/>
                </a:solidFill>
                <a:latin typeface="Arial MT"/>
                <a:cs typeface="Arial MT"/>
              </a:rPr>
              <a:t>dell'organismo</a:t>
            </a:r>
            <a:r>
              <a:rPr sz="1800" spc="-15" dirty="0">
                <a:solidFill>
                  <a:srgbClr val="202124"/>
                </a:solidFill>
                <a:latin typeface="Arial MT"/>
                <a:cs typeface="Arial MT"/>
              </a:rPr>
              <a:t> </a:t>
            </a:r>
            <a:r>
              <a:rPr sz="1800" dirty="0">
                <a:solidFill>
                  <a:srgbClr val="202124"/>
                </a:solidFill>
                <a:latin typeface="Arial MT"/>
                <a:cs typeface="Arial MT"/>
              </a:rPr>
              <a:t>e</a:t>
            </a:r>
            <a:r>
              <a:rPr sz="1800" spc="-15" dirty="0">
                <a:solidFill>
                  <a:srgbClr val="202124"/>
                </a:solidFill>
                <a:latin typeface="Arial MT"/>
                <a:cs typeface="Arial MT"/>
              </a:rPr>
              <a:t> </a:t>
            </a:r>
            <a:r>
              <a:rPr sz="1800" spc="-5" dirty="0">
                <a:solidFill>
                  <a:srgbClr val="202124"/>
                </a:solidFill>
                <a:latin typeface="Arial MT"/>
                <a:cs typeface="Arial MT"/>
              </a:rPr>
              <a:t>fa</a:t>
            </a:r>
            <a:r>
              <a:rPr sz="1800" spc="-15" dirty="0">
                <a:solidFill>
                  <a:srgbClr val="202124"/>
                </a:solidFill>
                <a:latin typeface="Arial MT"/>
                <a:cs typeface="Arial MT"/>
              </a:rPr>
              <a:t> </a:t>
            </a:r>
            <a:r>
              <a:rPr sz="1800" spc="-5" dirty="0">
                <a:solidFill>
                  <a:srgbClr val="202124"/>
                </a:solidFill>
                <a:latin typeface="Arial MT"/>
                <a:cs typeface="Arial MT"/>
              </a:rPr>
              <a:t>parte</a:t>
            </a:r>
            <a:r>
              <a:rPr sz="1800" spc="-15" dirty="0">
                <a:solidFill>
                  <a:srgbClr val="202124"/>
                </a:solidFill>
                <a:latin typeface="Arial MT"/>
                <a:cs typeface="Arial MT"/>
              </a:rPr>
              <a:t> </a:t>
            </a:r>
            <a:r>
              <a:rPr sz="1800" dirty="0">
                <a:solidFill>
                  <a:srgbClr val="202124"/>
                </a:solidFill>
                <a:latin typeface="Arial MT"/>
                <a:cs typeface="Arial MT"/>
              </a:rPr>
              <a:t>del</a:t>
            </a:r>
            <a:endParaRPr sz="1800">
              <a:latin typeface="Arial MT"/>
              <a:cs typeface="Arial MT"/>
            </a:endParaRPr>
          </a:p>
        </p:txBody>
      </p:sp>
      <p:sp>
        <p:nvSpPr>
          <p:cNvPr id="7" name="object 7"/>
          <p:cNvSpPr txBox="1"/>
          <p:nvPr/>
        </p:nvSpPr>
        <p:spPr>
          <a:xfrm>
            <a:off x="127087" y="1364802"/>
            <a:ext cx="2680970" cy="520700"/>
          </a:xfrm>
          <a:prstGeom prst="rect">
            <a:avLst/>
          </a:prstGeom>
          <a:solidFill>
            <a:srgbClr val="DEDEDE"/>
          </a:solidFill>
        </p:spPr>
        <p:txBody>
          <a:bodyPr vert="horz" wrap="square" lIns="0" tIns="0" rIns="0" bIns="0" rtlCol="0">
            <a:spAutoFit/>
          </a:bodyPr>
          <a:lstStyle/>
          <a:p>
            <a:pPr>
              <a:lnSpc>
                <a:spcPts val="2020"/>
              </a:lnSpc>
            </a:pPr>
            <a:r>
              <a:rPr sz="1800" spc="-5" dirty="0">
                <a:solidFill>
                  <a:srgbClr val="202124"/>
                </a:solidFill>
                <a:latin typeface="Arial MT"/>
                <a:cs typeface="Arial MT"/>
              </a:rPr>
              <a:t>sistema</a:t>
            </a:r>
            <a:r>
              <a:rPr sz="1800" spc="-10" dirty="0">
                <a:solidFill>
                  <a:srgbClr val="202124"/>
                </a:solidFill>
                <a:latin typeface="Arial MT"/>
                <a:cs typeface="Arial MT"/>
              </a:rPr>
              <a:t> </a:t>
            </a:r>
            <a:r>
              <a:rPr sz="1800" dirty="0">
                <a:solidFill>
                  <a:srgbClr val="202124"/>
                </a:solidFill>
                <a:latin typeface="Arial MT"/>
                <a:cs typeface="Arial MT"/>
              </a:rPr>
              <a:t>nervoso</a:t>
            </a:r>
            <a:r>
              <a:rPr sz="1800" spc="-10" dirty="0">
                <a:solidFill>
                  <a:srgbClr val="202124"/>
                </a:solidFill>
                <a:latin typeface="Arial MT"/>
                <a:cs typeface="Arial MT"/>
              </a:rPr>
              <a:t> </a:t>
            </a:r>
            <a:r>
              <a:rPr sz="1800" spc="-5" dirty="0">
                <a:solidFill>
                  <a:srgbClr val="202124"/>
                </a:solidFill>
                <a:latin typeface="Arial MT"/>
                <a:cs typeface="Arial MT"/>
              </a:rPr>
              <a:t>centrale.</a:t>
            </a:r>
            <a:endParaRPr sz="1800">
              <a:latin typeface="Arial MT"/>
              <a:cs typeface="Arial MT"/>
            </a:endParaRPr>
          </a:p>
        </p:txBody>
      </p:sp>
      <p:sp>
        <p:nvSpPr>
          <p:cNvPr id="8" name="object 8"/>
          <p:cNvSpPr txBox="1"/>
          <p:nvPr/>
        </p:nvSpPr>
        <p:spPr>
          <a:xfrm>
            <a:off x="127087" y="1885502"/>
            <a:ext cx="2951480" cy="266700"/>
          </a:xfrm>
          <a:prstGeom prst="rect">
            <a:avLst/>
          </a:prstGeom>
          <a:solidFill>
            <a:srgbClr val="DEDEDE"/>
          </a:solidFill>
        </p:spPr>
        <p:txBody>
          <a:bodyPr vert="horz" wrap="square" lIns="0" tIns="0" rIns="0" bIns="0" rtlCol="0">
            <a:spAutoFit/>
          </a:bodyPr>
          <a:lstStyle/>
          <a:p>
            <a:pPr>
              <a:lnSpc>
                <a:spcPts val="2020"/>
              </a:lnSpc>
            </a:pPr>
            <a:r>
              <a:rPr sz="1800" dirty="0">
                <a:solidFill>
                  <a:srgbClr val="202124"/>
                </a:solidFill>
                <a:latin typeface="Arial MT"/>
                <a:cs typeface="Arial MT"/>
              </a:rPr>
              <a:t>I</a:t>
            </a:r>
            <a:r>
              <a:rPr sz="1800" spc="-25" dirty="0">
                <a:solidFill>
                  <a:srgbClr val="202124"/>
                </a:solidFill>
                <a:latin typeface="Arial MT"/>
                <a:cs typeface="Arial MT"/>
              </a:rPr>
              <a:t> </a:t>
            </a:r>
            <a:r>
              <a:rPr sz="1800" dirty="0">
                <a:solidFill>
                  <a:srgbClr val="202124"/>
                </a:solidFill>
                <a:latin typeface="Arial MT"/>
                <a:cs typeface="Arial MT"/>
              </a:rPr>
              <a:t>nervi</a:t>
            </a:r>
            <a:r>
              <a:rPr sz="1800" spc="-15" dirty="0">
                <a:solidFill>
                  <a:srgbClr val="202124"/>
                </a:solidFill>
                <a:latin typeface="Arial MT"/>
                <a:cs typeface="Arial MT"/>
              </a:rPr>
              <a:t> </a:t>
            </a:r>
            <a:r>
              <a:rPr sz="1800" b="1" dirty="0">
                <a:solidFill>
                  <a:srgbClr val="202124"/>
                </a:solidFill>
                <a:latin typeface="Arial"/>
                <a:cs typeface="Arial"/>
              </a:rPr>
              <a:t>che</a:t>
            </a:r>
            <a:r>
              <a:rPr sz="1800" b="1" spc="-25" dirty="0">
                <a:solidFill>
                  <a:srgbClr val="202124"/>
                </a:solidFill>
                <a:latin typeface="Arial"/>
                <a:cs typeface="Arial"/>
              </a:rPr>
              <a:t> </a:t>
            </a:r>
            <a:r>
              <a:rPr sz="1800" dirty="0">
                <a:solidFill>
                  <a:srgbClr val="202124"/>
                </a:solidFill>
                <a:latin typeface="Arial MT"/>
                <a:cs typeface="Arial MT"/>
              </a:rPr>
              <a:t>hanno</a:t>
            </a:r>
            <a:r>
              <a:rPr sz="1800" spc="-15" dirty="0">
                <a:solidFill>
                  <a:srgbClr val="202124"/>
                </a:solidFill>
                <a:latin typeface="Arial MT"/>
                <a:cs typeface="Arial MT"/>
              </a:rPr>
              <a:t> </a:t>
            </a:r>
            <a:r>
              <a:rPr sz="1800" dirty="0">
                <a:solidFill>
                  <a:srgbClr val="202124"/>
                </a:solidFill>
                <a:latin typeface="Arial MT"/>
                <a:cs typeface="Arial MT"/>
              </a:rPr>
              <a:t>origine</a:t>
            </a:r>
            <a:r>
              <a:rPr sz="1800" spc="-20" dirty="0">
                <a:solidFill>
                  <a:srgbClr val="202124"/>
                </a:solidFill>
                <a:latin typeface="Arial MT"/>
                <a:cs typeface="Arial MT"/>
              </a:rPr>
              <a:t> </a:t>
            </a:r>
            <a:r>
              <a:rPr sz="1800" dirty="0">
                <a:solidFill>
                  <a:srgbClr val="202124"/>
                </a:solidFill>
                <a:latin typeface="Arial MT"/>
                <a:cs typeface="Arial MT"/>
              </a:rPr>
              <a:t>dal</a:t>
            </a:r>
            <a:endParaRPr sz="1800">
              <a:latin typeface="Arial MT"/>
              <a:cs typeface="Arial MT"/>
            </a:endParaRPr>
          </a:p>
        </p:txBody>
      </p:sp>
      <p:sp>
        <p:nvSpPr>
          <p:cNvPr id="9" name="object 9"/>
          <p:cNvSpPr txBox="1"/>
          <p:nvPr/>
        </p:nvSpPr>
        <p:spPr>
          <a:xfrm>
            <a:off x="127087" y="2152202"/>
            <a:ext cx="2951480" cy="266700"/>
          </a:xfrm>
          <a:prstGeom prst="rect">
            <a:avLst/>
          </a:prstGeom>
          <a:solidFill>
            <a:srgbClr val="DEDEDE"/>
          </a:solidFill>
        </p:spPr>
        <p:txBody>
          <a:bodyPr vert="horz" wrap="square" lIns="0" tIns="0" rIns="0" bIns="0" rtlCol="0">
            <a:spAutoFit/>
          </a:bodyPr>
          <a:lstStyle/>
          <a:p>
            <a:pPr>
              <a:lnSpc>
                <a:spcPts val="2020"/>
              </a:lnSpc>
            </a:pPr>
            <a:r>
              <a:rPr sz="1800" b="1" spc="-5" dirty="0">
                <a:solidFill>
                  <a:srgbClr val="202124"/>
                </a:solidFill>
                <a:latin typeface="Arial"/>
                <a:cs typeface="Arial"/>
              </a:rPr>
              <a:t>midollo</a:t>
            </a:r>
            <a:r>
              <a:rPr sz="1800" b="1" spc="-30" dirty="0">
                <a:solidFill>
                  <a:srgbClr val="202124"/>
                </a:solidFill>
                <a:latin typeface="Arial"/>
                <a:cs typeface="Arial"/>
              </a:rPr>
              <a:t> </a:t>
            </a:r>
            <a:r>
              <a:rPr sz="1800" b="1" dirty="0">
                <a:solidFill>
                  <a:srgbClr val="202124"/>
                </a:solidFill>
                <a:latin typeface="Arial"/>
                <a:cs typeface="Arial"/>
              </a:rPr>
              <a:t>spinale</a:t>
            </a:r>
            <a:r>
              <a:rPr sz="1800" dirty="0">
                <a:solidFill>
                  <a:srgbClr val="202124"/>
                </a:solidFill>
                <a:latin typeface="Arial MT"/>
                <a:cs typeface="Arial MT"/>
              </a:rPr>
              <a:t>,</a:t>
            </a:r>
            <a:r>
              <a:rPr sz="1800" spc="-35" dirty="0">
                <a:solidFill>
                  <a:srgbClr val="202124"/>
                </a:solidFill>
                <a:latin typeface="Arial MT"/>
                <a:cs typeface="Arial MT"/>
              </a:rPr>
              <a:t> </a:t>
            </a:r>
            <a:r>
              <a:rPr sz="1800" dirty="0">
                <a:solidFill>
                  <a:srgbClr val="202124"/>
                </a:solidFill>
                <a:latin typeface="Arial MT"/>
                <a:cs typeface="Arial MT"/>
              </a:rPr>
              <a:t>sgorgando</a:t>
            </a:r>
            <a:endParaRPr sz="1800">
              <a:latin typeface="Arial MT"/>
              <a:cs typeface="Arial MT"/>
            </a:endParaRPr>
          </a:p>
        </p:txBody>
      </p:sp>
      <p:sp>
        <p:nvSpPr>
          <p:cNvPr id="10" name="object 10"/>
          <p:cNvSpPr txBox="1"/>
          <p:nvPr/>
        </p:nvSpPr>
        <p:spPr>
          <a:xfrm>
            <a:off x="127087" y="2418902"/>
            <a:ext cx="2951480" cy="266700"/>
          </a:xfrm>
          <a:prstGeom prst="rect">
            <a:avLst/>
          </a:prstGeom>
          <a:solidFill>
            <a:srgbClr val="DEDEDE"/>
          </a:solidFill>
        </p:spPr>
        <p:txBody>
          <a:bodyPr vert="horz" wrap="square" lIns="0" tIns="0" rIns="0" bIns="0" rtlCol="0">
            <a:spAutoFit/>
          </a:bodyPr>
          <a:lstStyle/>
          <a:p>
            <a:pPr>
              <a:lnSpc>
                <a:spcPts val="2020"/>
              </a:lnSpc>
            </a:pPr>
            <a:r>
              <a:rPr sz="1800" dirty="0">
                <a:solidFill>
                  <a:srgbClr val="202124"/>
                </a:solidFill>
                <a:latin typeface="Arial MT"/>
                <a:cs typeface="Arial MT"/>
              </a:rPr>
              <a:t>da</a:t>
            </a:r>
            <a:r>
              <a:rPr sz="1800" spc="-10" dirty="0">
                <a:solidFill>
                  <a:srgbClr val="202124"/>
                </a:solidFill>
                <a:latin typeface="Arial MT"/>
                <a:cs typeface="Arial MT"/>
              </a:rPr>
              <a:t> </a:t>
            </a:r>
            <a:r>
              <a:rPr sz="1800" dirty="0">
                <a:solidFill>
                  <a:srgbClr val="202124"/>
                </a:solidFill>
                <a:latin typeface="Arial MT"/>
                <a:cs typeface="Arial MT"/>
              </a:rPr>
              <a:t>piccole</a:t>
            </a:r>
            <a:r>
              <a:rPr sz="1800" spc="-5" dirty="0">
                <a:solidFill>
                  <a:srgbClr val="202124"/>
                </a:solidFill>
                <a:latin typeface="Arial MT"/>
                <a:cs typeface="Arial MT"/>
              </a:rPr>
              <a:t> aperture</a:t>
            </a:r>
            <a:r>
              <a:rPr sz="1800" spc="-10" dirty="0">
                <a:solidFill>
                  <a:srgbClr val="202124"/>
                </a:solidFill>
                <a:latin typeface="Arial MT"/>
                <a:cs typeface="Arial MT"/>
              </a:rPr>
              <a:t> </a:t>
            </a:r>
            <a:r>
              <a:rPr sz="1800" spc="-5" dirty="0">
                <a:solidFill>
                  <a:srgbClr val="202124"/>
                </a:solidFill>
                <a:latin typeface="Arial MT"/>
                <a:cs typeface="Arial MT"/>
              </a:rPr>
              <a:t>collocate</a:t>
            </a:r>
            <a:endParaRPr sz="1800">
              <a:latin typeface="Arial MT"/>
              <a:cs typeface="Arial MT"/>
            </a:endParaRPr>
          </a:p>
        </p:txBody>
      </p:sp>
      <p:sp>
        <p:nvSpPr>
          <p:cNvPr id="11" name="object 11"/>
          <p:cNvSpPr txBox="1"/>
          <p:nvPr/>
        </p:nvSpPr>
        <p:spPr>
          <a:xfrm>
            <a:off x="127087" y="2685602"/>
            <a:ext cx="2680970" cy="266700"/>
          </a:xfrm>
          <a:prstGeom prst="rect">
            <a:avLst/>
          </a:prstGeom>
          <a:solidFill>
            <a:srgbClr val="DEDEDE"/>
          </a:solidFill>
        </p:spPr>
        <p:txBody>
          <a:bodyPr vert="horz" wrap="square" lIns="0" tIns="0" rIns="0" bIns="0" rtlCol="0">
            <a:spAutoFit/>
          </a:bodyPr>
          <a:lstStyle/>
          <a:p>
            <a:pPr>
              <a:lnSpc>
                <a:spcPts val="2020"/>
              </a:lnSpc>
            </a:pPr>
            <a:r>
              <a:rPr sz="1800" spc="-5" dirty="0">
                <a:solidFill>
                  <a:srgbClr val="202124"/>
                </a:solidFill>
                <a:latin typeface="Arial MT"/>
                <a:cs typeface="Arial MT"/>
              </a:rPr>
              <a:t>tra </a:t>
            </a:r>
            <a:r>
              <a:rPr sz="1800" dirty="0">
                <a:solidFill>
                  <a:srgbClr val="202124"/>
                </a:solidFill>
                <a:latin typeface="Arial MT"/>
                <a:cs typeface="Arial MT"/>
              </a:rPr>
              <a:t>le</a:t>
            </a:r>
            <a:r>
              <a:rPr sz="1800" spc="-5" dirty="0">
                <a:solidFill>
                  <a:srgbClr val="202124"/>
                </a:solidFill>
                <a:latin typeface="Arial MT"/>
                <a:cs typeface="Arial MT"/>
              </a:rPr>
              <a:t> vertebre</a:t>
            </a:r>
            <a:r>
              <a:rPr sz="1800" dirty="0">
                <a:solidFill>
                  <a:srgbClr val="202124"/>
                </a:solidFill>
                <a:latin typeface="Arial MT"/>
                <a:cs typeface="Arial MT"/>
              </a:rPr>
              <a:t> (i</a:t>
            </a:r>
            <a:r>
              <a:rPr sz="1800" spc="-5" dirty="0">
                <a:solidFill>
                  <a:srgbClr val="202124"/>
                </a:solidFill>
                <a:latin typeface="Arial MT"/>
                <a:cs typeface="Arial MT"/>
              </a:rPr>
              <a:t> cosiddetti</a:t>
            </a:r>
            <a:endParaRPr sz="1800">
              <a:latin typeface="Arial MT"/>
              <a:cs typeface="Arial MT"/>
            </a:endParaRPr>
          </a:p>
        </p:txBody>
      </p:sp>
      <p:sp>
        <p:nvSpPr>
          <p:cNvPr id="12" name="object 12"/>
          <p:cNvSpPr txBox="1"/>
          <p:nvPr/>
        </p:nvSpPr>
        <p:spPr>
          <a:xfrm>
            <a:off x="127087" y="2952302"/>
            <a:ext cx="2007870" cy="266700"/>
          </a:xfrm>
          <a:prstGeom prst="rect">
            <a:avLst/>
          </a:prstGeom>
          <a:solidFill>
            <a:srgbClr val="DEDEDE"/>
          </a:solidFill>
        </p:spPr>
        <p:txBody>
          <a:bodyPr vert="horz" wrap="square" lIns="0" tIns="0" rIns="0" bIns="0" rtlCol="0">
            <a:spAutoFit/>
          </a:bodyPr>
          <a:lstStyle/>
          <a:p>
            <a:pPr>
              <a:lnSpc>
                <a:spcPts val="2020"/>
              </a:lnSpc>
            </a:pPr>
            <a:r>
              <a:rPr sz="1800" spc="-5" dirty="0">
                <a:solidFill>
                  <a:srgbClr val="202124"/>
                </a:solidFill>
                <a:latin typeface="Arial MT"/>
                <a:cs typeface="Arial MT"/>
              </a:rPr>
              <a:t>forami),</a:t>
            </a:r>
            <a:r>
              <a:rPr sz="1800" spc="-25" dirty="0">
                <a:solidFill>
                  <a:srgbClr val="202124"/>
                </a:solidFill>
                <a:latin typeface="Arial MT"/>
                <a:cs typeface="Arial MT"/>
              </a:rPr>
              <a:t> </a:t>
            </a:r>
            <a:r>
              <a:rPr sz="1800" dirty="0">
                <a:solidFill>
                  <a:srgbClr val="202124"/>
                </a:solidFill>
                <a:latin typeface="Arial MT"/>
                <a:cs typeface="Arial MT"/>
              </a:rPr>
              <a:t>si</a:t>
            </a:r>
            <a:r>
              <a:rPr sz="1800" spc="-15" dirty="0">
                <a:solidFill>
                  <a:srgbClr val="202124"/>
                </a:solidFill>
                <a:latin typeface="Arial MT"/>
                <a:cs typeface="Arial MT"/>
              </a:rPr>
              <a:t> </a:t>
            </a:r>
            <a:r>
              <a:rPr sz="1800" dirty="0">
                <a:solidFill>
                  <a:srgbClr val="202124"/>
                </a:solidFill>
                <a:latin typeface="Arial MT"/>
                <a:cs typeface="Arial MT"/>
              </a:rPr>
              <a:t>legano</a:t>
            </a:r>
            <a:r>
              <a:rPr sz="1800" spc="-20" dirty="0">
                <a:solidFill>
                  <a:srgbClr val="202124"/>
                </a:solidFill>
                <a:latin typeface="Arial MT"/>
                <a:cs typeface="Arial MT"/>
              </a:rPr>
              <a:t> </a:t>
            </a:r>
            <a:r>
              <a:rPr sz="1800" b="1" dirty="0">
                <a:solidFill>
                  <a:srgbClr val="202124"/>
                </a:solidFill>
                <a:latin typeface="Arial"/>
                <a:cs typeface="Arial"/>
              </a:rPr>
              <a:t>a</a:t>
            </a:r>
            <a:endParaRPr sz="1800" dirty="0">
              <a:latin typeface="Arial"/>
              <a:cs typeface="Arial"/>
            </a:endParaRPr>
          </a:p>
        </p:txBody>
      </p:sp>
      <p:sp>
        <p:nvSpPr>
          <p:cNvPr id="13" name="object 13"/>
          <p:cNvSpPr txBox="1"/>
          <p:nvPr/>
        </p:nvSpPr>
        <p:spPr>
          <a:xfrm>
            <a:off x="127087" y="3219002"/>
            <a:ext cx="1779270" cy="266700"/>
          </a:xfrm>
          <a:prstGeom prst="rect">
            <a:avLst/>
          </a:prstGeom>
          <a:solidFill>
            <a:srgbClr val="DEDEDE"/>
          </a:solidFill>
        </p:spPr>
        <p:txBody>
          <a:bodyPr vert="horz" wrap="square" lIns="0" tIns="0" rIns="0" bIns="0" rtlCol="0">
            <a:spAutoFit/>
          </a:bodyPr>
          <a:lstStyle/>
          <a:p>
            <a:pPr>
              <a:lnSpc>
                <a:spcPts val="2020"/>
              </a:lnSpc>
            </a:pPr>
            <a:r>
              <a:rPr sz="1800" spc="-5" dirty="0">
                <a:solidFill>
                  <a:srgbClr val="202124"/>
                </a:solidFill>
                <a:latin typeface="Arial MT"/>
                <a:cs typeface="Arial MT"/>
              </a:rPr>
              <a:t>determinate</a:t>
            </a:r>
            <a:r>
              <a:rPr sz="1800" spc="-20" dirty="0">
                <a:solidFill>
                  <a:srgbClr val="202124"/>
                </a:solidFill>
                <a:latin typeface="Arial MT"/>
                <a:cs typeface="Arial MT"/>
              </a:rPr>
              <a:t> </a:t>
            </a:r>
            <a:r>
              <a:rPr sz="1800" spc="-5" dirty="0">
                <a:solidFill>
                  <a:srgbClr val="202124"/>
                </a:solidFill>
                <a:latin typeface="Arial MT"/>
                <a:cs typeface="Arial MT"/>
              </a:rPr>
              <a:t>parti</a:t>
            </a:r>
            <a:endParaRPr sz="1800">
              <a:latin typeface="Arial MT"/>
              <a:cs typeface="Arial MT"/>
            </a:endParaRPr>
          </a:p>
        </p:txBody>
      </p:sp>
      <p:grpSp>
        <p:nvGrpSpPr>
          <p:cNvPr id="15" name="object 15"/>
          <p:cNvGrpSpPr/>
          <p:nvPr/>
        </p:nvGrpSpPr>
        <p:grpSpPr>
          <a:xfrm>
            <a:off x="1160088" y="618447"/>
            <a:ext cx="7570339" cy="5591059"/>
            <a:chOff x="148104" y="168839"/>
            <a:chExt cx="8996045" cy="6689725"/>
          </a:xfrm>
        </p:grpSpPr>
        <p:pic>
          <p:nvPicPr>
            <p:cNvPr id="16" name="object 16"/>
            <p:cNvPicPr/>
            <p:nvPr/>
          </p:nvPicPr>
          <p:blipFill>
            <a:blip r:embed="rId2" cstate="print"/>
            <a:stretch>
              <a:fillRect/>
            </a:stretch>
          </p:blipFill>
          <p:spPr>
            <a:xfrm>
              <a:off x="3663643" y="168839"/>
              <a:ext cx="5480356" cy="6689160"/>
            </a:xfrm>
            <a:prstGeom prst="rect">
              <a:avLst/>
            </a:prstGeom>
          </p:spPr>
        </p:pic>
        <p:pic>
          <p:nvPicPr>
            <p:cNvPr id="17" name="object 17"/>
            <p:cNvPicPr/>
            <p:nvPr/>
          </p:nvPicPr>
          <p:blipFill>
            <a:blip r:embed="rId3" cstate="print"/>
            <a:stretch>
              <a:fillRect/>
            </a:stretch>
          </p:blipFill>
          <p:spPr>
            <a:xfrm>
              <a:off x="148104" y="3825495"/>
              <a:ext cx="3746698" cy="3006725"/>
            </a:xfrm>
            <a:prstGeom prst="rect">
              <a:avLst/>
            </a:prstGeom>
          </p:spPr>
        </p:pic>
      </p:grpSp>
      <p:sp>
        <p:nvSpPr>
          <p:cNvPr id="18" name="object 18"/>
          <p:cNvSpPr txBox="1">
            <a:spLocks noGrp="1"/>
          </p:cNvSpPr>
          <p:nvPr>
            <p:ph type="title"/>
          </p:nvPr>
        </p:nvSpPr>
        <p:spPr>
          <a:xfrm>
            <a:off x="3784146" y="52027"/>
            <a:ext cx="2845253" cy="443711"/>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FF2600"/>
                </a:solidFill>
              </a:rPr>
              <a:t>Midollo</a:t>
            </a:r>
            <a:r>
              <a:rPr sz="2800" spc="-85" dirty="0">
                <a:solidFill>
                  <a:srgbClr val="FF2600"/>
                </a:solidFill>
              </a:rPr>
              <a:t> </a:t>
            </a:r>
            <a:r>
              <a:rPr sz="2800" dirty="0">
                <a:solidFill>
                  <a:srgbClr val="FF2600"/>
                </a:solidFill>
              </a:rPr>
              <a:t>Spinale</a:t>
            </a:r>
          </a:p>
        </p:txBody>
      </p:sp>
      <p:sp>
        <p:nvSpPr>
          <p:cNvPr id="14" name="object 14"/>
          <p:cNvSpPr txBox="1"/>
          <p:nvPr/>
        </p:nvSpPr>
        <p:spPr>
          <a:xfrm>
            <a:off x="127087" y="3485703"/>
            <a:ext cx="1479550" cy="259715"/>
          </a:xfrm>
          <a:prstGeom prst="rect">
            <a:avLst/>
          </a:prstGeom>
          <a:solidFill>
            <a:srgbClr val="DEDEDE"/>
          </a:solidFill>
        </p:spPr>
        <p:txBody>
          <a:bodyPr vert="horz" wrap="square" lIns="0" tIns="0" rIns="0" bIns="0" rtlCol="0">
            <a:spAutoFit/>
          </a:bodyPr>
          <a:lstStyle/>
          <a:p>
            <a:pPr>
              <a:lnSpc>
                <a:spcPts val="2020"/>
              </a:lnSpc>
            </a:pPr>
            <a:r>
              <a:rPr sz="1800" dirty="0">
                <a:solidFill>
                  <a:srgbClr val="202124"/>
                </a:solidFill>
                <a:latin typeface="Arial MT"/>
                <a:cs typeface="Arial MT"/>
              </a:rPr>
              <a:t>dell'organismo</a:t>
            </a:r>
            <a:endParaRPr sz="1800" dirty="0">
              <a:latin typeface="Arial MT"/>
              <a:cs typeface="Arial M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1439</TotalTime>
  <Words>26434</Words>
  <Application>Microsoft Office PowerPoint</Application>
  <PresentationFormat>Presentazione su schermo (4:3)</PresentationFormat>
  <Paragraphs>2982</Paragraphs>
  <Slides>392</Slides>
  <Notes>100</Notes>
  <HiddenSlides>0</HiddenSlides>
  <MMClips>0</MMClips>
  <ScaleCrop>false</ScaleCrop>
  <HeadingPairs>
    <vt:vector size="6" baseType="variant">
      <vt:variant>
        <vt:lpstr>Caratteri utilizzati</vt:lpstr>
      </vt:variant>
      <vt:variant>
        <vt:i4>16</vt:i4>
      </vt:variant>
      <vt:variant>
        <vt:lpstr>Tema</vt:lpstr>
      </vt:variant>
      <vt:variant>
        <vt:i4>2</vt:i4>
      </vt:variant>
      <vt:variant>
        <vt:lpstr>Titoli diapositive</vt:lpstr>
      </vt:variant>
      <vt:variant>
        <vt:i4>392</vt:i4>
      </vt:variant>
    </vt:vector>
  </HeadingPairs>
  <TitlesOfParts>
    <vt:vector size="410" baseType="lpstr">
      <vt:lpstr>MS UI Gothic</vt:lpstr>
      <vt:lpstr>Arial</vt:lpstr>
      <vt:lpstr>Arial</vt:lpstr>
      <vt:lpstr>Arial MT</vt:lpstr>
      <vt:lpstr>Arial Narrow</vt:lpstr>
      <vt:lpstr>Arial Unicode MS</vt:lpstr>
      <vt:lpstr>Calibri</vt:lpstr>
      <vt:lpstr>Calibri Light</vt:lpstr>
      <vt:lpstr>Comic Sans MS</vt:lpstr>
      <vt:lpstr>Google Sans</vt:lpstr>
      <vt:lpstr>Lucida Sans Unicode</vt:lpstr>
      <vt:lpstr>Monotype Sorts</vt:lpstr>
      <vt:lpstr>Symbol</vt:lpstr>
      <vt:lpstr>Times New Roman</vt:lpstr>
      <vt:lpstr>Verdana</vt:lpstr>
      <vt:lpstr>Wingdings</vt:lpstr>
      <vt:lpstr>Office Theme</vt:lpstr>
      <vt:lpstr>Personalizza struttura</vt:lpstr>
      <vt:lpstr>Presentazione standard di PowerPoint</vt:lpstr>
      <vt:lpstr>Presentazione standard di PowerPoint</vt:lpstr>
      <vt:lpstr>Presentazione standard di PowerPoint</vt:lpstr>
      <vt:lpstr>Le leggi per le attività lavorative</vt:lpstr>
      <vt:lpstr>Presentazione standard di PowerPoint</vt:lpstr>
      <vt:lpstr>Omissione colposa di cautele o  difese contro disastri o infortuni sul  lavoro (art. 451 C.P.)</vt:lpstr>
      <vt:lpstr>D.M. 15 luglio 2003, n. 388</vt:lpstr>
      <vt:lpstr>Classificazione delle aziende in 3  gruppi:</vt:lpstr>
      <vt:lpstr>Classificazione delle aziende in 3  gruppi:</vt:lpstr>
      <vt:lpstr>Presentazione standard di PowerPoint</vt:lpstr>
      <vt:lpstr>Organizzazione del primo soccorso</vt:lpstr>
      <vt:lpstr>Organizzazione del primo soccorso</vt:lpstr>
      <vt:lpstr>Presentazione standard di PowerPoint</vt:lpstr>
      <vt:lpstr>Presentazione standard di PowerPoint</vt:lpstr>
      <vt:lpstr>INFORTUNIO</vt:lpstr>
      <vt:lpstr>Presentazione standard di PowerPoint</vt:lpstr>
      <vt:lpstr>Presentazione standard di PowerPoint</vt:lpstr>
      <vt:lpstr>Presentazione standard di PowerPoint</vt:lpstr>
      <vt:lpstr>Presentazione standard di PowerPoint</vt:lpstr>
      <vt:lpstr>LA RESPONSABILITÀ  DEGLI OPERATORI</vt:lpstr>
      <vt:lpstr>Presentazione standard di PowerPoint</vt:lpstr>
      <vt:lpstr>IL DELITTO COLPOSO  (ART. 43 C.P.):</vt:lpstr>
      <vt:lpstr>LA CLASSIFICAZIONE DEGLI  INFORTUNI SU BASE PROGNOSTICA</vt:lpstr>
      <vt:lpstr>LA CLASSIFICAZIONE DEGLI  INFORTUNI SU BASE PROGNOSTICA</vt:lpstr>
      <vt:lpstr>Presentazione standard di PowerPoint</vt:lpstr>
      <vt:lpstr>IL PRIMO SOCCORSO</vt:lpstr>
      <vt:lpstr>Presentazione standard di PowerPoint</vt:lpstr>
      <vt:lpstr>Presentazione standard di PowerPoint</vt:lpstr>
      <vt:lpstr>Ricorda che…</vt:lpstr>
      <vt:lpstr>Problematiche legali nel soccorso</vt:lpstr>
      <vt:lpstr>Stato di necessità art. 54 c.p.</vt:lpstr>
      <vt:lpstr>Quali responsabilità?</vt:lpstr>
      <vt:lpstr>I compiti del soccorritore</vt:lpstr>
      <vt:lpstr>II soccorritore occasionale</vt:lpstr>
      <vt:lpstr>Non fare mai qualcosa che vada oltre le proprie competenze. La regola più importante è</vt:lpstr>
      <vt:lpstr>Il soccorritore e le manovre sanitarie</vt:lpstr>
      <vt:lpstr>Consenso implicito Se la persona non è cosciente o non può  esprimere il suo consenso per altre ragioni,</vt:lpstr>
      <vt:lpstr>LA GESTIONE DELL’EMERGENZA  SANITARIA</vt:lpstr>
      <vt:lpstr>Presentazione standard di PowerPoint</vt:lpstr>
      <vt:lpstr>Presentazione standard di PowerPoint</vt:lpstr>
      <vt:lpstr>ALCUNE CONSIDERAZIONI</vt:lpstr>
      <vt:lpstr>QUALE RISCHIO ?</vt:lpstr>
      <vt:lpstr>CHIAMATA DEL 112</vt:lpstr>
      <vt:lpstr>Proteggere - Avvertire – Soccorrere P.A.S.</vt:lpstr>
      <vt:lpstr>PROTEGGERE</vt:lpstr>
      <vt:lpstr>AVVERTIRE</vt:lpstr>
      <vt:lpstr>Ricorda</vt:lpstr>
      <vt:lpstr>La catena della sopravvivenza</vt:lpstr>
      <vt:lpstr>EMERGENZA</vt:lpstr>
      <vt:lpstr>SONO EMERGENZE:</vt:lpstr>
      <vt:lpstr>SONO EMERGENZE:</vt:lpstr>
      <vt:lpstr>SONO URGENZE POCO DIFFERIBILI:</vt:lpstr>
      <vt:lpstr>Presentazione standard di PowerPoint</vt:lpstr>
      <vt:lpstr>CODICE ROSSO URGENZA ASSOLUTA</vt:lpstr>
      <vt:lpstr>Distribuzione codici processati centrali operative Regione Piemonte</vt:lpstr>
      <vt:lpstr>Presentazione standard di PowerPoint</vt:lpstr>
      <vt:lpstr>Anello A</vt:lpstr>
      <vt:lpstr>Anello F</vt:lpstr>
      <vt:lpstr>Cenni di Anatomia e  fisiologia</vt:lpstr>
      <vt:lpstr>ANATOMIA DEL CUORE</vt:lpstr>
      <vt:lpstr>A 5 cm circa dal cuore, l'aorta presenta una parte ricurva, nota come arco aortico, dalla  quale prendono origine tre arterie importantissime: l'anonima, la succlavia sinistra e la carotide comune di sinistra.</vt:lpstr>
      <vt:lpstr>FISIOLOGIA DEL CUORE</vt:lpstr>
      <vt:lpstr>I battiti per minuto sono un segno indicativo della contrazione ritmica che il cuore  compie per distribuire il sangue nei vasi. Rilevare il numero di battiti del cuore al  minuto (bpm) significa misurare la frequenza cardiaca</vt:lpstr>
      <vt:lpstr>Valori Normali</vt:lpstr>
      <vt:lpstr>La forza con cui il cuore pompa il sangue in  circolo è equivalente alla forza che serve per  comprimere, con una mano, una pallina da  tennis.</vt:lpstr>
      <vt:lpstr>La gittata cardiaca è il volume di sangue espulso  da un ventricolo cardiaco durante un minuto.</vt:lpstr>
      <vt:lpstr>Presentazione standard di PowerPoint</vt:lpstr>
      <vt:lpstr>Presentazione standard di PowerPoint</vt:lpstr>
      <vt:lpstr>Presentazione standard di PowerPoint</vt:lpstr>
      <vt:lpstr>Presentazione standard di PowerPoint</vt:lpstr>
      <vt:lpstr>Presentazione standard di PowerPoint</vt:lpstr>
      <vt:lpstr>Arterie e vene si  sovrappongono</vt:lpstr>
      <vt:lpstr>Presentazione standard di PowerPoint</vt:lpstr>
      <vt:lpstr>Presentazione standard di PowerPoint</vt:lpstr>
      <vt:lpstr>Fisiologia Apparato Respiratorio</vt:lpstr>
      <vt:lpstr>ANATOMIA</vt:lpstr>
      <vt:lpstr>Presentazione standard di PowerPoint</vt:lpstr>
      <vt:lpstr>Presentazione standard di PowerPoint</vt:lpstr>
      <vt:lpstr>APPARATO RESPIRATORIO</vt:lpstr>
      <vt:lpstr>FISIOLOGIA APPARATO RESPIRATORIO</vt:lpstr>
      <vt:lpstr>Presentazione standard di PowerPoint</vt:lpstr>
      <vt:lpstr>Presentazione standard di PowerPoint</vt:lpstr>
      <vt:lpstr>Presentazione standard di PowerPoint</vt:lpstr>
      <vt:lpstr>Frequenza respiratoria</vt:lpstr>
      <vt:lpstr>Presentazione standard di PowerPoint</vt:lpstr>
      <vt:lpstr>Fisiologia del cervello</vt:lpstr>
      <vt:lpstr>Il cervello umano pesa mediamente poco meno  di 1.500 grammi ed è costituito da cellule  nervose primarie (neuroni)e da cellule di  supporto (cellule gliali), esso assorbe il 20%  dell’energia prodotta dall’organismo</vt:lpstr>
      <vt:lpstr>Presentazione standard di PowerPoint</vt:lpstr>
      <vt:lpstr>Presentazione standard di PowerPoint</vt:lpstr>
      <vt:lpstr>Un tipico neurone riceve da  diverse centinaia ad alcune decine  di migliaia di connessioni (sinapsi)  e ne forma a sua volta in numero  variabile.</vt:lpstr>
      <vt:lpstr>Presentazione standard di PowerPoint</vt:lpstr>
      <vt:lpstr>Aree corteccia cerebrale</vt:lpstr>
      <vt:lpstr>Presentazione standard di PowerPoint</vt:lpstr>
      <vt:lpstr>Le ossa e lo scheletro</vt:lpstr>
      <vt:lpstr>Scheletro  assile</vt:lpstr>
      <vt:lpstr>Presentazione standard di PowerPoint</vt:lpstr>
      <vt:lpstr>Scheletro</vt:lpstr>
      <vt:lpstr>Midollo osseo</vt:lpstr>
      <vt:lpstr>Midollo Spinale</vt:lpstr>
      <vt:lpstr>Cartilagine</vt:lpstr>
      <vt:lpstr>Muscoli</vt:lpstr>
      <vt:lpstr>Presentazione standard di PowerPoint</vt:lpstr>
      <vt:lpstr>I muscoli volontari hanno la funzione di  consentire al soggetto i movimenti che  desidera.</vt:lpstr>
      <vt:lpstr>Patologie</vt:lpstr>
      <vt:lpstr>Valutazione delle funzioni vitali</vt:lpstr>
      <vt:lpstr>Presentazione standard di PowerPoint</vt:lpstr>
      <vt:lpstr>Presentazione standard di PowerPoint</vt:lpstr>
      <vt:lpstr>Presentazione standard di PowerPoint</vt:lpstr>
      <vt:lpstr>Malattia coronarica</vt:lpstr>
      <vt:lpstr>Malattia coronarica</vt:lpstr>
      <vt:lpstr>Malattia coronarica</vt:lpstr>
      <vt:lpstr>Presentazione standard di PowerPoint</vt:lpstr>
      <vt:lpstr>Presentazione standard di PowerPoint</vt:lpstr>
      <vt:lpstr>Il dolore toracico cardiaco</vt:lpstr>
      <vt:lpstr>Caratteristiche del dolore toracico cardiaco</vt:lpstr>
      <vt:lpstr>Genesi dell’infarto</vt:lpstr>
      <vt:lpstr>Infarto del miocardio</vt:lpstr>
      <vt:lpstr>COSA FARE?</vt:lpstr>
      <vt:lpstr>Angina</vt:lpstr>
      <vt:lpstr>Angina pectoris</vt:lpstr>
      <vt:lpstr>Sintomi</vt:lpstr>
      <vt:lpstr>COSA FARE</vt:lpstr>
      <vt:lpstr>Non somministrare sostanze alcoliche</vt:lpstr>
      <vt:lpstr>Presentazione standard di PowerPoint</vt:lpstr>
      <vt:lpstr>Dispnea</vt:lpstr>
      <vt:lpstr>Frequenza respiratoria nell’adulto</vt:lpstr>
      <vt:lpstr>Insufficienza respiratoria</vt:lpstr>
      <vt:lpstr>Difficoltà respiratorie</vt:lpstr>
      <vt:lpstr>Attacco asmatico</vt:lpstr>
      <vt:lpstr>Attacco asmatico</vt:lpstr>
      <vt:lpstr>Attacco asmatico</vt:lpstr>
      <vt:lpstr>Segni e sintomi</vt:lpstr>
      <vt:lpstr>Segni e sintomi</vt:lpstr>
      <vt:lpstr>COSA FARE</vt:lpstr>
      <vt:lpstr>COSA FARE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DISTURBO DELLA COSCIENZA</vt:lpstr>
      <vt:lpstr>DISTURBO DELLA COSCIENZA</vt:lpstr>
      <vt:lpstr>Disturbo della coscienza</vt:lpstr>
      <vt:lpstr>Come riconoscere la lipotimia e la sincope?</vt:lpstr>
      <vt:lpstr>COSA FARE</vt:lpstr>
      <vt:lpstr>POSIZIONE LATERALE DI SICUREZZA</vt:lpstr>
      <vt:lpstr>Presentazione standard di PowerPoint</vt:lpstr>
      <vt:lpstr>Lo shock è una sindrome causata da  n’insufficiente irrorazione dei tessuti  degli organi vitali con sangue  ssigenato.</vt:lpstr>
      <vt:lpstr>Presentazione standard di PowerPoint</vt:lpstr>
      <vt:lpstr>I vari tipi di shock</vt:lpstr>
      <vt:lpstr>Presentazione standard di PowerPoint</vt:lpstr>
      <vt:lpstr>Presentazione standard di PowerPoint</vt:lpstr>
      <vt:lpstr>IL COMA</vt:lpstr>
      <vt:lpstr>CAUSE</vt:lpstr>
      <vt:lpstr>COSA FARE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Fattori di rischio</vt:lpstr>
      <vt:lpstr>Fattori di rischio</vt:lpstr>
      <vt:lpstr>Presentazione standard di PowerPoint</vt:lpstr>
      <vt:lpstr>Presentazione standard di PowerPoint</vt:lpstr>
      <vt:lpstr>Presentazione standard di PowerPoint</vt:lpstr>
      <vt:lpstr>I misuratori della pressione arteriosa possono essere di diverso tipo…</vt:lpstr>
      <vt:lpstr>Presentazione standard di PowerPoint</vt:lpstr>
      <vt:lpstr>IPERTENSIONE ARTERIOSA</vt:lpstr>
      <vt:lpstr>Presentazione standard di PowerPoint</vt:lpstr>
      <vt:lpstr>Presentazione standard di PowerPoint</vt:lpstr>
      <vt:lpstr>Presentazione standard di PowerPoint</vt:lpstr>
      <vt:lpstr>IPOTENSIONE ARTERIOSA</vt:lpstr>
      <vt:lpstr>Presentazione standard di PowerPoint</vt:lpstr>
      <vt:lpstr>Presentazione standard di PowerPoint</vt:lpstr>
      <vt:lpstr>COSA FARE</vt:lpstr>
      <vt:lpstr>Presentazione standard di PowerPoint</vt:lpstr>
      <vt:lpstr>Convulsioni</vt:lpstr>
      <vt:lpstr>Presentazione standard di PowerPoint</vt:lpstr>
      <vt:lpstr>1. Fase tonica</vt:lpstr>
      <vt:lpstr>Presentazione standard di PowerPoint</vt:lpstr>
      <vt:lpstr>Presentazione standard di PowerPoint</vt:lpstr>
      <vt:lpstr>Traumi di ossa  e articolazioni</vt:lpstr>
      <vt:lpstr>Contusione La contusione è la lesione delle parti cutanee e  muscolari, dovuta alla pressione o all’urto di un  corpo estraneo, senza la rottura della parete cutanea  e con la formazione di ematomi.</vt:lpstr>
      <vt:lpstr>Distorsione</vt:lpstr>
      <vt:lpstr>Segni e sintomi</vt:lpstr>
      <vt:lpstr>R = RIPOSO Non appena si verifica la distorsione, bisogna mettere</vt:lpstr>
      <vt:lpstr>COSA FARE</vt:lpstr>
      <vt:lpstr>Bendaggio funzionale della caviglia</vt:lpstr>
      <vt:lpstr>Lussazione</vt:lpstr>
      <vt:lpstr>Segni e sintomi</vt:lpstr>
      <vt:lpstr>COSA FARE:</vt:lpstr>
      <vt:lpstr>Fratture</vt:lpstr>
      <vt:lpstr>Segni e sintomi</vt:lpstr>
      <vt:lpstr>COSA FARE</vt:lpstr>
      <vt:lpstr>Traumi cranici</vt:lpstr>
      <vt:lpstr>Presentazione standard di PowerPoint</vt:lpstr>
      <vt:lpstr>COSA FARE</vt:lpstr>
      <vt:lpstr>Trauma toracico</vt:lpstr>
      <vt:lpstr>Trauma toracico</vt:lpstr>
      <vt:lpstr>Trauma della colonna vertebrale e  del bacino  Una lesione della colonna vertebrale  può coinvolgere solo la struttura ossea  oppure può interessare il midollo  spinale contenuto all’interno del  canale vertebrale.</vt:lpstr>
      <vt:lpstr>Trauma della colonna vertebrale e del bacino</vt:lpstr>
      <vt:lpstr>COSA FARE</vt:lpstr>
      <vt:lpstr>Amputazione</vt:lpstr>
      <vt:lpstr>Amputazione COSA FARE</vt:lpstr>
      <vt:lpstr>Amputazione</vt:lpstr>
      <vt:lpstr>Amputazione</vt:lpstr>
      <vt:lpstr>Parte amputata</vt:lpstr>
      <vt:lpstr>Parte amputata</vt:lpstr>
      <vt:lpstr>TRAUMI OCULARI</vt:lpstr>
      <vt:lpstr>Corpi estranei nell’occhio</vt:lpstr>
      <vt:lpstr>COSA NON FARE</vt:lpstr>
      <vt:lpstr>ACIDI</vt:lpstr>
      <vt:lpstr>Acidi</vt:lpstr>
      <vt:lpstr>Basi</vt:lpstr>
      <vt:lpstr>Ferite oculari</vt:lpstr>
      <vt:lpstr>Contusioni oculari</vt:lpstr>
      <vt:lpstr>Le ferite</vt:lpstr>
      <vt:lpstr>Le ferite</vt:lpstr>
      <vt:lpstr>Le ferite</vt:lpstr>
      <vt:lpstr>COSA FARE</vt:lpstr>
      <vt:lpstr>Gravità delle ferite</vt:lpstr>
      <vt:lpstr>COSA FARE</vt:lpstr>
      <vt:lpstr>EMORRAGIA</vt:lpstr>
      <vt:lpstr>LE EMORRAGIE</vt:lpstr>
      <vt:lpstr>EMORRAGIA</vt:lpstr>
      <vt:lpstr>EMORRAGIA</vt:lpstr>
      <vt:lpstr>EMORRAGIA ESTERNA</vt:lpstr>
      <vt:lpstr>EMORRAGIA ESTERNA</vt:lpstr>
      <vt:lpstr>Presentazione standard di PowerPoint</vt:lpstr>
      <vt:lpstr>Emorragia esterna</vt:lpstr>
      <vt:lpstr>Emorragia esterna</vt:lpstr>
      <vt:lpstr>Emorragia esterna</vt:lpstr>
      <vt:lpstr>Emorragia esterna</vt:lpstr>
      <vt:lpstr>Emorragia esterna METODO DEL SOLLEVAMENTO</vt:lpstr>
      <vt:lpstr>Emorragia esterna METODO DELLA COMPRESSIONE DIGITALE  A DISTANZA DEL POLSO ARTERIOSO</vt:lpstr>
      <vt:lpstr>Emorragia esterna</vt:lpstr>
      <vt:lpstr>Emorragia esterna METODO DELLA COMPRESSIONE DIGITALE A DISTANZA DEL POLSO ARTERIOSO</vt:lpstr>
      <vt:lpstr>Emorragia esterna METODO DELLA COMPRESSIONE DIGITALE A DISTANZA DEL POLSO ARTERIOSO</vt:lpstr>
      <vt:lpstr>Emorragia esterna</vt:lpstr>
      <vt:lpstr>Emorragia esterna METODO DELLA COMPRESSIONE DIGITALE A DISTANZA DEL POLSO ARTERIOSO</vt:lpstr>
      <vt:lpstr>Emorragia esterna METODO DELLA COMPRESSIONE DIGITALE A DISTANZA DEL POLSO ARTERIOSO</vt:lpstr>
      <vt:lpstr>Emorragia esterna</vt:lpstr>
      <vt:lpstr>Emorragia interna</vt:lpstr>
      <vt:lpstr>EMORRAGIE ESTERIORIZZATE</vt:lpstr>
      <vt:lpstr>Sangue dal naso (EPISTASSI)</vt:lpstr>
      <vt:lpstr>Sangue dal naso</vt:lpstr>
      <vt:lpstr>Sangue dal naso</vt:lpstr>
      <vt:lpstr>Otorragia</vt:lpstr>
      <vt:lpstr>Otorragia</vt:lpstr>
      <vt:lpstr>Presentazione standard di PowerPoint</vt:lpstr>
      <vt:lpstr>OSTRUZIONE  DELLE VIE AEREE</vt:lpstr>
      <vt:lpstr>OSTRUZIONE PARZIALE DELLE VIE AEREE</vt:lpstr>
      <vt:lpstr>OSTRUZIONE GRAVE DELLE VIE AEREE</vt:lpstr>
      <vt:lpstr>Presentazione standard di PowerPoint</vt:lpstr>
      <vt:lpstr>Se i 5 colpi dorsali risultano inefficaci……</vt:lpstr>
      <vt:lpstr>Manovra di Heimlich da soli: è possibile praticarla su sé stessi</vt:lpstr>
      <vt:lpstr>OSTRUZIONE GRAVE DELLE VIE AEREE</vt:lpstr>
      <vt:lpstr>BLS Adulti Ostruzione vie aeree</vt:lpstr>
      <vt:lpstr>Manovre di Disostruzione Pediatrica</vt:lpstr>
      <vt:lpstr>Ostruzione completa: manovre di disostruzione pediatrica in sintesi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PATOLOGIE DA BASSA TEMPERATURA IPOTERMIA</vt:lpstr>
      <vt:lpstr>IPOTERMIA: SINTOMI</vt:lpstr>
      <vt:lpstr>Presentazione standard di PowerPoint</vt:lpstr>
      <vt:lpstr>Presentazione standard di PowerPoint</vt:lpstr>
      <vt:lpstr>Presentazione standard di PowerPoint</vt:lpstr>
      <vt:lpstr>Presentazione standard di PowerPoint</vt:lpstr>
      <vt:lpstr>USTIONI</vt:lpstr>
      <vt:lpstr>1° GRADO: ustione superficiale che si manifesta con arrossamento</vt:lpstr>
      <vt:lpstr>2° GRADO: compaiono bolle e/o vescicole e dolore.</vt:lpstr>
      <vt:lpstr>3° GRADO: distruzione di tutti gli strati della cute ed anche dei tessuti</vt:lpstr>
      <vt:lpstr>Presentazione standard di PowerPoint</vt:lpstr>
      <vt:lpstr>Cosa fare in caso di ustione Primo e Secondo grado</vt:lpstr>
      <vt:lpstr>USTIONI PROFONDE</vt:lpstr>
      <vt:lpstr>Presentazione standard di PowerPoint</vt:lpstr>
      <vt:lpstr>Presentazione standard di PowerPoint</vt:lpstr>
      <vt:lpstr>Presentazione standard di PowerPoint</vt:lpstr>
      <vt:lpstr>Avvelenamento</vt:lpstr>
      <vt:lpstr>Avvelenamento</vt:lpstr>
      <vt:lpstr>Avvelenamento</vt:lpstr>
      <vt:lpstr>Avvelenamento</vt:lpstr>
      <vt:lpstr>Avvelenamento</vt:lpstr>
      <vt:lpstr>Lesioni da sostanze chimiche</vt:lpstr>
      <vt:lpstr>VIE DI PENETRAZIONE Le principali vie di penetrazione degli agenti  chimici nell’organismo sono:</vt:lpstr>
      <vt:lpstr>Terapia in caso di ingestione  di sostanze tossiche raccogliere informazioni sull’evento ed  eventuali flaconi e\o etichette delle  sostanze ingerite</vt:lpstr>
      <vt:lpstr>Terapia in caso di inalazione</vt:lpstr>
      <vt:lpstr>Nel soccorrere chi è stato coinvolto in un incendio  bisogna considerare che:</vt:lpstr>
      <vt:lpstr>Patologia da incendio</vt:lpstr>
      <vt:lpstr>Inalazione di fumi</vt:lpstr>
      <vt:lpstr>Inalazione di fumi</vt:lpstr>
      <vt:lpstr>Come sospettare e valutare l’intossicazione da fumo</vt:lpstr>
      <vt:lpstr>COSA FARE</vt:lpstr>
      <vt:lpstr>MORSI DI ANIMALI E PUNTURE DI INSETTO</vt:lpstr>
      <vt:lpstr>PUNTURE DI IMENOTTERI</vt:lpstr>
      <vt:lpstr>Presentazione standard di PowerPoint</vt:lpstr>
      <vt:lpstr>Presentazione standard di PowerPoint</vt:lpstr>
      <vt:lpstr>MORSI DI TOPO</vt:lpstr>
      <vt:lpstr>BASIC LIFE SUPPORT</vt:lpstr>
      <vt:lpstr>Indicazioni al B.L.S.</vt:lpstr>
      <vt:lpstr>Ogni minuto conta</vt:lpstr>
      <vt:lpstr>1 persona su 20 assisterà ad un arresto cardiaco</vt:lpstr>
      <vt:lpstr>B.L.S.</vt:lpstr>
      <vt:lpstr>B.L.S.</vt:lpstr>
      <vt:lpstr>Prevenzione</vt:lpstr>
      <vt:lpstr>Scopo del B.L.S. (Basic  Life Support)</vt:lpstr>
      <vt:lpstr>Prevenzione</vt:lpstr>
      <vt:lpstr>B.L.S.</vt:lpstr>
      <vt:lpstr>B.L.S.</vt:lpstr>
      <vt:lpstr>B.L.S.</vt:lpstr>
      <vt:lpstr>INIZIAMO IL  SOCCORSO</vt:lpstr>
      <vt:lpstr>ATTENZIONE!!!!</vt:lpstr>
      <vt:lpstr>LA SCENA</vt:lpstr>
      <vt:lpstr>LA SCENA</vt:lpstr>
      <vt:lpstr>LA SCENA</vt:lpstr>
      <vt:lpstr>LA SCENA</vt:lpstr>
      <vt:lpstr>IL SOCCORRITORE</vt:lpstr>
      <vt:lpstr>IL SOCCORRITORE</vt:lpstr>
      <vt:lpstr>LA VITTIMA</vt:lpstr>
      <vt:lpstr>Presentazione standard di PowerPoint</vt:lpstr>
      <vt:lpstr>LA VITTIMA</vt:lpstr>
      <vt:lpstr>POSIZIONE DELLA VITTIMA</vt:lpstr>
      <vt:lpstr>Presentazione standard di PowerPoint</vt:lpstr>
      <vt:lpstr>Presentazione standard di PowerPoint</vt:lpstr>
      <vt:lpstr>VALUTAZIONE</vt:lpstr>
      <vt:lpstr>LA VALUTAZIONE DELLO  STATO DI COSCIENZA</vt:lpstr>
      <vt:lpstr>LA VALUTAZIONE DELLO STATO DI COSCIENZA</vt:lpstr>
      <vt:lpstr>Se non c’è:</vt:lpstr>
      <vt:lpstr>AZIONE</vt:lpstr>
      <vt:lpstr>Presentazione standard di PowerPoint</vt:lpstr>
      <vt:lpstr>AZIONE</vt:lpstr>
      <vt:lpstr>LA PERSONA CHE ATTIVA I SOCCORSI DEVE DARE LE  SEGUENTI INFORMAZIONI:</vt:lpstr>
      <vt:lpstr>Presentazione standard di PowerPoint</vt:lpstr>
      <vt:lpstr>A questo punto bisogna  procedere con ordine….</vt:lpstr>
      <vt:lpstr>A = airway</vt:lpstr>
      <vt:lpstr>A = airway</vt:lpstr>
      <vt:lpstr>A = airway</vt:lpstr>
      <vt:lpstr>Presentazione standard di PowerPoint</vt:lpstr>
      <vt:lpstr>B – Respiro</vt:lpstr>
      <vt:lpstr>VALUTARE</vt:lpstr>
      <vt:lpstr>VALUTARE</vt:lpstr>
      <vt:lpstr>B= breathing</vt:lpstr>
      <vt:lpstr>Presentazione standard di PowerPoint</vt:lpstr>
      <vt:lpstr>FARE</vt:lpstr>
      <vt:lpstr>POSIZIONE LATERALE DI  SICUREZZA</vt:lpstr>
      <vt:lpstr>POSIZIONE LATERALE DI  SICUREZZA</vt:lpstr>
      <vt:lpstr>Per mettere in Posizione Laterale di Sicurezza, seguire i passi sotto illustrati</vt:lpstr>
      <vt:lpstr>FARE</vt:lpstr>
      <vt:lpstr>In caso di assenza di respiro e segni di circolo, il soccorritore deve  immediatamente iniziare il massaggio cardiaco seguito dalle ventilazioni  (30:2). TECNICHE DI VENTILAZIONE ARTIFICIALE</vt:lpstr>
      <vt:lpstr>TECNICHE DI VENTILAZIONE</vt:lpstr>
      <vt:lpstr>Raccomandazioni per la respirazione artificiale</vt:lpstr>
      <vt:lpstr>Presentazione standard di PowerPoint</vt:lpstr>
      <vt:lpstr>Presentazione standard di PowerPoint</vt:lpstr>
      <vt:lpstr>Presentazione standard di PowerPoint</vt:lpstr>
      <vt:lpstr>VALUTARE</vt:lpstr>
      <vt:lpstr>Si possono avere 2 situazioni:</vt:lpstr>
      <vt:lpstr>Presentazione standard di PowerPoint</vt:lpstr>
      <vt:lpstr>FARE</vt:lpstr>
      <vt:lpstr>FARE</vt:lpstr>
      <vt:lpstr>PUNTO DI COMPRESSIONE</vt:lpstr>
      <vt:lpstr>MASSAGGIO CARDIACO: PUNTO DI REPERE</vt:lpstr>
      <vt:lpstr>MASSAGGIO CARDIACO: POSIZIONE DELLE MANI</vt:lpstr>
      <vt:lpstr>LA TECNICA DI COMPRESSIONE È ESTREMAMENTE IMPORTANTE  AFFINCHÉ IL MASSAGGIO STESSO SIA EFFICACE: UNA TECNICA  SCORRETTA RENDE INEFFICACE TUTTA LA RCP</vt:lpstr>
      <vt:lpstr>TECNICA DI COMPRESSIONE</vt:lpstr>
      <vt:lpstr>C = circulation</vt:lpstr>
      <vt:lpstr>Dopo ogni minuto (5 cicli di RCP) effettua la rivalutazione  della vittima ripercorrendo la sequenza al contrario:</vt:lpstr>
      <vt:lpstr>Presentazione standard di PowerPoint</vt:lpstr>
      <vt:lpstr>Presentazione standard di PowerPoint</vt:lpstr>
      <vt:lpstr>RIANIMAZIONE CARDIOPOLMONARE</vt:lpstr>
      <vt:lpstr>SCENA VALUTAZIONE STATO DI COSCIENZA</vt:lpstr>
      <vt:lpstr>BLS IN GRAVIDANZA</vt:lpstr>
      <vt:lpstr>Il primo è quello di agire dal lato sinistro del corpo dell’infortunata, abbracciando  l’addome e tirandolo verso di voi, effettuando così la dislocazione manuale dell’uter</vt:lpstr>
      <vt:lpstr>PBLS (Pediatric Basic Life Support)</vt:lpstr>
      <vt:lpstr>Le principali cause dell’insufficienza respiratoria sono:</vt:lpstr>
      <vt:lpstr>La catena della Sopravvivenza in età pediatrica</vt:lpstr>
      <vt:lpstr>Compressioni toraciche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Segreteria Tecnica</dc:creator>
  <cp:lastModifiedBy>Segreteria Tecnica</cp:lastModifiedBy>
  <cp:revision>14</cp:revision>
  <dcterms:created xsi:type="dcterms:W3CDTF">2023-02-01T09:08:29Z</dcterms:created>
  <dcterms:modified xsi:type="dcterms:W3CDTF">2023-03-29T12:48:23Z</dcterms:modified>
</cp:coreProperties>
</file>