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y="5143500" cx="9144000"/>
  <p:notesSz cx="6858000" cy="9144000"/>
  <p:embeddedFontLst>
    <p:embeddedFont>
      <p:font typeface="Roboto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font" Target="fonts/Roboto-bold.fntdata"/><Relationship Id="rId23" Type="http://schemas.openxmlformats.org/officeDocument/2006/relationships/font" Target="fonts/Roboto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Roboto-boldItalic.fntdata"/><Relationship Id="rId25" Type="http://schemas.openxmlformats.org/officeDocument/2006/relationships/font" Target="fonts/Roboto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://www.istruzione.it/scuola_digitale/" TargetMode="Externa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://keyconet.eun.org/project-results/practice" TargetMode="External"/><Relationship Id="rId3" Type="http://schemas.openxmlformats.org/officeDocument/2006/relationships/hyperlink" Target="http://keyconet.eun.org/c/document_library/get_file?uuid=947fdee6-6508-48dc-8056-8cea02223d1e&amp;groupId=11028" TargetMode="Externa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/>
              <a:t>nel logo il link alla pagina del miur: </a:t>
            </a:r>
            <a:r>
              <a:rPr lang="it" u="sng">
                <a:solidFill>
                  <a:schemeClr val="hlink"/>
                </a:solidFill>
                <a:hlinkClick r:id="rId2"/>
              </a:rPr>
              <a:t>http://www.istruzione.it/scuola_digitale/</a:t>
            </a:r>
            <a:r>
              <a:rPr lang="it"/>
              <a:t>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it"/>
              <a:t>dire che c’è il sito che è il punto di riferimento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/>
              <a:t>tema del framework…    integrazione competenze chiave + competenze trasversali etc (21 century skills) → tavolo tecnico comunque</a:t>
            </a:r>
          </a:p>
          <a:p>
            <a:pPr lvl="0" rtl="0">
              <a:spcBef>
                <a:spcPts val="0"/>
              </a:spcBef>
              <a:buNone/>
            </a:pPr>
            <a:r>
              <a:rPr lang="it"/>
              <a:t>[saper qlcs di compet chiave (8) e trasversale (7)    competenze caratteriali (???)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it"/>
              <a:t>#14 non si può lavorare sule competenze chiave, occorre tener conto delle abilità trasversali (codifica europea ...senza queste non si possono sviluppare le compet chiave  (key competence network on school education  - cons. europa 2013 </a:t>
            </a:r>
            <a:r>
              <a:rPr lang="it" u="sng">
                <a:solidFill>
                  <a:schemeClr val="hlink"/>
                </a:solidFill>
                <a:hlinkClick r:id="rId2"/>
              </a:rPr>
              <a:t>http://keyconet.eun.org/project-results/practice</a:t>
            </a:r>
          </a:p>
          <a:p>
            <a:pPr lvl="0" rtl="0">
              <a:spcBef>
                <a:spcPts val="0"/>
              </a:spcBef>
              <a:buNone/>
            </a:pPr>
            <a:r>
              <a:rPr lang="it" u="sng">
                <a:solidFill>
                  <a:schemeClr val="hlink"/>
                </a:solidFill>
                <a:hlinkClick r:id="rId3"/>
              </a:rPr>
              <a:t>http://keyconet.eun.org/c/document_library/get_file?uuid=947fdee6-6508-48dc-8056-8cea02223d1e&amp;groupId=11028</a:t>
            </a:r>
            <a:r>
              <a:rPr lang="it"/>
              <a:t>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it"/>
              <a:t>#15: economia digitale; la comunicazione e l’interazione digitale; le dinamiche di generazione, analisi , rappresentazione e riuso dei dati (aperti e grandi); il making, la robotica educativa, l’internet delle cose; l’arte digitale, la gestione digitale del cultural heritage; la lettura e la scrittura in ambienti digitali e misti, il digital storytelling, la creatività digitale.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it"/>
              <a:t>azione #15   format da realizzare su “piste”   PON   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/>
              <a:t>tema del coding e del pens comput:il testo dice solo di coding e p.comput.   ma nelle apprlicazioni per gli #AD va anche su making, fablab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it"/>
              <a:t>tema della via minimale (programma il futuro) e delle opzioni più avanzate 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/>
              <a:t>#19   fondi pon FSE bando dedicati    tema di Dondi  tema di altri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it"/>
              <a:t>#20  Girls code it better nella sostanza  ma       il condifence gap   l’orientamento precoce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it"/>
              <a:t>#21  a venire….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/>
              <a:t>#22 piattaforme… (intanto noi ci portiamo avanti….)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it"/>
              <a:t>#23  tavoli tecnici e linee guida…</a:t>
            </a:r>
          </a:p>
          <a:p>
            <a:pPr lvl="0" rtl="0">
              <a:spcBef>
                <a:spcPts val="0"/>
              </a:spcBef>
              <a:buNone/>
            </a:pPr>
            <a:r>
              <a:rPr lang="it"/>
              <a:t>        in ogni caso ..proccupiamoci di formati licenze chiuse o aprete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it"/>
              <a:t>#24 Biblioteche scolastiche    reti a progetto   caso di Cadeo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Shape 19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Shape 19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/>
              <a:t>domandina o Damien o Barca: i fondi aggiornamento legge 107 quali sono?    i 30M sono 10 x 3 a partire da prox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it"/>
              <a:t>risorse PON  FSE           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it"/>
              <a:t>le prim del PNSD: docenti + dirig e dsga 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it"/>
              <a:t>quota  formazione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it"/>
              <a:t>indefinito della 107 (le 50 ore…) non c’è ancora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it"/>
              <a:t>la pensata KA1+   meglio non dire</a:t>
            </a:r>
          </a:p>
          <a:p>
            <a:pPr lvl="0" rtl="0">
              <a:spcBef>
                <a:spcPts val="0"/>
              </a:spcBef>
              <a:buNone/>
            </a:pPr>
            <a:r>
              <a:rPr lang="it"/>
              <a:t>--------------------------------------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it"/>
              <a:t>1000 alle 5709 scuole, 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Shape 20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Shape 21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Shape 22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/>
              <a:t>Piano come visione educativa e culturale più ampia</a:t>
            </a:r>
          </a:p>
          <a:p>
            <a:pPr lvl="0" rtl="0">
              <a:spcBef>
                <a:spcPts val="0"/>
              </a:spcBef>
              <a:buNone/>
            </a:pPr>
            <a:r>
              <a:rPr lang="it"/>
              <a:t>non basta la “cassetta degli attrezzi”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it"/>
              <a:t>no a visione “salvifica” delle tecnologie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it"/>
              <a:t>L’educazione nell’era digitale non deve porre al centro la tecnologia, ma i nuovi modelli di interazione didattica che la utilizzano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it"/>
              <a:t>In questa visione, il “digitale” è strumento abilitante, connettore e volano di cambiamento (non citare il volano)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it"/>
              <a:t>PNSD come elemento di innovazione o conferma di percorsi già impostati nella continuità (</a:t>
            </a:r>
            <a:r>
              <a:rPr b="1" lang="it" u="sng"/>
              <a:t>siamo in ER!</a:t>
            </a:r>
            <a:r>
              <a:rPr lang="it"/>
              <a:t> :) 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it"/>
              <a:t>presa di coscienza di istanze già diffuse spesso in modo spesso informale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it"/>
              <a:t>si vuole completo ed esaustivo, ma in progress a revisione annuale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it"/>
              <a:t>inclusivo deve riguardare tutti, fino al 2015 era selettivo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/>
              <a:t>sentire lepida per merc mattina o.. ?</a:t>
            </a:r>
          </a:p>
          <a:p>
            <a:pPr lvl="0" rtl="0">
              <a:spcBef>
                <a:spcPts val="0"/>
              </a:spcBef>
              <a:buNone/>
            </a:pPr>
            <a:r>
              <a:rPr lang="it"/>
              <a:t>azione 2: citare le robazze fatte con logica registro limiti ecc   banda larga difficoltà rete a gestire accessi</a:t>
            </a:r>
          </a:p>
          <a:p>
            <a:pPr lvl="0" rtl="0">
              <a:spcBef>
                <a:spcPts val="0"/>
              </a:spcBef>
              <a:buNone/>
            </a:pPr>
            <a:r>
              <a:rPr lang="it"/>
              <a:t>azione 3    NONONO  andava sul funzionamento didattico    è aumentato  i soldi sono arrivati  sono specifici in arrivo   prob rapporto con elocali    1200 a scuola</a:t>
            </a:r>
          </a:p>
          <a:p>
            <a:pPr lvl="0" rtl="0">
              <a:spcBef>
                <a:spcPts val="0"/>
              </a:spcBef>
              <a:buNone/>
            </a:pPr>
            <a:r>
              <a:rPr lang="it"/>
              <a:t>base vs evoluta….  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/>
              <a:t>ragionamento su cosa è successo e cosa succederà</a:t>
            </a:r>
          </a:p>
          <a:p>
            <a:pPr lvl="0" rtl="0">
              <a:spcBef>
                <a:spcPts val="0"/>
              </a:spcBef>
              <a:buNone/>
            </a:pPr>
            <a:r>
              <a:rPr lang="it"/>
              <a:t>valore scelte marconi precedenti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it"/>
              <a:t>far vedere degli esempi    dire delle scelte “sbagliate in partenza”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it"/>
              <a:t>i prx PON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/>
              <a:t>challenge prize:  #ilmioPNSD   come primo esempio          i nostri concorsi AICA, Colido3D   Coop3d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it"/>
              <a:t>byod…    stato attuale e bisogni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it"/>
              <a:t>#7 laboratori territoriali,  -&gt; e prox pon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/>
              <a:t>chiedere lumi su Italia-Login    (Spid  sistema pubblica per la gestione dell’identità digitale)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it"/>
              <a:t>intanto noi mettiamo una pezza con i nostri GAfE….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/>
              <a:t>per la prima volta il PNSD parla anche delle segreterie...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it"/>
              <a:t>è una parte amministrativa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it"/>
              <a:t>#12 è PON 2016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it"/>
              <a:t>#13 portalone in vista ma non definito    c’è già scuola in chiaro   oss tecn del SIDI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2.png"/><Relationship Id="rId4" Type="http://schemas.openxmlformats.org/officeDocument/2006/relationships/image" Target="../media/image05.jpg"/><Relationship Id="rId5" Type="http://schemas.openxmlformats.org/officeDocument/2006/relationships/image" Target="../media/image06.png"/><Relationship Id="rId6" Type="http://schemas.openxmlformats.org/officeDocument/2006/relationships/image" Target="../media/image01.png"/><Relationship Id="rId7" Type="http://schemas.openxmlformats.org/officeDocument/2006/relationships/image" Target="../media/image00.png"/><Relationship Id="rId8" Type="http://schemas.openxmlformats.org/officeDocument/2006/relationships/hyperlink" Target="http://creativecommons.org/licenses/by-nc-sa/4.0/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5.jpg"/><Relationship Id="rId4" Type="http://schemas.openxmlformats.org/officeDocument/2006/relationships/image" Target="../media/image0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5.jpg"/><Relationship Id="rId4" Type="http://schemas.openxmlformats.org/officeDocument/2006/relationships/image" Target="../media/image0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05.jpg"/><Relationship Id="rId4" Type="http://schemas.openxmlformats.org/officeDocument/2006/relationships/image" Target="../media/image0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05.jpg"/><Relationship Id="rId4" Type="http://schemas.openxmlformats.org/officeDocument/2006/relationships/image" Target="../media/image0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05.jpg"/><Relationship Id="rId4" Type="http://schemas.openxmlformats.org/officeDocument/2006/relationships/image" Target="../media/image04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04.png"/><Relationship Id="rId4" Type="http://schemas.openxmlformats.org/officeDocument/2006/relationships/image" Target="../media/image05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04.png"/><Relationship Id="rId4" Type="http://schemas.openxmlformats.org/officeDocument/2006/relationships/image" Target="../media/image05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05.jpg"/><Relationship Id="rId4" Type="http://schemas.openxmlformats.org/officeDocument/2006/relationships/image" Target="../media/image04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04.png"/><Relationship Id="rId4" Type="http://schemas.openxmlformats.org/officeDocument/2006/relationships/image" Target="../media/image0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4.png"/><Relationship Id="rId4" Type="http://schemas.openxmlformats.org/officeDocument/2006/relationships/image" Target="../media/image05.jpg"/><Relationship Id="rId5" Type="http://schemas.openxmlformats.org/officeDocument/2006/relationships/image" Target="../media/image07.png"/><Relationship Id="rId6" Type="http://schemas.openxmlformats.org/officeDocument/2006/relationships/image" Target="../media/image0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5.jpg"/><Relationship Id="rId4" Type="http://schemas.openxmlformats.org/officeDocument/2006/relationships/image" Target="../media/image0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5.jpg"/><Relationship Id="rId4" Type="http://schemas.openxmlformats.org/officeDocument/2006/relationships/image" Target="../media/image0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5.jpg"/><Relationship Id="rId4" Type="http://schemas.openxmlformats.org/officeDocument/2006/relationships/image" Target="../media/image07.png"/><Relationship Id="rId5" Type="http://schemas.openxmlformats.org/officeDocument/2006/relationships/image" Target="../media/image0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5.jpg"/><Relationship Id="rId4" Type="http://schemas.openxmlformats.org/officeDocument/2006/relationships/image" Target="../media/image0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5.jpg"/><Relationship Id="rId4" Type="http://schemas.openxmlformats.org/officeDocument/2006/relationships/image" Target="../media/image0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5.jpg"/><Relationship Id="rId4" Type="http://schemas.openxmlformats.org/officeDocument/2006/relationships/image" Target="../media/image0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5.jpg"/><Relationship Id="rId4" Type="http://schemas.openxmlformats.org/officeDocument/2006/relationships/image" Target="../media/image0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1C9DC5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Shape 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76125" y="4353750"/>
            <a:ext cx="1327800" cy="7290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Shape 55"/>
          <p:cNvSpPr/>
          <p:nvPr/>
        </p:nvSpPr>
        <p:spPr>
          <a:xfrm>
            <a:off x="3071425" y="1055200"/>
            <a:ext cx="3041700" cy="2969699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6" name="Shape 56"/>
          <p:cNvSpPr txBox="1"/>
          <p:nvPr/>
        </p:nvSpPr>
        <p:spPr>
          <a:xfrm>
            <a:off x="214500" y="4461000"/>
            <a:ext cx="8714999" cy="68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it" sz="24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Servizio Marconi TSI - USR Emilia-Romagna</a:t>
            </a:r>
          </a:p>
        </p:txBody>
      </p:sp>
      <p:pic>
        <p:nvPicPr>
          <p:cNvPr id="57" name="Shape 5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39280" y="1513864"/>
            <a:ext cx="1797338" cy="1756872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Shape 5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015200" y="4087450"/>
            <a:ext cx="370949" cy="41915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Shape 59"/>
          <p:cNvSpPr txBox="1"/>
          <p:nvPr/>
        </p:nvSpPr>
        <p:spPr>
          <a:xfrm>
            <a:off x="1930950" y="4066925"/>
            <a:ext cx="5282099" cy="46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it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Ministero dell’Istruzione, dell’Università e della Ricerca</a:t>
            </a:r>
          </a:p>
        </p:txBody>
      </p:sp>
      <p:pic>
        <p:nvPicPr>
          <p:cNvPr id="60" name="Shape 6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017175" y="-3875"/>
            <a:ext cx="3150174" cy="1017056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Shape 61"/>
          <p:cNvSpPr txBox="1"/>
          <p:nvPr/>
        </p:nvSpPr>
        <p:spPr>
          <a:xfrm>
            <a:off x="1603375" y="3329975"/>
            <a:ext cx="5977799" cy="630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b="1" lang="it">
                <a:solidFill>
                  <a:srgbClr val="DC3B4D"/>
                </a:solidFill>
              </a:rPr>
              <a:t>7-15 dicembre 2015</a:t>
            </a:r>
          </a:p>
        </p:txBody>
      </p:sp>
      <p:sp>
        <p:nvSpPr>
          <p:cNvPr id="62" name="Shape 62"/>
          <p:cNvSpPr txBox="1"/>
          <p:nvPr/>
        </p:nvSpPr>
        <p:spPr>
          <a:xfrm rot="-2021023">
            <a:off x="-57785" y="2143116"/>
            <a:ext cx="2999957" cy="8573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it" sz="5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#pnsdER</a:t>
            </a:r>
          </a:p>
        </p:txBody>
      </p:sp>
      <p:pic>
        <p:nvPicPr>
          <p:cNvPr id="63" name="Shape 6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0" y="4848212"/>
            <a:ext cx="838200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Shape 64"/>
          <p:cNvSpPr txBox="1"/>
          <p:nvPr/>
        </p:nvSpPr>
        <p:spPr>
          <a:xfrm>
            <a:off x="838200" y="4848212"/>
            <a:ext cx="8809500" cy="419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 sz="700">
                <a:solidFill>
                  <a:srgbClr val="FFFFFF"/>
                </a:solidFill>
              </a:rPr>
              <a:t>PNSD - Le Azioni diServizio Marconi TSI - USR Emilia-Romagna è distribuito con Licenza </a:t>
            </a:r>
            <a:r>
              <a:rPr lang="it" sz="700" u="sng">
                <a:solidFill>
                  <a:srgbClr val="FFFFFF"/>
                </a:solidFill>
                <a:hlinkClick r:id="rId8"/>
              </a:rPr>
              <a:t>Creative Commons Attribuzione - Non commerciale - Condividi allo stesso modo 4.0 Internazionale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1C9DC5"/>
        </a:solidFill>
      </p:bgPr>
    </p:bg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/>
          <p:nvPr/>
        </p:nvSpPr>
        <p:spPr>
          <a:xfrm>
            <a:off x="238700" y="120350"/>
            <a:ext cx="1419300" cy="1311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53" name="Shape 1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3812" y="348309"/>
            <a:ext cx="896221" cy="773267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Shape 154"/>
          <p:cNvSpPr txBox="1"/>
          <p:nvPr/>
        </p:nvSpPr>
        <p:spPr>
          <a:xfrm>
            <a:off x="1703575" y="56275"/>
            <a:ext cx="6257399" cy="187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it" sz="4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COMPETENZE DEGLI STUDENTI</a:t>
            </a:r>
          </a:p>
        </p:txBody>
      </p:sp>
      <p:sp>
        <p:nvSpPr>
          <p:cNvPr id="155" name="Shape 155"/>
          <p:cNvSpPr txBox="1"/>
          <p:nvPr/>
        </p:nvSpPr>
        <p:spPr>
          <a:xfrm>
            <a:off x="1943825" y="1431950"/>
            <a:ext cx="5383800" cy="136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it" sz="48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#14-15-16-17-18</a:t>
            </a:r>
          </a:p>
        </p:txBody>
      </p:sp>
      <p:sp>
        <p:nvSpPr>
          <p:cNvPr id="156" name="Shape 156"/>
          <p:cNvSpPr txBox="1"/>
          <p:nvPr/>
        </p:nvSpPr>
        <p:spPr>
          <a:xfrm>
            <a:off x="125675" y="3653425"/>
            <a:ext cx="7956899" cy="108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#14 - Un framework comune per le competenze digitali degli studenti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#15 - Scenari innovativi per lo sviluppo di competenze digitali applicate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#16 - Una research unit per le Competenze del 21mo secolo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	</a:t>
            </a:r>
          </a:p>
        </p:txBody>
      </p:sp>
      <p:pic>
        <p:nvPicPr>
          <p:cNvPr id="157" name="Shape 15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30125" y="61375"/>
            <a:ext cx="1143000" cy="4895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1C9DC5"/>
        </a:solidFill>
      </p:bgPr>
    </p:bg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/>
        </p:nvSpPr>
        <p:spPr>
          <a:xfrm>
            <a:off x="238700" y="120350"/>
            <a:ext cx="1419300" cy="1311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63" name="Shape 1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3812" y="348309"/>
            <a:ext cx="896221" cy="773267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Shape 164"/>
          <p:cNvSpPr txBox="1"/>
          <p:nvPr/>
        </p:nvSpPr>
        <p:spPr>
          <a:xfrm>
            <a:off x="1703575" y="56275"/>
            <a:ext cx="6257399" cy="187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it" sz="4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COMPETENZE DEGLI STUDENTI</a:t>
            </a:r>
          </a:p>
        </p:txBody>
      </p:sp>
      <p:sp>
        <p:nvSpPr>
          <p:cNvPr id="165" name="Shape 165"/>
          <p:cNvSpPr txBox="1"/>
          <p:nvPr/>
        </p:nvSpPr>
        <p:spPr>
          <a:xfrm>
            <a:off x="1943825" y="1343200"/>
            <a:ext cx="5383800" cy="136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it" sz="48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#14-15-16-17-18</a:t>
            </a:r>
          </a:p>
        </p:txBody>
      </p:sp>
      <p:sp>
        <p:nvSpPr>
          <p:cNvPr id="166" name="Shape 166"/>
          <p:cNvSpPr txBox="1"/>
          <p:nvPr/>
        </p:nvSpPr>
        <p:spPr>
          <a:xfrm>
            <a:off x="143875" y="3023950"/>
            <a:ext cx="7817100" cy="16463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#17 - Portare il pensiero computazionale a tutta la scuola primaria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#18 Aggiornare il curricolo di tecnologia nella scuola secondaria di primo grado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	</a:t>
            </a:r>
          </a:p>
        </p:txBody>
      </p:sp>
      <p:pic>
        <p:nvPicPr>
          <p:cNvPr id="167" name="Shape 1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30125" y="61375"/>
            <a:ext cx="1143000" cy="4895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1C9DC5"/>
        </a:solidFill>
      </p:bgPr>
    </p:bg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/>
        </p:nvSpPr>
        <p:spPr>
          <a:xfrm>
            <a:off x="238700" y="120350"/>
            <a:ext cx="1419300" cy="1311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73" name="Shape 1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3812" y="348309"/>
            <a:ext cx="896221" cy="773267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Shape 174"/>
          <p:cNvSpPr txBox="1"/>
          <p:nvPr/>
        </p:nvSpPr>
        <p:spPr>
          <a:xfrm>
            <a:off x="1365950" y="56275"/>
            <a:ext cx="7084199" cy="187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it" sz="4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DIGITALE, IMPRENDITORIALITÀ E LAVORO</a:t>
            </a:r>
          </a:p>
        </p:txBody>
      </p:sp>
      <p:sp>
        <p:nvSpPr>
          <p:cNvPr id="175" name="Shape 175"/>
          <p:cNvSpPr txBox="1"/>
          <p:nvPr/>
        </p:nvSpPr>
        <p:spPr>
          <a:xfrm>
            <a:off x="2930700" y="2006550"/>
            <a:ext cx="3512699" cy="113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it" sz="48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# 19-20-21</a:t>
            </a:r>
          </a:p>
        </p:txBody>
      </p:sp>
      <p:sp>
        <p:nvSpPr>
          <p:cNvPr id="176" name="Shape 176"/>
          <p:cNvSpPr txBox="1"/>
          <p:nvPr/>
        </p:nvSpPr>
        <p:spPr>
          <a:xfrm>
            <a:off x="65925" y="2995675"/>
            <a:ext cx="7555199" cy="2015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 sz="1100">
                <a:solidFill>
                  <a:schemeClr val="dk1"/>
                </a:solidFill>
              </a:rPr>
              <a:t>		 	 	 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100">
                <a:solidFill>
                  <a:schemeClr val="dk1"/>
                </a:solidFill>
              </a:rPr>
              <a:t>	</a:t>
            </a: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#19 - Un curricolo per l’imprenditorialità digitale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		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#20 - Girls in Tech &amp; Science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#21 - Piano Carriere Digitali</a:t>
            </a:r>
          </a:p>
        </p:txBody>
      </p:sp>
      <p:pic>
        <p:nvPicPr>
          <p:cNvPr id="177" name="Shape 17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30125" y="61375"/>
            <a:ext cx="1143000" cy="4895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1C9DC5"/>
        </a:solidFill>
      </p:bgPr>
    </p:bg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/>
          <p:nvPr/>
        </p:nvSpPr>
        <p:spPr>
          <a:xfrm>
            <a:off x="238700" y="120350"/>
            <a:ext cx="1419300" cy="1311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83" name="Shape 18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3812" y="348309"/>
            <a:ext cx="896221" cy="773267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Shape 184"/>
          <p:cNvSpPr txBox="1"/>
          <p:nvPr/>
        </p:nvSpPr>
        <p:spPr>
          <a:xfrm>
            <a:off x="1703575" y="56275"/>
            <a:ext cx="6257399" cy="187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it" sz="4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CONTENUTI DIGITALI</a:t>
            </a:r>
          </a:p>
        </p:txBody>
      </p:sp>
      <p:sp>
        <p:nvSpPr>
          <p:cNvPr id="185" name="Shape 185"/>
          <p:cNvSpPr txBox="1"/>
          <p:nvPr/>
        </p:nvSpPr>
        <p:spPr>
          <a:xfrm>
            <a:off x="1943825" y="1343200"/>
            <a:ext cx="5383800" cy="136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it" sz="48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#22-23-24</a:t>
            </a:r>
          </a:p>
        </p:txBody>
      </p:sp>
      <p:sp>
        <p:nvSpPr>
          <p:cNvPr id="186" name="Shape 186"/>
          <p:cNvSpPr txBox="1"/>
          <p:nvPr/>
        </p:nvSpPr>
        <p:spPr>
          <a:xfrm>
            <a:off x="238700" y="3691100"/>
            <a:ext cx="7922399" cy="108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#22 - Standard minimi e interoperabilità degli ambienti on line per la didattica 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#23 - Promozione delle Risorse Educative Aperte (OER) e linee guida su autoproduzione dei contenuti didattici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#24 - Biblioteche Scolastiche come ambienti di alfabetizzazione all’uso delle risorse informative digitali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	</a:t>
            </a:r>
          </a:p>
        </p:txBody>
      </p:sp>
      <p:pic>
        <p:nvPicPr>
          <p:cNvPr id="187" name="Shape 18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30125" y="61375"/>
            <a:ext cx="1143000" cy="4895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1C9DC5"/>
        </a:solidFill>
      </p:bgPr>
    </p:bg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/>
          <p:nvPr/>
        </p:nvSpPr>
        <p:spPr>
          <a:xfrm>
            <a:off x="3206100" y="402975"/>
            <a:ext cx="2731800" cy="2568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93" name="Shape 1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35697" y="849368"/>
            <a:ext cx="1725246" cy="1514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Shape 19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29449" y="0"/>
            <a:ext cx="3244350" cy="5069274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Shape 195"/>
          <p:cNvSpPr txBox="1"/>
          <p:nvPr/>
        </p:nvSpPr>
        <p:spPr>
          <a:xfrm>
            <a:off x="0" y="3192150"/>
            <a:ext cx="9144000" cy="1728900"/>
          </a:xfrm>
          <a:prstGeom prst="rect">
            <a:avLst/>
          </a:prstGeom>
          <a:solidFill>
            <a:srgbClr val="9CC0D6">
              <a:alpha val="71920"/>
            </a:srgb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it" sz="4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Formazione e accompagnamento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1C9DC5"/>
        </a:solidFill>
      </p:bgPr>
    </p:bg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Shape 2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29449" y="0"/>
            <a:ext cx="3244350" cy="5069274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Shape 201"/>
          <p:cNvSpPr/>
          <p:nvPr/>
        </p:nvSpPr>
        <p:spPr>
          <a:xfrm>
            <a:off x="238700" y="120350"/>
            <a:ext cx="1419300" cy="1311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02" name="Shape 20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3812" y="348309"/>
            <a:ext cx="896221" cy="773267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Shape 203"/>
          <p:cNvSpPr txBox="1"/>
          <p:nvPr/>
        </p:nvSpPr>
        <p:spPr>
          <a:xfrm>
            <a:off x="1365950" y="56275"/>
            <a:ext cx="7084199" cy="187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it" sz="4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LA FORMAZIONE DEL PERSONALE</a:t>
            </a:r>
          </a:p>
        </p:txBody>
      </p:sp>
      <p:sp>
        <p:nvSpPr>
          <p:cNvPr id="204" name="Shape 204"/>
          <p:cNvSpPr txBox="1"/>
          <p:nvPr/>
        </p:nvSpPr>
        <p:spPr>
          <a:xfrm>
            <a:off x="2968375" y="1601475"/>
            <a:ext cx="3512699" cy="113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it" sz="48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# 25-26-27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238700" y="2844950"/>
            <a:ext cx="7730999" cy="6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#25 - Formazione in servizio per l’innovazione didattica e organizzativa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Azione #26 - Assistenza tecnica per le scuole del primo ciclo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#27 - Rafforzare la formazione iniziale sull’innovazione didattica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1C9DC5"/>
        </a:solidFill>
      </p:bgPr>
    </p:bg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Shape 2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29449" y="0"/>
            <a:ext cx="3244350" cy="5069274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Shape 211"/>
          <p:cNvSpPr/>
          <p:nvPr/>
        </p:nvSpPr>
        <p:spPr>
          <a:xfrm>
            <a:off x="238700" y="120350"/>
            <a:ext cx="1419300" cy="1311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12" name="Shape 21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3812" y="348309"/>
            <a:ext cx="896221" cy="773267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Shape 213"/>
          <p:cNvSpPr txBox="1"/>
          <p:nvPr/>
        </p:nvSpPr>
        <p:spPr>
          <a:xfrm>
            <a:off x="1365950" y="56275"/>
            <a:ext cx="7084199" cy="187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it" sz="4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ACCOMPAGNAMENTO</a:t>
            </a:r>
          </a:p>
        </p:txBody>
      </p:sp>
      <p:sp>
        <p:nvSpPr>
          <p:cNvPr id="214" name="Shape 214"/>
          <p:cNvSpPr txBox="1"/>
          <p:nvPr/>
        </p:nvSpPr>
        <p:spPr>
          <a:xfrm>
            <a:off x="2902450" y="1686250"/>
            <a:ext cx="3512699" cy="113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it" sz="48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# 28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165250" y="2760150"/>
            <a:ext cx="7785600" cy="148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 sz="1100">
                <a:solidFill>
                  <a:schemeClr val="dk1"/>
                </a:solidFill>
              </a:rPr>
              <a:t>		 	 	 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100">
                <a:solidFill>
                  <a:schemeClr val="dk1"/>
                </a:solidFill>
              </a:rPr>
              <a:t>	</a:t>
            </a: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#28 - Un animatore digitale in ogni  scuola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1C9DC5"/>
        </a:solidFill>
      </p:bgPr>
    </p:bg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/>
        </p:nvSpPr>
        <p:spPr>
          <a:xfrm>
            <a:off x="238700" y="120350"/>
            <a:ext cx="1419300" cy="1311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21" name="Shape 2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3812" y="348309"/>
            <a:ext cx="896221" cy="773267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Shape 222"/>
          <p:cNvSpPr txBox="1"/>
          <p:nvPr/>
        </p:nvSpPr>
        <p:spPr>
          <a:xfrm>
            <a:off x="1365950" y="56275"/>
            <a:ext cx="7084199" cy="187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it" sz="4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ACCOMPAGNAMENTO</a:t>
            </a:r>
          </a:p>
        </p:txBody>
      </p:sp>
      <p:sp>
        <p:nvSpPr>
          <p:cNvPr id="223" name="Shape 223"/>
          <p:cNvSpPr txBox="1"/>
          <p:nvPr/>
        </p:nvSpPr>
        <p:spPr>
          <a:xfrm>
            <a:off x="2107625" y="1610900"/>
            <a:ext cx="4618499" cy="113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it" sz="48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# 29-30-31-32</a:t>
            </a:r>
          </a:p>
        </p:txBody>
      </p:sp>
      <p:sp>
        <p:nvSpPr>
          <p:cNvPr id="224" name="Shape 224"/>
          <p:cNvSpPr txBox="1"/>
          <p:nvPr/>
        </p:nvSpPr>
        <p:spPr>
          <a:xfrm>
            <a:off x="238700" y="2844950"/>
            <a:ext cx="7730999" cy="6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#29 - Accordi territoriali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#30 - Stakeholders Club per la scuola digitale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#31 - Una galleria per la raccolta di pratiche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#32 - Dare alle reti innovative un ascolto permanente</a:t>
            </a:r>
          </a:p>
        </p:txBody>
      </p:sp>
      <p:pic>
        <p:nvPicPr>
          <p:cNvPr id="225" name="Shape 2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29449" y="0"/>
            <a:ext cx="3244350" cy="50692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1C9DC5"/>
        </a:solidFill>
      </p:bgPr>
    </p:bg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0" name="Shape 2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29449" y="0"/>
            <a:ext cx="3244350" cy="5069274"/>
          </a:xfrm>
          <a:prstGeom prst="rect">
            <a:avLst/>
          </a:prstGeom>
          <a:noFill/>
          <a:ln>
            <a:noFill/>
          </a:ln>
        </p:spPr>
      </p:pic>
      <p:sp>
        <p:nvSpPr>
          <p:cNvPr id="231" name="Shape 231"/>
          <p:cNvSpPr/>
          <p:nvPr/>
        </p:nvSpPr>
        <p:spPr>
          <a:xfrm>
            <a:off x="238700" y="120350"/>
            <a:ext cx="1419300" cy="1311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32" name="Shape 2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3812" y="348309"/>
            <a:ext cx="896221" cy="773267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Shape 233"/>
          <p:cNvSpPr txBox="1"/>
          <p:nvPr/>
        </p:nvSpPr>
        <p:spPr>
          <a:xfrm>
            <a:off x="1365950" y="56275"/>
            <a:ext cx="7084199" cy="187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it" sz="4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ACCOMPAGNAMENTO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2930700" y="1550700"/>
            <a:ext cx="3512699" cy="938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it" sz="48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# 33-34-35</a:t>
            </a:r>
          </a:p>
        </p:txBody>
      </p:sp>
      <p:sp>
        <p:nvSpPr>
          <p:cNvPr id="235" name="Shape 235"/>
          <p:cNvSpPr txBox="1"/>
          <p:nvPr/>
        </p:nvSpPr>
        <p:spPr>
          <a:xfrm>
            <a:off x="536925" y="2555375"/>
            <a:ext cx="7084199" cy="187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 sz="1100">
                <a:solidFill>
                  <a:schemeClr val="dk1"/>
                </a:solidFill>
              </a:rPr>
              <a:t>		 	 	 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100">
                <a:solidFill>
                  <a:schemeClr val="dk1"/>
                </a:solidFill>
              </a:rPr>
              <a:t>	</a:t>
            </a: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#33 - Osservatorio per la Scuola Digitale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#34 - Un comitato scientifico che allinei il piano alle pratiche internazionali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#35 - Il monitoraggio dell’ intero Piano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1C9DC5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Shape 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90750" y="2722475"/>
            <a:ext cx="1519299" cy="2373924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Shape 70"/>
          <p:cNvSpPr txBox="1"/>
          <p:nvPr/>
        </p:nvSpPr>
        <p:spPr>
          <a:xfrm>
            <a:off x="150725" y="2193087"/>
            <a:ext cx="30000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it" sz="3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Strumenti</a:t>
            </a:r>
          </a:p>
        </p:txBody>
      </p:sp>
      <p:sp>
        <p:nvSpPr>
          <p:cNvPr id="71" name="Shape 71"/>
          <p:cNvSpPr txBox="1"/>
          <p:nvPr/>
        </p:nvSpPr>
        <p:spPr>
          <a:xfrm>
            <a:off x="5380700" y="529200"/>
            <a:ext cx="30000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it" sz="3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Competenze e Contenuti</a:t>
            </a:r>
          </a:p>
        </p:txBody>
      </p:sp>
      <p:sp>
        <p:nvSpPr>
          <p:cNvPr id="72" name="Shape 72"/>
          <p:cNvSpPr txBox="1"/>
          <p:nvPr/>
        </p:nvSpPr>
        <p:spPr>
          <a:xfrm>
            <a:off x="3886575" y="3981475"/>
            <a:ext cx="3529199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it" sz="3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Formazione e Accompagnamento</a:t>
            </a:r>
          </a:p>
        </p:txBody>
      </p:sp>
      <p:sp>
        <p:nvSpPr>
          <p:cNvPr id="73" name="Shape 73"/>
          <p:cNvSpPr/>
          <p:nvPr/>
        </p:nvSpPr>
        <p:spPr>
          <a:xfrm>
            <a:off x="3452550" y="1510950"/>
            <a:ext cx="2238899" cy="2121599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74" name="Shape 7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86582" y="1879759"/>
            <a:ext cx="1413927" cy="1251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Shape 7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0299" y="1247137"/>
            <a:ext cx="495575" cy="2649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Shape 7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457650" y="80200"/>
            <a:ext cx="495575" cy="21227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1C9DC5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/>
        </p:nvSpPr>
        <p:spPr>
          <a:xfrm>
            <a:off x="3206100" y="402975"/>
            <a:ext cx="2731800" cy="2568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82" name="Shape 8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35697" y="849368"/>
            <a:ext cx="1725246" cy="1514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Shape 8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61049" y="402975"/>
            <a:ext cx="772099" cy="4127524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Shape 84"/>
          <p:cNvSpPr txBox="1"/>
          <p:nvPr/>
        </p:nvSpPr>
        <p:spPr>
          <a:xfrm>
            <a:off x="0" y="3470200"/>
            <a:ext cx="9144000" cy="1514100"/>
          </a:xfrm>
          <a:prstGeom prst="rect">
            <a:avLst/>
          </a:prstGeom>
          <a:solidFill>
            <a:srgbClr val="9CC0D6">
              <a:alpha val="71760"/>
            </a:srgb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it" sz="4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Strumenti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1C9DC5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>
            <a:off x="238700" y="120350"/>
            <a:ext cx="1419300" cy="1311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90" name="Shape 9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3812" y="348309"/>
            <a:ext cx="896221" cy="773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Shape 9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61049" y="402975"/>
            <a:ext cx="772099" cy="4127524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/>
          <p:nvPr/>
        </p:nvSpPr>
        <p:spPr>
          <a:xfrm>
            <a:off x="3072000" y="-28700"/>
            <a:ext cx="3000000" cy="137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it" sz="4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ACCESSO</a:t>
            </a:r>
          </a:p>
        </p:txBody>
      </p:sp>
      <p:sp>
        <p:nvSpPr>
          <p:cNvPr id="93" name="Shape 93"/>
          <p:cNvSpPr txBox="1"/>
          <p:nvPr/>
        </p:nvSpPr>
        <p:spPr>
          <a:xfrm>
            <a:off x="2921275" y="1347100"/>
            <a:ext cx="3000000" cy="113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it" sz="48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# 1-2-3</a:t>
            </a:r>
          </a:p>
        </p:txBody>
      </p:sp>
      <p:sp>
        <p:nvSpPr>
          <p:cNvPr id="94" name="Shape 94"/>
          <p:cNvSpPr txBox="1"/>
          <p:nvPr/>
        </p:nvSpPr>
        <p:spPr>
          <a:xfrm>
            <a:off x="65925" y="2995675"/>
            <a:ext cx="7555199" cy="1648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		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#1 - Fibra per banda ultra-larga alla porta di ogni scuola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		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#2 - Cablaggio interno di tutti gli spazi delle scuole (LAN/W-Lan)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		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#3 - Canone di connettività: il diritto a Internet parte a scuola 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	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	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1C9DC5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/>
        </p:nvSpPr>
        <p:spPr>
          <a:xfrm>
            <a:off x="238700" y="120350"/>
            <a:ext cx="1419300" cy="1311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00" name="Shape 1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3812" y="348309"/>
            <a:ext cx="896221" cy="773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Shape 10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61049" y="402975"/>
            <a:ext cx="772099" cy="4127524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 txBox="1"/>
          <p:nvPr/>
        </p:nvSpPr>
        <p:spPr>
          <a:xfrm>
            <a:off x="1545000" y="273200"/>
            <a:ext cx="6744900" cy="1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it" sz="4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SPAZI E AMBIENTI PER L’APPRENDIMENTO</a:t>
            </a:r>
          </a:p>
        </p:txBody>
      </p:sp>
      <p:sp>
        <p:nvSpPr>
          <p:cNvPr id="103" name="Shape 103"/>
          <p:cNvSpPr txBox="1"/>
          <p:nvPr/>
        </p:nvSpPr>
        <p:spPr>
          <a:xfrm>
            <a:off x="2921275" y="1347100"/>
            <a:ext cx="3000000" cy="113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4" name="Shape 104"/>
          <p:cNvSpPr txBox="1"/>
          <p:nvPr/>
        </p:nvSpPr>
        <p:spPr>
          <a:xfrm>
            <a:off x="0" y="2581150"/>
            <a:ext cx="8563199" cy="163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 sz="1100">
                <a:solidFill>
                  <a:schemeClr val="dk1"/>
                </a:solidFill>
              </a:rPr>
              <a:t>		 	 	 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100">
                <a:solidFill>
                  <a:schemeClr val="dk1"/>
                </a:solidFill>
              </a:rPr>
              <a:t>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100">
                <a:solidFill>
                  <a:schemeClr val="dk1"/>
                </a:solidFill>
              </a:rPr>
              <a:t>	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	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					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it"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#4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it"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Ambienti per la didattica digitale integrata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					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it" sz="1100">
                <a:solidFill>
                  <a:schemeClr val="dk1"/>
                </a:solidFill>
              </a:rPr>
              <a:t>		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100">
                <a:solidFill>
                  <a:schemeClr val="dk1"/>
                </a:solidFill>
              </a:rPr>
              <a:t>	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100">
                <a:solidFill>
                  <a:schemeClr val="dk1"/>
                </a:solidFill>
              </a:rPr>
              <a:t>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100">
                <a:solidFill>
                  <a:schemeClr val="dk1"/>
                </a:solidFill>
              </a:rPr>
              <a:t>		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5" name="Shape 105"/>
          <p:cNvSpPr txBox="1"/>
          <p:nvPr/>
        </p:nvSpPr>
        <p:spPr>
          <a:xfrm>
            <a:off x="2921275" y="1601450"/>
            <a:ext cx="3000000" cy="113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it" sz="48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# 4</a:t>
            </a:r>
          </a:p>
        </p:txBody>
      </p:sp>
      <p:sp>
        <p:nvSpPr>
          <p:cNvPr id="106" name="Shape 106"/>
          <p:cNvSpPr txBox="1"/>
          <p:nvPr/>
        </p:nvSpPr>
        <p:spPr>
          <a:xfrm>
            <a:off x="290400" y="3430675"/>
            <a:ext cx="8563199" cy="163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Clr>
                <a:srgbClr val="FFFFFF"/>
              </a:buClr>
              <a:buSzPct val="100000"/>
              <a:buFont typeface="Roboto"/>
              <a:buChar char="●"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Spazi alternativi</a:t>
            </a:r>
          </a:p>
          <a:p>
            <a:pPr indent="-342900" lvl="0" marL="457200" rtl="0">
              <a:spcBef>
                <a:spcPts val="0"/>
              </a:spcBef>
              <a:buClr>
                <a:srgbClr val="FFFFFF"/>
              </a:buClr>
              <a:buSzPct val="100000"/>
              <a:buFont typeface="Roboto"/>
              <a:buChar char="●"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Laboratori mobili</a:t>
            </a:r>
          </a:p>
          <a:p>
            <a:pPr indent="-342900" lvl="0" marL="457200" rtl="0">
              <a:spcBef>
                <a:spcPts val="0"/>
              </a:spcBef>
              <a:buClr>
                <a:srgbClr val="FFFFFF"/>
              </a:buClr>
              <a:buSzPct val="100000"/>
              <a:buFont typeface="Roboto"/>
              <a:buChar char="●"/>
            </a:pPr>
            <a:r>
              <a:rPr lang="it" sz="18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Aule aumentate</a:t>
            </a:r>
          </a:p>
        </p:txBody>
      </p:sp>
      <p:pic>
        <p:nvPicPr>
          <p:cNvPr id="107" name="Shape 10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21272" y="4323997"/>
            <a:ext cx="1140013" cy="632999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Shape 108"/>
          <p:cNvSpPr txBox="1"/>
          <p:nvPr/>
        </p:nvSpPr>
        <p:spPr>
          <a:xfrm>
            <a:off x="3778225" y="3755600"/>
            <a:ext cx="5426099" cy="6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it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Esperienze Ambienti Digitali</a:t>
            </a:r>
          </a:p>
          <a:p>
            <a:pPr lvl="0" algn="ctr">
              <a:spcBef>
                <a:spcPts val="0"/>
              </a:spcBef>
              <a:buNone/>
            </a:pPr>
            <a:r>
              <a:rPr lang="it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 Emilia-Romagna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1C9DC5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/>
        </p:nvSpPr>
        <p:spPr>
          <a:xfrm>
            <a:off x="238700" y="120350"/>
            <a:ext cx="1419300" cy="1311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14" name="Shape 1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3812" y="348309"/>
            <a:ext cx="896221" cy="773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Shape 1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61049" y="402975"/>
            <a:ext cx="772099" cy="4127524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Shape 116"/>
          <p:cNvSpPr txBox="1"/>
          <p:nvPr/>
        </p:nvSpPr>
        <p:spPr>
          <a:xfrm>
            <a:off x="1545000" y="273200"/>
            <a:ext cx="6744900" cy="1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it" sz="4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SPAZI E AMBIENTI PER L’APPRENDIMENTO</a:t>
            </a:r>
          </a:p>
        </p:txBody>
      </p:sp>
      <p:sp>
        <p:nvSpPr>
          <p:cNvPr id="117" name="Shape 117"/>
          <p:cNvSpPr txBox="1"/>
          <p:nvPr/>
        </p:nvSpPr>
        <p:spPr>
          <a:xfrm>
            <a:off x="2921275" y="1347100"/>
            <a:ext cx="3000000" cy="113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8" name="Shape 118"/>
          <p:cNvSpPr txBox="1"/>
          <p:nvPr/>
        </p:nvSpPr>
        <p:spPr>
          <a:xfrm>
            <a:off x="65925" y="3005075"/>
            <a:ext cx="8035499" cy="163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 sz="1100">
                <a:solidFill>
                  <a:schemeClr val="dk1"/>
                </a:solidFill>
              </a:rPr>
              <a:t>		 	 	 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100">
                <a:solidFill>
                  <a:schemeClr val="dk1"/>
                </a:solidFill>
              </a:rPr>
              <a:t>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100">
                <a:solidFill>
                  <a:schemeClr val="dk1"/>
                </a:solidFill>
              </a:rPr>
              <a:t>	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				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#5 - Challenge Prize per la scuola digitale (Ideas’ Box)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		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#6 - Linee guida per politiche attive di BYOD (Bring Your Own Device)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		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#7 - Piano per l’apprendimento pratico (PIANO LABORATORI)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100">
                <a:solidFill>
                  <a:schemeClr val="dk1"/>
                </a:solidFill>
              </a:rPr>
              <a:t>		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100">
                <a:solidFill>
                  <a:schemeClr val="dk1"/>
                </a:solidFill>
              </a:rPr>
              <a:t>	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100">
                <a:solidFill>
                  <a:schemeClr val="dk1"/>
                </a:solidFill>
              </a:rPr>
              <a:t>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100">
                <a:solidFill>
                  <a:schemeClr val="dk1"/>
                </a:solidFill>
              </a:rPr>
              <a:t>		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9" name="Shape 119"/>
          <p:cNvSpPr txBox="1"/>
          <p:nvPr/>
        </p:nvSpPr>
        <p:spPr>
          <a:xfrm>
            <a:off x="2921275" y="1601450"/>
            <a:ext cx="3000000" cy="113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it" sz="48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# 5-6-7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1C9DC5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/>
        </p:nvSpPr>
        <p:spPr>
          <a:xfrm>
            <a:off x="238700" y="120350"/>
            <a:ext cx="1419300" cy="1311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25" name="Shape 1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3812" y="348309"/>
            <a:ext cx="896221" cy="773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Shape 1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61049" y="402975"/>
            <a:ext cx="772099" cy="4127524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Shape 127"/>
          <p:cNvSpPr txBox="1"/>
          <p:nvPr/>
        </p:nvSpPr>
        <p:spPr>
          <a:xfrm>
            <a:off x="1767850" y="56275"/>
            <a:ext cx="6286499" cy="187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it" sz="48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IDENTITÀ DIGITALE</a:t>
            </a:r>
          </a:p>
        </p:txBody>
      </p:sp>
      <p:sp>
        <p:nvSpPr>
          <p:cNvPr id="128" name="Shape 128"/>
          <p:cNvSpPr txBox="1"/>
          <p:nvPr/>
        </p:nvSpPr>
        <p:spPr>
          <a:xfrm>
            <a:off x="2921275" y="1343200"/>
            <a:ext cx="3000000" cy="136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it" sz="48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# 8-9-10</a:t>
            </a:r>
          </a:p>
        </p:txBody>
      </p:sp>
      <p:sp>
        <p:nvSpPr>
          <p:cNvPr id="129" name="Shape 129"/>
          <p:cNvSpPr txBox="1"/>
          <p:nvPr/>
        </p:nvSpPr>
        <p:spPr>
          <a:xfrm>
            <a:off x="238700" y="3691100"/>
            <a:ext cx="6572700" cy="108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#8 - Sistema di Autenticazione unica (Single-Sign-On) 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#9 - Un profilo digitale per ogni studente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#10 Un profilo digitale per ogni docente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	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	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1C9DC5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/>
        </p:nvSpPr>
        <p:spPr>
          <a:xfrm>
            <a:off x="238700" y="120350"/>
            <a:ext cx="1419300" cy="1311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35" name="Shape 1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3812" y="348309"/>
            <a:ext cx="896221" cy="773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Shape 13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61049" y="402975"/>
            <a:ext cx="772099" cy="4127524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Shape 137"/>
          <p:cNvSpPr txBox="1"/>
          <p:nvPr/>
        </p:nvSpPr>
        <p:spPr>
          <a:xfrm>
            <a:off x="1800862" y="56275"/>
            <a:ext cx="6215699" cy="187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it" sz="4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AMMINISTRAZIONE DIGITALE</a:t>
            </a:r>
          </a:p>
        </p:txBody>
      </p:sp>
      <p:sp>
        <p:nvSpPr>
          <p:cNvPr id="138" name="Shape 138"/>
          <p:cNvSpPr txBox="1"/>
          <p:nvPr/>
        </p:nvSpPr>
        <p:spPr>
          <a:xfrm>
            <a:off x="2930700" y="1554350"/>
            <a:ext cx="3512699" cy="113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it" sz="48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# 11-12-13</a:t>
            </a:r>
          </a:p>
        </p:txBody>
      </p:sp>
      <p:sp>
        <p:nvSpPr>
          <p:cNvPr id="139" name="Shape 139"/>
          <p:cNvSpPr txBox="1"/>
          <p:nvPr/>
        </p:nvSpPr>
        <p:spPr>
          <a:xfrm>
            <a:off x="65925" y="2995675"/>
            <a:ext cx="7555199" cy="1648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 sz="1100">
                <a:solidFill>
                  <a:schemeClr val="dk1"/>
                </a:solidFill>
              </a:rPr>
              <a:t>		 	 	 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100">
                <a:solidFill>
                  <a:schemeClr val="dk1"/>
                </a:solidFill>
              </a:rPr>
              <a:t>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100">
                <a:solidFill>
                  <a:schemeClr val="dk1"/>
                </a:solidFill>
              </a:rPr>
              <a:t>	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100">
                <a:solidFill>
                  <a:schemeClr val="dk1"/>
                </a:solidFill>
              </a:rPr>
              <a:t>		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100">
                <a:solidFill>
                  <a:schemeClr val="dk1"/>
                </a:solidFill>
              </a:rPr>
              <a:t>	</a:t>
            </a: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	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#11 - Digitalizzazione amministrativa della scuola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		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#12 - Registro elettronico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Azione #13 - Strategia “Dati della scuola” 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		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100">
                <a:solidFill>
                  <a:schemeClr val="dk1"/>
                </a:solidFill>
              </a:rPr>
              <a:t>	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100">
                <a:solidFill>
                  <a:schemeClr val="dk1"/>
                </a:solidFill>
              </a:rPr>
              <a:t>			</a:t>
            </a:r>
          </a:p>
          <a:p>
            <a:pPr lvl="0" rtl="0">
              <a:spcBef>
                <a:spcPts val="0"/>
              </a:spcBef>
              <a:buNone/>
            </a:pPr>
            <a:r>
              <a:rPr lang="it" sz="1100">
                <a:solidFill>
                  <a:schemeClr val="dk1"/>
                </a:solidFill>
              </a:rPr>
              <a:t>		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1C9DC5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/>
        </p:nvSpPr>
        <p:spPr>
          <a:xfrm>
            <a:off x="3206100" y="402975"/>
            <a:ext cx="2731800" cy="2568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45" name="Shape 1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35697" y="849368"/>
            <a:ext cx="1725246" cy="1514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Shape 14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30125" y="61375"/>
            <a:ext cx="1143000" cy="4895850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Shape 147"/>
          <p:cNvSpPr txBox="1"/>
          <p:nvPr/>
        </p:nvSpPr>
        <p:spPr>
          <a:xfrm>
            <a:off x="0" y="3624750"/>
            <a:ext cx="9144000" cy="1332600"/>
          </a:xfrm>
          <a:prstGeom prst="rect">
            <a:avLst/>
          </a:prstGeom>
          <a:solidFill>
            <a:srgbClr val="9CC0D6">
              <a:alpha val="71760"/>
            </a:srgb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it" sz="4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Competenze e Contenuti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